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74" r:id="rId3"/>
    <p:sldId id="275" r:id="rId4"/>
    <p:sldId id="273" r:id="rId5"/>
    <p:sldId id="259" r:id="rId6"/>
    <p:sldId id="261" r:id="rId7"/>
    <p:sldId id="272" r:id="rId8"/>
    <p:sldId id="260" r:id="rId9"/>
    <p:sldId id="262" r:id="rId10"/>
    <p:sldId id="263" r:id="rId11"/>
    <p:sldId id="264" r:id="rId12"/>
    <p:sldId id="265" r:id="rId13"/>
    <p:sldId id="266" r:id="rId14"/>
    <p:sldId id="269" r:id="rId15"/>
    <p:sldId id="270" r:id="rId16"/>
    <p:sldId id="271" r:id="rId17"/>
    <p:sldId id="267" r:id="rId18"/>
    <p:sldId id="276" r:id="rId1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Tolomeo" initials="JT"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46"/>
    <p:restoredTop sz="94709"/>
  </p:normalViewPr>
  <p:slideViewPr>
    <p:cSldViewPr snapToGrid="0" snapToObjects="1">
      <p:cViewPr varScale="1">
        <p:scale>
          <a:sx n="109" d="100"/>
          <a:sy n="109" d="100"/>
        </p:scale>
        <p:origin x="126" y="4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4BBDF0-B4CE-9C46-91CF-8DFDE03C1C4D}" type="datetimeFigureOut">
              <a:rPr lang="fr-FR" smtClean="0"/>
              <a:t>24/11/2017</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7BBBFC-4F47-EF41-9EB4-2F6F257F630F}" type="slidenum">
              <a:rPr lang="fr-FR" smtClean="0"/>
              <a:t>‹#›</a:t>
            </a:fld>
            <a:endParaRPr lang="fr-FR"/>
          </a:p>
        </p:txBody>
      </p:sp>
    </p:spTree>
    <p:extLst>
      <p:ext uri="{BB962C8B-B14F-4D97-AF65-F5344CB8AC3E}">
        <p14:creationId xmlns:p14="http://schemas.microsoft.com/office/powerpoint/2010/main" val="957552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97BBBFC-4F47-EF41-9EB4-2F6F257F630F}" type="slidenum">
              <a:rPr lang="fr-FR" smtClean="0"/>
              <a:t>6</a:t>
            </a:fld>
            <a:endParaRPr lang="fr-FR"/>
          </a:p>
        </p:txBody>
      </p:sp>
    </p:spTree>
    <p:extLst>
      <p:ext uri="{BB962C8B-B14F-4D97-AF65-F5344CB8AC3E}">
        <p14:creationId xmlns:p14="http://schemas.microsoft.com/office/powerpoint/2010/main" val="1023824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7BBBFC-4F47-EF41-9EB4-2F6F257F630F}" type="slidenum">
              <a:rPr lang="fr-FR" smtClean="0"/>
              <a:t>17</a:t>
            </a:fld>
            <a:endParaRPr lang="fr-FR"/>
          </a:p>
        </p:txBody>
      </p:sp>
    </p:spTree>
    <p:extLst>
      <p:ext uri="{BB962C8B-B14F-4D97-AF65-F5344CB8AC3E}">
        <p14:creationId xmlns:p14="http://schemas.microsoft.com/office/powerpoint/2010/main" val="1343881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CH" smtClean="0"/>
              <a:t>Cliquez et modifiez le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CH"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B644B1D-40AC-46CB-BA93-317EF187EC87}" type="datetime1">
              <a:rPr lang="fr-CH" smtClean="0"/>
              <a:t>24.11.2017</a:t>
            </a:fld>
            <a:endParaRPr lang="fr-FR"/>
          </a:p>
        </p:txBody>
      </p:sp>
      <p:sp>
        <p:nvSpPr>
          <p:cNvPr id="5" name="Espace réservé du pied de page 4"/>
          <p:cNvSpPr>
            <a:spLocks noGrp="1"/>
          </p:cNvSpPr>
          <p:nvPr>
            <p:ph type="ftr" sz="quarter" idx="11"/>
          </p:nvPr>
        </p:nvSpPr>
        <p:spPr/>
        <p:txBody>
          <a:bodyPr/>
          <a:lstStyle/>
          <a:p>
            <a:r>
              <a:rPr lang="fr-FR" smtClean="0"/>
              <a:t>Joelma Tolomeo IT-DI-SE</a:t>
            </a:r>
            <a:endParaRPr lang="fr-FR"/>
          </a:p>
        </p:txBody>
      </p:sp>
      <p:sp>
        <p:nvSpPr>
          <p:cNvPr id="6" name="Espace réservé du numéro de diapositive 5"/>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54547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2395C896-2B0A-47F7-95DD-EBBDB57E8840}" type="datetime1">
              <a:rPr lang="fr-CH" smtClean="0"/>
              <a:t>24.11.2017</a:t>
            </a:fld>
            <a:endParaRPr lang="fr-FR"/>
          </a:p>
        </p:txBody>
      </p:sp>
      <p:sp>
        <p:nvSpPr>
          <p:cNvPr id="5" name="Espace réservé du pied de page 4"/>
          <p:cNvSpPr>
            <a:spLocks noGrp="1"/>
          </p:cNvSpPr>
          <p:nvPr>
            <p:ph type="ftr" sz="quarter" idx="11"/>
          </p:nvPr>
        </p:nvSpPr>
        <p:spPr/>
        <p:txBody>
          <a:bodyPr/>
          <a:lstStyle/>
          <a:p>
            <a:r>
              <a:rPr lang="fr-FR" smtClean="0"/>
              <a:t>Joelma Tolomeo IT-DI-SE</a:t>
            </a:r>
            <a:endParaRPr lang="fr-FR"/>
          </a:p>
        </p:txBody>
      </p:sp>
      <p:sp>
        <p:nvSpPr>
          <p:cNvPr id="6" name="Espace réservé du numéro de diapositive 5"/>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14550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CH" smtClean="0"/>
              <a:t>Cliquez et modifiez le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DC52FB97-0D61-4764-AA50-010168469905}" type="datetime1">
              <a:rPr lang="fr-CH" smtClean="0"/>
              <a:t>24.11.2017</a:t>
            </a:fld>
            <a:endParaRPr lang="fr-FR"/>
          </a:p>
        </p:txBody>
      </p:sp>
      <p:sp>
        <p:nvSpPr>
          <p:cNvPr id="5" name="Espace réservé du pied de page 4"/>
          <p:cNvSpPr>
            <a:spLocks noGrp="1"/>
          </p:cNvSpPr>
          <p:nvPr>
            <p:ph type="ftr" sz="quarter" idx="11"/>
          </p:nvPr>
        </p:nvSpPr>
        <p:spPr/>
        <p:txBody>
          <a:bodyPr/>
          <a:lstStyle/>
          <a:p>
            <a:r>
              <a:rPr lang="fr-FR" smtClean="0"/>
              <a:t>Joelma Tolomeo IT-DI-SE</a:t>
            </a:r>
            <a:endParaRPr lang="fr-FR"/>
          </a:p>
        </p:txBody>
      </p:sp>
      <p:sp>
        <p:nvSpPr>
          <p:cNvPr id="6" name="Espace réservé du numéro de diapositive 5"/>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162405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contenu 2"/>
          <p:cNvSpPr>
            <a:spLocks noGrp="1"/>
          </p:cNvSpPr>
          <p:nvPr>
            <p:ph idx="1"/>
          </p:nvPr>
        </p:nvSpPr>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375AF5EC-0081-4D42-A2B2-F1E9F69DEDF7}" type="datetime1">
              <a:rPr lang="fr-CH" smtClean="0"/>
              <a:t>24.11.2017</a:t>
            </a:fld>
            <a:endParaRPr lang="fr-FR"/>
          </a:p>
        </p:txBody>
      </p:sp>
      <p:sp>
        <p:nvSpPr>
          <p:cNvPr id="5" name="Espace réservé du pied de page 4"/>
          <p:cNvSpPr>
            <a:spLocks noGrp="1"/>
          </p:cNvSpPr>
          <p:nvPr>
            <p:ph type="ftr" sz="quarter" idx="11"/>
          </p:nvPr>
        </p:nvSpPr>
        <p:spPr/>
        <p:txBody>
          <a:bodyPr/>
          <a:lstStyle/>
          <a:p>
            <a:r>
              <a:rPr lang="fr-FR" smtClean="0"/>
              <a:t>Joelma Tolomeo IT-DI-SE</a:t>
            </a:r>
            <a:endParaRPr lang="fr-FR" dirty="0"/>
          </a:p>
        </p:txBody>
      </p:sp>
      <p:sp>
        <p:nvSpPr>
          <p:cNvPr id="6" name="Espace réservé du numéro de diapositive 5"/>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1817124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CH" smtClean="0"/>
              <a:t>Cliquez et modifiez le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CH" smtClean="0"/>
              <a:t>Cliquez pour modifier les styles du texte du masque</a:t>
            </a:r>
          </a:p>
        </p:txBody>
      </p:sp>
      <p:sp>
        <p:nvSpPr>
          <p:cNvPr id="4" name="Espace réservé de la date 3"/>
          <p:cNvSpPr>
            <a:spLocks noGrp="1"/>
          </p:cNvSpPr>
          <p:nvPr>
            <p:ph type="dt" sz="half" idx="10"/>
          </p:nvPr>
        </p:nvSpPr>
        <p:spPr/>
        <p:txBody>
          <a:bodyPr/>
          <a:lstStyle/>
          <a:p>
            <a:fld id="{81A6FE0A-B3F5-44FA-B3AF-29D093AE0E12}" type="datetime1">
              <a:rPr lang="fr-CH" smtClean="0"/>
              <a:t>24.11.2017</a:t>
            </a:fld>
            <a:endParaRPr lang="fr-FR" dirty="0"/>
          </a:p>
        </p:txBody>
      </p:sp>
      <p:sp>
        <p:nvSpPr>
          <p:cNvPr id="5" name="Espace réservé du pied de page 4"/>
          <p:cNvSpPr>
            <a:spLocks noGrp="1"/>
          </p:cNvSpPr>
          <p:nvPr>
            <p:ph type="ftr" sz="quarter" idx="11"/>
          </p:nvPr>
        </p:nvSpPr>
        <p:spPr/>
        <p:txBody>
          <a:bodyPr/>
          <a:lstStyle/>
          <a:p>
            <a:r>
              <a:rPr lang="fr-FR" smtClean="0"/>
              <a:t>Joelma Tolomeo IT-DI-SE</a:t>
            </a:r>
            <a:endParaRPr lang="fr-FR" dirty="0"/>
          </a:p>
        </p:txBody>
      </p:sp>
      <p:sp>
        <p:nvSpPr>
          <p:cNvPr id="6" name="Espace réservé du numéro de diapositive 5"/>
          <p:cNvSpPr>
            <a:spLocks noGrp="1"/>
          </p:cNvSpPr>
          <p:nvPr>
            <p:ph type="sldNum" sz="quarter" idx="12"/>
          </p:nvPr>
        </p:nvSpPr>
        <p:spPr/>
        <p:txBody>
          <a:bodyPr/>
          <a:lstStyle/>
          <a:p>
            <a:fld id="{68000283-1AD5-E545-B740-DDFFB961CDF1}" type="slidenum">
              <a:rPr lang="fr-FR" smtClean="0"/>
              <a:t>‹#›</a:t>
            </a:fld>
            <a:endParaRPr lang="fr-FR" dirty="0"/>
          </a:p>
        </p:txBody>
      </p:sp>
    </p:spTree>
    <p:extLst>
      <p:ext uri="{BB962C8B-B14F-4D97-AF65-F5344CB8AC3E}">
        <p14:creationId xmlns:p14="http://schemas.microsoft.com/office/powerpoint/2010/main" val="1552024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p:txBody>
          <a:bodyPr/>
          <a:lstStyle/>
          <a:p>
            <a:fld id="{457C5324-051B-4EDF-9889-A3727AD4514D}" type="datetime1">
              <a:rPr lang="fr-CH" smtClean="0"/>
              <a:t>24.11.2017</a:t>
            </a:fld>
            <a:endParaRPr lang="fr-FR"/>
          </a:p>
        </p:txBody>
      </p:sp>
      <p:sp>
        <p:nvSpPr>
          <p:cNvPr id="6" name="Espace réservé du pied de page 5"/>
          <p:cNvSpPr>
            <a:spLocks noGrp="1"/>
          </p:cNvSpPr>
          <p:nvPr>
            <p:ph type="ftr" sz="quarter" idx="11"/>
          </p:nvPr>
        </p:nvSpPr>
        <p:spPr/>
        <p:txBody>
          <a:bodyPr/>
          <a:lstStyle/>
          <a:p>
            <a:r>
              <a:rPr lang="fr-FR" smtClean="0"/>
              <a:t>Joelma Tolomeo IT-DI-SE</a:t>
            </a:r>
            <a:endParaRPr lang="fr-FR"/>
          </a:p>
        </p:txBody>
      </p:sp>
      <p:sp>
        <p:nvSpPr>
          <p:cNvPr id="7" name="Espace réservé du numéro de diapositive 6"/>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1534789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CH" smtClean="0"/>
              <a:t>Cliquez et modifiez le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7" name="Espace réservé de la date 6"/>
          <p:cNvSpPr>
            <a:spLocks noGrp="1"/>
          </p:cNvSpPr>
          <p:nvPr>
            <p:ph type="dt" sz="half" idx="10"/>
          </p:nvPr>
        </p:nvSpPr>
        <p:spPr/>
        <p:txBody>
          <a:bodyPr/>
          <a:lstStyle/>
          <a:p>
            <a:fld id="{28198CEF-B623-480E-8B0B-D22F6371C73A}" type="datetime1">
              <a:rPr lang="fr-CH" smtClean="0"/>
              <a:t>24.11.2017</a:t>
            </a:fld>
            <a:endParaRPr lang="fr-FR"/>
          </a:p>
        </p:txBody>
      </p:sp>
      <p:sp>
        <p:nvSpPr>
          <p:cNvPr id="8" name="Espace réservé du pied de page 7"/>
          <p:cNvSpPr>
            <a:spLocks noGrp="1"/>
          </p:cNvSpPr>
          <p:nvPr>
            <p:ph type="ftr" sz="quarter" idx="11"/>
          </p:nvPr>
        </p:nvSpPr>
        <p:spPr/>
        <p:txBody>
          <a:bodyPr/>
          <a:lstStyle/>
          <a:p>
            <a:r>
              <a:rPr lang="fr-FR" smtClean="0"/>
              <a:t>Joelma Tolomeo IT-DI-SE</a:t>
            </a:r>
            <a:endParaRPr lang="fr-FR"/>
          </a:p>
        </p:txBody>
      </p:sp>
      <p:sp>
        <p:nvSpPr>
          <p:cNvPr id="9" name="Espace réservé du numéro de diapositive 8"/>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1788101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e la date 2"/>
          <p:cNvSpPr>
            <a:spLocks noGrp="1"/>
          </p:cNvSpPr>
          <p:nvPr>
            <p:ph type="dt" sz="half" idx="10"/>
          </p:nvPr>
        </p:nvSpPr>
        <p:spPr/>
        <p:txBody>
          <a:bodyPr/>
          <a:lstStyle/>
          <a:p>
            <a:fld id="{BC254C14-E6D4-41C1-8EF5-D54783F2BAFD}" type="datetime1">
              <a:rPr lang="fr-CH" smtClean="0"/>
              <a:t>24.11.2017</a:t>
            </a:fld>
            <a:endParaRPr lang="fr-FR"/>
          </a:p>
        </p:txBody>
      </p:sp>
      <p:sp>
        <p:nvSpPr>
          <p:cNvPr id="4" name="Espace réservé du pied de page 3"/>
          <p:cNvSpPr>
            <a:spLocks noGrp="1"/>
          </p:cNvSpPr>
          <p:nvPr>
            <p:ph type="ftr" sz="quarter" idx="11"/>
          </p:nvPr>
        </p:nvSpPr>
        <p:spPr/>
        <p:txBody>
          <a:bodyPr/>
          <a:lstStyle/>
          <a:p>
            <a:r>
              <a:rPr lang="fr-FR" smtClean="0"/>
              <a:t>Joelma Tolomeo IT-DI-SE</a:t>
            </a:r>
            <a:endParaRPr lang="fr-FR"/>
          </a:p>
        </p:txBody>
      </p:sp>
      <p:sp>
        <p:nvSpPr>
          <p:cNvPr id="5" name="Espace réservé du numéro de diapositive 4"/>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732779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FF6F20C-44AB-4EE2-BFB7-9F2152D30EC1}" type="datetime1">
              <a:rPr lang="fr-CH" smtClean="0"/>
              <a:t>24.11.2017</a:t>
            </a:fld>
            <a:endParaRPr lang="fr-FR"/>
          </a:p>
        </p:txBody>
      </p:sp>
      <p:sp>
        <p:nvSpPr>
          <p:cNvPr id="3" name="Espace réservé du pied de page 2"/>
          <p:cNvSpPr>
            <a:spLocks noGrp="1"/>
          </p:cNvSpPr>
          <p:nvPr>
            <p:ph type="ftr" sz="quarter" idx="11"/>
          </p:nvPr>
        </p:nvSpPr>
        <p:spPr/>
        <p:txBody>
          <a:bodyPr/>
          <a:lstStyle/>
          <a:p>
            <a:r>
              <a:rPr lang="fr-FR" smtClean="0"/>
              <a:t>Joelma Tolomeo IT-DI-SE</a:t>
            </a:r>
            <a:endParaRPr lang="fr-FR"/>
          </a:p>
        </p:txBody>
      </p:sp>
      <p:sp>
        <p:nvSpPr>
          <p:cNvPr id="4" name="Espace réservé du numéro de diapositive 3"/>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7063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CH" smtClean="0"/>
              <a:t>Cliquez et modifiez le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CH" smtClean="0"/>
              <a:t>Cliquez pour modifier les styles du texte du masque</a:t>
            </a:r>
          </a:p>
        </p:txBody>
      </p:sp>
      <p:sp>
        <p:nvSpPr>
          <p:cNvPr id="5" name="Espace réservé de la date 4"/>
          <p:cNvSpPr>
            <a:spLocks noGrp="1"/>
          </p:cNvSpPr>
          <p:nvPr>
            <p:ph type="dt" sz="half" idx="10"/>
          </p:nvPr>
        </p:nvSpPr>
        <p:spPr/>
        <p:txBody>
          <a:bodyPr/>
          <a:lstStyle/>
          <a:p>
            <a:fld id="{AD6D3540-3853-4835-A568-D476A5A8613F}" type="datetime1">
              <a:rPr lang="fr-CH" smtClean="0"/>
              <a:t>24.11.2017</a:t>
            </a:fld>
            <a:endParaRPr lang="fr-FR"/>
          </a:p>
        </p:txBody>
      </p:sp>
      <p:sp>
        <p:nvSpPr>
          <p:cNvPr id="6" name="Espace réservé du pied de page 5"/>
          <p:cNvSpPr>
            <a:spLocks noGrp="1"/>
          </p:cNvSpPr>
          <p:nvPr>
            <p:ph type="ftr" sz="quarter" idx="11"/>
          </p:nvPr>
        </p:nvSpPr>
        <p:spPr/>
        <p:txBody>
          <a:bodyPr/>
          <a:lstStyle/>
          <a:p>
            <a:r>
              <a:rPr lang="fr-FR" smtClean="0"/>
              <a:t>Joelma Tolomeo IT-DI-SE</a:t>
            </a:r>
            <a:endParaRPr lang="fr-FR"/>
          </a:p>
        </p:txBody>
      </p:sp>
      <p:sp>
        <p:nvSpPr>
          <p:cNvPr id="7" name="Espace réservé du numéro de diapositive 6"/>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607265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CH" smtClean="0"/>
              <a:t>Cliquez et modifiez le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CH" smtClean="0"/>
              <a:t>Cliquez pour modifier les styles du texte du masque</a:t>
            </a:r>
          </a:p>
        </p:txBody>
      </p:sp>
      <p:sp>
        <p:nvSpPr>
          <p:cNvPr id="5" name="Espace réservé de la date 4"/>
          <p:cNvSpPr>
            <a:spLocks noGrp="1"/>
          </p:cNvSpPr>
          <p:nvPr>
            <p:ph type="dt" sz="half" idx="10"/>
          </p:nvPr>
        </p:nvSpPr>
        <p:spPr/>
        <p:txBody>
          <a:bodyPr/>
          <a:lstStyle/>
          <a:p>
            <a:fld id="{4A658238-7FDC-4DB2-A5BD-2EDF7655BF6E}" type="datetime1">
              <a:rPr lang="fr-CH" smtClean="0"/>
              <a:t>24.11.2017</a:t>
            </a:fld>
            <a:endParaRPr lang="fr-FR"/>
          </a:p>
        </p:txBody>
      </p:sp>
      <p:sp>
        <p:nvSpPr>
          <p:cNvPr id="6" name="Espace réservé du pied de page 5"/>
          <p:cNvSpPr>
            <a:spLocks noGrp="1"/>
          </p:cNvSpPr>
          <p:nvPr>
            <p:ph type="ftr" sz="quarter" idx="11"/>
          </p:nvPr>
        </p:nvSpPr>
        <p:spPr/>
        <p:txBody>
          <a:bodyPr/>
          <a:lstStyle/>
          <a:p>
            <a:r>
              <a:rPr lang="fr-FR" smtClean="0"/>
              <a:t>Joelma Tolomeo IT-DI-SE</a:t>
            </a:r>
            <a:endParaRPr lang="fr-FR"/>
          </a:p>
        </p:txBody>
      </p:sp>
      <p:sp>
        <p:nvSpPr>
          <p:cNvPr id="7" name="Espace réservé du numéro de diapositive 6"/>
          <p:cNvSpPr>
            <a:spLocks noGrp="1"/>
          </p:cNvSpPr>
          <p:nvPr>
            <p:ph type="sldNum" sz="quarter" idx="12"/>
          </p:nvPr>
        </p:nvSpPr>
        <p:spPr/>
        <p:txBody>
          <a:bodyPr/>
          <a:lstStyle/>
          <a:p>
            <a:fld id="{68000283-1AD5-E545-B740-DDFFB961CDF1}" type="slidenum">
              <a:rPr lang="fr-FR" smtClean="0"/>
              <a:t>‹#›</a:t>
            </a:fld>
            <a:endParaRPr lang="fr-FR"/>
          </a:p>
        </p:txBody>
      </p:sp>
    </p:spTree>
    <p:extLst>
      <p:ext uri="{BB962C8B-B14F-4D97-AF65-F5344CB8AC3E}">
        <p14:creationId xmlns:p14="http://schemas.microsoft.com/office/powerpoint/2010/main" val="1474127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CH" smtClean="0"/>
              <a:t>Cliquez et modifiez le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173BE-E2D4-4D80-91B1-F80D63D2B9BE}" type="datetime1">
              <a:rPr lang="fr-CH" smtClean="0"/>
              <a:t>24.11.2017</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Joelma Tolomeo IT-DI-SE</a:t>
            </a:r>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000283-1AD5-E545-B740-DDFFB961CDF1}" type="slidenum">
              <a:rPr lang="fr-FR" smtClean="0"/>
              <a:t>‹#›</a:t>
            </a:fld>
            <a:endParaRPr lang="fr-FR"/>
          </a:p>
        </p:txBody>
      </p:sp>
      <p:sp>
        <p:nvSpPr>
          <p:cNvPr id="7" name="Rectangle 6"/>
          <p:cNvSpPr/>
          <p:nvPr userDrawn="1"/>
        </p:nvSpPr>
        <p:spPr>
          <a:xfrm>
            <a:off x="0" y="6176963"/>
            <a:ext cx="12192000" cy="681037"/>
          </a:xfrm>
          <a:prstGeom prst="rect">
            <a:avLst/>
          </a:prstGeom>
          <a:solidFill>
            <a:srgbClr val="104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4" descr="logooutline.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26364" y="6216876"/>
            <a:ext cx="607332" cy="60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0712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hyperlink" Target="https://espace.cern.ch/ec4it/_layouts/15/start.aspx#/default.asp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it-ec-projectoffice@cern.ch"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mailto:fap-dep-ef-eg@cern.ch" TargetMode="External"/><Relationship Id="rId5" Type="http://schemas.openxmlformats.org/officeDocument/2006/relationships/hyperlink" Target="https://fap-dep.web.cern.ch/ef/external-grants-financing-eu-projects" TargetMode="External"/><Relationship Id="rId4" Type="http://schemas.openxmlformats.org/officeDocument/2006/relationships/hyperlink" Target="https://espace.cern.ch/ec4it/Proposals/Home.asp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space.cern.ch/ec4it/H2020/Shared%20Documents/DG_2014_054_EU_Projects.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ptevm.cern.ch/ppteu2/"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hyperlink" Target="mailto:it-ec-projectoffice@cern.ch"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fap-dep-ef-eg@cern.ch"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68000283-1AD5-E545-B740-DDFFB961CDF1}" type="slidenum">
              <a:rPr lang="fr-FR" smtClean="0"/>
              <a:t>1</a:t>
            </a:fld>
            <a:endParaRPr lang="fr-FR" dirty="0"/>
          </a:p>
        </p:txBody>
      </p:sp>
      <p:sp>
        <p:nvSpPr>
          <p:cNvPr id="2" name="Footer Placeholder 1"/>
          <p:cNvSpPr>
            <a:spLocks noGrp="1"/>
          </p:cNvSpPr>
          <p:nvPr>
            <p:ph type="ftr" sz="quarter" idx="11"/>
          </p:nvPr>
        </p:nvSpPr>
        <p:spPr/>
        <p:txBody>
          <a:bodyPr/>
          <a:lstStyle/>
          <a:p>
            <a:r>
              <a:rPr lang="fr-FR" dirty="0" smtClean="0"/>
              <a:t>Joelma Tolomeo IT-DI-SE</a:t>
            </a:r>
            <a:endParaRPr lang="fr-FR" dirty="0"/>
          </a:p>
        </p:txBody>
      </p:sp>
      <p:pic>
        <p:nvPicPr>
          <p:cNvPr id="6" name="Image 4" descr="logooutlin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84400" y="880108"/>
            <a:ext cx="2520192" cy="249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381054" y="4280853"/>
            <a:ext cx="5147353" cy="584775"/>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smtClean="0">
                <a:solidFill>
                  <a:schemeClr val="bg1">
                    <a:lumMod val="95000"/>
                  </a:schemeClr>
                </a:solidFill>
              </a:rPr>
              <a:t>EU8 Project </a:t>
            </a:r>
            <a:r>
              <a:rPr lang="fr-CH" sz="3200" dirty="0" err="1" smtClean="0">
                <a:solidFill>
                  <a:schemeClr val="bg1">
                    <a:lumMod val="95000"/>
                  </a:schemeClr>
                </a:solidFill>
              </a:rPr>
              <a:t>costs</a:t>
            </a:r>
            <a:r>
              <a:rPr lang="fr-CH" sz="3200" dirty="0" smtClean="0">
                <a:solidFill>
                  <a:schemeClr val="bg1">
                    <a:lumMod val="95000"/>
                  </a:schemeClr>
                </a:solidFill>
              </a:rPr>
              <a:t> </a:t>
            </a:r>
            <a:r>
              <a:rPr lang="fr-CH" sz="3200" dirty="0" err="1" smtClean="0">
                <a:solidFill>
                  <a:schemeClr val="bg1">
                    <a:lumMod val="95000"/>
                  </a:schemeClr>
                </a:solidFill>
              </a:rPr>
              <a:t>eligibility</a:t>
            </a:r>
            <a:endParaRPr lang="en-GB" sz="1600" dirty="0">
              <a:solidFill>
                <a:srgbClr val="104282"/>
              </a:solidFill>
              <a:latin typeface="Book Antiqua" panose="02040602050305030304" pitchFamily="18" charset="0"/>
            </a:endParaRPr>
          </a:p>
        </p:txBody>
      </p:sp>
    </p:spTree>
    <p:extLst>
      <p:ext uri="{BB962C8B-B14F-4D97-AF65-F5344CB8AC3E}">
        <p14:creationId xmlns:p14="http://schemas.microsoft.com/office/powerpoint/2010/main" val="2317794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10</a:t>
            </a:fld>
            <a:endParaRPr lang="fr-FR" dirty="0"/>
          </a:p>
        </p:txBody>
      </p:sp>
      <p:sp>
        <p:nvSpPr>
          <p:cNvPr id="5" name="Rectangle 4"/>
          <p:cNvSpPr/>
          <p:nvPr/>
        </p:nvSpPr>
        <p:spPr>
          <a:xfrm>
            <a:off x="462337" y="554803"/>
            <a:ext cx="11143509" cy="6678751"/>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err="1" smtClean="0">
                <a:solidFill>
                  <a:srgbClr val="104282"/>
                </a:solidFill>
                <a:latin typeface="+mn-lt"/>
              </a:rPr>
              <a:t>Other</a:t>
            </a:r>
            <a:r>
              <a:rPr lang="fr-CH" sz="3200" dirty="0" smtClean="0">
                <a:solidFill>
                  <a:srgbClr val="104282"/>
                </a:solidFill>
                <a:latin typeface="+mn-lt"/>
              </a:rPr>
              <a:t> costs - Travel </a:t>
            </a:r>
            <a:r>
              <a:rPr lang="fr-CH" sz="3200" dirty="0">
                <a:solidFill>
                  <a:srgbClr val="104282"/>
                </a:solidFill>
                <a:latin typeface="+mn-lt"/>
              </a:rPr>
              <a:t>costs</a:t>
            </a:r>
            <a:endParaRPr lang="fr-CH" sz="3200" b="1" dirty="0">
              <a:solidFill>
                <a:srgbClr val="104282"/>
              </a:solidFill>
              <a:latin typeface="+mn-lt"/>
            </a:endParaRPr>
          </a:p>
          <a:p>
            <a:pPr marL="0" indent="0" eaLnBrk="1" fontAlgn="auto" hangingPunct="1">
              <a:spcBef>
                <a:spcPts val="0"/>
              </a:spcBef>
              <a:spcAft>
                <a:spcPts val="0"/>
              </a:spcAft>
              <a:buFont typeface="Wingdings" panose="05000000000000000000" pitchFamily="2" charset="2"/>
              <a:buNone/>
              <a:defRPr/>
            </a:pPr>
            <a:r>
              <a:rPr lang="en-US" sz="2000" dirty="0" smtClean="0">
                <a:solidFill>
                  <a:srgbClr val="104282"/>
                </a:solidFill>
                <a:latin typeface="Book Antiqua" panose="02040602050305030304" pitchFamily="18" charset="0"/>
              </a:rPr>
              <a:t>Additional</a:t>
            </a:r>
            <a:r>
              <a:rPr lang="en-US" sz="2000" baseline="0" dirty="0" smtClean="0">
                <a:solidFill>
                  <a:srgbClr val="104282"/>
                </a:solidFill>
                <a:latin typeface="Book Antiqua" panose="02040602050305030304" pitchFamily="18" charset="0"/>
              </a:rPr>
              <a:t> information to be inserted on the EDH travel documents:</a:t>
            </a:r>
          </a:p>
          <a:p>
            <a:pPr marL="0" indent="0" eaLnBrk="1" fontAlgn="auto" hangingPunct="1">
              <a:spcBef>
                <a:spcPts val="0"/>
              </a:spcBef>
              <a:spcAft>
                <a:spcPts val="0"/>
              </a:spcAft>
              <a:buFont typeface="Wingdings" panose="05000000000000000000" pitchFamily="2" charset="2"/>
              <a:buNone/>
              <a:defRPr/>
            </a:pPr>
            <a:endParaRPr lang="fr-CH" sz="2000" baseline="0" dirty="0" smtClean="0">
              <a:solidFill>
                <a:srgbClr val="104282"/>
              </a:solidFill>
              <a:latin typeface="Book Antiqua" panose="02040602050305030304" pitchFamily="18" charset="0"/>
            </a:endParaRPr>
          </a:p>
          <a:p>
            <a:pPr marL="0" indent="0" eaLnBrk="1" fontAlgn="auto" hangingPunct="1">
              <a:spcBef>
                <a:spcPts val="0"/>
              </a:spcBef>
              <a:spcAft>
                <a:spcPts val="0"/>
              </a:spcAft>
              <a:buFont typeface="Wingdings" panose="05000000000000000000" pitchFamily="2" charset="2"/>
              <a:buNone/>
              <a:defRPr/>
            </a:pPr>
            <a:endParaRPr lang="en-US" sz="2000" b="1" baseline="0" dirty="0" smtClean="0">
              <a:solidFill>
                <a:srgbClr val="104282"/>
              </a:solidFill>
              <a:latin typeface="Book Antiqua" panose="02040602050305030304" pitchFamily="18" charset="0"/>
            </a:endParaRPr>
          </a:p>
          <a:p>
            <a:pPr marL="0" indent="0" eaLnBrk="1" fontAlgn="auto" hangingPunct="1">
              <a:spcBef>
                <a:spcPts val="0"/>
              </a:spcBef>
              <a:spcAft>
                <a:spcPts val="0"/>
              </a:spcAft>
              <a:buFont typeface="Wingdings" panose="05000000000000000000" pitchFamily="2" charset="2"/>
              <a:buNone/>
              <a:defRPr/>
            </a:pPr>
            <a:endParaRPr lang="fr-CH" sz="2000" dirty="0" smtClean="0">
              <a:solidFill>
                <a:srgbClr val="104282"/>
              </a:solidFill>
              <a:latin typeface="Book Antiqua" panose="02040602050305030304" pitchFamily="18" charset="0"/>
            </a:endParaRPr>
          </a:p>
          <a:p>
            <a:pPr marL="0" indent="0" eaLnBrk="1" fontAlgn="auto" hangingPunct="1">
              <a:spcBef>
                <a:spcPts val="0"/>
              </a:spcBef>
              <a:spcAft>
                <a:spcPts val="0"/>
              </a:spcAft>
              <a:buFont typeface="Wingdings" panose="05000000000000000000" pitchFamily="2" charset="2"/>
              <a:buNone/>
              <a:defRPr/>
            </a:pPr>
            <a:endParaRPr lang="en-US" sz="2000" dirty="0" smtClean="0">
              <a:solidFill>
                <a:srgbClr val="104282"/>
              </a:solidFill>
              <a:latin typeface="Book Antiqua" panose="02040602050305030304" pitchFamily="18" charset="0"/>
            </a:endParaRPr>
          </a:p>
          <a:p>
            <a:pPr eaLnBrk="1" fontAlgn="auto" hangingPunct="1">
              <a:spcBef>
                <a:spcPts val="0"/>
              </a:spcBef>
              <a:spcAft>
                <a:spcPts val="0"/>
              </a:spcAft>
              <a:defRPr/>
            </a:pPr>
            <a:r>
              <a:rPr lang="fr-CH" sz="2000" dirty="0" smtClean="0">
                <a:solidFill>
                  <a:srgbClr val="104282"/>
                </a:solidFill>
                <a:latin typeface="Book Antiqua" panose="02040602050305030304" pitchFamily="18" charset="0"/>
              </a:rPr>
              <a:t> </a:t>
            </a:r>
          </a:p>
          <a:p>
            <a:pPr eaLnBrk="1" fontAlgn="auto" hangingPunct="1">
              <a:spcBef>
                <a:spcPts val="0"/>
              </a:spcBef>
              <a:spcAft>
                <a:spcPts val="0"/>
              </a:spcAft>
              <a:defRPr/>
            </a:pPr>
            <a:endParaRPr lang="fr-CH" sz="2000" dirty="0">
              <a:solidFill>
                <a:srgbClr val="104282"/>
              </a:solidFill>
              <a:latin typeface="Book Antiqua" panose="02040602050305030304" pitchFamily="18" charset="0"/>
            </a:endParaRPr>
          </a:p>
          <a:p>
            <a:pPr eaLnBrk="1" fontAlgn="auto" hangingPunct="1">
              <a:spcBef>
                <a:spcPts val="0"/>
              </a:spcBef>
              <a:spcAft>
                <a:spcPts val="0"/>
              </a:spcAft>
              <a:defRPr/>
            </a:pPr>
            <a:endParaRPr lang="fr-CH" sz="2000" dirty="0" smtClean="0">
              <a:solidFill>
                <a:srgbClr val="104282"/>
              </a:solidFill>
              <a:latin typeface="Book Antiqua" panose="02040602050305030304" pitchFamily="18" charset="0"/>
            </a:endParaRPr>
          </a:p>
          <a:p>
            <a:pPr eaLnBrk="1" fontAlgn="auto" hangingPunct="1">
              <a:spcBef>
                <a:spcPts val="0"/>
              </a:spcBef>
              <a:spcAft>
                <a:spcPts val="0"/>
              </a:spcAft>
              <a:defRPr/>
            </a:pPr>
            <a:endParaRPr lang="fr-CH" sz="2000" dirty="0">
              <a:solidFill>
                <a:srgbClr val="104282"/>
              </a:solidFill>
              <a:latin typeface="Book Antiqua" panose="02040602050305030304" pitchFamily="18" charset="0"/>
            </a:endParaRPr>
          </a:p>
          <a:p>
            <a:pPr eaLnBrk="1" fontAlgn="auto" hangingPunct="1">
              <a:spcBef>
                <a:spcPts val="0"/>
              </a:spcBef>
              <a:spcAft>
                <a:spcPts val="0"/>
              </a:spcAft>
              <a:defRPr/>
            </a:pPr>
            <a:endParaRPr lang="fr-CH" sz="2000" dirty="0" smtClean="0">
              <a:solidFill>
                <a:srgbClr val="104282"/>
              </a:solidFill>
              <a:latin typeface="Book Antiqua" panose="02040602050305030304" pitchFamily="18" charset="0"/>
            </a:endParaRPr>
          </a:p>
          <a:p>
            <a:pPr eaLnBrk="1" fontAlgn="auto" hangingPunct="1">
              <a:spcBef>
                <a:spcPts val="0"/>
              </a:spcBef>
              <a:spcAft>
                <a:spcPts val="0"/>
              </a:spcAft>
              <a:defRPr/>
            </a:pPr>
            <a:r>
              <a:rPr lang="fr-CH" sz="2000" dirty="0" smtClean="0">
                <a:solidFill>
                  <a:srgbClr val="104282"/>
                </a:solidFill>
                <a:latin typeface="Book Antiqua" panose="02040602050305030304" pitchFamily="18" charset="0"/>
              </a:rPr>
              <a:t>Please</a:t>
            </a:r>
            <a:r>
              <a:rPr lang="fr-CH" sz="2000" baseline="0" dirty="0" smtClean="0">
                <a:solidFill>
                  <a:srgbClr val="104282"/>
                </a:solidFill>
                <a:latin typeface="Book Antiqua" panose="02040602050305030304" pitchFamily="18" charset="0"/>
              </a:rPr>
              <a:t>                          at your last travels on EU projects and if </a:t>
            </a:r>
            <a:r>
              <a:rPr lang="fr-CH" sz="2000" baseline="0" dirty="0" err="1" smtClean="0">
                <a:solidFill>
                  <a:srgbClr val="104282"/>
                </a:solidFill>
                <a:latin typeface="Book Antiqua" panose="02040602050305030304" pitchFamily="18" charset="0"/>
              </a:rPr>
              <a:t>any</a:t>
            </a:r>
            <a:r>
              <a:rPr lang="fr-CH" sz="2000" baseline="0" dirty="0" smtClean="0">
                <a:solidFill>
                  <a:srgbClr val="104282"/>
                </a:solidFill>
                <a:latin typeface="Book Antiqua" panose="02040602050305030304" pitchFamily="18" charset="0"/>
              </a:rPr>
              <a:t> of those </a:t>
            </a:r>
          </a:p>
          <a:p>
            <a:pPr eaLnBrk="1" fontAlgn="auto" hangingPunct="1">
              <a:spcBef>
                <a:spcPts val="0"/>
              </a:spcBef>
              <a:spcAft>
                <a:spcPts val="0"/>
              </a:spcAft>
              <a:defRPr/>
            </a:pPr>
            <a:r>
              <a:rPr lang="fr-CH" sz="2000" baseline="0" dirty="0" smtClean="0">
                <a:solidFill>
                  <a:srgbClr val="104282"/>
                </a:solidFill>
                <a:latin typeface="Book Antiqua" panose="02040602050305030304" pitchFamily="18" charset="0"/>
              </a:rPr>
              <a:t>documents or information are missing, please attach them to the claims.</a:t>
            </a:r>
          </a:p>
          <a:p>
            <a:pPr eaLnBrk="1" fontAlgn="auto" hangingPunct="1">
              <a:spcBef>
                <a:spcPts val="0"/>
              </a:spcBef>
              <a:spcAft>
                <a:spcPts val="0"/>
              </a:spcAft>
              <a:defRPr/>
            </a:pPr>
            <a:endParaRPr lang="fr-CH" sz="2000" baseline="0" dirty="0" smtClean="0">
              <a:solidFill>
                <a:srgbClr val="104282"/>
              </a:solidFill>
              <a:latin typeface="Book Antiqua" panose="02040602050305030304" pitchFamily="18" charset="0"/>
            </a:endParaRPr>
          </a:p>
          <a:p>
            <a:pPr eaLnBrk="1" fontAlgn="auto" hangingPunct="1">
              <a:spcBef>
                <a:spcPts val="0"/>
              </a:spcBef>
              <a:spcAft>
                <a:spcPts val="0"/>
              </a:spcAft>
              <a:defRPr/>
            </a:pPr>
            <a:endParaRPr lang="fr-CH" sz="2000" baseline="0" dirty="0" smtClean="0">
              <a:solidFill>
                <a:srgbClr val="104282"/>
              </a:solidFill>
              <a:latin typeface="Book Antiqua" panose="02040602050305030304" pitchFamily="18" charset="0"/>
            </a:endParaRPr>
          </a:p>
          <a:p>
            <a:pPr eaLnBrk="1" fontAlgn="auto" hangingPunct="1">
              <a:spcBef>
                <a:spcPts val="0"/>
              </a:spcBef>
              <a:spcAft>
                <a:spcPts val="0"/>
              </a:spcAft>
              <a:defRPr/>
            </a:pPr>
            <a:r>
              <a:rPr lang="fr-CH" sz="2000" baseline="0" dirty="0" smtClean="0">
                <a:solidFill>
                  <a:srgbClr val="104282"/>
                </a:solidFill>
                <a:latin typeface="Book Antiqua" panose="02040602050305030304" pitchFamily="18" charset="0"/>
              </a:rPr>
              <a:t>The audit </a:t>
            </a:r>
            <a:r>
              <a:rPr lang="fr-CH" sz="2000" dirty="0" smtClean="0">
                <a:solidFill>
                  <a:srgbClr val="104282"/>
                </a:solidFill>
                <a:latin typeface="Book Antiqua" panose="02040602050305030304" pitchFamily="18" charset="0"/>
              </a:rPr>
              <a:t>may</a:t>
            </a:r>
            <a:r>
              <a:rPr lang="fr-CH" sz="2000" baseline="0" dirty="0" smtClean="0">
                <a:solidFill>
                  <a:srgbClr val="104282"/>
                </a:solidFill>
                <a:latin typeface="Book Antiqua" panose="02040602050305030304" pitchFamily="18" charset="0"/>
              </a:rPr>
              <a:t> be done soon after the project end!</a:t>
            </a:r>
            <a:endParaRPr lang="en-US" sz="2000" dirty="0">
              <a:solidFill>
                <a:srgbClr val="104282"/>
              </a:solidFill>
              <a:latin typeface="Book Antiqua" panose="02040602050305030304" pitchFamily="18" charset="0"/>
            </a:endParaRPr>
          </a:p>
          <a:p>
            <a:pPr marL="457200" lvl="1" indent="0" eaLnBrk="1" fontAlgn="auto" hangingPunct="1">
              <a:spcBef>
                <a:spcPts val="0"/>
              </a:spcBef>
              <a:spcAft>
                <a:spcPts val="0"/>
              </a:spcAft>
              <a:buFont typeface="Arial" panose="020B0604020202020204" pitchFamily="34" charset="0"/>
              <a:buNone/>
              <a:defRPr/>
            </a:pPr>
            <a:endParaRPr lang="en-US" sz="1600" dirty="0" smtClean="0">
              <a:solidFill>
                <a:srgbClr val="104282"/>
              </a:solidFill>
              <a:latin typeface="Book Antiqua" panose="02040602050305030304" pitchFamily="18" charset="0"/>
            </a:endParaRPr>
          </a:p>
          <a:p>
            <a:pPr eaLnBrk="1" fontAlgn="auto" hangingPunct="1">
              <a:spcBef>
                <a:spcPts val="0"/>
              </a:spcBef>
              <a:spcAft>
                <a:spcPts val="0"/>
              </a:spcAft>
              <a:defRPr/>
            </a:pPr>
            <a:endParaRPr lang="en-US" sz="1600" dirty="0" smtClean="0">
              <a:solidFill>
                <a:srgbClr val="104282"/>
              </a:solidFill>
              <a:latin typeface="Book Antiqua" panose="02040602050305030304" pitchFamily="18" charset="0"/>
            </a:endParaRPr>
          </a:p>
          <a:p>
            <a:pPr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pic>
        <p:nvPicPr>
          <p:cNvPr id="6" name="Picture 6"/>
          <p:cNvPicPr>
            <a:picLocks noChangeAspect="1"/>
          </p:cNvPicPr>
          <p:nvPr/>
        </p:nvPicPr>
        <p:blipFill rotWithShape="1">
          <a:blip r:embed="rId2"/>
          <a:srcRect t="16494" r="9053"/>
          <a:stretch/>
        </p:blipFill>
        <p:spPr>
          <a:xfrm>
            <a:off x="1370462" y="4127936"/>
            <a:ext cx="1390968" cy="318470"/>
          </a:xfrm>
          <a:prstGeom prst="rect">
            <a:avLst/>
          </a:prstGeom>
        </p:spPr>
      </p:pic>
      <p:pic>
        <p:nvPicPr>
          <p:cNvPr id="3" name="Picture 2"/>
          <p:cNvPicPr>
            <a:picLocks noChangeAspect="1"/>
          </p:cNvPicPr>
          <p:nvPr/>
        </p:nvPicPr>
        <p:blipFill>
          <a:blip r:embed="rId3"/>
          <a:stretch>
            <a:fillRect/>
          </a:stretch>
        </p:blipFill>
        <p:spPr>
          <a:xfrm>
            <a:off x="6692170" y="1635479"/>
            <a:ext cx="4540112" cy="2188185"/>
          </a:xfrm>
          <a:prstGeom prst="rect">
            <a:avLst/>
          </a:prstGeom>
        </p:spPr>
      </p:pic>
      <p:sp>
        <p:nvSpPr>
          <p:cNvPr id="8" name="ZoneTexte 7"/>
          <p:cNvSpPr txBox="1"/>
          <p:nvPr/>
        </p:nvSpPr>
        <p:spPr>
          <a:xfrm>
            <a:off x="318498" y="1635479"/>
            <a:ext cx="5856269" cy="923330"/>
          </a:xfrm>
          <a:prstGeom prst="rect">
            <a:avLst/>
          </a:prstGeom>
          <a:noFill/>
        </p:spPr>
        <p:txBody>
          <a:bodyPr wrap="square" rtlCol="0">
            <a:spAutoFit/>
          </a:bodyPr>
          <a:lstStyle/>
          <a:p>
            <a:pPr>
              <a:defRPr/>
            </a:pPr>
            <a:r>
              <a:rPr lang="en-US" b="1" dirty="0" smtClean="0">
                <a:solidFill>
                  <a:srgbClr val="104282"/>
                </a:solidFill>
                <a:latin typeface="Book Antiqua" panose="02040602050305030304" pitchFamily="18" charset="0"/>
              </a:rPr>
              <a:t>The project name, the reason for the travel and the number of the Work Package concerned by </a:t>
            </a:r>
            <a:r>
              <a:rPr lang="en-US" b="1" dirty="0">
                <a:solidFill>
                  <a:srgbClr val="104282"/>
                </a:solidFill>
                <a:latin typeface="Book Antiqua" panose="02040602050305030304" pitchFamily="18" charset="0"/>
              </a:rPr>
              <a:t>the action </a:t>
            </a:r>
            <a:r>
              <a:rPr lang="en-US" dirty="0">
                <a:solidFill>
                  <a:srgbClr val="104282"/>
                </a:solidFill>
                <a:latin typeface="Book Antiqua" panose="02040602050305030304" pitchFamily="18" charset="0"/>
              </a:rPr>
              <a:t>must appear in the </a:t>
            </a:r>
            <a:r>
              <a:rPr lang="en-US" dirty="0" smtClean="0">
                <a:solidFill>
                  <a:srgbClr val="104282"/>
                </a:solidFill>
                <a:latin typeface="Book Antiqua" panose="02040602050305030304" pitchFamily="18" charset="0"/>
              </a:rPr>
              <a:t>EDH document:</a:t>
            </a:r>
            <a:endParaRPr lang="en-US" dirty="0">
              <a:solidFill>
                <a:srgbClr val="104282"/>
              </a:solidFill>
              <a:latin typeface="Book Antiqua" panose="02040602050305030304" pitchFamily="18" charset="0"/>
            </a:endParaRPr>
          </a:p>
        </p:txBody>
      </p:sp>
      <p:cxnSp>
        <p:nvCxnSpPr>
          <p:cNvPr id="10" name="Elbow Connector 9"/>
          <p:cNvCxnSpPr/>
          <p:nvPr/>
        </p:nvCxnSpPr>
        <p:spPr>
          <a:xfrm>
            <a:off x="4119937" y="2445249"/>
            <a:ext cx="2373330" cy="107878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1538335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11</a:t>
            </a:fld>
            <a:endParaRPr lang="fr-FR"/>
          </a:p>
        </p:txBody>
      </p:sp>
      <p:sp>
        <p:nvSpPr>
          <p:cNvPr id="5" name="Rectangle 4"/>
          <p:cNvSpPr/>
          <p:nvPr/>
        </p:nvSpPr>
        <p:spPr>
          <a:xfrm>
            <a:off x="310284" y="83589"/>
            <a:ext cx="11557037" cy="7171194"/>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err="1" smtClean="0">
                <a:solidFill>
                  <a:srgbClr val="104282"/>
                </a:solidFill>
                <a:latin typeface="+mn-lt"/>
              </a:rPr>
              <a:t>Other</a:t>
            </a:r>
            <a:r>
              <a:rPr lang="fr-CH" sz="3200" dirty="0" smtClean="0">
                <a:solidFill>
                  <a:srgbClr val="104282"/>
                </a:solidFill>
                <a:latin typeface="+mn-lt"/>
              </a:rPr>
              <a:t> costs - </a:t>
            </a:r>
            <a:r>
              <a:rPr lang="fr-CH" sz="3200" dirty="0" err="1" smtClean="0">
                <a:solidFill>
                  <a:srgbClr val="104282"/>
                </a:solidFill>
                <a:latin typeface="+mn-lt"/>
              </a:rPr>
              <a:t>Others</a:t>
            </a:r>
            <a:endParaRPr lang="fr-CH" sz="3200" dirty="0" smtClean="0">
              <a:solidFill>
                <a:srgbClr val="104282"/>
              </a:solidFill>
              <a:latin typeface="+mn-lt"/>
            </a:endParaRPr>
          </a:p>
          <a:p>
            <a:pPr eaLnBrk="1" fontAlgn="auto" hangingPunct="1">
              <a:spcBef>
                <a:spcPts val="0"/>
              </a:spcBef>
              <a:spcAft>
                <a:spcPts val="0"/>
              </a:spcAft>
              <a:buFont typeface="Wingdings" panose="05000000000000000000" pitchFamily="2" charset="2"/>
              <a:buNone/>
              <a:defRPr/>
            </a:pPr>
            <a:endParaRPr lang="en-US" sz="1600" dirty="0" smtClean="0">
              <a:solidFill>
                <a:srgbClr val="104282"/>
              </a:solidFill>
              <a:latin typeface="Book Antiqua" panose="02040602050305030304" pitchFamily="18" charset="0"/>
            </a:endParaRPr>
          </a:p>
          <a:p>
            <a:pPr eaLnBrk="1" fontAlgn="auto" hangingPunct="1">
              <a:spcBef>
                <a:spcPts val="0"/>
              </a:spcBef>
              <a:spcAft>
                <a:spcPts val="0"/>
              </a:spcAft>
              <a:buFont typeface="Wingdings" panose="05000000000000000000" pitchFamily="2" charset="2"/>
              <a:buNone/>
              <a:defRPr/>
            </a:pPr>
            <a:r>
              <a:rPr lang="en-GB" sz="1600" dirty="0" smtClean="0">
                <a:solidFill>
                  <a:srgbClr val="104282"/>
                </a:solidFill>
                <a:latin typeface="Book Antiqua" panose="02040602050305030304" pitchFamily="18" charset="0"/>
              </a:rPr>
              <a:t>Equipment costs, costs of other goods and services may be considered as eligible costs, provided they meet the definition of eligible costs in the ECGA and are incurred in the context of the project.</a:t>
            </a:r>
          </a:p>
          <a:p>
            <a:pPr eaLnBrk="1" fontAlgn="auto" hangingPunct="1">
              <a:spcBef>
                <a:spcPts val="0"/>
              </a:spcBef>
              <a:spcAft>
                <a:spcPts val="0"/>
              </a:spcAft>
              <a:buFont typeface="Wingdings" panose="05000000000000000000" pitchFamily="2" charset="2"/>
              <a:buNone/>
              <a:defRPr/>
            </a:pPr>
            <a:endParaRPr lang="en-GB" sz="1600" dirty="0" smtClean="0">
              <a:solidFill>
                <a:srgbClr val="104282"/>
              </a:solidFill>
              <a:latin typeface="Book Antiqua" panose="02040602050305030304" pitchFamily="18" charset="0"/>
            </a:endParaRPr>
          </a:p>
          <a:p>
            <a:pPr eaLnBrk="1" fontAlgn="auto" hangingPunct="1">
              <a:spcBef>
                <a:spcPts val="0"/>
              </a:spcBef>
              <a:spcAft>
                <a:spcPts val="0"/>
              </a:spcAft>
              <a:buFont typeface="Wingdings" panose="05000000000000000000" pitchFamily="2" charset="2"/>
              <a:buNone/>
              <a:defRPr/>
            </a:pPr>
            <a:r>
              <a:rPr lang="en-GB" sz="1600" dirty="0" smtClean="0">
                <a:solidFill>
                  <a:srgbClr val="104282"/>
                </a:solidFill>
                <a:latin typeface="Book Antiqua" panose="02040602050305030304" pitchFamily="18" charset="0"/>
              </a:rPr>
              <a:t>For</a:t>
            </a:r>
            <a:r>
              <a:rPr lang="en-GB" sz="1600" baseline="0" dirty="0" smtClean="0">
                <a:solidFill>
                  <a:srgbClr val="104282"/>
                </a:solidFill>
                <a:latin typeface="Book Antiqua" panose="02040602050305030304" pitchFamily="18" charset="0"/>
              </a:rPr>
              <a:t> the eligibility of the following costs, please see the list of required documents:</a:t>
            </a:r>
            <a:endParaRPr lang="en-US" sz="1600" dirty="0" smtClean="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endParaRPr lang="en-GB" sz="16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r>
              <a:rPr lang="en-GB" sz="1400" b="1" dirty="0" smtClean="0">
                <a:solidFill>
                  <a:srgbClr val="104282"/>
                </a:solidFill>
                <a:latin typeface="Book Antiqua" panose="02040602050305030304" pitchFamily="18" charset="0"/>
              </a:rPr>
              <a:t>Invited Speaker</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official invitation letter mentioning the name of the invitee,  the name and date of the event, the costs covered and their amounts</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a confirmation letter from the institute indicating there is no double reimbursement for the same invitee's expenditure</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copy of all expenditure receipts and/or invoices</a:t>
            </a:r>
          </a:p>
          <a:p>
            <a:pPr marL="457200" lvl="1" indent="0" eaLnBrk="1" fontAlgn="auto" hangingPunct="1">
              <a:spcBef>
                <a:spcPts val="0"/>
              </a:spcBef>
              <a:spcAft>
                <a:spcPts val="0"/>
              </a:spcAft>
              <a:buFont typeface="Wingdings" panose="05000000000000000000" pitchFamily="2" charset="2"/>
              <a:buNone/>
              <a:defRPr/>
            </a:pPr>
            <a:endParaRPr lang="en-GB" sz="14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r>
              <a:rPr lang="en-GB" sz="1400" b="1" dirty="0" smtClean="0">
                <a:solidFill>
                  <a:srgbClr val="104282"/>
                </a:solidFill>
                <a:latin typeface="Book Antiqua" panose="02040602050305030304" pitchFamily="18" charset="0"/>
              </a:rPr>
              <a:t>Material bought outside CERN (other than standard</a:t>
            </a:r>
            <a:r>
              <a:rPr lang="en-GB" sz="1400" b="1" baseline="0" dirty="0" smtClean="0">
                <a:solidFill>
                  <a:srgbClr val="104282"/>
                </a:solidFill>
                <a:latin typeface="Book Antiqua" panose="02040602050305030304" pitchFamily="18" charset="0"/>
              </a:rPr>
              <a:t> equipment and consumables),</a:t>
            </a:r>
            <a:r>
              <a:rPr lang="en-GB" sz="1400" b="1" dirty="0" smtClean="0">
                <a:solidFill>
                  <a:srgbClr val="104282"/>
                </a:solidFill>
                <a:latin typeface="Book Antiqua" panose="02040602050305030304" pitchFamily="18" charset="0"/>
              </a:rPr>
              <a:t> payment of a consultant company, etc.</a:t>
            </a:r>
          </a:p>
          <a:p>
            <a:pPr marL="742950" lvl="1" indent="-285750" fontAlgn="auto">
              <a:spcBef>
                <a:spcPts val="0"/>
              </a:spcBef>
              <a:spcAft>
                <a:spcPts val="0"/>
              </a:spcAft>
              <a:buClr>
                <a:srgbClr val="00B050"/>
              </a:buClr>
              <a:buFont typeface="Wingdings" panose="05000000000000000000" pitchFamily="2" charset="2"/>
              <a:buChar char="ü"/>
              <a:defRPr/>
            </a:pPr>
            <a:r>
              <a:rPr lang="en-GB" sz="1400" dirty="0" smtClean="0">
                <a:solidFill>
                  <a:srgbClr val="104282"/>
                </a:solidFill>
                <a:latin typeface="Book Antiqua" panose="02040602050305030304" pitchFamily="18" charset="0"/>
              </a:rPr>
              <a:t>DAI: </a:t>
            </a:r>
            <a:r>
              <a:rPr lang="en-GB" sz="1400" dirty="0">
                <a:solidFill>
                  <a:srgbClr val="104282"/>
                </a:solidFill>
                <a:latin typeface="Book Antiqua" panose="02040602050305030304" pitchFamily="18" charset="0"/>
              </a:rPr>
              <a:t>Supplier(s) offer(s), contract </a:t>
            </a:r>
            <a:r>
              <a:rPr lang="en-GB" sz="1400" dirty="0" smtClean="0">
                <a:solidFill>
                  <a:srgbClr val="104282"/>
                </a:solidFill>
                <a:latin typeface="Book Antiqua" panose="02040602050305030304" pitchFamily="18" charset="0"/>
              </a:rPr>
              <a:t>and </a:t>
            </a:r>
            <a:r>
              <a:rPr lang="en-GB" sz="1400" dirty="0">
                <a:solidFill>
                  <a:srgbClr val="104282"/>
                </a:solidFill>
                <a:latin typeface="Book Antiqua" panose="02040602050305030304" pitchFamily="18" charset="0"/>
              </a:rPr>
              <a:t>invoice </a:t>
            </a:r>
            <a:r>
              <a:rPr lang="en-GB" sz="1400" dirty="0" smtClean="0">
                <a:solidFill>
                  <a:srgbClr val="104282"/>
                </a:solidFill>
                <a:latin typeface="Book Antiqua" panose="02040602050305030304" pitchFamily="18" charset="0"/>
              </a:rPr>
              <a:t>copy, </a:t>
            </a:r>
            <a:r>
              <a:rPr lang="en-GB" sz="1400" smtClean="0">
                <a:solidFill>
                  <a:srgbClr val="104282"/>
                </a:solidFill>
                <a:latin typeface="Book Antiqua" panose="02040602050305030304" pitchFamily="18" charset="0"/>
              </a:rPr>
              <a:t>CERN order, etc.</a:t>
            </a:r>
            <a:endParaRPr lang="en-GB" sz="1400" dirty="0" smtClean="0">
              <a:solidFill>
                <a:srgbClr val="104282"/>
              </a:solidFill>
              <a:latin typeface="Book Antiqua" panose="02040602050305030304" pitchFamily="18" charset="0"/>
            </a:endParaRPr>
          </a:p>
          <a:p>
            <a:pPr lvl="1" fontAlgn="auto">
              <a:spcBef>
                <a:spcPts val="0"/>
              </a:spcBef>
              <a:spcAft>
                <a:spcPts val="0"/>
              </a:spcAft>
              <a:buClr>
                <a:srgbClr val="00B050"/>
              </a:buClr>
              <a:defRPr/>
            </a:pPr>
            <a:endParaRPr lang="en-GB" sz="1400" baseline="0" dirty="0" smtClean="0">
              <a:solidFill>
                <a:srgbClr val="104282"/>
              </a:solidFill>
              <a:latin typeface="Book Antiqua" panose="02040602050305030304" pitchFamily="18" charset="0"/>
            </a:endParaRP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1" dirty="0" smtClean="0">
                <a:solidFill>
                  <a:srgbClr val="104282"/>
                </a:solidFill>
                <a:latin typeface="Book Antiqua" panose="02040602050305030304" pitchFamily="18" charset="0"/>
              </a:rPr>
              <a:t>Meeting organisation</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programme or agenda of the event</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participants list </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copy of the restaurant invoice</a:t>
            </a:r>
          </a:p>
          <a:p>
            <a:pPr marL="742950" lvl="1" indent="-285750">
              <a:buClr>
                <a:srgbClr val="00B050"/>
              </a:buClr>
              <a:buFont typeface="Wingdings" panose="05000000000000000000" pitchFamily="2" charset="2"/>
              <a:buChar char="ü"/>
              <a:defRPr/>
            </a:pPr>
            <a:r>
              <a:rPr lang="en-GB" sz="1400" dirty="0">
                <a:solidFill>
                  <a:srgbClr val="104282"/>
                </a:solidFill>
                <a:latin typeface="Book Antiqua" panose="02040602050305030304" pitchFamily="18" charset="0"/>
              </a:rPr>
              <a:t>copy of the room rental invoice (if room rented) </a:t>
            </a:r>
          </a:p>
          <a:p>
            <a:pPr marL="742950" lvl="1" indent="-285750">
              <a:buClr>
                <a:srgbClr val="00B050"/>
              </a:buClr>
              <a:buFont typeface="Wingdings" panose="05000000000000000000" pitchFamily="2" charset="2"/>
              <a:buChar char="ü"/>
              <a:defRPr/>
            </a:pPr>
            <a:endParaRPr lang="en-GB" sz="1400" dirty="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r>
              <a:rPr lang="en-GB" sz="1400" b="1" baseline="0" dirty="0" smtClean="0">
                <a:solidFill>
                  <a:srgbClr val="104282"/>
                </a:solidFill>
                <a:latin typeface="Book Antiqua" panose="02040602050305030304" pitchFamily="18" charset="0"/>
              </a:rPr>
              <a:t>Audit (CFS – </a:t>
            </a:r>
            <a:r>
              <a:rPr lang="en-GB" sz="1400" b="1" dirty="0" smtClean="0">
                <a:solidFill>
                  <a:srgbClr val="104282"/>
                </a:solidFill>
                <a:latin typeface="Book Antiqua" panose="02040602050305030304" pitchFamily="18" charset="0"/>
              </a:rPr>
              <a:t>C</a:t>
            </a:r>
            <a:r>
              <a:rPr lang="en-GB" sz="1400" b="1" baseline="0" dirty="0" smtClean="0">
                <a:solidFill>
                  <a:srgbClr val="104282"/>
                </a:solidFill>
                <a:latin typeface="Book Antiqua" panose="02040602050305030304" pitchFamily="18" charset="0"/>
              </a:rPr>
              <a:t>ertificate on the Financial Statement)</a:t>
            </a:r>
          </a:p>
          <a:p>
            <a:pPr marL="457200" lvl="1" indent="0" eaLnBrk="1" fontAlgn="auto" hangingPunct="1">
              <a:spcBef>
                <a:spcPts val="0"/>
              </a:spcBef>
              <a:spcAft>
                <a:spcPts val="0"/>
              </a:spcAft>
              <a:buFont typeface="Wingdings" panose="05000000000000000000" pitchFamily="2" charset="2"/>
              <a:buNone/>
              <a:defRPr/>
            </a:pPr>
            <a:r>
              <a:rPr lang="en-GB" sz="1400" baseline="0" dirty="0" smtClean="0">
                <a:solidFill>
                  <a:srgbClr val="104282"/>
                </a:solidFill>
                <a:latin typeface="Book Antiqua" panose="02040602050305030304" pitchFamily="18" charset="0"/>
              </a:rPr>
              <a:t>For projects exceeding 325kEUR the CFS is required at the end of the project.</a:t>
            </a:r>
          </a:p>
          <a:p>
            <a:pPr marL="457200" lvl="1" indent="0" eaLnBrk="1" fontAlgn="auto" hangingPunct="1">
              <a:spcBef>
                <a:spcPts val="0"/>
              </a:spcBef>
              <a:spcAft>
                <a:spcPts val="0"/>
              </a:spcAft>
              <a:buFont typeface="Wingdings" panose="05000000000000000000" pitchFamily="2" charset="2"/>
              <a:buNone/>
              <a:defRPr/>
            </a:pPr>
            <a:r>
              <a:rPr lang="en-GB" sz="1400" baseline="0" dirty="0" smtClean="0">
                <a:solidFill>
                  <a:srgbClr val="104282"/>
                </a:solidFill>
                <a:latin typeface="Book Antiqua" panose="02040602050305030304" pitchFamily="18" charset="0"/>
              </a:rPr>
              <a:t>The audit costs ~5kEUR (covered by the EU commission funds)</a:t>
            </a:r>
          </a:p>
          <a:p>
            <a:pPr marL="457200" lvl="1" indent="0" eaLnBrk="1" fontAlgn="auto" hangingPunct="1">
              <a:spcBef>
                <a:spcPts val="0"/>
              </a:spcBef>
              <a:spcAft>
                <a:spcPts val="0"/>
              </a:spcAft>
              <a:buFont typeface="Wingdings" panose="05000000000000000000" pitchFamily="2" charset="2"/>
              <a:buNone/>
              <a:defRPr/>
            </a:pPr>
            <a:endParaRPr lang="en-GB" sz="14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endParaRPr lang="en-GB" sz="1600"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 typeface="Wingdings" panose="05000000000000000000" pitchFamily="2" charset="2"/>
              <a:buChar char="Ø"/>
              <a:defRPr/>
            </a:pPr>
            <a:endParaRPr lang="en-GB" sz="1600" dirty="0" smtClean="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504877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12</a:t>
            </a:fld>
            <a:endParaRPr lang="fr-FR" dirty="0"/>
          </a:p>
        </p:txBody>
      </p:sp>
      <p:sp>
        <p:nvSpPr>
          <p:cNvPr id="5" name="Rectangle 4"/>
          <p:cNvSpPr/>
          <p:nvPr/>
        </p:nvSpPr>
        <p:spPr>
          <a:xfrm>
            <a:off x="310284" y="83589"/>
            <a:ext cx="11298619" cy="7325082"/>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endParaRPr lang="fr-CH" sz="3200" dirty="0" smtClean="0">
              <a:solidFill>
                <a:srgbClr val="104282"/>
              </a:solidFill>
              <a:latin typeface="+mn-lt"/>
            </a:endParaRPr>
          </a:p>
          <a:p>
            <a:pPr eaLnBrk="1" fontAlgn="auto" hangingPunct="1">
              <a:spcBef>
                <a:spcPts val="0"/>
              </a:spcBef>
              <a:spcAft>
                <a:spcPts val="0"/>
              </a:spcAft>
              <a:buFont typeface="Wingdings" panose="05000000000000000000" pitchFamily="2" charset="2"/>
              <a:buNone/>
              <a:defRPr/>
            </a:pPr>
            <a:r>
              <a:rPr lang="fr-CH" sz="3200" dirty="0">
                <a:solidFill>
                  <a:srgbClr val="104282"/>
                </a:solidFill>
              </a:rPr>
              <a:t>Indirect costs </a:t>
            </a:r>
            <a:r>
              <a:rPr lang="fr-CH" sz="3200" dirty="0" smtClean="0">
                <a:solidFill>
                  <a:srgbClr val="FF0000"/>
                </a:solidFill>
                <a:latin typeface="+mn-lt"/>
              </a:rPr>
              <a:t>- Overhead</a:t>
            </a:r>
          </a:p>
          <a:p>
            <a:pPr eaLnBrk="1" fontAlgn="auto" hangingPunct="1">
              <a:spcBef>
                <a:spcPts val="0"/>
              </a:spcBef>
              <a:spcAft>
                <a:spcPts val="0"/>
              </a:spcAft>
              <a:buFont typeface="Wingdings" panose="05000000000000000000" pitchFamily="2" charset="2"/>
              <a:buNone/>
              <a:defRPr/>
            </a:pPr>
            <a:endParaRPr lang="en-US" sz="1000" dirty="0" smtClean="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endParaRPr lang="en-GB" sz="10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endParaRPr lang="en-GB" sz="20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r>
              <a:rPr lang="en-GB" sz="2000" b="1" baseline="0" dirty="0" smtClean="0">
                <a:solidFill>
                  <a:srgbClr val="104282"/>
                </a:solidFill>
                <a:latin typeface="Book Antiqua" panose="02040602050305030304" pitchFamily="18" charset="0"/>
              </a:rPr>
              <a:t>Standard equipment and consumables</a:t>
            </a:r>
          </a:p>
          <a:p>
            <a:pPr marL="457200" lvl="1" indent="0" eaLnBrk="1" fontAlgn="auto" hangingPunct="1">
              <a:spcBef>
                <a:spcPts val="0"/>
              </a:spcBef>
              <a:spcAft>
                <a:spcPts val="0"/>
              </a:spcAft>
              <a:buFont typeface="Wingdings" panose="05000000000000000000" pitchFamily="2" charset="2"/>
              <a:buNone/>
              <a:defRPr/>
            </a:pPr>
            <a:r>
              <a:rPr lang="en-GB" sz="2000" baseline="0" dirty="0" smtClean="0">
                <a:solidFill>
                  <a:srgbClr val="104282"/>
                </a:solidFill>
                <a:latin typeface="Book Antiqua" panose="02040602050305030304" pitchFamily="18" charset="0"/>
              </a:rPr>
              <a:t>Unless duly stipulated in Annex I, CERN considers that standard equipment/consumables are not eligible costs. </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They are not used for the sole purpose of the project</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They are defined as any good that is provided by default by the Organization to its members of personnel in order to allow them to perfom their job</a:t>
            </a:r>
          </a:p>
          <a:p>
            <a:pPr marL="457200" lvl="1" indent="0" eaLnBrk="1" fontAlgn="auto" hangingPunct="1">
              <a:spcBef>
                <a:spcPts val="0"/>
              </a:spcBef>
              <a:spcAft>
                <a:spcPts val="0"/>
              </a:spcAft>
              <a:buFont typeface="Wingdings" panose="05000000000000000000" pitchFamily="2" charset="2"/>
              <a:buNone/>
              <a:defRPr/>
            </a:pPr>
            <a:endParaRPr lang="en-GB" sz="20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r>
              <a:rPr lang="en-GB" sz="2000" b="1" baseline="0" dirty="0" smtClean="0">
                <a:solidFill>
                  <a:srgbClr val="104282"/>
                </a:solidFill>
                <a:latin typeface="Book Antiqua" panose="02040602050305030304" pitchFamily="18" charset="0"/>
              </a:rPr>
              <a:t>This includes :</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Desktop computers, screens and accessories</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Printers</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Phones and phone communications</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Office furniture (e.g. desks, chairs, whiteboards, etc.)</a:t>
            </a:r>
          </a:p>
          <a:p>
            <a:pPr marL="800100" lvl="1" indent="-342900" eaLnBrk="1" fontAlgn="auto" hangingPunct="1">
              <a:spcBef>
                <a:spcPts val="0"/>
              </a:spcBef>
              <a:spcAft>
                <a:spcPts val="0"/>
              </a:spcAft>
              <a:buFont typeface="Arial" charset="0"/>
              <a:buChar char="•"/>
              <a:defRPr/>
            </a:pPr>
            <a:r>
              <a:rPr lang="en-GB" sz="2000" baseline="0" dirty="0" smtClean="0">
                <a:solidFill>
                  <a:srgbClr val="104282"/>
                </a:solidFill>
                <a:latin typeface="Book Antiqua" panose="02040602050305030304" pitchFamily="18" charset="0"/>
              </a:rPr>
              <a:t>Office consumables (pens, paper, etc.)</a:t>
            </a:r>
          </a:p>
          <a:p>
            <a:pPr marL="457200" lvl="1" indent="0" eaLnBrk="1" fontAlgn="auto" hangingPunct="1">
              <a:spcBef>
                <a:spcPts val="0"/>
              </a:spcBef>
              <a:spcAft>
                <a:spcPts val="0"/>
              </a:spcAft>
              <a:buFont typeface="Wingdings" panose="05000000000000000000" pitchFamily="2" charset="2"/>
              <a:buNone/>
              <a:defRPr/>
            </a:pPr>
            <a:endParaRPr lang="en-GB" sz="14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endParaRPr lang="en-GB" sz="14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endParaRPr lang="en-GB" sz="14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 typeface="Wingdings" panose="05000000000000000000" pitchFamily="2" charset="2"/>
              <a:buNone/>
              <a:defRPr/>
            </a:pPr>
            <a:endParaRPr lang="en-GB" sz="1600" dirty="0" smtClean="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766610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13</a:t>
            </a:fld>
            <a:endParaRPr lang="fr-FR"/>
          </a:p>
        </p:txBody>
      </p:sp>
      <p:sp>
        <p:nvSpPr>
          <p:cNvPr id="7" name="Rectangle 6"/>
          <p:cNvSpPr/>
          <p:nvPr/>
        </p:nvSpPr>
        <p:spPr>
          <a:xfrm>
            <a:off x="434975" y="939800"/>
            <a:ext cx="9404764" cy="4524315"/>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smtClean="0">
                <a:solidFill>
                  <a:srgbClr val="104282"/>
                </a:solidFill>
                <a:latin typeface="+mn-lt"/>
              </a:rPr>
              <a:t>Indirect costs - Overhead</a:t>
            </a:r>
            <a:endParaRPr lang="fr-CH" sz="3200" dirty="0">
              <a:solidFill>
                <a:srgbClr val="104282"/>
              </a:solidFill>
              <a:latin typeface="+mn-lt"/>
            </a:endParaRPr>
          </a:p>
          <a:p>
            <a:pPr eaLnBrk="1" fontAlgn="auto" hangingPunct="1">
              <a:spcBef>
                <a:spcPts val="0"/>
              </a:spcBef>
              <a:spcAft>
                <a:spcPts val="0"/>
              </a:spcAft>
              <a:buFont typeface="Wingdings" panose="05000000000000000000" pitchFamily="2" charset="2"/>
              <a:buNone/>
              <a:defRPr/>
            </a:pPr>
            <a:endParaRPr lang="fr-CH" sz="3200" dirty="0">
              <a:solidFill>
                <a:srgbClr val="104282"/>
              </a:solidFill>
              <a:latin typeface="Book Antiqua" panose="02040602050305030304" pitchFamily="18" charset="0"/>
            </a:endParaRPr>
          </a:p>
          <a:p>
            <a:pPr lvl="1" eaLnBrk="1" fontAlgn="auto" hangingPunct="1">
              <a:spcBef>
                <a:spcPts val="0"/>
              </a:spcBef>
              <a:spcAft>
                <a:spcPts val="0"/>
              </a:spcAft>
              <a:defRPr/>
            </a:pPr>
            <a:r>
              <a:rPr lang="fr-CH" sz="2000" dirty="0" smtClean="0">
                <a:solidFill>
                  <a:srgbClr val="104282"/>
                </a:solidFill>
                <a:latin typeface="Book Antiqua" panose="02040602050305030304" pitchFamily="18" charset="0"/>
              </a:rPr>
              <a:t>Overhead</a:t>
            </a:r>
            <a:r>
              <a:rPr lang="fr-CH" sz="2000" baseline="0" dirty="0" smtClean="0">
                <a:solidFill>
                  <a:srgbClr val="104282"/>
                </a:solidFill>
                <a:latin typeface="Book Antiqua" panose="02040602050305030304" pitchFamily="18" charset="0"/>
              </a:rPr>
              <a:t> rate is 25% of the direct and indirect</a:t>
            </a:r>
            <a:r>
              <a:rPr lang="fr-CH" sz="2000" dirty="0" smtClean="0">
                <a:solidFill>
                  <a:srgbClr val="104282"/>
                </a:solidFill>
                <a:latin typeface="Book Antiqua" panose="02040602050305030304" pitchFamily="18" charset="0"/>
              </a:rPr>
              <a:t> costs</a:t>
            </a:r>
            <a:r>
              <a:rPr lang="fr-CH" sz="2000" baseline="0" dirty="0" smtClean="0">
                <a:solidFill>
                  <a:srgbClr val="104282"/>
                </a:solidFill>
                <a:latin typeface="Book Antiqua" panose="02040602050305030304" pitchFamily="18" charset="0"/>
              </a:rPr>
              <a:t> (no overhead for subcontracting)</a:t>
            </a:r>
          </a:p>
          <a:p>
            <a:pPr lvl="1" eaLnBrk="1" fontAlgn="auto" hangingPunct="1">
              <a:spcBef>
                <a:spcPts val="0"/>
              </a:spcBef>
              <a:spcAft>
                <a:spcPts val="0"/>
              </a:spcAft>
              <a:defRPr/>
            </a:pPr>
            <a:endParaRPr lang="fr-CH" sz="2000" baseline="0" dirty="0" smtClean="0">
              <a:solidFill>
                <a:srgbClr val="104282"/>
              </a:solidFill>
              <a:latin typeface="Book Antiqua" panose="02040602050305030304" pitchFamily="18" charset="0"/>
            </a:endParaRPr>
          </a:p>
          <a:p>
            <a:pPr lvl="1" eaLnBrk="1" fontAlgn="auto" hangingPunct="1">
              <a:spcBef>
                <a:spcPts val="0"/>
              </a:spcBef>
              <a:spcAft>
                <a:spcPts val="0"/>
              </a:spcAft>
              <a:defRPr/>
            </a:pPr>
            <a:r>
              <a:rPr lang="fr-CH" sz="2000" baseline="0" dirty="0" smtClean="0">
                <a:solidFill>
                  <a:srgbClr val="104282"/>
                </a:solidFill>
                <a:latin typeface="Book Antiqua" panose="02040602050305030304" pitchFamily="18" charset="0"/>
              </a:rPr>
              <a:t>The grant is shared as follows:</a:t>
            </a:r>
          </a:p>
          <a:p>
            <a:pPr lvl="1" eaLnBrk="1" fontAlgn="auto" hangingPunct="1">
              <a:spcBef>
                <a:spcPts val="0"/>
              </a:spcBef>
              <a:spcAft>
                <a:spcPts val="0"/>
              </a:spcAft>
              <a:defRPr/>
            </a:pPr>
            <a:endParaRPr lang="fr-CH" sz="2000" baseline="0" dirty="0" smtClean="0">
              <a:solidFill>
                <a:srgbClr val="104282"/>
              </a:solidFill>
              <a:latin typeface="Book Antiqua" panose="02040602050305030304" pitchFamily="18" charset="0"/>
            </a:endParaRPr>
          </a:p>
          <a:p>
            <a:pPr lvl="1" eaLnBrk="1" fontAlgn="auto" hangingPunct="1">
              <a:spcBef>
                <a:spcPts val="0"/>
              </a:spcBef>
              <a:spcAft>
                <a:spcPts val="0"/>
              </a:spcAft>
              <a:defRPr/>
            </a:pPr>
            <a:r>
              <a:rPr lang="fr-CH" sz="2000" baseline="0" dirty="0" smtClean="0">
                <a:solidFill>
                  <a:srgbClr val="104282"/>
                </a:solidFill>
                <a:latin typeface="Book Antiqua" panose="02040602050305030304" pitchFamily="18" charset="0"/>
              </a:rPr>
              <a:t>- 70% </a:t>
            </a:r>
            <a:r>
              <a:rPr lang="fr-CH" sz="2000" baseline="0" dirty="0" err="1" smtClean="0">
                <a:solidFill>
                  <a:srgbClr val="104282"/>
                </a:solidFill>
                <a:latin typeface="Book Antiqua" panose="02040602050305030304" pitchFamily="18" charset="0"/>
              </a:rPr>
              <a:t>covers</a:t>
            </a:r>
            <a:r>
              <a:rPr lang="fr-CH" sz="2000" baseline="0" dirty="0" smtClean="0">
                <a:solidFill>
                  <a:srgbClr val="104282"/>
                </a:solidFill>
                <a:latin typeface="Book Antiqua" panose="02040602050305030304" pitchFamily="18" charset="0"/>
              </a:rPr>
              <a:t> the exchange rate and the personnel </a:t>
            </a:r>
            <a:r>
              <a:rPr lang="fr-CH" sz="2000" baseline="0" dirty="0" err="1" smtClean="0">
                <a:solidFill>
                  <a:srgbClr val="104282"/>
                </a:solidFill>
                <a:latin typeface="Book Antiqua" panose="02040602050305030304" pitchFamily="18" charset="0"/>
              </a:rPr>
              <a:t>cost</a:t>
            </a:r>
            <a:r>
              <a:rPr lang="fr-CH" sz="2000" baseline="0" dirty="0" smtClean="0">
                <a:solidFill>
                  <a:srgbClr val="104282"/>
                </a:solidFill>
                <a:latin typeface="Book Antiqua" panose="02040602050305030304" pitchFamily="18" charset="0"/>
              </a:rPr>
              <a:t> variation</a:t>
            </a:r>
          </a:p>
          <a:p>
            <a:pPr lvl="1" eaLnBrk="1" fontAlgn="auto" hangingPunct="1">
              <a:spcBef>
                <a:spcPts val="0"/>
              </a:spcBef>
              <a:spcAft>
                <a:spcPts val="0"/>
              </a:spcAft>
              <a:defRPr/>
            </a:pPr>
            <a:endParaRPr lang="fr-CH" sz="20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Tx/>
              <a:buNone/>
              <a:defRPr/>
            </a:pPr>
            <a:r>
              <a:rPr lang="fr-CH" sz="2000" baseline="0" dirty="0" smtClean="0">
                <a:solidFill>
                  <a:srgbClr val="104282"/>
                </a:solidFill>
                <a:latin typeface="Book Antiqua" panose="02040602050305030304" pitchFamily="18" charset="0"/>
              </a:rPr>
              <a:t>- 30 % </a:t>
            </a:r>
            <a:r>
              <a:rPr lang="fr-CH" sz="2000" baseline="0" dirty="0" err="1" smtClean="0">
                <a:solidFill>
                  <a:srgbClr val="104282"/>
                </a:solidFill>
                <a:latin typeface="Book Antiqua" panose="02040602050305030304" pitchFamily="18" charset="0"/>
              </a:rPr>
              <a:t>covers</a:t>
            </a:r>
            <a:r>
              <a:rPr lang="fr-CH" sz="2000" baseline="0" dirty="0" smtClean="0">
                <a:solidFill>
                  <a:srgbClr val="104282"/>
                </a:solidFill>
                <a:latin typeface="Book Antiqua" panose="02040602050305030304" pitchFamily="18" charset="0"/>
              </a:rPr>
              <a:t> the installation and standard equipment and consumables</a:t>
            </a:r>
          </a:p>
          <a:p>
            <a:pPr marL="742950" lvl="1" indent="-285750" eaLnBrk="1" fontAlgn="auto" hangingPunct="1">
              <a:spcBef>
                <a:spcPts val="0"/>
              </a:spcBef>
              <a:spcAft>
                <a:spcPts val="0"/>
              </a:spcAft>
              <a:buFontTx/>
              <a:buChar char="-"/>
              <a:defRPr/>
            </a:pPr>
            <a:endParaRPr lang="fr-CH" sz="1600" baseline="0"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Tx/>
              <a:buChar char="-"/>
              <a:defRPr/>
            </a:pPr>
            <a:endParaRPr lang="fr-CH" sz="1600" baseline="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Tx/>
              <a:buNone/>
              <a:defRPr/>
            </a:pPr>
            <a:endParaRPr lang="fr-CH" sz="1600" baseline="0" dirty="0" smtClean="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3272715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0418" y="339047"/>
            <a:ext cx="10963382" cy="5837916"/>
          </a:xfrm>
        </p:spPr>
        <p:txBody>
          <a:bodyPr/>
          <a:lstStyle/>
          <a:p>
            <a:pPr marL="0" indent="0">
              <a:buNone/>
            </a:pPr>
            <a:r>
              <a:rPr lang="fr-CH" dirty="0">
                <a:solidFill>
                  <a:srgbClr val="104282"/>
                </a:solidFill>
              </a:rPr>
              <a:t>EU projects in </a:t>
            </a:r>
            <a:r>
              <a:rPr lang="fr-CH" dirty="0" smtClean="0">
                <a:solidFill>
                  <a:srgbClr val="104282"/>
                </a:solidFill>
              </a:rPr>
              <a:t>IT -&gt; </a:t>
            </a:r>
            <a:r>
              <a:rPr lang="fr-CH" dirty="0">
                <a:solidFill>
                  <a:srgbClr val="104282"/>
                </a:solidFill>
              </a:rPr>
              <a:t>budget information	</a:t>
            </a:r>
            <a:endParaRPr lang="fr-CH" dirty="0" smtClean="0">
              <a:solidFill>
                <a:srgbClr val="104282"/>
              </a:solidFill>
            </a:endParaRPr>
          </a:p>
          <a:p>
            <a:pPr marL="0" indent="0">
              <a:buNone/>
            </a:pPr>
            <a:endParaRPr lang="fr-CH" dirty="0">
              <a:solidFill>
                <a:srgbClr val="104282"/>
              </a:solidFill>
            </a:endParaRPr>
          </a:p>
          <a:p>
            <a:pPr marL="457200" lvl="1" indent="0">
              <a:spcBef>
                <a:spcPts val="0"/>
              </a:spcBef>
              <a:buNone/>
              <a:defRPr/>
            </a:pPr>
            <a:r>
              <a:rPr lang="fr-CH" sz="2000" dirty="0">
                <a:solidFill>
                  <a:srgbClr val="104282"/>
                </a:solidFill>
                <a:latin typeface="Book Antiqua" panose="02040602050305030304" pitchFamily="18" charset="0"/>
              </a:rPr>
              <a:t>Budget </a:t>
            </a:r>
            <a:r>
              <a:rPr lang="fr-CH" sz="2000" dirty="0" err="1" smtClean="0">
                <a:solidFill>
                  <a:srgbClr val="104282"/>
                </a:solidFill>
                <a:latin typeface="Book Antiqua" panose="02040602050305030304" pitchFamily="18" charset="0"/>
              </a:rPr>
              <a:t>summary</a:t>
            </a:r>
            <a:r>
              <a:rPr lang="fr-CH" sz="2000" dirty="0" smtClean="0">
                <a:solidFill>
                  <a:srgbClr val="104282"/>
                </a:solidFill>
                <a:latin typeface="Book Antiqua" panose="02040602050305030304" pitchFamily="18" charset="0"/>
              </a:rPr>
              <a:t> are </a:t>
            </a:r>
            <a:r>
              <a:rPr lang="fr-CH" sz="2000" dirty="0" err="1" smtClean="0">
                <a:solidFill>
                  <a:srgbClr val="104282"/>
                </a:solidFill>
                <a:latin typeface="Book Antiqua" panose="02040602050305030304" pitchFamily="18" charset="0"/>
              </a:rPr>
              <a:t>published</a:t>
            </a:r>
            <a:r>
              <a:rPr lang="fr-CH" sz="2000" dirty="0" smtClean="0">
                <a:solidFill>
                  <a:srgbClr val="104282"/>
                </a:solidFill>
                <a:latin typeface="Book Antiqua" panose="02040602050305030304" pitchFamily="18" charset="0"/>
              </a:rPr>
              <a:t> </a:t>
            </a:r>
            <a:r>
              <a:rPr lang="fr-CH" sz="2000" dirty="0">
                <a:solidFill>
                  <a:srgbClr val="104282"/>
                </a:solidFill>
                <a:latin typeface="Book Antiqua" panose="02040602050305030304" pitchFamily="18" charset="0"/>
              </a:rPr>
              <a:t>on </a:t>
            </a:r>
            <a:r>
              <a:rPr lang="fr-CH" sz="2000" dirty="0" smtClean="0">
                <a:solidFill>
                  <a:srgbClr val="104282"/>
                </a:solidFill>
                <a:latin typeface="Book Antiqua" panose="02040602050305030304" pitchFamily="18" charset="0"/>
              </a:rPr>
              <a:t>the first </a:t>
            </a:r>
            <a:r>
              <a:rPr lang="fr-CH" sz="2000" u="sng" dirty="0">
                <a:solidFill>
                  <a:srgbClr val="104282"/>
                </a:solidFill>
                <a:latin typeface="Book Antiqua" panose="02040602050305030304" pitchFamily="18" charset="0"/>
              </a:rPr>
              <a:t>ITMM</a:t>
            </a:r>
            <a:r>
              <a:rPr lang="fr-CH" sz="2000" dirty="0">
                <a:solidFill>
                  <a:srgbClr val="104282"/>
                </a:solidFill>
                <a:latin typeface="Book Antiqua" panose="02040602050305030304" pitchFamily="18" charset="0"/>
              </a:rPr>
              <a:t> </a:t>
            </a:r>
            <a:r>
              <a:rPr lang="fr-CH" sz="2000" dirty="0" smtClean="0">
                <a:solidFill>
                  <a:srgbClr val="104282"/>
                </a:solidFill>
                <a:latin typeface="Book Antiqua" panose="02040602050305030304" pitchFamily="18" charset="0"/>
              </a:rPr>
              <a:t>of the </a:t>
            </a:r>
            <a:r>
              <a:rPr lang="fr-CH" sz="2000" dirty="0" err="1" smtClean="0">
                <a:solidFill>
                  <a:srgbClr val="104282"/>
                </a:solidFill>
                <a:latin typeface="Book Antiqua" panose="02040602050305030304" pitchFamily="18" charset="0"/>
              </a:rPr>
              <a:t>month</a:t>
            </a:r>
            <a:r>
              <a:rPr lang="fr-CH" sz="2000" dirty="0">
                <a:solidFill>
                  <a:srgbClr val="104282"/>
                </a:solidFill>
                <a:latin typeface="Book Antiqua" panose="02040602050305030304" pitchFamily="18" charset="0"/>
              </a:rPr>
              <a:t> </a:t>
            </a:r>
            <a:r>
              <a:rPr lang="fr-CH" sz="2000" dirty="0" smtClean="0">
                <a:solidFill>
                  <a:srgbClr val="104282"/>
                </a:solidFill>
                <a:latin typeface="Book Antiqua" panose="02040602050305030304" pitchFamily="18" charset="0"/>
              </a:rPr>
              <a:t>and a copy of the table is </a:t>
            </a:r>
            <a:r>
              <a:rPr lang="fr-CH" sz="2000" dirty="0" err="1" smtClean="0">
                <a:solidFill>
                  <a:srgbClr val="104282"/>
                </a:solidFill>
                <a:latin typeface="Book Antiqua" panose="02040602050305030304" pitchFamily="18" charset="0"/>
              </a:rPr>
              <a:t>stored</a:t>
            </a:r>
            <a:r>
              <a:rPr lang="fr-CH" sz="2000" dirty="0">
                <a:solidFill>
                  <a:srgbClr val="104282"/>
                </a:solidFill>
                <a:latin typeface="Book Antiqua" panose="02040602050305030304" pitchFamily="18" charset="0"/>
              </a:rPr>
              <a:t> at: </a:t>
            </a:r>
            <a:r>
              <a:rPr lang="fr-CH" sz="2000" dirty="0">
                <a:solidFill>
                  <a:srgbClr val="104282"/>
                </a:solidFill>
                <a:latin typeface="Book Antiqua" panose="02040602050305030304" pitchFamily="18" charset="0"/>
                <a:hlinkClick r:id="rId2"/>
              </a:rPr>
              <a:t>https://espace.cern.ch/ec4it/_layouts/15/start.aspx#/</a:t>
            </a:r>
            <a:r>
              <a:rPr lang="fr-CH" sz="2000" dirty="0" smtClean="0">
                <a:solidFill>
                  <a:srgbClr val="104282"/>
                </a:solidFill>
                <a:latin typeface="Book Antiqua" panose="02040602050305030304" pitchFamily="18" charset="0"/>
                <a:hlinkClick r:id="rId2"/>
              </a:rPr>
              <a:t>default.aspx</a:t>
            </a:r>
            <a:endParaRPr lang="fr-CH" sz="2000" dirty="0" smtClean="0">
              <a:solidFill>
                <a:srgbClr val="104282"/>
              </a:solidFill>
              <a:latin typeface="Book Antiqua" panose="02040602050305030304" pitchFamily="18" charset="0"/>
            </a:endParaRPr>
          </a:p>
          <a:p>
            <a:pPr marL="457200" lvl="1" indent="0">
              <a:spcBef>
                <a:spcPts val="0"/>
              </a:spcBef>
              <a:buNone/>
              <a:defRPr/>
            </a:pPr>
            <a:endParaRPr lang="fr-CH" sz="2000" dirty="0">
              <a:solidFill>
                <a:srgbClr val="104282"/>
              </a:solidFill>
              <a:latin typeface="Book Antiqua" panose="02040602050305030304" pitchFamily="18" charset="0"/>
            </a:endParaRPr>
          </a:p>
          <a:p>
            <a:pPr marL="0" indent="0">
              <a:buNone/>
            </a:pPr>
            <a:endParaRPr lang="fr-CH" dirty="0"/>
          </a:p>
          <a:p>
            <a:pPr marL="0" indent="0">
              <a:buNone/>
            </a:pPr>
            <a:endParaRPr lang="en-US" dirty="0"/>
          </a:p>
        </p:txBody>
      </p:sp>
      <p:sp>
        <p:nvSpPr>
          <p:cNvPr id="4" name="Slide Number Placeholder 3"/>
          <p:cNvSpPr>
            <a:spLocks noGrp="1"/>
          </p:cNvSpPr>
          <p:nvPr>
            <p:ph type="sldNum" sz="quarter" idx="12"/>
          </p:nvPr>
        </p:nvSpPr>
        <p:spPr/>
        <p:txBody>
          <a:bodyPr/>
          <a:lstStyle/>
          <a:p>
            <a:fld id="{68000283-1AD5-E545-B740-DDFFB961CDF1}" type="slidenum">
              <a:rPr lang="fr-FR" smtClean="0"/>
              <a:t>14</a:t>
            </a:fld>
            <a:endParaRPr lang="fr-F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pic>
        <p:nvPicPr>
          <p:cNvPr id="5" name="Picture 4"/>
          <p:cNvPicPr>
            <a:picLocks noChangeAspect="1"/>
          </p:cNvPicPr>
          <p:nvPr/>
        </p:nvPicPr>
        <p:blipFill>
          <a:blip r:embed="rId3"/>
          <a:stretch>
            <a:fillRect/>
          </a:stretch>
        </p:blipFill>
        <p:spPr>
          <a:xfrm>
            <a:off x="281355" y="2118945"/>
            <a:ext cx="11680924" cy="3499339"/>
          </a:xfrm>
          <a:prstGeom prst="rect">
            <a:avLst/>
          </a:prstGeom>
        </p:spPr>
      </p:pic>
    </p:spTree>
    <p:extLst>
      <p:ext uri="{BB962C8B-B14F-4D97-AF65-F5344CB8AC3E}">
        <p14:creationId xmlns:p14="http://schemas.microsoft.com/office/powerpoint/2010/main" val="2986590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3200" dirty="0" smtClean="0">
                <a:solidFill>
                  <a:srgbClr val="104282"/>
                </a:solidFill>
                <a:latin typeface="+mn-lt"/>
                <a:ea typeface="+mn-ea"/>
                <a:cs typeface="+mn-cs"/>
              </a:rPr>
              <a:t>Financial Costs Reporting </a:t>
            </a:r>
            <a:r>
              <a:rPr lang="fr-CH" dirty="0" smtClean="0"/>
              <a:t>	</a:t>
            </a:r>
            <a:endParaRPr lang="en-US" dirty="0"/>
          </a:p>
        </p:txBody>
      </p:sp>
      <p:sp>
        <p:nvSpPr>
          <p:cNvPr id="3" name="Content Placeholder 2"/>
          <p:cNvSpPr>
            <a:spLocks noGrp="1"/>
          </p:cNvSpPr>
          <p:nvPr>
            <p:ph idx="1"/>
          </p:nvPr>
        </p:nvSpPr>
        <p:spPr>
          <a:xfrm>
            <a:off x="591620" y="1548223"/>
            <a:ext cx="10515600" cy="4351338"/>
          </a:xfrm>
        </p:spPr>
        <p:txBody>
          <a:bodyPr/>
          <a:lstStyle/>
          <a:p>
            <a:pPr marL="457200" lvl="1" indent="0">
              <a:spcBef>
                <a:spcPts val="0"/>
              </a:spcBef>
              <a:buNone/>
              <a:defRPr/>
            </a:pPr>
            <a:endParaRPr lang="fr-CH" sz="2000" dirty="0">
              <a:solidFill>
                <a:srgbClr val="104282"/>
              </a:solidFill>
              <a:latin typeface="Book Antiqua" panose="02040602050305030304" pitchFamily="18" charset="0"/>
            </a:endParaRPr>
          </a:p>
          <a:p>
            <a:pPr marL="457200" lvl="1" indent="0">
              <a:spcBef>
                <a:spcPts val="0"/>
              </a:spcBef>
              <a:buNone/>
              <a:defRPr/>
            </a:pPr>
            <a:endParaRPr lang="fr-CH" sz="2000" dirty="0" smtClean="0">
              <a:solidFill>
                <a:srgbClr val="104282"/>
              </a:solidFill>
              <a:latin typeface="Book Antiqua" panose="02040602050305030304" pitchFamily="18" charset="0"/>
            </a:endParaRPr>
          </a:p>
          <a:p>
            <a:pPr marL="457200" lvl="1" indent="0">
              <a:spcBef>
                <a:spcPts val="0"/>
              </a:spcBef>
              <a:buNone/>
              <a:defRPr/>
            </a:pPr>
            <a:r>
              <a:rPr lang="fr-CH" sz="2000" dirty="0" smtClean="0">
                <a:solidFill>
                  <a:srgbClr val="104282"/>
                </a:solidFill>
                <a:latin typeface="Book Antiqua" panose="02040602050305030304" pitchFamily="18" charset="0"/>
              </a:rPr>
              <a:t>Costs </a:t>
            </a:r>
            <a:r>
              <a:rPr lang="fr-CH" sz="2000" dirty="0">
                <a:solidFill>
                  <a:srgbClr val="104282"/>
                </a:solidFill>
                <a:latin typeface="Book Antiqua" panose="02040602050305030304" pitchFamily="18" charset="0"/>
              </a:rPr>
              <a:t>are reported and declared to the commission, by period: P1 ,  P2, etc.</a:t>
            </a:r>
          </a:p>
          <a:p>
            <a:pPr marL="457200" lvl="1" indent="0">
              <a:spcBef>
                <a:spcPts val="0"/>
              </a:spcBef>
              <a:buNone/>
              <a:defRPr/>
            </a:pPr>
            <a:endParaRPr lang="fr-CH" sz="2000" dirty="0">
              <a:solidFill>
                <a:srgbClr val="104282"/>
              </a:solidFill>
              <a:latin typeface="Book Antiqua" panose="02040602050305030304" pitchFamily="18" charset="0"/>
            </a:endParaRPr>
          </a:p>
          <a:p>
            <a:pPr marL="457200" lvl="1" indent="0">
              <a:spcBef>
                <a:spcPts val="0"/>
              </a:spcBef>
              <a:buNone/>
              <a:defRPr/>
            </a:pPr>
            <a:r>
              <a:rPr lang="fr-CH" sz="2000" dirty="0" smtClean="0">
                <a:solidFill>
                  <a:srgbClr val="104282"/>
                </a:solidFill>
                <a:latin typeface="Book Antiqua" panose="02040602050305030304" pitchFamily="18" charset="0"/>
              </a:rPr>
              <a:t>Reporting period </a:t>
            </a:r>
            <a:r>
              <a:rPr lang="fr-CH" sz="2000" dirty="0">
                <a:solidFill>
                  <a:srgbClr val="104282"/>
                </a:solidFill>
                <a:latin typeface="Book Antiqua" panose="02040602050305030304" pitchFamily="18" charset="0"/>
              </a:rPr>
              <a:t>can be </a:t>
            </a:r>
            <a:r>
              <a:rPr lang="fr-CH" sz="2000" dirty="0" smtClean="0">
                <a:solidFill>
                  <a:srgbClr val="104282"/>
                </a:solidFill>
                <a:latin typeface="Book Antiqua" panose="02040602050305030304" pitchFamily="18" charset="0"/>
              </a:rPr>
              <a:t>for 12, 18, 24 months… The period depend </a:t>
            </a:r>
            <a:r>
              <a:rPr lang="fr-CH" sz="2000" dirty="0">
                <a:solidFill>
                  <a:srgbClr val="104282"/>
                </a:solidFill>
                <a:latin typeface="Book Antiqua" panose="02040602050305030304" pitchFamily="18" charset="0"/>
              </a:rPr>
              <a:t>on the time of the project</a:t>
            </a:r>
          </a:p>
          <a:p>
            <a:pPr marL="457200" lvl="1" indent="0">
              <a:spcBef>
                <a:spcPts val="0"/>
              </a:spcBef>
              <a:buNone/>
              <a:defRPr/>
            </a:pPr>
            <a:endParaRPr lang="fr-CH" sz="2000" dirty="0">
              <a:solidFill>
                <a:srgbClr val="104282"/>
              </a:solidFill>
              <a:latin typeface="Book Antiqua" panose="02040602050305030304" pitchFamily="18" charset="0"/>
            </a:endParaRPr>
          </a:p>
          <a:p>
            <a:pPr marL="457200" lvl="1" indent="0">
              <a:spcBef>
                <a:spcPts val="0"/>
              </a:spcBef>
              <a:buNone/>
              <a:defRPr/>
            </a:pPr>
            <a:r>
              <a:rPr lang="fr-CH" sz="2000" b="1" dirty="0" smtClean="0">
                <a:solidFill>
                  <a:srgbClr val="104282"/>
                </a:solidFill>
                <a:latin typeface="Book Antiqua" panose="02040602050305030304" pitchFamily="18" charset="0"/>
              </a:rPr>
              <a:t>Costs </a:t>
            </a:r>
            <a:r>
              <a:rPr lang="fr-CH" sz="2000" b="1" dirty="0">
                <a:solidFill>
                  <a:srgbClr val="104282"/>
                </a:solidFill>
                <a:latin typeface="Book Antiqua" panose="02040602050305030304" pitchFamily="18" charset="0"/>
              </a:rPr>
              <a:t>reporting </a:t>
            </a:r>
            <a:r>
              <a:rPr lang="fr-CH" sz="2000" b="1" dirty="0" smtClean="0">
                <a:solidFill>
                  <a:srgbClr val="104282"/>
                </a:solidFill>
                <a:latin typeface="Book Antiqua" panose="02040602050305030304" pitchFamily="18" charset="0"/>
              </a:rPr>
              <a:t>are </a:t>
            </a:r>
            <a:r>
              <a:rPr lang="fr-CH" sz="2000" b="1" dirty="0">
                <a:solidFill>
                  <a:srgbClr val="104282"/>
                </a:solidFill>
                <a:latin typeface="Book Antiqua" panose="02040602050305030304" pitchFamily="18" charset="0"/>
              </a:rPr>
              <a:t>done by </a:t>
            </a:r>
            <a:r>
              <a:rPr lang="fr-CH" sz="2000" b="1" dirty="0" smtClean="0">
                <a:solidFill>
                  <a:srgbClr val="104282"/>
                </a:solidFill>
                <a:latin typeface="Book Antiqua" panose="02040602050305030304" pitchFamily="18" charset="0"/>
              </a:rPr>
              <a:t>FAP-EF-EG and are based on </a:t>
            </a:r>
            <a:r>
              <a:rPr lang="fr-CH" sz="2000" b="1" dirty="0">
                <a:solidFill>
                  <a:srgbClr val="104282"/>
                </a:solidFill>
                <a:latin typeface="Book Antiqua" panose="02040602050305030304" pitchFamily="18" charset="0"/>
              </a:rPr>
              <a:t>the timesheets declaration and CET costs.</a:t>
            </a:r>
          </a:p>
          <a:p>
            <a:pPr marL="0" indent="0">
              <a:buNone/>
            </a:pPr>
            <a:endParaRPr lang="fr-CH" dirty="0" smtClean="0"/>
          </a:p>
          <a:p>
            <a:pPr marL="457200" lvl="1" indent="0">
              <a:spcBef>
                <a:spcPts val="0"/>
              </a:spcBef>
              <a:buNone/>
              <a:defRPr/>
            </a:pPr>
            <a:r>
              <a:rPr lang="fr-CH" sz="2000" dirty="0">
                <a:solidFill>
                  <a:srgbClr val="104282"/>
                </a:solidFill>
                <a:latin typeface="Book Antiqua" panose="02040602050305030304" pitchFamily="18" charset="0"/>
              </a:rPr>
              <a:t>-&gt; for some project (specifically in IT) a quarterly report is done by FAP-EF-EG</a:t>
            </a:r>
          </a:p>
          <a:p>
            <a:pPr marL="0" indent="0">
              <a:buNone/>
            </a:pPr>
            <a:endParaRPr lang="fr-CH" dirty="0"/>
          </a:p>
          <a:p>
            <a:pPr marL="0" indent="0">
              <a:buNone/>
            </a:pPr>
            <a:endParaRPr lang="en-US" dirty="0"/>
          </a:p>
        </p:txBody>
      </p:sp>
      <p:sp>
        <p:nvSpPr>
          <p:cNvPr id="4" name="Slide Number Placeholder 3"/>
          <p:cNvSpPr>
            <a:spLocks noGrp="1"/>
          </p:cNvSpPr>
          <p:nvPr>
            <p:ph type="sldNum" sz="quarter" idx="12"/>
          </p:nvPr>
        </p:nvSpPr>
        <p:spPr/>
        <p:txBody>
          <a:bodyPr/>
          <a:lstStyle/>
          <a:p>
            <a:fld id="{68000283-1AD5-E545-B740-DDFFB961CDF1}" type="slidenum">
              <a:rPr lang="fr-FR" smtClean="0"/>
              <a:t>15</a:t>
            </a:fld>
            <a:endParaRPr lang="fr-FR"/>
          </a:p>
        </p:txBody>
      </p:sp>
      <p:sp>
        <p:nvSpPr>
          <p:cNvPr id="5" name="Footer Placeholder 4"/>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4040495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3200" dirty="0" err="1" smtClean="0">
                <a:solidFill>
                  <a:srgbClr val="104282"/>
                </a:solidFill>
                <a:latin typeface="+mn-lt"/>
                <a:ea typeface="+mn-ea"/>
                <a:cs typeface="+mn-cs"/>
              </a:rPr>
              <a:t>European</a:t>
            </a:r>
            <a:r>
              <a:rPr lang="fr-CH" sz="3200" dirty="0" smtClean="0">
                <a:solidFill>
                  <a:srgbClr val="104282"/>
                </a:solidFill>
                <a:latin typeface="+mn-lt"/>
                <a:ea typeface="+mn-ea"/>
                <a:cs typeface="+mn-cs"/>
              </a:rPr>
              <a:t> </a:t>
            </a:r>
            <a:r>
              <a:rPr lang="fr-CH" sz="3200" dirty="0" err="1" smtClean="0">
                <a:solidFill>
                  <a:srgbClr val="104282"/>
                </a:solidFill>
                <a:latin typeface="+mn-lt"/>
                <a:ea typeface="+mn-ea"/>
                <a:cs typeface="+mn-cs"/>
              </a:rPr>
              <a:t>Commission’s</a:t>
            </a:r>
            <a:r>
              <a:rPr lang="fr-CH" sz="3200" dirty="0" smtClean="0">
                <a:solidFill>
                  <a:srgbClr val="104282"/>
                </a:solidFill>
                <a:latin typeface="+mn-lt"/>
                <a:ea typeface="+mn-ea"/>
                <a:cs typeface="+mn-cs"/>
              </a:rPr>
              <a:t> payments</a:t>
            </a:r>
            <a:r>
              <a:rPr lang="fr-CH" dirty="0" smtClean="0"/>
              <a:t>	</a:t>
            </a:r>
            <a:endParaRPr lang="en-US" dirty="0"/>
          </a:p>
        </p:txBody>
      </p:sp>
      <p:sp>
        <p:nvSpPr>
          <p:cNvPr id="3" name="Content Placeholder 2"/>
          <p:cNvSpPr>
            <a:spLocks noGrp="1"/>
          </p:cNvSpPr>
          <p:nvPr>
            <p:ph idx="1"/>
          </p:nvPr>
        </p:nvSpPr>
        <p:spPr>
          <a:xfrm>
            <a:off x="591620" y="1548223"/>
            <a:ext cx="10515600" cy="4351338"/>
          </a:xfrm>
        </p:spPr>
        <p:txBody>
          <a:bodyPr>
            <a:normAutofit lnSpcReduction="10000"/>
          </a:bodyPr>
          <a:lstStyle/>
          <a:p>
            <a:pPr marL="457200" lvl="1" indent="0">
              <a:spcBef>
                <a:spcPts val="0"/>
              </a:spcBef>
              <a:buNone/>
              <a:defRPr/>
            </a:pPr>
            <a:endParaRPr lang="fr-CH" sz="2000" b="1" dirty="0" smtClean="0">
              <a:solidFill>
                <a:srgbClr val="104282"/>
              </a:solidFill>
              <a:latin typeface="Book Antiqua" panose="02040602050305030304" pitchFamily="18" charset="0"/>
            </a:endParaRPr>
          </a:p>
          <a:p>
            <a:pPr marL="457200" lvl="1" indent="0">
              <a:spcBef>
                <a:spcPts val="0"/>
              </a:spcBef>
              <a:buNone/>
              <a:defRPr/>
            </a:pPr>
            <a:r>
              <a:rPr lang="fr-CH" sz="2000" b="1" dirty="0" smtClean="0">
                <a:solidFill>
                  <a:srgbClr val="104282"/>
                </a:solidFill>
                <a:latin typeface="Book Antiqua" panose="02040602050305030304" pitchFamily="18" charset="0"/>
              </a:rPr>
              <a:t>Pre-financing payment :</a:t>
            </a:r>
          </a:p>
          <a:p>
            <a:pPr marL="457200" lvl="1" indent="0">
              <a:spcBef>
                <a:spcPts val="0"/>
              </a:spcBef>
              <a:buNone/>
              <a:defRPr/>
            </a:pPr>
            <a:r>
              <a:rPr lang="fr-CH" sz="1800" dirty="0">
                <a:solidFill>
                  <a:srgbClr val="104282"/>
                </a:solidFill>
                <a:latin typeface="Book Antiqua" panose="02040602050305030304" pitchFamily="18" charset="0"/>
              </a:rPr>
              <a:t>50% of the total </a:t>
            </a:r>
            <a:r>
              <a:rPr lang="fr-CH" sz="1800" dirty="0" smtClean="0">
                <a:solidFill>
                  <a:srgbClr val="104282"/>
                </a:solidFill>
                <a:latin typeface="Book Antiqua" panose="02040602050305030304" pitchFamily="18" charset="0"/>
              </a:rPr>
              <a:t>budget -&gt; Paid </a:t>
            </a:r>
            <a:r>
              <a:rPr lang="fr-CH" sz="1800" dirty="0">
                <a:solidFill>
                  <a:srgbClr val="104282"/>
                </a:solidFill>
                <a:latin typeface="Book Antiqua" panose="02040602050305030304" pitchFamily="18" charset="0"/>
              </a:rPr>
              <a:t>within 30 days after the Grant agreement signature by the </a:t>
            </a:r>
            <a:r>
              <a:rPr lang="fr-CH" sz="1800" dirty="0" smtClean="0">
                <a:solidFill>
                  <a:srgbClr val="104282"/>
                </a:solidFill>
                <a:latin typeface="Book Antiqua" panose="02040602050305030304" pitchFamily="18" charset="0"/>
              </a:rPr>
              <a:t>commission, or </a:t>
            </a:r>
            <a:r>
              <a:rPr lang="fr-CH" sz="1800" dirty="0">
                <a:solidFill>
                  <a:srgbClr val="104282"/>
                </a:solidFill>
                <a:latin typeface="Book Antiqua" panose="02040602050305030304" pitchFamily="18" charset="0"/>
              </a:rPr>
              <a:t>10 days before the starting date of the action</a:t>
            </a:r>
          </a:p>
          <a:p>
            <a:pPr marL="457200" lvl="1" indent="0">
              <a:spcBef>
                <a:spcPts val="0"/>
              </a:spcBef>
              <a:buNone/>
              <a:defRPr/>
            </a:pPr>
            <a:r>
              <a:rPr lang="fr-CH" sz="1800" dirty="0">
                <a:solidFill>
                  <a:srgbClr val="104282"/>
                </a:solidFill>
                <a:latin typeface="Book Antiqua" panose="02040602050305030304" pitchFamily="18" charset="0"/>
              </a:rPr>
              <a:t>5% of the pre-financing is retained by the commission and transferred into the ‘’Guarantee Fund’’</a:t>
            </a:r>
          </a:p>
          <a:p>
            <a:pPr marL="457200" lvl="1" indent="0">
              <a:spcBef>
                <a:spcPts val="0"/>
              </a:spcBef>
              <a:buNone/>
              <a:defRPr/>
            </a:pPr>
            <a:endParaRPr lang="fr-CH" sz="2000" dirty="0">
              <a:solidFill>
                <a:srgbClr val="104282"/>
              </a:solidFill>
              <a:latin typeface="Book Antiqua" panose="02040602050305030304" pitchFamily="18" charset="0"/>
            </a:endParaRPr>
          </a:p>
          <a:p>
            <a:pPr marL="457200" lvl="1" indent="0">
              <a:spcBef>
                <a:spcPts val="0"/>
              </a:spcBef>
              <a:buNone/>
              <a:defRPr/>
            </a:pPr>
            <a:r>
              <a:rPr lang="fr-CH" sz="2000" b="1" dirty="0" smtClean="0">
                <a:solidFill>
                  <a:srgbClr val="104282"/>
                </a:solidFill>
                <a:latin typeface="Book Antiqua" panose="02040602050305030304" pitchFamily="18" charset="0"/>
              </a:rPr>
              <a:t>Interim payments:</a:t>
            </a:r>
          </a:p>
          <a:p>
            <a:pPr marL="457200" lvl="1" indent="0">
              <a:spcBef>
                <a:spcPts val="0"/>
              </a:spcBef>
              <a:buNone/>
              <a:defRPr/>
            </a:pPr>
            <a:r>
              <a:rPr lang="fr-CH" sz="1800" dirty="0" smtClean="0">
                <a:solidFill>
                  <a:srgbClr val="104282"/>
                </a:solidFill>
                <a:latin typeface="Book Antiqua" panose="02040602050305030304" pitchFamily="18" charset="0"/>
              </a:rPr>
              <a:t>Based on the amount declared and limited to 90% of the maximum grant amount.</a:t>
            </a:r>
          </a:p>
          <a:p>
            <a:pPr marL="457200" lvl="1" indent="0">
              <a:spcBef>
                <a:spcPts val="0"/>
              </a:spcBef>
              <a:buNone/>
              <a:defRPr/>
            </a:pPr>
            <a:r>
              <a:rPr lang="fr-CH" sz="1800" dirty="0" smtClean="0">
                <a:solidFill>
                  <a:srgbClr val="104282"/>
                </a:solidFill>
                <a:latin typeface="Book Antiqua" panose="02040602050305030304" pitchFamily="18" charset="0"/>
              </a:rPr>
              <a:t>(calculation: 90% maximum grant amount – (minus) pre-financing and previous iterim payments)</a:t>
            </a:r>
          </a:p>
          <a:p>
            <a:pPr marL="457200" lvl="1" indent="0">
              <a:spcBef>
                <a:spcPts val="0"/>
              </a:spcBef>
              <a:buNone/>
              <a:defRPr/>
            </a:pPr>
            <a:endParaRPr lang="fr-CH" sz="2000" dirty="0">
              <a:solidFill>
                <a:srgbClr val="104282"/>
              </a:solidFill>
              <a:latin typeface="Book Antiqua" panose="02040602050305030304" pitchFamily="18" charset="0"/>
            </a:endParaRPr>
          </a:p>
          <a:p>
            <a:pPr marL="457200" lvl="1" indent="0">
              <a:spcBef>
                <a:spcPts val="0"/>
              </a:spcBef>
              <a:buNone/>
              <a:defRPr/>
            </a:pPr>
            <a:r>
              <a:rPr lang="fr-CH" sz="2000" b="1" dirty="0" smtClean="0">
                <a:solidFill>
                  <a:srgbClr val="104282"/>
                </a:solidFill>
                <a:latin typeface="Book Antiqua" panose="02040602050305030304" pitchFamily="18" charset="0"/>
              </a:rPr>
              <a:t>Payment of the balance</a:t>
            </a:r>
          </a:p>
          <a:p>
            <a:pPr marL="457200" lvl="1" indent="0">
              <a:spcBef>
                <a:spcPts val="0"/>
              </a:spcBef>
              <a:buNone/>
              <a:defRPr/>
            </a:pPr>
            <a:r>
              <a:rPr lang="fr-CH" sz="1800" dirty="0">
                <a:solidFill>
                  <a:srgbClr val="104282"/>
                </a:solidFill>
                <a:latin typeface="Book Antiqua" panose="02040602050305030304" pitchFamily="18" charset="0"/>
              </a:rPr>
              <a:t>Paid in 90 days from receiving the final </a:t>
            </a:r>
            <a:r>
              <a:rPr lang="fr-CH" sz="1800" dirty="0" smtClean="0">
                <a:solidFill>
                  <a:srgbClr val="104282"/>
                </a:solidFill>
                <a:latin typeface="Book Antiqua" panose="02040602050305030304" pitchFamily="18" charset="0"/>
              </a:rPr>
              <a:t>report</a:t>
            </a:r>
          </a:p>
          <a:p>
            <a:pPr marL="457200" lvl="1" indent="0">
              <a:spcBef>
                <a:spcPts val="0"/>
              </a:spcBef>
              <a:buNone/>
              <a:defRPr/>
            </a:pPr>
            <a:r>
              <a:rPr lang="fr-CH" sz="1800" dirty="0" smtClean="0">
                <a:solidFill>
                  <a:srgbClr val="104282"/>
                </a:solidFill>
                <a:latin typeface="Book Antiqua" panose="02040602050305030304" pitchFamily="18" charset="0"/>
              </a:rPr>
              <a:t>The guarantee funds is liberated </a:t>
            </a:r>
            <a:endParaRPr lang="fr-CH" sz="1800" dirty="0">
              <a:solidFill>
                <a:srgbClr val="104282"/>
              </a:solidFill>
              <a:latin typeface="Book Antiqua" panose="02040602050305030304" pitchFamily="18" charset="0"/>
            </a:endParaRPr>
          </a:p>
          <a:p>
            <a:pPr marL="457200" lvl="1" indent="0">
              <a:spcBef>
                <a:spcPts val="0"/>
              </a:spcBef>
              <a:buNone/>
              <a:defRPr/>
            </a:pPr>
            <a:endParaRPr lang="fr-CH" sz="2000" dirty="0">
              <a:solidFill>
                <a:srgbClr val="104282"/>
              </a:solidFill>
              <a:latin typeface="Book Antiqua" panose="02040602050305030304" pitchFamily="18" charset="0"/>
            </a:endParaRPr>
          </a:p>
          <a:p>
            <a:pPr marL="0" indent="0">
              <a:buNone/>
            </a:pPr>
            <a:r>
              <a:rPr lang="fr-CH" b="1" dirty="0" smtClean="0">
                <a:solidFill>
                  <a:srgbClr val="104282"/>
                </a:solidFill>
                <a:latin typeface="Book Antiqua" panose="02040602050305030304" pitchFamily="18" charset="0"/>
              </a:rPr>
              <a:t>  The </a:t>
            </a:r>
            <a:r>
              <a:rPr lang="fr-CH" b="1" dirty="0" err="1" smtClean="0">
                <a:solidFill>
                  <a:srgbClr val="104282"/>
                </a:solidFill>
                <a:latin typeface="Book Antiqua" panose="02040602050305030304" pitchFamily="18" charset="0"/>
              </a:rPr>
              <a:t>payment</a:t>
            </a:r>
            <a:r>
              <a:rPr lang="fr-CH" b="1" dirty="0" smtClean="0">
                <a:solidFill>
                  <a:srgbClr val="104282"/>
                </a:solidFill>
                <a:latin typeface="Book Antiqua" panose="02040602050305030304" pitchFamily="18" charset="0"/>
              </a:rPr>
              <a:t> coordination </a:t>
            </a:r>
            <a:r>
              <a:rPr lang="fr-CH" b="1" dirty="0" err="1" smtClean="0">
                <a:solidFill>
                  <a:srgbClr val="104282"/>
                </a:solidFill>
                <a:latin typeface="Book Antiqua" panose="02040602050305030304" pitchFamily="18" charset="0"/>
              </a:rPr>
              <a:t>is</a:t>
            </a:r>
            <a:r>
              <a:rPr lang="fr-CH" b="1" dirty="0" smtClean="0">
                <a:solidFill>
                  <a:srgbClr val="104282"/>
                </a:solidFill>
                <a:latin typeface="Book Antiqua" panose="02040602050305030304" pitchFamily="18" charset="0"/>
              </a:rPr>
              <a:t> </a:t>
            </a:r>
            <a:r>
              <a:rPr lang="fr-CH" b="1" dirty="0" err="1" smtClean="0">
                <a:solidFill>
                  <a:srgbClr val="104282"/>
                </a:solidFill>
                <a:latin typeface="Book Antiqua" panose="02040602050305030304" pitchFamily="18" charset="0"/>
              </a:rPr>
              <a:t>managed</a:t>
            </a:r>
            <a:r>
              <a:rPr lang="fr-CH" b="1" dirty="0" smtClean="0">
                <a:solidFill>
                  <a:srgbClr val="104282"/>
                </a:solidFill>
                <a:latin typeface="Book Antiqua" panose="02040602050305030304" pitchFamily="18" charset="0"/>
              </a:rPr>
              <a:t> by FAP-EF-EG</a:t>
            </a:r>
            <a:endParaRPr lang="fr-CH" b="1" dirty="0">
              <a:solidFill>
                <a:srgbClr val="104282"/>
              </a:solidFill>
              <a:latin typeface="Book Antiqua" panose="020406020503050303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68000283-1AD5-E545-B740-DDFFB961CDF1}" type="slidenum">
              <a:rPr lang="fr-FR" smtClean="0"/>
              <a:t>16</a:t>
            </a:fld>
            <a:endParaRPr lang="fr-FR" dirty="0"/>
          </a:p>
        </p:txBody>
      </p:sp>
      <p:sp>
        <p:nvSpPr>
          <p:cNvPr id="5" name="Footer Placeholder 4"/>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87503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17</a:t>
            </a:fld>
            <a:endParaRPr lang="fr-FR" dirty="0"/>
          </a:p>
        </p:txBody>
      </p:sp>
      <p:sp>
        <p:nvSpPr>
          <p:cNvPr id="5" name="Rectangle 4"/>
          <p:cNvSpPr/>
          <p:nvPr/>
        </p:nvSpPr>
        <p:spPr>
          <a:xfrm>
            <a:off x="534400" y="641568"/>
            <a:ext cx="10819400" cy="6247864"/>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smtClean="0">
                <a:solidFill>
                  <a:srgbClr val="104282"/>
                </a:solidFill>
                <a:latin typeface="+mn-lt"/>
              </a:rPr>
              <a:t>EU Projects – </a:t>
            </a:r>
            <a:r>
              <a:rPr lang="fr-CH" sz="3200" baseline="0" dirty="0" smtClean="0">
                <a:solidFill>
                  <a:srgbClr val="104282"/>
                </a:solidFill>
                <a:latin typeface="+mn-lt"/>
              </a:rPr>
              <a:t>contacts</a:t>
            </a:r>
          </a:p>
          <a:p>
            <a:pPr eaLnBrk="1" fontAlgn="auto" hangingPunct="1">
              <a:spcBef>
                <a:spcPts val="0"/>
              </a:spcBef>
              <a:spcAft>
                <a:spcPts val="0"/>
              </a:spcAft>
              <a:buFont typeface="Wingdings" panose="05000000000000000000" pitchFamily="2" charset="2"/>
              <a:buNone/>
              <a:defRPr/>
            </a:pPr>
            <a:endParaRPr lang="fr-CH" sz="2000" dirty="0" smtClean="0">
              <a:solidFill>
                <a:srgbClr val="104282"/>
              </a:solidFill>
            </a:endParaRPr>
          </a:p>
          <a:p>
            <a:pPr eaLnBrk="1" fontAlgn="auto" hangingPunct="1">
              <a:spcBef>
                <a:spcPts val="0"/>
              </a:spcBef>
              <a:spcAft>
                <a:spcPts val="0"/>
              </a:spcAft>
              <a:buFont typeface="Wingdings" panose="05000000000000000000" pitchFamily="2" charset="2"/>
              <a:buNone/>
              <a:defRPr/>
            </a:pPr>
            <a:r>
              <a:rPr lang="fr-CH" sz="2000" dirty="0" smtClean="0">
                <a:solidFill>
                  <a:srgbClr val="104282"/>
                </a:solidFill>
              </a:rPr>
              <a:t>The Team Leader of the IT EU projects office is Bob Jones.</a:t>
            </a:r>
          </a:p>
          <a:p>
            <a:pPr eaLnBrk="1" fontAlgn="auto" hangingPunct="1">
              <a:spcBef>
                <a:spcPts val="0"/>
              </a:spcBef>
              <a:spcAft>
                <a:spcPts val="0"/>
              </a:spcAft>
              <a:buFont typeface="Wingdings" panose="05000000000000000000" pitchFamily="2" charset="2"/>
              <a:buNone/>
              <a:defRPr/>
            </a:pPr>
            <a:endParaRPr lang="fr-CH" sz="2000" dirty="0" smtClean="0">
              <a:solidFill>
                <a:srgbClr val="104282"/>
              </a:solidFill>
            </a:endParaRPr>
          </a:p>
          <a:p>
            <a:pPr eaLnBrk="1" fontAlgn="auto" hangingPunct="1">
              <a:spcBef>
                <a:spcPts val="0"/>
              </a:spcBef>
              <a:spcAft>
                <a:spcPts val="0"/>
              </a:spcAft>
              <a:buFont typeface="Wingdings" panose="05000000000000000000" pitchFamily="2" charset="2"/>
              <a:buNone/>
              <a:defRPr/>
            </a:pPr>
            <a:r>
              <a:rPr lang="fr-CH" sz="2000" dirty="0" smtClean="0">
                <a:solidFill>
                  <a:srgbClr val="104282"/>
                </a:solidFill>
              </a:rPr>
              <a:t>The Project Leader ‘’</a:t>
            </a:r>
            <a:r>
              <a:rPr lang="fr-CH" sz="2000" dirty="0" err="1" smtClean="0">
                <a:solidFill>
                  <a:srgbClr val="104282"/>
                </a:solidFill>
              </a:rPr>
              <a:t>Scientist</a:t>
            </a:r>
            <a:r>
              <a:rPr lang="fr-CH" sz="2000" dirty="0" smtClean="0">
                <a:solidFill>
                  <a:srgbClr val="104282"/>
                </a:solidFill>
              </a:rPr>
              <a:t> in Charge’’ is responsible for the coordination of the preparation and implementation of the project at CERN.</a:t>
            </a:r>
          </a:p>
          <a:p>
            <a:pPr eaLnBrk="1" fontAlgn="auto" hangingPunct="1">
              <a:spcBef>
                <a:spcPts val="0"/>
              </a:spcBef>
              <a:spcAft>
                <a:spcPts val="0"/>
              </a:spcAft>
              <a:buFont typeface="Wingdings" panose="05000000000000000000" pitchFamily="2" charset="2"/>
              <a:buNone/>
              <a:defRPr/>
            </a:pPr>
            <a:endParaRPr lang="fr-CH" sz="2000" dirty="0" smtClean="0">
              <a:solidFill>
                <a:srgbClr val="104282"/>
              </a:solidFill>
            </a:endParaRPr>
          </a:p>
          <a:p>
            <a:pPr fontAlgn="auto">
              <a:spcBef>
                <a:spcPts val="0"/>
              </a:spcBef>
              <a:spcAft>
                <a:spcPts val="0"/>
              </a:spcAft>
              <a:buFont typeface="Wingdings" panose="05000000000000000000" pitchFamily="2" charset="2"/>
              <a:buNone/>
              <a:defRPr/>
            </a:pPr>
            <a:r>
              <a:rPr lang="fr-CH" sz="2000" dirty="0" smtClean="0">
                <a:solidFill>
                  <a:srgbClr val="104282"/>
                </a:solidFill>
              </a:rPr>
              <a:t>Any </a:t>
            </a:r>
            <a:r>
              <a:rPr lang="fr-CH" sz="2000" dirty="0">
                <a:solidFill>
                  <a:srgbClr val="104282"/>
                </a:solidFill>
              </a:rPr>
              <a:t>question and need of assistance on the EU </a:t>
            </a:r>
            <a:r>
              <a:rPr lang="fr-CH" sz="2000" dirty="0" smtClean="0">
                <a:solidFill>
                  <a:srgbClr val="104282"/>
                </a:solidFill>
              </a:rPr>
              <a:t>project in the IT department, </a:t>
            </a:r>
            <a:r>
              <a:rPr lang="fr-CH" sz="2000" dirty="0">
                <a:solidFill>
                  <a:srgbClr val="104282"/>
                </a:solidFill>
              </a:rPr>
              <a:t>please contact: </a:t>
            </a:r>
            <a:r>
              <a:rPr lang="en-GB" sz="2000" dirty="0" smtClean="0">
                <a:solidFill>
                  <a:srgbClr val="104282"/>
                </a:solidFill>
                <a:hlinkClick r:id="rId3"/>
              </a:rPr>
              <a:t>it-ec-projectoffice@cern.ch</a:t>
            </a:r>
            <a:endParaRPr lang="en-GB" sz="2000" dirty="0" smtClean="0">
              <a:solidFill>
                <a:srgbClr val="104282"/>
              </a:solidFill>
            </a:endParaRPr>
          </a:p>
          <a:p>
            <a:pPr fontAlgn="auto">
              <a:spcBef>
                <a:spcPts val="0"/>
              </a:spcBef>
              <a:spcAft>
                <a:spcPts val="0"/>
              </a:spcAft>
              <a:buFont typeface="Wingdings" panose="05000000000000000000" pitchFamily="2" charset="2"/>
              <a:buNone/>
              <a:defRPr/>
            </a:pPr>
            <a:endParaRPr lang="fr-CH" sz="2000" dirty="0">
              <a:solidFill>
                <a:srgbClr val="104282"/>
              </a:solidFill>
            </a:endParaRPr>
          </a:p>
          <a:p>
            <a:pPr>
              <a:defRPr/>
            </a:pPr>
            <a:r>
              <a:rPr lang="fr-CH" sz="2000" dirty="0">
                <a:solidFill>
                  <a:srgbClr val="104282"/>
                </a:solidFill>
              </a:rPr>
              <a:t>EU projects in IT department are listed on the </a:t>
            </a:r>
            <a:r>
              <a:rPr lang="fr-CH" sz="2000" dirty="0">
                <a:solidFill>
                  <a:srgbClr val="104282"/>
                </a:solidFill>
                <a:hlinkClick r:id="rId4"/>
              </a:rPr>
              <a:t>https://espace.cern.ch/ec4it/Proposals/Home.aspx</a:t>
            </a:r>
            <a:endParaRPr lang="fr-CH" sz="2000" dirty="0">
              <a:solidFill>
                <a:srgbClr val="104282"/>
              </a:solidFill>
            </a:endParaRPr>
          </a:p>
          <a:p>
            <a:pPr fontAlgn="auto">
              <a:spcBef>
                <a:spcPts val="0"/>
              </a:spcBef>
              <a:spcAft>
                <a:spcPts val="0"/>
              </a:spcAft>
              <a:buFont typeface="Wingdings" panose="05000000000000000000" pitchFamily="2" charset="2"/>
              <a:buNone/>
              <a:defRPr/>
            </a:pPr>
            <a:endParaRPr lang="fr-CH" sz="2000" dirty="0">
              <a:solidFill>
                <a:srgbClr val="104282"/>
              </a:solidFill>
            </a:endParaRPr>
          </a:p>
          <a:p>
            <a:pPr lvl="0">
              <a:defRPr/>
            </a:pPr>
            <a:r>
              <a:rPr lang="fr-CH" sz="2000" dirty="0" smtClean="0">
                <a:solidFill>
                  <a:srgbClr val="104282"/>
                </a:solidFill>
              </a:rPr>
              <a:t>More information on the web (FAP-EF) page: </a:t>
            </a:r>
            <a:r>
              <a:rPr lang="fr-CH" sz="2000" dirty="0" smtClean="0">
                <a:solidFill>
                  <a:srgbClr val="104282"/>
                </a:solidFill>
                <a:hlinkClick r:id="rId5"/>
              </a:rPr>
              <a:t>Finance </a:t>
            </a:r>
            <a:r>
              <a:rPr lang="fr-CH" sz="2000" dirty="0">
                <a:solidFill>
                  <a:srgbClr val="104282"/>
                </a:solidFill>
                <a:hlinkClick r:id="rId5"/>
              </a:rPr>
              <a:t>and Administrative </a:t>
            </a:r>
            <a:r>
              <a:rPr lang="fr-CH" sz="2000" dirty="0" err="1">
                <a:solidFill>
                  <a:srgbClr val="104282"/>
                </a:solidFill>
                <a:hlinkClick r:id="rId5"/>
              </a:rPr>
              <a:t>Processes</a:t>
            </a:r>
            <a:r>
              <a:rPr lang="fr-CH" sz="2000" dirty="0">
                <a:solidFill>
                  <a:srgbClr val="104282"/>
                </a:solidFill>
                <a:hlinkClick r:id="rId5"/>
              </a:rPr>
              <a:t> Department - External Grants – Financing EU projects pages </a:t>
            </a:r>
            <a:endParaRPr lang="fr-CH" sz="2000" dirty="0" smtClean="0">
              <a:solidFill>
                <a:srgbClr val="104282"/>
              </a:solidFill>
            </a:endParaRPr>
          </a:p>
          <a:p>
            <a:pPr lvl="0">
              <a:defRPr/>
            </a:pPr>
            <a:endParaRPr lang="fr-CH" sz="2000" dirty="0">
              <a:solidFill>
                <a:srgbClr val="104282"/>
              </a:solidFill>
            </a:endParaRPr>
          </a:p>
          <a:p>
            <a:pPr lvl="0">
              <a:defRPr/>
            </a:pPr>
            <a:r>
              <a:rPr lang="fr-CH" sz="2000" dirty="0" smtClean="0">
                <a:solidFill>
                  <a:srgbClr val="104282"/>
                </a:solidFill>
              </a:rPr>
              <a:t>FAP-External Funding – </a:t>
            </a:r>
            <a:r>
              <a:rPr lang="fr-CH" sz="2000" dirty="0" err="1" smtClean="0">
                <a:solidFill>
                  <a:srgbClr val="104282"/>
                </a:solidFill>
              </a:rPr>
              <a:t>External</a:t>
            </a:r>
            <a:r>
              <a:rPr lang="fr-CH" sz="2000" dirty="0" smtClean="0">
                <a:solidFill>
                  <a:srgbClr val="104282"/>
                </a:solidFill>
              </a:rPr>
              <a:t> Grants, for all questions on the </a:t>
            </a:r>
            <a:r>
              <a:rPr lang="fr-CH" sz="2000" dirty="0" err="1" smtClean="0">
                <a:solidFill>
                  <a:srgbClr val="104282"/>
                </a:solidFill>
              </a:rPr>
              <a:t>financial</a:t>
            </a:r>
            <a:r>
              <a:rPr lang="fr-CH" sz="2000" dirty="0" smtClean="0">
                <a:solidFill>
                  <a:srgbClr val="104282"/>
                </a:solidFill>
              </a:rPr>
              <a:t> </a:t>
            </a:r>
            <a:r>
              <a:rPr lang="fr-CH" sz="2000" dirty="0" err="1" smtClean="0">
                <a:solidFill>
                  <a:srgbClr val="104282"/>
                </a:solidFill>
              </a:rPr>
              <a:t>managment</a:t>
            </a:r>
            <a:r>
              <a:rPr lang="fr-CH" sz="2000" dirty="0" smtClean="0">
                <a:solidFill>
                  <a:srgbClr val="104282"/>
                </a:solidFill>
              </a:rPr>
              <a:t> of the EU </a:t>
            </a:r>
            <a:r>
              <a:rPr lang="fr-CH" sz="2000" dirty="0" err="1" smtClean="0">
                <a:solidFill>
                  <a:srgbClr val="104282"/>
                </a:solidFill>
              </a:rPr>
              <a:t>projects</a:t>
            </a:r>
            <a:r>
              <a:rPr lang="fr-CH" sz="2000" dirty="0" smtClean="0">
                <a:solidFill>
                  <a:srgbClr val="104282"/>
                </a:solidFill>
              </a:rPr>
              <a:t> email : </a:t>
            </a:r>
            <a:r>
              <a:rPr lang="en-GB" sz="2000" dirty="0">
                <a:solidFill>
                  <a:srgbClr val="104282"/>
                </a:solidFill>
                <a:hlinkClick r:id="rId6"/>
              </a:rPr>
              <a:t>fap-dep-ef-eg@cern.ch</a:t>
            </a:r>
            <a:endParaRPr lang="en-GB" sz="2000" dirty="0">
              <a:solidFill>
                <a:srgbClr val="104282"/>
              </a:solidFill>
            </a:endParaRPr>
          </a:p>
          <a:p>
            <a:pPr eaLnBrk="1" fontAlgn="auto" hangingPunct="1">
              <a:spcBef>
                <a:spcPts val="0"/>
              </a:spcBef>
              <a:spcAft>
                <a:spcPts val="0"/>
              </a:spcAft>
              <a:buFont typeface="Wingdings" panose="05000000000000000000" pitchFamily="2" charset="2"/>
              <a:buNone/>
              <a:defRPr/>
            </a:pPr>
            <a:endParaRPr lang="fr-CH" sz="2000" baseline="0" dirty="0" smtClean="0">
              <a:solidFill>
                <a:srgbClr val="104282"/>
              </a:solidFill>
            </a:endParaRPr>
          </a:p>
          <a:p>
            <a:pPr eaLnBrk="1" fontAlgn="auto" hangingPunct="1">
              <a:spcBef>
                <a:spcPts val="0"/>
              </a:spcBef>
              <a:spcAft>
                <a:spcPts val="0"/>
              </a:spcAft>
              <a:buFont typeface="Wingdings" panose="05000000000000000000" pitchFamily="2" charset="2"/>
              <a:buNone/>
              <a:defRPr/>
            </a:pPr>
            <a:endParaRPr lang="fr-CH" sz="1400" baseline="0" dirty="0" smtClean="0">
              <a:solidFill>
                <a:srgbClr val="104282"/>
              </a:solidFill>
              <a:latin typeface="+mn-lt"/>
            </a:endParaRPr>
          </a:p>
          <a:p>
            <a:pPr eaLnBrk="1" fontAlgn="auto" hangingPunct="1">
              <a:spcBef>
                <a:spcPts val="0"/>
              </a:spcBef>
              <a:spcAft>
                <a:spcPts val="0"/>
              </a:spcAft>
              <a:buFont typeface="Wingdings" panose="05000000000000000000" pitchFamily="2" charset="2"/>
              <a:buNone/>
              <a:defRPr/>
            </a:pPr>
            <a:endParaRPr lang="en-GB" sz="14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12637529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18</a:t>
            </a:fld>
            <a:endParaRPr lang="fr-FR" dirty="0"/>
          </a:p>
        </p:txBody>
      </p:sp>
      <p:sp>
        <p:nvSpPr>
          <p:cNvPr id="5" name="Rectangle 4"/>
          <p:cNvSpPr/>
          <p:nvPr/>
        </p:nvSpPr>
        <p:spPr>
          <a:xfrm>
            <a:off x="534400" y="641568"/>
            <a:ext cx="10819400" cy="5447645"/>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endParaRPr lang="fr-CH" sz="2000" baseline="0" dirty="0" smtClean="0">
              <a:solidFill>
                <a:srgbClr val="104282"/>
              </a:solidFill>
            </a:endParaRPr>
          </a:p>
          <a:p>
            <a:pPr eaLnBrk="1" fontAlgn="auto" hangingPunct="1">
              <a:spcBef>
                <a:spcPts val="0"/>
              </a:spcBef>
              <a:spcAft>
                <a:spcPts val="0"/>
              </a:spcAft>
              <a:buFont typeface="Wingdings" panose="05000000000000000000" pitchFamily="2" charset="2"/>
              <a:buNone/>
              <a:defRPr/>
            </a:pPr>
            <a:endParaRPr lang="fr-CH" sz="2000" dirty="0">
              <a:solidFill>
                <a:srgbClr val="104282"/>
              </a:solidFill>
            </a:endParaRPr>
          </a:p>
          <a:p>
            <a:pPr eaLnBrk="1" fontAlgn="auto" hangingPunct="1">
              <a:spcBef>
                <a:spcPts val="0"/>
              </a:spcBef>
              <a:spcAft>
                <a:spcPts val="0"/>
              </a:spcAft>
              <a:buFont typeface="Wingdings" panose="05000000000000000000" pitchFamily="2" charset="2"/>
              <a:buNone/>
              <a:defRPr/>
            </a:pPr>
            <a:endParaRPr lang="fr-CH" sz="2000" dirty="0">
              <a:solidFill>
                <a:srgbClr val="104282"/>
              </a:solidFill>
            </a:endParaRPr>
          </a:p>
          <a:p>
            <a:pPr eaLnBrk="1" fontAlgn="auto" hangingPunct="1">
              <a:spcBef>
                <a:spcPts val="0"/>
              </a:spcBef>
              <a:spcAft>
                <a:spcPts val="0"/>
              </a:spcAft>
              <a:buFont typeface="Wingdings" panose="05000000000000000000" pitchFamily="2" charset="2"/>
              <a:buNone/>
              <a:defRPr/>
            </a:pPr>
            <a:endParaRPr lang="fr-CH" sz="2000" baseline="0" dirty="0" smtClean="0">
              <a:solidFill>
                <a:srgbClr val="104282"/>
              </a:solidFill>
            </a:endParaRPr>
          </a:p>
          <a:p>
            <a:pPr algn="ctr" eaLnBrk="1" fontAlgn="auto" hangingPunct="1">
              <a:spcBef>
                <a:spcPts val="0"/>
              </a:spcBef>
              <a:spcAft>
                <a:spcPts val="0"/>
              </a:spcAft>
              <a:buFont typeface="Wingdings" panose="05000000000000000000" pitchFamily="2" charset="2"/>
              <a:buNone/>
              <a:defRPr/>
            </a:pPr>
            <a:r>
              <a:rPr lang="fr-CH" sz="4000" baseline="0" dirty="0" smtClean="0">
                <a:solidFill>
                  <a:srgbClr val="104282"/>
                </a:solidFill>
              </a:rPr>
              <a:t>Many</a:t>
            </a:r>
            <a:r>
              <a:rPr lang="fr-CH" sz="4000" dirty="0" smtClean="0">
                <a:solidFill>
                  <a:srgbClr val="104282"/>
                </a:solidFill>
              </a:rPr>
              <a:t> thanks for your attention!</a:t>
            </a:r>
          </a:p>
          <a:p>
            <a:pPr algn="ctr" eaLnBrk="1" fontAlgn="auto" hangingPunct="1">
              <a:spcBef>
                <a:spcPts val="0"/>
              </a:spcBef>
              <a:spcAft>
                <a:spcPts val="0"/>
              </a:spcAft>
              <a:buFont typeface="Wingdings" panose="05000000000000000000" pitchFamily="2" charset="2"/>
              <a:buNone/>
              <a:defRPr/>
            </a:pPr>
            <a:endParaRPr lang="fr-CH" sz="4000" dirty="0" smtClean="0">
              <a:solidFill>
                <a:srgbClr val="104282"/>
              </a:solidFill>
            </a:endParaRPr>
          </a:p>
          <a:p>
            <a:pPr algn="ctr" eaLnBrk="1" fontAlgn="auto" hangingPunct="1">
              <a:spcBef>
                <a:spcPts val="0"/>
              </a:spcBef>
              <a:spcAft>
                <a:spcPts val="0"/>
              </a:spcAft>
              <a:buFont typeface="Wingdings" panose="05000000000000000000" pitchFamily="2" charset="2"/>
              <a:buNone/>
              <a:defRPr/>
            </a:pPr>
            <a:r>
              <a:rPr lang="fr-CH" sz="4000" baseline="0" dirty="0" smtClean="0">
                <a:solidFill>
                  <a:srgbClr val="104282"/>
                </a:solidFill>
              </a:rPr>
              <a:t>I hope this presentation</a:t>
            </a:r>
            <a:r>
              <a:rPr lang="fr-CH" sz="4000" dirty="0" smtClean="0">
                <a:solidFill>
                  <a:srgbClr val="104282"/>
                </a:solidFill>
              </a:rPr>
              <a:t> could provide a clarification on the financial part of the European Commission </a:t>
            </a:r>
            <a:r>
              <a:rPr lang="fr-CH" sz="4000" dirty="0">
                <a:solidFill>
                  <a:srgbClr val="104282"/>
                </a:solidFill>
              </a:rPr>
              <a:t>P</a:t>
            </a:r>
            <a:r>
              <a:rPr lang="fr-CH" sz="4000" dirty="0" smtClean="0">
                <a:solidFill>
                  <a:srgbClr val="104282"/>
                </a:solidFill>
              </a:rPr>
              <a:t>rojects.</a:t>
            </a:r>
          </a:p>
          <a:p>
            <a:pPr algn="ctr" eaLnBrk="1" fontAlgn="auto" hangingPunct="1">
              <a:spcBef>
                <a:spcPts val="0"/>
              </a:spcBef>
              <a:spcAft>
                <a:spcPts val="0"/>
              </a:spcAft>
              <a:buFont typeface="Wingdings" panose="05000000000000000000" pitchFamily="2" charset="2"/>
              <a:buNone/>
              <a:defRPr/>
            </a:pPr>
            <a:r>
              <a:rPr lang="fr-CH" sz="4000" baseline="0" dirty="0" smtClean="0">
                <a:solidFill>
                  <a:srgbClr val="104282"/>
                </a:solidFill>
              </a:rPr>
              <a:t>Any</a:t>
            </a:r>
            <a:r>
              <a:rPr lang="fr-CH" sz="4000" dirty="0" smtClean="0">
                <a:solidFill>
                  <a:srgbClr val="104282"/>
                </a:solidFill>
              </a:rPr>
              <a:t> comments or questions?</a:t>
            </a:r>
            <a:endParaRPr lang="fr-CH" sz="4000" baseline="0" dirty="0" smtClean="0">
              <a:solidFill>
                <a:srgbClr val="104282"/>
              </a:solidFill>
            </a:endParaRPr>
          </a:p>
          <a:p>
            <a:pPr eaLnBrk="1" fontAlgn="auto" hangingPunct="1">
              <a:spcBef>
                <a:spcPts val="0"/>
              </a:spcBef>
              <a:spcAft>
                <a:spcPts val="0"/>
              </a:spcAft>
              <a:buFont typeface="Wingdings" panose="05000000000000000000" pitchFamily="2" charset="2"/>
              <a:buNone/>
              <a:defRPr/>
            </a:pPr>
            <a:endParaRPr lang="fr-CH" sz="1400" baseline="0" dirty="0" smtClean="0">
              <a:solidFill>
                <a:srgbClr val="104282"/>
              </a:solidFill>
              <a:latin typeface="+mn-lt"/>
            </a:endParaRPr>
          </a:p>
          <a:p>
            <a:pPr eaLnBrk="1" fontAlgn="auto" hangingPunct="1">
              <a:spcBef>
                <a:spcPts val="0"/>
              </a:spcBef>
              <a:spcAft>
                <a:spcPts val="0"/>
              </a:spcAft>
              <a:buFont typeface="Wingdings" panose="05000000000000000000" pitchFamily="2" charset="2"/>
              <a:buNone/>
              <a:defRPr/>
            </a:pPr>
            <a:endParaRPr lang="en-GB" sz="14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1809901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2</a:t>
            </a:fld>
            <a:endParaRPr lang="fr-FR" dirty="0"/>
          </a:p>
        </p:txBody>
      </p:sp>
      <p:sp>
        <p:nvSpPr>
          <p:cNvPr id="5" name="Rectangle 4"/>
          <p:cNvSpPr/>
          <p:nvPr/>
        </p:nvSpPr>
        <p:spPr>
          <a:xfrm>
            <a:off x="728663" y="0"/>
            <a:ext cx="10929937" cy="1323439"/>
          </a:xfrm>
          <a:prstGeom prst="rect">
            <a:avLst/>
          </a:prstGeom>
        </p:spPr>
        <p:txBody>
          <a:bodyPr wrap="square">
            <a:spAutoFit/>
          </a:bodyPr>
          <a:lstStyle/>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US" sz="1600" dirty="0">
                <a:solidFill>
                  <a:srgbClr val="104282"/>
                </a:solidFill>
                <a:latin typeface="Book Antiqua" panose="02040602050305030304" pitchFamily="18" charset="0"/>
              </a:rPr>
              <a:t> </a:t>
            </a: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18" name="Rectangle 17"/>
          <p:cNvSpPr/>
          <p:nvPr/>
        </p:nvSpPr>
        <p:spPr>
          <a:xfrm>
            <a:off x="955695" y="208519"/>
            <a:ext cx="10398105" cy="400110"/>
          </a:xfrm>
          <a:prstGeom prst="rect">
            <a:avLst/>
          </a:prstGeom>
        </p:spPr>
        <p:txBody>
          <a:bodyPr wrap="square">
            <a:spAutoFit/>
          </a:bodyPr>
          <a:lstStyle/>
          <a:p>
            <a:pPr>
              <a:defRPr/>
            </a:pPr>
            <a:r>
              <a:rPr lang="fr-CH" sz="2000" dirty="0" smtClean="0">
                <a:solidFill>
                  <a:srgbClr val="104282"/>
                </a:solidFill>
                <a:latin typeface="Book Antiqua" panose="02040602050305030304" pitchFamily="18" charset="0"/>
              </a:rPr>
              <a:t>EU Project – Horizon 2020 in the IT </a:t>
            </a:r>
            <a:r>
              <a:rPr lang="fr-CH" sz="2000" dirty="0">
                <a:solidFill>
                  <a:srgbClr val="104282"/>
                </a:solidFill>
                <a:latin typeface="Book Antiqua" panose="02040602050305030304" pitchFamily="18" charset="0"/>
              </a:rPr>
              <a:t>D</a:t>
            </a:r>
            <a:r>
              <a:rPr lang="fr-CH" sz="2000" dirty="0" smtClean="0">
                <a:solidFill>
                  <a:srgbClr val="104282"/>
                </a:solidFill>
                <a:latin typeface="Book Antiqua" panose="02040602050305030304" pitchFamily="18" charset="0"/>
              </a:rPr>
              <a:t>epartment</a:t>
            </a:r>
            <a:endParaRPr lang="fr-CH" sz="2000" dirty="0">
              <a:solidFill>
                <a:srgbClr val="104282"/>
              </a:solidFill>
              <a:latin typeface="Book Antiqua" panose="02040602050305030304" pitchFamily="18" charset="0"/>
            </a:endParaRPr>
          </a:p>
        </p:txBody>
      </p:sp>
      <p:pic>
        <p:nvPicPr>
          <p:cNvPr id="3" name="Picture 2"/>
          <p:cNvPicPr>
            <a:picLocks noChangeAspect="1"/>
          </p:cNvPicPr>
          <p:nvPr/>
        </p:nvPicPr>
        <p:blipFill>
          <a:blip r:embed="rId2"/>
          <a:stretch>
            <a:fillRect/>
          </a:stretch>
        </p:blipFill>
        <p:spPr>
          <a:xfrm>
            <a:off x="1846385" y="896815"/>
            <a:ext cx="7222156" cy="5669721"/>
          </a:xfrm>
          <a:prstGeom prst="rect">
            <a:avLst/>
          </a:prstGeom>
        </p:spPr>
      </p:pic>
      <p:sp>
        <p:nvSpPr>
          <p:cNvPr id="6" name="Footer Placeholder 5"/>
          <p:cNvSpPr>
            <a:spLocks noGrp="1"/>
          </p:cNvSpPr>
          <p:nvPr>
            <p:ph type="ftr" sz="quarter" idx="11"/>
          </p:nvPr>
        </p:nvSpPr>
        <p:spPr/>
        <p:txBody>
          <a:bodyPr/>
          <a:lstStyle/>
          <a:p>
            <a:r>
              <a:rPr lang="fr-FR" dirty="0" smtClean="0"/>
              <a:t>Joelma Tolomeo IT-DI-SE</a:t>
            </a:r>
            <a:endParaRPr lang="fr-FR" dirty="0"/>
          </a:p>
        </p:txBody>
      </p:sp>
    </p:spTree>
    <p:extLst>
      <p:ext uri="{BB962C8B-B14F-4D97-AF65-F5344CB8AC3E}">
        <p14:creationId xmlns:p14="http://schemas.microsoft.com/office/powerpoint/2010/main" val="65467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3</a:t>
            </a:fld>
            <a:endParaRPr lang="fr-FR" dirty="0"/>
          </a:p>
        </p:txBody>
      </p:sp>
      <p:sp>
        <p:nvSpPr>
          <p:cNvPr id="5" name="Rectangle 4"/>
          <p:cNvSpPr/>
          <p:nvPr/>
        </p:nvSpPr>
        <p:spPr>
          <a:xfrm>
            <a:off x="728663" y="0"/>
            <a:ext cx="10929937" cy="1323439"/>
          </a:xfrm>
          <a:prstGeom prst="rect">
            <a:avLst/>
          </a:prstGeom>
        </p:spPr>
        <p:txBody>
          <a:bodyPr wrap="square">
            <a:spAutoFit/>
          </a:bodyPr>
          <a:lstStyle/>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US" sz="1600" dirty="0">
                <a:solidFill>
                  <a:srgbClr val="104282"/>
                </a:solidFill>
                <a:latin typeface="Book Antiqua" panose="02040602050305030304" pitchFamily="18" charset="0"/>
              </a:rPr>
              <a:t> </a:t>
            </a: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Rectangle 1"/>
          <p:cNvSpPr/>
          <p:nvPr/>
        </p:nvSpPr>
        <p:spPr>
          <a:xfrm>
            <a:off x="431800" y="444500"/>
            <a:ext cx="10528299" cy="4647426"/>
          </a:xfrm>
          <a:prstGeom prst="rect">
            <a:avLst/>
          </a:prstGeom>
        </p:spPr>
        <p:txBody>
          <a:bodyPr wrap="square">
            <a:spAutoFit/>
          </a:bodyPr>
          <a:lstStyle/>
          <a:p>
            <a:pPr>
              <a:defRPr/>
            </a:pPr>
            <a:r>
              <a:rPr lang="fr-CH" sz="3200" dirty="0">
                <a:solidFill>
                  <a:srgbClr val="104282"/>
                </a:solidFill>
              </a:rPr>
              <a:t>Horizon 2020 – EU projects</a:t>
            </a:r>
            <a:endParaRPr lang="en-GB" sz="3200" dirty="0">
              <a:solidFill>
                <a:srgbClr val="104282"/>
              </a:solidFill>
              <a:latin typeface="Book Antiqua" panose="02040602050305030304" pitchFamily="18" charset="0"/>
            </a:endParaRPr>
          </a:p>
          <a:p>
            <a:pPr>
              <a:defRPr/>
            </a:pPr>
            <a:endParaRPr lang="fr-CH" sz="1600" dirty="0" smtClean="0">
              <a:solidFill>
                <a:srgbClr val="104282"/>
              </a:solidFill>
              <a:latin typeface="Book Antiqua" panose="02040602050305030304" pitchFamily="18" charset="0"/>
            </a:endParaRPr>
          </a:p>
          <a:p>
            <a:pPr>
              <a:defRPr/>
            </a:pPr>
            <a:endParaRPr lang="en-US" sz="1600" dirty="0">
              <a:solidFill>
                <a:srgbClr val="104282"/>
              </a:solidFill>
              <a:latin typeface="Book Antiqua" panose="02040602050305030304" pitchFamily="18" charset="0"/>
            </a:endParaRPr>
          </a:p>
          <a:p>
            <a:pPr lvl="1">
              <a:defRPr/>
            </a:pPr>
            <a:endParaRPr lang="en-US" sz="1600" dirty="0">
              <a:solidFill>
                <a:srgbClr val="104282"/>
              </a:solidFill>
              <a:latin typeface="Book Antiqua" panose="02040602050305030304" pitchFamily="18" charset="0"/>
            </a:endParaRPr>
          </a:p>
          <a:p>
            <a:pPr marL="285750" indent="-285750">
              <a:buFont typeface="Arial" panose="020B0604020202020204" pitchFamily="34" charset="0"/>
              <a:buChar char="•"/>
              <a:defRPr/>
            </a:pPr>
            <a:r>
              <a:rPr lang="fr-CH" sz="2400" dirty="0">
                <a:solidFill>
                  <a:srgbClr val="104282"/>
                </a:solidFill>
                <a:latin typeface="Book Antiqua" panose="02040602050305030304" pitchFamily="18" charset="0"/>
              </a:rPr>
              <a:t>Budget</a:t>
            </a:r>
          </a:p>
          <a:p>
            <a:pPr>
              <a:defRPr/>
            </a:pPr>
            <a:endParaRPr lang="fr-CH" sz="2400" dirty="0">
              <a:solidFill>
                <a:srgbClr val="104282"/>
              </a:solidFill>
              <a:latin typeface="Book Antiqua" panose="02040602050305030304" pitchFamily="18" charset="0"/>
            </a:endParaRPr>
          </a:p>
          <a:p>
            <a:pPr marL="285750" indent="-285750">
              <a:buFont typeface="Arial" panose="020B0604020202020204" pitchFamily="34" charset="0"/>
              <a:buChar char="•"/>
              <a:defRPr/>
            </a:pPr>
            <a:r>
              <a:rPr lang="fr-CH" sz="2400" dirty="0">
                <a:solidFill>
                  <a:srgbClr val="104282"/>
                </a:solidFill>
                <a:latin typeface="Book Antiqua" panose="02040602050305030304" pitchFamily="18" charset="0"/>
              </a:rPr>
              <a:t>General conditions for eligibility costs</a:t>
            </a:r>
          </a:p>
          <a:p>
            <a:pPr marL="742950" lvl="1" indent="-285750">
              <a:buFont typeface="Arial" panose="020B0604020202020204" pitchFamily="34" charset="0"/>
              <a:buChar char="•"/>
              <a:defRPr/>
            </a:pPr>
            <a:r>
              <a:rPr lang="fr-CH" sz="2400" dirty="0">
                <a:solidFill>
                  <a:srgbClr val="104282"/>
                </a:solidFill>
                <a:latin typeface="Book Antiqua" panose="02040602050305030304" pitchFamily="18" charset="0"/>
              </a:rPr>
              <a:t>Personnel declaration</a:t>
            </a:r>
          </a:p>
          <a:p>
            <a:pPr marL="742950" lvl="1" indent="-285750">
              <a:buFont typeface="Arial" panose="020B0604020202020204" pitchFamily="34" charset="0"/>
              <a:buChar char="•"/>
              <a:defRPr/>
            </a:pPr>
            <a:r>
              <a:rPr lang="fr-CH" sz="2400" dirty="0">
                <a:solidFill>
                  <a:srgbClr val="104282"/>
                </a:solidFill>
                <a:latin typeface="Book Antiqua" panose="02040602050305030304" pitchFamily="18" charset="0"/>
              </a:rPr>
              <a:t>Travel</a:t>
            </a:r>
          </a:p>
          <a:p>
            <a:pPr marL="742950" lvl="1" indent="-285750">
              <a:buFont typeface="Arial" panose="020B0604020202020204" pitchFamily="34" charset="0"/>
              <a:buChar char="•"/>
              <a:defRPr/>
            </a:pPr>
            <a:r>
              <a:rPr lang="fr-CH" sz="2400" dirty="0">
                <a:solidFill>
                  <a:srgbClr val="104282"/>
                </a:solidFill>
                <a:latin typeface="Book Antiqua" panose="02040602050305030304" pitchFamily="18" charset="0"/>
              </a:rPr>
              <a:t>Material and services</a:t>
            </a:r>
          </a:p>
          <a:p>
            <a:pPr marL="742950" lvl="1" indent="-285750">
              <a:buFont typeface="Arial" panose="020B0604020202020204" pitchFamily="34" charset="0"/>
              <a:buChar char="•"/>
              <a:defRPr/>
            </a:pPr>
            <a:r>
              <a:rPr lang="fr-CH" sz="2400" dirty="0">
                <a:solidFill>
                  <a:srgbClr val="104282"/>
                </a:solidFill>
                <a:latin typeface="Book Antiqua" panose="02040602050305030304" pitchFamily="18" charset="0"/>
              </a:rPr>
              <a:t>Standard equipment and consumables</a:t>
            </a:r>
            <a:r>
              <a:rPr lang="en-US" sz="2400" dirty="0">
                <a:solidFill>
                  <a:srgbClr val="104282"/>
                </a:solidFill>
                <a:latin typeface="Book Antiqua" panose="02040602050305030304" pitchFamily="18" charset="0"/>
              </a:rPr>
              <a:t> </a:t>
            </a:r>
          </a:p>
          <a:p>
            <a:pPr marL="742950" lvl="1" indent="-285750">
              <a:buFont typeface="Arial" panose="020B0604020202020204" pitchFamily="34" charset="0"/>
              <a:buChar char="•"/>
              <a:defRPr/>
            </a:pPr>
            <a:endParaRPr lang="en-US" sz="2400" dirty="0">
              <a:solidFill>
                <a:srgbClr val="104282"/>
              </a:solidFill>
              <a:latin typeface="Book Antiqua" panose="02040602050305030304" pitchFamily="18" charset="0"/>
            </a:endParaRPr>
          </a:p>
          <a:p>
            <a:pPr marL="285750" indent="-285750">
              <a:buFont typeface="Arial" panose="020B0604020202020204" pitchFamily="34" charset="0"/>
              <a:buChar char="•"/>
              <a:defRPr/>
            </a:pPr>
            <a:r>
              <a:rPr lang="fr-CH" sz="2400" dirty="0" err="1">
                <a:solidFill>
                  <a:srgbClr val="104282"/>
                </a:solidFill>
                <a:latin typeface="Book Antiqua" panose="02040602050305030304" pitchFamily="18" charset="0"/>
              </a:rPr>
              <a:t>European</a:t>
            </a:r>
            <a:r>
              <a:rPr lang="fr-CH" sz="2400" dirty="0">
                <a:solidFill>
                  <a:srgbClr val="104282"/>
                </a:solidFill>
                <a:latin typeface="Book Antiqua" panose="02040602050305030304" pitchFamily="18" charset="0"/>
              </a:rPr>
              <a:t> </a:t>
            </a:r>
            <a:r>
              <a:rPr lang="fr-CH" sz="2400" dirty="0" err="1" smtClean="0">
                <a:solidFill>
                  <a:srgbClr val="104282"/>
                </a:solidFill>
                <a:latin typeface="Book Antiqua" panose="02040602050305030304" pitchFamily="18" charset="0"/>
              </a:rPr>
              <a:t>Commission’s</a:t>
            </a:r>
            <a:r>
              <a:rPr lang="fr-CH" sz="2400" dirty="0" smtClean="0">
                <a:solidFill>
                  <a:srgbClr val="104282"/>
                </a:solidFill>
                <a:latin typeface="Book Antiqua" panose="02040602050305030304" pitchFamily="18" charset="0"/>
              </a:rPr>
              <a:t> </a:t>
            </a:r>
            <a:r>
              <a:rPr lang="fr-CH" sz="2400" dirty="0">
                <a:solidFill>
                  <a:srgbClr val="104282"/>
                </a:solidFill>
                <a:latin typeface="Book Antiqua" panose="02040602050305030304" pitchFamily="18" charset="0"/>
              </a:rPr>
              <a:t>Payment</a:t>
            </a:r>
          </a:p>
        </p:txBody>
      </p:sp>
      <p:sp>
        <p:nvSpPr>
          <p:cNvPr id="3" name="Footer Placeholder 2"/>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2583776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4</a:t>
            </a:fld>
            <a:endParaRPr lang="fr-FR"/>
          </a:p>
        </p:txBody>
      </p:sp>
      <p:sp>
        <p:nvSpPr>
          <p:cNvPr id="5" name="Rectangle 4"/>
          <p:cNvSpPr/>
          <p:nvPr/>
        </p:nvSpPr>
        <p:spPr>
          <a:xfrm>
            <a:off x="728663" y="0"/>
            <a:ext cx="10929937" cy="7448193"/>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smtClean="0">
                <a:solidFill>
                  <a:srgbClr val="104282"/>
                </a:solidFill>
                <a:latin typeface="+mn-lt"/>
              </a:rPr>
              <a:t>EU</a:t>
            </a:r>
            <a:r>
              <a:rPr lang="fr-CH" sz="3200" baseline="0" dirty="0" smtClean="0">
                <a:solidFill>
                  <a:srgbClr val="104282"/>
                </a:solidFill>
                <a:latin typeface="+mn-lt"/>
              </a:rPr>
              <a:t> </a:t>
            </a:r>
            <a:r>
              <a:rPr lang="fr-CH" sz="3200" dirty="0">
                <a:solidFill>
                  <a:srgbClr val="104282"/>
                </a:solidFill>
              </a:rPr>
              <a:t>P</a:t>
            </a:r>
            <a:r>
              <a:rPr lang="fr-CH" sz="3200" baseline="0" dirty="0" smtClean="0">
                <a:solidFill>
                  <a:srgbClr val="104282"/>
                </a:solidFill>
                <a:latin typeface="+mn-lt"/>
              </a:rPr>
              <a:t>rojects </a:t>
            </a:r>
            <a:r>
              <a:rPr lang="fr-CH" sz="3200" dirty="0">
                <a:solidFill>
                  <a:srgbClr val="104282"/>
                </a:solidFill>
              </a:rPr>
              <a:t>B</a:t>
            </a:r>
            <a:r>
              <a:rPr lang="fr-CH" sz="3200" dirty="0" smtClean="0">
                <a:solidFill>
                  <a:srgbClr val="104282"/>
                </a:solidFill>
              </a:rPr>
              <a:t>udget</a:t>
            </a:r>
            <a:endParaRPr lang="en-US" sz="16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endParaRPr lang="en-GB" sz="1600" dirty="0">
              <a:solidFill>
                <a:srgbClr val="104282"/>
              </a:solidFill>
              <a:latin typeface="Book Antiqua" panose="02040602050305030304" pitchFamily="18" charset="0"/>
            </a:endParaRPr>
          </a:p>
          <a:p>
            <a:pPr>
              <a:defRPr/>
            </a:pPr>
            <a:r>
              <a:rPr lang="en-GB" sz="2000" dirty="0" smtClean="0">
                <a:solidFill>
                  <a:srgbClr val="104282"/>
                </a:solidFill>
                <a:latin typeface="Book Antiqua" panose="02040602050305030304" pitchFamily="18" charset="0"/>
              </a:rPr>
              <a:t>Budgets </a:t>
            </a:r>
            <a:r>
              <a:rPr lang="en-GB" sz="2000" dirty="0">
                <a:solidFill>
                  <a:srgbClr val="104282"/>
                </a:solidFill>
                <a:latin typeface="Book Antiqua" panose="02040602050305030304" pitchFamily="18" charset="0"/>
              </a:rPr>
              <a:t>are compiled on the project </a:t>
            </a:r>
            <a:r>
              <a:rPr lang="en-GB" sz="2000" dirty="0" smtClean="0">
                <a:solidFill>
                  <a:srgbClr val="104282"/>
                </a:solidFill>
                <a:latin typeface="Book Antiqua" panose="02040602050305030304" pitchFamily="18" charset="0"/>
              </a:rPr>
              <a:t>proposal and the </a:t>
            </a:r>
            <a:r>
              <a:rPr lang="en-US" sz="2000" dirty="0" smtClean="0">
                <a:solidFill>
                  <a:srgbClr val="104282"/>
                </a:solidFill>
                <a:latin typeface="Book Antiqua" panose="02040602050305030304" pitchFamily="18" charset="0"/>
              </a:rPr>
              <a:t>budget </a:t>
            </a:r>
            <a:r>
              <a:rPr lang="en-US" sz="2000" dirty="0">
                <a:solidFill>
                  <a:srgbClr val="104282"/>
                </a:solidFill>
                <a:latin typeface="Book Antiqua" panose="02040602050305030304" pitchFamily="18" charset="0"/>
              </a:rPr>
              <a:t>plan </a:t>
            </a:r>
            <a:r>
              <a:rPr lang="en-US" sz="2000" dirty="0" smtClean="0">
                <a:solidFill>
                  <a:srgbClr val="104282"/>
                </a:solidFill>
                <a:latin typeface="Book Antiqua" panose="02040602050305030304" pitchFamily="18" charset="0"/>
              </a:rPr>
              <a:t>is based on </a:t>
            </a:r>
            <a:r>
              <a:rPr lang="en-US" sz="2000" dirty="0">
                <a:solidFill>
                  <a:srgbClr val="104282"/>
                </a:solidFill>
                <a:latin typeface="Book Antiqua" panose="02040602050305030304" pitchFamily="18" charset="0"/>
              </a:rPr>
              <a:t>the </a:t>
            </a:r>
            <a:r>
              <a:rPr lang="en-US" sz="2000" dirty="0" smtClean="0">
                <a:solidFill>
                  <a:srgbClr val="104282"/>
                </a:solidFill>
                <a:latin typeface="Book Antiqua" panose="02040602050305030304" pitchFamily="18" charset="0"/>
              </a:rPr>
              <a:t>approved budget. </a:t>
            </a:r>
            <a:r>
              <a:rPr lang="en-US" sz="2000" dirty="0">
                <a:solidFill>
                  <a:srgbClr val="104282"/>
                </a:solidFill>
                <a:latin typeface="Book Antiqua" panose="02040602050305030304" pitchFamily="18" charset="0"/>
              </a:rPr>
              <a:t>R</a:t>
            </a:r>
            <a:r>
              <a:rPr lang="en-US" sz="2000" dirty="0" smtClean="0">
                <a:solidFill>
                  <a:srgbClr val="104282"/>
                </a:solidFill>
                <a:latin typeface="Book Antiqua" panose="02040602050305030304" pitchFamily="18" charset="0"/>
              </a:rPr>
              <a:t>elated memo </a:t>
            </a:r>
            <a:r>
              <a:rPr lang="en-GB" dirty="0" smtClean="0">
                <a:hlinkClick r:id="rId2"/>
              </a:rPr>
              <a:t>Procedures </a:t>
            </a:r>
            <a:r>
              <a:rPr lang="en-GB" dirty="0">
                <a:hlinkClick r:id="rId2"/>
              </a:rPr>
              <a:t>for new EU Projects with the participation of </a:t>
            </a:r>
            <a:r>
              <a:rPr lang="en-GB" dirty="0" smtClean="0">
                <a:hlinkClick r:id="rId2"/>
              </a:rPr>
              <a:t>CERN</a:t>
            </a:r>
            <a:r>
              <a:rPr lang="en-GB" dirty="0" smtClean="0"/>
              <a:t>.</a:t>
            </a:r>
            <a:endParaRPr lang="en-US" sz="2000" dirty="0" smtClean="0">
              <a:solidFill>
                <a:srgbClr val="104282"/>
              </a:solidFill>
              <a:latin typeface="Book Antiqua" panose="02040602050305030304" pitchFamily="18" charset="0"/>
            </a:endParaRPr>
          </a:p>
          <a:p>
            <a:pPr marL="0" indent="0" eaLnBrk="1" fontAlgn="auto" hangingPunct="1">
              <a:spcBef>
                <a:spcPts val="0"/>
              </a:spcBef>
              <a:spcAft>
                <a:spcPts val="0"/>
              </a:spcAft>
              <a:buFont typeface="Wingdings" panose="05000000000000000000" pitchFamily="2" charset="2"/>
              <a:buNone/>
              <a:defRPr/>
            </a:pPr>
            <a:endParaRPr lang="fr-CH" sz="2000" dirty="0" smtClean="0">
              <a:solidFill>
                <a:srgbClr val="104282"/>
              </a:solidFill>
              <a:latin typeface="Book Antiqua" panose="02040602050305030304" pitchFamily="18" charset="0"/>
            </a:endParaRPr>
          </a:p>
          <a:p>
            <a:pPr marL="0" indent="0" eaLnBrk="1" fontAlgn="auto" hangingPunct="1">
              <a:spcBef>
                <a:spcPts val="0"/>
              </a:spcBef>
              <a:spcAft>
                <a:spcPts val="0"/>
              </a:spcAft>
              <a:buFont typeface="Wingdings" panose="05000000000000000000" pitchFamily="2" charset="2"/>
              <a:buNone/>
              <a:defRPr/>
            </a:pPr>
            <a:r>
              <a:rPr lang="fr-CH" sz="2000" dirty="0" smtClean="0">
                <a:solidFill>
                  <a:srgbClr val="104282"/>
                </a:solidFill>
                <a:latin typeface="Book Antiqua" panose="02040602050305030304" pitchFamily="18" charset="0"/>
              </a:rPr>
              <a:t>Budget compilation</a:t>
            </a:r>
            <a:r>
              <a:rPr lang="fr-CH" sz="2000" baseline="0" dirty="0" smtClean="0">
                <a:solidFill>
                  <a:srgbClr val="104282"/>
                </a:solidFill>
                <a:latin typeface="Book Antiqua" panose="02040602050305030304" pitchFamily="18" charset="0"/>
              </a:rPr>
              <a:t>:</a:t>
            </a:r>
          </a:p>
          <a:p>
            <a:pPr marL="0" indent="0" eaLnBrk="1" fontAlgn="auto" hangingPunct="1">
              <a:spcBef>
                <a:spcPts val="0"/>
              </a:spcBef>
              <a:spcAft>
                <a:spcPts val="0"/>
              </a:spcAft>
              <a:buFont typeface="Wingdings" panose="05000000000000000000" pitchFamily="2" charset="2"/>
              <a:buNone/>
              <a:defRPr/>
            </a:pPr>
            <a:r>
              <a:rPr lang="fr-CH" u="sng" dirty="0" smtClean="0">
                <a:solidFill>
                  <a:srgbClr val="104282"/>
                </a:solidFill>
                <a:latin typeface="Book Antiqua" panose="02040602050305030304" pitchFamily="18" charset="0"/>
              </a:rPr>
              <a:t>Direct costs:</a:t>
            </a:r>
            <a:endParaRPr lang="en-GB" u="sng" dirty="0">
              <a:solidFill>
                <a:srgbClr val="104282"/>
              </a:solidFill>
              <a:latin typeface="Book Antiqua" panose="02040602050305030304" pitchFamily="18" charset="0"/>
            </a:endParaRPr>
          </a:p>
          <a:p>
            <a:pPr marL="742950" lvl="1" indent="-285750" eaLnBrk="1" fontAlgn="auto" hangingPunct="1">
              <a:spcBef>
                <a:spcPts val="0"/>
              </a:spcBef>
              <a:spcAft>
                <a:spcPts val="0"/>
              </a:spcAft>
              <a:buFont typeface="Arial" charset="0"/>
              <a:buChar char="•"/>
              <a:defRPr/>
            </a:pPr>
            <a:r>
              <a:rPr lang="en-US" dirty="0">
                <a:solidFill>
                  <a:srgbClr val="104282"/>
                </a:solidFill>
                <a:latin typeface="Book Antiqua" panose="02040602050305030304" pitchFamily="18" charset="0"/>
              </a:rPr>
              <a:t>Personnel Costs</a:t>
            </a:r>
          </a:p>
          <a:p>
            <a:pPr lvl="2" eaLnBrk="1" fontAlgn="auto" hangingPunct="1">
              <a:spcBef>
                <a:spcPts val="0"/>
              </a:spcBef>
              <a:spcAft>
                <a:spcPts val="0"/>
              </a:spcAft>
              <a:defRPr/>
            </a:pPr>
            <a:r>
              <a:rPr lang="en-US" dirty="0" smtClean="0">
                <a:solidFill>
                  <a:srgbClr val="104282"/>
                </a:solidFill>
                <a:latin typeface="Book Antiqua" panose="02040602050305030304" pitchFamily="18" charset="0"/>
              </a:rPr>
              <a:t>-personnel category</a:t>
            </a:r>
          </a:p>
          <a:p>
            <a:pPr lvl="2" eaLnBrk="1" fontAlgn="auto" hangingPunct="1">
              <a:spcBef>
                <a:spcPts val="0"/>
              </a:spcBef>
              <a:spcAft>
                <a:spcPts val="0"/>
              </a:spcAft>
              <a:defRPr/>
            </a:pPr>
            <a:r>
              <a:rPr lang="en-US" dirty="0" smtClean="0">
                <a:solidFill>
                  <a:srgbClr val="104282"/>
                </a:solidFill>
                <a:latin typeface="Book Antiqua" panose="02040602050305030304" pitchFamily="18" charset="0"/>
              </a:rPr>
              <a:t>-percentage </a:t>
            </a:r>
            <a:r>
              <a:rPr lang="en-US" dirty="0">
                <a:solidFill>
                  <a:srgbClr val="104282"/>
                </a:solidFill>
                <a:latin typeface="Book Antiqua" panose="02040602050305030304" pitchFamily="18" charset="0"/>
              </a:rPr>
              <a:t>of work </a:t>
            </a:r>
            <a:endParaRPr lang="en-US" dirty="0" smtClean="0">
              <a:solidFill>
                <a:srgbClr val="104282"/>
              </a:solidFill>
              <a:latin typeface="Book Antiqua" panose="02040602050305030304" pitchFamily="18" charset="0"/>
            </a:endParaRPr>
          </a:p>
          <a:p>
            <a:pPr marL="285750" indent="-285750" eaLnBrk="1" fontAlgn="auto" hangingPunct="1">
              <a:spcBef>
                <a:spcPts val="0"/>
              </a:spcBef>
              <a:spcAft>
                <a:spcPts val="0"/>
              </a:spcAft>
              <a:buFont typeface="Arial" charset="0"/>
              <a:buChar char="•"/>
              <a:defRPr/>
            </a:pPr>
            <a:endParaRPr lang="en-GB"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 typeface="Arial" charset="0"/>
              <a:buChar char="•"/>
              <a:defRPr/>
            </a:pPr>
            <a:r>
              <a:rPr lang="en-US" dirty="0" smtClean="0">
                <a:solidFill>
                  <a:srgbClr val="104282"/>
                </a:solidFill>
                <a:latin typeface="Book Antiqua" panose="02040602050305030304" pitchFamily="18" charset="0"/>
              </a:rPr>
              <a:t>Other </a:t>
            </a:r>
            <a:r>
              <a:rPr lang="en-US" dirty="0">
                <a:solidFill>
                  <a:srgbClr val="104282"/>
                </a:solidFill>
                <a:latin typeface="Book Antiqua" panose="02040602050305030304" pitchFamily="18" charset="0"/>
              </a:rPr>
              <a:t>costs</a:t>
            </a:r>
          </a:p>
          <a:p>
            <a:pPr lvl="2" eaLnBrk="1" fontAlgn="auto" hangingPunct="1">
              <a:spcBef>
                <a:spcPts val="0"/>
              </a:spcBef>
              <a:spcAft>
                <a:spcPts val="0"/>
              </a:spcAft>
              <a:defRPr/>
            </a:pPr>
            <a:r>
              <a:rPr lang="en-US" dirty="0">
                <a:solidFill>
                  <a:srgbClr val="104282"/>
                </a:solidFill>
                <a:latin typeface="Book Antiqua" panose="02040602050305030304" pitchFamily="18" charset="0"/>
              </a:rPr>
              <a:t>Costs of travel, meetings/conference organization, invitation of collaborators, purchase of specific </a:t>
            </a:r>
            <a:r>
              <a:rPr lang="en-US" dirty="0" smtClean="0">
                <a:solidFill>
                  <a:srgbClr val="104282"/>
                </a:solidFill>
                <a:latin typeface="Book Antiqua" panose="02040602050305030304" pitchFamily="18" charset="0"/>
              </a:rPr>
              <a:t>equipment, Audit,</a:t>
            </a:r>
            <a:r>
              <a:rPr lang="en-US" baseline="0" dirty="0" smtClean="0">
                <a:solidFill>
                  <a:srgbClr val="104282"/>
                </a:solidFill>
                <a:latin typeface="Book Antiqua" panose="02040602050305030304" pitchFamily="18" charset="0"/>
              </a:rPr>
              <a:t> </a:t>
            </a:r>
            <a:r>
              <a:rPr lang="en-US" dirty="0" smtClean="0">
                <a:solidFill>
                  <a:srgbClr val="104282"/>
                </a:solidFill>
                <a:latin typeface="Book Antiqua" panose="02040602050305030304" pitchFamily="18" charset="0"/>
              </a:rPr>
              <a:t>etc.</a:t>
            </a:r>
          </a:p>
          <a:p>
            <a:pPr lvl="2" eaLnBrk="1" fontAlgn="auto" hangingPunct="1">
              <a:spcBef>
                <a:spcPts val="0"/>
              </a:spcBef>
              <a:spcAft>
                <a:spcPts val="0"/>
              </a:spcAft>
              <a:defRPr/>
            </a:pPr>
            <a:endParaRPr lang="en-US" dirty="0" smtClean="0">
              <a:solidFill>
                <a:srgbClr val="104282"/>
              </a:solidFill>
              <a:latin typeface="Book Antiqua" panose="02040602050305030304" pitchFamily="18" charset="0"/>
            </a:endParaRPr>
          </a:p>
          <a:p>
            <a:pPr>
              <a:tabLst>
                <a:tab pos="976313" algn="l"/>
              </a:tabLst>
              <a:defRPr/>
            </a:pPr>
            <a:r>
              <a:rPr lang="en-US" u="sng" dirty="0" smtClean="0">
                <a:solidFill>
                  <a:srgbClr val="104282"/>
                </a:solidFill>
                <a:latin typeface="Book Antiqua" panose="02040602050305030304" pitchFamily="18" charset="0"/>
              </a:rPr>
              <a:t>Direct costs of subcontracting </a:t>
            </a:r>
            <a:r>
              <a:rPr lang="en-US" u="sng" dirty="0">
                <a:solidFill>
                  <a:srgbClr val="104282"/>
                </a:solidFill>
                <a:latin typeface="Book Antiqua" panose="02040602050305030304" pitchFamily="18" charset="0"/>
              </a:rPr>
              <a:t>(if eligible)</a:t>
            </a:r>
          </a:p>
          <a:p>
            <a:pPr lvl="2" eaLnBrk="1" fontAlgn="auto" hangingPunct="1">
              <a:spcBef>
                <a:spcPts val="0"/>
              </a:spcBef>
              <a:spcAft>
                <a:spcPts val="0"/>
              </a:spcAft>
              <a:defRPr/>
            </a:pPr>
            <a:endParaRPr lang="fr-CH" u="sng" dirty="0" smtClean="0">
              <a:solidFill>
                <a:srgbClr val="104282"/>
              </a:solidFill>
              <a:latin typeface="Book Antiqua" panose="02040602050305030304" pitchFamily="18" charset="0"/>
            </a:endParaRPr>
          </a:p>
          <a:p>
            <a:pPr>
              <a:defRPr/>
            </a:pPr>
            <a:r>
              <a:rPr lang="fr-CH" u="sng" dirty="0" smtClean="0">
                <a:solidFill>
                  <a:srgbClr val="104282"/>
                </a:solidFill>
                <a:latin typeface="Book Antiqua" panose="02040602050305030304" pitchFamily="18" charset="0"/>
              </a:rPr>
              <a:t>Indirect costs:</a:t>
            </a:r>
            <a:endParaRPr lang="en-US" u="sng" dirty="0">
              <a:solidFill>
                <a:srgbClr val="104282"/>
              </a:solidFill>
              <a:latin typeface="Book Antiqua" panose="02040602050305030304" pitchFamily="18" charset="0"/>
            </a:endParaRPr>
          </a:p>
          <a:p>
            <a:pPr marL="742950" lvl="1" indent="-285750" eaLnBrk="1" fontAlgn="auto" hangingPunct="1">
              <a:spcBef>
                <a:spcPts val="0"/>
              </a:spcBef>
              <a:spcAft>
                <a:spcPts val="0"/>
              </a:spcAft>
              <a:buFont typeface="Arial" charset="0"/>
              <a:buChar char="•"/>
              <a:defRPr/>
            </a:pPr>
            <a:r>
              <a:rPr lang="en-US" dirty="0" smtClean="0">
                <a:solidFill>
                  <a:srgbClr val="104282"/>
                </a:solidFill>
                <a:latin typeface="Book Antiqua" panose="02040602050305030304" pitchFamily="18" charset="0"/>
              </a:rPr>
              <a:t>Overheads</a:t>
            </a:r>
            <a:endParaRPr lang="en-US" dirty="0">
              <a:solidFill>
                <a:srgbClr val="104282"/>
              </a:solidFill>
              <a:latin typeface="Book Antiqua" panose="02040602050305030304" pitchFamily="18" charset="0"/>
            </a:endParaRPr>
          </a:p>
          <a:p>
            <a:pPr lvl="2" eaLnBrk="1" fontAlgn="auto" hangingPunct="1">
              <a:spcBef>
                <a:spcPts val="0"/>
              </a:spcBef>
              <a:spcAft>
                <a:spcPts val="0"/>
              </a:spcAft>
              <a:defRPr/>
            </a:pPr>
            <a:r>
              <a:rPr lang="en-US" dirty="0">
                <a:solidFill>
                  <a:srgbClr val="104282"/>
                </a:solidFill>
                <a:latin typeface="Book Antiqua" panose="02040602050305030304" pitchFamily="18" charset="0"/>
              </a:rPr>
              <a:t>Cover the standard equipment and installations provided by the Beneficiary (</a:t>
            </a:r>
            <a:r>
              <a:rPr lang="en-US" dirty="0" smtClean="0">
                <a:solidFill>
                  <a:srgbClr val="104282"/>
                </a:solidFill>
                <a:latin typeface="Book Antiqua" panose="02040602050305030304" pitchFamily="18" charset="0"/>
              </a:rPr>
              <a:t>organization</a:t>
            </a:r>
            <a:r>
              <a:rPr lang="en-US" dirty="0">
                <a:solidFill>
                  <a:srgbClr val="104282"/>
                </a:solidFill>
                <a:latin typeface="Book Antiqua" panose="02040602050305030304" pitchFamily="18" charset="0"/>
              </a:rPr>
              <a:t>) to their members of personnel for the work </a:t>
            </a:r>
            <a:r>
              <a:rPr lang="en-US" dirty="0" smtClean="0">
                <a:solidFill>
                  <a:srgbClr val="104282"/>
                </a:solidFill>
                <a:latin typeface="Book Antiqua" panose="02040602050305030304" pitchFamily="18" charset="0"/>
              </a:rPr>
              <a:t>execution.</a:t>
            </a:r>
            <a:endParaRPr lang="en-US"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US" sz="1600" dirty="0">
                <a:solidFill>
                  <a:srgbClr val="104282"/>
                </a:solidFill>
                <a:latin typeface="Book Antiqua" panose="02040602050305030304" pitchFamily="18" charset="0"/>
              </a:rPr>
              <a:t> </a:t>
            </a: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3515692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5</a:t>
            </a:fld>
            <a:endParaRPr lang="fr-FR"/>
          </a:p>
        </p:txBody>
      </p:sp>
      <p:sp>
        <p:nvSpPr>
          <p:cNvPr id="5" name="Rectangle 4"/>
          <p:cNvSpPr/>
          <p:nvPr/>
        </p:nvSpPr>
        <p:spPr>
          <a:xfrm>
            <a:off x="331058" y="536029"/>
            <a:ext cx="11384692" cy="6001643"/>
          </a:xfrm>
          <a:prstGeom prst="rect">
            <a:avLst/>
          </a:prstGeom>
        </p:spPr>
        <p:txBody>
          <a:bodyPr wrap="square">
            <a:spAutoFit/>
          </a:bodyPr>
          <a:lstStyle/>
          <a:p>
            <a:pPr lvl="1" eaLnBrk="1" fontAlgn="auto" hangingPunct="1">
              <a:spcBef>
                <a:spcPts val="0"/>
              </a:spcBef>
              <a:spcAft>
                <a:spcPts val="0"/>
              </a:spcAft>
              <a:buFont typeface="Wingdings" panose="05000000000000000000" pitchFamily="2" charset="2"/>
              <a:buNone/>
              <a:defRPr/>
            </a:pPr>
            <a:r>
              <a:rPr lang="fr-CH" sz="3200" dirty="0" smtClean="0">
                <a:solidFill>
                  <a:srgbClr val="104282"/>
                </a:solidFill>
                <a:latin typeface="+mn-lt"/>
              </a:rPr>
              <a:t>General </a:t>
            </a:r>
            <a:r>
              <a:rPr lang="fr-CH" sz="3200" dirty="0">
                <a:solidFill>
                  <a:srgbClr val="104282"/>
                </a:solidFill>
                <a:latin typeface="+mn-lt"/>
              </a:rPr>
              <a:t>conditions for </a:t>
            </a:r>
            <a:r>
              <a:rPr lang="fr-CH" sz="3200" dirty="0" smtClean="0">
                <a:solidFill>
                  <a:srgbClr val="104282"/>
                </a:solidFill>
                <a:latin typeface="+mn-lt"/>
              </a:rPr>
              <a:t>eligibility costs</a:t>
            </a:r>
            <a:endParaRPr lang="fr-CH" sz="3200" dirty="0">
              <a:solidFill>
                <a:srgbClr val="104282"/>
              </a:solidFill>
              <a:latin typeface="+mn-lt"/>
            </a:endParaRPr>
          </a:p>
          <a:p>
            <a:pPr lvl="1" eaLnBrk="1" fontAlgn="auto" hangingPunct="1">
              <a:spcBef>
                <a:spcPts val="0"/>
              </a:spcBef>
              <a:spcAft>
                <a:spcPts val="0"/>
              </a:spcAft>
              <a:buFont typeface="Wingdings" panose="05000000000000000000" pitchFamily="2" charset="2"/>
              <a:buNone/>
              <a:defRPr/>
            </a:pPr>
            <a:endParaRPr lang="en-US" sz="28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endParaRPr lang="en-GB" sz="1600" dirty="0">
              <a:solidFill>
                <a:srgbClr val="104282"/>
              </a:solidFill>
              <a:latin typeface="Book Antiqua" panose="02040602050305030304" pitchFamily="18" charset="0"/>
            </a:endParaRPr>
          </a:p>
          <a:p>
            <a:pPr lvl="1" eaLnBrk="1" fontAlgn="auto" hangingPunct="1">
              <a:spcBef>
                <a:spcPts val="0"/>
              </a:spcBef>
              <a:spcAft>
                <a:spcPts val="0"/>
              </a:spcAft>
              <a:defRPr/>
            </a:pPr>
            <a:r>
              <a:rPr lang="en-GB" sz="2000" dirty="0">
                <a:solidFill>
                  <a:srgbClr val="104282"/>
                </a:solidFill>
                <a:latin typeface="Book Antiqua" panose="02040602050305030304" pitchFamily="18" charset="0"/>
              </a:rPr>
              <a:t>  </a:t>
            </a:r>
            <a:r>
              <a:rPr lang="en-GB" sz="2400" dirty="0">
                <a:solidFill>
                  <a:srgbClr val="104282"/>
                </a:solidFill>
                <a:latin typeface="Book Antiqua" panose="02040602050305030304" pitchFamily="18" charset="0"/>
              </a:rPr>
              <a:t>To be eligible costs must be:</a:t>
            </a:r>
          </a:p>
          <a:p>
            <a:pPr marL="742950" lvl="1" indent="-285750" eaLnBrk="1" fontAlgn="auto" hangingPunct="1">
              <a:spcBef>
                <a:spcPts val="0"/>
              </a:spcBef>
              <a:spcAft>
                <a:spcPts val="0"/>
              </a:spcAft>
              <a:buFont typeface="Arial" panose="020B0604020202020204" pitchFamily="34" charset="0"/>
              <a:buChar char="•"/>
              <a:defRPr/>
            </a:pPr>
            <a:endParaRPr lang="en-US" sz="2000" dirty="0">
              <a:solidFill>
                <a:srgbClr val="104282"/>
              </a:solidFill>
              <a:latin typeface="Book Antiqua" panose="02040602050305030304" pitchFamily="18" charset="0"/>
            </a:endParaRPr>
          </a:p>
          <a:p>
            <a:pPr marL="742950" lvl="1" indent="-285750" eaLnBrk="1" fontAlgn="auto" hangingPunct="1">
              <a:spcBef>
                <a:spcPts val="0"/>
              </a:spcBef>
              <a:spcAft>
                <a:spcPts val="0"/>
              </a:spcAft>
              <a:buClr>
                <a:srgbClr val="00B050"/>
              </a:buClr>
              <a:buFont typeface="Wingdings" panose="05000000000000000000" pitchFamily="2" charset="2"/>
              <a:buChar char="ü"/>
              <a:defRPr/>
            </a:pPr>
            <a:r>
              <a:rPr lang="en-US" sz="2000" dirty="0">
                <a:solidFill>
                  <a:srgbClr val="104282"/>
                </a:solidFill>
                <a:latin typeface="Book Antiqua" panose="02040602050305030304" pitchFamily="18" charset="0"/>
              </a:rPr>
              <a:t>Incurred in the project </a:t>
            </a:r>
            <a:r>
              <a:rPr lang="en-US" sz="2000" dirty="0" smtClean="0">
                <a:solidFill>
                  <a:srgbClr val="104282"/>
                </a:solidFill>
                <a:latin typeface="Book Antiqua" panose="02040602050305030304" pitchFamily="18" charset="0"/>
              </a:rPr>
              <a:t>period</a:t>
            </a:r>
          </a:p>
          <a:p>
            <a:pPr marL="742950" lvl="1" indent="-285750" eaLnBrk="1" fontAlgn="auto" hangingPunct="1">
              <a:spcBef>
                <a:spcPts val="0"/>
              </a:spcBef>
              <a:spcAft>
                <a:spcPts val="0"/>
              </a:spcAft>
              <a:buClr>
                <a:srgbClr val="00B050"/>
              </a:buClr>
              <a:buFont typeface="Wingdings" panose="05000000000000000000" pitchFamily="2" charset="2"/>
              <a:buChar char="ü"/>
              <a:defRPr/>
            </a:pPr>
            <a:endParaRPr lang="en-US" sz="2000" dirty="0">
              <a:solidFill>
                <a:srgbClr val="104282"/>
              </a:solidFill>
              <a:latin typeface="Book Antiqua" panose="02040602050305030304" pitchFamily="18" charset="0"/>
            </a:endParaRPr>
          </a:p>
          <a:p>
            <a:pPr marL="742950" lvl="1" indent="-285750" eaLnBrk="1" fontAlgn="auto" hangingPunct="1">
              <a:spcBef>
                <a:spcPts val="0"/>
              </a:spcBef>
              <a:spcAft>
                <a:spcPts val="0"/>
              </a:spcAft>
              <a:buClr>
                <a:srgbClr val="00B050"/>
              </a:buClr>
              <a:buFont typeface="Wingdings" panose="05000000000000000000" pitchFamily="2" charset="2"/>
              <a:buChar char="ü"/>
              <a:defRPr/>
            </a:pPr>
            <a:r>
              <a:rPr lang="en-US" sz="2000" dirty="0">
                <a:solidFill>
                  <a:srgbClr val="104282"/>
                </a:solidFill>
                <a:latin typeface="Book Antiqua" panose="02040602050305030304" pitchFamily="18" charset="0"/>
              </a:rPr>
              <a:t>Incurred in connection with the project actions, as described in Annex 1, and necessary </a:t>
            </a:r>
            <a:r>
              <a:rPr lang="en-US" sz="2000" dirty="0" smtClean="0">
                <a:solidFill>
                  <a:srgbClr val="104282"/>
                </a:solidFill>
                <a:latin typeface="Book Antiqua" panose="02040602050305030304" pitchFamily="18" charset="0"/>
              </a:rPr>
              <a:t>for </a:t>
            </a:r>
            <a:r>
              <a:rPr lang="en-US" sz="2000" dirty="0">
                <a:solidFill>
                  <a:srgbClr val="104282"/>
                </a:solidFill>
                <a:latin typeface="Book Antiqua" panose="02040602050305030304" pitchFamily="18" charset="0"/>
              </a:rPr>
              <a:t>the project </a:t>
            </a:r>
            <a:r>
              <a:rPr lang="en-US" sz="2000" dirty="0" smtClean="0">
                <a:solidFill>
                  <a:srgbClr val="104282"/>
                </a:solidFill>
                <a:latin typeface="Book Antiqua" panose="02040602050305030304" pitchFamily="18" charset="0"/>
              </a:rPr>
              <a:t>implementation</a:t>
            </a:r>
          </a:p>
          <a:p>
            <a:pPr marL="742950" lvl="1" indent="-285750" eaLnBrk="1" fontAlgn="auto" hangingPunct="1">
              <a:spcBef>
                <a:spcPts val="0"/>
              </a:spcBef>
              <a:spcAft>
                <a:spcPts val="0"/>
              </a:spcAft>
              <a:buClr>
                <a:srgbClr val="00B050"/>
              </a:buClr>
              <a:buFont typeface="Wingdings" panose="05000000000000000000" pitchFamily="2" charset="2"/>
              <a:buChar char="ü"/>
              <a:defRPr/>
            </a:pPr>
            <a:endParaRPr lang="en-US" sz="2000" dirty="0">
              <a:solidFill>
                <a:srgbClr val="104282"/>
              </a:solidFill>
              <a:latin typeface="Book Antiqua" panose="02040602050305030304" pitchFamily="18" charset="0"/>
            </a:endParaRPr>
          </a:p>
          <a:p>
            <a:pPr marL="742950" lvl="1" indent="-285750" eaLnBrk="1" fontAlgn="auto" hangingPunct="1">
              <a:spcBef>
                <a:spcPts val="0"/>
              </a:spcBef>
              <a:spcAft>
                <a:spcPts val="0"/>
              </a:spcAft>
              <a:buClr>
                <a:srgbClr val="00B050"/>
              </a:buClr>
              <a:buFont typeface="Wingdings" panose="05000000000000000000" pitchFamily="2" charset="2"/>
              <a:buChar char="ü"/>
              <a:defRPr/>
            </a:pPr>
            <a:r>
              <a:rPr lang="en-US" sz="2000" dirty="0" smtClean="0">
                <a:solidFill>
                  <a:srgbClr val="104282"/>
                </a:solidFill>
                <a:latin typeface="Book Antiqua" panose="02040602050305030304" pitchFamily="18" charset="0"/>
              </a:rPr>
              <a:t>Reasonable and verifiable</a:t>
            </a:r>
          </a:p>
          <a:p>
            <a:pPr marL="742950" lvl="1" indent="-285750" eaLnBrk="1" fontAlgn="auto" hangingPunct="1">
              <a:spcBef>
                <a:spcPts val="0"/>
              </a:spcBef>
              <a:spcAft>
                <a:spcPts val="0"/>
              </a:spcAft>
              <a:buClr>
                <a:srgbClr val="00B050"/>
              </a:buClr>
              <a:buFont typeface="Wingdings" panose="05000000000000000000" pitchFamily="2" charset="2"/>
              <a:buChar char="ü"/>
              <a:defRPr/>
            </a:pPr>
            <a:endParaRPr lang="en-US" sz="2000" dirty="0">
              <a:solidFill>
                <a:srgbClr val="104282"/>
              </a:solidFill>
              <a:latin typeface="Book Antiqua" panose="02040602050305030304" pitchFamily="18" charset="0"/>
            </a:endParaRPr>
          </a:p>
          <a:p>
            <a:pPr marL="742950" lvl="1" indent="-285750" eaLnBrk="1" fontAlgn="auto" hangingPunct="1">
              <a:spcBef>
                <a:spcPts val="0"/>
              </a:spcBef>
              <a:spcAft>
                <a:spcPts val="0"/>
              </a:spcAft>
              <a:buClr>
                <a:srgbClr val="00B050"/>
              </a:buClr>
              <a:buFont typeface="Wingdings" panose="05000000000000000000" pitchFamily="2" charset="2"/>
              <a:buChar char="ü"/>
              <a:defRPr/>
            </a:pPr>
            <a:r>
              <a:rPr lang="en-US" sz="2000" dirty="0">
                <a:solidFill>
                  <a:srgbClr val="104282"/>
                </a:solidFill>
                <a:latin typeface="Book Antiqua" panose="02040602050305030304" pitchFamily="18" charset="0"/>
              </a:rPr>
              <a:t>Recorded in the beneficiary’s accounts and justified by the specific documents </a:t>
            </a:r>
          </a:p>
          <a:p>
            <a:pPr lvl="1" eaLnBrk="1" fontAlgn="auto" hangingPunct="1">
              <a:spcBef>
                <a:spcPts val="0"/>
              </a:spcBef>
              <a:spcAft>
                <a:spcPts val="0"/>
              </a:spcAft>
              <a:buFont typeface="Wingdings" panose="05000000000000000000" pitchFamily="2" charset="2"/>
              <a:buNone/>
              <a:defRPr/>
            </a:pPr>
            <a:endParaRPr lang="en-GB" sz="20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endParaRPr lang="en-GB" sz="20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US" sz="1600" dirty="0">
                <a:solidFill>
                  <a:srgbClr val="104282"/>
                </a:solidFill>
                <a:latin typeface="Book Antiqua" panose="02040602050305030304" pitchFamily="18" charset="0"/>
              </a:rPr>
              <a:t> </a:t>
            </a: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744713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6</a:t>
            </a:fld>
            <a:endParaRPr lang="fr-FR"/>
          </a:p>
        </p:txBody>
      </p:sp>
      <p:sp>
        <p:nvSpPr>
          <p:cNvPr id="5" name="Rectangle 4"/>
          <p:cNvSpPr/>
          <p:nvPr/>
        </p:nvSpPr>
        <p:spPr>
          <a:xfrm>
            <a:off x="332936" y="347663"/>
            <a:ext cx="11281701" cy="5262979"/>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smtClean="0">
                <a:solidFill>
                  <a:srgbClr val="104282"/>
                </a:solidFill>
                <a:latin typeface="+mn-lt"/>
              </a:rPr>
              <a:t>Personnel costs</a:t>
            </a:r>
          </a:p>
          <a:p>
            <a:pPr eaLnBrk="1" fontAlgn="auto" hangingPunct="1">
              <a:spcBef>
                <a:spcPts val="0"/>
              </a:spcBef>
              <a:spcAft>
                <a:spcPts val="0"/>
              </a:spcAft>
              <a:buFont typeface="Wingdings" panose="05000000000000000000" pitchFamily="2" charset="2"/>
              <a:buNone/>
              <a:defRPr/>
            </a:pPr>
            <a:endParaRPr lang="en-US" dirty="0">
              <a:solidFill>
                <a:srgbClr val="104282"/>
              </a:solidFill>
              <a:latin typeface="Book Antiqua" panose="02040602050305030304" pitchFamily="18" charset="0"/>
            </a:endParaRPr>
          </a:p>
          <a:p>
            <a:pPr eaLnBrk="1" fontAlgn="auto" hangingPunct="1">
              <a:spcBef>
                <a:spcPts val="0"/>
              </a:spcBef>
              <a:spcAft>
                <a:spcPts val="0"/>
              </a:spcAft>
              <a:buFont typeface="Wingdings" panose="05000000000000000000" pitchFamily="2" charset="2"/>
              <a:buNone/>
              <a:defRPr/>
            </a:pPr>
            <a:r>
              <a:rPr lang="en-US" dirty="0" smtClean="0">
                <a:solidFill>
                  <a:srgbClr val="104282"/>
                </a:solidFill>
                <a:latin typeface="Book Antiqua" panose="02040602050305030304" pitchFamily="18" charset="0"/>
              </a:rPr>
              <a:t>Members of the personnel Staff,</a:t>
            </a:r>
            <a:r>
              <a:rPr lang="en-US" baseline="0" dirty="0" smtClean="0">
                <a:solidFill>
                  <a:srgbClr val="104282"/>
                </a:solidFill>
                <a:latin typeface="Book Antiqua" panose="02040602050305030304" pitchFamily="18" charset="0"/>
              </a:rPr>
              <a:t> fellow, Doct, Tech, Admn, PJAS, Scientific associates and guest professors, </a:t>
            </a:r>
            <a:r>
              <a:rPr lang="en-US" dirty="0" smtClean="0">
                <a:solidFill>
                  <a:srgbClr val="104282"/>
                </a:solidFill>
                <a:latin typeface="Book Antiqua" panose="02040602050305030304" pitchFamily="18" charset="0"/>
              </a:rPr>
              <a:t>working on EU projects has to be declared as ‘’Funded’’ by</a:t>
            </a:r>
            <a:r>
              <a:rPr lang="en-US" baseline="0" dirty="0" smtClean="0">
                <a:solidFill>
                  <a:srgbClr val="104282"/>
                </a:solidFill>
                <a:latin typeface="Book Antiqua" panose="02040602050305030304" pitchFamily="18" charset="0"/>
              </a:rPr>
              <a:t> the project</a:t>
            </a:r>
            <a:r>
              <a:rPr lang="en-US" dirty="0" smtClean="0">
                <a:solidFill>
                  <a:srgbClr val="104282"/>
                </a:solidFill>
                <a:latin typeface="Book Antiqua" panose="02040602050305030304" pitchFamily="18" charset="0"/>
              </a:rPr>
              <a:t> or ‘’Unfunded’’ if funds are not eligible.</a:t>
            </a:r>
          </a:p>
          <a:p>
            <a:pPr lvl="1" eaLnBrk="1" fontAlgn="auto" hangingPunct="1">
              <a:spcBef>
                <a:spcPts val="0"/>
              </a:spcBef>
              <a:spcAft>
                <a:spcPts val="0"/>
              </a:spcAft>
              <a:defRPr/>
            </a:pPr>
            <a:endParaRPr lang="en-GB" sz="1400" dirty="0">
              <a:solidFill>
                <a:srgbClr val="104282"/>
              </a:solidFill>
              <a:latin typeface="Book Antiqua" panose="02040602050305030304" pitchFamily="18" charset="0"/>
            </a:endParaRPr>
          </a:p>
          <a:p>
            <a:pPr>
              <a:defRPr/>
            </a:pPr>
            <a:r>
              <a:rPr lang="en-GB" sz="1600" b="1" dirty="0" smtClean="0">
                <a:solidFill>
                  <a:srgbClr val="104282"/>
                </a:solidFill>
                <a:latin typeface="Book Antiqua" panose="02040602050305030304" pitchFamily="18" charset="0"/>
              </a:rPr>
              <a:t>Timesheets </a:t>
            </a:r>
            <a:r>
              <a:rPr lang="en-GB" sz="1600" b="1" dirty="0">
                <a:solidFill>
                  <a:srgbClr val="104282"/>
                </a:solidFill>
                <a:latin typeface="Book Antiqua" panose="02040602050305030304" pitchFamily="18" charset="0"/>
              </a:rPr>
              <a:t>declaration </a:t>
            </a:r>
            <a:endParaRPr lang="en-US" sz="1600" b="1"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 typeface="Courier New" panose="02070309020205020404" pitchFamily="49" charset="0"/>
              <a:buChar char="o"/>
              <a:defRPr/>
            </a:pPr>
            <a:r>
              <a:rPr lang="en-US" sz="1400" dirty="0" smtClean="0">
                <a:solidFill>
                  <a:srgbClr val="104282"/>
                </a:solidFill>
                <a:latin typeface="Book Antiqua" panose="02040602050305030304" pitchFamily="18" charset="0"/>
              </a:rPr>
              <a:t>People are registered on </a:t>
            </a:r>
            <a:r>
              <a:rPr lang="en-US" sz="1400" dirty="0" smtClean="0">
                <a:solidFill>
                  <a:srgbClr val="104282"/>
                </a:solidFill>
                <a:latin typeface="Book Antiqua" panose="02040602050305030304" pitchFamily="18" charset="0"/>
                <a:hlinkClick r:id="rId3"/>
              </a:rPr>
              <a:t>PPT EU </a:t>
            </a:r>
            <a:r>
              <a:rPr lang="en-US" sz="1400" dirty="0" smtClean="0">
                <a:solidFill>
                  <a:srgbClr val="104282"/>
                </a:solidFill>
                <a:latin typeface="Book Antiqua" panose="02040602050305030304" pitchFamily="18" charset="0"/>
              </a:rPr>
              <a:t>by FAP-EF-EG, via</a:t>
            </a:r>
            <a:r>
              <a:rPr lang="en-US" sz="1400" baseline="0" dirty="0" smtClean="0">
                <a:solidFill>
                  <a:srgbClr val="104282"/>
                </a:solidFill>
                <a:latin typeface="Book Antiqua" panose="02040602050305030304" pitchFamily="18" charset="0"/>
              </a:rPr>
              <a:t> Joelma Tolomeo</a:t>
            </a:r>
            <a:r>
              <a:rPr lang="en-US" sz="1400" dirty="0" smtClean="0">
                <a:solidFill>
                  <a:srgbClr val="104282"/>
                </a:solidFill>
                <a:latin typeface="Book Antiqua" panose="02040602050305030304" pitchFamily="18" charset="0"/>
              </a:rPr>
              <a:t>. </a:t>
            </a:r>
          </a:p>
          <a:p>
            <a:pPr marL="742950" lvl="1" indent="-285750" eaLnBrk="1" fontAlgn="auto" hangingPunct="1">
              <a:spcBef>
                <a:spcPts val="0"/>
              </a:spcBef>
              <a:spcAft>
                <a:spcPts val="0"/>
              </a:spcAft>
              <a:buFont typeface="Courier New" panose="02070309020205020404" pitchFamily="49" charset="0"/>
              <a:buChar char="o"/>
              <a:defRPr/>
            </a:pPr>
            <a:r>
              <a:rPr lang="en-US" sz="1400" dirty="0" smtClean="0">
                <a:solidFill>
                  <a:srgbClr val="104282"/>
                </a:solidFill>
                <a:latin typeface="Book Antiqua" panose="02040602050305030304" pitchFamily="18" charset="0"/>
              </a:rPr>
              <a:t>Once </a:t>
            </a:r>
            <a:r>
              <a:rPr lang="en-US" sz="1400" dirty="0">
                <a:solidFill>
                  <a:srgbClr val="104282"/>
                </a:solidFill>
                <a:latin typeface="Book Antiqua" panose="02040602050305030304" pitchFamily="18" charset="0"/>
              </a:rPr>
              <a:t>per month the person </a:t>
            </a:r>
            <a:r>
              <a:rPr lang="en-US" sz="1400" dirty="0" smtClean="0">
                <a:solidFill>
                  <a:srgbClr val="104282"/>
                </a:solidFill>
                <a:latin typeface="Book Antiqua" panose="02040602050305030304" pitchFamily="18" charset="0"/>
              </a:rPr>
              <a:t>registered</a:t>
            </a:r>
            <a:r>
              <a:rPr lang="en-US" sz="1400" baseline="0" dirty="0" smtClean="0">
                <a:solidFill>
                  <a:srgbClr val="104282"/>
                </a:solidFill>
                <a:latin typeface="Book Antiqua" panose="02040602050305030304" pitchFamily="18" charset="0"/>
              </a:rPr>
              <a:t> on PPT EU</a:t>
            </a:r>
            <a:r>
              <a:rPr lang="en-US" sz="1400" dirty="0" smtClean="0">
                <a:solidFill>
                  <a:srgbClr val="104282"/>
                </a:solidFill>
                <a:latin typeface="Book Antiqua" panose="02040602050305030304" pitchFamily="18" charset="0"/>
              </a:rPr>
              <a:t> </a:t>
            </a:r>
            <a:r>
              <a:rPr lang="en-US" sz="1400" dirty="0">
                <a:solidFill>
                  <a:srgbClr val="104282"/>
                </a:solidFill>
                <a:latin typeface="Book Antiqua" panose="02040602050305030304" pitchFamily="18" charset="0"/>
              </a:rPr>
              <a:t>receive </a:t>
            </a:r>
            <a:r>
              <a:rPr lang="en-US" sz="1400" dirty="0" smtClean="0">
                <a:solidFill>
                  <a:srgbClr val="104282"/>
                </a:solidFill>
                <a:latin typeface="Book Antiqua" panose="02040602050305030304" pitchFamily="18" charset="0"/>
              </a:rPr>
              <a:t>an </a:t>
            </a:r>
            <a:r>
              <a:rPr lang="en-US" sz="1400" dirty="0">
                <a:solidFill>
                  <a:srgbClr val="104282"/>
                </a:solidFill>
                <a:latin typeface="Book Antiqua" panose="02040602050305030304" pitchFamily="18" charset="0"/>
              </a:rPr>
              <a:t>email reminder with a link to fill in the </a:t>
            </a:r>
            <a:r>
              <a:rPr lang="en-US" sz="1400" dirty="0" smtClean="0">
                <a:solidFill>
                  <a:srgbClr val="104282"/>
                </a:solidFill>
                <a:latin typeface="Book Antiqua" panose="02040602050305030304" pitchFamily="18" charset="0"/>
              </a:rPr>
              <a:t>timesheet.               </a:t>
            </a:r>
            <a:endParaRPr lang="en-US" sz="1400" dirty="0">
              <a:solidFill>
                <a:srgbClr val="104282"/>
              </a:solidFill>
              <a:latin typeface="Book Antiqua" panose="02040602050305030304" pitchFamily="18" charset="0"/>
            </a:endParaRPr>
          </a:p>
          <a:p>
            <a:pPr>
              <a:defRPr/>
            </a:pPr>
            <a:r>
              <a:rPr lang="en-US" sz="1400" dirty="0" smtClean="0">
                <a:solidFill>
                  <a:srgbClr val="FF0000"/>
                </a:solidFill>
                <a:latin typeface="Book Antiqua" panose="02040602050305030304" pitchFamily="18" charset="0"/>
              </a:rPr>
              <a:t>It is </a:t>
            </a:r>
            <a:r>
              <a:rPr lang="en-US" sz="1400" baseline="0" dirty="0" smtClean="0">
                <a:solidFill>
                  <a:srgbClr val="FF0000"/>
                </a:solidFill>
                <a:latin typeface="Book Antiqua" panose="02040602050305030304" pitchFamily="18" charset="0"/>
              </a:rPr>
              <a:t>important to fill in the timesheet as soon as possible</a:t>
            </a:r>
            <a:r>
              <a:rPr lang="en-US" sz="1400" baseline="0" dirty="0" smtClean="0">
                <a:solidFill>
                  <a:srgbClr val="104282"/>
                </a:solidFill>
                <a:latin typeface="Book Antiqua" panose="02040602050305030304" pitchFamily="18" charset="0"/>
              </a:rPr>
              <a:t>.</a:t>
            </a:r>
            <a:endParaRPr lang="en-US" sz="14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Tx/>
              <a:buNone/>
              <a:defRPr/>
            </a:pPr>
            <a:endParaRPr lang="fr-CH" sz="16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Tx/>
              <a:buNone/>
              <a:defRPr/>
            </a:pPr>
            <a:endParaRPr lang="fr-CH" sz="1600"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Tx/>
              <a:buChar char="-"/>
              <a:defRPr/>
            </a:pPr>
            <a:endParaRPr lang="fr-CH" sz="16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Tx/>
              <a:buNone/>
              <a:defRPr/>
            </a:pPr>
            <a:endParaRPr lang="fr-CH" sz="1600"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Tx/>
              <a:buChar char="-"/>
              <a:defRPr/>
            </a:pPr>
            <a:endParaRPr lang="fr-CH" sz="1600"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Tx/>
              <a:buChar char="-"/>
              <a:defRPr/>
            </a:pPr>
            <a:endParaRPr lang="fr-CH" sz="1600" dirty="0" smtClean="0">
              <a:solidFill>
                <a:srgbClr val="104282"/>
              </a:solidFill>
              <a:latin typeface="Book Antiqua" panose="02040602050305030304" pitchFamily="18" charset="0"/>
            </a:endParaRPr>
          </a:p>
          <a:p>
            <a:pPr marL="742950" lvl="1" indent="-285750" eaLnBrk="1" fontAlgn="auto" hangingPunct="1">
              <a:spcBef>
                <a:spcPts val="0"/>
              </a:spcBef>
              <a:spcAft>
                <a:spcPts val="0"/>
              </a:spcAft>
              <a:buFontTx/>
              <a:buChar char="-"/>
              <a:defRPr/>
            </a:pPr>
            <a:endParaRPr lang="fr-CH" sz="1600" dirty="0" smtClean="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pic>
        <p:nvPicPr>
          <p:cNvPr id="6" name="Picture 11"/>
          <p:cNvPicPr>
            <a:picLocks noChangeAspect="1"/>
          </p:cNvPicPr>
          <p:nvPr/>
        </p:nvPicPr>
        <p:blipFill>
          <a:blip r:embed="rId4"/>
          <a:stretch>
            <a:fillRect/>
          </a:stretch>
        </p:blipFill>
        <p:spPr>
          <a:xfrm>
            <a:off x="3471914" y="3200399"/>
            <a:ext cx="5388149" cy="2410244"/>
          </a:xfrm>
          <a:prstGeom prst="rect">
            <a:avLst/>
          </a:prstGeom>
        </p:spPr>
      </p:pic>
      <p:sp>
        <p:nvSpPr>
          <p:cNvPr id="7" name="Rectangle 6"/>
          <p:cNvSpPr/>
          <p:nvPr/>
        </p:nvSpPr>
        <p:spPr>
          <a:xfrm>
            <a:off x="3889829" y="3969656"/>
            <a:ext cx="362857" cy="116115"/>
          </a:xfrm>
          <a:prstGeom prst="rect">
            <a:avLst/>
          </a:prstGeom>
          <a:solidFill>
            <a:srgbClr val="BABAB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798457" y="3860800"/>
            <a:ext cx="943429" cy="166914"/>
          </a:xfrm>
          <a:prstGeom prst="rect">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14"/>
          <p:cNvSpPr/>
          <p:nvPr/>
        </p:nvSpPr>
        <p:spPr>
          <a:xfrm>
            <a:off x="3889829" y="3665184"/>
            <a:ext cx="1502228" cy="145143"/>
          </a:xfrm>
          <a:prstGeom prst="roundRect">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239657" y="4390571"/>
            <a:ext cx="631372" cy="58058"/>
          </a:xfrm>
          <a:prstGeom prst="rect">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7"/>
          <p:cNvSpPr/>
          <p:nvPr/>
        </p:nvSpPr>
        <p:spPr>
          <a:xfrm>
            <a:off x="615143" y="3940232"/>
            <a:ext cx="2685010" cy="834967"/>
          </a:xfrm>
          <a:prstGeom prst="roundRect">
            <a:avLst>
              <a:gd name="adj"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5A0"/>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5A0"/>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5A0"/>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5A0"/>
              </a:solidFill>
              <a:effectLst/>
              <a:uLnTx/>
              <a:uFillTx/>
              <a:latin typeface="Arial" panose="020B060402020202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rgbClr val="0055A0"/>
                </a:solidFill>
                <a:effectLst/>
                <a:uLnTx/>
                <a:uFillTx/>
                <a:latin typeface="Arial" panose="020B0604020202020204" pitchFamily="34" charset="0"/>
                <a:ea typeface="+mn-ea"/>
                <a:cs typeface="+mn-cs"/>
              </a:rPr>
              <a:t>The hours related to the absence and hours spent on other work are filled automatically from EDH.</a:t>
            </a:r>
            <a:endParaRPr kumimoji="0" lang="en-US" sz="1100" b="0" i="0" u="none" strike="noStrike" kern="1200" cap="none" spc="0" normalizeH="0" baseline="0" noProof="0" dirty="0" smtClean="0">
              <a:ln>
                <a:noFill/>
              </a:ln>
              <a:solidFill>
                <a:srgbClr val="0055A0"/>
              </a:solidFill>
              <a:effectLst/>
              <a:uLnTx/>
              <a:uFillTx/>
              <a:latin typeface="Arial" panose="020B0604020202020204" pitchFamily="34" charset="0"/>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Tx/>
              <a:buChar char="-"/>
              <a:tabLst/>
              <a:defRPr/>
            </a:pPr>
            <a:endParaRPr kumimoji="0" lang="fr-CH" sz="1100" b="0" i="0" u="none" strike="noStrike" kern="1200" cap="none" spc="0" normalizeH="0" baseline="0" noProof="0" dirty="0" smtClean="0">
              <a:ln>
                <a:noFill/>
              </a:ln>
              <a:solidFill>
                <a:srgbClr val="0055A0"/>
              </a:solidFill>
              <a:effectLst/>
              <a:uLnTx/>
              <a:uFillTx/>
              <a:latin typeface="Book Antiqua" panose="02040602050305030304" pitchFamily="18" charset="0"/>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Tx/>
              <a:buChar char="-"/>
              <a:tabLst/>
              <a:defRPr/>
            </a:pPr>
            <a:endParaRPr kumimoji="0" lang="fr-CH" sz="1600" b="0" i="0" u="none" strike="noStrike" kern="1200" cap="none" spc="0" normalizeH="0" baseline="0" noProof="0" dirty="0" smtClean="0">
              <a:ln>
                <a:noFill/>
              </a:ln>
              <a:solidFill>
                <a:srgbClr val="0055A0"/>
              </a:solidFill>
              <a:effectLst/>
              <a:uLnTx/>
              <a:uFillTx/>
              <a:latin typeface="Book Antiqua" panose="02040602050305030304" pitchFamily="18" charset="0"/>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Tx/>
              <a:buChar char="-"/>
              <a:tabLst/>
              <a:defRPr/>
            </a:pPr>
            <a:endParaRPr kumimoji="0" lang="en-US" sz="1600" b="0" i="0" u="none" strike="noStrike" kern="1200" cap="none" spc="0" normalizeH="0" baseline="0" noProof="0" dirty="0">
              <a:ln>
                <a:noFill/>
              </a:ln>
              <a:solidFill>
                <a:srgbClr val="0055A0"/>
              </a:solidFill>
              <a:effectLst/>
              <a:uLnTx/>
              <a:uFillTx/>
              <a:latin typeface="Book Antiqua" panose="02040602050305030304" pitchFamily="18" charset="0"/>
              <a:ea typeface="+mn-ea"/>
              <a:cs typeface="+mn-cs"/>
            </a:endParaRPr>
          </a:p>
        </p:txBody>
      </p:sp>
      <p:sp>
        <p:nvSpPr>
          <p:cNvPr id="12" name="Rectangle 11"/>
          <p:cNvSpPr/>
          <p:nvPr/>
        </p:nvSpPr>
        <p:spPr>
          <a:xfrm>
            <a:off x="0" y="5022689"/>
            <a:ext cx="3379542" cy="1107996"/>
          </a:xfrm>
          <a:prstGeom prst="rect">
            <a:avLst/>
          </a:prstGeom>
        </p:spPr>
        <p:txBody>
          <a:bodyPr wrap="square">
            <a:spAutoFit/>
          </a:bodyPr>
          <a:lstStyle/>
          <a:p>
            <a:pPr marL="457200" lvl="1" indent="0" eaLnBrk="1" fontAlgn="auto" hangingPunct="1">
              <a:spcBef>
                <a:spcPts val="0"/>
              </a:spcBef>
              <a:spcAft>
                <a:spcPts val="0"/>
              </a:spcAft>
              <a:buFontTx/>
              <a:buNone/>
              <a:defRPr/>
            </a:pPr>
            <a:r>
              <a:rPr lang="en-US" sz="1100" dirty="0" smtClean="0">
                <a:solidFill>
                  <a:srgbClr val="104282"/>
                </a:solidFill>
                <a:latin typeface="Book Antiqua" panose="02040602050305030304" pitchFamily="18" charset="0"/>
              </a:rPr>
              <a:t>Timesheet</a:t>
            </a:r>
            <a:r>
              <a:rPr lang="en-US" sz="1100" baseline="0" dirty="0" smtClean="0">
                <a:solidFill>
                  <a:srgbClr val="104282"/>
                </a:solidFill>
                <a:latin typeface="Book Antiqua" panose="02040602050305030304" pitchFamily="18" charset="0"/>
              </a:rPr>
              <a:t> d</a:t>
            </a:r>
            <a:r>
              <a:rPr lang="en-US" sz="1100" dirty="0" smtClean="0">
                <a:solidFill>
                  <a:srgbClr val="104282"/>
                </a:solidFill>
                <a:latin typeface="Book Antiqua" panose="02040602050305030304" pitchFamily="18" charset="0"/>
              </a:rPr>
              <a:t>eclaration must be made according to the percentage and tasks delivered.</a:t>
            </a:r>
          </a:p>
          <a:p>
            <a:pPr marL="457200" lvl="1" indent="0" eaLnBrk="1" fontAlgn="auto" hangingPunct="1">
              <a:spcBef>
                <a:spcPts val="0"/>
              </a:spcBef>
              <a:spcAft>
                <a:spcPts val="0"/>
              </a:spcAft>
              <a:buFontTx/>
              <a:buNone/>
              <a:defRPr/>
            </a:pPr>
            <a:endParaRPr lang="fr-CH" sz="1100" dirty="0" smtClean="0">
              <a:solidFill>
                <a:srgbClr val="104282"/>
              </a:solidFill>
              <a:latin typeface="Book Antiqua" panose="02040602050305030304" pitchFamily="18" charset="0"/>
            </a:endParaRPr>
          </a:p>
          <a:p>
            <a:pPr marL="457200" lvl="1" indent="0" eaLnBrk="1" fontAlgn="auto" hangingPunct="1">
              <a:spcBef>
                <a:spcPts val="0"/>
              </a:spcBef>
              <a:spcAft>
                <a:spcPts val="0"/>
              </a:spcAft>
              <a:buFontTx/>
              <a:buNone/>
              <a:defRPr/>
            </a:pPr>
            <a:r>
              <a:rPr lang="fr-CH" sz="1100" dirty="0" smtClean="0">
                <a:solidFill>
                  <a:srgbClr val="104282"/>
                </a:solidFill>
                <a:latin typeface="Book Antiqua" panose="02040602050305030304" pitchFamily="18" charset="0"/>
              </a:rPr>
              <a:t>Timesheets are </a:t>
            </a:r>
            <a:r>
              <a:rPr lang="fr-CH" sz="1100" dirty="0" err="1" smtClean="0">
                <a:solidFill>
                  <a:srgbClr val="104282"/>
                </a:solidFill>
                <a:latin typeface="Book Antiqua" panose="02040602050305030304" pitchFamily="18" charset="0"/>
              </a:rPr>
              <a:t>routed</a:t>
            </a:r>
            <a:r>
              <a:rPr lang="fr-CH" sz="1100" dirty="0" smtClean="0">
                <a:solidFill>
                  <a:srgbClr val="104282"/>
                </a:solidFill>
                <a:latin typeface="Book Antiqua" panose="02040602050305030304" pitchFamily="18" charset="0"/>
              </a:rPr>
              <a:t> to the project</a:t>
            </a:r>
            <a:r>
              <a:rPr lang="fr-CH" sz="1100" baseline="0" dirty="0" smtClean="0">
                <a:solidFill>
                  <a:srgbClr val="104282"/>
                </a:solidFill>
                <a:latin typeface="Book Antiqua" panose="02040602050305030304" pitchFamily="18" charset="0"/>
              </a:rPr>
              <a:t> leader</a:t>
            </a:r>
            <a:r>
              <a:rPr lang="fr-CH" sz="1100" dirty="0" smtClean="0">
                <a:solidFill>
                  <a:srgbClr val="104282"/>
                </a:solidFill>
                <a:latin typeface="Book Antiqua" panose="02040602050305030304" pitchFamily="18" charset="0"/>
              </a:rPr>
              <a:t> for </a:t>
            </a:r>
            <a:r>
              <a:rPr lang="fr-CH" sz="1100" dirty="0" err="1" smtClean="0">
                <a:solidFill>
                  <a:srgbClr val="104282"/>
                </a:solidFill>
                <a:latin typeface="Book Antiqua" panose="02040602050305030304" pitchFamily="18" charset="0"/>
              </a:rPr>
              <a:t>approval</a:t>
            </a:r>
            <a:r>
              <a:rPr lang="fr-CH" sz="1100" dirty="0" smtClean="0">
                <a:solidFill>
                  <a:srgbClr val="104282"/>
                </a:solidFill>
                <a:latin typeface="Book Antiqua" panose="02040602050305030304" pitchFamily="18" charset="0"/>
              </a:rPr>
              <a:t>.</a:t>
            </a:r>
            <a:endParaRPr lang="en-US" sz="1100" dirty="0" smtClean="0">
              <a:solidFill>
                <a:srgbClr val="104282"/>
              </a:solidFill>
              <a:latin typeface="Book Antiqua" panose="02040602050305030304" pitchFamily="18" charset="0"/>
            </a:endParaRPr>
          </a:p>
        </p:txBody>
      </p:sp>
      <p:cxnSp>
        <p:nvCxnSpPr>
          <p:cNvPr id="13" name="Straight Arrow Connector 19"/>
          <p:cNvCxnSpPr/>
          <p:nvPr/>
        </p:nvCxnSpPr>
        <p:spPr>
          <a:xfrm>
            <a:off x="3300153" y="4419600"/>
            <a:ext cx="2865835" cy="14430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4" name="Straight Arrow Connector 24"/>
          <p:cNvCxnSpPr/>
          <p:nvPr/>
        </p:nvCxnSpPr>
        <p:spPr>
          <a:xfrm>
            <a:off x="3300153" y="4448629"/>
            <a:ext cx="2865835" cy="55880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856708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7</a:t>
            </a:fld>
            <a:endParaRPr lang="fr-FR"/>
          </a:p>
        </p:txBody>
      </p:sp>
      <p:sp>
        <p:nvSpPr>
          <p:cNvPr id="5" name="Rectangle 4"/>
          <p:cNvSpPr/>
          <p:nvPr/>
        </p:nvSpPr>
        <p:spPr>
          <a:xfrm>
            <a:off x="331058" y="536029"/>
            <a:ext cx="11384692" cy="4647426"/>
          </a:xfrm>
          <a:prstGeom prst="rect">
            <a:avLst/>
          </a:prstGeom>
        </p:spPr>
        <p:txBody>
          <a:bodyPr wrap="square">
            <a:spAutoFit/>
          </a:bodyPr>
          <a:lstStyle/>
          <a:p>
            <a:pPr>
              <a:defRPr/>
            </a:pPr>
            <a:r>
              <a:rPr lang="fr-CH" sz="3200" dirty="0" smtClean="0">
                <a:solidFill>
                  <a:srgbClr val="104282"/>
                </a:solidFill>
              </a:rPr>
              <a:t>Subsistence to </a:t>
            </a:r>
            <a:r>
              <a:rPr lang="fr-CH" sz="3200" dirty="0">
                <a:solidFill>
                  <a:srgbClr val="104282"/>
                </a:solidFill>
              </a:rPr>
              <a:t>C</a:t>
            </a:r>
            <a:r>
              <a:rPr lang="fr-CH" sz="3200" dirty="0" smtClean="0">
                <a:solidFill>
                  <a:srgbClr val="104282"/>
                </a:solidFill>
              </a:rPr>
              <a:t>ooperative Associates: </a:t>
            </a:r>
          </a:p>
          <a:p>
            <a:pPr>
              <a:defRPr/>
            </a:pPr>
            <a:r>
              <a:rPr lang="en-GB" sz="3200" dirty="0" smtClean="0">
                <a:solidFill>
                  <a:srgbClr val="104282"/>
                </a:solidFill>
                <a:latin typeface="Book Antiqua" panose="02040602050305030304" pitchFamily="18" charset="0"/>
              </a:rPr>
              <a:t>COAS</a:t>
            </a:r>
            <a:r>
              <a:rPr lang="en-GB" sz="3200" dirty="0">
                <a:solidFill>
                  <a:srgbClr val="104282"/>
                </a:solidFill>
                <a:latin typeface="Book Antiqua" panose="02040602050305030304" pitchFamily="18" charset="0"/>
              </a:rPr>
              <a:t>, USER, VISC and Temporary workers</a:t>
            </a:r>
            <a:endParaRPr lang="en-GB" sz="3600" dirty="0">
              <a:solidFill>
                <a:srgbClr val="104282"/>
              </a:solidFill>
              <a:latin typeface="Book Antiqua" panose="02040602050305030304" pitchFamily="18" charset="0"/>
            </a:endParaRPr>
          </a:p>
          <a:p>
            <a:pPr>
              <a:defRPr/>
            </a:pPr>
            <a:endParaRPr lang="en-US" sz="32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GB" sz="2000" dirty="0" smtClean="0">
                <a:solidFill>
                  <a:srgbClr val="104282"/>
                </a:solidFill>
                <a:latin typeface="Book Antiqua" panose="02040602050305030304" pitchFamily="18" charset="0"/>
              </a:rPr>
              <a:t>Costs for people on those categories will be declared as ‘’Other direct costs’’</a:t>
            </a:r>
          </a:p>
          <a:p>
            <a:pPr lvl="1" eaLnBrk="1" fontAlgn="auto" hangingPunct="1">
              <a:spcBef>
                <a:spcPts val="0"/>
              </a:spcBef>
              <a:spcAft>
                <a:spcPts val="0"/>
              </a:spcAft>
              <a:buFont typeface="Wingdings" panose="05000000000000000000" pitchFamily="2" charset="2"/>
              <a:buNone/>
              <a:defRPr/>
            </a:pPr>
            <a:endParaRPr lang="en-GB" sz="2000" dirty="0" smtClean="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GB" sz="2000" dirty="0" smtClean="0">
                <a:solidFill>
                  <a:srgbClr val="104282"/>
                </a:solidFill>
                <a:latin typeface="Book Antiqua" panose="02040602050305030304" pitchFamily="18" charset="0"/>
              </a:rPr>
              <a:t>Duration of collaboration for COAS, USER and VISC shall normally be limited to three months</a:t>
            </a:r>
          </a:p>
          <a:p>
            <a:pPr lvl="1" eaLnBrk="1" fontAlgn="auto" hangingPunct="1">
              <a:spcBef>
                <a:spcPts val="0"/>
              </a:spcBef>
              <a:spcAft>
                <a:spcPts val="0"/>
              </a:spcAft>
              <a:buFont typeface="Wingdings" panose="05000000000000000000" pitchFamily="2" charset="2"/>
              <a:buNone/>
              <a:defRPr/>
            </a:pPr>
            <a:r>
              <a:rPr lang="fr-CH" sz="2000" dirty="0" smtClean="0">
                <a:solidFill>
                  <a:srgbClr val="104282"/>
                </a:solidFill>
                <a:latin typeface="Book Antiqua" panose="02040602050305030304" pitchFamily="18" charset="0"/>
              </a:rPr>
              <a:t>-&gt; a </a:t>
            </a:r>
            <a:r>
              <a:rPr lang="fr-CH" sz="2000" dirty="0">
                <a:solidFill>
                  <a:srgbClr val="104282"/>
                </a:solidFill>
                <a:latin typeface="Book Antiqua" panose="02040602050305030304" pitchFamily="18" charset="0"/>
              </a:rPr>
              <a:t>collaboration agreement </a:t>
            </a:r>
            <a:r>
              <a:rPr lang="fr-CH" sz="2000" dirty="0" smtClean="0">
                <a:solidFill>
                  <a:srgbClr val="104282"/>
                </a:solidFill>
                <a:latin typeface="Book Antiqua" panose="02040602050305030304" pitchFamily="18" charset="0"/>
              </a:rPr>
              <a:t>between </a:t>
            </a:r>
            <a:r>
              <a:rPr lang="fr-CH" sz="2000" dirty="0">
                <a:solidFill>
                  <a:srgbClr val="104282"/>
                </a:solidFill>
                <a:latin typeface="Book Antiqua" panose="02040602050305030304" pitchFamily="18" charset="0"/>
              </a:rPr>
              <a:t>the organisation and </a:t>
            </a:r>
            <a:r>
              <a:rPr lang="fr-CH" sz="2000" dirty="0" smtClean="0">
                <a:solidFill>
                  <a:srgbClr val="104282"/>
                </a:solidFill>
                <a:latin typeface="Book Antiqua" panose="02040602050305030304" pitchFamily="18" charset="0"/>
              </a:rPr>
              <a:t>the Institute, stating </a:t>
            </a:r>
            <a:r>
              <a:rPr lang="fr-CH" sz="2000" dirty="0">
                <a:solidFill>
                  <a:srgbClr val="104282"/>
                </a:solidFill>
                <a:latin typeface="Book Antiqua" panose="02040602050305030304" pitchFamily="18" charset="0"/>
              </a:rPr>
              <a:t>the </a:t>
            </a:r>
            <a:r>
              <a:rPr lang="fr-CH" sz="2000" dirty="0" smtClean="0">
                <a:solidFill>
                  <a:srgbClr val="104282"/>
                </a:solidFill>
                <a:latin typeface="Book Antiqua" panose="02040602050305030304" pitchFamily="18" charset="0"/>
              </a:rPr>
              <a:t>activity to be done for the project and the </a:t>
            </a:r>
            <a:r>
              <a:rPr lang="fr-CH" sz="2000" dirty="0">
                <a:solidFill>
                  <a:srgbClr val="104282"/>
                </a:solidFill>
                <a:latin typeface="Book Antiqua" panose="02040602050305030304" pitchFamily="18" charset="0"/>
              </a:rPr>
              <a:t>home Institution declaration </a:t>
            </a:r>
            <a:r>
              <a:rPr lang="fr-CH" sz="2000" dirty="0" smtClean="0">
                <a:solidFill>
                  <a:srgbClr val="104282"/>
                </a:solidFill>
                <a:latin typeface="Book Antiqua" panose="02040602050305030304" pitchFamily="18" charset="0"/>
              </a:rPr>
              <a:t>are </a:t>
            </a:r>
            <a:r>
              <a:rPr lang="fr-CH" sz="2000" dirty="0">
                <a:solidFill>
                  <a:srgbClr val="104282"/>
                </a:solidFill>
                <a:latin typeface="Book Antiqua" panose="02040602050305030304" pitchFamily="18" charset="0"/>
              </a:rPr>
              <a:t>necessary for the </a:t>
            </a:r>
            <a:r>
              <a:rPr lang="fr-CH" sz="2000" dirty="0" smtClean="0">
                <a:solidFill>
                  <a:srgbClr val="104282"/>
                </a:solidFill>
                <a:latin typeface="Book Antiqua" panose="02040602050305030304" pitchFamily="18" charset="0"/>
              </a:rPr>
              <a:t>CERN registration and for the costs </a:t>
            </a:r>
            <a:r>
              <a:rPr lang="fr-CH" sz="2000" dirty="0">
                <a:solidFill>
                  <a:srgbClr val="104282"/>
                </a:solidFill>
                <a:latin typeface="Book Antiqua" panose="02040602050305030304" pitchFamily="18" charset="0"/>
              </a:rPr>
              <a:t>eligibility. </a:t>
            </a:r>
            <a:endParaRPr lang="en-US" sz="20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fr-CH" sz="1600" dirty="0" smtClean="0">
              <a:solidFill>
                <a:srgbClr val="104282"/>
              </a:solidFill>
              <a:latin typeface="Book Antiqua" panose="02040602050305030304" pitchFamily="18" charset="0"/>
            </a:endParaRPr>
          </a:p>
          <a:p>
            <a:pPr lvl="1" eaLnBrk="1" fontAlgn="auto" hangingPunct="1">
              <a:spcBef>
                <a:spcPts val="0"/>
              </a:spcBef>
              <a:spcAft>
                <a:spcPts val="0"/>
              </a:spcAft>
              <a:defRPr/>
            </a:pPr>
            <a:endParaRPr lang="fr-CH" sz="1600" dirty="0">
              <a:solidFill>
                <a:srgbClr val="104282"/>
              </a:solidFill>
              <a:latin typeface="Book Antiqua" panose="02040602050305030304" pitchFamily="18" charset="0"/>
            </a:endParaRPr>
          </a:p>
          <a:p>
            <a:pPr lvl="1">
              <a:defRPr/>
            </a:pPr>
            <a:r>
              <a:rPr lang="en-GB" sz="2400" dirty="0" smtClean="0">
                <a:solidFill>
                  <a:srgbClr val="FF0000"/>
                </a:solidFill>
              </a:rPr>
              <a:t>-&gt; Any </a:t>
            </a:r>
            <a:r>
              <a:rPr lang="en-GB" sz="2400" dirty="0">
                <a:solidFill>
                  <a:srgbClr val="FF0000"/>
                </a:solidFill>
              </a:rPr>
              <a:t>change of personnel assigned to a </a:t>
            </a:r>
            <a:r>
              <a:rPr lang="en-GB" sz="2400" dirty="0" smtClean="0">
                <a:solidFill>
                  <a:srgbClr val="FF0000"/>
                </a:solidFill>
              </a:rPr>
              <a:t>project must be notified to the </a:t>
            </a:r>
            <a:r>
              <a:rPr lang="en-GB" sz="2400" dirty="0" smtClean="0">
                <a:solidFill>
                  <a:srgbClr val="104282"/>
                </a:solidFill>
                <a:hlinkClick r:id="rId2"/>
              </a:rPr>
              <a:t>it-ec-projectoffice@cern.ch</a:t>
            </a:r>
            <a:r>
              <a:rPr lang="en-GB" sz="2400" dirty="0" smtClean="0">
                <a:solidFill>
                  <a:srgbClr val="FF0000"/>
                </a:solidFill>
              </a:rPr>
              <a:t> as early as possible.</a:t>
            </a:r>
            <a:endParaRPr lang="en-GB" sz="2400" dirty="0">
              <a:solidFill>
                <a:srgbClr val="FF0000"/>
              </a:solidFill>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1199317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8</a:t>
            </a:fld>
            <a:endParaRPr lang="fr-FR"/>
          </a:p>
        </p:txBody>
      </p:sp>
      <p:sp>
        <p:nvSpPr>
          <p:cNvPr id="6" name="Rectangle 5"/>
          <p:cNvSpPr/>
          <p:nvPr/>
        </p:nvSpPr>
        <p:spPr>
          <a:xfrm>
            <a:off x="244475" y="90488"/>
            <a:ext cx="11442700" cy="6555641"/>
          </a:xfrm>
          <a:prstGeom prst="rect">
            <a:avLst/>
          </a:prstGeom>
        </p:spPr>
        <p:txBody>
          <a:bodyPr wrap="square">
            <a:spAutoFit/>
          </a:bodyPr>
          <a:lstStyle/>
          <a:p>
            <a:pPr lvl="1" eaLnBrk="1" fontAlgn="auto" hangingPunct="1">
              <a:spcBef>
                <a:spcPts val="0"/>
              </a:spcBef>
              <a:spcAft>
                <a:spcPts val="0"/>
              </a:spcAft>
              <a:buFont typeface="Wingdings" panose="05000000000000000000" pitchFamily="2" charset="2"/>
              <a:buNone/>
              <a:defRPr/>
            </a:pPr>
            <a:endParaRPr lang="fr-CH" sz="2800" dirty="0">
              <a:solidFill>
                <a:srgbClr val="104282"/>
              </a:solidFill>
              <a:latin typeface="+mn-lt"/>
            </a:endParaRPr>
          </a:p>
          <a:p>
            <a:pPr lvl="1" eaLnBrk="1" fontAlgn="auto" hangingPunct="1">
              <a:spcBef>
                <a:spcPts val="0"/>
              </a:spcBef>
              <a:spcAft>
                <a:spcPts val="0"/>
              </a:spcAft>
              <a:buFont typeface="Wingdings" panose="05000000000000000000" pitchFamily="2" charset="2"/>
              <a:buNone/>
              <a:defRPr/>
            </a:pPr>
            <a:r>
              <a:rPr lang="fr-CH" sz="3200" dirty="0" smtClean="0">
                <a:solidFill>
                  <a:srgbClr val="104282"/>
                </a:solidFill>
                <a:latin typeface="+mn-lt"/>
              </a:rPr>
              <a:t>Subcontracting costs</a:t>
            </a:r>
          </a:p>
          <a:p>
            <a:pPr lvl="1" eaLnBrk="1" fontAlgn="auto" hangingPunct="1">
              <a:spcBef>
                <a:spcPts val="0"/>
              </a:spcBef>
              <a:spcAft>
                <a:spcPts val="0"/>
              </a:spcAft>
              <a:buFont typeface="Wingdings" panose="05000000000000000000" pitchFamily="2" charset="2"/>
              <a:buNone/>
              <a:defRPr/>
            </a:pPr>
            <a:endParaRPr lang="fr-CH" sz="2800" dirty="0" smtClean="0">
              <a:solidFill>
                <a:srgbClr val="104282"/>
              </a:solidFill>
              <a:latin typeface="+mn-lt"/>
            </a:endParaRPr>
          </a:p>
          <a:p>
            <a:pPr lvl="1" eaLnBrk="1" fontAlgn="auto" hangingPunct="1">
              <a:spcBef>
                <a:spcPts val="0"/>
              </a:spcBef>
              <a:spcAft>
                <a:spcPts val="0"/>
              </a:spcAft>
              <a:buFont typeface="Wingdings" panose="05000000000000000000" pitchFamily="2" charset="2"/>
              <a:buNone/>
              <a:defRPr/>
            </a:pPr>
            <a:endParaRPr lang="fr-CH" sz="2800" dirty="0" smtClean="0">
              <a:solidFill>
                <a:srgbClr val="104282"/>
              </a:solidFill>
              <a:latin typeface="+mn-lt"/>
            </a:endParaRPr>
          </a:p>
          <a:p>
            <a:pPr marL="742950" lvl="1" indent="-285750" eaLnBrk="1" fontAlgn="auto" hangingPunct="1">
              <a:spcBef>
                <a:spcPts val="0"/>
              </a:spcBef>
              <a:spcAft>
                <a:spcPts val="0"/>
              </a:spcAft>
              <a:buFont typeface="Arial" charset="0"/>
              <a:buChar char="•"/>
              <a:defRPr/>
            </a:pPr>
            <a:r>
              <a:rPr lang="fr-CH" sz="2000" dirty="0" err="1" smtClean="0">
                <a:solidFill>
                  <a:srgbClr val="104282"/>
                </a:solidFill>
                <a:latin typeface="Book Antiqua" charset="0"/>
                <a:ea typeface="Book Antiqua" charset="0"/>
                <a:cs typeface="Book Antiqua" charset="0"/>
              </a:rPr>
              <a:t>Only</a:t>
            </a:r>
            <a:r>
              <a:rPr lang="fr-CH" sz="2000" baseline="0" dirty="0" smtClean="0">
                <a:solidFill>
                  <a:srgbClr val="104282"/>
                </a:solidFill>
                <a:latin typeface="Book Antiqua" charset="0"/>
                <a:ea typeface="Book Antiqua" charset="0"/>
                <a:cs typeface="Book Antiqua" charset="0"/>
              </a:rPr>
              <a:t> certains </a:t>
            </a:r>
            <a:r>
              <a:rPr lang="fr-CH" sz="2000" baseline="0" dirty="0" err="1" smtClean="0">
                <a:solidFill>
                  <a:srgbClr val="104282"/>
                </a:solidFill>
                <a:latin typeface="Book Antiqua" charset="0"/>
                <a:ea typeface="Book Antiqua" charset="0"/>
                <a:cs typeface="Book Antiqua" charset="0"/>
              </a:rPr>
              <a:t>tasks</a:t>
            </a:r>
            <a:r>
              <a:rPr lang="fr-CH" sz="2000" baseline="0" dirty="0" smtClean="0">
                <a:solidFill>
                  <a:srgbClr val="104282"/>
                </a:solidFill>
                <a:latin typeface="Book Antiqua" charset="0"/>
                <a:ea typeface="Book Antiqua" charset="0"/>
                <a:cs typeface="Book Antiqua" charset="0"/>
              </a:rPr>
              <a:t> of a project can be </a:t>
            </a:r>
            <a:r>
              <a:rPr lang="fr-CH" sz="2000" baseline="0" dirty="0" err="1" smtClean="0">
                <a:solidFill>
                  <a:srgbClr val="104282"/>
                </a:solidFill>
                <a:latin typeface="Book Antiqua" charset="0"/>
                <a:ea typeface="Book Antiqua" charset="0"/>
                <a:cs typeface="Book Antiqua" charset="0"/>
              </a:rPr>
              <a:t>subcontracted</a:t>
            </a:r>
            <a:r>
              <a:rPr lang="fr-CH" sz="2000" baseline="0" dirty="0" smtClean="0">
                <a:solidFill>
                  <a:srgbClr val="104282"/>
                </a:solidFill>
                <a:latin typeface="Book Antiqua" charset="0"/>
                <a:ea typeface="Book Antiqua" charset="0"/>
                <a:cs typeface="Book Antiqua" charset="0"/>
              </a:rPr>
              <a:t> and as long as </a:t>
            </a:r>
            <a:r>
              <a:rPr lang="fr-CH" sz="2000" baseline="0" dirty="0" err="1" smtClean="0">
                <a:solidFill>
                  <a:srgbClr val="104282"/>
                </a:solidFill>
                <a:latin typeface="Book Antiqua" charset="0"/>
                <a:ea typeface="Book Antiqua" charset="0"/>
                <a:cs typeface="Book Antiqua" charset="0"/>
              </a:rPr>
              <a:t>it</a:t>
            </a:r>
            <a:r>
              <a:rPr lang="fr-CH" sz="2000" baseline="0" dirty="0" smtClean="0">
                <a:solidFill>
                  <a:srgbClr val="104282"/>
                </a:solidFill>
                <a:latin typeface="Book Antiqua" charset="0"/>
                <a:ea typeface="Book Antiqua" charset="0"/>
                <a:cs typeface="Book Antiqua" charset="0"/>
              </a:rPr>
              <a:t> is </a:t>
            </a:r>
            <a:r>
              <a:rPr lang="fr-CH" sz="2000" baseline="0" dirty="0" err="1" smtClean="0">
                <a:solidFill>
                  <a:srgbClr val="104282"/>
                </a:solidFill>
                <a:latin typeface="Book Antiqua" charset="0"/>
                <a:ea typeface="Book Antiqua" charset="0"/>
                <a:cs typeface="Book Antiqua" charset="0"/>
              </a:rPr>
              <a:t>foreseen</a:t>
            </a:r>
            <a:r>
              <a:rPr lang="fr-CH" sz="2000" baseline="0" dirty="0" smtClean="0">
                <a:solidFill>
                  <a:srgbClr val="104282"/>
                </a:solidFill>
                <a:latin typeface="Book Antiqua" charset="0"/>
                <a:ea typeface="Book Antiqua" charset="0"/>
                <a:cs typeface="Book Antiqua" charset="0"/>
              </a:rPr>
              <a:t> in </a:t>
            </a:r>
            <a:r>
              <a:rPr lang="fr-CH" sz="2000" baseline="0" dirty="0" err="1" smtClean="0">
                <a:solidFill>
                  <a:srgbClr val="104282"/>
                </a:solidFill>
                <a:latin typeface="Book Antiqua" charset="0"/>
                <a:ea typeface="Book Antiqua" charset="0"/>
                <a:cs typeface="Book Antiqua" charset="0"/>
              </a:rPr>
              <a:t>Annex</a:t>
            </a:r>
            <a:r>
              <a:rPr lang="fr-CH" sz="2000" baseline="0" dirty="0" smtClean="0">
                <a:solidFill>
                  <a:srgbClr val="104282"/>
                </a:solidFill>
                <a:latin typeface="Book Antiqua" charset="0"/>
                <a:ea typeface="Book Antiqua" charset="0"/>
                <a:cs typeface="Book Antiqua" charset="0"/>
              </a:rPr>
              <a:t> 1 of the Grant Agreement (GA).</a:t>
            </a:r>
            <a:endParaRPr lang="fr-CH" sz="2000" dirty="0">
              <a:solidFill>
                <a:srgbClr val="104282"/>
              </a:solidFill>
              <a:latin typeface="Book Antiqua" charset="0"/>
              <a:ea typeface="Book Antiqua" charset="0"/>
              <a:cs typeface="Book Antiqua" charset="0"/>
            </a:endParaRPr>
          </a:p>
          <a:p>
            <a:pPr marL="800100" lvl="1" indent="-342900" eaLnBrk="1" fontAlgn="auto" hangingPunct="1">
              <a:spcBef>
                <a:spcPts val="0"/>
              </a:spcBef>
              <a:spcAft>
                <a:spcPts val="0"/>
              </a:spcAft>
              <a:buFont typeface="Arial" charset="0"/>
              <a:buChar char="•"/>
              <a:defRPr/>
            </a:pPr>
            <a:endParaRPr lang="en-GB" sz="2000" kern="1200" dirty="0" smtClean="0">
              <a:solidFill>
                <a:srgbClr val="104282"/>
              </a:solidFill>
              <a:latin typeface="Book Antiqua" charset="0"/>
              <a:ea typeface="Book Antiqua" charset="0"/>
              <a:cs typeface="Book Antiqua" charset="0"/>
            </a:endParaRPr>
          </a:p>
          <a:p>
            <a:pPr marL="800100" lvl="1" indent="-342900" eaLnBrk="1" fontAlgn="auto" hangingPunct="1">
              <a:spcBef>
                <a:spcPts val="0"/>
              </a:spcBef>
              <a:spcAft>
                <a:spcPts val="0"/>
              </a:spcAft>
              <a:buFont typeface="Arial" charset="0"/>
              <a:buChar char="•"/>
              <a:defRPr/>
            </a:pPr>
            <a:r>
              <a:rPr lang="en-GB" sz="2000" kern="1200" dirty="0" smtClean="0">
                <a:solidFill>
                  <a:srgbClr val="104282"/>
                </a:solidFill>
                <a:latin typeface="Book Antiqua" charset="0"/>
                <a:ea typeface="Book Antiqua" charset="0"/>
                <a:cs typeface="Book Antiqua" charset="0"/>
              </a:rPr>
              <a:t>The subcontractor must be selected following CERN and EU procurement rules. </a:t>
            </a:r>
          </a:p>
          <a:p>
            <a:pPr lvl="2">
              <a:defRPr/>
            </a:pPr>
            <a:r>
              <a:rPr lang="en-GB" sz="1600" kern="1200" dirty="0" smtClean="0">
                <a:solidFill>
                  <a:srgbClr val="104282"/>
                </a:solidFill>
                <a:latin typeface="Book Antiqua" charset="0"/>
                <a:ea typeface="Book Antiqua" charset="0"/>
                <a:cs typeface="Book Antiqua" charset="0"/>
              </a:rPr>
              <a:t>Having the name of the subcontractor in the contractual documents such as the Annex I, does not guarantee his selection.</a:t>
            </a:r>
          </a:p>
          <a:p>
            <a:pPr marL="800100" lvl="1" indent="-342900" eaLnBrk="1" fontAlgn="auto" hangingPunct="1">
              <a:spcBef>
                <a:spcPts val="0"/>
              </a:spcBef>
              <a:spcAft>
                <a:spcPts val="0"/>
              </a:spcAft>
              <a:buFont typeface="Arial" charset="0"/>
              <a:buChar char="•"/>
              <a:defRPr/>
            </a:pPr>
            <a:endParaRPr lang="en-GB" sz="2000" kern="1200" dirty="0" smtClean="0">
              <a:solidFill>
                <a:srgbClr val="104282"/>
              </a:solidFill>
              <a:latin typeface="Book Antiqua" charset="0"/>
              <a:ea typeface="Book Antiqua" charset="0"/>
              <a:cs typeface="Book Antiqua" charset="0"/>
            </a:endParaRPr>
          </a:p>
          <a:p>
            <a:pPr marL="800100" lvl="1" indent="-342900" eaLnBrk="1" fontAlgn="auto" hangingPunct="1">
              <a:spcBef>
                <a:spcPts val="0"/>
              </a:spcBef>
              <a:spcAft>
                <a:spcPts val="0"/>
              </a:spcAft>
              <a:buFont typeface="Arial" charset="0"/>
              <a:buChar char="•"/>
              <a:defRPr/>
            </a:pPr>
            <a:r>
              <a:rPr lang="en-GB" sz="2000" dirty="0" smtClean="0">
                <a:solidFill>
                  <a:srgbClr val="104282"/>
                </a:solidFill>
                <a:effectLst/>
                <a:latin typeface="Book Antiqua" charset="0"/>
                <a:ea typeface="Book Antiqua" charset="0"/>
                <a:cs typeface="Book Antiqua" charset="0"/>
              </a:rPr>
              <a:t>In case you have to subcontract certain tasks of the project, it is highly recommended you contact </a:t>
            </a:r>
            <a:r>
              <a:rPr lang="en-GB" sz="2000" dirty="0" smtClean="0">
                <a:solidFill>
                  <a:srgbClr val="104282"/>
                </a:solidFill>
                <a:effectLst/>
                <a:latin typeface="Book Antiqua" charset="0"/>
                <a:ea typeface="Book Antiqua" charset="0"/>
                <a:cs typeface="Book Antiqua" charset="0"/>
                <a:hlinkClick r:id="rId2"/>
              </a:rPr>
              <a:t>fap-dep-ef-eg@cern.ch</a:t>
            </a:r>
            <a:endParaRPr lang="en-GB" sz="2000" dirty="0" smtClean="0">
              <a:solidFill>
                <a:srgbClr val="104282"/>
              </a:solidFill>
              <a:effectLst/>
              <a:latin typeface="Book Antiqua" charset="0"/>
              <a:ea typeface="Book Antiqua" charset="0"/>
              <a:cs typeface="Book Antiqua" charset="0"/>
            </a:endParaRPr>
          </a:p>
          <a:p>
            <a:pPr lvl="1" eaLnBrk="1" fontAlgn="auto" hangingPunct="1">
              <a:spcBef>
                <a:spcPts val="0"/>
              </a:spcBef>
              <a:spcAft>
                <a:spcPts val="0"/>
              </a:spcAft>
              <a:buFont typeface="Wingdings" panose="05000000000000000000" pitchFamily="2" charset="2"/>
              <a:buNone/>
              <a:defRPr/>
            </a:pPr>
            <a:endParaRPr lang="en-GB" sz="2000" dirty="0">
              <a:solidFill>
                <a:srgbClr val="104282"/>
              </a:solidFill>
              <a:latin typeface="Book Antiqua" panose="02040602050305030304" pitchFamily="18" charset="0"/>
            </a:endParaRPr>
          </a:p>
          <a:p>
            <a:pPr lvl="1" eaLnBrk="1" fontAlgn="auto" hangingPunct="1">
              <a:spcBef>
                <a:spcPts val="0"/>
              </a:spcBef>
              <a:spcAft>
                <a:spcPts val="0"/>
              </a:spcAft>
              <a:defRPr/>
            </a:pPr>
            <a:r>
              <a:rPr lang="en-GB" sz="2000" dirty="0">
                <a:solidFill>
                  <a:srgbClr val="104282"/>
                </a:solidFill>
                <a:latin typeface="Book Antiqua" panose="02040602050305030304" pitchFamily="18" charset="0"/>
              </a:rPr>
              <a:t>  </a:t>
            </a:r>
          </a:p>
          <a:p>
            <a:pPr lvl="1" eaLnBrk="1" fontAlgn="auto" hangingPunct="1">
              <a:spcBef>
                <a:spcPts val="0"/>
              </a:spcBef>
              <a:spcAft>
                <a:spcPts val="0"/>
              </a:spcAft>
              <a:buFont typeface="Wingdings" panose="05000000000000000000" pitchFamily="2" charset="2"/>
              <a:buNone/>
              <a:defRPr/>
            </a:pPr>
            <a:endParaRPr lang="en-GB" sz="2000" dirty="0">
              <a:solidFill>
                <a:srgbClr val="104282"/>
              </a:solidFill>
              <a:latin typeface="Book Antiqua" panose="02040602050305030304" pitchFamily="18" charset="0"/>
            </a:endParaRPr>
          </a:p>
          <a:p>
            <a:pPr lvl="1" eaLnBrk="1" fontAlgn="auto" hangingPunct="1">
              <a:spcBef>
                <a:spcPts val="0"/>
              </a:spcBef>
              <a:spcAft>
                <a:spcPts val="0"/>
              </a:spcAft>
              <a:buFont typeface="Wingdings" panose="05000000000000000000" pitchFamily="2" charset="2"/>
              <a:buNone/>
              <a:defRPr/>
            </a:pPr>
            <a:r>
              <a:rPr lang="en-US" sz="1600" dirty="0">
                <a:solidFill>
                  <a:srgbClr val="104282"/>
                </a:solidFill>
                <a:latin typeface="Book Antiqua" panose="02040602050305030304" pitchFamily="18" charset="0"/>
              </a:rPr>
              <a:t> </a:t>
            </a: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1440763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68000283-1AD5-E545-B740-DDFFB961CDF1}" type="slidenum">
              <a:rPr lang="fr-FR" smtClean="0"/>
              <a:t>9</a:t>
            </a:fld>
            <a:endParaRPr lang="fr-FR"/>
          </a:p>
        </p:txBody>
      </p:sp>
      <p:sp>
        <p:nvSpPr>
          <p:cNvPr id="6" name="Rectangle 5"/>
          <p:cNvSpPr/>
          <p:nvPr/>
        </p:nvSpPr>
        <p:spPr>
          <a:xfrm>
            <a:off x="373063" y="282576"/>
            <a:ext cx="11065729" cy="7401902"/>
          </a:xfrm>
          <a:prstGeom prst="rect">
            <a:avLst/>
          </a:prstGeom>
        </p:spPr>
        <p:txBody>
          <a:bodyPr wrap="square">
            <a:spAutoFit/>
          </a:bodyPr>
          <a:lstStyle/>
          <a:p>
            <a:pPr eaLnBrk="1" fontAlgn="auto" hangingPunct="1">
              <a:spcBef>
                <a:spcPts val="0"/>
              </a:spcBef>
              <a:spcAft>
                <a:spcPts val="0"/>
              </a:spcAft>
              <a:buFont typeface="Wingdings" panose="05000000000000000000" pitchFamily="2" charset="2"/>
              <a:buNone/>
              <a:defRPr/>
            </a:pPr>
            <a:r>
              <a:rPr lang="fr-CH" sz="3200" dirty="0">
                <a:solidFill>
                  <a:srgbClr val="104282"/>
                </a:solidFill>
                <a:latin typeface="+mn-lt"/>
              </a:rPr>
              <a:t>Travel costs</a:t>
            </a:r>
            <a:endParaRPr lang="fr-CH" sz="3200" b="1" dirty="0">
              <a:solidFill>
                <a:srgbClr val="104282"/>
              </a:solidFill>
              <a:latin typeface="+mn-lt"/>
            </a:endParaRPr>
          </a:p>
          <a:p>
            <a:pPr eaLnBrk="1" fontAlgn="auto" hangingPunct="1">
              <a:spcBef>
                <a:spcPts val="0"/>
              </a:spcBef>
              <a:spcAft>
                <a:spcPts val="0"/>
              </a:spcAft>
              <a:buFont typeface="Wingdings" panose="05000000000000000000" pitchFamily="2" charset="2"/>
              <a:buNone/>
              <a:defRPr/>
            </a:pPr>
            <a:endParaRPr lang="fr-CH" sz="1600" dirty="0">
              <a:solidFill>
                <a:srgbClr val="104282"/>
              </a:solidFill>
              <a:latin typeface="Book Antiqua" panose="0204060205030503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600" dirty="0" smtClean="0">
              <a:solidFill>
                <a:srgbClr val="104282"/>
              </a:solidFill>
              <a:latin typeface="Book Antiqua" panose="0204060205030503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600" dirty="0">
              <a:solidFill>
                <a:srgbClr val="104282"/>
              </a:solidFill>
              <a:latin typeface="Book Antiqua" panose="0204060205030503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600" dirty="0" smtClean="0">
              <a:solidFill>
                <a:srgbClr val="104282"/>
              </a:solidFill>
              <a:latin typeface="Book Antiqua" panose="0204060205030503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600" dirty="0">
              <a:solidFill>
                <a:srgbClr val="104282"/>
              </a:solidFill>
              <a:latin typeface="Book Antiqua" panose="0204060205030503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600" dirty="0" smtClean="0">
              <a:solidFill>
                <a:srgbClr val="104282"/>
              </a:solidFill>
              <a:latin typeface="Book Antiqua" panose="0204060205030503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600" b="0" dirty="0">
              <a:solidFill>
                <a:srgbClr val="104282"/>
              </a:solidFill>
              <a:latin typeface="Book Antiqua" panose="02040602050305030304" pitchFamily="18" charset="0"/>
            </a:endParaRPr>
          </a:p>
          <a:p>
            <a:pPr eaLnBrk="1" fontAlgn="auto" hangingPunct="1">
              <a:spcBef>
                <a:spcPts val="0"/>
              </a:spcBef>
              <a:spcAft>
                <a:spcPts val="0"/>
              </a:spcAft>
              <a:defRPr/>
            </a:pPr>
            <a:endParaRPr lang="en-US" sz="2000" b="0" dirty="0" smtClean="0">
              <a:solidFill>
                <a:srgbClr val="104282"/>
              </a:solidFill>
              <a:latin typeface="Book Antiqua" panose="02040602050305030304" pitchFamily="18" charset="0"/>
            </a:endParaRPr>
          </a:p>
          <a:p>
            <a:pPr eaLnBrk="1" fontAlgn="auto" hangingPunct="1">
              <a:spcBef>
                <a:spcPts val="0"/>
              </a:spcBef>
              <a:spcAft>
                <a:spcPts val="0"/>
              </a:spcAft>
              <a:defRPr/>
            </a:pPr>
            <a:r>
              <a:rPr lang="en-US" sz="2000" b="0" dirty="0" smtClean="0">
                <a:solidFill>
                  <a:srgbClr val="104282"/>
                </a:solidFill>
                <a:latin typeface="Book Antiqua" panose="02040602050305030304" pitchFamily="18" charset="0"/>
              </a:rPr>
              <a:t>Travel </a:t>
            </a:r>
            <a:r>
              <a:rPr lang="en-US" sz="2000" b="0" dirty="0">
                <a:solidFill>
                  <a:srgbClr val="104282"/>
                </a:solidFill>
                <a:latin typeface="Book Antiqua" panose="02040602050305030304" pitchFamily="18" charset="0"/>
              </a:rPr>
              <a:t>charged to the project must be justified </a:t>
            </a:r>
            <a:r>
              <a:rPr lang="en-US" sz="2000" b="0" dirty="0" smtClean="0">
                <a:solidFill>
                  <a:srgbClr val="104282"/>
                </a:solidFill>
                <a:latin typeface="Book Antiqua" panose="02040602050305030304" pitchFamily="18" charset="0"/>
              </a:rPr>
              <a:t>with:</a:t>
            </a:r>
          </a:p>
          <a:p>
            <a:pPr eaLnBrk="1" fontAlgn="auto" hangingPunct="1">
              <a:spcBef>
                <a:spcPts val="0"/>
              </a:spcBef>
              <a:spcAft>
                <a:spcPts val="0"/>
              </a:spcAft>
              <a:defRPr/>
            </a:pPr>
            <a:endParaRPr lang="en-US" sz="2000" b="0" dirty="0">
              <a:solidFill>
                <a:srgbClr val="104282"/>
              </a:solidFill>
              <a:latin typeface="Book Antiqua" panose="02040602050305030304" pitchFamily="18" charset="0"/>
            </a:endParaRPr>
          </a:p>
          <a:p>
            <a:pPr marL="800100" lvl="1" indent="-342900" eaLnBrk="1" fontAlgn="auto" hangingPunct="1">
              <a:spcBef>
                <a:spcPts val="0"/>
              </a:spcBef>
              <a:spcAft>
                <a:spcPts val="0"/>
              </a:spcAft>
              <a:buFont typeface="Wingdings" panose="05000000000000000000" pitchFamily="2" charset="2"/>
              <a:buChar char="ü"/>
              <a:defRPr/>
            </a:pPr>
            <a:r>
              <a:rPr lang="en-US" sz="2000" dirty="0" smtClean="0">
                <a:solidFill>
                  <a:srgbClr val="104282"/>
                </a:solidFill>
                <a:latin typeface="Book Antiqua" panose="02040602050305030304" pitchFamily="18" charset="0"/>
              </a:rPr>
              <a:t>Travel ticket (mentioning the payment details)</a:t>
            </a:r>
            <a:endParaRPr lang="en-US" sz="2000" dirty="0">
              <a:solidFill>
                <a:srgbClr val="104282"/>
              </a:solidFill>
              <a:latin typeface="Book Antiqua" panose="02040602050305030304" pitchFamily="18" charset="0"/>
            </a:endParaRPr>
          </a:p>
          <a:p>
            <a:pPr marL="800100" lvl="1" indent="-342900" eaLnBrk="1" fontAlgn="auto" hangingPunct="1">
              <a:spcBef>
                <a:spcPts val="0"/>
              </a:spcBef>
              <a:spcAft>
                <a:spcPts val="0"/>
              </a:spcAft>
              <a:buFont typeface="Wingdings" panose="05000000000000000000" pitchFamily="2" charset="2"/>
              <a:buChar char="ü"/>
              <a:defRPr/>
            </a:pPr>
            <a:r>
              <a:rPr lang="en-US" sz="2000" dirty="0">
                <a:solidFill>
                  <a:srgbClr val="104282"/>
                </a:solidFill>
                <a:latin typeface="Book Antiqua" panose="02040602050305030304" pitchFamily="18" charset="0"/>
              </a:rPr>
              <a:t>Boarding pass</a:t>
            </a:r>
          </a:p>
          <a:p>
            <a:pPr marL="800100" lvl="1" indent="-342900" eaLnBrk="1" fontAlgn="auto" hangingPunct="1">
              <a:spcBef>
                <a:spcPts val="0"/>
              </a:spcBef>
              <a:spcAft>
                <a:spcPts val="0"/>
              </a:spcAft>
              <a:buFont typeface="Wingdings" panose="05000000000000000000" pitchFamily="2" charset="2"/>
              <a:buChar char="ü"/>
              <a:defRPr/>
            </a:pPr>
            <a:r>
              <a:rPr lang="en-US" sz="2000" dirty="0" smtClean="0">
                <a:solidFill>
                  <a:srgbClr val="104282"/>
                </a:solidFill>
                <a:latin typeface="Book Antiqua" panose="02040602050305030304" pitchFamily="18" charset="0"/>
              </a:rPr>
              <a:t>All original </a:t>
            </a:r>
            <a:r>
              <a:rPr lang="en-US" sz="2000" dirty="0">
                <a:solidFill>
                  <a:srgbClr val="104282"/>
                </a:solidFill>
                <a:latin typeface="Book Antiqua" panose="02040602050305030304" pitchFamily="18" charset="0"/>
              </a:rPr>
              <a:t>tickets and invoices (conference fees, taxi, bus, train, </a:t>
            </a:r>
            <a:r>
              <a:rPr lang="en-US" sz="2000" dirty="0" err="1">
                <a:solidFill>
                  <a:srgbClr val="104282"/>
                </a:solidFill>
                <a:latin typeface="Book Antiqua" panose="02040602050305030304" pitchFamily="18" charset="0"/>
              </a:rPr>
              <a:t>etc</a:t>
            </a:r>
            <a:r>
              <a:rPr lang="en-US" sz="2000" dirty="0">
                <a:solidFill>
                  <a:srgbClr val="104282"/>
                </a:solidFill>
                <a:latin typeface="Book Antiqua" panose="02040602050305030304" pitchFamily="18" charset="0"/>
              </a:rPr>
              <a:t>)</a:t>
            </a:r>
          </a:p>
          <a:p>
            <a:pPr marL="800100" lvl="1" indent="-342900" eaLnBrk="1" fontAlgn="auto" hangingPunct="1">
              <a:spcBef>
                <a:spcPts val="0"/>
              </a:spcBef>
              <a:spcAft>
                <a:spcPts val="0"/>
              </a:spcAft>
              <a:buFont typeface="Wingdings" panose="05000000000000000000" pitchFamily="2" charset="2"/>
              <a:buChar char="ü"/>
              <a:defRPr/>
            </a:pPr>
            <a:r>
              <a:rPr lang="en-US" sz="2000" dirty="0">
                <a:solidFill>
                  <a:srgbClr val="104282"/>
                </a:solidFill>
                <a:latin typeface="Book Antiqua" panose="02040602050305030304" pitchFamily="18" charset="0"/>
              </a:rPr>
              <a:t>Participants </a:t>
            </a:r>
            <a:r>
              <a:rPr lang="en-US" sz="2000" dirty="0" smtClean="0">
                <a:solidFill>
                  <a:srgbClr val="104282"/>
                </a:solidFill>
                <a:latin typeface="Book Antiqua" panose="02040602050305030304" pitchFamily="18" charset="0"/>
              </a:rPr>
              <a:t>list, conference</a:t>
            </a:r>
            <a:r>
              <a:rPr lang="en-US" sz="2000" baseline="0" dirty="0" smtClean="0">
                <a:solidFill>
                  <a:srgbClr val="104282"/>
                </a:solidFill>
                <a:latin typeface="Book Antiqua" panose="02040602050305030304" pitchFamily="18" charset="0"/>
              </a:rPr>
              <a:t> website link or any other document stating your name </a:t>
            </a:r>
            <a:endParaRPr lang="en-US" sz="2000" dirty="0">
              <a:solidFill>
                <a:srgbClr val="104282"/>
              </a:solidFill>
              <a:latin typeface="Book Antiqua" panose="02040602050305030304" pitchFamily="18" charset="0"/>
            </a:endParaRPr>
          </a:p>
          <a:p>
            <a:pPr marL="800100" lvl="1" indent="-342900" eaLnBrk="1" fontAlgn="auto" hangingPunct="1">
              <a:spcBef>
                <a:spcPts val="0"/>
              </a:spcBef>
              <a:spcAft>
                <a:spcPts val="0"/>
              </a:spcAft>
              <a:buFont typeface="Wingdings" panose="05000000000000000000" pitchFamily="2" charset="2"/>
              <a:buChar char="ü"/>
              <a:defRPr/>
            </a:pPr>
            <a:r>
              <a:rPr lang="en-US" sz="2000" dirty="0">
                <a:solidFill>
                  <a:srgbClr val="104282"/>
                </a:solidFill>
                <a:latin typeface="Book Antiqua" panose="02040602050305030304" pitchFamily="18" charset="0"/>
              </a:rPr>
              <a:t>Any </a:t>
            </a:r>
            <a:r>
              <a:rPr lang="en-US" sz="2000" dirty="0" smtClean="0">
                <a:solidFill>
                  <a:srgbClr val="104282"/>
                </a:solidFill>
                <a:latin typeface="Book Antiqua" panose="02040602050305030304" pitchFamily="18" charset="0"/>
              </a:rPr>
              <a:t>edits, </a:t>
            </a:r>
            <a:r>
              <a:rPr lang="en-US" sz="2000" dirty="0">
                <a:solidFill>
                  <a:srgbClr val="104282"/>
                </a:solidFill>
                <a:latin typeface="Book Antiqua" panose="02040602050305030304" pitchFamily="18" charset="0"/>
              </a:rPr>
              <a:t>reports, notes, presented at the conference or justifying the presence at the </a:t>
            </a:r>
            <a:r>
              <a:rPr lang="en-US" sz="2000" dirty="0" smtClean="0">
                <a:solidFill>
                  <a:srgbClr val="104282"/>
                </a:solidFill>
                <a:latin typeface="Book Antiqua" panose="02040602050305030304" pitchFamily="18" charset="0"/>
              </a:rPr>
              <a:t>meeting</a:t>
            </a:r>
          </a:p>
          <a:p>
            <a:pPr lvl="1" eaLnBrk="1" fontAlgn="auto" hangingPunct="1">
              <a:spcBef>
                <a:spcPts val="0"/>
              </a:spcBef>
              <a:spcAft>
                <a:spcPts val="0"/>
              </a:spcAft>
              <a:defRPr/>
            </a:pPr>
            <a:endParaRPr lang="en-US" sz="2000" dirty="0">
              <a:solidFill>
                <a:srgbClr val="104282"/>
              </a:solidFill>
              <a:latin typeface="Book Antiqua" panose="02040602050305030304" pitchFamily="18" charset="0"/>
            </a:endParaRPr>
          </a:p>
          <a:p>
            <a:pPr marL="342900" indent="-342900" eaLnBrk="1" fontAlgn="auto" hangingPunct="1">
              <a:spcBef>
                <a:spcPts val="0"/>
              </a:spcBef>
              <a:spcAft>
                <a:spcPts val="0"/>
              </a:spcAft>
              <a:buFont typeface="Wingdings" panose="05000000000000000000" pitchFamily="2" charset="2"/>
              <a:buChar char="v"/>
              <a:defRPr/>
            </a:pPr>
            <a:r>
              <a:rPr lang="en-US" sz="2000" b="1" dirty="0" smtClean="0">
                <a:solidFill>
                  <a:srgbClr val="104282"/>
                </a:solidFill>
                <a:latin typeface="Book Antiqua" panose="02040602050305030304" pitchFamily="18" charset="0"/>
              </a:rPr>
              <a:t>A copy of those </a:t>
            </a:r>
            <a:r>
              <a:rPr lang="en-US" sz="2000" b="1" dirty="0">
                <a:solidFill>
                  <a:srgbClr val="104282"/>
                </a:solidFill>
                <a:latin typeface="Book Antiqua" panose="02040602050305030304" pitchFamily="18" charset="0"/>
              </a:rPr>
              <a:t>documents are to be attached to the EDH travel </a:t>
            </a:r>
            <a:r>
              <a:rPr lang="en-US" sz="2000" b="1" dirty="0" smtClean="0">
                <a:solidFill>
                  <a:srgbClr val="104282"/>
                </a:solidFill>
                <a:latin typeface="Book Antiqua" panose="02040602050305030304" pitchFamily="18" charset="0"/>
              </a:rPr>
              <a:t>claim</a:t>
            </a:r>
            <a:endParaRPr lang="en-US" sz="2000" b="1" dirty="0">
              <a:solidFill>
                <a:srgbClr val="104282"/>
              </a:solidFill>
              <a:latin typeface="Book Antiqua" panose="02040602050305030304" pitchFamily="18" charset="0"/>
            </a:endParaRPr>
          </a:p>
          <a:p>
            <a:pPr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marL="457200" lvl="1" indent="0" eaLnBrk="1" fontAlgn="auto" hangingPunct="1">
              <a:spcBef>
                <a:spcPts val="0"/>
              </a:spcBef>
              <a:spcAft>
                <a:spcPts val="0"/>
              </a:spcAft>
              <a:buFont typeface="Arial" panose="020B0604020202020204" pitchFamily="34" charset="0"/>
              <a:buNone/>
              <a:defRPr/>
            </a:pPr>
            <a:endParaRPr lang="en-US" sz="1600" dirty="0" smtClean="0">
              <a:solidFill>
                <a:srgbClr val="104282"/>
              </a:solidFill>
              <a:latin typeface="Book Antiqua" panose="02040602050305030304" pitchFamily="18" charset="0"/>
            </a:endParaRPr>
          </a:p>
          <a:p>
            <a:pPr eaLnBrk="1" fontAlgn="auto" hangingPunct="1">
              <a:spcBef>
                <a:spcPts val="0"/>
              </a:spcBef>
              <a:spcAft>
                <a:spcPts val="0"/>
              </a:spcAft>
              <a:defRPr/>
            </a:pPr>
            <a:endParaRPr lang="en-US" sz="1600" dirty="0" smtClean="0">
              <a:solidFill>
                <a:srgbClr val="104282"/>
              </a:solidFill>
              <a:latin typeface="Book Antiqua" panose="02040602050305030304" pitchFamily="18" charset="0"/>
            </a:endParaRPr>
          </a:p>
          <a:p>
            <a:pPr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US" sz="1600" dirty="0">
              <a:solidFill>
                <a:srgbClr val="104282"/>
              </a:solidFill>
              <a:latin typeface="Book Antiqua" panose="02040602050305030304" pitchFamily="18" charset="0"/>
            </a:endParaRPr>
          </a:p>
          <a:p>
            <a:pPr lvl="1" eaLnBrk="1" fontAlgn="auto" hangingPunct="1">
              <a:spcBef>
                <a:spcPts val="0"/>
              </a:spcBef>
              <a:spcAft>
                <a:spcPts val="0"/>
              </a:spcAft>
              <a:defRPr/>
            </a:pPr>
            <a:endParaRPr lang="en-GB" sz="1600" dirty="0">
              <a:solidFill>
                <a:srgbClr val="104282"/>
              </a:solidFill>
              <a:latin typeface="Book Antiqua" panose="02040602050305030304" pitchFamily="18" charset="0"/>
            </a:endParaRPr>
          </a:p>
        </p:txBody>
      </p:sp>
      <p:pic>
        <p:nvPicPr>
          <p:cNvPr id="7" name="Picture 9"/>
          <p:cNvPicPr>
            <a:picLocks noChangeAspect="1"/>
          </p:cNvPicPr>
          <p:nvPr/>
        </p:nvPicPr>
        <p:blipFill>
          <a:blip r:embed="rId2">
            <a:extLst>
              <a:ext uri="{BEBA8EAE-BF5A-486C-A8C5-ECC9F3942E4B}">
                <a14:imgProps xmlns:a14="http://schemas.microsoft.com/office/drawing/2010/main">
                  <a14:imgLayer r:embed="rId3">
                    <a14:imgEffect>
                      <a14:backgroundRemoval t="10945" b="95025" l="4762" r="89683"/>
                    </a14:imgEffect>
                    <a14:imgEffect>
                      <a14:artisticPlasticWrap/>
                    </a14:imgEffect>
                  </a14:imgLayer>
                </a14:imgProps>
              </a:ext>
            </a:extLst>
          </a:blip>
          <a:stretch>
            <a:fillRect/>
          </a:stretch>
        </p:blipFill>
        <p:spPr>
          <a:xfrm>
            <a:off x="5206940" y="539898"/>
            <a:ext cx="2052566" cy="1637166"/>
          </a:xfrm>
          <a:prstGeom prst="rect">
            <a:avLst/>
          </a:prstGeom>
        </p:spPr>
      </p:pic>
      <p:sp>
        <p:nvSpPr>
          <p:cNvPr id="8" name="ZoneTexte 7"/>
          <p:cNvSpPr txBox="1"/>
          <p:nvPr/>
        </p:nvSpPr>
        <p:spPr>
          <a:xfrm>
            <a:off x="3089030" y="896816"/>
            <a:ext cx="3012831" cy="923330"/>
          </a:xfrm>
          <a:prstGeom prst="rect">
            <a:avLst/>
          </a:prstGeom>
          <a:noFill/>
        </p:spPr>
        <p:txBody>
          <a:bodyPr wrap="square" rtlCol="0">
            <a:spAutoFit/>
          </a:bodyPr>
          <a:lstStyle/>
          <a:p>
            <a:r>
              <a:rPr lang="en-US" dirty="0" smtClean="0">
                <a:solidFill>
                  <a:srgbClr val="104282"/>
                </a:solidFill>
                <a:latin typeface="Book Antiqua" panose="02040602050305030304" pitchFamily="18" charset="0"/>
              </a:rPr>
              <a:t>If there was no project                                    would I go to this conference?</a:t>
            </a:r>
            <a:endParaRPr lang="fr-FR" dirty="0"/>
          </a:p>
        </p:txBody>
      </p:sp>
      <p:sp>
        <p:nvSpPr>
          <p:cNvPr id="9" name="ZoneTexte 8"/>
          <p:cNvSpPr txBox="1"/>
          <p:nvPr/>
        </p:nvSpPr>
        <p:spPr>
          <a:xfrm>
            <a:off x="7025054" y="1222159"/>
            <a:ext cx="4849377" cy="1477328"/>
          </a:xfrm>
          <a:prstGeom prst="rect">
            <a:avLst/>
          </a:prstGeom>
          <a:noFill/>
        </p:spPr>
        <p:txBody>
          <a:bodyPr wrap="square" rtlCol="0">
            <a:spAutoFit/>
          </a:bodyPr>
          <a:lstStyle/>
          <a:p>
            <a:pPr lvl="0"/>
            <a:r>
              <a:rPr lang="en-US" dirty="0" smtClean="0">
                <a:solidFill>
                  <a:srgbClr val="104282"/>
                </a:solidFill>
                <a:latin typeface="Book Antiqua" panose="02040602050305030304" pitchFamily="18" charset="0"/>
              </a:rPr>
              <a:t>If the answer is no,  in this case the                                               travel</a:t>
            </a:r>
            <a:r>
              <a:rPr lang="en-US" baseline="0" dirty="0" smtClean="0">
                <a:solidFill>
                  <a:srgbClr val="104282"/>
                </a:solidFill>
                <a:latin typeface="Book Antiqua" panose="02040602050305030304" pitchFamily="18" charset="0"/>
              </a:rPr>
              <a:t> can be charged to </a:t>
            </a:r>
            <a:r>
              <a:rPr lang="en-US" dirty="0">
                <a:solidFill>
                  <a:srgbClr val="104282"/>
                </a:solidFill>
                <a:latin typeface="Book Antiqua" panose="02040602050305030304" pitchFamily="18" charset="0"/>
              </a:rPr>
              <a:t>the </a:t>
            </a:r>
            <a:r>
              <a:rPr lang="en-US" dirty="0" smtClean="0">
                <a:solidFill>
                  <a:srgbClr val="104282"/>
                </a:solidFill>
                <a:latin typeface="Book Antiqua" panose="02040602050305030304" pitchFamily="18" charset="0"/>
              </a:rPr>
              <a:t>project.                </a:t>
            </a:r>
            <a:r>
              <a:rPr lang="en-US" baseline="0" dirty="0" smtClean="0">
                <a:solidFill>
                  <a:srgbClr val="104282"/>
                </a:solidFill>
                <a:latin typeface="Book Antiqua" panose="02040602050305030304" pitchFamily="18" charset="0"/>
              </a:rPr>
              <a:t>	                                                            </a:t>
            </a:r>
            <a:r>
              <a:rPr lang="en-US" dirty="0">
                <a:solidFill>
                  <a:srgbClr val="104282"/>
                </a:solidFill>
                <a:latin typeface="Book Antiqua" panose="02040602050305030304" pitchFamily="18" charset="0"/>
              </a:rPr>
              <a:t>I</a:t>
            </a:r>
            <a:r>
              <a:rPr lang="en-US" baseline="0" dirty="0" smtClean="0">
                <a:solidFill>
                  <a:srgbClr val="104282"/>
                </a:solidFill>
                <a:latin typeface="Book Antiqua" panose="02040602050305030304" pitchFamily="18" charset="0"/>
              </a:rPr>
              <a:t>f the answer is maybe, then costs may be shared between CERN and the project</a:t>
            </a:r>
            <a:endParaRPr lang="en-US" dirty="0" smtClean="0">
              <a:solidFill>
                <a:srgbClr val="104282"/>
              </a:solidFill>
              <a:latin typeface="Book Antiqua" panose="02040602050305030304" pitchFamily="18" charset="0"/>
            </a:endParaRPr>
          </a:p>
          <a:p>
            <a:endParaRPr lang="fr-FR" dirty="0"/>
          </a:p>
        </p:txBody>
      </p:sp>
      <p:sp>
        <p:nvSpPr>
          <p:cNvPr id="2" name="Footer Placeholder 1"/>
          <p:cNvSpPr>
            <a:spLocks noGrp="1"/>
          </p:cNvSpPr>
          <p:nvPr>
            <p:ph type="ftr" sz="quarter" idx="11"/>
          </p:nvPr>
        </p:nvSpPr>
        <p:spPr/>
        <p:txBody>
          <a:bodyPr/>
          <a:lstStyle/>
          <a:p>
            <a:r>
              <a:rPr lang="fr-FR" smtClean="0"/>
              <a:t>Joelma Tolomeo IT-DI-SE</a:t>
            </a:r>
            <a:endParaRPr lang="fr-FR" dirty="0"/>
          </a:p>
        </p:txBody>
      </p:sp>
    </p:spTree>
    <p:extLst>
      <p:ext uri="{BB962C8B-B14F-4D97-AF65-F5344CB8AC3E}">
        <p14:creationId xmlns:p14="http://schemas.microsoft.com/office/powerpoint/2010/main" val="1513540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3055</TotalTime>
  <Words>1493</Words>
  <Application>Microsoft Office PowerPoint</Application>
  <PresentationFormat>Widescreen</PresentationFormat>
  <Paragraphs>302</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Book Antiqua</vt:lpstr>
      <vt:lpstr>Calibri</vt:lpstr>
      <vt:lpstr>Calibri Light</vt:lpstr>
      <vt:lpstr>Courier New</vt:lpstr>
      <vt:lpstr>Wingdings</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Financial Costs Reporting  </vt:lpstr>
      <vt:lpstr>European Commission’s payments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Joelma.Tolomeo@cern.ch</dc:creator>
  <cp:lastModifiedBy>Joelma Tolomeo</cp:lastModifiedBy>
  <cp:revision>93</cp:revision>
  <dcterms:created xsi:type="dcterms:W3CDTF">2017-10-18T11:52:09Z</dcterms:created>
  <dcterms:modified xsi:type="dcterms:W3CDTF">2017-11-24T09:33:46Z</dcterms:modified>
</cp:coreProperties>
</file>