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EBE65-F2FD-43F7-9C2C-88519883915E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B3F9D-4B5A-4234-AA90-19BD1C7DE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4068F-5CD4-4DFC-B70A-178B0E2A4C34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4CD5-2438-4CB0-9502-A2536AD0B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C60D2-E022-40C7-9A74-8D3C9546DEA2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D508F-CC0A-407E-9AF2-C7460358A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23948-E316-453B-87B9-157C778A8286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87CE9-03EF-4381-A337-561BE6E0C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3731C-0151-4755-9C12-C319D5E3DE28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9A256-3188-41A7-80EE-2407BF2E8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E330B-B639-442F-95B5-1C4FDB8E0833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7BF84-3D70-4661-85F0-270912AD1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78A71-99B8-4449-82A8-94ACCA05C54F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779EE-A1DD-4652-874B-9199DCA76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29583-8967-4194-B62F-66B19BCAC7F7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915FF-1AB8-494D-88F4-3E4862322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4471-6694-4481-8ECF-D3FFDEB0D08A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3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75903-0B21-42E6-BFE4-424F7E564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9311B-2207-48CE-9A06-69A4A68DE51F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26E56-B773-4086-A5DC-58FAA3729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en-US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E87D4-F11B-4622-B224-469AF92FD4AF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1A337-E260-49AA-9581-0278FD89D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Щракнете, за да редактирате стила на заглавието в образеца</a:t>
            </a:r>
            <a:endParaRPr lang="en-US" altLang="bg-BG" smtClean="0"/>
          </a:p>
        </p:txBody>
      </p:sp>
      <p:sp>
        <p:nvSpPr>
          <p:cNvPr id="1027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altLang="bg-BG" smtClean="0"/>
              <a:t>Щракн., за да ред. стил на загл. в обр.</a:t>
            </a:r>
          </a:p>
          <a:p>
            <a:pPr lvl="1"/>
            <a:r>
              <a:rPr lang="bg-BG" altLang="bg-BG" smtClean="0"/>
              <a:t>Второ ниво</a:t>
            </a:r>
          </a:p>
          <a:p>
            <a:pPr lvl="2"/>
            <a:r>
              <a:rPr lang="bg-BG" altLang="bg-BG" smtClean="0"/>
              <a:t>Трето ниво</a:t>
            </a:r>
          </a:p>
          <a:p>
            <a:pPr lvl="3"/>
            <a:r>
              <a:rPr lang="bg-BG" altLang="bg-BG" smtClean="0"/>
              <a:t>Четвърто ниво</a:t>
            </a:r>
          </a:p>
          <a:p>
            <a:pPr lvl="4"/>
            <a:r>
              <a:rPr lang="bg-BG" altLang="bg-BG" smtClean="0"/>
              <a:t>Пето ниво</a:t>
            </a:r>
            <a:endParaRPr lang="en-US" altLang="bg-BG" smtClean="0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A6C40C-B09F-4822-B0AA-31E008C0814F}" type="datetimeFigureOut">
              <a:rPr lang="en-US"/>
              <a:pPr>
                <a:defRPr/>
              </a:pPr>
              <a:t>10/14/2018</a:t>
            </a:fld>
            <a:endParaRPr lang="en-US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93A5DD-9959-4DDB-8FDE-8FDCA9430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39750" y="260350"/>
            <a:ext cx="8280400" cy="2447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bg-BG" sz="2800" b="1" dirty="0" smtClean="0"/>
              <a:t/>
            </a:r>
            <a:br>
              <a:rPr lang="bg-BG" sz="2800" b="1" dirty="0" smtClean="0"/>
            </a:br>
            <a:r>
              <a:rPr lang="en-US" sz="2800" b="1" dirty="0" smtClean="0"/>
              <a:t>5-</a:t>
            </a:r>
            <a:r>
              <a:rPr lang="en-US" sz="2800" b="1" dirty="0" err="1" smtClean="0"/>
              <a:t>th</a:t>
            </a:r>
            <a:r>
              <a:rPr lang="en-US" sz="2800" b="1" dirty="0" smtClean="0"/>
              <a:t> </a:t>
            </a:r>
            <a:r>
              <a:rPr lang="en-US" sz="2800" b="1" dirty="0"/>
              <a:t>Bulgarian High School Engineering </a:t>
            </a:r>
            <a:r>
              <a:rPr lang="en-US" sz="2800" b="1" dirty="0" smtClean="0"/>
              <a:t>and IT – Experts Teachers </a:t>
            </a:r>
            <a:r>
              <a:rPr lang="en-US" sz="2800" b="1" dirty="0"/>
              <a:t>Program </a:t>
            </a:r>
            <a:r>
              <a:rPr lang="en-US" sz="2800" b="1" dirty="0" smtClean="0"/>
              <a:t>2018</a:t>
            </a:r>
            <a:r>
              <a:rPr lang="bg-BG" sz="2800" b="1" dirty="0"/>
              <a:t/>
            </a:r>
            <a:br>
              <a:rPr lang="bg-BG" sz="2800" b="1" dirty="0"/>
            </a:br>
            <a:r>
              <a:rPr lang="bg-BG" sz="2900" b="1" dirty="0" smtClean="0"/>
              <a:t/>
            </a:r>
            <a:br>
              <a:rPr lang="bg-BG" sz="2900" b="1" dirty="0" smtClean="0"/>
            </a:br>
            <a:r>
              <a:rPr lang="en-US" sz="2900" b="1" dirty="0" smtClean="0"/>
              <a:t>5</a:t>
            </a:r>
            <a:r>
              <a:rPr lang="bg-BG" sz="2900" b="1" dirty="0" smtClean="0"/>
              <a:t>-та Национална учителска програма за квалификация на инженери </a:t>
            </a:r>
            <a:r>
              <a:rPr lang="bg-BG" sz="2900" b="1" dirty="0"/>
              <a:t>и </a:t>
            </a:r>
            <a:r>
              <a:rPr lang="en-US" sz="2900" b="1" dirty="0"/>
              <a:t>IT </a:t>
            </a:r>
            <a:r>
              <a:rPr lang="bg-BG" sz="2900" b="1" dirty="0"/>
              <a:t>специалисти - </a:t>
            </a:r>
            <a:r>
              <a:rPr lang="bg-BG" sz="2900" b="1" dirty="0" smtClean="0"/>
              <a:t>педагози</a:t>
            </a:r>
            <a:br>
              <a:rPr lang="bg-BG" sz="2900" b="1" dirty="0" smtClean="0"/>
            </a:br>
            <a:r>
              <a:rPr lang="bg-BG" sz="2900" b="1" u="sng" dirty="0" smtClean="0"/>
              <a:t>Женева</a:t>
            </a:r>
            <a:r>
              <a:rPr lang="en-US" sz="2900" b="1" u="sng" dirty="0" smtClean="0"/>
              <a:t>, </a:t>
            </a:r>
            <a:r>
              <a:rPr lang="bg-BG" sz="2900" b="1" u="sng" dirty="0" smtClean="0"/>
              <a:t>1</a:t>
            </a:r>
            <a:r>
              <a:rPr lang="en-US" sz="2900" b="1" u="sng" dirty="0" smtClean="0"/>
              <a:t>5</a:t>
            </a:r>
            <a:r>
              <a:rPr lang="bg-BG" sz="2900" b="1" u="sng" dirty="0" smtClean="0"/>
              <a:t>-</a:t>
            </a:r>
            <a:r>
              <a:rPr lang="en-US" sz="2900" b="1" u="sng" dirty="0" smtClean="0"/>
              <a:t>19</a:t>
            </a:r>
            <a:r>
              <a:rPr lang="bg-BG" sz="2900" b="1" u="sng" dirty="0" smtClean="0"/>
              <a:t>.10.201</a:t>
            </a:r>
            <a:r>
              <a:rPr lang="en-US" sz="2900" b="1" u="sng" dirty="0" smtClean="0"/>
              <a:t>8</a:t>
            </a:r>
            <a:r>
              <a:rPr lang="bg-BG" sz="2900" b="1" u="sng" dirty="0" smtClean="0"/>
              <a:t> г.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endParaRPr lang="en-US" u="sng" dirty="0" smtClean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0825" y="2636838"/>
            <a:ext cx="8893175" cy="216058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1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ДОБРЕ ДОШЛИ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1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СКЪПИ УЧИТЕЛИ!</a:t>
            </a:r>
            <a:endParaRPr lang="en-US" sz="1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ПРОФ. Д-Р РОМАН ЗАХАРИЕВ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endParaRPr lang="bg-BG" sz="8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БЪЛГАРИТЕ УЧАСТНИЦИ В РАБОТАТА НА </a:t>
            </a:r>
            <a:r>
              <a:rPr lang="en-US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bg-BG" sz="8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bg-BG" sz="8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bg-BG" sz="8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bg-BG" sz="2400" b="1" dirty="0" smtClean="0"/>
              <a:t>5</a:t>
            </a:r>
            <a:r>
              <a:rPr lang="bg-BG" altLang="bg-BG" sz="2400" b="1" dirty="0" smtClean="0"/>
              <a:t>-та Национална учителска програма за квалификация на инженери - педагози</a:t>
            </a:r>
            <a:br>
              <a:rPr lang="bg-BG" altLang="bg-BG" sz="2400" b="1" dirty="0" smtClean="0"/>
            </a:br>
            <a:r>
              <a:rPr lang="bg-BG" altLang="bg-BG" sz="2400" b="1" u="sng" dirty="0" smtClean="0"/>
              <a:t>Женева</a:t>
            </a:r>
            <a:r>
              <a:rPr lang="en-US" altLang="bg-BG" sz="2400" b="1" u="sng" dirty="0" smtClean="0"/>
              <a:t>, </a:t>
            </a:r>
            <a:r>
              <a:rPr lang="bg-BG" altLang="bg-BG" sz="2400" b="1" u="sng" dirty="0" smtClean="0"/>
              <a:t>1</a:t>
            </a:r>
            <a:r>
              <a:rPr lang="en-US" altLang="bg-BG" sz="2400" b="1" u="sng" dirty="0" smtClean="0"/>
              <a:t>5</a:t>
            </a:r>
            <a:r>
              <a:rPr lang="bg-BG" altLang="bg-BG" sz="2400" b="1" u="sng" dirty="0" smtClean="0"/>
              <a:t>-</a:t>
            </a:r>
            <a:r>
              <a:rPr lang="en-US" altLang="bg-BG" sz="2400" b="1" u="sng" dirty="0" smtClean="0"/>
              <a:t>19</a:t>
            </a:r>
            <a:r>
              <a:rPr lang="bg-BG" altLang="bg-BG" sz="2400" b="1" u="sng" dirty="0" smtClean="0"/>
              <a:t>.10.201</a:t>
            </a:r>
            <a:r>
              <a:rPr lang="en-US" altLang="bg-BG" sz="2400" b="1" u="sng" dirty="0" smtClean="0"/>
              <a:t>8</a:t>
            </a:r>
            <a:r>
              <a:rPr lang="bg-BG" altLang="bg-BG" sz="2400" b="1" u="sng" dirty="0" smtClean="0"/>
              <a:t> г.</a:t>
            </a:r>
            <a:endParaRPr lang="bg-BG" altLang="bg-BG" sz="24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bg-BG" altLang="en-US" sz="1800" b="1" dirty="0" smtClean="0">
              <a:latin typeface="Times New Roman" pitchFamily="16" charset="0"/>
            </a:endParaRP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bg-BG" altLang="en-US" sz="2000" b="1" dirty="0" smtClean="0">
                <a:latin typeface="Times New Roman" pitchFamily="16" charset="0"/>
              </a:rPr>
              <a:t>ИНСТИТУТ ЗА ЯДРЕНИ ИЗСЛЕДВАНИЯ И </a:t>
            </a:r>
            <a:endParaRPr lang="en-US" altLang="en-US" sz="2000" b="1" dirty="0" smtClean="0">
              <a:latin typeface="Times New Roman" pitchFamily="16" charset="0"/>
            </a:endParaRP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bg-BG" altLang="en-US" sz="2000" b="1" dirty="0" smtClean="0">
                <a:latin typeface="Times New Roman" pitchFamily="16" charset="0"/>
              </a:rPr>
              <a:t>ЯДРЕНА ЕНЕРГИЯ </a:t>
            </a:r>
            <a:r>
              <a:rPr lang="en-US" altLang="en-US" sz="2000" b="1" dirty="0" smtClean="0">
                <a:latin typeface="Times New Roman" pitchFamily="16" charset="0"/>
              </a:rPr>
              <a:t>–</a:t>
            </a:r>
            <a:r>
              <a:rPr lang="bg-BG" altLang="en-US" sz="2000" b="1" dirty="0" smtClean="0">
                <a:latin typeface="Times New Roman" pitchFamily="16" charset="0"/>
              </a:rPr>
              <a:t> БАН</a:t>
            </a: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bg-BG" altLang="en-US" sz="1800" b="1" dirty="0">
              <a:latin typeface="Times New Roman" pitchFamily="16" charset="0"/>
            </a:endParaRPr>
          </a:p>
          <a:p>
            <a:pPr marL="0" indent="0" algn="ctr" eaLnBrk="1" hangingPunct="1">
              <a:spcBef>
                <a:spcPct val="50000"/>
              </a:spcBef>
              <a:buFont typeface="Arial" charset="0"/>
              <a:buNone/>
              <a:defRPr/>
            </a:pPr>
            <a:endParaRPr lang="en-US" altLang="en-US" sz="1800" b="1" dirty="0" smtClean="0">
              <a:latin typeface="Times New Roman" pitchFamily="16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bg-BG" altLang="en-US" sz="1800" b="1" dirty="0">
              <a:latin typeface="Times New Roman" pitchFamily="16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bg-BG" altLang="en-US" sz="2000" b="1" dirty="0" smtClean="0">
                <a:latin typeface="Times New Roman" pitchFamily="16" charset="0"/>
              </a:rPr>
              <a:t>СОФИЙСКИ УНИВЕРСИТЕТ „Кл. Охридски“</a:t>
            </a:r>
          </a:p>
          <a:p>
            <a:pPr marL="0" indent="0" algn="ctr">
              <a:buFont typeface="Arial" charset="0"/>
              <a:buNone/>
              <a:defRPr/>
            </a:pPr>
            <a:endParaRPr lang="bg-BG" altLang="en-US" sz="1800" b="1" dirty="0">
              <a:latin typeface="Times New Roman" pitchFamily="16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en-US" altLang="en-US" sz="1800" b="1" dirty="0" smtClean="0">
              <a:latin typeface="Times New Roman" pitchFamily="16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endParaRPr lang="bg-BG" altLang="en-US" sz="1800" b="1" dirty="0" smtClean="0">
              <a:latin typeface="Times New Roman" pitchFamily="16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endParaRPr lang="bg-BG" altLang="en-US" sz="1800" b="1" dirty="0" smtClean="0">
              <a:latin typeface="Times New Roman" pitchFamily="16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bg-BG" altLang="en-US" sz="2000" b="1" dirty="0" smtClean="0">
                <a:latin typeface="Times New Roman" pitchFamily="16" charset="0"/>
              </a:rPr>
              <a:t>ИНСТИТУТ ПО РОБОТИКА </a:t>
            </a:r>
            <a:r>
              <a:rPr lang="en-US" altLang="en-US" sz="2000" b="1" dirty="0" smtClean="0">
                <a:latin typeface="Times New Roman" pitchFamily="16" charset="0"/>
              </a:rPr>
              <a:t>-</a:t>
            </a:r>
            <a:r>
              <a:rPr lang="bg-BG" altLang="en-US" sz="2000" b="1" dirty="0" smtClean="0">
                <a:latin typeface="Times New Roman" pitchFamily="16" charset="0"/>
              </a:rPr>
              <a:t> БАН </a:t>
            </a:r>
            <a:endParaRPr lang="en-US" altLang="bg-BG" sz="2000" dirty="0" smtClean="0"/>
          </a:p>
          <a:p>
            <a:pPr>
              <a:defRPr/>
            </a:pPr>
            <a:endParaRPr lang="bg-BG" dirty="0"/>
          </a:p>
        </p:txBody>
      </p:sp>
      <p:pic>
        <p:nvPicPr>
          <p:cNvPr id="3076" name="Picture 9" descr="logo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" y="2420938"/>
            <a:ext cx="1873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1" descr="he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825" y="3573463"/>
            <a:ext cx="938213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iko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850" y="5300663"/>
            <a:ext cx="865188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CL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550" y="5387975"/>
            <a:ext cx="81915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bg-BG" altLang="bg-BG" sz="2800" dirty="0" smtClean="0"/>
              <a:t>Основните идеи за провеждане на Програмата са:</a:t>
            </a:r>
          </a:p>
          <a:p>
            <a:pPr lvl="1" eaLnBrk="1" hangingPunct="1">
              <a:buFont typeface="Wingdings" charset="2"/>
              <a:buChar char="Ø"/>
            </a:pPr>
            <a:r>
              <a:rPr lang="bg-BG" altLang="bg-BG" sz="2400" dirty="0" smtClean="0"/>
              <a:t>Осъществяване на тесни връзки между средното образование и научно - изследователските центрове  в България.</a:t>
            </a:r>
          </a:p>
          <a:p>
            <a:pPr lvl="1" eaLnBrk="1" hangingPunct="1">
              <a:buFont typeface="Wingdings" charset="2"/>
              <a:buChar char="Ø"/>
            </a:pPr>
            <a:r>
              <a:rPr lang="bg-BG" altLang="bg-BG" sz="2400" dirty="0" smtClean="0"/>
              <a:t> Възможност да се докоснат учителите до най-новите технологии в световния научен център </a:t>
            </a:r>
            <a:r>
              <a:rPr lang="en-US" altLang="bg-BG" sz="2400" dirty="0" smtClean="0"/>
              <a:t>CERN </a:t>
            </a:r>
            <a:r>
              <a:rPr lang="bg-BG" altLang="bg-BG" sz="2400" dirty="0" smtClean="0"/>
              <a:t>и да се отговори на техния интерес към новостите в науката и техниката.</a:t>
            </a:r>
          </a:p>
          <a:p>
            <a:pPr lvl="1" eaLnBrk="1" hangingPunct="1">
              <a:buFont typeface="Wingdings" charset="2"/>
              <a:buChar char="Ø"/>
            </a:pPr>
            <a:r>
              <a:rPr lang="bg-BG" altLang="bg-BG" sz="2400" dirty="0" smtClean="0"/>
              <a:t>По този начин да се повиши и интереса на учениците към природно-математическите и инженерни дисциплини.</a:t>
            </a:r>
            <a:endParaRPr lang="en-US" altLang="bg-BG" sz="2400" dirty="0" smtClean="0"/>
          </a:p>
        </p:txBody>
      </p:sp>
      <p:sp>
        <p:nvSpPr>
          <p:cNvPr id="5" name="Заглавие 1"/>
          <p:cNvSpPr txBox="1">
            <a:spLocks/>
          </p:cNvSpPr>
          <p:nvPr/>
        </p:nvSpPr>
        <p:spPr bwMode="auto">
          <a:xfrm>
            <a:off x="539750" y="0"/>
            <a:ext cx="828040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60000" lnSpcReduction="20000"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5</a:t>
            </a:r>
            <a:r>
              <a:rPr lang="bg-BG" sz="4000" b="1" dirty="0" smtClean="0">
                <a:latin typeface="+mj-lt"/>
                <a:ea typeface="+mj-ea"/>
                <a:cs typeface="+mj-cs"/>
              </a:rPr>
              <a:t>-та </a:t>
            </a:r>
            <a:r>
              <a:rPr lang="bg-BG" sz="4000" b="1" dirty="0">
                <a:latin typeface="+mj-lt"/>
                <a:ea typeface="+mj-ea"/>
                <a:cs typeface="+mj-cs"/>
              </a:rPr>
              <a:t>Национална учителска програма за квалификация на инженери - педагози</a:t>
            </a:r>
            <a:br>
              <a:rPr lang="bg-BG" sz="4000" b="1" dirty="0">
                <a:latin typeface="+mj-lt"/>
                <a:ea typeface="+mj-ea"/>
                <a:cs typeface="+mj-cs"/>
              </a:rPr>
            </a:br>
            <a:r>
              <a:rPr lang="bg-BG" sz="4000" b="1" dirty="0">
                <a:latin typeface="+mj-lt"/>
                <a:ea typeface="+mj-ea"/>
                <a:cs typeface="+mj-cs"/>
              </a:rPr>
              <a:t>Женева</a:t>
            </a:r>
            <a:r>
              <a:rPr lang="en-US" sz="4000" b="1" dirty="0">
                <a:latin typeface="+mj-lt"/>
                <a:ea typeface="+mj-ea"/>
                <a:cs typeface="+mj-cs"/>
              </a:rPr>
              <a:t>, </a:t>
            </a:r>
            <a:r>
              <a:rPr lang="bg-BG" sz="4000" b="1" dirty="0" smtClean="0">
                <a:latin typeface="+mj-lt"/>
                <a:ea typeface="+mj-ea"/>
                <a:cs typeface="+mj-cs"/>
              </a:rPr>
              <a:t>1</a:t>
            </a:r>
            <a:r>
              <a:rPr lang="en-US" sz="4000" b="1" dirty="0" smtClean="0">
                <a:latin typeface="+mj-lt"/>
                <a:ea typeface="+mj-ea"/>
                <a:cs typeface="+mj-cs"/>
              </a:rPr>
              <a:t>5</a:t>
            </a:r>
            <a:r>
              <a:rPr lang="bg-BG" sz="4000" b="1" dirty="0" smtClean="0">
                <a:latin typeface="+mj-lt"/>
                <a:ea typeface="+mj-ea"/>
                <a:cs typeface="+mj-cs"/>
              </a:rPr>
              <a:t>-</a:t>
            </a:r>
            <a:r>
              <a:rPr lang="en-US" sz="4000" b="1" dirty="0" smtClean="0">
                <a:latin typeface="+mj-lt"/>
                <a:ea typeface="+mj-ea"/>
                <a:cs typeface="+mj-cs"/>
              </a:rPr>
              <a:t>19</a:t>
            </a:r>
            <a:r>
              <a:rPr lang="bg-BG" sz="4000" b="1" dirty="0" smtClean="0">
                <a:latin typeface="+mj-lt"/>
                <a:ea typeface="+mj-ea"/>
                <a:cs typeface="+mj-cs"/>
              </a:rPr>
              <a:t>.10.201</a:t>
            </a:r>
            <a:r>
              <a:rPr lang="en-US" sz="4000" b="1" dirty="0" smtClean="0">
                <a:latin typeface="+mj-lt"/>
                <a:ea typeface="+mj-ea"/>
                <a:cs typeface="+mj-cs"/>
              </a:rPr>
              <a:t>8</a:t>
            </a:r>
            <a:r>
              <a:rPr lang="bg-BG" sz="4000" b="1" dirty="0" smtClean="0">
                <a:latin typeface="+mj-lt"/>
                <a:ea typeface="+mj-ea"/>
                <a:cs typeface="+mj-cs"/>
              </a:rPr>
              <a:t> </a:t>
            </a:r>
            <a:r>
              <a:rPr lang="bg-BG" sz="4000" b="1" dirty="0">
                <a:latin typeface="+mj-lt"/>
                <a:ea typeface="+mj-ea"/>
                <a:cs typeface="+mj-cs"/>
              </a:rPr>
              <a:t>г.</a:t>
            </a:r>
            <a:endParaRPr lang="en-US" sz="4000" b="1" dirty="0">
              <a:latin typeface="+mj-lt"/>
              <a:ea typeface="+mj-ea"/>
              <a:cs typeface="+mj-cs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900" b="1" dirty="0">
                <a:latin typeface="+mj-lt"/>
                <a:ea typeface="+mj-ea"/>
                <a:cs typeface="+mj-cs"/>
              </a:rPr>
              <a:t>---------------------------------------------------------------------------------------------------------</a:t>
            </a:r>
            <a:r>
              <a:rPr lang="en-US" sz="4400" b="1" dirty="0">
                <a:latin typeface="+mj-lt"/>
                <a:ea typeface="+mj-ea"/>
                <a:cs typeface="+mj-cs"/>
              </a:rPr>
              <a:t/>
            </a:r>
            <a:br>
              <a:rPr lang="en-US" sz="4400" b="1" dirty="0">
                <a:latin typeface="+mj-lt"/>
                <a:ea typeface="+mj-ea"/>
                <a:cs typeface="+mj-cs"/>
              </a:rPr>
            </a:br>
            <a:endParaRPr lang="en-U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50825" y="0"/>
            <a:ext cx="8569325" cy="1730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bg-BG" sz="2900" b="1" dirty="0" smtClean="0"/>
              <a:t>5-та Национална учителска програма за квалификация на инженери и </a:t>
            </a:r>
            <a:r>
              <a:rPr lang="en-US" sz="2900" b="1" dirty="0" smtClean="0"/>
              <a:t>IT </a:t>
            </a:r>
            <a:r>
              <a:rPr lang="bg-BG" sz="2900" b="1" dirty="0" smtClean="0"/>
              <a:t>специалисти - педагози</a:t>
            </a:r>
            <a:br>
              <a:rPr lang="bg-BG" sz="2900" b="1" dirty="0" smtClean="0"/>
            </a:br>
            <a:r>
              <a:rPr lang="bg-BG" sz="2900" b="1" u="sng" dirty="0" smtClean="0"/>
              <a:t>Женева</a:t>
            </a:r>
            <a:r>
              <a:rPr lang="en-US" sz="2900" b="1" u="sng" dirty="0" smtClean="0"/>
              <a:t>, </a:t>
            </a:r>
            <a:r>
              <a:rPr lang="bg-BG" sz="2900" b="1" u="sng" dirty="0" smtClean="0"/>
              <a:t>15-19.10.2018 г.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79388" y="1268413"/>
            <a:ext cx="8820150" cy="5256212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1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БЛАГОДАРНОСТИ: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bg-BG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На Министерството на образованието и науката на Р.</a:t>
            </a:r>
            <a:r>
              <a:rPr lang="en-US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България и  Дирекция “Квалификация и кариерно развитие” към Министерството за организацията на Националната учителска програма за квалификация на инженери–педагози.</a:t>
            </a:r>
            <a:r>
              <a:rPr lang="en-US" sz="1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g-BG" sz="1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bg-BG" sz="10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bg-BG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Образователната група към </a:t>
            </a:r>
            <a:r>
              <a:rPr lang="en-US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r>
              <a:rPr lang="bg-BG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за поддръжката, която оказа за организирането на Националната учителска програма.</a:t>
            </a:r>
            <a:r>
              <a:rPr lang="en-US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bg-BG" sz="10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bg-BG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-На Народна обсерватория и </a:t>
            </a:r>
            <a:r>
              <a:rPr lang="bg-BG" sz="10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планетариум</a:t>
            </a:r>
            <a:r>
              <a:rPr lang="bg-BG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“Н.Коперник” – гр. Варна за инициативата и активната подкрепа на Програмата.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bg-BG" sz="10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bg-BG" sz="10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всички лектори, ангажирани в Програмата.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лавие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252095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bg-BG" altLang="bg-BG" sz="3600" b="1" dirty="0" smtClean="0"/>
              <a:t>5-та Национална учителска програма за квалификация на инженери - педагози</a:t>
            </a:r>
            <a:br>
              <a:rPr lang="bg-BG" altLang="bg-BG" sz="3600" b="1" dirty="0" smtClean="0"/>
            </a:br>
            <a:r>
              <a:rPr lang="bg-BG" altLang="bg-BG" sz="3600" b="1" dirty="0" smtClean="0"/>
              <a:t>Женева</a:t>
            </a:r>
            <a:r>
              <a:rPr lang="en-US" altLang="bg-BG" sz="3600" b="1" dirty="0" smtClean="0"/>
              <a:t>, </a:t>
            </a:r>
            <a:r>
              <a:rPr lang="bg-BG" altLang="bg-BG" sz="3600" b="1" dirty="0" smtClean="0"/>
              <a:t>15-19.10.2018 г.</a:t>
            </a:r>
            <a:r>
              <a:rPr lang="en-US" altLang="bg-BG" sz="3600" b="1" dirty="0" smtClean="0"/>
              <a:t/>
            </a:r>
            <a:br>
              <a:rPr lang="en-US" altLang="bg-BG" sz="3600" b="1" dirty="0" smtClean="0"/>
            </a:br>
            <a:r>
              <a:rPr lang="en-US" altLang="bg-BG" sz="3600" b="1" dirty="0" smtClean="0"/>
              <a:t>---------------------------------------------------------</a:t>
            </a:r>
            <a:r>
              <a:rPr lang="en-US" altLang="bg-BG" b="1" dirty="0" smtClean="0"/>
              <a:t/>
            </a:r>
            <a:br>
              <a:rPr lang="en-US" altLang="bg-BG" b="1" dirty="0" smtClean="0"/>
            </a:br>
            <a:r>
              <a:rPr lang="bg-BG" altLang="bg-BG" b="1" dirty="0" smtClean="0"/>
              <a:t/>
            </a:r>
            <a:br>
              <a:rPr lang="bg-BG" altLang="bg-BG" b="1" dirty="0" smtClean="0"/>
            </a:br>
            <a:r>
              <a:rPr lang="bg-BG" altLang="bg-BG" b="1" dirty="0" smtClean="0"/>
              <a:t>На добър път в науката!</a:t>
            </a:r>
            <a:endParaRPr lang="en-US" altLang="bg-BG" dirty="0" smtClean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457200" y="3284538"/>
            <a:ext cx="8291513" cy="2841625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bg-BG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 typeface="Arial" charset="0"/>
              <a:buNone/>
              <a:defRPr/>
            </a:pPr>
            <a:endParaRPr lang="bg-BG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 typeface="Arial" charset="0"/>
              <a:buNone/>
              <a:defRPr/>
            </a:pPr>
            <a:r>
              <a:rPr lang="bg-BG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БЛАГОДАРЯ ЗА ВНИМАНИЕТО!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190</Words>
  <Application>Microsoft Office PowerPoint</Application>
  <PresentationFormat>Презентация на цял екран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5</vt:i4>
      </vt:variant>
    </vt:vector>
  </HeadingPairs>
  <TitlesOfParts>
    <vt:vector size="6" baseType="lpstr">
      <vt:lpstr>Office тема</vt:lpstr>
      <vt:lpstr> 5-th Bulgarian High School Engineering and IT – Experts Teachers Program 2018  5-та Национална учителска програма за квалификация на инженери и IT специалисти - педагози Женева, 15-19.10.2018 г. </vt:lpstr>
      <vt:lpstr>5-та Национална учителска програма за квалификация на инженери - педагози Женева, 15-19.10.2018 г.</vt:lpstr>
      <vt:lpstr>Слайд 3</vt:lpstr>
      <vt:lpstr>5-та Национална учителска програма за квалификация на инженери и IT специалисти - педагози Женева, 15-19.10.2018 г. </vt:lpstr>
      <vt:lpstr>5-та Национална учителска програма за квалификация на инженери - педагози Женева, 15-19.10.2018 г. ---------------------------------------------------------  На добър път в науката!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Национална учителска програма за квалификация на инженери - педагози Женева, 05-11.10.2014 г.</dc:title>
  <dc:creator>user</dc:creator>
  <cp:lastModifiedBy>user</cp:lastModifiedBy>
  <cp:revision>18</cp:revision>
  <dcterms:created xsi:type="dcterms:W3CDTF">2014-10-05T21:22:15Z</dcterms:created>
  <dcterms:modified xsi:type="dcterms:W3CDTF">2018-10-14T16:44:06Z</dcterms:modified>
</cp:coreProperties>
</file>