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314" r:id="rId3"/>
    <p:sldId id="303" r:id="rId4"/>
    <p:sldId id="270" r:id="rId5"/>
    <p:sldId id="273" r:id="rId6"/>
    <p:sldId id="287" r:id="rId7"/>
    <p:sldId id="288" r:id="rId8"/>
    <p:sldId id="311" r:id="rId9"/>
    <p:sldId id="315" r:id="rId10"/>
    <p:sldId id="305" r:id="rId11"/>
    <p:sldId id="306" r:id="rId12"/>
    <p:sldId id="307" r:id="rId13"/>
    <p:sldId id="277" r:id="rId14"/>
    <p:sldId id="333" r:id="rId15"/>
    <p:sldId id="320" r:id="rId16"/>
    <p:sldId id="318" r:id="rId17"/>
    <p:sldId id="319" r:id="rId18"/>
    <p:sldId id="321" r:id="rId19"/>
    <p:sldId id="322" r:id="rId20"/>
    <p:sldId id="323" r:id="rId21"/>
    <p:sldId id="324" r:id="rId22"/>
    <p:sldId id="325" r:id="rId23"/>
    <p:sldId id="326" r:id="rId24"/>
    <p:sldId id="313" r:id="rId25"/>
    <p:sldId id="328" r:id="rId26"/>
    <p:sldId id="327" r:id="rId27"/>
    <p:sldId id="330" r:id="rId28"/>
    <p:sldId id="310" r:id="rId29"/>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Full" cryptAlgorithmClass="hash" cryptAlgorithmType="typeAny" cryptAlgorithmSid="4" spinCount="100000" saltData="XJQ24MjBVETs9LdNWt/Auw==" hashData="xdK4kJ16CK8uZYfGRklgm988p2A="/>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878" autoAdjust="0"/>
    <p:restoredTop sz="94701"/>
  </p:normalViewPr>
  <p:slideViewPr>
    <p:cSldViewPr>
      <p:cViewPr>
        <p:scale>
          <a:sx n="98" d="100"/>
          <a:sy n="98" d="100"/>
        </p:scale>
        <p:origin x="104" y="1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D52682-A8EF-7B48-B7CE-A7035E9E2F45}" type="datetime1">
              <a:rPr lang="en-US" altLang="zh-CN" smtClean="0"/>
              <a:t>6/7/18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ltLang="zh-CN" smtClean="0"/>
              <a:t>CLIC Grounp Meeting</a:t>
            </a: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A08579-861B-4D2D-9497-6137DF61F948}" type="slidenum">
              <a:rPr lang="zh-CN" altLang="en-US" smtClean="0"/>
              <a:t>‹#›</a:t>
            </a:fld>
            <a:endParaRPr lang="zh-CN" altLang="en-US"/>
          </a:p>
        </p:txBody>
      </p:sp>
    </p:spTree>
    <p:extLst>
      <p:ext uri="{BB962C8B-B14F-4D97-AF65-F5344CB8AC3E}">
        <p14:creationId xmlns:p14="http://schemas.microsoft.com/office/powerpoint/2010/main" val="1970607214"/>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62CE3E-8F56-A042-8859-A5CD900D415D}" type="datetime1">
              <a:rPr lang="en-US" altLang="zh-CN" smtClean="0"/>
              <a:t>6/7/18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ltLang="zh-CN" smtClean="0"/>
              <a:t>CLIC Grounp Meeting</a:t>
            </a: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5B5B0-3170-450B-88BF-24EA43944670}" type="slidenum">
              <a:rPr lang="zh-CN" altLang="en-US" smtClean="0"/>
              <a:t>‹#›</a:t>
            </a:fld>
            <a:endParaRPr lang="zh-CN" altLang="en-US"/>
          </a:p>
        </p:txBody>
      </p:sp>
    </p:spTree>
    <p:extLst>
      <p:ext uri="{BB962C8B-B14F-4D97-AF65-F5344CB8AC3E}">
        <p14:creationId xmlns:p14="http://schemas.microsoft.com/office/powerpoint/2010/main" val="2766765500"/>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6" name="页脚占位符 5"/>
          <p:cNvSpPr>
            <a:spLocks noGrp="1"/>
          </p:cNvSpPr>
          <p:nvPr>
            <p:ph type="ftr" sz="quarter" idx="11"/>
          </p:nvPr>
        </p:nvSpPr>
        <p:spPr/>
        <p:txBody>
          <a:bodyPr/>
          <a:lstStyle/>
          <a:p>
            <a:r>
              <a:rPr lang="en-US" altLang="zh-CN" smtClean="0"/>
              <a:t>CLIC Grounp Meeting</a:t>
            </a:r>
            <a:endParaRPr lang="zh-CN" altLang="en-US"/>
          </a:p>
        </p:txBody>
      </p:sp>
      <p:sp>
        <p:nvSpPr>
          <p:cNvPr id="7" name="灯片编号占位符 6"/>
          <p:cNvSpPr>
            <a:spLocks noGrp="1"/>
          </p:cNvSpPr>
          <p:nvPr>
            <p:ph type="sldNum" sz="quarter" idx="12"/>
          </p:nvPr>
        </p:nvSpPr>
        <p:spPr/>
        <p:txBody>
          <a:bodyPr/>
          <a:lstStyle/>
          <a:p>
            <a:fld id="{DC65B5B0-3170-450B-88BF-24EA43944670}" type="slidenum">
              <a:rPr lang="zh-CN" altLang="en-US" smtClean="0"/>
              <a:t>1</a:t>
            </a:fld>
            <a:endParaRPr lang="zh-CN" altLang="en-US"/>
          </a:p>
        </p:txBody>
      </p:sp>
      <p:sp>
        <p:nvSpPr>
          <p:cNvPr id="8" name="日期占位符 7"/>
          <p:cNvSpPr>
            <a:spLocks noGrp="1"/>
          </p:cNvSpPr>
          <p:nvPr>
            <p:ph type="dt" idx="13"/>
          </p:nvPr>
        </p:nvSpPr>
        <p:spPr/>
        <p:txBody>
          <a:bodyPr/>
          <a:lstStyle/>
          <a:p>
            <a:fld id="{A2BCFC0E-1518-1D4E-8AC1-5FCFE58E26EF}" type="datetime1">
              <a:rPr lang="en-US" altLang="zh-CN" smtClean="0"/>
              <a:t>6/7/18</a:t>
            </a:fld>
            <a:endParaRPr lang="zh-CN" altLang="en-US"/>
          </a:p>
        </p:txBody>
      </p:sp>
    </p:spTree>
    <p:extLst>
      <p:ext uri="{BB962C8B-B14F-4D97-AF65-F5344CB8AC3E}">
        <p14:creationId xmlns:p14="http://schemas.microsoft.com/office/powerpoint/2010/main" val="27274398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dirty="0" smtClean="0"/>
              <a:t>COM method:</a:t>
            </a:r>
          </a:p>
          <a:p>
            <a:r>
              <a:rPr lang="en-US" altLang="zh-CN" dirty="0" smtClean="0"/>
              <a:t>Using core oscillation to collect the peripherals</a:t>
            </a:r>
            <a:endParaRPr lang="zh-CN" altLang="en-US" dirty="0"/>
          </a:p>
        </p:txBody>
      </p:sp>
      <p:sp>
        <p:nvSpPr>
          <p:cNvPr id="4" name="Date Placeholder 3"/>
          <p:cNvSpPr>
            <a:spLocks noGrp="1"/>
          </p:cNvSpPr>
          <p:nvPr>
            <p:ph type="dt" idx="10"/>
          </p:nvPr>
        </p:nvSpPr>
        <p:spPr/>
        <p:txBody>
          <a:bodyPr/>
          <a:lstStyle/>
          <a:p>
            <a:fld id="{32FC3F41-C256-5E4B-BC45-CD0550A41BDE}" type="datetime1">
              <a:rPr lang="en-US" altLang="zh-CN" smtClean="0"/>
              <a:t>6/7/18</a:t>
            </a:fld>
            <a:endParaRPr lang="zh-CN" altLang="en-US"/>
          </a:p>
        </p:txBody>
      </p:sp>
      <p:sp>
        <p:nvSpPr>
          <p:cNvPr id="5" name="Footer Placeholder 4"/>
          <p:cNvSpPr>
            <a:spLocks noGrp="1"/>
          </p:cNvSpPr>
          <p:nvPr>
            <p:ph type="ftr" sz="quarter" idx="11"/>
          </p:nvPr>
        </p:nvSpPr>
        <p:spPr/>
        <p:txBody>
          <a:bodyPr/>
          <a:lstStyle/>
          <a:p>
            <a:r>
              <a:rPr lang="en-US" altLang="zh-CN" smtClean="0"/>
              <a:t>CLIC Grounp Meeting</a:t>
            </a:r>
            <a:endParaRPr lang="zh-CN" altLang="en-US"/>
          </a:p>
        </p:txBody>
      </p:sp>
      <p:sp>
        <p:nvSpPr>
          <p:cNvPr id="6" name="Slide Number Placeholder 5"/>
          <p:cNvSpPr>
            <a:spLocks noGrp="1"/>
          </p:cNvSpPr>
          <p:nvPr>
            <p:ph type="sldNum" sz="quarter" idx="12"/>
          </p:nvPr>
        </p:nvSpPr>
        <p:spPr/>
        <p:txBody>
          <a:bodyPr/>
          <a:lstStyle/>
          <a:p>
            <a:fld id="{DC65B5B0-3170-450B-88BF-24EA43944670}" type="slidenum">
              <a:rPr lang="zh-CN" altLang="en-US" smtClean="0"/>
              <a:t>5</a:t>
            </a:fld>
            <a:endParaRPr lang="zh-CN" altLang="en-US"/>
          </a:p>
        </p:txBody>
      </p:sp>
    </p:spTree>
    <p:extLst>
      <p:ext uri="{BB962C8B-B14F-4D97-AF65-F5344CB8AC3E}">
        <p14:creationId xmlns:p14="http://schemas.microsoft.com/office/powerpoint/2010/main" val="1574877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tool is needed to simulate a Klystron</a:t>
            </a:r>
            <a:endParaRPr lang="en-US" dirty="0"/>
          </a:p>
        </p:txBody>
      </p:sp>
      <p:sp>
        <p:nvSpPr>
          <p:cNvPr id="4" name="Date Placeholder 3"/>
          <p:cNvSpPr>
            <a:spLocks noGrp="1"/>
          </p:cNvSpPr>
          <p:nvPr>
            <p:ph type="dt" idx="10"/>
          </p:nvPr>
        </p:nvSpPr>
        <p:spPr/>
        <p:txBody>
          <a:bodyPr/>
          <a:lstStyle/>
          <a:p>
            <a:fld id="{90C6A46B-E735-934E-8C1C-CD841F76AB71}" type="datetime1">
              <a:rPr lang="en-US" altLang="zh-CN" smtClean="0"/>
              <a:t>6/7/18</a:t>
            </a:fld>
            <a:endParaRPr lang="zh-CN" altLang="en-US"/>
          </a:p>
        </p:txBody>
      </p:sp>
      <p:sp>
        <p:nvSpPr>
          <p:cNvPr id="5" name="Footer Placeholder 4"/>
          <p:cNvSpPr>
            <a:spLocks noGrp="1"/>
          </p:cNvSpPr>
          <p:nvPr>
            <p:ph type="ftr" sz="quarter" idx="11"/>
          </p:nvPr>
        </p:nvSpPr>
        <p:spPr/>
        <p:txBody>
          <a:bodyPr/>
          <a:lstStyle/>
          <a:p>
            <a:r>
              <a:rPr lang="en-US" altLang="zh-CN" smtClean="0"/>
              <a:t>CLIC Grounp Meeting</a:t>
            </a:r>
            <a:endParaRPr lang="zh-CN" altLang="en-US"/>
          </a:p>
        </p:txBody>
      </p:sp>
      <p:sp>
        <p:nvSpPr>
          <p:cNvPr id="6" name="Slide Number Placeholder 5"/>
          <p:cNvSpPr>
            <a:spLocks noGrp="1"/>
          </p:cNvSpPr>
          <p:nvPr>
            <p:ph type="sldNum" sz="quarter" idx="12"/>
          </p:nvPr>
        </p:nvSpPr>
        <p:spPr/>
        <p:txBody>
          <a:bodyPr/>
          <a:lstStyle/>
          <a:p>
            <a:fld id="{DC65B5B0-3170-450B-88BF-24EA43944670}" type="slidenum">
              <a:rPr lang="zh-CN" altLang="en-US" smtClean="0"/>
              <a:t>6</a:t>
            </a:fld>
            <a:endParaRPr lang="zh-CN" altLang="en-US"/>
          </a:p>
        </p:txBody>
      </p:sp>
    </p:spTree>
    <p:extLst>
      <p:ext uri="{BB962C8B-B14F-4D97-AF65-F5344CB8AC3E}">
        <p14:creationId xmlns:p14="http://schemas.microsoft.com/office/powerpoint/2010/main" val="1986044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 </a:t>
            </a:r>
            <a:r>
              <a:rPr lang="en-US" dirty="0" err="1" smtClean="0"/>
              <a:t>zening’s</a:t>
            </a:r>
            <a:r>
              <a:rPr lang="en-US" dirty="0" smtClean="0"/>
              <a:t> name</a:t>
            </a:r>
            <a:endParaRPr lang="en-US" dirty="0"/>
          </a:p>
        </p:txBody>
      </p:sp>
      <p:sp>
        <p:nvSpPr>
          <p:cNvPr id="4" name="Date Placeholder 3"/>
          <p:cNvSpPr>
            <a:spLocks noGrp="1"/>
          </p:cNvSpPr>
          <p:nvPr>
            <p:ph type="dt" idx="10"/>
          </p:nvPr>
        </p:nvSpPr>
        <p:spPr/>
        <p:txBody>
          <a:bodyPr/>
          <a:lstStyle/>
          <a:p>
            <a:fld id="{AC62CE3E-8F56-A042-8859-A5CD900D415D}" type="datetime1">
              <a:rPr lang="en-US" altLang="zh-CN" smtClean="0"/>
              <a:t>6/7/18</a:t>
            </a:fld>
            <a:endParaRPr lang="zh-CN" altLang="en-US"/>
          </a:p>
        </p:txBody>
      </p:sp>
      <p:sp>
        <p:nvSpPr>
          <p:cNvPr id="5" name="Footer Placeholder 4"/>
          <p:cNvSpPr>
            <a:spLocks noGrp="1"/>
          </p:cNvSpPr>
          <p:nvPr>
            <p:ph type="ftr" sz="quarter" idx="11"/>
          </p:nvPr>
        </p:nvSpPr>
        <p:spPr/>
        <p:txBody>
          <a:bodyPr/>
          <a:lstStyle/>
          <a:p>
            <a:r>
              <a:rPr lang="en-US" altLang="zh-CN" smtClean="0"/>
              <a:t>CLIC Grounp Meeting</a:t>
            </a:r>
            <a:endParaRPr lang="zh-CN" altLang="en-US"/>
          </a:p>
        </p:txBody>
      </p:sp>
      <p:sp>
        <p:nvSpPr>
          <p:cNvPr id="6" name="Slide Number Placeholder 5"/>
          <p:cNvSpPr>
            <a:spLocks noGrp="1"/>
          </p:cNvSpPr>
          <p:nvPr>
            <p:ph type="sldNum" sz="quarter" idx="12"/>
          </p:nvPr>
        </p:nvSpPr>
        <p:spPr/>
        <p:txBody>
          <a:bodyPr/>
          <a:lstStyle/>
          <a:p>
            <a:fld id="{DC65B5B0-3170-450B-88BF-24EA43944670}" type="slidenum">
              <a:rPr lang="zh-CN" altLang="en-US" smtClean="0"/>
              <a:t>14</a:t>
            </a:fld>
            <a:endParaRPr lang="zh-CN" altLang="en-US"/>
          </a:p>
        </p:txBody>
      </p:sp>
    </p:spTree>
    <p:extLst>
      <p:ext uri="{BB962C8B-B14F-4D97-AF65-F5344CB8AC3E}">
        <p14:creationId xmlns:p14="http://schemas.microsoft.com/office/powerpoint/2010/main" val="5281175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AC62CE3E-8F56-A042-8859-A5CD900D415D}" type="datetime1">
              <a:rPr lang="en-US" altLang="zh-CN" smtClean="0"/>
              <a:t>6/7/18</a:t>
            </a:fld>
            <a:endParaRPr lang="zh-CN" altLang="en-US"/>
          </a:p>
        </p:txBody>
      </p:sp>
      <p:sp>
        <p:nvSpPr>
          <p:cNvPr id="5" name="Footer Placeholder 4"/>
          <p:cNvSpPr>
            <a:spLocks noGrp="1"/>
          </p:cNvSpPr>
          <p:nvPr>
            <p:ph type="ftr" sz="quarter" idx="11"/>
          </p:nvPr>
        </p:nvSpPr>
        <p:spPr/>
        <p:txBody>
          <a:bodyPr/>
          <a:lstStyle/>
          <a:p>
            <a:r>
              <a:rPr lang="en-US" altLang="zh-CN" smtClean="0"/>
              <a:t>CLIC Grounp Meeting</a:t>
            </a:r>
            <a:endParaRPr lang="zh-CN" altLang="en-US"/>
          </a:p>
        </p:txBody>
      </p:sp>
      <p:sp>
        <p:nvSpPr>
          <p:cNvPr id="6" name="Slide Number Placeholder 5"/>
          <p:cNvSpPr>
            <a:spLocks noGrp="1"/>
          </p:cNvSpPr>
          <p:nvPr>
            <p:ph type="sldNum" sz="quarter" idx="12"/>
          </p:nvPr>
        </p:nvSpPr>
        <p:spPr/>
        <p:txBody>
          <a:bodyPr/>
          <a:lstStyle/>
          <a:p>
            <a:fld id="{DC65B5B0-3170-450B-88BF-24EA43944670}" type="slidenum">
              <a:rPr lang="zh-CN" altLang="en-US" smtClean="0"/>
              <a:t>22</a:t>
            </a:fld>
            <a:endParaRPr lang="zh-CN" altLang="en-US"/>
          </a:p>
        </p:txBody>
      </p:sp>
    </p:spTree>
    <p:extLst>
      <p:ext uri="{BB962C8B-B14F-4D97-AF65-F5344CB8AC3E}">
        <p14:creationId xmlns:p14="http://schemas.microsoft.com/office/powerpoint/2010/main" val="696443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7C995A79-D13B-3E44-8560-008297ED46D7}" type="datetime1">
              <a:rPr lang="en-US" altLang="zh-CN" smtClean="0"/>
              <a:t>6/7/18</a:t>
            </a:fld>
            <a:endParaRPr lang="zh-CN" altLang="en-US"/>
          </a:p>
        </p:txBody>
      </p:sp>
      <p:sp>
        <p:nvSpPr>
          <p:cNvPr id="5" name="Footer Placeholder 4"/>
          <p:cNvSpPr>
            <a:spLocks noGrp="1"/>
          </p:cNvSpPr>
          <p:nvPr>
            <p:ph type="ftr" sz="quarter" idx="11"/>
          </p:nvPr>
        </p:nvSpPr>
        <p:spPr/>
        <p:txBody>
          <a:bodyPr/>
          <a:lstStyle/>
          <a:p>
            <a:r>
              <a:rPr lang="en-US" altLang="zh-CN" smtClean="0"/>
              <a:t>CLIC Grounp Meeting</a:t>
            </a:r>
            <a:endParaRPr lang="zh-CN" altLang="en-US"/>
          </a:p>
        </p:txBody>
      </p:sp>
      <p:sp>
        <p:nvSpPr>
          <p:cNvPr id="6" name="Slide Number Placeholder 5"/>
          <p:cNvSpPr>
            <a:spLocks noGrp="1"/>
          </p:cNvSpPr>
          <p:nvPr>
            <p:ph type="sldNum" sz="quarter" idx="12"/>
          </p:nvPr>
        </p:nvSpPr>
        <p:spPr/>
        <p:txBody>
          <a:bodyPr/>
          <a:lstStyle/>
          <a:p>
            <a:fld id="{DC65B5B0-3170-450B-88BF-24EA43944670}" type="slidenum">
              <a:rPr lang="zh-CN" altLang="en-US" smtClean="0"/>
              <a:t>27</a:t>
            </a:fld>
            <a:endParaRPr lang="zh-CN" altLang="en-US"/>
          </a:p>
        </p:txBody>
      </p:sp>
    </p:spTree>
    <p:extLst>
      <p:ext uri="{BB962C8B-B14F-4D97-AF65-F5344CB8AC3E}">
        <p14:creationId xmlns:p14="http://schemas.microsoft.com/office/powerpoint/2010/main" val="349224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75% </a:t>
            </a:r>
            <a:r>
              <a:rPr lang="en-US" smtClean="0"/>
              <a:t>ESS</a:t>
            </a:r>
            <a:r>
              <a:rPr lang="en-US" baseline="0" smtClean="0"/>
              <a:t> tube 110kV,16.84A;  70% LHC tube  54kV,9A</a:t>
            </a:r>
            <a:endParaRPr lang="en-US" smtClean="0"/>
          </a:p>
        </p:txBody>
      </p:sp>
      <p:sp>
        <p:nvSpPr>
          <p:cNvPr id="4" name="Date Placeholder 3"/>
          <p:cNvSpPr>
            <a:spLocks noGrp="1"/>
          </p:cNvSpPr>
          <p:nvPr>
            <p:ph type="dt" idx="10"/>
          </p:nvPr>
        </p:nvSpPr>
        <p:spPr/>
        <p:txBody>
          <a:bodyPr/>
          <a:lstStyle/>
          <a:p>
            <a:fld id="{C3B7C184-2CD0-AB40-9759-866270274C70}" type="datetime1">
              <a:rPr lang="en-US" altLang="zh-CN" smtClean="0"/>
              <a:t>6/7/18</a:t>
            </a:fld>
            <a:endParaRPr lang="zh-CN" altLang="en-US"/>
          </a:p>
        </p:txBody>
      </p:sp>
      <p:sp>
        <p:nvSpPr>
          <p:cNvPr id="5" name="Footer Placeholder 4"/>
          <p:cNvSpPr>
            <a:spLocks noGrp="1"/>
          </p:cNvSpPr>
          <p:nvPr>
            <p:ph type="ftr" sz="quarter" idx="11"/>
          </p:nvPr>
        </p:nvSpPr>
        <p:spPr/>
        <p:txBody>
          <a:bodyPr/>
          <a:lstStyle/>
          <a:p>
            <a:r>
              <a:rPr lang="en-US" altLang="zh-CN" smtClean="0"/>
              <a:t>CLIC Grounp Meeting</a:t>
            </a:r>
            <a:endParaRPr lang="zh-CN" altLang="en-US"/>
          </a:p>
        </p:txBody>
      </p:sp>
      <p:sp>
        <p:nvSpPr>
          <p:cNvPr id="6" name="Slide Number Placeholder 5"/>
          <p:cNvSpPr>
            <a:spLocks noGrp="1"/>
          </p:cNvSpPr>
          <p:nvPr>
            <p:ph type="sldNum" sz="quarter" idx="12"/>
          </p:nvPr>
        </p:nvSpPr>
        <p:spPr/>
        <p:txBody>
          <a:bodyPr/>
          <a:lstStyle/>
          <a:p>
            <a:fld id="{DC65B5B0-3170-450B-88BF-24EA43944670}" type="slidenum">
              <a:rPr lang="zh-CN" altLang="en-US" smtClean="0"/>
              <a:t>28</a:t>
            </a:fld>
            <a:endParaRPr lang="zh-CN" altLang="en-US"/>
          </a:p>
        </p:txBody>
      </p:sp>
    </p:spTree>
    <p:extLst>
      <p:ext uri="{BB962C8B-B14F-4D97-AF65-F5344CB8AC3E}">
        <p14:creationId xmlns:p14="http://schemas.microsoft.com/office/powerpoint/2010/main" val="44575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r>
              <a:rPr lang="en-US" altLang="zh-CN" smtClean="0"/>
              <a:t>2018/8/6</a:t>
            </a:r>
            <a:endParaRPr lang="zh-CN" altLang="en-US"/>
          </a:p>
        </p:txBody>
      </p:sp>
      <p:sp>
        <p:nvSpPr>
          <p:cNvPr id="5" name="页脚占位符 4"/>
          <p:cNvSpPr>
            <a:spLocks noGrp="1"/>
          </p:cNvSpPr>
          <p:nvPr>
            <p:ph type="ftr" sz="quarter" idx="11"/>
          </p:nvPr>
        </p:nvSpPr>
        <p:spPr/>
        <p:txBody>
          <a:bodyPr/>
          <a:lstStyle/>
          <a:p>
            <a:r>
              <a:rPr lang="is-IS" altLang="zh-CN" smtClean="0"/>
              <a:t>HG 2018</a:t>
            </a: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2018/8/6</a:t>
            </a:r>
            <a:endParaRPr lang="zh-CN" altLang="en-US"/>
          </a:p>
        </p:txBody>
      </p:sp>
      <p:sp>
        <p:nvSpPr>
          <p:cNvPr id="5" name="页脚占位符 4"/>
          <p:cNvSpPr>
            <a:spLocks noGrp="1"/>
          </p:cNvSpPr>
          <p:nvPr>
            <p:ph type="ftr" sz="quarter" idx="11"/>
          </p:nvPr>
        </p:nvSpPr>
        <p:spPr/>
        <p:txBody>
          <a:bodyPr/>
          <a:lstStyle/>
          <a:p>
            <a:r>
              <a:rPr lang="is-IS" altLang="zh-CN" smtClean="0"/>
              <a:t>HG 2018</a:t>
            </a: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2018/8/6</a:t>
            </a:r>
            <a:endParaRPr lang="zh-CN" altLang="en-US"/>
          </a:p>
        </p:txBody>
      </p:sp>
      <p:sp>
        <p:nvSpPr>
          <p:cNvPr id="5" name="页脚占位符 4"/>
          <p:cNvSpPr>
            <a:spLocks noGrp="1"/>
          </p:cNvSpPr>
          <p:nvPr>
            <p:ph type="ftr" sz="quarter" idx="11"/>
          </p:nvPr>
        </p:nvSpPr>
        <p:spPr/>
        <p:txBody>
          <a:bodyPr/>
          <a:lstStyle/>
          <a:p>
            <a:r>
              <a:rPr lang="is-IS" altLang="zh-CN" smtClean="0"/>
              <a:t>HG 2018</a:t>
            </a: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r>
              <a:rPr lang="en-US" altLang="zh-CN" smtClean="0"/>
              <a:t>2018/8/6</a:t>
            </a:r>
            <a:endParaRPr lang="zh-CN" altLang="en-US"/>
          </a:p>
        </p:txBody>
      </p:sp>
      <p:sp>
        <p:nvSpPr>
          <p:cNvPr id="5" name="页脚占位符 4"/>
          <p:cNvSpPr>
            <a:spLocks noGrp="1"/>
          </p:cNvSpPr>
          <p:nvPr>
            <p:ph type="ftr" sz="quarter" idx="11"/>
          </p:nvPr>
        </p:nvSpPr>
        <p:spPr/>
        <p:txBody>
          <a:bodyPr/>
          <a:lstStyle/>
          <a:p>
            <a:r>
              <a:rPr lang="is-IS" altLang="zh-CN" smtClean="0"/>
              <a:t>HG 2018</a:t>
            </a: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r>
              <a:rPr lang="en-US" altLang="zh-CN" smtClean="0"/>
              <a:t>2018/8/6</a:t>
            </a:r>
            <a:endParaRPr lang="zh-CN" altLang="en-US"/>
          </a:p>
        </p:txBody>
      </p:sp>
      <p:sp>
        <p:nvSpPr>
          <p:cNvPr id="5" name="页脚占位符 4"/>
          <p:cNvSpPr>
            <a:spLocks noGrp="1"/>
          </p:cNvSpPr>
          <p:nvPr>
            <p:ph type="ftr" sz="quarter" idx="11"/>
          </p:nvPr>
        </p:nvSpPr>
        <p:spPr/>
        <p:txBody>
          <a:bodyPr/>
          <a:lstStyle/>
          <a:p>
            <a:r>
              <a:rPr lang="is-IS" altLang="zh-CN" smtClean="0"/>
              <a:t>HG 2018</a:t>
            </a: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r>
              <a:rPr lang="en-US" altLang="zh-CN" smtClean="0"/>
              <a:t>2018/8/6</a:t>
            </a:r>
            <a:endParaRPr lang="zh-CN" altLang="en-US"/>
          </a:p>
        </p:txBody>
      </p:sp>
      <p:sp>
        <p:nvSpPr>
          <p:cNvPr id="6" name="页脚占位符 5"/>
          <p:cNvSpPr>
            <a:spLocks noGrp="1"/>
          </p:cNvSpPr>
          <p:nvPr>
            <p:ph type="ftr" sz="quarter" idx="11"/>
          </p:nvPr>
        </p:nvSpPr>
        <p:spPr/>
        <p:txBody>
          <a:bodyPr/>
          <a:lstStyle/>
          <a:p>
            <a:r>
              <a:rPr lang="is-IS" altLang="zh-CN" smtClean="0"/>
              <a:t>HG 2018</a:t>
            </a:r>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r>
              <a:rPr lang="en-US" altLang="zh-CN" smtClean="0"/>
              <a:t>2018/8/6</a:t>
            </a:r>
            <a:endParaRPr lang="zh-CN" altLang="en-US"/>
          </a:p>
        </p:txBody>
      </p:sp>
      <p:sp>
        <p:nvSpPr>
          <p:cNvPr id="8" name="页脚占位符 7"/>
          <p:cNvSpPr>
            <a:spLocks noGrp="1"/>
          </p:cNvSpPr>
          <p:nvPr>
            <p:ph type="ftr" sz="quarter" idx="11"/>
          </p:nvPr>
        </p:nvSpPr>
        <p:spPr/>
        <p:txBody>
          <a:bodyPr/>
          <a:lstStyle/>
          <a:p>
            <a:r>
              <a:rPr lang="is-IS" altLang="zh-CN" smtClean="0"/>
              <a:t>HG 2018</a:t>
            </a:r>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r>
              <a:rPr lang="en-US" altLang="zh-CN" smtClean="0"/>
              <a:t>2018/8/6</a:t>
            </a:r>
            <a:endParaRPr lang="zh-CN" altLang="en-US"/>
          </a:p>
        </p:txBody>
      </p:sp>
      <p:sp>
        <p:nvSpPr>
          <p:cNvPr id="4" name="页脚占位符 3"/>
          <p:cNvSpPr>
            <a:spLocks noGrp="1"/>
          </p:cNvSpPr>
          <p:nvPr>
            <p:ph type="ftr" sz="quarter" idx="11"/>
          </p:nvPr>
        </p:nvSpPr>
        <p:spPr/>
        <p:txBody>
          <a:bodyPr/>
          <a:lstStyle/>
          <a:p>
            <a:r>
              <a:rPr lang="is-IS" altLang="zh-CN" smtClean="0"/>
              <a:t>HG 2018</a:t>
            </a:r>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r>
              <a:rPr lang="en-US" altLang="zh-CN" smtClean="0"/>
              <a:t>2018/8/6</a:t>
            </a:r>
            <a:endParaRPr lang="zh-CN" altLang="en-US"/>
          </a:p>
        </p:txBody>
      </p:sp>
      <p:sp>
        <p:nvSpPr>
          <p:cNvPr id="3" name="页脚占位符 2"/>
          <p:cNvSpPr>
            <a:spLocks noGrp="1"/>
          </p:cNvSpPr>
          <p:nvPr>
            <p:ph type="ftr" sz="quarter" idx="11"/>
          </p:nvPr>
        </p:nvSpPr>
        <p:spPr/>
        <p:txBody>
          <a:bodyPr/>
          <a:lstStyle/>
          <a:p>
            <a:r>
              <a:rPr lang="is-IS" altLang="zh-CN" smtClean="0"/>
              <a:t>HG 2018</a:t>
            </a:r>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r>
              <a:rPr lang="en-US" altLang="zh-CN" smtClean="0"/>
              <a:t>2018/8/6</a:t>
            </a:r>
            <a:endParaRPr lang="zh-CN" altLang="en-US"/>
          </a:p>
        </p:txBody>
      </p:sp>
      <p:sp>
        <p:nvSpPr>
          <p:cNvPr id="6" name="页脚占位符 5"/>
          <p:cNvSpPr>
            <a:spLocks noGrp="1"/>
          </p:cNvSpPr>
          <p:nvPr>
            <p:ph type="ftr" sz="quarter" idx="11"/>
          </p:nvPr>
        </p:nvSpPr>
        <p:spPr/>
        <p:txBody>
          <a:bodyPr/>
          <a:lstStyle/>
          <a:p>
            <a:r>
              <a:rPr lang="is-IS" altLang="zh-CN" smtClean="0"/>
              <a:t>HG 2018</a:t>
            </a:r>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r>
              <a:rPr lang="en-US" altLang="zh-CN" smtClean="0"/>
              <a:t>2018/8/6</a:t>
            </a:r>
            <a:endParaRPr lang="zh-CN" altLang="en-US"/>
          </a:p>
        </p:txBody>
      </p:sp>
      <p:sp>
        <p:nvSpPr>
          <p:cNvPr id="6" name="页脚占位符 5"/>
          <p:cNvSpPr>
            <a:spLocks noGrp="1"/>
          </p:cNvSpPr>
          <p:nvPr>
            <p:ph type="ftr" sz="quarter" idx="11"/>
          </p:nvPr>
        </p:nvSpPr>
        <p:spPr/>
        <p:txBody>
          <a:bodyPr/>
          <a:lstStyle/>
          <a:p>
            <a:r>
              <a:rPr lang="is-IS" altLang="zh-CN" smtClean="0"/>
              <a:t>HG 2018</a:t>
            </a:r>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ltLang="zh-CN" smtClean="0"/>
              <a:t>2018/8/6</a:t>
            </a:r>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s-IS" altLang="zh-CN" smtClean="0"/>
              <a:t>HG 2018</a:t>
            </a: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g"/><Relationship Id="rId6" Type="http://schemas.openxmlformats.org/officeDocument/2006/relationships/image" Target="../media/image4.tiff"/><Relationship Id="rId7" Type="http://schemas.openxmlformats.org/officeDocument/2006/relationships/image" Target="../media/image5.jpeg"/><Relationship Id="rId8"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image" Target="../media/image36.tiff"/><Relationship Id="rId12" Type="http://schemas.openxmlformats.org/officeDocument/2006/relationships/image" Target="../media/image37.tiff"/><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8" Type="http://schemas.openxmlformats.org/officeDocument/2006/relationships/image" Target="../media/image33.png"/><Relationship Id="rId9" Type="http://schemas.openxmlformats.org/officeDocument/2006/relationships/image" Target="../media/image34.png"/><Relationship Id="rId10"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7.xml"/><Relationship Id="rId2"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47.gif"/><Relationship Id="rId4" Type="http://schemas.openxmlformats.org/officeDocument/2006/relationships/image" Target="../media/image48.gif"/><Relationship Id="rId5" Type="http://schemas.openxmlformats.org/officeDocument/2006/relationships/image" Target="../media/image49.gif"/><Relationship Id="rId6" Type="http://schemas.openxmlformats.org/officeDocument/2006/relationships/image" Target="../media/image50.png"/><Relationship Id="rId7" Type="http://schemas.openxmlformats.org/officeDocument/2006/relationships/image" Target="../media/image15.png"/><Relationship Id="rId8" Type="http://schemas.openxmlformats.org/officeDocument/2006/relationships/image" Target="../media/image51.png"/><Relationship Id="rId1" Type="http://schemas.openxmlformats.org/officeDocument/2006/relationships/slideLayout" Target="../slideLayouts/slideLayout7.xml"/><Relationship Id="rId2" Type="http://schemas.openxmlformats.org/officeDocument/2006/relationships/image" Target="../media/image46.gif"/></Relationships>
</file>

<file path=ppt/slides/_rels/slide14.xml.rels><?xml version="1.0" encoding="UTF-8" standalone="yes"?>
<Relationships xmlns="http://schemas.openxmlformats.org/package/2006/relationships"><Relationship Id="rId3" Type="http://schemas.openxmlformats.org/officeDocument/2006/relationships/image" Target="../media/image52.gif"/><Relationship Id="rId4" Type="http://schemas.openxmlformats.org/officeDocument/2006/relationships/image" Target="../media/image53.gif"/><Relationship Id="rId5" Type="http://schemas.openxmlformats.org/officeDocument/2006/relationships/image" Target="../media/image54.gif"/><Relationship Id="rId6" Type="http://schemas.openxmlformats.org/officeDocument/2006/relationships/image" Target="../media/image55.gif"/><Relationship Id="rId7" Type="http://schemas.openxmlformats.org/officeDocument/2006/relationships/image" Target="../media/image56.gif"/><Relationship Id="rId8" Type="http://schemas.openxmlformats.org/officeDocument/2006/relationships/image" Target="../media/image57.gif"/><Relationship Id="rId9" Type="http://schemas.openxmlformats.org/officeDocument/2006/relationships/image" Target="../media/image58.tiff"/><Relationship Id="rId10" Type="http://schemas.openxmlformats.org/officeDocument/2006/relationships/image" Target="../media/image36.tiff"/><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5" Type="http://schemas.openxmlformats.org/officeDocument/2006/relationships/image" Target="../media/image62.tiff"/><Relationship Id="rId6" Type="http://schemas.openxmlformats.org/officeDocument/2006/relationships/image" Target="../media/image36.tiff"/><Relationship Id="rId1" Type="http://schemas.openxmlformats.org/officeDocument/2006/relationships/slideLayout" Target="../slideLayouts/slideLayout2.xml"/><Relationship Id="rId2" Type="http://schemas.openxmlformats.org/officeDocument/2006/relationships/image" Target="../media/image5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6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png"/><Relationship Id="rId3" Type="http://schemas.openxmlformats.org/officeDocument/2006/relationships/image" Target="../media/image65.png"/></Relationships>
</file>

<file path=ppt/slides/_rels/slide19.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5" Type="http://schemas.openxmlformats.org/officeDocument/2006/relationships/image" Target="../media/image64.png"/><Relationship Id="rId6" Type="http://schemas.openxmlformats.org/officeDocument/2006/relationships/image" Target="../media/image69.png"/><Relationship Id="rId1" Type="http://schemas.openxmlformats.org/officeDocument/2006/relationships/slideLayout" Target="../slideLayouts/slideLayout2.xml"/><Relationship Id="rId2" Type="http://schemas.openxmlformats.org/officeDocument/2006/relationships/image" Target="../media/image6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 Id="rId3" Type="http://schemas.openxmlformats.org/officeDocument/2006/relationships/image" Target="../media/image71.jpeg"/></Relationships>
</file>

<file path=ppt/slides/_rels/slide21.xml.rels><?xml version="1.0" encoding="UTF-8" standalone="yes"?>
<Relationships xmlns="http://schemas.openxmlformats.org/package/2006/relationships"><Relationship Id="rId3" Type="http://schemas.openxmlformats.org/officeDocument/2006/relationships/image" Target="../media/image73.gif"/><Relationship Id="rId4" Type="http://schemas.openxmlformats.org/officeDocument/2006/relationships/image" Target="../media/image74.gif"/><Relationship Id="rId5" Type="http://schemas.openxmlformats.org/officeDocument/2006/relationships/image" Target="../media/image75.png"/><Relationship Id="rId6" Type="http://schemas.openxmlformats.org/officeDocument/2006/relationships/image" Target="../media/image76.gif"/><Relationship Id="rId1" Type="http://schemas.openxmlformats.org/officeDocument/2006/relationships/slideLayout" Target="../slideLayouts/slideLayout2.xml"/><Relationship Id="rId2" Type="http://schemas.openxmlformats.org/officeDocument/2006/relationships/image" Target="../media/image72.gif"/></Relationships>
</file>

<file path=ppt/slides/_rels/slide22.xml.rels><?xml version="1.0" encoding="UTF-8" standalone="yes"?>
<Relationships xmlns="http://schemas.openxmlformats.org/package/2006/relationships"><Relationship Id="rId3" Type="http://schemas.openxmlformats.org/officeDocument/2006/relationships/image" Target="../media/image77.jpeg"/><Relationship Id="rId4" Type="http://schemas.openxmlformats.org/officeDocument/2006/relationships/image" Target="../media/image78.jpg"/><Relationship Id="rId5" Type="http://schemas.openxmlformats.org/officeDocument/2006/relationships/image" Target="../media/image79.jp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tiff"/><Relationship Id="rId4" Type="http://schemas.openxmlformats.org/officeDocument/2006/relationships/image" Target="../media/image80.png"/><Relationship Id="rId5" Type="http://schemas.openxmlformats.org/officeDocument/2006/relationships/image" Target="../media/image81.png"/><Relationship Id="rId6" Type="http://schemas.openxmlformats.org/officeDocument/2006/relationships/image" Target="../media/image82.png"/><Relationship Id="rId1" Type="http://schemas.openxmlformats.org/officeDocument/2006/relationships/slideLayout" Target="../slideLayouts/slideLayout7.xml"/><Relationship Id="rId2" Type="http://schemas.openxmlformats.org/officeDocument/2006/relationships/image" Target="../media/image37.tiff"/></Relationships>
</file>

<file path=ppt/slides/_rels/slide25.xml.rels><?xml version="1.0" encoding="UTF-8" standalone="yes"?>
<Relationships xmlns="http://schemas.openxmlformats.org/package/2006/relationships"><Relationship Id="rId3" Type="http://schemas.openxmlformats.org/officeDocument/2006/relationships/image" Target="../media/image83.tiff"/><Relationship Id="rId4" Type="http://schemas.openxmlformats.org/officeDocument/2006/relationships/image" Target="../media/image84.png"/><Relationship Id="rId5" Type="http://schemas.openxmlformats.org/officeDocument/2006/relationships/image" Target="../media/image85.gif"/><Relationship Id="rId6" Type="http://schemas.openxmlformats.org/officeDocument/2006/relationships/image" Target="../media/image86.gif"/><Relationship Id="rId7" Type="http://schemas.openxmlformats.org/officeDocument/2006/relationships/image" Target="../media/image87.gif"/><Relationship Id="rId1" Type="http://schemas.openxmlformats.org/officeDocument/2006/relationships/slideLayout" Target="../slideLayouts/slideLayout7.xml"/><Relationship Id="rId2" Type="http://schemas.openxmlformats.org/officeDocument/2006/relationships/image" Target="../media/image36.tiff"/></Relationships>
</file>

<file path=ppt/slides/_rels/slide26.xml.rels><?xml version="1.0" encoding="UTF-8" standalone="yes"?>
<Relationships xmlns="http://schemas.openxmlformats.org/package/2006/relationships"><Relationship Id="rId3" Type="http://schemas.openxmlformats.org/officeDocument/2006/relationships/image" Target="../media/image89.jpeg"/><Relationship Id="rId4" Type="http://schemas.openxmlformats.org/officeDocument/2006/relationships/image" Target="../media/image90.tiff"/><Relationship Id="rId5" Type="http://schemas.openxmlformats.org/officeDocument/2006/relationships/image" Target="../media/image36.tiff"/><Relationship Id="rId1" Type="http://schemas.openxmlformats.org/officeDocument/2006/relationships/slideLayout" Target="../slideLayouts/slideLayout2.xml"/><Relationship Id="rId2" Type="http://schemas.openxmlformats.org/officeDocument/2006/relationships/image" Target="../media/image88.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6.png"/></Relationships>
</file>

<file path=ppt/slides/_rels/slide28.xml.rels><?xml version="1.0" encoding="UTF-8" standalone="yes"?>
<Relationships xmlns="http://schemas.openxmlformats.org/package/2006/relationships"><Relationship Id="rId3" Type="http://schemas.openxmlformats.org/officeDocument/2006/relationships/image" Target="../media/image91.png"/><Relationship Id="rId4" Type="http://schemas.openxmlformats.org/officeDocument/2006/relationships/image" Target="../media/image3.jpg"/><Relationship Id="rId5" Type="http://schemas.openxmlformats.org/officeDocument/2006/relationships/image" Target="../media/image92.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gif"/><Relationship Id="rId3" Type="http://schemas.openxmlformats.org/officeDocument/2006/relationships/image" Target="../media/image12.gif"/></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jpeg"/><Relationship Id="rId5" Type="http://schemas.openxmlformats.org/officeDocument/2006/relationships/image" Target="../media/image25.png"/><Relationship Id="rId6" Type="http://schemas.openxmlformats.org/officeDocument/2006/relationships/image" Target="NULL"/><Relationship Id="rId7"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3568" y="1837674"/>
            <a:ext cx="7772400" cy="1470025"/>
          </a:xfrm>
        </p:spPr>
        <p:txBody>
          <a:bodyPr>
            <a:normAutofit/>
          </a:bodyPr>
          <a:lstStyle/>
          <a:p>
            <a:r>
              <a:rPr lang="en-US" altLang="zh-CN" sz="4000" dirty="0" smtClean="0"/>
              <a:t>High efficiency power source development activities in CERN</a:t>
            </a:r>
            <a:endParaRPr lang="zh-CN" altLang="en-US" sz="4000" dirty="0"/>
          </a:p>
        </p:txBody>
      </p:sp>
      <p:sp>
        <p:nvSpPr>
          <p:cNvPr id="3" name="副标题 2"/>
          <p:cNvSpPr>
            <a:spLocks noGrp="1"/>
          </p:cNvSpPr>
          <p:nvPr>
            <p:ph type="subTitle" idx="1"/>
          </p:nvPr>
        </p:nvSpPr>
        <p:spPr>
          <a:xfrm>
            <a:off x="3923928" y="3837676"/>
            <a:ext cx="4128120" cy="1126976"/>
          </a:xfrm>
        </p:spPr>
        <p:txBody>
          <a:bodyPr>
            <a:normAutofit/>
          </a:bodyPr>
          <a:lstStyle/>
          <a:p>
            <a:r>
              <a:rPr lang="en-US" altLang="zh-CN" sz="2800" dirty="0" smtClean="0"/>
              <a:t>Jinchi Cai, Igor Syratchev</a:t>
            </a:r>
          </a:p>
          <a:p>
            <a:r>
              <a:rPr lang="en-US" altLang="zh-CN" sz="2800" dirty="0" smtClean="0"/>
              <a:t>On behalf of HEIKA team</a:t>
            </a:r>
            <a:endParaRPr lang="zh-CN" altLang="en-US" sz="2800" dirty="0"/>
          </a:p>
        </p:txBody>
      </p:sp>
      <p:pic>
        <p:nvPicPr>
          <p:cNvPr id="4" name="Picture 3" descr="Description : Macintosh HD:Users:etudiant01:Desktop:Charte graphique:Papeterie:En-tete:A4-01.eps"/>
          <p:cNvPicPr>
            <a:picLocks noChangeAspect="1" noChangeArrowheads="1"/>
          </p:cNvPicPr>
          <p:nvPr/>
        </p:nvPicPr>
        <p:blipFill rotWithShape="1">
          <a:blip r:embed="rId3">
            <a:extLst>
              <a:ext uri="{28A0092B-C50C-407E-A947-70E740481C1C}">
                <a14:useLocalDpi xmlns:a14="http://schemas.microsoft.com/office/drawing/2010/main" val="0"/>
              </a:ext>
            </a:extLst>
          </a:blip>
          <a:srcRect r="83171"/>
          <a:stretch/>
        </p:blipFill>
        <p:spPr bwMode="auto">
          <a:xfrm>
            <a:off x="0" y="-15007"/>
            <a:ext cx="1167953" cy="1195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7953" y="-2878"/>
            <a:ext cx="5208520" cy="117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页脚占位符 8"/>
          <p:cNvSpPr>
            <a:spLocks noGrp="1"/>
          </p:cNvSpPr>
          <p:nvPr>
            <p:ph type="ftr" sz="quarter" idx="11"/>
          </p:nvPr>
        </p:nvSpPr>
        <p:spPr/>
        <p:txBody>
          <a:bodyPr/>
          <a:lstStyle/>
          <a:p>
            <a:r>
              <a:rPr lang="en-US" altLang="zh-CN" dirty="0" smtClean="0"/>
              <a:t>HG 2018</a:t>
            </a:r>
            <a:endParaRPr lang="zh-CN" altLang="en-US" dirty="0"/>
          </a:p>
        </p:txBody>
      </p:sp>
      <p:sp>
        <p:nvSpPr>
          <p:cNvPr id="10" name="灯片编号占位符 9"/>
          <p:cNvSpPr>
            <a:spLocks noGrp="1"/>
          </p:cNvSpPr>
          <p:nvPr>
            <p:ph type="sldNum" sz="quarter" idx="12"/>
          </p:nvPr>
        </p:nvSpPr>
        <p:spPr/>
        <p:txBody>
          <a:bodyPr/>
          <a:lstStyle/>
          <a:p>
            <a:fld id="{0C913308-F349-4B6D-A68A-DD1791B4A57B}" type="slidenum">
              <a:rPr lang="zh-CN" altLang="en-US" smtClean="0"/>
              <a:t>1</a:t>
            </a:fld>
            <a:endParaRPr lang="zh-CN" altLang="en-US" dirty="0"/>
          </a:p>
        </p:txBody>
      </p:sp>
      <p:sp>
        <p:nvSpPr>
          <p:cNvPr id="11" name="日期占位符 10"/>
          <p:cNvSpPr>
            <a:spLocks noGrp="1"/>
          </p:cNvSpPr>
          <p:nvPr>
            <p:ph type="dt" sz="half" idx="10"/>
          </p:nvPr>
        </p:nvSpPr>
        <p:spPr/>
        <p:txBody>
          <a:bodyPr/>
          <a:lstStyle/>
          <a:p>
            <a:r>
              <a:rPr lang="en-US" altLang="zh-CN" smtClean="0"/>
              <a:t>2018/8/6</a:t>
            </a:r>
            <a:endParaRPr lang="zh-CN" altLang="en-US"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12360" y="-27384"/>
            <a:ext cx="1340544" cy="1220751"/>
          </a:xfrm>
          <a:prstGeom prst="rect">
            <a:avLst/>
          </a:prstGeom>
        </p:spPr>
      </p:pic>
      <p:pic>
        <p:nvPicPr>
          <p:cNvPr id="18" name="Picture 17"/>
          <p:cNvPicPr>
            <a:picLocks noChangeAspect="1"/>
          </p:cNvPicPr>
          <p:nvPr/>
        </p:nvPicPr>
        <p:blipFill>
          <a:blip r:embed="rId6"/>
          <a:stretch>
            <a:fillRect/>
          </a:stretch>
        </p:blipFill>
        <p:spPr>
          <a:xfrm>
            <a:off x="20340046" y="3337441"/>
            <a:ext cx="6074017" cy="2531978"/>
          </a:xfrm>
          <a:prstGeom prst="rect">
            <a:avLst/>
          </a:prstGeom>
        </p:spPr>
      </p:pic>
      <p:pic>
        <p:nvPicPr>
          <p:cNvPr id="20" name="Picture 19"/>
          <p:cNvPicPr>
            <a:picLocks noChangeAspect="1"/>
          </p:cNvPicPr>
          <p:nvPr/>
        </p:nvPicPr>
        <p:blipFill>
          <a:blip r:embed="rId6"/>
          <a:stretch>
            <a:fillRect/>
          </a:stretch>
        </p:blipFill>
        <p:spPr>
          <a:xfrm>
            <a:off x="32880389" y="8048768"/>
            <a:ext cx="6074017" cy="2531978"/>
          </a:xfrm>
          <a:prstGeom prst="rect">
            <a:avLst/>
          </a:prstGeom>
        </p:spPr>
      </p:pic>
      <p:pic>
        <p:nvPicPr>
          <p:cNvPr id="22" name="Picture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24149" y="4964652"/>
            <a:ext cx="1371680" cy="481776"/>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3528" y="4949277"/>
            <a:ext cx="1999497" cy="497959"/>
          </a:xfrm>
          <a:prstGeom prst="rect">
            <a:avLst/>
          </a:prstGeom>
        </p:spPr>
      </p:pic>
    </p:spTree>
    <p:extLst>
      <p:ext uri="{BB962C8B-B14F-4D97-AF65-F5344CB8AC3E}">
        <p14:creationId xmlns:p14="http://schemas.microsoft.com/office/powerpoint/2010/main" val="8702684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562600" cy="1143000"/>
          </a:xfrm>
        </p:spPr>
        <p:txBody>
          <a:bodyPr>
            <a:normAutofit fontScale="90000"/>
          </a:bodyPr>
          <a:lstStyle/>
          <a:p>
            <a:pPr algn="l"/>
            <a:r>
              <a:rPr lang="en-GB" dirty="0"/>
              <a:t>FCC </a:t>
            </a:r>
            <a:r>
              <a:rPr lang="en-GB" dirty="0" err="1"/>
              <a:t>e</a:t>
            </a:r>
            <a:r>
              <a:rPr lang="en-GB" baseline="30000" dirty="0" err="1"/>
              <a:t>+</a:t>
            </a:r>
            <a:r>
              <a:rPr lang="en-GB" dirty="0" err="1"/>
              <a:t>e</a:t>
            </a:r>
            <a:r>
              <a:rPr lang="en-GB" baseline="30000" dirty="0"/>
              <a:t>-</a:t>
            </a:r>
            <a:r>
              <a:rPr lang="en-GB" dirty="0"/>
              <a:t>: </a:t>
            </a:r>
            <a:r>
              <a:rPr lang="en-GB" dirty="0" smtClean="0"/>
              <a:t/>
            </a:r>
            <a:br>
              <a:rPr lang="en-GB" dirty="0" smtClean="0"/>
            </a:br>
            <a:r>
              <a:rPr lang="en-GB" sz="2700" dirty="0" smtClean="0"/>
              <a:t>0.8GHz,133.9kV×12.5A×</a:t>
            </a:r>
            <a:r>
              <a:rPr lang="en-US" altLang="zh-CN" sz="2700" b="1" u="sng" dirty="0">
                <a:solidFill>
                  <a:srgbClr val="FF0000"/>
                </a:solidFill>
              </a:rPr>
              <a:t>80%</a:t>
            </a:r>
            <a:r>
              <a:rPr lang="en-US" altLang="zh-CN" sz="2700" dirty="0"/>
              <a:t>&gt;</a:t>
            </a:r>
            <a:r>
              <a:rPr lang="en-US" altLang="zh-CN" sz="2700" dirty="0" smtClean="0"/>
              <a:t>1.3MW</a:t>
            </a:r>
            <a:endParaRPr lang="en-US"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10</a:t>
            </a:fld>
            <a:endParaRPr lang="zh-CN" altLang="en-US"/>
          </a:p>
        </p:txBody>
      </p:sp>
      <p:pic>
        <p:nvPicPr>
          <p:cNvPr id="7" name="Picture 6"/>
          <p:cNvPicPr>
            <a:picLocks noChangeAspect="1"/>
          </p:cNvPicPr>
          <p:nvPr/>
        </p:nvPicPr>
        <p:blipFill>
          <a:blip r:embed="rId2"/>
          <a:stretch>
            <a:fillRect/>
          </a:stretch>
        </p:blipFill>
        <p:spPr>
          <a:xfrm>
            <a:off x="10479875" y="14362791"/>
            <a:ext cx="4940515" cy="3750136"/>
          </a:xfrm>
          <a:prstGeom prst="rect">
            <a:avLst/>
          </a:prstGeom>
        </p:spPr>
      </p:pic>
      <p:pic>
        <p:nvPicPr>
          <p:cNvPr id="8" name="Picture 7"/>
          <p:cNvPicPr>
            <a:picLocks noChangeAspect="1"/>
          </p:cNvPicPr>
          <p:nvPr/>
        </p:nvPicPr>
        <p:blipFill>
          <a:blip r:embed="rId2"/>
          <a:stretch>
            <a:fillRect/>
          </a:stretch>
        </p:blipFill>
        <p:spPr>
          <a:xfrm>
            <a:off x="460158" y="1716502"/>
            <a:ext cx="2883043" cy="2188397"/>
          </a:xfrm>
          <a:prstGeom prst="rect">
            <a:avLst/>
          </a:prstGeom>
        </p:spPr>
      </p:pic>
      <p:pic>
        <p:nvPicPr>
          <p:cNvPr id="9" name="Picture 8"/>
          <p:cNvPicPr>
            <a:picLocks noChangeAspect="1"/>
          </p:cNvPicPr>
          <p:nvPr/>
        </p:nvPicPr>
        <p:blipFill>
          <a:blip r:embed="rId3"/>
          <a:stretch>
            <a:fillRect/>
          </a:stretch>
        </p:blipFill>
        <p:spPr>
          <a:xfrm>
            <a:off x="3343201" y="1716502"/>
            <a:ext cx="2743275" cy="2188397"/>
          </a:xfrm>
          <a:prstGeom prst="rect">
            <a:avLst/>
          </a:prstGeom>
        </p:spPr>
      </p:pic>
      <p:pic>
        <p:nvPicPr>
          <p:cNvPr id="10" name="Picture 9"/>
          <p:cNvPicPr>
            <a:picLocks noChangeAspect="1"/>
          </p:cNvPicPr>
          <p:nvPr/>
        </p:nvPicPr>
        <p:blipFill>
          <a:blip r:embed="rId4"/>
          <a:stretch>
            <a:fillRect/>
          </a:stretch>
        </p:blipFill>
        <p:spPr>
          <a:xfrm>
            <a:off x="434844" y="3904898"/>
            <a:ext cx="2908355" cy="2188398"/>
          </a:xfrm>
          <a:prstGeom prst="rect">
            <a:avLst/>
          </a:prstGeom>
        </p:spPr>
      </p:pic>
      <p:pic>
        <p:nvPicPr>
          <p:cNvPr id="11" name="Picture 10"/>
          <p:cNvPicPr>
            <a:picLocks noChangeAspect="1"/>
          </p:cNvPicPr>
          <p:nvPr/>
        </p:nvPicPr>
        <p:blipFill>
          <a:blip r:embed="rId5"/>
          <a:stretch>
            <a:fillRect/>
          </a:stretch>
        </p:blipFill>
        <p:spPr>
          <a:xfrm>
            <a:off x="980411" y="4796378"/>
            <a:ext cx="1218262" cy="1004406"/>
          </a:xfrm>
          <a:prstGeom prst="rect">
            <a:avLst/>
          </a:prstGeom>
        </p:spPr>
      </p:pic>
      <p:pic>
        <p:nvPicPr>
          <p:cNvPr id="12" name="Picture 11"/>
          <p:cNvPicPr>
            <a:picLocks noChangeAspect="1"/>
          </p:cNvPicPr>
          <p:nvPr/>
        </p:nvPicPr>
        <p:blipFill>
          <a:blip r:embed="rId6"/>
          <a:stretch>
            <a:fillRect/>
          </a:stretch>
        </p:blipFill>
        <p:spPr>
          <a:xfrm>
            <a:off x="6086476" y="1716502"/>
            <a:ext cx="2701466" cy="2188397"/>
          </a:xfrm>
          <a:prstGeom prst="rect">
            <a:avLst/>
          </a:prstGeom>
        </p:spPr>
      </p:pic>
      <p:pic>
        <p:nvPicPr>
          <p:cNvPr id="13" name="Picture 12"/>
          <p:cNvPicPr>
            <a:picLocks noChangeAspect="1"/>
          </p:cNvPicPr>
          <p:nvPr/>
        </p:nvPicPr>
        <p:blipFill>
          <a:blip r:embed="rId7"/>
          <a:stretch>
            <a:fillRect/>
          </a:stretch>
        </p:blipFill>
        <p:spPr>
          <a:xfrm>
            <a:off x="6562568" y="2636588"/>
            <a:ext cx="1342358" cy="990787"/>
          </a:xfrm>
          <a:prstGeom prst="rect">
            <a:avLst/>
          </a:prstGeom>
        </p:spPr>
      </p:pic>
      <p:pic>
        <p:nvPicPr>
          <p:cNvPr id="14" name="Picture 13"/>
          <p:cNvPicPr>
            <a:picLocks noChangeAspect="1"/>
          </p:cNvPicPr>
          <p:nvPr/>
        </p:nvPicPr>
        <p:blipFill>
          <a:blip r:embed="rId8"/>
          <a:stretch>
            <a:fillRect/>
          </a:stretch>
        </p:blipFill>
        <p:spPr>
          <a:xfrm>
            <a:off x="3343198" y="3904897"/>
            <a:ext cx="2924293" cy="2188397"/>
          </a:xfrm>
          <a:prstGeom prst="rect">
            <a:avLst/>
          </a:prstGeom>
        </p:spPr>
      </p:pic>
      <p:pic>
        <p:nvPicPr>
          <p:cNvPr id="15" name="Picture 14"/>
          <p:cNvPicPr>
            <a:picLocks noChangeAspect="1"/>
          </p:cNvPicPr>
          <p:nvPr/>
        </p:nvPicPr>
        <p:blipFill>
          <a:blip r:embed="rId9"/>
          <a:stretch>
            <a:fillRect/>
          </a:stretch>
        </p:blipFill>
        <p:spPr>
          <a:xfrm>
            <a:off x="6226240" y="3926903"/>
            <a:ext cx="2666240" cy="2166392"/>
          </a:xfrm>
          <a:prstGeom prst="rect">
            <a:avLst/>
          </a:prstGeom>
        </p:spPr>
      </p:pic>
      <p:pic>
        <p:nvPicPr>
          <p:cNvPr id="16" name="Picture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006196" y="81529"/>
            <a:ext cx="1900221" cy="793667"/>
          </a:xfrm>
          <a:prstGeom prst="rect">
            <a:avLst/>
          </a:prstGeom>
        </p:spPr>
      </p:pic>
      <p:pic>
        <p:nvPicPr>
          <p:cNvPr id="17" name="Picture 16"/>
          <p:cNvPicPr>
            <a:picLocks noChangeAspect="1"/>
          </p:cNvPicPr>
          <p:nvPr/>
        </p:nvPicPr>
        <p:blipFill rotWithShape="1">
          <a:blip r:embed="rId11"/>
          <a:srcRect l="18430" t="1000" r="17713"/>
          <a:stretch/>
        </p:blipFill>
        <p:spPr>
          <a:xfrm>
            <a:off x="5756121" y="70301"/>
            <a:ext cx="1250075" cy="1090133"/>
          </a:xfrm>
          <a:prstGeom prst="rect">
            <a:avLst/>
          </a:prstGeom>
        </p:spPr>
      </p:pic>
      <p:sp>
        <p:nvSpPr>
          <p:cNvPr id="3" name="TextBox 2"/>
          <p:cNvSpPr txBox="1"/>
          <p:nvPr/>
        </p:nvSpPr>
        <p:spPr>
          <a:xfrm>
            <a:off x="6562568" y="1160434"/>
            <a:ext cx="2225374" cy="369332"/>
          </a:xfrm>
          <a:prstGeom prst="rect">
            <a:avLst/>
          </a:prstGeom>
          <a:noFill/>
        </p:spPr>
        <p:txBody>
          <a:bodyPr wrap="square" rtlCol="0">
            <a:spAutoFit/>
          </a:bodyPr>
          <a:lstStyle/>
          <a:p>
            <a:r>
              <a:rPr lang="en-US" dirty="0" smtClean="0"/>
              <a:t>KlyC </a:t>
            </a:r>
            <a:r>
              <a:rPr lang="en-US" smtClean="0"/>
              <a:t>output graphics</a:t>
            </a:r>
            <a:endParaRPr lang="en-US"/>
          </a:p>
        </p:txBody>
      </p:sp>
      <p:pic>
        <p:nvPicPr>
          <p:cNvPr id="19" name="Picture 18"/>
          <p:cNvPicPr>
            <a:picLocks noChangeAspect="1"/>
          </p:cNvPicPr>
          <p:nvPr/>
        </p:nvPicPr>
        <p:blipFill rotWithShape="1">
          <a:blip r:embed="rId12"/>
          <a:srcRect t="21978" b="15829"/>
          <a:stretch/>
        </p:blipFill>
        <p:spPr>
          <a:xfrm>
            <a:off x="3855900" y="160389"/>
            <a:ext cx="1763687" cy="706092"/>
          </a:xfrm>
          <a:prstGeom prst="rect">
            <a:avLst/>
          </a:prstGeom>
        </p:spPr>
      </p:pic>
    </p:spTree>
    <p:extLst>
      <p:ext uri="{BB962C8B-B14F-4D97-AF65-F5344CB8AC3E}">
        <p14:creationId xmlns:p14="http://schemas.microsoft.com/office/powerpoint/2010/main" val="1491266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202451" y="877618"/>
            <a:ext cx="3549655" cy="2751671"/>
          </a:xfrm>
          <a:prstGeom prst="rect">
            <a:avLst/>
          </a:prstGeom>
        </p:spPr>
      </p:pic>
      <p:sp>
        <p:nvSpPr>
          <p:cNvPr id="10" name="TextBox 9"/>
          <p:cNvSpPr txBox="1"/>
          <p:nvPr/>
        </p:nvSpPr>
        <p:spPr>
          <a:xfrm>
            <a:off x="2793966" y="357074"/>
            <a:ext cx="4635500" cy="348109"/>
          </a:xfrm>
          <a:prstGeom prst="rect">
            <a:avLst/>
          </a:prstGeom>
          <a:noFill/>
        </p:spPr>
        <p:txBody>
          <a:bodyPr wrap="none" rtlCol="0">
            <a:spAutoFit/>
          </a:bodyPr>
          <a:lstStyle/>
          <a:p>
            <a:r>
              <a:rPr lang="en-GB" sz="1662" dirty="0"/>
              <a:t>Klystron’s Power gain curves and bandwidth (KlyC). </a:t>
            </a:r>
          </a:p>
        </p:txBody>
      </p:sp>
      <p:grpSp>
        <p:nvGrpSpPr>
          <p:cNvPr id="9" name="Group 8"/>
          <p:cNvGrpSpPr/>
          <p:nvPr/>
        </p:nvGrpSpPr>
        <p:grpSpPr>
          <a:xfrm>
            <a:off x="627976" y="891602"/>
            <a:ext cx="3375824" cy="2663736"/>
            <a:chOff x="224909" y="724736"/>
            <a:chExt cx="3657143" cy="2885714"/>
          </a:xfrm>
        </p:grpSpPr>
        <p:pic>
          <p:nvPicPr>
            <p:cNvPr id="2" name="Picture 1"/>
            <p:cNvPicPr>
              <a:picLocks noChangeAspect="1"/>
            </p:cNvPicPr>
            <p:nvPr/>
          </p:nvPicPr>
          <p:blipFill>
            <a:blip r:embed="rId3"/>
            <a:stretch>
              <a:fillRect/>
            </a:stretch>
          </p:blipFill>
          <p:spPr>
            <a:xfrm>
              <a:off x="224909" y="724736"/>
              <a:ext cx="3657143" cy="2885714"/>
            </a:xfrm>
            <a:prstGeom prst="rect">
              <a:avLst/>
            </a:prstGeom>
          </p:spPr>
        </p:pic>
        <p:sp>
          <p:nvSpPr>
            <p:cNvPr id="4" name="TextBox 3"/>
            <p:cNvSpPr txBox="1"/>
            <p:nvPr/>
          </p:nvSpPr>
          <p:spPr>
            <a:xfrm>
              <a:off x="2984447" y="935140"/>
              <a:ext cx="554319" cy="253890"/>
            </a:xfrm>
            <a:prstGeom prst="rect">
              <a:avLst/>
            </a:prstGeom>
            <a:noFill/>
          </p:spPr>
          <p:txBody>
            <a:bodyPr wrap="none" rtlCol="0">
              <a:spAutoFit/>
            </a:bodyPr>
            <a:lstStyle/>
            <a:p>
              <a:r>
                <a:rPr lang="en-GB" sz="923" dirty="0"/>
                <a:t>145 kV</a:t>
              </a:r>
            </a:p>
          </p:txBody>
        </p:sp>
        <p:sp>
          <p:nvSpPr>
            <p:cNvPr id="5" name="TextBox 4"/>
            <p:cNvSpPr txBox="1"/>
            <p:nvPr/>
          </p:nvSpPr>
          <p:spPr>
            <a:xfrm>
              <a:off x="2984446" y="1336955"/>
              <a:ext cx="554319" cy="253890"/>
            </a:xfrm>
            <a:prstGeom prst="rect">
              <a:avLst/>
            </a:prstGeom>
            <a:noFill/>
          </p:spPr>
          <p:txBody>
            <a:bodyPr wrap="none" rtlCol="0">
              <a:spAutoFit/>
            </a:bodyPr>
            <a:lstStyle/>
            <a:p>
              <a:r>
                <a:rPr lang="en-GB" sz="923" dirty="0"/>
                <a:t>134 kV</a:t>
              </a:r>
            </a:p>
          </p:txBody>
        </p:sp>
        <p:sp>
          <p:nvSpPr>
            <p:cNvPr id="6" name="TextBox 5"/>
            <p:cNvSpPr txBox="1"/>
            <p:nvPr/>
          </p:nvSpPr>
          <p:spPr>
            <a:xfrm>
              <a:off x="2984445" y="1825666"/>
              <a:ext cx="554319" cy="253890"/>
            </a:xfrm>
            <a:prstGeom prst="rect">
              <a:avLst/>
            </a:prstGeom>
            <a:noFill/>
          </p:spPr>
          <p:txBody>
            <a:bodyPr wrap="none" rtlCol="0">
              <a:spAutoFit/>
            </a:bodyPr>
            <a:lstStyle/>
            <a:p>
              <a:r>
                <a:rPr lang="en-GB" sz="923" dirty="0"/>
                <a:t>120 kV</a:t>
              </a:r>
            </a:p>
          </p:txBody>
        </p:sp>
        <p:sp>
          <p:nvSpPr>
            <p:cNvPr id="7" name="TextBox 6"/>
            <p:cNvSpPr txBox="1"/>
            <p:nvPr/>
          </p:nvSpPr>
          <p:spPr>
            <a:xfrm>
              <a:off x="2984444" y="2272796"/>
              <a:ext cx="554319" cy="253890"/>
            </a:xfrm>
            <a:prstGeom prst="rect">
              <a:avLst/>
            </a:prstGeom>
            <a:noFill/>
          </p:spPr>
          <p:txBody>
            <a:bodyPr wrap="none" rtlCol="0">
              <a:spAutoFit/>
            </a:bodyPr>
            <a:lstStyle/>
            <a:p>
              <a:r>
                <a:rPr lang="en-GB" sz="923" dirty="0"/>
                <a:t>110 kV</a:t>
              </a:r>
            </a:p>
          </p:txBody>
        </p:sp>
        <p:sp>
          <p:nvSpPr>
            <p:cNvPr id="8" name="TextBox 7"/>
            <p:cNvSpPr txBox="1"/>
            <p:nvPr/>
          </p:nvSpPr>
          <p:spPr>
            <a:xfrm>
              <a:off x="2981903" y="2593081"/>
              <a:ext cx="554319" cy="253890"/>
            </a:xfrm>
            <a:prstGeom prst="rect">
              <a:avLst/>
            </a:prstGeom>
            <a:noFill/>
          </p:spPr>
          <p:txBody>
            <a:bodyPr wrap="none" rtlCol="0">
              <a:spAutoFit/>
            </a:bodyPr>
            <a:lstStyle/>
            <a:p>
              <a:r>
                <a:rPr lang="en-GB" sz="923" dirty="0"/>
                <a:t>100 kV</a:t>
              </a:r>
            </a:p>
          </p:txBody>
        </p:sp>
        <p:sp>
          <p:nvSpPr>
            <p:cNvPr id="11" name="Freeform 10"/>
            <p:cNvSpPr/>
            <p:nvPr/>
          </p:nvSpPr>
          <p:spPr>
            <a:xfrm>
              <a:off x="1672243" y="1059200"/>
              <a:ext cx="845544" cy="1335795"/>
            </a:xfrm>
            <a:custGeom>
              <a:avLst/>
              <a:gdLst>
                <a:gd name="connsiteX0" fmla="*/ 0 w 845544"/>
                <a:gd name="connsiteY0" fmla="*/ 1335795 h 1335795"/>
                <a:gd name="connsiteX1" fmla="*/ 217583 w 845544"/>
                <a:gd name="connsiteY1" fmla="*/ 1076899 h 1335795"/>
                <a:gd name="connsiteX2" fmla="*/ 429658 w 845544"/>
                <a:gd name="connsiteY2" fmla="*/ 782197 h 1335795"/>
                <a:gd name="connsiteX3" fmla="*/ 638978 w 845544"/>
                <a:gd name="connsiteY3" fmla="*/ 344277 h 1335795"/>
                <a:gd name="connsiteX4" fmla="*/ 845544 w 845544"/>
                <a:gd name="connsiteY4" fmla="*/ 0 h 13357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5544" h="1335795">
                  <a:moveTo>
                    <a:pt x="0" y="1335795"/>
                  </a:moveTo>
                  <a:cubicBezTo>
                    <a:pt x="72986" y="1252480"/>
                    <a:pt x="145973" y="1169165"/>
                    <a:pt x="217583" y="1076899"/>
                  </a:cubicBezTo>
                  <a:cubicBezTo>
                    <a:pt x="289193" y="984633"/>
                    <a:pt x="359425" y="904301"/>
                    <a:pt x="429658" y="782197"/>
                  </a:cubicBezTo>
                  <a:cubicBezTo>
                    <a:pt x="499891" y="660093"/>
                    <a:pt x="569664" y="474643"/>
                    <a:pt x="638978" y="344277"/>
                  </a:cubicBezTo>
                  <a:cubicBezTo>
                    <a:pt x="708292" y="213911"/>
                    <a:pt x="776918" y="106955"/>
                    <a:pt x="845544" y="0"/>
                  </a:cubicBezTo>
                </a:path>
              </a:pathLst>
            </a:cu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grpSp>
      <p:sp>
        <p:nvSpPr>
          <p:cNvPr id="12" name="TextBox 11"/>
          <p:cNvSpPr txBox="1"/>
          <p:nvPr/>
        </p:nvSpPr>
        <p:spPr>
          <a:xfrm>
            <a:off x="4874089" y="1126975"/>
            <a:ext cx="922047" cy="262829"/>
          </a:xfrm>
          <a:prstGeom prst="rect">
            <a:avLst/>
          </a:prstGeom>
          <a:noFill/>
        </p:spPr>
        <p:txBody>
          <a:bodyPr wrap="none" rtlCol="0">
            <a:spAutoFit/>
          </a:bodyPr>
          <a:lstStyle/>
          <a:p>
            <a:r>
              <a:rPr lang="en-GB" sz="1108" dirty="0"/>
              <a:t>In saturation</a:t>
            </a:r>
          </a:p>
        </p:txBody>
      </p:sp>
      <p:pic>
        <p:nvPicPr>
          <p:cNvPr id="13" name="Picture 12"/>
          <p:cNvPicPr>
            <a:picLocks noChangeAspect="1"/>
          </p:cNvPicPr>
          <p:nvPr/>
        </p:nvPicPr>
        <p:blipFill>
          <a:blip r:embed="rId4"/>
          <a:stretch>
            <a:fillRect/>
          </a:stretch>
        </p:blipFill>
        <p:spPr>
          <a:xfrm>
            <a:off x="627976" y="3629289"/>
            <a:ext cx="3428572" cy="2540659"/>
          </a:xfrm>
          <a:prstGeom prst="rect">
            <a:avLst/>
          </a:prstGeom>
        </p:spPr>
      </p:pic>
      <p:cxnSp>
        <p:nvCxnSpPr>
          <p:cNvPr id="15" name="Straight Connector 14"/>
          <p:cNvCxnSpPr/>
          <p:nvPr/>
        </p:nvCxnSpPr>
        <p:spPr>
          <a:xfrm>
            <a:off x="1963356" y="3734765"/>
            <a:ext cx="0" cy="1911266"/>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738883" y="3750092"/>
            <a:ext cx="1037592" cy="490006"/>
          </a:xfrm>
          <a:prstGeom prst="rect">
            <a:avLst/>
          </a:prstGeom>
          <a:noFill/>
        </p:spPr>
        <p:txBody>
          <a:bodyPr wrap="none" rtlCol="0">
            <a:spAutoFit/>
          </a:bodyPr>
          <a:lstStyle/>
          <a:p>
            <a:r>
              <a:rPr lang="en-GB" sz="1292" dirty="0"/>
              <a:t>134kV</a:t>
            </a:r>
          </a:p>
          <a:p>
            <a:r>
              <a:rPr lang="en-GB" sz="1292" dirty="0"/>
              <a:t>In saturation</a:t>
            </a:r>
          </a:p>
        </p:txBody>
      </p:sp>
      <p:cxnSp>
        <p:nvCxnSpPr>
          <p:cNvPr id="18" name="Straight Arrow Connector 17"/>
          <p:cNvCxnSpPr/>
          <p:nvPr/>
        </p:nvCxnSpPr>
        <p:spPr>
          <a:xfrm>
            <a:off x="1543609" y="4816140"/>
            <a:ext cx="1160514" cy="9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963356" y="4562552"/>
            <a:ext cx="554960" cy="262829"/>
          </a:xfrm>
          <a:prstGeom prst="rect">
            <a:avLst/>
          </a:prstGeom>
          <a:noFill/>
        </p:spPr>
        <p:txBody>
          <a:bodyPr wrap="none" rtlCol="0">
            <a:spAutoFit/>
          </a:bodyPr>
          <a:lstStyle/>
          <a:p>
            <a:r>
              <a:rPr lang="en-GB" sz="1108" dirty="0"/>
              <a:t>4 MHz</a:t>
            </a:r>
          </a:p>
        </p:txBody>
      </p:sp>
      <p:pic>
        <p:nvPicPr>
          <p:cNvPr id="19" name="Picture 18"/>
          <p:cNvPicPr>
            <a:picLocks noChangeAspect="1"/>
          </p:cNvPicPr>
          <p:nvPr/>
        </p:nvPicPr>
        <p:blipFill>
          <a:blip r:embed="rId5"/>
          <a:stretch>
            <a:fillRect/>
          </a:stretch>
        </p:blipFill>
        <p:spPr>
          <a:xfrm>
            <a:off x="4211960" y="3645634"/>
            <a:ext cx="3566966" cy="2524314"/>
          </a:xfrm>
          <a:prstGeom prst="rect">
            <a:avLst/>
          </a:prstGeom>
        </p:spPr>
      </p:pic>
      <p:sp>
        <p:nvSpPr>
          <p:cNvPr id="21" name="TextBox 20"/>
          <p:cNvSpPr txBox="1"/>
          <p:nvPr/>
        </p:nvSpPr>
        <p:spPr>
          <a:xfrm>
            <a:off x="4805254" y="3785439"/>
            <a:ext cx="2911275" cy="276999"/>
          </a:xfrm>
          <a:prstGeom prst="rect">
            <a:avLst/>
          </a:prstGeom>
          <a:noFill/>
        </p:spPr>
        <p:txBody>
          <a:bodyPr wrap="square" rtlCol="0">
            <a:spAutoFit/>
          </a:bodyPr>
          <a:lstStyle/>
          <a:p>
            <a:r>
              <a:rPr lang="en-GB" sz="1200" dirty="0" smtClean="0"/>
              <a:t>Tube operation at miss-matched RF load</a:t>
            </a:r>
          </a:p>
        </p:txBody>
      </p:sp>
      <p:sp>
        <p:nvSpPr>
          <p:cNvPr id="14" name="Date Placeholder 13"/>
          <p:cNvSpPr>
            <a:spLocks noGrp="1"/>
          </p:cNvSpPr>
          <p:nvPr>
            <p:ph type="dt" sz="half" idx="10"/>
          </p:nvPr>
        </p:nvSpPr>
        <p:spPr/>
        <p:txBody>
          <a:bodyPr/>
          <a:lstStyle/>
          <a:p>
            <a:r>
              <a:rPr lang="en-US" altLang="zh-CN" smtClean="0"/>
              <a:t>2018/8/6</a:t>
            </a:r>
            <a:endParaRPr lang="zh-CN" altLang="en-US"/>
          </a:p>
        </p:txBody>
      </p:sp>
      <p:sp>
        <p:nvSpPr>
          <p:cNvPr id="17" name="Footer Placeholder 16"/>
          <p:cNvSpPr>
            <a:spLocks noGrp="1"/>
          </p:cNvSpPr>
          <p:nvPr>
            <p:ph type="ftr" sz="quarter" idx="11"/>
          </p:nvPr>
        </p:nvSpPr>
        <p:spPr/>
        <p:txBody>
          <a:bodyPr/>
          <a:lstStyle/>
          <a:p>
            <a:r>
              <a:rPr lang="is-IS" altLang="zh-CN" smtClean="0"/>
              <a:t>HG 2018</a:t>
            </a:r>
            <a:endParaRPr lang="zh-CN" altLang="en-US"/>
          </a:p>
        </p:txBody>
      </p:sp>
      <p:sp>
        <p:nvSpPr>
          <p:cNvPr id="22" name="Slide Number Placeholder 21"/>
          <p:cNvSpPr>
            <a:spLocks noGrp="1"/>
          </p:cNvSpPr>
          <p:nvPr>
            <p:ph type="sldNum" sz="quarter" idx="12"/>
          </p:nvPr>
        </p:nvSpPr>
        <p:spPr/>
        <p:txBody>
          <a:bodyPr/>
          <a:lstStyle/>
          <a:p>
            <a:fld id="{0C913308-F349-4B6D-A68A-DD1791B4A57B}" type="slidenum">
              <a:rPr lang="zh-CN" altLang="en-US" smtClean="0"/>
              <a:t>11</a:t>
            </a:fld>
            <a:endParaRPr lang="zh-CN" altLang="en-US"/>
          </a:p>
        </p:txBody>
      </p:sp>
    </p:spTree>
    <p:extLst>
      <p:ext uri="{BB962C8B-B14F-4D97-AF65-F5344CB8AC3E}">
        <p14:creationId xmlns:p14="http://schemas.microsoft.com/office/powerpoint/2010/main" val="9045559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normAutofit/>
          </a:bodyPr>
          <a:lstStyle/>
          <a:p>
            <a:r>
              <a:rPr lang="en-US" dirty="0" smtClean="0"/>
              <a:t>Benchmark with PIC code</a:t>
            </a:r>
            <a:endParaRPr lang="en-US"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12</a:t>
            </a:fld>
            <a:endParaRPr lang="zh-CN" altLang="en-US"/>
          </a:p>
        </p:txBody>
      </p:sp>
      <p:pic>
        <p:nvPicPr>
          <p:cNvPr id="7" name="Picture 6"/>
          <p:cNvPicPr>
            <a:picLocks noChangeAspect="1"/>
          </p:cNvPicPr>
          <p:nvPr/>
        </p:nvPicPr>
        <p:blipFill>
          <a:blip r:embed="rId2"/>
          <a:stretch>
            <a:fillRect/>
          </a:stretch>
        </p:blipFill>
        <p:spPr>
          <a:xfrm>
            <a:off x="10479875" y="14362791"/>
            <a:ext cx="4940515" cy="3750136"/>
          </a:xfrm>
          <a:prstGeom prst="rect">
            <a:avLst/>
          </a:prstGeom>
        </p:spPr>
      </p:pic>
      <p:pic>
        <p:nvPicPr>
          <p:cNvPr id="16" name="Content Placeholder 122"/>
          <p:cNvPicPr>
            <a:picLocks noGrp="1"/>
          </p:cNvPicPr>
          <p:nvPr>
            <p:ph idx="4294967295"/>
          </p:nvPr>
        </p:nvPicPr>
        <p:blipFill>
          <a:blip r:embed="rId3">
            <a:extLst>
              <a:ext uri="{28A0092B-C50C-407E-A947-70E740481C1C}">
                <a14:useLocalDpi xmlns:a14="http://schemas.microsoft.com/office/drawing/2010/main" val="0"/>
              </a:ext>
            </a:extLst>
          </a:blip>
          <a:stretch>
            <a:fillRect/>
          </a:stretch>
        </p:blipFill>
        <p:spPr>
          <a:xfrm>
            <a:off x="20277138" y="14113370"/>
            <a:ext cx="4489919" cy="2982231"/>
          </a:xfrm>
          <a:prstGeom prst="rect">
            <a:avLst/>
          </a:prstGeom>
        </p:spPr>
      </p:pic>
      <p:pic>
        <p:nvPicPr>
          <p:cNvPr id="17" name="Content Placeholder 122"/>
          <p:cNvPicPr>
            <a:picLocks noGrp="1"/>
          </p:cNvPicPr>
          <p:nvPr>
            <p:ph idx="4294967295"/>
          </p:nvPr>
        </p:nvPicPr>
        <p:blipFill>
          <a:blip r:embed="rId3">
            <a:extLst>
              <a:ext uri="{28A0092B-C50C-407E-A947-70E740481C1C}">
                <a14:useLocalDpi xmlns:a14="http://schemas.microsoft.com/office/drawing/2010/main" val="0"/>
              </a:ext>
            </a:extLst>
          </a:blip>
          <a:stretch>
            <a:fillRect/>
          </a:stretch>
        </p:blipFill>
        <p:spPr>
          <a:xfrm>
            <a:off x="20429538" y="14265770"/>
            <a:ext cx="4489919" cy="2982231"/>
          </a:xfrm>
          <a:prstGeom prst="rect">
            <a:avLst/>
          </a:prstGeom>
        </p:spPr>
      </p:pic>
      <p:pic>
        <p:nvPicPr>
          <p:cNvPr id="18" name="Content Placeholder 122"/>
          <p:cNvPicPr>
            <a:picLocks noGrp="1"/>
          </p:cNvPicPr>
          <p:nvPr>
            <p:ph idx="4294967295"/>
          </p:nvPr>
        </p:nvPicPr>
        <p:blipFill>
          <a:blip r:embed="rId3">
            <a:extLst>
              <a:ext uri="{28A0092B-C50C-407E-A947-70E740481C1C}">
                <a14:useLocalDpi xmlns:a14="http://schemas.microsoft.com/office/drawing/2010/main" val="0"/>
              </a:ext>
            </a:extLst>
          </a:blip>
          <a:stretch>
            <a:fillRect/>
          </a:stretch>
        </p:blipFill>
        <p:spPr>
          <a:xfrm>
            <a:off x="20581938" y="14418170"/>
            <a:ext cx="4489919" cy="2982231"/>
          </a:xfrm>
          <a:prstGeom prst="rect">
            <a:avLst/>
          </a:prstGeom>
        </p:spPr>
      </p:pic>
      <p:pic>
        <p:nvPicPr>
          <p:cNvPr id="19" name="Content Placeholder 122"/>
          <p:cNvPicPr>
            <a:picLocks noGrp="1"/>
          </p:cNvPicPr>
          <p:nvPr>
            <p:ph idx="4294967295"/>
          </p:nvPr>
        </p:nvPicPr>
        <p:blipFill>
          <a:blip r:embed="rId3">
            <a:extLst>
              <a:ext uri="{28A0092B-C50C-407E-A947-70E740481C1C}">
                <a14:useLocalDpi xmlns:a14="http://schemas.microsoft.com/office/drawing/2010/main" val="0"/>
              </a:ext>
            </a:extLst>
          </a:blip>
          <a:stretch>
            <a:fillRect/>
          </a:stretch>
        </p:blipFill>
        <p:spPr>
          <a:xfrm>
            <a:off x="20734338" y="14570570"/>
            <a:ext cx="4489919" cy="2982231"/>
          </a:xfrm>
          <a:prstGeom prst="rect">
            <a:avLst/>
          </a:prstGeom>
        </p:spPr>
      </p:pic>
      <p:pic>
        <p:nvPicPr>
          <p:cNvPr id="20" name="Content Placeholder 122"/>
          <p:cNvPicPr>
            <a:picLocks noGrp="1"/>
          </p:cNvPicPr>
          <p:nvPr>
            <p:ph idx="4294967295"/>
          </p:nvPr>
        </p:nvPicPr>
        <p:blipFill>
          <a:blip r:embed="rId3">
            <a:extLst>
              <a:ext uri="{28A0092B-C50C-407E-A947-70E740481C1C}">
                <a14:useLocalDpi xmlns:a14="http://schemas.microsoft.com/office/drawing/2010/main" val="0"/>
              </a:ext>
            </a:extLst>
          </a:blip>
          <a:stretch>
            <a:fillRect/>
          </a:stretch>
        </p:blipFill>
        <p:spPr>
          <a:xfrm>
            <a:off x="971600" y="1052736"/>
            <a:ext cx="3479695" cy="2304256"/>
          </a:xfrm>
          <a:prstGeom prst="rect">
            <a:avLst/>
          </a:prstGeom>
        </p:spPr>
      </p:pic>
      <p:pic>
        <p:nvPicPr>
          <p:cNvPr id="21" name="Picture 20"/>
          <p:cNvPicPr/>
          <p:nvPr/>
        </p:nvPicPr>
        <p:blipFill>
          <a:blip r:embed="rId4"/>
          <a:stretch>
            <a:fillRect/>
          </a:stretch>
        </p:blipFill>
        <p:spPr>
          <a:xfrm rot="10800000">
            <a:off x="4451295" y="908721"/>
            <a:ext cx="3713191" cy="2167157"/>
          </a:xfrm>
          <a:prstGeom prst="rect">
            <a:avLst/>
          </a:prstGeom>
        </p:spPr>
      </p:pic>
      <p:sp>
        <p:nvSpPr>
          <p:cNvPr id="3" name="Rectangle 2"/>
          <p:cNvSpPr/>
          <p:nvPr/>
        </p:nvSpPr>
        <p:spPr>
          <a:xfrm>
            <a:off x="1115616" y="3284984"/>
            <a:ext cx="7048870" cy="646331"/>
          </a:xfrm>
          <a:prstGeom prst="rect">
            <a:avLst/>
          </a:prstGeom>
        </p:spPr>
        <p:txBody>
          <a:bodyPr wrap="square">
            <a:spAutoFit/>
          </a:bodyPr>
          <a:lstStyle/>
          <a:p>
            <a:r>
              <a:rPr lang="en-US" altLang="zh-CN" dirty="0" smtClean="0"/>
              <a:t>Efficiency=</a:t>
            </a:r>
            <a:r>
              <a:rPr lang="en-US" altLang="zh-CN" b="1" u="sng" dirty="0" smtClean="0">
                <a:solidFill>
                  <a:srgbClr val="FF0000"/>
                </a:solidFill>
              </a:rPr>
              <a:t>80%</a:t>
            </a:r>
            <a:r>
              <a:rPr lang="en-US" altLang="zh-CN" dirty="0" smtClean="0"/>
              <a:t>@KlyC1.5D; </a:t>
            </a:r>
            <a:r>
              <a:rPr lang="en-US" altLang="zh-CN" b="1" u="sng" dirty="0" smtClean="0">
                <a:solidFill>
                  <a:srgbClr val="FF0000"/>
                </a:solidFill>
              </a:rPr>
              <a:t>80</a:t>
            </a:r>
            <a:r>
              <a:rPr lang="en-US" altLang="zh-CN" b="1" u="sng" dirty="0">
                <a:solidFill>
                  <a:srgbClr val="FF0000"/>
                </a:solidFill>
              </a:rPr>
              <a:t>%</a:t>
            </a:r>
            <a:r>
              <a:rPr lang="en-US" altLang="zh-CN" dirty="0">
                <a:solidFill>
                  <a:srgbClr val="FF0000"/>
                </a:solidFill>
              </a:rPr>
              <a:t> </a:t>
            </a:r>
            <a:r>
              <a:rPr lang="en-US" altLang="zh-CN" dirty="0"/>
              <a:t>@Magic 2D and</a:t>
            </a:r>
            <a:r>
              <a:rPr lang="en-US" altLang="zh-CN" dirty="0">
                <a:solidFill>
                  <a:srgbClr val="FF0000"/>
                </a:solidFill>
              </a:rPr>
              <a:t> </a:t>
            </a:r>
            <a:r>
              <a:rPr lang="en-US" altLang="zh-CN" b="1" u="sng" dirty="0">
                <a:solidFill>
                  <a:srgbClr val="FF0000"/>
                </a:solidFill>
              </a:rPr>
              <a:t>79%</a:t>
            </a:r>
            <a:r>
              <a:rPr lang="en-US" altLang="zh-CN" dirty="0">
                <a:solidFill>
                  <a:srgbClr val="FF0000"/>
                </a:solidFill>
              </a:rPr>
              <a:t> </a:t>
            </a:r>
            <a:r>
              <a:rPr lang="en-US" altLang="zh-CN" dirty="0"/>
              <a:t>@CST 3D</a:t>
            </a:r>
          </a:p>
          <a:p>
            <a:r>
              <a:rPr lang="en-US" altLang="zh-CN" dirty="0"/>
              <a:t>Time </a:t>
            </a:r>
            <a:r>
              <a:rPr lang="en-US" altLang="zh-CN" dirty="0" smtClean="0"/>
              <a:t>cost=</a:t>
            </a:r>
            <a:r>
              <a:rPr lang="en-US" altLang="zh-CN" dirty="0" smtClean="0">
                <a:solidFill>
                  <a:srgbClr val="FF0000"/>
                </a:solidFill>
              </a:rPr>
              <a:t>20min</a:t>
            </a:r>
            <a:r>
              <a:rPr lang="en-US" altLang="zh-CN" dirty="0" smtClean="0"/>
              <a:t>@KlyC1.5D; </a:t>
            </a:r>
            <a:r>
              <a:rPr lang="en-US" altLang="zh-CN" dirty="0" smtClean="0">
                <a:solidFill>
                  <a:srgbClr val="FF0000"/>
                </a:solidFill>
              </a:rPr>
              <a:t>12 </a:t>
            </a:r>
            <a:r>
              <a:rPr lang="en-US" altLang="zh-CN" dirty="0">
                <a:solidFill>
                  <a:srgbClr val="FF0000"/>
                </a:solidFill>
              </a:rPr>
              <a:t>h </a:t>
            </a:r>
            <a:r>
              <a:rPr lang="en-US" altLang="zh-CN" dirty="0"/>
              <a:t>@Magic 2D and </a:t>
            </a:r>
            <a:r>
              <a:rPr lang="en-US" altLang="zh-CN" dirty="0">
                <a:solidFill>
                  <a:srgbClr val="FF0000"/>
                </a:solidFill>
              </a:rPr>
              <a:t>50h </a:t>
            </a:r>
            <a:r>
              <a:rPr lang="en-US" altLang="zh-CN" dirty="0"/>
              <a:t>@CST 3D</a:t>
            </a:r>
          </a:p>
        </p:txBody>
      </p:sp>
      <p:pic>
        <p:nvPicPr>
          <p:cNvPr id="22" name="Picture 21"/>
          <p:cNvPicPr/>
          <p:nvPr/>
        </p:nvPicPr>
        <p:blipFill rotWithShape="1">
          <a:blip r:embed="rId5">
            <a:extLst>
              <a:ext uri="{28A0092B-C50C-407E-A947-70E740481C1C}">
                <a14:useLocalDpi xmlns:a14="http://schemas.microsoft.com/office/drawing/2010/main" val="0"/>
              </a:ext>
            </a:extLst>
          </a:blip>
          <a:srcRect b="2867"/>
          <a:stretch/>
        </p:blipFill>
        <p:spPr bwMode="auto">
          <a:xfrm>
            <a:off x="1163913" y="4019422"/>
            <a:ext cx="3624111" cy="1785842"/>
          </a:xfrm>
          <a:prstGeom prst="rect">
            <a:avLst/>
          </a:prstGeom>
          <a:ln>
            <a:noFill/>
          </a:ln>
          <a:extLst>
            <a:ext uri="{53640926-AAD7-44D8-BBD7-CCE9431645EC}">
              <a14:shadowObscured xmlns:a14="http://schemas.microsoft.com/office/drawing/2010/main"/>
            </a:ext>
          </a:extLst>
        </p:spPr>
      </p:pic>
      <p:pic>
        <p:nvPicPr>
          <p:cNvPr id="23" name="Picture 22"/>
          <p:cNvPicPr/>
          <p:nvPr/>
        </p:nvPicPr>
        <p:blipFill rotWithShape="1">
          <a:blip r:embed="rId6">
            <a:extLst>
              <a:ext uri="{28A0092B-C50C-407E-A947-70E740481C1C}">
                <a14:useLocalDpi xmlns:a14="http://schemas.microsoft.com/office/drawing/2010/main" val="0"/>
              </a:ext>
            </a:extLst>
          </a:blip>
          <a:srcRect b="4837"/>
          <a:stretch/>
        </p:blipFill>
        <p:spPr bwMode="auto">
          <a:xfrm>
            <a:off x="4896877" y="3931315"/>
            <a:ext cx="3267609" cy="185071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208673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8035" y="1141100"/>
            <a:ext cx="3495966" cy="2647891"/>
          </a:xfrm>
          <a:prstGeom prst="rect">
            <a:avLst/>
          </a:prstGeom>
        </p:spPr>
      </p:pic>
      <p:pic>
        <p:nvPicPr>
          <p:cNvPr id="47" name="Picture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0644" y="3297455"/>
            <a:ext cx="1910861" cy="2326164"/>
          </a:xfrm>
          <a:prstGeom prst="rect">
            <a:avLst/>
          </a:prstGeom>
        </p:spPr>
      </p:pic>
      <p:pic>
        <p:nvPicPr>
          <p:cNvPr id="29" name="Picture 28"/>
          <p:cNvPicPr>
            <a:picLocks/>
          </p:cNvPicPr>
          <p:nvPr/>
        </p:nvPicPr>
        <p:blipFill>
          <a:blip r:embed="rId4">
            <a:extLst>
              <a:ext uri="{28A0092B-C50C-407E-A947-70E740481C1C}">
                <a14:useLocalDpi xmlns:a14="http://schemas.microsoft.com/office/drawing/2010/main" val="0"/>
              </a:ext>
            </a:extLst>
          </a:blip>
          <a:stretch>
            <a:fillRect/>
          </a:stretch>
        </p:blipFill>
        <p:spPr>
          <a:xfrm>
            <a:off x="6262300" y="1127137"/>
            <a:ext cx="1910862" cy="2748909"/>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339609" y="3301774"/>
            <a:ext cx="1910861" cy="2318101"/>
          </a:xfrm>
          <a:prstGeom prst="rect">
            <a:avLst/>
          </a:prstGeom>
        </p:spPr>
      </p:pic>
      <p:pic>
        <p:nvPicPr>
          <p:cNvPr id="3" name="Picture 2"/>
          <p:cNvPicPr>
            <a:picLocks/>
          </p:cNvPicPr>
          <p:nvPr/>
        </p:nvPicPr>
        <p:blipFill>
          <a:blip r:embed="rId4">
            <a:extLst>
              <a:ext uri="{28A0092B-C50C-407E-A947-70E740481C1C}">
                <a14:useLocalDpi xmlns:a14="http://schemas.microsoft.com/office/drawing/2010/main" val="0"/>
              </a:ext>
            </a:extLst>
          </a:blip>
          <a:stretch>
            <a:fillRect/>
          </a:stretch>
        </p:blipFill>
        <p:spPr>
          <a:xfrm>
            <a:off x="4339609" y="1127138"/>
            <a:ext cx="1910861" cy="2752729"/>
          </a:xfrm>
          <a:prstGeom prst="rect">
            <a:avLst/>
          </a:prstGeom>
        </p:spPr>
      </p:pic>
      <p:cxnSp>
        <p:nvCxnSpPr>
          <p:cNvPr id="11" name="Straight Connector 10"/>
          <p:cNvCxnSpPr/>
          <p:nvPr/>
        </p:nvCxnSpPr>
        <p:spPr>
          <a:xfrm flipV="1">
            <a:off x="3866375" y="3023558"/>
            <a:ext cx="4306787"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3332208" y="1625676"/>
            <a:ext cx="4840955" cy="1309"/>
          </a:xfrm>
          <a:prstGeom prst="line">
            <a:avLst/>
          </a:prstGeom>
          <a:ln>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3332208" y="2165944"/>
            <a:ext cx="4840955" cy="0"/>
          </a:xfrm>
          <a:prstGeom prst="line">
            <a:avLst/>
          </a:prstGeom>
          <a:ln>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2035014" y="3301774"/>
            <a:ext cx="6138149" cy="1545"/>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5890599" y="1337390"/>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5690901" y="1337390"/>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3767204" y="1092346"/>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3562951" y="1132835"/>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8" name="Freeform 37"/>
          <p:cNvSpPr/>
          <p:nvPr/>
        </p:nvSpPr>
        <p:spPr>
          <a:xfrm>
            <a:off x="5635924" y="1625675"/>
            <a:ext cx="100572" cy="531180"/>
          </a:xfrm>
          <a:custGeom>
            <a:avLst/>
            <a:gdLst>
              <a:gd name="connsiteX0" fmla="*/ 0 w 108953"/>
              <a:gd name="connsiteY0" fmla="*/ 0 h 522515"/>
              <a:gd name="connsiteX1" fmla="*/ 26126 w 108953"/>
              <a:gd name="connsiteY1" fmla="*/ 44787 h 522515"/>
              <a:gd name="connsiteX2" fmla="*/ 29858 w 108953"/>
              <a:gd name="connsiteY2" fmla="*/ 89574 h 522515"/>
              <a:gd name="connsiteX3" fmla="*/ 41055 w 108953"/>
              <a:gd name="connsiteY3" fmla="*/ 130629 h 522515"/>
              <a:gd name="connsiteX4" fmla="*/ 44787 w 108953"/>
              <a:gd name="connsiteY4" fmla="*/ 182880 h 522515"/>
              <a:gd name="connsiteX5" fmla="*/ 52252 w 108953"/>
              <a:gd name="connsiteY5" fmla="*/ 231400 h 522515"/>
              <a:gd name="connsiteX6" fmla="*/ 55984 w 108953"/>
              <a:gd name="connsiteY6" fmla="*/ 276186 h 522515"/>
              <a:gd name="connsiteX7" fmla="*/ 59716 w 108953"/>
              <a:gd name="connsiteY7" fmla="*/ 294848 h 522515"/>
              <a:gd name="connsiteX8" fmla="*/ 70913 w 108953"/>
              <a:gd name="connsiteY8" fmla="*/ 309777 h 522515"/>
              <a:gd name="connsiteX9" fmla="*/ 78377 w 108953"/>
              <a:gd name="connsiteY9" fmla="*/ 332170 h 522515"/>
              <a:gd name="connsiteX10" fmla="*/ 85842 w 108953"/>
              <a:gd name="connsiteY10" fmla="*/ 365760 h 522515"/>
              <a:gd name="connsiteX11" fmla="*/ 85842 w 108953"/>
              <a:gd name="connsiteY11" fmla="*/ 384422 h 522515"/>
              <a:gd name="connsiteX12" fmla="*/ 89574 w 108953"/>
              <a:gd name="connsiteY12" fmla="*/ 418012 h 522515"/>
              <a:gd name="connsiteX13" fmla="*/ 93306 w 108953"/>
              <a:gd name="connsiteY13" fmla="*/ 440405 h 522515"/>
              <a:gd name="connsiteX14" fmla="*/ 93306 w 108953"/>
              <a:gd name="connsiteY14" fmla="*/ 462799 h 522515"/>
              <a:gd name="connsiteX15" fmla="*/ 100771 w 108953"/>
              <a:gd name="connsiteY15" fmla="*/ 485192 h 522515"/>
              <a:gd name="connsiteX16" fmla="*/ 108235 w 108953"/>
              <a:gd name="connsiteY16" fmla="*/ 503853 h 522515"/>
              <a:gd name="connsiteX17" fmla="*/ 108235 w 108953"/>
              <a:gd name="connsiteY17" fmla="*/ 522515 h 52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8953" h="522515">
                <a:moveTo>
                  <a:pt x="0" y="0"/>
                </a:moveTo>
                <a:cubicBezTo>
                  <a:pt x="10575" y="14929"/>
                  <a:pt x="21150" y="29858"/>
                  <a:pt x="26126" y="44787"/>
                </a:cubicBezTo>
                <a:cubicBezTo>
                  <a:pt x="31102" y="59716"/>
                  <a:pt x="27370" y="75267"/>
                  <a:pt x="29858" y="89574"/>
                </a:cubicBezTo>
                <a:cubicBezTo>
                  <a:pt x="32346" y="103881"/>
                  <a:pt x="38567" y="115078"/>
                  <a:pt x="41055" y="130629"/>
                </a:cubicBezTo>
                <a:cubicBezTo>
                  <a:pt x="43543" y="146180"/>
                  <a:pt x="42921" y="166085"/>
                  <a:pt x="44787" y="182880"/>
                </a:cubicBezTo>
                <a:cubicBezTo>
                  <a:pt x="46653" y="199675"/>
                  <a:pt x="50386" y="215849"/>
                  <a:pt x="52252" y="231400"/>
                </a:cubicBezTo>
                <a:cubicBezTo>
                  <a:pt x="54118" y="246951"/>
                  <a:pt x="54740" y="265611"/>
                  <a:pt x="55984" y="276186"/>
                </a:cubicBezTo>
                <a:cubicBezTo>
                  <a:pt x="57228" y="286761"/>
                  <a:pt x="57228" y="289250"/>
                  <a:pt x="59716" y="294848"/>
                </a:cubicBezTo>
                <a:cubicBezTo>
                  <a:pt x="62204" y="300446"/>
                  <a:pt x="67803" y="303557"/>
                  <a:pt x="70913" y="309777"/>
                </a:cubicBezTo>
                <a:cubicBezTo>
                  <a:pt x="74023" y="315997"/>
                  <a:pt x="75889" y="322840"/>
                  <a:pt x="78377" y="332170"/>
                </a:cubicBezTo>
                <a:cubicBezTo>
                  <a:pt x="80865" y="341501"/>
                  <a:pt x="84598" y="357051"/>
                  <a:pt x="85842" y="365760"/>
                </a:cubicBezTo>
                <a:cubicBezTo>
                  <a:pt x="87086" y="374469"/>
                  <a:pt x="85220" y="375713"/>
                  <a:pt x="85842" y="384422"/>
                </a:cubicBezTo>
                <a:cubicBezTo>
                  <a:pt x="86464" y="393131"/>
                  <a:pt x="88330" y="408682"/>
                  <a:pt x="89574" y="418012"/>
                </a:cubicBezTo>
                <a:cubicBezTo>
                  <a:pt x="90818" y="427342"/>
                  <a:pt x="92684" y="432941"/>
                  <a:pt x="93306" y="440405"/>
                </a:cubicBezTo>
                <a:cubicBezTo>
                  <a:pt x="93928" y="447870"/>
                  <a:pt x="92062" y="455335"/>
                  <a:pt x="93306" y="462799"/>
                </a:cubicBezTo>
                <a:cubicBezTo>
                  <a:pt x="94550" y="470263"/>
                  <a:pt x="98283" y="478350"/>
                  <a:pt x="100771" y="485192"/>
                </a:cubicBezTo>
                <a:cubicBezTo>
                  <a:pt x="103259" y="492034"/>
                  <a:pt x="106991" y="497633"/>
                  <a:pt x="108235" y="503853"/>
                </a:cubicBezTo>
                <a:cubicBezTo>
                  <a:pt x="109479" y="510073"/>
                  <a:pt x="108857" y="516294"/>
                  <a:pt x="108235" y="522515"/>
                </a:cubicBezTo>
              </a:path>
            </a:pathLst>
          </a:custGeom>
          <a:noFill/>
          <a:ln w="3175">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38"/>
          <p:cNvSpPr/>
          <p:nvPr/>
        </p:nvSpPr>
        <p:spPr>
          <a:xfrm>
            <a:off x="3520962" y="1626984"/>
            <a:ext cx="100572" cy="531180"/>
          </a:xfrm>
          <a:custGeom>
            <a:avLst/>
            <a:gdLst>
              <a:gd name="connsiteX0" fmla="*/ 0 w 108953"/>
              <a:gd name="connsiteY0" fmla="*/ 0 h 522515"/>
              <a:gd name="connsiteX1" fmla="*/ 26126 w 108953"/>
              <a:gd name="connsiteY1" fmla="*/ 44787 h 522515"/>
              <a:gd name="connsiteX2" fmla="*/ 29858 w 108953"/>
              <a:gd name="connsiteY2" fmla="*/ 89574 h 522515"/>
              <a:gd name="connsiteX3" fmla="*/ 41055 w 108953"/>
              <a:gd name="connsiteY3" fmla="*/ 130629 h 522515"/>
              <a:gd name="connsiteX4" fmla="*/ 44787 w 108953"/>
              <a:gd name="connsiteY4" fmla="*/ 182880 h 522515"/>
              <a:gd name="connsiteX5" fmla="*/ 52252 w 108953"/>
              <a:gd name="connsiteY5" fmla="*/ 231400 h 522515"/>
              <a:gd name="connsiteX6" fmla="*/ 55984 w 108953"/>
              <a:gd name="connsiteY6" fmla="*/ 276186 h 522515"/>
              <a:gd name="connsiteX7" fmla="*/ 59716 w 108953"/>
              <a:gd name="connsiteY7" fmla="*/ 294848 h 522515"/>
              <a:gd name="connsiteX8" fmla="*/ 70913 w 108953"/>
              <a:gd name="connsiteY8" fmla="*/ 309777 h 522515"/>
              <a:gd name="connsiteX9" fmla="*/ 78377 w 108953"/>
              <a:gd name="connsiteY9" fmla="*/ 332170 h 522515"/>
              <a:gd name="connsiteX10" fmla="*/ 85842 w 108953"/>
              <a:gd name="connsiteY10" fmla="*/ 365760 h 522515"/>
              <a:gd name="connsiteX11" fmla="*/ 85842 w 108953"/>
              <a:gd name="connsiteY11" fmla="*/ 384422 h 522515"/>
              <a:gd name="connsiteX12" fmla="*/ 89574 w 108953"/>
              <a:gd name="connsiteY12" fmla="*/ 418012 h 522515"/>
              <a:gd name="connsiteX13" fmla="*/ 93306 w 108953"/>
              <a:gd name="connsiteY13" fmla="*/ 440405 h 522515"/>
              <a:gd name="connsiteX14" fmla="*/ 93306 w 108953"/>
              <a:gd name="connsiteY14" fmla="*/ 462799 h 522515"/>
              <a:gd name="connsiteX15" fmla="*/ 100771 w 108953"/>
              <a:gd name="connsiteY15" fmla="*/ 485192 h 522515"/>
              <a:gd name="connsiteX16" fmla="*/ 108235 w 108953"/>
              <a:gd name="connsiteY16" fmla="*/ 503853 h 522515"/>
              <a:gd name="connsiteX17" fmla="*/ 108235 w 108953"/>
              <a:gd name="connsiteY17" fmla="*/ 522515 h 52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8953" h="522515">
                <a:moveTo>
                  <a:pt x="0" y="0"/>
                </a:moveTo>
                <a:cubicBezTo>
                  <a:pt x="10575" y="14929"/>
                  <a:pt x="21150" y="29858"/>
                  <a:pt x="26126" y="44787"/>
                </a:cubicBezTo>
                <a:cubicBezTo>
                  <a:pt x="31102" y="59716"/>
                  <a:pt x="27370" y="75267"/>
                  <a:pt x="29858" y="89574"/>
                </a:cubicBezTo>
                <a:cubicBezTo>
                  <a:pt x="32346" y="103881"/>
                  <a:pt x="38567" y="115078"/>
                  <a:pt x="41055" y="130629"/>
                </a:cubicBezTo>
                <a:cubicBezTo>
                  <a:pt x="43543" y="146180"/>
                  <a:pt x="42921" y="166085"/>
                  <a:pt x="44787" y="182880"/>
                </a:cubicBezTo>
                <a:cubicBezTo>
                  <a:pt x="46653" y="199675"/>
                  <a:pt x="50386" y="215849"/>
                  <a:pt x="52252" y="231400"/>
                </a:cubicBezTo>
                <a:cubicBezTo>
                  <a:pt x="54118" y="246951"/>
                  <a:pt x="54740" y="265611"/>
                  <a:pt x="55984" y="276186"/>
                </a:cubicBezTo>
                <a:cubicBezTo>
                  <a:pt x="57228" y="286761"/>
                  <a:pt x="57228" y="289250"/>
                  <a:pt x="59716" y="294848"/>
                </a:cubicBezTo>
                <a:cubicBezTo>
                  <a:pt x="62204" y="300446"/>
                  <a:pt x="67803" y="303557"/>
                  <a:pt x="70913" y="309777"/>
                </a:cubicBezTo>
                <a:cubicBezTo>
                  <a:pt x="74023" y="315997"/>
                  <a:pt x="75889" y="322840"/>
                  <a:pt x="78377" y="332170"/>
                </a:cubicBezTo>
                <a:cubicBezTo>
                  <a:pt x="80865" y="341501"/>
                  <a:pt x="84598" y="357051"/>
                  <a:pt x="85842" y="365760"/>
                </a:cubicBezTo>
                <a:cubicBezTo>
                  <a:pt x="87086" y="374469"/>
                  <a:pt x="85220" y="375713"/>
                  <a:pt x="85842" y="384422"/>
                </a:cubicBezTo>
                <a:cubicBezTo>
                  <a:pt x="86464" y="393131"/>
                  <a:pt x="88330" y="408682"/>
                  <a:pt x="89574" y="418012"/>
                </a:cubicBezTo>
                <a:cubicBezTo>
                  <a:pt x="90818" y="427342"/>
                  <a:pt x="92684" y="432941"/>
                  <a:pt x="93306" y="440405"/>
                </a:cubicBezTo>
                <a:cubicBezTo>
                  <a:pt x="93928" y="447870"/>
                  <a:pt x="92062" y="455335"/>
                  <a:pt x="93306" y="462799"/>
                </a:cubicBezTo>
                <a:cubicBezTo>
                  <a:pt x="94550" y="470263"/>
                  <a:pt x="98283" y="478350"/>
                  <a:pt x="100771" y="485192"/>
                </a:cubicBezTo>
                <a:cubicBezTo>
                  <a:pt x="103259" y="492034"/>
                  <a:pt x="106991" y="497633"/>
                  <a:pt x="108235" y="503853"/>
                </a:cubicBezTo>
                <a:cubicBezTo>
                  <a:pt x="109479" y="510073"/>
                  <a:pt x="108857" y="516294"/>
                  <a:pt x="108235" y="522515"/>
                </a:cubicBezTo>
              </a:path>
            </a:pathLst>
          </a:custGeom>
          <a:noFill/>
          <a:ln w="3175">
            <a:solidFill>
              <a:schemeClr val="bg1">
                <a:lumMod val="85000"/>
              </a:schemeClr>
            </a:solidFill>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4501970" y="490130"/>
            <a:ext cx="2029979" cy="307777"/>
          </a:xfrm>
          <a:prstGeom prst="rect">
            <a:avLst/>
          </a:prstGeom>
          <a:noFill/>
        </p:spPr>
        <p:txBody>
          <a:bodyPr wrap="none" rtlCol="0">
            <a:spAutoFit/>
          </a:bodyPr>
          <a:lstStyle/>
          <a:p>
            <a:r>
              <a:rPr lang="en-GB" sz="1400" dirty="0" smtClean="0"/>
              <a:t>MAGIC (0.07T) </a:t>
            </a:r>
            <a:r>
              <a:rPr lang="en-GB" sz="1400" b="1" dirty="0" smtClean="0">
                <a:solidFill>
                  <a:srgbClr val="FF0000"/>
                </a:solidFill>
              </a:rPr>
              <a:t>2D</a:t>
            </a:r>
            <a:r>
              <a:rPr lang="en-GB" sz="1400" dirty="0" smtClean="0">
                <a:solidFill>
                  <a:srgbClr val="FF0000"/>
                </a:solidFill>
              </a:rPr>
              <a:t>, 79.4%</a:t>
            </a:r>
            <a:endParaRPr lang="en-GB" sz="1400" dirty="0">
              <a:solidFill>
                <a:srgbClr val="FF0000"/>
              </a:solidFill>
            </a:endParaRPr>
          </a:p>
        </p:txBody>
      </p:sp>
      <p:sp>
        <p:nvSpPr>
          <p:cNvPr id="42" name="TextBox 41"/>
          <p:cNvSpPr txBox="1"/>
          <p:nvPr/>
        </p:nvSpPr>
        <p:spPr>
          <a:xfrm>
            <a:off x="947541" y="142672"/>
            <a:ext cx="2493055" cy="369332"/>
          </a:xfrm>
          <a:prstGeom prst="rect">
            <a:avLst/>
          </a:prstGeom>
          <a:noFill/>
        </p:spPr>
        <p:txBody>
          <a:bodyPr wrap="none" rtlCol="0">
            <a:spAutoFit/>
          </a:bodyPr>
          <a:lstStyle/>
          <a:p>
            <a:r>
              <a:rPr lang="en-GB" dirty="0" smtClean="0"/>
              <a:t>FCC#6. KlyC2D </a:t>
            </a:r>
            <a:r>
              <a:rPr lang="en-GB" dirty="0" err="1" smtClean="0"/>
              <a:t>vs</a:t>
            </a:r>
            <a:r>
              <a:rPr lang="en-GB" dirty="0" smtClean="0"/>
              <a:t> MAGIC</a:t>
            </a:r>
            <a:endParaRPr lang="en-GB" dirty="0"/>
          </a:p>
        </p:txBody>
      </p:sp>
      <p:sp>
        <p:nvSpPr>
          <p:cNvPr id="30" name="TextBox 29"/>
          <p:cNvSpPr txBox="1"/>
          <p:nvPr/>
        </p:nvSpPr>
        <p:spPr>
          <a:xfrm>
            <a:off x="6398975" y="492735"/>
            <a:ext cx="1893788" cy="307777"/>
          </a:xfrm>
          <a:prstGeom prst="rect">
            <a:avLst/>
          </a:prstGeom>
          <a:noFill/>
        </p:spPr>
        <p:txBody>
          <a:bodyPr wrap="none" rtlCol="0">
            <a:spAutoFit/>
          </a:bodyPr>
          <a:lstStyle/>
          <a:p>
            <a:r>
              <a:rPr lang="en-GB" sz="1400" dirty="0" smtClean="0"/>
              <a:t>MAGIC (20T) </a:t>
            </a:r>
            <a:r>
              <a:rPr lang="en-GB" sz="1400" b="1" dirty="0" smtClean="0">
                <a:solidFill>
                  <a:srgbClr val="FF0000"/>
                </a:solidFill>
              </a:rPr>
              <a:t>2D</a:t>
            </a:r>
            <a:r>
              <a:rPr lang="en-GB" sz="1400" dirty="0" smtClean="0">
                <a:solidFill>
                  <a:srgbClr val="FF0000"/>
                </a:solidFill>
              </a:rPr>
              <a:t>, 79.6%</a:t>
            </a:r>
            <a:endParaRPr lang="en-GB" sz="1400" dirty="0">
              <a:solidFill>
                <a:srgbClr val="FF0000"/>
              </a:solidFill>
            </a:endParaRPr>
          </a:p>
        </p:txBody>
      </p:sp>
      <p:sp>
        <p:nvSpPr>
          <p:cNvPr id="31" name="Freeform 30"/>
          <p:cNvSpPr/>
          <p:nvPr/>
        </p:nvSpPr>
        <p:spPr>
          <a:xfrm>
            <a:off x="7576604" y="1634764"/>
            <a:ext cx="100572" cy="531180"/>
          </a:xfrm>
          <a:custGeom>
            <a:avLst/>
            <a:gdLst>
              <a:gd name="connsiteX0" fmla="*/ 0 w 108953"/>
              <a:gd name="connsiteY0" fmla="*/ 0 h 522515"/>
              <a:gd name="connsiteX1" fmla="*/ 26126 w 108953"/>
              <a:gd name="connsiteY1" fmla="*/ 44787 h 522515"/>
              <a:gd name="connsiteX2" fmla="*/ 29858 w 108953"/>
              <a:gd name="connsiteY2" fmla="*/ 89574 h 522515"/>
              <a:gd name="connsiteX3" fmla="*/ 41055 w 108953"/>
              <a:gd name="connsiteY3" fmla="*/ 130629 h 522515"/>
              <a:gd name="connsiteX4" fmla="*/ 44787 w 108953"/>
              <a:gd name="connsiteY4" fmla="*/ 182880 h 522515"/>
              <a:gd name="connsiteX5" fmla="*/ 52252 w 108953"/>
              <a:gd name="connsiteY5" fmla="*/ 231400 h 522515"/>
              <a:gd name="connsiteX6" fmla="*/ 55984 w 108953"/>
              <a:gd name="connsiteY6" fmla="*/ 276186 h 522515"/>
              <a:gd name="connsiteX7" fmla="*/ 59716 w 108953"/>
              <a:gd name="connsiteY7" fmla="*/ 294848 h 522515"/>
              <a:gd name="connsiteX8" fmla="*/ 70913 w 108953"/>
              <a:gd name="connsiteY8" fmla="*/ 309777 h 522515"/>
              <a:gd name="connsiteX9" fmla="*/ 78377 w 108953"/>
              <a:gd name="connsiteY9" fmla="*/ 332170 h 522515"/>
              <a:gd name="connsiteX10" fmla="*/ 85842 w 108953"/>
              <a:gd name="connsiteY10" fmla="*/ 365760 h 522515"/>
              <a:gd name="connsiteX11" fmla="*/ 85842 w 108953"/>
              <a:gd name="connsiteY11" fmla="*/ 384422 h 522515"/>
              <a:gd name="connsiteX12" fmla="*/ 89574 w 108953"/>
              <a:gd name="connsiteY12" fmla="*/ 418012 h 522515"/>
              <a:gd name="connsiteX13" fmla="*/ 93306 w 108953"/>
              <a:gd name="connsiteY13" fmla="*/ 440405 h 522515"/>
              <a:gd name="connsiteX14" fmla="*/ 93306 w 108953"/>
              <a:gd name="connsiteY14" fmla="*/ 462799 h 522515"/>
              <a:gd name="connsiteX15" fmla="*/ 100771 w 108953"/>
              <a:gd name="connsiteY15" fmla="*/ 485192 h 522515"/>
              <a:gd name="connsiteX16" fmla="*/ 108235 w 108953"/>
              <a:gd name="connsiteY16" fmla="*/ 503853 h 522515"/>
              <a:gd name="connsiteX17" fmla="*/ 108235 w 108953"/>
              <a:gd name="connsiteY17" fmla="*/ 522515 h 52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8953" h="522515">
                <a:moveTo>
                  <a:pt x="0" y="0"/>
                </a:moveTo>
                <a:cubicBezTo>
                  <a:pt x="10575" y="14929"/>
                  <a:pt x="21150" y="29858"/>
                  <a:pt x="26126" y="44787"/>
                </a:cubicBezTo>
                <a:cubicBezTo>
                  <a:pt x="31102" y="59716"/>
                  <a:pt x="27370" y="75267"/>
                  <a:pt x="29858" y="89574"/>
                </a:cubicBezTo>
                <a:cubicBezTo>
                  <a:pt x="32346" y="103881"/>
                  <a:pt x="38567" y="115078"/>
                  <a:pt x="41055" y="130629"/>
                </a:cubicBezTo>
                <a:cubicBezTo>
                  <a:pt x="43543" y="146180"/>
                  <a:pt x="42921" y="166085"/>
                  <a:pt x="44787" y="182880"/>
                </a:cubicBezTo>
                <a:cubicBezTo>
                  <a:pt x="46653" y="199675"/>
                  <a:pt x="50386" y="215849"/>
                  <a:pt x="52252" y="231400"/>
                </a:cubicBezTo>
                <a:cubicBezTo>
                  <a:pt x="54118" y="246951"/>
                  <a:pt x="54740" y="265611"/>
                  <a:pt x="55984" y="276186"/>
                </a:cubicBezTo>
                <a:cubicBezTo>
                  <a:pt x="57228" y="286761"/>
                  <a:pt x="57228" y="289250"/>
                  <a:pt x="59716" y="294848"/>
                </a:cubicBezTo>
                <a:cubicBezTo>
                  <a:pt x="62204" y="300446"/>
                  <a:pt x="67803" y="303557"/>
                  <a:pt x="70913" y="309777"/>
                </a:cubicBezTo>
                <a:cubicBezTo>
                  <a:pt x="74023" y="315997"/>
                  <a:pt x="75889" y="322840"/>
                  <a:pt x="78377" y="332170"/>
                </a:cubicBezTo>
                <a:cubicBezTo>
                  <a:pt x="80865" y="341501"/>
                  <a:pt x="84598" y="357051"/>
                  <a:pt x="85842" y="365760"/>
                </a:cubicBezTo>
                <a:cubicBezTo>
                  <a:pt x="87086" y="374469"/>
                  <a:pt x="85220" y="375713"/>
                  <a:pt x="85842" y="384422"/>
                </a:cubicBezTo>
                <a:cubicBezTo>
                  <a:pt x="86464" y="393131"/>
                  <a:pt x="88330" y="408682"/>
                  <a:pt x="89574" y="418012"/>
                </a:cubicBezTo>
                <a:cubicBezTo>
                  <a:pt x="90818" y="427342"/>
                  <a:pt x="92684" y="432941"/>
                  <a:pt x="93306" y="440405"/>
                </a:cubicBezTo>
                <a:cubicBezTo>
                  <a:pt x="93928" y="447870"/>
                  <a:pt x="92062" y="455335"/>
                  <a:pt x="93306" y="462799"/>
                </a:cubicBezTo>
                <a:cubicBezTo>
                  <a:pt x="94550" y="470263"/>
                  <a:pt x="98283" y="478350"/>
                  <a:pt x="100771" y="485192"/>
                </a:cubicBezTo>
                <a:cubicBezTo>
                  <a:pt x="103259" y="492034"/>
                  <a:pt x="106991" y="497633"/>
                  <a:pt x="108235" y="503853"/>
                </a:cubicBezTo>
                <a:cubicBezTo>
                  <a:pt x="109479" y="510073"/>
                  <a:pt x="108857" y="516294"/>
                  <a:pt x="108235" y="522515"/>
                </a:cubicBezTo>
              </a:path>
            </a:pathLst>
          </a:custGeom>
          <a:noFill/>
          <a:ln w="3175">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p:cNvSpPr/>
          <p:nvPr/>
        </p:nvSpPr>
        <p:spPr>
          <a:xfrm>
            <a:off x="6035109" y="1383723"/>
            <a:ext cx="188705" cy="747416"/>
          </a:xfrm>
          <a:custGeom>
            <a:avLst/>
            <a:gdLst>
              <a:gd name="connsiteX0" fmla="*/ 0 w 204430"/>
              <a:gd name="connsiteY0" fmla="*/ 732029 h 747416"/>
              <a:gd name="connsiteX1" fmla="*/ 28575 w 204430"/>
              <a:gd name="connsiteY1" fmla="*/ 536400 h 747416"/>
              <a:gd name="connsiteX2" fmla="*/ 79130 w 204430"/>
              <a:gd name="connsiteY2" fmla="*/ 314395 h 747416"/>
              <a:gd name="connsiteX3" fmla="*/ 107705 w 204430"/>
              <a:gd name="connsiteY3" fmla="*/ 164925 h 747416"/>
              <a:gd name="connsiteX4" fmla="*/ 123092 w 204430"/>
              <a:gd name="connsiteY4" fmla="*/ 101181 h 747416"/>
              <a:gd name="connsiteX5" fmla="*/ 136280 w 204430"/>
              <a:gd name="connsiteY5" fmla="*/ 55022 h 747416"/>
              <a:gd name="connsiteX6" fmla="*/ 149469 w 204430"/>
              <a:gd name="connsiteY6" fmla="*/ 24248 h 747416"/>
              <a:gd name="connsiteX7" fmla="*/ 158261 w 204430"/>
              <a:gd name="connsiteY7" fmla="*/ 8862 h 747416"/>
              <a:gd name="connsiteX8" fmla="*/ 169251 w 204430"/>
              <a:gd name="connsiteY8" fmla="*/ 2268 h 747416"/>
              <a:gd name="connsiteX9" fmla="*/ 175846 w 204430"/>
              <a:gd name="connsiteY9" fmla="*/ 70 h 747416"/>
              <a:gd name="connsiteX10" fmla="*/ 180242 w 204430"/>
              <a:gd name="connsiteY10" fmla="*/ 4466 h 747416"/>
              <a:gd name="connsiteX11" fmla="*/ 182440 w 204430"/>
              <a:gd name="connsiteY11" fmla="*/ 22050 h 747416"/>
              <a:gd name="connsiteX12" fmla="*/ 191232 w 204430"/>
              <a:gd name="connsiteY12" fmla="*/ 79200 h 747416"/>
              <a:gd name="connsiteX13" fmla="*/ 204421 w 204430"/>
              <a:gd name="connsiteY13" fmla="*/ 294612 h 747416"/>
              <a:gd name="connsiteX14" fmla="*/ 189034 w 204430"/>
              <a:gd name="connsiteY14" fmla="*/ 490241 h 747416"/>
              <a:gd name="connsiteX15" fmla="*/ 167053 w 204430"/>
              <a:gd name="connsiteY15" fmla="*/ 696860 h 747416"/>
              <a:gd name="connsiteX16" fmla="*/ 156063 w 204430"/>
              <a:gd name="connsiteY16" fmla="*/ 747416 h 747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4430" h="747416">
                <a:moveTo>
                  <a:pt x="0" y="732029"/>
                </a:moveTo>
                <a:cubicBezTo>
                  <a:pt x="7693" y="669017"/>
                  <a:pt x="15387" y="606006"/>
                  <a:pt x="28575" y="536400"/>
                </a:cubicBezTo>
                <a:cubicBezTo>
                  <a:pt x="41763" y="466794"/>
                  <a:pt x="65942" y="376307"/>
                  <a:pt x="79130" y="314395"/>
                </a:cubicBezTo>
                <a:cubicBezTo>
                  <a:pt x="92318" y="252483"/>
                  <a:pt x="100378" y="200461"/>
                  <a:pt x="107705" y="164925"/>
                </a:cubicBezTo>
                <a:cubicBezTo>
                  <a:pt x="115032" y="129389"/>
                  <a:pt x="118330" y="119498"/>
                  <a:pt x="123092" y="101181"/>
                </a:cubicBezTo>
                <a:cubicBezTo>
                  <a:pt x="127854" y="82864"/>
                  <a:pt x="131884" y="67844"/>
                  <a:pt x="136280" y="55022"/>
                </a:cubicBezTo>
                <a:cubicBezTo>
                  <a:pt x="140676" y="42200"/>
                  <a:pt x="145806" y="31941"/>
                  <a:pt x="149469" y="24248"/>
                </a:cubicBezTo>
                <a:cubicBezTo>
                  <a:pt x="153132" y="16555"/>
                  <a:pt x="154964" y="12525"/>
                  <a:pt x="158261" y="8862"/>
                </a:cubicBezTo>
                <a:cubicBezTo>
                  <a:pt x="161558" y="5199"/>
                  <a:pt x="166320" y="3733"/>
                  <a:pt x="169251" y="2268"/>
                </a:cubicBezTo>
                <a:cubicBezTo>
                  <a:pt x="172182" y="803"/>
                  <a:pt x="174014" y="-296"/>
                  <a:pt x="175846" y="70"/>
                </a:cubicBezTo>
                <a:cubicBezTo>
                  <a:pt x="177678" y="436"/>
                  <a:pt x="179143" y="803"/>
                  <a:pt x="180242" y="4466"/>
                </a:cubicBezTo>
                <a:cubicBezTo>
                  <a:pt x="181341" y="8129"/>
                  <a:pt x="180608" y="9594"/>
                  <a:pt x="182440" y="22050"/>
                </a:cubicBezTo>
                <a:cubicBezTo>
                  <a:pt x="184272" y="34506"/>
                  <a:pt x="187569" y="33773"/>
                  <a:pt x="191232" y="79200"/>
                </a:cubicBezTo>
                <a:cubicBezTo>
                  <a:pt x="194895" y="124627"/>
                  <a:pt x="204787" y="226105"/>
                  <a:pt x="204421" y="294612"/>
                </a:cubicBezTo>
                <a:cubicBezTo>
                  <a:pt x="204055" y="363119"/>
                  <a:pt x="195262" y="423200"/>
                  <a:pt x="189034" y="490241"/>
                </a:cubicBezTo>
                <a:cubicBezTo>
                  <a:pt x="182806" y="557282"/>
                  <a:pt x="172548" y="653997"/>
                  <a:pt x="167053" y="696860"/>
                </a:cubicBezTo>
                <a:cubicBezTo>
                  <a:pt x="161558" y="739723"/>
                  <a:pt x="156063" y="747416"/>
                  <a:pt x="156063" y="747416"/>
                </a:cubicBezTo>
              </a:path>
            </a:pathLst>
          </a:custGeom>
          <a:noFill/>
          <a:ln w="3175">
            <a:solidFill>
              <a:schemeClr val="accent2">
                <a:lumMod val="20000"/>
                <a:lumOff val="80000"/>
              </a:schemeClr>
            </a:solidFill>
            <a:prstDash val="sysDot"/>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p:cNvSpPr/>
          <p:nvPr/>
        </p:nvSpPr>
        <p:spPr>
          <a:xfrm>
            <a:off x="3880210" y="1409439"/>
            <a:ext cx="188705" cy="747416"/>
          </a:xfrm>
          <a:custGeom>
            <a:avLst/>
            <a:gdLst>
              <a:gd name="connsiteX0" fmla="*/ 0 w 204430"/>
              <a:gd name="connsiteY0" fmla="*/ 732029 h 747416"/>
              <a:gd name="connsiteX1" fmla="*/ 28575 w 204430"/>
              <a:gd name="connsiteY1" fmla="*/ 536400 h 747416"/>
              <a:gd name="connsiteX2" fmla="*/ 79130 w 204430"/>
              <a:gd name="connsiteY2" fmla="*/ 314395 h 747416"/>
              <a:gd name="connsiteX3" fmla="*/ 107705 w 204430"/>
              <a:gd name="connsiteY3" fmla="*/ 164925 h 747416"/>
              <a:gd name="connsiteX4" fmla="*/ 123092 w 204430"/>
              <a:gd name="connsiteY4" fmla="*/ 101181 h 747416"/>
              <a:gd name="connsiteX5" fmla="*/ 136280 w 204430"/>
              <a:gd name="connsiteY5" fmla="*/ 55022 h 747416"/>
              <a:gd name="connsiteX6" fmla="*/ 149469 w 204430"/>
              <a:gd name="connsiteY6" fmla="*/ 24248 h 747416"/>
              <a:gd name="connsiteX7" fmla="*/ 158261 w 204430"/>
              <a:gd name="connsiteY7" fmla="*/ 8862 h 747416"/>
              <a:gd name="connsiteX8" fmla="*/ 169251 w 204430"/>
              <a:gd name="connsiteY8" fmla="*/ 2268 h 747416"/>
              <a:gd name="connsiteX9" fmla="*/ 175846 w 204430"/>
              <a:gd name="connsiteY9" fmla="*/ 70 h 747416"/>
              <a:gd name="connsiteX10" fmla="*/ 180242 w 204430"/>
              <a:gd name="connsiteY10" fmla="*/ 4466 h 747416"/>
              <a:gd name="connsiteX11" fmla="*/ 182440 w 204430"/>
              <a:gd name="connsiteY11" fmla="*/ 22050 h 747416"/>
              <a:gd name="connsiteX12" fmla="*/ 191232 w 204430"/>
              <a:gd name="connsiteY12" fmla="*/ 79200 h 747416"/>
              <a:gd name="connsiteX13" fmla="*/ 204421 w 204430"/>
              <a:gd name="connsiteY13" fmla="*/ 294612 h 747416"/>
              <a:gd name="connsiteX14" fmla="*/ 189034 w 204430"/>
              <a:gd name="connsiteY14" fmla="*/ 490241 h 747416"/>
              <a:gd name="connsiteX15" fmla="*/ 167053 w 204430"/>
              <a:gd name="connsiteY15" fmla="*/ 696860 h 747416"/>
              <a:gd name="connsiteX16" fmla="*/ 156063 w 204430"/>
              <a:gd name="connsiteY16" fmla="*/ 747416 h 747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4430" h="747416">
                <a:moveTo>
                  <a:pt x="0" y="732029"/>
                </a:moveTo>
                <a:cubicBezTo>
                  <a:pt x="7693" y="669017"/>
                  <a:pt x="15387" y="606006"/>
                  <a:pt x="28575" y="536400"/>
                </a:cubicBezTo>
                <a:cubicBezTo>
                  <a:pt x="41763" y="466794"/>
                  <a:pt x="65942" y="376307"/>
                  <a:pt x="79130" y="314395"/>
                </a:cubicBezTo>
                <a:cubicBezTo>
                  <a:pt x="92318" y="252483"/>
                  <a:pt x="100378" y="200461"/>
                  <a:pt x="107705" y="164925"/>
                </a:cubicBezTo>
                <a:cubicBezTo>
                  <a:pt x="115032" y="129389"/>
                  <a:pt x="118330" y="119498"/>
                  <a:pt x="123092" y="101181"/>
                </a:cubicBezTo>
                <a:cubicBezTo>
                  <a:pt x="127854" y="82864"/>
                  <a:pt x="131884" y="67844"/>
                  <a:pt x="136280" y="55022"/>
                </a:cubicBezTo>
                <a:cubicBezTo>
                  <a:pt x="140676" y="42200"/>
                  <a:pt x="145806" y="31941"/>
                  <a:pt x="149469" y="24248"/>
                </a:cubicBezTo>
                <a:cubicBezTo>
                  <a:pt x="153132" y="16555"/>
                  <a:pt x="154964" y="12525"/>
                  <a:pt x="158261" y="8862"/>
                </a:cubicBezTo>
                <a:cubicBezTo>
                  <a:pt x="161558" y="5199"/>
                  <a:pt x="166320" y="3733"/>
                  <a:pt x="169251" y="2268"/>
                </a:cubicBezTo>
                <a:cubicBezTo>
                  <a:pt x="172182" y="803"/>
                  <a:pt x="174014" y="-296"/>
                  <a:pt x="175846" y="70"/>
                </a:cubicBezTo>
                <a:cubicBezTo>
                  <a:pt x="177678" y="436"/>
                  <a:pt x="179143" y="803"/>
                  <a:pt x="180242" y="4466"/>
                </a:cubicBezTo>
                <a:cubicBezTo>
                  <a:pt x="181341" y="8129"/>
                  <a:pt x="180608" y="9594"/>
                  <a:pt x="182440" y="22050"/>
                </a:cubicBezTo>
                <a:cubicBezTo>
                  <a:pt x="184272" y="34506"/>
                  <a:pt x="187569" y="33773"/>
                  <a:pt x="191232" y="79200"/>
                </a:cubicBezTo>
                <a:cubicBezTo>
                  <a:pt x="194895" y="124627"/>
                  <a:pt x="204787" y="226105"/>
                  <a:pt x="204421" y="294612"/>
                </a:cubicBezTo>
                <a:cubicBezTo>
                  <a:pt x="204055" y="363119"/>
                  <a:pt x="195262" y="423200"/>
                  <a:pt x="189034" y="490241"/>
                </a:cubicBezTo>
                <a:cubicBezTo>
                  <a:pt x="182806" y="557282"/>
                  <a:pt x="172548" y="653997"/>
                  <a:pt x="167053" y="696860"/>
                </a:cubicBezTo>
                <a:cubicBezTo>
                  <a:pt x="161558" y="739723"/>
                  <a:pt x="156063" y="747416"/>
                  <a:pt x="156063" y="747416"/>
                </a:cubicBezTo>
              </a:path>
            </a:pathLst>
          </a:custGeom>
          <a:noFill/>
          <a:ln w="3175">
            <a:solidFill>
              <a:schemeClr val="accent4"/>
            </a:solidFill>
            <a:prstDash val="sysDot"/>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Connector 42"/>
          <p:cNvCxnSpPr/>
          <p:nvPr/>
        </p:nvCxnSpPr>
        <p:spPr>
          <a:xfrm flipV="1">
            <a:off x="6078453" y="1337390"/>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3951669" y="1127138"/>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Freeform 44"/>
          <p:cNvSpPr/>
          <p:nvPr/>
        </p:nvSpPr>
        <p:spPr>
          <a:xfrm>
            <a:off x="7941874" y="1394976"/>
            <a:ext cx="188705" cy="747416"/>
          </a:xfrm>
          <a:custGeom>
            <a:avLst/>
            <a:gdLst>
              <a:gd name="connsiteX0" fmla="*/ 0 w 204430"/>
              <a:gd name="connsiteY0" fmla="*/ 732029 h 747416"/>
              <a:gd name="connsiteX1" fmla="*/ 28575 w 204430"/>
              <a:gd name="connsiteY1" fmla="*/ 536400 h 747416"/>
              <a:gd name="connsiteX2" fmla="*/ 79130 w 204430"/>
              <a:gd name="connsiteY2" fmla="*/ 314395 h 747416"/>
              <a:gd name="connsiteX3" fmla="*/ 107705 w 204430"/>
              <a:gd name="connsiteY3" fmla="*/ 164925 h 747416"/>
              <a:gd name="connsiteX4" fmla="*/ 123092 w 204430"/>
              <a:gd name="connsiteY4" fmla="*/ 101181 h 747416"/>
              <a:gd name="connsiteX5" fmla="*/ 136280 w 204430"/>
              <a:gd name="connsiteY5" fmla="*/ 55022 h 747416"/>
              <a:gd name="connsiteX6" fmla="*/ 149469 w 204430"/>
              <a:gd name="connsiteY6" fmla="*/ 24248 h 747416"/>
              <a:gd name="connsiteX7" fmla="*/ 158261 w 204430"/>
              <a:gd name="connsiteY7" fmla="*/ 8862 h 747416"/>
              <a:gd name="connsiteX8" fmla="*/ 169251 w 204430"/>
              <a:gd name="connsiteY8" fmla="*/ 2268 h 747416"/>
              <a:gd name="connsiteX9" fmla="*/ 175846 w 204430"/>
              <a:gd name="connsiteY9" fmla="*/ 70 h 747416"/>
              <a:gd name="connsiteX10" fmla="*/ 180242 w 204430"/>
              <a:gd name="connsiteY10" fmla="*/ 4466 h 747416"/>
              <a:gd name="connsiteX11" fmla="*/ 182440 w 204430"/>
              <a:gd name="connsiteY11" fmla="*/ 22050 h 747416"/>
              <a:gd name="connsiteX12" fmla="*/ 191232 w 204430"/>
              <a:gd name="connsiteY12" fmla="*/ 79200 h 747416"/>
              <a:gd name="connsiteX13" fmla="*/ 204421 w 204430"/>
              <a:gd name="connsiteY13" fmla="*/ 294612 h 747416"/>
              <a:gd name="connsiteX14" fmla="*/ 189034 w 204430"/>
              <a:gd name="connsiteY14" fmla="*/ 490241 h 747416"/>
              <a:gd name="connsiteX15" fmla="*/ 167053 w 204430"/>
              <a:gd name="connsiteY15" fmla="*/ 696860 h 747416"/>
              <a:gd name="connsiteX16" fmla="*/ 156063 w 204430"/>
              <a:gd name="connsiteY16" fmla="*/ 747416 h 747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4430" h="747416">
                <a:moveTo>
                  <a:pt x="0" y="732029"/>
                </a:moveTo>
                <a:cubicBezTo>
                  <a:pt x="7693" y="669017"/>
                  <a:pt x="15387" y="606006"/>
                  <a:pt x="28575" y="536400"/>
                </a:cubicBezTo>
                <a:cubicBezTo>
                  <a:pt x="41763" y="466794"/>
                  <a:pt x="65942" y="376307"/>
                  <a:pt x="79130" y="314395"/>
                </a:cubicBezTo>
                <a:cubicBezTo>
                  <a:pt x="92318" y="252483"/>
                  <a:pt x="100378" y="200461"/>
                  <a:pt x="107705" y="164925"/>
                </a:cubicBezTo>
                <a:cubicBezTo>
                  <a:pt x="115032" y="129389"/>
                  <a:pt x="118330" y="119498"/>
                  <a:pt x="123092" y="101181"/>
                </a:cubicBezTo>
                <a:cubicBezTo>
                  <a:pt x="127854" y="82864"/>
                  <a:pt x="131884" y="67844"/>
                  <a:pt x="136280" y="55022"/>
                </a:cubicBezTo>
                <a:cubicBezTo>
                  <a:pt x="140676" y="42200"/>
                  <a:pt x="145806" y="31941"/>
                  <a:pt x="149469" y="24248"/>
                </a:cubicBezTo>
                <a:cubicBezTo>
                  <a:pt x="153132" y="16555"/>
                  <a:pt x="154964" y="12525"/>
                  <a:pt x="158261" y="8862"/>
                </a:cubicBezTo>
                <a:cubicBezTo>
                  <a:pt x="161558" y="5199"/>
                  <a:pt x="166320" y="3733"/>
                  <a:pt x="169251" y="2268"/>
                </a:cubicBezTo>
                <a:cubicBezTo>
                  <a:pt x="172182" y="803"/>
                  <a:pt x="174014" y="-296"/>
                  <a:pt x="175846" y="70"/>
                </a:cubicBezTo>
                <a:cubicBezTo>
                  <a:pt x="177678" y="436"/>
                  <a:pt x="179143" y="803"/>
                  <a:pt x="180242" y="4466"/>
                </a:cubicBezTo>
                <a:cubicBezTo>
                  <a:pt x="181341" y="8129"/>
                  <a:pt x="180608" y="9594"/>
                  <a:pt x="182440" y="22050"/>
                </a:cubicBezTo>
                <a:cubicBezTo>
                  <a:pt x="184272" y="34506"/>
                  <a:pt x="187569" y="33773"/>
                  <a:pt x="191232" y="79200"/>
                </a:cubicBezTo>
                <a:cubicBezTo>
                  <a:pt x="194895" y="124627"/>
                  <a:pt x="204787" y="226105"/>
                  <a:pt x="204421" y="294612"/>
                </a:cubicBezTo>
                <a:cubicBezTo>
                  <a:pt x="204055" y="363119"/>
                  <a:pt x="195262" y="423200"/>
                  <a:pt x="189034" y="490241"/>
                </a:cubicBezTo>
                <a:cubicBezTo>
                  <a:pt x="182806" y="557282"/>
                  <a:pt x="172548" y="653997"/>
                  <a:pt x="167053" y="696860"/>
                </a:cubicBezTo>
                <a:cubicBezTo>
                  <a:pt x="161558" y="739723"/>
                  <a:pt x="156063" y="747416"/>
                  <a:pt x="156063" y="747416"/>
                </a:cubicBezTo>
              </a:path>
            </a:pathLst>
          </a:custGeom>
          <a:noFill/>
          <a:ln w="3175">
            <a:solidFill>
              <a:schemeClr val="accent2">
                <a:lumMod val="20000"/>
                <a:lumOff val="80000"/>
              </a:schemeClr>
            </a:solidFill>
            <a:prstDash val="sysDot"/>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Connector 48"/>
          <p:cNvCxnSpPr/>
          <p:nvPr/>
        </p:nvCxnSpPr>
        <p:spPr>
          <a:xfrm flipV="1">
            <a:off x="7778988" y="1337389"/>
            <a:ext cx="2" cy="2695114"/>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446700" y="5617756"/>
            <a:ext cx="4051840" cy="738664"/>
          </a:xfrm>
          <a:prstGeom prst="rect">
            <a:avLst/>
          </a:prstGeom>
          <a:noFill/>
        </p:spPr>
        <p:txBody>
          <a:bodyPr wrap="square" rtlCol="0">
            <a:spAutoFit/>
          </a:bodyPr>
          <a:lstStyle/>
          <a:p>
            <a:r>
              <a:rPr lang="en-GB" sz="1400" dirty="0" smtClean="0"/>
              <a:t>The radial bunch ‘expansion’ in  output cavity (MAGIC2D) practically does not affect efficiency. This validates KlyC2D as an attractive (and fast) tool.</a:t>
            </a:r>
            <a:endParaRPr lang="en-GB" sz="1400" dirty="0"/>
          </a:p>
        </p:txBody>
      </p:sp>
      <p:sp>
        <p:nvSpPr>
          <p:cNvPr id="33" name="TextBox 32"/>
          <p:cNvSpPr txBox="1"/>
          <p:nvPr/>
        </p:nvSpPr>
        <p:spPr>
          <a:xfrm>
            <a:off x="1134938" y="652257"/>
            <a:ext cx="2871620" cy="307777"/>
          </a:xfrm>
          <a:prstGeom prst="rect">
            <a:avLst/>
          </a:prstGeom>
          <a:noFill/>
        </p:spPr>
        <p:txBody>
          <a:bodyPr wrap="none" rtlCol="0">
            <a:spAutoFit/>
          </a:bodyPr>
          <a:lstStyle/>
          <a:p>
            <a:r>
              <a:rPr lang="en-GB" sz="1400" dirty="0" err="1" smtClean="0"/>
              <a:t>Nz</a:t>
            </a:r>
            <a:r>
              <a:rPr lang="en-GB" sz="1400" dirty="0" smtClean="0"/>
              <a:t>=256,Nr=4, </a:t>
            </a:r>
            <a:r>
              <a:rPr lang="en-GB" sz="1400" dirty="0" smtClean="0">
                <a:sym typeface="Symbol" panose="05050102010706020507" pitchFamily="18" charset="2"/>
              </a:rPr>
              <a:t>=</a:t>
            </a:r>
            <a:r>
              <a:rPr lang="en-GB" sz="1400" dirty="0" smtClean="0">
                <a:solidFill>
                  <a:srgbClr val="FF0000"/>
                </a:solidFill>
                <a:sym typeface="Symbol" panose="05050102010706020507" pitchFamily="18" charset="2"/>
              </a:rPr>
              <a:t>79.9%</a:t>
            </a:r>
            <a:r>
              <a:rPr lang="en-GB" sz="1400" dirty="0" smtClean="0">
                <a:sym typeface="Symbol" panose="05050102010706020507" pitchFamily="18" charset="2"/>
              </a:rPr>
              <a:t>,Tcpu= 20 min</a:t>
            </a:r>
          </a:p>
        </p:txBody>
      </p:sp>
      <p:sp>
        <p:nvSpPr>
          <p:cNvPr id="34" name="TextBox 33"/>
          <p:cNvSpPr txBox="1"/>
          <p:nvPr/>
        </p:nvSpPr>
        <p:spPr>
          <a:xfrm>
            <a:off x="5401779" y="788055"/>
            <a:ext cx="1913857" cy="276999"/>
          </a:xfrm>
          <a:prstGeom prst="rect">
            <a:avLst/>
          </a:prstGeom>
          <a:noFill/>
        </p:spPr>
        <p:txBody>
          <a:bodyPr wrap="none" rtlCol="0">
            <a:spAutoFit/>
          </a:bodyPr>
          <a:lstStyle/>
          <a:p>
            <a:r>
              <a:rPr lang="en-GB" sz="1200" dirty="0" err="1" smtClean="0"/>
              <a:t>Tcpu</a:t>
            </a:r>
            <a:r>
              <a:rPr lang="en-GB" sz="1200" dirty="0" smtClean="0"/>
              <a:t> = </a:t>
            </a:r>
            <a:r>
              <a:rPr lang="en-GB" sz="1200" dirty="0" smtClean="0">
                <a:solidFill>
                  <a:srgbClr val="FF0000"/>
                </a:solidFill>
              </a:rPr>
              <a:t>4000 min </a:t>
            </a:r>
            <a:r>
              <a:rPr lang="en-GB" sz="1200" dirty="0" smtClean="0"/>
              <a:t>(~1ooo ns)</a:t>
            </a:r>
            <a:endParaRPr lang="en-GB" sz="1200" dirty="0">
              <a:solidFill>
                <a:srgbClr val="FF0000"/>
              </a:solidFill>
            </a:endParaRPr>
          </a:p>
        </p:txBody>
      </p:sp>
      <p:sp>
        <p:nvSpPr>
          <p:cNvPr id="2" name="TextBox 1"/>
          <p:cNvSpPr txBox="1"/>
          <p:nvPr/>
        </p:nvSpPr>
        <p:spPr>
          <a:xfrm>
            <a:off x="467688" y="581254"/>
            <a:ext cx="667250" cy="646331"/>
          </a:xfrm>
          <a:prstGeom prst="rect">
            <a:avLst/>
          </a:prstGeom>
          <a:noFill/>
        </p:spPr>
        <p:txBody>
          <a:bodyPr wrap="square" rtlCol="0">
            <a:spAutoFit/>
          </a:bodyPr>
          <a:lstStyle/>
          <a:p>
            <a:r>
              <a:rPr lang="en-GB" sz="1200" dirty="0" smtClean="0"/>
              <a:t>Beam settings:</a:t>
            </a:r>
            <a:endParaRPr lang="en-GB" sz="1200" dirty="0"/>
          </a:p>
        </p:txBody>
      </p:sp>
      <p:sp>
        <p:nvSpPr>
          <p:cNvPr id="16" name="TextBox 15"/>
          <p:cNvSpPr txBox="1"/>
          <p:nvPr/>
        </p:nvSpPr>
        <p:spPr>
          <a:xfrm>
            <a:off x="1387617" y="3163274"/>
            <a:ext cx="1174168" cy="276999"/>
          </a:xfrm>
          <a:prstGeom prst="rect">
            <a:avLst/>
          </a:prstGeom>
          <a:solidFill>
            <a:schemeClr val="bg1"/>
          </a:solidFill>
        </p:spPr>
        <p:txBody>
          <a:bodyPr wrap="none" rtlCol="0">
            <a:spAutoFit/>
          </a:bodyPr>
          <a:lstStyle/>
          <a:p>
            <a:r>
              <a:rPr lang="en-GB" sz="1200" dirty="0" smtClean="0"/>
              <a:t>Saturation=97%</a:t>
            </a:r>
            <a:endParaRPr lang="en-GB" sz="1200" dirty="0"/>
          </a:p>
        </p:txBody>
      </p:sp>
      <p:sp>
        <p:nvSpPr>
          <p:cNvPr id="53" name="Rectangle 52"/>
          <p:cNvSpPr/>
          <p:nvPr/>
        </p:nvSpPr>
        <p:spPr>
          <a:xfrm>
            <a:off x="1455280" y="1347779"/>
            <a:ext cx="870751" cy="246221"/>
          </a:xfrm>
          <a:prstGeom prst="rect">
            <a:avLst/>
          </a:prstGeom>
        </p:spPr>
        <p:txBody>
          <a:bodyPr wrap="none">
            <a:spAutoFit/>
          </a:bodyPr>
          <a:lstStyle/>
          <a:p>
            <a:r>
              <a:rPr lang="en-GB" sz="1000" dirty="0" smtClean="0"/>
              <a:t>Nz=128,Nr=4</a:t>
            </a:r>
            <a:endParaRPr lang="en-GB" sz="1000" dirty="0"/>
          </a:p>
        </p:txBody>
      </p:sp>
      <p:pic>
        <p:nvPicPr>
          <p:cNvPr id="54" name="Picture 53"/>
          <p:cNvPicPr>
            <a:picLocks noChangeAspect="1"/>
          </p:cNvPicPr>
          <p:nvPr/>
        </p:nvPicPr>
        <p:blipFill>
          <a:blip r:embed="rId6"/>
          <a:stretch>
            <a:fillRect/>
          </a:stretch>
        </p:blipFill>
        <p:spPr>
          <a:xfrm>
            <a:off x="542583" y="196815"/>
            <a:ext cx="268266" cy="318566"/>
          </a:xfrm>
          <a:prstGeom prst="rect">
            <a:avLst/>
          </a:prstGeom>
        </p:spPr>
      </p:pic>
      <p:cxnSp>
        <p:nvCxnSpPr>
          <p:cNvPr id="36" name="Straight Connector 35"/>
          <p:cNvCxnSpPr/>
          <p:nvPr/>
        </p:nvCxnSpPr>
        <p:spPr>
          <a:xfrm flipH="1">
            <a:off x="1134938" y="2941431"/>
            <a:ext cx="7038225" cy="0"/>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pic>
        <p:nvPicPr>
          <p:cNvPr id="48" name="Picture 3"/>
          <p:cNvPicPr>
            <a:picLocks noChangeAspect="1"/>
          </p:cNvPicPr>
          <p:nvPr/>
        </p:nvPicPr>
        <p:blipFill>
          <a:blip r:embed="rId7"/>
          <a:stretch>
            <a:fillRect/>
          </a:stretch>
        </p:blipFill>
        <p:spPr>
          <a:xfrm>
            <a:off x="8108265" y="19444"/>
            <a:ext cx="934792" cy="354742"/>
          </a:xfrm>
          <a:prstGeom prst="rect">
            <a:avLst/>
          </a:prstGeom>
        </p:spPr>
      </p:pic>
      <p:sp>
        <p:nvSpPr>
          <p:cNvPr id="7" name="页脚占位符 6"/>
          <p:cNvSpPr>
            <a:spLocks noGrp="1"/>
          </p:cNvSpPr>
          <p:nvPr>
            <p:ph type="ftr" sz="quarter" idx="11"/>
          </p:nvPr>
        </p:nvSpPr>
        <p:spPr/>
        <p:txBody>
          <a:bodyPr/>
          <a:lstStyle/>
          <a:p>
            <a:r>
              <a:rPr lang="is-IS" altLang="zh-CN" smtClean="0"/>
              <a:t>HG 2018</a:t>
            </a:r>
            <a:endParaRPr lang="zh-CN" altLang="en-US" dirty="0"/>
          </a:p>
        </p:txBody>
      </p:sp>
      <p:sp>
        <p:nvSpPr>
          <p:cNvPr id="8" name="灯片编号占位符 7"/>
          <p:cNvSpPr>
            <a:spLocks noGrp="1"/>
          </p:cNvSpPr>
          <p:nvPr>
            <p:ph type="sldNum" sz="quarter" idx="12"/>
          </p:nvPr>
        </p:nvSpPr>
        <p:spPr/>
        <p:txBody>
          <a:bodyPr/>
          <a:lstStyle/>
          <a:p>
            <a:fld id="{0C913308-F349-4B6D-A68A-DD1791B4A57B}" type="slidenum">
              <a:rPr lang="zh-CN" altLang="en-US" smtClean="0"/>
              <a:t>13</a:t>
            </a:fld>
            <a:endParaRPr lang="zh-CN" altLang="en-US"/>
          </a:p>
        </p:txBody>
      </p:sp>
      <p:sp>
        <p:nvSpPr>
          <p:cNvPr id="9" name="日期占位符 8"/>
          <p:cNvSpPr>
            <a:spLocks noGrp="1"/>
          </p:cNvSpPr>
          <p:nvPr>
            <p:ph type="dt" sz="half" idx="10"/>
          </p:nvPr>
        </p:nvSpPr>
        <p:spPr/>
        <p:txBody>
          <a:bodyPr/>
          <a:lstStyle/>
          <a:p>
            <a:r>
              <a:rPr lang="en-US" altLang="zh-CN" smtClean="0"/>
              <a:t>2018/8/6</a:t>
            </a:r>
            <a:endParaRPr lang="zh-CN" altLang="en-US" dirty="0"/>
          </a:p>
        </p:txBody>
      </p:sp>
      <p:pic>
        <p:nvPicPr>
          <p:cNvPr id="46" name="Picture 45"/>
          <p:cNvPicPr/>
          <p:nvPr/>
        </p:nvPicPr>
        <p:blipFill>
          <a:blip r:embed="rId8">
            <a:extLst>
              <a:ext uri="{28A0092B-C50C-407E-A947-70E740481C1C}">
                <a14:useLocalDpi xmlns:a14="http://schemas.microsoft.com/office/drawing/2010/main" val="0"/>
              </a:ext>
            </a:extLst>
          </a:blip>
          <a:stretch>
            <a:fillRect/>
          </a:stretch>
        </p:blipFill>
        <p:spPr>
          <a:xfrm>
            <a:off x="890208" y="3945106"/>
            <a:ext cx="3393760" cy="2062525"/>
          </a:xfrm>
          <a:prstGeom prst="rect">
            <a:avLst/>
          </a:prstGeom>
        </p:spPr>
      </p:pic>
      <p:sp>
        <p:nvSpPr>
          <p:cNvPr id="4" name="TextBox 3"/>
          <p:cNvSpPr txBox="1"/>
          <p:nvPr/>
        </p:nvSpPr>
        <p:spPr>
          <a:xfrm>
            <a:off x="1569934" y="5942638"/>
            <a:ext cx="2197270" cy="369332"/>
          </a:xfrm>
          <a:prstGeom prst="rect">
            <a:avLst/>
          </a:prstGeom>
          <a:noFill/>
        </p:spPr>
        <p:txBody>
          <a:bodyPr wrap="square" rtlCol="0">
            <a:spAutoFit/>
          </a:bodyPr>
          <a:lstStyle/>
          <a:p>
            <a:r>
              <a:rPr lang="en-US" dirty="0" smtClean="0"/>
              <a:t>Convergent analysis</a:t>
            </a:r>
            <a:endParaRPr lang="en-US" dirty="0"/>
          </a:p>
        </p:txBody>
      </p:sp>
    </p:spTree>
    <p:extLst>
      <p:ext uri="{BB962C8B-B14F-4D97-AF65-F5344CB8AC3E}">
        <p14:creationId xmlns:p14="http://schemas.microsoft.com/office/powerpoint/2010/main" val="38084214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487" y="1577393"/>
            <a:ext cx="2751077" cy="2063308"/>
          </a:xfrm>
          <a:prstGeom prst="rect">
            <a:avLst/>
          </a:prstGeom>
        </p:spPr>
      </p:pic>
      <p:pic>
        <p:nvPicPr>
          <p:cNvPr id="3" name="图片 6">
            <a:extLst>
              <a:ext uri="{FF2B5EF4-FFF2-40B4-BE49-F238E27FC236}">
                <a16:creationId xmlns:a16="http://schemas.microsoft.com/office/drawing/2014/main" xmlns="" id="{009EFF0B-4753-44CD-AF7B-D39321F825FB}"/>
              </a:ext>
            </a:extLst>
          </p:cNvPr>
          <p:cNvPicPr>
            <a:picLocks noChangeAspect="1"/>
          </p:cNvPicPr>
          <p:nvPr/>
        </p:nvPicPr>
        <p:blipFill>
          <a:blip r:embed="rId4" cstate="print">
            <a:clrChange>
              <a:clrFrom>
                <a:srgbClr val="F0F0F0"/>
              </a:clrFrom>
              <a:clrTo>
                <a:srgbClr val="F0F0F0">
                  <a:alpha val="0"/>
                </a:srgbClr>
              </a:clrTo>
            </a:clrChange>
            <a:extLst>
              <a:ext uri="{28A0092B-C50C-407E-A947-70E740481C1C}">
                <a14:useLocalDpi xmlns:a14="http://schemas.microsoft.com/office/drawing/2010/main" val="0"/>
              </a:ext>
            </a:extLst>
          </a:blip>
          <a:stretch>
            <a:fillRect/>
          </a:stretch>
        </p:blipFill>
        <p:spPr>
          <a:xfrm>
            <a:off x="3120214" y="1577393"/>
            <a:ext cx="2751077" cy="2063308"/>
          </a:xfrm>
          <a:prstGeom prst="rect">
            <a:avLst/>
          </a:prstGeom>
          <a:ln>
            <a:solidFill>
              <a:schemeClr val="tx1"/>
            </a:solidFill>
          </a:ln>
        </p:spPr>
      </p:pic>
      <p:pic>
        <p:nvPicPr>
          <p:cNvPr id="4" name="图片 6">
            <a:extLst>
              <a:ext uri="{FF2B5EF4-FFF2-40B4-BE49-F238E27FC236}">
                <a16:creationId xmlns:a16="http://schemas.microsoft.com/office/drawing/2014/main" xmlns="" id="{009EFF0B-4753-44CD-AF7B-D39321F825FB}"/>
              </a:ext>
            </a:extLst>
          </p:cNvPr>
          <p:cNvPicPr>
            <a:picLocks noChangeAspect="1"/>
          </p:cNvPicPr>
          <p:nvPr/>
        </p:nvPicPr>
        <p:blipFill>
          <a:blip r:embed="rId5" cstate="print">
            <a:clrChange>
              <a:clrFrom>
                <a:srgbClr val="F0F0F0"/>
              </a:clrFrom>
              <a:clrTo>
                <a:srgbClr val="F0F0F0">
                  <a:alpha val="0"/>
                </a:srgbClr>
              </a:clrTo>
            </a:clrChange>
            <a:extLst>
              <a:ext uri="{28A0092B-C50C-407E-A947-70E740481C1C}">
                <a14:useLocalDpi xmlns:a14="http://schemas.microsoft.com/office/drawing/2010/main" val="0"/>
              </a:ext>
            </a:extLst>
          </a:blip>
          <a:stretch>
            <a:fillRect/>
          </a:stretch>
        </p:blipFill>
        <p:spPr>
          <a:xfrm>
            <a:off x="5959494" y="1577393"/>
            <a:ext cx="2751077" cy="2063308"/>
          </a:xfrm>
          <a:prstGeom prst="rect">
            <a:avLst/>
          </a:prstGeom>
          <a:ln>
            <a:solidFill>
              <a:schemeClr val="tx1"/>
            </a:solidFill>
          </a:ln>
        </p:spPr>
      </p:pic>
      <p:sp>
        <p:nvSpPr>
          <p:cNvPr id="6" name="TextBox 5"/>
          <p:cNvSpPr txBox="1"/>
          <p:nvPr/>
        </p:nvSpPr>
        <p:spPr>
          <a:xfrm>
            <a:off x="3394041" y="867194"/>
            <a:ext cx="2051587" cy="348109"/>
          </a:xfrm>
          <a:prstGeom prst="rect">
            <a:avLst/>
          </a:prstGeom>
          <a:noFill/>
        </p:spPr>
        <p:txBody>
          <a:bodyPr wrap="none" rtlCol="0">
            <a:spAutoFit/>
          </a:bodyPr>
          <a:lstStyle/>
          <a:p>
            <a:r>
              <a:rPr lang="en-GB" sz="1662" dirty="0"/>
              <a:t>Fully saturated bunch</a:t>
            </a:r>
          </a:p>
        </p:txBody>
      </p:sp>
      <p:sp>
        <p:nvSpPr>
          <p:cNvPr id="7" name="TextBox 6"/>
          <p:cNvSpPr txBox="1"/>
          <p:nvPr/>
        </p:nvSpPr>
        <p:spPr>
          <a:xfrm>
            <a:off x="898591" y="1216118"/>
            <a:ext cx="1798249" cy="291170"/>
          </a:xfrm>
          <a:prstGeom prst="rect">
            <a:avLst/>
          </a:prstGeom>
          <a:noFill/>
        </p:spPr>
        <p:txBody>
          <a:bodyPr wrap="none" rtlCol="0">
            <a:spAutoFit/>
          </a:bodyPr>
          <a:lstStyle/>
          <a:p>
            <a:r>
              <a:rPr lang="en-GB" sz="1292" dirty="0"/>
              <a:t>Optimised congregation</a:t>
            </a:r>
          </a:p>
        </p:txBody>
      </p:sp>
      <p:sp>
        <p:nvSpPr>
          <p:cNvPr id="8" name="TextBox 7"/>
          <p:cNvSpPr txBox="1"/>
          <p:nvPr/>
        </p:nvSpPr>
        <p:spPr>
          <a:xfrm>
            <a:off x="3659172" y="1216118"/>
            <a:ext cx="1527982" cy="291170"/>
          </a:xfrm>
          <a:prstGeom prst="rect">
            <a:avLst/>
          </a:prstGeom>
          <a:noFill/>
        </p:spPr>
        <p:txBody>
          <a:bodyPr wrap="none" rtlCol="0">
            <a:spAutoFit/>
          </a:bodyPr>
          <a:lstStyle/>
          <a:p>
            <a:r>
              <a:rPr lang="en-GB" sz="1292" b="1" dirty="0"/>
              <a:t>Linear</a:t>
            </a:r>
            <a:r>
              <a:rPr lang="en-GB" sz="1292" dirty="0"/>
              <a:t> congregation</a:t>
            </a:r>
          </a:p>
        </p:txBody>
      </p:sp>
      <p:sp>
        <p:nvSpPr>
          <p:cNvPr id="9" name="TextBox 8"/>
          <p:cNvSpPr txBox="1"/>
          <p:nvPr/>
        </p:nvSpPr>
        <p:spPr>
          <a:xfrm>
            <a:off x="5787640" y="1216118"/>
            <a:ext cx="2949718" cy="291170"/>
          </a:xfrm>
          <a:prstGeom prst="rect">
            <a:avLst/>
          </a:prstGeom>
          <a:noFill/>
        </p:spPr>
        <p:txBody>
          <a:bodyPr wrap="none" rtlCol="0">
            <a:spAutoFit/>
          </a:bodyPr>
          <a:lstStyle/>
          <a:p>
            <a:r>
              <a:rPr lang="en-GB" sz="1292" b="1" dirty="0"/>
              <a:t>Stratified</a:t>
            </a:r>
            <a:r>
              <a:rPr lang="en-GB" sz="1292" dirty="0"/>
              <a:t> bunch with linear congregation</a:t>
            </a:r>
          </a:p>
        </p:txBody>
      </p:sp>
      <p:sp>
        <p:nvSpPr>
          <p:cNvPr id="10" name="Rectangle 9"/>
          <p:cNvSpPr/>
          <p:nvPr/>
        </p:nvSpPr>
        <p:spPr>
          <a:xfrm>
            <a:off x="3477144" y="1714525"/>
            <a:ext cx="758541" cy="319639"/>
          </a:xfrm>
          <a:prstGeom prst="rect">
            <a:avLst/>
          </a:prstGeom>
        </p:spPr>
        <p:txBody>
          <a:bodyPr wrap="none">
            <a:spAutoFit/>
          </a:bodyPr>
          <a:lstStyle/>
          <a:p>
            <a:r>
              <a:rPr lang="en-US" altLang="zh-CN" sz="1477" b="1" dirty="0"/>
              <a:t>88.70%</a:t>
            </a:r>
          </a:p>
        </p:txBody>
      </p:sp>
      <p:sp>
        <p:nvSpPr>
          <p:cNvPr id="11" name="Rectangle 10"/>
          <p:cNvSpPr/>
          <p:nvPr/>
        </p:nvSpPr>
        <p:spPr>
          <a:xfrm>
            <a:off x="653313" y="1726053"/>
            <a:ext cx="662361" cy="319639"/>
          </a:xfrm>
          <a:prstGeom prst="rect">
            <a:avLst/>
          </a:prstGeom>
        </p:spPr>
        <p:txBody>
          <a:bodyPr wrap="none">
            <a:spAutoFit/>
          </a:bodyPr>
          <a:lstStyle/>
          <a:p>
            <a:r>
              <a:rPr lang="en-US" altLang="zh-CN" sz="1477" b="1" dirty="0"/>
              <a:t>90.1%</a:t>
            </a:r>
          </a:p>
        </p:txBody>
      </p:sp>
      <p:sp>
        <p:nvSpPr>
          <p:cNvPr id="12" name="Rectangle 11"/>
          <p:cNvSpPr/>
          <p:nvPr/>
        </p:nvSpPr>
        <p:spPr>
          <a:xfrm>
            <a:off x="6329700" y="1714525"/>
            <a:ext cx="758541" cy="319639"/>
          </a:xfrm>
          <a:prstGeom prst="rect">
            <a:avLst/>
          </a:prstGeom>
        </p:spPr>
        <p:txBody>
          <a:bodyPr wrap="none">
            <a:spAutoFit/>
          </a:bodyPr>
          <a:lstStyle/>
          <a:p>
            <a:r>
              <a:rPr lang="en-US" altLang="zh-CN" sz="1477" b="1" dirty="0"/>
              <a:t>84.20%</a:t>
            </a:r>
          </a:p>
        </p:txBody>
      </p:sp>
      <p:sp>
        <p:nvSpPr>
          <p:cNvPr id="16" name="TextBox 15"/>
          <p:cNvSpPr txBox="1"/>
          <p:nvPr/>
        </p:nvSpPr>
        <p:spPr>
          <a:xfrm>
            <a:off x="1231890" y="3689465"/>
            <a:ext cx="1401217" cy="348109"/>
          </a:xfrm>
          <a:prstGeom prst="rect">
            <a:avLst/>
          </a:prstGeom>
          <a:noFill/>
        </p:spPr>
        <p:txBody>
          <a:bodyPr wrap="none" rtlCol="0">
            <a:spAutoFit/>
          </a:bodyPr>
          <a:lstStyle/>
          <a:p>
            <a:r>
              <a:rPr lang="en-GB" sz="1662" dirty="0"/>
              <a:t>FCC CSM tube</a:t>
            </a:r>
          </a:p>
        </p:txBody>
      </p:sp>
      <p:cxnSp>
        <p:nvCxnSpPr>
          <p:cNvPr id="18" name="Straight Arrow Connector 17"/>
          <p:cNvCxnSpPr/>
          <p:nvPr/>
        </p:nvCxnSpPr>
        <p:spPr>
          <a:xfrm>
            <a:off x="2820401" y="1358168"/>
            <a:ext cx="65674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101789" y="1358168"/>
            <a:ext cx="65674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8197" y="4009980"/>
            <a:ext cx="2902557" cy="2176918"/>
          </a:xfrm>
          <a:prstGeom prst="rect">
            <a:avLst/>
          </a:prstGeom>
          <a:ln w="28575">
            <a:solidFill>
              <a:srgbClr val="FF0000"/>
            </a:solidFill>
          </a:ln>
        </p:spPr>
      </p:pic>
      <p:sp>
        <p:nvSpPr>
          <p:cNvPr id="21" name="TextBox 20"/>
          <p:cNvSpPr txBox="1"/>
          <p:nvPr/>
        </p:nvSpPr>
        <p:spPr>
          <a:xfrm>
            <a:off x="849215" y="4186817"/>
            <a:ext cx="662361" cy="319639"/>
          </a:xfrm>
          <a:prstGeom prst="rect">
            <a:avLst/>
          </a:prstGeom>
          <a:noFill/>
        </p:spPr>
        <p:txBody>
          <a:bodyPr wrap="none" rtlCol="0">
            <a:spAutoFit/>
          </a:bodyPr>
          <a:lstStyle/>
          <a:p>
            <a:r>
              <a:rPr lang="en-GB" sz="1477" b="1" dirty="0">
                <a:solidFill>
                  <a:srgbClr val="FF0000"/>
                </a:solidFill>
              </a:rPr>
              <a:t>80.1%</a:t>
            </a:r>
          </a:p>
        </p:txBody>
      </p:sp>
      <p:sp>
        <p:nvSpPr>
          <p:cNvPr id="23" name="TextBox 22"/>
          <p:cNvSpPr txBox="1"/>
          <p:nvPr/>
        </p:nvSpPr>
        <p:spPr>
          <a:xfrm>
            <a:off x="202203" y="407736"/>
            <a:ext cx="5349862" cy="433196"/>
          </a:xfrm>
          <a:prstGeom prst="rect">
            <a:avLst/>
          </a:prstGeom>
          <a:noFill/>
        </p:spPr>
        <p:txBody>
          <a:bodyPr wrap="none" rtlCol="0">
            <a:spAutoFit/>
          </a:bodyPr>
          <a:lstStyle/>
          <a:p>
            <a:r>
              <a:rPr lang="en-GB" sz="2215" dirty="0"/>
              <a:t>Power conversion efficiency. </a:t>
            </a:r>
            <a:r>
              <a:rPr lang="en-GB" sz="2215" dirty="0">
                <a:solidFill>
                  <a:srgbClr val="FF0000"/>
                </a:solidFill>
              </a:rPr>
              <a:t>Limiting factors</a:t>
            </a:r>
            <a:r>
              <a:rPr lang="en-GB" sz="2215" dirty="0"/>
              <a:t>.</a:t>
            </a:r>
          </a:p>
        </p:txBody>
      </p:sp>
      <p:grpSp>
        <p:nvGrpSpPr>
          <p:cNvPr id="25" name="Group 24"/>
          <p:cNvGrpSpPr/>
          <p:nvPr/>
        </p:nvGrpSpPr>
        <p:grpSpPr>
          <a:xfrm>
            <a:off x="4180742" y="3961216"/>
            <a:ext cx="4773741" cy="2286444"/>
            <a:chOff x="4264898" y="4005567"/>
            <a:chExt cx="5171553" cy="2476981"/>
          </a:xfrm>
        </p:grpSpPr>
        <p:pic>
          <p:nvPicPr>
            <p:cNvPr id="14" name="图片 4">
              <a:extLst>
                <a:ext uri="{FF2B5EF4-FFF2-40B4-BE49-F238E27FC236}">
                  <a16:creationId xmlns:a16="http://schemas.microsoft.com/office/drawing/2014/main" xmlns="" id="{D0849D13-4C85-451A-B73B-D845DEDF74D1}"/>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43821" y="4269186"/>
              <a:ext cx="2213354" cy="1961200"/>
            </a:xfrm>
            <a:prstGeom prst="rect">
              <a:avLst/>
            </a:prstGeom>
            <a:ln>
              <a:noFill/>
            </a:ln>
          </p:spPr>
        </p:pic>
        <p:pic>
          <p:nvPicPr>
            <p:cNvPr id="13" name="图片 6">
              <a:extLst>
                <a:ext uri="{FF2B5EF4-FFF2-40B4-BE49-F238E27FC236}">
                  <a16:creationId xmlns:a16="http://schemas.microsoft.com/office/drawing/2014/main" xmlns="" id="{8D364E04-7842-4524-ADA0-20D0A9810C7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22533" y="4005567"/>
              <a:ext cx="2913918" cy="2476981"/>
            </a:xfrm>
            <a:prstGeom prst="rect">
              <a:avLst/>
            </a:prstGeom>
            <a:ln>
              <a:noFill/>
            </a:ln>
          </p:spPr>
        </p:pic>
        <p:sp>
          <p:nvSpPr>
            <p:cNvPr id="24" name="Rectangle 23"/>
            <p:cNvSpPr/>
            <p:nvPr/>
          </p:nvSpPr>
          <p:spPr>
            <a:xfrm>
              <a:off x="4264898" y="4058395"/>
              <a:ext cx="5171553" cy="24241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15" name="Rectangle 14"/>
            <p:cNvSpPr/>
            <p:nvPr/>
          </p:nvSpPr>
          <p:spPr>
            <a:xfrm>
              <a:off x="6822134" y="4220185"/>
              <a:ext cx="717558" cy="346276"/>
            </a:xfrm>
            <a:prstGeom prst="rect">
              <a:avLst/>
            </a:prstGeom>
          </p:spPr>
          <p:txBody>
            <a:bodyPr wrap="none">
              <a:spAutoFit/>
            </a:bodyPr>
            <a:lstStyle/>
            <a:p>
              <a:r>
                <a:rPr lang="en-US" altLang="zh-CN" sz="1477" b="1" dirty="0"/>
                <a:t>82.6%</a:t>
              </a:r>
            </a:p>
          </p:txBody>
        </p:sp>
        <p:sp>
          <p:nvSpPr>
            <p:cNvPr id="22" name="TextBox 21"/>
            <p:cNvSpPr txBox="1"/>
            <p:nvPr/>
          </p:nvSpPr>
          <p:spPr>
            <a:xfrm>
              <a:off x="4337442" y="4115297"/>
              <a:ext cx="896357" cy="315434"/>
            </a:xfrm>
            <a:prstGeom prst="rect">
              <a:avLst/>
            </a:prstGeom>
            <a:noFill/>
          </p:spPr>
          <p:txBody>
            <a:bodyPr wrap="none" rtlCol="0">
              <a:spAutoFit/>
            </a:bodyPr>
            <a:lstStyle/>
            <a:p>
              <a:r>
                <a:rPr lang="en-GB" sz="1292" dirty="0"/>
                <a:t>CST MWS</a:t>
              </a:r>
            </a:p>
          </p:txBody>
        </p:sp>
      </p:grpSp>
      <p:cxnSp>
        <p:nvCxnSpPr>
          <p:cNvPr id="27" name="Straight Arrow Connector 26"/>
          <p:cNvCxnSpPr>
            <a:stCxn id="4" idx="2"/>
          </p:cNvCxnSpPr>
          <p:nvPr/>
        </p:nvCxnSpPr>
        <p:spPr>
          <a:xfrm flipH="1">
            <a:off x="7335032" y="3640701"/>
            <a:ext cx="1" cy="36927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375724" y="3677114"/>
            <a:ext cx="1761444" cy="291170"/>
          </a:xfrm>
          <a:prstGeom prst="rect">
            <a:avLst/>
          </a:prstGeom>
          <a:noFill/>
        </p:spPr>
        <p:txBody>
          <a:bodyPr wrap="none" rtlCol="0">
            <a:spAutoFit/>
          </a:bodyPr>
          <a:lstStyle/>
          <a:p>
            <a:r>
              <a:rPr lang="en-GB" sz="1292" b="1" dirty="0"/>
              <a:t>Sabre</a:t>
            </a:r>
            <a:r>
              <a:rPr lang="en-GB" sz="1292" dirty="0"/>
              <a:t> effect and Ohmic</a:t>
            </a:r>
          </a:p>
        </p:txBody>
      </p:sp>
      <p:cxnSp>
        <p:nvCxnSpPr>
          <p:cNvPr id="17" name="Straight Arrow Connector 16"/>
          <p:cNvCxnSpPr>
            <a:endCxn id="26" idx="3"/>
          </p:cNvCxnSpPr>
          <p:nvPr/>
        </p:nvCxnSpPr>
        <p:spPr>
          <a:xfrm flipH="1">
            <a:off x="5137168" y="3819165"/>
            <a:ext cx="2197864" cy="353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6" idx="1"/>
          </p:cNvCxnSpPr>
          <p:nvPr/>
        </p:nvCxnSpPr>
        <p:spPr>
          <a:xfrm flipH="1" flipV="1">
            <a:off x="2684878" y="3819165"/>
            <a:ext cx="690846" cy="353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367266" y="3629833"/>
            <a:ext cx="1587216" cy="376385"/>
          </a:xfrm>
          <a:prstGeom prst="rect">
            <a:avLst/>
          </a:prstGeom>
          <a:noFill/>
        </p:spPr>
        <p:txBody>
          <a:bodyPr wrap="square" rtlCol="0">
            <a:spAutoFit/>
          </a:bodyPr>
          <a:lstStyle/>
          <a:p>
            <a:r>
              <a:rPr lang="en-GB" sz="923" dirty="0"/>
              <a:t>Benchmark with CST for the same bunch quality</a:t>
            </a:r>
          </a:p>
        </p:txBody>
      </p:sp>
      <p:sp>
        <p:nvSpPr>
          <p:cNvPr id="28" name="Date Placeholder 27"/>
          <p:cNvSpPr>
            <a:spLocks noGrp="1"/>
          </p:cNvSpPr>
          <p:nvPr>
            <p:ph type="dt" sz="half" idx="10"/>
          </p:nvPr>
        </p:nvSpPr>
        <p:spPr/>
        <p:txBody>
          <a:bodyPr/>
          <a:lstStyle/>
          <a:p>
            <a:r>
              <a:rPr lang="en-US" altLang="zh-CN" smtClean="0"/>
              <a:t>2018/8/6</a:t>
            </a:r>
            <a:endParaRPr lang="zh-CN" altLang="en-US"/>
          </a:p>
        </p:txBody>
      </p:sp>
      <p:sp>
        <p:nvSpPr>
          <p:cNvPr id="31" name="Footer Placeholder 30"/>
          <p:cNvSpPr>
            <a:spLocks noGrp="1"/>
          </p:cNvSpPr>
          <p:nvPr>
            <p:ph type="ftr" sz="quarter" idx="11"/>
          </p:nvPr>
        </p:nvSpPr>
        <p:spPr/>
        <p:txBody>
          <a:bodyPr/>
          <a:lstStyle/>
          <a:p>
            <a:r>
              <a:rPr lang="is-IS" altLang="zh-CN" smtClean="0"/>
              <a:t>HG 2018</a:t>
            </a:r>
            <a:endParaRPr lang="zh-CN" altLang="en-US"/>
          </a:p>
        </p:txBody>
      </p:sp>
      <p:sp>
        <p:nvSpPr>
          <p:cNvPr id="32" name="Slide Number Placeholder 31"/>
          <p:cNvSpPr>
            <a:spLocks noGrp="1"/>
          </p:cNvSpPr>
          <p:nvPr>
            <p:ph type="sldNum" sz="quarter" idx="12"/>
          </p:nvPr>
        </p:nvSpPr>
        <p:spPr/>
        <p:txBody>
          <a:bodyPr/>
          <a:lstStyle/>
          <a:p>
            <a:fld id="{0C913308-F349-4B6D-A68A-DD1791B4A57B}" type="slidenum">
              <a:rPr lang="zh-CN" altLang="en-US" smtClean="0"/>
              <a:t>14</a:t>
            </a:fld>
            <a:endParaRPr lang="zh-CN" altLang="en-US"/>
          </a:p>
        </p:txBody>
      </p:sp>
      <p:pic>
        <p:nvPicPr>
          <p:cNvPr id="35" name="Picture 34"/>
          <p:cNvPicPr>
            <a:picLocks noChangeAspect="1"/>
          </p:cNvPicPr>
          <p:nvPr/>
        </p:nvPicPr>
        <p:blipFill>
          <a:blip r:embed="rId9"/>
          <a:stretch>
            <a:fillRect/>
          </a:stretch>
        </p:blipFill>
        <p:spPr>
          <a:xfrm>
            <a:off x="7584679" y="116632"/>
            <a:ext cx="1102121" cy="1102121"/>
          </a:xfrm>
          <a:prstGeom prst="rect">
            <a:avLst/>
          </a:prstGeom>
        </p:spPr>
      </p:pic>
      <p:pic>
        <p:nvPicPr>
          <p:cNvPr id="36" name="Picture 35"/>
          <p:cNvPicPr>
            <a:picLocks noChangeAspect="1"/>
          </p:cNvPicPr>
          <p:nvPr/>
        </p:nvPicPr>
        <p:blipFill rotWithShape="1">
          <a:blip r:embed="rId10"/>
          <a:srcRect l="18430" t="1000" r="17713"/>
          <a:stretch/>
        </p:blipFill>
        <p:spPr>
          <a:xfrm>
            <a:off x="6228184" y="128620"/>
            <a:ext cx="1250075" cy="1090133"/>
          </a:xfrm>
          <a:prstGeom prst="rect">
            <a:avLst/>
          </a:prstGeom>
        </p:spPr>
      </p:pic>
    </p:spTree>
    <p:extLst>
      <p:ext uri="{BB962C8B-B14F-4D97-AF65-F5344CB8AC3E}">
        <p14:creationId xmlns:p14="http://schemas.microsoft.com/office/powerpoint/2010/main" val="1642953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HE Klystron and code ‘KlyC’</a:t>
            </a:r>
          </a:p>
          <a:p>
            <a:r>
              <a:rPr lang="en-US" dirty="0" smtClean="0"/>
              <a:t>FCC Klystron development</a:t>
            </a:r>
          </a:p>
          <a:p>
            <a:r>
              <a:rPr lang="en-US" dirty="0" smtClean="0">
                <a:solidFill>
                  <a:srgbClr val="FF0000"/>
                </a:solidFill>
              </a:rPr>
              <a:t>X-box Klystron upgrade</a:t>
            </a:r>
          </a:p>
          <a:p>
            <a:r>
              <a:rPr lang="en-US" dirty="0"/>
              <a:t>Other collaborations</a:t>
            </a:r>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15</a:t>
            </a:fld>
            <a:endParaRPr lang="zh-CN" altLang="en-US"/>
          </a:p>
        </p:txBody>
      </p:sp>
    </p:spTree>
    <p:extLst>
      <p:ext uri="{BB962C8B-B14F-4D97-AF65-F5344CB8AC3E}">
        <p14:creationId xmlns:p14="http://schemas.microsoft.com/office/powerpoint/2010/main" val="4562752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1784"/>
            <a:ext cx="4795675" cy="1143000"/>
          </a:xfrm>
        </p:spPr>
        <p:txBody>
          <a:bodyPr/>
          <a:lstStyle/>
          <a:p>
            <a:r>
              <a:rPr lang="en-US" dirty="0" smtClean="0"/>
              <a:t>Toshiba E37113</a:t>
            </a:r>
            <a:endParaRPr lang="en-US"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16</a:t>
            </a:fld>
            <a:endParaRPr lang="zh-CN" alt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2600" y="1484784"/>
            <a:ext cx="4703200" cy="4536504"/>
          </a:xfrm>
          <a:prstGeom prst="rect">
            <a:avLst/>
          </a:prstGeom>
        </p:spPr>
      </p:pic>
      <p:sp>
        <p:nvSpPr>
          <p:cNvPr id="8" name="TextBox 7"/>
          <p:cNvSpPr txBox="1"/>
          <p:nvPr/>
        </p:nvSpPr>
        <p:spPr>
          <a:xfrm>
            <a:off x="5475800" y="1600200"/>
            <a:ext cx="3211000" cy="646331"/>
          </a:xfrm>
          <a:prstGeom prst="rect">
            <a:avLst/>
          </a:prstGeom>
          <a:noFill/>
        </p:spPr>
        <p:txBody>
          <a:bodyPr wrap="square" rtlCol="0">
            <a:spAutoFit/>
          </a:bodyPr>
          <a:lstStyle/>
          <a:p>
            <a:r>
              <a:rPr lang="en-US" dirty="0" smtClean="0">
                <a:solidFill>
                  <a:srgbClr val="FF0000"/>
                </a:solidFill>
              </a:rPr>
              <a:t>FCI simulation results, test saturation efficiency~43%</a:t>
            </a:r>
            <a:endParaRPr lang="en-US" dirty="0">
              <a:solidFill>
                <a:srgbClr val="FF0000"/>
              </a:solidFill>
            </a:endParaRPr>
          </a:p>
        </p:txBody>
      </p:sp>
      <p:sp>
        <p:nvSpPr>
          <p:cNvPr id="9" name="TextBox 8"/>
          <p:cNvSpPr txBox="1"/>
          <p:nvPr/>
        </p:nvSpPr>
        <p:spPr>
          <a:xfrm>
            <a:off x="5452844" y="2304618"/>
            <a:ext cx="3211000" cy="646331"/>
          </a:xfrm>
          <a:prstGeom prst="rect">
            <a:avLst/>
          </a:prstGeom>
          <a:noFill/>
        </p:spPr>
        <p:txBody>
          <a:bodyPr wrap="square" rtlCol="0">
            <a:spAutoFit/>
          </a:bodyPr>
          <a:lstStyle/>
          <a:p>
            <a:r>
              <a:rPr lang="en-US" dirty="0" smtClean="0">
                <a:solidFill>
                  <a:srgbClr val="00B050"/>
                </a:solidFill>
              </a:rPr>
              <a:t>Large beam aperture to accommodate large current</a:t>
            </a:r>
            <a:endParaRPr lang="en-US" dirty="0">
              <a:solidFill>
                <a:srgbClr val="00B050"/>
              </a:solidFill>
            </a:endParaRPr>
          </a:p>
        </p:txBody>
      </p:sp>
      <p:sp>
        <p:nvSpPr>
          <p:cNvPr id="10" name="TextBox 9"/>
          <p:cNvSpPr txBox="1"/>
          <p:nvPr/>
        </p:nvSpPr>
        <p:spPr>
          <a:xfrm>
            <a:off x="5475800" y="3060436"/>
            <a:ext cx="3148247" cy="646331"/>
          </a:xfrm>
          <a:prstGeom prst="rect">
            <a:avLst/>
          </a:prstGeom>
          <a:noFill/>
        </p:spPr>
        <p:txBody>
          <a:bodyPr wrap="square" rtlCol="0">
            <a:spAutoFit/>
          </a:bodyPr>
          <a:lstStyle/>
          <a:p>
            <a:r>
              <a:rPr lang="en-US" dirty="0" smtClean="0">
                <a:solidFill>
                  <a:srgbClr val="0070C0"/>
                </a:solidFill>
              </a:rPr>
              <a:t>Efficiency upgrade to 60% by just changing the circuit design</a:t>
            </a:r>
            <a:endParaRPr lang="en-US" dirty="0">
              <a:solidFill>
                <a:srgbClr val="0070C0"/>
              </a:solidFill>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0498" y="3816254"/>
            <a:ext cx="3473623" cy="918097"/>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52875" y="4846704"/>
            <a:ext cx="3228867" cy="1097632"/>
          </a:xfrm>
          <a:prstGeom prst="rect">
            <a:avLst/>
          </a:prstGeom>
        </p:spPr>
      </p:pic>
      <p:sp>
        <p:nvSpPr>
          <p:cNvPr id="15" name="TextBox 14"/>
          <p:cNvSpPr txBox="1"/>
          <p:nvPr/>
        </p:nvSpPr>
        <p:spPr>
          <a:xfrm>
            <a:off x="2051720" y="5944336"/>
            <a:ext cx="6264696" cy="369332"/>
          </a:xfrm>
          <a:prstGeom prst="rect">
            <a:avLst/>
          </a:prstGeom>
          <a:noFill/>
        </p:spPr>
        <p:txBody>
          <a:bodyPr wrap="square" rtlCol="0">
            <a:spAutoFit/>
          </a:bodyPr>
          <a:lstStyle/>
          <a:p>
            <a:r>
              <a:rPr lang="en-US" dirty="0" smtClean="0"/>
              <a:t>Y. Okubo, et al. Development of an X-band 6MW Pulsed Klystron</a:t>
            </a:r>
            <a:endParaRPr lang="en-US" dirty="0"/>
          </a:p>
        </p:txBody>
      </p:sp>
      <p:pic>
        <p:nvPicPr>
          <p:cNvPr id="3" name="Picture 2"/>
          <p:cNvPicPr>
            <a:picLocks noChangeAspect="1"/>
          </p:cNvPicPr>
          <p:nvPr/>
        </p:nvPicPr>
        <p:blipFill>
          <a:blip r:embed="rId5"/>
          <a:stretch>
            <a:fillRect/>
          </a:stretch>
        </p:blipFill>
        <p:spPr>
          <a:xfrm>
            <a:off x="6053245" y="88464"/>
            <a:ext cx="2942800" cy="646431"/>
          </a:xfrm>
          <a:prstGeom prst="rect">
            <a:avLst/>
          </a:prstGeom>
        </p:spPr>
      </p:pic>
      <p:pic>
        <p:nvPicPr>
          <p:cNvPr id="14" name="Picture 13"/>
          <p:cNvPicPr>
            <a:picLocks noChangeAspect="1"/>
          </p:cNvPicPr>
          <p:nvPr/>
        </p:nvPicPr>
        <p:blipFill rotWithShape="1">
          <a:blip r:embed="rId6"/>
          <a:srcRect l="18430" t="1000" r="17713"/>
          <a:stretch/>
        </p:blipFill>
        <p:spPr>
          <a:xfrm>
            <a:off x="4769725" y="39572"/>
            <a:ext cx="1250075" cy="1090133"/>
          </a:xfrm>
          <a:prstGeom prst="rect">
            <a:avLst/>
          </a:prstGeom>
        </p:spPr>
      </p:pic>
    </p:spTree>
    <p:extLst>
      <p:ext uri="{BB962C8B-B14F-4D97-AF65-F5344CB8AC3E}">
        <p14:creationId xmlns:p14="http://schemas.microsoft.com/office/powerpoint/2010/main" val="12714166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Efficiency upgrading</a:t>
            </a:r>
            <a:endParaRPr lang="en-US"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a:xfrm>
            <a:off x="3120090" y="6386114"/>
            <a:ext cx="2895600" cy="365125"/>
          </a:xfrm>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17</a:t>
            </a:fld>
            <a:endParaRPr lang="zh-CN" altLang="en-US"/>
          </a:p>
        </p:txBody>
      </p:sp>
      <p:grpSp>
        <p:nvGrpSpPr>
          <p:cNvPr id="7" name="Group 6"/>
          <p:cNvGrpSpPr/>
          <p:nvPr/>
        </p:nvGrpSpPr>
        <p:grpSpPr>
          <a:xfrm>
            <a:off x="457200" y="1395099"/>
            <a:ext cx="3546552" cy="2722815"/>
            <a:chOff x="5492619" y="3255436"/>
            <a:chExt cx="4030538" cy="3242754"/>
          </a:xfrm>
        </p:grpSpPr>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5492619" y="3255436"/>
              <a:ext cx="4030538" cy="3242754"/>
            </a:xfrm>
            <a:prstGeom prst="rect">
              <a:avLst/>
            </a:prstGeom>
          </p:spPr>
        </p:pic>
        <p:sp>
          <p:nvSpPr>
            <p:cNvPr id="9" name="TextBox 8"/>
            <p:cNvSpPr txBox="1"/>
            <p:nvPr/>
          </p:nvSpPr>
          <p:spPr>
            <a:xfrm rot="1863110">
              <a:off x="7991169" y="5236522"/>
              <a:ext cx="1243755" cy="461665"/>
            </a:xfrm>
            <a:prstGeom prst="rect">
              <a:avLst/>
            </a:prstGeom>
            <a:noFill/>
          </p:spPr>
          <p:txBody>
            <a:bodyPr wrap="square" rtlCol="0">
              <a:spAutoFit/>
            </a:bodyPr>
            <a:lstStyle/>
            <a:p>
              <a:pPr algn="ctr"/>
              <a:r>
                <a:rPr lang="en-GB" sz="1200" dirty="0" smtClean="0">
                  <a:solidFill>
                    <a:srgbClr val="3333FF"/>
                  </a:solidFill>
                </a:rPr>
                <a:t>Recommended by industry</a:t>
              </a:r>
              <a:endParaRPr lang="en-GB" sz="1200" dirty="0">
                <a:solidFill>
                  <a:srgbClr val="3333FF"/>
                </a:solidFill>
              </a:endParaRPr>
            </a:p>
          </p:txBody>
        </p:sp>
        <p:sp>
          <p:nvSpPr>
            <p:cNvPr id="10" name="TextBox 9"/>
            <p:cNvSpPr txBox="1"/>
            <p:nvPr/>
          </p:nvSpPr>
          <p:spPr>
            <a:xfrm rot="1648032">
              <a:off x="7470634" y="4544024"/>
              <a:ext cx="1517025" cy="276999"/>
            </a:xfrm>
            <a:prstGeom prst="rect">
              <a:avLst/>
            </a:prstGeom>
            <a:noFill/>
          </p:spPr>
          <p:txBody>
            <a:bodyPr wrap="square" rtlCol="0">
              <a:spAutoFit/>
            </a:bodyPr>
            <a:lstStyle/>
            <a:p>
              <a:pPr algn="ctr"/>
              <a:r>
                <a:rPr lang="en-GB" sz="1200" dirty="0" smtClean="0">
                  <a:solidFill>
                    <a:srgbClr val="FF0000"/>
                  </a:solidFill>
                </a:rPr>
                <a:t>Optimised at CERN</a:t>
              </a:r>
              <a:endParaRPr lang="en-GB" sz="1200" dirty="0">
                <a:solidFill>
                  <a:srgbClr val="FF0000"/>
                </a:solidFill>
              </a:endParaRPr>
            </a:p>
          </p:txBody>
        </p:sp>
        <p:cxnSp>
          <p:nvCxnSpPr>
            <p:cNvPr id="11" name="Straight Arrow Connector 10"/>
            <p:cNvCxnSpPr/>
            <p:nvPr/>
          </p:nvCxnSpPr>
          <p:spPr>
            <a:xfrm>
              <a:off x="7452504" y="4876813"/>
              <a:ext cx="0" cy="278455"/>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569200" y="4519231"/>
              <a:ext cx="10160" cy="496809"/>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105690" y="4752193"/>
              <a:ext cx="126000" cy="12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p:nvPr/>
          </p:nvCxnSpPr>
          <p:spPr>
            <a:xfrm>
              <a:off x="7168690" y="4275686"/>
              <a:ext cx="0" cy="476507"/>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6786992" y="4556523"/>
              <a:ext cx="126000" cy="126000"/>
            </a:xfrm>
            <a:prstGeom prst="ellipse">
              <a:avLst/>
            </a:prstGeom>
            <a:solidFill>
              <a:srgbClr val="FF99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p:cNvCxnSpPr/>
            <p:nvPr/>
          </p:nvCxnSpPr>
          <p:spPr>
            <a:xfrm>
              <a:off x="6863295" y="4282394"/>
              <a:ext cx="0" cy="260156"/>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p:nvPr/>
        </p:nvCxnSpPr>
        <p:spPr>
          <a:xfrm>
            <a:off x="1213293" y="1545284"/>
            <a:ext cx="2558399" cy="1258776"/>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rot="1536991">
            <a:off x="2601193" y="2349071"/>
            <a:ext cx="1573271" cy="276999"/>
          </a:xfrm>
          <a:prstGeom prst="rect">
            <a:avLst/>
          </a:prstGeom>
          <a:noFill/>
        </p:spPr>
        <p:txBody>
          <a:bodyPr wrap="square" rtlCol="0">
            <a:spAutoFit/>
          </a:bodyPr>
          <a:lstStyle/>
          <a:p>
            <a:r>
              <a:rPr lang="en-US" sz="1200" dirty="0" smtClean="0">
                <a:solidFill>
                  <a:srgbClr val="7030A0"/>
                </a:solidFill>
              </a:rPr>
              <a:t>Congregation study</a:t>
            </a:r>
            <a:endParaRPr lang="en-US" sz="1200" dirty="0">
              <a:solidFill>
                <a:srgbClr val="7030A0"/>
              </a:solidFill>
            </a:endParaRPr>
          </a:p>
        </p:txBody>
      </p:sp>
      <p:sp>
        <p:nvSpPr>
          <p:cNvPr id="21" name="5-Point Star 20"/>
          <p:cNvSpPr/>
          <p:nvPr/>
        </p:nvSpPr>
        <p:spPr>
          <a:xfrm>
            <a:off x="1403648" y="1890559"/>
            <a:ext cx="195355" cy="17028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p:cNvCxnSpPr/>
          <p:nvPr/>
        </p:nvCxnSpPr>
        <p:spPr>
          <a:xfrm>
            <a:off x="3469956" y="3085494"/>
            <a:ext cx="1462084" cy="67998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771692" y="3717032"/>
            <a:ext cx="1592396"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7-Point Star 28"/>
          <p:cNvSpPr/>
          <p:nvPr/>
        </p:nvSpPr>
        <p:spPr>
          <a:xfrm>
            <a:off x="4644008" y="3589386"/>
            <a:ext cx="216024" cy="199654"/>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4463988" y="3113501"/>
            <a:ext cx="936104" cy="369332"/>
          </a:xfrm>
          <a:prstGeom prst="rect">
            <a:avLst/>
          </a:prstGeom>
          <a:noFill/>
        </p:spPr>
        <p:txBody>
          <a:bodyPr wrap="square" rtlCol="0">
            <a:spAutoFit/>
          </a:bodyPr>
          <a:lstStyle/>
          <a:p>
            <a:r>
              <a:rPr lang="en-US" dirty="0" smtClean="0"/>
              <a:t>60%?</a:t>
            </a:r>
            <a:endParaRPr lang="en-US" dirty="0"/>
          </a:p>
        </p:txBody>
      </p:sp>
      <p:sp>
        <p:nvSpPr>
          <p:cNvPr id="32" name="TextBox 31"/>
          <p:cNvSpPr txBox="1"/>
          <p:nvPr/>
        </p:nvSpPr>
        <p:spPr>
          <a:xfrm>
            <a:off x="4200998" y="1545284"/>
            <a:ext cx="4115418" cy="646331"/>
          </a:xfrm>
          <a:prstGeom prst="rect">
            <a:avLst/>
          </a:prstGeom>
          <a:noFill/>
        </p:spPr>
        <p:txBody>
          <a:bodyPr wrap="square" rtlCol="0">
            <a:spAutoFit/>
          </a:bodyPr>
          <a:lstStyle/>
          <a:p>
            <a:r>
              <a:rPr lang="en-US" dirty="0" smtClean="0"/>
              <a:t>ultimate efficiency constrained by space charge effect</a:t>
            </a:r>
            <a:endParaRPr lang="en-US" dirty="0"/>
          </a:p>
        </p:txBody>
      </p:sp>
      <p:sp>
        <p:nvSpPr>
          <p:cNvPr id="33" name="TextBox 32"/>
          <p:cNvSpPr txBox="1"/>
          <p:nvPr/>
        </p:nvSpPr>
        <p:spPr>
          <a:xfrm>
            <a:off x="5506399" y="3113501"/>
            <a:ext cx="2959787" cy="830997"/>
          </a:xfrm>
          <a:prstGeom prst="rect">
            <a:avLst/>
          </a:prstGeom>
          <a:noFill/>
        </p:spPr>
        <p:txBody>
          <a:bodyPr wrap="square" rtlCol="0">
            <a:spAutoFit/>
          </a:bodyPr>
          <a:lstStyle/>
          <a:p>
            <a:r>
              <a:rPr lang="en-US" sz="1600" dirty="0" err="1" smtClean="0">
                <a:solidFill>
                  <a:schemeClr val="accent2"/>
                </a:solidFill>
              </a:rPr>
              <a:t>Y.Okubo</a:t>
            </a:r>
            <a:r>
              <a:rPr lang="en-US" sz="1600" dirty="0" smtClean="0">
                <a:solidFill>
                  <a:schemeClr val="accent2"/>
                </a:solidFill>
              </a:rPr>
              <a:t>, et al. Status of high efficiency Klystron development in TETD (COM&amp;BAC)</a:t>
            </a:r>
            <a:endParaRPr lang="en-US" sz="1600" dirty="0">
              <a:solidFill>
                <a:schemeClr val="accent2"/>
              </a:solidFill>
            </a:endParaRPr>
          </a:p>
        </p:txBody>
      </p:sp>
      <p:pic>
        <p:nvPicPr>
          <p:cNvPr id="34" name="Pictur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9670" y="2184903"/>
            <a:ext cx="3920721" cy="886587"/>
          </a:xfrm>
          <a:prstGeom prst="rect">
            <a:avLst/>
          </a:prstGeom>
        </p:spPr>
      </p:pic>
      <p:sp>
        <p:nvSpPr>
          <p:cNvPr id="35" name="Rounded Rectangle 34"/>
          <p:cNvSpPr/>
          <p:nvPr/>
        </p:nvSpPr>
        <p:spPr>
          <a:xfrm>
            <a:off x="899592" y="4221088"/>
            <a:ext cx="7200799"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X band–relatively large beam aperture-low coupling coefficient(M~0.5)</a:t>
            </a:r>
            <a:endParaRPr lang="en-US" dirty="0"/>
          </a:p>
        </p:txBody>
      </p:sp>
      <p:sp>
        <p:nvSpPr>
          <p:cNvPr id="36" name="Down Arrow 35"/>
          <p:cNvSpPr/>
          <p:nvPr/>
        </p:nvSpPr>
        <p:spPr>
          <a:xfrm>
            <a:off x="1526710" y="4775318"/>
            <a:ext cx="51845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ounded Rectangle 36"/>
          <p:cNvSpPr/>
          <p:nvPr/>
        </p:nvSpPr>
        <p:spPr>
          <a:xfrm>
            <a:off x="1050658" y="5293508"/>
            <a:ext cx="1651832" cy="6651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Bunching </a:t>
            </a:r>
            <a:r>
              <a:rPr lang="en-US" dirty="0" smtClean="0"/>
              <a:t>difficulty</a:t>
            </a:r>
            <a:endParaRPr lang="en-US" dirty="0"/>
          </a:p>
        </p:txBody>
      </p:sp>
      <p:sp>
        <p:nvSpPr>
          <p:cNvPr id="38" name="Down Arrow 37"/>
          <p:cNvSpPr/>
          <p:nvPr/>
        </p:nvSpPr>
        <p:spPr>
          <a:xfrm>
            <a:off x="3427010" y="4770979"/>
            <a:ext cx="51845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p:nvPr/>
        </p:nvSpPr>
        <p:spPr>
          <a:xfrm>
            <a:off x="3059884" y="5301001"/>
            <a:ext cx="1328546" cy="6219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extraction </a:t>
            </a:r>
            <a:r>
              <a:rPr lang="en-US" dirty="0" smtClean="0"/>
              <a:t>difficulty</a:t>
            </a:r>
            <a:endParaRPr lang="en-US" dirty="0"/>
          </a:p>
        </p:txBody>
      </p:sp>
      <p:sp>
        <p:nvSpPr>
          <p:cNvPr id="40" name="Rounded Rectangle 39"/>
          <p:cNvSpPr/>
          <p:nvPr/>
        </p:nvSpPr>
        <p:spPr>
          <a:xfrm>
            <a:off x="4825885" y="5293508"/>
            <a:ext cx="1302935" cy="6219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RF breakdown</a:t>
            </a:r>
            <a:endParaRPr lang="en-US" dirty="0"/>
          </a:p>
        </p:txBody>
      </p:sp>
      <p:sp>
        <p:nvSpPr>
          <p:cNvPr id="41" name="Down Arrow 40"/>
          <p:cNvSpPr/>
          <p:nvPr/>
        </p:nvSpPr>
        <p:spPr>
          <a:xfrm>
            <a:off x="5220072" y="4777708"/>
            <a:ext cx="51845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Down Arrow 41"/>
          <p:cNvSpPr/>
          <p:nvPr/>
        </p:nvSpPr>
        <p:spPr>
          <a:xfrm>
            <a:off x="6851480" y="4767353"/>
            <a:ext cx="518456"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ounded Rectangle 42"/>
          <p:cNvSpPr/>
          <p:nvPr/>
        </p:nvSpPr>
        <p:spPr>
          <a:xfrm>
            <a:off x="6553200" y="5264728"/>
            <a:ext cx="1302935" cy="6219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Ohmic</a:t>
            </a:r>
            <a:r>
              <a:rPr lang="en-US" dirty="0" smtClean="0"/>
              <a:t> loss</a:t>
            </a:r>
            <a:endParaRPr lang="en-US" dirty="0"/>
          </a:p>
        </p:txBody>
      </p:sp>
    </p:spTree>
    <p:extLst>
      <p:ext uri="{BB962C8B-B14F-4D97-AF65-F5344CB8AC3E}">
        <p14:creationId xmlns:p14="http://schemas.microsoft.com/office/powerpoint/2010/main" val="12373825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process</a:t>
            </a:r>
            <a:endParaRPr lang="en-US"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18</a:t>
            </a:fld>
            <a:endParaRPr lang="zh-CN" altLang="en-US"/>
          </a:p>
        </p:txBody>
      </p:sp>
      <p:sp>
        <p:nvSpPr>
          <p:cNvPr id="7" name="Snip Single Corner Rectangle 6"/>
          <p:cNvSpPr/>
          <p:nvPr/>
        </p:nvSpPr>
        <p:spPr>
          <a:xfrm>
            <a:off x="2195736" y="1556793"/>
            <a:ext cx="3384376" cy="504056"/>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1D with ‘artificial’ output cavity(M=0.9): 73%</a:t>
            </a:r>
            <a:endParaRPr lang="en-US" dirty="0"/>
          </a:p>
        </p:txBody>
      </p:sp>
      <p:sp>
        <p:nvSpPr>
          <p:cNvPr id="8" name="Snip Single Corner Rectangle 7"/>
          <p:cNvSpPr/>
          <p:nvPr/>
        </p:nvSpPr>
        <p:spPr>
          <a:xfrm>
            <a:off x="6732240" y="1447981"/>
            <a:ext cx="2063080" cy="643210"/>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2D with ‘artificial’ output cavity—64%</a:t>
            </a:r>
            <a:endParaRPr lang="en-US" dirty="0"/>
          </a:p>
        </p:txBody>
      </p:sp>
      <p:sp>
        <p:nvSpPr>
          <p:cNvPr id="9" name="Rounded Rectangle 8"/>
          <p:cNvSpPr/>
          <p:nvPr/>
        </p:nvSpPr>
        <p:spPr>
          <a:xfrm>
            <a:off x="395536" y="1556793"/>
            <a:ext cx="1584176"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Scale and opt.</a:t>
            </a:r>
            <a:endParaRPr lang="en-US"/>
          </a:p>
        </p:txBody>
      </p:sp>
      <p:sp>
        <p:nvSpPr>
          <p:cNvPr id="10" name="Right Arrow 9"/>
          <p:cNvSpPr/>
          <p:nvPr/>
        </p:nvSpPr>
        <p:spPr>
          <a:xfrm>
            <a:off x="1979712" y="1700808"/>
            <a:ext cx="216024" cy="21602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5632830" y="1700808"/>
            <a:ext cx="1099410" cy="216024"/>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Check</a:t>
            </a:r>
            <a:endParaRPr lang="en-US" dirty="0"/>
          </a:p>
        </p:txBody>
      </p:sp>
      <p:sp>
        <p:nvSpPr>
          <p:cNvPr id="12" name="Right Arrow 11"/>
          <p:cNvSpPr/>
          <p:nvPr/>
        </p:nvSpPr>
        <p:spPr>
          <a:xfrm rot="5400000">
            <a:off x="7602384" y="1982903"/>
            <a:ext cx="322787" cy="478677"/>
          </a:xfrm>
          <a:prstGeom prst="righ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nip Single Corner Rectangle 12"/>
          <p:cNvSpPr/>
          <p:nvPr/>
        </p:nvSpPr>
        <p:spPr>
          <a:xfrm>
            <a:off x="6732240" y="2420888"/>
            <a:ext cx="2063080" cy="643210"/>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2D with real output cavity—48%</a:t>
            </a:r>
            <a:endParaRPr lang="en-US" dirty="0"/>
          </a:p>
        </p:txBody>
      </p:sp>
      <p:sp>
        <p:nvSpPr>
          <p:cNvPr id="15" name="Left Arrow 14"/>
          <p:cNvSpPr/>
          <p:nvPr/>
        </p:nvSpPr>
        <p:spPr>
          <a:xfrm>
            <a:off x="5580112" y="2636912"/>
            <a:ext cx="1099410" cy="216024"/>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Opt.</a:t>
            </a:r>
            <a:endParaRPr lang="en-US" dirty="0"/>
          </a:p>
        </p:txBody>
      </p:sp>
      <p:sp>
        <p:nvSpPr>
          <p:cNvPr id="16" name="Snip Single Corner Rectangle 15"/>
          <p:cNvSpPr/>
          <p:nvPr/>
        </p:nvSpPr>
        <p:spPr>
          <a:xfrm>
            <a:off x="2483767" y="2474133"/>
            <a:ext cx="3095373" cy="504056"/>
          </a:xfrm>
          <a:prstGeom prst="snip1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2D with real output cavity(M=0.5): 54%</a:t>
            </a:r>
            <a:endParaRPr lang="en-US" dirty="0"/>
          </a:p>
        </p:txBody>
      </p:sp>
      <p:sp>
        <p:nvSpPr>
          <p:cNvPr id="17" name="Left Arrow 16"/>
          <p:cNvSpPr/>
          <p:nvPr/>
        </p:nvSpPr>
        <p:spPr>
          <a:xfrm>
            <a:off x="2249425" y="2636911"/>
            <a:ext cx="162335" cy="197261"/>
          </a:xfrm>
          <a:prstGeom prst="lef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ounded Rectangle 17"/>
          <p:cNvSpPr/>
          <p:nvPr/>
        </p:nvSpPr>
        <p:spPr>
          <a:xfrm>
            <a:off x="369176" y="2474133"/>
            <a:ext cx="1808242"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E</a:t>
            </a:r>
            <a:r>
              <a:rPr lang="en-US" baseline="-25000" dirty="0" err="1" smtClean="0"/>
              <a:t>max</a:t>
            </a:r>
            <a:r>
              <a:rPr lang="en-US" dirty="0" smtClean="0"/>
              <a:t>&gt;200MV/m</a:t>
            </a:r>
            <a:endParaRPr lang="en-US" dirty="0"/>
          </a:p>
        </p:txBody>
      </p:sp>
      <p:pic>
        <p:nvPicPr>
          <p:cNvPr id="19" name="Picture 18" descr="../../../Library/Containers/com.tencent.xinWeChat/Data/Library/Application%20Support/com.tencent.xinWeChat/2.0b4.0.9/2acb5e12c1ed6fd8a981746131924aa6/Message/MessageTemp/2e4d5485b2fd5c1f65710fba9f790bcb/Image/24421519224611_.pic_hd.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3332281"/>
            <a:ext cx="4186808" cy="1962711"/>
          </a:xfrm>
          <a:prstGeom prst="rect">
            <a:avLst/>
          </a:prstGeom>
          <a:noFill/>
          <a:ln>
            <a:noFill/>
          </a:ln>
        </p:spPr>
      </p:pic>
      <p:sp>
        <p:nvSpPr>
          <p:cNvPr id="3" name="TextBox 2"/>
          <p:cNvSpPr txBox="1"/>
          <p:nvPr/>
        </p:nvSpPr>
        <p:spPr>
          <a:xfrm>
            <a:off x="457200" y="5589240"/>
            <a:ext cx="4186808" cy="646331"/>
          </a:xfrm>
          <a:prstGeom prst="rect">
            <a:avLst/>
          </a:prstGeom>
          <a:noFill/>
        </p:spPr>
        <p:txBody>
          <a:bodyPr wrap="square" rtlCol="0">
            <a:spAutoFit/>
          </a:bodyPr>
          <a:lstStyle/>
          <a:p>
            <a:r>
              <a:rPr lang="en-US" dirty="0" smtClean="0"/>
              <a:t>Enhance the efficiency while decreasing the peak electric field by multi-cell</a:t>
            </a:r>
            <a:endParaRPr lang="en-US" dirty="0"/>
          </a:p>
        </p:txBody>
      </p:sp>
      <p:pic>
        <p:nvPicPr>
          <p:cNvPr id="20" name="Picture 19" descr="../../../Desktop/Screen%20Shot%202018-03-15%20at%2010.59.58%20AM.p"/>
          <p:cNvPicPr/>
          <p:nvPr/>
        </p:nvPicPr>
        <p:blipFill>
          <a:blip r:embed="rId3">
            <a:extLst>
              <a:ext uri="{28A0092B-C50C-407E-A947-70E740481C1C}">
                <a14:useLocalDpi xmlns:a14="http://schemas.microsoft.com/office/drawing/2010/main" val="0"/>
              </a:ext>
            </a:extLst>
          </a:blip>
          <a:srcRect/>
          <a:stretch>
            <a:fillRect/>
          </a:stretch>
        </p:blipFill>
        <p:spPr bwMode="auto">
          <a:xfrm>
            <a:off x="5225054" y="3266509"/>
            <a:ext cx="2908935" cy="2073275"/>
          </a:xfrm>
          <a:prstGeom prst="rect">
            <a:avLst/>
          </a:prstGeom>
          <a:noFill/>
          <a:ln>
            <a:noFill/>
          </a:ln>
        </p:spPr>
      </p:pic>
      <p:sp>
        <p:nvSpPr>
          <p:cNvPr id="21" name="TextBox 20"/>
          <p:cNvSpPr txBox="1"/>
          <p:nvPr/>
        </p:nvSpPr>
        <p:spPr>
          <a:xfrm>
            <a:off x="4941254" y="5542195"/>
            <a:ext cx="3061862" cy="646331"/>
          </a:xfrm>
          <a:prstGeom prst="rect">
            <a:avLst/>
          </a:prstGeom>
          <a:noFill/>
        </p:spPr>
        <p:txBody>
          <a:bodyPr wrap="square" rtlCol="0">
            <a:spAutoFit/>
          </a:bodyPr>
          <a:lstStyle/>
          <a:p>
            <a:r>
              <a:rPr lang="en-US" dirty="0" smtClean="0"/>
              <a:t>Weak coupling </a:t>
            </a:r>
            <a:r>
              <a:rPr lang="en-US" smtClean="0"/>
              <a:t>so multi-modes are coupled with each other</a:t>
            </a:r>
            <a:endParaRPr lang="en-US" dirty="0"/>
          </a:p>
        </p:txBody>
      </p:sp>
      <p:sp>
        <p:nvSpPr>
          <p:cNvPr id="24" name="Rounded Rectangle 23"/>
          <p:cNvSpPr/>
          <p:nvPr/>
        </p:nvSpPr>
        <p:spPr>
          <a:xfrm>
            <a:off x="8003116" y="3332281"/>
            <a:ext cx="889363" cy="28562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rgbClr val="FF0000"/>
                </a:solidFill>
              </a:rPr>
              <a:t>Single mode theory can’t be used any more!</a:t>
            </a:r>
            <a:endParaRPr lang="en-US" sz="1600" dirty="0">
              <a:solidFill>
                <a:srgbClr val="FF0000"/>
              </a:solidFill>
            </a:endParaRPr>
          </a:p>
        </p:txBody>
      </p:sp>
    </p:spTree>
    <p:extLst>
      <p:ext uri="{BB962C8B-B14F-4D97-AF65-F5344CB8AC3E}">
        <p14:creationId xmlns:p14="http://schemas.microsoft.com/office/powerpoint/2010/main" val="21015069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18732"/>
            <a:ext cx="8435280" cy="1143000"/>
          </a:xfrm>
        </p:spPr>
        <p:txBody>
          <a:bodyPr>
            <a:normAutofit/>
          </a:bodyPr>
          <a:lstStyle/>
          <a:p>
            <a:r>
              <a:rPr lang="en-US" sz="3600" dirty="0" smtClean="0"/>
              <a:t>Coupling mode </a:t>
            </a:r>
            <a:r>
              <a:rPr lang="en-US" sz="3600" smtClean="0"/>
              <a:t>theory implanted into KlyC</a:t>
            </a:r>
            <a:endParaRPr lang="en-US" sz="3600"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19</a:t>
            </a:fld>
            <a:endParaRPr lang="zh-CN" alt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00" y="1268760"/>
            <a:ext cx="9017000" cy="2082800"/>
          </a:xfrm>
          <a:prstGeom prst="rect">
            <a:avLst/>
          </a:prstGeom>
        </p:spPr>
      </p:pic>
      <p:sp>
        <p:nvSpPr>
          <p:cNvPr id="8" name="Rounded Rectangle 7"/>
          <p:cNvSpPr/>
          <p:nvPr/>
        </p:nvSpPr>
        <p:spPr>
          <a:xfrm>
            <a:off x="5724128" y="1988840"/>
            <a:ext cx="2962672" cy="7920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7236296" y="1700808"/>
            <a:ext cx="144016" cy="287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076056" y="1196752"/>
            <a:ext cx="3610744" cy="369332"/>
          </a:xfrm>
          <a:prstGeom prst="rect">
            <a:avLst/>
          </a:prstGeom>
          <a:noFill/>
        </p:spPr>
        <p:txBody>
          <a:bodyPr wrap="square" rtlCol="0">
            <a:spAutoFit/>
          </a:bodyPr>
          <a:lstStyle/>
          <a:p>
            <a:r>
              <a:rPr lang="en-US" smtClean="0"/>
              <a:t>Cell1 </a:t>
            </a:r>
            <a:r>
              <a:rPr lang="en-US" dirty="0" smtClean="0"/>
              <a:t>and </a:t>
            </a:r>
            <a:r>
              <a:rPr lang="en-US" smtClean="0"/>
              <a:t>cell3 coupled with cell2 </a:t>
            </a:r>
            <a:endParaRPr lang="en-US" dirty="0"/>
          </a:p>
        </p:txBody>
      </p:sp>
      <p:cxnSp>
        <p:nvCxnSpPr>
          <p:cNvPr id="12" name="Straight Arrow Connector 11"/>
          <p:cNvCxnSpPr/>
          <p:nvPr/>
        </p:nvCxnSpPr>
        <p:spPr>
          <a:xfrm flipH="1">
            <a:off x="7308304" y="2783596"/>
            <a:ext cx="47763" cy="1990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124200" y="2982677"/>
            <a:ext cx="5562600" cy="369332"/>
          </a:xfrm>
          <a:prstGeom prst="rect">
            <a:avLst/>
          </a:prstGeom>
          <a:noFill/>
        </p:spPr>
        <p:txBody>
          <a:bodyPr wrap="square" rtlCol="0">
            <a:spAutoFit/>
          </a:bodyPr>
          <a:lstStyle/>
          <a:p>
            <a:r>
              <a:rPr lang="en-US" dirty="0" smtClean="0"/>
              <a:t>𝜅 matrix can be calculated by coupling adjacent cells</a:t>
            </a:r>
            <a:endParaRPr lang="en-US" dirty="0"/>
          </a:p>
        </p:txBody>
      </p:sp>
      <p:graphicFrame>
        <p:nvGraphicFramePr>
          <p:cNvPr id="19" name="Table 18"/>
          <p:cNvGraphicFramePr>
            <a:graphicFrameLocks noGrp="1"/>
          </p:cNvGraphicFramePr>
          <p:nvPr>
            <p:extLst>
              <p:ext uri="{D42A27DB-BD31-4B8C-83A1-F6EECF244321}">
                <p14:modId xmlns:p14="http://schemas.microsoft.com/office/powerpoint/2010/main" val="1696090313"/>
              </p:ext>
            </p:extLst>
          </p:nvPr>
        </p:nvGraphicFramePr>
        <p:xfrm>
          <a:off x="3124200" y="4941146"/>
          <a:ext cx="5296942" cy="731520"/>
        </p:xfrm>
        <a:graphic>
          <a:graphicData uri="http://schemas.openxmlformats.org/drawingml/2006/table">
            <a:tbl>
              <a:tblPr firstRow="1" firstCol="1" bandRow="1">
                <a:tableStyleId>{5C22544A-7EE6-4342-B048-85BDC9FD1C3A}</a:tableStyleId>
              </a:tblPr>
              <a:tblGrid>
                <a:gridCol w="1323942"/>
                <a:gridCol w="1323942"/>
                <a:gridCol w="1324529"/>
                <a:gridCol w="1324529"/>
              </a:tblGrid>
              <a:tr h="0">
                <a:tc>
                  <a:txBody>
                    <a:bodyPr/>
                    <a:lstStyle/>
                    <a:p>
                      <a:pPr>
                        <a:spcAft>
                          <a:spcPts val="0"/>
                        </a:spcAft>
                      </a:pPr>
                      <a:r>
                        <a:rPr lang="en-US" sz="1200">
                          <a:effectLst/>
                        </a:rPr>
                        <a:t> </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F1</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F2</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F3</a:t>
                      </a:r>
                      <a:endParaRPr lang="en-US" sz="1200">
                        <a:effectLst/>
                        <a:latin typeface="Calibri" charset="0"/>
                        <a:ea typeface="宋体" charset="-122"/>
                        <a:cs typeface="Times New Roman" charset="0"/>
                      </a:endParaRPr>
                    </a:p>
                  </a:txBody>
                  <a:tcPr marL="68580" marR="68580" marT="0" marB="0"/>
                </a:tc>
              </a:tr>
              <a:tr h="0">
                <a:tc>
                  <a:txBody>
                    <a:bodyPr/>
                    <a:lstStyle/>
                    <a:p>
                      <a:pPr>
                        <a:spcAft>
                          <a:spcPts val="0"/>
                        </a:spcAft>
                      </a:pPr>
                      <a:r>
                        <a:rPr lang="en-US" sz="1200">
                          <a:effectLst/>
                        </a:rPr>
                        <a:t>Coupled theory</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11.7704+0.0406j</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12.0114+0.1308j</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12.1735+0.0364j</a:t>
                      </a:r>
                      <a:endParaRPr lang="en-US" sz="1200">
                        <a:effectLst/>
                        <a:latin typeface="Calibri" charset="0"/>
                        <a:ea typeface="宋体" charset="-122"/>
                        <a:cs typeface="Times New Roman" charset="0"/>
                      </a:endParaRPr>
                    </a:p>
                  </a:txBody>
                  <a:tcPr marL="68580" marR="68580" marT="0" marB="0"/>
                </a:tc>
              </a:tr>
              <a:tr h="135255">
                <a:tc>
                  <a:txBody>
                    <a:bodyPr/>
                    <a:lstStyle/>
                    <a:p>
                      <a:pPr>
                        <a:spcAft>
                          <a:spcPts val="0"/>
                        </a:spcAft>
                      </a:pPr>
                      <a:r>
                        <a:rPr lang="en-US" sz="1200" dirty="0">
                          <a:effectLst/>
                        </a:rPr>
                        <a:t>HFSS </a:t>
                      </a:r>
                      <a:r>
                        <a:rPr lang="en-US" sz="1200" dirty="0" err="1">
                          <a:effectLst/>
                        </a:rPr>
                        <a:t>eig</a:t>
                      </a:r>
                      <a:r>
                        <a:rPr lang="en-US" sz="1200" dirty="0">
                          <a:effectLst/>
                        </a:rPr>
                        <a:t>.</a:t>
                      </a:r>
                      <a:endParaRPr lang="en-US" sz="1200" dirty="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11.7710+0.0377j</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12.0051+0.1325j</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12.1722+0.0378j</a:t>
                      </a:r>
                      <a:endParaRPr lang="en-US" sz="1200">
                        <a:effectLst/>
                        <a:latin typeface="Calibri" charset="0"/>
                        <a:ea typeface="宋体" charset="-122"/>
                        <a:cs typeface="Times New Roman" charset="0"/>
                      </a:endParaRPr>
                    </a:p>
                  </a:txBody>
                  <a:tcPr marL="68580" marR="68580" marT="0" marB="0"/>
                </a:tc>
              </a:tr>
              <a:tr h="135255">
                <a:tc>
                  <a:txBody>
                    <a:bodyPr/>
                    <a:lstStyle/>
                    <a:p>
                      <a:pPr>
                        <a:spcAft>
                          <a:spcPts val="0"/>
                        </a:spcAft>
                      </a:pPr>
                      <a:r>
                        <a:rPr lang="en-US" sz="1200">
                          <a:effectLst/>
                        </a:rPr>
                        <a:t>CST MWS</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11.77111+0.0382j</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a:effectLst/>
                        </a:rPr>
                        <a:t>12.00470+0.1325j</a:t>
                      </a:r>
                      <a:endParaRPr lang="en-US" sz="1200">
                        <a:effectLst/>
                        <a:latin typeface="Calibri" charset="0"/>
                        <a:ea typeface="宋体" charset="-122"/>
                        <a:cs typeface="Times New Roman" charset="0"/>
                      </a:endParaRPr>
                    </a:p>
                  </a:txBody>
                  <a:tcPr marL="68580" marR="68580" marT="0" marB="0"/>
                </a:tc>
                <a:tc>
                  <a:txBody>
                    <a:bodyPr/>
                    <a:lstStyle/>
                    <a:p>
                      <a:pPr>
                        <a:spcAft>
                          <a:spcPts val="0"/>
                        </a:spcAft>
                      </a:pPr>
                      <a:r>
                        <a:rPr lang="en-US" sz="1200" dirty="0">
                          <a:effectLst/>
                        </a:rPr>
                        <a:t>12.17316+0.0376j</a:t>
                      </a:r>
                      <a:endParaRPr lang="en-US" sz="1200" dirty="0">
                        <a:effectLst/>
                        <a:latin typeface="Calibri" charset="0"/>
                        <a:ea typeface="宋体" charset="-122"/>
                        <a:cs typeface="Times New Roman" charset="0"/>
                      </a:endParaRPr>
                    </a:p>
                  </a:txBody>
                  <a:tcPr marL="68580" marR="68580" marT="0" marB="0"/>
                </a:tc>
              </a:tr>
            </a:tbl>
          </a:graphicData>
        </a:graphic>
      </p:graphicFrame>
      <p:sp>
        <p:nvSpPr>
          <p:cNvPr id="20" name="TextBox 19"/>
          <p:cNvSpPr txBox="1"/>
          <p:nvPr/>
        </p:nvSpPr>
        <p:spPr>
          <a:xfrm>
            <a:off x="5220072" y="5672666"/>
            <a:ext cx="3201070" cy="369332"/>
          </a:xfrm>
          <a:prstGeom prst="rect">
            <a:avLst/>
          </a:prstGeom>
          <a:noFill/>
        </p:spPr>
        <p:txBody>
          <a:bodyPr wrap="square" rtlCol="0">
            <a:spAutoFit/>
          </a:bodyPr>
          <a:lstStyle/>
          <a:p>
            <a:r>
              <a:rPr lang="en-US" dirty="0" smtClean="0"/>
              <a:t>3cell structures in previous slide</a:t>
            </a:r>
            <a:endParaRPr lang="en-US" dirty="0"/>
          </a:p>
        </p:txBody>
      </p:sp>
      <p:pic>
        <p:nvPicPr>
          <p:cNvPr id="21" name="Picture 20" descr="../../../Desktop/Screen%20Shot%202018-02-27%20at%201.02.32%20PM.p"/>
          <p:cNvPicPr/>
          <p:nvPr/>
        </p:nvPicPr>
        <p:blipFill>
          <a:blip r:embed="rId3">
            <a:extLst>
              <a:ext uri="{28A0092B-C50C-407E-A947-70E740481C1C}">
                <a14:useLocalDpi xmlns:a14="http://schemas.microsoft.com/office/drawing/2010/main" val="0"/>
              </a:ext>
            </a:extLst>
          </a:blip>
          <a:srcRect/>
          <a:stretch>
            <a:fillRect/>
          </a:stretch>
        </p:blipFill>
        <p:spPr bwMode="auto">
          <a:xfrm>
            <a:off x="191901" y="3121872"/>
            <a:ext cx="2568199" cy="1621734"/>
          </a:xfrm>
          <a:prstGeom prst="rect">
            <a:avLst/>
          </a:prstGeom>
          <a:noFill/>
          <a:ln>
            <a:noFill/>
          </a:ln>
        </p:spPr>
      </p:pic>
      <p:pic>
        <p:nvPicPr>
          <p:cNvPr id="22" name="Picture 21" descr="../../../Desktop/Screen%20Shot%202018-02-27%20at%2012.12.23%20PM.p"/>
          <p:cNvPicPr/>
          <p:nvPr/>
        </p:nvPicPr>
        <p:blipFill>
          <a:blip r:embed="rId4">
            <a:extLst>
              <a:ext uri="{28A0092B-C50C-407E-A947-70E740481C1C}">
                <a14:useLocalDpi xmlns:a14="http://schemas.microsoft.com/office/drawing/2010/main" val="0"/>
              </a:ext>
            </a:extLst>
          </a:blip>
          <a:srcRect/>
          <a:stretch>
            <a:fillRect/>
          </a:stretch>
        </p:blipFill>
        <p:spPr bwMode="auto">
          <a:xfrm>
            <a:off x="181448" y="4757737"/>
            <a:ext cx="2566035" cy="1612745"/>
          </a:xfrm>
          <a:prstGeom prst="rect">
            <a:avLst/>
          </a:prstGeom>
          <a:noFill/>
          <a:ln>
            <a:noFill/>
          </a:ln>
        </p:spPr>
      </p:pic>
      <p:pic>
        <p:nvPicPr>
          <p:cNvPr id="23" name="Picture 22" descr="../../../Library/Containers/com.tencent.xinWeChat/Data/Library/Application%20Support/com.tencent.xinWeChat/2.0b4.0.9/2acb5e12c1ed6fd8a981746131924aa6/Message/MessageTemp/2e4d5485b2fd5c1f65710fba9f790bcb/Image/24421519224611_.pic_hd.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61126" y="3451299"/>
            <a:ext cx="2771848" cy="1365017"/>
          </a:xfrm>
          <a:prstGeom prst="rect">
            <a:avLst/>
          </a:prstGeom>
          <a:noFill/>
          <a:ln>
            <a:noFill/>
          </a:ln>
        </p:spPr>
      </p:pic>
      <p:pic>
        <p:nvPicPr>
          <p:cNvPr id="24" name="Picture 23" descr="../../../Desktop/Screen%20Shot%202018-02-23%20at%202.02.00%20PM.p"/>
          <p:cNvPicPr/>
          <p:nvPr/>
        </p:nvPicPr>
        <p:blipFill>
          <a:blip r:embed="rId6">
            <a:extLst>
              <a:ext uri="{28A0092B-C50C-407E-A947-70E740481C1C}">
                <a14:useLocalDpi xmlns:a14="http://schemas.microsoft.com/office/drawing/2010/main" val="0"/>
              </a:ext>
            </a:extLst>
          </a:blip>
          <a:srcRect/>
          <a:stretch>
            <a:fillRect/>
          </a:stretch>
        </p:blipFill>
        <p:spPr bwMode="auto">
          <a:xfrm>
            <a:off x="5998206" y="3329759"/>
            <a:ext cx="2318210" cy="1438394"/>
          </a:xfrm>
          <a:prstGeom prst="rect">
            <a:avLst/>
          </a:prstGeom>
          <a:noFill/>
          <a:ln>
            <a:noFill/>
          </a:ln>
        </p:spPr>
      </p:pic>
      <p:sp>
        <p:nvSpPr>
          <p:cNvPr id="25" name="TextBox 24"/>
          <p:cNvSpPr txBox="1"/>
          <p:nvPr/>
        </p:nvSpPr>
        <p:spPr>
          <a:xfrm>
            <a:off x="1560975" y="4048956"/>
            <a:ext cx="834798" cy="369332"/>
          </a:xfrm>
          <a:prstGeom prst="rect">
            <a:avLst/>
          </a:prstGeom>
          <a:noFill/>
        </p:spPr>
        <p:txBody>
          <a:bodyPr wrap="square" rtlCol="0">
            <a:spAutoFit/>
          </a:bodyPr>
          <a:lstStyle/>
          <a:p>
            <a:r>
              <a:rPr lang="en-US" smtClean="0"/>
              <a:t>mono.</a:t>
            </a:r>
            <a:endParaRPr lang="en-US"/>
          </a:p>
        </p:txBody>
      </p:sp>
      <p:sp>
        <p:nvSpPr>
          <p:cNvPr id="26" name="TextBox 25"/>
          <p:cNvSpPr txBox="1"/>
          <p:nvPr/>
        </p:nvSpPr>
        <p:spPr>
          <a:xfrm>
            <a:off x="1524000" y="5672666"/>
            <a:ext cx="834798" cy="369332"/>
          </a:xfrm>
          <a:prstGeom prst="rect">
            <a:avLst/>
          </a:prstGeom>
          <a:noFill/>
        </p:spPr>
        <p:txBody>
          <a:bodyPr wrap="square" rtlCol="0">
            <a:spAutoFit/>
          </a:bodyPr>
          <a:lstStyle/>
          <a:p>
            <a:r>
              <a:rPr lang="en-US" dirty="0" err="1" smtClean="0"/>
              <a:t>congr</a:t>
            </a:r>
            <a:r>
              <a:rPr lang="en-US" dirty="0" smtClean="0"/>
              <a:t>.</a:t>
            </a:r>
            <a:endParaRPr lang="en-US" dirty="0"/>
          </a:p>
        </p:txBody>
      </p:sp>
      <p:sp>
        <p:nvSpPr>
          <p:cNvPr id="27" name="Pentagon 26"/>
          <p:cNvSpPr/>
          <p:nvPr/>
        </p:nvSpPr>
        <p:spPr>
          <a:xfrm rot="9587484">
            <a:off x="5252249" y="3814955"/>
            <a:ext cx="240524" cy="147812"/>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Pentagon 27"/>
          <p:cNvSpPr/>
          <p:nvPr/>
        </p:nvSpPr>
        <p:spPr>
          <a:xfrm rot="9587484">
            <a:off x="4892856" y="3969732"/>
            <a:ext cx="240524" cy="147812"/>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Pentagon 28"/>
          <p:cNvSpPr/>
          <p:nvPr/>
        </p:nvSpPr>
        <p:spPr>
          <a:xfrm rot="9587484">
            <a:off x="4440941" y="4152760"/>
            <a:ext cx="240524" cy="147812"/>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Pentagon 29"/>
          <p:cNvSpPr/>
          <p:nvPr/>
        </p:nvSpPr>
        <p:spPr>
          <a:xfrm rot="9587484">
            <a:off x="4008912" y="4292434"/>
            <a:ext cx="240524" cy="147812"/>
          </a:xfrm>
          <a:prstGeom prst="homePlat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28854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solidFill>
                  <a:srgbClr val="FF0000"/>
                </a:solidFill>
              </a:rPr>
              <a:t>HE Klystron and code ‘KlyC’</a:t>
            </a:r>
          </a:p>
          <a:p>
            <a:r>
              <a:rPr lang="en-US" dirty="0" smtClean="0"/>
              <a:t>FCC Klystron development</a:t>
            </a:r>
          </a:p>
          <a:p>
            <a:r>
              <a:rPr lang="en-US" dirty="0" smtClean="0"/>
              <a:t>X-box Klystron upgrade</a:t>
            </a:r>
          </a:p>
          <a:p>
            <a:r>
              <a:rPr lang="en-US" dirty="0" smtClean="0"/>
              <a:t>Other collaborations</a:t>
            </a:r>
            <a:endParaRPr lang="en-US"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2</a:t>
            </a:fld>
            <a:endParaRPr lang="zh-CN" altLang="en-US"/>
          </a:p>
        </p:txBody>
      </p:sp>
    </p:spTree>
    <p:extLst>
      <p:ext uri="{BB962C8B-B14F-4D97-AF65-F5344CB8AC3E}">
        <p14:creationId xmlns:p14="http://schemas.microsoft.com/office/powerpoint/2010/main" val="10352059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986"/>
            <a:ext cx="8229600" cy="850106"/>
          </a:xfrm>
        </p:spPr>
        <p:txBody>
          <a:bodyPr>
            <a:normAutofit/>
          </a:bodyPr>
          <a:lstStyle/>
          <a:p>
            <a:r>
              <a:rPr lang="en-US" sz="3200" dirty="0" smtClean="0"/>
              <a:t>Design with coupled cell structure</a:t>
            </a:r>
            <a:endParaRPr lang="en-US" sz="3200"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20</a:t>
            </a:fld>
            <a:endParaRPr lang="zh-CN" altLang="en-US" dirty="0"/>
          </a:p>
        </p:txBody>
      </p:sp>
      <p:pic>
        <p:nvPicPr>
          <p:cNvPr id="23" name="Picture 22"/>
          <p:cNvPicPr>
            <a:picLocks noChangeAspect="1"/>
          </p:cNvPicPr>
          <p:nvPr/>
        </p:nvPicPr>
        <p:blipFill rotWithShape="1">
          <a:blip r:embed="rId2">
            <a:extLst>
              <a:ext uri="{28A0092B-C50C-407E-A947-70E740481C1C}">
                <a14:useLocalDpi xmlns:a14="http://schemas.microsoft.com/office/drawing/2010/main" val="0"/>
              </a:ext>
            </a:extLst>
          </a:blip>
          <a:srcRect b="2139"/>
          <a:stretch/>
        </p:blipFill>
        <p:spPr>
          <a:xfrm>
            <a:off x="1179403" y="2640190"/>
            <a:ext cx="7065005" cy="3566316"/>
          </a:xfrm>
          <a:prstGeom prst="rect">
            <a:avLst/>
          </a:prstGeom>
          <a:ln>
            <a:solidFill>
              <a:schemeClr val="bg1"/>
            </a:solidFill>
          </a:ln>
        </p:spPr>
      </p:pic>
      <p:sp>
        <p:nvSpPr>
          <p:cNvPr id="31" name="TextBox 30"/>
          <p:cNvSpPr txBox="1"/>
          <p:nvPr/>
        </p:nvSpPr>
        <p:spPr>
          <a:xfrm>
            <a:off x="429705" y="3284984"/>
            <a:ext cx="461665" cy="2921522"/>
          </a:xfrm>
          <a:prstGeom prst="rect">
            <a:avLst/>
          </a:prstGeom>
          <a:noFill/>
        </p:spPr>
        <p:txBody>
          <a:bodyPr vert="vert" wrap="square" rtlCol="0">
            <a:spAutoFit/>
          </a:bodyPr>
          <a:lstStyle/>
          <a:p>
            <a:r>
              <a:rPr lang="en-US" dirty="0" smtClean="0">
                <a:solidFill>
                  <a:srgbClr val="FF0000"/>
                </a:solidFill>
              </a:rPr>
              <a:t>62%</a:t>
            </a:r>
            <a:r>
              <a:rPr lang="en-US" dirty="0" smtClean="0"/>
              <a:t> efficiency design in KlyC</a:t>
            </a:r>
            <a:endParaRPr lang="en-US" dirty="0"/>
          </a:p>
        </p:txBody>
      </p:sp>
      <p:pic>
        <p:nvPicPr>
          <p:cNvPr id="1025" name="Picture 1" descr="age1image17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2558" y="657479"/>
            <a:ext cx="7181850" cy="22193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156176" y="1196752"/>
            <a:ext cx="1080120" cy="25885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5076056" y="1196752"/>
            <a:ext cx="943744" cy="2160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Eff.=</a:t>
            </a:r>
            <a:endParaRPr lang="en-US" dirty="0"/>
          </a:p>
        </p:txBody>
      </p:sp>
      <p:sp>
        <p:nvSpPr>
          <p:cNvPr id="7" name="Rectangle 6"/>
          <p:cNvSpPr/>
          <p:nvPr/>
        </p:nvSpPr>
        <p:spPr>
          <a:xfrm rot="10800000" flipV="1">
            <a:off x="3779912" y="4365104"/>
            <a:ext cx="4320480" cy="1440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Modulation process</a:t>
            </a:r>
            <a:endParaRPr lang="en-US" dirty="0"/>
          </a:p>
        </p:txBody>
      </p:sp>
      <p:sp>
        <p:nvSpPr>
          <p:cNvPr id="10" name="Rounded Rectangle 9"/>
          <p:cNvSpPr/>
          <p:nvPr/>
        </p:nvSpPr>
        <p:spPr>
          <a:xfrm>
            <a:off x="6019800" y="6093296"/>
            <a:ext cx="2224608" cy="1132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Velocity </a:t>
            </a:r>
            <a:r>
              <a:rPr lang="en-US" dirty="0" err="1" smtClean="0"/>
              <a:t>varation</a:t>
            </a:r>
            <a:endParaRPr lang="en-US" dirty="0"/>
          </a:p>
        </p:txBody>
      </p:sp>
    </p:spTree>
    <p:extLst>
      <p:ext uri="{BB962C8B-B14F-4D97-AF65-F5344CB8AC3E}">
        <p14:creationId xmlns:p14="http://schemas.microsoft.com/office/powerpoint/2010/main" val="1297022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286" y="194016"/>
            <a:ext cx="5814514" cy="1143000"/>
          </a:xfrm>
        </p:spPr>
        <p:txBody>
          <a:bodyPr/>
          <a:lstStyle/>
          <a:p>
            <a:r>
              <a:rPr lang="en-US" dirty="0" smtClean="0"/>
              <a:t>CST 3D PIC verification</a:t>
            </a:r>
            <a:endParaRPr lang="en-US"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21</a:t>
            </a:fld>
            <a:endParaRPr lang="zh-CN" altLang="en-US"/>
          </a:p>
        </p:txBody>
      </p:sp>
      <p:pic>
        <p:nvPicPr>
          <p:cNvPr id="8" name="Picture 7" descr="../../../Remote%20share/XboxKlystronhottestv82_33.gif"/>
          <p:cNvPicPr/>
          <p:nvPr/>
        </p:nvPicPr>
        <p:blipFill>
          <a:blip r:embed="rId2">
            <a:extLst>
              <a:ext uri="{28A0092B-C50C-407E-A947-70E740481C1C}">
                <a14:useLocalDpi xmlns:a14="http://schemas.microsoft.com/office/drawing/2010/main" val="0"/>
              </a:ext>
            </a:extLst>
          </a:blip>
          <a:srcRect/>
          <a:stretch>
            <a:fillRect/>
          </a:stretch>
        </p:blipFill>
        <p:spPr bwMode="auto">
          <a:xfrm>
            <a:off x="836295" y="1268760"/>
            <a:ext cx="5716905" cy="2075180"/>
          </a:xfrm>
          <a:prstGeom prst="rect">
            <a:avLst/>
          </a:prstGeom>
          <a:noFill/>
          <a:ln>
            <a:noFill/>
          </a:ln>
        </p:spPr>
      </p:pic>
      <p:pic>
        <p:nvPicPr>
          <p:cNvPr id="10" name="Picture 9" descr="../../../Remote%20share/AnimatedPSResult.gif"/>
          <p:cNvPicPr/>
          <p:nvPr/>
        </p:nvPicPr>
        <p:blipFill>
          <a:blip r:embed="rId3">
            <a:extLst>
              <a:ext uri="{28A0092B-C50C-407E-A947-70E740481C1C}">
                <a14:useLocalDpi xmlns:a14="http://schemas.microsoft.com/office/drawing/2010/main" val="0"/>
              </a:ext>
            </a:extLst>
          </a:blip>
          <a:srcRect/>
          <a:stretch>
            <a:fillRect/>
          </a:stretch>
        </p:blipFill>
        <p:spPr bwMode="auto">
          <a:xfrm>
            <a:off x="828040" y="3343940"/>
            <a:ext cx="6192232" cy="2050762"/>
          </a:xfrm>
          <a:prstGeom prst="rect">
            <a:avLst/>
          </a:prstGeom>
          <a:noFill/>
          <a:ln>
            <a:noFill/>
          </a:ln>
        </p:spPr>
      </p:pic>
      <p:pic>
        <p:nvPicPr>
          <p:cNvPr id="11" name="Picture 10" descr="phase%20trajectoryT.gif"/>
          <p:cNvPicPr/>
          <p:nvPr/>
        </p:nvPicPr>
        <p:blipFill>
          <a:blip r:embed="rId4">
            <a:extLst>
              <a:ext uri="{28A0092B-C50C-407E-A947-70E740481C1C}">
                <a14:useLocalDpi xmlns:a14="http://schemas.microsoft.com/office/drawing/2010/main" val="0"/>
              </a:ext>
            </a:extLst>
          </a:blip>
          <a:srcRect/>
          <a:stretch>
            <a:fillRect/>
          </a:stretch>
        </p:blipFill>
        <p:spPr bwMode="auto">
          <a:xfrm>
            <a:off x="6259133" y="3248956"/>
            <a:ext cx="2676526" cy="2231995"/>
          </a:xfrm>
          <a:prstGeom prst="rect">
            <a:avLst/>
          </a:prstGeom>
          <a:noFill/>
          <a:ln>
            <a:noFill/>
          </a:ln>
        </p:spPr>
      </p:pic>
      <p:sp>
        <p:nvSpPr>
          <p:cNvPr id="12" name="TextBox 11"/>
          <p:cNvSpPr txBox="1"/>
          <p:nvPr/>
        </p:nvSpPr>
        <p:spPr>
          <a:xfrm>
            <a:off x="3084586" y="5020971"/>
            <a:ext cx="3071590" cy="369332"/>
          </a:xfrm>
          <a:prstGeom prst="rect">
            <a:avLst/>
          </a:prstGeom>
          <a:solidFill>
            <a:schemeClr val="accent3"/>
          </a:solidFill>
        </p:spPr>
        <p:txBody>
          <a:bodyPr wrap="square" rtlCol="0">
            <a:spAutoFit/>
          </a:bodyPr>
          <a:lstStyle/>
          <a:p>
            <a:r>
              <a:rPr lang="en-US" dirty="0" smtClean="0"/>
              <a:t>Phase space movie in CST</a:t>
            </a:r>
            <a:endParaRPr lang="en-US" dirty="0"/>
          </a:p>
        </p:txBody>
      </p:sp>
      <p:sp>
        <p:nvSpPr>
          <p:cNvPr id="13" name="TextBox 12"/>
          <p:cNvSpPr txBox="1"/>
          <p:nvPr/>
        </p:nvSpPr>
        <p:spPr>
          <a:xfrm>
            <a:off x="6780419" y="5483188"/>
            <a:ext cx="1619952" cy="369332"/>
          </a:xfrm>
          <a:prstGeom prst="rect">
            <a:avLst/>
          </a:prstGeom>
          <a:noFill/>
        </p:spPr>
        <p:txBody>
          <a:bodyPr wrap="square" rtlCol="0">
            <a:spAutoFit/>
          </a:bodyPr>
          <a:lstStyle/>
          <a:p>
            <a:r>
              <a:rPr lang="en-US" smtClean="0"/>
              <a:t>KlyC reference</a:t>
            </a:r>
            <a:endParaRPr lang="en-US" dirty="0"/>
          </a:p>
        </p:txBody>
      </p:sp>
      <p:sp>
        <p:nvSpPr>
          <p:cNvPr id="14" name="TextBox 13"/>
          <p:cNvSpPr txBox="1"/>
          <p:nvPr/>
        </p:nvSpPr>
        <p:spPr>
          <a:xfrm>
            <a:off x="2451894" y="2762196"/>
            <a:ext cx="3567906" cy="338554"/>
          </a:xfrm>
          <a:prstGeom prst="rect">
            <a:avLst/>
          </a:prstGeom>
          <a:noFill/>
        </p:spPr>
        <p:txBody>
          <a:bodyPr wrap="square" rtlCol="0">
            <a:spAutoFit/>
          </a:bodyPr>
          <a:lstStyle/>
          <a:p>
            <a:r>
              <a:rPr lang="en-US" sz="1600" dirty="0" smtClean="0"/>
              <a:t>60.5% efficiency with </a:t>
            </a:r>
            <a:r>
              <a:rPr lang="en-US" sz="1600" dirty="0" err="1" smtClean="0"/>
              <a:t>Bz</a:t>
            </a:r>
            <a:r>
              <a:rPr lang="en-US" sz="1600" dirty="0" smtClean="0"/>
              <a:t>=2.5Br=0.36</a:t>
            </a:r>
            <a:endParaRPr lang="en-US" sz="1600" dirty="0"/>
          </a:p>
        </p:txBody>
      </p:sp>
      <p:pic>
        <p:nvPicPr>
          <p:cNvPr id="15" name="Picture 14" descr="../../../Desktop/Screen%20Shot%202018-05-25%20at%2011.14.04%20AM.p"/>
          <p:cNvPicPr/>
          <p:nvPr/>
        </p:nvPicPr>
        <p:blipFill>
          <a:blip r:embed="rId5">
            <a:extLst>
              <a:ext uri="{28A0092B-C50C-407E-A947-70E740481C1C}">
                <a14:useLocalDpi xmlns:a14="http://schemas.microsoft.com/office/drawing/2010/main" val="0"/>
              </a:ext>
            </a:extLst>
          </a:blip>
          <a:srcRect/>
          <a:stretch>
            <a:fillRect/>
          </a:stretch>
        </p:blipFill>
        <p:spPr bwMode="auto">
          <a:xfrm>
            <a:off x="1257432" y="3370380"/>
            <a:ext cx="1866768" cy="1952921"/>
          </a:xfrm>
          <a:prstGeom prst="rect">
            <a:avLst/>
          </a:prstGeom>
          <a:noFill/>
          <a:ln>
            <a:noFill/>
          </a:ln>
        </p:spPr>
      </p:pic>
      <p:cxnSp>
        <p:nvCxnSpPr>
          <p:cNvPr id="17" name="Straight Arrow Connector 16"/>
          <p:cNvCxnSpPr/>
          <p:nvPr/>
        </p:nvCxnSpPr>
        <p:spPr>
          <a:xfrm>
            <a:off x="3924156" y="1373376"/>
            <a:ext cx="791860" cy="4530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590800" y="1209403"/>
            <a:ext cx="1584404" cy="369332"/>
          </a:xfrm>
          <a:prstGeom prst="rect">
            <a:avLst/>
          </a:prstGeom>
          <a:noFill/>
        </p:spPr>
        <p:txBody>
          <a:bodyPr wrap="square" rtlCol="0">
            <a:spAutoFit/>
          </a:bodyPr>
          <a:lstStyle/>
          <a:p>
            <a:r>
              <a:rPr lang="en-US" dirty="0" smtClean="0"/>
              <a:t>~100MV/m</a:t>
            </a:r>
            <a:endParaRPr lang="en-US" dirty="0"/>
          </a:p>
        </p:txBody>
      </p:sp>
      <p:pic>
        <p:nvPicPr>
          <p:cNvPr id="21" name="Picture 2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64561" y="1357246"/>
            <a:ext cx="2651668" cy="1898208"/>
          </a:xfrm>
          <a:prstGeom prst="rect">
            <a:avLst/>
          </a:prstGeom>
        </p:spPr>
      </p:pic>
      <p:sp>
        <p:nvSpPr>
          <p:cNvPr id="22" name="Rounded Rectangle 21"/>
          <p:cNvSpPr/>
          <p:nvPr/>
        </p:nvSpPr>
        <p:spPr>
          <a:xfrm>
            <a:off x="6264561" y="476672"/>
            <a:ext cx="2422239"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Benchmarked!</a:t>
            </a:r>
            <a:endParaRPr lang="en-US" dirty="0"/>
          </a:p>
        </p:txBody>
      </p:sp>
      <p:sp>
        <p:nvSpPr>
          <p:cNvPr id="3" name="Rectangle 2"/>
          <p:cNvSpPr/>
          <p:nvPr/>
        </p:nvSpPr>
        <p:spPr>
          <a:xfrm>
            <a:off x="6588224" y="3068960"/>
            <a:ext cx="2160240" cy="1799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Field distribution</a:t>
            </a:r>
            <a:endParaRPr lang="en-US" dirty="0"/>
          </a:p>
        </p:txBody>
      </p:sp>
      <p:sp>
        <p:nvSpPr>
          <p:cNvPr id="18" name="Rectangle 17"/>
          <p:cNvSpPr/>
          <p:nvPr/>
        </p:nvSpPr>
        <p:spPr>
          <a:xfrm>
            <a:off x="6553200" y="5269808"/>
            <a:ext cx="2160240" cy="1799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Beam dynamics</a:t>
            </a:r>
            <a:endParaRPr lang="en-US" dirty="0"/>
          </a:p>
        </p:txBody>
      </p:sp>
      <p:sp>
        <p:nvSpPr>
          <p:cNvPr id="7" name="Rectangle 6"/>
          <p:cNvSpPr/>
          <p:nvPr/>
        </p:nvSpPr>
        <p:spPr>
          <a:xfrm>
            <a:off x="828040" y="2762196"/>
            <a:ext cx="1295688" cy="5817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Energy distribution</a:t>
            </a:r>
            <a:endParaRPr lang="en-US" dirty="0"/>
          </a:p>
        </p:txBody>
      </p:sp>
    </p:spTree>
    <p:extLst>
      <p:ext uri="{BB962C8B-B14F-4D97-AF65-F5344CB8AC3E}">
        <p14:creationId xmlns:p14="http://schemas.microsoft.com/office/powerpoint/2010/main" val="8969134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ower%20transfer%20curve%20for%20different%20beam%20voltage.jpg"/>
          <p:cNvPicPr/>
          <p:nvPr/>
        </p:nvPicPr>
        <p:blipFill>
          <a:blip r:embed="rId3">
            <a:extLst>
              <a:ext uri="{28A0092B-C50C-407E-A947-70E740481C1C}">
                <a14:useLocalDpi xmlns:a14="http://schemas.microsoft.com/office/drawing/2010/main" val="0"/>
              </a:ext>
            </a:extLst>
          </a:blip>
          <a:srcRect/>
          <a:stretch>
            <a:fillRect/>
          </a:stretch>
        </p:blipFill>
        <p:spPr bwMode="auto">
          <a:xfrm>
            <a:off x="35496" y="1268760"/>
            <a:ext cx="4464006" cy="2555639"/>
          </a:xfrm>
          <a:prstGeom prst="rect">
            <a:avLst/>
          </a:prstGeom>
          <a:noFill/>
          <a:ln>
            <a:noFill/>
          </a:ln>
        </p:spPr>
      </p:pic>
      <p:sp>
        <p:nvSpPr>
          <p:cNvPr id="2" name="Title 1"/>
          <p:cNvSpPr>
            <a:spLocks noGrp="1"/>
          </p:cNvSpPr>
          <p:nvPr>
            <p:ph type="title"/>
          </p:nvPr>
        </p:nvSpPr>
        <p:spPr/>
        <p:txBody>
          <a:bodyPr/>
          <a:lstStyle/>
          <a:p>
            <a:r>
              <a:rPr lang="en-US" dirty="0" smtClean="0"/>
              <a:t>Performance evaluation</a:t>
            </a:r>
            <a:endParaRPr lang="en-US"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22</a:t>
            </a:fld>
            <a:endParaRPr lang="zh-CN" altLang="en-US"/>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67200" y="1268760"/>
            <a:ext cx="4572000" cy="2621397"/>
          </a:xfrm>
          <a:prstGeom prst="rect">
            <a:avLst/>
          </a:prstGeom>
        </p:spPr>
      </p:pic>
      <p:cxnSp>
        <p:nvCxnSpPr>
          <p:cNvPr id="10" name="Straight Connector 9"/>
          <p:cNvCxnSpPr/>
          <p:nvPr/>
        </p:nvCxnSpPr>
        <p:spPr>
          <a:xfrm>
            <a:off x="5148064" y="2852936"/>
            <a:ext cx="3024336" cy="0"/>
          </a:xfrm>
          <a:prstGeom prst="line">
            <a:avLst/>
          </a:prstGeom>
          <a:ln>
            <a:solidFill>
              <a:schemeClr val="accent4">
                <a:lumMod val="75000"/>
              </a:schemeClr>
            </a:solidFill>
            <a:prstDash val="dash"/>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300192" y="2843391"/>
            <a:ext cx="1224136" cy="369332"/>
          </a:xfrm>
          <a:prstGeom prst="rect">
            <a:avLst/>
          </a:prstGeom>
          <a:noFill/>
        </p:spPr>
        <p:txBody>
          <a:bodyPr wrap="square" rtlCol="0">
            <a:spAutoFit/>
          </a:bodyPr>
          <a:lstStyle/>
          <a:p>
            <a:r>
              <a:rPr lang="en-US" smtClean="0"/>
              <a:t>&gt;50MHz</a:t>
            </a:r>
            <a:endParaRPr lang="en-US"/>
          </a:p>
        </p:txBody>
      </p:sp>
      <p:sp>
        <p:nvSpPr>
          <p:cNvPr id="13" name="TextBox 12"/>
          <p:cNvSpPr txBox="1"/>
          <p:nvPr/>
        </p:nvSpPr>
        <p:spPr>
          <a:xfrm>
            <a:off x="498376" y="3949589"/>
            <a:ext cx="8340824" cy="1938992"/>
          </a:xfrm>
          <a:prstGeom prst="rect">
            <a:avLst/>
          </a:prstGeom>
          <a:noFill/>
        </p:spPr>
        <p:txBody>
          <a:bodyPr wrap="square" rtlCol="0">
            <a:spAutoFit/>
          </a:bodyPr>
          <a:lstStyle/>
          <a:p>
            <a:r>
              <a:rPr lang="en-US" sz="2000" dirty="0" smtClean="0"/>
              <a:t>Next step to improve the performance</a:t>
            </a:r>
          </a:p>
          <a:p>
            <a:pPr marL="285750" indent="-285750">
              <a:buFont typeface="Wingdings" charset="2"/>
              <a:buChar char="ü"/>
            </a:pPr>
            <a:r>
              <a:rPr lang="en-US" sz="2000" dirty="0" smtClean="0"/>
              <a:t>Sacrifice the high gain to broaden the bandwidth</a:t>
            </a:r>
          </a:p>
          <a:p>
            <a:pPr marL="285750" indent="-285750">
              <a:buFont typeface="Wingdings" charset="2"/>
              <a:buChar char="ü"/>
            </a:pPr>
            <a:r>
              <a:rPr lang="en-US" sz="2000" dirty="0" smtClean="0"/>
              <a:t>Larger gap or tapered structure to decrease the maximum electric field(~100MV/m)</a:t>
            </a:r>
          </a:p>
          <a:p>
            <a:pPr marL="285750" indent="-285750">
              <a:buFont typeface="Wingdings" charset="2"/>
              <a:buChar char="ü"/>
            </a:pPr>
            <a:r>
              <a:rPr lang="en-US" sz="2000" dirty="0" smtClean="0"/>
              <a:t>Sensitivity analysis to make the tube more robust and reliable</a:t>
            </a:r>
          </a:p>
          <a:p>
            <a:pPr marL="285750" indent="-285750">
              <a:buFont typeface="Wingdings" charset="2"/>
              <a:buChar char="ü"/>
            </a:pPr>
            <a:r>
              <a:rPr lang="en-US" sz="2000" dirty="0" smtClean="0"/>
              <a:t>optimize </a:t>
            </a:r>
            <a:r>
              <a:rPr lang="en-US" sz="2000" dirty="0" err="1" smtClean="0"/>
              <a:t>Bz</a:t>
            </a:r>
            <a:r>
              <a:rPr lang="en-US" sz="2000" dirty="0" smtClean="0"/>
              <a:t> for the tradeoff between clearance and efficiency</a:t>
            </a:r>
            <a:endParaRPr lang="en-US" sz="2000" dirty="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9868" y="1570896"/>
            <a:ext cx="4055262" cy="2316098"/>
          </a:xfrm>
          <a:prstGeom prst="rect">
            <a:avLst/>
          </a:prstGeom>
        </p:spPr>
      </p:pic>
    </p:spTree>
    <p:extLst>
      <p:ext uri="{BB962C8B-B14F-4D97-AF65-F5344CB8AC3E}">
        <p14:creationId xmlns:p14="http://schemas.microsoft.com/office/powerpoint/2010/main" val="702820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HE Klystron and code ‘KlyC’</a:t>
            </a:r>
          </a:p>
          <a:p>
            <a:r>
              <a:rPr lang="en-US" dirty="0" smtClean="0"/>
              <a:t>FCC Klystron development</a:t>
            </a:r>
          </a:p>
          <a:p>
            <a:r>
              <a:rPr lang="en-US" dirty="0" smtClean="0"/>
              <a:t>X-box Klystron upgrade</a:t>
            </a:r>
          </a:p>
          <a:p>
            <a:r>
              <a:rPr lang="en-US" dirty="0">
                <a:solidFill>
                  <a:srgbClr val="FF0000"/>
                </a:solidFill>
              </a:rPr>
              <a:t>Other collaborations</a:t>
            </a:r>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23</a:t>
            </a:fld>
            <a:endParaRPr lang="zh-CN" altLang="en-US"/>
          </a:p>
        </p:txBody>
      </p:sp>
    </p:spTree>
    <p:extLst>
      <p:ext uri="{BB962C8B-B14F-4D97-AF65-F5344CB8AC3E}">
        <p14:creationId xmlns:p14="http://schemas.microsoft.com/office/powerpoint/2010/main" val="192149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2512" y="396342"/>
            <a:ext cx="6184234" cy="861774"/>
          </a:xfrm>
          <a:prstGeom prst="rect">
            <a:avLst/>
          </a:prstGeom>
        </p:spPr>
        <p:txBody>
          <a:bodyPr wrap="square">
            <a:spAutoFit/>
          </a:bodyPr>
          <a:lstStyle/>
          <a:p>
            <a:r>
              <a:rPr lang="en-GB" sz="3200" dirty="0"/>
              <a:t>FCC </a:t>
            </a:r>
            <a:r>
              <a:rPr lang="en-US" altLang="zh-CN" sz="3200" dirty="0" smtClean="0"/>
              <a:t>h</a:t>
            </a:r>
            <a:r>
              <a:rPr lang="en-GB" sz="3200" baseline="30000" dirty="0" smtClean="0"/>
              <a:t>+</a:t>
            </a:r>
            <a:r>
              <a:rPr lang="en-GB" sz="3200" dirty="0" smtClean="0"/>
              <a:t>h</a:t>
            </a:r>
            <a:r>
              <a:rPr lang="en-GB" sz="3200" baseline="30000" dirty="0" smtClean="0"/>
              <a:t>-</a:t>
            </a:r>
            <a:r>
              <a:rPr lang="en-GB" sz="3200" dirty="0" smtClean="0"/>
              <a:t> /LHC: </a:t>
            </a:r>
          </a:p>
          <a:p>
            <a:r>
              <a:rPr lang="en-GB" dirty="0" smtClean="0"/>
              <a:t>0.4GHz,54kV×9A×</a:t>
            </a:r>
            <a:r>
              <a:rPr lang="en-US" altLang="zh-CN" b="1" u="sng" dirty="0" smtClean="0">
                <a:solidFill>
                  <a:srgbClr val="FF0000"/>
                </a:solidFill>
              </a:rPr>
              <a:t>72%</a:t>
            </a:r>
            <a:r>
              <a:rPr lang="en-US" altLang="zh-CN" dirty="0" smtClean="0"/>
              <a:t>~0.35MW (Pin=80W)</a:t>
            </a:r>
            <a:endParaRPr lang="en-US" dirty="0"/>
          </a:p>
        </p:txBody>
      </p:sp>
      <p:pic>
        <p:nvPicPr>
          <p:cNvPr id="2" name="Picture 1"/>
          <p:cNvPicPr>
            <a:picLocks noChangeAspect="1"/>
          </p:cNvPicPr>
          <p:nvPr/>
        </p:nvPicPr>
        <p:blipFill>
          <a:blip r:embed="rId2"/>
          <a:stretch>
            <a:fillRect/>
          </a:stretch>
        </p:blipFill>
        <p:spPr>
          <a:xfrm>
            <a:off x="7206991" y="47850"/>
            <a:ext cx="1763687" cy="1089444"/>
          </a:xfrm>
          <a:prstGeom prst="rect">
            <a:avLst/>
          </a:prstGeom>
        </p:spPr>
      </p:pic>
      <p:pic>
        <p:nvPicPr>
          <p:cNvPr id="11" name="Picture 10"/>
          <p:cNvPicPr>
            <a:picLocks noChangeAspect="1"/>
          </p:cNvPicPr>
          <p:nvPr/>
        </p:nvPicPr>
        <p:blipFill rotWithShape="1">
          <a:blip r:embed="rId3"/>
          <a:srcRect l="18430" t="1000" r="17713"/>
          <a:stretch/>
        </p:blipFill>
        <p:spPr>
          <a:xfrm>
            <a:off x="5956081" y="81640"/>
            <a:ext cx="1250075" cy="1090133"/>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22097"/>
            <a:ext cx="5309595" cy="4653136"/>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4071" y="3804965"/>
            <a:ext cx="4339929" cy="2116895"/>
          </a:xfrm>
          <a:prstGeom prst="rect">
            <a:avLst/>
          </a:prstGeom>
        </p:spPr>
      </p:pic>
      <p:sp>
        <p:nvSpPr>
          <p:cNvPr id="15" name="Date Placeholder 14"/>
          <p:cNvSpPr>
            <a:spLocks noGrp="1"/>
          </p:cNvSpPr>
          <p:nvPr>
            <p:ph type="dt" sz="half" idx="10"/>
          </p:nvPr>
        </p:nvSpPr>
        <p:spPr/>
        <p:txBody>
          <a:bodyPr/>
          <a:lstStyle/>
          <a:p>
            <a:r>
              <a:rPr lang="en-US" altLang="zh-CN" smtClean="0"/>
              <a:t>2018/8/6</a:t>
            </a:r>
            <a:endParaRPr lang="zh-CN" altLang="en-US"/>
          </a:p>
        </p:txBody>
      </p:sp>
      <p:sp>
        <p:nvSpPr>
          <p:cNvPr id="20" name="Footer Placeholder 19"/>
          <p:cNvSpPr>
            <a:spLocks noGrp="1"/>
          </p:cNvSpPr>
          <p:nvPr>
            <p:ph type="ftr" sz="quarter" idx="11"/>
          </p:nvPr>
        </p:nvSpPr>
        <p:spPr/>
        <p:txBody>
          <a:bodyPr/>
          <a:lstStyle/>
          <a:p>
            <a:r>
              <a:rPr lang="is-IS" altLang="zh-CN" smtClean="0"/>
              <a:t>HG 2018</a:t>
            </a:r>
            <a:endParaRPr lang="zh-CN" altLang="en-US"/>
          </a:p>
        </p:txBody>
      </p:sp>
      <p:sp>
        <p:nvSpPr>
          <p:cNvPr id="21" name="Slide Number Placeholder 20"/>
          <p:cNvSpPr>
            <a:spLocks noGrp="1"/>
          </p:cNvSpPr>
          <p:nvPr>
            <p:ph type="sldNum" sz="quarter" idx="12"/>
          </p:nvPr>
        </p:nvSpPr>
        <p:spPr/>
        <p:txBody>
          <a:bodyPr/>
          <a:lstStyle/>
          <a:p>
            <a:fld id="{0C913308-F349-4B6D-A68A-DD1791B4A57B}" type="slidenum">
              <a:rPr lang="zh-CN" altLang="en-US" smtClean="0"/>
              <a:t>24</a:t>
            </a:fld>
            <a:endParaRPr lang="zh-CN" altLang="en-US"/>
          </a:p>
        </p:txBody>
      </p:sp>
      <p:pic>
        <p:nvPicPr>
          <p:cNvPr id="16" name="Picture 15"/>
          <p:cNvPicPr/>
          <p:nvPr/>
        </p:nvPicPr>
        <p:blipFill>
          <a:blip r:embed="rId6"/>
          <a:stretch>
            <a:fillRect/>
          </a:stretch>
        </p:blipFill>
        <p:spPr>
          <a:xfrm>
            <a:off x="5076056" y="1418411"/>
            <a:ext cx="3894622" cy="2257425"/>
          </a:xfrm>
          <a:prstGeom prst="rect">
            <a:avLst/>
          </a:prstGeom>
        </p:spPr>
      </p:pic>
    </p:spTree>
    <p:extLst>
      <p:ext uri="{BB962C8B-B14F-4D97-AF65-F5344CB8AC3E}">
        <p14:creationId xmlns:p14="http://schemas.microsoft.com/office/powerpoint/2010/main" val="12841606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2512" y="396342"/>
            <a:ext cx="6184234" cy="861774"/>
          </a:xfrm>
          <a:prstGeom prst="rect">
            <a:avLst/>
          </a:prstGeom>
        </p:spPr>
        <p:txBody>
          <a:bodyPr wrap="square">
            <a:spAutoFit/>
          </a:bodyPr>
          <a:lstStyle/>
          <a:p>
            <a:r>
              <a:rPr lang="en-US" altLang="zh-CN" sz="3200" dirty="0" smtClean="0"/>
              <a:t>ESS</a:t>
            </a:r>
            <a:r>
              <a:rPr lang="en-GB" sz="3200" dirty="0" smtClean="0"/>
              <a:t>: </a:t>
            </a:r>
          </a:p>
          <a:p>
            <a:r>
              <a:rPr lang="en-GB" dirty="0" smtClean="0"/>
              <a:t>0.</a:t>
            </a:r>
            <a:r>
              <a:rPr lang="en-US" altLang="zh-CN" dirty="0" smtClean="0"/>
              <a:t>70</a:t>
            </a:r>
            <a:r>
              <a:rPr lang="en-GB" dirty="0" smtClean="0"/>
              <a:t>4GHz,</a:t>
            </a:r>
            <a:r>
              <a:rPr lang="en-US" altLang="zh-CN" dirty="0" smtClean="0"/>
              <a:t>110</a:t>
            </a:r>
            <a:r>
              <a:rPr lang="en-GB" dirty="0" smtClean="0"/>
              <a:t>kV×</a:t>
            </a:r>
            <a:r>
              <a:rPr lang="en-US" altLang="zh-CN" dirty="0" smtClean="0"/>
              <a:t>15.272</a:t>
            </a:r>
            <a:r>
              <a:rPr lang="en-GB" dirty="0" smtClean="0"/>
              <a:t>A×</a:t>
            </a:r>
            <a:r>
              <a:rPr lang="en-US" altLang="zh-CN" b="1" u="sng" dirty="0" smtClean="0">
                <a:solidFill>
                  <a:srgbClr val="FF0000"/>
                </a:solidFill>
              </a:rPr>
              <a:t>75%</a:t>
            </a:r>
            <a:r>
              <a:rPr lang="en-US" altLang="zh-CN" dirty="0" smtClean="0"/>
              <a:t>~1.3MW (Pin=90W)</a:t>
            </a:r>
            <a:endParaRPr lang="en-US" dirty="0"/>
          </a:p>
        </p:txBody>
      </p:sp>
      <p:pic>
        <p:nvPicPr>
          <p:cNvPr id="11" name="Picture 10"/>
          <p:cNvPicPr>
            <a:picLocks noChangeAspect="1"/>
          </p:cNvPicPr>
          <p:nvPr/>
        </p:nvPicPr>
        <p:blipFill rotWithShape="1">
          <a:blip r:embed="rId2"/>
          <a:srcRect l="18430" t="1000" r="17713"/>
          <a:stretch/>
        </p:blipFill>
        <p:spPr>
          <a:xfrm>
            <a:off x="5588793" y="99755"/>
            <a:ext cx="1250075" cy="1090133"/>
          </a:xfrm>
          <a:prstGeom prst="rect">
            <a:avLst/>
          </a:prstGeom>
        </p:spPr>
      </p:pic>
      <p:pic>
        <p:nvPicPr>
          <p:cNvPr id="3" name="Picture 2"/>
          <p:cNvPicPr>
            <a:picLocks noChangeAspect="1"/>
          </p:cNvPicPr>
          <p:nvPr/>
        </p:nvPicPr>
        <p:blipFill>
          <a:blip r:embed="rId3"/>
          <a:stretch>
            <a:fillRect/>
          </a:stretch>
        </p:blipFill>
        <p:spPr>
          <a:xfrm>
            <a:off x="6860104" y="70711"/>
            <a:ext cx="2283895" cy="1221884"/>
          </a:xfrm>
          <a:prstGeom prst="rect">
            <a:avLst/>
          </a:prstGeom>
        </p:spPr>
      </p:pic>
      <p:sp>
        <p:nvSpPr>
          <p:cNvPr id="5" name="Date Placeholder 4"/>
          <p:cNvSpPr>
            <a:spLocks noGrp="1"/>
          </p:cNvSpPr>
          <p:nvPr>
            <p:ph type="dt" sz="half" idx="10"/>
          </p:nvPr>
        </p:nvSpPr>
        <p:spPr/>
        <p:txBody>
          <a:bodyPr/>
          <a:lstStyle/>
          <a:p>
            <a:r>
              <a:rPr lang="en-US" altLang="zh-CN" smtClean="0"/>
              <a:t>2018/8/6</a:t>
            </a:r>
            <a:endParaRPr lang="zh-CN" altLang="en-US"/>
          </a:p>
        </p:txBody>
      </p:sp>
      <p:sp>
        <p:nvSpPr>
          <p:cNvPr id="7" name="Footer Placeholder 6"/>
          <p:cNvSpPr>
            <a:spLocks noGrp="1"/>
          </p:cNvSpPr>
          <p:nvPr>
            <p:ph type="ftr" sz="quarter" idx="11"/>
          </p:nvPr>
        </p:nvSpPr>
        <p:spPr/>
        <p:txBody>
          <a:bodyPr/>
          <a:lstStyle/>
          <a:p>
            <a:r>
              <a:rPr lang="is-IS" altLang="zh-CN" smtClean="0"/>
              <a:t>HG 2018</a:t>
            </a:r>
            <a:endParaRPr lang="zh-CN" altLang="en-US"/>
          </a:p>
        </p:txBody>
      </p:sp>
      <p:sp>
        <p:nvSpPr>
          <p:cNvPr id="8" name="Slide Number Placeholder 7"/>
          <p:cNvSpPr>
            <a:spLocks noGrp="1"/>
          </p:cNvSpPr>
          <p:nvPr>
            <p:ph type="sldNum" sz="quarter" idx="12"/>
          </p:nvPr>
        </p:nvSpPr>
        <p:spPr/>
        <p:txBody>
          <a:bodyPr/>
          <a:lstStyle/>
          <a:p>
            <a:fld id="{0C913308-F349-4B6D-A68A-DD1791B4A57B}" type="slidenum">
              <a:rPr lang="zh-CN" altLang="en-US" smtClean="0"/>
              <a:t>25</a:t>
            </a:fld>
            <a:endParaRPr lang="zh-CN" altLang="en-US"/>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124" y="1308926"/>
            <a:ext cx="8093299" cy="2692400"/>
          </a:xfrm>
          <a:prstGeom prst="rect">
            <a:avLst/>
          </a:prstGeom>
        </p:spPr>
      </p:pic>
      <p:sp>
        <p:nvSpPr>
          <p:cNvPr id="10" name="Rectangle 9"/>
          <p:cNvSpPr/>
          <p:nvPr/>
        </p:nvSpPr>
        <p:spPr>
          <a:xfrm>
            <a:off x="6939573" y="2113482"/>
            <a:ext cx="1448851" cy="27932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5403558" y="2113482"/>
            <a:ext cx="1400690" cy="2793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Output eff.</a:t>
            </a:r>
            <a:endParaRPr lang="en-US" dirty="0"/>
          </a:p>
        </p:txBody>
      </p:sp>
      <p:pic>
        <p:nvPicPr>
          <p:cNvPr id="16" name="Picture 2" descr="[animate output image]"/>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291807" y="3972726"/>
            <a:ext cx="2827911" cy="2287281"/>
          </a:xfrm>
          <a:prstGeom prst="rect">
            <a:avLst/>
          </a:prstGeom>
          <a:noFill/>
          <a:extLst>
            <a:ext uri="{909E8E84-426E-40DD-AFC4-6F175D3DCCD1}">
              <a14:hiddenFill xmlns:a14="http://schemas.microsoft.com/office/drawing/2010/main">
                <a:solidFill>
                  <a:srgbClr val="FFFFFF"/>
                </a:solidFill>
              </a14:hiddenFill>
            </a:ext>
          </a:extLst>
        </p:spPr>
      </p:pic>
      <p:sp>
        <p:nvSpPr>
          <p:cNvPr id="17" name="Rounded Rectangle 16"/>
          <p:cNvSpPr/>
          <p:nvPr/>
        </p:nvSpPr>
        <p:spPr>
          <a:xfrm>
            <a:off x="1005417" y="4837043"/>
            <a:ext cx="1400690" cy="2793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Eff=75.8%</a:t>
            </a:r>
            <a:endParaRPr lang="en-US" dirty="0"/>
          </a:p>
        </p:txBody>
      </p:sp>
      <p:pic>
        <p:nvPicPr>
          <p:cNvPr id="18" name="Picture 4" descr="C:\HEIKA\F-tubes_2017\ESS-7-High gain\Hot_Bz=0-065T\Pz_movie_zoom.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3119717" y="4040168"/>
            <a:ext cx="2790056" cy="2256663"/>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C:\Users\chiaramarrelli\Desktop\KlyC\ESS-7\phasetrajectoryT.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6009002" y="3972726"/>
            <a:ext cx="3007883" cy="2131934"/>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p:cNvSpPr/>
          <p:nvPr/>
        </p:nvSpPr>
        <p:spPr>
          <a:xfrm>
            <a:off x="4932040" y="4365104"/>
            <a:ext cx="504056" cy="1512168"/>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24875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94474"/>
            <a:ext cx="5122912" cy="1143000"/>
          </a:xfrm>
        </p:spPr>
        <p:txBody>
          <a:bodyPr/>
          <a:lstStyle/>
          <a:p>
            <a:r>
              <a:rPr lang="en-US" altLang="zh-CN" dirty="0" smtClean="0"/>
              <a:t>Thales tube TH2180</a:t>
            </a:r>
            <a:endParaRPr lang="zh-CN" altLang="en-US" dirty="0"/>
          </a:p>
        </p:txBody>
      </p:sp>
      <p:sp>
        <p:nvSpPr>
          <p:cNvPr id="5" name="页脚占位符 4"/>
          <p:cNvSpPr>
            <a:spLocks noGrp="1"/>
          </p:cNvSpPr>
          <p:nvPr>
            <p:ph type="ftr" sz="quarter" idx="11"/>
          </p:nvPr>
        </p:nvSpPr>
        <p:spPr/>
        <p:txBody>
          <a:bodyPr/>
          <a:lstStyle/>
          <a:p>
            <a:r>
              <a:rPr lang="is-IS" altLang="zh-CN" smtClean="0"/>
              <a:t>HG 2018</a:t>
            </a:r>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26</a:t>
            </a:fld>
            <a:endParaRPr lang="zh-CN" altLang="en-US"/>
          </a:p>
        </p:txBody>
      </p:sp>
      <p:sp>
        <p:nvSpPr>
          <p:cNvPr id="7" name="日期占位符 6"/>
          <p:cNvSpPr>
            <a:spLocks noGrp="1"/>
          </p:cNvSpPr>
          <p:nvPr>
            <p:ph type="dt" sz="half" idx="10"/>
          </p:nvPr>
        </p:nvSpPr>
        <p:spPr/>
        <p:txBody>
          <a:bodyPr/>
          <a:lstStyle/>
          <a:p>
            <a:r>
              <a:rPr lang="en-US" altLang="zh-CN" smtClean="0"/>
              <a:t>2018/8/6</a:t>
            </a:r>
            <a:endParaRPr lang="zh-CN" altLang="en-US"/>
          </a:p>
        </p:txBody>
      </p:sp>
      <p:pic>
        <p:nvPicPr>
          <p:cNvPr id="8" name="Picture 7"/>
          <p:cNvPicPr>
            <a:picLocks noChangeAspect="1"/>
          </p:cNvPicPr>
          <p:nvPr/>
        </p:nvPicPr>
        <p:blipFill>
          <a:blip r:embed="rId2"/>
          <a:stretch>
            <a:fillRect/>
          </a:stretch>
        </p:blipFill>
        <p:spPr>
          <a:xfrm>
            <a:off x="251520" y="1415823"/>
            <a:ext cx="3011495" cy="4238822"/>
          </a:xfrm>
          <a:prstGeom prst="rect">
            <a:avLst/>
          </a:prstGeom>
        </p:spPr>
      </p:pic>
      <p:pic>
        <p:nvPicPr>
          <p:cNvPr id="9" name="Picture 8" descr="../Generic%201D%20and%202D%20theoretical%20model%20for%20the%20analysis%20of%20Klystron/Thalestube.jpg"/>
          <p:cNvPicPr/>
          <p:nvPr/>
        </p:nvPicPr>
        <p:blipFill>
          <a:blip r:embed="rId3">
            <a:extLst>
              <a:ext uri="{28A0092B-C50C-407E-A947-70E740481C1C}">
                <a14:useLocalDpi xmlns:a14="http://schemas.microsoft.com/office/drawing/2010/main" val="0"/>
              </a:ext>
            </a:extLst>
          </a:blip>
          <a:srcRect/>
          <a:stretch>
            <a:fillRect/>
          </a:stretch>
        </p:blipFill>
        <p:spPr bwMode="auto">
          <a:xfrm>
            <a:off x="3312368" y="1268760"/>
            <a:ext cx="5580112" cy="3739554"/>
          </a:xfrm>
          <a:prstGeom prst="rect">
            <a:avLst/>
          </a:prstGeom>
          <a:noFill/>
          <a:ln>
            <a:noFill/>
          </a:ln>
        </p:spPr>
      </p:pic>
      <p:sp>
        <p:nvSpPr>
          <p:cNvPr id="3" name="TextBox 2"/>
          <p:cNvSpPr txBox="1"/>
          <p:nvPr/>
        </p:nvSpPr>
        <p:spPr>
          <a:xfrm>
            <a:off x="3779912" y="5008314"/>
            <a:ext cx="4752528" cy="646331"/>
          </a:xfrm>
          <a:prstGeom prst="rect">
            <a:avLst/>
          </a:prstGeom>
          <a:noFill/>
        </p:spPr>
        <p:txBody>
          <a:bodyPr wrap="square" rtlCol="0">
            <a:spAutoFit/>
          </a:bodyPr>
          <a:lstStyle/>
          <a:p>
            <a:r>
              <a:rPr lang="en-US" dirty="0" smtClean="0"/>
              <a:t>comparison </a:t>
            </a:r>
            <a:r>
              <a:rPr lang="en-US" dirty="0"/>
              <a:t>between </a:t>
            </a:r>
            <a:r>
              <a:rPr lang="en-US" dirty="0" smtClean="0"/>
              <a:t>KlyC measurements. Simulation have been done by company</a:t>
            </a:r>
            <a:endParaRPr lang="en-US" dirty="0"/>
          </a:p>
        </p:txBody>
      </p:sp>
      <p:pic>
        <p:nvPicPr>
          <p:cNvPr id="4" name="Picture 3"/>
          <p:cNvPicPr>
            <a:picLocks noChangeAspect="1"/>
          </p:cNvPicPr>
          <p:nvPr/>
        </p:nvPicPr>
        <p:blipFill>
          <a:blip r:embed="rId4"/>
          <a:stretch>
            <a:fillRect/>
          </a:stretch>
        </p:blipFill>
        <p:spPr>
          <a:xfrm>
            <a:off x="6481482" y="0"/>
            <a:ext cx="2624327" cy="683093"/>
          </a:xfrm>
          <a:prstGeom prst="rect">
            <a:avLst/>
          </a:prstGeom>
        </p:spPr>
      </p:pic>
      <p:pic>
        <p:nvPicPr>
          <p:cNvPr id="10" name="Picture 9"/>
          <p:cNvPicPr>
            <a:picLocks noChangeAspect="1"/>
          </p:cNvPicPr>
          <p:nvPr/>
        </p:nvPicPr>
        <p:blipFill rotWithShape="1">
          <a:blip r:embed="rId5"/>
          <a:srcRect l="18430" t="1000" r="17713"/>
          <a:stretch/>
        </p:blipFill>
        <p:spPr>
          <a:xfrm>
            <a:off x="5231407" y="51081"/>
            <a:ext cx="1250075" cy="1090133"/>
          </a:xfrm>
          <a:prstGeom prst="rect">
            <a:avLst/>
          </a:prstGeom>
        </p:spPr>
      </p:pic>
    </p:spTree>
    <p:extLst>
      <p:ext uri="{BB962C8B-B14F-4D97-AF65-F5344CB8AC3E}">
        <p14:creationId xmlns:p14="http://schemas.microsoft.com/office/powerpoint/2010/main" val="7634650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&amp; Outlook</a:t>
            </a:r>
            <a:endParaRPr lang="en-US" dirty="0"/>
          </a:p>
        </p:txBody>
      </p:sp>
      <p:sp>
        <p:nvSpPr>
          <p:cNvPr id="3" name="Content Placeholder 2"/>
          <p:cNvSpPr>
            <a:spLocks noGrp="1"/>
          </p:cNvSpPr>
          <p:nvPr>
            <p:ph idx="1"/>
          </p:nvPr>
        </p:nvSpPr>
        <p:spPr>
          <a:xfrm>
            <a:off x="457200" y="1268760"/>
            <a:ext cx="8229600" cy="2116831"/>
          </a:xfrm>
        </p:spPr>
        <p:txBody>
          <a:bodyPr>
            <a:normAutofit fontScale="92500" lnSpcReduction="20000"/>
          </a:bodyPr>
          <a:lstStyle/>
          <a:p>
            <a:r>
              <a:rPr lang="en-US" sz="2400" dirty="0"/>
              <a:t>The 1.5D computer code KlyC is a new and reliable tool for the klystron </a:t>
            </a:r>
            <a:r>
              <a:rPr lang="en-US" sz="2400" dirty="0" smtClean="0"/>
              <a:t>optimization. </a:t>
            </a:r>
            <a:r>
              <a:rPr lang="en-US" sz="2400" dirty="0"/>
              <a:t> It is available in the public domain. </a:t>
            </a:r>
            <a:r>
              <a:rPr lang="en-US" sz="2400" dirty="0" smtClean="0"/>
              <a:t>Number </a:t>
            </a:r>
            <a:r>
              <a:rPr lang="en-US" sz="2400" dirty="0"/>
              <a:t>of institutions, Labs and industries are using it now</a:t>
            </a:r>
            <a:r>
              <a:rPr lang="en-US" sz="2400" dirty="0" smtClean="0"/>
              <a:t>.</a:t>
            </a:r>
          </a:p>
          <a:p>
            <a:r>
              <a:rPr lang="en-US" sz="2400" dirty="0"/>
              <a:t>The new klystron bunching technologies have been developed at CERN within HEIKA collaboration. They have been successfully applied for the design of different klystrons ensuring that developed tubes have reached their ultimate performance.</a:t>
            </a:r>
            <a:endParaRPr lang="en-US" sz="2400" dirty="0" smtClean="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27</a:t>
            </a:fld>
            <a:endParaRPr lang="zh-CN" altLang="en-US"/>
          </a:p>
        </p:txBody>
      </p:sp>
      <p:grpSp>
        <p:nvGrpSpPr>
          <p:cNvPr id="7" name="Group 6"/>
          <p:cNvGrpSpPr/>
          <p:nvPr/>
        </p:nvGrpSpPr>
        <p:grpSpPr>
          <a:xfrm>
            <a:off x="817524" y="3385591"/>
            <a:ext cx="4690580" cy="2722815"/>
            <a:chOff x="5492619" y="3255436"/>
            <a:chExt cx="4030538" cy="3242754"/>
          </a:xfrm>
        </p:grpSpPr>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5492619" y="3255436"/>
              <a:ext cx="4030538" cy="3242754"/>
            </a:xfrm>
            <a:prstGeom prst="rect">
              <a:avLst/>
            </a:prstGeom>
          </p:spPr>
        </p:pic>
        <p:sp>
          <p:nvSpPr>
            <p:cNvPr id="9" name="TextBox 8"/>
            <p:cNvSpPr txBox="1"/>
            <p:nvPr/>
          </p:nvSpPr>
          <p:spPr>
            <a:xfrm rot="1455498">
              <a:off x="7991169" y="5236522"/>
              <a:ext cx="1243755" cy="461665"/>
            </a:xfrm>
            <a:prstGeom prst="rect">
              <a:avLst/>
            </a:prstGeom>
            <a:noFill/>
          </p:spPr>
          <p:txBody>
            <a:bodyPr wrap="square" rtlCol="0">
              <a:spAutoFit/>
            </a:bodyPr>
            <a:lstStyle/>
            <a:p>
              <a:pPr algn="ctr"/>
              <a:r>
                <a:rPr lang="en-GB" sz="1200" dirty="0" smtClean="0">
                  <a:solidFill>
                    <a:srgbClr val="3333FF"/>
                  </a:solidFill>
                </a:rPr>
                <a:t>Recommended by industry</a:t>
              </a:r>
              <a:endParaRPr lang="en-GB" sz="1200" dirty="0">
                <a:solidFill>
                  <a:srgbClr val="3333FF"/>
                </a:solidFill>
              </a:endParaRPr>
            </a:p>
          </p:txBody>
        </p:sp>
        <p:sp>
          <p:nvSpPr>
            <p:cNvPr id="10" name="TextBox 9"/>
            <p:cNvSpPr txBox="1"/>
            <p:nvPr/>
          </p:nvSpPr>
          <p:spPr>
            <a:xfrm rot="1172235">
              <a:off x="7470634" y="4544023"/>
              <a:ext cx="1517025" cy="276999"/>
            </a:xfrm>
            <a:prstGeom prst="rect">
              <a:avLst/>
            </a:prstGeom>
            <a:noFill/>
          </p:spPr>
          <p:txBody>
            <a:bodyPr wrap="square" rtlCol="0">
              <a:spAutoFit/>
            </a:bodyPr>
            <a:lstStyle/>
            <a:p>
              <a:pPr algn="ctr"/>
              <a:r>
                <a:rPr lang="en-GB" sz="1200" dirty="0" smtClean="0">
                  <a:solidFill>
                    <a:srgbClr val="FF0000"/>
                  </a:solidFill>
                </a:rPr>
                <a:t>Optimised at CERN</a:t>
              </a:r>
              <a:endParaRPr lang="en-GB" sz="1200" dirty="0">
                <a:solidFill>
                  <a:srgbClr val="FF0000"/>
                </a:solidFill>
              </a:endParaRPr>
            </a:p>
          </p:txBody>
        </p:sp>
        <p:cxnSp>
          <p:nvCxnSpPr>
            <p:cNvPr id="11" name="Straight Arrow Connector 10"/>
            <p:cNvCxnSpPr/>
            <p:nvPr/>
          </p:nvCxnSpPr>
          <p:spPr>
            <a:xfrm>
              <a:off x="7452504" y="4876813"/>
              <a:ext cx="0" cy="278455"/>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7569200" y="4519231"/>
              <a:ext cx="10160" cy="496809"/>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105690" y="4752193"/>
              <a:ext cx="126000" cy="12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Arrow Connector 13"/>
            <p:cNvCxnSpPr/>
            <p:nvPr/>
          </p:nvCxnSpPr>
          <p:spPr>
            <a:xfrm>
              <a:off x="7168690" y="4275686"/>
              <a:ext cx="0" cy="476507"/>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 name="Oval 14"/>
            <p:cNvSpPr/>
            <p:nvPr/>
          </p:nvSpPr>
          <p:spPr>
            <a:xfrm>
              <a:off x="6786992" y="4556523"/>
              <a:ext cx="126000" cy="126000"/>
            </a:xfrm>
            <a:prstGeom prst="ellipse">
              <a:avLst/>
            </a:prstGeom>
            <a:solidFill>
              <a:srgbClr val="FF99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p:cNvCxnSpPr/>
            <p:nvPr/>
          </p:nvCxnSpPr>
          <p:spPr>
            <a:xfrm>
              <a:off x="6863295" y="4282394"/>
              <a:ext cx="0" cy="260156"/>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cxnSp>
        <p:nvCxnSpPr>
          <p:cNvPr id="18" name="Straight Connector 17"/>
          <p:cNvCxnSpPr/>
          <p:nvPr/>
        </p:nvCxnSpPr>
        <p:spPr>
          <a:xfrm>
            <a:off x="5188400" y="5716900"/>
            <a:ext cx="26959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872979" y="5085184"/>
            <a:ext cx="1859261" cy="63171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796136" y="5661248"/>
            <a:ext cx="504056" cy="261610"/>
          </a:xfrm>
          <a:prstGeom prst="rect">
            <a:avLst/>
          </a:prstGeom>
          <a:noFill/>
        </p:spPr>
        <p:txBody>
          <a:bodyPr wrap="square" rtlCol="0">
            <a:spAutoFit/>
          </a:bodyPr>
          <a:lstStyle/>
          <a:p>
            <a:r>
              <a:rPr lang="en-US" sz="1100" dirty="0" smtClean="0"/>
              <a:t>1.4</a:t>
            </a:r>
            <a:endParaRPr lang="en-US" sz="1100" dirty="0"/>
          </a:p>
        </p:txBody>
      </p:sp>
      <p:sp>
        <p:nvSpPr>
          <p:cNvPr id="23" name="TextBox 22"/>
          <p:cNvSpPr txBox="1"/>
          <p:nvPr/>
        </p:nvSpPr>
        <p:spPr>
          <a:xfrm>
            <a:off x="6516216" y="5661248"/>
            <a:ext cx="504056" cy="261610"/>
          </a:xfrm>
          <a:prstGeom prst="rect">
            <a:avLst/>
          </a:prstGeom>
          <a:noFill/>
        </p:spPr>
        <p:txBody>
          <a:bodyPr wrap="square" rtlCol="0">
            <a:spAutoFit/>
          </a:bodyPr>
          <a:lstStyle/>
          <a:p>
            <a:r>
              <a:rPr lang="en-US" sz="1100" dirty="0" smtClean="0"/>
              <a:t>1.6</a:t>
            </a:r>
            <a:endParaRPr lang="en-US" sz="1100" dirty="0"/>
          </a:p>
        </p:txBody>
      </p:sp>
      <p:sp>
        <p:nvSpPr>
          <p:cNvPr id="24" name="5-Point Star 23"/>
          <p:cNvSpPr/>
          <p:nvPr/>
        </p:nvSpPr>
        <p:spPr>
          <a:xfrm>
            <a:off x="2051720" y="3861048"/>
            <a:ext cx="200136" cy="14401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5-Point Star 24"/>
          <p:cNvSpPr/>
          <p:nvPr/>
        </p:nvSpPr>
        <p:spPr>
          <a:xfrm>
            <a:off x="6028048" y="3501008"/>
            <a:ext cx="200136" cy="144016"/>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6300192" y="3385591"/>
            <a:ext cx="2160240" cy="369332"/>
          </a:xfrm>
          <a:prstGeom prst="rect">
            <a:avLst/>
          </a:prstGeom>
          <a:noFill/>
        </p:spPr>
        <p:txBody>
          <a:bodyPr wrap="square" rtlCol="0">
            <a:spAutoFit/>
          </a:bodyPr>
          <a:lstStyle/>
          <a:p>
            <a:r>
              <a:rPr lang="en-US" dirty="0" smtClean="0"/>
              <a:t>FCC </a:t>
            </a:r>
            <a:r>
              <a:rPr lang="en-US" dirty="0" err="1" smtClean="0"/>
              <a:t>Lband</a:t>
            </a:r>
            <a:r>
              <a:rPr lang="en-US" dirty="0" smtClean="0"/>
              <a:t> 1.3MW</a:t>
            </a:r>
            <a:endParaRPr lang="en-US" dirty="0"/>
          </a:p>
        </p:txBody>
      </p:sp>
      <p:sp>
        <p:nvSpPr>
          <p:cNvPr id="30" name="4-Point Star 29"/>
          <p:cNvSpPr/>
          <p:nvPr/>
        </p:nvSpPr>
        <p:spPr>
          <a:xfrm>
            <a:off x="2771800" y="4293096"/>
            <a:ext cx="146438" cy="195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4-Point Star 30"/>
          <p:cNvSpPr/>
          <p:nvPr/>
        </p:nvSpPr>
        <p:spPr>
          <a:xfrm>
            <a:off x="6081746" y="3789040"/>
            <a:ext cx="146438" cy="195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p:cNvSpPr txBox="1"/>
          <p:nvPr/>
        </p:nvSpPr>
        <p:spPr>
          <a:xfrm>
            <a:off x="6300192" y="3707740"/>
            <a:ext cx="2160240" cy="369332"/>
          </a:xfrm>
          <a:prstGeom prst="rect">
            <a:avLst/>
          </a:prstGeom>
          <a:noFill/>
        </p:spPr>
        <p:txBody>
          <a:bodyPr wrap="square" rtlCol="0">
            <a:spAutoFit/>
          </a:bodyPr>
          <a:lstStyle/>
          <a:p>
            <a:r>
              <a:rPr lang="en-US" dirty="0" smtClean="0"/>
              <a:t>ESS </a:t>
            </a:r>
            <a:r>
              <a:rPr lang="en-US" dirty="0" err="1" smtClean="0"/>
              <a:t>Lband</a:t>
            </a:r>
            <a:r>
              <a:rPr lang="en-US" dirty="0" smtClean="0"/>
              <a:t> 1.3MW</a:t>
            </a:r>
            <a:endParaRPr lang="en-US" dirty="0"/>
          </a:p>
        </p:txBody>
      </p:sp>
      <p:sp>
        <p:nvSpPr>
          <p:cNvPr id="33" name="Triangle 32"/>
          <p:cNvSpPr/>
          <p:nvPr/>
        </p:nvSpPr>
        <p:spPr>
          <a:xfrm>
            <a:off x="3709507" y="4642359"/>
            <a:ext cx="142413" cy="12644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riangle 33"/>
          <p:cNvSpPr/>
          <p:nvPr/>
        </p:nvSpPr>
        <p:spPr>
          <a:xfrm>
            <a:off x="6085771" y="4094641"/>
            <a:ext cx="142413" cy="12644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6331478" y="4005064"/>
            <a:ext cx="2160240" cy="369332"/>
          </a:xfrm>
          <a:prstGeom prst="rect">
            <a:avLst/>
          </a:prstGeom>
          <a:noFill/>
        </p:spPr>
        <p:txBody>
          <a:bodyPr wrap="square" rtlCol="0">
            <a:spAutoFit/>
          </a:bodyPr>
          <a:lstStyle/>
          <a:p>
            <a:r>
              <a:rPr lang="en-US" dirty="0" smtClean="0"/>
              <a:t>LHC UHF 0.35MW</a:t>
            </a:r>
            <a:endParaRPr lang="en-US" dirty="0"/>
          </a:p>
        </p:txBody>
      </p:sp>
      <p:sp>
        <p:nvSpPr>
          <p:cNvPr id="36" name="7-Point Star 35"/>
          <p:cNvSpPr/>
          <p:nvPr/>
        </p:nvSpPr>
        <p:spPr>
          <a:xfrm>
            <a:off x="6228184" y="5517232"/>
            <a:ext cx="103294" cy="144016"/>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7-Point Star 36"/>
          <p:cNvSpPr/>
          <p:nvPr/>
        </p:nvSpPr>
        <p:spPr>
          <a:xfrm>
            <a:off x="6124890" y="4365104"/>
            <a:ext cx="103294" cy="144016"/>
          </a:xfrm>
          <a:prstGeom prst="star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6286472" y="4293096"/>
            <a:ext cx="2160240" cy="369332"/>
          </a:xfrm>
          <a:prstGeom prst="rect">
            <a:avLst/>
          </a:prstGeom>
          <a:noFill/>
        </p:spPr>
        <p:txBody>
          <a:bodyPr wrap="square" rtlCol="0">
            <a:spAutoFit/>
          </a:bodyPr>
          <a:lstStyle/>
          <a:p>
            <a:r>
              <a:rPr lang="en-US" dirty="0" smtClean="0"/>
              <a:t>Xbox </a:t>
            </a:r>
            <a:r>
              <a:rPr lang="en-US" dirty="0" err="1" smtClean="0"/>
              <a:t>Xband</a:t>
            </a:r>
            <a:r>
              <a:rPr lang="en-US" dirty="0" smtClean="0"/>
              <a:t> 8.5MW</a:t>
            </a:r>
            <a:endParaRPr lang="en-US" dirty="0"/>
          </a:p>
        </p:txBody>
      </p:sp>
    </p:spTree>
    <p:extLst>
      <p:ext uri="{BB962C8B-B14F-4D97-AF65-F5344CB8AC3E}">
        <p14:creationId xmlns:p14="http://schemas.microsoft.com/office/powerpoint/2010/main" val="11874771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ltLang="zh-CN" smtClean="0"/>
              <a:t>2018/8/6</a:t>
            </a:r>
            <a:endParaRPr lang="zh-CN" altLang="en-US"/>
          </a:p>
        </p:txBody>
      </p:sp>
      <p:sp>
        <p:nvSpPr>
          <p:cNvPr id="3" name="Footer Placeholder 2"/>
          <p:cNvSpPr>
            <a:spLocks noGrp="1"/>
          </p:cNvSpPr>
          <p:nvPr>
            <p:ph type="ftr" sz="quarter" idx="11"/>
          </p:nvPr>
        </p:nvSpPr>
        <p:spPr/>
        <p:txBody>
          <a:bodyPr/>
          <a:lstStyle/>
          <a:p>
            <a:r>
              <a:rPr lang="is-IS" altLang="zh-CN" smtClean="0"/>
              <a:t>HG 2018</a:t>
            </a:r>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28</a:t>
            </a:fld>
            <a:endParaRPr lang="zh-CN" altLang="en-US"/>
          </a:p>
        </p:txBody>
      </p:sp>
      <p:sp>
        <p:nvSpPr>
          <p:cNvPr id="6" name="Rectangle 5"/>
          <p:cNvSpPr/>
          <p:nvPr/>
        </p:nvSpPr>
        <p:spPr>
          <a:xfrm>
            <a:off x="570557" y="1268760"/>
            <a:ext cx="7720447" cy="923330"/>
          </a:xfrm>
          <a:prstGeom prst="rect">
            <a:avLst/>
          </a:prstGeom>
          <a:noFill/>
        </p:spPr>
        <p:txBody>
          <a:bodyPr wrap="none" lIns="91440" tIns="45720" rIns="91440" bIns="45720">
            <a:spAutoFit/>
          </a:bodyPr>
          <a:lstStyle/>
          <a:p>
            <a:pPr algn="ctr"/>
            <a:r>
              <a:rPr lang="en-US" sz="5400" b="1" cap="none" spc="0" dirty="0" smtClean="0">
                <a:ln w="6600">
                  <a:solidFill>
                    <a:schemeClr val="accent2"/>
                  </a:solidFill>
                  <a:prstDash val="solid"/>
                </a:ln>
                <a:solidFill>
                  <a:srgbClr val="FFFFFF"/>
                </a:solidFill>
                <a:effectLst>
                  <a:outerShdw dist="38100" dir="2700000" algn="tl" rotWithShape="0">
                    <a:schemeClr val="accent2"/>
                  </a:outerShdw>
                </a:effectLst>
              </a:rPr>
              <a:t>Thanks for your attention!</a:t>
            </a:r>
            <a:endParaRPr lang="en-US" sz="5400" b="1" cap="none" spc="0" dirty="0">
              <a:ln w="6600">
                <a:solidFill>
                  <a:schemeClr val="accent2"/>
                </a:solidFill>
                <a:prstDash val="solid"/>
              </a:ln>
              <a:solidFill>
                <a:srgbClr val="FFFFFF"/>
              </a:solidFill>
              <a:effectLst>
                <a:outerShdw dist="38100" dir="2700000" algn="tl" rotWithShape="0">
                  <a:schemeClr val="accent2"/>
                </a:outerShdw>
              </a:effectLst>
            </a:endParaRPr>
          </a:p>
        </p:txBody>
      </p:sp>
      <p:sp>
        <p:nvSpPr>
          <p:cNvPr id="7" name="TextBox 6"/>
          <p:cNvSpPr txBox="1"/>
          <p:nvPr/>
        </p:nvSpPr>
        <p:spPr>
          <a:xfrm>
            <a:off x="4289781" y="2363680"/>
            <a:ext cx="3960440" cy="1200329"/>
          </a:xfrm>
          <a:prstGeom prst="rect">
            <a:avLst/>
          </a:prstGeom>
          <a:noFill/>
        </p:spPr>
        <p:txBody>
          <a:bodyPr wrap="square" rtlCol="0">
            <a:spAutoFit/>
          </a:bodyPr>
          <a:lstStyle/>
          <a:p>
            <a:r>
              <a:rPr lang="en-US" cap="small" dirty="0"/>
              <a:t>Acknowledgment</a:t>
            </a:r>
          </a:p>
          <a:p>
            <a:r>
              <a:rPr lang="en-US" dirty="0"/>
              <a:t>Authors would like to </a:t>
            </a:r>
            <a:r>
              <a:rPr lang="en-US" dirty="0" smtClean="0"/>
              <a:t>all the contributors </a:t>
            </a:r>
            <a:r>
              <a:rPr lang="en-US" dirty="0"/>
              <a:t>for </a:t>
            </a:r>
            <a:r>
              <a:rPr lang="en-US" dirty="0" smtClean="0"/>
              <a:t>their feedback for the benchmark of KlyC and design results</a:t>
            </a:r>
            <a:endParaRPr lang="en-US" dirty="0"/>
          </a:p>
        </p:txBody>
      </p:sp>
      <p:pic>
        <p:nvPicPr>
          <p:cNvPr id="8" name="Picture 7"/>
          <p:cNvPicPr/>
          <p:nvPr/>
        </p:nvPicPr>
        <p:blipFill rotWithShape="1">
          <a:blip r:embed="rId3">
            <a:extLst>
              <a:ext uri="{28A0092B-C50C-407E-A947-70E740481C1C}">
                <a14:useLocalDpi xmlns:a14="http://schemas.microsoft.com/office/drawing/2010/main" val="0"/>
              </a:ext>
            </a:extLst>
          </a:blip>
          <a:srcRect t="1" b="-3009"/>
          <a:stretch/>
        </p:blipFill>
        <p:spPr bwMode="auto">
          <a:xfrm>
            <a:off x="755576" y="3914930"/>
            <a:ext cx="3154680" cy="1439545"/>
          </a:xfrm>
          <a:prstGeom prst="rect">
            <a:avLst/>
          </a:prstGeom>
          <a:ln>
            <a:noFill/>
          </a:ln>
          <a:extLst>
            <a:ext uri="{53640926-AAD7-44D8-BBD7-CCE9431645EC}">
              <a14:shadowObscured xmlns:a14="http://schemas.microsoft.com/office/drawing/2010/main"/>
            </a:ext>
          </a:ex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9828" y="3082415"/>
            <a:ext cx="824509" cy="750830"/>
          </a:xfrm>
          <a:prstGeom prst="rect">
            <a:avLst/>
          </a:prstGeom>
        </p:spPr>
      </p:pic>
      <p:sp>
        <p:nvSpPr>
          <p:cNvPr id="10" name="Rectangle 9"/>
          <p:cNvSpPr/>
          <p:nvPr/>
        </p:nvSpPr>
        <p:spPr>
          <a:xfrm>
            <a:off x="746639" y="3226997"/>
            <a:ext cx="1554721" cy="461665"/>
          </a:xfrm>
          <a:prstGeom prst="rect">
            <a:avLst/>
          </a:prstGeom>
          <a:noFill/>
        </p:spPr>
        <p:txBody>
          <a:bodyPr wrap="none" lIns="91440" tIns="45720" rIns="91440" bIns="45720">
            <a:spAutoFit/>
          </a:bodyPr>
          <a:lstStyle/>
          <a:p>
            <a:pPr algn="ctr"/>
            <a:r>
              <a:rPr lang="en-US" sz="2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MAGIC PIC</a:t>
            </a:r>
            <a:endParaRPr lang="en-US" sz="2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99548" y="4135579"/>
            <a:ext cx="1040904" cy="1040904"/>
          </a:xfrm>
          <a:prstGeom prst="rect">
            <a:avLst/>
          </a:prstGeom>
        </p:spPr>
      </p:pic>
      <p:sp>
        <p:nvSpPr>
          <p:cNvPr id="11" name="TextBox 10"/>
          <p:cNvSpPr txBox="1"/>
          <p:nvPr/>
        </p:nvSpPr>
        <p:spPr>
          <a:xfrm>
            <a:off x="4844370" y="4602895"/>
            <a:ext cx="2160240" cy="584775"/>
          </a:xfrm>
          <a:prstGeom prst="rect">
            <a:avLst/>
          </a:prstGeom>
          <a:noFill/>
        </p:spPr>
        <p:txBody>
          <a:bodyPr wrap="square" rtlCol="0">
            <a:spAutoFit/>
          </a:bodyPr>
          <a:lstStyle/>
          <a:p>
            <a:r>
              <a:rPr lang="en-US" sz="1600" dirty="0" smtClean="0">
                <a:solidFill>
                  <a:srgbClr val="FF0000"/>
                </a:solidFill>
              </a:rPr>
              <a:t>Scan QR code for More benchmark work done</a:t>
            </a:r>
            <a:endParaRPr lang="en-US" sz="1600" dirty="0">
              <a:solidFill>
                <a:srgbClr val="FF0000"/>
              </a:solidFill>
            </a:endParaRPr>
          </a:p>
        </p:txBody>
      </p:sp>
    </p:spTree>
    <p:extLst>
      <p:ext uri="{BB962C8B-B14F-4D97-AF65-F5344CB8AC3E}">
        <p14:creationId xmlns:p14="http://schemas.microsoft.com/office/powerpoint/2010/main" val="477162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a:picLocks noChangeAspect="1"/>
          </p:cNvPicPr>
          <p:nvPr/>
        </p:nvPicPr>
        <p:blipFill rotWithShape="1">
          <a:blip r:embed="rId2"/>
          <a:srcRect l="2103"/>
          <a:stretch/>
        </p:blipFill>
        <p:spPr>
          <a:xfrm>
            <a:off x="1211045" y="2925259"/>
            <a:ext cx="3179218" cy="3320499"/>
          </a:xfrm>
          <a:prstGeom prst="rect">
            <a:avLst/>
          </a:prstGeom>
        </p:spPr>
      </p:pic>
      <p:grpSp>
        <p:nvGrpSpPr>
          <p:cNvPr id="27" name="Group 26"/>
          <p:cNvGrpSpPr/>
          <p:nvPr/>
        </p:nvGrpSpPr>
        <p:grpSpPr>
          <a:xfrm>
            <a:off x="4535815" y="1712822"/>
            <a:ext cx="4168438" cy="3663004"/>
            <a:chOff x="2229364" y="1549929"/>
            <a:chExt cx="4515808" cy="3968254"/>
          </a:xfrm>
        </p:grpSpPr>
        <p:pic>
          <p:nvPicPr>
            <p:cNvPr id="9" name="Picture 8"/>
            <p:cNvPicPr>
              <a:picLocks noChangeAspect="1"/>
            </p:cNvPicPr>
            <p:nvPr/>
          </p:nvPicPr>
          <p:blipFill>
            <a:blip r:embed="rId3"/>
            <a:stretch>
              <a:fillRect/>
            </a:stretch>
          </p:blipFill>
          <p:spPr>
            <a:xfrm>
              <a:off x="2493124" y="1549929"/>
              <a:ext cx="4252048" cy="3789325"/>
            </a:xfrm>
            <a:prstGeom prst="rect">
              <a:avLst/>
            </a:prstGeom>
          </p:spPr>
        </p:pic>
        <p:sp>
          <p:nvSpPr>
            <p:cNvPr id="5" name="Oval 4"/>
            <p:cNvSpPr/>
            <p:nvPr/>
          </p:nvSpPr>
          <p:spPr>
            <a:xfrm>
              <a:off x="4292433" y="3773440"/>
              <a:ext cx="180000" cy="180000"/>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sp>
          <p:nvSpPr>
            <p:cNvPr id="6" name="Oval 5"/>
            <p:cNvSpPr/>
            <p:nvPr/>
          </p:nvSpPr>
          <p:spPr>
            <a:xfrm>
              <a:off x="5503482" y="4461257"/>
              <a:ext cx="180000" cy="1800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7" name="Straight Connector 6"/>
            <p:cNvCxnSpPr/>
            <p:nvPr/>
          </p:nvCxnSpPr>
          <p:spPr>
            <a:xfrm flipV="1">
              <a:off x="5591503" y="3588741"/>
              <a:ext cx="1979" cy="946090"/>
            </a:xfrm>
            <a:prstGeom prst="line">
              <a:avLst/>
            </a:prstGeom>
            <a:ln>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4370722" y="3065929"/>
              <a:ext cx="11711" cy="1309899"/>
            </a:xfrm>
            <a:prstGeom prst="line">
              <a:avLst/>
            </a:prstGeom>
            <a:ln>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382433" y="3628393"/>
              <a:ext cx="1220781" cy="7136"/>
            </a:xfrm>
            <a:prstGeom prst="straightConnector1">
              <a:avLst/>
            </a:prstGeom>
            <a:ln>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458744" y="3269834"/>
              <a:ext cx="1128435" cy="346276"/>
            </a:xfrm>
            <a:prstGeom prst="rect">
              <a:avLst/>
            </a:prstGeom>
            <a:noFill/>
          </p:spPr>
          <p:txBody>
            <a:bodyPr wrap="none" rtlCol="0">
              <a:spAutoFit/>
            </a:bodyPr>
            <a:lstStyle/>
            <a:p>
              <a:r>
                <a:rPr lang="en-GB" sz="1477" b="1" dirty="0"/>
                <a:t>9.3 M Euro</a:t>
              </a:r>
            </a:p>
          </p:txBody>
        </p:sp>
        <p:sp>
          <p:nvSpPr>
            <p:cNvPr id="15" name="Oval 14"/>
            <p:cNvSpPr/>
            <p:nvPr/>
          </p:nvSpPr>
          <p:spPr>
            <a:xfrm>
              <a:off x="5770392" y="4595938"/>
              <a:ext cx="180000" cy="180000"/>
            </a:xfrm>
            <a:prstGeom prst="ellipse">
              <a:avLst/>
            </a:prstGeom>
            <a:solidFill>
              <a:srgbClr val="FF66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62"/>
            </a:p>
          </p:txBody>
        </p:sp>
        <p:cxnSp>
          <p:nvCxnSpPr>
            <p:cNvPr id="17" name="Straight Connector 16"/>
            <p:cNvCxnSpPr/>
            <p:nvPr/>
          </p:nvCxnSpPr>
          <p:spPr>
            <a:xfrm flipV="1">
              <a:off x="5839776" y="2936838"/>
              <a:ext cx="20616" cy="1725168"/>
            </a:xfrm>
            <a:prstGeom prst="line">
              <a:avLst/>
            </a:prstGeom>
            <a:ln>
              <a:solidFill>
                <a:srgbClr val="FF66CC"/>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370722" y="3237072"/>
              <a:ext cx="1469054" cy="0"/>
            </a:xfrm>
            <a:prstGeom prst="straightConnector1">
              <a:avLst/>
            </a:prstGeom>
            <a:ln>
              <a:solidFill>
                <a:srgbClr val="FF66CC"/>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505800" y="2904898"/>
              <a:ext cx="1232630" cy="346276"/>
            </a:xfrm>
            <a:prstGeom prst="rect">
              <a:avLst/>
            </a:prstGeom>
            <a:noFill/>
          </p:spPr>
          <p:txBody>
            <a:bodyPr wrap="none" rtlCol="0">
              <a:spAutoFit/>
            </a:bodyPr>
            <a:lstStyle/>
            <a:p>
              <a:r>
                <a:rPr lang="en-GB" sz="1477" b="1" dirty="0"/>
                <a:t>10.7 M Euro</a:t>
              </a:r>
            </a:p>
          </p:txBody>
        </p:sp>
        <p:sp>
          <p:nvSpPr>
            <p:cNvPr id="24" name="TextBox 23"/>
            <p:cNvSpPr txBox="1"/>
            <p:nvPr/>
          </p:nvSpPr>
          <p:spPr>
            <a:xfrm rot="16200000">
              <a:off x="829849" y="3137549"/>
              <a:ext cx="3176147" cy="377118"/>
            </a:xfrm>
            <a:prstGeom prst="rect">
              <a:avLst/>
            </a:prstGeom>
            <a:noFill/>
          </p:spPr>
          <p:txBody>
            <a:bodyPr wrap="none" rtlCol="0">
              <a:spAutoFit/>
            </a:bodyPr>
            <a:lstStyle/>
            <a:p>
              <a:r>
                <a:rPr lang="en-GB" sz="1662" dirty="0"/>
                <a:t>Excessive electricity bill, M Euro</a:t>
              </a:r>
            </a:p>
          </p:txBody>
        </p:sp>
        <p:sp>
          <p:nvSpPr>
            <p:cNvPr id="25" name="TextBox 24"/>
            <p:cNvSpPr txBox="1"/>
            <p:nvPr/>
          </p:nvSpPr>
          <p:spPr>
            <a:xfrm>
              <a:off x="5660807" y="1777550"/>
              <a:ext cx="787925" cy="377118"/>
            </a:xfrm>
            <a:prstGeom prst="rect">
              <a:avLst/>
            </a:prstGeom>
            <a:noFill/>
          </p:spPr>
          <p:txBody>
            <a:bodyPr wrap="none" rtlCol="0">
              <a:spAutoFit/>
            </a:bodyPr>
            <a:lstStyle/>
            <a:p>
              <a:r>
                <a:rPr lang="en-GB" sz="1662" b="1" dirty="0"/>
                <a:t>1 year</a:t>
              </a:r>
            </a:p>
          </p:txBody>
        </p:sp>
        <p:sp>
          <p:nvSpPr>
            <p:cNvPr id="26" name="TextBox 25"/>
            <p:cNvSpPr txBox="1"/>
            <p:nvPr/>
          </p:nvSpPr>
          <p:spPr>
            <a:xfrm>
              <a:off x="3953902" y="5141065"/>
              <a:ext cx="1346619" cy="377118"/>
            </a:xfrm>
            <a:prstGeom prst="rect">
              <a:avLst/>
            </a:prstGeom>
            <a:noFill/>
          </p:spPr>
          <p:txBody>
            <a:bodyPr wrap="none" rtlCol="0">
              <a:spAutoFit/>
            </a:bodyPr>
            <a:lstStyle/>
            <a:p>
              <a:r>
                <a:rPr lang="en-GB" sz="1662" dirty="0"/>
                <a:t>Efficiency, %</a:t>
              </a:r>
            </a:p>
          </p:txBody>
        </p:sp>
      </p:grpSp>
      <p:sp>
        <p:nvSpPr>
          <p:cNvPr id="28" name="TextBox 27"/>
          <p:cNvSpPr txBox="1"/>
          <p:nvPr/>
        </p:nvSpPr>
        <p:spPr>
          <a:xfrm>
            <a:off x="4534152" y="1491617"/>
            <a:ext cx="3773277" cy="319639"/>
          </a:xfrm>
          <a:prstGeom prst="rect">
            <a:avLst/>
          </a:prstGeom>
          <a:noFill/>
        </p:spPr>
        <p:txBody>
          <a:bodyPr wrap="none" rtlCol="0">
            <a:spAutoFit/>
          </a:bodyPr>
          <a:lstStyle/>
          <a:p>
            <a:r>
              <a:rPr lang="en-GB" sz="1477" dirty="0"/>
              <a:t>FCC </a:t>
            </a:r>
            <a:r>
              <a:rPr lang="en-GB" sz="1477" baseline="30000" dirty="0"/>
              <a:t>e+e-</a:t>
            </a:r>
            <a:r>
              <a:rPr lang="en-GB" sz="1477" dirty="0"/>
              <a:t> at 50 Euro/MWh and 5000 hours/year:</a:t>
            </a:r>
          </a:p>
        </p:txBody>
      </p:sp>
      <p:sp>
        <p:nvSpPr>
          <p:cNvPr id="29" name="TextBox 28"/>
          <p:cNvSpPr txBox="1"/>
          <p:nvPr/>
        </p:nvSpPr>
        <p:spPr>
          <a:xfrm>
            <a:off x="5150709" y="1013233"/>
            <a:ext cx="3277757" cy="348109"/>
          </a:xfrm>
          <a:prstGeom prst="rect">
            <a:avLst/>
          </a:prstGeom>
          <a:noFill/>
        </p:spPr>
        <p:txBody>
          <a:bodyPr wrap="none" rtlCol="0">
            <a:spAutoFit/>
          </a:bodyPr>
          <a:lstStyle/>
          <a:p>
            <a:r>
              <a:rPr lang="en-GB" sz="1662" b="1" dirty="0">
                <a:solidFill>
                  <a:srgbClr val="00B050"/>
                </a:solidFill>
              </a:rPr>
              <a:t>Efficiency impact on operation cost</a:t>
            </a:r>
          </a:p>
        </p:txBody>
      </p:sp>
      <p:sp>
        <p:nvSpPr>
          <p:cNvPr id="30" name="TextBox 29"/>
          <p:cNvSpPr txBox="1"/>
          <p:nvPr/>
        </p:nvSpPr>
        <p:spPr>
          <a:xfrm>
            <a:off x="3221037" y="316093"/>
            <a:ext cx="5493363" cy="433196"/>
          </a:xfrm>
          <a:prstGeom prst="rect">
            <a:avLst/>
          </a:prstGeom>
          <a:noFill/>
        </p:spPr>
        <p:txBody>
          <a:bodyPr wrap="none" rtlCol="0">
            <a:spAutoFit/>
          </a:bodyPr>
          <a:lstStyle/>
          <a:p>
            <a:r>
              <a:rPr lang="en-GB" sz="2215" dirty="0"/>
              <a:t>High efficiency! How high it could/should be!?</a:t>
            </a:r>
          </a:p>
        </p:txBody>
      </p:sp>
      <p:pic>
        <p:nvPicPr>
          <p:cNvPr id="33" name="Picture 32"/>
          <p:cNvPicPr>
            <a:picLocks noChangeAspect="1"/>
          </p:cNvPicPr>
          <p:nvPr/>
        </p:nvPicPr>
        <p:blipFill>
          <a:blip r:embed="rId4"/>
          <a:stretch>
            <a:fillRect/>
          </a:stretch>
        </p:blipFill>
        <p:spPr>
          <a:xfrm>
            <a:off x="4468372" y="5163037"/>
            <a:ext cx="1084385" cy="640248"/>
          </a:xfrm>
          <a:prstGeom prst="rect">
            <a:avLst/>
          </a:prstGeom>
        </p:spPr>
      </p:pic>
      <p:sp>
        <p:nvSpPr>
          <p:cNvPr id="34" name="TextBox 33"/>
          <p:cNvSpPr txBox="1"/>
          <p:nvPr/>
        </p:nvSpPr>
        <p:spPr>
          <a:xfrm>
            <a:off x="4386736" y="5803285"/>
            <a:ext cx="1265091" cy="490006"/>
          </a:xfrm>
          <a:prstGeom prst="rect">
            <a:avLst/>
          </a:prstGeom>
          <a:noFill/>
        </p:spPr>
        <p:txBody>
          <a:bodyPr wrap="none" rtlCol="0">
            <a:spAutoFit/>
          </a:bodyPr>
          <a:lstStyle/>
          <a:p>
            <a:pPr algn="ctr"/>
            <a:r>
              <a:rPr lang="en-GB" sz="1292" dirty="0"/>
              <a:t>Pulsed, 0.7 GHz,</a:t>
            </a:r>
          </a:p>
          <a:p>
            <a:pPr algn="ctr"/>
            <a:r>
              <a:rPr lang="en-GB" sz="1292" dirty="0"/>
              <a:t> </a:t>
            </a:r>
            <a:r>
              <a:rPr lang="en-GB" sz="1292" b="1" dirty="0">
                <a:solidFill>
                  <a:srgbClr val="FF0000"/>
                </a:solidFill>
              </a:rPr>
              <a:t>92 MW</a:t>
            </a:r>
          </a:p>
        </p:txBody>
      </p:sp>
      <p:grpSp>
        <p:nvGrpSpPr>
          <p:cNvPr id="13" name="Group 12"/>
          <p:cNvGrpSpPr/>
          <p:nvPr/>
        </p:nvGrpSpPr>
        <p:grpSpPr>
          <a:xfrm>
            <a:off x="5269353" y="4307219"/>
            <a:ext cx="2288725" cy="376385"/>
            <a:chOff x="5708466" y="4380405"/>
            <a:chExt cx="2479452" cy="407751"/>
          </a:xfrm>
        </p:grpSpPr>
        <p:sp>
          <p:nvSpPr>
            <p:cNvPr id="2" name="TextBox 1"/>
            <p:cNvSpPr txBox="1"/>
            <p:nvPr/>
          </p:nvSpPr>
          <p:spPr>
            <a:xfrm>
              <a:off x="5708466" y="4380405"/>
              <a:ext cx="1957888" cy="407751"/>
            </a:xfrm>
            <a:prstGeom prst="rect">
              <a:avLst/>
            </a:prstGeom>
            <a:solidFill>
              <a:schemeClr val="bg1"/>
            </a:solidFill>
            <a:ln w="28575">
              <a:solidFill>
                <a:srgbClr val="FFC000"/>
              </a:solidFill>
            </a:ln>
          </p:spPr>
          <p:txBody>
            <a:bodyPr wrap="square" rtlCol="0">
              <a:spAutoFit/>
            </a:bodyPr>
            <a:lstStyle/>
            <a:p>
              <a:r>
                <a:rPr lang="en-GB" sz="923" dirty="0"/>
                <a:t>37 MW, more than twice the overall RF cryogenic power needs </a:t>
              </a:r>
            </a:p>
          </p:txBody>
        </p:sp>
        <p:cxnSp>
          <p:nvCxnSpPr>
            <p:cNvPr id="8" name="Straight Arrow Connector 7"/>
            <p:cNvCxnSpPr>
              <a:stCxn id="2" idx="3"/>
              <a:endCxn id="6" idx="2"/>
            </p:cNvCxnSpPr>
            <p:nvPr/>
          </p:nvCxnSpPr>
          <p:spPr>
            <a:xfrm flipV="1">
              <a:off x="7666354" y="4571137"/>
              <a:ext cx="521564" cy="13144"/>
            </a:xfrm>
            <a:prstGeom prst="straightConnector1">
              <a:avLst/>
            </a:prstGeom>
            <a:ln>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241307" y="392781"/>
            <a:ext cx="2926182" cy="2977330"/>
            <a:chOff x="261416" y="139763"/>
            <a:chExt cx="3170031" cy="3225440"/>
          </a:xfrm>
        </p:grpSpPr>
        <p:pic>
          <p:nvPicPr>
            <p:cNvPr id="31" name="Picture 30"/>
            <p:cNvPicPr>
              <a:picLocks noChangeAspect="1"/>
            </p:cNvPicPr>
            <p:nvPr/>
          </p:nvPicPr>
          <p:blipFill>
            <a:blip r:embed="rId5"/>
            <a:stretch>
              <a:fillRect/>
            </a:stretch>
          </p:blipFill>
          <p:spPr>
            <a:xfrm>
              <a:off x="261416" y="139763"/>
              <a:ext cx="3138040" cy="3195846"/>
            </a:xfrm>
            <a:prstGeom prst="rect">
              <a:avLst/>
            </a:prstGeom>
          </p:spPr>
        </p:pic>
        <p:sp>
          <p:nvSpPr>
            <p:cNvPr id="16" name="TextBox 15"/>
            <p:cNvSpPr txBox="1"/>
            <p:nvPr/>
          </p:nvSpPr>
          <p:spPr>
            <a:xfrm>
              <a:off x="2607958" y="3049769"/>
              <a:ext cx="823489" cy="315434"/>
            </a:xfrm>
            <a:prstGeom prst="rect">
              <a:avLst/>
            </a:prstGeom>
            <a:solidFill>
              <a:schemeClr val="bg1"/>
            </a:solidFill>
          </p:spPr>
          <p:txBody>
            <a:bodyPr wrap="none" rtlCol="0">
              <a:spAutoFit/>
            </a:bodyPr>
            <a:lstStyle/>
            <a:p>
              <a:r>
                <a:rPr lang="en-GB" sz="1292" dirty="0">
                  <a:solidFill>
                    <a:srgbClr val="FF0000"/>
                  </a:solidFill>
                </a:rPr>
                <a:t>100 MW</a:t>
              </a:r>
            </a:p>
          </p:txBody>
        </p:sp>
      </p:grpSp>
      <p:sp>
        <p:nvSpPr>
          <p:cNvPr id="3" name="Date Placeholder 2"/>
          <p:cNvSpPr>
            <a:spLocks noGrp="1"/>
          </p:cNvSpPr>
          <p:nvPr>
            <p:ph type="dt" sz="half" idx="10"/>
          </p:nvPr>
        </p:nvSpPr>
        <p:spPr/>
        <p:txBody>
          <a:bodyPr/>
          <a:lstStyle/>
          <a:p>
            <a:r>
              <a:rPr lang="en-US" altLang="zh-CN" smtClean="0"/>
              <a:t>2018/8/6</a:t>
            </a:r>
            <a:endParaRPr lang="zh-CN" altLang="en-US"/>
          </a:p>
        </p:txBody>
      </p:sp>
      <p:sp>
        <p:nvSpPr>
          <p:cNvPr id="4" name="Footer Placeholder 3"/>
          <p:cNvSpPr>
            <a:spLocks noGrp="1"/>
          </p:cNvSpPr>
          <p:nvPr>
            <p:ph type="ftr" sz="quarter" idx="11"/>
          </p:nvPr>
        </p:nvSpPr>
        <p:spPr/>
        <p:txBody>
          <a:bodyPr/>
          <a:lstStyle/>
          <a:p>
            <a:r>
              <a:rPr lang="is-IS" altLang="zh-CN" smtClean="0"/>
              <a:t>HG 2018</a:t>
            </a:r>
            <a:endParaRPr lang="zh-CN" altLang="en-US"/>
          </a:p>
        </p:txBody>
      </p:sp>
      <p:sp>
        <p:nvSpPr>
          <p:cNvPr id="11" name="Slide Number Placeholder 10"/>
          <p:cNvSpPr>
            <a:spLocks noGrp="1"/>
          </p:cNvSpPr>
          <p:nvPr>
            <p:ph type="sldNum" sz="quarter" idx="12"/>
          </p:nvPr>
        </p:nvSpPr>
        <p:spPr/>
        <p:txBody>
          <a:bodyPr/>
          <a:lstStyle/>
          <a:p>
            <a:fld id="{0C913308-F349-4B6D-A68A-DD1791B4A57B}" type="slidenum">
              <a:rPr lang="zh-CN" altLang="en-US" smtClean="0"/>
              <a:t>3</a:t>
            </a:fld>
            <a:endParaRPr lang="zh-CN" altLang="en-US"/>
          </a:p>
        </p:txBody>
      </p:sp>
    </p:spTree>
    <p:extLst>
      <p:ext uri="{BB962C8B-B14F-4D97-AF65-F5344CB8AC3E}">
        <p14:creationId xmlns:p14="http://schemas.microsoft.com/office/powerpoint/2010/main" val="1728894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descr="C:\Users\caijinchi\AppData\Local\Microsoft\Windows\INetCache\Content.Word\Igor's Klystron with full lenght optimized (full geometry,2 GB cavity) with RF input v9.2_01.g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4365104"/>
            <a:ext cx="7987898" cy="1724012"/>
          </a:xfrm>
          <a:prstGeom prst="rect">
            <a:avLst/>
          </a:prstGeom>
          <a:noFill/>
          <a:ln>
            <a:noFill/>
          </a:ln>
        </p:spPr>
      </p:pic>
      <p:sp>
        <p:nvSpPr>
          <p:cNvPr id="2" name="标题 1"/>
          <p:cNvSpPr>
            <a:spLocks noGrp="1"/>
          </p:cNvSpPr>
          <p:nvPr>
            <p:ph type="title"/>
          </p:nvPr>
        </p:nvSpPr>
        <p:spPr>
          <a:xfrm>
            <a:off x="457200" y="274638"/>
            <a:ext cx="8229600" cy="994122"/>
          </a:xfrm>
        </p:spPr>
        <p:txBody>
          <a:bodyPr>
            <a:normAutofit/>
          </a:bodyPr>
          <a:lstStyle/>
          <a:p>
            <a:r>
              <a:rPr lang="en-US" altLang="zh-CN" dirty="0" smtClean="0"/>
              <a:t>Mechanism and concepts</a:t>
            </a:r>
            <a:endParaRPr lang="zh-CN" altLang="en-US" dirty="0"/>
          </a:p>
        </p:txBody>
      </p:sp>
      <p:pic>
        <p:nvPicPr>
          <p:cNvPr id="4" name="图片 3" descr="C:\Users\lenovo\AppData\Local\Microsoft\Windows\INetCache\Content.Word\Igor's Klystron with full lenght optimized (full geometry) with RF input v7_02.gi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712" y="1772816"/>
            <a:ext cx="8136904" cy="2448272"/>
          </a:xfrm>
          <a:prstGeom prst="rect">
            <a:avLst/>
          </a:prstGeom>
          <a:noFill/>
          <a:ln>
            <a:noFill/>
          </a:ln>
        </p:spPr>
      </p:pic>
      <p:sp>
        <p:nvSpPr>
          <p:cNvPr id="9" name="TextBox 8"/>
          <p:cNvSpPr txBox="1"/>
          <p:nvPr/>
        </p:nvSpPr>
        <p:spPr>
          <a:xfrm>
            <a:off x="6749255" y="3212976"/>
            <a:ext cx="1850203" cy="830997"/>
          </a:xfrm>
          <a:prstGeom prst="rect">
            <a:avLst/>
          </a:prstGeom>
          <a:noFill/>
        </p:spPr>
        <p:txBody>
          <a:bodyPr wrap="square" rtlCol="0">
            <a:spAutoFit/>
          </a:bodyPr>
          <a:lstStyle/>
          <a:p>
            <a:r>
              <a:rPr lang="en-US" altLang="zh-CN" sz="1600" dirty="0" smtClean="0"/>
              <a:t>Velocity modulated</a:t>
            </a:r>
          </a:p>
          <a:p>
            <a:r>
              <a:rPr lang="en-US" altLang="zh-CN" sz="1600" dirty="0" smtClean="0"/>
              <a:t>with small input power [Pin]</a:t>
            </a:r>
            <a:endParaRPr lang="zh-CN" altLang="en-US" sz="1600" dirty="0"/>
          </a:p>
        </p:txBody>
      </p:sp>
      <p:cxnSp>
        <p:nvCxnSpPr>
          <p:cNvPr id="11" name="直接箭头连接符 10"/>
          <p:cNvCxnSpPr/>
          <p:nvPr/>
        </p:nvCxnSpPr>
        <p:spPr>
          <a:xfrm flipH="1" flipV="1">
            <a:off x="7596336" y="2924944"/>
            <a:ext cx="72008" cy="288032"/>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flipH="1">
            <a:off x="1124711" y="2610196"/>
            <a:ext cx="245492" cy="338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04826" y="1963865"/>
            <a:ext cx="1790460" cy="646331"/>
          </a:xfrm>
          <a:prstGeom prst="rect">
            <a:avLst/>
          </a:prstGeom>
          <a:noFill/>
        </p:spPr>
        <p:txBody>
          <a:bodyPr wrap="square" rtlCol="0">
            <a:spAutoFit/>
          </a:bodyPr>
          <a:lstStyle/>
          <a:p>
            <a:r>
              <a:rPr lang="en-US" altLang="zh-CN" dirty="0" smtClean="0"/>
              <a:t>Density modulated</a:t>
            </a:r>
            <a:endParaRPr lang="zh-CN" altLang="en-US" dirty="0"/>
          </a:p>
        </p:txBody>
      </p:sp>
      <p:sp>
        <p:nvSpPr>
          <p:cNvPr id="31" name="TextBox 30"/>
          <p:cNvSpPr txBox="1"/>
          <p:nvPr/>
        </p:nvSpPr>
        <p:spPr>
          <a:xfrm>
            <a:off x="3563888" y="3501008"/>
            <a:ext cx="2752102" cy="369332"/>
          </a:xfrm>
          <a:prstGeom prst="rect">
            <a:avLst/>
          </a:prstGeom>
          <a:noFill/>
        </p:spPr>
        <p:txBody>
          <a:bodyPr wrap="square" rtlCol="0">
            <a:spAutoFit/>
          </a:bodyPr>
          <a:lstStyle/>
          <a:p>
            <a:r>
              <a:rPr lang="en-US" altLang="zh-CN" dirty="0" smtClean="0"/>
              <a:t>Bunch circuit</a:t>
            </a:r>
            <a:endParaRPr lang="zh-CN" altLang="en-US" dirty="0"/>
          </a:p>
        </p:txBody>
      </p:sp>
      <p:sp>
        <p:nvSpPr>
          <p:cNvPr id="32" name="左大括号 31"/>
          <p:cNvSpPr/>
          <p:nvPr/>
        </p:nvSpPr>
        <p:spPr>
          <a:xfrm rot="15935296">
            <a:off x="4105771" y="795092"/>
            <a:ext cx="432048" cy="4836013"/>
          </a:xfrm>
          <a:prstGeom prst="lef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 name="TextBox 2"/>
          <p:cNvSpPr txBox="1"/>
          <p:nvPr/>
        </p:nvSpPr>
        <p:spPr>
          <a:xfrm>
            <a:off x="1629412" y="3870340"/>
            <a:ext cx="2698431" cy="369332"/>
          </a:xfrm>
          <a:prstGeom prst="rect">
            <a:avLst/>
          </a:prstGeom>
          <a:noFill/>
        </p:spPr>
        <p:txBody>
          <a:bodyPr wrap="none" rtlCol="0">
            <a:spAutoFit/>
          </a:bodyPr>
          <a:lstStyle/>
          <a:p>
            <a:r>
              <a:rPr lang="en-US" altLang="zh-CN" dirty="0" smtClean="0"/>
              <a:t>Output power ~ Pin x 10</a:t>
            </a:r>
            <a:r>
              <a:rPr lang="en-US" altLang="zh-CN" baseline="30000" dirty="0" smtClean="0"/>
              <a:t>3~6</a:t>
            </a:r>
            <a:endParaRPr lang="zh-CN" altLang="en-US" baseline="30000" dirty="0"/>
          </a:p>
        </p:txBody>
      </p:sp>
      <p:sp>
        <p:nvSpPr>
          <p:cNvPr id="8" name="椭圆 7"/>
          <p:cNvSpPr/>
          <p:nvPr/>
        </p:nvSpPr>
        <p:spPr>
          <a:xfrm>
            <a:off x="611560" y="2564904"/>
            <a:ext cx="864096" cy="104958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箭头连接符 11"/>
          <p:cNvCxnSpPr/>
          <p:nvPr/>
        </p:nvCxnSpPr>
        <p:spPr>
          <a:xfrm>
            <a:off x="1247457" y="3501008"/>
            <a:ext cx="948279" cy="108012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467544" y="6165304"/>
            <a:ext cx="8172072" cy="369332"/>
          </a:xfrm>
          <a:prstGeom prst="rect">
            <a:avLst/>
          </a:prstGeom>
          <a:noFill/>
        </p:spPr>
        <p:txBody>
          <a:bodyPr wrap="square" rtlCol="0">
            <a:spAutoFit/>
          </a:bodyPr>
          <a:lstStyle/>
          <a:p>
            <a:r>
              <a:rPr lang="en-US" altLang="zh-CN" dirty="0" smtClean="0"/>
              <a:t>Glossary: Saturation</a:t>
            </a:r>
            <a:r>
              <a:rPr lang="en-US" altLang="zh-CN" dirty="0"/>
              <a:t>, velocity </a:t>
            </a:r>
            <a:r>
              <a:rPr lang="en-US" altLang="zh-CN" dirty="0" smtClean="0"/>
              <a:t>congregation, Radial stratification</a:t>
            </a:r>
            <a:endParaRPr lang="zh-CN" altLang="en-US" dirty="0"/>
          </a:p>
        </p:txBody>
      </p:sp>
      <p:sp>
        <p:nvSpPr>
          <p:cNvPr id="14" name="TextBox 13"/>
          <p:cNvSpPr txBox="1"/>
          <p:nvPr/>
        </p:nvSpPr>
        <p:spPr>
          <a:xfrm>
            <a:off x="5652121" y="5589240"/>
            <a:ext cx="2304256" cy="369332"/>
          </a:xfrm>
          <a:prstGeom prst="rect">
            <a:avLst/>
          </a:prstGeom>
          <a:noFill/>
        </p:spPr>
        <p:txBody>
          <a:bodyPr wrap="square" rtlCol="0">
            <a:spAutoFit/>
          </a:bodyPr>
          <a:lstStyle/>
          <a:p>
            <a:r>
              <a:rPr lang="en-US" altLang="zh-CN" dirty="0" smtClean="0"/>
              <a:t>CSM tube: </a:t>
            </a:r>
            <a:r>
              <a:rPr lang="el-GR" altLang="zh-CN" dirty="0" smtClean="0">
                <a:latin typeface="Times New Roman"/>
                <a:cs typeface="Times New Roman"/>
              </a:rPr>
              <a:t>η</a:t>
            </a:r>
            <a:r>
              <a:rPr lang="en-US" altLang="zh-CN" dirty="0" smtClean="0">
                <a:latin typeface="Times New Roman"/>
                <a:cs typeface="Times New Roman"/>
              </a:rPr>
              <a:t>=78%</a:t>
            </a:r>
            <a:endParaRPr lang="zh-CN" altLang="en-US" dirty="0"/>
          </a:p>
        </p:txBody>
      </p:sp>
      <p:cxnSp>
        <p:nvCxnSpPr>
          <p:cNvPr id="47" name="直接箭头连接符 46"/>
          <p:cNvCxnSpPr/>
          <p:nvPr/>
        </p:nvCxnSpPr>
        <p:spPr>
          <a:xfrm flipH="1">
            <a:off x="3221531" y="2257647"/>
            <a:ext cx="90010" cy="63451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7264338" y="1109049"/>
            <a:ext cx="1442166" cy="369332"/>
          </a:xfrm>
          <a:prstGeom prst="rect">
            <a:avLst/>
          </a:prstGeom>
          <a:noFill/>
        </p:spPr>
        <p:txBody>
          <a:bodyPr wrap="square" rtlCol="0">
            <a:spAutoFit/>
          </a:bodyPr>
          <a:lstStyle/>
          <a:p>
            <a:r>
              <a:rPr lang="en-US" altLang="zh-CN" dirty="0" smtClean="0"/>
              <a:t>Input cavity</a:t>
            </a:r>
            <a:endParaRPr lang="zh-CN" altLang="en-US" dirty="0"/>
          </a:p>
        </p:txBody>
      </p:sp>
      <p:cxnSp>
        <p:nvCxnSpPr>
          <p:cNvPr id="49" name="直接箭头连接符 48"/>
          <p:cNvCxnSpPr/>
          <p:nvPr/>
        </p:nvCxnSpPr>
        <p:spPr>
          <a:xfrm>
            <a:off x="1894335" y="1638092"/>
            <a:ext cx="0" cy="1214843"/>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833133" y="1293715"/>
            <a:ext cx="1454836" cy="369332"/>
          </a:xfrm>
          <a:prstGeom prst="rect">
            <a:avLst/>
          </a:prstGeom>
          <a:noFill/>
        </p:spPr>
        <p:txBody>
          <a:bodyPr wrap="square" rtlCol="0">
            <a:spAutoFit/>
          </a:bodyPr>
          <a:lstStyle/>
          <a:p>
            <a:r>
              <a:rPr lang="en-US" altLang="zh-CN" dirty="0" smtClean="0"/>
              <a:t>Gain cavity</a:t>
            </a:r>
            <a:endParaRPr lang="zh-CN" altLang="en-US" dirty="0"/>
          </a:p>
        </p:txBody>
      </p:sp>
      <p:cxnSp>
        <p:nvCxnSpPr>
          <p:cNvPr id="52" name="直接箭头连接符 51"/>
          <p:cNvCxnSpPr/>
          <p:nvPr/>
        </p:nvCxnSpPr>
        <p:spPr>
          <a:xfrm flipH="1">
            <a:off x="4517994" y="1553646"/>
            <a:ext cx="66004" cy="112679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p:nvPr/>
        </p:nvCxnSpPr>
        <p:spPr>
          <a:xfrm>
            <a:off x="4604942" y="1578495"/>
            <a:ext cx="975170" cy="103170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3095837" y="1268760"/>
            <a:ext cx="2664296" cy="369332"/>
          </a:xfrm>
          <a:prstGeom prst="rect">
            <a:avLst/>
          </a:prstGeom>
          <a:noFill/>
        </p:spPr>
        <p:txBody>
          <a:bodyPr wrap="square" rtlCol="0">
            <a:spAutoFit/>
          </a:bodyPr>
          <a:lstStyle/>
          <a:p>
            <a:r>
              <a:rPr lang="en-US" altLang="zh-CN" dirty="0" smtClean="0"/>
              <a:t>Higher harmonic cavities</a:t>
            </a:r>
            <a:endParaRPr lang="zh-CN" altLang="en-US" dirty="0"/>
          </a:p>
        </p:txBody>
      </p:sp>
      <p:sp>
        <p:nvSpPr>
          <p:cNvPr id="55" name="TextBox 54"/>
          <p:cNvSpPr txBox="1"/>
          <p:nvPr/>
        </p:nvSpPr>
        <p:spPr>
          <a:xfrm>
            <a:off x="920337" y="1268760"/>
            <a:ext cx="2088232" cy="369332"/>
          </a:xfrm>
          <a:prstGeom prst="rect">
            <a:avLst/>
          </a:prstGeom>
          <a:noFill/>
        </p:spPr>
        <p:txBody>
          <a:bodyPr wrap="square" rtlCol="0">
            <a:spAutoFit/>
          </a:bodyPr>
          <a:lstStyle/>
          <a:p>
            <a:r>
              <a:rPr lang="en-US" altLang="zh-CN" dirty="0" smtClean="0"/>
              <a:t>Penultimate cavity</a:t>
            </a:r>
            <a:endParaRPr lang="zh-CN" altLang="en-US" dirty="0"/>
          </a:p>
        </p:txBody>
      </p:sp>
      <p:cxnSp>
        <p:nvCxnSpPr>
          <p:cNvPr id="56" name="直接箭头连接符 55"/>
          <p:cNvCxnSpPr/>
          <p:nvPr/>
        </p:nvCxnSpPr>
        <p:spPr>
          <a:xfrm>
            <a:off x="6560551" y="1699899"/>
            <a:ext cx="82679" cy="79299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5924" y="1570047"/>
            <a:ext cx="1605980" cy="369332"/>
          </a:xfrm>
          <a:prstGeom prst="rect">
            <a:avLst/>
          </a:prstGeom>
          <a:noFill/>
        </p:spPr>
        <p:txBody>
          <a:bodyPr wrap="square" rtlCol="0">
            <a:spAutoFit/>
          </a:bodyPr>
          <a:lstStyle/>
          <a:p>
            <a:r>
              <a:rPr lang="en-US" altLang="zh-CN" dirty="0" smtClean="0"/>
              <a:t>Output cavity</a:t>
            </a:r>
            <a:endParaRPr lang="zh-CN" altLang="en-US" dirty="0"/>
          </a:p>
        </p:txBody>
      </p:sp>
      <p:cxnSp>
        <p:nvCxnSpPr>
          <p:cNvPr id="58" name="直接箭头连接符 57"/>
          <p:cNvCxnSpPr>
            <a:stCxn id="57" idx="2"/>
          </p:cNvCxnSpPr>
          <p:nvPr/>
        </p:nvCxnSpPr>
        <p:spPr>
          <a:xfrm>
            <a:off x="797066" y="1939379"/>
            <a:ext cx="246542" cy="87233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051720" y="1891235"/>
            <a:ext cx="2664296" cy="369332"/>
          </a:xfrm>
          <a:prstGeom prst="rect">
            <a:avLst/>
          </a:prstGeom>
          <a:noFill/>
        </p:spPr>
        <p:txBody>
          <a:bodyPr wrap="square" rtlCol="0">
            <a:spAutoFit/>
          </a:bodyPr>
          <a:lstStyle/>
          <a:p>
            <a:r>
              <a:rPr lang="en-US" altLang="zh-CN" dirty="0" smtClean="0"/>
              <a:t>Single cylindrical beam</a:t>
            </a:r>
            <a:endParaRPr lang="zh-CN" altLang="en-US" dirty="0"/>
          </a:p>
        </p:txBody>
      </p:sp>
      <p:cxnSp>
        <p:nvCxnSpPr>
          <p:cNvPr id="61" name="直接箭头连接符 60"/>
          <p:cNvCxnSpPr/>
          <p:nvPr/>
        </p:nvCxnSpPr>
        <p:spPr>
          <a:xfrm flipH="1">
            <a:off x="7687523" y="1478381"/>
            <a:ext cx="268854" cy="97437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a:off x="797066" y="5157192"/>
            <a:ext cx="1097269" cy="557106"/>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107504" y="4795560"/>
            <a:ext cx="1231474" cy="369332"/>
          </a:xfrm>
          <a:prstGeom prst="rect">
            <a:avLst/>
          </a:prstGeom>
          <a:noFill/>
        </p:spPr>
        <p:txBody>
          <a:bodyPr wrap="square" rtlCol="0">
            <a:spAutoFit/>
          </a:bodyPr>
          <a:lstStyle/>
          <a:p>
            <a:r>
              <a:rPr lang="en-US" altLang="zh-CN" dirty="0" smtClean="0"/>
              <a:t>coupler</a:t>
            </a:r>
            <a:endParaRPr lang="zh-CN" altLang="en-US" dirty="0"/>
          </a:p>
        </p:txBody>
      </p:sp>
      <p:cxnSp>
        <p:nvCxnSpPr>
          <p:cNvPr id="72" name="直接箭头连接符 71"/>
          <p:cNvCxnSpPr/>
          <p:nvPr/>
        </p:nvCxnSpPr>
        <p:spPr>
          <a:xfrm>
            <a:off x="3221531" y="5435745"/>
            <a:ext cx="493975" cy="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sp>
        <p:nvSpPr>
          <p:cNvPr id="75" name="页脚占位符 74"/>
          <p:cNvSpPr>
            <a:spLocks noGrp="1"/>
          </p:cNvSpPr>
          <p:nvPr>
            <p:ph type="ftr" sz="quarter" idx="11"/>
          </p:nvPr>
        </p:nvSpPr>
        <p:spPr/>
        <p:txBody>
          <a:bodyPr/>
          <a:lstStyle/>
          <a:p>
            <a:r>
              <a:rPr lang="is-IS" altLang="zh-CN" smtClean="0"/>
              <a:t>HG 2018</a:t>
            </a:r>
            <a:endParaRPr lang="zh-CN" altLang="en-US" dirty="0"/>
          </a:p>
        </p:txBody>
      </p:sp>
      <p:sp>
        <p:nvSpPr>
          <p:cNvPr id="76" name="灯片编号占位符 75"/>
          <p:cNvSpPr>
            <a:spLocks noGrp="1"/>
          </p:cNvSpPr>
          <p:nvPr>
            <p:ph type="sldNum" sz="quarter" idx="12"/>
          </p:nvPr>
        </p:nvSpPr>
        <p:spPr/>
        <p:txBody>
          <a:bodyPr/>
          <a:lstStyle/>
          <a:p>
            <a:fld id="{0C913308-F349-4B6D-A68A-DD1791B4A57B}" type="slidenum">
              <a:rPr lang="zh-CN" altLang="en-US" smtClean="0"/>
              <a:t>4</a:t>
            </a:fld>
            <a:endParaRPr lang="zh-CN" altLang="en-US"/>
          </a:p>
        </p:txBody>
      </p:sp>
      <p:sp>
        <p:nvSpPr>
          <p:cNvPr id="77" name="日期占位符 76"/>
          <p:cNvSpPr>
            <a:spLocks noGrp="1"/>
          </p:cNvSpPr>
          <p:nvPr>
            <p:ph type="dt" sz="half" idx="10"/>
          </p:nvPr>
        </p:nvSpPr>
        <p:spPr/>
        <p:txBody>
          <a:bodyPr/>
          <a:lstStyle/>
          <a:p>
            <a:r>
              <a:rPr lang="en-US" altLang="zh-CN" smtClean="0"/>
              <a:t>2018/8/6</a:t>
            </a:r>
            <a:endParaRPr lang="zh-CN" altLang="en-US" dirty="0"/>
          </a:p>
        </p:txBody>
      </p:sp>
    </p:spTree>
    <p:extLst>
      <p:ext uri="{BB962C8B-B14F-4D97-AF65-F5344CB8AC3E}">
        <p14:creationId xmlns:p14="http://schemas.microsoft.com/office/powerpoint/2010/main" val="26146100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p:cNvPicPr>
          <p:nvPr>
            <p:ph idx="1"/>
          </p:nvPr>
        </p:nvPicPr>
        <p:blipFill>
          <a:blip r:embed="rId3"/>
          <a:stretch>
            <a:fillRect/>
          </a:stretch>
        </p:blipFill>
        <p:spPr>
          <a:xfrm>
            <a:off x="4834438" y="968084"/>
            <a:ext cx="3698002" cy="3014316"/>
          </a:xfrm>
          <a:prstGeom prst="rect">
            <a:avLst/>
          </a:prstGeom>
        </p:spPr>
      </p:pic>
      <p:sp>
        <p:nvSpPr>
          <p:cNvPr id="5" name="TextBox 4"/>
          <p:cNvSpPr txBox="1"/>
          <p:nvPr/>
        </p:nvSpPr>
        <p:spPr>
          <a:xfrm>
            <a:off x="5963359" y="3793885"/>
            <a:ext cx="1440160" cy="369332"/>
          </a:xfrm>
          <a:prstGeom prst="rect">
            <a:avLst/>
          </a:prstGeom>
          <a:noFill/>
        </p:spPr>
        <p:txBody>
          <a:bodyPr wrap="square" rtlCol="0">
            <a:spAutoFit/>
          </a:bodyPr>
          <a:lstStyle/>
          <a:p>
            <a:r>
              <a:rPr lang="en-US" altLang="zh-CN" dirty="0" smtClean="0"/>
              <a:t>COM method</a:t>
            </a:r>
          </a:p>
        </p:txBody>
      </p:sp>
      <p:sp>
        <p:nvSpPr>
          <p:cNvPr id="11" name="TextBox 10"/>
          <p:cNvSpPr txBox="1"/>
          <p:nvPr/>
        </p:nvSpPr>
        <p:spPr>
          <a:xfrm>
            <a:off x="4932040" y="6021288"/>
            <a:ext cx="3062193" cy="369332"/>
          </a:xfrm>
          <a:prstGeom prst="rect">
            <a:avLst/>
          </a:prstGeom>
          <a:noFill/>
        </p:spPr>
        <p:txBody>
          <a:bodyPr wrap="square" rtlCol="0">
            <a:spAutoFit/>
          </a:bodyPr>
          <a:lstStyle/>
          <a:p>
            <a:pPr algn="ctr"/>
            <a:r>
              <a:rPr lang="en-US" altLang="zh-CN" dirty="0"/>
              <a:t>CSM method</a:t>
            </a:r>
            <a:endParaRPr lang="zh-CN" alt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9666" y="4239389"/>
            <a:ext cx="4752528" cy="1877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标题 1"/>
          <p:cNvSpPr>
            <a:spLocks noGrp="1"/>
          </p:cNvSpPr>
          <p:nvPr>
            <p:ph type="title"/>
          </p:nvPr>
        </p:nvSpPr>
        <p:spPr>
          <a:xfrm>
            <a:off x="12252" y="80402"/>
            <a:ext cx="8868079" cy="1143000"/>
          </a:xfrm>
        </p:spPr>
        <p:txBody>
          <a:bodyPr>
            <a:normAutofit/>
          </a:bodyPr>
          <a:lstStyle/>
          <a:p>
            <a:r>
              <a:rPr lang="en-US" altLang="zh-CN" sz="2800" dirty="0" smtClean="0"/>
              <a:t>High Efficiency International Klystron Activity lead by CERN</a:t>
            </a:r>
            <a:endParaRPr lang="zh-CN" altLang="en-US" sz="2800" dirty="0"/>
          </a:p>
        </p:txBody>
      </p:sp>
      <p:pic>
        <p:nvPicPr>
          <p:cNvPr id="19" name="Picture 2"/>
          <p:cNvPicPr>
            <a:picLocks noChangeAspect="1"/>
          </p:cNvPicPr>
          <p:nvPr/>
        </p:nvPicPr>
        <p:blipFill>
          <a:blip r:embed="rId5"/>
          <a:stretch>
            <a:fillRect/>
          </a:stretch>
        </p:blipFill>
        <p:spPr>
          <a:xfrm>
            <a:off x="7569601" y="34185"/>
            <a:ext cx="1178863" cy="447363"/>
          </a:xfrm>
          <a:prstGeom prst="rect">
            <a:avLst/>
          </a:prstGeom>
        </p:spPr>
      </p:pic>
      <p:sp>
        <p:nvSpPr>
          <p:cNvPr id="9" name="页脚占位符 8"/>
          <p:cNvSpPr>
            <a:spLocks noGrp="1"/>
          </p:cNvSpPr>
          <p:nvPr>
            <p:ph type="ftr" sz="quarter" idx="11"/>
          </p:nvPr>
        </p:nvSpPr>
        <p:spPr/>
        <p:txBody>
          <a:bodyPr/>
          <a:lstStyle/>
          <a:p>
            <a:r>
              <a:rPr lang="is-IS" altLang="zh-CN" smtClean="0"/>
              <a:t>HG 2018</a:t>
            </a:r>
            <a:endParaRPr lang="zh-CN" altLang="en-US" dirty="0"/>
          </a:p>
        </p:txBody>
      </p:sp>
      <p:sp>
        <p:nvSpPr>
          <p:cNvPr id="20" name="灯片编号占位符 19"/>
          <p:cNvSpPr>
            <a:spLocks noGrp="1"/>
          </p:cNvSpPr>
          <p:nvPr>
            <p:ph type="sldNum" sz="quarter" idx="12"/>
          </p:nvPr>
        </p:nvSpPr>
        <p:spPr/>
        <p:txBody>
          <a:bodyPr/>
          <a:lstStyle/>
          <a:p>
            <a:fld id="{0C913308-F349-4B6D-A68A-DD1791B4A57B}" type="slidenum">
              <a:rPr lang="zh-CN" altLang="en-US" smtClean="0"/>
              <a:t>5</a:t>
            </a:fld>
            <a:endParaRPr lang="zh-CN" altLang="en-US" dirty="0"/>
          </a:p>
        </p:txBody>
      </p:sp>
      <p:sp>
        <p:nvSpPr>
          <p:cNvPr id="21" name="日期占位符 20"/>
          <p:cNvSpPr>
            <a:spLocks noGrp="1"/>
          </p:cNvSpPr>
          <p:nvPr>
            <p:ph type="dt" sz="half" idx="10"/>
          </p:nvPr>
        </p:nvSpPr>
        <p:spPr/>
        <p:txBody>
          <a:bodyPr/>
          <a:lstStyle/>
          <a:p>
            <a:r>
              <a:rPr lang="en-US" altLang="zh-CN" smtClean="0"/>
              <a:t>2018/8/6</a:t>
            </a:r>
            <a:endParaRPr lang="zh-CN" altLang="en-US" dirty="0"/>
          </a:p>
        </p:txBody>
      </p:sp>
      <p:sp>
        <p:nvSpPr>
          <p:cNvPr id="50" name="TextBox 49"/>
          <p:cNvSpPr txBox="1"/>
          <p:nvPr/>
        </p:nvSpPr>
        <p:spPr>
          <a:xfrm>
            <a:off x="256567" y="883656"/>
            <a:ext cx="5341719" cy="338554"/>
          </a:xfrm>
          <a:prstGeom prst="rect">
            <a:avLst/>
          </a:prstGeom>
          <a:noFill/>
        </p:spPr>
        <p:txBody>
          <a:bodyPr wrap="none" rtlCol="0">
            <a:spAutoFit/>
          </a:bodyPr>
          <a:lstStyle/>
          <a:p>
            <a:pPr algn="ctr"/>
            <a:r>
              <a:rPr lang="en-US" sz="1600"/>
              <a:t>Partitioning analysis and massive optimizations are necessary!</a:t>
            </a:r>
            <a:endParaRPr lang="en-US" sz="1600" dirty="0"/>
          </a:p>
        </p:txBody>
      </p:sp>
      <p:grpSp>
        <p:nvGrpSpPr>
          <p:cNvPr id="30" name="Group 29"/>
          <p:cNvGrpSpPr/>
          <p:nvPr/>
        </p:nvGrpSpPr>
        <p:grpSpPr>
          <a:xfrm>
            <a:off x="256567" y="3793884"/>
            <a:ext cx="3546552" cy="2722815"/>
            <a:chOff x="5492619" y="3255436"/>
            <a:chExt cx="4030538" cy="3242754"/>
          </a:xfrm>
        </p:grpSpPr>
        <p:pic>
          <p:nvPicPr>
            <p:cNvPr id="31" name="Picture 30"/>
            <p:cNvPicPr/>
            <p:nvPr/>
          </p:nvPicPr>
          <p:blipFill>
            <a:blip r:embed="rId6" cstate="print">
              <a:extLst>
                <a:ext uri="{28A0092B-C50C-407E-A947-70E740481C1C}">
                  <a14:useLocalDpi xmlns:a14="http://schemas.microsoft.com/office/drawing/2010/main" val="0"/>
                </a:ext>
              </a:extLst>
            </a:blip>
            <a:stretch>
              <a:fillRect/>
            </a:stretch>
          </p:blipFill>
          <p:spPr>
            <a:xfrm>
              <a:off x="5492619" y="3255436"/>
              <a:ext cx="4030538" cy="3242754"/>
            </a:xfrm>
            <a:prstGeom prst="rect">
              <a:avLst/>
            </a:prstGeom>
          </p:spPr>
        </p:pic>
        <p:sp>
          <p:nvSpPr>
            <p:cNvPr id="32" name="TextBox 31"/>
            <p:cNvSpPr txBox="1"/>
            <p:nvPr/>
          </p:nvSpPr>
          <p:spPr>
            <a:xfrm rot="1863110">
              <a:off x="7991169" y="5236522"/>
              <a:ext cx="1243755" cy="461665"/>
            </a:xfrm>
            <a:prstGeom prst="rect">
              <a:avLst/>
            </a:prstGeom>
            <a:noFill/>
          </p:spPr>
          <p:txBody>
            <a:bodyPr wrap="square" rtlCol="0">
              <a:spAutoFit/>
            </a:bodyPr>
            <a:lstStyle/>
            <a:p>
              <a:pPr algn="ctr"/>
              <a:r>
                <a:rPr lang="en-GB" sz="1200" dirty="0" smtClean="0">
                  <a:solidFill>
                    <a:srgbClr val="3333FF"/>
                  </a:solidFill>
                </a:rPr>
                <a:t>Recommended by industry</a:t>
              </a:r>
              <a:endParaRPr lang="en-GB" sz="1200" dirty="0">
                <a:solidFill>
                  <a:srgbClr val="3333FF"/>
                </a:solidFill>
              </a:endParaRPr>
            </a:p>
          </p:txBody>
        </p:sp>
        <p:sp>
          <p:nvSpPr>
            <p:cNvPr id="33" name="TextBox 32"/>
            <p:cNvSpPr txBox="1"/>
            <p:nvPr/>
          </p:nvSpPr>
          <p:spPr>
            <a:xfrm rot="1648032">
              <a:off x="7470634" y="4544024"/>
              <a:ext cx="1517025" cy="276999"/>
            </a:xfrm>
            <a:prstGeom prst="rect">
              <a:avLst/>
            </a:prstGeom>
            <a:noFill/>
          </p:spPr>
          <p:txBody>
            <a:bodyPr wrap="square" rtlCol="0">
              <a:spAutoFit/>
            </a:bodyPr>
            <a:lstStyle/>
            <a:p>
              <a:pPr algn="ctr"/>
              <a:r>
                <a:rPr lang="en-GB" sz="1200" dirty="0" smtClean="0">
                  <a:solidFill>
                    <a:srgbClr val="FF0000"/>
                  </a:solidFill>
                </a:rPr>
                <a:t>Optimised at CERN</a:t>
              </a:r>
              <a:endParaRPr lang="en-GB" sz="1200" dirty="0">
                <a:solidFill>
                  <a:srgbClr val="FF0000"/>
                </a:solidFill>
              </a:endParaRPr>
            </a:p>
          </p:txBody>
        </p:sp>
        <p:cxnSp>
          <p:nvCxnSpPr>
            <p:cNvPr id="34" name="Straight Arrow Connector 33"/>
            <p:cNvCxnSpPr/>
            <p:nvPr/>
          </p:nvCxnSpPr>
          <p:spPr>
            <a:xfrm>
              <a:off x="7452504" y="4876813"/>
              <a:ext cx="0" cy="278455"/>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7569200" y="4519231"/>
              <a:ext cx="10160" cy="496809"/>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7105690" y="4752193"/>
              <a:ext cx="126000" cy="12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3" name="Straight Arrow Connector 52"/>
            <p:cNvCxnSpPr/>
            <p:nvPr/>
          </p:nvCxnSpPr>
          <p:spPr>
            <a:xfrm>
              <a:off x="7168690" y="4275686"/>
              <a:ext cx="0" cy="476507"/>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6786992" y="4556523"/>
              <a:ext cx="126000" cy="126000"/>
            </a:xfrm>
            <a:prstGeom prst="ellipse">
              <a:avLst/>
            </a:prstGeom>
            <a:solidFill>
              <a:srgbClr val="FF99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5" name="Straight Arrow Connector 54"/>
            <p:cNvCxnSpPr/>
            <p:nvPr/>
          </p:nvCxnSpPr>
          <p:spPr>
            <a:xfrm>
              <a:off x="6863295" y="4282394"/>
              <a:ext cx="0" cy="260156"/>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7200" y="1286660"/>
            <a:ext cx="4186808" cy="2321233"/>
          </a:xfrm>
          <a:prstGeom prst="rect">
            <a:avLst/>
          </a:prstGeom>
        </p:spPr>
      </p:pic>
      <p:sp>
        <p:nvSpPr>
          <p:cNvPr id="56" name="TextBox 55"/>
          <p:cNvSpPr txBox="1"/>
          <p:nvPr/>
        </p:nvSpPr>
        <p:spPr>
          <a:xfrm>
            <a:off x="1786811" y="3531470"/>
            <a:ext cx="1440160" cy="369332"/>
          </a:xfrm>
          <a:prstGeom prst="rect">
            <a:avLst/>
          </a:prstGeom>
          <a:noFill/>
        </p:spPr>
        <p:txBody>
          <a:bodyPr wrap="square" rtlCol="0">
            <a:spAutoFit/>
          </a:bodyPr>
          <a:lstStyle/>
          <a:p>
            <a:r>
              <a:rPr lang="en-US" altLang="zh-CN" dirty="0" err="1" smtClean="0"/>
              <a:t>Kladistron</a:t>
            </a:r>
            <a:endParaRPr lang="en-US" altLang="zh-CN" dirty="0" smtClean="0"/>
          </a:p>
        </p:txBody>
      </p:sp>
    </p:spTree>
    <p:extLst>
      <p:ext uri="{BB962C8B-B14F-4D97-AF65-F5344CB8AC3E}">
        <p14:creationId xmlns:p14="http://schemas.microsoft.com/office/powerpoint/2010/main" val="2293100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anim calcmode="lin" valueType="num">
                                      <p:cBhvr additive="base">
                                        <p:cTn id="19" dur="500" fill="hold"/>
                                        <p:tgtEl>
                                          <p:spTgt spid="1026"/>
                                        </p:tgtEl>
                                        <p:attrNameLst>
                                          <p:attrName>ppt_x</p:attrName>
                                        </p:attrNameLst>
                                      </p:cBhvr>
                                      <p:tavLst>
                                        <p:tav tm="0">
                                          <p:val>
                                            <p:strVal val="#ppt_x"/>
                                          </p:val>
                                        </p:tav>
                                        <p:tav tm="100000">
                                          <p:val>
                                            <p:strVal val="#ppt_x"/>
                                          </p:val>
                                        </p:tav>
                                      </p:tavLst>
                                    </p:anim>
                                    <p:anim calcmode="lin" valueType="num">
                                      <p:cBhvr additive="base">
                                        <p:cTn id="20"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Available Simulation tools</a:t>
            </a:r>
            <a:endParaRPr lang="zh-CN" altLang="en-US" dirty="0"/>
          </a:p>
        </p:txBody>
      </p:sp>
      <p:sp>
        <p:nvSpPr>
          <p:cNvPr id="3" name="内容占位符 2"/>
          <p:cNvSpPr>
            <a:spLocks noGrp="1"/>
          </p:cNvSpPr>
          <p:nvPr>
            <p:ph idx="1"/>
          </p:nvPr>
        </p:nvSpPr>
        <p:spPr>
          <a:xfrm>
            <a:off x="457200" y="1254775"/>
            <a:ext cx="8229600" cy="1554129"/>
          </a:xfrm>
        </p:spPr>
        <p:txBody>
          <a:bodyPr/>
          <a:lstStyle/>
          <a:p>
            <a:r>
              <a:rPr lang="en-US" altLang="zh-CN" sz="2800" dirty="0" smtClean="0"/>
              <a:t>Disk model: AJDISK,Klys4.5,Dev5,Klypwin </a:t>
            </a:r>
          </a:p>
          <a:p>
            <a:r>
              <a:rPr lang="en-US" altLang="zh-CN" sz="2800" dirty="0" smtClean="0"/>
              <a:t>Discrete model: Tesla, </a:t>
            </a:r>
            <a:r>
              <a:rPr lang="en-US" altLang="zh-CN" sz="2800" b="1" dirty="0" err="1" smtClean="0">
                <a:solidFill>
                  <a:srgbClr val="FF0000"/>
                </a:solidFill>
              </a:rPr>
              <a:t>KlyC</a:t>
            </a:r>
            <a:endParaRPr lang="en-US" altLang="zh-CN" sz="2800" dirty="0" smtClean="0"/>
          </a:p>
          <a:p>
            <a:r>
              <a:rPr lang="en-US" altLang="zh-CN" sz="2800" dirty="0" smtClean="0"/>
              <a:t>PIC:FCI,MAFIA,CST PIC, Magic, GDFIDL, </a:t>
            </a:r>
            <a:r>
              <a:rPr lang="en-US" altLang="zh-CN" sz="2800" dirty="0" err="1" smtClean="0"/>
              <a:t>Vorpal</a:t>
            </a:r>
            <a:r>
              <a:rPr lang="en-US" altLang="zh-CN" sz="2800" dirty="0" smtClean="0"/>
              <a:t> (+?)</a:t>
            </a:r>
            <a:endParaRPr lang="en-US" altLang="zh-CN" sz="2800" b="1" dirty="0" smtClean="0">
              <a:solidFill>
                <a:srgbClr val="FF0000"/>
              </a:solidFill>
            </a:endParaRPr>
          </a:p>
          <a:p>
            <a:endParaRPr lang="zh-CN" altLang="en-US" b="1" dirty="0">
              <a:solidFill>
                <a:srgbClr val="FF0000"/>
              </a:solidFill>
            </a:endParaRPr>
          </a:p>
        </p:txBody>
      </p:sp>
      <p:sp>
        <p:nvSpPr>
          <p:cNvPr id="4" name="TextBox 3"/>
          <p:cNvSpPr txBox="1"/>
          <p:nvPr/>
        </p:nvSpPr>
        <p:spPr>
          <a:xfrm>
            <a:off x="467544" y="3933056"/>
            <a:ext cx="8208912" cy="2246769"/>
          </a:xfrm>
          <a:prstGeom prst="rect">
            <a:avLst/>
          </a:prstGeom>
          <a:noFill/>
        </p:spPr>
        <p:txBody>
          <a:bodyPr wrap="square" rtlCol="0">
            <a:spAutoFit/>
          </a:bodyPr>
          <a:lstStyle/>
          <a:p>
            <a:pPr marL="457200" indent="-457200">
              <a:buFont typeface="+mj-lt"/>
              <a:buAutoNum type="arabicPeriod"/>
            </a:pPr>
            <a:r>
              <a:rPr lang="en-US" altLang="zh-CN" sz="2000" dirty="0" smtClean="0"/>
              <a:t> </a:t>
            </a:r>
            <a:r>
              <a:rPr lang="en-US" altLang="zh-CN" sz="2000" dirty="0" smtClean="0">
                <a:solidFill>
                  <a:srgbClr val="FF0000"/>
                </a:solidFill>
              </a:rPr>
              <a:t>Free access </a:t>
            </a:r>
            <a:r>
              <a:rPr lang="en-US" altLang="zh-CN" sz="2000" dirty="0" smtClean="0"/>
              <a:t>for the klystron community.</a:t>
            </a:r>
          </a:p>
          <a:p>
            <a:pPr marL="457200" indent="-457200">
              <a:buFont typeface="+mj-lt"/>
              <a:buAutoNum type="arabicPeriod"/>
            </a:pPr>
            <a:r>
              <a:rPr lang="en-US" altLang="zh-CN" sz="2000" dirty="0" smtClean="0"/>
              <a:t> </a:t>
            </a:r>
            <a:r>
              <a:rPr lang="en-US" altLang="zh-CN" sz="2000" dirty="0" smtClean="0">
                <a:solidFill>
                  <a:srgbClr val="00B050"/>
                </a:solidFill>
              </a:rPr>
              <a:t>Efficiency</a:t>
            </a:r>
            <a:r>
              <a:rPr lang="en-US" altLang="zh-CN" sz="2000" dirty="0" smtClean="0"/>
              <a:t>, much faster (~1/100) simulation than PIC</a:t>
            </a:r>
          </a:p>
          <a:p>
            <a:pPr marL="457200" indent="-457200">
              <a:buFont typeface="+mj-lt"/>
              <a:buAutoNum type="arabicPeriod"/>
            </a:pPr>
            <a:r>
              <a:rPr lang="en-US" altLang="zh-CN" sz="2000" dirty="0" smtClean="0"/>
              <a:t> </a:t>
            </a:r>
            <a:r>
              <a:rPr lang="en-US" altLang="zh-CN" sz="2000" dirty="0" smtClean="0">
                <a:solidFill>
                  <a:srgbClr val="0070C0"/>
                </a:solidFill>
              </a:rPr>
              <a:t>Precision</a:t>
            </a:r>
            <a:r>
              <a:rPr lang="en-US" altLang="zh-CN" sz="2000" dirty="0" smtClean="0"/>
              <a:t>, 2D simulation are supported (‘frozen’ beam)</a:t>
            </a:r>
          </a:p>
          <a:p>
            <a:pPr marL="457200" indent="-457200">
              <a:buFont typeface="+mj-lt"/>
              <a:buAutoNum type="arabicPeriod"/>
            </a:pPr>
            <a:r>
              <a:rPr lang="en-US" altLang="zh-CN" sz="2000" dirty="0" smtClean="0"/>
              <a:t> </a:t>
            </a:r>
            <a:r>
              <a:rPr lang="en-US" altLang="zh-CN" sz="2000" dirty="0" smtClean="0">
                <a:solidFill>
                  <a:schemeClr val="accent6">
                    <a:lumMod val="75000"/>
                  </a:schemeClr>
                </a:solidFill>
              </a:rPr>
              <a:t>Diversity</a:t>
            </a:r>
            <a:r>
              <a:rPr lang="en-US" altLang="zh-CN" sz="2000" dirty="0" smtClean="0"/>
              <a:t>, possible extension to other Klystron’s topologies </a:t>
            </a:r>
            <a:r>
              <a:rPr lang="en-US" altLang="zh-CN" sz="2000" dirty="0"/>
              <a:t>(</a:t>
            </a:r>
            <a:r>
              <a:rPr lang="en-US" altLang="zh-CN" sz="2000" dirty="0" smtClean="0"/>
              <a:t>Multi-gap, Multi-beam, Traveling wave structure </a:t>
            </a:r>
            <a:r>
              <a:rPr lang="en-US" altLang="zh-CN" sz="2000" dirty="0" err="1" smtClean="0"/>
              <a:t>etc</a:t>
            </a:r>
            <a:r>
              <a:rPr lang="en-US" altLang="zh-CN" sz="2000" dirty="0" smtClean="0"/>
              <a:t>…)</a:t>
            </a:r>
          </a:p>
          <a:p>
            <a:pPr marL="457200" indent="-457200">
              <a:buFont typeface="+mj-lt"/>
              <a:buAutoNum type="arabicPeriod"/>
            </a:pPr>
            <a:r>
              <a:rPr lang="en-US" altLang="zh-CN" sz="2000" dirty="0" smtClean="0">
                <a:solidFill>
                  <a:srgbClr val="7030A0"/>
                </a:solidFill>
              </a:rPr>
              <a:t> Flexibility</a:t>
            </a:r>
            <a:r>
              <a:rPr lang="en-US" altLang="zh-CN" sz="2000" dirty="0" smtClean="0"/>
              <a:t>,  full adapted for special needs (partitioning, bunched beam generation etc.) and versatile output data interface.</a:t>
            </a:r>
          </a:p>
        </p:txBody>
      </p:sp>
      <p:sp>
        <p:nvSpPr>
          <p:cNvPr id="5" name="矩形 4"/>
          <p:cNvSpPr/>
          <p:nvPr/>
        </p:nvSpPr>
        <p:spPr>
          <a:xfrm>
            <a:off x="1547664" y="2929640"/>
            <a:ext cx="5328592" cy="5133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Of all of them only </a:t>
            </a:r>
            <a:r>
              <a:rPr lang="en-US" altLang="zh-CN" dirty="0" err="1" smtClean="0"/>
              <a:t>AJDisk</a:t>
            </a:r>
            <a:r>
              <a:rPr lang="en-US" altLang="zh-CN" dirty="0" smtClean="0"/>
              <a:t> is a non-commercial product.</a:t>
            </a:r>
            <a:endParaRPr lang="zh-CN" altLang="en-US" dirty="0"/>
          </a:p>
        </p:txBody>
      </p:sp>
      <p:sp>
        <p:nvSpPr>
          <p:cNvPr id="6" name="TextBox 5"/>
          <p:cNvSpPr txBox="1"/>
          <p:nvPr/>
        </p:nvSpPr>
        <p:spPr>
          <a:xfrm>
            <a:off x="467544" y="3563724"/>
            <a:ext cx="2246577" cy="369332"/>
          </a:xfrm>
          <a:prstGeom prst="rect">
            <a:avLst/>
          </a:prstGeom>
          <a:noFill/>
        </p:spPr>
        <p:txBody>
          <a:bodyPr wrap="none" rtlCol="0">
            <a:spAutoFit/>
          </a:bodyPr>
          <a:lstStyle/>
          <a:p>
            <a:r>
              <a:rPr lang="en-GB" b="1" dirty="0" smtClean="0"/>
              <a:t>Klyc</a:t>
            </a:r>
            <a:r>
              <a:rPr lang="en-GB" b="1" dirty="0" smtClean="0">
                <a:solidFill>
                  <a:srgbClr val="0070C0"/>
                </a:solidFill>
              </a:rPr>
              <a:t>1D</a:t>
            </a:r>
            <a:r>
              <a:rPr lang="en-GB" b="1" dirty="0" smtClean="0"/>
              <a:t>/</a:t>
            </a:r>
            <a:r>
              <a:rPr lang="en-GB" b="1" dirty="0" smtClean="0">
                <a:solidFill>
                  <a:srgbClr val="FF0000"/>
                </a:solidFill>
              </a:rPr>
              <a:t>2D</a:t>
            </a:r>
            <a:r>
              <a:rPr lang="en-GB" dirty="0" smtClean="0"/>
              <a:t> potentials:</a:t>
            </a:r>
            <a:endParaRPr lang="en-GB" dirty="0"/>
          </a:p>
        </p:txBody>
      </p:sp>
      <p:sp>
        <p:nvSpPr>
          <p:cNvPr id="8" name="页脚占位符 7"/>
          <p:cNvSpPr>
            <a:spLocks noGrp="1"/>
          </p:cNvSpPr>
          <p:nvPr>
            <p:ph type="ftr" sz="quarter" idx="11"/>
          </p:nvPr>
        </p:nvSpPr>
        <p:spPr/>
        <p:txBody>
          <a:bodyPr/>
          <a:lstStyle/>
          <a:p>
            <a:r>
              <a:rPr lang="is-IS" altLang="zh-CN" smtClean="0"/>
              <a:t>HG 2018</a:t>
            </a:r>
            <a:endParaRPr lang="zh-CN" altLang="en-US" dirty="0"/>
          </a:p>
        </p:txBody>
      </p:sp>
      <p:sp>
        <p:nvSpPr>
          <p:cNvPr id="9" name="灯片编号占位符 8"/>
          <p:cNvSpPr>
            <a:spLocks noGrp="1"/>
          </p:cNvSpPr>
          <p:nvPr>
            <p:ph type="sldNum" sz="quarter" idx="12"/>
          </p:nvPr>
        </p:nvSpPr>
        <p:spPr/>
        <p:txBody>
          <a:bodyPr/>
          <a:lstStyle/>
          <a:p>
            <a:fld id="{0C913308-F349-4B6D-A68A-DD1791B4A57B}" type="slidenum">
              <a:rPr lang="zh-CN" altLang="en-US" smtClean="0"/>
              <a:t>6</a:t>
            </a:fld>
            <a:endParaRPr lang="zh-CN" altLang="en-US"/>
          </a:p>
        </p:txBody>
      </p:sp>
      <p:sp>
        <p:nvSpPr>
          <p:cNvPr id="10" name="日期占位符 9"/>
          <p:cNvSpPr>
            <a:spLocks noGrp="1"/>
          </p:cNvSpPr>
          <p:nvPr>
            <p:ph type="dt" sz="half" idx="10"/>
          </p:nvPr>
        </p:nvSpPr>
        <p:spPr/>
        <p:txBody>
          <a:bodyPr/>
          <a:lstStyle/>
          <a:p>
            <a:r>
              <a:rPr lang="en-US" altLang="zh-CN" smtClean="0"/>
              <a:t>2018/8/6</a:t>
            </a:r>
            <a:endParaRPr lang="zh-CN" altLang="en-US" dirty="0"/>
          </a:p>
        </p:txBody>
      </p:sp>
    </p:spTree>
    <p:extLst>
      <p:ext uri="{BB962C8B-B14F-4D97-AF65-F5344CB8AC3E}">
        <p14:creationId xmlns:p14="http://schemas.microsoft.com/office/powerpoint/2010/main" val="3261890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dirty="0" smtClean="0"/>
              <a:t>KlyC Graphical User Interface</a:t>
            </a:r>
            <a:endParaRPr lang="zh-CN" altLang="en-US" dirty="0"/>
          </a:p>
        </p:txBody>
      </p:sp>
      <p:sp>
        <p:nvSpPr>
          <p:cNvPr id="21" name="页脚占位符 20"/>
          <p:cNvSpPr>
            <a:spLocks noGrp="1"/>
          </p:cNvSpPr>
          <p:nvPr>
            <p:ph type="ftr" sz="quarter" idx="11"/>
          </p:nvPr>
        </p:nvSpPr>
        <p:spPr/>
        <p:txBody>
          <a:bodyPr/>
          <a:lstStyle/>
          <a:p>
            <a:r>
              <a:rPr lang="is-IS" altLang="zh-CN" smtClean="0"/>
              <a:t>HG 2018</a:t>
            </a:r>
            <a:endParaRPr lang="zh-CN" altLang="en-US" dirty="0"/>
          </a:p>
        </p:txBody>
      </p:sp>
      <p:sp>
        <p:nvSpPr>
          <p:cNvPr id="22" name="灯片编号占位符 21"/>
          <p:cNvSpPr>
            <a:spLocks noGrp="1"/>
          </p:cNvSpPr>
          <p:nvPr>
            <p:ph type="sldNum" sz="quarter" idx="12"/>
          </p:nvPr>
        </p:nvSpPr>
        <p:spPr/>
        <p:txBody>
          <a:bodyPr/>
          <a:lstStyle/>
          <a:p>
            <a:fld id="{0C913308-F349-4B6D-A68A-DD1791B4A57B}" type="slidenum">
              <a:rPr lang="zh-CN" altLang="en-US" smtClean="0"/>
              <a:t>7</a:t>
            </a:fld>
            <a:endParaRPr lang="zh-CN" altLang="en-US" dirty="0"/>
          </a:p>
        </p:txBody>
      </p:sp>
      <p:sp>
        <p:nvSpPr>
          <p:cNvPr id="23" name="日期占位符 22"/>
          <p:cNvSpPr>
            <a:spLocks noGrp="1"/>
          </p:cNvSpPr>
          <p:nvPr>
            <p:ph type="dt" sz="half" idx="10"/>
          </p:nvPr>
        </p:nvSpPr>
        <p:spPr/>
        <p:txBody>
          <a:bodyPr/>
          <a:lstStyle/>
          <a:p>
            <a:r>
              <a:rPr lang="en-US" altLang="zh-CN" smtClean="0"/>
              <a:t>2018/8/6</a:t>
            </a:r>
            <a:endParaRPr lang="zh-CN" altLang="en-US" dirty="0"/>
          </a:p>
        </p:txBody>
      </p:sp>
      <p:pic>
        <p:nvPicPr>
          <p:cNvPr id="14" name="Picture 13"/>
          <p:cNvPicPr/>
          <p:nvPr/>
        </p:nvPicPr>
        <p:blipFill>
          <a:blip r:embed="rId2">
            <a:extLst>
              <a:ext uri="{28A0092B-C50C-407E-A947-70E740481C1C}">
                <a14:useLocalDpi xmlns:a14="http://schemas.microsoft.com/office/drawing/2010/main" val="0"/>
              </a:ext>
            </a:extLst>
          </a:blip>
          <a:stretch>
            <a:fillRect/>
          </a:stretch>
        </p:blipFill>
        <p:spPr>
          <a:xfrm>
            <a:off x="0" y="1417638"/>
            <a:ext cx="9144000" cy="4603650"/>
          </a:xfrm>
          <a:prstGeom prst="rect">
            <a:avLst/>
          </a:prstGeom>
        </p:spPr>
      </p:pic>
      <p:sp>
        <p:nvSpPr>
          <p:cNvPr id="4" name="Rectangle 3"/>
          <p:cNvSpPr/>
          <p:nvPr/>
        </p:nvSpPr>
        <p:spPr>
          <a:xfrm>
            <a:off x="23101" y="2867398"/>
            <a:ext cx="111561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689104" y="5181255"/>
            <a:ext cx="864096" cy="369332"/>
          </a:xfrm>
          <a:prstGeom prst="rect">
            <a:avLst/>
          </a:prstGeom>
          <a:noFill/>
        </p:spPr>
        <p:txBody>
          <a:bodyPr wrap="square" rtlCol="0">
            <a:spAutoFit/>
          </a:bodyPr>
          <a:lstStyle/>
          <a:p>
            <a:r>
              <a:rPr lang="en-US" dirty="0" smtClean="0"/>
              <a:t>EM 2D</a:t>
            </a:r>
            <a:endParaRPr lang="en-US" dirty="0"/>
          </a:p>
        </p:txBody>
      </p:sp>
      <p:sp>
        <p:nvSpPr>
          <p:cNvPr id="24" name="TextBox 23"/>
          <p:cNvSpPr txBox="1"/>
          <p:nvPr/>
        </p:nvSpPr>
        <p:spPr>
          <a:xfrm>
            <a:off x="7740352" y="5157192"/>
            <a:ext cx="864096" cy="369332"/>
          </a:xfrm>
          <a:prstGeom prst="rect">
            <a:avLst/>
          </a:prstGeom>
          <a:noFill/>
        </p:spPr>
        <p:txBody>
          <a:bodyPr wrap="square" rtlCol="0">
            <a:spAutoFit/>
          </a:bodyPr>
          <a:lstStyle/>
          <a:p>
            <a:r>
              <a:rPr lang="en-US" dirty="0"/>
              <a:t>I</a:t>
            </a:r>
            <a:r>
              <a:rPr lang="en-US" dirty="0" smtClean="0"/>
              <a:t>mport</a:t>
            </a:r>
            <a:endParaRPr lang="en-US" dirty="0"/>
          </a:p>
        </p:txBody>
      </p:sp>
      <p:sp>
        <p:nvSpPr>
          <p:cNvPr id="25" name="TextBox 24"/>
          <p:cNvSpPr txBox="1"/>
          <p:nvPr/>
        </p:nvSpPr>
        <p:spPr>
          <a:xfrm>
            <a:off x="1691680" y="5181255"/>
            <a:ext cx="1943472" cy="369332"/>
          </a:xfrm>
          <a:prstGeom prst="rect">
            <a:avLst/>
          </a:prstGeom>
          <a:noFill/>
        </p:spPr>
        <p:txBody>
          <a:bodyPr wrap="square" rtlCol="0">
            <a:spAutoFit/>
          </a:bodyPr>
          <a:lstStyle/>
          <a:p>
            <a:r>
              <a:rPr lang="en-US" dirty="0" smtClean="0"/>
              <a:t>Gaussian profile</a:t>
            </a:r>
            <a:endParaRPr lang="en-US" dirty="0"/>
          </a:p>
        </p:txBody>
      </p:sp>
      <p:pic>
        <p:nvPicPr>
          <p:cNvPr id="12" name="Picture 11"/>
          <p:cNvPicPr/>
          <p:nvPr/>
        </p:nvPicPr>
        <p:blipFill rotWithShape="1">
          <a:blip r:embed="rId3" cstate="print">
            <a:extLst>
              <a:ext uri="{28A0092B-C50C-407E-A947-70E740481C1C}">
                <a14:useLocalDpi xmlns:a14="http://schemas.microsoft.com/office/drawing/2010/main" val="0"/>
              </a:ext>
            </a:extLst>
          </a:blip>
          <a:srcRect t="-7008" b="-6063"/>
          <a:stretch/>
        </p:blipFill>
        <p:spPr bwMode="auto">
          <a:xfrm>
            <a:off x="2590800" y="3257206"/>
            <a:ext cx="5445224" cy="2126025"/>
          </a:xfrm>
          <a:prstGeom prst="rect">
            <a:avLst/>
          </a:prstGeom>
          <a:ln>
            <a:noFill/>
          </a:ln>
          <a:extLst>
            <a:ext uri="{53640926-AAD7-44D8-BBD7-CCE9431645EC}">
              <a14:shadowObscured xmlns:a14="http://schemas.microsoft.com/office/drawing/2010/main"/>
            </a:ext>
          </a:extLst>
        </p:spPr>
      </p:pic>
      <p:pic>
        <p:nvPicPr>
          <p:cNvPr id="13" name="图片 3156"/>
          <p:cNvPicPr/>
          <p:nvPr/>
        </p:nvPicPr>
        <p:blipFill>
          <a:blip r:embed="rId4">
            <a:extLst>
              <a:ext uri="{28A0092B-C50C-407E-A947-70E740481C1C}">
                <a14:useLocalDpi xmlns:a14="http://schemas.microsoft.com/office/drawing/2010/main" val="0"/>
              </a:ext>
            </a:extLst>
          </a:blip>
          <a:srcRect/>
          <a:stretch>
            <a:fillRect/>
          </a:stretch>
        </p:blipFill>
        <p:spPr bwMode="auto">
          <a:xfrm>
            <a:off x="1006764" y="22219929"/>
            <a:ext cx="1712917" cy="1523964"/>
          </a:xfrm>
          <a:prstGeom prst="rect">
            <a:avLst/>
          </a:prstGeom>
          <a:noFill/>
          <a:ln>
            <a:noFill/>
          </a:ln>
        </p:spPr>
      </p:pic>
      <p:pic>
        <p:nvPicPr>
          <p:cNvPr id="15" name="图片 3156"/>
          <p:cNvPicPr/>
          <p:nvPr/>
        </p:nvPicPr>
        <p:blipFill>
          <a:blip r:embed="rId4">
            <a:extLst>
              <a:ext uri="{28A0092B-C50C-407E-A947-70E740481C1C}">
                <a14:useLocalDpi xmlns:a14="http://schemas.microsoft.com/office/drawing/2010/main" val="0"/>
              </a:ext>
            </a:extLst>
          </a:blip>
          <a:srcRect/>
          <a:stretch>
            <a:fillRect/>
          </a:stretch>
        </p:blipFill>
        <p:spPr bwMode="auto">
          <a:xfrm>
            <a:off x="1159164" y="22372329"/>
            <a:ext cx="1712917" cy="1523964"/>
          </a:xfrm>
          <a:prstGeom prst="rect">
            <a:avLst/>
          </a:prstGeom>
          <a:noFill/>
          <a:ln>
            <a:noFill/>
          </a:ln>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5082" y="3841295"/>
            <a:ext cx="1618740" cy="1440160"/>
          </a:xfrm>
          <a:prstGeom prst="rect">
            <a:avLst/>
          </a:prstGeom>
        </p:spPr>
      </p:pic>
    </p:spTree>
    <p:extLst>
      <p:ext uri="{BB962C8B-B14F-4D97-AF65-F5344CB8AC3E}">
        <p14:creationId xmlns:p14="http://schemas.microsoft.com/office/powerpoint/2010/main" val="359905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 Optimizer in KlyC</a:t>
            </a:r>
            <a:endParaRPr lang="en-US" dirty="0"/>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dirty="0"/>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8</a:t>
            </a:fld>
            <a:endParaRPr lang="zh-CN" altLang="en-US"/>
          </a:p>
        </p:txBody>
      </p:sp>
      <p:pic>
        <p:nvPicPr>
          <p:cNvPr id="7" name="Picture 6" descr="../../../Desktop/Screen%20Shot%202017-12-21%20at%203.40.51%20PM.p"/>
          <p:cNvPicPr/>
          <p:nvPr/>
        </p:nvPicPr>
        <p:blipFill>
          <a:blip r:embed="rId2">
            <a:extLst>
              <a:ext uri="{28A0092B-C50C-407E-A947-70E740481C1C}">
                <a14:useLocalDpi xmlns:a14="http://schemas.microsoft.com/office/drawing/2010/main" val="0"/>
              </a:ext>
            </a:extLst>
          </a:blip>
          <a:srcRect/>
          <a:stretch>
            <a:fillRect/>
          </a:stretch>
        </p:blipFill>
        <p:spPr bwMode="auto">
          <a:xfrm>
            <a:off x="511770" y="1274796"/>
            <a:ext cx="2667908" cy="2731442"/>
          </a:xfrm>
          <a:prstGeom prst="rect">
            <a:avLst/>
          </a:prstGeom>
          <a:noFill/>
          <a:ln>
            <a:noFill/>
          </a:ln>
        </p:spPr>
      </p:pic>
      <p:sp>
        <p:nvSpPr>
          <p:cNvPr id="8" name="Rectangle 7"/>
          <p:cNvSpPr/>
          <p:nvPr/>
        </p:nvSpPr>
        <p:spPr>
          <a:xfrm>
            <a:off x="535940" y="4293096"/>
            <a:ext cx="266790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Global: </a:t>
            </a:r>
            <a:r>
              <a:rPr lang="en-US" smtClean="0"/>
              <a:t>genetic algorithm</a:t>
            </a:r>
            <a:endParaRPr lang="en-US" dirty="0"/>
          </a:p>
        </p:txBody>
      </p:sp>
      <p:sp>
        <p:nvSpPr>
          <p:cNvPr id="9" name="Rectangle 8"/>
          <p:cNvSpPr/>
          <p:nvPr/>
        </p:nvSpPr>
        <p:spPr>
          <a:xfrm>
            <a:off x="535940" y="4797152"/>
            <a:ext cx="266790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Local: pattern search</a:t>
            </a:r>
            <a:endParaRPr lang="en-US" dirty="0"/>
          </a:p>
        </p:txBody>
      </p:sp>
      <p:sp>
        <p:nvSpPr>
          <p:cNvPr id="10" name="Rounded Rectangle 9"/>
          <p:cNvSpPr/>
          <p:nvPr/>
        </p:nvSpPr>
        <p:spPr>
          <a:xfrm>
            <a:off x="534488" y="5301208"/>
            <a:ext cx="2669360" cy="3572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Example:125kV, 80A, S</a:t>
            </a:r>
            <a:endParaRPr lang="en-US" dirty="0"/>
          </a:p>
        </p:txBody>
      </p:sp>
      <p:pic>
        <p:nvPicPr>
          <p:cNvPr id="11" name="Picture 10" descr="../../../Desktop/Screen%20Shot%202018-01-08%20at%209.26.27%20AM.p"/>
          <p:cNvPicPr/>
          <p:nvPr/>
        </p:nvPicPr>
        <p:blipFill rotWithShape="1">
          <a:blip r:embed="rId3" cstate="print">
            <a:extLst>
              <a:ext uri="{28A0092B-C50C-407E-A947-70E740481C1C}">
                <a14:useLocalDpi xmlns:a14="http://schemas.microsoft.com/office/drawing/2010/main" val="0"/>
              </a:ext>
            </a:extLst>
          </a:blip>
          <a:srcRect t="527" r="68546"/>
          <a:stretch/>
        </p:blipFill>
        <p:spPr bwMode="auto">
          <a:xfrm>
            <a:off x="3278318" y="1274796"/>
            <a:ext cx="2526105" cy="2391568"/>
          </a:xfrm>
          <a:prstGeom prst="rect">
            <a:avLst/>
          </a:prstGeom>
          <a:noFill/>
          <a:ln>
            <a:noFill/>
          </a:ln>
        </p:spPr>
      </p:pic>
      <p:pic>
        <p:nvPicPr>
          <p:cNvPr id="13" name="图片 1" descr="\\tsclient\Remote share\GO.jpg"/>
          <p:cNvPicPr/>
          <p:nvPr/>
        </p:nvPicPr>
        <p:blipFill>
          <a:blip r:embed="rId4">
            <a:extLst>
              <a:ext uri="{28A0092B-C50C-407E-A947-70E740481C1C}">
                <a14:useLocalDpi xmlns:a14="http://schemas.microsoft.com/office/drawing/2010/main" val="0"/>
              </a:ext>
            </a:extLst>
          </a:blip>
          <a:srcRect/>
          <a:stretch>
            <a:fillRect/>
          </a:stretch>
        </p:blipFill>
        <p:spPr bwMode="auto">
          <a:xfrm>
            <a:off x="5903063" y="1279680"/>
            <a:ext cx="3024336" cy="2431997"/>
          </a:xfrm>
          <a:prstGeom prst="rect">
            <a:avLst/>
          </a:prstGeom>
          <a:noFill/>
          <a:ln>
            <a:noFill/>
          </a:ln>
        </p:spPr>
      </p:pic>
      <p:pic>
        <p:nvPicPr>
          <p:cNvPr id="14" name="图片 5"/>
          <p:cNvPicPr/>
          <p:nvPr/>
        </p:nvPicPr>
        <p:blipFill>
          <a:blip r:embed="rId5"/>
          <a:stretch>
            <a:fillRect/>
          </a:stretch>
        </p:blipFill>
        <p:spPr>
          <a:xfrm>
            <a:off x="5943311" y="3666364"/>
            <a:ext cx="2759567" cy="2552148"/>
          </a:xfrm>
          <a:prstGeom prst="rect">
            <a:avLst/>
          </a:prstGeom>
        </p:spPr>
      </p:pic>
      <mc:AlternateContent xmlns:mc="http://schemas.openxmlformats.org/markup-compatibility/2006" xmlns:a14="http://schemas.microsoft.com/office/drawing/2010/main">
        <mc:Choice Requires="a14">
          <p:sp>
            <p:nvSpPr>
              <p:cNvPr id="15" name="Rounded Rectangle 14"/>
              <p:cNvSpPr/>
              <p:nvPr/>
            </p:nvSpPr>
            <p:spPr>
              <a:xfrm>
                <a:off x="534488" y="5292080"/>
                <a:ext cx="2669360" cy="3572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 band, </a:t>
                </a:r>
                <a:r>
                  <a:rPr lang="en-US" dirty="0" err="1" smtClean="0"/>
                  <a:t>perv</a:t>
                </a:r>
                <a:r>
                  <a:rPr lang="en-US" dirty="0" smtClean="0"/>
                  <a:t>.=1.9</a:t>
                </a:r>
                <a14:m>
                  <m:oMath xmlns:m="http://schemas.openxmlformats.org/officeDocument/2006/math">
                    <m:r>
                      <m:rPr>
                        <m:sty m:val="p"/>
                      </m:rPr>
                      <a:rPr lang="en-US" i="0" smtClean="0">
                        <a:latin typeface="Cambria Math" charset="0"/>
                        <a:ea typeface="Cambria Math" charset="0"/>
                        <a:cs typeface="Cambria Math" charset="0"/>
                      </a:rPr>
                      <m:t>μ</m:t>
                    </m:r>
                    <m:r>
                      <m:rPr>
                        <m:sty m:val="p"/>
                      </m:rPr>
                      <a:rPr lang="en-US" b="0" i="0" smtClean="0">
                        <a:latin typeface="Cambria Math" charset="0"/>
                        <a:ea typeface="Cambria Math" charset="0"/>
                        <a:cs typeface="Cambria Math" charset="0"/>
                      </a:rPr>
                      <m:t>P</m:t>
                    </m:r>
                  </m:oMath>
                </a14:m>
                <a:r>
                  <a:rPr lang="en-US" dirty="0" smtClean="0"/>
                  <a:t> </a:t>
                </a:r>
                <a:endParaRPr lang="en-US" dirty="0"/>
              </a:p>
            </p:txBody>
          </p:sp>
        </mc:Choice>
        <mc:Fallback xmlns="">
          <p:sp>
            <p:nvSpPr>
              <p:cNvPr id="15" name="Rounded Rectangle 14"/>
              <p:cNvSpPr>
                <a:spLocks noRot="1" noChangeAspect="1" noMove="1" noResize="1" noEditPoints="1" noAdjustHandles="1" noChangeArrowheads="1" noChangeShapeType="1" noTextEdit="1"/>
              </p:cNvSpPr>
              <p:nvPr/>
            </p:nvSpPr>
            <p:spPr>
              <a:xfrm>
                <a:off x="534488" y="5292080"/>
                <a:ext cx="2669360" cy="357266"/>
              </a:xfrm>
              <a:prstGeom prst="roundRect">
                <a:avLst/>
              </a:prstGeom>
              <a:blipFill rotWithShape="0">
                <a:blip r:embed="rId6"/>
                <a:stretch>
                  <a:fillRect t="-6349" b="-22222"/>
                </a:stretch>
              </a:blipFill>
            </p:spPr>
            <p:txBody>
              <a:bodyPr/>
              <a:lstStyle/>
              <a:p>
                <a:r>
                  <a:rPr lang="en-US">
                    <a:noFill/>
                  </a:rPr>
                  <a:t> </a:t>
                </a:r>
              </a:p>
            </p:txBody>
          </p:sp>
        </mc:Fallback>
      </mc:AlternateContent>
      <p:sp>
        <p:nvSpPr>
          <p:cNvPr id="16" name="Rounded Rectangle 15"/>
          <p:cNvSpPr/>
          <p:nvPr/>
        </p:nvSpPr>
        <p:spPr>
          <a:xfrm>
            <a:off x="534488" y="5712226"/>
            <a:ext cx="2669360" cy="3572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 days for optimization</a:t>
            </a:r>
            <a:endParaRPr lang="en-US" dirty="0"/>
          </a:p>
        </p:txBody>
      </p:sp>
      <p:pic>
        <p:nvPicPr>
          <p:cNvPr id="17" name="Picture 16" descr="../../../Desktop/Screen%20Shot%202018-01-08%20at%209.56.54%20AM.p"/>
          <p:cNvPicPr/>
          <p:nvPr/>
        </p:nvPicPr>
        <p:blipFill rotWithShape="1">
          <a:blip r:embed="rId7" cstate="print">
            <a:extLst>
              <a:ext uri="{28A0092B-C50C-407E-A947-70E740481C1C}">
                <a14:useLocalDpi xmlns:a14="http://schemas.microsoft.com/office/drawing/2010/main" val="0"/>
              </a:ext>
            </a:extLst>
          </a:blip>
          <a:srcRect t="2118" r="68695"/>
          <a:stretch/>
        </p:blipFill>
        <p:spPr bwMode="auto">
          <a:xfrm>
            <a:off x="3278317" y="3753764"/>
            <a:ext cx="2624745" cy="2315728"/>
          </a:xfrm>
          <a:prstGeom prst="rect">
            <a:avLst/>
          </a:prstGeom>
          <a:noFill/>
          <a:ln>
            <a:noFill/>
          </a:ln>
        </p:spPr>
      </p:pic>
      <p:sp>
        <p:nvSpPr>
          <p:cNvPr id="18" name="Right Arrow 17"/>
          <p:cNvSpPr/>
          <p:nvPr/>
        </p:nvSpPr>
        <p:spPr>
          <a:xfrm>
            <a:off x="5652120" y="2204864"/>
            <a:ext cx="250942" cy="265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a:off x="7380312" y="3573016"/>
            <a:ext cx="288032" cy="1807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flipH="1">
            <a:off x="5744544" y="4635439"/>
            <a:ext cx="317036" cy="265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3613355" y="2204864"/>
            <a:ext cx="761458" cy="369332"/>
          </a:xfrm>
          <a:prstGeom prst="rect">
            <a:avLst/>
          </a:prstGeom>
          <a:noFill/>
        </p:spPr>
        <p:txBody>
          <a:bodyPr wrap="square" rtlCol="0">
            <a:spAutoFit/>
          </a:bodyPr>
          <a:lstStyle/>
          <a:p>
            <a:r>
              <a:rPr lang="en-US" smtClean="0"/>
              <a:t>45%</a:t>
            </a:r>
            <a:endParaRPr lang="en-US"/>
          </a:p>
        </p:txBody>
      </p:sp>
      <p:sp>
        <p:nvSpPr>
          <p:cNvPr id="23" name="TextBox 22"/>
          <p:cNvSpPr txBox="1"/>
          <p:nvPr/>
        </p:nvSpPr>
        <p:spPr>
          <a:xfrm>
            <a:off x="3613355" y="4683143"/>
            <a:ext cx="761458" cy="369332"/>
          </a:xfrm>
          <a:prstGeom prst="rect">
            <a:avLst/>
          </a:prstGeom>
          <a:noFill/>
        </p:spPr>
        <p:txBody>
          <a:bodyPr wrap="square" rtlCol="0">
            <a:spAutoFit/>
          </a:bodyPr>
          <a:lstStyle/>
          <a:p>
            <a:r>
              <a:rPr lang="en-US" dirty="0" smtClean="0"/>
              <a:t>67%</a:t>
            </a:r>
            <a:endParaRPr lang="en-US" dirty="0"/>
          </a:p>
        </p:txBody>
      </p:sp>
    </p:spTree>
    <p:extLst>
      <p:ext uri="{BB962C8B-B14F-4D97-AF65-F5344CB8AC3E}">
        <p14:creationId xmlns:p14="http://schemas.microsoft.com/office/powerpoint/2010/main" val="17459391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HE Klystron and code ‘KlyC’</a:t>
            </a:r>
          </a:p>
          <a:p>
            <a:r>
              <a:rPr lang="en-US" dirty="0" smtClean="0">
                <a:solidFill>
                  <a:srgbClr val="FF0000"/>
                </a:solidFill>
              </a:rPr>
              <a:t>FCC Klystron development</a:t>
            </a:r>
          </a:p>
          <a:p>
            <a:r>
              <a:rPr lang="en-US" dirty="0" smtClean="0"/>
              <a:t>X-box Klystron upgrade</a:t>
            </a:r>
          </a:p>
          <a:p>
            <a:r>
              <a:rPr lang="en-US" dirty="0"/>
              <a:t>Other collaborations</a:t>
            </a:r>
          </a:p>
        </p:txBody>
      </p:sp>
      <p:sp>
        <p:nvSpPr>
          <p:cNvPr id="4" name="Date Placeholder 3"/>
          <p:cNvSpPr>
            <a:spLocks noGrp="1"/>
          </p:cNvSpPr>
          <p:nvPr>
            <p:ph type="dt" sz="half" idx="10"/>
          </p:nvPr>
        </p:nvSpPr>
        <p:spPr/>
        <p:txBody>
          <a:bodyPr/>
          <a:lstStyle/>
          <a:p>
            <a:r>
              <a:rPr lang="en-US" altLang="zh-CN" smtClean="0"/>
              <a:t>2018/8/6</a:t>
            </a:r>
            <a:endParaRPr lang="zh-CN" altLang="en-US"/>
          </a:p>
        </p:txBody>
      </p:sp>
      <p:sp>
        <p:nvSpPr>
          <p:cNvPr id="5" name="Footer Placeholder 4"/>
          <p:cNvSpPr>
            <a:spLocks noGrp="1"/>
          </p:cNvSpPr>
          <p:nvPr>
            <p:ph type="ftr" sz="quarter" idx="11"/>
          </p:nvPr>
        </p:nvSpPr>
        <p:spPr/>
        <p:txBody>
          <a:bodyPr/>
          <a:lstStyle/>
          <a:p>
            <a:r>
              <a:rPr lang="is-IS" altLang="zh-CN" smtClean="0"/>
              <a:t>HG 2018</a:t>
            </a:r>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9</a:t>
            </a:fld>
            <a:endParaRPr lang="zh-CN" altLang="en-US"/>
          </a:p>
        </p:txBody>
      </p:sp>
    </p:spTree>
    <p:extLst>
      <p:ext uri="{BB962C8B-B14F-4D97-AF65-F5344CB8AC3E}">
        <p14:creationId xmlns:p14="http://schemas.microsoft.com/office/powerpoint/2010/main" val="21145341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4517</TotalTime>
  <Words>1171</Words>
  <Application>Microsoft Macintosh PowerPoint</Application>
  <PresentationFormat>On-screen Show (4:3)</PresentationFormat>
  <Paragraphs>326</Paragraphs>
  <Slides>28</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Calibri</vt:lpstr>
      <vt:lpstr>Cambria Math</vt:lpstr>
      <vt:lpstr>Symbol</vt:lpstr>
      <vt:lpstr>Times New Roman</vt:lpstr>
      <vt:lpstr>Wingdings</vt:lpstr>
      <vt:lpstr>宋体</vt:lpstr>
      <vt:lpstr>Arial</vt:lpstr>
      <vt:lpstr>Office 主题</vt:lpstr>
      <vt:lpstr>High efficiency power source development activities in CERN</vt:lpstr>
      <vt:lpstr>Outline</vt:lpstr>
      <vt:lpstr>PowerPoint Presentation</vt:lpstr>
      <vt:lpstr>Mechanism and concepts</vt:lpstr>
      <vt:lpstr>High Efficiency International Klystron Activity lead by CERN</vt:lpstr>
      <vt:lpstr>Available Simulation tools</vt:lpstr>
      <vt:lpstr>KlyC Graphical User Interface</vt:lpstr>
      <vt:lpstr>Eff. Optimizer in KlyC</vt:lpstr>
      <vt:lpstr>Outline</vt:lpstr>
      <vt:lpstr>FCC e+e-:  0.8GHz,133.9kV×12.5A×80%&gt;1.3MW</vt:lpstr>
      <vt:lpstr>PowerPoint Presentation</vt:lpstr>
      <vt:lpstr>Benchmark with PIC code</vt:lpstr>
      <vt:lpstr>PowerPoint Presentation</vt:lpstr>
      <vt:lpstr>PowerPoint Presentation</vt:lpstr>
      <vt:lpstr>Outline</vt:lpstr>
      <vt:lpstr>Toshiba E37113</vt:lpstr>
      <vt:lpstr>Efficiency upgrading</vt:lpstr>
      <vt:lpstr>Design process</vt:lpstr>
      <vt:lpstr>Coupling mode theory implanted into KlyC</vt:lpstr>
      <vt:lpstr>Design with coupled cell structure</vt:lpstr>
      <vt:lpstr>CST 3D PIC verification</vt:lpstr>
      <vt:lpstr>Performance evaluation</vt:lpstr>
      <vt:lpstr>Outline</vt:lpstr>
      <vt:lpstr>PowerPoint Presentation</vt:lpstr>
      <vt:lpstr>PowerPoint Presentation</vt:lpstr>
      <vt:lpstr>Thales tube TH2180</vt:lpstr>
      <vt:lpstr>Conclusion &amp; Outlook</vt:lpstr>
      <vt:lpstr>PowerPoint Presentation</vt:lpstr>
    </vt:vector>
  </TitlesOfParts>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of Klystron and code “KlyC”</dc:title>
  <dc:creator>caijinchi</dc:creator>
  <cp:lastModifiedBy>Microsoft Office User</cp:lastModifiedBy>
  <cp:revision>561</cp:revision>
  <cp:lastPrinted>2018-06-07T03:49:52Z</cp:lastPrinted>
  <dcterms:created xsi:type="dcterms:W3CDTF">2017-08-11T07:13:24Z</dcterms:created>
  <dcterms:modified xsi:type="dcterms:W3CDTF">2018-06-07T03:54:09Z</dcterms:modified>
</cp:coreProperties>
</file>