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wdp" ContentType="image/vnd.ms-photo"/>
  <Default Extension="emf" ContentType="image/x-em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25"/>
  </p:handoutMasterIdLst>
  <p:sldIdLst>
    <p:sldId id="256" r:id="rId2"/>
    <p:sldId id="258" r:id="rId3"/>
    <p:sldId id="288" r:id="rId4"/>
    <p:sldId id="328" r:id="rId5"/>
    <p:sldId id="355" r:id="rId6"/>
    <p:sldId id="262" r:id="rId7"/>
    <p:sldId id="338" r:id="rId8"/>
    <p:sldId id="353" r:id="rId9"/>
    <p:sldId id="329" r:id="rId10"/>
    <p:sldId id="330" r:id="rId11"/>
    <p:sldId id="343" r:id="rId12"/>
    <p:sldId id="344" r:id="rId13"/>
    <p:sldId id="345" r:id="rId14"/>
    <p:sldId id="335" r:id="rId15"/>
    <p:sldId id="339" r:id="rId16"/>
    <p:sldId id="354" r:id="rId17"/>
    <p:sldId id="297" r:id="rId18"/>
    <p:sldId id="298" r:id="rId19"/>
    <p:sldId id="350" r:id="rId20"/>
    <p:sldId id="351" r:id="rId21"/>
    <p:sldId id="352" r:id="rId22"/>
    <p:sldId id="349" r:id="rId23"/>
    <p:sldId id="280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913" autoAdjust="0"/>
    <p:restoredTop sz="94629" autoAdjust="0"/>
  </p:normalViewPr>
  <p:slideViewPr>
    <p:cSldViewPr>
      <p:cViewPr varScale="1">
        <p:scale>
          <a:sx n="88" d="100"/>
          <a:sy n="88" d="100"/>
        </p:scale>
        <p:origin x="872" y="1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8" d="100"/>
          <a:sy n="88" d="100"/>
        </p:scale>
        <p:origin x="-3870" y="-12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handoutMaster" Target="handoutMasters/handoutMaster1.xml"/><Relationship Id="rId26" Type="http://schemas.openxmlformats.org/officeDocument/2006/relationships/presProps" Target="presProps.xml"/><Relationship Id="rId27" Type="http://schemas.openxmlformats.org/officeDocument/2006/relationships/viewProps" Target="viewProps.xml"/><Relationship Id="rId28" Type="http://schemas.openxmlformats.org/officeDocument/2006/relationships/theme" Target="theme/theme1.xml"/><Relationship Id="rId29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C4F799-4A7A-4E50-9FEB-D16A5DD77C13}" type="datetimeFigureOut">
              <a:rPr lang="en-GB" smtClean="0"/>
              <a:t>07/06/2018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3C356D-4171-4A84-82D4-11089E49503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696023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588261"/>
            <a:ext cx="7110204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grpSp>
        <p:nvGrpSpPr>
          <p:cNvPr id="13" name="Group 2"/>
          <p:cNvGrpSpPr>
            <a:grpSpLocks/>
          </p:cNvGrpSpPr>
          <p:nvPr userDrawn="1"/>
        </p:nvGrpSpPr>
        <p:grpSpPr bwMode="auto">
          <a:xfrm>
            <a:off x="76200" y="2431648"/>
            <a:ext cx="8932863" cy="1052513"/>
            <a:chOff x="0" y="1536"/>
            <a:chExt cx="5675" cy="663"/>
          </a:xfrm>
        </p:grpSpPr>
        <p:grpSp>
          <p:nvGrpSpPr>
            <p:cNvPr id="14" name="Group 3"/>
            <p:cNvGrpSpPr>
              <a:grpSpLocks/>
            </p:cNvGrpSpPr>
            <p:nvPr/>
          </p:nvGrpSpPr>
          <p:grpSpPr bwMode="auto">
            <a:xfrm>
              <a:off x="185" y="1604"/>
              <a:ext cx="449" cy="299"/>
              <a:chOff x="720" y="336"/>
              <a:chExt cx="624" cy="432"/>
            </a:xfrm>
          </p:grpSpPr>
          <p:sp>
            <p:nvSpPr>
              <p:cNvPr id="21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ffectLst/>
              <a:extLst/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Times New Roman" pitchFamily="18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imes New Roman" pitchFamily="18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imes New Roman" pitchFamily="18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imes New Roman" pitchFamily="18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imes New Roman" pitchFamily="18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  <a:ea typeface="宋体" pitchFamily="2" charset="-122"/>
                  </a:defRPr>
                </a:lvl9pPr>
              </a:lstStyle>
              <a:p>
                <a:pPr eaLnBrk="1" hangingPunct="1">
                  <a:defRPr/>
                </a:pPr>
                <a:endParaRPr lang="en-GB" altLang="en-US"/>
              </a:p>
            </p:txBody>
          </p:sp>
          <p:sp>
            <p:nvSpPr>
              <p:cNvPr id="22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ffectLst/>
              <a:extLst/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Times New Roman" pitchFamily="18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imes New Roman" pitchFamily="18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imes New Roman" pitchFamily="18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imes New Roman" pitchFamily="18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imes New Roman" pitchFamily="18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  <a:ea typeface="宋体" pitchFamily="2" charset="-122"/>
                  </a:defRPr>
                </a:lvl9pPr>
              </a:lstStyle>
              <a:p>
                <a:pPr eaLnBrk="1" hangingPunct="1">
                  <a:defRPr/>
                </a:pPr>
                <a:endParaRPr lang="en-GB" altLang="en-US"/>
              </a:p>
            </p:txBody>
          </p:sp>
        </p:grpSp>
        <p:grpSp>
          <p:nvGrpSpPr>
            <p:cNvPr id="15" name="Group 6"/>
            <p:cNvGrpSpPr>
              <a:grpSpLocks/>
            </p:cNvGrpSpPr>
            <p:nvPr/>
          </p:nvGrpSpPr>
          <p:grpSpPr bwMode="auto">
            <a:xfrm>
              <a:off x="263" y="1870"/>
              <a:ext cx="466" cy="299"/>
              <a:chOff x="912" y="2640"/>
              <a:chExt cx="672" cy="432"/>
            </a:xfrm>
          </p:grpSpPr>
          <p:sp>
            <p:nvSpPr>
              <p:cNvPr id="19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  <a:extLst/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Times New Roman" pitchFamily="18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imes New Roman" pitchFamily="18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imes New Roman" pitchFamily="18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imes New Roman" pitchFamily="18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imes New Roman" pitchFamily="18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  <a:ea typeface="宋体" pitchFamily="2" charset="-122"/>
                  </a:defRPr>
                </a:lvl9pPr>
              </a:lstStyle>
              <a:p>
                <a:pPr eaLnBrk="1" hangingPunct="1">
                  <a:defRPr/>
                </a:pPr>
                <a:endParaRPr lang="en-GB" altLang="en-US"/>
              </a:p>
            </p:txBody>
          </p:sp>
          <p:sp>
            <p:nvSpPr>
              <p:cNvPr id="20" name="Rectangle 8"/>
              <p:cNvSpPr>
                <a:spLocks noChangeArrowheads="1"/>
              </p:cNvSpPr>
              <p:nvPr/>
            </p:nvSpPr>
            <p:spPr bwMode="auto">
              <a:xfrm>
                <a:off x="1249" y="2640"/>
                <a:ext cx="335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ffectLst/>
              <a:extLst/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Times New Roman" pitchFamily="18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imes New Roman" pitchFamily="18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imes New Roman" pitchFamily="18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imes New Roman" pitchFamily="18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imes New Roman" pitchFamily="18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  <a:ea typeface="宋体" pitchFamily="2" charset="-122"/>
                  </a:defRPr>
                </a:lvl9pPr>
              </a:lstStyle>
              <a:p>
                <a:pPr eaLnBrk="1" hangingPunct="1">
                  <a:defRPr/>
                </a:pPr>
                <a:endParaRPr lang="en-GB" altLang="en-US"/>
              </a:p>
            </p:txBody>
          </p:sp>
        </p:grpSp>
        <p:sp>
          <p:nvSpPr>
            <p:cNvPr id="16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>
              <a:noFill/>
            </a:ln>
            <a:effectLst/>
            <a:extLst/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9pPr>
            </a:lstStyle>
            <a:p>
              <a:pPr eaLnBrk="1" hangingPunct="1">
                <a:defRPr/>
              </a:pPr>
              <a:endParaRPr lang="en-GB" altLang="en-US"/>
            </a:p>
          </p:txBody>
        </p:sp>
        <p:sp>
          <p:nvSpPr>
            <p:cNvPr id="17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34" cy="663"/>
            </a:xfrm>
            <a:prstGeom prst="rect">
              <a:avLst/>
            </a:prstGeom>
            <a:gradFill flip="none" rotWithShape="1">
              <a:gsLst>
                <a:gs pos="0">
                  <a:schemeClr val="tx1">
                    <a:tint val="66000"/>
                    <a:satMod val="160000"/>
                  </a:schemeClr>
                </a:gs>
                <a:gs pos="50000">
                  <a:schemeClr val="tx1">
                    <a:tint val="44500"/>
                    <a:satMod val="160000"/>
                  </a:schemeClr>
                </a:gs>
                <a:gs pos="100000">
                  <a:schemeClr val="tx1">
                    <a:tint val="23500"/>
                    <a:satMod val="160000"/>
                  </a:schemeClr>
                </a:gs>
              </a:gsLst>
              <a:lin ang="2700000" scaled="1"/>
              <a:tileRect/>
            </a:gradFill>
            <a:ln>
              <a:noFill/>
            </a:ln>
            <a:effectLst/>
            <a:extLst/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9pPr>
            </a:lstStyle>
            <a:p>
              <a:pPr eaLnBrk="1" hangingPunct="1">
                <a:defRPr/>
              </a:pPr>
              <a:endParaRPr lang="en-GB" altLang="en-US"/>
            </a:p>
          </p:txBody>
        </p:sp>
        <p:sp>
          <p:nvSpPr>
            <p:cNvPr id="18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flip="none" rotWithShape="1">
              <a:gsLst>
                <a:gs pos="0">
                  <a:schemeClr val="tx1">
                    <a:tint val="66000"/>
                    <a:satMod val="160000"/>
                  </a:schemeClr>
                </a:gs>
                <a:gs pos="50000">
                  <a:schemeClr val="tx1">
                    <a:tint val="44500"/>
                    <a:satMod val="160000"/>
                  </a:schemeClr>
                </a:gs>
                <a:gs pos="100000">
                  <a:schemeClr val="tx1">
                    <a:tint val="23500"/>
                    <a:satMod val="160000"/>
                  </a:schemeClr>
                </a:gs>
              </a:gsLst>
              <a:lin ang="2700000" scaled="1"/>
              <a:tileRect/>
            </a:gradFill>
            <a:ln>
              <a:noFill/>
            </a:ln>
            <a:effectLst/>
            <a:extLst/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9pPr>
            </a:lstStyle>
            <a:p>
              <a:pPr eaLnBrk="1" hangingPunct="1">
                <a:defRPr/>
              </a:pPr>
              <a:endParaRPr lang="en-GB" altLang="en-US">
                <a:solidFill>
                  <a:schemeClr val="tx1"/>
                </a:solidFill>
              </a:endParaRPr>
            </a:p>
          </p:txBody>
        </p:sp>
      </p:grpSp>
      <p:cxnSp>
        <p:nvCxnSpPr>
          <p:cNvPr id="23" name="Straight Connector 22"/>
          <p:cNvCxnSpPr/>
          <p:nvPr userDrawn="1"/>
        </p:nvCxnSpPr>
        <p:spPr>
          <a:xfrm>
            <a:off x="0" y="6571566"/>
            <a:ext cx="9144000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 userDrawn="1"/>
        </p:nvSpPr>
        <p:spPr>
          <a:xfrm>
            <a:off x="490181" y="6591172"/>
            <a:ext cx="804421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i="1" baseline="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International Workshop on Breakdown Science and High Gradient Technology</a:t>
            </a:r>
            <a:r>
              <a:rPr lang="en-GB" sz="1200" i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4-8 June 2018, Shanghai, China</a:t>
            </a:r>
          </a:p>
        </p:txBody>
      </p:sp>
      <p:pic>
        <p:nvPicPr>
          <p:cNvPr id="1028" name="Picture 4" descr="http://design-guidelines.web.cern.ch/sites/design-guidelines.web.cern.ch/files/u6/CERN-logo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0" y="0"/>
            <a:ext cx="859832" cy="858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6/7/18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274638"/>
            <a:ext cx="7391400" cy="800084"/>
          </a:xfrm>
        </p:spPr>
        <p:txBody>
          <a:bodyPr>
            <a:normAutofit/>
          </a:bodyPr>
          <a:lstStyle>
            <a:lvl1pPr>
              <a:defRPr sz="3600" b="1">
                <a:solidFill>
                  <a:srgbClr val="0070C0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grpSp>
        <p:nvGrpSpPr>
          <p:cNvPr id="9" name="Group 2"/>
          <p:cNvGrpSpPr>
            <a:grpSpLocks/>
          </p:cNvGrpSpPr>
          <p:nvPr userDrawn="1"/>
        </p:nvGrpSpPr>
        <p:grpSpPr bwMode="auto">
          <a:xfrm>
            <a:off x="76200" y="457200"/>
            <a:ext cx="8932863" cy="1052513"/>
            <a:chOff x="0" y="1536"/>
            <a:chExt cx="5675" cy="663"/>
          </a:xfrm>
        </p:grpSpPr>
        <p:grpSp>
          <p:nvGrpSpPr>
            <p:cNvPr id="10" name="Group 3"/>
            <p:cNvGrpSpPr>
              <a:grpSpLocks/>
            </p:cNvGrpSpPr>
            <p:nvPr/>
          </p:nvGrpSpPr>
          <p:grpSpPr bwMode="auto">
            <a:xfrm>
              <a:off x="185" y="1604"/>
              <a:ext cx="449" cy="299"/>
              <a:chOff x="720" y="336"/>
              <a:chExt cx="624" cy="432"/>
            </a:xfrm>
          </p:grpSpPr>
          <p:sp>
            <p:nvSpPr>
              <p:cNvPr id="17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ffectLst/>
              <a:extLst/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Times New Roman" pitchFamily="18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imes New Roman" pitchFamily="18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imes New Roman" pitchFamily="18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imes New Roman" pitchFamily="18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imes New Roman" pitchFamily="18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  <a:ea typeface="宋体" pitchFamily="2" charset="-122"/>
                  </a:defRPr>
                </a:lvl9pPr>
              </a:lstStyle>
              <a:p>
                <a:pPr eaLnBrk="1" hangingPunct="1">
                  <a:defRPr/>
                </a:pPr>
                <a:endParaRPr lang="en-GB" altLang="en-US"/>
              </a:p>
            </p:txBody>
          </p:sp>
          <p:sp>
            <p:nvSpPr>
              <p:cNvPr id="18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ffectLst/>
              <a:extLst/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Times New Roman" pitchFamily="18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imes New Roman" pitchFamily="18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imes New Roman" pitchFamily="18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imes New Roman" pitchFamily="18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imes New Roman" pitchFamily="18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  <a:ea typeface="宋体" pitchFamily="2" charset="-122"/>
                  </a:defRPr>
                </a:lvl9pPr>
              </a:lstStyle>
              <a:p>
                <a:pPr eaLnBrk="1" hangingPunct="1">
                  <a:defRPr/>
                </a:pPr>
                <a:endParaRPr lang="en-GB" altLang="en-US"/>
              </a:p>
            </p:txBody>
          </p:sp>
        </p:grpSp>
        <p:grpSp>
          <p:nvGrpSpPr>
            <p:cNvPr id="11" name="Group 6"/>
            <p:cNvGrpSpPr>
              <a:grpSpLocks/>
            </p:cNvGrpSpPr>
            <p:nvPr/>
          </p:nvGrpSpPr>
          <p:grpSpPr bwMode="auto">
            <a:xfrm>
              <a:off x="263" y="1870"/>
              <a:ext cx="466" cy="299"/>
              <a:chOff x="912" y="2640"/>
              <a:chExt cx="672" cy="432"/>
            </a:xfrm>
          </p:grpSpPr>
          <p:sp>
            <p:nvSpPr>
              <p:cNvPr id="15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  <a:extLst/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Times New Roman" pitchFamily="18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imes New Roman" pitchFamily="18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imes New Roman" pitchFamily="18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imes New Roman" pitchFamily="18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imes New Roman" pitchFamily="18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  <a:ea typeface="宋体" pitchFamily="2" charset="-122"/>
                  </a:defRPr>
                </a:lvl9pPr>
              </a:lstStyle>
              <a:p>
                <a:pPr eaLnBrk="1" hangingPunct="1">
                  <a:defRPr/>
                </a:pPr>
                <a:endParaRPr lang="en-GB" altLang="en-US"/>
              </a:p>
            </p:txBody>
          </p:sp>
          <p:sp>
            <p:nvSpPr>
              <p:cNvPr id="16" name="Rectangle 8"/>
              <p:cNvSpPr>
                <a:spLocks noChangeArrowheads="1"/>
              </p:cNvSpPr>
              <p:nvPr/>
            </p:nvSpPr>
            <p:spPr bwMode="auto">
              <a:xfrm>
                <a:off x="1249" y="2640"/>
                <a:ext cx="335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ffectLst/>
              <a:extLst/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Times New Roman" pitchFamily="18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imes New Roman" pitchFamily="18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imes New Roman" pitchFamily="18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imes New Roman" pitchFamily="18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imes New Roman" pitchFamily="18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  <a:ea typeface="宋体" pitchFamily="2" charset="-122"/>
                  </a:defRPr>
                </a:lvl9pPr>
              </a:lstStyle>
              <a:p>
                <a:pPr eaLnBrk="1" hangingPunct="1">
                  <a:defRPr/>
                </a:pPr>
                <a:endParaRPr lang="en-GB" altLang="en-US"/>
              </a:p>
            </p:txBody>
          </p:sp>
        </p:grpSp>
        <p:sp>
          <p:nvSpPr>
            <p:cNvPr id="12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>
              <a:noFill/>
            </a:ln>
            <a:effectLst/>
            <a:extLst/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9pPr>
            </a:lstStyle>
            <a:p>
              <a:pPr eaLnBrk="1" hangingPunct="1">
                <a:defRPr/>
              </a:pPr>
              <a:endParaRPr lang="en-GB" altLang="en-US"/>
            </a:p>
          </p:txBody>
        </p:sp>
        <p:sp>
          <p:nvSpPr>
            <p:cNvPr id="13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34" cy="663"/>
            </a:xfrm>
            <a:prstGeom prst="rect">
              <a:avLst/>
            </a:prstGeom>
            <a:gradFill flip="none" rotWithShape="1">
              <a:gsLst>
                <a:gs pos="0">
                  <a:schemeClr val="tx1">
                    <a:tint val="66000"/>
                    <a:satMod val="160000"/>
                  </a:schemeClr>
                </a:gs>
                <a:gs pos="50000">
                  <a:schemeClr val="tx1">
                    <a:tint val="44500"/>
                    <a:satMod val="160000"/>
                  </a:schemeClr>
                </a:gs>
                <a:gs pos="100000">
                  <a:schemeClr val="tx1">
                    <a:tint val="23500"/>
                    <a:satMod val="160000"/>
                  </a:schemeClr>
                </a:gs>
              </a:gsLst>
              <a:lin ang="2700000" scaled="1"/>
              <a:tileRect/>
            </a:gradFill>
            <a:ln>
              <a:noFill/>
            </a:ln>
            <a:effectLst/>
            <a:extLst/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9pPr>
            </a:lstStyle>
            <a:p>
              <a:pPr eaLnBrk="1" hangingPunct="1">
                <a:defRPr/>
              </a:pPr>
              <a:endParaRPr lang="en-GB" altLang="en-US"/>
            </a:p>
          </p:txBody>
        </p:sp>
        <p:sp>
          <p:nvSpPr>
            <p:cNvPr id="14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flip="none" rotWithShape="1">
              <a:gsLst>
                <a:gs pos="0">
                  <a:schemeClr val="tx1">
                    <a:tint val="66000"/>
                    <a:satMod val="160000"/>
                  </a:schemeClr>
                </a:gs>
                <a:gs pos="50000">
                  <a:schemeClr val="tx1">
                    <a:tint val="44500"/>
                    <a:satMod val="160000"/>
                  </a:schemeClr>
                </a:gs>
                <a:gs pos="100000">
                  <a:schemeClr val="tx1">
                    <a:tint val="23500"/>
                    <a:satMod val="160000"/>
                  </a:schemeClr>
                </a:gs>
              </a:gsLst>
              <a:lin ang="2700000" scaled="1"/>
              <a:tileRect/>
            </a:gradFill>
            <a:ln>
              <a:noFill/>
            </a:ln>
            <a:effectLst/>
            <a:extLst/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9pPr>
            </a:lstStyle>
            <a:p>
              <a:pPr eaLnBrk="1" hangingPunct="1">
                <a:defRPr/>
              </a:pPr>
              <a:endParaRPr lang="en-GB" altLang="en-US">
                <a:solidFill>
                  <a:schemeClr val="tx1"/>
                </a:solidFill>
              </a:endParaRPr>
            </a:p>
          </p:txBody>
        </p:sp>
      </p:grpSp>
      <p:cxnSp>
        <p:nvCxnSpPr>
          <p:cNvPr id="19" name="Straight Connector 18"/>
          <p:cNvCxnSpPr/>
          <p:nvPr userDrawn="1"/>
        </p:nvCxnSpPr>
        <p:spPr>
          <a:xfrm>
            <a:off x="0" y="6571566"/>
            <a:ext cx="9144000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2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1" name="TextBox 20"/>
          <p:cNvSpPr txBox="1"/>
          <p:nvPr userDrawn="1"/>
        </p:nvSpPr>
        <p:spPr>
          <a:xfrm>
            <a:off x="490181" y="6591172"/>
            <a:ext cx="804421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i="1" baseline="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International Workshop on Breakdown Science and High Gradient Technology</a:t>
            </a:r>
            <a:r>
              <a:rPr lang="en-GB" sz="1200" i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4-8 June 2018, Shanghai, China</a:t>
            </a:r>
          </a:p>
        </p:txBody>
      </p:sp>
    </p:spTree>
    <p:extLst>
      <p:ext uri="{BB962C8B-B14F-4D97-AF65-F5344CB8AC3E}">
        <p14:creationId xmlns:p14="http://schemas.microsoft.com/office/powerpoint/2010/main" val="9501386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6/7/18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6/7/18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6/7/18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6/7/18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6/7/18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4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4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4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4" Type="http://schemas.openxmlformats.org/officeDocument/2006/relationships/image" Target="../media/image35.png"/><Relationship Id="rId5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3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4" Type="http://schemas.openxmlformats.org/officeDocument/2006/relationships/image" Target="../media/image39.png"/><Relationship Id="rId5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7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1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2.png"/><Relationship Id="rId3" Type="http://schemas.openxmlformats.org/officeDocument/2006/relationships/image" Target="../media/image43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4.png"/><Relationship Id="rId3" Type="http://schemas.openxmlformats.org/officeDocument/2006/relationships/image" Target="../media/image4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3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4" Type="http://schemas.openxmlformats.org/officeDocument/2006/relationships/image" Target="../media/image6.jpeg"/><Relationship Id="rId5" Type="http://schemas.openxmlformats.org/officeDocument/2006/relationships/image" Target="../media/image7.png"/><Relationship Id="rId6" Type="http://schemas.microsoft.com/office/2007/relationships/hdphoto" Target="../media/hdphoto2.wdp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5" Type="http://schemas.openxmlformats.org/officeDocument/2006/relationships/image" Target="../media/image11.png"/><Relationship Id="rId6" Type="http://schemas.openxmlformats.org/officeDocument/2006/relationships/image" Target="../media/image12.png"/><Relationship Id="rId7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openxmlformats.org/officeDocument/2006/relationships/image" Target="../media/image16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4" Type="http://schemas.openxmlformats.org/officeDocument/2006/relationships/image" Target="../media/image19.png"/><Relationship Id="rId5" Type="http://schemas.openxmlformats.org/officeDocument/2006/relationships/image" Target="../media/image20.png"/><Relationship Id="rId6" Type="http://schemas.openxmlformats.org/officeDocument/2006/relationships/image" Target="../media/image21.png"/><Relationship Id="rId7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447800"/>
            <a:ext cx="7110204" cy="1610487"/>
          </a:xfrm>
        </p:spPr>
        <p:txBody>
          <a:bodyPr>
            <a:normAutofit fontScale="90000"/>
          </a:bodyPr>
          <a:lstStyle/>
          <a:p>
            <a:r>
              <a:rPr lang="en-GB" altLang="en-US" b="1" dirty="0">
                <a:solidFill>
                  <a:srgbClr val="0070C0"/>
                </a:solidFill>
              </a:rPr>
              <a:t>Simulation studies on the RF-driven dielectric-loaded accelerating (DLA) structures</a:t>
            </a:r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1524000" y="3886200"/>
            <a:ext cx="6400800" cy="1752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altLang="zh-CN" sz="2400" b="1" dirty="0" err="1">
                <a:latin typeface="Arial" charset="0"/>
                <a:cs typeface="Arial" charset="0"/>
              </a:rPr>
              <a:t>Yelong</a:t>
            </a:r>
            <a:r>
              <a:rPr lang="en-GB" altLang="zh-CN" sz="2400" b="1" dirty="0">
                <a:latin typeface="Arial" charset="0"/>
                <a:cs typeface="Arial" charset="0"/>
              </a:rPr>
              <a:t> </a:t>
            </a:r>
            <a:r>
              <a:rPr lang="en-GB" altLang="zh-CN" sz="2400" b="1" dirty="0" smtClean="0">
                <a:latin typeface="Arial" charset="0"/>
                <a:cs typeface="Arial" charset="0"/>
              </a:rPr>
              <a:t>Wei*, </a:t>
            </a:r>
            <a:r>
              <a:rPr lang="en-GB" altLang="zh-CN" sz="2400" b="1" dirty="0" err="1" smtClean="0">
                <a:latin typeface="Arial" charset="0"/>
                <a:cs typeface="Arial" charset="0"/>
              </a:rPr>
              <a:t>Alexej</a:t>
            </a:r>
            <a:r>
              <a:rPr lang="en-GB" altLang="zh-CN" sz="2400" b="1" dirty="0" smtClean="0">
                <a:latin typeface="Arial" charset="0"/>
                <a:cs typeface="Arial" charset="0"/>
              </a:rPr>
              <a:t> </a:t>
            </a:r>
            <a:r>
              <a:rPr lang="en-GB" altLang="zh-CN" sz="2400" b="1" dirty="0" err="1" smtClean="0">
                <a:latin typeface="Arial" charset="0"/>
                <a:cs typeface="Arial" charset="0"/>
              </a:rPr>
              <a:t>Grudiev</a:t>
            </a:r>
            <a:endParaRPr lang="en-GB" altLang="zh-CN" sz="2400" b="1" dirty="0">
              <a:latin typeface="Arial" charset="0"/>
              <a:cs typeface="Arial" charset="0"/>
            </a:endParaRPr>
          </a:p>
          <a:p>
            <a:pPr marL="0" indent="0" algn="ctr" fontAlgn="base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73000"/>
              <a:buNone/>
            </a:pPr>
            <a:r>
              <a:rPr lang="en-US" altLang="zh-CN" sz="1600" dirty="0" smtClean="0">
                <a:latin typeface="Arial" charset="0"/>
                <a:ea typeface="宋体" pitchFamily="2" charset="-122"/>
              </a:rPr>
              <a:t>CERN</a:t>
            </a:r>
            <a:r>
              <a:rPr lang="en-US" altLang="zh-CN" sz="1600" dirty="0">
                <a:latin typeface="Arial" charset="0"/>
                <a:ea typeface="宋体" pitchFamily="2" charset="-122"/>
              </a:rPr>
              <a:t>, European Organization for Nuclear Research</a:t>
            </a:r>
          </a:p>
          <a:p>
            <a:pPr marL="0" indent="0" algn="ctr" fontAlgn="base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73000"/>
              <a:buNone/>
            </a:pPr>
            <a:r>
              <a:rPr lang="en-US" altLang="zh-CN" sz="1600" dirty="0" smtClean="0">
                <a:latin typeface="Arial" charset="0"/>
                <a:ea typeface="宋体" pitchFamily="2" charset="-122"/>
              </a:rPr>
              <a:t>*Email</a:t>
            </a:r>
            <a:r>
              <a:rPr lang="en-US" altLang="zh-CN" sz="1600" dirty="0">
                <a:latin typeface="Arial" charset="0"/>
                <a:ea typeface="宋体" pitchFamily="2" charset="-122"/>
              </a:rPr>
              <a:t>: yelong.wei@cern.ch</a:t>
            </a:r>
          </a:p>
        </p:txBody>
      </p:sp>
      <p:sp>
        <p:nvSpPr>
          <p:cNvPr id="7" name="Slide Number Placeholder 3"/>
          <p:cNvSpPr txBox="1">
            <a:spLocks/>
          </p:cNvSpPr>
          <p:nvPr/>
        </p:nvSpPr>
        <p:spPr>
          <a:xfrm>
            <a:off x="8755168" y="6588098"/>
            <a:ext cx="391370" cy="273625"/>
          </a:xfrm>
          <a:prstGeom prst="rect">
            <a:avLst/>
          </a:prstGeom>
          <a:solidFill>
            <a:srgbClr val="00B050"/>
          </a:solidFill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6F15528-21DE-4FAA-801E-634DDDAF4B2B}" type="slidenum">
              <a:rPr lang="en-US" sz="1600" b="1" smtClean="0">
                <a:solidFill>
                  <a:srgbClr val="7030A0"/>
                </a:solidFill>
              </a:rPr>
              <a:pPr/>
              <a:t>1</a:t>
            </a:fld>
            <a:endParaRPr lang="en-US" sz="16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58919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Geometry Optimizations- dielectric constant </a:t>
            </a:r>
            <a:r>
              <a:rPr lang="el-GR" i="1" dirty="0"/>
              <a:t>ε</a:t>
            </a:r>
            <a:r>
              <a:rPr lang="en-GB" sz="2200" dirty="0"/>
              <a:t>r</a:t>
            </a:r>
          </a:p>
        </p:txBody>
      </p:sp>
      <p:pic>
        <p:nvPicPr>
          <p:cNvPr id="4" name="Picture 3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33400" y="1540216"/>
            <a:ext cx="3600000" cy="2520000"/>
          </a:xfrm>
          <a:prstGeom prst="rect">
            <a:avLst/>
          </a:prstGeom>
        </p:spPr>
      </p:pic>
      <p:pic>
        <p:nvPicPr>
          <p:cNvPr id="6" name="Picture 5"/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5029200" y="1540216"/>
            <a:ext cx="3600000" cy="2520000"/>
          </a:xfrm>
          <a:prstGeom prst="rect">
            <a:avLst/>
          </a:prstGeom>
        </p:spPr>
      </p:pic>
      <p:pic>
        <p:nvPicPr>
          <p:cNvPr id="8" name="Picture 7"/>
          <p:cNvPicPr>
            <a:picLocks/>
          </p:cNvPicPr>
          <p:nvPr/>
        </p:nvPicPr>
        <p:blipFill>
          <a:blip r:embed="rId4"/>
          <a:stretch>
            <a:fillRect/>
          </a:stretch>
        </p:blipFill>
        <p:spPr>
          <a:xfrm>
            <a:off x="533400" y="3997034"/>
            <a:ext cx="3600000" cy="2520000"/>
          </a:xfrm>
          <a:prstGeom prst="rect">
            <a:avLst/>
          </a:prstGeom>
        </p:spPr>
      </p:pic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xmlns="" id="{42C7F390-8536-4EF9-973F-A29DABBD027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152490"/>
              </p:ext>
            </p:extLst>
          </p:nvPr>
        </p:nvGraphicFramePr>
        <p:xfrm>
          <a:off x="4606834" y="4343400"/>
          <a:ext cx="4267200" cy="160782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32298">
                  <a:extLst>
                    <a:ext uri="{9D8B030D-6E8A-4147-A177-3AD203B41FA5}">
                      <a16:colId xmlns:a16="http://schemas.microsoft.com/office/drawing/2014/main" xmlns="" val="2369025803"/>
                    </a:ext>
                  </a:extLst>
                </a:gridCol>
                <a:gridCol w="2034902">
                  <a:extLst>
                    <a:ext uri="{9D8B030D-6E8A-4147-A177-3AD203B41FA5}">
                      <a16:colId xmlns:a16="http://schemas.microsoft.com/office/drawing/2014/main" xmlns="" val="3827166721"/>
                    </a:ext>
                  </a:extLst>
                </a:gridCol>
              </a:tblGrid>
              <a:tr h="342901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Parameters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3302397226"/>
                  </a:ext>
                </a:extLst>
              </a:tr>
              <a:tr h="342901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Dielectric loss tangent </a:t>
                      </a:r>
                      <a:r>
                        <a:rPr lang="el-GR" sz="1600" i="1" dirty="0"/>
                        <a:t>δ</a:t>
                      </a:r>
                      <a:endParaRPr lang="en-GB" sz="1600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0.00005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861043749"/>
                  </a:ext>
                </a:extLst>
              </a:tr>
              <a:tr h="342901">
                <a:tc>
                  <a:txBody>
                    <a:bodyPr/>
                    <a:lstStyle/>
                    <a:p>
                      <a:pPr algn="ctr"/>
                      <a:r>
                        <a:rPr lang="en-GB" sz="1600" i="1" dirty="0"/>
                        <a:t>r</a:t>
                      </a:r>
                      <a:r>
                        <a:rPr lang="en-GB" sz="1000" dirty="0"/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3.15 mm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307995263"/>
                  </a:ext>
                </a:extLst>
              </a:tr>
              <a:tr h="342901">
                <a:tc>
                  <a:txBody>
                    <a:bodyPr/>
                    <a:lstStyle/>
                    <a:p>
                      <a:pPr algn="ctr"/>
                      <a:r>
                        <a:rPr lang="en-GB" sz="1600" i="1" dirty="0"/>
                        <a:t>r</a:t>
                      </a:r>
                      <a:r>
                        <a:rPr lang="en-GB" sz="1000" dirty="0"/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It is used to tune the frequency to 12 GHz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3763784841"/>
                  </a:ext>
                </a:extLst>
              </a:tr>
            </a:tbl>
          </a:graphicData>
        </a:graphic>
      </p:graphicFrame>
      <p:sp>
        <p:nvSpPr>
          <p:cNvPr id="9" name="Slide Number Placeholder 3"/>
          <p:cNvSpPr txBox="1">
            <a:spLocks/>
          </p:cNvSpPr>
          <p:nvPr/>
        </p:nvSpPr>
        <p:spPr>
          <a:xfrm>
            <a:off x="8755168" y="6588098"/>
            <a:ext cx="391370" cy="273625"/>
          </a:xfrm>
          <a:prstGeom prst="rect">
            <a:avLst/>
          </a:prstGeom>
          <a:solidFill>
            <a:srgbClr val="00B050"/>
          </a:solidFill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smtClean="0">
                <a:solidFill>
                  <a:srgbClr val="7030A0"/>
                </a:solidFill>
              </a:rPr>
              <a:t>10</a:t>
            </a:r>
            <a:endParaRPr lang="en-US" sz="16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69296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Geometry Optimizations- dielectric loss tangent </a:t>
            </a:r>
            <a:r>
              <a:rPr lang="el-GR" i="1" dirty="0"/>
              <a:t>δ</a:t>
            </a:r>
            <a:endParaRPr lang="en-GB" sz="2200" dirty="0"/>
          </a:p>
        </p:txBody>
      </p:sp>
      <p:pic>
        <p:nvPicPr>
          <p:cNvPr id="3" name="Picture 2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29200" y="1540216"/>
            <a:ext cx="3600000" cy="2520000"/>
          </a:xfrm>
          <a:prstGeom prst="rect">
            <a:avLst/>
          </a:prstGeom>
        </p:spPr>
      </p:pic>
      <p:pic>
        <p:nvPicPr>
          <p:cNvPr id="5" name="Picture 4"/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533400" y="3997034"/>
            <a:ext cx="3600000" cy="2520000"/>
          </a:xfrm>
          <a:prstGeom prst="rect">
            <a:avLst/>
          </a:prstGeom>
        </p:spPr>
      </p:pic>
      <p:pic>
        <p:nvPicPr>
          <p:cNvPr id="11" name="Picture 10"/>
          <p:cNvPicPr>
            <a:picLocks/>
          </p:cNvPicPr>
          <p:nvPr/>
        </p:nvPicPr>
        <p:blipFill>
          <a:blip r:embed="rId4"/>
          <a:stretch>
            <a:fillRect/>
          </a:stretch>
        </p:blipFill>
        <p:spPr>
          <a:xfrm>
            <a:off x="533400" y="1540216"/>
            <a:ext cx="3600000" cy="2520000"/>
          </a:xfrm>
          <a:prstGeom prst="rect">
            <a:avLst/>
          </a:prstGeom>
        </p:spPr>
      </p:pic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xmlns="" id="{8B05C395-3CC0-437D-9536-B61013D20B7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3718979"/>
              </p:ext>
            </p:extLst>
          </p:nvPr>
        </p:nvGraphicFramePr>
        <p:xfrm>
          <a:off x="4606834" y="4343400"/>
          <a:ext cx="4267200" cy="160782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32298">
                  <a:extLst>
                    <a:ext uri="{9D8B030D-6E8A-4147-A177-3AD203B41FA5}">
                      <a16:colId xmlns:a16="http://schemas.microsoft.com/office/drawing/2014/main" xmlns="" val="2369025803"/>
                    </a:ext>
                  </a:extLst>
                </a:gridCol>
                <a:gridCol w="2034902">
                  <a:extLst>
                    <a:ext uri="{9D8B030D-6E8A-4147-A177-3AD203B41FA5}">
                      <a16:colId xmlns:a16="http://schemas.microsoft.com/office/drawing/2014/main" xmlns="" val="3827166721"/>
                    </a:ext>
                  </a:extLst>
                </a:gridCol>
              </a:tblGrid>
              <a:tr h="342901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Parameters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3302397226"/>
                  </a:ext>
                </a:extLst>
              </a:tr>
              <a:tr h="342901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Dielectric constant </a:t>
                      </a:r>
                      <a:r>
                        <a:rPr lang="el-GR" sz="1600" i="1" dirty="0"/>
                        <a:t>ε</a:t>
                      </a:r>
                      <a:r>
                        <a:rPr lang="en-US" sz="1000" i="0" dirty="0"/>
                        <a:t>r</a:t>
                      </a:r>
                      <a:endParaRPr lang="en-GB" sz="1000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3.75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861043749"/>
                  </a:ext>
                </a:extLst>
              </a:tr>
              <a:tr h="342901">
                <a:tc>
                  <a:txBody>
                    <a:bodyPr/>
                    <a:lstStyle/>
                    <a:p>
                      <a:pPr algn="ctr"/>
                      <a:r>
                        <a:rPr lang="en-GB" sz="1600" i="1" dirty="0"/>
                        <a:t>r</a:t>
                      </a:r>
                      <a:r>
                        <a:rPr lang="en-GB" sz="1000" dirty="0"/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3.15 mm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307995263"/>
                  </a:ext>
                </a:extLst>
              </a:tr>
              <a:tr h="342901">
                <a:tc>
                  <a:txBody>
                    <a:bodyPr/>
                    <a:lstStyle/>
                    <a:p>
                      <a:pPr algn="ctr"/>
                      <a:r>
                        <a:rPr lang="en-GB" sz="1600" i="1" dirty="0"/>
                        <a:t>r</a:t>
                      </a:r>
                      <a:r>
                        <a:rPr lang="en-GB" sz="1000" dirty="0"/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It is used to tune the frequency to 12 GHz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3763784841"/>
                  </a:ext>
                </a:extLst>
              </a:tr>
            </a:tbl>
          </a:graphicData>
        </a:graphic>
      </p:graphicFrame>
      <p:sp>
        <p:nvSpPr>
          <p:cNvPr id="8" name="Slide Number Placeholder 3"/>
          <p:cNvSpPr txBox="1">
            <a:spLocks/>
          </p:cNvSpPr>
          <p:nvPr/>
        </p:nvSpPr>
        <p:spPr>
          <a:xfrm>
            <a:off x="8755168" y="6588098"/>
            <a:ext cx="391370" cy="273625"/>
          </a:xfrm>
          <a:prstGeom prst="rect">
            <a:avLst/>
          </a:prstGeom>
          <a:solidFill>
            <a:srgbClr val="00B050"/>
          </a:solidFill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smtClean="0">
                <a:solidFill>
                  <a:srgbClr val="7030A0"/>
                </a:solidFill>
              </a:rPr>
              <a:t>11</a:t>
            </a:r>
            <a:endParaRPr lang="en-US" sz="16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07023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Geometry Optimizations- inner radius </a:t>
            </a:r>
            <a:r>
              <a:rPr lang="en-GB" i="1" dirty="0"/>
              <a:t>r</a:t>
            </a:r>
            <a:r>
              <a:rPr lang="en-GB" sz="2000" dirty="0"/>
              <a:t>1</a:t>
            </a:r>
            <a:endParaRPr lang="en-GB" sz="2200" dirty="0"/>
          </a:p>
        </p:txBody>
      </p:sp>
      <p:pic>
        <p:nvPicPr>
          <p:cNvPr id="3" name="Picture 2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33400" y="1540216"/>
            <a:ext cx="3600000" cy="2520000"/>
          </a:xfrm>
          <a:prstGeom prst="rect">
            <a:avLst/>
          </a:prstGeom>
        </p:spPr>
      </p:pic>
      <p:pic>
        <p:nvPicPr>
          <p:cNvPr id="5" name="Picture 4"/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5029200" y="1540216"/>
            <a:ext cx="3600000" cy="2520000"/>
          </a:xfrm>
          <a:prstGeom prst="rect">
            <a:avLst/>
          </a:prstGeom>
        </p:spPr>
      </p:pic>
      <p:pic>
        <p:nvPicPr>
          <p:cNvPr id="11" name="Picture 10"/>
          <p:cNvPicPr>
            <a:picLocks/>
          </p:cNvPicPr>
          <p:nvPr/>
        </p:nvPicPr>
        <p:blipFill>
          <a:blip r:embed="rId4"/>
          <a:stretch>
            <a:fillRect/>
          </a:stretch>
        </p:blipFill>
        <p:spPr>
          <a:xfrm>
            <a:off x="533400" y="3997034"/>
            <a:ext cx="3600000" cy="2520000"/>
          </a:xfrm>
          <a:prstGeom prst="rect">
            <a:avLst/>
          </a:prstGeom>
        </p:spPr>
      </p:pic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xmlns="" id="{E6EE9C37-A947-4E6D-AE01-F97422D9954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5925289"/>
              </p:ext>
            </p:extLst>
          </p:nvPr>
        </p:nvGraphicFramePr>
        <p:xfrm>
          <a:off x="4606834" y="4343400"/>
          <a:ext cx="4267200" cy="160782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32298">
                  <a:extLst>
                    <a:ext uri="{9D8B030D-6E8A-4147-A177-3AD203B41FA5}">
                      <a16:colId xmlns:a16="http://schemas.microsoft.com/office/drawing/2014/main" xmlns="" val="2369025803"/>
                    </a:ext>
                  </a:extLst>
                </a:gridCol>
                <a:gridCol w="2034902">
                  <a:extLst>
                    <a:ext uri="{9D8B030D-6E8A-4147-A177-3AD203B41FA5}">
                      <a16:colId xmlns:a16="http://schemas.microsoft.com/office/drawing/2014/main" xmlns="" val="3827166721"/>
                    </a:ext>
                  </a:extLst>
                </a:gridCol>
              </a:tblGrid>
              <a:tr h="342901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Parameters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3302397226"/>
                  </a:ext>
                </a:extLst>
              </a:tr>
              <a:tr h="342901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Dielectric constant </a:t>
                      </a:r>
                      <a:r>
                        <a:rPr lang="el-GR" sz="1600" i="1" dirty="0"/>
                        <a:t>ε</a:t>
                      </a:r>
                      <a:r>
                        <a:rPr lang="en-US" sz="1000" i="0" dirty="0"/>
                        <a:t>r</a:t>
                      </a:r>
                      <a:endParaRPr lang="en-GB" sz="1000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3.75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861043749"/>
                  </a:ext>
                </a:extLst>
              </a:tr>
              <a:tr h="342901">
                <a:tc>
                  <a:txBody>
                    <a:bodyPr/>
                    <a:lstStyle/>
                    <a:p>
                      <a:pPr algn="ctr"/>
                      <a:r>
                        <a:rPr lang="en-GB" sz="1600" i="0" dirty="0"/>
                        <a:t>Dielectric loss tangent </a:t>
                      </a:r>
                      <a:r>
                        <a:rPr lang="en-GB" sz="1600" i="1" dirty="0"/>
                        <a:t>δ</a:t>
                      </a:r>
                      <a:endParaRPr lang="en-GB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0.00005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307995263"/>
                  </a:ext>
                </a:extLst>
              </a:tr>
              <a:tr h="342901">
                <a:tc>
                  <a:txBody>
                    <a:bodyPr/>
                    <a:lstStyle/>
                    <a:p>
                      <a:pPr algn="ctr"/>
                      <a:r>
                        <a:rPr lang="en-GB" sz="1600" i="1" dirty="0"/>
                        <a:t>r</a:t>
                      </a:r>
                      <a:r>
                        <a:rPr lang="en-GB" sz="1000" dirty="0"/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It is used to tune the frequency to 12 GHz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3763784841"/>
                  </a:ext>
                </a:extLst>
              </a:tr>
            </a:tbl>
          </a:graphicData>
        </a:graphic>
      </p:graphicFrame>
      <p:sp>
        <p:nvSpPr>
          <p:cNvPr id="7" name="Slide Number Placeholder 3"/>
          <p:cNvSpPr txBox="1">
            <a:spLocks/>
          </p:cNvSpPr>
          <p:nvPr/>
        </p:nvSpPr>
        <p:spPr>
          <a:xfrm>
            <a:off x="8755168" y="6588098"/>
            <a:ext cx="391370" cy="273625"/>
          </a:xfrm>
          <a:prstGeom prst="rect">
            <a:avLst/>
          </a:prstGeom>
          <a:solidFill>
            <a:srgbClr val="00B050"/>
          </a:solidFill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smtClean="0">
                <a:solidFill>
                  <a:srgbClr val="7030A0"/>
                </a:solidFill>
              </a:rPr>
              <a:t>12</a:t>
            </a:r>
            <a:endParaRPr lang="en-US" sz="16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845313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Geometry Optimizations- outer radius </a:t>
            </a:r>
            <a:r>
              <a:rPr lang="en-GB" i="1" dirty="0"/>
              <a:t>r</a:t>
            </a:r>
            <a:r>
              <a:rPr lang="en-GB" sz="2000" dirty="0"/>
              <a:t>2</a:t>
            </a:r>
            <a:endParaRPr lang="en-GB" sz="2200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400" y="1540216"/>
            <a:ext cx="3600000" cy="240000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9200" y="3997034"/>
            <a:ext cx="3600000" cy="2401354"/>
          </a:xfrm>
          <a:prstGeom prst="rect">
            <a:avLst/>
          </a:prstGeom>
        </p:spPr>
      </p:pic>
      <p:pic>
        <p:nvPicPr>
          <p:cNvPr id="19" name="Picture 18"/>
          <p:cNvPicPr>
            <a:picLocks/>
          </p:cNvPicPr>
          <p:nvPr/>
        </p:nvPicPr>
        <p:blipFill>
          <a:blip r:embed="rId4"/>
          <a:stretch>
            <a:fillRect/>
          </a:stretch>
        </p:blipFill>
        <p:spPr>
          <a:xfrm>
            <a:off x="5029200" y="1540216"/>
            <a:ext cx="3600000" cy="2520000"/>
          </a:xfrm>
          <a:prstGeom prst="rect">
            <a:avLst/>
          </a:prstGeom>
        </p:spPr>
      </p:pic>
      <p:pic>
        <p:nvPicPr>
          <p:cNvPr id="21" name="Picture 20"/>
          <p:cNvPicPr>
            <a:picLocks/>
          </p:cNvPicPr>
          <p:nvPr/>
        </p:nvPicPr>
        <p:blipFill>
          <a:blip r:embed="rId5"/>
          <a:stretch>
            <a:fillRect/>
          </a:stretch>
        </p:blipFill>
        <p:spPr>
          <a:xfrm>
            <a:off x="533400" y="3997034"/>
            <a:ext cx="3600000" cy="2520000"/>
          </a:xfrm>
          <a:prstGeom prst="rect">
            <a:avLst/>
          </a:prstGeom>
        </p:spPr>
      </p:pic>
      <p:sp>
        <p:nvSpPr>
          <p:cNvPr id="7" name="Slide Number Placeholder 3"/>
          <p:cNvSpPr txBox="1">
            <a:spLocks/>
          </p:cNvSpPr>
          <p:nvPr/>
        </p:nvSpPr>
        <p:spPr>
          <a:xfrm>
            <a:off x="8755168" y="6588098"/>
            <a:ext cx="391370" cy="273625"/>
          </a:xfrm>
          <a:prstGeom prst="rect">
            <a:avLst/>
          </a:prstGeom>
          <a:solidFill>
            <a:srgbClr val="00B050"/>
          </a:solidFill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smtClean="0">
                <a:solidFill>
                  <a:srgbClr val="7030A0"/>
                </a:solidFill>
              </a:rPr>
              <a:t>13</a:t>
            </a:r>
            <a:endParaRPr lang="en-US" sz="16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142019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RF parameters on DLA structures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20969966"/>
              </p:ext>
            </p:extLst>
          </p:nvPr>
        </p:nvGraphicFramePr>
        <p:xfrm>
          <a:off x="217715" y="1520478"/>
          <a:ext cx="8686798" cy="4998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08446">
                  <a:extLst>
                    <a:ext uri="{9D8B030D-6E8A-4147-A177-3AD203B41FA5}">
                      <a16:colId xmlns:a16="http://schemas.microsoft.com/office/drawing/2014/main" xmlns="" val="3871829296"/>
                    </a:ext>
                  </a:extLst>
                </a:gridCol>
                <a:gridCol w="1096392">
                  <a:extLst>
                    <a:ext uri="{9D8B030D-6E8A-4147-A177-3AD203B41FA5}">
                      <a16:colId xmlns:a16="http://schemas.microsoft.com/office/drawing/2014/main" xmlns="" val="1781957688"/>
                    </a:ext>
                  </a:extLst>
                </a:gridCol>
                <a:gridCol w="1096392">
                  <a:extLst>
                    <a:ext uri="{9D8B030D-6E8A-4147-A177-3AD203B41FA5}">
                      <a16:colId xmlns:a16="http://schemas.microsoft.com/office/drawing/2014/main" xmlns="" val="2657615851"/>
                    </a:ext>
                  </a:extLst>
                </a:gridCol>
                <a:gridCol w="1096392">
                  <a:extLst>
                    <a:ext uri="{9D8B030D-6E8A-4147-A177-3AD203B41FA5}">
                      <a16:colId xmlns:a16="http://schemas.microsoft.com/office/drawing/2014/main" xmlns="" val="1204088204"/>
                    </a:ext>
                  </a:extLst>
                </a:gridCol>
                <a:gridCol w="1096392">
                  <a:extLst>
                    <a:ext uri="{9D8B030D-6E8A-4147-A177-3AD203B41FA5}">
                      <a16:colId xmlns:a16="http://schemas.microsoft.com/office/drawing/2014/main" xmlns="" val="3354281251"/>
                    </a:ext>
                  </a:extLst>
                </a:gridCol>
                <a:gridCol w="1096392">
                  <a:extLst>
                    <a:ext uri="{9D8B030D-6E8A-4147-A177-3AD203B41FA5}">
                      <a16:colId xmlns:a16="http://schemas.microsoft.com/office/drawing/2014/main" xmlns="" val="944853938"/>
                    </a:ext>
                  </a:extLst>
                </a:gridCol>
                <a:gridCol w="1096392">
                  <a:extLst>
                    <a:ext uri="{9D8B030D-6E8A-4147-A177-3AD203B41FA5}">
                      <a16:colId xmlns:a16="http://schemas.microsoft.com/office/drawing/2014/main" xmlns="" val="3170285343"/>
                    </a:ext>
                  </a:extLst>
                </a:gridCol>
              </a:tblGrid>
              <a:tr h="479987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CLIC-G iris</a:t>
                      </a:r>
                      <a:r>
                        <a:rPr lang="en-GB" sz="1400" baseline="0" dirty="0"/>
                        <a:t> structure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Quartz (SiO</a:t>
                      </a:r>
                      <a:r>
                        <a:rPr lang="en-GB" sz="1000" dirty="0"/>
                        <a:t>2</a:t>
                      </a:r>
                      <a:r>
                        <a:rPr lang="en-GB" sz="1400" dirty="0"/>
                        <a:t>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Diamond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Alumina (Al2O3)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err="1"/>
                        <a:t>MgCaTi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err="1"/>
                        <a:t>BaTi</a:t>
                      </a:r>
                      <a:endParaRPr lang="en-GB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3016250655"/>
                  </a:ext>
                </a:extLst>
              </a:tr>
              <a:tr h="282346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Dielectric</a:t>
                      </a:r>
                      <a:r>
                        <a:rPr lang="en-GB" sz="1400" baseline="0" dirty="0"/>
                        <a:t> constant </a:t>
                      </a:r>
                      <a:r>
                        <a:rPr lang="el-GR" sz="1400" b="0" i="1" baseline="0" dirty="0"/>
                        <a:t>ε</a:t>
                      </a:r>
                      <a:r>
                        <a:rPr lang="en-GB" sz="1000" baseline="0" dirty="0"/>
                        <a:t>r</a:t>
                      </a:r>
                      <a:endParaRPr lang="en-GB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FF0000"/>
                          </a:solidFill>
                        </a:rPr>
                        <a:t>3.75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5.7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chemeClr val="tx1"/>
                          </a:solidFill>
                        </a:rPr>
                        <a:t>9.7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20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35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63077354"/>
                  </a:ext>
                </a:extLst>
              </a:tr>
              <a:tr h="282346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Dielectric loss tangent </a:t>
                      </a:r>
                      <a:r>
                        <a:rPr lang="el-GR" sz="1400" i="1" dirty="0"/>
                        <a:t>δ</a:t>
                      </a:r>
                      <a:endParaRPr lang="en-GB" sz="1400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FF0000"/>
                          </a:solidFill>
                        </a:rPr>
                        <a:t>0.00005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0.0001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chemeClr val="tx1"/>
                          </a:solidFill>
                        </a:rPr>
                        <a:t>0.0001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0.0001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0.0001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3547320669"/>
                  </a:ext>
                </a:extLst>
              </a:tr>
              <a:tr h="282346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Structure</a:t>
                      </a:r>
                      <a:r>
                        <a:rPr lang="en-GB" sz="1400" baseline="0" dirty="0"/>
                        <a:t> length [mm]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8.332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FF0000"/>
                          </a:solidFill>
                        </a:rPr>
                        <a:t>8.332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8.332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chemeClr val="tx1"/>
                          </a:solidFill>
                        </a:rPr>
                        <a:t>8.332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8.332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8.332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151298055"/>
                  </a:ext>
                </a:extLst>
              </a:tr>
              <a:tr h="282346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Phase advance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120°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FF0000"/>
                          </a:solidFill>
                        </a:rPr>
                        <a:t>120°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120°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chemeClr val="tx1"/>
                          </a:solidFill>
                        </a:rPr>
                        <a:t>120°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120°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120°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3766200267"/>
                  </a:ext>
                </a:extLst>
              </a:tr>
              <a:tr h="282346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Inner radius </a:t>
                      </a:r>
                      <a:r>
                        <a:rPr lang="en-GB" sz="1400" i="1" dirty="0"/>
                        <a:t>r</a:t>
                      </a:r>
                      <a:r>
                        <a:rPr lang="en-GB" sz="1000" dirty="0"/>
                        <a:t>1</a:t>
                      </a:r>
                      <a:r>
                        <a:rPr lang="en-GB" sz="1400" dirty="0"/>
                        <a:t> [mm]</a:t>
                      </a:r>
                      <a:endParaRPr lang="en-GB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3.15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FF0000"/>
                          </a:solidFill>
                        </a:rPr>
                        <a:t>3.15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3.15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chemeClr val="tx1"/>
                          </a:solidFill>
                        </a:rPr>
                        <a:t>3.15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3.15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3.15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4203081610"/>
                  </a:ext>
                </a:extLst>
              </a:tr>
              <a:tr h="282346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Outer</a:t>
                      </a:r>
                      <a:r>
                        <a:rPr lang="en-GB" sz="1400" baseline="0" dirty="0"/>
                        <a:t> radius </a:t>
                      </a:r>
                      <a:r>
                        <a:rPr lang="en-GB" sz="1400" i="1" baseline="0" dirty="0"/>
                        <a:t>r</a:t>
                      </a:r>
                      <a:r>
                        <a:rPr lang="en-GB" sz="1000" baseline="0" dirty="0"/>
                        <a:t>2</a:t>
                      </a:r>
                      <a:r>
                        <a:rPr lang="en-GB" sz="1400" baseline="0" dirty="0"/>
                        <a:t> [mm]</a:t>
                      </a:r>
                      <a:endParaRPr lang="en-GB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FF0000"/>
                          </a:solidFill>
                        </a:rPr>
                        <a:t>7.22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6.20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chemeClr val="tx1"/>
                          </a:solidFill>
                        </a:rPr>
                        <a:t>5.357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4.624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4.245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754111603"/>
                  </a:ext>
                </a:extLst>
              </a:tr>
              <a:tr h="282346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Frequency [GHz]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0070C0"/>
                          </a:solidFill>
                        </a:rPr>
                        <a:t>11.9943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FF0000"/>
                          </a:solidFill>
                        </a:rPr>
                        <a:t>11.9990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11.9958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chemeClr val="tx1"/>
                          </a:solidFill>
                        </a:rPr>
                        <a:t>11.9927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11.9942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11.9919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3645649278"/>
                  </a:ext>
                </a:extLst>
              </a:tr>
              <a:tr h="282346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Unloaded </a:t>
                      </a:r>
                      <a:r>
                        <a:rPr lang="en-GB" sz="1400" i="1" dirty="0"/>
                        <a:t>Q</a:t>
                      </a:r>
                      <a:r>
                        <a:rPr lang="en-GB" sz="1000" i="0" dirty="0"/>
                        <a:t>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0070C0"/>
                          </a:solidFill>
                        </a:rPr>
                        <a:t>7245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FF0000"/>
                          </a:solidFill>
                        </a:rPr>
                        <a:t>6127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3998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chemeClr val="tx1"/>
                          </a:solidFill>
                        </a:rPr>
                        <a:t>3123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2214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1691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2616606132"/>
                  </a:ext>
                </a:extLst>
              </a:tr>
              <a:tr h="282346">
                <a:tc>
                  <a:txBody>
                    <a:bodyPr/>
                    <a:lstStyle/>
                    <a:p>
                      <a:pPr algn="ctr"/>
                      <a:r>
                        <a:rPr lang="en-GB" sz="1400" i="1" dirty="0"/>
                        <a:t>r</a:t>
                      </a:r>
                      <a:r>
                        <a:rPr lang="en-GB" sz="1400" dirty="0"/>
                        <a:t>’/</a:t>
                      </a:r>
                      <a:r>
                        <a:rPr lang="en-GB" sz="1400" i="1" dirty="0"/>
                        <a:t>Q</a:t>
                      </a:r>
                      <a:r>
                        <a:rPr lang="en-GB" sz="1000" dirty="0"/>
                        <a:t>0</a:t>
                      </a:r>
                      <a:r>
                        <a:rPr lang="en-GB" sz="1400" dirty="0"/>
                        <a:t> [</a:t>
                      </a:r>
                      <a:r>
                        <a:rPr lang="el-GR" sz="1400" dirty="0"/>
                        <a:t>Ω</a:t>
                      </a:r>
                      <a:r>
                        <a:rPr lang="en-GB" sz="1400" dirty="0"/>
                        <a:t>/m]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0070C0"/>
                          </a:solidFill>
                        </a:rPr>
                        <a:t>15924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FF0000"/>
                          </a:solidFill>
                        </a:rPr>
                        <a:t>10719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11166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chemeClr val="tx1"/>
                          </a:solidFill>
                        </a:rPr>
                        <a:t>10408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8463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6878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69887902"/>
                  </a:ext>
                </a:extLst>
              </a:tr>
              <a:tr h="282346">
                <a:tc>
                  <a:txBody>
                    <a:bodyPr/>
                    <a:lstStyle/>
                    <a:p>
                      <a:pPr algn="ctr"/>
                      <a:r>
                        <a:rPr lang="en-GB" sz="1400" i="1" dirty="0"/>
                        <a:t>r</a:t>
                      </a:r>
                      <a:r>
                        <a:rPr lang="en-GB" sz="1400" dirty="0"/>
                        <a:t>’ [M</a:t>
                      </a:r>
                      <a:r>
                        <a:rPr lang="el-GR" sz="1400" dirty="0"/>
                        <a:t>Ω</a:t>
                      </a:r>
                      <a:r>
                        <a:rPr lang="en-GB" sz="1400" dirty="0"/>
                        <a:t>/m]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0070C0"/>
                          </a:solidFill>
                        </a:rPr>
                        <a:t>115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FF0000"/>
                          </a:solidFill>
                        </a:rPr>
                        <a:t>66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45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chemeClr val="tx1"/>
                          </a:solidFill>
                        </a:rPr>
                        <a:t>33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19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12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4202951459"/>
                  </a:ext>
                </a:extLst>
              </a:tr>
              <a:tr h="282346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1" dirty="0">
                          <a:solidFill>
                            <a:schemeClr val="tx1"/>
                          </a:solidFill>
                        </a:rPr>
                        <a:t>v</a:t>
                      </a:r>
                      <a:r>
                        <a:rPr lang="en-US" sz="1000" b="0" baseline="0" dirty="0">
                          <a:solidFill>
                            <a:schemeClr val="tx1"/>
                          </a:solidFill>
                        </a:rPr>
                        <a:t>g</a:t>
                      </a:r>
                      <a:r>
                        <a:rPr lang="en-US" sz="1400" b="0" dirty="0">
                          <a:solidFill>
                            <a:schemeClr val="tx1"/>
                          </a:solidFill>
                        </a:rPr>
                        <a:t>/</a:t>
                      </a:r>
                      <a:r>
                        <a:rPr lang="en-US" sz="1400" b="0" i="1" dirty="0">
                          <a:solidFill>
                            <a:schemeClr val="tx1"/>
                          </a:solidFill>
                        </a:rPr>
                        <a:t>c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0070C0"/>
                          </a:solidFill>
                        </a:rPr>
                        <a:t>0.018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FF0000"/>
                          </a:solidFill>
                        </a:rPr>
                        <a:t>0.273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0.183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chemeClr val="tx1"/>
                          </a:solidFill>
                        </a:rPr>
                        <a:t>0.111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0.057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0.034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123793381"/>
                  </a:ext>
                </a:extLst>
              </a:tr>
              <a:tr h="282346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 err="1">
                          <a:solidFill>
                            <a:schemeClr val="tx1"/>
                          </a:solidFill>
                        </a:rPr>
                        <a:t>Es</a:t>
                      </a:r>
                      <a:r>
                        <a:rPr lang="en-US" sz="1400" b="0" dirty="0">
                          <a:solidFill>
                            <a:schemeClr val="tx1"/>
                          </a:solidFill>
                        </a:rPr>
                        <a:t>/</a:t>
                      </a:r>
                      <a:r>
                        <a:rPr lang="en-US" sz="1400" b="0" dirty="0" err="1">
                          <a:solidFill>
                            <a:schemeClr val="tx1"/>
                          </a:solidFill>
                        </a:rPr>
                        <a:t>Ea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0070C0"/>
                          </a:solidFill>
                        </a:rPr>
                        <a:t>2.4819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FF0000"/>
                          </a:solidFill>
                        </a:rPr>
                        <a:t>1.0757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1.0755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1.0757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1.0760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1.0760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3664732816"/>
                  </a:ext>
                </a:extLst>
              </a:tr>
              <a:tr h="282346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 err="1">
                          <a:solidFill>
                            <a:schemeClr val="tx1"/>
                          </a:solidFill>
                        </a:rPr>
                        <a:t>Es</a:t>
                      </a:r>
                      <a:r>
                        <a:rPr lang="en-US" sz="1400" b="0" dirty="0">
                          <a:solidFill>
                            <a:schemeClr val="tx1"/>
                          </a:solidFill>
                        </a:rPr>
                        <a:t>/</a:t>
                      </a:r>
                      <a:r>
                        <a:rPr lang="en-US" sz="1400" b="0" dirty="0" err="1">
                          <a:solidFill>
                            <a:schemeClr val="tx1"/>
                          </a:solidFill>
                        </a:rPr>
                        <a:t>Ea</a:t>
                      </a:r>
                      <a:r>
                        <a:rPr lang="en-US" sz="1400" b="0" dirty="0">
                          <a:solidFill>
                            <a:schemeClr val="tx1"/>
                          </a:solidFill>
                        </a:rPr>
                        <a:t> [dielectric]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FF0000"/>
                          </a:solidFill>
                        </a:rPr>
                        <a:t>1.0289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1.0024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1.0144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1.0152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1.0141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3070848417"/>
                  </a:ext>
                </a:extLst>
              </a:tr>
              <a:tr h="501243">
                <a:tc>
                  <a:txBody>
                    <a:bodyPr/>
                    <a:lstStyle/>
                    <a:p>
                      <a:pPr algn="ctr"/>
                      <a:r>
                        <a:rPr lang="en-GB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Power required to generate 100 MV/m [MW]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0070C0"/>
                          </a:solidFill>
                        </a:rPr>
                        <a:t>45.0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FF0000"/>
                          </a:solidFill>
                        </a:rPr>
                        <a:t>1013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652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chemeClr val="tx1"/>
                          </a:solidFill>
                        </a:rPr>
                        <a:t>424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chemeClr val="tx1"/>
                          </a:solidFill>
                        </a:rPr>
                        <a:t>266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chemeClr val="tx1"/>
                          </a:solidFill>
                        </a:rPr>
                        <a:t>197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2412575292"/>
                  </a:ext>
                </a:extLst>
              </a:tr>
            </a:tbl>
          </a:graphicData>
        </a:graphic>
      </p:graphicFrame>
      <p:sp>
        <p:nvSpPr>
          <p:cNvPr id="5" name="Slide Number Placeholder 3"/>
          <p:cNvSpPr txBox="1">
            <a:spLocks/>
          </p:cNvSpPr>
          <p:nvPr/>
        </p:nvSpPr>
        <p:spPr>
          <a:xfrm>
            <a:off x="8755168" y="6588098"/>
            <a:ext cx="391370" cy="273625"/>
          </a:xfrm>
          <a:prstGeom prst="rect">
            <a:avLst/>
          </a:prstGeom>
          <a:solidFill>
            <a:srgbClr val="00B050"/>
          </a:solidFill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smtClean="0">
                <a:solidFill>
                  <a:srgbClr val="7030A0"/>
                </a:solidFill>
              </a:rPr>
              <a:t>14</a:t>
            </a:r>
            <a:endParaRPr lang="en-US" sz="16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7855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DLA structure with constant impedance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lnSpcReduction="10000"/>
              </a:bodyPr>
              <a:lstStyle/>
              <a:p>
                <a:pPr algn="just"/>
                <a:r>
                  <a:rPr lang="en-GB" altLang="zh-CN" dirty="0"/>
                  <a:t>The accelerating field, transmitted power and power loss are </a:t>
                </a:r>
                <a14:m>
                  <m:oMath xmlns:m="http://schemas.openxmlformats.org/officeDocument/2006/math">
                    <m:r>
                      <a:rPr lang="en-GB" altLang="zh-CN" i="1">
                        <a:latin typeface="Cambria Math" panose="02040503050406030204" pitchFamily="18" charset="0"/>
                      </a:rPr>
                      <m:t>𝐸</m:t>
                    </m:r>
                    <m:d>
                      <m:dPr>
                        <m:ctrlPr>
                          <a:rPr lang="zh-CN" altLang="zh-CN" i="1">
                            <a:latin typeface="Cambria Math" charset="0"/>
                          </a:rPr>
                        </m:ctrlPr>
                      </m:dPr>
                      <m:e>
                        <m:r>
                          <a:rPr lang="en-GB" altLang="zh-CN" i="1"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</m:d>
                    <m:r>
                      <a:rPr lang="en-GB" altLang="zh-CN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zh-CN" altLang="zh-CN" i="1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GB" altLang="zh-CN" i="1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GB" altLang="zh-CN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sSup>
                      <m:sSupPr>
                        <m:ctrlPr>
                          <a:rPr lang="zh-CN" altLang="zh-CN" i="1">
                            <a:latin typeface="Cambria Math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GB" altLang="zh-CN">
                            <a:latin typeface="Cambria Math" panose="02040503050406030204" pitchFamily="18" charset="0"/>
                          </a:rPr>
                          <m:t>e</m:t>
                        </m:r>
                      </m:e>
                      <m:sup>
                        <m:r>
                          <a:rPr lang="en-GB" altLang="zh-CN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GB" altLang="zh-CN" i="1">
                            <a:latin typeface="Cambria Math" panose="02040503050406030204" pitchFamily="18" charset="0"/>
                          </a:rPr>
                          <m:t>𝛼</m:t>
                        </m:r>
                        <m:r>
                          <a:rPr lang="en-GB" altLang="zh-CN" i="1">
                            <a:latin typeface="Cambria Math" panose="02040503050406030204" pitchFamily="18" charset="0"/>
                          </a:rPr>
                          <m:t>𝑧</m:t>
                        </m:r>
                      </m:sup>
                    </m:sSup>
                    <m:r>
                      <a:rPr lang="en-GB" altLang="zh-CN" i="1"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zh-CN" altLang="zh-CN" i="1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GB" altLang="zh-CN" i="1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altLang="zh-CN">
                            <a:latin typeface="Cambria Math" panose="02040503050406030204" pitchFamily="18" charset="0"/>
                          </a:rPr>
                          <m:t>t</m:t>
                        </m:r>
                      </m:sub>
                    </m:sSub>
                    <m:r>
                      <a:rPr lang="en-GB" altLang="zh-CN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en-GB" altLang="zh-CN" i="1">
                        <a:latin typeface="Cambria Math" panose="02040503050406030204" pitchFamily="18" charset="0"/>
                      </a:rPr>
                      <m:t>𝑧</m:t>
                    </m:r>
                    <m:r>
                      <a:rPr lang="en-GB" altLang="zh-CN" i="1">
                        <a:latin typeface="Cambria Math" panose="02040503050406030204" pitchFamily="18" charset="0"/>
                      </a:rPr>
                      <m:t>)=</m:t>
                    </m:r>
                    <m:sSub>
                      <m:sSubPr>
                        <m:ctrlPr>
                          <a:rPr lang="zh-CN" altLang="zh-CN" i="1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GB" altLang="zh-CN" i="1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GB" altLang="zh-CN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sSup>
                      <m:sSupPr>
                        <m:ctrlPr>
                          <a:rPr lang="zh-CN" altLang="zh-CN" i="1">
                            <a:latin typeface="Cambria Math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GB" altLang="zh-CN">
                            <a:latin typeface="Cambria Math" panose="02040503050406030204" pitchFamily="18" charset="0"/>
                          </a:rPr>
                          <m:t>e</m:t>
                        </m:r>
                      </m:e>
                      <m:sup>
                        <m:r>
                          <a:rPr lang="en-GB" altLang="zh-CN" i="1">
                            <a:latin typeface="Cambria Math" panose="02040503050406030204" pitchFamily="18" charset="0"/>
                          </a:rPr>
                          <m:t>−2</m:t>
                        </m:r>
                        <m:r>
                          <a:rPr lang="en-GB" altLang="zh-CN" i="1">
                            <a:latin typeface="Cambria Math" panose="02040503050406030204" pitchFamily="18" charset="0"/>
                          </a:rPr>
                          <m:t>𝛼</m:t>
                        </m:r>
                        <m:r>
                          <a:rPr lang="en-GB" altLang="zh-CN" i="1">
                            <a:latin typeface="Cambria Math" panose="02040503050406030204" pitchFamily="18" charset="0"/>
                          </a:rPr>
                          <m:t>𝑧</m:t>
                        </m:r>
                      </m:sup>
                    </m:sSup>
                  </m:oMath>
                </a14:m>
                <a:r>
                  <a:rPr lang="en-GB" altLang="zh-CN" dirty="0"/>
                  <a:t>,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i="1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GB" altLang="zh-CN" i="1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altLang="zh-CN">
                            <a:latin typeface="Cambria Math" panose="02040503050406030204" pitchFamily="18" charset="0"/>
                          </a:rPr>
                          <m:t>loss</m:t>
                        </m:r>
                      </m:sub>
                    </m:sSub>
                    <m:r>
                      <a:rPr lang="en-GB" altLang="zh-CN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en-GB" altLang="zh-CN" i="1">
                        <a:latin typeface="Cambria Math" panose="02040503050406030204" pitchFamily="18" charset="0"/>
                      </a:rPr>
                      <m:t>𝑧</m:t>
                    </m:r>
                    <m:r>
                      <a:rPr lang="en-GB" altLang="zh-CN" i="1">
                        <a:latin typeface="Cambria Math" panose="02040503050406030204" pitchFamily="18" charset="0"/>
                      </a:rPr>
                      <m:t>)=</m:t>
                    </m:r>
                    <m:sSub>
                      <m:sSubPr>
                        <m:ctrlPr>
                          <a:rPr lang="zh-CN" altLang="zh-CN" i="1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GB" altLang="zh-CN" i="1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GB" altLang="zh-CN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sSup>
                      <m:sSupPr>
                        <m:ctrlPr>
                          <a:rPr lang="zh-CN" altLang="zh-CN" i="1">
                            <a:latin typeface="Cambria Math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GB" altLang="zh-CN">
                            <a:latin typeface="Cambria Math" panose="02040503050406030204" pitchFamily="18" charset="0"/>
                          </a:rPr>
                          <m:t>e</m:t>
                        </m:r>
                      </m:e>
                      <m:sup>
                        <m:r>
                          <a:rPr lang="en-GB" altLang="zh-CN" i="1">
                            <a:latin typeface="Cambria Math" panose="02040503050406030204" pitchFamily="18" charset="0"/>
                          </a:rPr>
                          <m:t>−2</m:t>
                        </m:r>
                        <m:r>
                          <a:rPr lang="en-GB" altLang="zh-CN" i="1">
                            <a:latin typeface="Cambria Math" panose="02040503050406030204" pitchFamily="18" charset="0"/>
                          </a:rPr>
                          <m:t>𝛼</m:t>
                        </m:r>
                        <m:r>
                          <a:rPr lang="en-GB" altLang="zh-CN" i="1">
                            <a:latin typeface="Cambria Math" panose="02040503050406030204" pitchFamily="18" charset="0"/>
                          </a:rPr>
                          <m:t>𝑧</m:t>
                        </m:r>
                      </m:sup>
                    </m:sSup>
                  </m:oMath>
                </a14:m>
                <a:r>
                  <a:rPr lang="en-GB" altLang="zh-CN" dirty="0"/>
                  <a:t>, where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i="1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GB" altLang="zh-CN" i="1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GB" altLang="zh-CN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GB" altLang="zh-CN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i="1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GB" altLang="zh-CN" i="1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GB" altLang="zh-CN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GB" altLang="zh-CN" dirty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i="1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GB" altLang="zh-CN" i="1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GB" altLang="zh-CN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GB" altLang="zh-CN" dirty="0"/>
                  <a:t>are peak accelerating field, input power and peak power loss. </a:t>
                </a:r>
              </a:p>
              <a:p>
                <a:pPr algn="just"/>
                <a:r>
                  <a:rPr lang="en-GB" altLang="zh-CN" dirty="0"/>
                  <a:t>We can set accelerating field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i="1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GB" altLang="zh-CN" i="1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GB" altLang="zh-CN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GB" altLang="zh-CN" i="1">
                        <a:latin typeface="Cambria Math" panose="02040503050406030204" pitchFamily="18" charset="0"/>
                      </a:rPr>
                      <m:t>=100 </m:t>
                    </m:r>
                    <m:r>
                      <m:rPr>
                        <m:sty m:val="p"/>
                      </m:rPr>
                      <a:rPr lang="en-GB" altLang="zh-CN">
                        <a:latin typeface="Cambria Math" panose="02040503050406030204" pitchFamily="18" charset="0"/>
                      </a:rPr>
                      <m:t>MV</m:t>
                    </m:r>
                    <m:r>
                      <a:rPr lang="en-GB" altLang="zh-CN">
                        <a:latin typeface="Cambria Math" panose="02040503050406030204" pitchFamily="18" charset="0"/>
                      </a:rPr>
                      <m:t>/</m:t>
                    </m:r>
                    <m:r>
                      <m:rPr>
                        <m:sty m:val="p"/>
                      </m:rPr>
                      <a:rPr lang="en-GB" altLang="zh-CN">
                        <a:latin typeface="Cambria Math" panose="02040503050406030204" pitchFamily="18" charset="0"/>
                      </a:rPr>
                      <m:t>m</m:t>
                    </m:r>
                  </m:oMath>
                </a14:m>
                <a:r>
                  <a:rPr lang="en-GB" altLang="zh-CN" dirty="0"/>
                  <a:t>, so the input power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i="1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GB" altLang="zh-CN" i="1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GB" altLang="zh-CN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GB" altLang="zh-CN">
                        <a:latin typeface="Cambria Math" panose="02040503050406030204" pitchFamily="18" charset="0"/>
                      </a:rPr>
                      <m:t>=10</m:t>
                    </m:r>
                    <m:r>
                      <a:rPr lang="en-US" altLang="zh-CN" b="0" i="0" smtClean="0">
                        <a:latin typeface="Cambria Math" panose="02040503050406030204" pitchFamily="18" charset="0"/>
                      </a:rPr>
                      <m:t>13</m:t>
                    </m:r>
                    <m:r>
                      <a:rPr lang="en-GB" altLang="zh-CN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GB" altLang="zh-CN">
                        <a:latin typeface="Cambria Math" panose="02040503050406030204" pitchFamily="18" charset="0"/>
                      </a:rPr>
                      <m:t>MW</m:t>
                    </m:r>
                  </m:oMath>
                </a14:m>
                <a:r>
                  <a:rPr lang="en-GB" altLang="zh-CN" dirty="0"/>
                  <a:t>, and power loss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i="1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GB" altLang="zh-CN" i="1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GB" altLang="zh-CN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GB" altLang="zh-CN">
                        <a:latin typeface="Cambria Math" panose="02040503050406030204" pitchFamily="18" charset="0"/>
                      </a:rPr>
                      <m:t>=1</m:t>
                    </m:r>
                    <m:r>
                      <a:rPr lang="en-US" altLang="zh-CN" b="0" i="0" smtClean="0">
                        <a:latin typeface="Cambria Math" panose="02040503050406030204" pitchFamily="18" charset="0"/>
                      </a:rPr>
                      <m:t>52</m:t>
                    </m:r>
                    <m:r>
                      <a:rPr lang="en-GB" altLang="zh-CN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GB" altLang="zh-CN">
                        <a:latin typeface="Cambria Math" panose="02040503050406030204" pitchFamily="18" charset="0"/>
                      </a:rPr>
                      <m:t>MW</m:t>
                    </m:r>
                    <m:r>
                      <a:rPr lang="en-GB" altLang="zh-CN">
                        <a:latin typeface="Cambria Math" panose="02040503050406030204" pitchFamily="18" charset="0"/>
                      </a:rPr>
                      <m:t>/</m:t>
                    </m:r>
                    <m:r>
                      <m:rPr>
                        <m:sty m:val="p"/>
                      </m:rPr>
                      <a:rPr lang="en-GB" altLang="zh-CN">
                        <a:latin typeface="Cambria Math" panose="02040503050406030204" pitchFamily="18" charset="0"/>
                      </a:rPr>
                      <m:t>m</m:t>
                    </m:r>
                  </m:oMath>
                </a14:m>
                <a:r>
                  <a:rPr lang="en-GB" altLang="zh-CN" dirty="0"/>
                  <a:t>. Then we can calculate </a:t>
                </a:r>
                <a14:m>
                  <m:oMath xmlns:m="http://schemas.openxmlformats.org/officeDocument/2006/math">
                    <m:r>
                      <a:rPr lang="en-GB" altLang="zh-CN" i="1">
                        <a:latin typeface="Cambria Math" panose="02040503050406030204" pitchFamily="18" charset="0"/>
                      </a:rPr>
                      <m:t>𝛼</m:t>
                    </m:r>
                    <m:r>
                      <a:rPr lang="en-GB" altLang="zh-CN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zh-CN" altLang="zh-CN" i="1">
                            <a:latin typeface="Cambria Math" charset="0"/>
                          </a:rPr>
                        </m:ctrlPr>
                      </m:fPr>
                      <m:num>
                        <m:r>
                          <a:rPr lang="en-GB" altLang="zh-CN" i="1">
                            <a:latin typeface="Cambria Math" panose="02040503050406030204" pitchFamily="18" charset="0"/>
                          </a:rPr>
                          <m:t>𝜔</m:t>
                        </m:r>
                      </m:num>
                      <m:den>
                        <m:r>
                          <a:rPr lang="en-GB" altLang="zh-CN" i="1">
                            <a:latin typeface="Cambria Math" panose="02040503050406030204" pitchFamily="18" charset="0"/>
                          </a:rPr>
                          <m:t>2</m:t>
                        </m:r>
                        <m:sSub>
                          <m:sSubPr>
                            <m:ctrlPr>
                              <a:rPr lang="zh-CN" altLang="zh-CN" i="1">
                                <a:latin typeface="Cambria Math" charset="0"/>
                              </a:rPr>
                            </m:ctrlPr>
                          </m:sSubPr>
                          <m:e>
                            <m:r>
                              <a:rPr lang="en-GB" altLang="zh-CN" i="1">
                                <a:latin typeface="Cambria Math" panose="02040503050406030204" pitchFamily="18" charset="0"/>
                              </a:rPr>
                              <m:t>𝑄</m:t>
                            </m:r>
                          </m:e>
                          <m:sub>
                            <m:r>
                              <a:rPr lang="en-GB" altLang="zh-CN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sSub>
                          <m:sSubPr>
                            <m:ctrlPr>
                              <a:rPr lang="zh-CN" altLang="zh-CN" i="1">
                                <a:latin typeface="Cambria Math" charset="0"/>
                              </a:rPr>
                            </m:ctrlPr>
                          </m:sSubPr>
                          <m:e>
                            <m:r>
                              <a:rPr lang="en-GB" altLang="zh-CN" i="1">
                                <a:latin typeface="Cambria Math" panose="02040503050406030204" pitchFamily="18" charset="0"/>
                              </a:rPr>
                              <m:t>𝑣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GB" altLang="zh-CN">
                                <a:latin typeface="Cambria Math" panose="02040503050406030204" pitchFamily="18" charset="0"/>
                              </a:rPr>
                              <m:t>g</m:t>
                            </m:r>
                          </m:sub>
                        </m:sSub>
                      </m:den>
                    </m:f>
                    <m:r>
                      <a:rPr lang="en-GB" altLang="zh-CN" i="1">
                        <a:latin typeface="Cambria Math" panose="02040503050406030204" pitchFamily="18" charset="0"/>
                      </a:rPr>
                      <m:t>=0.0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7</m:t>
                    </m:r>
                    <m:r>
                      <a:rPr lang="en-GB" altLang="zh-CN" i="1">
                        <a:latin typeface="Cambria Math" panose="02040503050406030204" pitchFamily="18" charset="0"/>
                      </a:rPr>
                      <m:t>5</m:t>
                    </m:r>
                  </m:oMath>
                </a14:m>
                <a:r>
                  <a:rPr lang="en-GB" dirty="0"/>
                  <a:t>.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704" t="-2830" r="-311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 txBox="1">
            <a:spLocks/>
          </p:cNvSpPr>
          <p:nvPr/>
        </p:nvSpPr>
        <p:spPr>
          <a:xfrm>
            <a:off x="8755168" y="6588098"/>
            <a:ext cx="391370" cy="273625"/>
          </a:xfrm>
          <a:prstGeom prst="rect">
            <a:avLst/>
          </a:prstGeom>
          <a:solidFill>
            <a:srgbClr val="00B050"/>
          </a:solidFill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smtClean="0">
                <a:solidFill>
                  <a:srgbClr val="7030A0"/>
                </a:solidFill>
              </a:rPr>
              <a:t>15</a:t>
            </a:r>
            <a:endParaRPr lang="en-US" sz="16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537648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04D9FB1F-BBF0-4F83-93F7-17CBE767E403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672550" y="3847018"/>
            <a:ext cx="3600000" cy="27000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xmlns="" id="{2FCE6F00-8B75-44D0-A62D-ED0C97E61CEA}"/>
              </a:ext>
            </a:extLst>
          </p:cNvPr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672550" y="1349595"/>
            <a:ext cx="3600000" cy="2700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xmlns="" id="{31B890E4-0688-4F0F-A40F-FE56B711D7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altLang="zh-CN" dirty="0"/>
              <a:t>DLA structure with constant impedance</a:t>
            </a:r>
            <a:endParaRPr lang="zh-CN" alt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D153DB1D-E4B2-4B81-A44A-BFD18095D793}"/>
              </a:ext>
            </a:extLst>
          </p:cNvPr>
          <p:cNvPicPr>
            <a:picLocks/>
          </p:cNvPicPr>
          <p:nvPr/>
        </p:nvPicPr>
        <p:blipFill>
          <a:blip r:embed="rId4"/>
          <a:stretch>
            <a:fillRect/>
          </a:stretch>
        </p:blipFill>
        <p:spPr>
          <a:xfrm>
            <a:off x="4834440" y="3847018"/>
            <a:ext cx="3600000" cy="2700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EB3EFE2B-852C-44F0-B83E-FD133828925A}"/>
              </a:ext>
            </a:extLst>
          </p:cNvPr>
          <p:cNvPicPr>
            <a:picLocks/>
          </p:cNvPicPr>
          <p:nvPr/>
        </p:nvPicPr>
        <p:blipFill>
          <a:blip r:embed="rId5"/>
          <a:stretch>
            <a:fillRect/>
          </a:stretch>
        </p:blipFill>
        <p:spPr>
          <a:xfrm>
            <a:off x="4834440" y="1349595"/>
            <a:ext cx="3600000" cy="2700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71AC1227-6987-46B7-AEB0-A98C9456B739}"/>
              </a:ext>
            </a:extLst>
          </p:cNvPr>
          <p:cNvSpPr txBox="1"/>
          <p:nvPr/>
        </p:nvSpPr>
        <p:spPr>
          <a:xfrm>
            <a:off x="2091550" y="3045762"/>
            <a:ext cx="76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/>
              <a:t>E</a:t>
            </a:r>
            <a:endParaRPr lang="zh-CN" altLang="en-US" sz="2400" b="1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B5BA57BB-248E-4289-950B-C9DCE274717B}"/>
              </a:ext>
            </a:extLst>
          </p:cNvPr>
          <p:cNvSpPr txBox="1"/>
          <p:nvPr/>
        </p:nvSpPr>
        <p:spPr>
          <a:xfrm>
            <a:off x="6477000" y="3045762"/>
            <a:ext cx="76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/>
              <a:t>P</a:t>
            </a:r>
            <a:r>
              <a:rPr lang="en-US" altLang="zh-CN" b="1" dirty="0"/>
              <a:t>t</a:t>
            </a:r>
            <a:endParaRPr lang="zh-CN" altLang="en-US" b="1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365C4ACD-6D7F-429E-B708-0F842609651F}"/>
              </a:ext>
            </a:extLst>
          </p:cNvPr>
          <p:cNvSpPr txBox="1"/>
          <p:nvPr/>
        </p:nvSpPr>
        <p:spPr>
          <a:xfrm>
            <a:off x="2091550" y="5528751"/>
            <a:ext cx="9564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 err="1"/>
              <a:t>P</a:t>
            </a:r>
            <a:r>
              <a:rPr lang="en-US" altLang="zh-CN" sz="1600" b="1" dirty="0" err="1"/>
              <a:t>loss</a:t>
            </a:r>
            <a:endParaRPr lang="zh-CN" altLang="en-US" sz="1600" b="1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50BBFDE6-7AFE-4F04-B97C-6AFE993187E5}"/>
              </a:ext>
            </a:extLst>
          </p:cNvPr>
          <p:cNvSpPr txBox="1"/>
          <p:nvPr/>
        </p:nvSpPr>
        <p:spPr>
          <a:xfrm>
            <a:off x="6477000" y="5528751"/>
            <a:ext cx="76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/>
              <a:t>v</a:t>
            </a:r>
            <a:r>
              <a:rPr lang="en-US" altLang="zh-CN" sz="1600" b="1" dirty="0"/>
              <a:t>g</a:t>
            </a:r>
            <a:endParaRPr lang="zh-CN" altLang="en-US" sz="1600" b="1" dirty="0"/>
          </a:p>
        </p:txBody>
      </p:sp>
      <p:sp>
        <p:nvSpPr>
          <p:cNvPr id="13" name="Slide Number Placeholder 3"/>
          <p:cNvSpPr txBox="1">
            <a:spLocks/>
          </p:cNvSpPr>
          <p:nvPr/>
        </p:nvSpPr>
        <p:spPr>
          <a:xfrm>
            <a:off x="8755168" y="6588098"/>
            <a:ext cx="391370" cy="273625"/>
          </a:xfrm>
          <a:prstGeom prst="rect">
            <a:avLst/>
          </a:prstGeom>
          <a:solidFill>
            <a:srgbClr val="00B050"/>
          </a:solidFill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smtClean="0">
                <a:solidFill>
                  <a:srgbClr val="7030A0"/>
                </a:solidFill>
              </a:rPr>
              <a:t>16</a:t>
            </a:r>
            <a:endParaRPr lang="en-US" sz="16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101622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24D5E73-2262-41EF-81EB-8BEBD9244C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Corrugated DLA Structures</a:t>
            </a:r>
            <a:endParaRPr lang="zh-CN" altLang="en-US" b="1" dirty="0">
              <a:solidFill>
                <a:srgbClr val="0070C0"/>
              </a:solidFill>
            </a:endParaRPr>
          </a:p>
        </p:txBody>
      </p:sp>
      <p:sp>
        <p:nvSpPr>
          <p:cNvPr id="5" name="Rounded Rectangle 20">
            <a:extLst>
              <a:ext uri="{FF2B5EF4-FFF2-40B4-BE49-F238E27FC236}">
                <a16:creationId xmlns:a16="http://schemas.microsoft.com/office/drawing/2014/main" xmlns="" id="{EABFA437-B926-4242-BE82-4FEE6D40389D}"/>
              </a:ext>
            </a:extLst>
          </p:cNvPr>
          <p:cNvSpPr/>
          <p:nvPr/>
        </p:nvSpPr>
        <p:spPr>
          <a:xfrm>
            <a:off x="5257800" y="1828800"/>
            <a:ext cx="3746863" cy="4270706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342900" indent="-342900" algn="just">
              <a:buFont typeface="Wingdings" panose="05000000000000000000" pitchFamily="2" charset="2"/>
              <a:buChar char="n"/>
            </a:pPr>
            <a:r>
              <a:rPr lang="en-GB" altLang="zh-CN" sz="2400" dirty="0">
                <a:solidFill>
                  <a:schemeClr val="tx1"/>
                </a:solidFill>
              </a:rPr>
              <a:t> We can adjust </a:t>
            </a:r>
            <a:r>
              <a:rPr lang="en-GB" altLang="zh-CN" sz="2400" i="1" dirty="0">
                <a:solidFill>
                  <a:schemeClr val="tx1"/>
                </a:solidFill>
              </a:rPr>
              <a:t>r</a:t>
            </a:r>
            <a:r>
              <a:rPr lang="en-GB" altLang="zh-CN" sz="1400" dirty="0">
                <a:solidFill>
                  <a:schemeClr val="tx1"/>
                </a:solidFill>
              </a:rPr>
              <a:t>1</a:t>
            </a:r>
            <a:r>
              <a:rPr lang="en-GB" altLang="zh-CN" sz="2400" dirty="0">
                <a:solidFill>
                  <a:schemeClr val="tx1"/>
                </a:solidFill>
              </a:rPr>
              <a:t>, </a:t>
            </a:r>
            <a:r>
              <a:rPr lang="en-GB" altLang="zh-CN" sz="2400" i="1" dirty="0">
                <a:solidFill>
                  <a:schemeClr val="tx1"/>
                </a:solidFill>
              </a:rPr>
              <a:t>r</a:t>
            </a:r>
            <a:r>
              <a:rPr lang="en-GB" altLang="zh-CN" sz="1600" dirty="0">
                <a:solidFill>
                  <a:schemeClr val="tx1"/>
                </a:solidFill>
              </a:rPr>
              <a:t>2</a:t>
            </a:r>
            <a:r>
              <a:rPr lang="en-GB" altLang="zh-CN" sz="2400" dirty="0">
                <a:solidFill>
                  <a:schemeClr val="tx1"/>
                </a:solidFill>
              </a:rPr>
              <a:t>, </a:t>
            </a:r>
            <a:r>
              <a:rPr lang="en-GB" altLang="zh-CN" sz="2400" i="1" dirty="0">
                <a:solidFill>
                  <a:schemeClr val="tx1"/>
                </a:solidFill>
              </a:rPr>
              <a:t>r</a:t>
            </a:r>
            <a:r>
              <a:rPr lang="en-GB" altLang="zh-CN" sz="2400" dirty="0">
                <a:solidFill>
                  <a:schemeClr val="tx1"/>
                </a:solidFill>
              </a:rPr>
              <a:t>, </a:t>
            </a:r>
            <a:r>
              <a:rPr lang="en-GB" altLang="zh-CN" sz="2400" i="1" dirty="0">
                <a:solidFill>
                  <a:schemeClr val="tx1"/>
                </a:solidFill>
              </a:rPr>
              <a:t>D</a:t>
            </a:r>
            <a:r>
              <a:rPr lang="en-GB" altLang="zh-CN" sz="2400" dirty="0">
                <a:solidFill>
                  <a:schemeClr val="tx1"/>
                </a:solidFill>
              </a:rPr>
              <a:t> and </a:t>
            </a:r>
            <a:r>
              <a:rPr lang="en-GB" altLang="zh-CN" sz="2400" i="1" dirty="0" err="1">
                <a:solidFill>
                  <a:schemeClr val="tx1"/>
                </a:solidFill>
              </a:rPr>
              <a:t>ε</a:t>
            </a:r>
            <a:r>
              <a:rPr lang="en-GB" altLang="zh-CN" sz="1600" dirty="0" err="1">
                <a:solidFill>
                  <a:schemeClr val="tx1"/>
                </a:solidFill>
              </a:rPr>
              <a:t>r</a:t>
            </a:r>
            <a:r>
              <a:rPr lang="en-GB" altLang="zh-CN" sz="2400" dirty="0">
                <a:solidFill>
                  <a:schemeClr val="tx1"/>
                </a:solidFill>
              </a:rPr>
              <a:t> to get the desired frequency of 12 GHz.</a:t>
            </a:r>
          </a:p>
          <a:p>
            <a:pPr marL="342900" indent="-342900" algn="just">
              <a:buFont typeface="Wingdings" panose="05000000000000000000" pitchFamily="2" charset="2"/>
              <a:buChar char="n"/>
            </a:pPr>
            <a:r>
              <a:rPr lang="en-GB" altLang="zh-CN" sz="2400" dirty="0">
                <a:solidFill>
                  <a:schemeClr val="tx1"/>
                </a:solidFill>
              </a:rPr>
              <a:t>Such a structure has a periodicity </a:t>
            </a:r>
            <a:r>
              <a:rPr lang="en-GB" altLang="zh-CN" sz="2400" i="1" dirty="0">
                <a:solidFill>
                  <a:schemeClr val="tx1"/>
                </a:solidFill>
              </a:rPr>
              <a:t>L</a:t>
            </a:r>
            <a:r>
              <a:rPr lang="en-GB" altLang="zh-CN" sz="2400" dirty="0">
                <a:solidFill>
                  <a:schemeClr val="tx1"/>
                </a:solidFill>
              </a:rPr>
              <a:t> which can be used to slow down the group velocity of accelerating mode.</a:t>
            </a:r>
          </a:p>
        </p:txBody>
      </p:sp>
      <p:sp>
        <p:nvSpPr>
          <p:cNvPr id="8" name="Slide Number Placeholder 3">
            <a:extLst>
              <a:ext uri="{FF2B5EF4-FFF2-40B4-BE49-F238E27FC236}">
                <a16:creationId xmlns:a16="http://schemas.microsoft.com/office/drawing/2014/main" xmlns="" id="{A047F715-D49A-4A6D-B068-C974BC76D3AF}"/>
              </a:ext>
            </a:extLst>
          </p:cNvPr>
          <p:cNvSpPr txBox="1">
            <a:spLocks/>
          </p:cNvSpPr>
          <p:nvPr/>
        </p:nvSpPr>
        <p:spPr>
          <a:xfrm>
            <a:off x="8755168" y="6588098"/>
            <a:ext cx="391370" cy="273625"/>
          </a:xfrm>
          <a:prstGeom prst="rect">
            <a:avLst/>
          </a:prstGeom>
          <a:solidFill>
            <a:srgbClr val="00B050"/>
          </a:solidFill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6F15528-21DE-4FAA-801E-634DDDAF4B2B}" type="slidenum">
              <a:rPr lang="en-US" sz="1600" b="1" smtClean="0">
                <a:solidFill>
                  <a:srgbClr val="7030A0"/>
                </a:solidFill>
              </a:rPr>
              <a:pPr/>
              <a:t>17</a:t>
            </a:fld>
            <a:endParaRPr lang="en-US" sz="1600" b="1" dirty="0">
              <a:solidFill>
                <a:srgbClr val="7030A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337" y="2514600"/>
            <a:ext cx="5040000" cy="22038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118031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" y="1557524"/>
            <a:ext cx="3600000" cy="2520000"/>
          </a:xfrm>
          <a:prstGeom prst="rect">
            <a:avLst/>
          </a:prstGeom>
        </p:spPr>
      </p:pic>
      <p:pic>
        <p:nvPicPr>
          <p:cNvPr id="11" name="Picture 10"/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4725008" y="1548990"/>
            <a:ext cx="3600000" cy="2520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xmlns="" id="{63093A86-1D23-4FB5-A050-ED9913F10B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Dispersion Curves</a:t>
            </a:r>
            <a:endParaRPr lang="zh-CN" altLang="en-US" b="1" i="1" dirty="0">
              <a:solidFill>
                <a:srgbClr val="0070C0"/>
              </a:solidFill>
            </a:endParaRPr>
          </a:p>
        </p:txBody>
      </p:sp>
      <p:sp>
        <p:nvSpPr>
          <p:cNvPr id="8" name="Slide Number Placeholder 3">
            <a:extLst>
              <a:ext uri="{FF2B5EF4-FFF2-40B4-BE49-F238E27FC236}">
                <a16:creationId xmlns:a16="http://schemas.microsoft.com/office/drawing/2014/main" xmlns="" id="{369B320B-C954-40A3-B3AA-3A0F083BEDC3}"/>
              </a:ext>
            </a:extLst>
          </p:cNvPr>
          <p:cNvSpPr txBox="1">
            <a:spLocks/>
          </p:cNvSpPr>
          <p:nvPr/>
        </p:nvSpPr>
        <p:spPr>
          <a:xfrm>
            <a:off x="8755168" y="6588098"/>
            <a:ext cx="391370" cy="273625"/>
          </a:xfrm>
          <a:prstGeom prst="rect">
            <a:avLst/>
          </a:prstGeom>
          <a:solidFill>
            <a:srgbClr val="00B050"/>
          </a:solidFill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6F15528-21DE-4FAA-801E-634DDDAF4B2B}" type="slidenum">
              <a:rPr lang="en-US" sz="1600" b="1" smtClean="0">
                <a:solidFill>
                  <a:srgbClr val="7030A0"/>
                </a:solidFill>
              </a:rPr>
              <a:pPr/>
              <a:t>18</a:t>
            </a:fld>
            <a:endParaRPr lang="en-US" sz="1600" b="1" dirty="0">
              <a:solidFill>
                <a:srgbClr val="7030A0"/>
              </a:solidFill>
            </a:endParaRPr>
          </a:p>
        </p:txBody>
      </p:sp>
      <p:sp>
        <p:nvSpPr>
          <p:cNvPr id="13" name="Oval 12"/>
          <p:cNvSpPr/>
          <p:nvPr/>
        </p:nvSpPr>
        <p:spPr>
          <a:xfrm>
            <a:off x="3657600" y="2318310"/>
            <a:ext cx="533400" cy="304800"/>
          </a:xfrm>
          <a:prstGeom prst="ellipse">
            <a:avLst/>
          </a:prstGeom>
          <a:noFill/>
          <a:ln w="19050">
            <a:solidFill>
              <a:schemeClr val="accent6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ight Arrow 15"/>
          <p:cNvSpPr/>
          <p:nvPr/>
        </p:nvSpPr>
        <p:spPr>
          <a:xfrm>
            <a:off x="4174704" y="2356106"/>
            <a:ext cx="533400" cy="228600"/>
          </a:xfrm>
          <a:prstGeom prst="rightArrow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ounded Rectangle 20">
            <a:extLst>
              <a:ext uri="{FF2B5EF4-FFF2-40B4-BE49-F238E27FC236}">
                <a16:creationId xmlns:a16="http://schemas.microsoft.com/office/drawing/2014/main" xmlns="" id="{EABFA437-B926-4242-BE82-4FEE6D40389D}"/>
              </a:ext>
            </a:extLst>
          </p:cNvPr>
          <p:cNvSpPr/>
          <p:nvPr/>
        </p:nvSpPr>
        <p:spPr>
          <a:xfrm>
            <a:off x="4648200" y="4106786"/>
            <a:ext cx="4191000" cy="2370214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342900" indent="-342900" algn="just">
              <a:buFont typeface="Wingdings" panose="05000000000000000000" pitchFamily="2" charset="2"/>
              <a:buChar char="n"/>
            </a:pPr>
            <a:r>
              <a:rPr lang="en-GB" altLang="zh-CN" sz="2000" dirty="0">
                <a:solidFill>
                  <a:schemeClr val="tx1"/>
                </a:solidFill>
              </a:rPr>
              <a:t> The group velocity for a corrugated DLA structure gradually decreases to 0;</a:t>
            </a:r>
          </a:p>
          <a:p>
            <a:pPr marL="342900" indent="-342900" algn="just">
              <a:buFont typeface="Wingdings" panose="05000000000000000000" pitchFamily="2" charset="2"/>
              <a:buChar char="n"/>
            </a:pPr>
            <a:r>
              <a:rPr lang="en-GB" altLang="zh-CN" sz="2000" dirty="0">
                <a:solidFill>
                  <a:schemeClr val="tx1"/>
                </a:solidFill>
              </a:rPr>
              <a:t>The phase shift of </a:t>
            </a:r>
            <a:r>
              <a:rPr lang="en-GB" sz="2000" dirty="0">
                <a:solidFill>
                  <a:prstClr val="black"/>
                </a:solidFill>
              </a:rPr>
              <a:t>176° and 178° </a:t>
            </a:r>
            <a:r>
              <a:rPr lang="en-GB" altLang="zh-CN" sz="2000" dirty="0">
                <a:solidFill>
                  <a:schemeClr val="tx1"/>
                </a:solidFill>
              </a:rPr>
              <a:t>can be chosen to generate a low group velocity of accelerating mode.</a:t>
            </a:r>
          </a:p>
        </p:txBody>
      </p:sp>
      <p:sp>
        <p:nvSpPr>
          <p:cNvPr id="9" name="Oval 8"/>
          <p:cNvSpPr/>
          <p:nvPr/>
        </p:nvSpPr>
        <p:spPr>
          <a:xfrm>
            <a:off x="7086600" y="2149148"/>
            <a:ext cx="304800" cy="430072"/>
          </a:xfrm>
          <a:prstGeom prst="ellipse">
            <a:avLst/>
          </a:prstGeom>
          <a:noFill/>
          <a:ln w="19050">
            <a:solidFill>
              <a:schemeClr val="accent6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9"/>
          <p:cNvSpPr/>
          <p:nvPr/>
        </p:nvSpPr>
        <p:spPr>
          <a:xfrm>
            <a:off x="7449608" y="2149148"/>
            <a:ext cx="304800" cy="405385"/>
          </a:xfrm>
          <a:prstGeom prst="ellipse">
            <a:avLst/>
          </a:prstGeom>
          <a:noFill/>
          <a:ln w="19050">
            <a:solidFill>
              <a:schemeClr val="accent6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7003272" y="1877947"/>
            <a:ext cx="6137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/>
              <a:t>176°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390629" y="1877947"/>
            <a:ext cx="6137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/>
              <a:t>178°</a:t>
            </a:r>
          </a:p>
        </p:txBody>
      </p:sp>
      <p:graphicFrame>
        <p:nvGraphicFramePr>
          <p:cNvPr id="15" name="Tab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4259521"/>
              </p:ext>
            </p:extLst>
          </p:nvPr>
        </p:nvGraphicFramePr>
        <p:xfrm>
          <a:off x="685800" y="4125666"/>
          <a:ext cx="3429000" cy="235133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14500">
                  <a:extLst>
                    <a:ext uri="{9D8B030D-6E8A-4147-A177-3AD203B41FA5}">
                      <a16:colId xmlns:a16="http://schemas.microsoft.com/office/drawing/2014/main" xmlns="" val="2369025803"/>
                    </a:ext>
                  </a:extLst>
                </a:gridCol>
                <a:gridCol w="1714500">
                  <a:extLst>
                    <a:ext uri="{9D8B030D-6E8A-4147-A177-3AD203B41FA5}">
                      <a16:colId xmlns:a16="http://schemas.microsoft.com/office/drawing/2014/main" xmlns="" val="3827166721"/>
                    </a:ext>
                  </a:extLst>
                </a:gridCol>
              </a:tblGrid>
              <a:tr h="431094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Geometry parameters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Unit:</a:t>
                      </a:r>
                      <a:r>
                        <a:rPr lang="en-GB" sz="1200" baseline="0" dirty="0"/>
                        <a:t> mm</a:t>
                      </a:r>
                      <a:endParaRPr lang="en-GB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3302397226"/>
                  </a:ext>
                </a:extLst>
              </a:tr>
              <a:tr h="253585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Dielectric</a:t>
                      </a:r>
                      <a:r>
                        <a:rPr lang="en-GB" sz="1200" baseline="0" dirty="0"/>
                        <a:t> constant </a:t>
                      </a:r>
                      <a:r>
                        <a:rPr lang="el-GR" sz="1200" b="0" i="1" baseline="0" dirty="0"/>
                        <a:t>ε</a:t>
                      </a:r>
                      <a:r>
                        <a:rPr lang="en-GB" sz="1200" baseline="0" dirty="0"/>
                        <a:t>r</a:t>
                      </a:r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3.75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2382382905"/>
                  </a:ext>
                </a:extLst>
              </a:tr>
              <a:tr h="253585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Dielectric loss tangent </a:t>
                      </a:r>
                      <a:r>
                        <a:rPr lang="el-GR" sz="1200" i="1" dirty="0"/>
                        <a:t>δ</a:t>
                      </a:r>
                      <a:endParaRPr lang="en-GB" sz="1200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0.00005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599138016"/>
                  </a:ext>
                </a:extLst>
              </a:tr>
              <a:tr h="253585">
                <a:tc>
                  <a:txBody>
                    <a:bodyPr/>
                    <a:lstStyle/>
                    <a:p>
                      <a:pPr algn="ctr"/>
                      <a:r>
                        <a:rPr lang="en-GB" sz="1200" i="0" dirty="0"/>
                        <a:t>Structure length 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8.332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629120573"/>
                  </a:ext>
                </a:extLst>
              </a:tr>
              <a:tr h="253585">
                <a:tc>
                  <a:txBody>
                    <a:bodyPr/>
                    <a:lstStyle/>
                    <a:p>
                      <a:pPr algn="ctr"/>
                      <a:r>
                        <a:rPr lang="en-GB" sz="1200" i="1" dirty="0"/>
                        <a:t>r</a:t>
                      </a:r>
                      <a:r>
                        <a:rPr lang="en-GB" sz="800" i="0" dirty="0"/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3.15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307995263"/>
                  </a:ext>
                </a:extLst>
              </a:tr>
              <a:tr h="253585">
                <a:tc>
                  <a:txBody>
                    <a:bodyPr/>
                    <a:lstStyle/>
                    <a:p>
                      <a:pPr algn="ctr"/>
                      <a:r>
                        <a:rPr lang="en-GB" sz="1200" i="1" dirty="0"/>
                        <a:t>r</a:t>
                      </a:r>
                      <a:r>
                        <a:rPr lang="en-GB" sz="800" i="0" dirty="0"/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5.97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3763784841"/>
                  </a:ext>
                </a:extLst>
              </a:tr>
              <a:tr h="253585">
                <a:tc>
                  <a:txBody>
                    <a:bodyPr/>
                    <a:lstStyle/>
                    <a:p>
                      <a:pPr algn="ctr"/>
                      <a:r>
                        <a:rPr lang="en-GB" sz="1200" i="1" dirty="0"/>
                        <a:t>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8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345679874"/>
                  </a:ext>
                </a:extLst>
              </a:tr>
              <a:tr h="253585">
                <a:tc>
                  <a:txBody>
                    <a:bodyPr/>
                    <a:lstStyle/>
                    <a:p>
                      <a:pPr algn="ctr"/>
                      <a:r>
                        <a:rPr lang="en-GB" sz="1200" i="1" dirty="0"/>
                        <a:t>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3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23697914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324721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3" grpId="0"/>
      <p:bldP spid="1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Corrugated DLA structures (0.98𝜋-mode)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534400" cy="4525963"/>
          </a:xfrm>
        </p:spPr>
        <p:txBody>
          <a:bodyPr/>
          <a:lstStyle/>
          <a:p>
            <a:r>
              <a:rPr lang="en-GB" dirty="0"/>
              <a:t> period length L = 12.22 mm              0.98𝜋-mode </a:t>
            </a:r>
          </a:p>
        </p:txBody>
      </p:sp>
      <p:sp>
        <p:nvSpPr>
          <p:cNvPr id="4" name="Left-Right Arrow 3"/>
          <p:cNvSpPr/>
          <p:nvPr/>
        </p:nvSpPr>
        <p:spPr>
          <a:xfrm>
            <a:off x="5640627" y="1752600"/>
            <a:ext cx="990600" cy="304800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5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26608471"/>
              </p:ext>
            </p:extLst>
          </p:nvPr>
        </p:nvGraphicFramePr>
        <p:xfrm>
          <a:off x="457200" y="2195779"/>
          <a:ext cx="6324599" cy="41909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74047">
                  <a:extLst>
                    <a:ext uri="{9D8B030D-6E8A-4147-A177-3AD203B41FA5}">
                      <a16:colId xmlns:a16="http://schemas.microsoft.com/office/drawing/2014/main" xmlns="" val="3871829296"/>
                    </a:ext>
                  </a:extLst>
                </a:gridCol>
                <a:gridCol w="1775276">
                  <a:extLst>
                    <a:ext uri="{9D8B030D-6E8A-4147-A177-3AD203B41FA5}">
                      <a16:colId xmlns:a16="http://schemas.microsoft.com/office/drawing/2014/main" xmlns="" val="2657615851"/>
                    </a:ext>
                  </a:extLst>
                </a:gridCol>
                <a:gridCol w="1775276">
                  <a:extLst>
                    <a:ext uri="{9D8B030D-6E8A-4147-A177-3AD203B41FA5}">
                      <a16:colId xmlns:a16="http://schemas.microsoft.com/office/drawing/2014/main" xmlns="" val="3059938058"/>
                    </a:ext>
                  </a:extLst>
                </a:gridCol>
              </a:tblGrid>
              <a:tr h="261937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aseline="0" dirty="0"/>
                        <a:t>Structure 1</a:t>
                      </a:r>
                      <a:endParaRPr lang="en-GB" sz="1200" dirty="0"/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Structure 2</a:t>
                      </a:r>
                    </a:p>
                  </a:txBody>
                  <a:tcPr marL="36000" marR="36000" marT="36000" marB="36000" anchor="ctr"/>
                </a:tc>
                <a:extLst>
                  <a:ext uri="{0D108BD9-81ED-4DB2-BD59-A6C34878D82A}">
                    <a16:rowId xmlns:a16="http://schemas.microsoft.com/office/drawing/2014/main" xmlns="" val="3016250655"/>
                  </a:ext>
                </a:extLst>
              </a:tr>
              <a:tr h="261937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Dielectric</a:t>
                      </a:r>
                      <a:r>
                        <a:rPr lang="en-GB" sz="1200" baseline="0" dirty="0"/>
                        <a:t> constant </a:t>
                      </a:r>
                      <a:r>
                        <a:rPr lang="el-GR" sz="1200" i="1" baseline="0" dirty="0"/>
                        <a:t>ε</a:t>
                      </a:r>
                      <a:r>
                        <a:rPr lang="en-GB" sz="800" baseline="0" dirty="0"/>
                        <a:t>r</a:t>
                      </a:r>
                      <a:endParaRPr lang="en-GB" sz="800" dirty="0"/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3.75</a:t>
                      </a: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3.75</a:t>
                      </a:r>
                    </a:p>
                  </a:txBody>
                  <a:tcPr marL="36000" marR="36000" marT="36000" marB="36000" anchor="ctr"/>
                </a:tc>
                <a:extLst>
                  <a:ext uri="{0D108BD9-81ED-4DB2-BD59-A6C34878D82A}">
                    <a16:rowId xmlns:a16="http://schemas.microsoft.com/office/drawing/2014/main" xmlns="" val="932508509"/>
                  </a:ext>
                </a:extLst>
              </a:tr>
              <a:tr h="261937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Dielectric loss tangent </a:t>
                      </a:r>
                      <a:r>
                        <a:rPr lang="el-GR" sz="1200" i="1" dirty="0"/>
                        <a:t>δ</a:t>
                      </a:r>
                      <a:endParaRPr lang="en-GB" sz="1200" i="1" dirty="0"/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0.00005</a:t>
                      </a: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0.00005</a:t>
                      </a:r>
                    </a:p>
                  </a:txBody>
                  <a:tcPr marL="36000" marR="36000" marT="36000" marB="36000" anchor="ctr"/>
                </a:tc>
                <a:extLst>
                  <a:ext uri="{0D108BD9-81ED-4DB2-BD59-A6C34878D82A}">
                    <a16:rowId xmlns:a16="http://schemas.microsoft.com/office/drawing/2014/main" xmlns="" val="3921612861"/>
                  </a:ext>
                </a:extLst>
              </a:tr>
              <a:tr h="26193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radius </a:t>
                      </a:r>
                      <a:r>
                        <a:rPr lang="en-GB" sz="1200" i="1" dirty="0"/>
                        <a:t>r</a:t>
                      </a:r>
                      <a:r>
                        <a:rPr lang="en-GB" sz="800" dirty="0"/>
                        <a:t>1</a:t>
                      </a:r>
                      <a:r>
                        <a:rPr lang="en-GB" sz="1200" dirty="0"/>
                        <a:t> [mm]</a:t>
                      </a: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3.15</a:t>
                      </a: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3.15</a:t>
                      </a:r>
                    </a:p>
                  </a:txBody>
                  <a:tcPr marL="36000" marR="36000" marT="36000" marB="36000" anchor="ctr"/>
                </a:tc>
                <a:extLst>
                  <a:ext uri="{0D108BD9-81ED-4DB2-BD59-A6C34878D82A}">
                    <a16:rowId xmlns:a16="http://schemas.microsoft.com/office/drawing/2014/main" xmlns="" val="688133432"/>
                  </a:ext>
                </a:extLst>
              </a:tr>
              <a:tr h="26193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radius </a:t>
                      </a:r>
                      <a:r>
                        <a:rPr lang="en-GB" sz="1200" i="1" dirty="0"/>
                        <a:t>r</a:t>
                      </a:r>
                      <a:r>
                        <a:rPr lang="en-GB" sz="800" dirty="0"/>
                        <a:t>2</a:t>
                      </a:r>
                      <a:r>
                        <a:rPr lang="en-GB" sz="1200" dirty="0"/>
                        <a:t> [mm]</a:t>
                      </a: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3.45</a:t>
                      </a: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4.05</a:t>
                      </a:r>
                    </a:p>
                  </a:txBody>
                  <a:tcPr marL="36000" marR="36000" marT="36000" marB="36000" anchor="ctr"/>
                </a:tc>
                <a:extLst>
                  <a:ext uri="{0D108BD9-81ED-4DB2-BD59-A6C34878D82A}">
                    <a16:rowId xmlns:a16="http://schemas.microsoft.com/office/drawing/2014/main" xmlns="" val="3070394163"/>
                  </a:ext>
                </a:extLst>
              </a:tr>
              <a:tr h="26193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radius </a:t>
                      </a:r>
                      <a:r>
                        <a:rPr lang="en-GB" sz="1200" i="1" dirty="0"/>
                        <a:t>r</a:t>
                      </a:r>
                      <a:r>
                        <a:rPr lang="en-GB" sz="1200" dirty="0"/>
                        <a:t> [mm]</a:t>
                      </a: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11.00</a:t>
                      </a: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10.00</a:t>
                      </a:r>
                    </a:p>
                  </a:txBody>
                  <a:tcPr marL="36000" marR="36000" marT="36000" marB="36000" anchor="ctr"/>
                </a:tc>
                <a:extLst>
                  <a:ext uri="{0D108BD9-81ED-4DB2-BD59-A6C34878D82A}">
                    <a16:rowId xmlns:a16="http://schemas.microsoft.com/office/drawing/2014/main" xmlns="" val="3628222661"/>
                  </a:ext>
                </a:extLst>
              </a:tr>
              <a:tr h="261937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Width </a:t>
                      </a:r>
                      <a:r>
                        <a:rPr lang="en-GB" sz="1200" i="1" dirty="0"/>
                        <a:t>D </a:t>
                      </a:r>
                      <a:r>
                        <a:rPr lang="en-GB" sz="1200" i="0" dirty="0"/>
                        <a:t>[mm]</a:t>
                      </a: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4.26</a:t>
                      </a: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3.80</a:t>
                      </a:r>
                    </a:p>
                  </a:txBody>
                  <a:tcPr marL="36000" marR="36000" marT="36000" marB="36000" anchor="ctr"/>
                </a:tc>
                <a:extLst>
                  <a:ext uri="{0D108BD9-81ED-4DB2-BD59-A6C34878D82A}">
                    <a16:rowId xmlns:a16="http://schemas.microsoft.com/office/drawing/2014/main" xmlns="" val="1097348110"/>
                  </a:ext>
                </a:extLst>
              </a:tr>
              <a:tr h="261937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rgbClr val="FF0000"/>
                          </a:solidFill>
                        </a:rPr>
                        <a:t>Period </a:t>
                      </a:r>
                      <a:r>
                        <a:rPr lang="en-GB" sz="1200" i="1" dirty="0">
                          <a:solidFill>
                            <a:srgbClr val="FF0000"/>
                          </a:solidFill>
                        </a:rPr>
                        <a:t>L</a:t>
                      </a:r>
                      <a:r>
                        <a:rPr lang="en-GB" sz="1200" dirty="0">
                          <a:solidFill>
                            <a:srgbClr val="FF0000"/>
                          </a:solidFill>
                        </a:rPr>
                        <a:t> [mm]</a:t>
                      </a: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rgbClr val="FF0000"/>
                          </a:solidFill>
                        </a:rPr>
                        <a:t>12.22</a:t>
                      </a: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rgbClr val="FF0000"/>
                          </a:solidFill>
                        </a:rPr>
                        <a:t>12.22</a:t>
                      </a:r>
                    </a:p>
                  </a:txBody>
                  <a:tcPr marL="36000" marR="36000" marT="36000" marB="36000" anchor="ctr"/>
                </a:tc>
                <a:extLst>
                  <a:ext uri="{0D108BD9-81ED-4DB2-BD59-A6C34878D82A}">
                    <a16:rowId xmlns:a16="http://schemas.microsoft.com/office/drawing/2014/main" xmlns="" val="1742479531"/>
                  </a:ext>
                </a:extLst>
              </a:tr>
              <a:tr h="261937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rgbClr val="FF0000"/>
                          </a:solidFill>
                        </a:rPr>
                        <a:t>Phase advance</a:t>
                      </a: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>
                          <a:solidFill>
                            <a:srgbClr val="FF0000"/>
                          </a:solidFill>
                        </a:rPr>
                        <a:t>176°</a:t>
                      </a: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>
                          <a:solidFill>
                            <a:srgbClr val="FF0000"/>
                          </a:solidFill>
                        </a:rPr>
                        <a:t>176°</a:t>
                      </a:r>
                    </a:p>
                  </a:txBody>
                  <a:tcPr marL="36000" marR="36000" marT="36000" marB="36000" anchor="ctr"/>
                </a:tc>
                <a:extLst>
                  <a:ext uri="{0D108BD9-81ED-4DB2-BD59-A6C34878D82A}">
                    <a16:rowId xmlns:a16="http://schemas.microsoft.com/office/drawing/2014/main" xmlns="" val="3766200267"/>
                  </a:ext>
                </a:extLst>
              </a:tr>
              <a:tr h="261937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Frequency [GHz]</a:t>
                      </a: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</a:rPr>
                        <a:t>11.9995</a:t>
                      </a: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</a:rPr>
                        <a:t>11.9905</a:t>
                      </a:r>
                    </a:p>
                  </a:txBody>
                  <a:tcPr marL="36000" marR="36000" marT="36000" marB="36000" anchor="ctr"/>
                </a:tc>
                <a:extLst>
                  <a:ext uri="{0D108BD9-81ED-4DB2-BD59-A6C34878D82A}">
                    <a16:rowId xmlns:a16="http://schemas.microsoft.com/office/drawing/2014/main" xmlns="" val="3645649278"/>
                  </a:ext>
                </a:extLst>
              </a:tr>
              <a:tr h="261937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Unloaded </a:t>
                      </a:r>
                      <a:r>
                        <a:rPr lang="en-GB" sz="1200" i="1" dirty="0"/>
                        <a:t>Q</a:t>
                      </a:r>
                      <a:r>
                        <a:rPr lang="en-GB" sz="800" i="0" dirty="0"/>
                        <a:t>0</a:t>
                      </a: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</a:rPr>
                        <a:t>13306</a:t>
                      </a: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</a:rPr>
                        <a:t>12161</a:t>
                      </a:r>
                    </a:p>
                  </a:txBody>
                  <a:tcPr marL="36000" marR="36000" marT="36000" marB="36000" anchor="ctr"/>
                </a:tc>
                <a:extLst>
                  <a:ext uri="{0D108BD9-81ED-4DB2-BD59-A6C34878D82A}">
                    <a16:rowId xmlns:a16="http://schemas.microsoft.com/office/drawing/2014/main" xmlns="" val="2616606132"/>
                  </a:ext>
                </a:extLst>
              </a:tr>
              <a:tr h="261937">
                <a:tc>
                  <a:txBody>
                    <a:bodyPr/>
                    <a:lstStyle/>
                    <a:p>
                      <a:pPr algn="ctr"/>
                      <a:r>
                        <a:rPr lang="en-GB" sz="1200" i="1" dirty="0"/>
                        <a:t>r</a:t>
                      </a:r>
                      <a:r>
                        <a:rPr lang="en-GB" sz="1200" dirty="0"/>
                        <a:t>’/</a:t>
                      </a:r>
                      <a:r>
                        <a:rPr lang="en-GB" sz="1200" i="1" dirty="0"/>
                        <a:t>Q</a:t>
                      </a:r>
                      <a:r>
                        <a:rPr lang="en-GB" sz="800" dirty="0"/>
                        <a:t>0</a:t>
                      </a:r>
                      <a:r>
                        <a:rPr lang="en-GB" sz="1200" dirty="0"/>
                        <a:t> [</a:t>
                      </a:r>
                      <a:r>
                        <a:rPr lang="el-GR" sz="1200" dirty="0"/>
                        <a:t>Ω</a:t>
                      </a:r>
                      <a:r>
                        <a:rPr lang="en-GB" sz="1200" dirty="0"/>
                        <a:t>/m]</a:t>
                      </a: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</a:rPr>
                        <a:t>7069</a:t>
                      </a: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</a:rPr>
                        <a:t>6419</a:t>
                      </a:r>
                    </a:p>
                  </a:txBody>
                  <a:tcPr marL="36000" marR="36000" marT="36000" marB="36000" anchor="ctr"/>
                </a:tc>
                <a:extLst>
                  <a:ext uri="{0D108BD9-81ED-4DB2-BD59-A6C34878D82A}">
                    <a16:rowId xmlns:a16="http://schemas.microsoft.com/office/drawing/2014/main" xmlns="" val="169887902"/>
                  </a:ext>
                </a:extLst>
              </a:tr>
              <a:tr h="26193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i="1" dirty="0"/>
                        <a:t>r</a:t>
                      </a:r>
                      <a:r>
                        <a:rPr lang="en-GB" sz="1200" dirty="0"/>
                        <a:t>’ [M</a:t>
                      </a:r>
                      <a:r>
                        <a:rPr lang="el-GR" sz="1200" dirty="0"/>
                        <a:t>Ω</a:t>
                      </a:r>
                      <a:r>
                        <a:rPr lang="en-GB" sz="1200" dirty="0"/>
                        <a:t>/m]</a:t>
                      </a: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rgbClr val="FF0000"/>
                          </a:solidFill>
                        </a:rPr>
                        <a:t>94</a:t>
                      </a: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rgbClr val="FF0000"/>
                          </a:solidFill>
                        </a:rPr>
                        <a:t>78</a:t>
                      </a:r>
                    </a:p>
                  </a:txBody>
                  <a:tcPr marL="36000" marR="36000" marT="36000" marB="36000" anchor="ctr"/>
                </a:tc>
                <a:extLst>
                  <a:ext uri="{0D108BD9-81ED-4DB2-BD59-A6C34878D82A}">
                    <a16:rowId xmlns:a16="http://schemas.microsoft.com/office/drawing/2014/main" xmlns="" val="4129520196"/>
                  </a:ext>
                </a:extLst>
              </a:tr>
              <a:tr h="26193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1" dirty="0">
                          <a:solidFill>
                            <a:schemeClr val="tx1"/>
                          </a:solidFill>
                        </a:rPr>
                        <a:t>v</a:t>
                      </a:r>
                      <a:r>
                        <a:rPr lang="en-US" sz="1000" b="0" baseline="0" dirty="0">
                          <a:solidFill>
                            <a:schemeClr val="tx1"/>
                          </a:solidFill>
                        </a:rPr>
                        <a:t>g</a:t>
                      </a:r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/</a:t>
                      </a:r>
                      <a:r>
                        <a:rPr lang="en-US" sz="1200" b="0" i="1" dirty="0">
                          <a:solidFill>
                            <a:schemeClr val="tx1"/>
                          </a:solidFill>
                        </a:rPr>
                        <a:t>c</a:t>
                      </a:r>
                      <a:endParaRPr 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rgbClr val="FF0000"/>
                          </a:solidFill>
                        </a:rPr>
                        <a:t>0.121</a:t>
                      </a: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rgbClr val="FF0000"/>
                          </a:solidFill>
                        </a:rPr>
                        <a:t>0.084</a:t>
                      </a:r>
                    </a:p>
                  </a:txBody>
                  <a:tcPr marL="36000" marR="36000" marT="36000" marB="36000" anchor="ctr"/>
                </a:tc>
                <a:extLst>
                  <a:ext uri="{0D108BD9-81ED-4DB2-BD59-A6C34878D82A}">
                    <a16:rowId xmlns:a16="http://schemas.microsoft.com/office/drawing/2014/main" xmlns="" val="1123793381"/>
                  </a:ext>
                </a:extLst>
              </a:tr>
              <a:tr h="26193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 err="1">
                          <a:solidFill>
                            <a:schemeClr val="tx1"/>
                          </a:solidFill>
                        </a:rPr>
                        <a:t>Es</a:t>
                      </a:r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/</a:t>
                      </a:r>
                      <a:r>
                        <a:rPr lang="en-US" sz="1200" b="0" dirty="0" err="1">
                          <a:solidFill>
                            <a:schemeClr val="tx1"/>
                          </a:solidFill>
                        </a:rPr>
                        <a:t>Ea</a:t>
                      </a:r>
                      <a:endParaRPr 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</a:rPr>
                        <a:t>2.3042</a:t>
                      </a: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</a:rPr>
                        <a:t>2.2605</a:t>
                      </a:r>
                    </a:p>
                  </a:txBody>
                  <a:tcPr marL="36000" marR="36000" marT="36000" marB="36000" anchor="ctr"/>
                </a:tc>
                <a:extLst>
                  <a:ext uri="{0D108BD9-81ED-4DB2-BD59-A6C34878D82A}">
                    <a16:rowId xmlns:a16="http://schemas.microsoft.com/office/drawing/2014/main" xmlns="" val="3979495333"/>
                  </a:ext>
                </a:extLst>
              </a:tr>
              <a:tr h="26193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 err="1">
                          <a:solidFill>
                            <a:schemeClr val="tx1"/>
                          </a:solidFill>
                        </a:rPr>
                        <a:t>Es</a:t>
                      </a:r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/</a:t>
                      </a:r>
                      <a:r>
                        <a:rPr lang="en-US" sz="1200" b="0" dirty="0" err="1">
                          <a:solidFill>
                            <a:schemeClr val="tx1"/>
                          </a:solidFill>
                        </a:rPr>
                        <a:t>Ea</a:t>
                      </a:r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 (dielectric)</a:t>
                      </a: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</a:rPr>
                        <a:t>1.7565</a:t>
                      </a: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</a:rPr>
                        <a:t>1.7039</a:t>
                      </a:r>
                    </a:p>
                  </a:txBody>
                  <a:tcPr marL="36000" marR="36000" marT="36000" marB="36000" anchor="ctr"/>
                </a:tc>
                <a:extLst>
                  <a:ext uri="{0D108BD9-81ED-4DB2-BD59-A6C34878D82A}">
                    <a16:rowId xmlns:a16="http://schemas.microsoft.com/office/drawing/2014/main" xmlns="" val="303679398"/>
                  </a:ext>
                </a:extLst>
              </a:tr>
            </a:tbl>
          </a:graphicData>
        </a:graphic>
      </p:graphicFrame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86600" y="2438400"/>
            <a:ext cx="1128713" cy="224483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57267" y="2438401"/>
            <a:ext cx="381933" cy="114299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934198" y="4724400"/>
            <a:ext cx="20574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Accelerating fields</a:t>
            </a:r>
          </a:p>
        </p:txBody>
      </p:sp>
      <p:sp>
        <p:nvSpPr>
          <p:cNvPr id="10" name="Slide Number Placeholder 3"/>
          <p:cNvSpPr txBox="1">
            <a:spLocks/>
          </p:cNvSpPr>
          <p:nvPr/>
        </p:nvSpPr>
        <p:spPr>
          <a:xfrm>
            <a:off x="8755168" y="6588098"/>
            <a:ext cx="391370" cy="273625"/>
          </a:xfrm>
          <a:prstGeom prst="rect">
            <a:avLst/>
          </a:prstGeom>
          <a:solidFill>
            <a:srgbClr val="00B050"/>
          </a:solidFill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smtClean="0">
                <a:solidFill>
                  <a:srgbClr val="7030A0"/>
                </a:solidFill>
              </a:rPr>
              <a:t>19</a:t>
            </a:r>
            <a:endParaRPr lang="en-US" sz="16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6021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0070C0"/>
                </a:solidFill>
              </a:rPr>
              <a:t>Outline</a:t>
            </a:r>
            <a:endParaRPr lang="en-GB" b="1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2269309"/>
            <a:ext cx="8534400" cy="3124201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altLang="en-US" b="1" dirty="0">
                <a:solidFill>
                  <a:srgbClr val="0070C0"/>
                </a:solidFill>
              </a:rPr>
              <a:t>Introduction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altLang="en-US" b="1" dirty="0">
                <a:solidFill>
                  <a:srgbClr val="0070C0"/>
                </a:solidFill>
              </a:rPr>
              <a:t>Dielectric-Loaded Accelerating (DLA) Structures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altLang="en-US" b="1" dirty="0">
                <a:solidFill>
                  <a:srgbClr val="0070C0"/>
                </a:solidFill>
              </a:rPr>
              <a:t>Corrugated DLA Structures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altLang="en-US" b="1" dirty="0">
                <a:solidFill>
                  <a:srgbClr val="0070C0"/>
                </a:solidFill>
              </a:rPr>
              <a:t>Summary &amp; Outlook</a:t>
            </a:r>
          </a:p>
          <a:p>
            <a:pPr marL="0" indent="0">
              <a:buNone/>
            </a:pPr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5" name="Slide Number Placeholder 3"/>
          <p:cNvSpPr txBox="1">
            <a:spLocks/>
          </p:cNvSpPr>
          <p:nvPr/>
        </p:nvSpPr>
        <p:spPr>
          <a:xfrm>
            <a:off x="8755168" y="6588098"/>
            <a:ext cx="391370" cy="273625"/>
          </a:xfrm>
          <a:prstGeom prst="rect">
            <a:avLst/>
          </a:prstGeom>
          <a:solidFill>
            <a:srgbClr val="00B050"/>
          </a:solidFill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6F15528-21DE-4FAA-801E-634DDDAF4B2B}" type="slidenum">
              <a:rPr lang="en-US" sz="1600" b="1" smtClean="0">
                <a:solidFill>
                  <a:srgbClr val="7030A0"/>
                </a:solidFill>
              </a:rPr>
              <a:pPr/>
              <a:t>2</a:t>
            </a:fld>
            <a:endParaRPr lang="en-US" sz="16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176064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Corrugated DLA structures (0.99𝜋-mode)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534400" cy="4525963"/>
          </a:xfrm>
        </p:spPr>
        <p:txBody>
          <a:bodyPr/>
          <a:lstStyle/>
          <a:p>
            <a:r>
              <a:rPr lang="en-GB" dirty="0"/>
              <a:t> period length L = 12.36 mm              0.99𝜋-mode </a:t>
            </a:r>
          </a:p>
        </p:txBody>
      </p:sp>
      <p:sp>
        <p:nvSpPr>
          <p:cNvPr id="4" name="Left-Right Arrow 3"/>
          <p:cNvSpPr/>
          <p:nvPr/>
        </p:nvSpPr>
        <p:spPr>
          <a:xfrm>
            <a:off x="5640627" y="1752600"/>
            <a:ext cx="990600" cy="304800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5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73167737"/>
              </p:ext>
            </p:extLst>
          </p:nvPr>
        </p:nvGraphicFramePr>
        <p:xfrm>
          <a:off x="457200" y="2195779"/>
          <a:ext cx="6324599" cy="41909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74047">
                  <a:extLst>
                    <a:ext uri="{9D8B030D-6E8A-4147-A177-3AD203B41FA5}">
                      <a16:colId xmlns:a16="http://schemas.microsoft.com/office/drawing/2014/main" xmlns="" val="3871829296"/>
                    </a:ext>
                  </a:extLst>
                </a:gridCol>
                <a:gridCol w="1775276">
                  <a:extLst>
                    <a:ext uri="{9D8B030D-6E8A-4147-A177-3AD203B41FA5}">
                      <a16:colId xmlns:a16="http://schemas.microsoft.com/office/drawing/2014/main" xmlns="" val="2657615851"/>
                    </a:ext>
                  </a:extLst>
                </a:gridCol>
                <a:gridCol w="1775276">
                  <a:extLst>
                    <a:ext uri="{9D8B030D-6E8A-4147-A177-3AD203B41FA5}">
                      <a16:colId xmlns:a16="http://schemas.microsoft.com/office/drawing/2014/main" xmlns="" val="3059938058"/>
                    </a:ext>
                  </a:extLst>
                </a:gridCol>
              </a:tblGrid>
              <a:tr h="261937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aseline="0" dirty="0"/>
                        <a:t>Structure 1</a:t>
                      </a:r>
                      <a:endParaRPr lang="en-GB" sz="1200" dirty="0"/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Structure 2</a:t>
                      </a:r>
                    </a:p>
                  </a:txBody>
                  <a:tcPr marL="36000" marR="36000" marT="36000" marB="36000" anchor="ctr"/>
                </a:tc>
                <a:extLst>
                  <a:ext uri="{0D108BD9-81ED-4DB2-BD59-A6C34878D82A}">
                    <a16:rowId xmlns:a16="http://schemas.microsoft.com/office/drawing/2014/main" xmlns="" val="3016250655"/>
                  </a:ext>
                </a:extLst>
              </a:tr>
              <a:tr h="261937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Dielectric</a:t>
                      </a:r>
                      <a:r>
                        <a:rPr lang="en-GB" sz="1200" baseline="0" dirty="0"/>
                        <a:t> constant </a:t>
                      </a:r>
                      <a:r>
                        <a:rPr lang="el-GR" sz="1200" i="1" baseline="0" dirty="0"/>
                        <a:t>ε</a:t>
                      </a:r>
                      <a:r>
                        <a:rPr lang="en-GB" sz="800" baseline="0" dirty="0"/>
                        <a:t>r</a:t>
                      </a:r>
                      <a:endParaRPr lang="en-GB" sz="800" dirty="0"/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3.75</a:t>
                      </a: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3.75</a:t>
                      </a:r>
                    </a:p>
                  </a:txBody>
                  <a:tcPr marL="36000" marR="36000" marT="36000" marB="36000" anchor="ctr"/>
                </a:tc>
                <a:extLst>
                  <a:ext uri="{0D108BD9-81ED-4DB2-BD59-A6C34878D82A}">
                    <a16:rowId xmlns:a16="http://schemas.microsoft.com/office/drawing/2014/main" xmlns="" val="932508509"/>
                  </a:ext>
                </a:extLst>
              </a:tr>
              <a:tr h="261937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Dielectric loss tangent </a:t>
                      </a:r>
                      <a:r>
                        <a:rPr lang="el-GR" sz="1200" i="1" dirty="0"/>
                        <a:t>δ</a:t>
                      </a:r>
                      <a:endParaRPr lang="en-GB" sz="1200" i="1" dirty="0"/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0.00005</a:t>
                      </a: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0.00005</a:t>
                      </a:r>
                    </a:p>
                  </a:txBody>
                  <a:tcPr marL="36000" marR="36000" marT="36000" marB="36000" anchor="ctr"/>
                </a:tc>
                <a:extLst>
                  <a:ext uri="{0D108BD9-81ED-4DB2-BD59-A6C34878D82A}">
                    <a16:rowId xmlns:a16="http://schemas.microsoft.com/office/drawing/2014/main" xmlns="" val="3921612861"/>
                  </a:ext>
                </a:extLst>
              </a:tr>
              <a:tr h="26193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radius </a:t>
                      </a:r>
                      <a:r>
                        <a:rPr lang="en-GB" sz="1200" i="1" dirty="0"/>
                        <a:t>r</a:t>
                      </a:r>
                      <a:r>
                        <a:rPr lang="en-GB" sz="800" dirty="0"/>
                        <a:t>1</a:t>
                      </a:r>
                      <a:r>
                        <a:rPr lang="en-GB" sz="1200" dirty="0"/>
                        <a:t> [mm]</a:t>
                      </a: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3.15</a:t>
                      </a: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3.15</a:t>
                      </a:r>
                    </a:p>
                  </a:txBody>
                  <a:tcPr marL="36000" marR="36000" marT="36000" marB="36000" anchor="ctr"/>
                </a:tc>
                <a:extLst>
                  <a:ext uri="{0D108BD9-81ED-4DB2-BD59-A6C34878D82A}">
                    <a16:rowId xmlns:a16="http://schemas.microsoft.com/office/drawing/2014/main" xmlns="" val="688133432"/>
                  </a:ext>
                </a:extLst>
              </a:tr>
              <a:tr h="26193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radius </a:t>
                      </a:r>
                      <a:r>
                        <a:rPr lang="en-GB" sz="1200" i="1" dirty="0"/>
                        <a:t>r</a:t>
                      </a:r>
                      <a:r>
                        <a:rPr lang="en-GB" sz="800" dirty="0"/>
                        <a:t>2</a:t>
                      </a:r>
                      <a:r>
                        <a:rPr lang="en-GB" sz="1200" dirty="0"/>
                        <a:t> [mm]</a:t>
                      </a: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3.45</a:t>
                      </a: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4.05</a:t>
                      </a:r>
                    </a:p>
                  </a:txBody>
                  <a:tcPr marL="36000" marR="36000" marT="36000" marB="36000" anchor="ctr"/>
                </a:tc>
                <a:extLst>
                  <a:ext uri="{0D108BD9-81ED-4DB2-BD59-A6C34878D82A}">
                    <a16:rowId xmlns:a16="http://schemas.microsoft.com/office/drawing/2014/main" xmlns="" val="3070394163"/>
                  </a:ext>
                </a:extLst>
              </a:tr>
              <a:tr h="26193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radius </a:t>
                      </a:r>
                      <a:r>
                        <a:rPr lang="en-GB" sz="1200" i="1" dirty="0"/>
                        <a:t>r</a:t>
                      </a:r>
                      <a:r>
                        <a:rPr lang="en-GB" sz="1200" dirty="0"/>
                        <a:t> [mm]</a:t>
                      </a: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11.00</a:t>
                      </a: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10.00</a:t>
                      </a:r>
                    </a:p>
                  </a:txBody>
                  <a:tcPr marL="36000" marR="36000" marT="36000" marB="36000" anchor="ctr"/>
                </a:tc>
                <a:extLst>
                  <a:ext uri="{0D108BD9-81ED-4DB2-BD59-A6C34878D82A}">
                    <a16:rowId xmlns:a16="http://schemas.microsoft.com/office/drawing/2014/main" xmlns="" val="3628222661"/>
                  </a:ext>
                </a:extLst>
              </a:tr>
              <a:tr h="261937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Width </a:t>
                      </a:r>
                      <a:r>
                        <a:rPr lang="en-GB" sz="1200" i="1" dirty="0"/>
                        <a:t>D </a:t>
                      </a:r>
                      <a:r>
                        <a:rPr lang="en-GB" sz="1200" i="0" dirty="0"/>
                        <a:t>[mm]</a:t>
                      </a: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4.21</a:t>
                      </a: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3.7</a:t>
                      </a:r>
                    </a:p>
                  </a:txBody>
                  <a:tcPr marL="36000" marR="36000" marT="36000" marB="36000" anchor="ctr"/>
                </a:tc>
                <a:extLst>
                  <a:ext uri="{0D108BD9-81ED-4DB2-BD59-A6C34878D82A}">
                    <a16:rowId xmlns:a16="http://schemas.microsoft.com/office/drawing/2014/main" xmlns="" val="1097348110"/>
                  </a:ext>
                </a:extLst>
              </a:tr>
              <a:tr h="261937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rgbClr val="FF0000"/>
                          </a:solidFill>
                        </a:rPr>
                        <a:t>Period </a:t>
                      </a:r>
                      <a:r>
                        <a:rPr lang="en-GB" sz="1200" i="1" dirty="0">
                          <a:solidFill>
                            <a:srgbClr val="FF0000"/>
                          </a:solidFill>
                        </a:rPr>
                        <a:t>L</a:t>
                      </a:r>
                      <a:r>
                        <a:rPr lang="en-GB" sz="1200" dirty="0">
                          <a:solidFill>
                            <a:srgbClr val="FF0000"/>
                          </a:solidFill>
                        </a:rPr>
                        <a:t> [mm]</a:t>
                      </a: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rgbClr val="FF0000"/>
                          </a:solidFill>
                        </a:rPr>
                        <a:t>12.36</a:t>
                      </a: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rgbClr val="FF0000"/>
                          </a:solidFill>
                        </a:rPr>
                        <a:t>12.36</a:t>
                      </a:r>
                    </a:p>
                  </a:txBody>
                  <a:tcPr marL="36000" marR="36000" marT="36000" marB="36000" anchor="ctr"/>
                </a:tc>
                <a:extLst>
                  <a:ext uri="{0D108BD9-81ED-4DB2-BD59-A6C34878D82A}">
                    <a16:rowId xmlns:a16="http://schemas.microsoft.com/office/drawing/2014/main" xmlns="" val="1742479531"/>
                  </a:ext>
                </a:extLst>
              </a:tr>
              <a:tr h="261937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rgbClr val="FF0000"/>
                          </a:solidFill>
                        </a:rPr>
                        <a:t>Phase advance</a:t>
                      </a: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>
                          <a:solidFill>
                            <a:srgbClr val="FF0000"/>
                          </a:solidFill>
                        </a:rPr>
                        <a:t>178°</a:t>
                      </a: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>
                          <a:solidFill>
                            <a:srgbClr val="FF0000"/>
                          </a:solidFill>
                        </a:rPr>
                        <a:t>178°</a:t>
                      </a:r>
                    </a:p>
                  </a:txBody>
                  <a:tcPr marL="36000" marR="36000" marT="36000" marB="36000" anchor="ctr"/>
                </a:tc>
                <a:extLst>
                  <a:ext uri="{0D108BD9-81ED-4DB2-BD59-A6C34878D82A}">
                    <a16:rowId xmlns:a16="http://schemas.microsoft.com/office/drawing/2014/main" xmlns="" val="3766200267"/>
                  </a:ext>
                </a:extLst>
              </a:tr>
              <a:tr h="261937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Frequency [GHz]</a:t>
                      </a: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</a:rPr>
                        <a:t>11.9942</a:t>
                      </a: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</a:rPr>
                        <a:t>11.9972</a:t>
                      </a:r>
                    </a:p>
                  </a:txBody>
                  <a:tcPr marL="36000" marR="36000" marT="36000" marB="36000" anchor="ctr"/>
                </a:tc>
                <a:extLst>
                  <a:ext uri="{0D108BD9-81ED-4DB2-BD59-A6C34878D82A}">
                    <a16:rowId xmlns:a16="http://schemas.microsoft.com/office/drawing/2014/main" xmlns="" val="3645649278"/>
                  </a:ext>
                </a:extLst>
              </a:tr>
              <a:tr h="261937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Unloaded </a:t>
                      </a:r>
                      <a:r>
                        <a:rPr lang="en-GB" sz="1200" i="1" dirty="0"/>
                        <a:t>Q</a:t>
                      </a:r>
                      <a:r>
                        <a:rPr lang="en-GB" sz="800" i="0" dirty="0"/>
                        <a:t>0</a:t>
                      </a: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</a:rPr>
                        <a:t>13366</a:t>
                      </a: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</a:rPr>
                        <a:t>12215</a:t>
                      </a:r>
                    </a:p>
                  </a:txBody>
                  <a:tcPr marL="36000" marR="36000" marT="36000" marB="36000" anchor="ctr"/>
                </a:tc>
                <a:extLst>
                  <a:ext uri="{0D108BD9-81ED-4DB2-BD59-A6C34878D82A}">
                    <a16:rowId xmlns:a16="http://schemas.microsoft.com/office/drawing/2014/main" xmlns="" val="2616606132"/>
                  </a:ext>
                </a:extLst>
              </a:tr>
              <a:tr h="261937">
                <a:tc>
                  <a:txBody>
                    <a:bodyPr/>
                    <a:lstStyle/>
                    <a:p>
                      <a:pPr algn="ctr"/>
                      <a:r>
                        <a:rPr lang="en-GB" sz="1200" i="1" dirty="0"/>
                        <a:t>r</a:t>
                      </a:r>
                      <a:r>
                        <a:rPr lang="en-GB" sz="1200" dirty="0"/>
                        <a:t>’/</a:t>
                      </a:r>
                      <a:r>
                        <a:rPr lang="en-GB" sz="1200" i="1" dirty="0"/>
                        <a:t>Q</a:t>
                      </a:r>
                      <a:r>
                        <a:rPr lang="en-GB" sz="800" dirty="0"/>
                        <a:t>0</a:t>
                      </a:r>
                      <a:r>
                        <a:rPr lang="en-GB" sz="1200" dirty="0"/>
                        <a:t> [</a:t>
                      </a:r>
                      <a:r>
                        <a:rPr lang="el-GR" sz="1200" dirty="0"/>
                        <a:t>Ω</a:t>
                      </a:r>
                      <a:r>
                        <a:rPr lang="en-GB" sz="1200" dirty="0"/>
                        <a:t>/m]</a:t>
                      </a: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</a:rPr>
                        <a:t>6718</a:t>
                      </a: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</a:rPr>
                        <a:t>6101</a:t>
                      </a:r>
                    </a:p>
                  </a:txBody>
                  <a:tcPr marL="36000" marR="36000" marT="36000" marB="36000" anchor="ctr"/>
                </a:tc>
                <a:extLst>
                  <a:ext uri="{0D108BD9-81ED-4DB2-BD59-A6C34878D82A}">
                    <a16:rowId xmlns:a16="http://schemas.microsoft.com/office/drawing/2014/main" xmlns="" val="169887902"/>
                  </a:ext>
                </a:extLst>
              </a:tr>
              <a:tr h="26193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i="1" dirty="0"/>
                        <a:t>r</a:t>
                      </a:r>
                      <a:r>
                        <a:rPr lang="en-GB" sz="1200" dirty="0"/>
                        <a:t>’ [M</a:t>
                      </a:r>
                      <a:r>
                        <a:rPr lang="el-GR" sz="1200" dirty="0"/>
                        <a:t>Ω</a:t>
                      </a:r>
                      <a:r>
                        <a:rPr lang="en-GB" sz="1200" dirty="0"/>
                        <a:t>/m]</a:t>
                      </a: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rgbClr val="FF0000"/>
                          </a:solidFill>
                        </a:rPr>
                        <a:t>90</a:t>
                      </a: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rgbClr val="FF0000"/>
                          </a:solidFill>
                        </a:rPr>
                        <a:t>75</a:t>
                      </a:r>
                    </a:p>
                  </a:txBody>
                  <a:tcPr marL="36000" marR="36000" marT="36000" marB="36000" anchor="ctr"/>
                </a:tc>
                <a:extLst>
                  <a:ext uri="{0D108BD9-81ED-4DB2-BD59-A6C34878D82A}">
                    <a16:rowId xmlns:a16="http://schemas.microsoft.com/office/drawing/2014/main" xmlns="" val="4129520196"/>
                  </a:ext>
                </a:extLst>
              </a:tr>
              <a:tr h="26193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1" dirty="0">
                          <a:solidFill>
                            <a:schemeClr val="tx1"/>
                          </a:solidFill>
                        </a:rPr>
                        <a:t>v</a:t>
                      </a:r>
                      <a:r>
                        <a:rPr lang="en-US" sz="1000" b="0" baseline="0" dirty="0">
                          <a:solidFill>
                            <a:schemeClr val="tx1"/>
                          </a:solidFill>
                        </a:rPr>
                        <a:t>g</a:t>
                      </a:r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/</a:t>
                      </a:r>
                      <a:r>
                        <a:rPr lang="en-US" sz="1200" b="0" i="1" dirty="0">
                          <a:solidFill>
                            <a:schemeClr val="tx1"/>
                          </a:solidFill>
                        </a:rPr>
                        <a:t>c</a:t>
                      </a:r>
                      <a:endParaRPr 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rgbClr val="FF0000"/>
                          </a:solidFill>
                        </a:rPr>
                        <a:t>0.062</a:t>
                      </a: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rgbClr val="FF0000"/>
                          </a:solidFill>
                        </a:rPr>
                        <a:t>0.042</a:t>
                      </a:r>
                    </a:p>
                  </a:txBody>
                  <a:tcPr marL="36000" marR="36000" marT="36000" marB="36000" anchor="ctr"/>
                </a:tc>
                <a:extLst>
                  <a:ext uri="{0D108BD9-81ED-4DB2-BD59-A6C34878D82A}">
                    <a16:rowId xmlns:a16="http://schemas.microsoft.com/office/drawing/2014/main" xmlns="" val="1123793381"/>
                  </a:ext>
                </a:extLst>
              </a:tr>
              <a:tr h="26193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 err="1">
                          <a:solidFill>
                            <a:schemeClr val="tx1"/>
                          </a:solidFill>
                        </a:rPr>
                        <a:t>Es</a:t>
                      </a:r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/</a:t>
                      </a:r>
                      <a:r>
                        <a:rPr lang="en-US" sz="1200" b="0" dirty="0" err="1">
                          <a:solidFill>
                            <a:schemeClr val="tx1"/>
                          </a:solidFill>
                        </a:rPr>
                        <a:t>Ea</a:t>
                      </a:r>
                      <a:endParaRPr 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</a:rPr>
                        <a:t>2.1528</a:t>
                      </a: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</a:rPr>
                        <a:t>2.1391</a:t>
                      </a:r>
                    </a:p>
                  </a:txBody>
                  <a:tcPr marL="36000" marR="36000" marT="36000" marB="36000" anchor="ctr"/>
                </a:tc>
                <a:extLst>
                  <a:ext uri="{0D108BD9-81ED-4DB2-BD59-A6C34878D82A}">
                    <a16:rowId xmlns:a16="http://schemas.microsoft.com/office/drawing/2014/main" xmlns="" val="3979495333"/>
                  </a:ext>
                </a:extLst>
              </a:tr>
              <a:tr h="26193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 err="1">
                          <a:solidFill>
                            <a:schemeClr val="tx1"/>
                          </a:solidFill>
                        </a:rPr>
                        <a:t>Es</a:t>
                      </a:r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/</a:t>
                      </a:r>
                      <a:r>
                        <a:rPr lang="en-US" sz="1200" b="0" dirty="0" err="1">
                          <a:solidFill>
                            <a:schemeClr val="tx1"/>
                          </a:solidFill>
                        </a:rPr>
                        <a:t>Ea</a:t>
                      </a:r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 (dielectric)</a:t>
                      </a: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</a:rPr>
                        <a:t>1.7631</a:t>
                      </a: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</a:rPr>
                        <a:t>1.7542</a:t>
                      </a:r>
                    </a:p>
                  </a:txBody>
                  <a:tcPr marL="36000" marR="36000" marT="36000" marB="36000" anchor="ctr"/>
                </a:tc>
                <a:extLst>
                  <a:ext uri="{0D108BD9-81ED-4DB2-BD59-A6C34878D82A}">
                    <a16:rowId xmlns:a16="http://schemas.microsoft.com/office/drawing/2014/main" xmlns="" val="303679398"/>
                  </a:ext>
                </a:extLst>
              </a:tr>
            </a:tbl>
          </a:graphicData>
        </a:graphic>
      </p:graphicFrame>
      <p:sp>
        <p:nvSpPr>
          <p:cNvPr id="6" name="Slide Number Placeholder 3"/>
          <p:cNvSpPr txBox="1">
            <a:spLocks/>
          </p:cNvSpPr>
          <p:nvPr/>
        </p:nvSpPr>
        <p:spPr>
          <a:xfrm>
            <a:off x="8755168" y="6588098"/>
            <a:ext cx="391370" cy="273625"/>
          </a:xfrm>
          <a:prstGeom prst="rect">
            <a:avLst/>
          </a:prstGeom>
          <a:solidFill>
            <a:srgbClr val="00B050"/>
          </a:solidFill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smtClean="0">
                <a:solidFill>
                  <a:srgbClr val="7030A0"/>
                </a:solidFill>
              </a:rPr>
              <a:t>20</a:t>
            </a:r>
            <a:endParaRPr lang="en-US" sz="16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507591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Corrugated DLA structures (𝜋-mode)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534400" cy="4525963"/>
          </a:xfrm>
        </p:spPr>
        <p:txBody>
          <a:bodyPr/>
          <a:lstStyle/>
          <a:p>
            <a:r>
              <a:rPr lang="en-GB" dirty="0"/>
              <a:t> period length L = 12.50 mm              𝜋-mode </a:t>
            </a:r>
          </a:p>
        </p:txBody>
      </p:sp>
      <p:sp>
        <p:nvSpPr>
          <p:cNvPr id="4" name="Left-Right Arrow 3"/>
          <p:cNvSpPr/>
          <p:nvPr/>
        </p:nvSpPr>
        <p:spPr>
          <a:xfrm>
            <a:off x="5640627" y="1752600"/>
            <a:ext cx="990600" cy="304800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5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99561441"/>
              </p:ext>
            </p:extLst>
          </p:nvPr>
        </p:nvGraphicFramePr>
        <p:xfrm>
          <a:off x="457200" y="2195779"/>
          <a:ext cx="6324599" cy="41909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74047">
                  <a:extLst>
                    <a:ext uri="{9D8B030D-6E8A-4147-A177-3AD203B41FA5}">
                      <a16:colId xmlns:a16="http://schemas.microsoft.com/office/drawing/2014/main" xmlns="" val="3871829296"/>
                    </a:ext>
                  </a:extLst>
                </a:gridCol>
                <a:gridCol w="1775276">
                  <a:extLst>
                    <a:ext uri="{9D8B030D-6E8A-4147-A177-3AD203B41FA5}">
                      <a16:colId xmlns:a16="http://schemas.microsoft.com/office/drawing/2014/main" xmlns="" val="2657615851"/>
                    </a:ext>
                  </a:extLst>
                </a:gridCol>
                <a:gridCol w="1775276">
                  <a:extLst>
                    <a:ext uri="{9D8B030D-6E8A-4147-A177-3AD203B41FA5}">
                      <a16:colId xmlns:a16="http://schemas.microsoft.com/office/drawing/2014/main" xmlns="" val="3059938058"/>
                    </a:ext>
                  </a:extLst>
                </a:gridCol>
              </a:tblGrid>
              <a:tr h="261937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aseline="0" dirty="0"/>
                        <a:t>Structure 1</a:t>
                      </a:r>
                      <a:endParaRPr lang="en-GB" sz="1200" dirty="0"/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Structure 2</a:t>
                      </a:r>
                    </a:p>
                  </a:txBody>
                  <a:tcPr marL="36000" marR="36000" marT="36000" marB="36000" anchor="ctr"/>
                </a:tc>
                <a:extLst>
                  <a:ext uri="{0D108BD9-81ED-4DB2-BD59-A6C34878D82A}">
                    <a16:rowId xmlns:a16="http://schemas.microsoft.com/office/drawing/2014/main" xmlns="" val="3016250655"/>
                  </a:ext>
                </a:extLst>
              </a:tr>
              <a:tr h="261937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Dielectric</a:t>
                      </a:r>
                      <a:r>
                        <a:rPr lang="en-GB" sz="1200" baseline="0" dirty="0"/>
                        <a:t> constant </a:t>
                      </a:r>
                      <a:r>
                        <a:rPr lang="el-GR" sz="1200" i="1" baseline="0" dirty="0"/>
                        <a:t>ε</a:t>
                      </a:r>
                      <a:r>
                        <a:rPr lang="en-GB" sz="800" baseline="0" dirty="0"/>
                        <a:t>r</a:t>
                      </a:r>
                      <a:endParaRPr lang="en-GB" sz="800" dirty="0"/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3.75</a:t>
                      </a: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3.75</a:t>
                      </a:r>
                    </a:p>
                  </a:txBody>
                  <a:tcPr marL="36000" marR="36000" marT="36000" marB="36000" anchor="ctr"/>
                </a:tc>
                <a:extLst>
                  <a:ext uri="{0D108BD9-81ED-4DB2-BD59-A6C34878D82A}">
                    <a16:rowId xmlns:a16="http://schemas.microsoft.com/office/drawing/2014/main" xmlns="" val="932508509"/>
                  </a:ext>
                </a:extLst>
              </a:tr>
              <a:tr h="261937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Dielectric loss tangent </a:t>
                      </a:r>
                      <a:r>
                        <a:rPr lang="el-GR" sz="1200" i="1" dirty="0"/>
                        <a:t>δ</a:t>
                      </a:r>
                      <a:endParaRPr lang="en-GB" sz="1200" i="1" dirty="0"/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0.00005</a:t>
                      </a: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0.00005</a:t>
                      </a:r>
                    </a:p>
                  </a:txBody>
                  <a:tcPr marL="36000" marR="36000" marT="36000" marB="36000" anchor="ctr"/>
                </a:tc>
                <a:extLst>
                  <a:ext uri="{0D108BD9-81ED-4DB2-BD59-A6C34878D82A}">
                    <a16:rowId xmlns:a16="http://schemas.microsoft.com/office/drawing/2014/main" xmlns="" val="3921612861"/>
                  </a:ext>
                </a:extLst>
              </a:tr>
              <a:tr h="26193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radius </a:t>
                      </a:r>
                      <a:r>
                        <a:rPr lang="en-GB" sz="1200" i="1" dirty="0"/>
                        <a:t>r</a:t>
                      </a:r>
                      <a:r>
                        <a:rPr lang="en-GB" sz="800" dirty="0"/>
                        <a:t>1</a:t>
                      </a:r>
                      <a:r>
                        <a:rPr lang="en-GB" sz="1200" dirty="0"/>
                        <a:t> [mm]</a:t>
                      </a: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3.15</a:t>
                      </a: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3.15</a:t>
                      </a:r>
                    </a:p>
                  </a:txBody>
                  <a:tcPr marL="36000" marR="36000" marT="36000" marB="36000" anchor="ctr"/>
                </a:tc>
                <a:extLst>
                  <a:ext uri="{0D108BD9-81ED-4DB2-BD59-A6C34878D82A}">
                    <a16:rowId xmlns:a16="http://schemas.microsoft.com/office/drawing/2014/main" xmlns="" val="688133432"/>
                  </a:ext>
                </a:extLst>
              </a:tr>
              <a:tr h="26193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radius </a:t>
                      </a:r>
                      <a:r>
                        <a:rPr lang="en-GB" sz="1200" i="1" dirty="0"/>
                        <a:t>r</a:t>
                      </a:r>
                      <a:r>
                        <a:rPr lang="en-GB" sz="800" dirty="0"/>
                        <a:t>2</a:t>
                      </a:r>
                      <a:r>
                        <a:rPr lang="en-GB" sz="1200" dirty="0"/>
                        <a:t> [mm]</a:t>
                      </a: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3.45</a:t>
                      </a: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3.50</a:t>
                      </a:r>
                    </a:p>
                  </a:txBody>
                  <a:tcPr marL="36000" marR="36000" marT="36000" marB="36000" anchor="ctr"/>
                </a:tc>
                <a:extLst>
                  <a:ext uri="{0D108BD9-81ED-4DB2-BD59-A6C34878D82A}">
                    <a16:rowId xmlns:a16="http://schemas.microsoft.com/office/drawing/2014/main" xmlns="" val="3070394163"/>
                  </a:ext>
                </a:extLst>
              </a:tr>
              <a:tr h="26193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radius </a:t>
                      </a:r>
                      <a:r>
                        <a:rPr lang="en-GB" sz="1200" i="1" dirty="0"/>
                        <a:t>r</a:t>
                      </a:r>
                      <a:r>
                        <a:rPr lang="en-GB" sz="1200" dirty="0"/>
                        <a:t> [mm]</a:t>
                      </a: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11.00</a:t>
                      </a: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10.00</a:t>
                      </a:r>
                    </a:p>
                  </a:txBody>
                  <a:tcPr marL="36000" marR="36000" marT="36000" marB="36000" anchor="ctr"/>
                </a:tc>
                <a:extLst>
                  <a:ext uri="{0D108BD9-81ED-4DB2-BD59-A6C34878D82A}">
                    <a16:rowId xmlns:a16="http://schemas.microsoft.com/office/drawing/2014/main" xmlns="" val="3628222661"/>
                  </a:ext>
                </a:extLst>
              </a:tr>
              <a:tr h="261937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Width </a:t>
                      </a:r>
                      <a:r>
                        <a:rPr lang="en-GB" sz="1200" i="1" dirty="0"/>
                        <a:t>D </a:t>
                      </a:r>
                      <a:r>
                        <a:rPr lang="en-GB" sz="1200" i="0" dirty="0"/>
                        <a:t>[mm]</a:t>
                      </a: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4.12</a:t>
                      </a: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6.00</a:t>
                      </a:r>
                    </a:p>
                  </a:txBody>
                  <a:tcPr marL="36000" marR="36000" marT="36000" marB="36000" anchor="ctr"/>
                </a:tc>
                <a:extLst>
                  <a:ext uri="{0D108BD9-81ED-4DB2-BD59-A6C34878D82A}">
                    <a16:rowId xmlns:a16="http://schemas.microsoft.com/office/drawing/2014/main" xmlns="" val="1097348110"/>
                  </a:ext>
                </a:extLst>
              </a:tr>
              <a:tr h="261937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rgbClr val="FF0000"/>
                          </a:solidFill>
                        </a:rPr>
                        <a:t>Period </a:t>
                      </a:r>
                      <a:r>
                        <a:rPr lang="en-GB" sz="1200" i="1" dirty="0">
                          <a:solidFill>
                            <a:srgbClr val="FF0000"/>
                          </a:solidFill>
                        </a:rPr>
                        <a:t>L</a:t>
                      </a:r>
                      <a:r>
                        <a:rPr lang="en-GB" sz="1200" dirty="0">
                          <a:solidFill>
                            <a:srgbClr val="FF0000"/>
                          </a:solidFill>
                        </a:rPr>
                        <a:t> [mm]</a:t>
                      </a: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rgbClr val="FF0000"/>
                          </a:solidFill>
                        </a:rPr>
                        <a:t>12.5</a:t>
                      </a: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rgbClr val="FF0000"/>
                          </a:solidFill>
                        </a:rPr>
                        <a:t>12.5</a:t>
                      </a:r>
                    </a:p>
                  </a:txBody>
                  <a:tcPr marL="36000" marR="36000" marT="36000" marB="36000" anchor="ctr"/>
                </a:tc>
                <a:extLst>
                  <a:ext uri="{0D108BD9-81ED-4DB2-BD59-A6C34878D82A}">
                    <a16:rowId xmlns:a16="http://schemas.microsoft.com/office/drawing/2014/main" xmlns="" val="1742479531"/>
                  </a:ext>
                </a:extLst>
              </a:tr>
              <a:tr h="261937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rgbClr val="FF0000"/>
                          </a:solidFill>
                        </a:rPr>
                        <a:t>Phase advance</a:t>
                      </a: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>
                          <a:solidFill>
                            <a:srgbClr val="FF0000"/>
                          </a:solidFill>
                        </a:rPr>
                        <a:t>180°</a:t>
                      </a: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>
                          <a:solidFill>
                            <a:srgbClr val="FF0000"/>
                          </a:solidFill>
                        </a:rPr>
                        <a:t>180°</a:t>
                      </a:r>
                    </a:p>
                  </a:txBody>
                  <a:tcPr marL="36000" marR="36000" marT="36000" marB="36000" anchor="ctr"/>
                </a:tc>
                <a:extLst>
                  <a:ext uri="{0D108BD9-81ED-4DB2-BD59-A6C34878D82A}">
                    <a16:rowId xmlns:a16="http://schemas.microsoft.com/office/drawing/2014/main" xmlns="" val="3766200267"/>
                  </a:ext>
                </a:extLst>
              </a:tr>
              <a:tr h="261937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Frequency [GHz]</a:t>
                      </a: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</a:rPr>
                        <a:t>11.9996</a:t>
                      </a: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</a:rPr>
                        <a:t>11.9998</a:t>
                      </a:r>
                    </a:p>
                  </a:txBody>
                  <a:tcPr marL="36000" marR="36000" marT="36000" marB="36000" anchor="ctr"/>
                </a:tc>
                <a:extLst>
                  <a:ext uri="{0D108BD9-81ED-4DB2-BD59-A6C34878D82A}">
                    <a16:rowId xmlns:a16="http://schemas.microsoft.com/office/drawing/2014/main" xmlns="" val="3645649278"/>
                  </a:ext>
                </a:extLst>
              </a:tr>
              <a:tr h="261937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Unloaded </a:t>
                      </a:r>
                      <a:r>
                        <a:rPr lang="en-GB" sz="1200" i="1" dirty="0"/>
                        <a:t>Q</a:t>
                      </a:r>
                      <a:r>
                        <a:rPr lang="en-GB" sz="800" i="0" dirty="0"/>
                        <a:t>0</a:t>
                      </a: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</a:rPr>
                        <a:t>13439</a:t>
                      </a: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</a:rPr>
                        <a:t>12047</a:t>
                      </a:r>
                    </a:p>
                  </a:txBody>
                  <a:tcPr marL="36000" marR="36000" marT="36000" marB="36000" anchor="ctr"/>
                </a:tc>
                <a:extLst>
                  <a:ext uri="{0D108BD9-81ED-4DB2-BD59-A6C34878D82A}">
                    <a16:rowId xmlns:a16="http://schemas.microsoft.com/office/drawing/2014/main" xmlns="" val="2616606132"/>
                  </a:ext>
                </a:extLst>
              </a:tr>
              <a:tr h="261937">
                <a:tc>
                  <a:txBody>
                    <a:bodyPr/>
                    <a:lstStyle/>
                    <a:p>
                      <a:pPr algn="ctr"/>
                      <a:r>
                        <a:rPr lang="en-GB" sz="1200" i="1" dirty="0"/>
                        <a:t>r</a:t>
                      </a:r>
                      <a:r>
                        <a:rPr lang="en-GB" sz="1200" dirty="0"/>
                        <a:t>’/</a:t>
                      </a:r>
                      <a:r>
                        <a:rPr lang="en-GB" sz="1200" i="1" dirty="0"/>
                        <a:t>Q</a:t>
                      </a:r>
                      <a:r>
                        <a:rPr lang="en-GB" sz="800" dirty="0"/>
                        <a:t>0</a:t>
                      </a:r>
                      <a:r>
                        <a:rPr lang="en-GB" sz="1200" dirty="0"/>
                        <a:t> [</a:t>
                      </a:r>
                      <a:r>
                        <a:rPr lang="el-GR" sz="1200" dirty="0"/>
                        <a:t>Ω</a:t>
                      </a:r>
                      <a:r>
                        <a:rPr lang="en-GB" sz="1200" dirty="0"/>
                        <a:t>/m]</a:t>
                      </a: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</a:rPr>
                        <a:t>6325</a:t>
                      </a: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</a:rPr>
                        <a:t>7154</a:t>
                      </a:r>
                    </a:p>
                  </a:txBody>
                  <a:tcPr marL="36000" marR="36000" marT="36000" marB="36000" anchor="ctr"/>
                </a:tc>
                <a:extLst>
                  <a:ext uri="{0D108BD9-81ED-4DB2-BD59-A6C34878D82A}">
                    <a16:rowId xmlns:a16="http://schemas.microsoft.com/office/drawing/2014/main" xmlns="" val="169887902"/>
                  </a:ext>
                </a:extLst>
              </a:tr>
              <a:tr h="26193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i="1" dirty="0"/>
                        <a:t>r</a:t>
                      </a:r>
                      <a:r>
                        <a:rPr lang="en-GB" sz="1200" dirty="0"/>
                        <a:t>’ [M</a:t>
                      </a:r>
                      <a:r>
                        <a:rPr lang="el-GR" sz="1200" dirty="0"/>
                        <a:t>Ω</a:t>
                      </a:r>
                      <a:r>
                        <a:rPr lang="en-GB" sz="1200" dirty="0"/>
                        <a:t>/m]</a:t>
                      </a: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rgbClr val="FF0000"/>
                          </a:solidFill>
                        </a:rPr>
                        <a:t>85</a:t>
                      </a: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rgbClr val="FF0000"/>
                          </a:solidFill>
                        </a:rPr>
                        <a:t>86</a:t>
                      </a:r>
                    </a:p>
                  </a:txBody>
                  <a:tcPr marL="36000" marR="36000" marT="36000" marB="36000" anchor="ctr"/>
                </a:tc>
                <a:extLst>
                  <a:ext uri="{0D108BD9-81ED-4DB2-BD59-A6C34878D82A}">
                    <a16:rowId xmlns:a16="http://schemas.microsoft.com/office/drawing/2014/main" xmlns="" val="4129520196"/>
                  </a:ext>
                </a:extLst>
              </a:tr>
              <a:tr h="26193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1" dirty="0">
                          <a:solidFill>
                            <a:schemeClr val="tx1"/>
                          </a:solidFill>
                        </a:rPr>
                        <a:t>v</a:t>
                      </a:r>
                      <a:r>
                        <a:rPr lang="en-US" sz="1000" b="0" baseline="0" dirty="0">
                          <a:solidFill>
                            <a:schemeClr val="tx1"/>
                          </a:solidFill>
                        </a:rPr>
                        <a:t>g</a:t>
                      </a:r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/</a:t>
                      </a:r>
                      <a:r>
                        <a:rPr lang="en-US" sz="1200" b="0" i="1" dirty="0">
                          <a:solidFill>
                            <a:schemeClr val="tx1"/>
                          </a:solidFill>
                        </a:rPr>
                        <a:t>c</a:t>
                      </a:r>
                      <a:endParaRPr 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rgbClr val="FF0000"/>
                          </a:solidFill>
                        </a:rPr>
                        <a:t>0.0</a:t>
                      </a: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rgbClr val="FF0000"/>
                          </a:solidFill>
                        </a:rPr>
                        <a:t>0.0</a:t>
                      </a:r>
                    </a:p>
                  </a:txBody>
                  <a:tcPr marL="36000" marR="36000" marT="36000" marB="36000" anchor="ctr"/>
                </a:tc>
                <a:extLst>
                  <a:ext uri="{0D108BD9-81ED-4DB2-BD59-A6C34878D82A}">
                    <a16:rowId xmlns:a16="http://schemas.microsoft.com/office/drawing/2014/main" xmlns="" val="1123793381"/>
                  </a:ext>
                </a:extLst>
              </a:tr>
              <a:tr h="26193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 err="1">
                          <a:solidFill>
                            <a:schemeClr val="tx1"/>
                          </a:solidFill>
                        </a:rPr>
                        <a:t>Es</a:t>
                      </a:r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/</a:t>
                      </a:r>
                      <a:r>
                        <a:rPr lang="en-US" sz="1200" b="0" dirty="0" err="1">
                          <a:solidFill>
                            <a:schemeClr val="tx1"/>
                          </a:solidFill>
                        </a:rPr>
                        <a:t>Ea</a:t>
                      </a:r>
                      <a:endParaRPr 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</a:rPr>
                        <a:t>2.2364</a:t>
                      </a: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</a:rPr>
                        <a:t>2.5117</a:t>
                      </a:r>
                    </a:p>
                  </a:txBody>
                  <a:tcPr marL="36000" marR="36000" marT="36000" marB="36000" anchor="ctr"/>
                </a:tc>
                <a:extLst>
                  <a:ext uri="{0D108BD9-81ED-4DB2-BD59-A6C34878D82A}">
                    <a16:rowId xmlns:a16="http://schemas.microsoft.com/office/drawing/2014/main" xmlns="" val="3979495333"/>
                  </a:ext>
                </a:extLst>
              </a:tr>
              <a:tr h="26193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 err="1">
                          <a:solidFill>
                            <a:schemeClr val="tx1"/>
                          </a:solidFill>
                        </a:rPr>
                        <a:t>Es</a:t>
                      </a:r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/</a:t>
                      </a:r>
                      <a:r>
                        <a:rPr lang="en-US" sz="1200" b="0" dirty="0" err="1">
                          <a:solidFill>
                            <a:schemeClr val="tx1"/>
                          </a:solidFill>
                        </a:rPr>
                        <a:t>Ea</a:t>
                      </a:r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 (dielectric)</a:t>
                      </a: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</a:rPr>
                        <a:t>1.8045</a:t>
                      </a: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</a:rPr>
                        <a:t>1.9278</a:t>
                      </a:r>
                    </a:p>
                  </a:txBody>
                  <a:tcPr marL="36000" marR="36000" marT="36000" marB="36000" anchor="ctr"/>
                </a:tc>
                <a:extLst>
                  <a:ext uri="{0D108BD9-81ED-4DB2-BD59-A6C34878D82A}">
                    <a16:rowId xmlns:a16="http://schemas.microsoft.com/office/drawing/2014/main" xmlns="" val="303679398"/>
                  </a:ext>
                </a:extLst>
              </a:tr>
            </a:tbl>
          </a:graphicData>
        </a:graphic>
      </p:graphicFrame>
      <p:sp>
        <p:nvSpPr>
          <p:cNvPr id="6" name="Slide Number Placeholder 3"/>
          <p:cNvSpPr txBox="1">
            <a:spLocks/>
          </p:cNvSpPr>
          <p:nvPr/>
        </p:nvSpPr>
        <p:spPr>
          <a:xfrm>
            <a:off x="8755168" y="6588098"/>
            <a:ext cx="391370" cy="273625"/>
          </a:xfrm>
          <a:prstGeom prst="rect">
            <a:avLst/>
          </a:prstGeom>
          <a:solidFill>
            <a:srgbClr val="00B050"/>
          </a:solidFill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6F15528-21DE-4FAA-801E-634DDDAF4B2B}" type="slidenum">
              <a:rPr lang="en-US" sz="1600" b="1" smtClean="0">
                <a:solidFill>
                  <a:srgbClr val="7030A0"/>
                </a:solidFill>
              </a:rPr>
              <a:pPr/>
              <a:t>2</a:t>
            </a:fld>
            <a:r>
              <a:rPr lang="en-US" sz="1600" b="1" dirty="0">
                <a:solidFill>
                  <a:srgbClr val="7030A0"/>
                </a:solidFill>
              </a:rPr>
              <a:t>1</a:t>
            </a:r>
            <a:endParaRPr lang="en-US" sz="16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930570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Summary of DLA Structures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xmlns="" id="{55793272-46D1-4F1E-86D2-A5829ED4B82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27550779"/>
              </p:ext>
            </p:extLst>
          </p:nvPr>
        </p:nvGraphicFramePr>
        <p:xfrm>
          <a:off x="228600" y="1447800"/>
          <a:ext cx="8773889" cy="455341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6776">
                  <a:extLst>
                    <a:ext uri="{9D8B030D-6E8A-4147-A177-3AD203B41FA5}">
                      <a16:colId xmlns:a16="http://schemas.microsoft.com/office/drawing/2014/main" xmlns="" val="3871829296"/>
                    </a:ext>
                  </a:extLst>
                </a:gridCol>
                <a:gridCol w="1018159">
                  <a:extLst>
                    <a:ext uri="{9D8B030D-6E8A-4147-A177-3AD203B41FA5}">
                      <a16:colId xmlns:a16="http://schemas.microsoft.com/office/drawing/2014/main" xmlns="" val="1781957688"/>
                    </a:ext>
                  </a:extLst>
                </a:gridCol>
                <a:gridCol w="1018159">
                  <a:extLst>
                    <a:ext uri="{9D8B030D-6E8A-4147-A177-3AD203B41FA5}">
                      <a16:colId xmlns:a16="http://schemas.microsoft.com/office/drawing/2014/main" xmlns="" val="2657615851"/>
                    </a:ext>
                  </a:extLst>
                </a:gridCol>
                <a:gridCol w="1018159">
                  <a:extLst>
                    <a:ext uri="{9D8B030D-6E8A-4147-A177-3AD203B41FA5}">
                      <a16:colId xmlns:a16="http://schemas.microsoft.com/office/drawing/2014/main" xmlns="" val="3354281251"/>
                    </a:ext>
                  </a:extLst>
                </a:gridCol>
                <a:gridCol w="1018159">
                  <a:extLst>
                    <a:ext uri="{9D8B030D-6E8A-4147-A177-3AD203B41FA5}">
                      <a16:colId xmlns:a16="http://schemas.microsoft.com/office/drawing/2014/main" xmlns="" val="944853938"/>
                    </a:ext>
                  </a:extLst>
                </a:gridCol>
                <a:gridCol w="1018159">
                  <a:extLst>
                    <a:ext uri="{9D8B030D-6E8A-4147-A177-3AD203B41FA5}">
                      <a16:colId xmlns:a16="http://schemas.microsoft.com/office/drawing/2014/main" xmlns="" val="3170285343"/>
                    </a:ext>
                  </a:extLst>
                </a:gridCol>
                <a:gridCol w="1018159">
                  <a:extLst>
                    <a:ext uri="{9D8B030D-6E8A-4147-A177-3AD203B41FA5}">
                      <a16:colId xmlns:a16="http://schemas.microsoft.com/office/drawing/2014/main" xmlns="" val="3495505166"/>
                    </a:ext>
                  </a:extLst>
                </a:gridCol>
                <a:gridCol w="1018159">
                  <a:extLst>
                    <a:ext uri="{9D8B030D-6E8A-4147-A177-3AD203B41FA5}">
                      <a16:colId xmlns:a16="http://schemas.microsoft.com/office/drawing/2014/main" xmlns="" val="1348773264"/>
                    </a:ext>
                  </a:extLst>
                </a:gridCol>
              </a:tblGrid>
              <a:tr h="674263"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CLIC-G iris</a:t>
                      </a:r>
                      <a:r>
                        <a:rPr lang="en-GB" sz="1200" baseline="0" dirty="0"/>
                        <a:t> structure</a:t>
                      </a:r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Quartz (SiO2)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altLang="zh-CN" sz="1200" dirty="0"/>
                        <a:t>0.98𝜋-mode  corrugated DLA structure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altLang="zh-CN" sz="1200" dirty="0"/>
                        <a:t>0.99𝜋-mode  corrugated DLA structure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altLang="zh-CN" sz="1200" dirty="0"/>
                        <a:t>𝜋-mode  corrugated DLA structure</a:t>
                      </a:r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kern="1200" dirty="0" err="1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MgCaTi</a:t>
                      </a:r>
                      <a:endParaRPr lang="en-GB" sz="12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kern="1200" dirty="0" err="1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BaTi</a:t>
                      </a:r>
                      <a:endParaRPr lang="en-GB" sz="12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3016250655"/>
                  </a:ext>
                </a:extLst>
              </a:tr>
              <a:tr h="280943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Dielectric</a:t>
                      </a:r>
                      <a:r>
                        <a:rPr lang="en-GB" sz="1200" baseline="0" dirty="0"/>
                        <a:t> constant </a:t>
                      </a:r>
                      <a:r>
                        <a:rPr lang="el-GR" sz="1200" b="0" i="1" baseline="0" dirty="0"/>
                        <a:t>ε</a:t>
                      </a:r>
                      <a:r>
                        <a:rPr lang="en-GB" sz="1200" baseline="0" dirty="0"/>
                        <a:t>r</a:t>
                      </a:r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</a:rPr>
                        <a:t>3.75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</a:rPr>
                        <a:t>3.75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</a:rPr>
                        <a:t>3.75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3.75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20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35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63077354"/>
                  </a:ext>
                </a:extLst>
              </a:tr>
              <a:tr h="280943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Dielectric loss tangent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</a:rPr>
                        <a:t>0.00005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</a:rPr>
                        <a:t>0.00005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</a:rPr>
                        <a:t>0.00005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0.00005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0.0001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0.0001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3547320669"/>
                  </a:ext>
                </a:extLst>
              </a:tr>
              <a:tr h="280943">
                <a:tc>
                  <a:txBody>
                    <a:bodyPr/>
                    <a:lstStyle/>
                    <a:p>
                      <a:pPr algn="ctr"/>
                      <a:r>
                        <a:rPr lang="en-GB" sz="1200" baseline="0" dirty="0"/>
                        <a:t>Period length [mm]</a:t>
                      </a:r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8.332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</a:rPr>
                        <a:t>8.332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</a:rPr>
                        <a:t>12.22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12.36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12.5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8.332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8.332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151298055"/>
                  </a:ext>
                </a:extLst>
              </a:tr>
              <a:tr h="280943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Phase advance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120°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</a:rPr>
                        <a:t>120°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</a:rPr>
                        <a:t>176°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</a:rPr>
                        <a:t>178°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180°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120°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</a:rPr>
                        <a:t>120°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3766200267"/>
                  </a:ext>
                </a:extLst>
              </a:tr>
              <a:tr h="280943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Frequency [GHz]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rgbClr val="0070C0"/>
                          </a:solidFill>
                        </a:rPr>
                        <a:t>11.9943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</a:rPr>
                        <a:t>11.9990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11.9905</a:t>
                      </a: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11.9972</a:t>
                      </a: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11.9996</a:t>
                      </a: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11.9942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11.9919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3645649278"/>
                  </a:ext>
                </a:extLst>
              </a:tr>
              <a:tr h="280943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Unloaded </a:t>
                      </a:r>
                      <a:r>
                        <a:rPr lang="en-GB" sz="1200" i="1" dirty="0"/>
                        <a:t>Q</a:t>
                      </a:r>
                      <a:r>
                        <a:rPr lang="en-GB" sz="1200" i="0" dirty="0"/>
                        <a:t>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rgbClr val="0070C0"/>
                          </a:solidFill>
                        </a:rPr>
                        <a:t>7245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</a:rPr>
                        <a:t>6127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12161</a:t>
                      </a: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12215</a:t>
                      </a: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13439</a:t>
                      </a: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2214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1691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2616606132"/>
                  </a:ext>
                </a:extLst>
              </a:tr>
              <a:tr h="280943">
                <a:tc>
                  <a:txBody>
                    <a:bodyPr/>
                    <a:lstStyle/>
                    <a:p>
                      <a:pPr algn="ctr"/>
                      <a:r>
                        <a:rPr lang="en-GB" sz="1200" i="1" dirty="0"/>
                        <a:t>r</a:t>
                      </a:r>
                      <a:r>
                        <a:rPr lang="en-GB" sz="1200" dirty="0"/>
                        <a:t>’/</a:t>
                      </a:r>
                      <a:r>
                        <a:rPr lang="en-GB" sz="1200" i="1" dirty="0"/>
                        <a:t>Q</a:t>
                      </a:r>
                      <a:r>
                        <a:rPr lang="en-GB" sz="1200" dirty="0"/>
                        <a:t>0 [</a:t>
                      </a:r>
                      <a:r>
                        <a:rPr lang="el-GR" sz="1200" dirty="0"/>
                        <a:t>Ω</a:t>
                      </a:r>
                      <a:r>
                        <a:rPr lang="en-GB" sz="1200" dirty="0"/>
                        <a:t>/m]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rgbClr val="0070C0"/>
                          </a:solidFill>
                        </a:rPr>
                        <a:t>15924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</a:rPr>
                        <a:t>10719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6419</a:t>
                      </a: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6101</a:t>
                      </a: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6325</a:t>
                      </a: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8463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6878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69887902"/>
                  </a:ext>
                </a:extLst>
              </a:tr>
              <a:tr h="280943">
                <a:tc>
                  <a:txBody>
                    <a:bodyPr/>
                    <a:lstStyle/>
                    <a:p>
                      <a:pPr algn="ctr"/>
                      <a:r>
                        <a:rPr lang="en-GB" sz="1200" i="1" dirty="0"/>
                        <a:t>r</a:t>
                      </a:r>
                      <a:r>
                        <a:rPr lang="en-GB" sz="1200" dirty="0"/>
                        <a:t>’ [M</a:t>
                      </a:r>
                      <a:r>
                        <a:rPr lang="el-GR" sz="1200" dirty="0"/>
                        <a:t>Ω</a:t>
                      </a:r>
                      <a:r>
                        <a:rPr lang="en-GB" sz="1200" dirty="0"/>
                        <a:t>/m]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rgbClr val="0070C0"/>
                          </a:solidFill>
                        </a:rPr>
                        <a:t>115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</a:rPr>
                        <a:t>66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78</a:t>
                      </a: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75</a:t>
                      </a: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85</a:t>
                      </a: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4202951459"/>
                  </a:ext>
                </a:extLst>
              </a:tr>
              <a:tr h="280943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1" dirty="0">
                          <a:solidFill>
                            <a:schemeClr val="tx1"/>
                          </a:solidFill>
                        </a:rPr>
                        <a:t>v</a:t>
                      </a:r>
                      <a:r>
                        <a:rPr lang="en-US" sz="1200" b="0" baseline="0" dirty="0">
                          <a:solidFill>
                            <a:schemeClr val="tx1"/>
                          </a:solidFill>
                        </a:rPr>
                        <a:t>g</a:t>
                      </a:r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/</a:t>
                      </a:r>
                      <a:r>
                        <a:rPr lang="en-US" sz="1200" b="0" i="1" dirty="0">
                          <a:solidFill>
                            <a:schemeClr val="tx1"/>
                          </a:solidFill>
                        </a:rPr>
                        <a:t>c</a:t>
                      </a:r>
                      <a:endParaRPr 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rgbClr val="0070C0"/>
                          </a:solidFill>
                        </a:rPr>
                        <a:t>0.018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rgbClr val="FF0000"/>
                          </a:solidFill>
                        </a:rPr>
                        <a:t>0.273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kern="120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0.084</a:t>
                      </a: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kern="120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0.042</a:t>
                      </a: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kern="120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0.0</a:t>
                      </a: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kern="120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0.057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kern="120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0.034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123793381"/>
                  </a:ext>
                </a:extLst>
              </a:tr>
              <a:tr h="280943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 err="1">
                          <a:solidFill>
                            <a:schemeClr val="tx1"/>
                          </a:solidFill>
                        </a:rPr>
                        <a:t>Es</a:t>
                      </a:r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/</a:t>
                      </a:r>
                      <a:r>
                        <a:rPr lang="en-US" sz="1200" b="0" dirty="0" err="1">
                          <a:solidFill>
                            <a:schemeClr val="tx1"/>
                          </a:solidFill>
                        </a:rPr>
                        <a:t>Ea</a:t>
                      </a:r>
                      <a:endParaRPr 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rgbClr val="0070C0"/>
                          </a:solidFill>
                        </a:rPr>
                        <a:t>2.4819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</a:rPr>
                        <a:t>1.0757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2.2605</a:t>
                      </a: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2.1391</a:t>
                      </a: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2.2364</a:t>
                      </a: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1.0760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1.0760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3664732816"/>
                  </a:ext>
                </a:extLst>
              </a:tr>
              <a:tr h="280943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 err="1">
                          <a:solidFill>
                            <a:schemeClr val="tx1"/>
                          </a:solidFill>
                        </a:rPr>
                        <a:t>Es</a:t>
                      </a:r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/</a:t>
                      </a:r>
                      <a:r>
                        <a:rPr lang="en-US" sz="1200" b="0" dirty="0" err="1">
                          <a:solidFill>
                            <a:schemeClr val="tx1"/>
                          </a:solidFill>
                        </a:rPr>
                        <a:t>Ea</a:t>
                      </a:r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 [dielectric]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</a:rPr>
                        <a:t>1.0289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1.7039</a:t>
                      </a: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1.7542</a:t>
                      </a: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1.8045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1.0152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1.0141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3070848417"/>
                  </a:ext>
                </a:extLst>
              </a:tr>
              <a:tr h="477603">
                <a:tc>
                  <a:txBody>
                    <a:bodyPr/>
                    <a:lstStyle/>
                    <a:p>
                      <a:pPr algn="ctr"/>
                      <a:r>
                        <a:rPr lang="en-GB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Power required to generate 100 MV/m [MW]</a:t>
                      </a:r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rgbClr val="0070C0"/>
                          </a:solidFill>
                        </a:rPr>
                        <a:t>45.0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</a:rPr>
                        <a:t>1013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</a:rPr>
                        <a:t>521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</a:rPr>
                        <a:t>274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266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197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2412575292"/>
                  </a:ext>
                </a:extLst>
              </a:tr>
            </a:tbl>
          </a:graphicData>
        </a:graphic>
      </p:graphicFrame>
      <p:sp>
        <p:nvSpPr>
          <p:cNvPr id="5" name="Slide Number Placeholder 3"/>
          <p:cNvSpPr txBox="1">
            <a:spLocks/>
          </p:cNvSpPr>
          <p:nvPr/>
        </p:nvSpPr>
        <p:spPr>
          <a:xfrm>
            <a:off x="8755168" y="6588098"/>
            <a:ext cx="391370" cy="273625"/>
          </a:xfrm>
          <a:prstGeom prst="rect">
            <a:avLst/>
          </a:prstGeom>
          <a:solidFill>
            <a:srgbClr val="00B050"/>
          </a:solidFill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smtClean="0">
                <a:solidFill>
                  <a:srgbClr val="7030A0"/>
                </a:solidFill>
              </a:rPr>
              <a:t>22</a:t>
            </a:r>
            <a:endParaRPr lang="en-US" sz="16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350375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b="1" dirty="0">
                <a:solidFill>
                  <a:srgbClr val="0070C0"/>
                </a:solidFill>
              </a:rPr>
              <a:t>Summary and Outlook</a:t>
            </a:r>
          </a:p>
        </p:txBody>
      </p:sp>
      <p:sp>
        <p:nvSpPr>
          <p:cNvPr id="4" name="Slide Number Placeholder 3"/>
          <p:cNvSpPr txBox="1">
            <a:spLocks/>
          </p:cNvSpPr>
          <p:nvPr/>
        </p:nvSpPr>
        <p:spPr>
          <a:xfrm>
            <a:off x="8755168" y="6588098"/>
            <a:ext cx="391370" cy="273625"/>
          </a:xfrm>
          <a:prstGeom prst="rect">
            <a:avLst/>
          </a:prstGeom>
          <a:solidFill>
            <a:srgbClr val="00B050"/>
          </a:solidFill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6F15528-21DE-4FAA-801E-634DDDAF4B2B}" type="slidenum">
              <a:rPr lang="en-US" sz="1600" b="1" smtClean="0">
                <a:solidFill>
                  <a:srgbClr val="7030A0"/>
                </a:solidFill>
              </a:rPr>
              <a:pPr/>
              <a:t>23</a:t>
            </a:fld>
            <a:endParaRPr lang="en-US" sz="1600" b="1" dirty="0">
              <a:solidFill>
                <a:srgbClr val="7030A0"/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381000" y="4572000"/>
            <a:ext cx="8534401" cy="1776548"/>
          </a:xfrm>
          <a:prstGeom prst="roundRect">
            <a:avLst/>
          </a:prstGeom>
          <a:solidFill>
            <a:srgbClr val="FFFFFF"/>
          </a:solidFill>
          <a:ln w="25400" cap="flat" cmpd="sng" algn="ctr">
            <a:solidFill>
              <a:srgbClr val="00E4A8">
                <a:shade val="50000"/>
              </a:srgbClr>
            </a:solidFill>
            <a:prstDash val="solid"/>
          </a:ln>
          <a:effectLst/>
        </p:spPr>
        <p:txBody>
          <a:bodyPr rtlCol="0" anchor="t"/>
          <a:lstStyle/>
          <a:p>
            <a:pPr marL="342900" marR="0" lvl="0" indent="-34290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lang="en-US" altLang="zh-CN" sz="2000" kern="0" dirty="0">
                <a:solidFill>
                  <a:srgbClr val="000000"/>
                </a:solidFill>
                <a:latin typeface="Arial" panose="020B0604020202020204" pitchFamily="34" charset="0"/>
                <a:ea typeface="宋体"/>
                <a:cs typeface="Arial" panose="020B0604020202020204" pitchFamily="34" charset="0"/>
              </a:rPr>
              <a:t>Further optimization and </a:t>
            </a:r>
            <a:r>
              <a:rPr lang="en-US" altLang="zh-CN" sz="2000" kern="0" dirty="0" err="1">
                <a:solidFill>
                  <a:srgbClr val="000000"/>
                </a:solidFill>
                <a:latin typeface="Arial" panose="020B0604020202020204" pitchFamily="34" charset="0"/>
                <a:ea typeface="宋体"/>
                <a:cs typeface="Arial" panose="020B0604020202020204" pitchFamily="34" charset="0"/>
              </a:rPr>
              <a:t>wakefield</a:t>
            </a:r>
            <a:r>
              <a:rPr lang="en-US" altLang="zh-CN" sz="2000" kern="0" dirty="0">
                <a:solidFill>
                  <a:srgbClr val="000000"/>
                </a:solidFill>
                <a:latin typeface="Arial" panose="020B0604020202020204" pitchFamily="34" charset="0"/>
                <a:ea typeface="宋体"/>
                <a:cs typeface="Arial" panose="020B0604020202020204" pitchFamily="34" charset="0"/>
              </a:rPr>
              <a:t> studies on DLA structures;</a:t>
            </a:r>
          </a:p>
          <a:p>
            <a:pPr marL="342900" marR="0" lvl="0" indent="-34290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lang="en-US" altLang="zh-CN" sz="2000" kern="0" dirty="0">
                <a:solidFill>
                  <a:srgbClr val="000000"/>
                </a:solidFill>
                <a:latin typeface="Arial" panose="020B0604020202020204" pitchFamily="34" charset="0"/>
                <a:ea typeface="宋体"/>
                <a:cs typeface="Arial" panose="020B0604020202020204" pitchFamily="34" charset="0"/>
              </a:rPr>
              <a:t>Design of RF high power coupler;</a:t>
            </a:r>
          </a:p>
          <a:p>
            <a:pPr marL="342900" marR="0" lvl="0" indent="-34290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US" altLang="zh-CN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/>
                <a:cs typeface="Arial" panose="020B0604020202020204" pitchFamily="34" charset="0"/>
              </a:rPr>
              <a:t>Fabrication</a:t>
            </a:r>
            <a:r>
              <a:rPr kumimoji="0" lang="en-US" altLang="zh-CN" sz="2000" b="0" i="0" u="none" strike="noStrike" kern="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/>
                <a:cs typeface="Arial" panose="020B0604020202020204" pitchFamily="34" charset="0"/>
              </a:rPr>
              <a:t> and experimental studies.</a:t>
            </a:r>
            <a:endParaRPr kumimoji="0" lang="en-US" altLang="zh-CN" sz="2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/>
              <a:cs typeface="Arial" panose="020B0604020202020204" pitchFamily="34" charset="0"/>
            </a:endParaRPr>
          </a:p>
          <a:p>
            <a:pPr marL="342900" marR="0" lvl="0" indent="-34290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endParaRPr kumimoji="0" lang="en-US" altLang="zh-CN" sz="2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/>
              <a:cs typeface="Arial" panose="020B0604020202020204" pitchFamily="34" charset="0"/>
            </a:endParaRPr>
          </a:p>
          <a:p>
            <a:pPr marL="342900" marR="0" lvl="0" indent="-34290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endParaRPr kumimoji="0" lang="en-US" altLang="zh-CN" sz="2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/>
              <a:cs typeface="Arial" panose="020B0604020202020204" pitchFamily="34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381000" y="1828800"/>
            <a:ext cx="8534400" cy="2438400"/>
          </a:xfrm>
          <a:prstGeom prst="roundRect">
            <a:avLst/>
          </a:prstGeom>
          <a:solidFill>
            <a:srgbClr val="FFFFFF"/>
          </a:solidFill>
          <a:ln w="25400" cap="flat" cmpd="sng" algn="ctr">
            <a:solidFill>
              <a:srgbClr val="00E4A8">
                <a:shade val="50000"/>
              </a:srgbClr>
            </a:solidFill>
            <a:prstDash val="solid"/>
          </a:ln>
          <a:effectLst/>
        </p:spPr>
        <p:txBody>
          <a:bodyPr rtlCol="0" anchor="t"/>
          <a:lstStyle/>
          <a:p>
            <a:pPr marL="342900" marR="0" lvl="0" indent="-342900" algn="just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v"/>
              <a:tabLst/>
              <a:defRPr/>
            </a:pPr>
            <a:r>
              <a: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/>
                <a:cs typeface="Arial" panose="020B0604020202020204" pitchFamily="34" charset="0"/>
              </a:rPr>
              <a:t>Geometry optimization has been carried out for a DLA structure; </a:t>
            </a:r>
          </a:p>
          <a:p>
            <a:pPr marL="342900" lvl="0" indent="-342900" algn="just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v"/>
              <a:defRPr/>
            </a:pPr>
            <a:r>
              <a:rPr lang="en-GB" sz="2000" kern="0" dirty="0">
                <a:latin typeface="Arial" panose="020B0604020202020204" pitchFamily="34" charset="0"/>
                <a:cs typeface="Arial" panose="020B0604020202020204" pitchFamily="34" charset="0"/>
              </a:rPr>
              <a:t>From dispersion curves, a corrugated DLA structure can be used to slow down the group velocity to 0;</a:t>
            </a:r>
          </a:p>
          <a:p>
            <a:pPr marL="342900" lvl="0" indent="-342900" algn="just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v"/>
              <a:defRPr/>
            </a:pPr>
            <a:r>
              <a:rPr lang="en-GB" sz="2000" kern="0" dirty="0">
                <a:latin typeface="Arial" panose="020B0604020202020204" pitchFamily="34" charset="0"/>
                <a:cs typeface="Arial" panose="020B0604020202020204" pitchFamily="34" charset="0"/>
              </a:rPr>
              <a:t>The corrugated DLA structures of 0.98𝜋-mode, 0.99𝜋-mode, and 𝜋-mode are presented for high Q and high shunt impedance and low group velocity. </a:t>
            </a:r>
          </a:p>
          <a:p>
            <a:pPr marL="342900" lvl="0" indent="-342900" algn="just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v"/>
              <a:defRPr/>
            </a:pPr>
            <a:endParaRPr lang="en-GB" sz="2000" kern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 algn="just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v"/>
              <a:defRPr/>
            </a:pPr>
            <a:endParaRPr lang="en-GB" sz="2000" kern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marR="0" lvl="0" indent="-342900" algn="just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v"/>
              <a:tabLst/>
              <a:defRPr/>
            </a:pPr>
            <a:endParaRPr kumimoji="0" lang="en-GB" sz="2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84211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6442CAE-7DA1-4E19-980F-1FAA7F1A01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b="1" dirty="0">
                <a:solidFill>
                  <a:srgbClr val="0070C0"/>
                </a:solidFill>
              </a:rPr>
              <a:t>Introduction</a:t>
            </a:r>
            <a:endParaRPr lang="zh-CN" altLang="en-US" b="1" dirty="0">
              <a:solidFill>
                <a:srgbClr val="0070C0"/>
              </a:solidFill>
            </a:endParaRPr>
          </a:p>
        </p:txBody>
      </p:sp>
      <p:sp>
        <p:nvSpPr>
          <p:cNvPr id="13" name="Slide Number Placeholder 3">
            <a:extLst>
              <a:ext uri="{FF2B5EF4-FFF2-40B4-BE49-F238E27FC236}">
                <a16:creationId xmlns:a16="http://schemas.microsoft.com/office/drawing/2014/main" xmlns="" id="{162CC3FB-7C63-432B-A2DB-732CB1C17644}"/>
              </a:ext>
            </a:extLst>
          </p:cNvPr>
          <p:cNvSpPr txBox="1">
            <a:spLocks/>
          </p:cNvSpPr>
          <p:nvPr/>
        </p:nvSpPr>
        <p:spPr>
          <a:xfrm>
            <a:off x="8755168" y="6588098"/>
            <a:ext cx="391370" cy="273625"/>
          </a:xfrm>
          <a:prstGeom prst="rect">
            <a:avLst/>
          </a:prstGeom>
          <a:solidFill>
            <a:srgbClr val="00B050"/>
          </a:solidFill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6F15528-21DE-4FAA-801E-634DDDAF4B2B}" type="slidenum">
              <a:rPr lang="en-US" sz="1600" b="1" smtClean="0">
                <a:solidFill>
                  <a:srgbClr val="7030A0"/>
                </a:solidFill>
              </a:rPr>
              <a:pPr/>
              <a:t>3</a:t>
            </a:fld>
            <a:endParaRPr lang="en-US" sz="1600" b="1" dirty="0">
              <a:solidFill>
                <a:srgbClr val="7030A0"/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xmlns="" id="{E8BB9CEE-90A2-405D-BD4A-0C8266035879}"/>
              </a:ext>
            </a:extLst>
          </p:cNvPr>
          <p:cNvSpPr/>
          <p:nvPr/>
        </p:nvSpPr>
        <p:spPr>
          <a:xfrm>
            <a:off x="160188" y="1674972"/>
            <a:ext cx="7459812" cy="458628"/>
          </a:xfrm>
          <a:prstGeom prst="rect">
            <a:avLst/>
          </a:prstGeom>
          <a:ln>
            <a:noFill/>
          </a:ln>
        </p:spPr>
        <p:txBody>
          <a:bodyPr wrap="square">
            <a:no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b="1" dirty="0"/>
              <a:t>Slow wave accelerators: Irises-loaded accelerating structures</a:t>
            </a:r>
            <a:endParaRPr lang="en-GB" sz="2000" dirty="0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200" y="4689041"/>
            <a:ext cx="5548555" cy="125455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1" name="AutoShape 12">
                <a:extLst>
                  <a:ext uri="{FF2B5EF4-FFF2-40B4-BE49-F238E27FC236}">
                    <a16:creationId xmlns:a16="http://schemas.microsoft.com/office/drawing/2014/main" xmlns="" id="{09576000-F586-429A-ABA0-A5944CE72C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08755" y="2133600"/>
                <a:ext cx="3356731" cy="4343400"/>
              </a:xfrm>
              <a:prstGeom prst="roundRect">
                <a:avLst>
                  <a:gd name="adj" fmla="val 9801"/>
                </a:avLst>
              </a:prstGeom>
              <a:noFill/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pPr lvl="0" algn="just"/>
                <a:r>
                  <a:rPr lang="en-GB" altLang="zh-CN" dirty="0">
                    <a:solidFill>
                      <a:prstClr val="black"/>
                    </a:solidFill>
                    <a:sym typeface="Calibri" pitchFamily="34" charset="0"/>
                  </a:rPr>
                  <a:t>Irises form periodic structure in waveguide:</a:t>
                </a:r>
              </a:p>
              <a:p>
                <a:pPr marL="285750" lvl="0" indent="-285750" algn="just">
                  <a:buFont typeface="Wingdings" panose="05000000000000000000" pitchFamily="2" charset="2"/>
                  <a:buChar char="v"/>
                </a:pPr>
                <a:r>
                  <a:rPr lang="en-GB" altLang="zh-CN" dirty="0">
                    <a:solidFill>
                      <a:prstClr val="black"/>
                    </a:solidFill>
                    <a:sym typeface="Calibri" pitchFamily="34" charset="0"/>
                  </a:rPr>
                  <a:t>Irises reflect part of the wave;</a:t>
                </a:r>
              </a:p>
              <a:p>
                <a:pPr marL="285750" lvl="0" indent="-285750" algn="just">
                  <a:buFont typeface="Wingdings" panose="05000000000000000000" pitchFamily="2" charset="2"/>
                  <a:buChar char="v"/>
                </a:pPr>
                <a:r>
                  <a:rPr lang="en-GB" altLang="zh-CN" dirty="0">
                    <a:solidFill>
                      <a:prstClr val="black"/>
                    </a:solidFill>
                    <a:sym typeface="Calibri" pitchFamily="34" charset="0"/>
                  </a:rPr>
                  <a:t>Irises slow down the phase velocity so that it equals the particle velocity;</a:t>
                </a:r>
              </a:p>
              <a:p>
                <a:pPr marL="285750" lvl="0" indent="-285750" algn="just">
                  <a:buFont typeface="Wingdings" panose="05000000000000000000" pitchFamily="2" charset="2"/>
                  <a:buChar char="v"/>
                </a:pPr>
                <a:r>
                  <a:rPr lang="en-GB" altLang="zh-CN" dirty="0">
                    <a:solidFill>
                      <a:prstClr val="black"/>
                    </a:solidFill>
                    <a:sym typeface="Calibri" pitchFamily="34" charset="0"/>
                  </a:rPr>
                  <a:t>The iris spacing d can be chosen for selection of modes of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altLang="zh-CN" i="1">
                            <a:solidFill>
                              <a:prstClr val="black"/>
                            </a:solidFill>
                            <a:latin typeface="Cambria Math" charset="0"/>
                            <a:sym typeface="Calibri" pitchFamily="34" charset="0"/>
                          </a:rPr>
                        </m:ctrlPr>
                      </m:fPr>
                      <m:num>
                        <m:r>
                          <a:rPr lang="zh-CN" altLang="en-GB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sym typeface="Calibri" pitchFamily="34" charset="0"/>
                          </a:rPr>
                          <m:t>𝜋</m:t>
                        </m:r>
                      </m:num>
                      <m:den>
                        <m:r>
                          <a:rPr lang="en-GB" altLang="zh-CN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sym typeface="Calibri" pitchFamily="34" charset="0"/>
                          </a:rPr>
                          <m:t>2</m:t>
                        </m:r>
                      </m:den>
                    </m:f>
                    <m:r>
                      <a:rPr lang="en-GB" altLang="zh-CN" b="0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  <a:sym typeface="Calibri" pitchFamily="34" charset="0"/>
                      </a:rPr>
                      <m:t>,</m:t>
                    </m:r>
                    <m:f>
                      <m:fPr>
                        <m:ctrlPr>
                          <a:rPr lang="en-GB" altLang="zh-CN" i="1">
                            <a:solidFill>
                              <a:prstClr val="black"/>
                            </a:solidFill>
                            <a:latin typeface="Cambria Math" charset="0"/>
                            <a:sym typeface="Calibri" pitchFamily="34" charset="0"/>
                          </a:rPr>
                        </m:ctrlPr>
                      </m:fPr>
                      <m:num>
                        <m:r>
                          <a:rPr lang="en-GB" altLang="zh-CN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sym typeface="Calibri" pitchFamily="34" charset="0"/>
                          </a:rPr>
                          <m:t>2</m:t>
                        </m:r>
                        <m:r>
                          <a:rPr lang="zh-CN" altLang="en-GB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sym typeface="Calibri" pitchFamily="34" charset="0"/>
                          </a:rPr>
                          <m:t>𝜋</m:t>
                        </m:r>
                      </m:num>
                      <m:den>
                        <m:r>
                          <a:rPr lang="en-GB" altLang="zh-CN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sym typeface="Calibri" pitchFamily="34" charset="0"/>
                          </a:rPr>
                          <m:t>3</m:t>
                        </m:r>
                      </m:den>
                    </m:f>
                    <m:r>
                      <a:rPr lang="en-GB" altLang="zh-CN" i="1">
                        <a:solidFill>
                          <a:prstClr val="black"/>
                        </a:solidFill>
                        <a:latin typeface="Cambria Math" panose="02040503050406030204" pitchFamily="18" charset="0"/>
                        <a:sym typeface="Calibri" pitchFamily="34" charset="0"/>
                      </a:rPr>
                      <m:t>, </m:t>
                    </m:r>
                    <m:r>
                      <a:rPr lang="zh-CN" altLang="en-GB" i="1">
                        <a:solidFill>
                          <a:prstClr val="black"/>
                        </a:solidFill>
                        <a:latin typeface="Cambria Math" panose="02040503050406030204" pitchFamily="18" charset="0"/>
                        <a:sym typeface="Calibri" pitchFamily="34" charset="0"/>
                      </a:rPr>
                      <m:t>𝜋</m:t>
                    </m:r>
                  </m:oMath>
                </a14:m>
                <a:r>
                  <a:rPr lang="en-GB" altLang="zh-CN" dirty="0">
                    <a:solidFill>
                      <a:prstClr val="black"/>
                    </a:solidFill>
                    <a:sym typeface="Calibri" pitchFamily="34" charset="0"/>
                  </a:rPr>
                  <a:t>, ….</a:t>
                </a:r>
              </a:p>
              <a:p>
                <a:pPr marL="285750" lvl="0" indent="-285750" algn="just">
                  <a:buFont typeface="Wingdings" panose="05000000000000000000" pitchFamily="2" charset="2"/>
                  <a:buChar char="v"/>
                </a:pPr>
                <a:endParaRPr lang="en-GB" altLang="zh-CN" dirty="0">
                  <a:solidFill>
                    <a:prstClr val="black"/>
                  </a:solidFill>
                  <a:sym typeface="Calibri" pitchFamily="34" charset="0"/>
                </a:endParaRPr>
              </a:p>
              <a:p>
                <a:pPr marL="285750" lvl="0" indent="-285750" algn="just">
                  <a:buFont typeface="Wingdings" panose="05000000000000000000" pitchFamily="2" charset="2"/>
                  <a:buChar char="v"/>
                </a:pPr>
                <a:r>
                  <a:rPr lang="en-GB" altLang="zh-CN" dirty="0">
                    <a:solidFill>
                      <a:srgbClr val="FF0000"/>
                    </a:solidFill>
                    <a:sym typeface="Calibri" pitchFamily="34" charset="0"/>
                  </a:rPr>
                  <a:t>Gradient up to 100 MV/m (pulse length of 200 ns) has been demonstrated at X-band frequency with </a:t>
                </a:r>
                <a:r>
                  <a:rPr lang="en-GB" altLang="zh-CN" dirty="0" err="1">
                    <a:solidFill>
                      <a:srgbClr val="FF0000"/>
                    </a:solidFill>
                    <a:sym typeface="Calibri" pitchFamily="34" charset="0"/>
                  </a:rPr>
                  <a:t>rf</a:t>
                </a:r>
                <a:r>
                  <a:rPr lang="en-GB" altLang="zh-CN" dirty="0">
                    <a:solidFill>
                      <a:srgbClr val="FF0000"/>
                    </a:solidFill>
                    <a:sym typeface="Calibri" pitchFamily="34" charset="0"/>
                  </a:rPr>
                  <a:t> pulses of 100s ns.</a:t>
                </a:r>
              </a:p>
              <a:p>
                <a:pPr marL="285750" lvl="0" indent="-285750" algn="just">
                  <a:buFont typeface="Wingdings" panose="05000000000000000000" pitchFamily="2" charset="2"/>
                  <a:buChar char="v"/>
                </a:pPr>
                <a:endParaRPr lang="en-GB" altLang="zh-CN" dirty="0">
                  <a:solidFill>
                    <a:prstClr val="black"/>
                  </a:solidFill>
                  <a:sym typeface="Calibri" pitchFamily="34" charset="0"/>
                </a:endParaRPr>
              </a:p>
              <a:p>
                <a:pPr marL="285750" lvl="0" indent="-285750" algn="just">
                  <a:buFont typeface="Wingdings" panose="05000000000000000000" pitchFamily="2" charset="2"/>
                  <a:buChar char="v"/>
                </a:pPr>
                <a:endParaRPr lang="en-GB" altLang="zh-CN" dirty="0">
                  <a:solidFill>
                    <a:prstClr val="black"/>
                  </a:solidFill>
                  <a:sym typeface="Calibri" pitchFamily="34" charset="0"/>
                </a:endParaRPr>
              </a:p>
              <a:p>
                <a:pPr marL="285750" lvl="0" indent="-285750">
                  <a:buFont typeface="Wingdings" panose="05000000000000000000" pitchFamily="2" charset="2"/>
                  <a:buChar char="v"/>
                </a:pPr>
                <a:endParaRPr lang="en-GB" altLang="zh-CN" dirty="0">
                  <a:solidFill>
                    <a:prstClr val="black"/>
                  </a:solidFill>
                  <a:sym typeface="Calibri" pitchFamily="34" charset="0"/>
                </a:endParaRPr>
              </a:p>
              <a:p>
                <a:pPr lvl="0"/>
                <a:endParaRPr lang="ja-JP" altLang="en-US" dirty="0"/>
              </a:p>
            </p:txBody>
          </p:sp>
        </mc:Choice>
        <mc:Fallback xmlns="">
          <p:sp>
            <p:nvSpPr>
              <p:cNvPr id="21" name="AutoShape 12">
                <a:extLst>
                  <a:ext uri="{FF2B5EF4-FFF2-40B4-BE49-F238E27FC236}">
                    <a16:creationId xmlns:a16="http://schemas.microsoft.com/office/drawing/2014/main" id="{09576000-F586-429A-ABA0-A5944CE72CE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608755" y="2133600"/>
                <a:ext cx="3356731" cy="4343400"/>
              </a:xfrm>
              <a:prstGeom prst="roundRect">
                <a:avLst>
                  <a:gd name="adj" fmla="val 9801"/>
                </a:avLst>
              </a:prstGeom>
              <a:blipFill>
                <a:blip r:embed="rId3"/>
                <a:stretch>
                  <a:fillRect l="-1081" r="-901" b="-2510"/>
                </a:stretch>
              </a:blip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TextBox 21"/>
          <p:cNvSpPr txBox="1"/>
          <p:nvPr/>
        </p:nvSpPr>
        <p:spPr>
          <a:xfrm>
            <a:off x="1066800" y="6096000"/>
            <a:ext cx="4267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/>
              <a:t>X-band CLIC accelerating structure</a:t>
            </a:r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2410318"/>
            <a:ext cx="4094385" cy="2126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22868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6442CAE-7DA1-4E19-980F-1FAA7F1A01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b="1" dirty="0">
                <a:solidFill>
                  <a:srgbClr val="0070C0"/>
                </a:solidFill>
              </a:rPr>
              <a:t>Introduction</a:t>
            </a:r>
            <a:endParaRPr lang="zh-CN" altLang="en-US" b="1" dirty="0">
              <a:solidFill>
                <a:srgbClr val="0070C0"/>
              </a:solidFill>
            </a:endParaRPr>
          </a:p>
        </p:txBody>
      </p:sp>
      <p:sp>
        <p:nvSpPr>
          <p:cNvPr id="13" name="Slide Number Placeholder 3">
            <a:extLst>
              <a:ext uri="{FF2B5EF4-FFF2-40B4-BE49-F238E27FC236}">
                <a16:creationId xmlns:a16="http://schemas.microsoft.com/office/drawing/2014/main" xmlns="" id="{162CC3FB-7C63-432B-A2DB-732CB1C17644}"/>
              </a:ext>
            </a:extLst>
          </p:cNvPr>
          <p:cNvSpPr txBox="1">
            <a:spLocks/>
          </p:cNvSpPr>
          <p:nvPr/>
        </p:nvSpPr>
        <p:spPr>
          <a:xfrm>
            <a:off x="8755168" y="6588098"/>
            <a:ext cx="391370" cy="273625"/>
          </a:xfrm>
          <a:prstGeom prst="rect">
            <a:avLst/>
          </a:prstGeom>
          <a:solidFill>
            <a:srgbClr val="00B050"/>
          </a:solidFill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6F15528-21DE-4FAA-801E-634DDDAF4B2B}" type="slidenum">
              <a:rPr lang="en-US" sz="1600" b="1" smtClean="0">
                <a:solidFill>
                  <a:srgbClr val="7030A0"/>
                </a:solidFill>
              </a:rPr>
              <a:pPr/>
              <a:t>4</a:t>
            </a:fld>
            <a:endParaRPr lang="en-US" sz="1600" b="1" dirty="0">
              <a:solidFill>
                <a:srgbClr val="7030A0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E8BB9CEE-90A2-405D-BD4A-0C8266035879}"/>
              </a:ext>
            </a:extLst>
          </p:cNvPr>
          <p:cNvSpPr/>
          <p:nvPr/>
        </p:nvSpPr>
        <p:spPr>
          <a:xfrm>
            <a:off x="160188" y="1674972"/>
            <a:ext cx="8221812" cy="458628"/>
          </a:xfrm>
          <a:prstGeom prst="rect">
            <a:avLst/>
          </a:prstGeom>
          <a:ln>
            <a:noFill/>
          </a:ln>
        </p:spPr>
        <p:txBody>
          <a:bodyPr wrap="square">
            <a:no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b="1" dirty="0"/>
              <a:t>Slow wave accelerators: dielectric-loaded accelerating (DLA) structures</a:t>
            </a:r>
            <a:endParaRPr lang="en-GB" sz="2000" dirty="0"/>
          </a:p>
        </p:txBody>
      </p:sp>
      <p:sp>
        <p:nvSpPr>
          <p:cNvPr id="9" name="AutoShape 12">
            <a:extLst>
              <a:ext uri="{FF2B5EF4-FFF2-40B4-BE49-F238E27FC236}">
                <a16:creationId xmlns:a16="http://schemas.microsoft.com/office/drawing/2014/main" xmlns="" id="{09576000-F586-429A-ABA0-A5944CE72CE9}"/>
              </a:ext>
            </a:extLst>
          </p:cNvPr>
          <p:cNvSpPr>
            <a:spLocks/>
          </p:cNvSpPr>
          <p:nvPr/>
        </p:nvSpPr>
        <p:spPr bwMode="auto">
          <a:xfrm>
            <a:off x="5722394" y="2410318"/>
            <a:ext cx="3243092" cy="3685682"/>
          </a:xfrm>
          <a:prstGeom prst="roundRect">
            <a:avLst>
              <a:gd name="adj" fmla="val 9801"/>
            </a:avLst>
          </a:prstGeom>
          <a:noFill/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 lvl="0" algn="just"/>
            <a:r>
              <a:rPr lang="en-GB" altLang="zh-CN" dirty="0">
                <a:solidFill>
                  <a:prstClr val="black"/>
                </a:solidFill>
                <a:sym typeface="Calibri" pitchFamily="34" charset="0"/>
              </a:rPr>
              <a:t>Advantages of DLA:</a:t>
            </a:r>
          </a:p>
          <a:p>
            <a:pPr marL="285750" lvl="0" indent="-285750" algn="just">
              <a:buFont typeface="Wingdings" panose="05000000000000000000" pitchFamily="2" charset="2"/>
              <a:buChar char="v"/>
            </a:pPr>
            <a:r>
              <a:rPr lang="en-GB" altLang="zh-CN" dirty="0">
                <a:solidFill>
                  <a:prstClr val="black"/>
                </a:solidFill>
                <a:sym typeface="Calibri" pitchFamily="34" charset="0"/>
              </a:rPr>
              <a:t>Simple geometry for easy fabrication;</a:t>
            </a:r>
          </a:p>
          <a:p>
            <a:pPr marL="285750" lvl="0" indent="-285750" algn="just">
              <a:buFont typeface="Wingdings" panose="05000000000000000000" pitchFamily="2" charset="2"/>
              <a:buChar char="v"/>
            </a:pPr>
            <a:r>
              <a:rPr lang="en-GB" altLang="zh-CN" dirty="0">
                <a:solidFill>
                  <a:prstClr val="black"/>
                </a:solidFill>
                <a:sym typeface="Calibri" pitchFamily="34" charset="0"/>
              </a:rPr>
              <a:t>No field enhancements on irises;</a:t>
            </a:r>
          </a:p>
          <a:p>
            <a:pPr marL="285750" lvl="0" indent="-285750" algn="just">
              <a:buFont typeface="Wingdings" panose="05000000000000000000" pitchFamily="2" charset="2"/>
              <a:buChar char="v"/>
            </a:pPr>
            <a:r>
              <a:rPr lang="en-GB" altLang="zh-CN" dirty="0">
                <a:solidFill>
                  <a:prstClr val="black"/>
                </a:solidFill>
                <a:sym typeface="Calibri" pitchFamily="34" charset="0"/>
              </a:rPr>
              <a:t>Potential high gradient;</a:t>
            </a:r>
          </a:p>
          <a:p>
            <a:pPr marL="285750" lvl="0" indent="-285750" algn="just">
              <a:buFont typeface="Wingdings" panose="05000000000000000000" pitchFamily="2" charset="2"/>
              <a:buChar char="v"/>
            </a:pPr>
            <a:r>
              <a:rPr lang="en-GB" altLang="zh-CN" dirty="0">
                <a:solidFill>
                  <a:prstClr val="black"/>
                </a:solidFill>
                <a:sym typeface="Calibri" pitchFamily="34" charset="0"/>
              </a:rPr>
              <a:t>Easy to damp HOMs;</a:t>
            </a:r>
          </a:p>
          <a:p>
            <a:pPr marL="285750" lvl="0" indent="-285750" algn="just">
              <a:buFont typeface="Wingdings" panose="05000000000000000000" pitchFamily="2" charset="2"/>
              <a:buChar char="v"/>
            </a:pPr>
            <a:r>
              <a:rPr lang="en-GB" altLang="zh-CN" dirty="0">
                <a:solidFill>
                  <a:srgbClr val="FF0000"/>
                </a:solidFill>
                <a:sym typeface="Calibri" pitchFamily="34" charset="0"/>
              </a:rPr>
              <a:t>Potential high breakdown??</a:t>
            </a:r>
          </a:p>
          <a:p>
            <a:pPr lvl="0" algn="just"/>
            <a:endParaRPr lang="en-GB" altLang="zh-CN" dirty="0">
              <a:solidFill>
                <a:srgbClr val="FF0000"/>
              </a:solidFill>
              <a:sym typeface="Calibri" pitchFamily="34" charset="0"/>
            </a:endParaRPr>
          </a:p>
          <a:p>
            <a:pPr algn="just"/>
            <a:r>
              <a:rPr lang="en-GB" altLang="zh-CN" dirty="0">
                <a:solidFill>
                  <a:prstClr val="black"/>
                </a:solidFill>
                <a:sym typeface="Calibri" pitchFamily="34" charset="0"/>
              </a:rPr>
              <a:t>Disadvantages of DLA:</a:t>
            </a:r>
          </a:p>
          <a:p>
            <a:pPr marL="285750" lvl="0" indent="-285750" algn="just">
              <a:buFont typeface="Wingdings" panose="05000000000000000000" pitchFamily="2" charset="2"/>
              <a:buChar char="v"/>
            </a:pPr>
            <a:r>
              <a:rPr lang="en-GB" altLang="zh-CN" dirty="0">
                <a:solidFill>
                  <a:srgbClr val="FF0000"/>
                </a:solidFill>
                <a:sym typeface="Calibri" pitchFamily="34" charset="0"/>
              </a:rPr>
              <a:t>Low power efficiency due to most of the RF power stored in the dielectric region.</a:t>
            </a:r>
          </a:p>
          <a:p>
            <a:pPr marL="285750" lvl="0" indent="-285750" algn="just">
              <a:buFont typeface="Wingdings" panose="05000000000000000000" pitchFamily="2" charset="2"/>
              <a:buChar char="v"/>
            </a:pPr>
            <a:endParaRPr lang="en-GB" altLang="zh-CN" dirty="0">
              <a:solidFill>
                <a:srgbClr val="FF0000"/>
              </a:solidFill>
              <a:sym typeface="Calibri" pitchFamily="34" charset="0"/>
            </a:endParaRPr>
          </a:p>
          <a:p>
            <a:pPr marL="285750" lvl="0" indent="-285750" algn="just">
              <a:buFont typeface="Wingdings" panose="05000000000000000000" pitchFamily="2" charset="2"/>
              <a:buChar char="v"/>
            </a:pPr>
            <a:endParaRPr lang="en-GB" altLang="zh-CN" dirty="0">
              <a:solidFill>
                <a:prstClr val="black"/>
              </a:solidFill>
              <a:sym typeface="Calibri" pitchFamily="34" charset="0"/>
            </a:endParaRPr>
          </a:p>
          <a:p>
            <a:pPr marL="285750" lvl="0" indent="-285750">
              <a:buFont typeface="Wingdings" panose="05000000000000000000" pitchFamily="2" charset="2"/>
              <a:buChar char="v"/>
            </a:pPr>
            <a:endParaRPr lang="en-GB" altLang="zh-CN" dirty="0">
              <a:solidFill>
                <a:prstClr val="black"/>
              </a:solidFill>
              <a:sym typeface="Calibri" pitchFamily="34" charset="0"/>
            </a:endParaRPr>
          </a:p>
          <a:p>
            <a:pPr lvl="0"/>
            <a:endParaRPr lang="ja-JP" alt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2819401"/>
            <a:ext cx="5040000" cy="2254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53972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8CA4AE0-C266-4954-9CC3-007FC1D282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zh-CN" dirty="0"/>
              <a:t>Test Stands at CERN</a:t>
            </a:r>
            <a:endParaRPr lang="zh-CN" alt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xmlns="" id="{ECCA1F38-9DC7-488C-83ED-AC8C3013E7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1508759"/>
            <a:ext cx="7543800" cy="1414512"/>
          </a:xfrm>
        </p:spPr>
        <p:txBody>
          <a:bodyPr>
            <a:noAutofit/>
          </a:bodyPr>
          <a:lstStyle/>
          <a:p>
            <a:r>
              <a:rPr lang="en-GB" sz="2000" dirty="0"/>
              <a:t>Xbox 1: 50 MW klystron, 50 Hz, connection with CLEAR (e</a:t>
            </a:r>
            <a:r>
              <a:rPr lang="en-GB" sz="2000" baseline="30000" dirty="0"/>
              <a:t>-</a:t>
            </a:r>
            <a:r>
              <a:rPr lang="en-GB" sz="2000" dirty="0"/>
              <a:t> </a:t>
            </a:r>
            <a:r>
              <a:rPr lang="en-GB" sz="2000" dirty="0" err="1"/>
              <a:t>linac</a:t>
            </a:r>
            <a:r>
              <a:rPr lang="en-GB" sz="2000" dirty="0"/>
              <a:t>)</a:t>
            </a:r>
          </a:p>
          <a:p>
            <a:r>
              <a:rPr lang="en-GB" sz="2000" dirty="0"/>
              <a:t>Xbox 2: 50 MW klystron, 50 Hz</a:t>
            </a:r>
          </a:p>
          <a:p>
            <a:r>
              <a:rPr lang="en-GB" sz="2000" dirty="0"/>
              <a:t>Xbox 3: 4x6 MW klystrons, 400 Hz, 4 structure test slots</a:t>
            </a:r>
          </a:p>
          <a:p>
            <a:r>
              <a:rPr lang="en-GB" sz="2000" dirty="0" err="1"/>
              <a:t>Sbox</a:t>
            </a:r>
            <a:r>
              <a:rPr lang="en-GB" sz="2000" dirty="0"/>
              <a:t>: 43 MW klystron, 25 Hz, S-band (2.9985 GHz)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ED23C3F3-5D10-4D55-94F9-B83A605031CB}"/>
              </a:ext>
            </a:extLst>
          </p:cNvPr>
          <p:cNvPicPr>
            <a:picLocks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" y="3597728"/>
            <a:ext cx="2880000" cy="25200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F6FD2EE0-E2E0-4F66-861D-D473DCB328C7}"/>
              </a:ext>
            </a:extLst>
          </p:cNvPr>
          <p:cNvSpPr txBox="1"/>
          <p:nvPr/>
        </p:nvSpPr>
        <p:spPr>
          <a:xfrm>
            <a:off x="3589337" y="3132279"/>
            <a:ext cx="19645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Pulse Compressors</a:t>
            </a:r>
            <a:endParaRPr lang="en-GB" b="1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9F24DFF9-11A3-44AB-9C6F-31114D690B24}"/>
              </a:ext>
            </a:extLst>
          </p:cNvPr>
          <p:cNvPicPr>
            <a:picLocks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29" t="13975" r="4211" b="11818"/>
          <a:stretch/>
        </p:blipFill>
        <p:spPr>
          <a:xfrm>
            <a:off x="3131610" y="3597728"/>
            <a:ext cx="2880000" cy="25200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1E3EC57B-A592-45EE-A0D0-F826E969AE83}"/>
              </a:ext>
            </a:extLst>
          </p:cNvPr>
          <p:cNvSpPr txBox="1"/>
          <p:nvPr/>
        </p:nvSpPr>
        <p:spPr>
          <a:xfrm>
            <a:off x="138365" y="3014712"/>
            <a:ext cx="31224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50 MW klystron with pulse duration of 1.2 </a:t>
            </a:r>
            <a:r>
              <a:rPr lang="en-US" b="1" dirty="0" err="1"/>
              <a:t>μs</a:t>
            </a:r>
            <a:endParaRPr lang="en-GB" b="1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xmlns="" id="{3AAE1A59-2077-4E14-BF43-E70E6C9B97F0}"/>
              </a:ext>
            </a:extLst>
          </p:cNvPr>
          <p:cNvPicPr>
            <a:picLocks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3559" y="3597728"/>
            <a:ext cx="2880000" cy="252000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2AA6243B-CED9-4B4B-9136-6A5EC7387D1B}"/>
              </a:ext>
            </a:extLst>
          </p:cNvPr>
          <p:cNvSpPr txBox="1"/>
          <p:nvPr/>
        </p:nvSpPr>
        <p:spPr>
          <a:xfrm>
            <a:off x="6651286" y="3132279"/>
            <a:ext cx="19645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CLIC test platform</a:t>
            </a:r>
            <a:endParaRPr lang="en-GB" b="1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8EEF468B-729E-47F1-B313-38DB32605E8C}"/>
              </a:ext>
            </a:extLst>
          </p:cNvPr>
          <p:cNvSpPr/>
          <p:nvPr/>
        </p:nvSpPr>
        <p:spPr>
          <a:xfrm>
            <a:off x="5184873" y="6130791"/>
            <a:ext cx="39609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/>
              <a:t>Courtesy of slides from Jan </a:t>
            </a:r>
            <a:r>
              <a:rPr lang="en-US" altLang="zh-CN" b="1" dirty="0" err="1"/>
              <a:t>Paszkiewicz</a:t>
            </a:r>
            <a:r>
              <a:rPr lang="en-US" altLang="zh-CN" b="1" dirty="0"/>
              <a:t> </a:t>
            </a:r>
            <a:endParaRPr lang="zh-CN" altLang="en-US" b="1" dirty="0"/>
          </a:p>
        </p:txBody>
      </p:sp>
      <p:sp>
        <p:nvSpPr>
          <p:cNvPr id="13" name="Slide Number Placeholder 3"/>
          <p:cNvSpPr txBox="1">
            <a:spLocks/>
          </p:cNvSpPr>
          <p:nvPr/>
        </p:nvSpPr>
        <p:spPr>
          <a:xfrm>
            <a:off x="8755168" y="6588098"/>
            <a:ext cx="391370" cy="273625"/>
          </a:xfrm>
          <a:prstGeom prst="rect">
            <a:avLst/>
          </a:prstGeom>
          <a:solidFill>
            <a:srgbClr val="00B050"/>
          </a:solidFill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smtClean="0">
                <a:solidFill>
                  <a:srgbClr val="7030A0"/>
                </a:solidFill>
              </a:rPr>
              <a:t>5</a:t>
            </a:r>
            <a:endParaRPr lang="en-US" sz="16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2687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36B1DCB0-0051-4A80-8EE6-8F388CDE47DC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132969" y="3884927"/>
            <a:ext cx="4320000" cy="1440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14711423-64D4-4EB0-9597-01D494262D2D}"/>
              </a:ext>
            </a:extLst>
          </p:cNvPr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132969" y="1996842"/>
            <a:ext cx="4320000" cy="1440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DLA Structures</a:t>
            </a:r>
            <a:endParaRPr lang="en-GB" b="1" dirty="0">
              <a:solidFill>
                <a:srgbClr val="0070C0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132969" y="5379022"/>
            <a:ext cx="8878064" cy="1204341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457200" indent="-457200" algn="just">
              <a:buFont typeface="+mj-lt"/>
              <a:buAutoNum type="arabicParenR"/>
            </a:pPr>
            <a:r>
              <a:rPr lang="en-US" altLang="zh-CN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axial accelerating field is the maximum electric field in the structure;</a:t>
            </a:r>
          </a:p>
          <a:p>
            <a:pPr marL="457200" indent="-457200" algn="just">
              <a:buFont typeface="+mj-lt"/>
              <a:buAutoNum type="arabicParenR"/>
            </a:pPr>
            <a:r>
              <a:rPr lang="en-US" altLang="zh-CN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phase velocity of TM01 mode can be slowed down to c;</a:t>
            </a:r>
          </a:p>
          <a:p>
            <a:pPr marL="457200" indent="-457200" algn="just">
              <a:buFont typeface="+mj-lt"/>
              <a:buAutoNum type="arabicParenR"/>
            </a:pPr>
            <a:r>
              <a:rPr lang="en-US" altLang="zh-CN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Most of energy is stored in dielectric area, resulting in low power efficiency.</a:t>
            </a:r>
          </a:p>
        </p:txBody>
      </p:sp>
      <p:sp>
        <p:nvSpPr>
          <p:cNvPr id="9" name="Rectangle 8"/>
          <p:cNvSpPr/>
          <p:nvPr/>
        </p:nvSpPr>
        <p:spPr>
          <a:xfrm>
            <a:off x="2590800" y="1359659"/>
            <a:ext cx="914400" cy="46914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Slide Number Placeholder 3"/>
          <p:cNvSpPr txBox="1">
            <a:spLocks/>
          </p:cNvSpPr>
          <p:nvPr/>
        </p:nvSpPr>
        <p:spPr>
          <a:xfrm>
            <a:off x="8755168" y="6588098"/>
            <a:ext cx="391370" cy="273625"/>
          </a:xfrm>
          <a:prstGeom prst="rect">
            <a:avLst/>
          </a:prstGeom>
          <a:solidFill>
            <a:srgbClr val="00B050"/>
          </a:solidFill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6F15528-21DE-4FAA-801E-634DDDAF4B2B}" type="slidenum">
              <a:rPr lang="en-US" sz="1600" b="1" smtClean="0">
                <a:solidFill>
                  <a:srgbClr val="7030A0"/>
                </a:solidFill>
              </a:rPr>
              <a:pPr/>
              <a:t>6</a:t>
            </a:fld>
            <a:endParaRPr lang="en-US" sz="1600" b="1" dirty="0">
              <a:solidFill>
                <a:srgbClr val="7030A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337110" y="1630804"/>
                <a:ext cx="3886200" cy="3940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E-field of the TM</a:t>
                </a:r>
                <a:r>
                  <a:rPr lang="en-GB" sz="1200" dirty="0"/>
                  <a:t>01</a:t>
                </a:r>
                <a:r>
                  <a:rPr lang="en-GB" dirty="0"/>
                  <a:t> mode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b="0" i="0" smtClean="0">
                            <a:latin typeface="Cambria Math" panose="02040503050406030204" pitchFamily="18" charset="0"/>
                          </a:rPr>
                          <m:t>p</m:t>
                        </m:r>
                      </m:sub>
                    </m:sSub>
                    <m:r>
                      <a:rPr lang="en-GB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𝑐</m:t>
                    </m:r>
                  </m:oMath>
                </a14:m>
                <a:r>
                  <a:rPr lang="en-GB" dirty="0"/>
                  <a:t>)</a:t>
                </a:r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7110" y="1630804"/>
                <a:ext cx="3886200" cy="394019"/>
              </a:xfrm>
              <a:prstGeom prst="rect">
                <a:avLst/>
              </a:prstGeom>
              <a:blipFill>
                <a:blip r:embed="rId4"/>
                <a:stretch>
                  <a:fillRect l="-1254" t="-7813" b="-2031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337110" y="3504913"/>
                <a:ext cx="3886200" cy="3940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i="1" dirty="0" err="1"/>
                  <a:t>E</a:t>
                </a:r>
                <a:r>
                  <a:rPr lang="en-GB" dirty="0" err="1"/>
                  <a:t>z</a:t>
                </a:r>
                <a:r>
                  <a:rPr lang="en-GB" dirty="0"/>
                  <a:t> of the TM</a:t>
                </a:r>
                <a:r>
                  <a:rPr lang="en-GB" sz="1200" dirty="0"/>
                  <a:t>01</a:t>
                </a:r>
                <a:r>
                  <a:rPr lang="en-GB" dirty="0"/>
                  <a:t> mode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b="0" i="0" smtClean="0">
                            <a:latin typeface="Cambria Math" panose="02040503050406030204" pitchFamily="18" charset="0"/>
                          </a:rPr>
                          <m:t>p</m:t>
                        </m:r>
                      </m:sub>
                    </m:sSub>
                    <m:r>
                      <a:rPr lang="en-GB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𝑐</m:t>
                    </m:r>
                  </m:oMath>
                </a14:m>
                <a:r>
                  <a:rPr lang="en-GB" dirty="0"/>
                  <a:t>)</a:t>
                </a:r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7110" y="3504913"/>
                <a:ext cx="3886200" cy="394019"/>
              </a:xfrm>
              <a:prstGeom prst="rect">
                <a:avLst/>
              </a:prstGeom>
              <a:blipFill>
                <a:blip r:embed="rId5"/>
                <a:stretch>
                  <a:fillRect l="-1254" t="-7692" b="-1846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9"/>
          <p:cNvSpPr txBox="1"/>
          <p:nvPr/>
        </p:nvSpPr>
        <p:spPr>
          <a:xfrm>
            <a:off x="762000" y="2036039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dielectric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143000" y="2533392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Vacuum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2000" y="3018946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dielectric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914400" y="3974155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dielectric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295400" y="4471508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Vacuum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914400" y="4957062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dielectric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xmlns="" id="{0A4470F8-71E3-4932-A2B7-AED12DC19450}"/>
              </a:ext>
            </a:extLst>
          </p:cNvPr>
          <p:cNvPicPr>
            <a:picLocks/>
          </p:cNvPicPr>
          <p:nvPr/>
        </p:nvPicPr>
        <p:blipFill>
          <a:blip r:embed="rId6"/>
          <a:stretch>
            <a:fillRect/>
          </a:stretch>
        </p:blipFill>
        <p:spPr>
          <a:xfrm>
            <a:off x="4691033" y="1996842"/>
            <a:ext cx="4320000" cy="14400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xmlns="" id="{868D15E3-438E-4E4E-ADC4-FC637269D4C4}"/>
              </a:ext>
            </a:extLst>
          </p:cNvPr>
          <p:cNvPicPr>
            <a:picLocks/>
          </p:cNvPicPr>
          <p:nvPr/>
        </p:nvPicPr>
        <p:blipFill>
          <a:blip r:embed="rId7"/>
          <a:stretch>
            <a:fillRect/>
          </a:stretch>
        </p:blipFill>
        <p:spPr>
          <a:xfrm>
            <a:off x="4691033" y="3884927"/>
            <a:ext cx="4320000" cy="1440000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xmlns="" id="{E77CF5FC-9992-41E9-9025-5A121F6A405C}"/>
              </a:ext>
            </a:extLst>
          </p:cNvPr>
          <p:cNvSpPr txBox="1"/>
          <p:nvPr/>
        </p:nvSpPr>
        <p:spPr>
          <a:xfrm>
            <a:off x="5166359" y="1630804"/>
            <a:ext cx="388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Electric energy density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xmlns="" id="{40074935-0DA7-4C42-B3D7-54B4A94E1FF6}"/>
              </a:ext>
            </a:extLst>
          </p:cNvPr>
          <p:cNvSpPr txBox="1"/>
          <p:nvPr/>
        </p:nvSpPr>
        <p:spPr>
          <a:xfrm>
            <a:off x="5166359" y="3504913"/>
            <a:ext cx="388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Magnetic energy density</a:t>
            </a:r>
          </a:p>
        </p:txBody>
      </p:sp>
    </p:spTree>
    <p:extLst>
      <p:ext uri="{BB962C8B-B14F-4D97-AF65-F5344CB8AC3E}">
        <p14:creationId xmlns:p14="http://schemas.microsoft.com/office/powerpoint/2010/main" val="1488560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CLIC-G Iris structure</a:t>
            </a:r>
          </a:p>
        </p:txBody>
      </p:sp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5681620" y="1451761"/>
            <a:ext cx="1276350" cy="33528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39000" y="1451761"/>
            <a:ext cx="1860346" cy="257462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593685" y="4996934"/>
            <a:ext cx="1543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CST modelling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318698" y="3680216"/>
            <a:ext cx="16472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HFSS modelling</a:t>
            </a:r>
          </a:p>
        </p:txBody>
      </p:sp>
      <p:graphicFrame>
        <p:nvGraphicFramePr>
          <p:cNvPr id="8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28864153"/>
              </p:ext>
            </p:extLst>
          </p:nvPr>
        </p:nvGraphicFramePr>
        <p:xfrm>
          <a:off x="317762" y="4589109"/>
          <a:ext cx="4648202" cy="19050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78530">
                  <a:extLst>
                    <a:ext uri="{9D8B030D-6E8A-4147-A177-3AD203B41FA5}">
                      <a16:colId xmlns:a16="http://schemas.microsoft.com/office/drawing/2014/main" xmlns="" val="3871829296"/>
                    </a:ext>
                  </a:extLst>
                </a:gridCol>
                <a:gridCol w="1184836">
                  <a:extLst>
                    <a:ext uri="{9D8B030D-6E8A-4147-A177-3AD203B41FA5}">
                      <a16:colId xmlns:a16="http://schemas.microsoft.com/office/drawing/2014/main" xmlns="" val="1781957688"/>
                    </a:ext>
                  </a:extLst>
                </a:gridCol>
                <a:gridCol w="1184836">
                  <a:extLst>
                    <a:ext uri="{9D8B030D-6E8A-4147-A177-3AD203B41FA5}">
                      <a16:colId xmlns:a16="http://schemas.microsoft.com/office/drawing/2014/main" xmlns="" val="2657615851"/>
                    </a:ext>
                  </a:extLst>
                </a:gridCol>
              </a:tblGrid>
              <a:tr h="381001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CST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HFSS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3016250655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Phase advance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120°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120°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3766200267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Frequency [GHz]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chemeClr val="tx1"/>
                          </a:solidFill>
                        </a:rPr>
                        <a:t>11.9949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11.9943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3645649278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Unloaded </a:t>
                      </a:r>
                      <a:r>
                        <a:rPr lang="en-GB" sz="1400" i="1" dirty="0"/>
                        <a:t>Q</a:t>
                      </a:r>
                      <a:r>
                        <a:rPr lang="en-GB" sz="1000" i="0" dirty="0"/>
                        <a:t>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chemeClr val="tx1"/>
                          </a:solidFill>
                        </a:rPr>
                        <a:t>7295.2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7245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2616606132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GB" sz="1400" i="1" dirty="0"/>
                        <a:t>r</a:t>
                      </a:r>
                      <a:r>
                        <a:rPr lang="en-GB" sz="1400" dirty="0"/>
                        <a:t>’/</a:t>
                      </a:r>
                      <a:r>
                        <a:rPr lang="en-GB" sz="1400" i="1" dirty="0"/>
                        <a:t>Q</a:t>
                      </a:r>
                      <a:r>
                        <a:rPr lang="en-GB" sz="1000" dirty="0"/>
                        <a:t>0</a:t>
                      </a:r>
                      <a:r>
                        <a:rPr lang="en-GB" sz="1400" dirty="0"/>
                        <a:t> [</a:t>
                      </a:r>
                      <a:r>
                        <a:rPr lang="el-GR" sz="1400" dirty="0"/>
                        <a:t>Ω</a:t>
                      </a:r>
                      <a:r>
                        <a:rPr lang="en-GB" sz="1400" dirty="0"/>
                        <a:t>/m]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chemeClr val="tx1"/>
                          </a:solidFill>
                        </a:rPr>
                        <a:t>15892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15924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69887902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1" dirty="0">
                          <a:solidFill>
                            <a:schemeClr val="tx1"/>
                          </a:solidFill>
                        </a:rPr>
                        <a:t>v</a:t>
                      </a:r>
                      <a:r>
                        <a:rPr lang="en-US" sz="1000" b="0" baseline="0" dirty="0">
                          <a:solidFill>
                            <a:schemeClr val="tx1"/>
                          </a:solidFill>
                        </a:rPr>
                        <a:t>g</a:t>
                      </a:r>
                      <a:r>
                        <a:rPr lang="en-US" sz="1400" b="0" dirty="0">
                          <a:solidFill>
                            <a:schemeClr val="tx1"/>
                          </a:solidFill>
                        </a:rPr>
                        <a:t>/</a:t>
                      </a:r>
                      <a:r>
                        <a:rPr lang="en-US" sz="1400" b="0" i="1" dirty="0">
                          <a:solidFill>
                            <a:schemeClr val="tx1"/>
                          </a:solidFill>
                        </a:rPr>
                        <a:t>c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chemeClr val="tx1"/>
                          </a:solidFill>
                        </a:rPr>
                        <a:t>0.018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0.018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123793381"/>
                  </a:ext>
                </a:extLst>
              </a:tr>
            </a:tbl>
          </a:graphicData>
        </a:graphic>
      </p:graphicFrame>
      <p:pic>
        <p:nvPicPr>
          <p:cNvPr id="9" name="Picture 8" descr="E:\CERN-BE-RF_CLIC projects\Reports\CLIC Iris first cell structure.emf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557703"/>
            <a:ext cx="2209800" cy="2896337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3954912"/>
              </p:ext>
            </p:extLst>
          </p:nvPr>
        </p:nvGraphicFramePr>
        <p:xfrm>
          <a:off x="2435124" y="1497481"/>
          <a:ext cx="2743200" cy="29565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71600">
                  <a:extLst>
                    <a:ext uri="{9D8B030D-6E8A-4147-A177-3AD203B41FA5}">
                      <a16:colId xmlns:a16="http://schemas.microsoft.com/office/drawing/2014/main" xmlns="" val="2369025803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xmlns="" val="3827166721"/>
                    </a:ext>
                  </a:extLst>
                </a:gridCol>
              </a:tblGrid>
              <a:tr h="287867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Geometry parameters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Unit:</a:t>
                      </a:r>
                      <a:r>
                        <a:rPr lang="en-GB" sz="1400" baseline="0" dirty="0"/>
                        <a:t> mm</a:t>
                      </a:r>
                      <a:endParaRPr lang="en-GB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3302397226"/>
                  </a:ext>
                </a:extLst>
              </a:tr>
              <a:tr h="287867">
                <a:tc>
                  <a:txBody>
                    <a:bodyPr/>
                    <a:lstStyle/>
                    <a:p>
                      <a:pPr algn="ctr"/>
                      <a:r>
                        <a:rPr lang="en-GB" sz="1400" i="1" dirty="0"/>
                        <a:t>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3.15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307995263"/>
                  </a:ext>
                </a:extLst>
              </a:tr>
              <a:tr h="287867">
                <a:tc>
                  <a:txBody>
                    <a:bodyPr/>
                    <a:lstStyle/>
                    <a:p>
                      <a:pPr algn="ctr"/>
                      <a:r>
                        <a:rPr lang="en-GB" sz="1400" i="1" dirty="0"/>
                        <a:t>b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10.35635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3763784841"/>
                  </a:ext>
                </a:extLst>
              </a:tr>
              <a:tr h="287867">
                <a:tc>
                  <a:txBody>
                    <a:bodyPr/>
                    <a:lstStyle/>
                    <a:p>
                      <a:pPr algn="ctr"/>
                      <a:r>
                        <a:rPr lang="en-GB" sz="1400" i="1" dirty="0"/>
                        <a:t>h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8.332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345679874"/>
                  </a:ext>
                </a:extLst>
              </a:tr>
              <a:tr h="287867">
                <a:tc>
                  <a:txBody>
                    <a:bodyPr/>
                    <a:lstStyle/>
                    <a:p>
                      <a:pPr algn="ctr"/>
                      <a:r>
                        <a:rPr lang="en-GB" sz="1400" i="1" dirty="0"/>
                        <a:t>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1.67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236979141"/>
                  </a:ext>
                </a:extLst>
              </a:tr>
              <a:tr h="287867">
                <a:tc>
                  <a:txBody>
                    <a:bodyPr/>
                    <a:lstStyle/>
                    <a:p>
                      <a:pPr algn="ctr"/>
                      <a:r>
                        <a:rPr lang="en-GB" sz="1400" i="1" dirty="0"/>
                        <a:t>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0.1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4206997401"/>
                  </a:ext>
                </a:extLst>
              </a:tr>
              <a:tr h="287867">
                <a:tc>
                  <a:txBody>
                    <a:bodyPr/>
                    <a:lstStyle/>
                    <a:p>
                      <a:pPr algn="ctr"/>
                      <a:r>
                        <a:rPr lang="en-GB" sz="1400" i="1" dirty="0"/>
                        <a:t>a</a:t>
                      </a:r>
                      <a:r>
                        <a:rPr lang="en-GB" sz="1000" dirty="0"/>
                        <a:t>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0.877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2174499232"/>
                  </a:ext>
                </a:extLst>
              </a:tr>
              <a:tr h="287867">
                <a:tc>
                  <a:txBody>
                    <a:bodyPr/>
                    <a:lstStyle/>
                    <a:p>
                      <a:pPr algn="ctr"/>
                      <a:r>
                        <a:rPr lang="en-GB" sz="1400" i="1" dirty="0"/>
                        <a:t>b</a:t>
                      </a:r>
                      <a:r>
                        <a:rPr lang="en-GB" sz="1000" dirty="0"/>
                        <a:t>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0.7515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3921526808"/>
                  </a:ext>
                </a:extLst>
              </a:tr>
              <a:tr h="287867">
                <a:tc>
                  <a:txBody>
                    <a:bodyPr/>
                    <a:lstStyle/>
                    <a:p>
                      <a:pPr algn="ctr"/>
                      <a:r>
                        <a:rPr lang="en-GB" sz="1400" i="1" dirty="0"/>
                        <a:t>R</a:t>
                      </a:r>
                      <a:r>
                        <a:rPr lang="en-GB" sz="1000" dirty="0"/>
                        <a:t>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2.5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3467048570"/>
                  </a:ext>
                </a:extLst>
              </a:tr>
            </a:tbl>
          </a:graphicData>
        </a:graphic>
      </p:graphicFrame>
      <p:sp>
        <p:nvSpPr>
          <p:cNvPr id="10" name="Slide Number Placeholder 3"/>
          <p:cNvSpPr txBox="1">
            <a:spLocks/>
          </p:cNvSpPr>
          <p:nvPr/>
        </p:nvSpPr>
        <p:spPr>
          <a:xfrm>
            <a:off x="8755168" y="6588098"/>
            <a:ext cx="391370" cy="273625"/>
          </a:xfrm>
          <a:prstGeom prst="rect">
            <a:avLst/>
          </a:prstGeom>
          <a:solidFill>
            <a:srgbClr val="00B050"/>
          </a:solidFill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smtClean="0">
                <a:solidFill>
                  <a:srgbClr val="7030A0"/>
                </a:solidFill>
              </a:rPr>
              <a:t>7</a:t>
            </a:r>
            <a:endParaRPr lang="en-US" sz="16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51712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Quartz DLA structure</a:t>
            </a:r>
          </a:p>
        </p:txBody>
      </p:sp>
      <p:pic>
        <p:nvPicPr>
          <p:cNvPr id="6" name="Picture 5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4702630" y="1624069"/>
            <a:ext cx="3240000" cy="2160000"/>
          </a:xfrm>
          <a:prstGeom prst="rect">
            <a:avLst/>
          </a:prstGeom>
        </p:spPr>
      </p:pic>
      <p:pic>
        <p:nvPicPr>
          <p:cNvPr id="7" name="Picture 6"/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41362" y="1624069"/>
            <a:ext cx="3240000" cy="2160000"/>
          </a:xfrm>
          <a:prstGeom prst="rect">
            <a:avLst/>
          </a:prstGeom>
        </p:spPr>
      </p:pic>
      <p:pic>
        <p:nvPicPr>
          <p:cNvPr id="8" name="Picture 7"/>
          <p:cNvPicPr>
            <a:picLocks/>
          </p:cNvPicPr>
          <p:nvPr/>
        </p:nvPicPr>
        <p:blipFill>
          <a:blip r:embed="rId4"/>
          <a:stretch>
            <a:fillRect/>
          </a:stretch>
        </p:blipFill>
        <p:spPr>
          <a:xfrm>
            <a:off x="41362" y="4114800"/>
            <a:ext cx="3240000" cy="21600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091117" y="1447800"/>
            <a:ext cx="8191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H</a:t>
            </a:r>
            <a:r>
              <a:rPr lang="en-US" sz="2400" baseline="-25000" dirty="0"/>
              <a:t>s</a:t>
            </a:r>
            <a:r>
              <a:rPr lang="en-US" sz="2400" dirty="0"/>
              <a:t>/E</a:t>
            </a:r>
            <a:r>
              <a:rPr lang="en-US" sz="2400" baseline="-25000" dirty="0"/>
              <a:t>a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828800" y="1447800"/>
            <a:ext cx="7774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E</a:t>
            </a:r>
            <a:r>
              <a:rPr lang="en-US" sz="2400" baseline="-25000" dirty="0"/>
              <a:t>s</a:t>
            </a:r>
            <a:r>
              <a:rPr lang="en-US" sz="2400" dirty="0"/>
              <a:t>/E</a:t>
            </a:r>
            <a:r>
              <a:rPr lang="en-US" sz="2400" baseline="-25000" dirty="0"/>
              <a:t>a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828800" y="4094536"/>
            <a:ext cx="8784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S</a:t>
            </a:r>
            <a:r>
              <a:rPr lang="en-US" sz="2400" baseline="-25000" dirty="0"/>
              <a:t>c</a:t>
            </a:r>
            <a:r>
              <a:rPr lang="en-US" sz="2400" dirty="0"/>
              <a:t>/E</a:t>
            </a:r>
            <a:r>
              <a:rPr lang="en-US" sz="2400" baseline="-25000" dirty="0"/>
              <a:t>a</a:t>
            </a:r>
            <a:r>
              <a:rPr lang="en-US" sz="2400" baseline="30000" dirty="0"/>
              <a:t>2</a:t>
            </a:r>
          </a:p>
        </p:txBody>
      </p:sp>
      <p:graphicFrame>
        <p:nvGraphicFramePr>
          <p:cNvPr id="13" name="Content Placeholder 3">
            <a:extLst>
              <a:ext uri="{FF2B5EF4-FFF2-40B4-BE49-F238E27FC236}">
                <a16:creationId xmlns:a16="http://schemas.microsoft.com/office/drawing/2014/main" xmlns="" id="{E1987596-F85B-49FC-8FCB-EDE9909A144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97926702"/>
              </p:ext>
            </p:extLst>
          </p:nvPr>
        </p:nvGraphicFramePr>
        <p:xfrm>
          <a:off x="5216346" y="4454438"/>
          <a:ext cx="3844832" cy="17525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27234">
                  <a:extLst>
                    <a:ext uri="{9D8B030D-6E8A-4147-A177-3AD203B41FA5}">
                      <a16:colId xmlns:a16="http://schemas.microsoft.com/office/drawing/2014/main" xmlns="" val="3871829296"/>
                    </a:ext>
                  </a:extLst>
                </a:gridCol>
                <a:gridCol w="1258799">
                  <a:extLst>
                    <a:ext uri="{9D8B030D-6E8A-4147-A177-3AD203B41FA5}">
                      <a16:colId xmlns:a16="http://schemas.microsoft.com/office/drawing/2014/main" xmlns="" val="1781957688"/>
                    </a:ext>
                  </a:extLst>
                </a:gridCol>
                <a:gridCol w="1258799">
                  <a:extLst>
                    <a:ext uri="{9D8B030D-6E8A-4147-A177-3AD203B41FA5}">
                      <a16:colId xmlns:a16="http://schemas.microsoft.com/office/drawing/2014/main" xmlns="" val="2657615851"/>
                    </a:ext>
                  </a:extLst>
                </a:gridCol>
              </a:tblGrid>
              <a:tr h="515471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All area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Dielectric area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3016250655"/>
                  </a:ext>
                </a:extLst>
              </a:tr>
              <a:tr h="412376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FF0000"/>
                          </a:solidFill>
                        </a:rPr>
                        <a:t>Es/</a:t>
                      </a:r>
                      <a:r>
                        <a:rPr lang="en-GB" sz="1400" dirty="0" err="1">
                          <a:solidFill>
                            <a:srgbClr val="FF0000"/>
                          </a:solidFill>
                        </a:rPr>
                        <a:t>Ea</a:t>
                      </a:r>
                      <a:endParaRPr lang="en-GB" sz="1400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FF0000"/>
                          </a:solidFill>
                        </a:rPr>
                        <a:t>1.0757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FF0000"/>
                          </a:solidFill>
                        </a:rPr>
                        <a:t>1.0289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3766200267"/>
                  </a:ext>
                </a:extLst>
              </a:tr>
              <a:tr h="412376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Hs/Ha [mA/V]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chemeClr val="tx1"/>
                          </a:solidFill>
                        </a:rPr>
                        <a:t>4.4182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4.4174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3645649278"/>
                  </a:ext>
                </a:extLst>
              </a:tr>
              <a:tr h="412376">
                <a:tc>
                  <a:txBody>
                    <a:bodyPr/>
                    <a:lstStyle/>
                    <a:p>
                      <a:pPr algn="ctr"/>
                      <a:r>
                        <a:rPr lang="en-GB" sz="1400" i="0" dirty="0"/>
                        <a:t>Sc/Ea^2 [mA/V]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chemeClr val="tx1"/>
                          </a:solidFill>
                        </a:rPr>
                        <a:t>1.1036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1.1036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2616606132"/>
                  </a:ext>
                </a:extLst>
              </a:tr>
            </a:tbl>
          </a:graphicData>
        </a:graphic>
      </p:graphicFrame>
      <p:pic>
        <p:nvPicPr>
          <p:cNvPr id="14" name="Picture 13">
            <a:extLst>
              <a:ext uri="{FF2B5EF4-FFF2-40B4-BE49-F238E27FC236}">
                <a16:creationId xmlns:a16="http://schemas.microsoft.com/office/drawing/2014/main" xmlns="" id="{117335BA-83EC-45E1-8081-4F8FB5ECCE1D}"/>
              </a:ext>
            </a:extLst>
          </p:cNvPr>
          <p:cNvPicPr>
            <a:picLocks/>
          </p:cNvPicPr>
          <p:nvPr/>
        </p:nvPicPr>
        <p:blipFill>
          <a:blip r:embed="rId5"/>
          <a:stretch>
            <a:fillRect/>
          </a:stretch>
        </p:blipFill>
        <p:spPr>
          <a:xfrm>
            <a:off x="1849105" y="1584938"/>
            <a:ext cx="3240000" cy="21600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xmlns="" id="{515A3C0E-FC27-49AC-8351-78D76C49FA02}"/>
              </a:ext>
            </a:extLst>
          </p:cNvPr>
          <p:cNvPicPr>
            <a:picLocks/>
          </p:cNvPicPr>
          <p:nvPr/>
        </p:nvPicPr>
        <p:blipFill>
          <a:blip r:embed="rId6"/>
          <a:stretch>
            <a:fillRect/>
          </a:stretch>
        </p:blipFill>
        <p:spPr>
          <a:xfrm>
            <a:off x="5557835" y="1584938"/>
            <a:ext cx="3240000" cy="21600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xmlns="" id="{7DC68224-C553-4210-8709-A9960FAA9E53}"/>
              </a:ext>
            </a:extLst>
          </p:cNvPr>
          <p:cNvPicPr>
            <a:picLocks/>
          </p:cNvPicPr>
          <p:nvPr/>
        </p:nvPicPr>
        <p:blipFill>
          <a:blip r:embed="rId7"/>
          <a:stretch>
            <a:fillRect/>
          </a:stretch>
        </p:blipFill>
        <p:spPr>
          <a:xfrm>
            <a:off x="1849105" y="4075669"/>
            <a:ext cx="3240000" cy="2160000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EDE23F2B-EFDD-46DD-B37C-F474EB53BBC1}"/>
              </a:ext>
            </a:extLst>
          </p:cNvPr>
          <p:cNvSpPr txBox="1"/>
          <p:nvPr/>
        </p:nvSpPr>
        <p:spPr>
          <a:xfrm>
            <a:off x="763236" y="2415068"/>
            <a:ext cx="1219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dielectric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5537DE7D-A805-4AA3-9100-AE10548D6876}"/>
              </a:ext>
            </a:extLst>
          </p:cNvPr>
          <p:cNvSpPr txBox="1"/>
          <p:nvPr/>
        </p:nvSpPr>
        <p:spPr>
          <a:xfrm>
            <a:off x="763236" y="3117167"/>
            <a:ext cx="8515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Vacuum</a:t>
            </a:r>
          </a:p>
        </p:txBody>
      </p:sp>
      <p:sp>
        <p:nvSpPr>
          <p:cNvPr id="19" name="Slide Number Placeholder 3"/>
          <p:cNvSpPr txBox="1">
            <a:spLocks/>
          </p:cNvSpPr>
          <p:nvPr/>
        </p:nvSpPr>
        <p:spPr>
          <a:xfrm>
            <a:off x="8755168" y="6588098"/>
            <a:ext cx="391370" cy="273625"/>
          </a:xfrm>
          <a:prstGeom prst="rect">
            <a:avLst/>
          </a:prstGeom>
          <a:solidFill>
            <a:srgbClr val="00B050"/>
          </a:solidFill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>
                <a:solidFill>
                  <a:srgbClr val="7030A0"/>
                </a:solidFill>
              </a:rPr>
              <a:t>8</a:t>
            </a:r>
            <a:endParaRPr lang="en-US" sz="16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7901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Dispersion Curves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4239" y="1828800"/>
            <a:ext cx="5401524" cy="3596952"/>
          </a:xfrm>
          <a:prstGeom prst="rect">
            <a:avLst/>
          </a:prstGeom>
        </p:spPr>
      </p:pic>
      <p:sp>
        <p:nvSpPr>
          <p:cNvPr id="4" name="Rounded Rectangle 7">
            <a:extLst>
              <a:ext uri="{FF2B5EF4-FFF2-40B4-BE49-F238E27FC236}">
                <a16:creationId xmlns:a16="http://schemas.microsoft.com/office/drawing/2014/main" xmlns="" id="{3C70C77A-DB8C-426C-98A9-8A0F019569B1}"/>
              </a:ext>
            </a:extLst>
          </p:cNvPr>
          <p:cNvSpPr/>
          <p:nvPr/>
        </p:nvSpPr>
        <p:spPr>
          <a:xfrm>
            <a:off x="5410200" y="1600200"/>
            <a:ext cx="3683563" cy="47244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457200" indent="-457200" algn="just">
              <a:buFont typeface="+mj-lt"/>
              <a:buAutoNum type="arabicParenR"/>
            </a:pPr>
            <a:r>
              <a:rPr lang="en-US" altLang="zh-CN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red line for CLIC-G iris gradually saturates, and group velocity gradually decreases to 0 with the increase of phase shift;</a:t>
            </a:r>
          </a:p>
          <a:p>
            <a:pPr marL="457200" indent="-457200" algn="just">
              <a:buFont typeface="+mj-lt"/>
              <a:buAutoNum type="arabicParenR"/>
            </a:pPr>
            <a:endParaRPr lang="en-US" altLang="zh-CN" sz="2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just">
              <a:buFont typeface="+mj-lt"/>
              <a:buAutoNum type="arabicParenR"/>
            </a:pPr>
            <a:r>
              <a:rPr lang="en-US" altLang="zh-CN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blue line for DLA structure gradually increases, but group velocity can’t be 0 with the increase of phase shift.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B37A73D7-1042-4FAF-B0BA-10B836043B1F}"/>
              </a:ext>
            </a:extLst>
          </p:cNvPr>
          <p:cNvSpPr txBox="1"/>
          <p:nvPr/>
        </p:nvSpPr>
        <p:spPr>
          <a:xfrm>
            <a:off x="1981200" y="5425752"/>
            <a:ext cx="2209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/>
              <a:t>TM01 mode</a:t>
            </a:r>
            <a:endParaRPr lang="zh-CN" altLang="en-US" sz="2400" b="1" dirty="0"/>
          </a:p>
        </p:txBody>
      </p:sp>
      <p:sp>
        <p:nvSpPr>
          <p:cNvPr id="6" name="Slide Number Placeholder 3"/>
          <p:cNvSpPr txBox="1">
            <a:spLocks/>
          </p:cNvSpPr>
          <p:nvPr/>
        </p:nvSpPr>
        <p:spPr>
          <a:xfrm>
            <a:off x="8755168" y="6588098"/>
            <a:ext cx="391370" cy="273625"/>
          </a:xfrm>
          <a:prstGeom prst="rect">
            <a:avLst/>
          </a:prstGeom>
          <a:solidFill>
            <a:srgbClr val="00B050"/>
          </a:solidFill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>
                <a:solidFill>
                  <a:srgbClr val="7030A0"/>
                </a:solidFill>
              </a:rPr>
              <a:t>9</a:t>
            </a:r>
            <a:endParaRPr lang="en-US" sz="16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17803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7086</TotalTime>
  <Words>1648</Words>
  <Application>Microsoft Macintosh PowerPoint</Application>
  <PresentationFormat>On-screen Show (4:3)</PresentationFormat>
  <Paragraphs>553</Paragraphs>
  <Slides>23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31" baseType="lpstr">
      <vt:lpstr>Calibri</vt:lpstr>
      <vt:lpstr>Cambria Math</vt:lpstr>
      <vt:lpstr>ＭＳ Ｐゴシック</vt:lpstr>
      <vt:lpstr>Times New Roman</vt:lpstr>
      <vt:lpstr>Wingdings</vt:lpstr>
      <vt:lpstr>宋体</vt:lpstr>
      <vt:lpstr>Arial</vt:lpstr>
      <vt:lpstr>Office Theme</vt:lpstr>
      <vt:lpstr>Simulation studies on the RF-driven dielectric-loaded accelerating (DLA) structures</vt:lpstr>
      <vt:lpstr>Outline</vt:lpstr>
      <vt:lpstr>Introduction</vt:lpstr>
      <vt:lpstr>Introduction</vt:lpstr>
      <vt:lpstr>Test Stands at CERN</vt:lpstr>
      <vt:lpstr>DLA Structures</vt:lpstr>
      <vt:lpstr>CLIC-G Iris structure</vt:lpstr>
      <vt:lpstr>Quartz DLA structure</vt:lpstr>
      <vt:lpstr>Dispersion Curves</vt:lpstr>
      <vt:lpstr>Geometry Optimizations- dielectric constant εr</vt:lpstr>
      <vt:lpstr>Geometry Optimizations- dielectric loss tangent δ</vt:lpstr>
      <vt:lpstr>Geometry Optimizations- inner radius r1</vt:lpstr>
      <vt:lpstr>Geometry Optimizations- outer radius r2</vt:lpstr>
      <vt:lpstr>RF parameters on DLA structures</vt:lpstr>
      <vt:lpstr>DLA structure with constant impedance</vt:lpstr>
      <vt:lpstr>DLA structure with constant impedance</vt:lpstr>
      <vt:lpstr>Corrugated DLA Structures</vt:lpstr>
      <vt:lpstr>Dispersion Curves</vt:lpstr>
      <vt:lpstr>Corrugated DLA structures (0.98𝜋-mode)</vt:lpstr>
      <vt:lpstr>Corrugated DLA structures (0.99𝜋-mode)</vt:lpstr>
      <vt:lpstr>Corrugated DLA structures (𝜋-mode)</vt:lpstr>
      <vt:lpstr>Summary of DLA Structures</vt:lpstr>
      <vt:lpstr>Summary and Outlook</vt:lpstr>
    </vt:vector>
  </TitlesOfParts>
  <LinksUpToDate>false</LinksUpToDate>
  <SharedDoc>false</SharedDoc>
  <HyperlinksChanged>false</HyperlinksChanged>
  <AppVersion>15.0038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Wei, Yelong (Liverpool Uni.,DL,-)</dc:creator>
  <cp:lastModifiedBy>Microsoft Office User</cp:lastModifiedBy>
  <cp:revision>497</cp:revision>
  <dcterms:created xsi:type="dcterms:W3CDTF">2006-08-16T00:00:00Z</dcterms:created>
  <dcterms:modified xsi:type="dcterms:W3CDTF">2018-06-07T03:38:47Z</dcterms:modified>
</cp:coreProperties>
</file>