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72" r:id="rId3"/>
    <p:sldId id="298" r:id="rId4"/>
    <p:sldId id="281" r:id="rId5"/>
    <p:sldId id="297" r:id="rId6"/>
    <p:sldId id="291" r:id="rId7"/>
    <p:sldId id="289" r:id="rId8"/>
    <p:sldId id="269" r:id="rId9"/>
    <p:sldId id="284" r:id="rId10"/>
    <p:sldId id="270" r:id="rId11"/>
    <p:sldId id="271" r:id="rId12"/>
    <p:sldId id="301" r:id="rId13"/>
    <p:sldId id="310" r:id="rId14"/>
    <p:sldId id="282" r:id="rId15"/>
    <p:sldId id="277" r:id="rId16"/>
    <p:sldId id="278" r:id="rId17"/>
    <p:sldId id="299" r:id="rId18"/>
    <p:sldId id="304" r:id="rId19"/>
    <p:sldId id="313" r:id="rId20"/>
    <p:sldId id="311" r:id="rId21"/>
    <p:sldId id="314" r:id="rId22"/>
    <p:sldId id="312" r:id="rId23"/>
    <p:sldId id="315" r:id="rId24"/>
    <p:sldId id="302" r:id="rId25"/>
    <p:sldId id="307" r:id="rId26"/>
    <p:sldId id="309" r:id="rId27"/>
    <p:sldId id="306" r:id="rId28"/>
    <p:sldId id="316" r:id="rId29"/>
    <p:sldId id="295" r:id="rId30"/>
    <p:sldId id="308" r:id="rId31"/>
    <p:sldId id="317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FF66FF"/>
    <a:srgbClr val="FFC000"/>
    <a:srgbClr val="1B36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82" autoAdjust="0"/>
    <p:restoredTop sz="94660"/>
  </p:normalViewPr>
  <p:slideViewPr>
    <p:cSldViewPr snapToGrid="0">
      <p:cViewPr varScale="1">
        <p:scale>
          <a:sx n="69" d="100"/>
          <a:sy n="69" d="100"/>
        </p:scale>
        <p:origin x="440" y="4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52" d="100"/>
          <a:sy n="52" d="100"/>
        </p:scale>
        <p:origin x="2680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421B7A-4678-4190-A8E7-43FD9579968E}" type="datetimeFigureOut">
              <a:rPr lang="en-GB" smtClean="0"/>
              <a:t>05/06/2018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5AE117-1528-4CBD-AB86-A1F2046E98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816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175A2-7CF5-42BE-B627-557179A880D6}" type="datetime1">
              <a:rPr lang="en-GB" smtClean="0"/>
              <a:t>05/06/2018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/>
            </a:lvl1pPr>
          </a:lstStyle>
          <a:p>
            <a:fld id="{A33464BE-58F7-41EE-8B3A-C84D3DE73A0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1" y="6264147"/>
            <a:ext cx="12192000" cy="583200"/>
          </a:xfrm>
          <a:prstGeom prst="rect">
            <a:avLst/>
          </a:prstGeom>
          <a:solidFill>
            <a:srgbClr val="1B36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1508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E4E86-D705-4F52-81EF-A49181DD6305}" type="datetime1">
              <a:rPr lang="en-GB" smtClean="0"/>
              <a:t>05/06/2018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0241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48C43-96E6-4E55-B9DD-0660B5CA8B4F}" type="datetime1">
              <a:rPr lang="en-GB" smtClean="0"/>
              <a:t>05/06/2018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0290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1" y="6275775"/>
            <a:ext cx="12192000" cy="582225"/>
          </a:xfrm>
          <a:prstGeom prst="rect">
            <a:avLst/>
          </a:prstGeom>
          <a:solidFill>
            <a:srgbClr val="1B36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41274"/>
            <a:ext cx="10515600" cy="132556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03297"/>
            <a:ext cx="10515600" cy="472421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7DD6E-6A63-46BD-8346-D59E211CE900}" type="datetime1">
              <a:rPr lang="en-GB" smtClean="0"/>
              <a:t>05/06/2018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/>
            </a:lvl1pPr>
          </a:lstStyle>
          <a:p>
            <a:fld id="{A33464BE-58F7-41EE-8B3A-C84D3DE73A0D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 descr="Bildergebnis für john adams institute 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0971" y="6276066"/>
            <a:ext cx="1934530" cy="550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Connector 12"/>
          <p:cNvCxnSpPr/>
          <p:nvPr userDrawn="1"/>
        </p:nvCxnSpPr>
        <p:spPr>
          <a:xfrm>
            <a:off x="838200" y="951794"/>
            <a:ext cx="10515600" cy="0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409" y="6129769"/>
            <a:ext cx="871281" cy="87128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1879" y="6278311"/>
            <a:ext cx="1888047" cy="57968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273186"/>
            <a:ext cx="585789" cy="584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055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32098-A4C2-426A-A42B-445C9EB0C491}" type="datetime1">
              <a:rPr lang="en-GB" smtClean="0"/>
              <a:t>05/06/2018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4214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B9B9F-90C0-45ED-A24A-5F5E89466148}" type="datetime1">
              <a:rPr lang="en-GB" smtClean="0"/>
              <a:t>05/06/2018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5451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B134B-9E18-49D3-AEBC-56BC40B9EC91}" type="datetime1">
              <a:rPr lang="en-GB" smtClean="0"/>
              <a:t>05/06/2018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1811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A7AAD-C743-42BD-A729-3BF428069610}" type="datetime1">
              <a:rPr lang="en-GB" smtClean="0"/>
              <a:t>05/06/2018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3297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95058-6584-44B4-894E-AE22DB771900}" type="datetime1">
              <a:rPr lang="en-GB" smtClean="0"/>
              <a:t>05/06/2018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7368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69575-5AA1-408F-8F1D-099847058F5D}" type="datetime1">
              <a:rPr lang="en-GB" smtClean="0"/>
              <a:t>05/06/2018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0481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AF7B3-A757-4E2F-A596-BF9ADFA0FBD9}" type="datetime1">
              <a:rPr lang="en-GB" smtClean="0"/>
              <a:t>05/06/2018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5467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1496A6-E9EE-4F20-A358-BE5F2B3402EB}" type="datetime1">
              <a:rPr lang="en-GB" smtClean="0"/>
              <a:t>05/06/2018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3464BE-58F7-41EE-8B3A-C84D3DE73A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3998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0.png"/><Relationship Id="rId4" Type="http://schemas.openxmlformats.org/officeDocument/2006/relationships/image" Target="../media/image3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3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-5165" b="16540"/>
          <a:stretch/>
        </p:blipFill>
        <p:spPr>
          <a:xfrm>
            <a:off x="-9625" y="-567890"/>
            <a:ext cx="12192000" cy="682431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-9625" y="-226053"/>
            <a:ext cx="12192000" cy="6482474"/>
          </a:xfrm>
          <a:prstGeom prst="rect">
            <a:avLst/>
          </a:prstGeom>
          <a:solidFill>
            <a:schemeClr val="bg2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0" y="-173243"/>
            <a:ext cx="12201402" cy="15793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9002" y="1421460"/>
            <a:ext cx="10864686" cy="1001474"/>
          </a:xfrm>
        </p:spPr>
        <p:txBody>
          <a:bodyPr>
            <a:normAutofit/>
          </a:bodyPr>
          <a:lstStyle/>
          <a:p>
            <a:r>
              <a:rPr lang="en-US" dirty="0" smtClean="0"/>
              <a:t>X-Band RF Test Stands </a:t>
            </a:r>
            <a:r>
              <a:rPr lang="en-US" dirty="0"/>
              <a:t>at </a:t>
            </a:r>
            <a:r>
              <a:rPr lang="en-US" dirty="0" smtClean="0"/>
              <a:t>CERN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9345" y="5312506"/>
            <a:ext cx="9144000" cy="1053089"/>
          </a:xfrm>
        </p:spPr>
        <p:txBody>
          <a:bodyPr/>
          <a:lstStyle/>
          <a:p>
            <a:r>
              <a:rPr lang="en-US" dirty="0" smtClean="0"/>
              <a:t>Jan Paszkiewicz on behalf of the Xbox group</a:t>
            </a:r>
          </a:p>
          <a:p>
            <a:r>
              <a:rPr lang="en-GB" dirty="0" smtClean="0"/>
              <a:t>SINAP, Shanghai, 4-8 June 2018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pPr/>
              <a:t>1</a:t>
            </a:fld>
            <a:endParaRPr lang="en-GB" dirty="0"/>
          </a:p>
        </p:txBody>
      </p:sp>
      <p:pic>
        <p:nvPicPr>
          <p:cNvPr id="6" name="Picture 8" descr="Bildergebnis für john adams institute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481" y="58667"/>
            <a:ext cx="3765494" cy="1072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255" y="-33988"/>
            <a:ext cx="1317086" cy="12952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7071" y="-296328"/>
            <a:ext cx="1819950" cy="18199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3435" y="58668"/>
            <a:ext cx="3464827" cy="1063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7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413124" y="2443339"/>
            <a:ext cx="4994275" cy="2371020"/>
            <a:chOff x="6838950" y="4220928"/>
            <a:chExt cx="4794250" cy="1807394"/>
          </a:xfrm>
        </p:grpSpPr>
        <p:sp>
          <p:nvSpPr>
            <p:cNvPr id="6" name="Rectangle 5"/>
            <p:cNvSpPr/>
            <p:nvPr/>
          </p:nvSpPr>
          <p:spPr>
            <a:xfrm>
              <a:off x="7018422" y="4381500"/>
              <a:ext cx="328863" cy="1511300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/>
          </p:nvSpPr>
          <p:spPr>
            <a:xfrm>
              <a:off x="7363327" y="4631489"/>
              <a:ext cx="328863" cy="1034716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/>
            <p:cNvSpPr/>
            <p:nvPr/>
          </p:nvSpPr>
          <p:spPr>
            <a:xfrm>
              <a:off x="7696202" y="4631489"/>
              <a:ext cx="328863" cy="1034716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8041107" y="4631489"/>
              <a:ext cx="328863" cy="1034716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8381993" y="4631490"/>
              <a:ext cx="328863" cy="1034716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726898" y="4631490"/>
              <a:ext cx="328863" cy="1034716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9059773" y="4631490"/>
              <a:ext cx="328863" cy="1034716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9404678" y="4631490"/>
              <a:ext cx="328863" cy="1034716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9733541" y="4631489"/>
              <a:ext cx="328863" cy="1034716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0078446" y="4631489"/>
              <a:ext cx="328863" cy="1034716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0411321" y="4631489"/>
              <a:ext cx="328863" cy="1034716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0756226" y="4631489"/>
              <a:ext cx="328863" cy="1034716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1097112" y="4381501"/>
              <a:ext cx="328863" cy="1511300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38950" y="5005250"/>
              <a:ext cx="4794250" cy="2652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/>
            <p:cNvSpPr/>
            <p:nvPr/>
          </p:nvSpPr>
          <p:spPr>
            <a:xfrm rot="16200000">
              <a:off x="6300867" y="5005682"/>
              <a:ext cx="1758950" cy="2629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/>
            <p:cNvSpPr/>
            <p:nvPr/>
          </p:nvSpPr>
          <p:spPr>
            <a:xfrm rot="5400000" flipH="1">
              <a:off x="7124277" y="3963995"/>
              <a:ext cx="112128" cy="655704"/>
            </a:xfrm>
            <a:prstGeom prst="rect">
              <a:avLst/>
            </a:prstGeom>
            <a:solidFill>
              <a:schemeClr val="accent2"/>
            </a:solidFill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 rot="5400000" flipH="1">
              <a:off x="7124277" y="5616931"/>
              <a:ext cx="112128" cy="655704"/>
            </a:xfrm>
            <a:prstGeom prst="rect">
              <a:avLst/>
            </a:prstGeom>
            <a:solidFill>
              <a:schemeClr val="accent2"/>
            </a:solidFill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/>
            <p:cNvSpPr/>
            <p:nvPr/>
          </p:nvSpPr>
          <p:spPr>
            <a:xfrm rot="16200000">
              <a:off x="10384446" y="5017379"/>
              <a:ext cx="1758950" cy="2629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 rot="5400000" flipH="1">
              <a:off x="11205496" y="3949140"/>
              <a:ext cx="112128" cy="655704"/>
            </a:xfrm>
            <a:prstGeom prst="rect">
              <a:avLst/>
            </a:prstGeom>
            <a:solidFill>
              <a:schemeClr val="accent2"/>
            </a:solidFill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/>
            <p:cNvSpPr/>
            <p:nvPr/>
          </p:nvSpPr>
          <p:spPr>
            <a:xfrm rot="5400000" flipH="1">
              <a:off x="11205496" y="5602076"/>
              <a:ext cx="112128" cy="655704"/>
            </a:xfrm>
            <a:prstGeom prst="rect">
              <a:avLst/>
            </a:prstGeom>
            <a:solidFill>
              <a:schemeClr val="accent2"/>
            </a:solidFill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Breakdown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t>10</a:t>
            </a:fld>
            <a:endParaRPr lang="en-GB"/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3758935" y="1795639"/>
            <a:ext cx="7280" cy="772770"/>
          </a:xfrm>
          <a:prstGeom prst="straightConnector1">
            <a:avLst/>
          </a:prstGeom>
          <a:ln w="76200">
            <a:solidFill>
              <a:srgbClr val="3333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 flipV="1">
            <a:off x="3747250" y="4651932"/>
            <a:ext cx="10476" cy="690123"/>
          </a:xfrm>
          <a:prstGeom prst="straightConnector1">
            <a:avLst/>
          </a:prstGeom>
          <a:ln w="76200">
            <a:solidFill>
              <a:srgbClr val="3333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8012711" y="4678875"/>
            <a:ext cx="7524" cy="66318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 flipV="1">
            <a:off x="8012711" y="1826312"/>
            <a:ext cx="7524" cy="696317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6831154" y="1467716"/>
            <a:ext cx="2378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Transmitted RF Pulse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2819462" y="1393901"/>
            <a:ext cx="1893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3333FF"/>
                </a:solidFill>
              </a:rPr>
              <a:t>Incident RF Pulse</a:t>
            </a:r>
            <a:endParaRPr lang="en-GB" b="1" dirty="0">
              <a:solidFill>
                <a:srgbClr val="3333FF"/>
              </a:solidFill>
            </a:endParaRPr>
          </a:p>
        </p:txBody>
      </p:sp>
      <p:cxnSp>
        <p:nvCxnSpPr>
          <p:cNvPr id="33" name="Straight Arrow Connector 32"/>
          <p:cNvCxnSpPr>
            <a:stCxn id="34" idx="3"/>
          </p:cNvCxnSpPr>
          <p:nvPr/>
        </p:nvCxnSpPr>
        <p:spPr>
          <a:xfrm flipV="1">
            <a:off x="1976803" y="3622733"/>
            <a:ext cx="8208597" cy="8348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749673" y="3446415"/>
            <a:ext cx="1227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Beam Axis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265839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413125" y="2443331"/>
            <a:ext cx="4994275" cy="2371020"/>
            <a:chOff x="6838950" y="4220928"/>
            <a:chExt cx="4794250" cy="1807394"/>
          </a:xfrm>
        </p:grpSpPr>
        <p:sp>
          <p:nvSpPr>
            <p:cNvPr id="6" name="Rectangle 5"/>
            <p:cNvSpPr/>
            <p:nvPr/>
          </p:nvSpPr>
          <p:spPr>
            <a:xfrm>
              <a:off x="7018422" y="4381500"/>
              <a:ext cx="328863" cy="1511300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/>
          </p:nvSpPr>
          <p:spPr>
            <a:xfrm>
              <a:off x="7363327" y="4631489"/>
              <a:ext cx="328863" cy="1034716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/>
            <p:cNvSpPr/>
            <p:nvPr/>
          </p:nvSpPr>
          <p:spPr>
            <a:xfrm>
              <a:off x="7696202" y="4631489"/>
              <a:ext cx="328863" cy="1034716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8041107" y="4631489"/>
              <a:ext cx="328863" cy="1034716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8381993" y="4631490"/>
              <a:ext cx="328863" cy="1034716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726898" y="4631490"/>
              <a:ext cx="328863" cy="1034716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9059773" y="4631490"/>
              <a:ext cx="328863" cy="1034716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9404678" y="4631490"/>
              <a:ext cx="328863" cy="1034716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9733541" y="4631489"/>
              <a:ext cx="328863" cy="1034716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0078446" y="4631489"/>
              <a:ext cx="328863" cy="1034716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0411321" y="4631489"/>
              <a:ext cx="328863" cy="1034716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0756226" y="4631489"/>
              <a:ext cx="328863" cy="1034716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1097112" y="4381501"/>
              <a:ext cx="328863" cy="1511300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38950" y="5005250"/>
              <a:ext cx="4794250" cy="2652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/>
            <p:cNvSpPr/>
            <p:nvPr/>
          </p:nvSpPr>
          <p:spPr>
            <a:xfrm rot="16200000">
              <a:off x="6300867" y="5005682"/>
              <a:ext cx="1758950" cy="2629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/>
            <p:cNvSpPr/>
            <p:nvPr/>
          </p:nvSpPr>
          <p:spPr>
            <a:xfrm rot="16200000">
              <a:off x="10384446" y="5017379"/>
              <a:ext cx="1758950" cy="2629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/>
            <p:cNvSpPr/>
            <p:nvPr/>
          </p:nvSpPr>
          <p:spPr>
            <a:xfrm rot="5400000" flipH="1">
              <a:off x="7124277" y="3963995"/>
              <a:ext cx="112128" cy="655704"/>
            </a:xfrm>
            <a:prstGeom prst="rect">
              <a:avLst/>
            </a:prstGeom>
            <a:solidFill>
              <a:schemeClr val="accent2"/>
            </a:solidFill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 rot="5400000" flipH="1">
              <a:off x="7124277" y="5616931"/>
              <a:ext cx="112128" cy="655704"/>
            </a:xfrm>
            <a:prstGeom prst="rect">
              <a:avLst/>
            </a:prstGeom>
            <a:solidFill>
              <a:schemeClr val="accent2"/>
            </a:solidFill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 rot="5400000" flipH="1">
              <a:off x="11205496" y="3949140"/>
              <a:ext cx="112128" cy="655704"/>
            </a:xfrm>
            <a:prstGeom prst="rect">
              <a:avLst/>
            </a:prstGeom>
            <a:solidFill>
              <a:schemeClr val="accent2"/>
            </a:solidFill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/>
            <p:cNvSpPr/>
            <p:nvPr/>
          </p:nvSpPr>
          <p:spPr>
            <a:xfrm rot="5400000" flipH="1">
              <a:off x="11205496" y="5602076"/>
              <a:ext cx="112128" cy="655704"/>
            </a:xfrm>
            <a:prstGeom prst="rect">
              <a:avLst/>
            </a:prstGeom>
            <a:solidFill>
              <a:schemeClr val="accent2"/>
            </a:solidFill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Breakdown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t>11</a:t>
            </a:fld>
            <a:endParaRPr lang="en-GB"/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3679760" y="1778694"/>
            <a:ext cx="7280" cy="772770"/>
          </a:xfrm>
          <a:prstGeom prst="straightConnector1">
            <a:avLst/>
          </a:prstGeom>
          <a:ln w="76200">
            <a:solidFill>
              <a:srgbClr val="3333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 flipV="1">
            <a:off x="3669284" y="4634987"/>
            <a:ext cx="10476" cy="690123"/>
          </a:xfrm>
          <a:prstGeom prst="straightConnector1">
            <a:avLst/>
          </a:prstGeom>
          <a:ln w="76200">
            <a:solidFill>
              <a:srgbClr val="3333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3844908" y="1771102"/>
            <a:ext cx="0" cy="780362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38" idx="3"/>
          </p:cNvCxnSpPr>
          <p:nvPr/>
        </p:nvCxnSpPr>
        <p:spPr>
          <a:xfrm flipV="1">
            <a:off x="1976803" y="3622733"/>
            <a:ext cx="8208597" cy="8348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3847575" y="4648926"/>
            <a:ext cx="1" cy="709534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1553553" y="1562962"/>
            <a:ext cx="2025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3333FF"/>
                </a:solidFill>
              </a:rPr>
              <a:t>Incident RF Pulse</a:t>
            </a:r>
            <a:endParaRPr lang="en-GB" b="1" dirty="0">
              <a:solidFill>
                <a:srgbClr val="3333FF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954289" y="1587801"/>
            <a:ext cx="2052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Reflected RF Pulse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49673" y="3446415"/>
            <a:ext cx="1227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Beam Axis</a:t>
            </a:r>
            <a:endParaRPr lang="en-GB" sz="2000" b="1" dirty="0"/>
          </a:p>
        </p:txBody>
      </p:sp>
      <p:sp>
        <p:nvSpPr>
          <p:cNvPr id="39" name="Lightning Bolt 38"/>
          <p:cNvSpPr/>
          <p:nvPr/>
        </p:nvSpPr>
        <p:spPr>
          <a:xfrm rot="1122149">
            <a:off x="5830468" y="3347298"/>
            <a:ext cx="340221" cy="520075"/>
          </a:xfrm>
          <a:prstGeom prst="lightningBolt">
            <a:avLst/>
          </a:prstGeom>
          <a:solidFill>
            <a:srgbClr val="FFFF00"/>
          </a:solidFill>
          <a:ln>
            <a:solidFill>
              <a:srgbClr val="FF66FF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66FF"/>
              </a:solidFill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flipV="1">
            <a:off x="6115279" y="2346554"/>
            <a:ext cx="594996" cy="986559"/>
          </a:xfrm>
          <a:prstGeom prst="straightConnector1">
            <a:avLst/>
          </a:prstGeom>
          <a:ln w="76200">
            <a:solidFill>
              <a:srgbClr val="FF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 flipV="1">
            <a:off x="5951338" y="2282717"/>
            <a:ext cx="45275" cy="1023765"/>
          </a:xfrm>
          <a:prstGeom prst="straightConnector1">
            <a:avLst/>
          </a:prstGeom>
          <a:ln w="76200">
            <a:solidFill>
              <a:srgbClr val="FF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6006653" y="3908189"/>
            <a:ext cx="169741" cy="1178157"/>
          </a:xfrm>
          <a:prstGeom prst="straightConnector1">
            <a:avLst/>
          </a:prstGeom>
          <a:ln w="76200">
            <a:solidFill>
              <a:srgbClr val="FF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H="1">
            <a:off x="5532724" y="3792288"/>
            <a:ext cx="354339" cy="1039541"/>
          </a:xfrm>
          <a:prstGeom prst="straightConnector1">
            <a:avLst/>
          </a:prstGeom>
          <a:ln w="76200">
            <a:solidFill>
              <a:srgbClr val="FF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4668990" y="2543028"/>
            <a:ext cx="1327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66FF"/>
                </a:solidFill>
              </a:rPr>
              <a:t>Breakdown</a:t>
            </a:r>
            <a:endParaRPr lang="en-GB" b="1" dirty="0">
              <a:solidFill>
                <a:srgbClr val="FF66FF"/>
              </a:solidFill>
            </a:endParaRPr>
          </a:p>
        </p:txBody>
      </p:sp>
      <p:cxnSp>
        <p:nvCxnSpPr>
          <p:cNvPr id="52" name="Straight Arrow Connector 51"/>
          <p:cNvCxnSpPr/>
          <p:nvPr/>
        </p:nvCxnSpPr>
        <p:spPr>
          <a:xfrm>
            <a:off x="6200408" y="3659940"/>
            <a:ext cx="2869281" cy="62747"/>
          </a:xfrm>
          <a:prstGeom prst="straightConnector1">
            <a:avLst/>
          </a:prstGeom>
          <a:ln w="76200">
            <a:solidFill>
              <a:srgbClr val="FF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V="1">
            <a:off x="6158297" y="3427014"/>
            <a:ext cx="2967686" cy="189541"/>
          </a:xfrm>
          <a:prstGeom prst="straightConnector1">
            <a:avLst/>
          </a:prstGeom>
          <a:ln w="76200">
            <a:solidFill>
              <a:srgbClr val="FF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6181286" y="3549550"/>
            <a:ext cx="3277759" cy="82909"/>
          </a:xfrm>
          <a:prstGeom prst="straightConnector1">
            <a:avLst/>
          </a:prstGeom>
          <a:ln w="76200">
            <a:solidFill>
              <a:srgbClr val="FF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H="1">
            <a:off x="2846222" y="3623549"/>
            <a:ext cx="2899193" cy="99138"/>
          </a:xfrm>
          <a:prstGeom prst="straightConnector1">
            <a:avLst/>
          </a:prstGeom>
          <a:ln w="76200">
            <a:solidFill>
              <a:srgbClr val="FF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8398565" y="3893390"/>
            <a:ext cx="1829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66FF"/>
                </a:solidFill>
              </a:rPr>
              <a:t>Emitted Current</a:t>
            </a:r>
            <a:endParaRPr lang="en-GB" b="1" dirty="0">
              <a:solidFill>
                <a:srgbClr val="FF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828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413124" y="2443339"/>
            <a:ext cx="4994275" cy="2371020"/>
            <a:chOff x="6838950" y="4220928"/>
            <a:chExt cx="4794250" cy="1807394"/>
          </a:xfrm>
        </p:grpSpPr>
        <p:sp>
          <p:nvSpPr>
            <p:cNvPr id="6" name="Rectangle 5"/>
            <p:cNvSpPr/>
            <p:nvPr/>
          </p:nvSpPr>
          <p:spPr>
            <a:xfrm>
              <a:off x="7018422" y="4381500"/>
              <a:ext cx="328863" cy="1511300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/>
          </p:nvSpPr>
          <p:spPr>
            <a:xfrm>
              <a:off x="7363327" y="4631489"/>
              <a:ext cx="328863" cy="1034716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/>
            <p:cNvSpPr/>
            <p:nvPr/>
          </p:nvSpPr>
          <p:spPr>
            <a:xfrm>
              <a:off x="7696202" y="4631489"/>
              <a:ext cx="328863" cy="1034716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8041107" y="4631489"/>
              <a:ext cx="328863" cy="1034716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8381993" y="4631490"/>
              <a:ext cx="328863" cy="1034716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726898" y="4631490"/>
              <a:ext cx="328863" cy="1034716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9059773" y="4631490"/>
              <a:ext cx="328863" cy="1034716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9404678" y="4631490"/>
              <a:ext cx="328863" cy="1034716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9733541" y="4631489"/>
              <a:ext cx="328863" cy="1034716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0078446" y="4631489"/>
              <a:ext cx="328863" cy="1034716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0411321" y="4631489"/>
              <a:ext cx="328863" cy="1034716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0756226" y="4631489"/>
              <a:ext cx="328863" cy="1034716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1097112" y="4381501"/>
              <a:ext cx="328863" cy="1511300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38950" y="5005250"/>
              <a:ext cx="4794250" cy="2652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/>
            <p:cNvSpPr/>
            <p:nvPr/>
          </p:nvSpPr>
          <p:spPr>
            <a:xfrm rot="16200000">
              <a:off x="6300867" y="5005682"/>
              <a:ext cx="1758950" cy="2629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/>
            <p:cNvSpPr/>
            <p:nvPr/>
          </p:nvSpPr>
          <p:spPr>
            <a:xfrm rot="5400000" flipH="1">
              <a:off x="7124277" y="3963995"/>
              <a:ext cx="112128" cy="655704"/>
            </a:xfrm>
            <a:prstGeom prst="rect">
              <a:avLst/>
            </a:prstGeom>
            <a:solidFill>
              <a:schemeClr val="accent2"/>
            </a:solidFill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 rot="5400000" flipH="1">
              <a:off x="7124277" y="5616931"/>
              <a:ext cx="112128" cy="655704"/>
            </a:xfrm>
            <a:prstGeom prst="rect">
              <a:avLst/>
            </a:prstGeom>
            <a:solidFill>
              <a:schemeClr val="accent2"/>
            </a:solidFill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/>
            <p:cNvSpPr/>
            <p:nvPr/>
          </p:nvSpPr>
          <p:spPr>
            <a:xfrm rot="16200000">
              <a:off x="10384446" y="5017379"/>
              <a:ext cx="1758950" cy="2629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 rot="5400000" flipH="1">
              <a:off x="11205496" y="3949140"/>
              <a:ext cx="112128" cy="655704"/>
            </a:xfrm>
            <a:prstGeom prst="rect">
              <a:avLst/>
            </a:prstGeom>
            <a:solidFill>
              <a:schemeClr val="accent2"/>
            </a:solidFill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/>
            <p:cNvSpPr/>
            <p:nvPr/>
          </p:nvSpPr>
          <p:spPr>
            <a:xfrm rot="5400000" flipH="1">
              <a:off x="11205496" y="5602076"/>
              <a:ext cx="112128" cy="655704"/>
            </a:xfrm>
            <a:prstGeom prst="rect">
              <a:avLst/>
            </a:prstGeom>
            <a:solidFill>
              <a:schemeClr val="accent2"/>
            </a:solidFill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Breakdown Diagnostics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t>12</a:t>
            </a:fld>
            <a:endParaRPr lang="en-GB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8012711" y="4678875"/>
            <a:ext cx="7524" cy="66318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 flipV="1">
            <a:off x="8012711" y="1826312"/>
            <a:ext cx="7524" cy="696317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3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373" y="956782"/>
            <a:ext cx="3360000" cy="2520000"/>
          </a:xfrm>
          <a:prstGeom prst="rect">
            <a:avLst/>
          </a:prstGeom>
        </p:spPr>
      </p:pic>
      <p:pic>
        <p:nvPicPr>
          <p:cNvPr id="36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4523" y="1000099"/>
            <a:ext cx="3359999" cy="2520000"/>
          </a:xfr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84" y="3730995"/>
            <a:ext cx="3360000" cy="2520000"/>
          </a:xfrm>
          <a:prstGeom prst="rect">
            <a:avLst/>
          </a:prstGeom>
        </p:spPr>
      </p:pic>
      <p:cxnSp>
        <p:nvCxnSpPr>
          <p:cNvPr id="39" name="Straight Arrow Connector 38"/>
          <p:cNvCxnSpPr/>
          <p:nvPr/>
        </p:nvCxnSpPr>
        <p:spPr>
          <a:xfrm flipH="1">
            <a:off x="3679760" y="1778694"/>
            <a:ext cx="7280" cy="772770"/>
          </a:xfrm>
          <a:prstGeom prst="straightConnector1">
            <a:avLst/>
          </a:prstGeom>
          <a:ln w="76200">
            <a:solidFill>
              <a:srgbClr val="3333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 flipV="1">
            <a:off x="3669284" y="4634987"/>
            <a:ext cx="10476" cy="690123"/>
          </a:xfrm>
          <a:prstGeom prst="straightConnector1">
            <a:avLst/>
          </a:prstGeom>
          <a:ln w="76200">
            <a:solidFill>
              <a:srgbClr val="3333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3844908" y="1771102"/>
            <a:ext cx="0" cy="780362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3847575" y="4648926"/>
            <a:ext cx="1" cy="709534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3753264" y="3625155"/>
            <a:ext cx="5025954" cy="8036"/>
          </a:xfrm>
          <a:prstGeom prst="straightConnector1">
            <a:avLst/>
          </a:prstGeom>
          <a:ln w="76200">
            <a:solidFill>
              <a:srgbClr val="FF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Content Placeholder 8"/>
          <p:cNvSpPr txBox="1">
            <a:spLocks/>
          </p:cNvSpPr>
          <p:nvPr/>
        </p:nvSpPr>
        <p:spPr>
          <a:xfrm>
            <a:off x="4196432" y="4496086"/>
            <a:ext cx="3303633" cy="1907237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BD position resolved using timing of RF pulses.</a:t>
            </a:r>
          </a:p>
          <a:p>
            <a:r>
              <a:rPr lang="en-GB" dirty="0"/>
              <a:t>Low group velocity (~</a:t>
            </a:r>
            <a:r>
              <a:rPr lang="en-GB" dirty="0" smtClean="0"/>
              <a:t>0.02c</a:t>
            </a:r>
            <a:r>
              <a:rPr lang="en-GB" dirty="0"/>
              <a:t>), 65 ns filling </a:t>
            </a:r>
            <a:r>
              <a:rPr lang="en-GB" dirty="0" smtClean="0"/>
              <a:t>time: very high time resolution not needed.</a:t>
            </a:r>
          </a:p>
          <a:p>
            <a:endParaRPr lang="en-GB" dirty="0"/>
          </a:p>
        </p:txBody>
      </p:sp>
      <p:pic>
        <p:nvPicPr>
          <p:cNvPr id="45" name="Content Placeholder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09" r="-1"/>
          <a:stretch/>
        </p:blipFill>
        <p:spPr>
          <a:xfrm>
            <a:off x="4495984" y="1022996"/>
            <a:ext cx="2790189" cy="1875114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4495984" y="1149896"/>
            <a:ext cx="1227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Vacuum</a:t>
            </a:r>
            <a:endParaRPr lang="en-GB" sz="20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6006" y="3720048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64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Breakdown Phase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064365"/>
            <a:ext cx="5526741" cy="406176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39" name="TextBox 38"/>
          <p:cNvSpPr txBox="1"/>
          <p:nvPr/>
        </p:nvSpPr>
        <p:spPr>
          <a:xfrm>
            <a:off x="4895313" y="1430199"/>
            <a:ext cx="3049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3333FF"/>
                </a:solidFill>
              </a:rPr>
              <a:t>Change in reflected channel</a:t>
            </a:r>
            <a:endParaRPr lang="en-GB" b="1" dirty="0">
              <a:solidFill>
                <a:srgbClr val="3333FF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537864" y="1141035"/>
            <a:ext cx="34243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</a:rPr>
              <a:t>Change in incident channel: indicates reflected RF has made a round trip. Phase sampled here.</a:t>
            </a:r>
            <a:endParaRPr lang="en-GB" b="1" dirty="0">
              <a:solidFill>
                <a:srgbClr val="00B050"/>
              </a:solidFill>
            </a:endParaRPr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7264447" y="1798926"/>
            <a:ext cx="590955" cy="780681"/>
          </a:xfrm>
          <a:prstGeom prst="straightConnector1">
            <a:avLst/>
          </a:prstGeom>
          <a:ln w="38100">
            <a:solidFill>
              <a:srgbClr val="3333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H="1">
            <a:off x="8859370" y="2064365"/>
            <a:ext cx="474399" cy="64189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5" name="Picture 7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839" y="1847735"/>
            <a:ext cx="5836987" cy="4278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11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Conditioning Procedure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pPr/>
              <a:t>14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3" t="7544"/>
          <a:stretch/>
        </p:blipFill>
        <p:spPr>
          <a:xfrm>
            <a:off x="8704559" y="3372197"/>
            <a:ext cx="3394308" cy="2047057"/>
          </a:xfrm>
          <a:prstGeom prst="rect">
            <a:avLst/>
          </a:prstGeom>
        </p:spPr>
      </p:pic>
      <p:sp>
        <p:nvSpPr>
          <p:cNvPr id="7" name="Content Placeholder 8"/>
          <p:cNvSpPr txBox="1">
            <a:spLocks/>
          </p:cNvSpPr>
          <p:nvPr/>
        </p:nvSpPr>
        <p:spPr>
          <a:xfrm>
            <a:off x="7908486" y="1112218"/>
            <a:ext cx="4190381" cy="2259979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Algorithm controls power based on current BDR (based on last 360000 pulses).</a:t>
            </a:r>
          </a:p>
          <a:p>
            <a:r>
              <a:rPr lang="en-GB" dirty="0" smtClean="0"/>
              <a:t>Typically reach 110 MV/m accelerating gradient. </a:t>
            </a:r>
          </a:p>
          <a:p>
            <a:r>
              <a:rPr lang="en-GB" dirty="0" smtClean="0"/>
              <a:t>Increase pulse length in steps when gradient target reached. (50 , 100, 150, 200 ns)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416934" y="1799746"/>
            <a:ext cx="4748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Conditioning history of TD26CCN3 in Xbox 2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9259366" y="5456767"/>
            <a:ext cx="2377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Conditioning algorithm</a:t>
            </a:r>
            <a:endParaRPr lang="en-GB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857156" y="5382169"/>
            <a:ext cx="23776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accent6"/>
                </a:solidFill>
              </a:rPr>
              <a:t>Pulse length increased when target gradient reached. </a:t>
            </a:r>
            <a:endParaRPr lang="en-GB" b="1" dirty="0">
              <a:solidFill>
                <a:schemeClr val="accent6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863" y="1984412"/>
            <a:ext cx="7924800" cy="423587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626285" y="1482543"/>
            <a:ext cx="23776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7030A0"/>
                </a:solidFill>
              </a:rPr>
              <a:t>Reduction in BDR during flat run</a:t>
            </a:r>
            <a:endParaRPr lang="en-GB" b="1" dirty="0">
              <a:solidFill>
                <a:srgbClr val="7030A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8107" y="1125802"/>
            <a:ext cx="23776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70C0"/>
                </a:solidFill>
              </a:rPr>
              <a:t>Ramping of gradient by algorithm</a:t>
            </a:r>
            <a:endParaRPr lang="en-GB" b="1" dirty="0">
              <a:solidFill>
                <a:srgbClr val="0070C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1416934" y="1799746"/>
            <a:ext cx="479599" cy="2302605"/>
          </a:xfrm>
          <a:prstGeom prst="straightConnector1">
            <a:avLst/>
          </a:prstGeom>
          <a:ln w="5715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4174067" y="5342467"/>
            <a:ext cx="2658533" cy="228600"/>
          </a:xfrm>
          <a:prstGeom prst="straightConnector1">
            <a:avLst/>
          </a:prstGeom>
          <a:ln w="571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4757514" y="2074333"/>
            <a:ext cx="1254943" cy="932765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23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Conditioning of Different Structures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pPr/>
              <a:t>15</a:t>
            </a:fld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561" y="1262079"/>
            <a:ext cx="7754281" cy="5040000"/>
          </a:xfrm>
        </p:spPr>
      </p:pic>
      <p:sp>
        <p:nvSpPr>
          <p:cNvPr id="9" name="Content Placeholder 8"/>
          <p:cNvSpPr txBox="1">
            <a:spLocks/>
          </p:cNvSpPr>
          <p:nvPr/>
        </p:nvSpPr>
        <p:spPr>
          <a:xfrm>
            <a:off x="838200" y="1132775"/>
            <a:ext cx="4398818" cy="40118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 smtClean="0"/>
              <a:t>The conditioning curve can differ from the ‘ideal’ one due to constraints such as: </a:t>
            </a:r>
          </a:p>
          <a:p>
            <a:r>
              <a:rPr lang="en-GB" dirty="0" smtClean="0"/>
              <a:t>Limited available power</a:t>
            </a:r>
          </a:p>
          <a:p>
            <a:r>
              <a:rPr lang="en-GB" dirty="0" smtClean="0"/>
              <a:t>Vacuum level of other line</a:t>
            </a:r>
          </a:p>
          <a:p>
            <a:r>
              <a:rPr lang="en-GB" dirty="0" smtClean="0"/>
              <a:t>Radiation limits</a:t>
            </a:r>
          </a:p>
          <a:p>
            <a:r>
              <a:rPr lang="en-GB" dirty="0" smtClean="0"/>
              <a:t>Breakdowns in test stand itself (esp. pulse compressors)</a:t>
            </a:r>
          </a:p>
          <a:p>
            <a:r>
              <a:rPr lang="en-GB" dirty="0" smtClean="0"/>
              <a:t>Large breakdown clusters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99542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6599" y="1272430"/>
            <a:ext cx="7728001" cy="5040000"/>
          </a:xfrm>
          <a:prstGeom prst="rect">
            <a:avLst/>
          </a:prstGeom>
        </p:spPr>
      </p:pic>
      <p:pic>
        <p:nvPicPr>
          <p:cNvPr id="9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88"/>
          <a:stretch/>
        </p:blipFill>
        <p:spPr>
          <a:xfrm>
            <a:off x="1362442" y="3396533"/>
            <a:ext cx="2856468" cy="2191928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3333" y="-41274"/>
            <a:ext cx="11345334" cy="1325563"/>
          </a:xfrm>
        </p:spPr>
        <p:txBody>
          <a:bodyPr/>
          <a:lstStyle/>
          <a:p>
            <a:r>
              <a:rPr lang="en-GB" dirty="0"/>
              <a:t>Conditioning </a:t>
            </a:r>
            <a:r>
              <a:rPr lang="en-GB" dirty="0" smtClean="0"/>
              <a:t>Comparison – Normalised Gradient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pPr/>
              <a:t>16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095215" y="1256334"/>
                <a:ext cx="2457852" cy="4567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𝐵𝐷𝑅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∝ </m:t>
                      </m:r>
                      <m:sSup>
                        <m:sSup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30</m:t>
                          </m:r>
                        </m:sup>
                      </m:sSup>
                      <m:sSup>
                        <m:sSup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5215" y="1256334"/>
                <a:ext cx="2457852" cy="45672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9107216" y="998683"/>
                <a:ext cx="2323648" cy="88460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en-GB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p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1/6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𝐵𝐷𝑅</m:t>
                              </m:r>
                            </m:e>
                            <m:sup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1/30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07216" y="998683"/>
                <a:ext cx="2323648" cy="88460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497669" y="5618115"/>
            <a:ext cx="4479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BDR dependence on field in TD26CCN3 structure in Xbox 2. (Thomas Lucas)</a:t>
            </a:r>
            <a:endParaRPr lang="en-GB" dirty="0"/>
          </a:p>
        </p:txBody>
      </p:sp>
      <p:sp>
        <p:nvSpPr>
          <p:cNvPr id="12" name="Content Placeholder 8"/>
          <p:cNvSpPr txBox="1">
            <a:spLocks/>
          </p:cNvSpPr>
          <p:nvPr/>
        </p:nvSpPr>
        <p:spPr>
          <a:xfrm>
            <a:off x="728133" y="1132775"/>
            <a:ext cx="4485433" cy="2234105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Gradient, BDR and pulse width summarised using normalised gradient.</a:t>
            </a:r>
          </a:p>
          <a:p>
            <a:r>
              <a:rPr lang="en-GB" dirty="0" smtClean="0"/>
              <a:t>Based on empirical relationship between E, BDR and </a:t>
            </a:r>
            <a:r>
              <a:rPr lang="el-GR" dirty="0" smtClean="0">
                <a:latin typeface="Calibri" panose="020F0502020204030204" pitchFamily="34" charset="0"/>
              </a:rPr>
              <a:t>τ</a:t>
            </a:r>
            <a:r>
              <a:rPr lang="en-GB" dirty="0" smtClean="0">
                <a:latin typeface="Calibri" panose="020F0502020204030204" pitchFamily="34" charset="0"/>
              </a:rPr>
              <a:t>.</a:t>
            </a:r>
          </a:p>
          <a:p>
            <a:r>
              <a:rPr lang="en-GB" dirty="0" smtClean="0">
                <a:latin typeface="Calibri" panose="020F0502020204030204" pitchFamily="34" charset="0"/>
              </a:rPr>
              <a:t>Higher normalised gradient = low BDR at high field and long pulse length, </a:t>
            </a:r>
            <a:r>
              <a:rPr lang="en-GB" dirty="0" err="1" smtClean="0">
                <a:latin typeface="Calibri" panose="020F0502020204030204" pitchFamily="34" charset="0"/>
              </a:rPr>
              <a:t>ie</a:t>
            </a:r>
            <a:r>
              <a:rPr lang="en-GB" dirty="0" smtClean="0">
                <a:latin typeface="Calibri" panose="020F0502020204030204" pitchFamily="34" charset="0"/>
              </a:rPr>
              <a:t>. well-conditioned.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86873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725" y="3795094"/>
            <a:ext cx="3600000" cy="238235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8690" y="3810883"/>
            <a:ext cx="3600000" cy="238510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3596" y="3797882"/>
            <a:ext cx="3600000" cy="237677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Persistence of Conditioning State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16252"/>
            <a:ext cx="10515600" cy="2301402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3 structures have been moved from one line to another so far to continue conditioning at higher power</a:t>
            </a:r>
            <a:r>
              <a:rPr lang="en-US" dirty="0" smtClean="0"/>
              <a:t>. During moving, the structures are exposed to air for several hours.</a:t>
            </a:r>
            <a:endParaRPr lang="en-US" dirty="0"/>
          </a:p>
          <a:p>
            <a:r>
              <a:rPr lang="en-US" dirty="0"/>
              <a:t>In each case, the structure </a:t>
            </a:r>
            <a:r>
              <a:rPr lang="en-US" dirty="0" smtClean="0"/>
              <a:t>needs some time to re-condition but it is significantly faster than the first time.</a:t>
            </a:r>
          </a:p>
          <a:p>
            <a:r>
              <a:rPr lang="en-US" dirty="0" smtClean="0"/>
              <a:t>Both the PSI structures also spent some amount of time at reduced power due to external factors – </a:t>
            </a:r>
            <a:r>
              <a:rPr lang="en-US" dirty="0" err="1" smtClean="0"/>
              <a:t>normalised</a:t>
            </a:r>
            <a:r>
              <a:rPr lang="en-US" dirty="0" smtClean="0"/>
              <a:t> gradient did not increase significantly in this period.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809799" y="3387441"/>
            <a:ext cx="1257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T24 PSI 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581802" y="3387441"/>
            <a:ext cx="1257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T24 PSI 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470177" y="3422273"/>
            <a:ext cx="1257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TD24 </a:t>
            </a:r>
            <a:r>
              <a:rPr lang="en-US" b="1" dirty="0" err="1" smtClean="0"/>
              <a:t>SiC</a:t>
            </a:r>
            <a:r>
              <a:rPr lang="en-US" b="1" dirty="0" smtClean="0"/>
              <a:t> 2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2957052" y="4004546"/>
            <a:ext cx="0" cy="1779672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008667" y="3969205"/>
            <a:ext cx="0" cy="1845924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0551194" y="4036291"/>
            <a:ext cx="0" cy="1730345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774993" y="3835269"/>
            <a:ext cx="20065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Slow conditioning</a:t>
            </a:r>
          </a:p>
        </p:txBody>
      </p:sp>
      <p:sp>
        <p:nvSpPr>
          <p:cNvPr id="34" name="Right Brace 33"/>
          <p:cNvSpPr/>
          <p:nvPr/>
        </p:nvSpPr>
        <p:spPr>
          <a:xfrm rot="16200000">
            <a:off x="2132536" y="4098492"/>
            <a:ext cx="220476" cy="421739"/>
          </a:xfrm>
          <a:prstGeom prst="rightBrace">
            <a:avLst>
              <a:gd name="adj1" fmla="val 42904"/>
              <a:gd name="adj2" fmla="val 50000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/>
          <p:cNvSpPr txBox="1"/>
          <p:nvPr/>
        </p:nvSpPr>
        <p:spPr>
          <a:xfrm>
            <a:off x="1079479" y="3802731"/>
            <a:ext cx="20065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Slow conditioning</a:t>
            </a:r>
          </a:p>
        </p:txBody>
      </p:sp>
      <p:sp>
        <p:nvSpPr>
          <p:cNvPr id="36" name="Right Brace 35"/>
          <p:cNvSpPr/>
          <p:nvPr/>
        </p:nvSpPr>
        <p:spPr>
          <a:xfrm rot="16200000">
            <a:off x="5709241" y="3985219"/>
            <a:ext cx="220476" cy="796888"/>
          </a:xfrm>
          <a:prstGeom prst="rightBrace">
            <a:avLst>
              <a:gd name="adj1" fmla="val 42904"/>
              <a:gd name="adj2" fmla="val 50000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036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49741"/>
            <a:ext cx="10515600" cy="1325563"/>
          </a:xfrm>
        </p:spPr>
        <p:txBody>
          <a:bodyPr/>
          <a:lstStyle/>
          <a:p>
            <a:r>
              <a:rPr lang="en-GB" dirty="0"/>
              <a:t>Breakdown </a:t>
            </a:r>
            <a:r>
              <a:rPr lang="en-GB" dirty="0" smtClean="0"/>
              <a:t>Locations: T24 PSI 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pPr/>
              <a:t>18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509" y="941720"/>
            <a:ext cx="3600000" cy="270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509" y="941720"/>
            <a:ext cx="3600000" cy="270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3509" y="981374"/>
            <a:ext cx="3600000" cy="2700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 rot="16200000">
            <a:off x="233891" y="4664193"/>
            <a:ext cx="1010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Xbox 3D</a:t>
            </a:r>
          </a:p>
        </p:txBody>
      </p:sp>
      <p:sp>
        <p:nvSpPr>
          <p:cNvPr id="12" name="Right Brace 11"/>
          <p:cNvSpPr/>
          <p:nvPr/>
        </p:nvSpPr>
        <p:spPr>
          <a:xfrm rot="10800000">
            <a:off x="1023524" y="3891280"/>
            <a:ext cx="220476" cy="1915159"/>
          </a:xfrm>
          <a:prstGeom prst="rightBrace">
            <a:avLst>
              <a:gd name="adj1" fmla="val 42904"/>
              <a:gd name="adj2" fmla="val 50000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233892" y="2029485"/>
            <a:ext cx="1010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Xbox 2</a:t>
            </a:r>
          </a:p>
        </p:txBody>
      </p:sp>
      <p:sp>
        <p:nvSpPr>
          <p:cNvPr id="15" name="Right Brace 14"/>
          <p:cNvSpPr/>
          <p:nvPr/>
        </p:nvSpPr>
        <p:spPr>
          <a:xfrm rot="10800000">
            <a:off x="1023525" y="1256572"/>
            <a:ext cx="220476" cy="1915159"/>
          </a:xfrm>
          <a:prstGeom prst="rightBrace">
            <a:avLst>
              <a:gd name="adj1" fmla="val 42904"/>
              <a:gd name="adj2" fmla="val 50000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24928" y="2142140"/>
            <a:ext cx="19250" cy="277207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16200000">
            <a:off x="-333953" y="3343512"/>
            <a:ext cx="1010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Time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509" y="3569472"/>
            <a:ext cx="3600000" cy="2700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3509" y="3588722"/>
            <a:ext cx="3600000" cy="2700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0648" y="3565874"/>
            <a:ext cx="3600000" cy="27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167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49741"/>
            <a:ext cx="10515600" cy="1325563"/>
          </a:xfrm>
        </p:spPr>
        <p:txBody>
          <a:bodyPr/>
          <a:lstStyle/>
          <a:p>
            <a:r>
              <a:rPr lang="en-GB" dirty="0"/>
              <a:t>Breakdown </a:t>
            </a:r>
            <a:r>
              <a:rPr lang="en-GB" dirty="0" smtClean="0"/>
              <a:t>Locations: T24 PSI 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pPr/>
              <a:t>19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509" y="941720"/>
            <a:ext cx="3600000" cy="270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509" y="941720"/>
            <a:ext cx="3600000" cy="270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3509" y="981374"/>
            <a:ext cx="3600000" cy="2700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 rot="16200000">
            <a:off x="233891" y="4664193"/>
            <a:ext cx="1010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Xbox 3D</a:t>
            </a:r>
          </a:p>
        </p:txBody>
      </p:sp>
      <p:sp>
        <p:nvSpPr>
          <p:cNvPr id="12" name="Right Brace 11"/>
          <p:cNvSpPr/>
          <p:nvPr/>
        </p:nvSpPr>
        <p:spPr>
          <a:xfrm rot="10800000">
            <a:off x="1023524" y="3891280"/>
            <a:ext cx="220476" cy="1915159"/>
          </a:xfrm>
          <a:prstGeom prst="rightBrace">
            <a:avLst>
              <a:gd name="adj1" fmla="val 42904"/>
              <a:gd name="adj2" fmla="val 50000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233892" y="2029485"/>
            <a:ext cx="1010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Xbox 2</a:t>
            </a:r>
          </a:p>
        </p:txBody>
      </p:sp>
      <p:sp>
        <p:nvSpPr>
          <p:cNvPr id="15" name="Right Brace 14"/>
          <p:cNvSpPr/>
          <p:nvPr/>
        </p:nvSpPr>
        <p:spPr>
          <a:xfrm rot="10800000">
            <a:off x="1023525" y="1256572"/>
            <a:ext cx="220476" cy="1915159"/>
          </a:xfrm>
          <a:prstGeom prst="rightBrace">
            <a:avLst>
              <a:gd name="adj1" fmla="val 42904"/>
              <a:gd name="adj2" fmla="val 50000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24928" y="2142140"/>
            <a:ext cx="19250" cy="277207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16200000">
            <a:off x="-333953" y="3343512"/>
            <a:ext cx="1010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Time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509" y="3569472"/>
            <a:ext cx="3600000" cy="2700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3509" y="3588722"/>
            <a:ext cx="3600000" cy="2700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0648" y="3565874"/>
            <a:ext cx="3600000" cy="2700000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2685448" y="3700624"/>
            <a:ext cx="8961120" cy="2231148"/>
            <a:chOff x="2685448" y="3700624"/>
            <a:chExt cx="8961120" cy="2231148"/>
          </a:xfrm>
        </p:grpSpPr>
        <p:sp>
          <p:nvSpPr>
            <p:cNvPr id="20" name="Oval 19"/>
            <p:cNvSpPr/>
            <p:nvPr/>
          </p:nvSpPr>
          <p:spPr>
            <a:xfrm>
              <a:off x="9355756" y="4675604"/>
              <a:ext cx="2290812" cy="34651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/>
            <p:cNvSpPr/>
            <p:nvPr/>
          </p:nvSpPr>
          <p:spPr>
            <a:xfrm>
              <a:off x="2685448" y="5207267"/>
              <a:ext cx="539015" cy="724505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9110765" y="3700624"/>
              <a:ext cx="2535803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0000"/>
                  </a:solidFill>
                </a:rPr>
                <a:t>Likely to be artifacts, not real structure </a:t>
              </a:r>
              <a:r>
                <a:rPr lang="en-US" b="1" dirty="0" err="1" smtClean="0">
                  <a:solidFill>
                    <a:srgbClr val="FF0000"/>
                  </a:solidFill>
                </a:rPr>
                <a:t>BDs.</a:t>
              </a:r>
              <a:endParaRPr lang="en-US" b="1" dirty="0" smtClean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91210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Compact Linear Collider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31359"/>
            <a:ext cx="5923804" cy="2142547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Linear e</a:t>
            </a:r>
            <a:r>
              <a:rPr lang="en-US" baseline="30000" dirty="0" smtClean="0"/>
              <a:t>+</a:t>
            </a:r>
            <a:r>
              <a:rPr lang="en-US" dirty="0" smtClean="0"/>
              <a:t>e</a:t>
            </a:r>
            <a:r>
              <a:rPr lang="en-US" baseline="30000" dirty="0" smtClean="0"/>
              <a:t>-</a:t>
            </a:r>
            <a:r>
              <a:rPr lang="en-US" dirty="0" smtClean="0"/>
              <a:t> collider for precision particle physics measurements.</a:t>
            </a:r>
          </a:p>
          <a:p>
            <a:r>
              <a:rPr lang="en-US" dirty="0" smtClean="0"/>
              <a:t>Staged implementation up to 3 </a:t>
            </a:r>
            <a:r>
              <a:rPr lang="en-US" dirty="0" err="1" smtClean="0"/>
              <a:t>TeV</a:t>
            </a:r>
            <a:r>
              <a:rPr lang="en-US" dirty="0" smtClean="0"/>
              <a:t>.</a:t>
            </a:r>
          </a:p>
          <a:p>
            <a:r>
              <a:rPr lang="en-US" dirty="0" smtClean="0"/>
              <a:t>Linear due to synchrotron losses.</a:t>
            </a:r>
          </a:p>
          <a:p>
            <a:r>
              <a:rPr lang="en-US" dirty="0" smtClean="0"/>
              <a:t>100 MV/m accelerating gradient for high energy with reasonable machine length.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t>2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0223" y="3332180"/>
            <a:ext cx="5139757" cy="28507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059" y="1026409"/>
            <a:ext cx="3238668" cy="2247497"/>
          </a:xfrm>
          <a:prstGeom prst="rect">
            <a:avLst/>
          </a:prstGeom>
        </p:spPr>
      </p:pic>
      <p:pic>
        <p:nvPicPr>
          <p:cNvPr id="10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7735" y="3332727"/>
            <a:ext cx="3800333" cy="285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064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0869" y="3569851"/>
            <a:ext cx="3600000" cy="27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49741"/>
            <a:ext cx="10515600" cy="1325563"/>
          </a:xfrm>
        </p:spPr>
        <p:txBody>
          <a:bodyPr/>
          <a:lstStyle/>
          <a:p>
            <a:r>
              <a:rPr lang="en-GB" dirty="0"/>
              <a:t>Breakdown </a:t>
            </a:r>
            <a:r>
              <a:rPr lang="en-GB" dirty="0" smtClean="0"/>
              <a:t>Locations: T24 PSI 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233891" y="4664193"/>
            <a:ext cx="1010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Xbox 3D</a:t>
            </a:r>
          </a:p>
        </p:txBody>
      </p:sp>
      <p:sp>
        <p:nvSpPr>
          <p:cNvPr id="12" name="Right Brace 11"/>
          <p:cNvSpPr/>
          <p:nvPr/>
        </p:nvSpPr>
        <p:spPr>
          <a:xfrm rot="10800000">
            <a:off x="1023524" y="3891280"/>
            <a:ext cx="220476" cy="1915159"/>
          </a:xfrm>
          <a:prstGeom prst="rightBrace">
            <a:avLst>
              <a:gd name="adj1" fmla="val 42904"/>
              <a:gd name="adj2" fmla="val 50000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233892" y="2029485"/>
            <a:ext cx="1010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Xbox 2</a:t>
            </a:r>
          </a:p>
        </p:txBody>
      </p:sp>
      <p:sp>
        <p:nvSpPr>
          <p:cNvPr id="15" name="Right Brace 14"/>
          <p:cNvSpPr/>
          <p:nvPr/>
        </p:nvSpPr>
        <p:spPr>
          <a:xfrm rot="10800000">
            <a:off x="1023525" y="1256572"/>
            <a:ext cx="220476" cy="1915159"/>
          </a:xfrm>
          <a:prstGeom prst="rightBrace">
            <a:avLst>
              <a:gd name="adj1" fmla="val 42904"/>
              <a:gd name="adj2" fmla="val 50000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24928" y="2142140"/>
            <a:ext cx="19250" cy="277207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16200000">
            <a:off x="-333953" y="3343512"/>
            <a:ext cx="1010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Time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413" y="937226"/>
            <a:ext cx="3600000" cy="2700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413" y="942558"/>
            <a:ext cx="3600000" cy="2700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2476" y="966101"/>
            <a:ext cx="3600000" cy="2700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7757" y="3573777"/>
            <a:ext cx="3600000" cy="2700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7757" y="3576303"/>
            <a:ext cx="3600000" cy="27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19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0869" y="3569851"/>
            <a:ext cx="3600000" cy="27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49741"/>
            <a:ext cx="10515600" cy="1325563"/>
          </a:xfrm>
        </p:spPr>
        <p:txBody>
          <a:bodyPr/>
          <a:lstStyle/>
          <a:p>
            <a:r>
              <a:rPr lang="en-GB" dirty="0"/>
              <a:t>Breakdown </a:t>
            </a:r>
            <a:r>
              <a:rPr lang="en-GB" dirty="0" smtClean="0"/>
              <a:t>Locations: T24 PSI 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233891" y="4664193"/>
            <a:ext cx="1010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Xbox 3D</a:t>
            </a:r>
          </a:p>
        </p:txBody>
      </p:sp>
      <p:sp>
        <p:nvSpPr>
          <p:cNvPr id="12" name="Right Brace 11"/>
          <p:cNvSpPr/>
          <p:nvPr/>
        </p:nvSpPr>
        <p:spPr>
          <a:xfrm rot="10800000">
            <a:off x="1023524" y="3891280"/>
            <a:ext cx="220476" cy="1915159"/>
          </a:xfrm>
          <a:prstGeom prst="rightBrace">
            <a:avLst>
              <a:gd name="adj1" fmla="val 42904"/>
              <a:gd name="adj2" fmla="val 50000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233892" y="2029485"/>
            <a:ext cx="1010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Xbox 2</a:t>
            </a:r>
          </a:p>
        </p:txBody>
      </p:sp>
      <p:sp>
        <p:nvSpPr>
          <p:cNvPr id="15" name="Right Brace 14"/>
          <p:cNvSpPr/>
          <p:nvPr/>
        </p:nvSpPr>
        <p:spPr>
          <a:xfrm rot="10800000">
            <a:off x="1023525" y="1256572"/>
            <a:ext cx="220476" cy="1915159"/>
          </a:xfrm>
          <a:prstGeom prst="rightBrace">
            <a:avLst>
              <a:gd name="adj1" fmla="val 42904"/>
              <a:gd name="adj2" fmla="val 50000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24928" y="2142140"/>
            <a:ext cx="19250" cy="277207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16200000">
            <a:off x="-333953" y="3343512"/>
            <a:ext cx="1010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Time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413" y="937226"/>
            <a:ext cx="3600000" cy="2700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413" y="942558"/>
            <a:ext cx="3600000" cy="2700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2476" y="966101"/>
            <a:ext cx="3600000" cy="2700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7757" y="3573777"/>
            <a:ext cx="3600000" cy="2700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7757" y="3576303"/>
            <a:ext cx="3600000" cy="2700000"/>
          </a:xfrm>
          <a:prstGeom prst="rect">
            <a:avLst/>
          </a:prstGeom>
        </p:spPr>
      </p:pic>
      <p:grpSp>
        <p:nvGrpSpPr>
          <p:cNvPr id="28" name="Group 27"/>
          <p:cNvGrpSpPr/>
          <p:nvPr/>
        </p:nvGrpSpPr>
        <p:grpSpPr>
          <a:xfrm>
            <a:off x="2298700" y="3866418"/>
            <a:ext cx="2442602" cy="1054832"/>
            <a:chOff x="2298700" y="3866418"/>
            <a:chExt cx="2442602" cy="1054832"/>
          </a:xfrm>
        </p:grpSpPr>
        <p:cxnSp>
          <p:nvCxnSpPr>
            <p:cNvPr id="24" name="Straight Arrow Connector 23"/>
            <p:cNvCxnSpPr/>
            <p:nvPr/>
          </p:nvCxnSpPr>
          <p:spPr>
            <a:xfrm flipH="1" flipV="1">
              <a:off x="2298700" y="3866418"/>
              <a:ext cx="6350" cy="1054832"/>
            </a:xfrm>
            <a:prstGeom prst="straightConnector1">
              <a:avLst/>
            </a:prstGeom>
            <a:ln w="5715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2504617" y="3925529"/>
              <a:ext cx="2236685" cy="9233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0000"/>
                  </a:solidFill>
                </a:rPr>
                <a:t>Most BDs in this phase occurred outside the structure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55937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698" y="3566234"/>
            <a:ext cx="3600000" cy="27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49741"/>
            <a:ext cx="10515600" cy="1325563"/>
          </a:xfrm>
        </p:spPr>
        <p:txBody>
          <a:bodyPr/>
          <a:lstStyle/>
          <a:p>
            <a:r>
              <a:rPr lang="en-GB" dirty="0"/>
              <a:t>Breakdown </a:t>
            </a:r>
            <a:r>
              <a:rPr lang="en-GB" dirty="0" smtClean="0"/>
              <a:t>Locations: TD24 </a:t>
            </a:r>
            <a:r>
              <a:rPr lang="en-GB" dirty="0" err="1" smtClean="0"/>
              <a:t>SiC</a:t>
            </a:r>
            <a:r>
              <a:rPr lang="en-GB" dirty="0" smtClean="0"/>
              <a:t> 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233891" y="4664193"/>
            <a:ext cx="1010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Xbox 3C</a:t>
            </a:r>
          </a:p>
        </p:txBody>
      </p:sp>
      <p:sp>
        <p:nvSpPr>
          <p:cNvPr id="12" name="Right Brace 11"/>
          <p:cNvSpPr/>
          <p:nvPr/>
        </p:nvSpPr>
        <p:spPr>
          <a:xfrm rot="10800000">
            <a:off x="1023524" y="3891280"/>
            <a:ext cx="220476" cy="1915159"/>
          </a:xfrm>
          <a:prstGeom prst="rightBrace">
            <a:avLst>
              <a:gd name="adj1" fmla="val 42904"/>
              <a:gd name="adj2" fmla="val 50000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233892" y="2029485"/>
            <a:ext cx="1010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Xbox 3D</a:t>
            </a:r>
          </a:p>
        </p:txBody>
      </p:sp>
      <p:sp>
        <p:nvSpPr>
          <p:cNvPr id="15" name="Right Brace 14"/>
          <p:cNvSpPr/>
          <p:nvPr/>
        </p:nvSpPr>
        <p:spPr>
          <a:xfrm rot="10800000">
            <a:off x="1023525" y="1256572"/>
            <a:ext cx="220476" cy="1915159"/>
          </a:xfrm>
          <a:prstGeom prst="rightBrace">
            <a:avLst>
              <a:gd name="adj1" fmla="val 42904"/>
              <a:gd name="adj2" fmla="val 50000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24928" y="2142140"/>
            <a:ext cx="19250" cy="277207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16200000">
            <a:off x="-333953" y="3343512"/>
            <a:ext cx="1010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Time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7327" y="3580424"/>
            <a:ext cx="3600000" cy="2700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1201" y="3566234"/>
            <a:ext cx="3600000" cy="2700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810" y="939139"/>
            <a:ext cx="3600000" cy="2700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1630" y="940168"/>
            <a:ext cx="3600000" cy="269897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5075" y="968014"/>
            <a:ext cx="3600000" cy="27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268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698" y="3566234"/>
            <a:ext cx="3600000" cy="27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49741"/>
            <a:ext cx="10515600" cy="1325563"/>
          </a:xfrm>
        </p:spPr>
        <p:txBody>
          <a:bodyPr/>
          <a:lstStyle/>
          <a:p>
            <a:r>
              <a:rPr lang="en-GB" dirty="0"/>
              <a:t>Breakdown </a:t>
            </a:r>
            <a:r>
              <a:rPr lang="en-GB" dirty="0" smtClean="0"/>
              <a:t>Locations: TD24 </a:t>
            </a:r>
            <a:r>
              <a:rPr lang="en-GB" dirty="0" err="1" smtClean="0"/>
              <a:t>SiC</a:t>
            </a:r>
            <a:r>
              <a:rPr lang="en-GB" dirty="0" smtClean="0"/>
              <a:t> 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233891" y="4664193"/>
            <a:ext cx="1010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Xbox 3C</a:t>
            </a:r>
          </a:p>
        </p:txBody>
      </p:sp>
      <p:sp>
        <p:nvSpPr>
          <p:cNvPr id="12" name="Right Brace 11"/>
          <p:cNvSpPr/>
          <p:nvPr/>
        </p:nvSpPr>
        <p:spPr>
          <a:xfrm rot="10800000">
            <a:off x="1023524" y="3891280"/>
            <a:ext cx="220476" cy="1915159"/>
          </a:xfrm>
          <a:prstGeom prst="rightBrace">
            <a:avLst>
              <a:gd name="adj1" fmla="val 42904"/>
              <a:gd name="adj2" fmla="val 50000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233892" y="2029485"/>
            <a:ext cx="1010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Xbox 3D</a:t>
            </a:r>
          </a:p>
        </p:txBody>
      </p:sp>
      <p:sp>
        <p:nvSpPr>
          <p:cNvPr id="15" name="Right Brace 14"/>
          <p:cNvSpPr/>
          <p:nvPr/>
        </p:nvSpPr>
        <p:spPr>
          <a:xfrm rot="10800000">
            <a:off x="1023525" y="1256572"/>
            <a:ext cx="220476" cy="1915159"/>
          </a:xfrm>
          <a:prstGeom prst="rightBrace">
            <a:avLst>
              <a:gd name="adj1" fmla="val 42904"/>
              <a:gd name="adj2" fmla="val 50000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24928" y="2142140"/>
            <a:ext cx="19250" cy="277207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16200000">
            <a:off x="-333953" y="3343512"/>
            <a:ext cx="1010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Time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7327" y="3580424"/>
            <a:ext cx="3600000" cy="2700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1201" y="3566234"/>
            <a:ext cx="3600000" cy="2700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810" y="939139"/>
            <a:ext cx="3600000" cy="2700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1630" y="940168"/>
            <a:ext cx="3600000" cy="269897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5075" y="968014"/>
            <a:ext cx="3600000" cy="2700000"/>
          </a:xfrm>
          <a:prstGeom prst="rect">
            <a:avLst/>
          </a:prstGeom>
        </p:spPr>
      </p:pic>
      <p:grpSp>
        <p:nvGrpSpPr>
          <p:cNvPr id="31" name="Group 30"/>
          <p:cNvGrpSpPr/>
          <p:nvPr/>
        </p:nvGrpSpPr>
        <p:grpSpPr>
          <a:xfrm>
            <a:off x="2738650" y="1434996"/>
            <a:ext cx="9176259" cy="2601242"/>
            <a:chOff x="2738650" y="1434996"/>
            <a:chExt cx="9176259" cy="2601242"/>
          </a:xfrm>
        </p:grpSpPr>
        <p:sp>
          <p:nvSpPr>
            <p:cNvPr id="23" name="Oval 22"/>
            <p:cNvSpPr/>
            <p:nvPr/>
          </p:nvSpPr>
          <p:spPr>
            <a:xfrm>
              <a:off x="8921647" y="2034052"/>
              <a:ext cx="2993262" cy="358166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Oval 23"/>
            <p:cNvSpPr/>
            <p:nvPr/>
          </p:nvSpPr>
          <p:spPr>
            <a:xfrm>
              <a:off x="2738650" y="1506093"/>
              <a:ext cx="539015" cy="1772249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264434" y="1434996"/>
              <a:ext cx="253580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0000"/>
                  </a:solidFill>
                </a:rPr>
                <a:t>Likely to be artifacts.</a:t>
              </a:r>
            </a:p>
          </p:txBody>
        </p:sp>
        <p:sp>
          <p:nvSpPr>
            <p:cNvPr id="26" name="Oval 25"/>
            <p:cNvSpPr/>
            <p:nvPr/>
          </p:nvSpPr>
          <p:spPr>
            <a:xfrm>
              <a:off x="5457420" y="1605279"/>
              <a:ext cx="2672952" cy="304801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9036011" y="3389907"/>
              <a:ext cx="2764533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0000"/>
                  </a:solidFill>
                </a:rPr>
                <a:t>Structure detuned: phase advance no longer 120</a:t>
              </a:r>
              <a:r>
                <a:rPr lang="en-GB" b="1" dirty="0"/>
                <a:t> </a:t>
              </a:r>
              <a:r>
                <a:rPr lang="en-GB" b="1" dirty="0">
                  <a:solidFill>
                    <a:srgbClr val="FF0000"/>
                  </a:solidFill>
                </a:rPr>
                <a:t>°</a:t>
              </a:r>
              <a:endParaRPr lang="en-US" b="1" dirty="0" smtClean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92908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035" y="654108"/>
            <a:ext cx="7796072" cy="56767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Breakdown Clustering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pPr/>
              <a:t>24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01" t="7275" r="9429" b="18124"/>
          <a:stretch/>
        </p:blipFill>
        <p:spPr>
          <a:xfrm>
            <a:off x="3276997" y="1254024"/>
            <a:ext cx="2505342" cy="183206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27" t="8830" r="9369" b="18061"/>
          <a:stretch/>
        </p:blipFill>
        <p:spPr>
          <a:xfrm>
            <a:off x="6129396" y="3492483"/>
            <a:ext cx="2838322" cy="199752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810000" y="4665133"/>
            <a:ext cx="719668" cy="6350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8255930" y="1202267"/>
            <a:ext cx="794937" cy="7332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3915508" y="3096317"/>
            <a:ext cx="254326" cy="157805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9" idx="2"/>
          </p:cNvCxnSpPr>
          <p:nvPr/>
        </p:nvCxnSpPr>
        <p:spPr>
          <a:xfrm flipH="1">
            <a:off x="8074554" y="1935480"/>
            <a:ext cx="578845" cy="155700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013359" y="1210694"/>
            <a:ext cx="1987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T24PSI 1 in Xbox 2</a:t>
            </a:r>
            <a:endParaRPr lang="en-GB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9237037" y="4204238"/>
            <a:ext cx="29549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Similar average slope (breakdown rate) but instantaneous BDR is either very high or very low.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164911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BDR Statistics: T24PSI1 in Xbox 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pPr/>
              <a:t>25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9746" y="2517357"/>
            <a:ext cx="6396485" cy="342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48"/>
          <a:stretch/>
        </p:blipFill>
        <p:spPr>
          <a:xfrm>
            <a:off x="1826435" y="1052797"/>
            <a:ext cx="3780000" cy="26068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546444" y="1151140"/>
            <a:ext cx="65830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BDR in histogram obtained using a Gaussian window with </a:t>
            </a:r>
            <a:r>
              <a:rPr lang="el-GR" b="1" dirty="0" smtClean="0">
                <a:latin typeface="Century Gothic" panose="020B0502020202020204" pitchFamily="34" charset="0"/>
              </a:rPr>
              <a:t>σ</a:t>
            </a:r>
            <a:r>
              <a:rPr lang="en-GB" b="1" dirty="0" smtClean="0"/>
              <a:t> = 50000 pulses. BDR window for conditioning algorithm is 360000 pulses. An IIR window is essential for high dynamic range.</a:t>
            </a:r>
            <a:endParaRPr lang="en-GB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350948" y="2161507"/>
            <a:ext cx="1192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accent5"/>
                </a:solidFill>
              </a:rPr>
              <a:t>Gradient</a:t>
            </a:r>
            <a:endParaRPr lang="en-GB" b="1" dirty="0">
              <a:solidFill>
                <a:schemeClr val="accent5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17464" y="2148025"/>
            <a:ext cx="1849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accent4"/>
                </a:solidFill>
              </a:rPr>
              <a:t>Norm. Gradient</a:t>
            </a:r>
            <a:endParaRPr lang="en-GB" b="1" dirty="0">
              <a:solidFill>
                <a:schemeClr val="accent4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60242" y="2151599"/>
            <a:ext cx="1521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accent6">
                    <a:lumMod val="75000"/>
                  </a:schemeClr>
                </a:solidFill>
              </a:rPr>
              <a:t>Pulse length</a:t>
            </a:r>
            <a:endParaRPr lang="en-GB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302949" y="2139357"/>
            <a:ext cx="780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7030A0"/>
                </a:solidFill>
              </a:rPr>
              <a:t>BDR</a:t>
            </a:r>
            <a:endParaRPr lang="en-GB" b="1" dirty="0">
              <a:solidFill>
                <a:srgbClr val="7030A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342909" y="2669310"/>
            <a:ext cx="461818" cy="298334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9009786" y="2686957"/>
            <a:ext cx="461818" cy="2983345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03"/>
          <a:stretch/>
        </p:blipFill>
        <p:spPr>
          <a:xfrm>
            <a:off x="15176" y="3309068"/>
            <a:ext cx="4053704" cy="296659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012099" y="4672012"/>
            <a:ext cx="20598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Each </a:t>
            </a:r>
            <a:r>
              <a:rPr lang="en-GB" dirty="0"/>
              <a:t>point =</a:t>
            </a:r>
            <a:r>
              <a:rPr lang="en-GB" dirty="0" smtClean="0"/>
              <a:t> </a:t>
            </a:r>
            <a:r>
              <a:rPr lang="en-GB" dirty="0"/>
              <a:t>30 BDs</a:t>
            </a:r>
          </a:p>
        </p:txBody>
      </p:sp>
    </p:spTree>
    <p:extLst>
      <p:ext uri="{BB962C8B-B14F-4D97-AF65-F5344CB8AC3E}">
        <p14:creationId xmlns:p14="http://schemas.microsoft.com/office/powerpoint/2010/main" val="11875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2715" y="2514471"/>
            <a:ext cx="6307457" cy="342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BDR Statistics: T24PSI2 in Xbox 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pPr/>
              <a:t>26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50"/>
          <a:stretch/>
        </p:blipFill>
        <p:spPr>
          <a:xfrm>
            <a:off x="1824800" y="1032421"/>
            <a:ext cx="3780000" cy="2623808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461900" y="2662630"/>
            <a:ext cx="869435" cy="298334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8369250" y="2662629"/>
            <a:ext cx="959614" cy="2983345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42"/>
          <a:stretch/>
        </p:blipFill>
        <p:spPr>
          <a:xfrm>
            <a:off x="22803" y="3315855"/>
            <a:ext cx="4053600" cy="2959617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1012099" y="4672012"/>
            <a:ext cx="20598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Each </a:t>
            </a:r>
            <a:r>
              <a:rPr lang="en-GB" dirty="0"/>
              <a:t>point =</a:t>
            </a:r>
            <a:r>
              <a:rPr lang="en-GB" dirty="0" smtClean="0"/>
              <a:t> </a:t>
            </a:r>
            <a:r>
              <a:rPr lang="en-GB" dirty="0"/>
              <a:t>30 BDs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350948" y="2161507"/>
            <a:ext cx="1192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accent5"/>
                </a:solidFill>
              </a:rPr>
              <a:t>Gradient</a:t>
            </a:r>
            <a:endParaRPr lang="en-GB" b="1" dirty="0">
              <a:solidFill>
                <a:schemeClr val="accent5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317464" y="2148025"/>
            <a:ext cx="1849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accent4"/>
                </a:solidFill>
              </a:rPr>
              <a:t>Norm. Gradient</a:t>
            </a:r>
            <a:endParaRPr lang="en-GB" b="1" dirty="0">
              <a:solidFill>
                <a:schemeClr val="accent4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960242" y="2151599"/>
            <a:ext cx="1521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accent6">
                    <a:lumMod val="75000"/>
                  </a:schemeClr>
                </a:solidFill>
              </a:rPr>
              <a:t>Pulse length</a:t>
            </a:r>
            <a:endParaRPr lang="en-GB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302949" y="2139357"/>
            <a:ext cx="780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7030A0"/>
                </a:solidFill>
              </a:rPr>
              <a:t>BDR</a:t>
            </a:r>
            <a:endParaRPr lang="en-GB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10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BDR statistics: TD26CCN3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pPr/>
              <a:t>27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2361" y="2515354"/>
            <a:ext cx="6398393" cy="342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38"/>
          <a:stretch/>
        </p:blipFill>
        <p:spPr>
          <a:xfrm>
            <a:off x="1824653" y="1048181"/>
            <a:ext cx="3780000" cy="2609964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8155707" y="2696938"/>
            <a:ext cx="184729" cy="298334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9268405" y="2696937"/>
            <a:ext cx="180395" cy="2983345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61"/>
          <a:stretch/>
        </p:blipFill>
        <p:spPr>
          <a:xfrm>
            <a:off x="14626" y="3275079"/>
            <a:ext cx="4053600" cy="2995662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1012099" y="4672012"/>
            <a:ext cx="20598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Each </a:t>
            </a:r>
            <a:r>
              <a:rPr lang="en-GB" dirty="0"/>
              <a:t>point =</a:t>
            </a:r>
            <a:r>
              <a:rPr lang="en-GB" dirty="0" smtClean="0"/>
              <a:t> </a:t>
            </a:r>
            <a:r>
              <a:rPr lang="en-GB" dirty="0"/>
              <a:t>30 BDs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350948" y="2161507"/>
            <a:ext cx="1192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accent5"/>
                </a:solidFill>
              </a:rPr>
              <a:t>Gradient</a:t>
            </a:r>
            <a:endParaRPr lang="en-GB" b="1" dirty="0">
              <a:solidFill>
                <a:schemeClr val="accent5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17464" y="2148025"/>
            <a:ext cx="1849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accent4"/>
                </a:solidFill>
              </a:rPr>
              <a:t>Norm. Gradient</a:t>
            </a:r>
            <a:endParaRPr lang="en-GB" b="1" dirty="0">
              <a:solidFill>
                <a:schemeClr val="accent4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960242" y="2151599"/>
            <a:ext cx="1521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accent6">
                    <a:lumMod val="75000"/>
                  </a:schemeClr>
                </a:solidFill>
              </a:rPr>
              <a:t>Pulse length</a:t>
            </a:r>
            <a:endParaRPr lang="en-GB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302949" y="2139357"/>
            <a:ext cx="780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7030A0"/>
                </a:solidFill>
              </a:rPr>
              <a:t>BDR</a:t>
            </a:r>
            <a:endParaRPr lang="en-GB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50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17600"/>
            <a:ext cx="10515600" cy="4909911"/>
          </a:xfrm>
        </p:spPr>
        <p:txBody>
          <a:bodyPr/>
          <a:lstStyle/>
          <a:p>
            <a:r>
              <a:rPr lang="en-GB" dirty="0" smtClean="0"/>
              <a:t>6 X-band testing slots available at CERN.</a:t>
            </a:r>
          </a:p>
          <a:p>
            <a:r>
              <a:rPr lang="en-GB" dirty="0" smtClean="0"/>
              <a:t>Main diagnostics are RF signals, Faraday cups, and vacuum levels.</a:t>
            </a:r>
          </a:p>
          <a:p>
            <a:r>
              <a:rPr lang="en-GB" dirty="0" smtClean="0"/>
              <a:t>High gradients achieved: maximum of 119 MV/m in T24 PSI 1.</a:t>
            </a:r>
          </a:p>
          <a:p>
            <a:r>
              <a:rPr lang="en-GB" dirty="0" smtClean="0"/>
              <a:t>Structures retain their conditioning state after venting and moving.</a:t>
            </a:r>
          </a:p>
          <a:p>
            <a:r>
              <a:rPr lang="en-GB" dirty="0" smtClean="0"/>
              <a:t>Breakdowns occur in the whole structure but tend to focus at the beginning towards the end of the conditioning process.</a:t>
            </a:r>
          </a:p>
          <a:p>
            <a:r>
              <a:rPr lang="en-GB" dirty="0" smtClean="0"/>
              <a:t>Strong clustering of BDs in time was observed in the T24 PSI 1 but not the TD26CCN3 – more analysis to be done as data becomes available.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pPr/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433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Thank you!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Questions?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pPr/>
              <a:t>29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7658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RF Accelerating Structures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447" b="3309"/>
          <a:stretch/>
        </p:blipFill>
        <p:spPr>
          <a:xfrm>
            <a:off x="8258351" y="3556000"/>
            <a:ext cx="3516522" cy="249295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37" r="13286"/>
          <a:stretch/>
        </p:blipFill>
        <p:spPr>
          <a:xfrm>
            <a:off x="8249072" y="1127559"/>
            <a:ext cx="3535079" cy="238115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6671" y="1421646"/>
            <a:ext cx="3078747" cy="252396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6671" y="4459808"/>
            <a:ext cx="2932790" cy="12830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62" t="7731" r="34483" b="5855"/>
          <a:stretch/>
        </p:blipFill>
        <p:spPr>
          <a:xfrm>
            <a:off x="8350174" y="5015674"/>
            <a:ext cx="1162740" cy="1246106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587707" y="1209964"/>
            <a:ext cx="4646031" cy="475672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X-band (11.994 GHz RF)</a:t>
            </a:r>
          </a:p>
          <a:p>
            <a:r>
              <a:rPr lang="en-GB" dirty="0" smtClean="0"/>
              <a:t>Traveling wave: RF pulse passes through the structure.</a:t>
            </a:r>
          </a:p>
          <a:p>
            <a:r>
              <a:rPr lang="en-GB" dirty="0" smtClean="0"/>
              <a:t>Accelerating gradient (energy gain of particles) = 100 MV/m</a:t>
            </a:r>
          </a:p>
          <a:p>
            <a:r>
              <a:rPr lang="en-GB" dirty="0" smtClean="0"/>
              <a:t>Peak surface field ≥ 200 MV/m, depends on design.</a:t>
            </a:r>
          </a:p>
          <a:p>
            <a:r>
              <a:rPr lang="en-GB" dirty="0" smtClean="0"/>
              <a:t>High fields require high power: 40 - 50 MW without beam.</a:t>
            </a:r>
          </a:p>
          <a:p>
            <a:r>
              <a:rPr lang="en-GB" dirty="0" smtClean="0"/>
              <a:t>CLIC BDR requirement: ≤ </a:t>
            </a:r>
            <a:r>
              <a:rPr lang="en-US" dirty="0" smtClean="0"/>
              <a:t>3x10</a:t>
            </a:r>
            <a:r>
              <a:rPr lang="en-US" baseline="30000" dirty="0" smtClean="0"/>
              <a:t>-7</a:t>
            </a:r>
            <a:r>
              <a:rPr lang="en-US" dirty="0" smtClean="0"/>
              <a:t> </a:t>
            </a:r>
            <a:r>
              <a:rPr lang="en-US" dirty="0" err="1" smtClean="0"/>
              <a:t>bpp</a:t>
            </a:r>
            <a:r>
              <a:rPr lang="en-US" dirty="0" smtClean="0"/>
              <a:t>/m to limit losses of luminosity.</a:t>
            </a:r>
          </a:p>
          <a:p>
            <a:r>
              <a:rPr lang="en-US" dirty="0" smtClean="0"/>
              <a:t>Wakefield damping due to beam dynamics requirements.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88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Comparison of BDR windows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296" y="1303338"/>
            <a:ext cx="6191408" cy="47244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pPr/>
              <a:t>30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9315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Structure Final Performance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526" y="568324"/>
            <a:ext cx="8418948" cy="578802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pPr/>
              <a:t>31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0820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 Stands at CERN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91065"/>
            <a:ext cx="9982200" cy="1632558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Xbox 1: 50 MW klystron, 50 Hz, connection with CLEAR (e</a:t>
            </a:r>
            <a:r>
              <a:rPr lang="en-GB" baseline="30000" dirty="0" smtClean="0"/>
              <a:t>-</a:t>
            </a:r>
            <a:r>
              <a:rPr lang="en-GB" dirty="0" smtClean="0"/>
              <a:t> </a:t>
            </a:r>
            <a:r>
              <a:rPr lang="en-GB" dirty="0" err="1" smtClean="0"/>
              <a:t>linac</a:t>
            </a:r>
            <a:r>
              <a:rPr lang="en-GB" dirty="0" smtClean="0"/>
              <a:t>)</a:t>
            </a:r>
          </a:p>
          <a:p>
            <a:r>
              <a:rPr lang="en-GB" dirty="0" smtClean="0"/>
              <a:t>Xbox 2: 50 MW klystron, 50 Hz</a:t>
            </a:r>
          </a:p>
          <a:p>
            <a:r>
              <a:rPr lang="en-GB" dirty="0" smtClean="0"/>
              <a:t>Xbox 3: 4x6 MW klystrons, 400 Hz, 4 structure test slots</a:t>
            </a:r>
          </a:p>
          <a:p>
            <a:r>
              <a:rPr lang="en-GB" dirty="0" err="1" smtClean="0"/>
              <a:t>Sbox</a:t>
            </a:r>
            <a:r>
              <a:rPr lang="en-GB" dirty="0" smtClean="0"/>
              <a:t>: </a:t>
            </a:r>
            <a:r>
              <a:rPr lang="en-GB" dirty="0" smtClean="0"/>
              <a:t>43 </a:t>
            </a:r>
            <a:r>
              <a:rPr lang="en-GB" dirty="0" smtClean="0"/>
              <a:t>MW klystron</a:t>
            </a:r>
            <a:r>
              <a:rPr lang="en-GB" smtClean="0"/>
              <a:t>, </a:t>
            </a:r>
            <a:r>
              <a:rPr lang="en-GB" smtClean="0"/>
              <a:t>25 Hz</a:t>
            </a:r>
            <a:r>
              <a:rPr lang="en-GB" dirty="0" smtClean="0"/>
              <a:t>, S-band </a:t>
            </a:r>
            <a:r>
              <a:rPr lang="en-GB" dirty="0" smtClean="0"/>
              <a:t>(2.9985 </a:t>
            </a:r>
            <a:r>
              <a:rPr lang="en-GB" dirty="0" smtClean="0"/>
              <a:t>GHz)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401" y="2723622"/>
            <a:ext cx="4351866" cy="32639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401" y="2745583"/>
            <a:ext cx="4331052" cy="3248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564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Generating High RF Power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1" t="20572" r="38193" b="33534"/>
          <a:stretch/>
        </p:blipFill>
        <p:spPr>
          <a:xfrm>
            <a:off x="137069" y="1022706"/>
            <a:ext cx="3989412" cy="2724728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11161" y="3849566"/>
            <a:ext cx="1428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Modulators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578048" y="1040563"/>
            <a:ext cx="1964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Pulse Compressors</a:t>
            </a:r>
            <a:endParaRPr lang="en-GB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474167" y="5191131"/>
            <a:ext cx="1249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Klystrons</a:t>
            </a:r>
            <a:endParaRPr lang="en-GB" b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9" t="13975" r="4211" b="11818"/>
          <a:stretch/>
        </p:blipFill>
        <p:spPr>
          <a:xfrm>
            <a:off x="6542594" y="1105423"/>
            <a:ext cx="4936836" cy="268283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8357" y="3955337"/>
            <a:ext cx="4371282" cy="247158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5780"/>
                    </a14:imgEffect>
                    <a14:imgEffect>
                      <a14:saturation sat="101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863" t="21988"/>
          <a:stretch/>
        </p:blipFill>
        <p:spPr>
          <a:xfrm rot="5400000">
            <a:off x="2096491" y="2889731"/>
            <a:ext cx="3913629" cy="26583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2973" y="4192990"/>
            <a:ext cx="3539114" cy="1996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972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Xbox 2 Block Diagram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t>6</a:t>
            </a:fld>
            <a:endParaRPr lang="en-GB"/>
          </a:p>
        </p:txBody>
      </p:sp>
      <p:cxnSp>
        <p:nvCxnSpPr>
          <p:cNvPr id="19" name="Straight Connector 18"/>
          <p:cNvCxnSpPr/>
          <p:nvPr/>
        </p:nvCxnSpPr>
        <p:spPr>
          <a:xfrm flipH="1">
            <a:off x="1062182" y="3389326"/>
            <a:ext cx="10012218" cy="17990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931707" y="2959617"/>
            <a:ext cx="2183974" cy="909258"/>
            <a:chOff x="1550111" y="1522308"/>
            <a:chExt cx="1921681" cy="691294"/>
          </a:xfrm>
        </p:grpSpPr>
        <p:sp>
          <p:nvSpPr>
            <p:cNvPr id="121" name="Isosceles Triangle 120"/>
            <p:cNvSpPr/>
            <p:nvPr/>
          </p:nvSpPr>
          <p:spPr>
            <a:xfrm rot="5400000">
              <a:off x="2874117" y="1615927"/>
              <a:ext cx="691294" cy="504056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2" name="Isosceles Triangle 121"/>
            <p:cNvSpPr/>
            <p:nvPr/>
          </p:nvSpPr>
          <p:spPr>
            <a:xfrm rot="5400000">
              <a:off x="1497780" y="1697368"/>
              <a:ext cx="437769" cy="333108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0" name="Block Arc 9"/>
          <p:cNvSpPr/>
          <p:nvPr/>
        </p:nvSpPr>
        <p:spPr>
          <a:xfrm flipV="1">
            <a:off x="1672106" y="2964953"/>
            <a:ext cx="190641" cy="326773"/>
          </a:xfrm>
          <a:prstGeom prst="blockArc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549005" y="3292176"/>
            <a:ext cx="404691" cy="22539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59" name="AutoShape 75"/>
          <p:cNvCxnSpPr>
            <a:cxnSpLocks noChangeShapeType="1"/>
          </p:cNvCxnSpPr>
          <p:nvPr/>
        </p:nvCxnSpPr>
        <p:spPr bwMode="auto">
          <a:xfrm flipV="1">
            <a:off x="1830110" y="2714495"/>
            <a:ext cx="0" cy="367141"/>
          </a:xfrm>
          <a:prstGeom prst="straightConnector1">
            <a:avLst/>
          </a:prstGeom>
          <a:noFill/>
          <a:ln w="44450">
            <a:solidFill>
              <a:srgbClr val="008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41" name="Group 140"/>
          <p:cNvGrpSpPr/>
          <p:nvPr/>
        </p:nvGrpSpPr>
        <p:grpSpPr>
          <a:xfrm>
            <a:off x="6588320" y="2669051"/>
            <a:ext cx="409182" cy="816023"/>
            <a:chOff x="3482336" y="3058270"/>
            <a:chExt cx="357152" cy="712260"/>
          </a:xfrm>
        </p:grpSpPr>
        <p:grpSp>
          <p:nvGrpSpPr>
            <p:cNvPr id="142" name="Group 141"/>
            <p:cNvGrpSpPr/>
            <p:nvPr/>
          </p:nvGrpSpPr>
          <p:grpSpPr>
            <a:xfrm>
              <a:off x="3482336" y="3262113"/>
              <a:ext cx="357152" cy="508417"/>
              <a:chOff x="2583861" y="1513908"/>
              <a:chExt cx="332345" cy="442853"/>
            </a:xfrm>
          </p:grpSpPr>
          <p:sp>
            <p:nvSpPr>
              <p:cNvPr id="145" name="Rounded Rectangle 144"/>
              <p:cNvSpPr/>
              <p:nvPr/>
            </p:nvSpPr>
            <p:spPr>
              <a:xfrm>
                <a:off x="2583861" y="1762348"/>
                <a:ext cx="332345" cy="194413"/>
              </a:xfrm>
              <a:prstGeom prst="round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6" name="Block Arc 145"/>
              <p:cNvSpPr/>
              <p:nvPr/>
            </p:nvSpPr>
            <p:spPr>
              <a:xfrm flipV="1">
                <a:off x="2640851" y="1513908"/>
                <a:ext cx="199407" cy="248440"/>
              </a:xfrm>
              <a:prstGeom prst="blockArc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43" name="AutoShape 75"/>
            <p:cNvCxnSpPr>
              <a:cxnSpLocks noChangeShapeType="1"/>
            </p:cNvCxnSpPr>
            <p:nvPr/>
          </p:nvCxnSpPr>
          <p:spPr bwMode="auto">
            <a:xfrm flipV="1">
              <a:off x="3576360" y="3062860"/>
              <a:ext cx="0" cy="320456"/>
            </a:xfrm>
            <a:prstGeom prst="straightConnector1">
              <a:avLst/>
            </a:prstGeom>
            <a:noFill/>
            <a:ln w="44450">
              <a:solidFill>
                <a:srgbClr val="FF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4" name="AutoShape 75"/>
            <p:cNvCxnSpPr>
              <a:cxnSpLocks noChangeShapeType="1"/>
            </p:cNvCxnSpPr>
            <p:nvPr/>
          </p:nvCxnSpPr>
          <p:spPr bwMode="auto">
            <a:xfrm flipV="1">
              <a:off x="3731086" y="3058270"/>
              <a:ext cx="0" cy="320456"/>
            </a:xfrm>
            <a:prstGeom prst="straightConnector1">
              <a:avLst/>
            </a:prstGeom>
            <a:noFill/>
            <a:ln w="44450">
              <a:solidFill>
                <a:srgbClr val="008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48" name="Rectangle 147"/>
          <p:cNvSpPr/>
          <p:nvPr/>
        </p:nvSpPr>
        <p:spPr>
          <a:xfrm>
            <a:off x="8109586" y="3325389"/>
            <a:ext cx="853093" cy="3973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62" name="Group 161"/>
          <p:cNvGrpSpPr/>
          <p:nvPr/>
        </p:nvGrpSpPr>
        <p:grpSpPr>
          <a:xfrm>
            <a:off x="3988471" y="2675168"/>
            <a:ext cx="409182" cy="816023"/>
            <a:chOff x="3482336" y="3058270"/>
            <a:chExt cx="357152" cy="712260"/>
          </a:xfrm>
        </p:grpSpPr>
        <p:grpSp>
          <p:nvGrpSpPr>
            <p:cNvPr id="163" name="Group 162"/>
            <p:cNvGrpSpPr/>
            <p:nvPr/>
          </p:nvGrpSpPr>
          <p:grpSpPr>
            <a:xfrm>
              <a:off x="3482336" y="3263889"/>
              <a:ext cx="357152" cy="506641"/>
              <a:chOff x="2583861" y="1515455"/>
              <a:chExt cx="332345" cy="441306"/>
            </a:xfrm>
          </p:grpSpPr>
          <p:sp>
            <p:nvSpPr>
              <p:cNvPr id="166" name="Rounded Rectangle 165"/>
              <p:cNvSpPr/>
              <p:nvPr/>
            </p:nvSpPr>
            <p:spPr>
              <a:xfrm>
                <a:off x="2583861" y="1762348"/>
                <a:ext cx="332345" cy="194413"/>
              </a:xfrm>
              <a:prstGeom prst="round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7" name="Block Arc 166"/>
              <p:cNvSpPr/>
              <p:nvPr/>
            </p:nvSpPr>
            <p:spPr>
              <a:xfrm flipV="1">
                <a:off x="2656017" y="1515455"/>
                <a:ext cx="199407" cy="248440"/>
              </a:xfrm>
              <a:prstGeom prst="blockArc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64" name="AutoShape 75"/>
            <p:cNvCxnSpPr>
              <a:cxnSpLocks noChangeShapeType="1"/>
            </p:cNvCxnSpPr>
            <p:nvPr/>
          </p:nvCxnSpPr>
          <p:spPr bwMode="auto">
            <a:xfrm flipV="1">
              <a:off x="3589060" y="3062860"/>
              <a:ext cx="0" cy="320456"/>
            </a:xfrm>
            <a:prstGeom prst="straightConnector1">
              <a:avLst/>
            </a:prstGeom>
            <a:noFill/>
            <a:ln w="44450">
              <a:solidFill>
                <a:srgbClr val="FF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5" name="AutoShape 75"/>
            <p:cNvCxnSpPr>
              <a:cxnSpLocks noChangeShapeType="1"/>
            </p:cNvCxnSpPr>
            <p:nvPr/>
          </p:nvCxnSpPr>
          <p:spPr bwMode="auto">
            <a:xfrm flipV="1">
              <a:off x="3743786" y="3058270"/>
              <a:ext cx="0" cy="320456"/>
            </a:xfrm>
            <a:prstGeom prst="straightConnector1">
              <a:avLst/>
            </a:prstGeom>
            <a:noFill/>
            <a:ln w="44450">
              <a:solidFill>
                <a:srgbClr val="008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69" name="Group 168"/>
          <p:cNvGrpSpPr/>
          <p:nvPr/>
        </p:nvGrpSpPr>
        <p:grpSpPr>
          <a:xfrm>
            <a:off x="9715122" y="2684484"/>
            <a:ext cx="409182" cy="816023"/>
            <a:chOff x="3482336" y="3058270"/>
            <a:chExt cx="357152" cy="712260"/>
          </a:xfrm>
        </p:grpSpPr>
        <p:grpSp>
          <p:nvGrpSpPr>
            <p:cNvPr id="170" name="Group 169"/>
            <p:cNvGrpSpPr/>
            <p:nvPr/>
          </p:nvGrpSpPr>
          <p:grpSpPr>
            <a:xfrm>
              <a:off x="3482336" y="3262113"/>
              <a:ext cx="357152" cy="508417"/>
              <a:chOff x="2583861" y="1513908"/>
              <a:chExt cx="332345" cy="442853"/>
            </a:xfrm>
          </p:grpSpPr>
          <p:sp>
            <p:nvSpPr>
              <p:cNvPr id="173" name="Rounded Rectangle 172"/>
              <p:cNvSpPr/>
              <p:nvPr/>
            </p:nvSpPr>
            <p:spPr>
              <a:xfrm>
                <a:off x="2583861" y="1762348"/>
                <a:ext cx="332345" cy="194413"/>
              </a:xfrm>
              <a:prstGeom prst="round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4" name="Block Arc 173"/>
              <p:cNvSpPr/>
              <p:nvPr/>
            </p:nvSpPr>
            <p:spPr>
              <a:xfrm flipV="1">
                <a:off x="2640851" y="1513908"/>
                <a:ext cx="199407" cy="248440"/>
              </a:xfrm>
              <a:prstGeom prst="blockArc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71" name="AutoShape 75"/>
            <p:cNvCxnSpPr>
              <a:cxnSpLocks noChangeShapeType="1"/>
            </p:cNvCxnSpPr>
            <p:nvPr/>
          </p:nvCxnSpPr>
          <p:spPr bwMode="auto">
            <a:xfrm flipV="1">
              <a:off x="3576360" y="3062860"/>
              <a:ext cx="0" cy="320456"/>
            </a:xfrm>
            <a:prstGeom prst="straightConnector1">
              <a:avLst/>
            </a:prstGeom>
            <a:noFill/>
            <a:ln w="44450">
              <a:solidFill>
                <a:srgbClr val="FF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2" name="AutoShape 75"/>
            <p:cNvCxnSpPr>
              <a:cxnSpLocks noChangeShapeType="1"/>
            </p:cNvCxnSpPr>
            <p:nvPr/>
          </p:nvCxnSpPr>
          <p:spPr bwMode="auto">
            <a:xfrm flipV="1">
              <a:off x="3731086" y="3058270"/>
              <a:ext cx="0" cy="320456"/>
            </a:xfrm>
            <a:prstGeom prst="straightConnector1">
              <a:avLst/>
            </a:prstGeom>
            <a:noFill/>
            <a:ln w="44450">
              <a:solidFill>
                <a:srgbClr val="008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06" name="Rectangle 205"/>
          <p:cNvSpPr/>
          <p:nvPr/>
        </p:nvSpPr>
        <p:spPr>
          <a:xfrm>
            <a:off x="10829353" y="3256111"/>
            <a:ext cx="331715" cy="104491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6" name="TextBox 95"/>
          <p:cNvSpPr txBox="1"/>
          <p:nvPr/>
        </p:nvSpPr>
        <p:spPr>
          <a:xfrm>
            <a:off x="2272144" y="3940970"/>
            <a:ext cx="9949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50 MW klystron</a:t>
            </a:r>
            <a:endParaRPr lang="en-GB" b="1" dirty="0"/>
          </a:p>
        </p:txBody>
      </p:sp>
      <p:sp>
        <p:nvSpPr>
          <p:cNvPr id="97" name="TextBox 96"/>
          <p:cNvSpPr txBox="1"/>
          <p:nvPr/>
        </p:nvSpPr>
        <p:spPr>
          <a:xfrm>
            <a:off x="165960" y="3905444"/>
            <a:ext cx="16648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 kW solid state amplifier</a:t>
            </a:r>
            <a:endParaRPr lang="en-GB" b="1" dirty="0"/>
          </a:p>
        </p:txBody>
      </p:sp>
      <p:sp>
        <p:nvSpPr>
          <p:cNvPr id="99" name="TextBox 98"/>
          <p:cNvSpPr txBox="1"/>
          <p:nvPr/>
        </p:nvSpPr>
        <p:spPr>
          <a:xfrm>
            <a:off x="4748930" y="3758742"/>
            <a:ext cx="14747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Pulse compressor</a:t>
            </a:r>
            <a:endParaRPr lang="en-GB" b="1" dirty="0"/>
          </a:p>
        </p:txBody>
      </p:sp>
      <p:sp>
        <p:nvSpPr>
          <p:cNvPr id="100" name="TextBox 99"/>
          <p:cNvSpPr txBox="1"/>
          <p:nvPr/>
        </p:nvSpPr>
        <p:spPr>
          <a:xfrm>
            <a:off x="7798733" y="3758252"/>
            <a:ext cx="14747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Structure under test</a:t>
            </a:r>
            <a:endParaRPr lang="en-GB" b="1" dirty="0"/>
          </a:p>
        </p:txBody>
      </p:sp>
      <p:sp>
        <p:nvSpPr>
          <p:cNvPr id="101" name="TextBox 100"/>
          <p:cNvSpPr txBox="1"/>
          <p:nvPr/>
        </p:nvSpPr>
        <p:spPr>
          <a:xfrm>
            <a:off x="10257811" y="4510664"/>
            <a:ext cx="1474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RF Load</a:t>
            </a:r>
            <a:endParaRPr lang="en-GB" b="1" dirty="0"/>
          </a:p>
        </p:txBody>
      </p:sp>
      <p:sp>
        <p:nvSpPr>
          <p:cNvPr id="102" name="TextBox 101"/>
          <p:cNvSpPr txBox="1"/>
          <p:nvPr/>
        </p:nvSpPr>
        <p:spPr>
          <a:xfrm>
            <a:off x="4619324" y="1687020"/>
            <a:ext cx="16648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Directional couplers</a:t>
            </a:r>
            <a:endParaRPr lang="en-GB" b="1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4664068" y="2322077"/>
            <a:ext cx="390117" cy="69877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746291" y="2370098"/>
            <a:ext cx="574414" cy="77259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6033200" y="2052385"/>
            <a:ext cx="3387891" cy="118358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5053187" y="2883017"/>
            <a:ext cx="794759" cy="582637"/>
            <a:chOff x="5053187" y="2883017"/>
            <a:chExt cx="794759" cy="582637"/>
          </a:xfrm>
        </p:grpSpPr>
        <p:sp>
          <p:nvSpPr>
            <p:cNvPr id="49" name="Block Arc 48"/>
            <p:cNvSpPr/>
            <p:nvPr/>
          </p:nvSpPr>
          <p:spPr>
            <a:xfrm flipH="1" flipV="1">
              <a:off x="5424085" y="3041296"/>
              <a:ext cx="280731" cy="302991"/>
            </a:xfrm>
            <a:prstGeom prst="blockArc">
              <a:avLst>
                <a:gd name="adj1" fmla="val 10800000"/>
                <a:gd name="adj2" fmla="val 16210227"/>
                <a:gd name="adj3" fmla="val 18302"/>
              </a:avLst>
            </a:prstGeom>
            <a:solidFill>
              <a:srgbClr val="FFC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48" name="Block Arc 47"/>
            <p:cNvSpPr/>
            <p:nvPr/>
          </p:nvSpPr>
          <p:spPr>
            <a:xfrm flipV="1">
              <a:off x="5196467" y="3040297"/>
              <a:ext cx="280731" cy="302991"/>
            </a:xfrm>
            <a:prstGeom prst="blockArc">
              <a:avLst>
                <a:gd name="adj1" fmla="val 10800000"/>
                <a:gd name="adj2" fmla="val 16210227"/>
                <a:gd name="adj3" fmla="val 18302"/>
              </a:avLst>
            </a:prstGeom>
            <a:solidFill>
              <a:srgbClr val="FFC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5322997" y="3244796"/>
              <a:ext cx="257491" cy="22085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22" name="Group 21"/>
            <p:cNvGrpSpPr>
              <a:grpSpLocks noChangeAspect="1"/>
            </p:cNvGrpSpPr>
            <p:nvPr/>
          </p:nvGrpSpPr>
          <p:grpSpPr>
            <a:xfrm>
              <a:off x="5053187" y="2883017"/>
              <a:ext cx="794759" cy="367237"/>
              <a:chOff x="5804556" y="1945277"/>
              <a:chExt cx="1059562" cy="423036"/>
            </a:xfrm>
          </p:grpSpPr>
          <p:sp>
            <p:nvSpPr>
              <p:cNvPr id="113" name="Oval 112"/>
              <p:cNvSpPr/>
              <p:nvPr/>
            </p:nvSpPr>
            <p:spPr>
              <a:xfrm>
                <a:off x="5804556" y="1945277"/>
                <a:ext cx="475184" cy="422103"/>
              </a:xfrm>
              <a:prstGeom prst="ellipse">
                <a:avLst/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4" name="Oval 113"/>
              <p:cNvSpPr/>
              <p:nvPr/>
            </p:nvSpPr>
            <p:spPr>
              <a:xfrm>
                <a:off x="6388934" y="1946210"/>
                <a:ext cx="475184" cy="422103"/>
              </a:xfrm>
              <a:prstGeom prst="ellipse">
                <a:avLst/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253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Xbox 3 Block Diagram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t>7</a:t>
            </a:fld>
            <a:endParaRPr lang="en-GB"/>
          </a:p>
        </p:txBody>
      </p:sp>
      <p:grpSp>
        <p:nvGrpSpPr>
          <p:cNvPr id="210" name="Group 209"/>
          <p:cNvGrpSpPr/>
          <p:nvPr/>
        </p:nvGrpSpPr>
        <p:grpSpPr>
          <a:xfrm>
            <a:off x="874150" y="1580308"/>
            <a:ext cx="10564002" cy="3362722"/>
            <a:chOff x="1462960" y="2175215"/>
            <a:chExt cx="9220714" cy="2935128"/>
          </a:xfrm>
        </p:grpSpPr>
        <p:cxnSp>
          <p:nvCxnSpPr>
            <p:cNvPr id="7" name="Straight Connector 6"/>
            <p:cNvCxnSpPr/>
            <p:nvPr/>
          </p:nvCxnSpPr>
          <p:spPr>
            <a:xfrm flipH="1">
              <a:off x="3123698" y="4193101"/>
              <a:ext cx="1142885" cy="0"/>
            </a:xfrm>
            <a:prstGeom prst="line">
              <a:avLst/>
            </a:prstGeom>
            <a:ln w="381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H="1">
              <a:off x="3113903" y="3317610"/>
              <a:ext cx="1142885" cy="0"/>
            </a:xfrm>
            <a:prstGeom prst="line">
              <a:avLst/>
            </a:prstGeom>
            <a:ln w="381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3117544" y="2783447"/>
              <a:ext cx="0" cy="551117"/>
            </a:xfrm>
            <a:prstGeom prst="line">
              <a:avLst/>
            </a:prstGeom>
            <a:ln w="381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3131315" y="4193102"/>
              <a:ext cx="3641" cy="531548"/>
            </a:xfrm>
            <a:prstGeom prst="line">
              <a:avLst/>
            </a:prstGeom>
            <a:ln w="381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 flipV="1">
              <a:off x="4585294" y="3293833"/>
              <a:ext cx="5953612" cy="9720"/>
            </a:xfrm>
            <a:prstGeom prst="line">
              <a:avLst/>
            </a:prstGeom>
            <a:ln w="381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2" name="Group 151"/>
            <p:cNvGrpSpPr/>
            <p:nvPr/>
          </p:nvGrpSpPr>
          <p:grpSpPr>
            <a:xfrm>
              <a:off x="1487331" y="2175215"/>
              <a:ext cx="1651896" cy="1009789"/>
              <a:chOff x="1300669" y="2516535"/>
              <a:chExt cx="1651896" cy="1009789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 flipH="1">
                <a:off x="2618299" y="3124767"/>
                <a:ext cx="334266" cy="1"/>
              </a:xfrm>
              <a:prstGeom prst="line">
                <a:avLst/>
              </a:prstGeom>
              <a:ln w="3810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/>
              <p:cNvCxnSpPr/>
              <p:nvPr/>
            </p:nvCxnSpPr>
            <p:spPr>
              <a:xfrm flipH="1">
                <a:off x="1363332" y="3121619"/>
                <a:ext cx="1142885" cy="0"/>
              </a:xfrm>
              <a:prstGeom prst="line">
                <a:avLst/>
              </a:prstGeom>
              <a:ln w="381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" name="Group 5"/>
              <p:cNvGrpSpPr/>
              <p:nvPr/>
            </p:nvGrpSpPr>
            <p:grpSpPr>
              <a:xfrm>
                <a:off x="1300669" y="2732685"/>
                <a:ext cx="1519530" cy="793639"/>
                <a:chOff x="1550111" y="1524222"/>
                <a:chExt cx="1531818" cy="691294"/>
              </a:xfrm>
            </p:grpSpPr>
            <p:sp>
              <p:nvSpPr>
                <p:cNvPr id="121" name="Isosceles Triangle 120"/>
                <p:cNvSpPr/>
                <p:nvPr/>
              </p:nvSpPr>
              <p:spPr>
                <a:xfrm rot="5400000">
                  <a:off x="2484254" y="1617841"/>
                  <a:ext cx="691294" cy="504056"/>
                </a:xfrm>
                <a:prstGeom prst="triangl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22" name="Isosceles Triangle 121"/>
                <p:cNvSpPr/>
                <p:nvPr/>
              </p:nvSpPr>
              <p:spPr>
                <a:xfrm rot="5400000">
                  <a:off x="1497780" y="1697368"/>
                  <a:ext cx="437769" cy="333108"/>
                </a:xfrm>
                <a:prstGeom prst="triangl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sp>
            <p:nvSpPr>
              <p:cNvPr id="10" name="Block Arc 9"/>
              <p:cNvSpPr/>
              <p:nvPr/>
            </p:nvSpPr>
            <p:spPr>
              <a:xfrm flipV="1">
                <a:off x="1946921" y="2735145"/>
                <a:ext cx="166400" cy="285221"/>
              </a:xfrm>
              <a:prstGeom prst="blockArc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Rounded Rectangle 10"/>
              <p:cNvSpPr/>
              <p:nvPr/>
            </p:nvSpPr>
            <p:spPr>
              <a:xfrm>
                <a:off x="1839473" y="3020760"/>
                <a:ext cx="353232" cy="196731"/>
              </a:xfrm>
              <a:prstGeom prst="round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59" name="AutoShape 75"/>
              <p:cNvCxnSpPr>
                <a:cxnSpLocks noChangeShapeType="1"/>
              </p:cNvCxnSpPr>
              <p:nvPr/>
            </p:nvCxnSpPr>
            <p:spPr bwMode="auto">
              <a:xfrm flipV="1">
                <a:off x="2084834" y="2516535"/>
                <a:ext cx="0" cy="320456"/>
              </a:xfrm>
              <a:prstGeom prst="straightConnector1">
                <a:avLst/>
              </a:prstGeom>
              <a:noFill/>
              <a:ln w="44450">
                <a:solidFill>
                  <a:srgbClr val="0080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133" name="Group 132"/>
            <p:cNvGrpSpPr/>
            <p:nvPr/>
          </p:nvGrpSpPr>
          <p:grpSpPr>
            <a:xfrm>
              <a:off x="3556597" y="2717795"/>
              <a:ext cx="357152" cy="712260"/>
              <a:chOff x="3327137" y="3058270"/>
              <a:chExt cx="357152" cy="712260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3327137" y="3263889"/>
                <a:ext cx="357152" cy="506641"/>
                <a:chOff x="2439442" y="1515455"/>
                <a:chExt cx="332345" cy="441306"/>
              </a:xfrm>
            </p:grpSpPr>
            <p:sp>
              <p:nvSpPr>
                <p:cNvPr id="117" name="Rounded Rectangle 116"/>
                <p:cNvSpPr/>
                <p:nvPr/>
              </p:nvSpPr>
              <p:spPr>
                <a:xfrm>
                  <a:off x="2439442" y="1762348"/>
                  <a:ext cx="332345" cy="194413"/>
                </a:xfrm>
                <a:prstGeom prst="round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18" name="Block Arc 117"/>
                <p:cNvSpPr/>
                <p:nvPr/>
              </p:nvSpPr>
              <p:spPr>
                <a:xfrm flipV="1">
                  <a:off x="2511599" y="1515455"/>
                  <a:ext cx="199407" cy="248440"/>
                </a:xfrm>
                <a:prstGeom prst="blockArc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tx1"/>
                    </a:solidFill>
                  </a:endParaRPr>
                </a:p>
              </p:txBody>
            </p:sp>
          </p:grpSp>
          <p:cxnSp>
            <p:nvCxnSpPr>
              <p:cNvPr id="63" name="AutoShape 75"/>
              <p:cNvCxnSpPr>
                <a:cxnSpLocks noChangeShapeType="1"/>
              </p:cNvCxnSpPr>
              <p:nvPr/>
            </p:nvCxnSpPr>
            <p:spPr bwMode="auto">
              <a:xfrm flipV="1">
                <a:off x="3433860" y="3062860"/>
                <a:ext cx="0" cy="320456"/>
              </a:xfrm>
              <a:prstGeom prst="straightConnector1">
                <a:avLst/>
              </a:prstGeom>
              <a:noFill/>
              <a:ln w="44450">
                <a:solidFill>
                  <a:srgbClr val="FF00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9" name="AutoShape 75"/>
              <p:cNvCxnSpPr>
                <a:cxnSpLocks noChangeShapeType="1"/>
              </p:cNvCxnSpPr>
              <p:nvPr/>
            </p:nvCxnSpPr>
            <p:spPr bwMode="auto">
              <a:xfrm flipV="1">
                <a:off x="3588590" y="3058270"/>
                <a:ext cx="0" cy="320456"/>
              </a:xfrm>
              <a:prstGeom prst="straightConnector1">
                <a:avLst/>
              </a:prstGeom>
              <a:noFill/>
              <a:ln w="44450">
                <a:solidFill>
                  <a:srgbClr val="0080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141" name="Group 140"/>
            <p:cNvGrpSpPr/>
            <p:nvPr/>
          </p:nvGrpSpPr>
          <p:grpSpPr>
            <a:xfrm>
              <a:off x="6851630" y="2690175"/>
              <a:ext cx="357152" cy="712260"/>
              <a:chOff x="3770562" y="3058270"/>
              <a:chExt cx="357152" cy="712260"/>
            </a:xfrm>
          </p:grpSpPr>
          <p:grpSp>
            <p:nvGrpSpPr>
              <p:cNvPr id="142" name="Group 141"/>
              <p:cNvGrpSpPr/>
              <p:nvPr/>
            </p:nvGrpSpPr>
            <p:grpSpPr>
              <a:xfrm>
                <a:off x="3770562" y="3262113"/>
                <a:ext cx="357152" cy="508417"/>
                <a:chOff x="2852067" y="1513908"/>
                <a:chExt cx="332345" cy="442853"/>
              </a:xfrm>
            </p:grpSpPr>
            <p:sp>
              <p:nvSpPr>
                <p:cNvPr id="145" name="Rounded Rectangle 144"/>
                <p:cNvSpPr/>
                <p:nvPr/>
              </p:nvSpPr>
              <p:spPr>
                <a:xfrm>
                  <a:off x="2852067" y="1762348"/>
                  <a:ext cx="332345" cy="194413"/>
                </a:xfrm>
                <a:prstGeom prst="round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46" name="Block Arc 145"/>
                <p:cNvSpPr/>
                <p:nvPr/>
              </p:nvSpPr>
              <p:spPr>
                <a:xfrm flipV="1">
                  <a:off x="2909057" y="1513908"/>
                  <a:ext cx="199407" cy="248440"/>
                </a:xfrm>
                <a:prstGeom prst="blockArc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tx1"/>
                    </a:solidFill>
                  </a:endParaRPr>
                </a:p>
              </p:txBody>
            </p:sp>
          </p:grpSp>
          <p:cxnSp>
            <p:nvCxnSpPr>
              <p:cNvPr id="143" name="AutoShape 75"/>
              <p:cNvCxnSpPr>
                <a:cxnSpLocks noChangeShapeType="1"/>
              </p:cNvCxnSpPr>
              <p:nvPr/>
            </p:nvCxnSpPr>
            <p:spPr bwMode="auto">
              <a:xfrm flipV="1">
                <a:off x="3864586" y="3062860"/>
                <a:ext cx="0" cy="320456"/>
              </a:xfrm>
              <a:prstGeom prst="straightConnector1">
                <a:avLst/>
              </a:prstGeom>
              <a:noFill/>
              <a:ln w="44450">
                <a:solidFill>
                  <a:srgbClr val="FF00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75"/>
              <p:cNvCxnSpPr>
                <a:cxnSpLocks noChangeShapeType="1"/>
              </p:cNvCxnSpPr>
              <p:nvPr/>
            </p:nvCxnSpPr>
            <p:spPr bwMode="auto">
              <a:xfrm flipV="1">
                <a:off x="4019309" y="3058270"/>
                <a:ext cx="0" cy="320456"/>
              </a:xfrm>
              <a:prstGeom prst="straightConnector1">
                <a:avLst/>
              </a:prstGeom>
              <a:noFill/>
              <a:ln w="44450">
                <a:solidFill>
                  <a:srgbClr val="0080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148" name="Rectangle 147"/>
            <p:cNvSpPr/>
            <p:nvPr/>
          </p:nvSpPr>
          <p:spPr>
            <a:xfrm>
              <a:off x="7778359" y="3263055"/>
              <a:ext cx="744616" cy="34683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153" name="Group 152"/>
            <p:cNvGrpSpPr/>
            <p:nvPr/>
          </p:nvGrpSpPr>
          <p:grpSpPr>
            <a:xfrm>
              <a:off x="1462960" y="4100554"/>
              <a:ext cx="1651896" cy="1009789"/>
              <a:chOff x="1300669" y="2516535"/>
              <a:chExt cx="1651896" cy="1009789"/>
            </a:xfrm>
          </p:grpSpPr>
          <p:cxnSp>
            <p:nvCxnSpPr>
              <p:cNvPr id="154" name="Straight Connector 153"/>
              <p:cNvCxnSpPr/>
              <p:nvPr/>
            </p:nvCxnSpPr>
            <p:spPr>
              <a:xfrm flipH="1">
                <a:off x="2618299" y="3124767"/>
                <a:ext cx="334266" cy="1"/>
              </a:xfrm>
              <a:prstGeom prst="line">
                <a:avLst/>
              </a:prstGeom>
              <a:ln w="3810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Straight Connector 154"/>
              <p:cNvCxnSpPr/>
              <p:nvPr/>
            </p:nvCxnSpPr>
            <p:spPr>
              <a:xfrm flipH="1">
                <a:off x="1363332" y="3121619"/>
                <a:ext cx="1142885" cy="0"/>
              </a:xfrm>
              <a:prstGeom prst="line">
                <a:avLst/>
              </a:prstGeom>
              <a:ln w="381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56" name="Group 155"/>
              <p:cNvGrpSpPr/>
              <p:nvPr/>
            </p:nvGrpSpPr>
            <p:grpSpPr>
              <a:xfrm>
                <a:off x="1300669" y="2732685"/>
                <a:ext cx="1519530" cy="793639"/>
                <a:chOff x="1550111" y="1524222"/>
                <a:chExt cx="1531818" cy="691294"/>
              </a:xfrm>
            </p:grpSpPr>
            <p:sp>
              <p:nvSpPr>
                <p:cNvPr id="160" name="Isosceles Triangle 159"/>
                <p:cNvSpPr/>
                <p:nvPr/>
              </p:nvSpPr>
              <p:spPr>
                <a:xfrm rot="5400000">
                  <a:off x="2484254" y="1617841"/>
                  <a:ext cx="691294" cy="504056"/>
                </a:xfrm>
                <a:prstGeom prst="triangl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61" name="Isosceles Triangle 160"/>
                <p:cNvSpPr/>
                <p:nvPr/>
              </p:nvSpPr>
              <p:spPr>
                <a:xfrm rot="5400000">
                  <a:off x="1497780" y="1697368"/>
                  <a:ext cx="437769" cy="333108"/>
                </a:xfrm>
                <a:prstGeom prst="triangl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sp>
            <p:nvSpPr>
              <p:cNvPr id="157" name="Block Arc 156"/>
              <p:cNvSpPr/>
              <p:nvPr/>
            </p:nvSpPr>
            <p:spPr>
              <a:xfrm flipV="1">
                <a:off x="1946921" y="2735145"/>
                <a:ext cx="166400" cy="285221"/>
              </a:xfrm>
              <a:prstGeom prst="blockArc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8" name="Rounded Rectangle 157"/>
              <p:cNvSpPr/>
              <p:nvPr/>
            </p:nvSpPr>
            <p:spPr>
              <a:xfrm>
                <a:off x="1839473" y="3020760"/>
                <a:ext cx="353232" cy="196731"/>
              </a:xfrm>
              <a:prstGeom prst="round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159" name="AutoShape 75"/>
              <p:cNvCxnSpPr>
                <a:cxnSpLocks noChangeShapeType="1"/>
              </p:cNvCxnSpPr>
              <p:nvPr/>
            </p:nvCxnSpPr>
            <p:spPr bwMode="auto">
              <a:xfrm flipV="1">
                <a:off x="2084834" y="2516535"/>
                <a:ext cx="0" cy="320456"/>
              </a:xfrm>
              <a:prstGeom prst="straightConnector1">
                <a:avLst/>
              </a:prstGeom>
              <a:noFill/>
              <a:ln w="44450">
                <a:solidFill>
                  <a:srgbClr val="0080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162" name="Group 161"/>
            <p:cNvGrpSpPr/>
            <p:nvPr/>
          </p:nvGrpSpPr>
          <p:grpSpPr>
            <a:xfrm>
              <a:off x="4906841" y="2695514"/>
              <a:ext cx="357152" cy="712260"/>
              <a:chOff x="3482336" y="3058270"/>
              <a:chExt cx="357152" cy="712260"/>
            </a:xfrm>
          </p:grpSpPr>
          <p:grpSp>
            <p:nvGrpSpPr>
              <p:cNvPr id="163" name="Group 162"/>
              <p:cNvGrpSpPr/>
              <p:nvPr/>
            </p:nvGrpSpPr>
            <p:grpSpPr>
              <a:xfrm>
                <a:off x="3482336" y="3263889"/>
                <a:ext cx="357152" cy="506641"/>
                <a:chOff x="2583861" y="1515455"/>
                <a:chExt cx="332345" cy="441306"/>
              </a:xfrm>
            </p:grpSpPr>
            <p:sp>
              <p:nvSpPr>
                <p:cNvPr id="166" name="Rounded Rectangle 165"/>
                <p:cNvSpPr/>
                <p:nvPr/>
              </p:nvSpPr>
              <p:spPr>
                <a:xfrm>
                  <a:off x="2583861" y="1762348"/>
                  <a:ext cx="332345" cy="194413"/>
                </a:xfrm>
                <a:prstGeom prst="round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67" name="Block Arc 166"/>
                <p:cNvSpPr/>
                <p:nvPr/>
              </p:nvSpPr>
              <p:spPr>
                <a:xfrm flipV="1">
                  <a:off x="2656017" y="1515455"/>
                  <a:ext cx="199407" cy="248440"/>
                </a:xfrm>
                <a:prstGeom prst="blockArc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tx1"/>
                    </a:solidFill>
                  </a:endParaRPr>
                </a:p>
              </p:txBody>
            </p:sp>
          </p:grpSp>
          <p:cxnSp>
            <p:nvCxnSpPr>
              <p:cNvPr id="164" name="AutoShape 75"/>
              <p:cNvCxnSpPr>
                <a:cxnSpLocks noChangeShapeType="1"/>
              </p:cNvCxnSpPr>
              <p:nvPr/>
            </p:nvCxnSpPr>
            <p:spPr bwMode="auto">
              <a:xfrm flipV="1">
                <a:off x="3589060" y="3062860"/>
                <a:ext cx="0" cy="320456"/>
              </a:xfrm>
              <a:prstGeom prst="straightConnector1">
                <a:avLst/>
              </a:prstGeom>
              <a:noFill/>
              <a:ln w="44450">
                <a:solidFill>
                  <a:srgbClr val="FF00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5" name="AutoShape 75"/>
              <p:cNvCxnSpPr>
                <a:cxnSpLocks noChangeShapeType="1"/>
              </p:cNvCxnSpPr>
              <p:nvPr/>
            </p:nvCxnSpPr>
            <p:spPr bwMode="auto">
              <a:xfrm flipV="1">
                <a:off x="3743786" y="3058270"/>
                <a:ext cx="0" cy="320456"/>
              </a:xfrm>
              <a:prstGeom prst="straightConnector1">
                <a:avLst/>
              </a:prstGeom>
              <a:noFill/>
              <a:ln w="44450">
                <a:solidFill>
                  <a:srgbClr val="0080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169" name="Group 168"/>
            <p:cNvGrpSpPr/>
            <p:nvPr/>
          </p:nvGrpSpPr>
          <p:grpSpPr>
            <a:xfrm>
              <a:off x="9050750" y="2703645"/>
              <a:ext cx="357152" cy="712260"/>
              <a:chOff x="3482336" y="3058270"/>
              <a:chExt cx="357152" cy="712260"/>
            </a:xfrm>
          </p:grpSpPr>
          <p:grpSp>
            <p:nvGrpSpPr>
              <p:cNvPr id="170" name="Group 169"/>
              <p:cNvGrpSpPr/>
              <p:nvPr/>
            </p:nvGrpSpPr>
            <p:grpSpPr>
              <a:xfrm>
                <a:off x="3482336" y="3262113"/>
                <a:ext cx="357152" cy="508417"/>
                <a:chOff x="2583861" y="1513908"/>
                <a:chExt cx="332345" cy="442853"/>
              </a:xfrm>
            </p:grpSpPr>
            <p:sp>
              <p:nvSpPr>
                <p:cNvPr id="173" name="Rounded Rectangle 172"/>
                <p:cNvSpPr/>
                <p:nvPr/>
              </p:nvSpPr>
              <p:spPr>
                <a:xfrm>
                  <a:off x="2583861" y="1762348"/>
                  <a:ext cx="332345" cy="194413"/>
                </a:xfrm>
                <a:prstGeom prst="round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74" name="Block Arc 173"/>
                <p:cNvSpPr/>
                <p:nvPr/>
              </p:nvSpPr>
              <p:spPr>
                <a:xfrm flipV="1">
                  <a:off x="2640851" y="1513908"/>
                  <a:ext cx="199407" cy="248440"/>
                </a:xfrm>
                <a:prstGeom prst="blockArc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tx1"/>
                    </a:solidFill>
                  </a:endParaRPr>
                </a:p>
              </p:txBody>
            </p:sp>
          </p:grpSp>
          <p:cxnSp>
            <p:nvCxnSpPr>
              <p:cNvPr id="171" name="AutoShape 75"/>
              <p:cNvCxnSpPr>
                <a:cxnSpLocks noChangeShapeType="1"/>
              </p:cNvCxnSpPr>
              <p:nvPr/>
            </p:nvCxnSpPr>
            <p:spPr bwMode="auto">
              <a:xfrm flipV="1">
                <a:off x="3576360" y="3062860"/>
                <a:ext cx="0" cy="320456"/>
              </a:xfrm>
              <a:prstGeom prst="straightConnector1">
                <a:avLst/>
              </a:prstGeom>
              <a:noFill/>
              <a:ln w="44450">
                <a:solidFill>
                  <a:srgbClr val="FF00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2" name="AutoShape 75"/>
              <p:cNvCxnSpPr>
                <a:cxnSpLocks noChangeShapeType="1"/>
              </p:cNvCxnSpPr>
              <p:nvPr/>
            </p:nvCxnSpPr>
            <p:spPr bwMode="auto">
              <a:xfrm flipV="1">
                <a:off x="3731086" y="3058270"/>
                <a:ext cx="0" cy="320456"/>
              </a:xfrm>
              <a:prstGeom prst="straightConnector1">
                <a:avLst/>
              </a:prstGeom>
              <a:noFill/>
              <a:ln w="44450">
                <a:solidFill>
                  <a:srgbClr val="0080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cxnSp>
          <p:nvCxnSpPr>
            <p:cNvPr id="176" name="Straight Connector 175"/>
            <p:cNvCxnSpPr/>
            <p:nvPr/>
          </p:nvCxnSpPr>
          <p:spPr>
            <a:xfrm flipH="1" flipV="1">
              <a:off x="4585294" y="4215573"/>
              <a:ext cx="5328001" cy="20449"/>
            </a:xfrm>
            <a:prstGeom prst="line">
              <a:avLst/>
            </a:prstGeom>
            <a:ln w="381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1" name="Group 180"/>
            <p:cNvGrpSpPr/>
            <p:nvPr/>
          </p:nvGrpSpPr>
          <p:grpSpPr>
            <a:xfrm>
              <a:off x="6860399" y="3612104"/>
              <a:ext cx="357152" cy="712260"/>
              <a:chOff x="3770562" y="3058270"/>
              <a:chExt cx="357152" cy="712260"/>
            </a:xfrm>
          </p:grpSpPr>
          <p:grpSp>
            <p:nvGrpSpPr>
              <p:cNvPr id="182" name="Group 181"/>
              <p:cNvGrpSpPr/>
              <p:nvPr/>
            </p:nvGrpSpPr>
            <p:grpSpPr>
              <a:xfrm>
                <a:off x="3770562" y="3262113"/>
                <a:ext cx="357152" cy="508417"/>
                <a:chOff x="2852067" y="1513908"/>
                <a:chExt cx="332345" cy="442853"/>
              </a:xfrm>
            </p:grpSpPr>
            <p:sp>
              <p:nvSpPr>
                <p:cNvPr id="185" name="Rounded Rectangle 184"/>
                <p:cNvSpPr/>
                <p:nvPr/>
              </p:nvSpPr>
              <p:spPr>
                <a:xfrm>
                  <a:off x="2852067" y="1762348"/>
                  <a:ext cx="332345" cy="194413"/>
                </a:xfrm>
                <a:prstGeom prst="round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86" name="Block Arc 185"/>
                <p:cNvSpPr/>
                <p:nvPr/>
              </p:nvSpPr>
              <p:spPr>
                <a:xfrm flipV="1">
                  <a:off x="2909055" y="1513908"/>
                  <a:ext cx="199407" cy="248440"/>
                </a:xfrm>
                <a:prstGeom prst="blockArc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tx1"/>
                    </a:solidFill>
                  </a:endParaRPr>
                </a:p>
              </p:txBody>
            </p:sp>
          </p:grpSp>
          <p:cxnSp>
            <p:nvCxnSpPr>
              <p:cNvPr id="183" name="AutoShape 75"/>
              <p:cNvCxnSpPr>
                <a:cxnSpLocks noChangeShapeType="1"/>
              </p:cNvCxnSpPr>
              <p:nvPr/>
            </p:nvCxnSpPr>
            <p:spPr bwMode="auto">
              <a:xfrm flipV="1">
                <a:off x="3864586" y="3062860"/>
                <a:ext cx="0" cy="320456"/>
              </a:xfrm>
              <a:prstGeom prst="straightConnector1">
                <a:avLst/>
              </a:prstGeom>
              <a:noFill/>
              <a:ln w="44450">
                <a:solidFill>
                  <a:srgbClr val="FF00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4" name="AutoShape 75"/>
              <p:cNvCxnSpPr>
                <a:cxnSpLocks noChangeShapeType="1"/>
              </p:cNvCxnSpPr>
              <p:nvPr/>
            </p:nvCxnSpPr>
            <p:spPr bwMode="auto">
              <a:xfrm flipV="1">
                <a:off x="4019309" y="3058270"/>
                <a:ext cx="0" cy="320456"/>
              </a:xfrm>
              <a:prstGeom prst="straightConnector1">
                <a:avLst/>
              </a:prstGeom>
              <a:noFill/>
              <a:ln w="44450">
                <a:solidFill>
                  <a:srgbClr val="0080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187" name="Rectangle 186"/>
            <p:cNvSpPr/>
            <p:nvPr/>
          </p:nvSpPr>
          <p:spPr>
            <a:xfrm>
              <a:off x="7787128" y="4184984"/>
              <a:ext cx="744616" cy="34683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188" name="Group 187"/>
            <p:cNvGrpSpPr/>
            <p:nvPr/>
          </p:nvGrpSpPr>
          <p:grpSpPr>
            <a:xfrm>
              <a:off x="4915610" y="3617443"/>
              <a:ext cx="357152" cy="712260"/>
              <a:chOff x="3482336" y="3058270"/>
              <a:chExt cx="357152" cy="712260"/>
            </a:xfrm>
          </p:grpSpPr>
          <p:grpSp>
            <p:nvGrpSpPr>
              <p:cNvPr id="189" name="Group 188"/>
              <p:cNvGrpSpPr/>
              <p:nvPr/>
            </p:nvGrpSpPr>
            <p:grpSpPr>
              <a:xfrm>
                <a:off x="3482336" y="3263889"/>
                <a:ext cx="357152" cy="506641"/>
                <a:chOff x="2583861" y="1515455"/>
                <a:chExt cx="332345" cy="441306"/>
              </a:xfrm>
            </p:grpSpPr>
            <p:sp>
              <p:nvSpPr>
                <p:cNvPr id="192" name="Rounded Rectangle 191"/>
                <p:cNvSpPr/>
                <p:nvPr/>
              </p:nvSpPr>
              <p:spPr>
                <a:xfrm>
                  <a:off x="2583861" y="1762348"/>
                  <a:ext cx="332345" cy="194413"/>
                </a:xfrm>
                <a:prstGeom prst="round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93" name="Block Arc 192"/>
                <p:cNvSpPr/>
                <p:nvPr/>
              </p:nvSpPr>
              <p:spPr>
                <a:xfrm flipV="1">
                  <a:off x="2656017" y="1515455"/>
                  <a:ext cx="199407" cy="248440"/>
                </a:xfrm>
                <a:prstGeom prst="blockArc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tx1"/>
                    </a:solidFill>
                  </a:endParaRPr>
                </a:p>
              </p:txBody>
            </p:sp>
          </p:grpSp>
          <p:cxnSp>
            <p:nvCxnSpPr>
              <p:cNvPr id="190" name="AutoShape 75"/>
              <p:cNvCxnSpPr>
                <a:cxnSpLocks noChangeShapeType="1"/>
              </p:cNvCxnSpPr>
              <p:nvPr/>
            </p:nvCxnSpPr>
            <p:spPr bwMode="auto">
              <a:xfrm flipV="1">
                <a:off x="3589060" y="3062860"/>
                <a:ext cx="0" cy="320456"/>
              </a:xfrm>
              <a:prstGeom prst="straightConnector1">
                <a:avLst/>
              </a:prstGeom>
              <a:noFill/>
              <a:ln w="44450">
                <a:solidFill>
                  <a:srgbClr val="FF00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75"/>
              <p:cNvCxnSpPr>
                <a:cxnSpLocks noChangeShapeType="1"/>
              </p:cNvCxnSpPr>
              <p:nvPr/>
            </p:nvCxnSpPr>
            <p:spPr bwMode="auto">
              <a:xfrm flipV="1">
                <a:off x="3743786" y="3058270"/>
                <a:ext cx="0" cy="320456"/>
              </a:xfrm>
              <a:prstGeom prst="straightConnector1">
                <a:avLst/>
              </a:prstGeom>
              <a:noFill/>
              <a:ln w="44450">
                <a:solidFill>
                  <a:srgbClr val="0080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194" name="Group 193"/>
            <p:cNvGrpSpPr/>
            <p:nvPr/>
          </p:nvGrpSpPr>
          <p:grpSpPr>
            <a:xfrm>
              <a:off x="9059519" y="3625574"/>
              <a:ext cx="357152" cy="712260"/>
              <a:chOff x="3482336" y="3058270"/>
              <a:chExt cx="357152" cy="712260"/>
            </a:xfrm>
          </p:grpSpPr>
          <p:grpSp>
            <p:nvGrpSpPr>
              <p:cNvPr id="195" name="Group 194"/>
              <p:cNvGrpSpPr/>
              <p:nvPr/>
            </p:nvGrpSpPr>
            <p:grpSpPr>
              <a:xfrm>
                <a:off x="3482336" y="3262113"/>
                <a:ext cx="357152" cy="508417"/>
                <a:chOff x="2583861" y="1513908"/>
                <a:chExt cx="332345" cy="442853"/>
              </a:xfrm>
            </p:grpSpPr>
            <p:sp>
              <p:nvSpPr>
                <p:cNvPr id="198" name="Rounded Rectangle 197"/>
                <p:cNvSpPr/>
                <p:nvPr/>
              </p:nvSpPr>
              <p:spPr>
                <a:xfrm>
                  <a:off x="2583861" y="1762348"/>
                  <a:ext cx="332345" cy="194413"/>
                </a:xfrm>
                <a:prstGeom prst="round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99" name="Block Arc 198"/>
                <p:cNvSpPr/>
                <p:nvPr/>
              </p:nvSpPr>
              <p:spPr>
                <a:xfrm flipV="1">
                  <a:off x="2640851" y="1513908"/>
                  <a:ext cx="199407" cy="248440"/>
                </a:xfrm>
                <a:prstGeom prst="blockArc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tx1"/>
                    </a:solidFill>
                  </a:endParaRPr>
                </a:p>
              </p:txBody>
            </p:sp>
          </p:grpSp>
          <p:cxnSp>
            <p:nvCxnSpPr>
              <p:cNvPr id="196" name="AutoShape 75"/>
              <p:cNvCxnSpPr>
                <a:cxnSpLocks noChangeShapeType="1"/>
              </p:cNvCxnSpPr>
              <p:nvPr/>
            </p:nvCxnSpPr>
            <p:spPr bwMode="auto">
              <a:xfrm flipV="1">
                <a:off x="3576360" y="3062860"/>
                <a:ext cx="0" cy="320456"/>
              </a:xfrm>
              <a:prstGeom prst="straightConnector1">
                <a:avLst/>
              </a:prstGeom>
              <a:noFill/>
              <a:ln w="44450">
                <a:solidFill>
                  <a:srgbClr val="FF00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7" name="AutoShape 75"/>
              <p:cNvCxnSpPr>
                <a:cxnSpLocks noChangeShapeType="1"/>
              </p:cNvCxnSpPr>
              <p:nvPr/>
            </p:nvCxnSpPr>
            <p:spPr bwMode="auto">
              <a:xfrm flipV="1">
                <a:off x="3731086" y="3058270"/>
                <a:ext cx="0" cy="320456"/>
              </a:xfrm>
              <a:prstGeom prst="straightConnector1">
                <a:avLst/>
              </a:prstGeom>
              <a:noFill/>
              <a:ln w="44450">
                <a:solidFill>
                  <a:srgbClr val="0080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200" name="Group 199"/>
            <p:cNvGrpSpPr/>
            <p:nvPr/>
          </p:nvGrpSpPr>
          <p:grpSpPr>
            <a:xfrm>
              <a:off x="3564244" y="3582147"/>
              <a:ext cx="357152" cy="712260"/>
              <a:chOff x="3327137" y="3058270"/>
              <a:chExt cx="357152" cy="712260"/>
            </a:xfrm>
          </p:grpSpPr>
          <p:grpSp>
            <p:nvGrpSpPr>
              <p:cNvPr id="201" name="Group 200"/>
              <p:cNvGrpSpPr/>
              <p:nvPr/>
            </p:nvGrpSpPr>
            <p:grpSpPr>
              <a:xfrm>
                <a:off x="3327137" y="3263889"/>
                <a:ext cx="357152" cy="506641"/>
                <a:chOff x="2439442" y="1515455"/>
                <a:chExt cx="332345" cy="441306"/>
              </a:xfrm>
            </p:grpSpPr>
            <p:sp>
              <p:nvSpPr>
                <p:cNvPr id="204" name="Rounded Rectangle 203"/>
                <p:cNvSpPr/>
                <p:nvPr/>
              </p:nvSpPr>
              <p:spPr>
                <a:xfrm>
                  <a:off x="2439442" y="1762348"/>
                  <a:ext cx="332345" cy="194413"/>
                </a:xfrm>
                <a:prstGeom prst="round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205" name="Block Arc 204"/>
                <p:cNvSpPr/>
                <p:nvPr/>
              </p:nvSpPr>
              <p:spPr>
                <a:xfrm flipV="1">
                  <a:off x="2511599" y="1515455"/>
                  <a:ext cx="199407" cy="248440"/>
                </a:xfrm>
                <a:prstGeom prst="blockArc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tx1"/>
                    </a:solidFill>
                  </a:endParaRPr>
                </a:p>
              </p:txBody>
            </p:sp>
          </p:grpSp>
          <p:cxnSp>
            <p:nvCxnSpPr>
              <p:cNvPr id="202" name="AutoShape 75"/>
              <p:cNvCxnSpPr>
                <a:cxnSpLocks noChangeShapeType="1"/>
              </p:cNvCxnSpPr>
              <p:nvPr/>
            </p:nvCxnSpPr>
            <p:spPr bwMode="auto">
              <a:xfrm flipV="1">
                <a:off x="3433860" y="3062860"/>
                <a:ext cx="0" cy="320456"/>
              </a:xfrm>
              <a:prstGeom prst="straightConnector1">
                <a:avLst/>
              </a:prstGeom>
              <a:noFill/>
              <a:ln w="44450">
                <a:solidFill>
                  <a:srgbClr val="FF00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3" name="AutoShape 75"/>
              <p:cNvCxnSpPr>
                <a:cxnSpLocks noChangeShapeType="1"/>
              </p:cNvCxnSpPr>
              <p:nvPr/>
            </p:nvCxnSpPr>
            <p:spPr bwMode="auto">
              <a:xfrm flipV="1">
                <a:off x="3588590" y="3058270"/>
                <a:ext cx="0" cy="320456"/>
              </a:xfrm>
              <a:prstGeom prst="straightConnector1">
                <a:avLst/>
              </a:prstGeom>
              <a:noFill/>
              <a:ln w="44450">
                <a:solidFill>
                  <a:srgbClr val="0080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206" name="Rectangle 205"/>
            <p:cNvSpPr/>
            <p:nvPr/>
          </p:nvSpPr>
          <p:spPr>
            <a:xfrm>
              <a:off x="10394139" y="3202586"/>
              <a:ext cx="289535" cy="91205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7" name="Rectangle 206"/>
            <p:cNvSpPr/>
            <p:nvPr/>
          </p:nvSpPr>
          <p:spPr>
            <a:xfrm>
              <a:off x="9920578" y="4148360"/>
              <a:ext cx="289535" cy="91205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Hexagon 12"/>
            <p:cNvSpPr/>
            <p:nvPr/>
          </p:nvSpPr>
          <p:spPr>
            <a:xfrm>
              <a:off x="4201566" y="3130645"/>
              <a:ext cx="428582" cy="1255367"/>
            </a:xfrm>
            <a:prstGeom prst="hexagon">
              <a:avLst>
                <a:gd name="adj" fmla="val 0"/>
                <a:gd name="vf" fmla="val 11547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96" name="TextBox 95"/>
          <p:cNvSpPr txBox="1"/>
          <p:nvPr/>
        </p:nvSpPr>
        <p:spPr>
          <a:xfrm>
            <a:off x="1642470" y="5045051"/>
            <a:ext cx="1664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6 MW klystron</a:t>
            </a:r>
            <a:endParaRPr lang="en-GB" b="1" dirty="0"/>
          </a:p>
        </p:txBody>
      </p:sp>
      <p:sp>
        <p:nvSpPr>
          <p:cNvPr id="97" name="TextBox 96"/>
          <p:cNvSpPr txBox="1"/>
          <p:nvPr/>
        </p:nvSpPr>
        <p:spPr>
          <a:xfrm>
            <a:off x="41730" y="4858768"/>
            <a:ext cx="16648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3</a:t>
            </a:r>
            <a:r>
              <a:rPr lang="en-US" b="1" dirty="0" smtClean="0"/>
              <a:t>00 W solid state amplifier</a:t>
            </a:r>
            <a:endParaRPr lang="en-GB" b="1" dirty="0"/>
          </a:p>
        </p:txBody>
      </p:sp>
      <p:sp>
        <p:nvSpPr>
          <p:cNvPr id="98" name="TextBox 97"/>
          <p:cNvSpPr txBox="1"/>
          <p:nvPr/>
        </p:nvSpPr>
        <p:spPr>
          <a:xfrm>
            <a:off x="3539438" y="4313203"/>
            <a:ext cx="1664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Hybrid coupler</a:t>
            </a:r>
            <a:endParaRPr lang="en-GB" b="1" dirty="0"/>
          </a:p>
        </p:txBody>
      </p:sp>
      <p:sp>
        <p:nvSpPr>
          <p:cNvPr id="99" name="TextBox 98"/>
          <p:cNvSpPr txBox="1"/>
          <p:nvPr/>
        </p:nvSpPr>
        <p:spPr>
          <a:xfrm>
            <a:off x="5453695" y="4089858"/>
            <a:ext cx="14747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Pulse compressor</a:t>
            </a:r>
            <a:endParaRPr lang="en-GB" b="1" dirty="0"/>
          </a:p>
        </p:txBody>
      </p:sp>
      <p:sp>
        <p:nvSpPr>
          <p:cNvPr id="100" name="TextBox 99"/>
          <p:cNvSpPr txBox="1"/>
          <p:nvPr/>
        </p:nvSpPr>
        <p:spPr>
          <a:xfrm>
            <a:off x="7776783" y="4330686"/>
            <a:ext cx="14747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Structure under test</a:t>
            </a:r>
            <a:endParaRPr lang="en-GB" b="1" dirty="0"/>
          </a:p>
        </p:txBody>
      </p:sp>
      <p:sp>
        <p:nvSpPr>
          <p:cNvPr id="101" name="TextBox 100"/>
          <p:cNvSpPr txBox="1"/>
          <p:nvPr/>
        </p:nvSpPr>
        <p:spPr>
          <a:xfrm>
            <a:off x="9992345" y="5014331"/>
            <a:ext cx="1474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RF Load</a:t>
            </a:r>
            <a:endParaRPr lang="en-GB" b="1" dirty="0"/>
          </a:p>
        </p:txBody>
      </p:sp>
      <p:sp>
        <p:nvSpPr>
          <p:cNvPr id="102" name="TextBox 101"/>
          <p:cNvSpPr txBox="1"/>
          <p:nvPr/>
        </p:nvSpPr>
        <p:spPr>
          <a:xfrm>
            <a:off x="4704393" y="1225863"/>
            <a:ext cx="16648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Directional couplers</a:t>
            </a:r>
            <a:endParaRPr lang="en-GB" b="1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3962401" y="1634601"/>
            <a:ext cx="1078978" cy="98152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02" idx="2"/>
          </p:cNvCxnSpPr>
          <p:nvPr/>
        </p:nvCxnSpPr>
        <p:spPr>
          <a:xfrm flipH="1">
            <a:off x="5306640" y="1872194"/>
            <a:ext cx="230172" cy="66815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5986441" y="1772358"/>
            <a:ext cx="942052" cy="76507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6201064" y="1549028"/>
            <a:ext cx="3220027" cy="118817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5" name="Group 104"/>
          <p:cNvGrpSpPr/>
          <p:nvPr/>
        </p:nvGrpSpPr>
        <p:grpSpPr>
          <a:xfrm>
            <a:off x="5772987" y="3410095"/>
            <a:ext cx="794759" cy="582637"/>
            <a:chOff x="5053187" y="2883017"/>
            <a:chExt cx="794759" cy="582637"/>
          </a:xfrm>
        </p:grpSpPr>
        <p:sp>
          <p:nvSpPr>
            <p:cNvPr id="106" name="Block Arc 105"/>
            <p:cNvSpPr/>
            <p:nvPr/>
          </p:nvSpPr>
          <p:spPr>
            <a:xfrm flipH="1" flipV="1">
              <a:off x="5424085" y="3041296"/>
              <a:ext cx="280731" cy="302991"/>
            </a:xfrm>
            <a:prstGeom prst="blockArc">
              <a:avLst>
                <a:gd name="adj1" fmla="val 10800000"/>
                <a:gd name="adj2" fmla="val 16210227"/>
                <a:gd name="adj3" fmla="val 18302"/>
              </a:avLst>
            </a:prstGeom>
            <a:solidFill>
              <a:srgbClr val="FFC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07" name="Block Arc 106"/>
            <p:cNvSpPr/>
            <p:nvPr/>
          </p:nvSpPr>
          <p:spPr>
            <a:xfrm flipV="1">
              <a:off x="5196467" y="3040297"/>
              <a:ext cx="280731" cy="302991"/>
            </a:xfrm>
            <a:prstGeom prst="blockArc">
              <a:avLst>
                <a:gd name="adj1" fmla="val 10800000"/>
                <a:gd name="adj2" fmla="val 16210227"/>
                <a:gd name="adj3" fmla="val 18302"/>
              </a:avLst>
            </a:prstGeom>
            <a:solidFill>
              <a:srgbClr val="FFC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5322997" y="3244796"/>
              <a:ext cx="257491" cy="22085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109" name="Group 108"/>
            <p:cNvGrpSpPr>
              <a:grpSpLocks noChangeAspect="1"/>
            </p:cNvGrpSpPr>
            <p:nvPr/>
          </p:nvGrpSpPr>
          <p:grpSpPr>
            <a:xfrm>
              <a:off x="5053187" y="2883017"/>
              <a:ext cx="794759" cy="367237"/>
              <a:chOff x="5804556" y="1945277"/>
              <a:chExt cx="1059562" cy="423036"/>
            </a:xfrm>
          </p:grpSpPr>
          <p:sp>
            <p:nvSpPr>
              <p:cNvPr id="110" name="Oval 109"/>
              <p:cNvSpPr/>
              <p:nvPr/>
            </p:nvSpPr>
            <p:spPr>
              <a:xfrm>
                <a:off x="5804556" y="1945277"/>
                <a:ext cx="475184" cy="422103"/>
              </a:xfrm>
              <a:prstGeom prst="ellipse">
                <a:avLst/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1" name="Oval 110"/>
              <p:cNvSpPr/>
              <p:nvPr/>
            </p:nvSpPr>
            <p:spPr>
              <a:xfrm>
                <a:off x="6388934" y="1946210"/>
                <a:ext cx="475184" cy="422103"/>
              </a:xfrm>
              <a:prstGeom prst="ellipse">
                <a:avLst/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</p:grpSp>
      <p:grpSp>
        <p:nvGrpSpPr>
          <p:cNvPr id="112" name="Group 111"/>
          <p:cNvGrpSpPr/>
          <p:nvPr/>
        </p:nvGrpSpPr>
        <p:grpSpPr>
          <a:xfrm>
            <a:off x="5774162" y="2337100"/>
            <a:ext cx="794759" cy="582637"/>
            <a:chOff x="5053187" y="2883017"/>
            <a:chExt cx="794759" cy="582637"/>
          </a:xfrm>
        </p:grpSpPr>
        <p:sp>
          <p:nvSpPr>
            <p:cNvPr id="119" name="Block Arc 118"/>
            <p:cNvSpPr/>
            <p:nvPr/>
          </p:nvSpPr>
          <p:spPr>
            <a:xfrm flipH="1" flipV="1">
              <a:off x="5424085" y="3041296"/>
              <a:ext cx="280731" cy="302991"/>
            </a:xfrm>
            <a:prstGeom prst="blockArc">
              <a:avLst>
                <a:gd name="adj1" fmla="val 10800000"/>
                <a:gd name="adj2" fmla="val 16210227"/>
                <a:gd name="adj3" fmla="val 18302"/>
              </a:avLst>
            </a:prstGeom>
            <a:solidFill>
              <a:srgbClr val="FFC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20" name="Block Arc 119"/>
            <p:cNvSpPr/>
            <p:nvPr/>
          </p:nvSpPr>
          <p:spPr>
            <a:xfrm flipV="1">
              <a:off x="5196467" y="3040297"/>
              <a:ext cx="280731" cy="302991"/>
            </a:xfrm>
            <a:prstGeom prst="blockArc">
              <a:avLst>
                <a:gd name="adj1" fmla="val 10800000"/>
                <a:gd name="adj2" fmla="val 16210227"/>
                <a:gd name="adj3" fmla="val 18302"/>
              </a:avLst>
            </a:prstGeom>
            <a:solidFill>
              <a:srgbClr val="FFC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5322997" y="3244796"/>
              <a:ext cx="257491" cy="22085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124" name="Group 123"/>
            <p:cNvGrpSpPr>
              <a:grpSpLocks noChangeAspect="1"/>
            </p:cNvGrpSpPr>
            <p:nvPr/>
          </p:nvGrpSpPr>
          <p:grpSpPr>
            <a:xfrm>
              <a:off x="5053187" y="2883017"/>
              <a:ext cx="794759" cy="367237"/>
              <a:chOff x="5804556" y="1945277"/>
              <a:chExt cx="1059562" cy="423036"/>
            </a:xfrm>
          </p:grpSpPr>
          <p:sp>
            <p:nvSpPr>
              <p:cNvPr id="125" name="Oval 124"/>
              <p:cNvSpPr/>
              <p:nvPr/>
            </p:nvSpPr>
            <p:spPr>
              <a:xfrm>
                <a:off x="5804556" y="1945277"/>
                <a:ext cx="475184" cy="422103"/>
              </a:xfrm>
              <a:prstGeom prst="ellipse">
                <a:avLst/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6" name="Oval 125"/>
              <p:cNvSpPr/>
              <p:nvPr/>
            </p:nvSpPr>
            <p:spPr>
              <a:xfrm>
                <a:off x="6388934" y="1946210"/>
                <a:ext cx="475184" cy="422103"/>
              </a:xfrm>
              <a:prstGeom prst="ellipse">
                <a:avLst/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74898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Diagnostics Overview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t>8</a:t>
            </a:fld>
            <a:endParaRPr lang="en-GB"/>
          </a:p>
        </p:txBody>
      </p:sp>
      <p:grpSp>
        <p:nvGrpSpPr>
          <p:cNvPr id="7" name="Group 6"/>
          <p:cNvGrpSpPr/>
          <p:nvPr/>
        </p:nvGrpSpPr>
        <p:grpSpPr>
          <a:xfrm>
            <a:off x="1631629" y="1284289"/>
            <a:ext cx="8928742" cy="4358760"/>
            <a:chOff x="508000" y="727271"/>
            <a:chExt cx="8182935" cy="3994678"/>
          </a:xfrm>
        </p:grpSpPr>
        <p:sp>
          <p:nvSpPr>
            <p:cNvPr id="8" name="Can 7"/>
            <p:cNvSpPr/>
            <p:nvPr/>
          </p:nvSpPr>
          <p:spPr>
            <a:xfrm rot="16200000">
              <a:off x="4626910" y="583594"/>
              <a:ext cx="239345" cy="5929308"/>
            </a:xfrm>
            <a:prstGeom prst="can">
              <a:avLst>
                <a:gd name="adj" fmla="val 4688"/>
              </a:avLst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en-GB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3067133" y="3097384"/>
              <a:ext cx="3058562" cy="878401"/>
            </a:xfrm>
            <a:prstGeom prst="rect">
              <a:avLst/>
            </a:prstGeom>
            <a:solidFill>
              <a:srgbClr val="F79646"/>
            </a:solidFill>
            <a:ln w="25400" cap="flat" cmpd="sng" algn="ctr">
              <a:solidFill>
                <a:srgbClr val="F79646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GB" kern="0" dirty="0">
                  <a:solidFill>
                    <a:prstClr val="white"/>
                  </a:solidFill>
                  <a:latin typeface="Calibri"/>
                </a:rPr>
                <a:t>Device under test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67132" y="3097384"/>
              <a:ext cx="176364" cy="878401"/>
            </a:xfrm>
            <a:prstGeom prst="rect">
              <a:avLst/>
            </a:prstGeom>
            <a:solidFill>
              <a:srgbClr val="F79646"/>
            </a:solidFill>
            <a:ln w="25400" cap="flat" cmpd="sng" algn="ctr">
              <a:solidFill>
                <a:srgbClr val="F79646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GB" kern="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125695" y="3097382"/>
              <a:ext cx="176364" cy="878401"/>
            </a:xfrm>
            <a:prstGeom prst="rect">
              <a:avLst/>
            </a:prstGeom>
            <a:solidFill>
              <a:srgbClr val="F79646"/>
            </a:solidFill>
            <a:ln w="25400" cap="flat" cmpd="sng" algn="ctr">
              <a:solidFill>
                <a:srgbClr val="F79646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GB" kern="0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12" name="Elbow Connector 11"/>
            <p:cNvCxnSpPr>
              <a:stCxn id="10" idx="0"/>
            </p:cNvCxnSpPr>
            <p:nvPr/>
          </p:nvCxnSpPr>
          <p:spPr>
            <a:xfrm rot="16200000" flipV="1">
              <a:off x="1972147" y="1914215"/>
              <a:ext cx="1139721" cy="1226617"/>
            </a:xfrm>
            <a:prstGeom prst="bentConnector2">
              <a:avLst/>
            </a:prstGeom>
            <a:noFill/>
            <a:ln w="76200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grpSp>
          <p:nvGrpSpPr>
            <p:cNvPr id="13" name="Group 12"/>
            <p:cNvGrpSpPr/>
            <p:nvPr/>
          </p:nvGrpSpPr>
          <p:grpSpPr>
            <a:xfrm>
              <a:off x="2451406" y="1597686"/>
              <a:ext cx="615727" cy="442853"/>
              <a:chOff x="1353474" y="5492078"/>
              <a:chExt cx="615727" cy="442853"/>
            </a:xfrm>
          </p:grpSpPr>
          <p:sp>
            <p:nvSpPr>
              <p:cNvPr id="50" name="Rounded Rectangle 49"/>
              <p:cNvSpPr/>
              <p:nvPr/>
            </p:nvSpPr>
            <p:spPr>
              <a:xfrm>
                <a:off x="1353474" y="5740518"/>
                <a:ext cx="615727" cy="194413"/>
              </a:xfrm>
              <a:prstGeom prst="roundRect">
                <a:avLst/>
              </a:prstGeom>
              <a:solidFill>
                <a:srgbClr val="F79646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GB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51" name="Block Arc 50"/>
              <p:cNvSpPr/>
              <p:nvPr/>
            </p:nvSpPr>
            <p:spPr>
              <a:xfrm flipV="1">
                <a:off x="1390297" y="5492078"/>
                <a:ext cx="539780" cy="248440"/>
              </a:xfrm>
              <a:prstGeom prst="blockArc">
                <a:avLst>
                  <a:gd name="adj1" fmla="val 10801264"/>
                  <a:gd name="adj2" fmla="val 0"/>
                  <a:gd name="adj3" fmla="val 25000"/>
                </a:avLst>
              </a:prstGeom>
              <a:solidFill>
                <a:srgbClr val="F79646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GB" kern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sp>
          <p:nvSpPr>
            <p:cNvPr id="14" name="Rectangle 13"/>
            <p:cNvSpPr/>
            <p:nvPr/>
          </p:nvSpPr>
          <p:spPr>
            <a:xfrm>
              <a:off x="7249095" y="1035096"/>
              <a:ext cx="1441840" cy="329399"/>
            </a:xfrm>
            <a:prstGeom prst="rect">
              <a:avLst/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r>
                <a:rPr lang="en-GB" kern="0" dirty="0">
                  <a:solidFill>
                    <a:prstClr val="black"/>
                  </a:solidFill>
                  <a:latin typeface="Calibri"/>
                </a:rPr>
                <a:t>RF Load</a:t>
              </a:r>
            </a:p>
          </p:txBody>
        </p:sp>
        <p:cxnSp>
          <p:nvCxnSpPr>
            <p:cNvPr id="15" name="Elbow Connector 16"/>
            <p:cNvCxnSpPr>
              <a:stCxn id="14" idx="1"/>
              <a:endCxn id="11" idx="2"/>
            </p:cNvCxnSpPr>
            <p:nvPr/>
          </p:nvCxnSpPr>
          <p:spPr>
            <a:xfrm rot="10800000" flipV="1">
              <a:off x="6213877" y="1199795"/>
              <a:ext cx="1035218" cy="2775987"/>
            </a:xfrm>
            <a:prstGeom prst="bentConnector4">
              <a:avLst>
                <a:gd name="adj1" fmla="val 100947"/>
                <a:gd name="adj2" fmla="val 74380"/>
              </a:avLst>
            </a:prstGeom>
            <a:noFill/>
            <a:ln w="76200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grpSp>
          <p:nvGrpSpPr>
            <p:cNvPr id="16" name="Group 15"/>
            <p:cNvGrpSpPr/>
            <p:nvPr/>
          </p:nvGrpSpPr>
          <p:grpSpPr>
            <a:xfrm rot="5400000">
              <a:off x="6050106" y="1539601"/>
              <a:ext cx="615727" cy="442853"/>
              <a:chOff x="1353474" y="5492078"/>
              <a:chExt cx="615727" cy="442853"/>
            </a:xfrm>
          </p:grpSpPr>
          <p:sp>
            <p:nvSpPr>
              <p:cNvPr id="48" name="Rounded Rectangle 47"/>
              <p:cNvSpPr/>
              <p:nvPr/>
            </p:nvSpPr>
            <p:spPr>
              <a:xfrm>
                <a:off x="1353474" y="5740518"/>
                <a:ext cx="615727" cy="194413"/>
              </a:xfrm>
              <a:prstGeom prst="roundRect">
                <a:avLst/>
              </a:prstGeom>
              <a:solidFill>
                <a:srgbClr val="F79646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GB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49" name="Block Arc 48"/>
              <p:cNvSpPr/>
              <p:nvPr/>
            </p:nvSpPr>
            <p:spPr>
              <a:xfrm flipV="1">
                <a:off x="1390297" y="5492078"/>
                <a:ext cx="539780" cy="248440"/>
              </a:xfrm>
              <a:prstGeom prst="blockArc">
                <a:avLst>
                  <a:gd name="adj1" fmla="val 10801264"/>
                  <a:gd name="adj2" fmla="val 0"/>
                  <a:gd name="adj3" fmla="val 25000"/>
                </a:avLst>
              </a:prstGeom>
              <a:solidFill>
                <a:srgbClr val="F79646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GB" kern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cxnSp>
          <p:nvCxnSpPr>
            <p:cNvPr id="17" name="Straight Arrow Connector 16"/>
            <p:cNvCxnSpPr/>
            <p:nvPr/>
          </p:nvCxnSpPr>
          <p:spPr>
            <a:xfrm>
              <a:off x="6505963" y="1519291"/>
              <a:ext cx="403869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tailEnd type="arrow"/>
            </a:ln>
            <a:effectLst/>
          </p:spPr>
        </p:cxnSp>
        <p:cxnSp>
          <p:nvCxnSpPr>
            <p:cNvPr id="18" name="Straight Arrow Connector 17"/>
            <p:cNvCxnSpPr/>
            <p:nvPr/>
          </p:nvCxnSpPr>
          <p:spPr>
            <a:xfrm flipH="1" flipV="1">
              <a:off x="3018502" y="1263295"/>
              <a:ext cx="3470" cy="393744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tailEnd type="arrow"/>
            </a:ln>
            <a:effectLst/>
          </p:spPr>
        </p:cxnSp>
        <p:cxnSp>
          <p:nvCxnSpPr>
            <p:cNvPr id="19" name="Straight Arrow Connector 18"/>
            <p:cNvCxnSpPr/>
            <p:nvPr/>
          </p:nvCxnSpPr>
          <p:spPr>
            <a:xfrm flipH="1" flipV="1">
              <a:off x="2488229" y="1263296"/>
              <a:ext cx="17303" cy="393743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tailEnd type="arrow"/>
            </a:ln>
            <a:effectLst/>
          </p:spPr>
        </p:cxnSp>
        <p:sp>
          <p:nvSpPr>
            <p:cNvPr id="20" name="AutoShape 29"/>
            <p:cNvSpPr>
              <a:spLocks noChangeAspect="1" noChangeArrowheads="1"/>
            </p:cNvSpPr>
            <p:nvPr/>
          </p:nvSpPr>
          <p:spPr bwMode="auto">
            <a:xfrm flipH="1">
              <a:off x="2880238" y="727271"/>
              <a:ext cx="1403381" cy="4865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r>
                <a:rPr lang="en-GB" sz="1600" kern="0" dirty="0">
                  <a:solidFill>
                    <a:prstClr val="black"/>
                  </a:solidFill>
                </a:rPr>
                <a:t>Incident Power</a:t>
              </a:r>
            </a:p>
          </p:txBody>
        </p:sp>
        <p:sp>
          <p:nvSpPr>
            <p:cNvPr id="21" name="AutoShape 29"/>
            <p:cNvSpPr>
              <a:spLocks noChangeAspect="1" noChangeArrowheads="1"/>
            </p:cNvSpPr>
            <p:nvPr/>
          </p:nvSpPr>
          <p:spPr bwMode="auto">
            <a:xfrm flipH="1">
              <a:off x="1724331" y="815816"/>
              <a:ext cx="1125227" cy="4865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r>
                <a:rPr lang="en-GB" sz="1600" kern="0" dirty="0">
                  <a:solidFill>
                    <a:prstClr val="black"/>
                  </a:solidFill>
                </a:rPr>
                <a:t>Reflected Power</a:t>
              </a:r>
            </a:p>
          </p:txBody>
        </p:sp>
        <p:sp>
          <p:nvSpPr>
            <p:cNvPr id="22" name="AutoShape 29"/>
            <p:cNvSpPr>
              <a:spLocks noChangeAspect="1" noChangeArrowheads="1"/>
            </p:cNvSpPr>
            <p:nvPr/>
          </p:nvSpPr>
          <p:spPr bwMode="auto">
            <a:xfrm flipH="1">
              <a:off x="6871399" y="1368728"/>
              <a:ext cx="1403381" cy="4865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r>
                <a:rPr lang="en-GB" sz="1600" kern="0" dirty="0">
                  <a:solidFill>
                    <a:prstClr val="black"/>
                  </a:solidFill>
                </a:rPr>
                <a:t>Transmitted Power</a:t>
              </a:r>
            </a:p>
          </p:txBody>
        </p:sp>
        <p:sp>
          <p:nvSpPr>
            <p:cNvPr id="23" name="Can 22"/>
            <p:cNvSpPr/>
            <p:nvPr/>
          </p:nvSpPr>
          <p:spPr>
            <a:xfrm>
              <a:off x="2275127" y="2965030"/>
              <a:ext cx="230405" cy="463547"/>
            </a:xfrm>
            <a:prstGeom prst="can">
              <a:avLst>
                <a:gd name="adj" fmla="val 4688"/>
              </a:avLst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en-GB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4" name="Can 23"/>
            <p:cNvSpPr/>
            <p:nvPr/>
          </p:nvSpPr>
          <p:spPr>
            <a:xfrm>
              <a:off x="6691337" y="2965030"/>
              <a:ext cx="230405" cy="463547"/>
            </a:xfrm>
            <a:prstGeom prst="can">
              <a:avLst>
                <a:gd name="adj" fmla="val 4688"/>
              </a:avLst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en-GB" kern="0">
                <a:solidFill>
                  <a:prstClr val="black"/>
                </a:solidFill>
                <a:latin typeface="Calibri"/>
              </a:endParaRPr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V="1">
              <a:off x="2386725" y="2607782"/>
              <a:ext cx="0" cy="367200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tailEnd type="arrow"/>
            </a:ln>
            <a:effectLst/>
          </p:spPr>
        </p:cxnSp>
        <p:cxnSp>
          <p:nvCxnSpPr>
            <p:cNvPr id="26" name="Straight Arrow Connector 25"/>
            <p:cNvCxnSpPr/>
            <p:nvPr/>
          </p:nvCxnSpPr>
          <p:spPr>
            <a:xfrm flipV="1">
              <a:off x="6806538" y="2607782"/>
              <a:ext cx="0" cy="367200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tailEnd type="arrow"/>
            </a:ln>
            <a:effectLst/>
          </p:spPr>
        </p:cxnSp>
        <p:sp>
          <p:nvSpPr>
            <p:cNvPr id="27" name="Double Bracket 26"/>
            <p:cNvSpPr/>
            <p:nvPr/>
          </p:nvSpPr>
          <p:spPr>
            <a:xfrm>
              <a:off x="1724332" y="3237698"/>
              <a:ext cx="6043407" cy="612164"/>
            </a:xfrm>
            <a:prstGeom prst="bracketPair">
              <a:avLst>
                <a:gd name="adj" fmla="val 27533"/>
              </a:avLst>
            </a:prstGeom>
            <a:noFill/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GB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8" name="AutoShape 29"/>
            <p:cNvSpPr>
              <a:spLocks noChangeAspect="1" noChangeArrowheads="1"/>
            </p:cNvSpPr>
            <p:nvPr/>
          </p:nvSpPr>
          <p:spPr bwMode="auto">
            <a:xfrm flipH="1">
              <a:off x="1928698" y="2098197"/>
              <a:ext cx="1403381" cy="4865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r>
                <a:rPr lang="en-GB" sz="1600" kern="0" dirty="0">
                  <a:solidFill>
                    <a:prstClr val="black"/>
                  </a:solidFill>
                </a:rPr>
                <a:t>Ion gauge readout</a:t>
              </a:r>
            </a:p>
          </p:txBody>
        </p:sp>
        <p:sp>
          <p:nvSpPr>
            <p:cNvPr id="29" name="AutoShape 29"/>
            <p:cNvSpPr>
              <a:spLocks noChangeAspect="1" noChangeArrowheads="1"/>
            </p:cNvSpPr>
            <p:nvPr/>
          </p:nvSpPr>
          <p:spPr bwMode="auto">
            <a:xfrm flipH="1">
              <a:off x="6364359" y="2112598"/>
              <a:ext cx="1403381" cy="4865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r>
                <a:rPr lang="en-GB" sz="1600" kern="0" dirty="0">
                  <a:solidFill>
                    <a:prstClr val="black"/>
                  </a:solidFill>
                </a:rPr>
                <a:t>Ion gauge readout</a:t>
              </a:r>
            </a:p>
          </p:txBody>
        </p:sp>
        <p:sp>
          <p:nvSpPr>
            <p:cNvPr id="30" name="AutoShape 29"/>
            <p:cNvSpPr>
              <a:spLocks noChangeAspect="1" noChangeArrowheads="1"/>
            </p:cNvSpPr>
            <p:nvPr/>
          </p:nvSpPr>
          <p:spPr bwMode="auto">
            <a:xfrm flipH="1">
              <a:off x="4049838" y="933205"/>
              <a:ext cx="1645393" cy="4865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r>
                <a:rPr lang="en-GB" sz="1600" kern="0" dirty="0">
                  <a:solidFill>
                    <a:prstClr val="black"/>
                  </a:solidFill>
                </a:rPr>
                <a:t>60 dB directional coupler</a:t>
              </a:r>
            </a:p>
          </p:txBody>
        </p:sp>
        <p:sp>
          <p:nvSpPr>
            <p:cNvPr id="31" name="AutoShape 29"/>
            <p:cNvSpPr>
              <a:spLocks noChangeAspect="1" noChangeArrowheads="1"/>
            </p:cNvSpPr>
            <p:nvPr/>
          </p:nvSpPr>
          <p:spPr bwMode="auto">
            <a:xfrm flipH="1">
              <a:off x="931333" y="4146284"/>
              <a:ext cx="2090640" cy="4865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r>
                <a:rPr lang="en-GB" sz="1600" kern="0" dirty="0">
                  <a:solidFill>
                    <a:prstClr val="black"/>
                  </a:solidFill>
                </a:rPr>
                <a:t>Upstream Faraday cup signal</a:t>
              </a:r>
            </a:p>
          </p:txBody>
        </p:sp>
        <p:sp>
          <p:nvSpPr>
            <p:cNvPr id="32" name="AutoShape 29"/>
            <p:cNvSpPr>
              <a:spLocks noChangeAspect="1" noChangeArrowheads="1"/>
            </p:cNvSpPr>
            <p:nvPr/>
          </p:nvSpPr>
          <p:spPr bwMode="auto">
            <a:xfrm flipH="1">
              <a:off x="6455175" y="4233073"/>
              <a:ext cx="1971137" cy="379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r>
                <a:rPr lang="en-GB" sz="1600" kern="0" dirty="0">
                  <a:solidFill>
                    <a:prstClr val="black"/>
                  </a:solidFill>
                </a:rPr>
                <a:t>Downstream Faraday cup signal</a:t>
              </a:r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 flipH="1">
              <a:off x="1854845" y="3895207"/>
              <a:ext cx="4" cy="354091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tailEnd type="arrow"/>
            </a:ln>
            <a:effectLst/>
          </p:spPr>
        </p:cxnSp>
        <p:cxnSp>
          <p:nvCxnSpPr>
            <p:cNvPr id="34" name="Straight Arrow Connector 33"/>
            <p:cNvCxnSpPr/>
            <p:nvPr/>
          </p:nvCxnSpPr>
          <p:spPr>
            <a:xfrm flipH="1">
              <a:off x="7604689" y="3895207"/>
              <a:ext cx="4" cy="354091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tailEnd type="arrow"/>
            </a:ln>
            <a:effectLst/>
          </p:spPr>
        </p:cxnSp>
        <p:sp>
          <p:nvSpPr>
            <p:cNvPr id="35" name="AutoShape 29"/>
            <p:cNvSpPr>
              <a:spLocks noChangeAspect="1" noChangeArrowheads="1"/>
            </p:cNvSpPr>
            <p:nvPr/>
          </p:nvSpPr>
          <p:spPr bwMode="auto">
            <a:xfrm flipH="1">
              <a:off x="508000" y="1482329"/>
              <a:ext cx="2063484" cy="4865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r>
                <a:rPr lang="en-GB" sz="1600" kern="0" dirty="0">
                  <a:solidFill>
                    <a:prstClr val="black"/>
                  </a:solidFill>
                </a:rPr>
                <a:t>RF In From Pulse Compressor</a:t>
              </a:r>
            </a:p>
          </p:txBody>
        </p:sp>
        <p:sp>
          <p:nvSpPr>
            <p:cNvPr id="36" name="AutoShape 29"/>
            <p:cNvSpPr>
              <a:spLocks noChangeAspect="1" noChangeArrowheads="1"/>
            </p:cNvSpPr>
            <p:nvPr/>
          </p:nvSpPr>
          <p:spPr bwMode="auto">
            <a:xfrm flipH="1">
              <a:off x="4001435" y="1616052"/>
              <a:ext cx="1134110" cy="4865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r>
                <a:rPr lang="en-GB" sz="1600" kern="0" dirty="0">
                  <a:solidFill>
                    <a:prstClr val="black"/>
                  </a:solidFill>
                </a:rPr>
                <a:t>WR90 Waveguide</a:t>
              </a:r>
            </a:p>
          </p:txBody>
        </p:sp>
        <p:cxnSp>
          <p:nvCxnSpPr>
            <p:cNvPr id="37" name="Straight Connector 36"/>
            <p:cNvCxnSpPr/>
            <p:nvPr/>
          </p:nvCxnSpPr>
          <p:spPr>
            <a:xfrm flipH="1">
              <a:off x="3155312" y="1999598"/>
              <a:ext cx="699252" cy="50400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38" name="Straight Connector 37"/>
            <p:cNvCxnSpPr/>
            <p:nvPr/>
          </p:nvCxnSpPr>
          <p:spPr>
            <a:xfrm flipH="1" flipV="1">
              <a:off x="5248121" y="1957662"/>
              <a:ext cx="932753" cy="535026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39" name="AutoShape 29"/>
            <p:cNvSpPr>
              <a:spLocks noChangeAspect="1" noChangeArrowheads="1"/>
            </p:cNvSpPr>
            <p:nvPr/>
          </p:nvSpPr>
          <p:spPr bwMode="auto">
            <a:xfrm flipH="1">
              <a:off x="3566258" y="2314383"/>
              <a:ext cx="1040126" cy="4865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r>
                <a:rPr lang="en-GB" sz="1600" kern="0" dirty="0">
                  <a:solidFill>
                    <a:prstClr val="black"/>
                  </a:solidFill>
                </a:rPr>
                <a:t>Input coupler</a:t>
              </a:r>
            </a:p>
          </p:txBody>
        </p:sp>
        <p:sp>
          <p:nvSpPr>
            <p:cNvPr id="40" name="AutoShape 29"/>
            <p:cNvSpPr>
              <a:spLocks noChangeAspect="1" noChangeArrowheads="1"/>
            </p:cNvSpPr>
            <p:nvPr/>
          </p:nvSpPr>
          <p:spPr bwMode="auto">
            <a:xfrm flipH="1">
              <a:off x="5100028" y="2356629"/>
              <a:ext cx="885598" cy="4865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r>
                <a:rPr lang="en-GB" sz="1600" kern="0" dirty="0">
                  <a:solidFill>
                    <a:prstClr val="black"/>
                  </a:solidFill>
                </a:rPr>
                <a:t>Output coupler</a:t>
              </a:r>
            </a:p>
          </p:txBody>
        </p:sp>
        <p:cxnSp>
          <p:nvCxnSpPr>
            <p:cNvPr id="41" name="Straight Connector 40"/>
            <p:cNvCxnSpPr/>
            <p:nvPr/>
          </p:nvCxnSpPr>
          <p:spPr>
            <a:xfrm flipH="1">
              <a:off x="3155315" y="2720328"/>
              <a:ext cx="426614" cy="416749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42" name="Straight Connector 41"/>
            <p:cNvCxnSpPr>
              <a:stCxn id="11" idx="0"/>
            </p:cNvCxnSpPr>
            <p:nvPr/>
          </p:nvCxnSpPr>
          <p:spPr>
            <a:xfrm flipH="1" flipV="1">
              <a:off x="5866894" y="2791384"/>
              <a:ext cx="330460" cy="305998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43" name="AutoShape 29"/>
            <p:cNvSpPr>
              <a:spLocks noChangeAspect="1" noChangeArrowheads="1"/>
            </p:cNvSpPr>
            <p:nvPr/>
          </p:nvSpPr>
          <p:spPr bwMode="auto">
            <a:xfrm flipH="1">
              <a:off x="1922757" y="3377681"/>
              <a:ext cx="1403381" cy="4865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r>
                <a:rPr lang="en-GB" sz="1600" kern="0" dirty="0">
                  <a:solidFill>
                    <a:prstClr val="black"/>
                  </a:solidFill>
                </a:rPr>
                <a:t>Beam-pipe</a:t>
              </a:r>
            </a:p>
          </p:txBody>
        </p:sp>
        <p:sp>
          <p:nvSpPr>
            <p:cNvPr id="44" name="AutoShape 29"/>
            <p:cNvSpPr>
              <a:spLocks noChangeAspect="1" noChangeArrowheads="1"/>
            </p:cNvSpPr>
            <p:nvPr/>
          </p:nvSpPr>
          <p:spPr bwMode="auto">
            <a:xfrm flipH="1">
              <a:off x="6382357" y="3366250"/>
              <a:ext cx="1403381" cy="4865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r>
                <a:rPr lang="en-GB" sz="1600" kern="0" dirty="0">
                  <a:solidFill>
                    <a:prstClr val="black"/>
                  </a:solidFill>
                </a:rPr>
                <a:t>Beam-pipe</a:t>
              </a:r>
            </a:p>
          </p:txBody>
        </p:sp>
        <p:cxnSp>
          <p:nvCxnSpPr>
            <p:cNvPr id="45" name="Straight Connector 44"/>
            <p:cNvCxnSpPr/>
            <p:nvPr/>
          </p:nvCxnSpPr>
          <p:spPr>
            <a:xfrm flipH="1">
              <a:off x="2919509" y="1302395"/>
              <a:ext cx="1130331" cy="633685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46" name="Straight Connector 45"/>
            <p:cNvCxnSpPr/>
            <p:nvPr/>
          </p:nvCxnSpPr>
          <p:spPr>
            <a:xfrm flipH="1" flipV="1">
              <a:off x="5695912" y="1362804"/>
              <a:ext cx="464746" cy="398222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47" name="Rectangle 46"/>
            <p:cNvSpPr/>
            <p:nvPr/>
          </p:nvSpPr>
          <p:spPr>
            <a:xfrm>
              <a:off x="3925043" y="4152107"/>
              <a:ext cx="1491513" cy="569842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GB" kern="0" dirty="0">
                  <a:solidFill>
                    <a:prstClr val="black"/>
                  </a:solidFill>
                  <a:latin typeface="Calibri"/>
                </a:rPr>
                <a:t>Radiation Monitor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68347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Structure Diagnostics Overview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pPr/>
              <a:t>9</a:t>
            </a:fld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018" y="1755535"/>
            <a:ext cx="5938982" cy="3216948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7450" y="1755535"/>
            <a:ext cx="5734050" cy="3219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31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8005</TotalTime>
  <Words>992</Words>
  <Application>Microsoft Office PowerPoint</Application>
  <PresentationFormat>Widescreen</PresentationFormat>
  <Paragraphs>200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Arial</vt:lpstr>
      <vt:lpstr>Calibri</vt:lpstr>
      <vt:lpstr>Cambria Math</vt:lpstr>
      <vt:lpstr>Century Gothic</vt:lpstr>
      <vt:lpstr>Office Theme</vt:lpstr>
      <vt:lpstr>X-Band RF Test Stands at CERN</vt:lpstr>
      <vt:lpstr>Compact Linear Collider</vt:lpstr>
      <vt:lpstr>RF Accelerating Structures</vt:lpstr>
      <vt:lpstr>Test Stands at CERN</vt:lpstr>
      <vt:lpstr>Generating High RF Power</vt:lpstr>
      <vt:lpstr>Xbox 2 Block Diagram</vt:lpstr>
      <vt:lpstr>Xbox 3 Block Diagram</vt:lpstr>
      <vt:lpstr>Structure Diagnostics Overview</vt:lpstr>
      <vt:lpstr>Structure Diagnostics Overview</vt:lpstr>
      <vt:lpstr>Breakdown</vt:lpstr>
      <vt:lpstr>Breakdown</vt:lpstr>
      <vt:lpstr>Breakdown Diagnostics</vt:lpstr>
      <vt:lpstr>Breakdown Phase</vt:lpstr>
      <vt:lpstr>Conditioning Procedure</vt:lpstr>
      <vt:lpstr>Conditioning of Different Structures</vt:lpstr>
      <vt:lpstr>Conditioning Comparison – Normalised Gradient</vt:lpstr>
      <vt:lpstr>Persistence of Conditioning State</vt:lpstr>
      <vt:lpstr>Breakdown Locations: T24 PSI 1</vt:lpstr>
      <vt:lpstr>Breakdown Locations: T24 PSI 1</vt:lpstr>
      <vt:lpstr>Breakdown Locations: T24 PSI 2</vt:lpstr>
      <vt:lpstr>Breakdown Locations: T24 PSI 2</vt:lpstr>
      <vt:lpstr>Breakdown Locations: TD24 SiC 2</vt:lpstr>
      <vt:lpstr>Breakdown Locations: TD24 SiC 2</vt:lpstr>
      <vt:lpstr>Breakdown Clustering</vt:lpstr>
      <vt:lpstr>BDR Statistics: T24PSI1 in Xbox 2</vt:lpstr>
      <vt:lpstr>BDR Statistics: T24PSI2 in Xbox 2</vt:lpstr>
      <vt:lpstr>BDR statistics: TD26CCN3</vt:lpstr>
      <vt:lpstr>Conclusions</vt:lpstr>
      <vt:lpstr>Thank you!</vt:lpstr>
      <vt:lpstr>Comparison of BDR windows</vt:lpstr>
      <vt:lpstr>Structure Final Performance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 Paszkiewicz</dc:creator>
  <cp:lastModifiedBy>Jan Paszkiewicz</cp:lastModifiedBy>
  <cp:revision>220</cp:revision>
  <dcterms:created xsi:type="dcterms:W3CDTF">2017-06-21T19:38:37Z</dcterms:created>
  <dcterms:modified xsi:type="dcterms:W3CDTF">2018-06-05T02:39:23Z</dcterms:modified>
</cp:coreProperties>
</file>