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5" r:id="rId10"/>
    <p:sldId id="272" r:id="rId11"/>
    <p:sldId id="276" r:id="rId12"/>
    <p:sldId id="273" r:id="rId13"/>
    <p:sldId id="266" r:id="rId14"/>
    <p:sldId id="267" r:id="rId15"/>
    <p:sldId id="277" r:id="rId16"/>
    <p:sldId id="285" r:id="rId17"/>
    <p:sldId id="279" r:id="rId18"/>
    <p:sldId id="286" r:id="rId19"/>
    <p:sldId id="278" r:id="rId20"/>
    <p:sldId id="280" r:id="rId21"/>
    <p:sldId id="282" r:id="rId22"/>
    <p:sldId id="283" r:id="rId23"/>
    <p:sldId id="284" r:id="rId24"/>
    <p:sldId id="281" r:id="rId25"/>
    <p:sldId id="287" r:id="rId26"/>
    <p:sldId id="28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FF66FF"/>
    <a:srgbClr val="FFC000"/>
    <a:srgbClr val="1B36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82" autoAdjust="0"/>
    <p:restoredTop sz="94660"/>
  </p:normalViewPr>
  <p:slideViewPr>
    <p:cSldViewPr snapToGrid="0">
      <p:cViewPr varScale="1">
        <p:scale>
          <a:sx n="69" d="100"/>
          <a:sy n="69" d="100"/>
        </p:scale>
        <p:origin x="440" y="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268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421B7A-4678-4190-A8E7-43FD9579968E}" type="datetimeFigureOut">
              <a:rPr lang="en-GB" smtClean="0"/>
              <a:t>06/06/2018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AE117-1528-4CBD-AB86-A1F2046E98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816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175A2-7CF5-42BE-B627-557179A880D6}" type="datetime1">
              <a:rPr lang="en-GB" smtClean="0"/>
              <a:t>06/06/2018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/>
            </a:lvl1pPr>
          </a:lstStyle>
          <a:p>
            <a:fld id="{A33464BE-58F7-41EE-8B3A-C84D3DE73A0D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1" y="6264147"/>
            <a:ext cx="12192000" cy="583200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508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2E4E86-D705-4F52-81EF-A49181DD6305}" type="datetime1">
              <a:rPr lang="en-GB" smtClean="0"/>
              <a:t>06/06/2018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241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48C43-96E6-4E55-B9DD-0660B5CA8B4F}" type="datetime1">
              <a:rPr lang="en-GB" smtClean="0"/>
              <a:t>06/06/2018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290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" y="6275775"/>
            <a:ext cx="12192000" cy="582225"/>
          </a:xfrm>
          <a:prstGeom prst="rect">
            <a:avLst/>
          </a:prstGeom>
          <a:solidFill>
            <a:srgbClr val="1B36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41274"/>
            <a:ext cx="10515600" cy="132556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3297"/>
            <a:ext cx="10515600" cy="47242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7DD6E-6A63-46BD-8346-D59E211CE900}" type="datetime1">
              <a:rPr lang="en-GB" smtClean="0"/>
              <a:t>06/06/2018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/>
            </a:lvl1pPr>
          </a:lstStyle>
          <a:p>
            <a:fld id="{A33464BE-58F7-41EE-8B3A-C84D3DE73A0D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 descr="Bildergebnis für john adams institute 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971" y="6276066"/>
            <a:ext cx="1934530" cy="55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/>
          <p:cNvCxnSpPr/>
          <p:nvPr userDrawn="1"/>
        </p:nvCxnSpPr>
        <p:spPr>
          <a:xfrm>
            <a:off x="838200" y="951794"/>
            <a:ext cx="10515600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09" y="6129769"/>
            <a:ext cx="871281" cy="8712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1879" y="6278311"/>
            <a:ext cx="1888047" cy="57968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273186"/>
            <a:ext cx="585789" cy="584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055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32098-A4C2-426A-A42B-445C9EB0C491}" type="datetime1">
              <a:rPr lang="en-GB" smtClean="0"/>
              <a:t>06/06/2018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214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B9B9F-90C0-45ED-A24A-5F5E89466148}" type="datetime1">
              <a:rPr lang="en-GB" smtClean="0"/>
              <a:t>06/06/2018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451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34B-9E18-49D3-AEBC-56BC40B9EC91}" type="datetime1">
              <a:rPr lang="en-GB" smtClean="0"/>
              <a:t>06/06/2018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1811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A7AAD-C743-42BD-A729-3BF428069610}" type="datetime1">
              <a:rPr lang="en-GB" smtClean="0"/>
              <a:t>06/06/2018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297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95058-6584-44B4-894E-AE22DB771900}" type="datetime1">
              <a:rPr lang="en-GB" smtClean="0"/>
              <a:t>06/06/2018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368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69575-5AA1-408F-8F1D-099847058F5D}" type="datetime1">
              <a:rPr lang="en-GB" smtClean="0"/>
              <a:t>06/06/2018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481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AF7B3-A757-4E2F-A596-BF9ADFA0FBD9}" type="datetime1">
              <a:rPr lang="en-GB" smtClean="0"/>
              <a:t>06/06/2018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467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496A6-E9EE-4F20-A358-BE5F2B3402EB}" type="datetime1">
              <a:rPr lang="en-GB" smtClean="0"/>
              <a:t>06/06/2018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3464BE-58F7-41EE-8B3A-C84D3DE73A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998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" t="7039" r="-104" b="12241"/>
          <a:stretch/>
        </p:blipFill>
        <p:spPr>
          <a:xfrm>
            <a:off x="-19251" y="-50800"/>
            <a:ext cx="12211252" cy="63119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-9625" y="-226053"/>
            <a:ext cx="12192000" cy="6482474"/>
          </a:xfrm>
          <a:prstGeom prst="rect">
            <a:avLst/>
          </a:prstGeom>
          <a:solidFill>
            <a:schemeClr val="bg2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-173243"/>
            <a:ext cx="12201402" cy="1579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7255" y="1476350"/>
            <a:ext cx="10864686" cy="153883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Dark Current Measurements in RF Structures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1101" y="5774698"/>
            <a:ext cx="9144000" cy="619313"/>
          </a:xfrm>
        </p:spPr>
        <p:txBody>
          <a:bodyPr/>
          <a:lstStyle/>
          <a:p>
            <a:r>
              <a:rPr lang="en-US" dirty="0" smtClean="0"/>
              <a:t>Jan Paszkiewicz	 </a:t>
            </a:r>
            <a:r>
              <a:rPr lang="en-GB" dirty="0" smtClean="0"/>
              <a:t>SINAP, Shanghai, 4-8 June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6" name="Picture 8" descr="Bildergebnis für john adams institute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481" y="58667"/>
            <a:ext cx="3765494" cy="107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55" y="-33988"/>
            <a:ext cx="1317086" cy="12952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071" y="-296328"/>
            <a:ext cx="1819950" cy="18199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435" y="58668"/>
            <a:ext cx="3464827" cy="106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7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10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4091" y="137711"/>
            <a:ext cx="4320000" cy="32817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82" y="137711"/>
            <a:ext cx="4320000" cy="33070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659" y="3481475"/>
            <a:ext cx="6059827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74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BD position (T24 PSI 2)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1"/>
          <a:stretch/>
        </p:blipFill>
        <p:spPr>
          <a:xfrm>
            <a:off x="8277725" y="1830323"/>
            <a:ext cx="4091837" cy="33031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021" y="1703672"/>
            <a:ext cx="4320000" cy="343217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8" y="1832510"/>
            <a:ext cx="4320000" cy="329879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274573" y="5385984"/>
            <a:ext cx="3044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Very poor fit in red area due to small signal to noise ratio.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8989996" y="3481906"/>
            <a:ext cx="664143" cy="197561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6660681" y="2118738"/>
            <a:ext cx="9626" cy="2541069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5013157" y="2117558"/>
            <a:ext cx="9626" cy="2541069"/>
          </a:xfrm>
          <a:prstGeom prst="line">
            <a:avLst/>
          </a:prstGeom>
          <a:ln w="3810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10508521" y="2118738"/>
            <a:ext cx="9626" cy="2541069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8860997" y="2117558"/>
            <a:ext cx="9626" cy="2541069"/>
          </a:xfrm>
          <a:prstGeom prst="line">
            <a:avLst/>
          </a:prstGeom>
          <a:ln w="3810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6450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t>12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2091" y="3487032"/>
            <a:ext cx="5975486" cy="32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091" y="190190"/>
            <a:ext cx="4320000" cy="32968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091" y="190190"/>
            <a:ext cx="4320000" cy="3278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03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High Frequency Fluctuation Measurements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044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Dark Current Fluctuations in RF Structures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smtClean="0"/>
              <a:t>28/01/2015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0D48AB22-6248-499B-A33B-22AF7ED8C635}" type="slidenum">
              <a:rPr lang="en-GB" smtClean="0"/>
              <a:t>14</a:t>
            </a:fld>
            <a:endParaRPr lang="en-GB"/>
          </a:p>
        </p:txBody>
      </p:sp>
      <p:sp>
        <p:nvSpPr>
          <p:cNvPr id="29" name="Content Placeholder 4"/>
          <p:cNvSpPr>
            <a:spLocks noGrp="1"/>
          </p:cNvSpPr>
          <p:nvPr>
            <p:ph sz="quarter" idx="1"/>
          </p:nvPr>
        </p:nvSpPr>
        <p:spPr>
          <a:xfrm>
            <a:off x="893825" y="1089827"/>
            <a:ext cx="6199702" cy="5080063"/>
          </a:xfrm>
        </p:spPr>
        <p:txBody>
          <a:bodyPr>
            <a:normAutofit/>
          </a:bodyPr>
          <a:lstStyle/>
          <a:p>
            <a:r>
              <a:rPr lang="en-US" dirty="0" smtClean="0"/>
              <a:t>Stochastic model of breakdown nucleation has been proposed by </a:t>
            </a:r>
            <a:r>
              <a:rPr lang="en-US" dirty="0" smtClean="0"/>
              <a:t>Ashkenazy et.al.</a:t>
            </a:r>
            <a:endParaRPr lang="en-US" dirty="0" smtClean="0"/>
          </a:p>
          <a:p>
            <a:r>
              <a:rPr lang="en-US" dirty="0" smtClean="0"/>
              <a:t>Fluctuations in dark current could give insight into dislocation dynamics inside copper.</a:t>
            </a:r>
          </a:p>
          <a:p>
            <a:r>
              <a:rPr lang="en-US" dirty="0" smtClean="0"/>
              <a:t>Breakdown corresponds to bifurcation point in</a:t>
            </a:r>
            <a:r>
              <a:rPr lang="en-US" dirty="0"/>
              <a:t> </a:t>
            </a:r>
            <a:r>
              <a:rPr lang="en-US" dirty="0" smtClean="0"/>
              <a:t>dislocation dynamics – stable fixed point disappears.</a:t>
            </a:r>
          </a:p>
          <a:p>
            <a:r>
              <a:rPr lang="en-US" dirty="0" smtClean="0"/>
              <a:t>Warning signs before breakdown might be observable.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287" y="997836"/>
            <a:ext cx="3910976" cy="24403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305903" y="5874388"/>
            <a:ext cx="3707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E. </a:t>
            </a:r>
            <a:r>
              <a:rPr lang="en-US" dirty="0" err="1" smtClean="0"/>
              <a:t>Engelberg</a:t>
            </a:r>
            <a:r>
              <a:rPr lang="en-US" dirty="0" smtClean="0"/>
              <a:t>, Y. Ashkenazy, M. </a:t>
            </a:r>
            <a:r>
              <a:rPr lang="en-US" dirty="0" err="1" smtClean="0"/>
              <a:t>Assaf</a:t>
            </a:r>
            <a:r>
              <a:rPr lang="en-US" dirty="0" smtClean="0"/>
              <a:t> </a:t>
            </a:r>
            <a:endParaRPr lang="en-GB" dirty="0"/>
          </a:p>
        </p:txBody>
      </p:sp>
      <p:pic>
        <p:nvPicPr>
          <p:cNvPr id="9" name="Content Placeholder 5" descr="fig_pdf.eps"/>
          <p:cNvPicPr>
            <a:picLocks noChangeAspect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00" r="175"/>
          <a:stretch/>
        </p:blipFill>
        <p:spPr>
          <a:xfrm>
            <a:off x="7389028" y="3312073"/>
            <a:ext cx="3131243" cy="254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48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Rectangle 99"/>
          <p:cNvSpPr/>
          <p:nvPr/>
        </p:nvSpPr>
        <p:spPr>
          <a:xfrm>
            <a:off x="2703920" y="3398780"/>
            <a:ext cx="4338088" cy="2749691"/>
          </a:xfrm>
          <a:prstGeom prst="rect">
            <a:avLst/>
          </a:prstGeom>
          <a:solidFill>
            <a:schemeClr val="bg1">
              <a:lumMod val="95000"/>
            </a:schemeClr>
          </a:solidFill>
          <a:ln w="5715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51" y="-7054"/>
            <a:ext cx="10515600" cy="1271929"/>
          </a:xfrm>
        </p:spPr>
        <p:txBody>
          <a:bodyPr/>
          <a:lstStyle/>
          <a:p>
            <a:r>
              <a:rPr lang="en-US" dirty="0" smtClean="0"/>
              <a:t>Experimental Setup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4117876" y="5301235"/>
            <a:ext cx="1435767" cy="687917"/>
            <a:chOff x="6809875" y="3188369"/>
            <a:chExt cx="1435767" cy="687917"/>
          </a:xfrm>
        </p:grpSpPr>
        <p:sp>
          <p:nvSpPr>
            <p:cNvPr id="6" name="Rectangle 5"/>
            <p:cNvSpPr/>
            <p:nvPr/>
          </p:nvSpPr>
          <p:spPr>
            <a:xfrm>
              <a:off x="6809875" y="3188369"/>
              <a:ext cx="1435767" cy="68791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858000" y="3347661"/>
              <a:ext cx="133951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RF Structure</a:t>
              </a:r>
              <a:endParaRPr lang="en-GB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023816" y="2051393"/>
            <a:ext cx="1263949" cy="1032908"/>
            <a:chOff x="8386006" y="1595282"/>
            <a:chExt cx="1524001" cy="560144"/>
          </a:xfrm>
        </p:grpSpPr>
        <p:sp>
          <p:nvSpPr>
            <p:cNvPr id="7" name="Rectangle 6"/>
            <p:cNvSpPr/>
            <p:nvPr/>
          </p:nvSpPr>
          <p:spPr>
            <a:xfrm>
              <a:off x="8386006" y="1595282"/>
              <a:ext cx="1524001" cy="56014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486213" y="1691174"/>
              <a:ext cx="1271029" cy="3505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Matrix Switch</a:t>
              </a:r>
              <a:endParaRPr lang="en-GB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541688" y="2143206"/>
            <a:ext cx="1852869" cy="849283"/>
            <a:chOff x="5702963" y="1573074"/>
            <a:chExt cx="1852869" cy="849283"/>
          </a:xfrm>
        </p:grpSpPr>
        <p:sp>
          <p:nvSpPr>
            <p:cNvPr id="9" name="Rectangle 8"/>
            <p:cNvSpPr/>
            <p:nvPr/>
          </p:nvSpPr>
          <p:spPr>
            <a:xfrm>
              <a:off x="5702963" y="1573074"/>
              <a:ext cx="1852869" cy="849283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735047" y="1674549"/>
              <a:ext cx="17886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Attenuators, 12 GHz BPF, Splitter</a:t>
              </a:r>
              <a:endParaRPr lang="en-GB" dirty="0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7850371" y="2244680"/>
            <a:ext cx="1143975" cy="646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900924" y="2383180"/>
            <a:ext cx="1065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RF diode</a:t>
            </a:r>
            <a:endParaRPr lang="en-GB" dirty="0"/>
          </a:p>
        </p:txBody>
      </p:sp>
      <p:grpSp>
        <p:nvGrpSpPr>
          <p:cNvPr id="32" name="Group 31"/>
          <p:cNvGrpSpPr/>
          <p:nvPr/>
        </p:nvGrpSpPr>
        <p:grpSpPr>
          <a:xfrm>
            <a:off x="3621451" y="4433008"/>
            <a:ext cx="719139" cy="868226"/>
            <a:chOff x="5936455" y="2894345"/>
            <a:chExt cx="719139" cy="868226"/>
          </a:xfrm>
        </p:grpSpPr>
        <p:sp>
          <p:nvSpPr>
            <p:cNvPr id="22" name="Rectangle 21"/>
            <p:cNvSpPr/>
            <p:nvPr/>
          </p:nvSpPr>
          <p:spPr>
            <a:xfrm>
              <a:off x="6432880" y="2936081"/>
              <a:ext cx="94920" cy="826490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 rot="16200000">
              <a:off x="6190392" y="2640408"/>
              <a:ext cx="83472" cy="591345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Left Bracket 26"/>
            <p:cNvSpPr/>
            <p:nvPr/>
          </p:nvSpPr>
          <p:spPr>
            <a:xfrm>
              <a:off x="6546056" y="3164893"/>
              <a:ext cx="109538" cy="359569"/>
            </a:xfrm>
            <a:prstGeom prst="leftBracket">
              <a:avLst>
                <a:gd name="adj" fmla="val 93116"/>
              </a:avLst>
            </a:prstGeom>
            <a:noFill/>
            <a:ln w="762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5329469" y="4433009"/>
            <a:ext cx="719139" cy="868226"/>
            <a:chOff x="6950867" y="2823979"/>
            <a:chExt cx="719139" cy="868226"/>
          </a:xfrm>
        </p:grpSpPr>
        <p:sp>
          <p:nvSpPr>
            <p:cNvPr id="28" name="Rectangle 27"/>
            <p:cNvSpPr/>
            <p:nvPr/>
          </p:nvSpPr>
          <p:spPr>
            <a:xfrm>
              <a:off x="7447292" y="2865715"/>
              <a:ext cx="94920" cy="826490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 rot="16200000">
              <a:off x="7204804" y="2570042"/>
              <a:ext cx="83472" cy="591345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Left Bracket 29"/>
            <p:cNvSpPr/>
            <p:nvPr/>
          </p:nvSpPr>
          <p:spPr>
            <a:xfrm>
              <a:off x="7560468" y="3094527"/>
              <a:ext cx="109538" cy="359569"/>
            </a:xfrm>
            <a:prstGeom prst="leftBracket">
              <a:avLst>
                <a:gd name="adj" fmla="val 93116"/>
              </a:avLst>
            </a:prstGeom>
            <a:noFill/>
            <a:ln w="762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7" name="Elbow Connector 36"/>
          <p:cNvCxnSpPr/>
          <p:nvPr/>
        </p:nvCxnSpPr>
        <p:spPr>
          <a:xfrm>
            <a:off x="5394557" y="2752512"/>
            <a:ext cx="609601" cy="138500"/>
          </a:xfrm>
          <a:prstGeom prst="bentConnector3">
            <a:avLst>
              <a:gd name="adj1" fmla="val 15790"/>
            </a:avLst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5552183" y="5494524"/>
            <a:ext cx="638638" cy="29423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TextBox 49"/>
          <p:cNvSpPr txBox="1"/>
          <p:nvPr/>
        </p:nvSpPr>
        <p:spPr>
          <a:xfrm>
            <a:off x="5632624" y="4791764"/>
            <a:ext cx="141750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Downstream FC</a:t>
            </a:r>
            <a:endParaRPr lang="en-GB" dirty="0"/>
          </a:p>
        </p:txBody>
      </p:sp>
      <p:sp>
        <p:nvSpPr>
          <p:cNvPr id="51" name="Rectangle 50"/>
          <p:cNvSpPr/>
          <p:nvPr/>
        </p:nvSpPr>
        <p:spPr>
          <a:xfrm>
            <a:off x="3480698" y="5494523"/>
            <a:ext cx="638638" cy="294237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2771323" y="4742754"/>
            <a:ext cx="126611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Upstream FC</a:t>
            </a:r>
            <a:endParaRPr lang="en-GB" dirty="0"/>
          </a:p>
        </p:txBody>
      </p:sp>
      <p:sp>
        <p:nvSpPr>
          <p:cNvPr id="53" name="TextBox 52"/>
          <p:cNvSpPr txBox="1"/>
          <p:nvPr/>
        </p:nvSpPr>
        <p:spPr>
          <a:xfrm>
            <a:off x="3597156" y="3781541"/>
            <a:ext cx="93702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60 dB coupler</a:t>
            </a:r>
            <a:endParaRPr lang="en-GB" dirty="0"/>
          </a:p>
        </p:txBody>
      </p:sp>
      <p:sp>
        <p:nvSpPr>
          <p:cNvPr id="54" name="TextBox 53"/>
          <p:cNvSpPr txBox="1"/>
          <p:nvPr/>
        </p:nvSpPr>
        <p:spPr>
          <a:xfrm>
            <a:off x="764374" y="4165489"/>
            <a:ext cx="131675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RF from klystron</a:t>
            </a:r>
            <a:endParaRPr lang="en-GB" dirty="0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1900169" y="4471568"/>
            <a:ext cx="1703026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6066864" y="4471568"/>
            <a:ext cx="714136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7539496" y="5194598"/>
            <a:ext cx="1245575" cy="95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/>
          <p:cNvSpPr txBox="1"/>
          <p:nvPr/>
        </p:nvSpPr>
        <p:spPr>
          <a:xfrm>
            <a:off x="7576145" y="5225142"/>
            <a:ext cx="11764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High Pass Filter (optional) </a:t>
            </a:r>
            <a:endParaRPr lang="en-GB" dirty="0"/>
          </a:p>
        </p:txBody>
      </p:sp>
      <p:sp>
        <p:nvSpPr>
          <p:cNvPr id="62" name="TextBox 61"/>
          <p:cNvSpPr txBox="1"/>
          <p:nvPr/>
        </p:nvSpPr>
        <p:spPr>
          <a:xfrm>
            <a:off x="5871502" y="4009247"/>
            <a:ext cx="1316759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RF to load</a:t>
            </a:r>
            <a:endParaRPr lang="en-GB" dirty="0"/>
          </a:p>
        </p:txBody>
      </p:sp>
      <p:grpSp>
        <p:nvGrpSpPr>
          <p:cNvPr id="83" name="Group 82"/>
          <p:cNvGrpSpPr/>
          <p:nvPr/>
        </p:nvGrpSpPr>
        <p:grpSpPr>
          <a:xfrm>
            <a:off x="2972729" y="2583427"/>
            <a:ext cx="1673033" cy="2502472"/>
            <a:chOff x="5332183" y="1890934"/>
            <a:chExt cx="1673033" cy="2502472"/>
          </a:xfrm>
        </p:grpSpPr>
        <p:cxnSp>
          <p:nvCxnSpPr>
            <p:cNvPr id="64" name="Straight Connector 63"/>
            <p:cNvCxnSpPr/>
            <p:nvPr/>
          </p:nvCxnSpPr>
          <p:spPr>
            <a:xfrm>
              <a:off x="6700044" y="4370632"/>
              <a:ext cx="305172" cy="2294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H="1" flipV="1">
              <a:off x="6967539" y="2909890"/>
              <a:ext cx="9986" cy="1483516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flipH="1">
              <a:off x="5332184" y="2933065"/>
              <a:ext cx="1662976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5360758" y="1891080"/>
              <a:ext cx="0" cy="1049089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 flipV="1">
              <a:off x="5332183" y="1890934"/>
              <a:ext cx="562608" cy="73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90" name="Elbow Connector 89"/>
          <p:cNvCxnSpPr/>
          <p:nvPr/>
        </p:nvCxnSpPr>
        <p:spPr>
          <a:xfrm>
            <a:off x="5246059" y="1924275"/>
            <a:ext cx="764450" cy="674917"/>
          </a:xfrm>
          <a:prstGeom prst="bentConnector3">
            <a:avLst>
              <a:gd name="adj1" fmla="val 44754"/>
            </a:avLst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Elbow Connector 94"/>
          <p:cNvCxnSpPr/>
          <p:nvPr/>
        </p:nvCxnSpPr>
        <p:spPr>
          <a:xfrm>
            <a:off x="5394557" y="1675286"/>
            <a:ext cx="654051" cy="625011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flipV="1">
            <a:off x="7297143" y="2567846"/>
            <a:ext cx="562608" cy="7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" name="Rectangle 101"/>
          <p:cNvSpPr/>
          <p:nvPr/>
        </p:nvSpPr>
        <p:spPr>
          <a:xfrm>
            <a:off x="9246197" y="5194598"/>
            <a:ext cx="1245575" cy="95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TextBox 102"/>
          <p:cNvSpPr txBox="1"/>
          <p:nvPr/>
        </p:nvSpPr>
        <p:spPr>
          <a:xfrm>
            <a:off x="5784387" y="3418216"/>
            <a:ext cx="131675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Bunker</a:t>
            </a:r>
            <a:endParaRPr lang="en-GB" sz="2000" b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9290835" y="5349674"/>
            <a:ext cx="11764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Amplifier Chain</a:t>
            </a:r>
            <a:endParaRPr lang="en-GB" dirty="0"/>
          </a:p>
        </p:txBody>
      </p:sp>
      <p:cxnSp>
        <p:nvCxnSpPr>
          <p:cNvPr id="105" name="Straight Arrow Connector 104"/>
          <p:cNvCxnSpPr/>
          <p:nvPr/>
        </p:nvCxnSpPr>
        <p:spPr>
          <a:xfrm flipV="1">
            <a:off x="6178561" y="5650840"/>
            <a:ext cx="1356420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 flipV="1">
            <a:off x="8777082" y="5663643"/>
            <a:ext cx="450341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0" name="Rectangle 109"/>
          <p:cNvSpPr/>
          <p:nvPr/>
        </p:nvSpPr>
        <p:spPr>
          <a:xfrm>
            <a:off x="8966903" y="3659320"/>
            <a:ext cx="1436219" cy="10123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TextBox 110"/>
          <p:cNvSpPr txBox="1"/>
          <p:nvPr/>
        </p:nvSpPr>
        <p:spPr>
          <a:xfrm>
            <a:off x="9008815" y="3967008"/>
            <a:ext cx="1411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Oscilloscope</a:t>
            </a:r>
            <a:endParaRPr lang="en-GB" dirty="0"/>
          </a:p>
        </p:txBody>
      </p:sp>
      <p:cxnSp>
        <p:nvCxnSpPr>
          <p:cNvPr id="112" name="Elbow Connector 111"/>
          <p:cNvCxnSpPr>
            <a:endCxn id="110" idx="0"/>
          </p:cNvCxnSpPr>
          <p:nvPr/>
        </p:nvCxnSpPr>
        <p:spPr>
          <a:xfrm rot="16200000" flipH="1">
            <a:off x="8788251" y="2762557"/>
            <a:ext cx="1107245" cy="686280"/>
          </a:xfrm>
          <a:prstGeom prst="bentConnector3">
            <a:avLst>
              <a:gd name="adj1" fmla="val 2515"/>
            </a:avLst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>
            <a:stCxn id="102" idx="0"/>
          </p:cNvCxnSpPr>
          <p:nvPr/>
        </p:nvCxnSpPr>
        <p:spPr>
          <a:xfrm flipH="1" flipV="1">
            <a:off x="9868984" y="4671658"/>
            <a:ext cx="1" cy="52294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7811752" y="1028955"/>
            <a:ext cx="2261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Added for this measurement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35" name="Left Brace 134"/>
          <p:cNvSpPr/>
          <p:nvPr/>
        </p:nvSpPr>
        <p:spPr>
          <a:xfrm rot="5400000">
            <a:off x="8780464" y="506202"/>
            <a:ext cx="350531" cy="2894784"/>
          </a:xfrm>
          <a:prstGeom prst="leftBrace">
            <a:avLst>
              <a:gd name="adj1" fmla="val 84418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TextBox 135"/>
          <p:cNvSpPr txBox="1"/>
          <p:nvPr/>
        </p:nvSpPr>
        <p:spPr>
          <a:xfrm>
            <a:off x="5922830" y="981571"/>
            <a:ext cx="20352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Channel normally used for power calibration</a:t>
            </a:r>
            <a:endParaRPr lang="en-GB" dirty="0"/>
          </a:p>
        </p:txBody>
      </p:sp>
      <p:cxnSp>
        <p:nvCxnSpPr>
          <p:cNvPr id="137" name="Straight Arrow Connector 136"/>
          <p:cNvCxnSpPr/>
          <p:nvPr/>
        </p:nvCxnSpPr>
        <p:spPr>
          <a:xfrm>
            <a:off x="7297143" y="1898961"/>
            <a:ext cx="211194" cy="55419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4099620" y="1395398"/>
            <a:ext cx="1208686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Other RF signals</a:t>
            </a:r>
            <a:endParaRPr lang="en-GB" dirty="0"/>
          </a:p>
        </p:txBody>
      </p:sp>
      <p:sp>
        <p:nvSpPr>
          <p:cNvPr id="145" name="TextBox 144"/>
          <p:cNvSpPr txBox="1"/>
          <p:nvPr/>
        </p:nvSpPr>
        <p:spPr>
          <a:xfrm>
            <a:off x="1837824" y="1924275"/>
            <a:ext cx="141620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Incident RF signal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239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</a:t>
            </a:r>
            <a:r>
              <a:rPr lang="en-GB" dirty="0"/>
              <a:t>S</a:t>
            </a:r>
            <a:r>
              <a:rPr lang="en-GB" dirty="0" smtClean="0"/>
              <a:t>ignals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114" y="962527"/>
            <a:ext cx="3328144" cy="27000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1088" y="962526"/>
            <a:ext cx="3353308" cy="27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20" y="962526"/>
            <a:ext cx="3366034" cy="270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224" y="3563391"/>
            <a:ext cx="3489585" cy="270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86085" y="3783317"/>
            <a:ext cx="2343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No amplifiers or filters on DC channel.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368826" y="3783317"/>
            <a:ext cx="2343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50 dB gain, 50 MHz high pass filter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436367" y="5018298"/>
            <a:ext cx="2793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spectral density of DC pulses and background at different powers.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401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PSD of Pulse to Pulse Fluctuations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4245867" y="1440838"/>
                <a:ext cx="332809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𝑑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5867" y="1440838"/>
                <a:ext cx="3328090" cy="461665"/>
              </a:xfrm>
              <a:prstGeom prst="rect">
                <a:avLst/>
              </a:prstGeom>
              <a:blipFill>
                <a:blip r:embed="rId2"/>
                <a:stretch>
                  <a:fillRect b="-171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927728" y="1027723"/>
            <a:ext cx="4662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Measurement of pulsed dark current signal: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18119" y="1526289"/>
            <a:ext cx="17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Measured signal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406581" y="1977211"/>
            <a:ext cx="17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Deterministic component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947260" y="2011829"/>
            <a:ext cx="2727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Random component: different for every pulse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991351" y="3281729"/>
                <a:ext cx="5592517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𝐹𝑇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</m:e>
                      </m:d>
                      <m:sSup>
                        <m:sSup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𝐹𝑇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d>
                                <m:dPr>
                                  <m:begChr m:val="⟨"/>
                                  <m:endChr m:val="⟩"/>
                                  <m:ctrlPr>
                                    <a:rPr lang="en-GB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4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𝑣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</m:d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p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1351" y="3281729"/>
                <a:ext cx="5592517" cy="461665"/>
              </a:xfrm>
              <a:prstGeom prst="rect">
                <a:avLst/>
              </a:prstGeom>
              <a:blipFill>
                <a:blip r:embed="rId3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161448" y="4380282"/>
                <a:ext cx="8775031" cy="91505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𝐹𝑇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GB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d>
                          </m:e>
                        </m:d>
                        <m:sSup>
                          <m:sSupPr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∙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𝐹𝑇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GB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𝑣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GB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  <m:d>
                              <m:d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</m:d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</m:d>
                          </m:e>
                        </m:d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  <m:d>
                                  <m:d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𝜔</m:t>
                                    </m:r>
                                  </m:e>
                                </m:d>
                              </m:e>
                            </m:d>
                          </m:e>
                          <m:sup>
                            <m:r>
                              <a:rPr lang="en-GB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𝐷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</m:d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GB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𝜔</m:t>
                        </m:r>
                      </m:e>
                    </m:d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d>
                      <m:dPr>
                        <m:begChr m:val="⟨"/>
                        <m:endChr m:val="⟩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d>
                          <m:d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</m:d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𝜔</m:t>
                                </m:r>
                              </m:e>
                            </m:d>
                          </m:e>
                          <m:sup>
                            <m:r>
                              <a:rPr lang="en-GB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∗</m:t>
                            </m:r>
                          </m:sup>
                        </m:sSup>
                      </m:e>
                    </m:d>
                  </m:oMath>
                </a14:m>
                <a:r>
                  <a:rPr lang="en-GB" sz="2400" dirty="0" smtClean="0"/>
                  <a:t> </a:t>
                </a:r>
                <a:endParaRPr lang="en-GB" sz="24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1448" y="4380282"/>
                <a:ext cx="8775031" cy="915059"/>
              </a:xfrm>
              <a:prstGeom prst="rect">
                <a:avLst/>
              </a:prstGeom>
              <a:blipFill>
                <a:blip r:embed="rId4"/>
                <a:stretch>
                  <a:fillRect l="-208" b="-20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Straight Arrow Connector 10"/>
          <p:cNvCxnSpPr>
            <a:stCxn id="6" idx="3"/>
          </p:cNvCxnSpPr>
          <p:nvPr/>
        </p:nvCxnSpPr>
        <p:spPr>
          <a:xfrm>
            <a:off x="3894783" y="1710955"/>
            <a:ext cx="627487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7333652" y="1782879"/>
            <a:ext cx="870281" cy="45790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996593" y="1838712"/>
            <a:ext cx="747047" cy="49628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27728" y="2946415"/>
            <a:ext cx="5934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Averaging in time domain first removes random component: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7237399" y="3318965"/>
            <a:ext cx="2891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PSD of deterministic component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6421063" y="3468569"/>
            <a:ext cx="997071" cy="1677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66401" y="4123673"/>
            <a:ext cx="5449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Ensemble average of PSDs includes random component:</a:t>
            </a:r>
            <a:endParaRPr lang="en-GB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5107808" y="5161731"/>
            <a:ext cx="970546" cy="24772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909912" y="5063996"/>
            <a:ext cx="55425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PSD of random component – not zero due to square term. (Effectively variance of random distribution)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966401" y="5812802"/>
            <a:ext cx="7454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Taking the difference between the two leave PSD of random component only.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330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781" y="1132135"/>
            <a:ext cx="5373040" cy="392413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Power Spectrum with Noise Levels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10530625" y="1662569"/>
            <a:ext cx="17122" cy="1278001"/>
          </a:xfrm>
          <a:prstGeom prst="straightConnector1">
            <a:avLst/>
          </a:prstGeom>
          <a:ln w="381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753736" y="1662569"/>
            <a:ext cx="4107581" cy="7466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472875" y="1987467"/>
            <a:ext cx="15079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≤48 dB for an 8-bit scope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39557" y="963643"/>
            <a:ext cx="664067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Dark current fluctuations (</a:t>
            </a:r>
            <a:r>
              <a:rPr lang="en-US" sz="2000" dirty="0" smtClean="0">
                <a:solidFill>
                  <a:srgbClr val="00B050"/>
                </a:solidFill>
              </a:rPr>
              <a:t>green</a:t>
            </a:r>
            <a:r>
              <a:rPr lang="en-US" sz="2000" dirty="0" smtClean="0"/>
              <a:t>) can only be considered significant if they are above the background and noise. </a:t>
            </a:r>
          </a:p>
          <a:p>
            <a:endParaRPr lang="en-US" sz="2000" dirty="0"/>
          </a:p>
          <a:p>
            <a:r>
              <a:rPr lang="en-US" sz="2000" dirty="0" smtClean="0"/>
              <a:t>Scope dynamic range limits the sensitivity of the measurement</a:t>
            </a:r>
            <a:r>
              <a:rPr lang="en-US" sz="2000" dirty="0"/>
              <a:t>. Filtering out low frequencies allows the higher frequencies to be measured with greater precision.</a:t>
            </a:r>
          </a:p>
          <a:p>
            <a:endParaRPr lang="en-US" sz="2000" dirty="0" smtClean="0"/>
          </a:p>
          <a:p>
            <a:r>
              <a:rPr lang="en-US" sz="2000" dirty="0" smtClean="0"/>
              <a:t> Also, noise can be extremely misleading!</a:t>
            </a:r>
            <a:endParaRPr lang="en-GB" sz="2000" dirty="0"/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00" t="49645" r="4336"/>
          <a:stretch/>
        </p:blipFill>
        <p:spPr>
          <a:xfrm>
            <a:off x="1251284" y="3508792"/>
            <a:ext cx="4591251" cy="2874746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5037580" y="3865896"/>
            <a:ext cx="585537" cy="352926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4399907" y="4555620"/>
            <a:ext cx="930442" cy="352926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3275485" y="5133269"/>
            <a:ext cx="1199147" cy="360946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/>
          <p:cNvSpPr/>
          <p:nvPr/>
        </p:nvSpPr>
        <p:spPr>
          <a:xfrm>
            <a:off x="1642489" y="5357858"/>
            <a:ext cx="625643" cy="360946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5048573" y="3508792"/>
            <a:ext cx="1384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200 mV/div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5228342" y="4532630"/>
            <a:ext cx="1384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100 mV/div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399907" y="5143127"/>
            <a:ext cx="1384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50 mV/div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891316" y="4988526"/>
            <a:ext cx="1384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10 mV/div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061781" y="5278244"/>
            <a:ext cx="34859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Varying the scale setting on the scope causes the noise to follow a Fowler-</a:t>
            </a:r>
            <a:r>
              <a:rPr lang="en-US" dirty="0" err="1" smtClean="0"/>
              <a:t>Nordheim</a:t>
            </a:r>
            <a:r>
              <a:rPr lang="en-US" dirty="0" smtClean="0"/>
              <a:t> curve.</a:t>
            </a:r>
            <a:endParaRPr lang="en-GB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6115960" y="5063815"/>
            <a:ext cx="939262" cy="30390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2198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179" y="0"/>
            <a:ext cx="10515600" cy="1325563"/>
          </a:xfrm>
        </p:spPr>
        <p:txBody>
          <a:bodyPr/>
          <a:lstStyle/>
          <a:p>
            <a:r>
              <a:rPr lang="en-US" dirty="0" smtClean="0"/>
              <a:t>Comparison of Power Spectra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0966"/>
            <a:ext cx="4572000" cy="334850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0"/>
          <a:stretch/>
        </p:blipFill>
        <p:spPr>
          <a:xfrm>
            <a:off x="4285246" y="1370966"/>
            <a:ext cx="4255170" cy="33485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5"/>
          <a:stretch/>
        </p:blipFill>
        <p:spPr>
          <a:xfrm>
            <a:off x="8253662" y="1370966"/>
            <a:ext cx="4211054" cy="33410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0179" y="4865417"/>
            <a:ext cx="3001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30 dB gain, no filter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759930" y="4861024"/>
            <a:ext cx="3001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50 dB gain, 50 MHz high pass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598568" y="4861024"/>
            <a:ext cx="3183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60 dB gain, 400 MHz high pass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76725" y="5592448"/>
            <a:ext cx="5706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Signal levels </a:t>
            </a:r>
            <a:r>
              <a:rPr lang="en-US" dirty="0" err="1" smtClean="0"/>
              <a:t>normalised</a:t>
            </a:r>
            <a:r>
              <a:rPr lang="en-US" dirty="0" smtClean="0"/>
              <a:t> to expected level at Faraday cup.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5154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Field Emission Profile Measurements</a:t>
            </a:r>
            <a:endParaRPr lang="en-GB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788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Measurements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20</a:t>
            </a:fld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968" y="888098"/>
            <a:ext cx="7621264" cy="5381624"/>
          </a:xfrm>
        </p:spPr>
      </p:pic>
      <p:sp>
        <p:nvSpPr>
          <p:cNvPr id="8" name="TextBox 7"/>
          <p:cNvSpPr txBox="1"/>
          <p:nvPr/>
        </p:nvSpPr>
        <p:spPr>
          <a:xfrm>
            <a:off x="465978" y="1098396"/>
            <a:ext cx="471241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Subsequent measurement set performed to specifically look at the peak observed at 43 </a:t>
            </a:r>
            <a:r>
              <a:rPr lang="en-US" sz="2000" dirty="0" err="1" smtClean="0"/>
              <a:t>MHz.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Measured upstream Faraday cup which is sensitive to the first cells only: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Fewer emitters (?) = more fluctuation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All BDs have been occurring in the first cells: expect more activity there.</a:t>
            </a:r>
          </a:p>
          <a:p>
            <a:pPr marL="342900" indent="-342900">
              <a:buFontTx/>
              <a:buChar char="-"/>
            </a:pPr>
            <a:endParaRPr lang="en-US" sz="2000" dirty="0"/>
          </a:p>
          <a:p>
            <a:r>
              <a:rPr lang="en-US" sz="2000" dirty="0" smtClean="0"/>
              <a:t>Also measured with high pass filters and amplifiers as before, used shorter length of high-performance cable to improve SNR and reduce interference.</a:t>
            </a:r>
          </a:p>
          <a:p>
            <a:endParaRPr lang="en-US" sz="2000" dirty="0"/>
          </a:p>
          <a:p>
            <a:r>
              <a:rPr lang="en-US" sz="2000" dirty="0" smtClean="0"/>
              <a:t>Result: peak is now clearly above the noise.</a:t>
            </a:r>
          </a:p>
        </p:txBody>
      </p:sp>
    </p:spTree>
    <p:extLst>
      <p:ext uri="{BB962C8B-B14F-4D97-AF65-F5344CB8AC3E}">
        <p14:creationId xmlns:p14="http://schemas.microsoft.com/office/powerpoint/2010/main" val="129423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Dependence on Surface Field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951" y="956350"/>
            <a:ext cx="9573407" cy="54000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41024" y="2281913"/>
            <a:ext cx="282568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Good amount of total DC signal up to 300 </a:t>
            </a:r>
            <a:r>
              <a:rPr lang="en-US" dirty="0" err="1" smtClean="0"/>
              <a:t>MHz.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Variance is clearly above the background noise from 1-300 MHz, increases with power.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471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593" y="942417"/>
            <a:ext cx="9573407" cy="5400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Dependence on Surface Field – FN Axes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95298" y="1911555"/>
            <a:ext cx="28009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Total signal has reasonable beta and good fit to FN curve up to 300 </a:t>
            </a:r>
            <a:r>
              <a:rPr lang="en-US" dirty="0" err="1" smtClean="0">
                <a:solidFill>
                  <a:srgbClr val="3333FF"/>
                </a:solidFill>
              </a:rPr>
              <a:t>MHz.</a:t>
            </a:r>
            <a:endParaRPr lang="en-GB" dirty="0">
              <a:solidFill>
                <a:srgbClr val="3333FF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890793" y="1432833"/>
            <a:ext cx="1192371" cy="405592"/>
          </a:xfrm>
          <a:prstGeom prst="ellipse">
            <a:avLst/>
          </a:prstGeom>
          <a:noFill/>
          <a:ln w="38100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8610600" y="1505963"/>
            <a:ext cx="1192371" cy="405592"/>
          </a:xfrm>
          <a:prstGeom prst="ellipse">
            <a:avLst/>
          </a:prstGeom>
          <a:noFill/>
          <a:ln w="38100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256107" y="3887625"/>
            <a:ext cx="1192371" cy="405592"/>
          </a:xfrm>
          <a:prstGeom prst="ellipse">
            <a:avLst/>
          </a:prstGeom>
          <a:noFill/>
          <a:ln w="38100"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95298" y="3051554"/>
            <a:ext cx="28009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Variance has higher beta, larger confidence interval, data points further away from fitted line.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903629" y="4781170"/>
            <a:ext cx="1192371" cy="40559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9108263" y="2170740"/>
            <a:ext cx="1192371" cy="40559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4977426" y="2174548"/>
            <a:ext cx="1192371" cy="40559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95298" y="4383801"/>
            <a:ext cx="28009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Signals in 300-1000 MHz band don’t behave like field emission, seem dominated by noise.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7305575" y="3560023"/>
            <a:ext cx="4649002" cy="2667522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297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  <p:bldP spid="10" grpId="0"/>
      <p:bldP spid="11" grpId="0" animBg="1"/>
      <p:bldP spid="12" grpId="0" animBg="1"/>
      <p:bldP spid="13" grpId="0" animBg="1"/>
      <p:bldP spid="14" grpId="0"/>
      <p:bldP spid="1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Estimating the Effect of RF Jitter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23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6821" y="1482875"/>
            <a:ext cx="6160575" cy="43650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340294" y="3451385"/>
                <a:ext cx="2116349" cy="7648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num>
                        <m:den>
                          <m:sSub>
                            <m:sSubPr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sSub>
                            <m:sSub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f>
                        <m:fPr>
                          <m:type m:val="lin"/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𝑑𝐼</m:t>
                              </m:r>
                            </m:num>
                            <m:den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den>
                          </m:f>
                        </m:num>
                        <m:den>
                          <m:f>
                            <m:f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𝑑𝐸</m:t>
                              </m:r>
                            </m:num>
                            <m:den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0294" y="3451385"/>
                <a:ext cx="2116349" cy="76488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140445" y="5057293"/>
                <a:ext cx="204434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𝐼𝐼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0445" y="5057293"/>
                <a:ext cx="2044342" cy="369332"/>
              </a:xfrm>
              <a:prstGeom prst="rect">
                <a:avLst/>
              </a:prstGeom>
              <a:blipFill>
                <a:blip r:embed="rId4"/>
                <a:stretch>
                  <a:fillRect l="-3284" r="-5075" b="-3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634170" y="5565178"/>
                <a:ext cx="155061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𝐼𝐼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(0)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34170" y="5565178"/>
                <a:ext cx="1550617" cy="369332"/>
              </a:xfrm>
              <a:prstGeom prst="rect">
                <a:avLst/>
              </a:prstGeom>
              <a:blipFill>
                <a:blip r:embed="rId5"/>
                <a:stretch>
                  <a:fillRect l="-3937" r="-7087" b="-327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833267" y="5565178"/>
                <a:ext cx="174131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𝐸𝐸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(0)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3267" y="5565178"/>
                <a:ext cx="1741310" cy="369332"/>
              </a:xfrm>
              <a:prstGeom prst="rect">
                <a:avLst/>
              </a:prstGeom>
              <a:blipFill>
                <a:blip r:embed="rId6"/>
                <a:stretch>
                  <a:fillRect l="-3860" r="-6316" b="-327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338709" y="5057293"/>
                <a:ext cx="223586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𝐸𝐸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8709" y="5057293"/>
                <a:ext cx="2235868" cy="369332"/>
              </a:xfrm>
              <a:prstGeom prst="rect">
                <a:avLst/>
              </a:prstGeom>
              <a:blipFill>
                <a:blip r:embed="rId7"/>
                <a:stretch>
                  <a:fillRect l="-3005" r="-4645" b="-3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838200" y="1016891"/>
            <a:ext cx="512111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Output of diode detector also has some variance and a peak at 43 </a:t>
            </a:r>
            <a:r>
              <a:rPr lang="en-GB" sz="2000" dirty="0" smtClean="0"/>
              <a:t>MHz – suggesting RF fluctuations may be causing DC fluctuations.</a:t>
            </a:r>
          </a:p>
          <a:p>
            <a:endParaRPr lang="en-GB" sz="2000" dirty="0"/>
          </a:p>
          <a:p>
            <a:r>
              <a:rPr lang="en-GB" sz="2000" dirty="0" smtClean="0"/>
              <a:t>FN curve measured without any filters to obtain dependence of I on E (for upstream FC, current can be assumed to come from one emitter):</a:t>
            </a:r>
            <a:endParaRPr lang="en-GB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838200" y="4321825"/>
            <a:ext cx="51211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All quantities expressed as ratios of PSDs to simplify normalisation of absolute signal level: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86992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Estimated DC Signal From RF Modulation 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739" y="869722"/>
            <a:ext cx="7668521" cy="54000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24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9264676" y="1271955"/>
            <a:ext cx="28256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Deterministic DC signal at high frequencies caused by deterministic ripple in RF.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770478" y="1733620"/>
            <a:ext cx="2494198" cy="46166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366313" y="3046849"/>
            <a:ext cx="28256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Very likely that pulse to pulse fluctuations in DC caused by fluctuations in RF.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6316487" y="3066825"/>
            <a:ext cx="3049826" cy="50289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4319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Conclusions and Further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39527"/>
            <a:ext cx="10515600" cy="5091765"/>
          </a:xfrm>
        </p:spPr>
        <p:txBody>
          <a:bodyPr>
            <a:normAutofit/>
          </a:bodyPr>
          <a:lstStyle/>
          <a:p>
            <a:r>
              <a:rPr lang="en-US" dirty="0" smtClean="0"/>
              <a:t>Random fluctuations in dark current observed, believed to be caused by fluctuations in incident RF pulse.</a:t>
            </a:r>
            <a:endParaRPr lang="en-US" dirty="0"/>
          </a:p>
          <a:p>
            <a:r>
              <a:rPr lang="en-US" dirty="0" smtClean="0"/>
              <a:t>RF pulse frequency content and jitter should be controlled more precisely, or at least measured carefully.</a:t>
            </a:r>
          </a:p>
          <a:p>
            <a:r>
              <a:rPr lang="en-US" dirty="0" smtClean="0"/>
              <a:t>Replace diode with mixer setup for better linearity and higher SNR.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9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725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Current vs. RF Pulse Shape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7025297" y="1065854"/>
            <a:ext cx="4988036" cy="518296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Dark current measured rises and falls as structure fills and </a:t>
            </a:r>
            <a:r>
              <a:rPr lang="en-US" dirty="0" err="1" smtClean="0"/>
              <a:t>unfills</a:t>
            </a:r>
            <a:r>
              <a:rPr lang="en-US" dirty="0"/>
              <a:t> </a:t>
            </a:r>
            <a:r>
              <a:rPr lang="en-US" dirty="0" smtClean="0"/>
              <a:t>– contains information about different parts of the structure.</a:t>
            </a:r>
          </a:p>
          <a:p>
            <a:r>
              <a:rPr lang="en-US" dirty="0" smtClean="0"/>
              <a:t>Structures have low group velocity: 0.01…0.02 c.</a:t>
            </a:r>
          </a:p>
          <a:p>
            <a:r>
              <a:rPr lang="en-US" dirty="0" smtClean="0"/>
              <a:t>Emitted electrons can become relativistic within one cell.</a:t>
            </a:r>
          </a:p>
          <a:p>
            <a:r>
              <a:rPr lang="en-US" dirty="0" smtClean="0"/>
              <a:t>With long RF pulses, the entire structure emits electrons</a:t>
            </a:r>
            <a:r>
              <a:rPr lang="en-US" dirty="0"/>
              <a:t> </a:t>
            </a:r>
            <a:r>
              <a:rPr lang="en-US" dirty="0" smtClean="0"/>
              <a:t>simultaneously.</a:t>
            </a:r>
          </a:p>
          <a:p>
            <a:r>
              <a:rPr lang="en-US" dirty="0" smtClean="0"/>
              <a:t>A very short pulse allows field emission to be probed along the structure.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055" y="819946"/>
            <a:ext cx="3600000" cy="27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13" y="3519946"/>
            <a:ext cx="3600000" cy="27145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2055" y="3548821"/>
            <a:ext cx="3600000" cy="27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84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Separating Parts of the Structure in Time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4</a:t>
            </a:fld>
            <a:endParaRPr lang="en-GB" dirty="0"/>
          </a:p>
        </p:txBody>
      </p:sp>
      <p:grpSp>
        <p:nvGrpSpPr>
          <p:cNvPr id="237" name="Group 236"/>
          <p:cNvGrpSpPr/>
          <p:nvPr/>
        </p:nvGrpSpPr>
        <p:grpSpPr>
          <a:xfrm>
            <a:off x="765698" y="1001460"/>
            <a:ext cx="5332474" cy="2389691"/>
            <a:chOff x="765698" y="1001460"/>
            <a:chExt cx="5332474" cy="2389691"/>
          </a:xfrm>
        </p:grpSpPr>
        <p:grpSp>
          <p:nvGrpSpPr>
            <p:cNvPr id="141" name="Group 140"/>
            <p:cNvGrpSpPr/>
            <p:nvPr/>
          </p:nvGrpSpPr>
          <p:grpSpPr>
            <a:xfrm>
              <a:off x="3221289" y="2581466"/>
              <a:ext cx="2770525" cy="809685"/>
              <a:chOff x="1550695" y="2676945"/>
              <a:chExt cx="2770525" cy="809685"/>
            </a:xfrm>
          </p:grpSpPr>
          <p:cxnSp>
            <p:nvCxnSpPr>
              <p:cNvPr id="35" name="Straight Arrow Connector 34"/>
              <p:cNvCxnSpPr/>
              <p:nvPr/>
            </p:nvCxnSpPr>
            <p:spPr>
              <a:xfrm>
                <a:off x="2307285" y="2853991"/>
                <a:ext cx="1340165" cy="762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1" name="Freeform 40"/>
              <p:cNvSpPr/>
              <p:nvPr/>
            </p:nvSpPr>
            <p:spPr>
              <a:xfrm>
                <a:off x="2332250" y="2857801"/>
                <a:ext cx="723900" cy="419100"/>
              </a:xfrm>
              <a:custGeom>
                <a:avLst/>
                <a:gdLst>
                  <a:gd name="connsiteX0" fmla="*/ 0 w 723900"/>
                  <a:gd name="connsiteY0" fmla="*/ 0 h 419100"/>
                  <a:gd name="connsiteX1" fmla="*/ 449580 w 723900"/>
                  <a:gd name="connsiteY1" fmla="*/ 0 h 419100"/>
                  <a:gd name="connsiteX2" fmla="*/ 723900 w 723900"/>
                  <a:gd name="connsiteY2" fmla="*/ 419100 h 419100"/>
                  <a:gd name="connsiteX3" fmla="*/ 723900 w 723900"/>
                  <a:gd name="connsiteY3" fmla="*/ 419100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3900" h="419100">
                    <a:moveTo>
                      <a:pt x="0" y="0"/>
                    </a:moveTo>
                    <a:lnTo>
                      <a:pt x="449580" y="0"/>
                    </a:lnTo>
                    <a:lnTo>
                      <a:pt x="723900" y="419100"/>
                    </a:lnTo>
                    <a:lnTo>
                      <a:pt x="723900" y="41910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3564980" y="2676945"/>
                <a:ext cx="7562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Time</a:t>
                </a:r>
                <a:endParaRPr lang="en-GB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550695" y="2840299"/>
                <a:ext cx="138292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FF0000"/>
                    </a:solidFill>
                  </a:rPr>
                  <a:t>Dark current measured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46" name="Group 145"/>
            <p:cNvGrpSpPr/>
            <p:nvPr/>
          </p:nvGrpSpPr>
          <p:grpSpPr>
            <a:xfrm>
              <a:off x="765698" y="1001460"/>
              <a:ext cx="5332474" cy="1782744"/>
              <a:chOff x="754251" y="917270"/>
              <a:chExt cx="5332474" cy="1782744"/>
            </a:xfrm>
          </p:grpSpPr>
          <p:sp>
            <p:nvSpPr>
              <p:cNvPr id="137" name="TextBox 136"/>
              <p:cNvSpPr txBox="1"/>
              <p:nvPr/>
            </p:nvSpPr>
            <p:spPr>
              <a:xfrm>
                <a:off x="1123051" y="917270"/>
                <a:ext cx="251614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Field emitted electrons</a:t>
                </a:r>
                <a:endParaRPr lang="en-GB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143" name="Group 142"/>
              <p:cNvGrpSpPr/>
              <p:nvPr/>
            </p:nvGrpSpPr>
            <p:grpSpPr>
              <a:xfrm>
                <a:off x="754251" y="1330103"/>
                <a:ext cx="5332474" cy="1369911"/>
                <a:chOff x="754251" y="1330103"/>
                <a:chExt cx="5332474" cy="1369911"/>
              </a:xfrm>
            </p:grpSpPr>
            <p:grpSp>
              <p:nvGrpSpPr>
                <p:cNvPr id="27" name="Group 26"/>
                <p:cNvGrpSpPr/>
                <p:nvPr/>
              </p:nvGrpSpPr>
              <p:grpSpPr>
                <a:xfrm>
                  <a:off x="2057271" y="1330103"/>
                  <a:ext cx="2156460" cy="970259"/>
                  <a:chOff x="1600200" y="1121370"/>
                  <a:chExt cx="2156460" cy="970259"/>
                </a:xfrm>
              </p:grpSpPr>
              <p:sp>
                <p:nvSpPr>
                  <p:cNvPr id="5" name="Rectangle 4"/>
                  <p:cNvSpPr/>
                  <p:nvPr/>
                </p:nvSpPr>
                <p:spPr>
                  <a:xfrm>
                    <a:off x="1600200" y="1134170"/>
                    <a:ext cx="2156460" cy="948630"/>
                  </a:xfrm>
                  <a:prstGeom prst="rect">
                    <a:avLst/>
                  </a:prstGeom>
                  <a:ln w="76200"/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8" name="Group 7"/>
                  <p:cNvGrpSpPr/>
                  <p:nvPr/>
                </p:nvGrpSpPr>
                <p:grpSpPr>
                  <a:xfrm>
                    <a:off x="1732799" y="112534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6" name="Flowchart: Delay 5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7" name="Flowchart: Delay 6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2013788" y="112534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10" name="Flowchart: Delay 9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1" name="Flowchart: Delay 10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2" name="Group 11"/>
                  <p:cNvGrpSpPr/>
                  <p:nvPr/>
                </p:nvGrpSpPr>
                <p:grpSpPr>
                  <a:xfrm>
                    <a:off x="2294776" y="112534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13" name="Flowchart: Delay 12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4" name="Flowchart: Delay 13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5" name="Group 14"/>
                  <p:cNvGrpSpPr/>
                  <p:nvPr/>
                </p:nvGrpSpPr>
                <p:grpSpPr>
                  <a:xfrm>
                    <a:off x="2575764" y="112534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16" name="Flowchart: Delay 15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" name="Flowchart: Delay 16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8" name="Group 17"/>
                  <p:cNvGrpSpPr/>
                  <p:nvPr/>
                </p:nvGrpSpPr>
                <p:grpSpPr>
                  <a:xfrm>
                    <a:off x="2856752" y="113417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19" name="Flowchart: Delay 18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0" name="Flowchart: Delay 19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1" name="Group 20"/>
                  <p:cNvGrpSpPr/>
                  <p:nvPr/>
                </p:nvGrpSpPr>
                <p:grpSpPr>
                  <a:xfrm>
                    <a:off x="3137740" y="112534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22" name="Flowchart: Delay 21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" name="Flowchart: Delay 22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4" name="Group 23"/>
                  <p:cNvGrpSpPr/>
                  <p:nvPr/>
                </p:nvGrpSpPr>
                <p:grpSpPr>
                  <a:xfrm>
                    <a:off x="3418728" y="112137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25" name="Flowchart: Delay 24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6" name="Flowchart: Delay 25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28" name="Rectangle 27"/>
                <p:cNvSpPr/>
                <p:nvPr/>
              </p:nvSpPr>
              <p:spPr>
                <a:xfrm>
                  <a:off x="754251" y="1357922"/>
                  <a:ext cx="1838533" cy="929640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0" name="Straight Arrow Connector 29"/>
                <p:cNvCxnSpPr/>
                <p:nvPr/>
              </p:nvCxnSpPr>
              <p:spPr>
                <a:xfrm>
                  <a:off x="2381123" y="1801313"/>
                  <a:ext cx="2236468" cy="0"/>
                </a:xfrm>
                <a:prstGeom prst="straightConnector1">
                  <a:avLst/>
                </a:prstGeom>
                <a:ln w="381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4" name="TextBox 43"/>
                <p:cNvSpPr txBox="1"/>
                <p:nvPr/>
              </p:nvSpPr>
              <p:spPr>
                <a:xfrm>
                  <a:off x="968620" y="1493505"/>
                  <a:ext cx="99415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accent1">
                          <a:lumMod val="75000"/>
                        </a:schemeClr>
                      </a:solidFill>
                    </a:rPr>
                    <a:t>Long RF pulse</a:t>
                  </a:r>
                  <a:endParaRPr lang="en-GB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87" name="TextBox 86"/>
                <p:cNvSpPr txBox="1"/>
                <p:nvPr/>
              </p:nvSpPr>
              <p:spPr>
                <a:xfrm>
                  <a:off x="4464955" y="1454700"/>
                  <a:ext cx="162177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accent5">
                          <a:lumMod val="50000"/>
                        </a:schemeClr>
                      </a:solidFill>
                    </a:rPr>
                    <a:t>Accelerated electrons</a:t>
                  </a:r>
                  <a:endParaRPr lang="en-GB" dirty="0">
                    <a:solidFill>
                      <a:schemeClr val="accent5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89" name="Straight Arrow Connector 88"/>
                <p:cNvCxnSpPr/>
                <p:nvPr/>
              </p:nvCxnSpPr>
              <p:spPr>
                <a:xfrm flipV="1">
                  <a:off x="2346737" y="1824290"/>
                  <a:ext cx="94411" cy="129183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Arrow Connector 89"/>
                <p:cNvCxnSpPr/>
                <p:nvPr/>
              </p:nvCxnSpPr>
              <p:spPr>
                <a:xfrm flipH="1" flipV="1">
                  <a:off x="2445822" y="1896883"/>
                  <a:ext cx="35200" cy="168323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Arrow Connector 91"/>
                <p:cNvCxnSpPr/>
                <p:nvPr/>
              </p:nvCxnSpPr>
              <p:spPr>
                <a:xfrm flipH="1">
                  <a:off x="2453924" y="1612431"/>
                  <a:ext cx="46699" cy="142924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Straight Arrow Connector 94"/>
                <p:cNvCxnSpPr/>
                <p:nvPr/>
              </p:nvCxnSpPr>
              <p:spPr>
                <a:xfrm flipH="1">
                  <a:off x="2176382" y="1640249"/>
                  <a:ext cx="46699" cy="142924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Straight Arrow Connector 95"/>
                <p:cNvCxnSpPr/>
                <p:nvPr/>
              </p:nvCxnSpPr>
              <p:spPr>
                <a:xfrm flipH="1" flipV="1">
                  <a:off x="2230712" y="1822742"/>
                  <a:ext cx="10924" cy="136668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9" name="TextBox 138"/>
                <p:cNvSpPr txBox="1"/>
                <p:nvPr/>
              </p:nvSpPr>
              <p:spPr>
                <a:xfrm>
                  <a:off x="1970803" y="2330682"/>
                  <a:ext cx="231059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accent2"/>
                      </a:solidFill>
                    </a:rPr>
                    <a:t>Structure under test</a:t>
                  </a:r>
                  <a:endParaRPr lang="en-GB" dirty="0">
                    <a:solidFill>
                      <a:schemeClr val="accent2"/>
                    </a:solidFill>
                  </a:endParaRPr>
                </a:p>
              </p:txBody>
            </p:sp>
          </p:grpSp>
        </p:grpSp>
      </p:grpSp>
      <p:grpSp>
        <p:nvGrpSpPr>
          <p:cNvPr id="238" name="Group 237"/>
          <p:cNvGrpSpPr/>
          <p:nvPr/>
        </p:nvGrpSpPr>
        <p:grpSpPr>
          <a:xfrm>
            <a:off x="6455714" y="1069913"/>
            <a:ext cx="5612914" cy="2390017"/>
            <a:chOff x="6455714" y="1069913"/>
            <a:chExt cx="5612914" cy="2390017"/>
          </a:xfrm>
        </p:grpSpPr>
        <p:grpSp>
          <p:nvGrpSpPr>
            <p:cNvPr id="142" name="Group 141"/>
            <p:cNvGrpSpPr/>
            <p:nvPr/>
          </p:nvGrpSpPr>
          <p:grpSpPr>
            <a:xfrm>
              <a:off x="7952567" y="2575355"/>
              <a:ext cx="4111548" cy="884575"/>
              <a:chOff x="6626892" y="2623367"/>
              <a:chExt cx="4111548" cy="884575"/>
            </a:xfrm>
          </p:grpSpPr>
          <p:cxnSp>
            <p:nvCxnSpPr>
              <p:cNvPr id="73" name="Straight Arrow Connector 72"/>
              <p:cNvCxnSpPr/>
              <p:nvPr/>
            </p:nvCxnSpPr>
            <p:spPr>
              <a:xfrm>
                <a:off x="7383132" y="2808033"/>
                <a:ext cx="2651324" cy="5149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5" name="TextBox 74"/>
              <p:cNvSpPr txBox="1"/>
              <p:nvPr/>
            </p:nvSpPr>
            <p:spPr>
              <a:xfrm>
                <a:off x="9982200" y="2623367"/>
                <a:ext cx="7562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Time</a:t>
                </a:r>
                <a:endParaRPr lang="en-GB" dirty="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6626892" y="2861611"/>
                <a:ext cx="138292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FF0000"/>
                    </a:solidFill>
                  </a:rPr>
                  <a:t>Dark current measured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5" name="Freeform 84"/>
              <p:cNvSpPr/>
              <p:nvPr/>
            </p:nvSpPr>
            <p:spPr>
              <a:xfrm>
                <a:off x="7458680" y="2813183"/>
                <a:ext cx="1949450" cy="679450"/>
              </a:xfrm>
              <a:custGeom>
                <a:avLst/>
                <a:gdLst>
                  <a:gd name="connsiteX0" fmla="*/ 0 w 1949450"/>
                  <a:gd name="connsiteY0" fmla="*/ 0 h 679450"/>
                  <a:gd name="connsiteX1" fmla="*/ 577850 w 1949450"/>
                  <a:gd name="connsiteY1" fmla="*/ 6350 h 679450"/>
                  <a:gd name="connsiteX2" fmla="*/ 1060450 w 1949450"/>
                  <a:gd name="connsiteY2" fmla="*/ 666750 h 679450"/>
                  <a:gd name="connsiteX3" fmla="*/ 1949450 w 1949450"/>
                  <a:gd name="connsiteY3" fmla="*/ 679450 h 679450"/>
                  <a:gd name="connsiteX4" fmla="*/ 1949450 w 1949450"/>
                  <a:gd name="connsiteY4" fmla="*/ 673100 h 679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9450" h="679450">
                    <a:moveTo>
                      <a:pt x="0" y="0"/>
                    </a:moveTo>
                    <a:lnTo>
                      <a:pt x="577850" y="6350"/>
                    </a:lnTo>
                    <a:lnTo>
                      <a:pt x="1060450" y="666750"/>
                    </a:lnTo>
                    <a:lnTo>
                      <a:pt x="1949450" y="679450"/>
                    </a:lnTo>
                    <a:lnTo>
                      <a:pt x="1949450" y="67310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5" name="Group 144"/>
            <p:cNvGrpSpPr/>
            <p:nvPr/>
          </p:nvGrpSpPr>
          <p:grpSpPr>
            <a:xfrm>
              <a:off x="6455714" y="1069913"/>
              <a:ext cx="5612914" cy="1713630"/>
              <a:chOff x="6455714" y="974663"/>
              <a:chExt cx="5612914" cy="1713630"/>
            </a:xfrm>
          </p:grpSpPr>
          <p:sp>
            <p:nvSpPr>
              <p:cNvPr id="135" name="TextBox 134"/>
              <p:cNvSpPr txBox="1"/>
              <p:nvPr/>
            </p:nvSpPr>
            <p:spPr>
              <a:xfrm>
                <a:off x="10446858" y="1478147"/>
                <a:ext cx="162177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Accelerated electrons</a:t>
                </a:r>
                <a:endParaRPr lang="en-GB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144" name="Group 143"/>
              <p:cNvGrpSpPr/>
              <p:nvPr/>
            </p:nvGrpSpPr>
            <p:grpSpPr>
              <a:xfrm>
                <a:off x="6455714" y="974663"/>
                <a:ext cx="4165657" cy="1713630"/>
                <a:chOff x="6455714" y="974663"/>
                <a:chExt cx="4165657" cy="1713630"/>
              </a:xfrm>
            </p:grpSpPr>
            <p:grpSp>
              <p:nvGrpSpPr>
                <p:cNvPr id="45" name="Group 44"/>
                <p:cNvGrpSpPr/>
                <p:nvPr/>
              </p:nvGrpSpPr>
              <p:grpSpPr>
                <a:xfrm>
                  <a:off x="7758734" y="1337612"/>
                  <a:ext cx="2156460" cy="970259"/>
                  <a:chOff x="1600200" y="1121370"/>
                  <a:chExt cx="2156460" cy="970259"/>
                </a:xfrm>
              </p:grpSpPr>
              <p:sp>
                <p:nvSpPr>
                  <p:cNvPr id="46" name="Rectangle 45"/>
                  <p:cNvSpPr/>
                  <p:nvPr/>
                </p:nvSpPr>
                <p:spPr>
                  <a:xfrm>
                    <a:off x="1600200" y="1134170"/>
                    <a:ext cx="2156460" cy="948630"/>
                  </a:xfrm>
                  <a:prstGeom prst="rect">
                    <a:avLst/>
                  </a:prstGeom>
                  <a:ln w="76200"/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47" name="Group 46"/>
                  <p:cNvGrpSpPr/>
                  <p:nvPr/>
                </p:nvGrpSpPr>
                <p:grpSpPr>
                  <a:xfrm>
                    <a:off x="1732799" y="112534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66" name="Flowchart: Delay 65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7" name="Flowchart: Delay 66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8" name="Group 47"/>
                  <p:cNvGrpSpPr/>
                  <p:nvPr/>
                </p:nvGrpSpPr>
                <p:grpSpPr>
                  <a:xfrm>
                    <a:off x="2013788" y="112534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64" name="Flowchart: Delay 63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5" name="Flowchart: Delay 64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49" name="Group 48"/>
                  <p:cNvGrpSpPr/>
                  <p:nvPr/>
                </p:nvGrpSpPr>
                <p:grpSpPr>
                  <a:xfrm>
                    <a:off x="2294776" y="112534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62" name="Flowchart: Delay 61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3" name="Flowchart: Delay 62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0" name="Group 49"/>
                  <p:cNvGrpSpPr/>
                  <p:nvPr/>
                </p:nvGrpSpPr>
                <p:grpSpPr>
                  <a:xfrm>
                    <a:off x="2575764" y="112534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60" name="Flowchart: Delay 59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1" name="Flowchart: Delay 60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1" name="Group 50"/>
                  <p:cNvGrpSpPr/>
                  <p:nvPr/>
                </p:nvGrpSpPr>
                <p:grpSpPr>
                  <a:xfrm>
                    <a:off x="2856752" y="113417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58" name="Flowchart: Delay 57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9" name="Flowchart: Delay 58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2" name="Group 51"/>
                  <p:cNvGrpSpPr/>
                  <p:nvPr/>
                </p:nvGrpSpPr>
                <p:grpSpPr>
                  <a:xfrm>
                    <a:off x="3137740" y="112534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56" name="Flowchart: Delay 55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7" name="Flowchart: Delay 56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53" name="Group 52"/>
                  <p:cNvGrpSpPr/>
                  <p:nvPr/>
                </p:nvGrpSpPr>
                <p:grpSpPr>
                  <a:xfrm>
                    <a:off x="3418728" y="112137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54" name="Flowchart: Delay 53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55" name="Flowchart: Delay 54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68" name="Rectangle 67"/>
                <p:cNvSpPr/>
                <p:nvPr/>
              </p:nvSpPr>
              <p:spPr>
                <a:xfrm>
                  <a:off x="6455714" y="1365431"/>
                  <a:ext cx="3757404" cy="929640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9" name="Straight Arrow Connector 68"/>
                <p:cNvCxnSpPr/>
                <p:nvPr/>
              </p:nvCxnSpPr>
              <p:spPr>
                <a:xfrm flipV="1">
                  <a:off x="8082586" y="1809863"/>
                  <a:ext cx="2538785" cy="865"/>
                </a:xfrm>
                <a:prstGeom prst="straightConnector1">
                  <a:avLst/>
                </a:prstGeom>
                <a:ln w="381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7" name="TextBox 76"/>
                <p:cNvSpPr txBox="1"/>
                <p:nvPr/>
              </p:nvSpPr>
              <p:spPr>
                <a:xfrm>
                  <a:off x="6670083" y="1501014"/>
                  <a:ext cx="99415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accent1">
                          <a:lumMod val="75000"/>
                        </a:schemeClr>
                      </a:solidFill>
                    </a:rPr>
                    <a:t>Long RF pulse</a:t>
                  </a:r>
                  <a:endParaRPr lang="en-GB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  <p:cxnSp>
              <p:nvCxnSpPr>
                <p:cNvPr id="101" name="Straight Arrow Connector 100"/>
                <p:cNvCxnSpPr/>
                <p:nvPr/>
              </p:nvCxnSpPr>
              <p:spPr>
                <a:xfrm flipV="1">
                  <a:off x="8093662" y="1969520"/>
                  <a:ext cx="80760" cy="190733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Arrow Connector 101"/>
                <p:cNvCxnSpPr/>
                <p:nvPr/>
              </p:nvCxnSpPr>
              <p:spPr>
                <a:xfrm flipV="1">
                  <a:off x="8371783" y="1884490"/>
                  <a:ext cx="32401" cy="149500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Arrow Connector 102"/>
                <p:cNvCxnSpPr/>
                <p:nvPr/>
              </p:nvCxnSpPr>
              <p:spPr>
                <a:xfrm>
                  <a:off x="8261885" y="1647759"/>
                  <a:ext cx="21883" cy="139973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Arrow Connector 103"/>
                <p:cNvCxnSpPr/>
                <p:nvPr/>
              </p:nvCxnSpPr>
              <p:spPr>
                <a:xfrm>
                  <a:off x="7959814" y="1694591"/>
                  <a:ext cx="10521" cy="153791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Arrow Connector 104"/>
                <p:cNvCxnSpPr/>
                <p:nvPr/>
              </p:nvCxnSpPr>
              <p:spPr>
                <a:xfrm flipV="1">
                  <a:off x="8017115" y="1813148"/>
                  <a:ext cx="50106" cy="119198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Arrow Connector 105"/>
                <p:cNvCxnSpPr/>
                <p:nvPr/>
              </p:nvCxnSpPr>
              <p:spPr>
                <a:xfrm flipV="1">
                  <a:off x="8603760" y="1847849"/>
                  <a:ext cx="94411" cy="129183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Arrow Connector 106"/>
                <p:cNvCxnSpPr/>
                <p:nvPr/>
              </p:nvCxnSpPr>
              <p:spPr>
                <a:xfrm flipV="1">
                  <a:off x="8862489" y="1829368"/>
                  <a:ext cx="18918" cy="84108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Arrow Connector 107"/>
                <p:cNvCxnSpPr/>
                <p:nvPr/>
              </p:nvCxnSpPr>
              <p:spPr>
                <a:xfrm flipH="1">
                  <a:off x="8748377" y="1635990"/>
                  <a:ext cx="9270" cy="145623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9" name="Straight Arrow Connector 108"/>
                <p:cNvCxnSpPr/>
                <p:nvPr/>
              </p:nvCxnSpPr>
              <p:spPr>
                <a:xfrm flipH="1">
                  <a:off x="8433405" y="1663808"/>
                  <a:ext cx="46699" cy="142924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Arrow Connector 109"/>
                <p:cNvCxnSpPr/>
                <p:nvPr/>
              </p:nvCxnSpPr>
              <p:spPr>
                <a:xfrm flipH="1" flipV="1">
                  <a:off x="8487735" y="1846301"/>
                  <a:ext cx="10924" cy="136668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Arrow Connector 110"/>
                <p:cNvCxnSpPr/>
                <p:nvPr/>
              </p:nvCxnSpPr>
              <p:spPr>
                <a:xfrm flipV="1">
                  <a:off x="9142387" y="1848820"/>
                  <a:ext cx="94411" cy="129183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2" name="Straight Arrow Connector 111"/>
                <p:cNvCxnSpPr/>
                <p:nvPr/>
              </p:nvCxnSpPr>
              <p:spPr>
                <a:xfrm flipH="1" flipV="1">
                  <a:off x="9241472" y="1921413"/>
                  <a:ext cx="35200" cy="168323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Arrow Connector 112"/>
                <p:cNvCxnSpPr/>
                <p:nvPr/>
              </p:nvCxnSpPr>
              <p:spPr>
                <a:xfrm flipH="1">
                  <a:off x="9242203" y="1446835"/>
                  <a:ext cx="36304" cy="251773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Arrow Connector 113"/>
                <p:cNvCxnSpPr/>
                <p:nvPr/>
              </p:nvCxnSpPr>
              <p:spPr>
                <a:xfrm>
                  <a:off x="8983054" y="1591465"/>
                  <a:ext cx="25694" cy="147027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Arrow Connector 114"/>
                <p:cNvCxnSpPr/>
                <p:nvPr/>
              </p:nvCxnSpPr>
              <p:spPr>
                <a:xfrm flipH="1" flipV="1">
                  <a:off x="9026362" y="1847272"/>
                  <a:ext cx="10924" cy="136668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Arrow Connector 115"/>
                <p:cNvCxnSpPr/>
                <p:nvPr/>
              </p:nvCxnSpPr>
              <p:spPr>
                <a:xfrm flipH="1" flipV="1">
                  <a:off x="9525582" y="1881754"/>
                  <a:ext cx="62239" cy="190556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Arrow Connector 116"/>
                <p:cNvCxnSpPr/>
                <p:nvPr/>
              </p:nvCxnSpPr>
              <p:spPr>
                <a:xfrm flipH="1" flipV="1">
                  <a:off x="9737611" y="1852420"/>
                  <a:ext cx="35200" cy="168323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Arrow Connector 117"/>
                <p:cNvCxnSpPr/>
                <p:nvPr/>
              </p:nvCxnSpPr>
              <p:spPr>
                <a:xfrm flipH="1">
                  <a:off x="9649587" y="1639211"/>
                  <a:ext cx="46699" cy="142924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Arrow Connector 118"/>
                <p:cNvCxnSpPr/>
                <p:nvPr/>
              </p:nvCxnSpPr>
              <p:spPr>
                <a:xfrm>
                  <a:off x="9447939" y="1662927"/>
                  <a:ext cx="39588" cy="144686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Arrow Connector 119"/>
                <p:cNvCxnSpPr/>
                <p:nvPr/>
              </p:nvCxnSpPr>
              <p:spPr>
                <a:xfrm flipH="1" flipV="1">
                  <a:off x="9426375" y="1849522"/>
                  <a:ext cx="10924" cy="136668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8" name="TextBox 137"/>
                <p:cNvSpPr txBox="1"/>
                <p:nvPr/>
              </p:nvSpPr>
              <p:spPr>
                <a:xfrm>
                  <a:off x="7533791" y="974663"/>
                  <a:ext cx="259226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accent5">
                          <a:lumMod val="50000"/>
                        </a:schemeClr>
                      </a:solidFill>
                    </a:rPr>
                    <a:t>Field emitted electrons</a:t>
                  </a:r>
                  <a:endParaRPr lang="en-GB" dirty="0">
                    <a:solidFill>
                      <a:schemeClr val="accent5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40" name="TextBox 139"/>
                <p:cNvSpPr txBox="1"/>
                <p:nvPr/>
              </p:nvSpPr>
              <p:spPr>
                <a:xfrm>
                  <a:off x="7707194" y="2318961"/>
                  <a:ext cx="231059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accent2"/>
                      </a:solidFill>
                    </a:rPr>
                    <a:t>Structure under test</a:t>
                  </a:r>
                  <a:endParaRPr lang="en-GB" dirty="0">
                    <a:solidFill>
                      <a:schemeClr val="accent2"/>
                    </a:solidFill>
                  </a:endParaRPr>
                </a:p>
              </p:txBody>
            </p:sp>
          </p:grpSp>
        </p:grpSp>
      </p:grpSp>
      <p:grpSp>
        <p:nvGrpSpPr>
          <p:cNvPr id="239" name="Group 238"/>
          <p:cNvGrpSpPr/>
          <p:nvPr/>
        </p:nvGrpSpPr>
        <p:grpSpPr>
          <a:xfrm>
            <a:off x="986156" y="3343803"/>
            <a:ext cx="5118105" cy="2653330"/>
            <a:chOff x="986156" y="3343803"/>
            <a:chExt cx="5118105" cy="2653330"/>
          </a:xfrm>
        </p:grpSpPr>
        <p:grpSp>
          <p:nvGrpSpPr>
            <p:cNvPr id="148" name="Group 147"/>
            <p:cNvGrpSpPr/>
            <p:nvPr/>
          </p:nvGrpSpPr>
          <p:grpSpPr>
            <a:xfrm>
              <a:off x="986156" y="3343803"/>
              <a:ext cx="5118105" cy="2026625"/>
              <a:chOff x="968620" y="673389"/>
              <a:chExt cx="5118105" cy="2026625"/>
            </a:xfrm>
          </p:grpSpPr>
          <p:sp>
            <p:nvSpPr>
              <p:cNvPr id="149" name="TextBox 148"/>
              <p:cNvSpPr txBox="1"/>
              <p:nvPr/>
            </p:nvSpPr>
            <p:spPr>
              <a:xfrm>
                <a:off x="1188732" y="673389"/>
                <a:ext cx="21935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Field emitted electrons</a:t>
                </a:r>
                <a:endParaRPr lang="en-GB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150" name="Group 149"/>
              <p:cNvGrpSpPr/>
              <p:nvPr/>
            </p:nvGrpSpPr>
            <p:grpSpPr>
              <a:xfrm>
                <a:off x="968620" y="1330103"/>
                <a:ext cx="5118105" cy="1369911"/>
                <a:chOff x="968620" y="1330103"/>
                <a:chExt cx="5118105" cy="1369911"/>
              </a:xfrm>
            </p:grpSpPr>
            <p:grpSp>
              <p:nvGrpSpPr>
                <p:cNvPr id="151" name="Group 150"/>
                <p:cNvGrpSpPr/>
                <p:nvPr/>
              </p:nvGrpSpPr>
              <p:grpSpPr>
                <a:xfrm>
                  <a:off x="2057271" y="1330103"/>
                  <a:ext cx="2156460" cy="970259"/>
                  <a:chOff x="1600200" y="1121370"/>
                  <a:chExt cx="2156460" cy="970259"/>
                </a:xfrm>
              </p:grpSpPr>
              <p:sp>
                <p:nvSpPr>
                  <p:cNvPr id="162" name="Rectangle 161"/>
                  <p:cNvSpPr/>
                  <p:nvPr/>
                </p:nvSpPr>
                <p:spPr>
                  <a:xfrm>
                    <a:off x="1600200" y="1134170"/>
                    <a:ext cx="2156460" cy="948630"/>
                  </a:xfrm>
                  <a:prstGeom prst="rect">
                    <a:avLst/>
                  </a:prstGeom>
                  <a:ln w="76200"/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163" name="Group 162"/>
                  <p:cNvGrpSpPr/>
                  <p:nvPr/>
                </p:nvGrpSpPr>
                <p:grpSpPr>
                  <a:xfrm>
                    <a:off x="1732799" y="112534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182" name="Flowchart: Delay 181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3" name="Flowchart: Delay 182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64" name="Group 163"/>
                  <p:cNvGrpSpPr/>
                  <p:nvPr/>
                </p:nvGrpSpPr>
                <p:grpSpPr>
                  <a:xfrm>
                    <a:off x="2013788" y="112534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180" name="Flowchart: Delay 179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1" name="Flowchart: Delay 180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65" name="Group 164"/>
                  <p:cNvGrpSpPr/>
                  <p:nvPr/>
                </p:nvGrpSpPr>
                <p:grpSpPr>
                  <a:xfrm>
                    <a:off x="2294776" y="112534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178" name="Flowchart: Delay 177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9" name="Flowchart: Delay 178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66" name="Group 165"/>
                  <p:cNvGrpSpPr/>
                  <p:nvPr/>
                </p:nvGrpSpPr>
                <p:grpSpPr>
                  <a:xfrm>
                    <a:off x="2575764" y="112534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176" name="Flowchart: Delay 175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7" name="Flowchart: Delay 176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67" name="Group 166"/>
                  <p:cNvGrpSpPr/>
                  <p:nvPr/>
                </p:nvGrpSpPr>
                <p:grpSpPr>
                  <a:xfrm>
                    <a:off x="2856752" y="113417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174" name="Flowchart: Delay 173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5" name="Flowchart: Delay 174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68" name="Group 167"/>
                  <p:cNvGrpSpPr/>
                  <p:nvPr/>
                </p:nvGrpSpPr>
                <p:grpSpPr>
                  <a:xfrm>
                    <a:off x="3137740" y="112534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172" name="Flowchart: Delay 171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3" name="Flowchart: Delay 172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69" name="Group 168"/>
                  <p:cNvGrpSpPr/>
                  <p:nvPr/>
                </p:nvGrpSpPr>
                <p:grpSpPr>
                  <a:xfrm>
                    <a:off x="3418728" y="112137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170" name="Flowchart: Delay 169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1" name="Flowchart: Delay 170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152" name="Rectangle 151"/>
                <p:cNvSpPr/>
                <p:nvPr/>
              </p:nvSpPr>
              <p:spPr>
                <a:xfrm>
                  <a:off x="2087482" y="1357922"/>
                  <a:ext cx="416402" cy="929640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53" name="Straight Arrow Connector 152"/>
                <p:cNvCxnSpPr/>
                <p:nvPr/>
              </p:nvCxnSpPr>
              <p:spPr>
                <a:xfrm>
                  <a:off x="2381123" y="1801313"/>
                  <a:ext cx="2236468" cy="0"/>
                </a:xfrm>
                <a:prstGeom prst="straightConnector1">
                  <a:avLst/>
                </a:prstGeom>
                <a:ln w="381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4" name="TextBox 153"/>
                <p:cNvSpPr txBox="1"/>
                <p:nvPr/>
              </p:nvSpPr>
              <p:spPr>
                <a:xfrm>
                  <a:off x="968620" y="1493505"/>
                  <a:ext cx="99415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accent1">
                          <a:lumMod val="75000"/>
                        </a:schemeClr>
                      </a:solidFill>
                    </a:rPr>
                    <a:t>Short RF pulse</a:t>
                  </a:r>
                  <a:endParaRPr lang="en-GB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55" name="TextBox 154"/>
                <p:cNvSpPr txBox="1"/>
                <p:nvPr/>
              </p:nvSpPr>
              <p:spPr>
                <a:xfrm>
                  <a:off x="4464955" y="1454700"/>
                  <a:ext cx="162177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accent5">
                          <a:lumMod val="50000"/>
                        </a:schemeClr>
                      </a:solidFill>
                    </a:rPr>
                    <a:t>Accelerated electrons</a:t>
                  </a:r>
                  <a:endParaRPr lang="en-GB" dirty="0">
                    <a:solidFill>
                      <a:schemeClr val="accent5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156" name="Straight Arrow Connector 155"/>
                <p:cNvCxnSpPr/>
                <p:nvPr/>
              </p:nvCxnSpPr>
              <p:spPr>
                <a:xfrm flipV="1">
                  <a:off x="2346737" y="1824290"/>
                  <a:ext cx="94411" cy="129183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Straight Arrow Connector 156"/>
                <p:cNvCxnSpPr/>
                <p:nvPr/>
              </p:nvCxnSpPr>
              <p:spPr>
                <a:xfrm>
                  <a:off x="2366102" y="1583156"/>
                  <a:ext cx="105161" cy="124985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Straight Arrow Connector 157"/>
                <p:cNvCxnSpPr/>
                <p:nvPr/>
              </p:nvCxnSpPr>
              <p:spPr>
                <a:xfrm flipH="1">
                  <a:off x="2160089" y="1637114"/>
                  <a:ext cx="46699" cy="142924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Arrow Connector 159"/>
                <p:cNvCxnSpPr/>
                <p:nvPr/>
              </p:nvCxnSpPr>
              <p:spPr>
                <a:xfrm flipH="1" flipV="1">
                  <a:off x="2256417" y="1777865"/>
                  <a:ext cx="10924" cy="136668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1" name="TextBox 160"/>
                <p:cNvSpPr txBox="1"/>
                <p:nvPr/>
              </p:nvSpPr>
              <p:spPr>
                <a:xfrm>
                  <a:off x="1970803" y="2330682"/>
                  <a:ext cx="231059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accent2"/>
                      </a:solidFill>
                    </a:rPr>
                    <a:t>Structure under test</a:t>
                  </a:r>
                  <a:endParaRPr lang="en-GB" dirty="0">
                    <a:solidFill>
                      <a:schemeClr val="accent2"/>
                    </a:solidFill>
                  </a:endParaRPr>
                </a:p>
              </p:txBody>
            </p:sp>
          </p:grpSp>
        </p:grpSp>
        <p:grpSp>
          <p:nvGrpSpPr>
            <p:cNvPr id="185" name="Group 184"/>
            <p:cNvGrpSpPr/>
            <p:nvPr/>
          </p:nvGrpSpPr>
          <p:grpSpPr>
            <a:xfrm>
              <a:off x="3146948" y="5187448"/>
              <a:ext cx="2770525" cy="809685"/>
              <a:chOff x="1550695" y="2676945"/>
              <a:chExt cx="2770525" cy="809685"/>
            </a:xfrm>
          </p:grpSpPr>
          <p:cxnSp>
            <p:nvCxnSpPr>
              <p:cNvPr id="186" name="Straight Arrow Connector 185"/>
              <p:cNvCxnSpPr/>
              <p:nvPr/>
            </p:nvCxnSpPr>
            <p:spPr>
              <a:xfrm>
                <a:off x="2307285" y="2853991"/>
                <a:ext cx="1340165" cy="762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87" name="Freeform 186"/>
              <p:cNvSpPr/>
              <p:nvPr/>
            </p:nvSpPr>
            <p:spPr>
              <a:xfrm>
                <a:off x="2406591" y="2855678"/>
                <a:ext cx="675713" cy="327606"/>
              </a:xfrm>
              <a:custGeom>
                <a:avLst/>
                <a:gdLst>
                  <a:gd name="connsiteX0" fmla="*/ 0 w 723900"/>
                  <a:gd name="connsiteY0" fmla="*/ 0 h 419100"/>
                  <a:gd name="connsiteX1" fmla="*/ 449580 w 723900"/>
                  <a:gd name="connsiteY1" fmla="*/ 0 h 419100"/>
                  <a:gd name="connsiteX2" fmla="*/ 723900 w 723900"/>
                  <a:gd name="connsiteY2" fmla="*/ 419100 h 419100"/>
                  <a:gd name="connsiteX3" fmla="*/ 723900 w 723900"/>
                  <a:gd name="connsiteY3" fmla="*/ 419100 h 419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3900" h="419100">
                    <a:moveTo>
                      <a:pt x="0" y="0"/>
                    </a:moveTo>
                    <a:lnTo>
                      <a:pt x="449580" y="0"/>
                    </a:lnTo>
                    <a:lnTo>
                      <a:pt x="723900" y="419100"/>
                    </a:lnTo>
                    <a:lnTo>
                      <a:pt x="723900" y="419100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8" name="TextBox 187"/>
              <p:cNvSpPr txBox="1"/>
              <p:nvPr/>
            </p:nvSpPr>
            <p:spPr>
              <a:xfrm>
                <a:off x="3564980" y="2676945"/>
                <a:ext cx="7562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Time</a:t>
                </a:r>
                <a:endParaRPr lang="en-GB" dirty="0"/>
              </a:p>
            </p:txBody>
          </p:sp>
          <p:sp>
            <p:nvSpPr>
              <p:cNvPr id="189" name="TextBox 188"/>
              <p:cNvSpPr txBox="1"/>
              <p:nvPr/>
            </p:nvSpPr>
            <p:spPr>
              <a:xfrm>
                <a:off x="1550695" y="2840299"/>
                <a:ext cx="138292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FF0000"/>
                    </a:solidFill>
                  </a:rPr>
                  <a:t>Dark current measured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241" name="Group 240"/>
          <p:cNvGrpSpPr/>
          <p:nvPr/>
        </p:nvGrpSpPr>
        <p:grpSpPr>
          <a:xfrm>
            <a:off x="6670672" y="3397976"/>
            <a:ext cx="5118105" cy="2599157"/>
            <a:chOff x="6670672" y="3397976"/>
            <a:chExt cx="5118105" cy="2599157"/>
          </a:xfrm>
        </p:grpSpPr>
        <p:grpSp>
          <p:nvGrpSpPr>
            <p:cNvPr id="190" name="Group 189"/>
            <p:cNvGrpSpPr/>
            <p:nvPr/>
          </p:nvGrpSpPr>
          <p:grpSpPr>
            <a:xfrm>
              <a:off x="6670672" y="3397976"/>
              <a:ext cx="5118105" cy="1980936"/>
              <a:chOff x="968620" y="719078"/>
              <a:chExt cx="5118105" cy="1980936"/>
            </a:xfrm>
          </p:grpSpPr>
          <p:sp>
            <p:nvSpPr>
              <p:cNvPr id="191" name="TextBox 190"/>
              <p:cNvSpPr txBox="1"/>
              <p:nvPr/>
            </p:nvSpPr>
            <p:spPr>
              <a:xfrm>
                <a:off x="1592536" y="719078"/>
                <a:ext cx="219352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Field emitted electrons</a:t>
                </a:r>
                <a:endParaRPr lang="en-GB" dirty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192" name="Group 191"/>
              <p:cNvGrpSpPr/>
              <p:nvPr/>
            </p:nvGrpSpPr>
            <p:grpSpPr>
              <a:xfrm>
                <a:off x="968620" y="1330103"/>
                <a:ext cx="5118105" cy="1369911"/>
                <a:chOff x="968620" y="1330103"/>
                <a:chExt cx="5118105" cy="1369911"/>
              </a:xfrm>
            </p:grpSpPr>
            <p:grpSp>
              <p:nvGrpSpPr>
                <p:cNvPr id="193" name="Group 192"/>
                <p:cNvGrpSpPr/>
                <p:nvPr/>
              </p:nvGrpSpPr>
              <p:grpSpPr>
                <a:xfrm>
                  <a:off x="2057271" y="1330103"/>
                  <a:ext cx="2156460" cy="970259"/>
                  <a:chOff x="1600200" y="1121370"/>
                  <a:chExt cx="2156460" cy="970259"/>
                </a:xfrm>
              </p:grpSpPr>
              <p:sp>
                <p:nvSpPr>
                  <p:cNvPr id="203" name="Rectangle 202"/>
                  <p:cNvSpPr/>
                  <p:nvPr/>
                </p:nvSpPr>
                <p:spPr>
                  <a:xfrm>
                    <a:off x="1600200" y="1134170"/>
                    <a:ext cx="2156460" cy="948630"/>
                  </a:xfrm>
                  <a:prstGeom prst="rect">
                    <a:avLst/>
                  </a:prstGeom>
                  <a:ln w="76200"/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204" name="Group 203"/>
                  <p:cNvGrpSpPr/>
                  <p:nvPr/>
                </p:nvGrpSpPr>
                <p:grpSpPr>
                  <a:xfrm>
                    <a:off x="1732799" y="112534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223" name="Flowchart: Delay 222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4" name="Flowchart: Delay 223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05" name="Group 204"/>
                  <p:cNvGrpSpPr/>
                  <p:nvPr/>
                </p:nvGrpSpPr>
                <p:grpSpPr>
                  <a:xfrm>
                    <a:off x="2013788" y="112534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221" name="Flowchart: Delay 220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2" name="Flowchart: Delay 221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06" name="Group 205"/>
                  <p:cNvGrpSpPr/>
                  <p:nvPr/>
                </p:nvGrpSpPr>
                <p:grpSpPr>
                  <a:xfrm>
                    <a:off x="2294776" y="112534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219" name="Flowchart: Delay 218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20" name="Flowchart: Delay 219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07" name="Group 206"/>
                  <p:cNvGrpSpPr/>
                  <p:nvPr/>
                </p:nvGrpSpPr>
                <p:grpSpPr>
                  <a:xfrm>
                    <a:off x="2575764" y="112534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217" name="Flowchart: Delay 216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8" name="Flowchart: Delay 217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08" name="Group 207"/>
                  <p:cNvGrpSpPr/>
                  <p:nvPr/>
                </p:nvGrpSpPr>
                <p:grpSpPr>
                  <a:xfrm>
                    <a:off x="2856752" y="113417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215" name="Flowchart: Delay 214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6" name="Flowchart: Delay 215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09" name="Group 208"/>
                  <p:cNvGrpSpPr/>
                  <p:nvPr/>
                </p:nvGrpSpPr>
                <p:grpSpPr>
                  <a:xfrm>
                    <a:off x="3137740" y="112534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213" name="Flowchart: Delay 212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4" name="Flowchart: Delay 213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210" name="Group 209"/>
                  <p:cNvGrpSpPr/>
                  <p:nvPr/>
                </p:nvGrpSpPr>
                <p:grpSpPr>
                  <a:xfrm>
                    <a:off x="3418728" y="1121370"/>
                    <a:ext cx="191253" cy="957459"/>
                    <a:chOff x="1732799" y="1125340"/>
                    <a:chExt cx="191253" cy="957459"/>
                  </a:xfrm>
                </p:grpSpPr>
                <p:sp>
                  <p:nvSpPr>
                    <p:cNvPr id="211" name="Flowchart: Delay 210"/>
                    <p:cNvSpPr/>
                    <p:nvPr/>
                  </p:nvSpPr>
                  <p:spPr>
                    <a:xfrm rot="16200000">
                      <a:off x="1641895" y="1800642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12" name="Flowchart: Delay 211"/>
                    <p:cNvSpPr/>
                    <p:nvPr/>
                  </p:nvSpPr>
                  <p:spPr>
                    <a:xfrm rot="5400000">
                      <a:off x="1641895" y="1216244"/>
                      <a:ext cx="373061" cy="191253"/>
                    </a:xfrm>
                    <a:prstGeom prst="flowChartDelay">
                      <a:avLst/>
                    </a:prstGeom>
                    <a:solidFill>
                      <a:schemeClr val="accent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194" name="Rectangle 193"/>
                <p:cNvSpPr/>
                <p:nvPr/>
              </p:nvSpPr>
              <p:spPr>
                <a:xfrm>
                  <a:off x="2543645" y="1350522"/>
                  <a:ext cx="416402" cy="929640"/>
                </a:xfrm>
                <a:prstGeom prst="rect">
                  <a:avLst/>
                </a:prstGeom>
                <a:solidFill>
                  <a:schemeClr val="accent1">
                    <a:alpha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95" name="Straight Arrow Connector 194"/>
                <p:cNvCxnSpPr/>
                <p:nvPr/>
              </p:nvCxnSpPr>
              <p:spPr>
                <a:xfrm flipV="1">
                  <a:off x="2800912" y="1801314"/>
                  <a:ext cx="1816679" cy="1008"/>
                </a:xfrm>
                <a:prstGeom prst="straightConnector1">
                  <a:avLst/>
                </a:prstGeom>
                <a:ln w="381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6" name="TextBox 195"/>
                <p:cNvSpPr txBox="1"/>
                <p:nvPr/>
              </p:nvSpPr>
              <p:spPr>
                <a:xfrm>
                  <a:off x="968620" y="1493505"/>
                  <a:ext cx="994156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accent1">
                          <a:lumMod val="75000"/>
                        </a:schemeClr>
                      </a:solidFill>
                    </a:rPr>
                    <a:t>Short RF pulse</a:t>
                  </a:r>
                  <a:endParaRPr lang="en-GB" dirty="0">
                    <a:solidFill>
                      <a:schemeClr val="accent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197" name="TextBox 196"/>
                <p:cNvSpPr txBox="1"/>
                <p:nvPr/>
              </p:nvSpPr>
              <p:spPr>
                <a:xfrm>
                  <a:off x="4464955" y="1454700"/>
                  <a:ext cx="1621770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accent5">
                          <a:lumMod val="50000"/>
                        </a:schemeClr>
                      </a:solidFill>
                    </a:rPr>
                    <a:t>Accelerated electrons</a:t>
                  </a:r>
                  <a:endParaRPr lang="en-GB" dirty="0">
                    <a:solidFill>
                      <a:schemeClr val="accent5">
                        <a:lumMod val="50000"/>
                      </a:schemeClr>
                    </a:solidFill>
                  </a:endParaRPr>
                </a:p>
              </p:txBody>
            </p:sp>
            <p:cxnSp>
              <p:nvCxnSpPr>
                <p:cNvPr id="198" name="Straight Arrow Connector 197"/>
                <p:cNvCxnSpPr/>
                <p:nvPr/>
              </p:nvCxnSpPr>
              <p:spPr>
                <a:xfrm flipV="1">
                  <a:off x="2802900" y="1815122"/>
                  <a:ext cx="14315" cy="123332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Arrow Connector 198"/>
                <p:cNvCxnSpPr/>
                <p:nvPr/>
              </p:nvCxnSpPr>
              <p:spPr>
                <a:xfrm flipH="1">
                  <a:off x="2774118" y="1682737"/>
                  <a:ext cx="28782" cy="115167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Arrow Connector 199"/>
                <p:cNvCxnSpPr/>
                <p:nvPr/>
              </p:nvCxnSpPr>
              <p:spPr>
                <a:xfrm>
                  <a:off x="2645763" y="1620168"/>
                  <a:ext cx="93655" cy="71027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Arrow Connector 200"/>
                <p:cNvCxnSpPr/>
                <p:nvPr/>
              </p:nvCxnSpPr>
              <p:spPr>
                <a:xfrm flipV="1">
                  <a:off x="2631476" y="1845722"/>
                  <a:ext cx="47583" cy="115174"/>
                </a:xfrm>
                <a:prstGeom prst="straightConnector1">
                  <a:avLst/>
                </a:prstGeom>
                <a:ln w="12700">
                  <a:solidFill>
                    <a:srgbClr val="00206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2" name="TextBox 201"/>
                <p:cNvSpPr txBox="1"/>
                <p:nvPr/>
              </p:nvSpPr>
              <p:spPr>
                <a:xfrm>
                  <a:off x="1970803" y="2330682"/>
                  <a:ext cx="231059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chemeClr val="accent2"/>
                      </a:solidFill>
                    </a:rPr>
                    <a:t>Structure under test</a:t>
                  </a:r>
                  <a:endParaRPr lang="en-GB" dirty="0">
                    <a:solidFill>
                      <a:schemeClr val="accent2"/>
                    </a:solidFill>
                  </a:endParaRPr>
                </a:p>
              </p:txBody>
            </p:sp>
          </p:grpSp>
        </p:grpSp>
        <p:grpSp>
          <p:nvGrpSpPr>
            <p:cNvPr id="240" name="Group 239"/>
            <p:cNvGrpSpPr/>
            <p:nvPr/>
          </p:nvGrpSpPr>
          <p:grpSpPr>
            <a:xfrm>
              <a:off x="8734000" y="5187448"/>
              <a:ext cx="2770525" cy="809685"/>
              <a:chOff x="8734000" y="5187448"/>
              <a:chExt cx="2770525" cy="809685"/>
            </a:xfrm>
          </p:grpSpPr>
          <p:grpSp>
            <p:nvGrpSpPr>
              <p:cNvPr id="231" name="Group 230"/>
              <p:cNvGrpSpPr/>
              <p:nvPr/>
            </p:nvGrpSpPr>
            <p:grpSpPr>
              <a:xfrm>
                <a:off x="8734000" y="5187448"/>
                <a:ext cx="2770525" cy="809685"/>
                <a:chOff x="1550695" y="2676945"/>
                <a:chExt cx="2770525" cy="809685"/>
              </a:xfrm>
            </p:grpSpPr>
            <p:cxnSp>
              <p:nvCxnSpPr>
                <p:cNvPr id="232" name="Straight Arrow Connector 231"/>
                <p:cNvCxnSpPr/>
                <p:nvPr/>
              </p:nvCxnSpPr>
              <p:spPr>
                <a:xfrm>
                  <a:off x="2307285" y="2853991"/>
                  <a:ext cx="1340165" cy="7620"/>
                </a:xfrm>
                <a:prstGeom prst="straightConnector1">
                  <a:avLst/>
                </a:prstGeom>
                <a:ln w="38100"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33" name="Freeform 232"/>
                <p:cNvSpPr/>
                <p:nvPr/>
              </p:nvSpPr>
              <p:spPr>
                <a:xfrm>
                  <a:off x="2406591" y="2855678"/>
                  <a:ext cx="675713" cy="327606"/>
                </a:xfrm>
                <a:custGeom>
                  <a:avLst/>
                  <a:gdLst>
                    <a:gd name="connsiteX0" fmla="*/ 0 w 723900"/>
                    <a:gd name="connsiteY0" fmla="*/ 0 h 419100"/>
                    <a:gd name="connsiteX1" fmla="*/ 449580 w 723900"/>
                    <a:gd name="connsiteY1" fmla="*/ 0 h 419100"/>
                    <a:gd name="connsiteX2" fmla="*/ 723900 w 723900"/>
                    <a:gd name="connsiteY2" fmla="*/ 419100 h 419100"/>
                    <a:gd name="connsiteX3" fmla="*/ 723900 w 723900"/>
                    <a:gd name="connsiteY3" fmla="*/ 419100 h 419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23900" h="419100">
                      <a:moveTo>
                        <a:pt x="0" y="0"/>
                      </a:moveTo>
                      <a:lnTo>
                        <a:pt x="449580" y="0"/>
                      </a:lnTo>
                      <a:lnTo>
                        <a:pt x="723900" y="419100"/>
                      </a:lnTo>
                      <a:lnTo>
                        <a:pt x="723900" y="419100"/>
                      </a:lnTo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4" name="TextBox 233"/>
                <p:cNvSpPr txBox="1"/>
                <p:nvPr/>
              </p:nvSpPr>
              <p:spPr>
                <a:xfrm>
                  <a:off x="3564980" y="2676945"/>
                  <a:ext cx="75624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Time</a:t>
                  </a:r>
                  <a:endParaRPr lang="en-GB" dirty="0"/>
                </a:p>
              </p:txBody>
            </p:sp>
            <p:sp>
              <p:nvSpPr>
                <p:cNvPr id="235" name="TextBox 234"/>
                <p:cNvSpPr txBox="1"/>
                <p:nvPr/>
              </p:nvSpPr>
              <p:spPr>
                <a:xfrm>
                  <a:off x="1550695" y="2840299"/>
                  <a:ext cx="1382927" cy="64633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>
                      <a:solidFill>
                        <a:srgbClr val="FF0000"/>
                      </a:solidFill>
                    </a:rPr>
                    <a:t>Dark current measured</a:t>
                  </a:r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236" name="Freeform 235"/>
              <p:cNvSpPr/>
              <p:nvPr/>
            </p:nvSpPr>
            <p:spPr>
              <a:xfrm>
                <a:off x="10264140" y="5532120"/>
                <a:ext cx="312420" cy="327660"/>
              </a:xfrm>
              <a:custGeom>
                <a:avLst/>
                <a:gdLst>
                  <a:gd name="connsiteX0" fmla="*/ 0 w 312420"/>
                  <a:gd name="connsiteY0" fmla="*/ 160020 h 327660"/>
                  <a:gd name="connsiteX1" fmla="*/ 160020 w 312420"/>
                  <a:gd name="connsiteY1" fmla="*/ 0 h 327660"/>
                  <a:gd name="connsiteX2" fmla="*/ 312420 w 312420"/>
                  <a:gd name="connsiteY2" fmla="*/ 327660 h 327660"/>
                  <a:gd name="connsiteX3" fmla="*/ 312420 w 312420"/>
                  <a:gd name="connsiteY3" fmla="*/ 327660 h 327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2420" h="327660">
                    <a:moveTo>
                      <a:pt x="0" y="160020"/>
                    </a:moveTo>
                    <a:lnTo>
                      <a:pt x="160020" y="0"/>
                    </a:lnTo>
                    <a:lnTo>
                      <a:pt x="312420" y="327660"/>
                    </a:lnTo>
                    <a:lnTo>
                      <a:pt x="312420" y="327660"/>
                    </a:lnTo>
                  </a:path>
                </a:pathLst>
              </a:cu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90747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Mapping Field Emission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284447" y="1265832"/>
            <a:ext cx="44345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Dark current power scan with a 10 ns pulse length.</a:t>
            </a:r>
            <a:endParaRPr lang="en-GB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351827" y="1267540"/>
            <a:ext cx="48936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Dark current by sample as a function of surface E-field.</a:t>
            </a:r>
            <a:endParaRPr lang="en-GB" sz="20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63" y="1914698"/>
            <a:ext cx="5040000" cy="37535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442" y="1914698"/>
            <a:ext cx="5040000" cy="375164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044381" y="2269954"/>
            <a:ext cx="248653" cy="2727159"/>
          </a:xfrm>
          <a:prstGeom prst="rect">
            <a:avLst/>
          </a:prstGeom>
          <a:solidFill>
            <a:srgbClr val="C00000">
              <a:alpha val="50000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054988" y="2269955"/>
            <a:ext cx="248653" cy="2727159"/>
          </a:xfrm>
          <a:prstGeom prst="rect">
            <a:avLst/>
          </a:prstGeom>
          <a:solidFill>
            <a:srgbClr val="0070C0">
              <a:alpha val="50000"/>
            </a:srgb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4033774" y="2269955"/>
            <a:ext cx="248653" cy="2727158"/>
          </a:xfrm>
          <a:prstGeom prst="rect">
            <a:avLst/>
          </a:prstGeom>
          <a:solidFill>
            <a:schemeClr val="accent4">
              <a:alpha val="5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473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Mapping Field Emission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00" y="1915200"/>
            <a:ext cx="5040000" cy="376168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6</a:t>
            </a:fld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6264000" y="2096175"/>
            <a:ext cx="5040000" cy="3441767"/>
            <a:chOff x="6264000" y="1915200"/>
            <a:chExt cx="5040000" cy="344176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58" b="-1"/>
            <a:stretch/>
          </p:blipFill>
          <p:spPr>
            <a:xfrm>
              <a:off x="6264000" y="1915200"/>
              <a:ext cx="5040000" cy="3441767"/>
            </a:xfrm>
            <a:prstGeom prst="rect">
              <a:avLst/>
            </a:prstGeom>
          </p:spPr>
        </p:pic>
        <p:sp>
          <p:nvSpPr>
            <p:cNvPr id="3" name="Oval 2"/>
            <p:cNvSpPr/>
            <p:nvPr/>
          </p:nvSpPr>
          <p:spPr>
            <a:xfrm>
              <a:off x="7487104" y="2870535"/>
              <a:ext cx="108000" cy="10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/>
            <p:cNvSpPr/>
            <p:nvPr/>
          </p:nvSpPr>
          <p:spPr>
            <a:xfrm>
              <a:off x="8492539" y="3509963"/>
              <a:ext cx="108000" cy="108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9488090" y="4004741"/>
              <a:ext cx="108000" cy="108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284447" y="1265832"/>
            <a:ext cx="44345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Fowler-</a:t>
            </a:r>
            <a:r>
              <a:rPr lang="en-US" sz="2000" b="1" dirty="0" err="1" smtClean="0"/>
              <a:t>Nordheim</a:t>
            </a:r>
            <a:r>
              <a:rPr lang="en-US" sz="2000" b="1" dirty="0" smtClean="0"/>
              <a:t> plot of dark current at each sample.</a:t>
            </a:r>
            <a:endParaRPr lang="en-GB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586444" y="1267540"/>
            <a:ext cx="442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Fitted </a:t>
            </a:r>
            <a:r>
              <a:rPr lang="el-GR" sz="2000" b="1" dirty="0"/>
              <a:t>β</a:t>
            </a:r>
            <a:r>
              <a:rPr lang="el-GR" sz="2000" dirty="0"/>
              <a:t> </a:t>
            </a:r>
            <a:r>
              <a:rPr lang="en-US" sz="2000" b="1" dirty="0" smtClean="0"/>
              <a:t>value for each sample.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219681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Behaviour</a:t>
            </a:r>
            <a:r>
              <a:rPr lang="en-US" dirty="0" smtClean="0"/>
              <a:t> Over Time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96"/>
          <a:stretch/>
        </p:blipFill>
        <p:spPr>
          <a:xfrm>
            <a:off x="864000" y="2058075"/>
            <a:ext cx="5040000" cy="348470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38"/>
          <a:stretch/>
        </p:blipFill>
        <p:spPr>
          <a:xfrm>
            <a:off x="6264000" y="1981875"/>
            <a:ext cx="5040000" cy="35494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84447" y="1265832"/>
            <a:ext cx="44345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Dark current signal at E</a:t>
            </a:r>
            <a:r>
              <a:rPr lang="en-US" sz="2000" b="1" baseline="-25000" dirty="0" smtClean="0"/>
              <a:t>acc</a:t>
            </a:r>
            <a:r>
              <a:rPr lang="en-US" sz="2000" b="1" dirty="0" smtClean="0"/>
              <a:t> = </a:t>
            </a:r>
            <a:r>
              <a:rPr lang="en-US" sz="2000" b="1" dirty="0"/>
              <a:t>100 MV/m on different </a:t>
            </a:r>
            <a:r>
              <a:rPr lang="en-US" sz="2000" b="1" dirty="0" smtClean="0"/>
              <a:t>days.</a:t>
            </a:r>
            <a:endParaRPr lang="en-GB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586444" y="1267540"/>
            <a:ext cx="442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Fitted </a:t>
            </a:r>
            <a:r>
              <a:rPr lang="el-GR" sz="2000" b="1" dirty="0"/>
              <a:t>β</a:t>
            </a:r>
            <a:r>
              <a:rPr lang="el-GR" sz="2000" dirty="0"/>
              <a:t> </a:t>
            </a:r>
            <a:r>
              <a:rPr lang="en-US" sz="2000" b="1" dirty="0" smtClean="0"/>
              <a:t>value for each sample on different days.</a:t>
            </a: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35686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Behaviour</a:t>
            </a:r>
            <a:r>
              <a:rPr lang="en-US" dirty="0"/>
              <a:t> Over Time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74"/>
          <a:stretch/>
        </p:blipFill>
        <p:spPr>
          <a:xfrm>
            <a:off x="6294750" y="1972175"/>
            <a:ext cx="5040000" cy="3544163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15"/>
          <a:stretch/>
        </p:blipFill>
        <p:spPr>
          <a:xfrm>
            <a:off x="906780" y="2053890"/>
            <a:ext cx="5040000" cy="347197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84447" y="1265832"/>
            <a:ext cx="44345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Dark current signal at E</a:t>
            </a:r>
            <a:r>
              <a:rPr lang="en-US" sz="2000" b="1" baseline="-25000" dirty="0" smtClean="0"/>
              <a:t>acc</a:t>
            </a:r>
            <a:r>
              <a:rPr lang="en-US" sz="2000" b="1" dirty="0" smtClean="0"/>
              <a:t> = </a:t>
            </a:r>
            <a:r>
              <a:rPr lang="en-US" sz="2000" b="1" dirty="0"/>
              <a:t>100 </a:t>
            </a:r>
            <a:r>
              <a:rPr lang="en-US" sz="2000" b="1" dirty="0" smtClean="0"/>
              <a:t>MV/m  </a:t>
            </a:r>
            <a:r>
              <a:rPr lang="en-US" sz="2000" b="1" dirty="0"/>
              <a:t>on different days.</a:t>
            </a:r>
            <a:endParaRPr lang="en-GB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586444" y="1267540"/>
            <a:ext cx="442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Fitted </a:t>
            </a:r>
            <a:r>
              <a:rPr lang="el-GR" sz="2000" b="1" dirty="0"/>
              <a:t>β</a:t>
            </a:r>
            <a:r>
              <a:rPr lang="el-GR" sz="2000" dirty="0"/>
              <a:t> </a:t>
            </a:r>
            <a:r>
              <a:rPr lang="en-US" sz="2000" b="1" dirty="0" smtClean="0"/>
              <a:t>value for each sample on different days.</a:t>
            </a:r>
            <a:endParaRPr lang="en-GB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284447" y="5596510"/>
            <a:ext cx="80948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Slope in DC signal and fitted beta observed. This may be due to the pulse broadening due to dispersion – to be investigated further at a future date.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0180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BD position (T24 PSI 1)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464BE-58F7-41EE-8B3A-C84D3DE73A0D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66307"/>
            <a:ext cx="4320000" cy="33020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4"/>
          <a:stretch/>
        </p:blipFill>
        <p:spPr>
          <a:xfrm>
            <a:off x="8296977" y="1863091"/>
            <a:ext cx="4083518" cy="32937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1331" y="1761423"/>
            <a:ext cx="4320000" cy="3406954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6015789" y="2117558"/>
            <a:ext cx="9626" cy="2541069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5013157" y="2117558"/>
            <a:ext cx="9626" cy="2541069"/>
          </a:xfrm>
          <a:prstGeom prst="line">
            <a:avLst/>
          </a:prstGeom>
          <a:ln w="3810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7013608" y="2117557"/>
            <a:ext cx="9626" cy="2541069"/>
          </a:xfrm>
          <a:prstGeom prst="line">
            <a:avLst/>
          </a:prstGeom>
          <a:ln w="38100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9863629" y="2117558"/>
            <a:ext cx="9626" cy="2541069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8860997" y="2117558"/>
            <a:ext cx="9626" cy="2541069"/>
          </a:xfrm>
          <a:prstGeom prst="line">
            <a:avLst/>
          </a:prstGeom>
          <a:ln w="38100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10861448" y="2117557"/>
            <a:ext cx="9626" cy="2541069"/>
          </a:xfrm>
          <a:prstGeom prst="line">
            <a:avLst/>
          </a:prstGeom>
          <a:ln w="38100">
            <a:solidFill>
              <a:srgbClr val="FFFF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4289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9452</TotalTime>
  <Words>1023</Words>
  <Application>Microsoft Office PowerPoint</Application>
  <PresentationFormat>Widescreen</PresentationFormat>
  <Paragraphs>168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Cambria Math</vt:lpstr>
      <vt:lpstr>Office Theme</vt:lpstr>
      <vt:lpstr>Dark Current Measurements in RF Structures</vt:lpstr>
      <vt:lpstr>Field Emission Profile Measurements</vt:lpstr>
      <vt:lpstr>Dark Current vs. RF Pulse Shape</vt:lpstr>
      <vt:lpstr>Separating Parts of the Structure in Time</vt:lpstr>
      <vt:lpstr>Mapping Field Emission</vt:lpstr>
      <vt:lpstr>Mapping Field Emission</vt:lpstr>
      <vt:lpstr>Behaviour Over Time</vt:lpstr>
      <vt:lpstr>Behaviour Over Time</vt:lpstr>
      <vt:lpstr>Comparison with BD position (T24 PSI 1)</vt:lpstr>
      <vt:lpstr>PowerPoint Presentation</vt:lpstr>
      <vt:lpstr>Comparison with BD position (T24 PSI 2)</vt:lpstr>
      <vt:lpstr>PowerPoint Presentation</vt:lpstr>
      <vt:lpstr>High Frequency Fluctuation Measurements</vt:lpstr>
      <vt:lpstr>Dark Current Fluctuations in RF Structures</vt:lpstr>
      <vt:lpstr>Experimental Setup</vt:lpstr>
      <vt:lpstr>Example Signals</vt:lpstr>
      <vt:lpstr>PSD of Pulse to Pulse Fluctuations </vt:lpstr>
      <vt:lpstr>Power Spectrum with Noise Levels</vt:lpstr>
      <vt:lpstr>Comparison of Power Spectra</vt:lpstr>
      <vt:lpstr>Further Measurements</vt:lpstr>
      <vt:lpstr>Dependence on Surface Field</vt:lpstr>
      <vt:lpstr>Dependence on Surface Field – FN Axes</vt:lpstr>
      <vt:lpstr>Estimating the Effect of RF Jitter</vt:lpstr>
      <vt:lpstr>Estimated DC Signal From RF Modulation </vt:lpstr>
      <vt:lpstr>Conclusions and Further Steps</vt:lpstr>
      <vt:lpstr>Thank you!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Paszkiewicz</dc:creator>
  <cp:lastModifiedBy>Jan Paszkiewicz</cp:lastModifiedBy>
  <cp:revision>232</cp:revision>
  <dcterms:created xsi:type="dcterms:W3CDTF">2017-06-21T19:38:37Z</dcterms:created>
  <dcterms:modified xsi:type="dcterms:W3CDTF">2018-06-06T12:01:28Z</dcterms:modified>
</cp:coreProperties>
</file>