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0"/>
  </p:notesMasterIdLst>
  <p:sldIdLst>
    <p:sldId id="256" r:id="rId2"/>
    <p:sldId id="266" r:id="rId3"/>
    <p:sldId id="258" r:id="rId4"/>
    <p:sldId id="259" r:id="rId5"/>
    <p:sldId id="261" r:id="rId6"/>
    <p:sldId id="260" r:id="rId7"/>
    <p:sldId id="268" r:id="rId8"/>
    <p:sldId id="267" r:id="rId9"/>
    <p:sldId id="269" r:id="rId10"/>
    <p:sldId id="271" r:id="rId11"/>
    <p:sldId id="273" r:id="rId12"/>
    <p:sldId id="274" r:id="rId13"/>
    <p:sldId id="272" r:id="rId14"/>
    <p:sldId id="263" r:id="rId15"/>
    <p:sldId id="264" r:id="rId16"/>
    <p:sldId id="275" r:id="rId17"/>
    <p:sldId id="276" r:id="rId18"/>
    <p:sldId id="265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A55BE-AADA-45D0-AABE-834FA2FAC032}" type="datetimeFigureOut">
              <a:rPr lang="zh-CN" altLang="en-US" smtClean="0"/>
              <a:pPr/>
              <a:t>2018/6/7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08E94-2D2F-4990-954A-88817B048F3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08E94-2D2F-4990-954A-88817B048F3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1661888"/>
            <a:ext cx="9144793" cy="411515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22" y="6227661"/>
            <a:ext cx="3564222" cy="448799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6024" y="2060849"/>
            <a:ext cx="7772400" cy="1470025"/>
          </a:xfrm>
        </p:spPr>
        <p:txBody>
          <a:bodyPr/>
          <a:lstStyle>
            <a:lvl1pPr algn="ctr">
              <a:defRPr sz="4400" baseline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  <a:endParaRPr lang="en-US" altLang="zh-CN" noProof="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981451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baseline="0">
                <a:solidFill>
                  <a:schemeClr val="accent2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  <a:endParaRPr lang="en-US" altLang="zh-CN" noProof="0" dirty="0" smtClean="0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4000" cy="1675881"/>
          </a:xfrm>
          <a:prstGeom prst="rect">
            <a:avLst/>
          </a:prstGeom>
        </p:spPr>
      </p:pic>
      <p:pic>
        <p:nvPicPr>
          <p:cNvPr id="7" name="图片 6" descr="屏幕剪辑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593" y="6200059"/>
            <a:ext cx="2097291" cy="504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42750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884037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476252"/>
            <a:ext cx="2095500" cy="56499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7" y="476252"/>
            <a:ext cx="6137275" cy="5649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8251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7" y="476252"/>
            <a:ext cx="8385175" cy="5649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31339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7" y="476251"/>
            <a:ext cx="7870825" cy="431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7173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baseline="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baseline="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baseline="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baseline="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918750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036406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400" baseline="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000" baseline="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1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1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 sz="2400" baseline="0"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 sz="2000" baseline="0"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 sz="1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 sz="1800" baseline="0"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8148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60329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23298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3792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4164865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23267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61826" y="172123"/>
            <a:ext cx="6794236" cy="560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0" name="Line 104"/>
          <p:cNvSpPr>
            <a:spLocks noChangeShapeType="1"/>
          </p:cNvSpPr>
          <p:nvPr/>
        </p:nvSpPr>
        <p:spPr bwMode="auto">
          <a:xfrm>
            <a:off x="107504" y="908720"/>
            <a:ext cx="8928992" cy="0"/>
          </a:xfrm>
          <a:prstGeom prst="line">
            <a:avLst/>
          </a:prstGeom>
          <a:noFill/>
          <a:ln w="50800">
            <a:solidFill>
              <a:srgbClr val="CC99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6"/>
          <p:cNvSpPr/>
          <p:nvPr/>
        </p:nvSpPr>
        <p:spPr bwMode="auto">
          <a:xfrm>
            <a:off x="57062" y="6669361"/>
            <a:ext cx="9029876" cy="129524"/>
          </a:xfrm>
          <a:custGeom>
            <a:avLst/>
            <a:gdLst>
              <a:gd name="connsiteX0" fmla="*/ 0 w 8740580"/>
              <a:gd name="connsiteY0" fmla="*/ 233121 h 259047"/>
              <a:gd name="connsiteX1" fmla="*/ 646981 w 8740580"/>
              <a:gd name="connsiteY1" fmla="*/ 208 h 259047"/>
              <a:gd name="connsiteX2" fmla="*/ 1319841 w 8740580"/>
              <a:gd name="connsiteY2" fmla="*/ 215869 h 259047"/>
              <a:gd name="connsiteX3" fmla="*/ 1923690 w 8740580"/>
              <a:gd name="connsiteY3" fmla="*/ 43340 h 259047"/>
              <a:gd name="connsiteX4" fmla="*/ 2665562 w 8740580"/>
              <a:gd name="connsiteY4" fmla="*/ 181363 h 259047"/>
              <a:gd name="connsiteX5" fmla="*/ 3467819 w 8740580"/>
              <a:gd name="connsiteY5" fmla="*/ 208 h 259047"/>
              <a:gd name="connsiteX6" fmla="*/ 4218317 w 8740580"/>
              <a:gd name="connsiteY6" fmla="*/ 224495 h 259047"/>
              <a:gd name="connsiteX7" fmla="*/ 5098211 w 8740580"/>
              <a:gd name="connsiteY7" fmla="*/ 208 h 259047"/>
              <a:gd name="connsiteX8" fmla="*/ 5796951 w 8740580"/>
              <a:gd name="connsiteY8" fmla="*/ 250374 h 259047"/>
              <a:gd name="connsiteX9" fmla="*/ 6616460 w 8740580"/>
              <a:gd name="connsiteY9" fmla="*/ 34714 h 259047"/>
              <a:gd name="connsiteX10" fmla="*/ 7461849 w 8740580"/>
              <a:gd name="connsiteY10" fmla="*/ 241748 h 259047"/>
              <a:gd name="connsiteX11" fmla="*/ 8100204 w 8740580"/>
              <a:gd name="connsiteY11" fmla="*/ 34714 h 259047"/>
              <a:gd name="connsiteX12" fmla="*/ 8669547 w 8740580"/>
              <a:gd name="connsiteY12" fmla="*/ 241748 h 259047"/>
              <a:gd name="connsiteX13" fmla="*/ 8712679 w 8740580"/>
              <a:gd name="connsiteY13" fmla="*/ 233121 h 259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740580" h="259047">
                <a:moveTo>
                  <a:pt x="0" y="233121"/>
                </a:moveTo>
                <a:cubicBezTo>
                  <a:pt x="213504" y="118102"/>
                  <a:pt x="427008" y="3083"/>
                  <a:pt x="646981" y="208"/>
                </a:cubicBezTo>
                <a:cubicBezTo>
                  <a:pt x="866954" y="-2667"/>
                  <a:pt x="1107056" y="208680"/>
                  <a:pt x="1319841" y="215869"/>
                </a:cubicBezTo>
                <a:cubicBezTo>
                  <a:pt x="1532626" y="223058"/>
                  <a:pt x="1699403" y="49091"/>
                  <a:pt x="1923690" y="43340"/>
                </a:cubicBezTo>
                <a:cubicBezTo>
                  <a:pt x="2147977" y="37589"/>
                  <a:pt x="2408207" y="188552"/>
                  <a:pt x="2665562" y="181363"/>
                </a:cubicBezTo>
                <a:cubicBezTo>
                  <a:pt x="2922917" y="174174"/>
                  <a:pt x="3209027" y="-6981"/>
                  <a:pt x="3467819" y="208"/>
                </a:cubicBezTo>
                <a:cubicBezTo>
                  <a:pt x="3726611" y="7397"/>
                  <a:pt x="3946585" y="224495"/>
                  <a:pt x="4218317" y="224495"/>
                </a:cubicBezTo>
                <a:cubicBezTo>
                  <a:pt x="4490049" y="224495"/>
                  <a:pt x="4835105" y="-4105"/>
                  <a:pt x="5098211" y="208"/>
                </a:cubicBezTo>
                <a:cubicBezTo>
                  <a:pt x="5361317" y="4521"/>
                  <a:pt x="5543910" y="244623"/>
                  <a:pt x="5796951" y="250374"/>
                </a:cubicBezTo>
                <a:cubicBezTo>
                  <a:pt x="6049992" y="256125"/>
                  <a:pt x="6338977" y="36152"/>
                  <a:pt x="6616460" y="34714"/>
                </a:cubicBezTo>
                <a:cubicBezTo>
                  <a:pt x="6893943" y="33276"/>
                  <a:pt x="7214558" y="241748"/>
                  <a:pt x="7461849" y="241748"/>
                </a:cubicBezTo>
                <a:cubicBezTo>
                  <a:pt x="7709140" y="241748"/>
                  <a:pt x="7898921" y="34714"/>
                  <a:pt x="8100204" y="34714"/>
                </a:cubicBezTo>
                <a:cubicBezTo>
                  <a:pt x="8301487" y="34714"/>
                  <a:pt x="8567468" y="208680"/>
                  <a:pt x="8669547" y="241748"/>
                </a:cubicBezTo>
                <a:cubicBezTo>
                  <a:pt x="8771626" y="274816"/>
                  <a:pt x="8742152" y="253968"/>
                  <a:pt x="8712679" y="233121"/>
                </a:cubicBezTo>
              </a:path>
            </a:pathLst>
          </a:custGeom>
          <a:noFill/>
          <a:ln w="88900" cap="flat" cmpd="dbl" algn="ctr">
            <a:solidFill>
              <a:schemeClr val="accent2">
                <a:lumMod val="40000"/>
                <a:lumOff val="60000"/>
              </a:schemeClr>
            </a:solidFill>
            <a:prstDash val="sysDot"/>
            <a:round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schemeClr val="accent2">
                <a:lumMod val="40000"/>
                <a:lumOff val="60000"/>
                <a:alpha val="40000"/>
              </a:schemeClr>
            </a:outerShdw>
            <a:reflection blurRad="6350" stA="52000" endA="300" endPos="35000" dir="5400000" sy="-100000" algn="bl" rotWithShape="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pic>
        <p:nvPicPr>
          <p:cNvPr id="3" name="图片 2" descr="屏幕剪辑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4" y="6310968"/>
            <a:ext cx="2097291" cy="504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62" y="6020513"/>
            <a:ext cx="1123466" cy="7783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567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Times New Roman" pitchFamily="18" charset="0"/>
          <a:ea typeface="黑体" pitchFamily="49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Times New Roman" pitchFamily="18" charset="0"/>
          <a:ea typeface="黑体" pitchFamily="49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Times New Roman" pitchFamily="18" charset="0"/>
          <a:ea typeface="黑体" pitchFamily="49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Times New Roman" pitchFamily="18" charset="0"/>
          <a:ea typeface="黑体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Impact" pitchFamily="34" charset="0"/>
          <a:ea typeface="方正大黑简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6024" y="2269204"/>
            <a:ext cx="7772400" cy="1470025"/>
          </a:xfrm>
        </p:spPr>
        <p:txBody>
          <a:bodyPr/>
          <a:lstStyle/>
          <a:p>
            <a:r>
              <a:rPr lang="en-US" sz="3600" dirty="0" smtClean="0"/>
              <a:t>Research on </a:t>
            </a:r>
            <a:r>
              <a:rPr lang="en-US" sz="3600" dirty="0" err="1" smtClean="0"/>
              <a:t>wakefield</a:t>
            </a:r>
            <a:r>
              <a:rPr lang="en-US" sz="3600" dirty="0" smtClean="0"/>
              <a:t> suppression of two bunch operation mode in X-band disk-loaded accelerating structure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3622" y="3981451"/>
            <a:ext cx="8819909" cy="1752600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en-US" altLang="zh-CN" dirty="0" err="1" smtClean="0"/>
              <a:t>Xiaoxia</a:t>
            </a:r>
            <a:r>
              <a:rPr lang="en-US" altLang="zh-CN" dirty="0" smtClean="0"/>
              <a:t> Huang, </a:t>
            </a:r>
            <a:r>
              <a:rPr lang="en-US" altLang="zh-CN" dirty="0" err="1" smtClean="0"/>
              <a:t>Wencheng</a:t>
            </a:r>
            <a:r>
              <a:rPr lang="en-US" altLang="zh-CN" dirty="0" smtClean="0"/>
              <a:t> Fang</a:t>
            </a:r>
          </a:p>
          <a:p>
            <a:r>
              <a:rPr lang="en-US" altLang="zh-CN" dirty="0" smtClean="0"/>
              <a:t>Shanghai Institute of Applied Physics, Chinese Academy of Sciences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2315445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Frequency of dipole mode</a:t>
            </a:r>
            <a:endParaRPr lang="zh-CN" altLang="en-US" dirty="0"/>
          </a:p>
        </p:txBody>
      </p:sp>
      <p:pic>
        <p:nvPicPr>
          <p:cNvPr id="6" name="内容占位符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604" y="4179427"/>
            <a:ext cx="3413260" cy="2160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3" y="2222024"/>
            <a:ext cx="3441899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19588" y="2876551"/>
            <a:ext cx="4400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Fundamental frequency - 11424 MHz</a:t>
            </a:r>
          </a:p>
          <a:p>
            <a:r>
              <a:rPr lang="en-US" altLang="zh-CN" sz="1600" dirty="0" smtClean="0"/>
              <a:t>Simulation b in the case of different a and t</a:t>
            </a:r>
            <a:endParaRPr lang="zh-CN" altLang="en-US" sz="1600" dirty="0"/>
          </a:p>
        </p:txBody>
      </p:sp>
      <p:pic>
        <p:nvPicPr>
          <p:cNvPr id="9" name="图片 8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r="67609" b="18877"/>
          <a:stretch>
            <a:fillRect/>
          </a:stretch>
        </p:blipFill>
        <p:spPr bwMode="auto">
          <a:xfrm>
            <a:off x="5654512" y="1076179"/>
            <a:ext cx="1708313" cy="1576533"/>
          </a:xfrm>
          <a:prstGeom prst="rect">
            <a:avLst/>
          </a:prstGeom>
          <a:noFill/>
        </p:spPr>
      </p:pic>
      <p:sp>
        <p:nvSpPr>
          <p:cNvPr id="10" name="文本框 4"/>
          <p:cNvSpPr txBox="1"/>
          <p:nvPr/>
        </p:nvSpPr>
        <p:spPr>
          <a:xfrm>
            <a:off x="1080124" y="4829234"/>
            <a:ext cx="3310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Lowest frequency of dipole mode</a:t>
            </a:r>
          </a:p>
          <a:p>
            <a:r>
              <a:rPr lang="en-US" altLang="zh-CN" dirty="0" smtClean="0"/>
              <a:t>Under the condition of the same fundamental frequency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74178" y="1382196"/>
            <a:ext cx="3876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L = 8.7475 mm, phase advance = 120 degree</a:t>
            </a:r>
            <a:endParaRPr lang="zh-CN" alt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Model-1: Frequency vs. cells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976" y="1195390"/>
            <a:ext cx="7672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Assuming that the number of cells is N, the frequency is Gaussian distribution</a:t>
            </a:r>
            <a:endParaRPr lang="zh-CN" altLang="en-US" sz="1600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887413" y="1598613"/>
          <a:ext cx="1955800" cy="1689100"/>
        </p:xfrm>
        <a:graphic>
          <a:graphicData uri="http://schemas.openxmlformats.org/presentationml/2006/ole">
            <p:oleObj spid="_x0000_s31746" name="Equation" r:id="rId3" imgW="1168200" imgH="1002960" progId="Equation.DSMT4">
              <p:embed/>
            </p:oleObj>
          </a:graphicData>
        </a:graphic>
      </p:graphicFrame>
      <p:sp>
        <p:nvSpPr>
          <p:cNvPr id="5" name="右箭头 4"/>
          <p:cNvSpPr/>
          <p:nvPr/>
        </p:nvSpPr>
        <p:spPr bwMode="auto">
          <a:xfrm>
            <a:off x="3371851" y="2238375"/>
            <a:ext cx="981075" cy="485775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graphicFrame>
        <p:nvGraphicFramePr>
          <p:cNvPr id="31747" name="Object 2"/>
          <p:cNvGraphicFramePr>
            <a:graphicFrameLocks noChangeAspect="1"/>
          </p:cNvGraphicFramePr>
          <p:nvPr/>
        </p:nvGraphicFramePr>
        <p:xfrm>
          <a:off x="4999038" y="1666874"/>
          <a:ext cx="1955800" cy="1412875"/>
        </p:xfrm>
        <a:graphic>
          <a:graphicData uri="http://schemas.openxmlformats.org/presentationml/2006/ole">
            <p:oleObj spid="_x0000_s31747" name="Equation" r:id="rId4" imgW="1168200" imgH="838080" progId="Equation.DSMT4">
              <p:embed/>
            </p:oleObj>
          </a:graphicData>
        </a:graphic>
      </p:graphicFrame>
      <p:pic>
        <p:nvPicPr>
          <p:cNvPr id="8" name="图片 7" descr="0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9651" y="3454718"/>
            <a:ext cx="3640449" cy="2160000"/>
          </a:xfrm>
          <a:prstGeom prst="rect">
            <a:avLst/>
          </a:prstGeom>
        </p:spPr>
      </p:pic>
      <p:pic>
        <p:nvPicPr>
          <p:cNvPr id="9" name="图片 8" descr="02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0114" y="3488055"/>
            <a:ext cx="3640449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Gaussian distribution - 1</a:t>
            </a:r>
            <a:endParaRPr lang="zh-CN" altLang="en-US" dirty="0"/>
          </a:p>
        </p:txBody>
      </p:sp>
      <p:pic>
        <p:nvPicPr>
          <p:cNvPr id="4" name="内容占位符 3" descr="04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4187" y="1181101"/>
            <a:ext cx="3640450" cy="2160000"/>
          </a:xfrm>
        </p:spPr>
      </p:pic>
      <p:pic>
        <p:nvPicPr>
          <p:cNvPr id="6" name="图片 5" descr="05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4888" y="1216343"/>
            <a:ext cx="3640449" cy="2160000"/>
          </a:xfrm>
          <a:prstGeom prst="rect">
            <a:avLst/>
          </a:prstGeom>
        </p:spPr>
      </p:pic>
      <p:pic>
        <p:nvPicPr>
          <p:cNvPr id="7" name="图片 6" descr="Detuning_2pi_3_total without coupler2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35" y="3362861"/>
            <a:ext cx="3740285" cy="28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1551" y="4957762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N=20, </a:t>
            </a:r>
            <a:r>
              <a:rPr lang="el-GR" altLang="zh-CN" dirty="0" smtClean="0"/>
              <a:t>Δ</a:t>
            </a:r>
            <a:r>
              <a:rPr lang="en-US" altLang="zh-CN" baseline="-25000" dirty="0" smtClean="0"/>
              <a:t>f</a:t>
            </a:r>
            <a:r>
              <a:rPr lang="en-US" altLang="zh-CN" dirty="0" smtClean="0"/>
              <a:t>=0.2GHz, f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=16GHz, </a:t>
            </a:r>
          </a:p>
          <a:p>
            <a:r>
              <a:rPr lang="el-GR" altLang="zh-CN" dirty="0" smtClean="0"/>
              <a:t>σ</a:t>
            </a:r>
            <a:r>
              <a:rPr lang="en-US" altLang="zh-CN" baseline="-25000" dirty="0" smtClean="0"/>
              <a:t>f </a:t>
            </a:r>
            <a:r>
              <a:rPr lang="en-US" altLang="zh-CN" dirty="0" smtClean="0"/>
              <a:t>= 60</a:t>
            </a:r>
            <a:endParaRPr lang="zh-CN" altLang="en-US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5310288" y="3819525"/>
          <a:ext cx="1377849" cy="995362"/>
        </p:xfrm>
        <a:graphic>
          <a:graphicData uri="http://schemas.openxmlformats.org/presentationml/2006/ole">
            <p:oleObj spid="_x0000_s34818" name="Equation" r:id="rId6" imgW="1168200" imgH="8380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Gaussian distribution - 2</a:t>
            </a:r>
            <a:endParaRPr lang="zh-CN" altLang="en-US" dirty="0"/>
          </a:p>
        </p:txBody>
      </p:sp>
      <p:pic>
        <p:nvPicPr>
          <p:cNvPr id="4" name="内容占位符 3" descr="04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48461" y="1209675"/>
            <a:ext cx="3640449" cy="2159999"/>
          </a:xfrm>
        </p:spPr>
      </p:pic>
      <p:pic>
        <p:nvPicPr>
          <p:cNvPr id="5" name="图片 4" descr="0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814" y="1254443"/>
            <a:ext cx="3640449" cy="2159999"/>
          </a:xfrm>
          <a:prstGeom prst="rect">
            <a:avLst/>
          </a:prstGeom>
        </p:spPr>
      </p:pic>
      <p:pic>
        <p:nvPicPr>
          <p:cNvPr id="6" name="图片 5" descr="Detuning_2pi_3_total without coupler1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58" y="3639082"/>
            <a:ext cx="3740285" cy="2880000"/>
          </a:xfrm>
          <a:prstGeom prst="rect">
            <a:avLst/>
          </a:prstGeom>
        </p:spPr>
      </p:pic>
      <p:pic>
        <p:nvPicPr>
          <p:cNvPr id="7" name="图片 6" descr="Detuning_2pi_3_total without coupler1-2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1162" y="3562882"/>
            <a:ext cx="3740285" cy="2880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Model-2: Gaussian Density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270" y="1283553"/>
            <a:ext cx="5633192" cy="4048095"/>
          </a:xfrm>
          <a:prstGeom prst="rect">
            <a:avLst/>
          </a:prstGeom>
        </p:spPr>
      </p:pic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6150104" y="1789408"/>
                <a:ext cx="2473626" cy="7674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smtClean="0"/>
                  <a:t>De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zh-CN" altLang="en-US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zh-CN" alt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zh-CN" altLang="en-US" i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zh-CN" altLang="en-US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  <m:r>
                                      <a:rPr lang="zh-CN" altLang="en-US" i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zh-CN" altLang="en-US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zh-CN" altLang="en-US" i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zh-CN" alt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Sup>
                              <m:sSubSupPr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  <m:sup>
                                <m:r>
                                  <a:rPr lang="zh-CN" altLang="en-US" i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0104" y="1789409"/>
                <a:ext cx="2473626" cy="767455"/>
              </a:xfrm>
              <a:prstGeom prst="rect">
                <a:avLst/>
              </a:prstGeom>
              <a:blipFill rotWithShape="0">
                <a:blip r:embed="rId3"/>
                <a:stretch>
                  <a:fillRect l="-2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6308205" y="1319513"/>
            <a:ext cx="2315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Cell vs. Frequency</a:t>
            </a:r>
            <a:endParaRPr lang="zh-CN" altLang="en-US" sz="2000" dirty="0"/>
          </a:p>
        </p:txBody>
      </p:sp>
      <p:sp>
        <p:nvSpPr>
          <p:cNvPr id="7" name="文本框 6"/>
          <p:cNvSpPr txBox="1"/>
          <p:nvPr/>
        </p:nvSpPr>
        <p:spPr>
          <a:xfrm>
            <a:off x="6150106" y="3067293"/>
            <a:ext cx="2878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N cells and </a:t>
            </a:r>
            <a:r>
              <a:rPr lang="en-US" altLang="zh-CN" sz="2000" i="1" dirty="0" smtClean="0"/>
              <a:t>f</a:t>
            </a:r>
            <a:r>
              <a:rPr lang="en-US" altLang="zh-CN" sz="2000" baseline="-25000" dirty="0" smtClean="0"/>
              <a:t>1</a:t>
            </a:r>
            <a:r>
              <a:rPr lang="en-US" altLang="zh-CN" sz="2000" dirty="0" smtClean="0"/>
              <a:t> - </a:t>
            </a:r>
            <a:r>
              <a:rPr lang="en-US" altLang="zh-CN" sz="2000" i="1" dirty="0" err="1" smtClean="0"/>
              <a:t>f</a:t>
            </a:r>
            <a:r>
              <a:rPr lang="en-US" altLang="zh-CN" sz="2000" baseline="-25000" dirty="0" err="1" smtClean="0"/>
              <a:t>N</a:t>
            </a:r>
            <a:r>
              <a:rPr lang="en-US" altLang="zh-CN" sz="2000" i="1" baseline="-25000" dirty="0" smtClean="0"/>
              <a:t> </a:t>
            </a:r>
            <a:r>
              <a:rPr lang="en-US" altLang="zh-CN" sz="2000" dirty="0" smtClean="0"/>
              <a:t>:</a:t>
            </a:r>
          </a:p>
          <a:p>
            <a:r>
              <a:rPr lang="en-US" altLang="zh-CN" sz="2000" dirty="0" smtClean="0"/>
              <a:t>De(</a:t>
            </a:r>
            <a:r>
              <a:rPr lang="en-US" altLang="zh-CN" sz="2000" i="1" dirty="0" smtClean="0"/>
              <a:t>f</a:t>
            </a:r>
            <a:r>
              <a:rPr lang="en-US" altLang="zh-CN" sz="2000" i="1" baseline="-25000" dirty="0" smtClean="0"/>
              <a:t>i</a:t>
            </a:r>
            <a:r>
              <a:rPr lang="en-US" altLang="zh-CN" sz="2000" dirty="0" smtClean="0"/>
              <a:t>)*(</a:t>
            </a:r>
            <a:r>
              <a:rPr lang="en-US" altLang="zh-CN" sz="2000" i="1" dirty="0" smtClean="0"/>
              <a:t>f</a:t>
            </a:r>
            <a:r>
              <a:rPr lang="en-US" altLang="zh-CN" sz="2000" i="1" baseline="-25000" dirty="0" smtClean="0"/>
              <a:t>i</a:t>
            </a:r>
            <a:r>
              <a:rPr lang="en-US" altLang="zh-CN" sz="2000" baseline="-25000" dirty="0" smtClean="0"/>
              <a:t>+1</a:t>
            </a:r>
            <a:r>
              <a:rPr lang="en-US" altLang="zh-CN" sz="2000" dirty="0" smtClean="0"/>
              <a:t>-</a:t>
            </a:r>
            <a:r>
              <a:rPr lang="en-US" altLang="zh-CN" sz="2000" i="1" dirty="0" smtClean="0"/>
              <a:t>f</a:t>
            </a:r>
            <a:r>
              <a:rPr lang="en-US" altLang="zh-CN" sz="2000" i="1" baseline="-25000" dirty="0" smtClean="0"/>
              <a:t>i</a:t>
            </a:r>
            <a:r>
              <a:rPr lang="en-US" altLang="zh-CN" sz="2000" dirty="0" smtClean="0"/>
              <a:t>) is the same</a:t>
            </a:r>
          </a:p>
          <a:p>
            <a:endParaRPr lang="zh-CN" altLang="en-US" sz="2000" dirty="0"/>
          </a:p>
        </p:txBody>
      </p:sp>
      <p:sp>
        <p:nvSpPr>
          <p:cNvPr id="8" name="下箭头 7"/>
          <p:cNvSpPr/>
          <p:nvPr/>
        </p:nvSpPr>
        <p:spPr bwMode="auto">
          <a:xfrm>
            <a:off x="7176306" y="3935393"/>
            <a:ext cx="532435" cy="833379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05330" y="4916331"/>
            <a:ext cx="1967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Sizes of all cells</a:t>
            </a:r>
            <a:endParaRPr lang="zh-CN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8675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34378" y="1212393"/>
            <a:ext cx="803810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σ</a:t>
            </a:r>
            <a:r>
              <a:rPr lang="en-US" altLang="zh-CN" sz="160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ea typeface="宋体" panose="02010600030101010101" pitchFamily="2" charset="-122"/>
              </a:rPr>
              <a:t>= 500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MHz, 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0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= 16.2 GHz, </a:t>
            </a:r>
            <a:r>
              <a:rPr lang="en-US" altLang="zh-CN" sz="1600" i="1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max</a:t>
            </a:r>
            <a:r>
              <a:rPr lang="en-US" altLang="zh-CN" sz="1600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sz="1600" i="1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min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= 2 GHz</a:t>
            </a:r>
          </a:p>
          <a:p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1 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: 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= 15.2 GHz : 0.25 GHz : 17.2 GHz</a:t>
            </a:r>
          </a:p>
          <a:p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)=1,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)=3,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)=5,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)=7,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)=8,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)=7,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)=5,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)=3, n(</a:t>
            </a:r>
            <a:r>
              <a:rPr lang="en-US" altLang="zh-CN" sz="1600" i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600" baseline="-250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)=1 N=40</a:t>
            </a:r>
            <a:endParaRPr lang="zh-CN" altLang="en-US" sz="16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343" y="2185020"/>
            <a:ext cx="4676536" cy="3600000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 bwMode="auto">
          <a:xfrm>
            <a:off x="3238500" y="3667125"/>
            <a:ext cx="2371725" cy="809625"/>
          </a:xfrm>
          <a:prstGeom prst="roundRect">
            <a:avLst/>
          </a:prstGeom>
          <a:noFill/>
          <a:ln w="44450">
            <a:solidFill>
              <a:srgbClr val="0070C0"/>
            </a:solidFill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27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Second bunch position</a:t>
            </a:r>
            <a:endParaRPr lang="zh-CN" altLang="en-US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730" y="1143600"/>
            <a:ext cx="7028915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3"/>
          <p:cNvSpPr/>
          <p:nvPr/>
        </p:nvSpPr>
        <p:spPr>
          <a:xfrm>
            <a:off x="2209819" y="1420297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 = 0.284 m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781694" y="1396484"/>
            <a:ext cx="1276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 = 0.375 m</a:t>
            </a:r>
            <a:endParaRPr lang="zh-CN" alt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38" y="3721765"/>
            <a:ext cx="3530547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405015" y="4448829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 smtClean="0">
                <a:ea typeface="华文新魏"/>
              </a:rPr>
              <a:t>Second bunch</a:t>
            </a:r>
          </a:p>
          <a:p>
            <a:pPr lvl="0"/>
            <a:r>
              <a:rPr lang="en-US" altLang="zh-CN" b="1" dirty="0" smtClean="0">
                <a:ea typeface="华文新魏"/>
              </a:rPr>
              <a:t>s </a:t>
            </a:r>
            <a:r>
              <a:rPr lang="en-US" altLang="zh-CN" b="1" dirty="0">
                <a:ea typeface="华文新魏"/>
              </a:rPr>
              <a:t>= 0.4986 m = 19 </a:t>
            </a:r>
            <a:r>
              <a:rPr lang="el-GR" altLang="zh-CN" b="1" dirty="0">
                <a:ea typeface="华文新魏"/>
              </a:rPr>
              <a:t>λ</a:t>
            </a:r>
            <a:endParaRPr lang="zh-CN" altLang="en-US" b="1" dirty="0">
              <a:ea typeface="华文新魏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06518" y="998636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>
                <a:ea typeface="华文新魏"/>
              </a:rPr>
              <a:t>s </a:t>
            </a:r>
            <a:r>
              <a:rPr lang="en-US" altLang="zh-CN" dirty="0" smtClean="0">
                <a:ea typeface="华文新魏"/>
              </a:rPr>
              <a:t> ≠ </a:t>
            </a:r>
            <a:r>
              <a:rPr lang="en-US" altLang="zh-CN" dirty="0" err="1" smtClean="0">
                <a:ea typeface="华文新魏"/>
              </a:rPr>
              <a:t>int</a:t>
            </a:r>
            <a:r>
              <a:rPr lang="en-US" altLang="zh-CN" dirty="0" smtClean="0">
                <a:ea typeface="华文新魏"/>
              </a:rPr>
              <a:t> * </a:t>
            </a:r>
            <a:r>
              <a:rPr lang="el-GR" altLang="zh-CN" dirty="0">
                <a:ea typeface="华文新魏"/>
              </a:rPr>
              <a:t>λ</a:t>
            </a:r>
            <a:endParaRPr lang="zh-CN" altLang="en-US" dirty="0">
              <a:ea typeface="华文新魏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Several </a:t>
            </a:r>
            <a:r>
              <a:rPr lang="en-US" altLang="zh-CN" dirty="0" smtClean="0"/>
              <a:t>bunches</a:t>
            </a:r>
            <a:endParaRPr lang="zh-CN" altLang="en-US" dirty="0"/>
          </a:p>
        </p:txBody>
      </p:sp>
      <p:pic>
        <p:nvPicPr>
          <p:cNvPr id="3" name="图片 2" descr="Detuning_2pi_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64" y="1755457"/>
            <a:ext cx="5097345" cy="2880000"/>
          </a:xfrm>
          <a:prstGeom prst="rect">
            <a:avLst/>
          </a:prstGeom>
        </p:spPr>
      </p:pic>
      <p:pic>
        <p:nvPicPr>
          <p:cNvPr id="4" name="图片 3" descr="Detuning_2pi_3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2000" y="1404366"/>
            <a:ext cx="4354839" cy="1620000"/>
          </a:xfrm>
          <a:prstGeom prst="rect">
            <a:avLst/>
          </a:prstGeom>
        </p:spPr>
      </p:pic>
      <p:pic>
        <p:nvPicPr>
          <p:cNvPr id="5" name="图片 4" descr="Detuning_2pi_3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52975" y="3490328"/>
            <a:ext cx="4354839" cy="16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76375" y="5062538"/>
            <a:ext cx="2500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Further Work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5867103" y="1153179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 smtClean="0">
                <a:ea typeface="华文新魏"/>
              </a:rPr>
              <a:t>Second bunch</a:t>
            </a:r>
          </a:p>
          <a:p>
            <a:pPr lvl="0"/>
            <a:r>
              <a:rPr lang="en-US" altLang="zh-CN" b="1" dirty="0" smtClean="0">
                <a:ea typeface="华文新魏"/>
              </a:rPr>
              <a:t>s </a:t>
            </a:r>
            <a:r>
              <a:rPr lang="en-US" altLang="zh-CN" b="1" dirty="0">
                <a:ea typeface="华文新魏"/>
              </a:rPr>
              <a:t>= 0.4986 m = 19 </a:t>
            </a:r>
            <a:r>
              <a:rPr lang="el-GR" altLang="zh-CN" b="1" dirty="0">
                <a:ea typeface="华文新魏"/>
              </a:rPr>
              <a:t>λ</a:t>
            </a:r>
            <a:endParaRPr lang="zh-CN" altLang="en-US" b="1" dirty="0">
              <a:ea typeface="华文新魏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05178" y="3415367"/>
            <a:ext cx="20553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b="1" dirty="0" smtClean="0">
                <a:ea typeface="华文新魏"/>
              </a:rPr>
              <a:t>Third</a:t>
            </a:r>
            <a:r>
              <a:rPr lang="en-US" altLang="zh-CN" b="1" dirty="0" smtClean="0">
                <a:ea typeface="华文新魏"/>
              </a:rPr>
              <a:t> </a:t>
            </a:r>
            <a:r>
              <a:rPr lang="en-US" altLang="zh-CN" b="1" dirty="0" smtClean="0">
                <a:ea typeface="华文新魏"/>
              </a:rPr>
              <a:t>bunch</a:t>
            </a:r>
          </a:p>
          <a:p>
            <a:pPr lvl="0"/>
            <a:r>
              <a:rPr lang="en-US" altLang="zh-CN" b="1" dirty="0" smtClean="0">
                <a:ea typeface="华文新魏"/>
              </a:rPr>
              <a:t>s </a:t>
            </a:r>
            <a:r>
              <a:rPr lang="en-US" altLang="zh-CN" b="1" dirty="0">
                <a:ea typeface="华文新魏"/>
              </a:rPr>
              <a:t>= </a:t>
            </a:r>
            <a:r>
              <a:rPr lang="en-US" altLang="zh-CN" b="1" dirty="0" smtClean="0">
                <a:ea typeface="华文新魏"/>
              </a:rPr>
              <a:t>0.9972 </a:t>
            </a:r>
            <a:r>
              <a:rPr lang="en-US" altLang="zh-CN" b="1" dirty="0">
                <a:ea typeface="华文新魏"/>
              </a:rPr>
              <a:t>m = </a:t>
            </a:r>
            <a:r>
              <a:rPr lang="en-US" altLang="zh-CN" b="1" dirty="0" smtClean="0">
                <a:ea typeface="华文新魏"/>
              </a:rPr>
              <a:t>38</a:t>
            </a:r>
            <a:r>
              <a:rPr lang="en-US" altLang="zh-CN" b="1" dirty="0" smtClean="0">
                <a:ea typeface="华文新魏"/>
              </a:rPr>
              <a:t> </a:t>
            </a:r>
            <a:r>
              <a:rPr lang="el-GR" altLang="zh-CN" b="1" dirty="0">
                <a:ea typeface="华文新魏"/>
              </a:rPr>
              <a:t>λ</a:t>
            </a:r>
            <a:endParaRPr lang="zh-CN" altLang="en-US" b="1" dirty="0">
              <a:ea typeface="华文新魏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4877" y="3036783"/>
            <a:ext cx="8065670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80">
                  <a:fgClr>
                    <a:srgbClr val="0070C0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Thanks for your attention!</a:t>
            </a:r>
            <a:endParaRPr lang="zh-CN" altLang="en-US" sz="5400" b="1" dirty="0">
              <a:ln w="12700">
                <a:solidFill>
                  <a:schemeClr val="accent1"/>
                </a:solidFill>
                <a:prstDash val="solid"/>
              </a:ln>
              <a:pattFill prst="pct80">
                <a:fgClr>
                  <a:srgbClr val="0070C0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57477"/>
            <a:ext cx="9115425" cy="1666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43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/>
              <a:t>Tentative idea of two bunches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Wakefield suppression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Position analysis of the second bunch </a:t>
            </a:r>
          </a:p>
          <a:p>
            <a:endParaRPr lang="en-US" altLang="zh-CN" sz="2800" dirty="0" smtClean="0"/>
          </a:p>
          <a:p>
            <a:r>
              <a:rPr lang="en-US" altLang="zh-CN" sz="2800" dirty="0" smtClean="0"/>
              <a:t>Feasibility of several bunches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Tentative idea of two bunches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00" y="1265119"/>
            <a:ext cx="4326689" cy="2880000"/>
          </a:xfrm>
        </p:spPr>
      </p:pic>
      <p:sp>
        <p:nvSpPr>
          <p:cNvPr id="5" name="文本框 4"/>
          <p:cNvSpPr txBox="1"/>
          <p:nvPr/>
        </p:nvSpPr>
        <p:spPr>
          <a:xfrm>
            <a:off x="4743611" y="1260453"/>
            <a:ext cx="4069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Single bunch operation mode – 50Hz</a:t>
            </a:r>
            <a:endParaRPr lang="zh-CN" altLang="en-US" sz="2000" dirty="0"/>
          </a:p>
        </p:txBody>
      </p:sp>
      <p:sp>
        <p:nvSpPr>
          <p:cNvPr id="6" name="下箭头 5"/>
          <p:cNvSpPr/>
          <p:nvPr/>
        </p:nvSpPr>
        <p:spPr bwMode="auto">
          <a:xfrm>
            <a:off x="5164317" y="1627603"/>
            <a:ext cx="544010" cy="92432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90877" y="2512786"/>
            <a:ext cx="2071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Demand of Ten Beam lines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34970" y="5154089"/>
            <a:ext cx="6470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00B0F0"/>
                </a:solidFill>
              </a:rPr>
              <a:t>Beam </a:t>
            </a:r>
            <a:r>
              <a:rPr lang="en-US" altLang="zh-CN" sz="2800" dirty="0">
                <a:solidFill>
                  <a:srgbClr val="00B0F0"/>
                </a:solidFill>
              </a:rPr>
              <a:t>I</a:t>
            </a:r>
            <a:r>
              <a:rPr lang="en-US" altLang="zh-CN" sz="2800" dirty="0" smtClean="0">
                <a:solidFill>
                  <a:srgbClr val="00B0F0"/>
                </a:solidFill>
              </a:rPr>
              <a:t>nstability,     Wakefield Suppression </a:t>
            </a:r>
            <a:endParaRPr lang="zh-CN" altLang="en-US" sz="28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28193" y="4035497"/>
            <a:ext cx="13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SXFEL</a:t>
            </a:r>
            <a:endParaRPr lang="zh-CN" alt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69970" y="2607899"/>
            <a:ext cx="2146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Demand of 20 Beam lines - 100 Hz</a:t>
            </a:r>
            <a:endParaRPr lang="zh-CN" altLang="en-US" dirty="0"/>
          </a:p>
        </p:txBody>
      </p:sp>
      <p:sp>
        <p:nvSpPr>
          <p:cNvPr id="13" name="下箭头 12"/>
          <p:cNvSpPr/>
          <p:nvPr/>
        </p:nvSpPr>
        <p:spPr bwMode="auto">
          <a:xfrm rot="16200000">
            <a:off x="6285947" y="2522941"/>
            <a:ext cx="544011" cy="86136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下箭头 13"/>
          <p:cNvSpPr/>
          <p:nvPr/>
        </p:nvSpPr>
        <p:spPr bwMode="auto">
          <a:xfrm>
            <a:off x="5167428" y="3104948"/>
            <a:ext cx="544010" cy="92432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5" name="文本框 4"/>
          <p:cNvSpPr txBox="1"/>
          <p:nvPr/>
        </p:nvSpPr>
        <p:spPr>
          <a:xfrm>
            <a:off x="4737390" y="4053388"/>
            <a:ext cx="4069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Demand of 20 Beam lines</a:t>
            </a:r>
          </a:p>
          <a:p>
            <a:r>
              <a:rPr lang="en-US" altLang="zh-CN" sz="2000" dirty="0" smtClean="0"/>
              <a:t>Two bunches operation mode – 50Hz</a:t>
            </a:r>
            <a:endParaRPr lang="zh-CN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63088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Tentative idea of two bunches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46" y="1131759"/>
            <a:ext cx="5034941" cy="288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6524" y="1131759"/>
            <a:ext cx="2018662" cy="18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249" y="2931759"/>
            <a:ext cx="2130648" cy="144000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9401" y="1311759"/>
            <a:ext cx="920656" cy="144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3920" y="2931759"/>
            <a:ext cx="506139" cy="1440000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5199287" y="4685798"/>
            <a:ext cx="3858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Waveguide Damped Structure:</a:t>
            </a:r>
          </a:p>
          <a:p>
            <a:r>
              <a:rPr lang="en-US" altLang="zh-CN" sz="2400" dirty="0"/>
              <a:t>g</a:t>
            </a:r>
            <a:r>
              <a:rPr lang="en-US" altLang="zh-CN" sz="2400" dirty="0" smtClean="0"/>
              <a:t>ood wakefield suppression</a:t>
            </a:r>
          </a:p>
          <a:p>
            <a:r>
              <a:rPr lang="en-US" altLang="zh-CN" sz="2400" dirty="0">
                <a:solidFill>
                  <a:srgbClr val="00B0F0"/>
                </a:solidFill>
              </a:rPr>
              <a:t>c</a:t>
            </a:r>
            <a:r>
              <a:rPr lang="en-US" altLang="zh-CN" sz="2400" dirty="0" smtClean="0">
                <a:solidFill>
                  <a:srgbClr val="00B0F0"/>
                </a:solidFill>
              </a:rPr>
              <a:t>omplex Structure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48" y="4289551"/>
            <a:ext cx="2560522" cy="18000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815" y="4289551"/>
            <a:ext cx="2560522" cy="180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7856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Tentative idea of two bunches</a:t>
            </a:r>
            <a:endParaRPr lang="zh-CN" alt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7" y="1266509"/>
            <a:ext cx="2824093" cy="2028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08707624"/>
              </p:ext>
            </p:extLst>
          </p:nvPr>
        </p:nvGraphicFramePr>
        <p:xfrm>
          <a:off x="631871" y="3410128"/>
          <a:ext cx="3394663" cy="720080"/>
        </p:xfrm>
        <a:graphic>
          <a:graphicData uri="http://schemas.openxmlformats.org/presentationml/2006/ole">
            <p:oleObj spid="_x0000_s1110" name="Equation" r:id="rId4" imgW="2095200" imgH="44424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6255" y="4245180"/>
            <a:ext cx="46776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Gaussian detuning: </a:t>
            </a:r>
          </a:p>
          <a:p>
            <a:r>
              <a:rPr lang="en-US" altLang="zh-CN" sz="1600" dirty="0"/>
              <a:t>When </a:t>
            </a:r>
            <a:r>
              <a:rPr lang="en-US" altLang="zh-CN" sz="1600" dirty="0" smtClean="0"/>
              <a:t>the frequencies </a:t>
            </a:r>
            <a:r>
              <a:rPr lang="en-US" altLang="zh-CN" sz="1600" dirty="0"/>
              <a:t>of the lowest two-pole field mode of the accelerating structure </a:t>
            </a:r>
            <a:r>
              <a:rPr lang="en-US" altLang="zh-CN" sz="1600" dirty="0" smtClean="0"/>
              <a:t>are </a:t>
            </a:r>
            <a:r>
              <a:rPr lang="en-US" altLang="zh-CN" sz="1600" dirty="0"/>
              <a:t>Gaussian distribution</a:t>
            </a:r>
            <a:r>
              <a:rPr lang="en-US" altLang="zh-CN" sz="1600" dirty="0" smtClean="0"/>
              <a:t>, </a:t>
            </a:r>
            <a:r>
              <a:rPr lang="en-US" altLang="zh-CN" sz="1600" dirty="0"/>
              <a:t>the time domain of the </a:t>
            </a:r>
            <a:r>
              <a:rPr lang="en-US" altLang="zh-CN" sz="1600" dirty="0" smtClean="0"/>
              <a:t>wakefield exhibits </a:t>
            </a:r>
            <a:r>
              <a:rPr lang="en-US" altLang="zh-CN" sz="1600" dirty="0"/>
              <a:t>Gaussian attenuation. </a:t>
            </a:r>
            <a:endParaRPr lang="en-US" altLang="zh-CN" sz="1600" dirty="0" smtClean="0"/>
          </a:p>
          <a:p>
            <a:r>
              <a:rPr lang="en-US" altLang="zh-CN" sz="1600" dirty="0" smtClean="0"/>
              <a:t>The larger </a:t>
            </a:r>
            <a:r>
              <a:rPr lang="el-GR" altLang="zh-CN" sz="1600" dirty="0"/>
              <a:t>σ</a:t>
            </a:r>
            <a:r>
              <a:rPr lang="en-US" altLang="zh-CN" sz="1600" baseline="-25000" dirty="0" smtClean="0"/>
              <a:t>f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in frequency domain, the faster of Gaussian attenuation in time domain. </a:t>
            </a:r>
          </a:p>
        </p:txBody>
      </p:sp>
      <p:sp>
        <p:nvSpPr>
          <p:cNvPr id="6" name="矩形 5"/>
          <p:cNvSpPr/>
          <p:nvPr/>
        </p:nvSpPr>
        <p:spPr>
          <a:xfrm>
            <a:off x="5676796" y="3723868"/>
            <a:ext cx="26735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Rebound phenomenon:</a:t>
            </a:r>
          </a:p>
          <a:p>
            <a:r>
              <a:rPr lang="en-US" altLang="zh-CN" sz="1600" dirty="0" smtClean="0"/>
              <a:t>Limited number of cells in accelerating structure</a:t>
            </a:r>
          </a:p>
          <a:p>
            <a:endParaRPr lang="en-US" altLang="zh-CN" sz="1600" dirty="0"/>
          </a:p>
          <a:p>
            <a:r>
              <a:rPr lang="en-US" altLang="zh-CN" dirty="0" smtClean="0"/>
              <a:t>Two bunch:</a:t>
            </a:r>
          </a:p>
          <a:p>
            <a:r>
              <a:rPr lang="en-US" altLang="zh-CN" sz="1600" dirty="0" smtClean="0"/>
              <a:t>Second bunch </a:t>
            </a:r>
            <a:r>
              <a:rPr lang="en-US" altLang="zh-CN" sz="1600" dirty="0"/>
              <a:t>put in </a:t>
            </a:r>
            <a:r>
              <a:rPr lang="en-US" altLang="zh-CN" sz="1600" dirty="0" smtClean="0"/>
              <a:t>valley</a:t>
            </a:r>
          </a:p>
        </p:txBody>
      </p:sp>
      <p:pic>
        <p:nvPicPr>
          <p:cNvPr id="7" name="图片 6" descr="屏幕剪辑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320" y="1408805"/>
            <a:ext cx="3345365" cy="2160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567586" y="2243896"/>
            <a:ext cx="432048" cy="504056"/>
          </a:xfrm>
          <a:prstGeom prst="ellipse">
            <a:avLst/>
          </a:prstGeom>
          <a:noFill/>
          <a:ln>
            <a:solidFill>
              <a:srgbClr val="3921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999634" y="2594985"/>
            <a:ext cx="205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Second Bunch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1113963" y="2027141"/>
            <a:ext cx="2430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Detuned Structure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4979220" y="5599398"/>
            <a:ext cx="4068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Similar to disk-loaded structure</a:t>
            </a:r>
            <a:endParaRPr lang="zh-CN" alt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043523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Tentative idea of two bunches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13" y="1372635"/>
            <a:ext cx="2400000" cy="1800000"/>
          </a:xfrm>
        </p:spPr>
      </p:pic>
      <p:sp>
        <p:nvSpPr>
          <p:cNvPr id="5" name="矩形 4"/>
          <p:cNvSpPr/>
          <p:nvPr/>
        </p:nvSpPr>
        <p:spPr>
          <a:xfrm>
            <a:off x="269594" y="3385434"/>
            <a:ext cx="297709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/>
              <a:t>Disk-loaded Structure:</a:t>
            </a:r>
          </a:p>
          <a:p>
            <a:r>
              <a:rPr lang="en-US" altLang="zh-CN" sz="2000" dirty="0"/>
              <a:t>s</a:t>
            </a:r>
            <a:r>
              <a:rPr lang="en-US" altLang="zh-CN" sz="2000" dirty="0" smtClean="0"/>
              <a:t>imple</a:t>
            </a:r>
          </a:p>
          <a:p>
            <a:r>
              <a:rPr lang="en-US" altLang="zh-CN" sz="2000" dirty="0"/>
              <a:t>c</a:t>
            </a:r>
            <a:r>
              <a:rPr lang="en-US" altLang="zh-CN" sz="2000" dirty="0" smtClean="0"/>
              <a:t>onstant-gradient</a:t>
            </a:r>
          </a:p>
          <a:p>
            <a:r>
              <a:rPr lang="en-US" altLang="zh-CN" sz="2000" dirty="0"/>
              <a:t>T</a:t>
            </a:r>
            <a:r>
              <a:rPr lang="en-US" altLang="zh-CN" sz="2000" dirty="0" smtClean="0"/>
              <a:t>ransverse Wakefield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661" y="1162924"/>
            <a:ext cx="2880000" cy="22225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661" y="1164827"/>
            <a:ext cx="2880000" cy="22206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5661" y="3812840"/>
            <a:ext cx="2880000" cy="221738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5661" y="3812840"/>
            <a:ext cx="2880000" cy="221738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551147" y="344350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constant-impedance</a:t>
            </a:r>
            <a:endParaRPr lang="en-US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6552974" y="3449335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constant-gradient</a:t>
            </a:r>
            <a:endParaRPr lang="en-US" altLang="zh-CN" dirty="0"/>
          </a:p>
        </p:txBody>
      </p:sp>
      <p:sp>
        <p:nvSpPr>
          <p:cNvPr id="12" name="椭圆 11"/>
          <p:cNvSpPr/>
          <p:nvPr/>
        </p:nvSpPr>
        <p:spPr>
          <a:xfrm>
            <a:off x="7222768" y="4720879"/>
            <a:ext cx="432048" cy="50405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3" name="下箭头 12"/>
          <p:cNvSpPr/>
          <p:nvPr/>
        </p:nvSpPr>
        <p:spPr bwMode="auto">
          <a:xfrm>
            <a:off x="1201036" y="4770429"/>
            <a:ext cx="659757" cy="370391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" y="5168401"/>
            <a:ext cx="4352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B0F0"/>
                </a:solidFill>
              </a:rPr>
              <a:t>s</a:t>
            </a:r>
            <a:r>
              <a:rPr lang="en-US" altLang="zh-CN" sz="2400" dirty="0" smtClean="0">
                <a:solidFill>
                  <a:srgbClr val="00B0F0"/>
                </a:solidFill>
              </a:rPr>
              <a:t>pecial design disk-loaded structure</a:t>
            </a:r>
          </a:p>
          <a:p>
            <a:r>
              <a:rPr lang="en-US" altLang="zh-CN" sz="2400" dirty="0" smtClean="0">
                <a:solidFill>
                  <a:srgbClr val="00B0F0"/>
                </a:solidFill>
              </a:rPr>
              <a:t>realize two </a:t>
            </a:r>
            <a:r>
              <a:rPr lang="en-US" altLang="zh-CN" sz="2400" dirty="0">
                <a:solidFill>
                  <a:srgbClr val="00B0F0"/>
                </a:solidFill>
              </a:rPr>
              <a:t>bunch operation mode</a:t>
            </a:r>
            <a:endParaRPr lang="zh-CN" alt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119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Wakefield function vs. ABCI</a:t>
            </a:r>
            <a:endParaRPr lang="zh-CN" alt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131256" y="1374258"/>
          <a:ext cx="3184071" cy="1144911"/>
        </p:xfrm>
        <a:graphic>
          <a:graphicData uri="http://schemas.openxmlformats.org/presentationml/2006/ole">
            <p:oleObj spid="_x0000_s22531" name="Equation" r:id="rId3" imgW="2222280" imgH="850680" progId="Equation.DSMT4">
              <p:embed/>
            </p:oleObj>
          </a:graphicData>
        </a:graphic>
      </p:graphicFrame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25473" y="1785467"/>
            <a:ext cx="3029402" cy="21600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314326" y="1522937"/>
            <a:ext cx="44227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L = 10.497 mm, a = 3.775 mm, b = 10.585 mm, t = 1.5 mm</a:t>
            </a:r>
            <a:endParaRPr lang="zh-CN" altLang="en-US" sz="14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03" y="4045715"/>
            <a:ext cx="2847140" cy="216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10" y="4079149"/>
            <a:ext cx="2847140" cy="2160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667251" y="2595566"/>
            <a:ext cx="42576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Valid square:  </a:t>
            </a:r>
          </a:p>
          <a:p>
            <a:r>
              <a:rPr lang="en-US" sz="1600" dirty="0" smtClean="0"/>
              <a:t>s/L&lt;0.15, 0.34&lt;a/L&lt; 0.69, 0.54&lt;g/L&lt; 0.89</a:t>
            </a:r>
            <a:endParaRPr lang="zh-CN" altLang="en-US" sz="1600" dirty="0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340887" y="1134740"/>
            <a:ext cx="1537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Infinity Period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14998" y="3833831"/>
            <a:ext cx="222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Unrelated with </a:t>
            </a:r>
            <a:r>
              <a:rPr lang="el-GR" altLang="zh-CN" dirty="0" smtClean="0"/>
              <a:t>σ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Wakefield suppression vs. Cell</a:t>
            </a:r>
            <a:endParaRPr lang="zh-CN" altLang="en-US" dirty="0"/>
          </a:p>
        </p:txBody>
      </p:sp>
      <p:graphicFrame>
        <p:nvGraphicFramePr>
          <p:cNvPr id="23553" name="Object 1"/>
          <p:cNvGraphicFramePr>
            <a:graphicFrameLocks noChangeAspect="1"/>
          </p:cNvGraphicFramePr>
          <p:nvPr>
            <p:ph idx="1"/>
          </p:nvPr>
        </p:nvGraphicFramePr>
        <p:xfrm>
          <a:off x="0" y="1625896"/>
          <a:ext cx="6027736" cy="653611"/>
        </p:xfrm>
        <a:graphic>
          <a:graphicData uri="http://schemas.openxmlformats.org/presentationml/2006/ole">
            <p:oleObj spid="_x0000_s23553" name="Equation" r:id="rId3" imgW="4216320" imgH="4572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66787" y="111442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Multipole</a:t>
            </a:r>
            <a:r>
              <a:rPr lang="en-US" altLang="zh-CN" dirty="0" smtClean="0"/>
              <a:t> fields</a:t>
            </a:r>
            <a:endParaRPr lang="zh-CN" altLang="en-US" dirty="0"/>
          </a:p>
        </p:txBody>
      </p:sp>
      <p:sp>
        <p:nvSpPr>
          <p:cNvPr id="6" name="下箭头 5"/>
          <p:cNvSpPr/>
          <p:nvPr/>
        </p:nvSpPr>
        <p:spPr bwMode="auto">
          <a:xfrm>
            <a:off x="1152525" y="2352700"/>
            <a:ext cx="500062" cy="690563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85890" y="2467001"/>
            <a:ext cx="1509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Similar</a:t>
            </a:r>
            <a:endParaRPr lang="zh-CN" altLang="en-US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00066" y="3052787"/>
          <a:ext cx="2886075" cy="694796"/>
        </p:xfrm>
        <a:graphic>
          <a:graphicData uri="http://schemas.openxmlformats.org/presentationml/2006/ole">
            <p:oleObj spid="_x0000_s23554" name="Equation" r:id="rId4" imgW="1612900" imgH="3937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81201" y="3838583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Example of CLIC damped structure</a:t>
            </a:r>
            <a:endParaRPr lang="zh-CN" altLang="en-US" dirty="0"/>
          </a:p>
        </p:txBody>
      </p:sp>
      <p:pic>
        <p:nvPicPr>
          <p:cNvPr id="10" name="内容占位符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21" y="1403169"/>
            <a:ext cx="3039578" cy="144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21" y="3090957"/>
            <a:ext cx="3039578" cy="144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021" y="4778745"/>
            <a:ext cx="3039578" cy="1440000"/>
          </a:xfrm>
          <a:prstGeom prst="rect">
            <a:avLst/>
          </a:prstGeom>
        </p:spPr>
      </p:pic>
      <p:sp>
        <p:nvSpPr>
          <p:cNvPr id="13" name="文本框 8"/>
          <p:cNvSpPr txBox="1"/>
          <p:nvPr/>
        </p:nvSpPr>
        <p:spPr>
          <a:xfrm>
            <a:off x="7656173" y="2382024"/>
            <a:ext cx="520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</a:t>
            </a:r>
            <a:r>
              <a:rPr lang="en-US" altLang="zh-CN" dirty="0" smtClean="0"/>
              <a:t>=1</a:t>
            </a:r>
            <a:endParaRPr lang="zh-CN" altLang="en-US" dirty="0"/>
          </a:p>
        </p:txBody>
      </p:sp>
      <p:sp>
        <p:nvSpPr>
          <p:cNvPr id="14" name="文本框 9"/>
          <p:cNvSpPr txBox="1"/>
          <p:nvPr/>
        </p:nvSpPr>
        <p:spPr>
          <a:xfrm>
            <a:off x="7274207" y="3939559"/>
            <a:ext cx="1180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</a:t>
            </a:r>
            <a:r>
              <a:rPr lang="en-US" altLang="zh-CN" dirty="0" smtClean="0"/>
              <a:t>=(N+1)/2</a:t>
            </a:r>
            <a:endParaRPr lang="zh-CN" altLang="en-US" dirty="0"/>
          </a:p>
        </p:txBody>
      </p:sp>
      <p:sp>
        <p:nvSpPr>
          <p:cNvPr id="15" name="文本框 10"/>
          <p:cNvSpPr txBox="1"/>
          <p:nvPr/>
        </p:nvSpPr>
        <p:spPr>
          <a:xfrm>
            <a:off x="7576114" y="5736215"/>
            <a:ext cx="680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</a:t>
            </a:r>
            <a:r>
              <a:rPr lang="en-US" altLang="zh-CN" dirty="0" smtClean="0"/>
              <a:t>=N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73" y="4147228"/>
            <a:ext cx="4559367" cy="216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Wakefield suppression vs. Frequency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574032" y="3483574"/>
            <a:ext cx="5274680" cy="2502252"/>
          </a:xfrm>
          <a:prstGeom prst="rect">
            <a:avLst/>
          </a:prstGeom>
          <a:noFill/>
        </p:spPr>
      </p:pic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3910012" y="1847850"/>
          <a:ext cx="2065338" cy="700087"/>
        </p:xfrm>
        <a:graphic>
          <a:graphicData uri="http://schemas.openxmlformats.org/presentationml/2006/ole">
            <p:oleObj spid="_x0000_s29697" name="Equation" r:id="rId5" imgW="1549080" imgH="52056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1976" y="1195390"/>
            <a:ext cx="7672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Assuming that the impedance of each cell is the same with different frequency</a:t>
            </a:r>
          </a:p>
          <a:p>
            <a:r>
              <a:rPr lang="en-US" altLang="zh-CN" sz="1600" dirty="0" smtClean="0"/>
              <a:t>Assuming that the Density of frequency is the Gaussian distribution</a:t>
            </a:r>
            <a:endParaRPr lang="zh-CN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262057" y="2666997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Wakefield vs. Frequency</a:t>
            </a:r>
            <a:endParaRPr lang="zh-CN" altLang="en-US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952875" y="2600326"/>
          <a:ext cx="2455763" cy="536575"/>
        </p:xfrm>
        <a:graphic>
          <a:graphicData uri="http://schemas.openxmlformats.org/presentationml/2006/ole">
            <p:oleObj spid="_x0000_s29699" name="Equation" r:id="rId6" imgW="1562040" imgH="34272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81096" y="2000249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Impedance vs. Frequency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217235" y="5049322"/>
            <a:ext cx="93006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/>
              <a:t>f</a:t>
            </a:r>
            <a:r>
              <a:rPr lang="en-US" sz="1050" baseline="-25000" dirty="0" smtClean="0"/>
              <a:t>0 </a:t>
            </a:r>
            <a:r>
              <a:rPr lang="en-US" sz="1050" dirty="0" smtClean="0"/>
              <a:t>= 15.5 GHz</a:t>
            </a:r>
            <a:endParaRPr lang="zh-CN" altLang="en-US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328615" y="4005263"/>
            <a:ext cx="3581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Bigger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f</a:t>
            </a:r>
            <a:r>
              <a:rPr lang="en-US" baseline="-25000" dirty="0" smtClean="0"/>
              <a:t> </a:t>
            </a:r>
            <a:r>
              <a:rPr lang="en-US" dirty="0" smtClean="0"/>
              <a:t> , Stronger suppression</a:t>
            </a:r>
          </a:p>
          <a:p>
            <a:r>
              <a:rPr lang="en-US" altLang="zh-CN" dirty="0" smtClean="0"/>
              <a:t>More the number of frequency N, Rebound more late and more bunches can be placed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主题3">
  <a:themeElements>
    <a:clrScheme name="SINAP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INAP灰">
      <a:majorFont>
        <a:latin typeface="Impact"/>
        <a:ea typeface="方正大黑简体"/>
        <a:cs typeface=""/>
      </a:majorFont>
      <a:minorFont>
        <a:latin typeface="Times New Roman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SINAP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NAP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NAP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主题3" id="{EB6A5CAA-864E-454A-A5C8-B9620BD172B8}" vid="{BC6D9185-98C1-4465-8EB9-D4A0EAB96F7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</Template>
  <TotalTime>675</TotalTime>
  <Words>549</Words>
  <Application>Microsoft Office PowerPoint</Application>
  <PresentationFormat>全屏显示(4:3)</PresentationFormat>
  <Paragraphs>102</Paragraphs>
  <Slides>18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主题3</vt:lpstr>
      <vt:lpstr>Equation</vt:lpstr>
      <vt:lpstr>Research on wakefield suppression of two bunch operation mode in X-band disk-loaded accelerating structure</vt:lpstr>
      <vt:lpstr>Outline</vt:lpstr>
      <vt:lpstr>Tentative idea of two bunches</vt:lpstr>
      <vt:lpstr>Tentative idea of two bunches</vt:lpstr>
      <vt:lpstr>Tentative idea of two bunches</vt:lpstr>
      <vt:lpstr>Tentative idea of two bunches</vt:lpstr>
      <vt:lpstr>Wakefield function vs. ABCI</vt:lpstr>
      <vt:lpstr>Wakefield suppression vs. Cell</vt:lpstr>
      <vt:lpstr>Wakefield suppression vs. Frequency</vt:lpstr>
      <vt:lpstr>Frequency of dipole mode</vt:lpstr>
      <vt:lpstr>Model-1: Frequency vs. cells</vt:lpstr>
      <vt:lpstr>Gaussian distribution - 1</vt:lpstr>
      <vt:lpstr>Gaussian distribution - 2</vt:lpstr>
      <vt:lpstr>Model-2: Gaussian Density</vt:lpstr>
      <vt:lpstr>Example</vt:lpstr>
      <vt:lpstr>Second bunch position</vt:lpstr>
      <vt:lpstr>Several bunches</vt:lpstr>
      <vt:lpstr>幻灯片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Xiaoxia Huang</dc:creator>
  <cp:lastModifiedBy>xxhuang</cp:lastModifiedBy>
  <cp:revision>104</cp:revision>
  <dcterms:created xsi:type="dcterms:W3CDTF">2018-05-27T14:55:07Z</dcterms:created>
  <dcterms:modified xsi:type="dcterms:W3CDTF">2018-06-07T03:17:43Z</dcterms:modified>
</cp:coreProperties>
</file>