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</p:sldMasterIdLst>
  <p:notesMasterIdLst>
    <p:notesMasterId r:id="rId32"/>
  </p:notesMasterIdLst>
  <p:sldIdLst>
    <p:sldId id="258" r:id="rId2"/>
    <p:sldId id="266" r:id="rId3"/>
    <p:sldId id="286" r:id="rId4"/>
    <p:sldId id="287" r:id="rId5"/>
    <p:sldId id="288" r:id="rId6"/>
    <p:sldId id="313" r:id="rId7"/>
    <p:sldId id="315" r:id="rId8"/>
    <p:sldId id="316" r:id="rId9"/>
    <p:sldId id="317" r:id="rId10"/>
    <p:sldId id="318" r:id="rId11"/>
    <p:sldId id="319" r:id="rId12"/>
    <p:sldId id="320" r:id="rId13"/>
    <p:sldId id="284" r:id="rId14"/>
    <p:sldId id="289" r:id="rId15"/>
    <p:sldId id="290" r:id="rId16"/>
    <p:sldId id="292" r:id="rId17"/>
    <p:sldId id="293" r:id="rId18"/>
    <p:sldId id="294" r:id="rId19"/>
    <p:sldId id="295" r:id="rId20"/>
    <p:sldId id="296" r:id="rId21"/>
    <p:sldId id="298" r:id="rId22"/>
    <p:sldId id="299" r:id="rId23"/>
    <p:sldId id="304" r:id="rId24"/>
    <p:sldId id="321" r:id="rId25"/>
    <p:sldId id="324" r:id="rId26"/>
    <p:sldId id="325" r:id="rId27"/>
    <p:sldId id="326" r:id="rId28"/>
    <p:sldId id="309" r:id="rId29"/>
    <p:sldId id="307" r:id="rId30"/>
    <p:sldId id="32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71">
          <p15:clr>
            <a:srgbClr val="A4A3A4"/>
          </p15:clr>
        </p15:guide>
        <p15:guide id="2" orient="horz" pos="4175">
          <p15:clr>
            <a:srgbClr val="A4A3A4"/>
          </p15:clr>
        </p15:guide>
        <p15:guide id="3" orient="horz" pos="311">
          <p15:clr>
            <a:srgbClr val="A4A3A4"/>
          </p15:clr>
        </p15:guide>
        <p15:guide id="4" pos="5503">
          <p15:clr>
            <a:srgbClr val="A4A3A4"/>
          </p15:clr>
        </p15:guide>
        <p15:guide id="5" pos="317">
          <p15:clr>
            <a:srgbClr val="A4A3A4"/>
          </p15:clr>
        </p15:guide>
        <p15:guide id="6" pos="151">
          <p15:clr>
            <a:srgbClr val="A4A3A4"/>
          </p15:clr>
        </p15:guide>
        <p15:guide id="7" pos="558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J" initials="M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2CA"/>
    <a:srgbClr val="77B300"/>
    <a:srgbClr val="0B1F8F"/>
    <a:srgbClr val="A12B2F"/>
    <a:srgbClr val="007836"/>
    <a:srgbClr val="ECAA00"/>
    <a:srgbClr val="76777B"/>
    <a:srgbClr val="00609C"/>
    <a:srgbClr val="ECAC00"/>
    <a:srgbClr val="00A19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43" autoAdjust="0"/>
    <p:restoredTop sz="93511" autoAdjust="0"/>
  </p:normalViewPr>
  <p:slideViewPr>
    <p:cSldViewPr snapToGrid="0" showGuides="1">
      <p:cViewPr varScale="1">
        <p:scale>
          <a:sx n="73" d="100"/>
          <a:sy n="73" d="100"/>
        </p:scale>
        <p:origin x="-1062" y="-102"/>
      </p:cViewPr>
      <p:guideLst>
        <p:guide orient="horz" pos="671"/>
        <p:guide orient="horz" pos="4175"/>
        <p:guide orient="horz" pos="311"/>
        <p:guide pos="5503"/>
        <p:guide pos="317"/>
        <p:guide pos="151"/>
        <p:guide pos="55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0A489-9093-C54A-B1C3-374F661A0010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A7A1A-8011-3A42-91B8-EE1BD44E44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06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6473" t="1" r="17749" b="-80"/>
          <a:stretch/>
        </p:blipFill>
        <p:spPr>
          <a:xfrm>
            <a:off x="-21265" y="-14246"/>
            <a:ext cx="9243237" cy="600392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-14246"/>
            <a:ext cx="9143999" cy="5999163"/>
          </a:xfrm>
          <a:noFill/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Type in SECTION BREAK 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979" y="6266119"/>
            <a:ext cx="3956282" cy="326067"/>
          </a:xfrm>
          <a:prstGeom prst="rect">
            <a:avLst/>
          </a:prstGeom>
        </p:spPr>
      </p:pic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181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6630" y="1711594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6630" y="5497444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 IMAGES with captions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4765130" y="1710816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765130" y="5496666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719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85427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95879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81086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3079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388286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261696" y="3618612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268896" y="1699592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THREE IMAGES – HORIZONTAL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4887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706193"/>
            <a:ext cx="8434552" cy="175226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four images, captions and bullets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4219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four IMAGES with captions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276999"/>
          </a:xfrm>
          <a:ln>
            <a:noFill/>
          </a:ln>
        </p:spPr>
        <p:txBody>
          <a:bodyPr b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7437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7437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912432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4912432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87437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487437" y="589851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912432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4912432" y="5902307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592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graph, chart or table slide. </a:t>
            </a:r>
            <a:br>
              <a:rPr lang="en-US" dirty="0" smtClean="0"/>
            </a:br>
            <a:r>
              <a:rPr lang="en-US" dirty="0" smtClean="0"/>
              <a:t>Headline in all caps, Arial Font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606"/>
            <a:ext cx="8372901" cy="402985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Click an icon below to add a chart, graph, or table.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5775" y="5925880"/>
            <a:ext cx="3711039" cy="425302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xmlns="" val="3500419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0544" r="13906"/>
          <a:stretch/>
        </p:blipFill>
        <p:spPr>
          <a:xfrm>
            <a:off x="-28353" y="75"/>
            <a:ext cx="9193618" cy="5984842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4246"/>
            <a:ext cx="9143999" cy="5999163"/>
          </a:xfrm>
          <a:noFill/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Type in closing statement</a:t>
            </a:r>
          </a:p>
        </p:txBody>
      </p:sp>
      <p:pic>
        <p:nvPicPr>
          <p:cNvPr id="69" name="Picture 6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8941" y="6173234"/>
            <a:ext cx="1538608" cy="440250"/>
          </a:xfrm>
          <a:prstGeom prst="rect">
            <a:avLst/>
          </a:prstGeom>
        </p:spPr>
      </p:pic>
      <p:pic>
        <p:nvPicPr>
          <p:cNvPr id="8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48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6724"/>
            <a:ext cx="9144000" cy="6864724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372901" cy="806017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AND CONTENT SLIDE. </a:t>
            </a:r>
            <a:br>
              <a:rPr lang="en-US" dirty="0" smtClean="0"/>
            </a:br>
            <a:r>
              <a:rPr lang="en-US" dirty="0" smtClean="0"/>
              <a:t>Headline in all caps, Arial Font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530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0286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 with DOE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3021" y="627296"/>
            <a:ext cx="1859645" cy="6699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rgbClr val="0082CA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A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31799" y="730250"/>
            <a:ext cx="618807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Optional one line subhead, </a:t>
            </a:r>
            <a:r>
              <a:rPr lang="en-US" dirty="0" err="1" smtClean="0"/>
              <a:t>url</a:t>
            </a:r>
            <a:r>
              <a:rPr lang="en-US" dirty="0" smtClean="0"/>
              <a:t> or date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22573" y="6325666"/>
            <a:ext cx="3909145" cy="306149"/>
            <a:chOff x="322573" y="6252221"/>
            <a:chExt cx="3909145" cy="306149"/>
          </a:xfrm>
        </p:grpSpPr>
        <p:sp>
          <p:nvSpPr>
            <p:cNvPr id="16" name="TextBox 15"/>
            <p:cNvSpPr txBox="1"/>
            <p:nvPr userDrawn="1"/>
          </p:nvSpPr>
          <p:spPr>
            <a:xfrm>
              <a:off x="1553156" y="6285665"/>
              <a:ext cx="2678562" cy="246221"/>
            </a:xfrm>
            <a:prstGeom prst="rect">
              <a:avLst/>
            </a:prstGeom>
            <a:noFill/>
          </p:spPr>
          <p:txBody>
            <a:bodyPr wrap="square" lIns="45720" bIns="0" rtlCol="0" anchor="b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50" dirty="0" smtClean="0">
                  <a:latin typeface="+mj-lt"/>
                </a:rPr>
                <a:t>Argonne National Laboratory is a U.S. Department of Energy laboratory managed by </a:t>
              </a:r>
              <a:r>
                <a:rPr lang="en-US" sz="650" dirty="0" err="1" smtClean="0">
                  <a:latin typeface="+mj-lt"/>
                </a:rPr>
                <a:t>UChicago</a:t>
              </a:r>
              <a:r>
                <a:rPr lang="en-US" sz="650" dirty="0" smtClean="0">
                  <a:latin typeface="+mj-lt"/>
                </a:rPr>
                <a:t> Argonne, LLC.</a:t>
              </a:r>
            </a:p>
          </p:txBody>
        </p:sp>
        <p:pic>
          <p:nvPicPr>
            <p:cNvPr id="18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322573" y="6252221"/>
              <a:ext cx="1228011" cy="30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573314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 with DOE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899574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726366"/>
            <a:ext cx="8452904" cy="86288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presentation title – cover option c 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4589246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rgbClr val="0082CA"/>
                </a:solidFill>
              </a:defRPr>
            </a:lvl1pPr>
          </a:lstStyle>
          <a:p>
            <a:pPr lvl="0"/>
            <a:r>
              <a:rPr lang="en-US" dirty="0" smtClean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899573"/>
            <a:ext cx="224589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03238" y="366274"/>
            <a:ext cx="8484914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 smtClean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 smtClean="0">
                <a:solidFill>
                  <a:srgbClr val="000000"/>
                </a:solidFill>
              </a:rPr>
              <a:t>fACILITY</a:t>
            </a:r>
            <a:r>
              <a:rPr lang="en-US" sz="1000" b="0" cap="all" dirty="0" smtClean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 smtClean="0">
                <a:solidFill>
                  <a:srgbClr val="000000"/>
                </a:solidFill>
              </a:rPr>
              <a:t>www.anl.gov</a:t>
            </a:r>
            <a:endParaRPr lang="en-US" sz="1000" dirty="0">
              <a:solidFill>
                <a:srgbClr val="000000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22573" y="6325666"/>
            <a:ext cx="3909145" cy="306149"/>
            <a:chOff x="322573" y="6252221"/>
            <a:chExt cx="3909145" cy="306149"/>
          </a:xfrm>
        </p:grpSpPr>
        <p:sp>
          <p:nvSpPr>
            <p:cNvPr id="19" name="TextBox 18"/>
            <p:cNvSpPr txBox="1"/>
            <p:nvPr userDrawn="1"/>
          </p:nvSpPr>
          <p:spPr>
            <a:xfrm>
              <a:off x="1553156" y="6285665"/>
              <a:ext cx="2678562" cy="246221"/>
            </a:xfrm>
            <a:prstGeom prst="rect">
              <a:avLst/>
            </a:prstGeom>
            <a:noFill/>
          </p:spPr>
          <p:txBody>
            <a:bodyPr wrap="square" lIns="45720" bIns="0" rtlCol="0" anchor="b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50" dirty="0" smtClean="0">
                  <a:latin typeface="+mj-lt"/>
                </a:rPr>
                <a:t>Argonne National Laboratory is a U.S. Department of Energy laboratory managed by </a:t>
              </a:r>
              <a:r>
                <a:rPr lang="en-US" sz="650" dirty="0" err="1" smtClean="0">
                  <a:latin typeface="+mj-lt"/>
                </a:rPr>
                <a:t>UChicago</a:t>
              </a:r>
              <a:r>
                <a:rPr lang="en-US" sz="650" dirty="0" smtClean="0">
                  <a:latin typeface="+mj-lt"/>
                </a:rPr>
                <a:t> Argonne, LLC.</a:t>
              </a:r>
            </a:p>
          </p:txBody>
        </p:sp>
        <p:pic>
          <p:nvPicPr>
            <p:cNvPr id="2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322573" y="6252221"/>
              <a:ext cx="1228011" cy="30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79" y="167614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2121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BASIC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995"/>
            <a:ext cx="8372901" cy="442277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Click to add 1st-level bullet. Click an icon below to add table, graph or other imagery.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0545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 with DOE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59068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681606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116710"/>
            <a:ext cx="6776128" cy="1119234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presentation title –</a:t>
            </a:r>
            <a:br>
              <a:rPr lang="en-US" dirty="0" smtClean="0"/>
            </a:br>
            <a:r>
              <a:rPr lang="en-US" dirty="0" smtClean="0"/>
              <a:t>Cover option D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1229593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rgbClr val="0082CA"/>
                </a:solidFill>
              </a:defRPr>
            </a:lvl1pPr>
          </a:lstStyle>
          <a:p>
            <a:pPr lvl="0"/>
            <a:r>
              <a:rPr lang="en-US" dirty="0" smtClean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681605"/>
            <a:ext cx="224589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381839" y="6461138"/>
            <a:ext cx="3909145" cy="306149"/>
            <a:chOff x="322573" y="6252221"/>
            <a:chExt cx="3909145" cy="306149"/>
          </a:xfrm>
        </p:grpSpPr>
        <p:sp>
          <p:nvSpPr>
            <p:cNvPr id="16" name="TextBox 15"/>
            <p:cNvSpPr txBox="1"/>
            <p:nvPr userDrawn="1"/>
          </p:nvSpPr>
          <p:spPr>
            <a:xfrm>
              <a:off x="1553156" y="6285665"/>
              <a:ext cx="2678562" cy="246221"/>
            </a:xfrm>
            <a:prstGeom prst="rect">
              <a:avLst/>
            </a:prstGeom>
            <a:noFill/>
          </p:spPr>
          <p:txBody>
            <a:bodyPr wrap="square" lIns="45720" bIns="0" rtlCol="0" anchor="b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50" dirty="0" smtClean="0">
                  <a:latin typeface="+mj-lt"/>
                </a:rPr>
                <a:t>Argonne National Laboratory is a U.S. Department of Energy laboratory managed by </a:t>
              </a:r>
              <a:r>
                <a:rPr lang="en-US" sz="650" dirty="0" err="1" smtClean="0">
                  <a:latin typeface="+mj-lt"/>
                </a:rPr>
                <a:t>UChicago</a:t>
              </a:r>
              <a:r>
                <a:rPr lang="en-US" sz="650" dirty="0" smtClean="0">
                  <a:latin typeface="+mj-lt"/>
                </a:rPr>
                <a:t> Argonne, LLC.</a:t>
              </a:r>
            </a:p>
          </p:txBody>
        </p:sp>
        <p:pic>
          <p:nvPicPr>
            <p:cNvPr id="18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322573" y="6252221"/>
              <a:ext cx="1228011" cy="30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9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0979" y="320210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16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0"/>
            <a:ext cx="8925873" cy="68580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 then right click image and “SEND IMAGE TO BACK”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775200"/>
            <a:ext cx="9144000" cy="20828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5042974"/>
            <a:ext cx="8321040" cy="1373592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Full-frame image layout  – 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1207282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656122"/>
            <a:ext cx="9144000" cy="3201878"/>
          </a:xfrm>
          <a:solidFill>
            <a:schemeClr val="tx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-1"/>
            <a:ext cx="8925873" cy="3656013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one image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1659492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656122"/>
            <a:ext cx="9144000" cy="3201878"/>
          </a:xfrm>
          <a:solidFill>
            <a:schemeClr val="tx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0"/>
            <a:ext cx="4480560" cy="3663950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2525" y="0"/>
            <a:ext cx="4480560" cy="3663950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TWO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2709536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656122"/>
            <a:ext cx="9144000" cy="3201878"/>
          </a:xfrm>
          <a:solidFill>
            <a:schemeClr val="tx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0"/>
            <a:ext cx="29900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194237" y="0"/>
            <a:ext cx="2990088" cy="367364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186112" y="0"/>
            <a:ext cx="29578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Three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01297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9144000" cy="6858000"/>
          </a:xfrm>
          <a:solidFill>
            <a:schemeClr val="tx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four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2286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139565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82" b="7135"/>
          <a:stretch/>
        </p:blipFill>
        <p:spPr>
          <a:xfrm>
            <a:off x="0" y="-27020"/>
            <a:ext cx="9144000" cy="6011938"/>
          </a:xfrm>
          <a:prstGeom prst="rect">
            <a:avLst/>
          </a:prstGeom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27020"/>
            <a:ext cx="9144000" cy="6011938"/>
          </a:xfrm>
          <a:solidFill>
            <a:schemeClr val="tx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chemeClr val="tx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B 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204952"/>
            <a:ext cx="5851526" cy="1292225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22573" y="6266397"/>
            <a:ext cx="3909145" cy="306149"/>
            <a:chOff x="322573" y="6252221"/>
            <a:chExt cx="3909145" cy="306149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1553156" y="6285665"/>
              <a:ext cx="2678562" cy="246221"/>
            </a:xfrm>
            <a:prstGeom prst="rect">
              <a:avLst/>
            </a:prstGeom>
            <a:noFill/>
          </p:spPr>
          <p:txBody>
            <a:bodyPr wrap="square" lIns="45720" bIns="0" rtlCol="0" anchor="b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50" dirty="0" smtClean="0">
                  <a:latin typeface="+mj-lt"/>
                </a:rPr>
                <a:t>Argonne National Laboratory is a U.S. Department of Energy laboratory managed by </a:t>
              </a:r>
              <a:r>
                <a:rPr lang="en-US" sz="650" dirty="0" err="1" smtClean="0">
                  <a:latin typeface="+mj-lt"/>
                </a:rPr>
                <a:t>UChicago</a:t>
              </a:r>
              <a:r>
                <a:rPr lang="en-US" sz="650" dirty="0" smtClean="0">
                  <a:latin typeface="+mj-lt"/>
                </a:rPr>
                <a:t> Argonne, LLC.</a:t>
              </a:r>
            </a:p>
          </p:txBody>
        </p:sp>
        <p:pic>
          <p:nvPicPr>
            <p:cNvPr id="19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322573" y="6252221"/>
              <a:ext cx="1228011" cy="30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2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7548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TITLE AND CONTENT 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50"/>
            <a:ext cx="8372901" cy="499714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148350" y="14455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146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685707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7572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089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487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1487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 smtClean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noFill/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6089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 smtClean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with box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3405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03575" y="1699995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95679" y="4080588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VERTICAL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03575" y="4066957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794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5309" y="1731527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9394" y="1720414"/>
            <a:ext cx="202374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87014" y="3290408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THREE IMAGES – VERTICAL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045309" y="3304768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87013" y="4872981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045309" y="4856121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6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3998349"/>
            <a:ext cx="4114800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3998349"/>
            <a:ext cx="4097585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top HORIZONTAL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1350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82CA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64146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30864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bottom HORIZONTAL</a:t>
            </a:r>
            <a:br>
              <a:rPr lang="en-US" dirty="0" smtClean="0"/>
            </a:br>
            <a:r>
              <a:rPr lang="en-US" dirty="0" smtClean="0"/>
              <a:t>WITH CAPTIONS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76265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750289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14575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1160" y="6436886"/>
            <a:ext cx="769422" cy="2771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72901" cy="82894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 smtClean="0"/>
              <a:t>Headline in all caps </a:t>
            </a:r>
            <a:r>
              <a:rPr lang="en-US" dirty="0" err="1" smtClean="0"/>
              <a:t>28pt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preferred as one or two lines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9995"/>
            <a:ext cx="8372901" cy="442277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 smtClean="0"/>
              <a:t>Click to add 1st-level bullet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-2"/>
            <a:ext cx="228600" cy="6858002"/>
          </a:xfrm>
          <a:prstGeom prst="rect">
            <a:avLst/>
          </a:prstGeom>
          <a:solidFill>
            <a:srgbClr val="77B300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>
              <a:solidFill>
                <a:schemeClr val="accent1"/>
              </a:solidFill>
            </a:endParaRPr>
          </a:p>
        </p:txBody>
      </p:sp>
      <p:pic>
        <p:nvPicPr>
          <p:cNvPr id="65" name="Picture 64"/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1" y="6476149"/>
            <a:ext cx="2217906" cy="1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33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686" r:id="rId2"/>
    <p:sldLayoutId id="2147483687" r:id="rId3"/>
    <p:sldLayoutId id="2147483688" r:id="rId4"/>
    <p:sldLayoutId id="2147483690" r:id="rId5"/>
    <p:sldLayoutId id="2147483774" r:id="rId6"/>
    <p:sldLayoutId id="2147483711" r:id="rId7"/>
    <p:sldLayoutId id="2147483692" r:id="rId8"/>
    <p:sldLayoutId id="2147483693" r:id="rId9"/>
    <p:sldLayoutId id="2147483709" r:id="rId10"/>
    <p:sldLayoutId id="2147483695" r:id="rId11"/>
    <p:sldLayoutId id="2147483739" r:id="rId12"/>
    <p:sldLayoutId id="2147483696" r:id="rId13"/>
    <p:sldLayoutId id="2147483689" r:id="rId14"/>
    <p:sldLayoutId id="2147483710" r:id="rId15"/>
    <p:sldLayoutId id="2147483706" r:id="rId16"/>
    <p:sldLayoutId id="2147483704" r:id="rId17"/>
    <p:sldLayoutId id="2147483775" r:id="rId18"/>
    <p:sldLayoutId id="2147483777" r:id="rId19"/>
    <p:sldLayoutId id="2147483778" r:id="rId20"/>
    <p:sldLayoutId id="2147483761" r:id="rId21"/>
    <p:sldLayoutId id="2147483762" r:id="rId22"/>
    <p:sldLayoutId id="2147483763" r:id="rId23"/>
    <p:sldLayoutId id="2147483765" r:id="rId24"/>
    <p:sldLayoutId id="2147483766" r:id="rId25"/>
    <p:sldLayoutId id="2147483780" r:id="rId26"/>
  </p:sldLayoutIdLst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7.emf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0" y="1689100"/>
            <a:ext cx="9143999" cy="2706624"/>
          </a:xfrm>
        </p:spPr>
        <p:txBody>
          <a:bodyPr/>
          <a:lstStyle/>
          <a:p>
            <a:pPr algn="ctr"/>
            <a:r>
              <a:rPr lang="en-US" dirty="0" err="1" smtClean="0"/>
              <a:t>ReCENT</a:t>
            </a:r>
            <a:r>
              <a:rPr lang="en-US" dirty="0" smtClean="0"/>
              <a:t> PROGRESS of SHORT PULSE DIELECTRIC TWO-BEAM ACCELERATION</a:t>
            </a:r>
            <a:endParaRPr lang="en-US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drhgfdjhngngfmhgmghmghjmghfmf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21"/>
          </p:nvPr>
        </p:nvSpPr>
        <p:spPr>
          <a:xfrm>
            <a:off x="3848034" y="4582947"/>
            <a:ext cx="2280917" cy="393700"/>
          </a:xfrm>
        </p:spPr>
        <p:txBody>
          <a:bodyPr>
            <a:normAutofit/>
          </a:bodyPr>
          <a:lstStyle/>
          <a:p>
            <a:pPr lvl="0"/>
            <a:r>
              <a:rPr lang="en-US" dirty="0" err="1" smtClean="0"/>
              <a:t>Chunguang</a:t>
            </a:r>
            <a:r>
              <a:rPr lang="en-US" dirty="0" smtClean="0"/>
              <a:t> Jing</a:t>
            </a:r>
            <a:endParaRPr lang="en-US" dirty="0"/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22"/>
          </p:nvPr>
        </p:nvSpPr>
        <p:spPr>
          <a:xfrm>
            <a:off x="1345721" y="5137588"/>
            <a:ext cx="6521569" cy="276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On behalf of the Argonne Wakefield Accelerator (AWA) facility</a:t>
            </a:r>
            <a:endParaRPr lang="en-US" dirty="0"/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n-US" dirty="0" smtClean="0"/>
              <a:t>HG2018, Shanghai,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81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Strong capability in research related to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Over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15 collaborators 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4078317" y="2138702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25283" y="2082003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drive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07654" y="2082003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16200000">
            <a:off x="4078317" y="2620669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25283" y="2563970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7654" y="2563970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4078317" y="3112214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25283" y="3055515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7653" y="3055515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Bunch shaping 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 rot="16200000">
            <a:off x="4078317" y="360376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25283" y="3547061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07653" y="3547061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Plasma Wakefield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00392" y="4478711"/>
            <a:ext cx="181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Planed in Future</a:t>
            </a:r>
            <a:endParaRPr lang="en-US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9" name="Down Arrow 18"/>
          <p:cNvSpPr/>
          <p:nvPr/>
        </p:nvSpPr>
        <p:spPr>
          <a:xfrm rot="16200000">
            <a:off x="4078317" y="4095305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725283" y="4038606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07653" y="4038606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Bunch shaping 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402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Strong capability in research related to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Over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15 collaborators 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4078317" y="2138702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25283" y="2082003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drive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07654" y="2082003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16200000">
            <a:off x="4078317" y="2620669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25283" y="2563970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7654" y="2563970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4078317" y="3112214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25283" y="3055515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7653" y="3055515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Bunch shaping 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 rot="16200000">
            <a:off x="4078317" y="360376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25283" y="3547061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07653" y="3547061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Plasma Wakefield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16200000">
            <a:off x="4078317" y="4095305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725283" y="4038606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07653" y="4038606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Bunch shaping 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16200000">
            <a:off x="4078317" y="458685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725283" y="4530151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ACT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7653" y="4530151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Cathode, rf breakdown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65150" y="5012119"/>
            <a:ext cx="5885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J. Shao,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et al., PRL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2016 (collaboration w/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Tsinghua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/SLAC)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J. Shao, </a:t>
            </a:r>
            <a:r>
              <a:rPr lang="en-US" i="1" dirty="0">
                <a:solidFill>
                  <a:srgbClr val="FF0000"/>
                </a:solidFill>
                <a:latin typeface="Cambria" pitchFamily="18" charset="0"/>
              </a:rPr>
              <a:t>et al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., </a:t>
            </a:r>
            <a:r>
              <a:rPr lang="en-US" i="1" dirty="0">
                <a:solidFill>
                  <a:srgbClr val="FF0000"/>
                </a:solidFill>
                <a:latin typeface="Cambria" pitchFamily="18" charset="0"/>
              </a:rPr>
              <a:t>PRL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2015 (collaboration w/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Tsinghua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/SLAC)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S. </a:t>
            </a:r>
            <a:r>
              <a:rPr lang="en-US" dirty="0" err="1">
                <a:solidFill>
                  <a:srgbClr val="FF0000"/>
                </a:solidFill>
                <a:latin typeface="Cambria" pitchFamily="18" charset="0"/>
              </a:rPr>
              <a:t>Baryshev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et al., APL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2015 (collaboration w/ Euclid)</a:t>
            </a:r>
          </a:p>
        </p:txBody>
      </p:sp>
    </p:spTree>
    <p:extLst>
      <p:ext uri="{BB962C8B-B14F-4D97-AF65-F5344CB8AC3E}">
        <p14:creationId xmlns:p14="http://schemas.microsoft.com/office/powerpoint/2010/main" xmlns="" val="2177677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Strong capability in research related to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Over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15 collaborators 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4078317" y="2138702"/>
            <a:ext cx="276046" cy="25593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5283" y="2082003"/>
            <a:ext cx="2199743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drive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07654" y="2082003"/>
            <a:ext cx="2669528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Collinear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16200000">
            <a:off x="4078317" y="2620669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25283" y="2563970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7654" y="2563970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4078317" y="3112214"/>
            <a:ext cx="276046" cy="25593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25283" y="3055515"/>
            <a:ext cx="2199743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drive+EEX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7653" y="3055515"/>
            <a:ext cx="2669529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Bunch shaping Collinear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 rot="16200000">
            <a:off x="4078317" y="3603760"/>
            <a:ext cx="276046" cy="25593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25283" y="3547061"/>
            <a:ext cx="2199743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drive+EEX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07653" y="3547061"/>
            <a:ext cx="2669529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Plasma Wakefield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16200000">
            <a:off x="4078317" y="4095305"/>
            <a:ext cx="276046" cy="25593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25283" y="4038606"/>
            <a:ext cx="2199743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drive+EEX+witness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07653" y="4038606"/>
            <a:ext cx="2669529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Bunch shaping TBA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16200000">
            <a:off x="4078317" y="4586850"/>
            <a:ext cx="276046" cy="25593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25283" y="4530151"/>
            <a:ext cx="2199743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ACT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7653" y="4530151"/>
            <a:ext cx="2669529" cy="36933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Cathode, rf breakdown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46193" y="5053983"/>
            <a:ext cx="8597807" cy="148086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Wakefield R&amp;D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Successful tests with metallic structures: </a:t>
            </a:r>
            <a:r>
              <a:rPr lang="en-US" dirty="0" smtClean="0">
                <a:solidFill>
                  <a:srgbClr val="FF0000"/>
                </a:solidFill>
              </a:rPr>
              <a:t>300 MW + 150 MeV/m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for single 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  stage, </a:t>
            </a:r>
            <a:r>
              <a:rPr lang="en-US" dirty="0" smtClean="0">
                <a:solidFill>
                  <a:srgbClr val="FF0000"/>
                </a:solidFill>
              </a:rPr>
              <a:t>70 MeV/m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for two stages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Continuous effort in developing dielectric structures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4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29394" y="2353329"/>
            <a:ext cx="9143999" cy="1252508"/>
          </a:xfrm>
          <a:noFill/>
        </p:spPr>
        <p:txBody>
          <a:bodyPr/>
          <a:lstStyle/>
          <a:p>
            <a:pPr algn="ctr"/>
            <a:r>
              <a:rPr lang="en-US" dirty="0" smtClean="0"/>
              <a:t>short pulse dielectric </a:t>
            </a:r>
            <a:r>
              <a:rPr lang="en-US" dirty="0" err="1" smtClean="0"/>
              <a:t>tba</a:t>
            </a:r>
            <a:r>
              <a:rPr lang="en-US" dirty="0" smtClean="0"/>
              <a:t> in k-band</a:t>
            </a:r>
            <a:br>
              <a:rPr lang="en-US" dirty="0" smtClean="0"/>
            </a:br>
            <a:r>
              <a:rPr lang="en-US" dirty="0" smtClean="0"/>
              <a:t>-- a prototype IN </a:t>
            </a:r>
            <a:r>
              <a:rPr lang="en-US" dirty="0" err="1" smtClean="0"/>
              <a:t>aflc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9579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86" t="1651" r="35880" b="35613"/>
          <a:stretch/>
        </p:blipFill>
        <p:spPr>
          <a:xfrm flipH="1">
            <a:off x="7053591" y="1473050"/>
            <a:ext cx="1771048" cy="1280160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Structure overview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Prototypes for the basic TBA pair in AFLC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print"/>
          <a:srcRect t="25061" b="8591"/>
          <a:stretch>
            <a:fillRect/>
          </a:stretch>
        </p:blipFill>
        <p:spPr bwMode="auto">
          <a:xfrm>
            <a:off x="539706" y="1476996"/>
            <a:ext cx="2895600" cy="1278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/>
          <a:srcRect t="12273" b="29091"/>
          <a:stretch>
            <a:fillRect/>
          </a:stretch>
        </p:blipFill>
        <p:spPr bwMode="auto">
          <a:xfrm>
            <a:off x="3760798" y="1473955"/>
            <a:ext cx="3286307" cy="128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9" name="Straight Arrow Connector 38"/>
          <p:cNvCxnSpPr/>
          <p:nvPr/>
        </p:nvCxnSpPr>
        <p:spPr bwMode="auto">
          <a:xfrm flipV="1">
            <a:off x="1256875" y="2027209"/>
            <a:ext cx="1952151" cy="509428"/>
          </a:xfrm>
          <a:prstGeom prst="straightConnector1">
            <a:avLst/>
          </a:prstGeom>
          <a:noFill/>
          <a:ln w="38100">
            <a:solidFill>
              <a:srgbClr val="FFFF00"/>
            </a:solidFill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 rot="20619451">
            <a:off x="2091905" y="2342837"/>
            <a:ext cx="92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30cm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7279704" y="1473050"/>
            <a:ext cx="1251821" cy="847457"/>
          </a:xfrm>
          <a:prstGeom prst="straightConnector1">
            <a:avLst/>
          </a:prstGeom>
          <a:noFill/>
          <a:ln w="38100">
            <a:solidFill>
              <a:srgbClr val="FFFF00"/>
            </a:solidFill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2" name="TextBox 41"/>
          <p:cNvSpPr txBox="1"/>
          <p:nvPr/>
        </p:nvSpPr>
        <p:spPr>
          <a:xfrm rot="19613954">
            <a:off x="7776717" y="2130586"/>
            <a:ext cx="836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15cm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8355531"/>
              </p:ext>
            </p:extLst>
          </p:nvPr>
        </p:nvGraphicFramePr>
        <p:xfrm>
          <a:off x="996248" y="3238642"/>
          <a:ext cx="7310991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997"/>
                <a:gridCol w="2436997"/>
                <a:gridCol w="2436997"/>
              </a:tblGrid>
              <a:tr h="326523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POWER EXTRACTROR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ACCELERATOR</a:t>
                      </a:r>
                      <a:endParaRPr lang="en-US" sz="1600" dirty="0"/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Frequency</a:t>
                      </a:r>
                      <a:r>
                        <a:rPr lang="en-US" sz="1600" baseline="0" dirty="0" smtClean="0"/>
                        <a:t> (GHz)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 (20 x 1.3)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26 (20 x 1.3)</a:t>
                      </a:r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ID / OD</a:t>
                      </a:r>
                      <a:r>
                        <a:rPr lang="en-US" sz="1600" baseline="0" dirty="0" smtClean="0"/>
                        <a:t> (mm)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 / 9.068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 / 5.026</a:t>
                      </a:r>
                      <a:endParaRPr lang="en-US" sz="1600" dirty="0"/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Dielectric constant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6.64 (</a:t>
                      </a:r>
                      <a:r>
                        <a:rPr lang="en-US" sz="1600" dirty="0" err="1" smtClean="0"/>
                        <a:t>Frosterite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9.8 (Alumina)</a:t>
                      </a:r>
                      <a:endParaRPr lang="en-US" sz="1600" dirty="0"/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Cu</a:t>
                      </a:r>
                      <a:r>
                        <a:rPr lang="en-US" sz="1600" baseline="0" dirty="0" smtClean="0"/>
                        <a:t>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Yes, 100 </a:t>
                      </a:r>
                      <a:r>
                        <a:rPr lang="el-GR" sz="1600" baseline="0" dirty="0" smtClean="0"/>
                        <a:t>μ</a:t>
                      </a:r>
                      <a:r>
                        <a:rPr lang="en-US" sz="1600" baseline="0" dirty="0" smtClean="0"/>
                        <a:t>m</a:t>
                      </a:r>
                      <a:endParaRPr lang="en-US" sz="1600" baseline="30000" dirty="0" smtClean="0"/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Group</a:t>
                      </a:r>
                      <a:r>
                        <a:rPr lang="en-US" sz="1600" baseline="0" dirty="0" smtClean="0"/>
                        <a:t> velocity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0.25 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0.1115 c</a:t>
                      </a:r>
                      <a:endParaRPr lang="en-US" sz="1600" dirty="0"/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r/Q (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9788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21983</a:t>
                      </a:r>
                      <a:endParaRPr lang="en-US" sz="1600" dirty="0"/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Q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2295</a:t>
                      </a:r>
                      <a:endParaRPr lang="en-US" sz="1600" dirty="0"/>
                    </a:p>
                  </a:txBody>
                  <a:tcPr anchor="ctr"/>
                </a:tc>
              </a:tr>
              <a:tr h="32652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</a:t>
                      </a:r>
                      <a:r>
                        <a:rPr lang="en-US" sz="1600" baseline="0" dirty="0" smtClean="0"/>
                        <a:t> (M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28.9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50.5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996248" y="2719391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power extractor</a:t>
            </a:r>
            <a:endParaRPr lang="en-US" dirty="0">
              <a:solidFill>
                <a:srgbClr val="0082CA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53700" y="2721764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accelerator</a:t>
            </a:r>
            <a:endParaRPr lang="en-US" dirty="0">
              <a:solidFill>
                <a:srgbClr val="0082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3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0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High power generation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252524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2009: low charge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Low charge 16-bunch train, 2 MW generated power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6" name="Picture 15" descr="untitled11"/>
          <p:cNvPicPr>
            <a:picLocks noChangeAspect="1"/>
          </p:cNvPicPr>
          <p:nvPr/>
        </p:nvPicPr>
        <p:blipFill rotWithShape="1">
          <a:blip r:embed="rId2" cstate="print"/>
          <a:srcRect b="46729"/>
          <a:stretch/>
        </p:blipFill>
        <p:spPr bwMode="auto">
          <a:xfrm>
            <a:off x="546193" y="1676126"/>
            <a:ext cx="4171950" cy="133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untitled11"/>
          <p:cNvPicPr>
            <a:picLocks noChangeAspect="1"/>
          </p:cNvPicPr>
          <p:nvPr/>
        </p:nvPicPr>
        <p:blipFill rotWithShape="1">
          <a:blip r:embed="rId2" cstate="print"/>
          <a:srcRect t="53663"/>
          <a:stretch/>
        </p:blipFill>
        <p:spPr bwMode="auto">
          <a:xfrm>
            <a:off x="4770484" y="1815325"/>
            <a:ext cx="4171950" cy="116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Content Placeholder 2"/>
          <p:cNvSpPr txBox="1">
            <a:spLocks/>
          </p:cNvSpPr>
          <p:nvPr/>
        </p:nvSpPr>
        <p:spPr>
          <a:xfrm>
            <a:off x="546193" y="2976113"/>
            <a:ext cx="8448582" cy="829048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2016-2017: high charge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High charge 4-bunch train, </a:t>
            </a:r>
            <a:r>
              <a:rPr lang="en-US" sz="2400" b="1" dirty="0" smtClean="0">
                <a:solidFill>
                  <a:srgbClr val="FF0000"/>
                </a:solidFill>
              </a:rPr>
              <a:t>55 MW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generated power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27" y="3652614"/>
            <a:ext cx="3834857" cy="28785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6797" y="3896600"/>
            <a:ext cx="3224430" cy="16087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70484" y="5700478"/>
            <a:ext cx="4237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Higher attenuation and surface damage</a:t>
            </a:r>
          </a:p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Mechanism under investigation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891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Main beam acceleration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252524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Successful demonstration of short pulse dielectric TBA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56198"/>
          <a:stretch/>
        </p:blipFill>
        <p:spPr>
          <a:xfrm>
            <a:off x="2392057" y="1929277"/>
            <a:ext cx="4100183" cy="147432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9901" y="5451345"/>
            <a:ext cx="8448582" cy="1126262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Structure inspection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No structure damage was observed after the high power test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44102" b="12430"/>
          <a:stretch/>
        </p:blipFill>
        <p:spPr>
          <a:xfrm>
            <a:off x="2389205" y="3413761"/>
            <a:ext cx="4100183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87353"/>
          <a:stretch/>
        </p:blipFill>
        <p:spPr>
          <a:xfrm>
            <a:off x="2391145" y="4876800"/>
            <a:ext cx="4100183" cy="4256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0240" y="1376190"/>
            <a:ext cx="6211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sz="2400" b="1" dirty="0">
                <a:solidFill>
                  <a:srgbClr val="FF0000"/>
                </a:solidFill>
              </a:rPr>
              <a:t>1.8 MeV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acceleration, </a:t>
            </a:r>
            <a:r>
              <a:rPr lang="en-US" sz="2400" b="1" dirty="0">
                <a:solidFill>
                  <a:srgbClr val="FF0000"/>
                </a:solidFill>
              </a:rPr>
              <a:t>28 MeV/m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average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gradient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30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285336" y="2215306"/>
            <a:ext cx="11291977" cy="125250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2600" dirty="0" smtClean="0"/>
              <a:t>short pulse High power generation in x-band</a:t>
            </a:r>
            <a:br>
              <a:rPr lang="en-US" sz="2600" dirty="0" smtClean="0"/>
            </a:br>
            <a:r>
              <a:rPr lang="en-US" sz="2600" dirty="0" smtClean="0"/>
              <a:t>-- beyond 100 MW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1628067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586" y="2102680"/>
            <a:ext cx="3021910" cy="2037931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Structure overview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 X-band Structure to obtain high power at AWA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Large iris: ensure good transmission with high charge, minimize damage from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beam irradiation 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V="1">
            <a:off x="1631835" y="2165230"/>
            <a:ext cx="1551313" cy="932440"/>
          </a:xfrm>
          <a:prstGeom prst="straightConnector1">
            <a:avLst/>
          </a:prstGeom>
          <a:noFill/>
          <a:ln w="38100">
            <a:solidFill>
              <a:srgbClr val="FF0000"/>
            </a:solidFill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 rot="19813319">
            <a:off x="1841692" y="2291977"/>
            <a:ext cx="92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26 cm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76540762"/>
              </p:ext>
            </p:extLst>
          </p:nvPr>
        </p:nvGraphicFramePr>
        <p:xfrm>
          <a:off x="4404220" y="2099094"/>
          <a:ext cx="4212566" cy="23469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106283"/>
                <a:gridCol w="2106283"/>
              </a:tblGrid>
              <a:tr h="287291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/>
                        <a:t>Frequency</a:t>
                      </a:r>
                      <a:r>
                        <a:rPr lang="en-US" sz="1600" b="0" baseline="0" dirty="0" smtClean="0"/>
                        <a:t> (GHz)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11.7 (9 x 1.3)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2872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ID / OD</a:t>
                      </a:r>
                      <a:r>
                        <a:rPr lang="en-US" sz="1600" baseline="0" dirty="0" smtClean="0"/>
                        <a:t> (mm)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14.99 / 18.79</a:t>
                      </a:r>
                      <a:endParaRPr lang="en-US" sz="1600" dirty="0"/>
                    </a:p>
                  </a:txBody>
                  <a:tcPr anchor="ctr"/>
                </a:tc>
              </a:tr>
              <a:tr h="2872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Dielectric constant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9.8 (Alumina)</a:t>
                      </a:r>
                      <a:endParaRPr lang="en-US" sz="1600" dirty="0"/>
                    </a:p>
                  </a:txBody>
                  <a:tcPr anchor="ctr"/>
                </a:tc>
              </a:tr>
              <a:tr h="2872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Cu</a:t>
                      </a:r>
                      <a:r>
                        <a:rPr lang="en-US" sz="1600" baseline="0" dirty="0" smtClean="0"/>
                        <a:t>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Yes, 1 </a:t>
                      </a:r>
                      <a:r>
                        <a:rPr lang="el-GR" sz="1600" baseline="0" dirty="0" smtClean="0"/>
                        <a:t>μ</a:t>
                      </a:r>
                      <a:r>
                        <a:rPr lang="en-US" sz="1600" baseline="0" dirty="0" smtClean="0"/>
                        <a:t>m</a:t>
                      </a:r>
                      <a:endParaRPr lang="en-US" sz="1600" baseline="30000" dirty="0"/>
                    </a:p>
                  </a:txBody>
                  <a:tcPr anchor="ctr"/>
                </a:tc>
              </a:tr>
              <a:tr h="2872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Group</a:t>
                      </a:r>
                      <a:r>
                        <a:rPr lang="en-US" sz="1600" baseline="0" dirty="0" smtClean="0"/>
                        <a:t> velocity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0.1959 c</a:t>
                      </a:r>
                      <a:endParaRPr lang="en-US" sz="1600" dirty="0"/>
                    </a:p>
                  </a:txBody>
                  <a:tcPr anchor="ctr"/>
                </a:tc>
              </a:tr>
              <a:tr h="2872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r/Q (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4320</a:t>
                      </a:r>
                      <a:endParaRPr lang="en-US" sz="1600" dirty="0"/>
                    </a:p>
                  </a:txBody>
                  <a:tcPr anchor="ctr"/>
                </a:tc>
              </a:tr>
              <a:tr h="2872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Q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3392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21" t="29937" r="12910" b="29070"/>
          <a:stretch/>
        </p:blipFill>
        <p:spPr>
          <a:xfrm>
            <a:off x="4307840" y="4586771"/>
            <a:ext cx="4561840" cy="18150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89099" y="5656985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drive beam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453640" y="5680358"/>
            <a:ext cx="879930" cy="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7634001">
            <a:off x="5011898" y="551633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rf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140960" y="5472423"/>
            <a:ext cx="315019" cy="70485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037" t="2778" r="5555" b="30555"/>
          <a:stretch/>
        </p:blipFill>
        <p:spPr>
          <a:xfrm>
            <a:off x="2440477" y="3127452"/>
            <a:ext cx="1143019" cy="99553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839" y="4428872"/>
            <a:ext cx="3954427" cy="197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140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0" grpId="0"/>
      <p:bldP spid="16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High power test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1234409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Low charge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Perfect agreement between simulation and measurement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877" y="1712545"/>
            <a:ext cx="2901729" cy="38708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8087" y="2005101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1-bunch</a:t>
            </a:r>
            <a:endParaRPr lang="en-US" dirty="0">
              <a:solidFill>
                <a:srgbClr val="0082CA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7957" y="2940387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82CA"/>
                </a:solidFill>
              </a:rPr>
              <a:t>2</a:t>
            </a:r>
            <a:r>
              <a:rPr lang="en-US" dirty="0" smtClean="0">
                <a:solidFill>
                  <a:srgbClr val="0082CA"/>
                </a:solidFill>
              </a:rPr>
              <a:t>-bunch</a:t>
            </a:r>
            <a:endParaRPr lang="en-US" dirty="0">
              <a:solidFill>
                <a:srgbClr val="0082C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5869" y="3796549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4-bunch</a:t>
            </a:r>
            <a:endParaRPr lang="en-US" dirty="0">
              <a:solidFill>
                <a:srgbClr val="0082CA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869" y="4633703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8-bunch</a:t>
            </a:r>
            <a:endParaRPr lang="en-US" dirty="0">
              <a:solidFill>
                <a:srgbClr val="0082CA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878" y="2563704"/>
            <a:ext cx="3774414" cy="2832205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46193" y="5446709"/>
            <a:ext cx="8448582" cy="1234409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70C0"/>
                </a:solidFill>
              </a:rPr>
              <a:t>High charge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sz="2400" b="1" dirty="0">
                <a:solidFill>
                  <a:srgbClr val="FF0000"/>
                </a:solidFill>
              </a:rPr>
              <a:t>90 MW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for 4-bunch train, </a:t>
            </a:r>
            <a:r>
              <a:rPr lang="en-US" sz="2400" b="1" dirty="0">
                <a:solidFill>
                  <a:srgbClr val="FF0000"/>
                </a:solidFill>
              </a:rPr>
              <a:t>105 MW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for 8-bunch train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  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Rectangle 19"/>
              <p:cNvSpPr/>
              <p:nvPr/>
            </p:nvSpPr>
            <p:spPr>
              <a:xfrm>
                <a:off x="5617952" y="1825340"/>
                <a:ext cx="2176266" cy="728854"/>
              </a:xfrm>
              <a:prstGeom prst="rect">
                <a:avLst/>
              </a:prstGeom>
              <a:ln w="19050">
                <a:solidFill>
                  <a:srgbClr val="0082CA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rad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𝑣𝑔</m:t>
                          </m:r>
                        </m:e>
                      </m:rad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952" y="1825340"/>
                <a:ext cx="2176266" cy="7288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9050">
                <a:solidFill>
                  <a:srgbClr val="0082C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230081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12" grpId="0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6"/>
            <a:ext cx="8448582" cy="5576887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Short pulse two-beam acceleration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pproach to structure-based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69" name="Group 37"/>
          <p:cNvGrpSpPr/>
          <p:nvPr/>
        </p:nvGrpSpPr>
        <p:grpSpPr>
          <a:xfrm>
            <a:off x="837286" y="2594532"/>
            <a:ext cx="3843982" cy="2462540"/>
            <a:chOff x="1778000" y="1531938"/>
            <a:chExt cx="4984750" cy="2036762"/>
          </a:xfrm>
        </p:grpSpPr>
        <p:grpSp>
          <p:nvGrpSpPr>
            <p:cNvPr id="70" name="Group 3"/>
            <p:cNvGrpSpPr>
              <a:grpSpLocks/>
            </p:cNvGrpSpPr>
            <p:nvPr/>
          </p:nvGrpSpPr>
          <p:grpSpPr bwMode="auto">
            <a:xfrm>
              <a:off x="2722563" y="1531938"/>
              <a:ext cx="4040187" cy="2036762"/>
              <a:chOff x="531" y="1709"/>
              <a:chExt cx="2585" cy="1707"/>
            </a:xfrm>
          </p:grpSpPr>
          <p:sp>
            <p:nvSpPr>
              <p:cNvPr id="75" name="Rectangle 4"/>
              <p:cNvSpPr>
                <a:spLocks noChangeArrowheads="1"/>
              </p:cNvSpPr>
              <p:nvPr/>
            </p:nvSpPr>
            <p:spPr bwMode="auto">
              <a:xfrm>
                <a:off x="1348" y="2107"/>
                <a:ext cx="432" cy="10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Rectangle 5"/>
              <p:cNvSpPr>
                <a:spLocks noChangeArrowheads="1"/>
              </p:cNvSpPr>
              <p:nvPr/>
            </p:nvSpPr>
            <p:spPr bwMode="auto">
              <a:xfrm>
                <a:off x="554" y="3274"/>
                <a:ext cx="1403" cy="35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Rectangle 6"/>
              <p:cNvSpPr>
                <a:spLocks noChangeArrowheads="1"/>
              </p:cNvSpPr>
              <p:nvPr/>
            </p:nvSpPr>
            <p:spPr bwMode="auto">
              <a:xfrm>
                <a:off x="554" y="3269"/>
                <a:ext cx="1403" cy="35"/>
              </a:xfrm>
              <a:prstGeom prst="rect">
                <a:avLst/>
              </a:prstGeom>
              <a:solidFill>
                <a:srgbClr val="D8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Rectangle 7"/>
              <p:cNvSpPr>
                <a:spLocks noChangeArrowheads="1"/>
              </p:cNvSpPr>
              <p:nvPr/>
            </p:nvSpPr>
            <p:spPr bwMode="auto">
              <a:xfrm>
                <a:off x="554" y="3266"/>
                <a:ext cx="1403" cy="35"/>
              </a:xfrm>
              <a:prstGeom prst="rect">
                <a:avLst/>
              </a:prstGeom>
              <a:solidFill>
                <a:srgbClr val="D2C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Rectangle 8"/>
              <p:cNvSpPr>
                <a:spLocks noChangeArrowheads="1"/>
              </p:cNvSpPr>
              <p:nvPr/>
            </p:nvSpPr>
            <p:spPr bwMode="auto">
              <a:xfrm>
                <a:off x="554" y="3262"/>
                <a:ext cx="1403" cy="35"/>
              </a:xfrm>
              <a:prstGeom prst="rect">
                <a:avLst/>
              </a:prstGeom>
              <a:solidFill>
                <a:srgbClr val="C8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Rectangle 9"/>
              <p:cNvSpPr>
                <a:spLocks noChangeArrowheads="1"/>
              </p:cNvSpPr>
              <p:nvPr/>
            </p:nvSpPr>
            <p:spPr bwMode="auto">
              <a:xfrm>
                <a:off x="554" y="3258"/>
                <a:ext cx="1403" cy="35"/>
              </a:xfrm>
              <a:prstGeom prst="rect">
                <a:avLst/>
              </a:prstGeom>
              <a:solidFill>
                <a:srgbClr val="BE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Rectangle 10"/>
              <p:cNvSpPr>
                <a:spLocks noChangeArrowheads="1"/>
              </p:cNvSpPr>
              <p:nvPr/>
            </p:nvSpPr>
            <p:spPr bwMode="auto">
              <a:xfrm>
                <a:off x="554" y="3254"/>
                <a:ext cx="1403" cy="35"/>
              </a:xfrm>
              <a:prstGeom prst="rect">
                <a:avLst/>
              </a:prstGeom>
              <a:solidFill>
                <a:srgbClr val="B495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11"/>
              <p:cNvSpPr>
                <a:spLocks/>
              </p:cNvSpPr>
              <p:nvPr/>
            </p:nvSpPr>
            <p:spPr bwMode="auto">
              <a:xfrm>
                <a:off x="554" y="3253"/>
                <a:ext cx="1403" cy="35"/>
              </a:xfrm>
              <a:custGeom>
                <a:avLst/>
                <a:gdLst>
                  <a:gd name="T0" fmla="*/ 2 w 4902"/>
                  <a:gd name="T1" fmla="*/ 3 h 3"/>
                  <a:gd name="T2" fmla="*/ 4902 w 4902"/>
                  <a:gd name="T3" fmla="*/ 3 h 3"/>
                  <a:gd name="T4" fmla="*/ 4900 w 4902"/>
                  <a:gd name="T5" fmla="*/ 0 h 3"/>
                  <a:gd name="T6" fmla="*/ 0 w 4902"/>
                  <a:gd name="T7" fmla="*/ 0 h 3"/>
                  <a:gd name="T8" fmla="*/ 2 w 490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2" y="3"/>
                    </a:moveTo>
                    <a:lnTo>
                      <a:pt x="4902" y="3"/>
                    </a:lnTo>
                    <a:lnTo>
                      <a:pt x="4900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B1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12"/>
              <p:cNvSpPr>
                <a:spLocks/>
              </p:cNvSpPr>
              <p:nvPr/>
            </p:nvSpPr>
            <p:spPr bwMode="auto">
              <a:xfrm>
                <a:off x="554" y="3251"/>
                <a:ext cx="1403" cy="35"/>
              </a:xfrm>
              <a:custGeom>
                <a:avLst/>
                <a:gdLst>
                  <a:gd name="T0" fmla="*/ 0 w 4902"/>
                  <a:gd name="T1" fmla="*/ 3 h 3"/>
                  <a:gd name="T2" fmla="*/ 4900 w 4902"/>
                  <a:gd name="T3" fmla="*/ 3 h 3"/>
                  <a:gd name="T4" fmla="*/ 4902 w 4902"/>
                  <a:gd name="T5" fmla="*/ 0 h 3"/>
                  <a:gd name="T6" fmla="*/ 2 w 4902"/>
                  <a:gd name="T7" fmla="*/ 0 h 3"/>
                  <a:gd name="T8" fmla="*/ 0 w 490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0" y="3"/>
                    </a:moveTo>
                    <a:lnTo>
                      <a:pt x="4900" y="3"/>
                    </a:lnTo>
                    <a:lnTo>
                      <a:pt x="4902" y="0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E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Rectangle 13"/>
              <p:cNvSpPr>
                <a:spLocks noChangeArrowheads="1"/>
              </p:cNvSpPr>
              <p:nvPr/>
            </p:nvSpPr>
            <p:spPr bwMode="auto">
              <a:xfrm>
                <a:off x="554" y="3249"/>
                <a:ext cx="1403" cy="35"/>
              </a:xfrm>
              <a:prstGeom prst="rect">
                <a:avLst/>
              </a:prstGeom>
              <a:solidFill>
                <a:srgbClr val="AA85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Rectangle 14"/>
              <p:cNvSpPr>
                <a:spLocks noChangeArrowheads="1"/>
              </p:cNvSpPr>
              <p:nvPr/>
            </p:nvSpPr>
            <p:spPr bwMode="auto">
              <a:xfrm>
                <a:off x="554" y="3245"/>
                <a:ext cx="1403" cy="35"/>
              </a:xfrm>
              <a:prstGeom prst="rect">
                <a:avLst/>
              </a:prstGeom>
              <a:solidFill>
                <a:srgbClr val="A0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Rectangle 15"/>
              <p:cNvSpPr>
                <a:spLocks noChangeArrowheads="1"/>
              </p:cNvSpPr>
              <p:nvPr/>
            </p:nvSpPr>
            <p:spPr bwMode="auto">
              <a:xfrm>
                <a:off x="554" y="3242"/>
                <a:ext cx="1403" cy="35"/>
              </a:xfrm>
              <a:prstGeom prst="rect">
                <a:avLst/>
              </a:prstGeom>
              <a:solidFill>
                <a:srgbClr val="9765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Rectangle 16"/>
              <p:cNvSpPr>
                <a:spLocks noChangeArrowheads="1"/>
              </p:cNvSpPr>
              <p:nvPr/>
            </p:nvSpPr>
            <p:spPr bwMode="auto">
              <a:xfrm>
                <a:off x="554" y="3238"/>
                <a:ext cx="1403" cy="35"/>
              </a:xfrm>
              <a:prstGeom prst="rect">
                <a:avLst/>
              </a:prstGeom>
              <a:solidFill>
                <a:srgbClr val="905A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Rectangle 17"/>
              <p:cNvSpPr>
                <a:spLocks noChangeArrowheads="1"/>
              </p:cNvSpPr>
              <p:nvPr/>
            </p:nvSpPr>
            <p:spPr bwMode="auto">
              <a:xfrm>
                <a:off x="554" y="3233"/>
                <a:ext cx="1403" cy="35"/>
              </a:xfrm>
              <a:prstGeom prst="rect">
                <a:avLst/>
              </a:prstGeom>
              <a:solidFill>
                <a:srgbClr val="83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Rectangle 18"/>
              <p:cNvSpPr>
                <a:spLocks noChangeArrowheads="1"/>
              </p:cNvSpPr>
              <p:nvPr/>
            </p:nvSpPr>
            <p:spPr bwMode="auto">
              <a:xfrm>
                <a:off x="554" y="3278"/>
                <a:ext cx="1403" cy="35"/>
              </a:xfrm>
              <a:prstGeom prst="rect">
                <a:avLst/>
              </a:prstGeom>
              <a:solidFill>
                <a:srgbClr val="DF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Rectangle 19"/>
              <p:cNvSpPr>
                <a:spLocks noChangeArrowheads="1"/>
              </p:cNvSpPr>
              <p:nvPr/>
            </p:nvSpPr>
            <p:spPr bwMode="auto">
              <a:xfrm>
                <a:off x="554" y="3282"/>
                <a:ext cx="1403" cy="35"/>
              </a:xfrm>
              <a:prstGeom prst="rect">
                <a:avLst/>
              </a:prstGeom>
              <a:solidFill>
                <a:srgbClr val="D5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Rectangle 20"/>
              <p:cNvSpPr>
                <a:spLocks noChangeArrowheads="1"/>
              </p:cNvSpPr>
              <p:nvPr/>
            </p:nvSpPr>
            <p:spPr bwMode="auto">
              <a:xfrm>
                <a:off x="554" y="3286"/>
                <a:ext cx="1403" cy="35"/>
              </a:xfrm>
              <a:prstGeom prst="rect">
                <a:avLst/>
              </a:prstGeom>
              <a:solidFill>
                <a:srgbClr val="C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Rectangle 21"/>
              <p:cNvSpPr>
                <a:spLocks noChangeArrowheads="1"/>
              </p:cNvSpPr>
              <p:nvPr/>
            </p:nvSpPr>
            <p:spPr bwMode="auto">
              <a:xfrm>
                <a:off x="554" y="3289"/>
                <a:ext cx="1403" cy="35"/>
              </a:xfrm>
              <a:prstGeom prst="rect">
                <a:avLst/>
              </a:prstGeom>
              <a:solidFill>
                <a:srgbClr val="C5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Rectangle 22"/>
              <p:cNvSpPr>
                <a:spLocks noChangeArrowheads="1"/>
              </p:cNvSpPr>
              <p:nvPr/>
            </p:nvSpPr>
            <p:spPr bwMode="auto">
              <a:xfrm>
                <a:off x="554" y="3293"/>
                <a:ext cx="1403" cy="35"/>
              </a:xfrm>
              <a:prstGeom prst="rect">
                <a:avLst/>
              </a:prstGeom>
              <a:solidFill>
                <a:srgbClr val="BB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23"/>
              <p:cNvSpPr>
                <a:spLocks/>
              </p:cNvSpPr>
              <p:nvPr/>
            </p:nvSpPr>
            <p:spPr bwMode="auto">
              <a:xfrm>
                <a:off x="554" y="3297"/>
                <a:ext cx="1403" cy="35"/>
              </a:xfrm>
              <a:custGeom>
                <a:avLst/>
                <a:gdLst>
                  <a:gd name="T0" fmla="*/ 2 w 4902"/>
                  <a:gd name="T1" fmla="*/ 0 h 3"/>
                  <a:gd name="T2" fmla="*/ 4902 w 4902"/>
                  <a:gd name="T3" fmla="*/ 0 h 3"/>
                  <a:gd name="T4" fmla="*/ 4900 w 4902"/>
                  <a:gd name="T5" fmla="*/ 3 h 3"/>
                  <a:gd name="T6" fmla="*/ 0 w 4902"/>
                  <a:gd name="T7" fmla="*/ 3 h 3"/>
                  <a:gd name="T8" fmla="*/ 2 w 490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2" y="0"/>
                    </a:moveTo>
                    <a:lnTo>
                      <a:pt x="4902" y="0"/>
                    </a:lnTo>
                    <a:lnTo>
                      <a:pt x="490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1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24"/>
              <p:cNvSpPr>
                <a:spLocks/>
              </p:cNvSpPr>
              <p:nvPr/>
            </p:nvSpPr>
            <p:spPr bwMode="auto">
              <a:xfrm>
                <a:off x="554" y="3299"/>
                <a:ext cx="1403" cy="35"/>
              </a:xfrm>
              <a:custGeom>
                <a:avLst/>
                <a:gdLst>
                  <a:gd name="T0" fmla="*/ 0 w 4902"/>
                  <a:gd name="T1" fmla="*/ 0 h 4"/>
                  <a:gd name="T2" fmla="*/ 4900 w 4902"/>
                  <a:gd name="T3" fmla="*/ 0 h 4"/>
                  <a:gd name="T4" fmla="*/ 4902 w 4902"/>
                  <a:gd name="T5" fmla="*/ 4 h 4"/>
                  <a:gd name="T6" fmla="*/ 2 w 4902"/>
                  <a:gd name="T7" fmla="*/ 4 h 4"/>
                  <a:gd name="T8" fmla="*/ 0 w 490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4">
                    <a:moveTo>
                      <a:pt x="0" y="0"/>
                    </a:moveTo>
                    <a:lnTo>
                      <a:pt x="4900" y="0"/>
                    </a:lnTo>
                    <a:lnTo>
                      <a:pt x="490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Rectangle 25"/>
              <p:cNvSpPr>
                <a:spLocks noChangeArrowheads="1"/>
              </p:cNvSpPr>
              <p:nvPr/>
            </p:nvSpPr>
            <p:spPr bwMode="auto">
              <a:xfrm>
                <a:off x="554" y="3302"/>
                <a:ext cx="1403" cy="35"/>
              </a:xfrm>
              <a:prstGeom prst="rect">
                <a:avLst/>
              </a:prstGeom>
              <a:solidFill>
                <a:srgbClr val="A7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Rectangle 26"/>
              <p:cNvSpPr>
                <a:spLocks noChangeArrowheads="1"/>
              </p:cNvSpPr>
              <p:nvPr/>
            </p:nvSpPr>
            <p:spPr bwMode="auto">
              <a:xfrm>
                <a:off x="554" y="3306"/>
                <a:ext cx="1403" cy="35"/>
              </a:xfrm>
              <a:prstGeom prst="rect">
                <a:avLst/>
              </a:prstGeom>
              <a:solidFill>
                <a:srgbClr val="9D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Rectangle 27"/>
              <p:cNvSpPr>
                <a:spLocks noChangeArrowheads="1"/>
              </p:cNvSpPr>
              <p:nvPr/>
            </p:nvSpPr>
            <p:spPr bwMode="auto">
              <a:xfrm>
                <a:off x="554" y="3310"/>
                <a:ext cx="1403" cy="35"/>
              </a:xfrm>
              <a:prstGeom prst="rect">
                <a:avLst/>
              </a:prstGeom>
              <a:solidFill>
                <a:srgbClr val="93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Rectangle 28"/>
              <p:cNvSpPr>
                <a:spLocks noChangeArrowheads="1"/>
              </p:cNvSpPr>
              <p:nvPr/>
            </p:nvSpPr>
            <p:spPr bwMode="auto">
              <a:xfrm>
                <a:off x="554" y="3322"/>
                <a:ext cx="1387" cy="27"/>
              </a:xfrm>
              <a:prstGeom prst="rect">
                <a:avLst/>
              </a:prstGeom>
              <a:solidFill>
                <a:srgbClr val="89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Rectangle 29"/>
              <p:cNvSpPr>
                <a:spLocks noChangeArrowheads="1"/>
              </p:cNvSpPr>
              <p:nvPr/>
            </p:nvSpPr>
            <p:spPr bwMode="auto">
              <a:xfrm>
                <a:off x="554" y="3326"/>
                <a:ext cx="1411" cy="27"/>
              </a:xfrm>
              <a:prstGeom prst="rect">
                <a:avLst/>
              </a:prstGeom>
              <a:solidFill>
                <a:srgbClr val="8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Rectangle 30"/>
              <p:cNvSpPr>
                <a:spLocks noChangeArrowheads="1"/>
              </p:cNvSpPr>
              <p:nvPr/>
            </p:nvSpPr>
            <p:spPr bwMode="auto">
              <a:xfrm flipV="1">
                <a:off x="554" y="3293"/>
                <a:ext cx="1419" cy="2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Rectangle 31"/>
              <p:cNvSpPr>
                <a:spLocks noChangeArrowheads="1"/>
              </p:cNvSpPr>
              <p:nvPr/>
            </p:nvSpPr>
            <p:spPr bwMode="auto">
              <a:xfrm>
                <a:off x="554" y="3188"/>
                <a:ext cx="1403" cy="36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32"/>
              <p:cNvSpPr>
                <a:spLocks/>
              </p:cNvSpPr>
              <p:nvPr/>
            </p:nvSpPr>
            <p:spPr bwMode="auto">
              <a:xfrm>
                <a:off x="531" y="2016"/>
                <a:ext cx="956" cy="1180"/>
              </a:xfrm>
              <a:custGeom>
                <a:avLst/>
                <a:gdLst>
                  <a:gd name="T0" fmla="*/ 0 w 3546"/>
                  <a:gd name="T1" fmla="*/ 2292 h 2410"/>
                  <a:gd name="T2" fmla="*/ 0 w 3546"/>
                  <a:gd name="T3" fmla="*/ 2410 h 2410"/>
                  <a:gd name="T4" fmla="*/ 3546 w 3546"/>
                  <a:gd name="T5" fmla="*/ 2410 h 2410"/>
                  <a:gd name="T6" fmla="*/ 3546 w 3546"/>
                  <a:gd name="T7" fmla="*/ 2292 h 2410"/>
                  <a:gd name="T8" fmla="*/ 3159 w 3546"/>
                  <a:gd name="T9" fmla="*/ 2292 h 2410"/>
                  <a:gd name="T10" fmla="*/ 3159 w 3546"/>
                  <a:gd name="T11" fmla="*/ 0 h 2410"/>
                  <a:gd name="T12" fmla="*/ 3095 w 3546"/>
                  <a:gd name="T13" fmla="*/ 0 h 2410"/>
                  <a:gd name="T14" fmla="*/ 3095 w 3546"/>
                  <a:gd name="T15" fmla="*/ 2292 h 2410"/>
                  <a:gd name="T16" fmla="*/ 0 w 3546"/>
                  <a:gd name="T17" fmla="*/ 2292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46" h="2410">
                    <a:moveTo>
                      <a:pt x="0" y="2292"/>
                    </a:moveTo>
                    <a:lnTo>
                      <a:pt x="0" y="2410"/>
                    </a:lnTo>
                    <a:lnTo>
                      <a:pt x="3546" y="2410"/>
                    </a:lnTo>
                    <a:lnTo>
                      <a:pt x="3546" y="2292"/>
                    </a:lnTo>
                    <a:lnTo>
                      <a:pt x="3159" y="2292"/>
                    </a:lnTo>
                    <a:lnTo>
                      <a:pt x="3159" y="0"/>
                    </a:lnTo>
                    <a:lnTo>
                      <a:pt x="3095" y="0"/>
                    </a:lnTo>
                    <a:lnTo>
                      <a:pt x="3095" y="2292"/>
                    </a:lnTo>
                    <a:lnTo>
                      <a:pt x="0" y="2292"/>
                    </a:lnTo>
                    <a:close/>
                  </a:path>
                </a:pathLst>
              </a:custGeom>
              <a:solidFill>
                <a:srgbClr val="FF804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Rectangle 33"/>
              <p:cNvSpPr>
                <a:spLocks noChangeArrowheads="1"/>
              </p:cNvSpPr>
              <p:nvPr/>
            </p:nvSpPr>
            <p:spPr bwMode="auto">
              <a:xfrm>
                <a:off x="547" y="3341"/>
                <a:ext cx="1396" cy="75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34"/>
              <p:cNvSpPr>
                <a:spLocks/>
              </p:cNvSpPr>
              <p:nvPr/>
            </p:nvSpPr>
            <p:spPr bwMode="auto">
              <a:xfrm>
                <a:off x="1600" y="2008"/>
                <a:ext cx="349" cy="1196"/>
              </a:xfrm>
              <a:custGeom>
                <a:avLst/>
                <a:gdLst>
                  <a:gd name="T0" fmla="*/ 387 w 1161"/>
                  <a:gd name="T1" fmla="*/ 0 h 2410"/>
                  <a:gd name="T2" fmla="*/ 387 w 1161"/>
                  <a:gd name="T3" fmla="*/ 2292 h 2410"/>
                  <a:gd name="T4" fmla="*/ 0 w 1161"/>
                  <a:gd name="T5" fmla="*/ 2292 h 2410"/>
                  <a:gd name="T6" fmla="*/ 0 w 1161"/>
                  <a:gd name="T7" fmla="*/ 2410 h 2410"/>
                  <a:gd name="T8" fmla="*/ 1161 w 1161"/>
                  <a:gd name="T9" fmla="*/ 2410 h 2410"/>
                  <a:gd name="T10" fmla="*/ 1161 w 1161"/>
                  <a:gd name="T11" fmla="*/ 2292 h 2410"/>
                  <a:gd name="T12" fmla="*/ 453 w 1161"/>
                  <a:gd name="T13" fmla="*/ 2292 h 2410"/>
                  <a:gd name="T14" fmla="*/ 453 w 1161"/>
                  <a:gd name="T15" fmla="*/ 0 h 2410"/>
                  <a:gd name="T16" fmla="*/ 387 w 1161"/>
                  <a:gd name="T17" fmla="*/ 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1" h="2410">
                    <a:moveTo>
                      <a:pt x="387" y="0"/>
                    </a:moveTo>
                    <a:lnTo>
                      <a:pt x="387" y="2292"/>
                    </a:lnTo>
                    <a:lnTo>
                      <a:pt x="0" y="2292"/>
                    </a:lnTo>
                    <a:lnTo>
                      <a:pt x="0" y="2410"/>
                    </a:lnTo>
                    <a:lnTo>
                      <a:pt x="1161" y="2410"/>
                    </a:lnTo>
                    <a:lnTo>
                      <a:pt x="1161" y="2292"/>
                    </a:lnTo>
                    <a:lnTo>
                      <a:pt x="453" y="2292"/>
                    </a:lnTo>
                    <a:lnTo>
                      <a:pt x="453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FF804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106" name="Object 35"/>
              <p:cNvGraphicFramePr>
                <a:graphicFrameLocks noChangeAspect="1"/>
              </p:cNvGraphicFramePr>
              <p:nvPr/>
            </p:nvGraphicFramePr>
            <p:xfrm>
              <a:off x="1444" y="2121"/>
              <a:ext cx="234" cy="1007"/>
            </p:xfrm>
            <a:graphic>
              <a:graphicData uri="http://schemas.openxmlformats.org/presentationml/2006/ole">
                <p:oleObj spid="_x0000_s1106" name="VISIO" r:id="rId3" imgW="749808" imgH="2020824" progId="Visio.Drawing.11">
                  <p:embed/>
                </p:oleObj>
              </a:graphicData>
            </a:graphic>
          </p:graphicFrame>
          <p:sp>
            <p:nvSpPr>
              <p:cNvPr id="107" name="Rectangle 36"/>
              <p:cNvSpPr>
                <a:spLocks noChangeArrowheads="1"/>
              </p:cNvSpPr>
              <p:nvPr/>
            </p:nvSpPr>
            <p:spPr bwMode="auto">
              <a:xfrm>
                <a:off x="1193" y="1896"/>
                <a:ext cx="1923" cy="3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Rectangle 37"/>
              <p:cNvSpPr>
                <a:spLocks noChangeArrowheads="1"/>
              </p:cNvSpPr>
              <p:nvPr/>
            </p:nvSpPr>
            <p:spPr bwMode="auto">
              <a:xfrm>
                <a:off x="1193" y="1764"/>
                <a:ext cx="1883" cy="6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Rectangle 38"/>
              <p:cNvSpPr>
                <a:spLocks noChangeArrowheads="1"/>
              </p:cNvSpPr>
              <p:nvPr/>
            </p:nvSpPr>
            <p:spPr bwMode="auto">
              <a:xfrm>
                <a:off x="1186" y="1709"/>
                <a:ext cx="1890" cy="66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Rectangle 39"/>
              <p:cNvSpPr>
                <a:spLocks noChangeArrowheads="1"/>
              </p:cNvSpPr>
              <p:nvPr/>
            </p:nvSpPr>
            <p:spPr bwMode="auto">
              <a:xfrm>
                <a:off x="1202" y="1933"/>
                <a:ext cx="1882" cy="66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Rectangle 40"/>
              <p:cNvSpPr>
                <a:spLocks noChangeArrowheads="1"/>
              </p:cNvSpPr>
              <p:nvPr/>
            </p:nvSpPr>
            <p:spPr bwMode="auto">
              <a:xfrm>
                <a:off x="1484" y="1923"/>
                <a:ext cx="136" cy="6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1" name="Oval 42"/>
            <p:cNvSpPr>
              <a:spLocks noChangeArrowheads="1"/>
            </p:cNvSpPr>
            <p:nvPr/>
          </p:nvSpPr>
          <p:spPr bwMode="auto">
            <a:xfrm>
              <a:off x="1778000" y="3352800"/>
              <a:ext cx="342900" cy="889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BF56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9900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72" name="Object 43"/>
            <p:cNvGraphicFramePr>
              <a:graphicFrameLocks noGrp="1" noChangeAspect="1"/>
            </p:cNvGraphicFramePr>
            <p:nvPr>
              <p:ph idx="1"/>
              <p:extLst/>
            </p:nvPr>
          </p:nvGraphicFramePr>
          <p:xfrm>
            <a:off x="1801813" y="3327400"/>
            <a:ext cx="4662487" cy="160338"/>
          </p:xfrm>
          <a:graphic>
            <a:graphicData uri="http://schemas.openxmlformats.org/presentationml/2006/ole">
              <p:oleObj spid="_x0000_s1107" name="VISIO" r:id="rId4" imgW="4660245" imgH="159754" progId="Visio.Drawing.11">
                <p:embed/>
              </p:oleObj>
            </a:graphicData>
          </a:graphic>
        </p:graphicFrame>
        <p:sp>
          <p:nvSpPr>
            <p:cNvPr id="73" name="Oval 44"/>
            <p:cNvSpPr>
              <a:spLocks noChangeArrowheads="1"/>
            </p:cNvSpPr>
            <p:nvPr/>
          </p:nvSpPr>
          <p:spPr bwMode="auto">
            <a:xfrm>
              <a:off x="3048000" y="1625600"/>
              <a:ext cx="342900" cy="1397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45"/>
            <p:cNvSpPr>
              <a:spLocks noChangeShapeType="1"/>
            </p:cNvSpPr>
            <p:nvPr/>
          </p:nvSpPr>
          <p:spPr bwMode="auto">
            <a:xfrm>
              <a:off x="3390900" y="1689100"/>
              <a:ext cx="3175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66488" y="4267051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drive beam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85884" y="2968451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main beam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548111" y="5088809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power extractor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831090" y="2233135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accelerator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073118" y="371435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rf</a:t>
            </a:r>
            <a:r>
              <a:rPr lang="en-US" dirty="0" smtClean="0">
                <a:solidFill>
                  <a:srgbClr val="0070C0"/>
                </a:solidFill>
              </a:rPr>
              <a:t> power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ctangle 2"/>
              <p:cNvSpPr/>
              <p:nvPr/>
            </p:nvSpPr>
            <p:spPr>
              <a:xfrm>
                <a:off x="5963291" y="4118121"/>
                <a:ext cx="1590115" cy="372410"/>
              </a:xfrm>
              <a:prstGeom prst="rect">
                <a:avLst/>
              </a:prstGeom>
              <a:ln w="19050">
                <a:solidFill>
                  <a:srgbClr val="0082CA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3291" y="4118121"/>
                <a:ext cx="1590115" cy="3724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19050">
                <a:solidFill>
                  <a:srgbClr val="0082C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own Arrow 3"/>
          <p:cNvSpPr/>
          <p:nvPr/>
        </p:nvSpPr>
        <p:spPr>
          <a:xfrm>
            <a:off x="6599794" y="459169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6081226" y="482588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short pulse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Rectangle 4"/>
              <p:cNvSpPr/>
              <p:nvPr/>
            </p:nvSpPr>
            <p:spPr>
              <a:xfrm>
                <a:off x="5769472" y="2536294"/>
                <a:ext cx="1971245" cy="656013"/>
              </a:xfrm>
              <a:prstGeom prst="rect">
                <a:avLst/>
              </a:prstGeom>
              <a:ln w="19050">
                <a:solidFill>
                  <a:srgbClr val="0082CA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𝛧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472" y="2536294"/>
                <a:ext cx="1971245" cy="65601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19050">
                <a:solidFill>
                  <a:srgbClr val="0082C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" name="Down Arrow 117"/>
          <p:cNvSpPr/>
          <p:nvPr/>
        </p:nvSpPr>
        <p:spPr>
          <a:xfrm>
            <a:off x="6617072" y="3280405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/>
          <p:cNvSpPr txBox="1"/>
          <p:nvPr/>
        </p:nvSpPr>
        <p:spPr>
          <a:xfrm>
            <a:off x="6434927" y="351459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TBA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4291" y="2894460"/>
            <a:ext cx="163915" cy="1187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46193" y="5272217"/>
            <a:ext cx="8448582" cy="1029730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Both structures can be optimized to obtain high power generation, high   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  gradient acceleration, and high efficiency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63447" y="1719282"/>
            <a:ext cx="2377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promising solution!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680" y="1719282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High gradient acceleration (</a:t>
            </a:r>
            <a:r>
              <a:rPr lang="en-US" dirty="0">
                <a:solidFill>
                  <a:srgbClr val="FF0000"/>
                </a:solidFill>
              </a:rPr>
              <a:t>200-300 MV/m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5172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112" grpId="0"/>
      <p:bldP spid="113" grpId="0"/>
      <p:bldP spid="114" grpId="0"/>
      <p:bldP spid="115" grpId="0"/>
      <p:bldP spid="3" grpId="0" animBg="1"/>
      <p:bldP spid="4" grpId="0" animBg="1"/>
      <p:bldP spid="117" grpId="0"/>
      <p:bldP spid="5" grpId="0" animBg="1"/>
      <p:bldP spid="118" grpId="0" animBg="1"/>
      <p:bldP spid="119" grpId="0"/>
      <p:bldP spid="6" grpId="0" animBg="1"/>
      <p:bldP spid="64" grpId="0"/>
      <p:bldP spid="6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1064592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70C0"/>
                </a:solidFill>
              </a:rPr>
              <a:t>Sign of structure </a:t>
            </a:r>
            <a:r>
              <a:rPr lang="en-US" b="1" dirty="0" smtClean="0">
                <a:solidFill>
                  <a:srgbClr val="0070C0"/>
                </a:solidFill>
              </a:rPr>
              <a:t>damage during high power test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/>
              <a:t>Gradual degrading </a:t>
            </a:r>
            <a:r>
              <a:rPr lang="en-US" dirty="0" smtClean="0"/>
              <a:t>performance</a:t>
            </a:r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  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Structure coating damage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6193" y="5251934"/>
            <a:ext cx="8448582" cy="1064592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70C0"/>
                </a:solidFill>
              </a:rPr>
              <a:t>Structure </a:t>
            </a:r>
            <a:r>
              <a:rPr lang="en-US" b="1" dirty="0" smtClean="0">
                <a:solidFill>
                  <a:srgbClr val="0070C0"/>
                </a:solidFill>
              </a:rPr>
              <a:t>inspection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/>
              <a:t>Transmission drops from -2.5 dB </a:t>
            </a:r>
            <a:r>
              <a:rPr lang="en-US" dirty="0" smtClean="0"/>
              <a:t>(before) to </a:t>
            </a:r>
            <a:r>
              <a:rPr lang="en-US" dirty="0"/>
              <a:t>-32.5 </a:t>
            </a:r>
            <a:r>
              <a:rPr lang="en-US" dirty="0" smtClean="0"/>
              <a:t>dB (after)</a:t>
            </a: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sz="2400" b="1" dirty="0" smtClean="0">
                <a:solidFill>
                  <a:srgbClr val="FF0000"/>
                </a:solidFill>
              </a:rPr>
              <a:t>Dielectric survive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severe damage to the thin copper coating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  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2975" y="6410308"/>
            <a:ext cx="445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Thick copper coating (&gt;100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m) is critical!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573" t="46476" b="40762"/>
          <a:stretch/>
        </p:blipFill>
        <p:spPr>
          <a:xfrm>
            <a:off x="5501908" y="3703383"/>
            <a:ext cx="3305416" cy="6400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20" y="1819069"/>
            <a:ext cx="4375170" cy="33748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8889" y="1940177"/>
            <a:ext cx="384071" cy="280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8320" y="4952915"/>
            <a:ext cx="365760" cy="3158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921" y="1858897"/>
            <a:ext cx="4053815" cy="162261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921363" y="1766353"/>
            <a:ext cx="365760" cy="3158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43" t="46476" r="51374" b="40762"/>
          <a:stretch/>
        </p:blipFill>
        <p:spPr>
          <a:xfrm>
            <a:off x="5499001" y="4603221"/>
            <a:ext cx="3041653" cy="64008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12292" y="333794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input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31792" y="522845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output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10714" y="4294033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damage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376160" y="4216401"/>
            <a:ext cx="914400" cy="1270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791200" y="3863341"/>
            <a:ext cx="960120" cy="4801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981700" y="4603221"/>
            <a:ext cx="769620" cy="26595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307580" y="4663365"/>
            <a:ext cx="982980" cy="2895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63455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/>
      <p:bldP spid="17" grpId="0"/>
      <p:bldP spid="4" grpId="0" animBg="1"/>
      <p:bldP spid="12" grpId="0" animBg="1"/>
      <p:bldP spid="15" grpId="0" animBg="1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29394" y="2454929"/>
            <a:ext cx="9143999" cy="1252508"/>
          </a:xfrm>
          <a:noFill/>
        </p:spPr>
        <p:txBody>
          <a:bodyPr/>
          <a:lstStyle/>
          <a:p>
            <a:pPr algn="ctr"/>
            <a:r>
              <a:rPr lang="en-US" dirty="0" smtClean="0"/>
              <a:t>Dielectric disk accelerator</a:t>
            </a:r>
            <a:br>
              <a:rPr lang="en-US" dirty="0" smtClean="0"/>
            </a:br>
            <a:r>
              <a:rPr lang="en-US" dirty="0" smtClean="0"/>
              <a:t>-- efficiency 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93869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Structure overview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5385557"/>
            <a:ext cx="8448582" cy="1382229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Advantages of (DDA) over (DLA) for short pulse TBA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High efficiency (</a:t>
            </a:r>
            <a:r>
              <a:rPr lang="en-US" sz="2400" b="1" dirty="0" smtClean="0">
                <a:solidFill>
                  <a:srgbClr val="FF0000"/>
                </a:solidFill>
              </a:rPr>
              <a:t>~45%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improvement with 2</a:t>
            </a:r>
            <a:r>
              <a:rPr lang="el-GR" dirty="0" smtClean="0">
                <a:solidFill>
                  <a:schemeClr val="bg2">
                    <a:lumMod val="10000"/>
                  </a:schemeClr>
                </a:solidFill>
              </a:rPr>
              <a:t>π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/3 mode)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Easier machining and tuning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623" y="997572"/>
            <a:ext cx="1871805" cy="15573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255" y="3285970"/>
            <a:ext cx="1860542" cy="159574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69901" y="2916638"/>
            <a:ext cx="1106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dielectric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>
            <a:endCxn id="26" idx="1"/>
          </p:cNvCxnSpPr>
          <p:nvPr/>
        </p:nvCxnSpPr>
        <p:spPr bwMode="auto">
          <a:xfrm flipV="1">
            <a:off x="2812692" y="2951002"/>
            <a:ext cx="306846" cy="51963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119538" y="2766336"/>
            <a:ext cx="84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copper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>
            <a:endCxn id="23" idx="3"/>
          </p:cNvCxnSpPr>
          <p:nvPr/>
        </p:nvCxnSpPr>
        <p:spPr bwMode="auto">
          <a:xfrm flipH="1" flipV="1">
            <a:off x="1576233" y="3101304"/>
            <a:ext cx="716635" cy="97804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8" name="Straight Arrow Connector 27"/>
          <p:cNvCxnSpPr>
            <a:endCxn id="26" idx="1"/>
          </p:cNvCxnSpPr>
          <p:nvPr/>
        </p:nvCxnSpPr>
        <p:spPr bwMode="auto">
          <a:xfrm>
            <a:off x="3026113" y="2126344"/>
            <a:ext cx="93425" cy="82465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1576233" y="1922749"/>
            <a:ext cx="647624" cy="117855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1072269" y="1553417"/>
            <a:ext cx="67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DLA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74367" y="3832321"/>
            <a:ext cx="67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DDA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5580221"/>
              </p:ext>
            </p:extLst>
          </p:nvPr>
        </p:nvGraphicFramePr>
        <p:xfrm>
          <a:off x="4180632" y="971987"/>
          <a:ext cx="483897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811"/>
                <a:gridCol w="1396172"/>
                <a:gridCol w="1612992"/>
              </a:tblGrid>
              <a:tr h="324645">
                <a:tc>
                  <a:txBody>
                    <a:bodyPr/>
                    <a:lstStyle/>
                    <a:p>
                      <a:pPr algn="l"/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DLA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DDA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Frequency</a:t>
                      </a:r>
                      <a:r>
                        <a:rPr lang="en-US" sz="1600" baseline="0" dirty="0" smtClean="0"/>
                        <a:t> (GHz)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ID </a:t>
                      </a:r>
                      <a:r>
                        <a:rPr lang="en-US" sz="1600" baseline="0" dirty="0" smtClean="0"/>
                        <a:t>(mm)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Diel.constant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Diel</a:t>
                      </a:r>
                      <a:r>
                        <a:rPr lang="en-US" sz="1600" dirty="0" smtClean="0"/>
                        <a:t>. loss tangent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1x10</a:t>
                      </a:r>
                      <a:r>
                        <a:rPr lang="en-US" sz="1600" baseline="30000" dirty="0" smtClean="0"/>
                        <a:t>-4</a:t>
                      </a:r>
                      <a:endParaRPr lang="en-US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5x10</a:t>
                      </a:r>
                      <a:r>
                        <a:rPr lang="en-US" sz="1600" baseline="30000" dirty="0" smtClean="0"/>
                        <a:t>-4</a:t>
                      </a:r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Group</a:t>
                      </a:r>
                      <a:r>
                        <a:rPr lang="en-US" sz="1600" baseline="0" dirty="0" smtClean="0"/>
                        <a:t> velocity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0.11 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0.16</a:t>
                      </a:r>
                      <a:r>
                        <a:rPr lang="en-US" sz="1600" baseline="0" dirty="0" smtClean="0"/>
                        <a:t> c</a:t>
                      </a:r>
                      <a:endParaRPr lang="en-US" sz="1600" dirty="0"/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r/Q (k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2CA"/>
                          </a:solidFill>
                        </a:rPr>
                        <a:t>32.5</a:t>
                      </a:r>
                      <a:endParaRPr lang="en-US" sz="1600" dirty="0">
                        <a:solidFill>
                          <a:srgbClr val="0082CA"/>
                        </a:solidFill>
                      </a:endParaRPr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Q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2295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2CA"/>
                          </a:solidFill>
                        </a:rPr>
                        <a:t>6430</a:t>
                      </a:r>
                      <a:endParaRPr lang="en-US" sz="1600" dirty="0">
                        <a:solidFill>
                          <a:srgbClr val="0082CA"/>
                        </a:solidFill>
                      </a:endParaRPr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 (M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50.0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2CA"/>
                          </a:solidFill>
                        </a:rPr>
                        <a:t>208.8</a:t>
                      </a:r>
                      <a:endParaRPr lang="en-US" sz="1600" dirty="0">
                        <a:solidFill>
                          <a:srgbClr val="0082CA"/>
                        </a:solidFill>
                      </a:endParaRPr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Inpu</a:t>
                      </a:r>
                      <a:r>
                        <a:rPr lang="en-US" sz="1600" baseline="0" dirty="0" smtClean="0"/>
                        <a:t>t power (GW)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2CA"/>
                          </a:solidFill>
                        </a:rPr>
                        <a:t>0.96</a:t>
                      </a:r>
                      <a:endParaRPr lang="en-US" sz="1600" dirty="0">
                        <a:solidFill>
                          <a:srgbClr val="0082CA"/>
                        </a:solidFill>
                      </a:endParaRPr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l-GR" sz="1600" dirty="0" smtClean="0"/>
                        <a:t>η</a:t>
                      </a:r>
                      <a:r>
                        <a:rPr lang="en-US" sz="1600" baseline="-25000" dirty="0" smtClean="0"/>
                        <a:t>rf-beam</a:t>
                      </a:r>
                      <a:r>
                        <a:rPr lang="en-US" sz="1600" dirty="0" smtClean="0"/>
                        <a:t> (%)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2CA"/>
                          </a:solidFill>
                        </a:rPr>
                        <a:t>~13</a:t>
                      </a:r>
                      <a:endParaRPr lang="en-US" sz="1600" dirty="0">
                        <a:solidFill>
                          <a:srgbClr val="0082CA"/>
                        </a:solidFill>
                      </a:endParaRPr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max</a:t>
                      </a:r>
                      <a:r>
                        <a:rPr lang="en-US" sz="1600" dirty="0" smtClean="0"/>
                        <a:t> (MV/m)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660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246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Beam loading (%)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15.5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17.1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23864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6" grpId="0"/>
      <p:bldP spid="43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Ongoing research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PETS driven X-band prototype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Test brazing between dielectric and copper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Demonstrate machining and tuning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High power test to reach ultra-high surface field (nosecone for 600 MV/m)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272" y="2451335"/>
            <a:ext cx="6345985" cy="16054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509" t="4849" r="1617"/>
          <a:stretch/>
        </p:blipFill>
        <p:spPr>
          <a:xfrm>
            <a:off x="1017915" y="4154462"/>
            <a:ext cx="6935641" cy="229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4142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err="1" smtClean="0"/>
              <a:t>AFLc</a:t>
            </a:r>
            <a:r>
              <a:rPr lang="en-US" dirty="0" smtClean="0"/>
              <a:t> EFFICIENCY MAP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6513849" y="2071849"/>
            <a:ext cx="2758007" cy="4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dirty="0" smtClean="0">
                <a:solidFill>
                  <a:srgbClr val="002060"/>
                </a:solidFill>
                <a:cs typeface="Times New Roman" pitchFamily="18" charset="0"/>
              </a:rPr>
              <a:t>Baseline design</a:t>
            </a:r>
            <a:endParaRPr lang="en-US" kern="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65" name="Text Box 34"/>
          <p:cNvSpPr txBox="1">
            <a:spLocks noChangeArrowheads="1"/>
          </p:cNvSpPr>
          <p:nvPr/>
        </p:nvSpPr>
        <p:spPr bwMode="auto">
          <a:xfrm>
            <a:off x="606729" y="1019529"/>
            <a:ext cx="2236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sz="2400" baseline="-250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AC-beam</a:t>
            </a: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=9.4%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1533257" y="3000203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klystrons 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1528493" y="3786861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beam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1534843" y="4548856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DPETS</a:t>
            </a:r>
          </a:p>
        </p:txBody>
      </p:sp>
      <p:sp>
        <p:nvSpPr>
          <p:cNvPr id="45" name="Line 18"/>
          <p:cNvSpPr>
            <a:spLocks noChangeShapeType="1"/>
          </p:cNvSpPr>
          <p:nvPr/>
        </p:nvSpPr>
        <p:spPr bwMode="auto">
          <a:xfrm flipH="1">
            <a:off x="2214293" y="2597883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Line 19"/>
          <p:cNvSpPr>
            <a:spLocks noChangeShapeType="1"/>
          </p:cNvSpPr>
          <p:nvPr/>
        </p:nvSpPr>
        <p:spPr bwMode="auto">
          <a:xfrm>
            <a:off x="2214293" y="3371900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Line 20"/>
          <p:cNvSpPr>
            <a:spLocks noChangeShapeType="1"/>
          </p:cNvSpPr>
          <p:nvPr/>
        </p:nvSpPr>
        <p:spPr bwMode="auto">
          <a:xfrm>
            <a:off x="2214293" y="4144338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Line 21"/>
          <p:cNvSpPr>
            <a:spLocks noChangeShapeType="1"/>
          </p:cNvSpPr>
          <p:nvPr/>
        </p:nvSpPr>
        <p:spPr bwMode="auto">
          <a:xfrm>
            <a:off x="2915744" y="4748988"/>
            <a:ext cx="1116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4028989" y="4560807"/>
            <a:ext cx="1897357" cy="3385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beam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dumps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66" name="Line 23"/>
          <p:cNvSpPr>
            <a:spLocks noChangeShapeType="1"/>
          </p:cNvSpPr>
          <p:nvPr/>
        </p:nvSpPr>
        <p:spPr bwMode="auto">
          <a:xfrm>
            <a:off x="2214293" y="4922047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1534843" y="5326855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Main linac</a:t>
            </a:r>
          </a:p>
        </p:txBody>
      </p:sp>
      <p:sp>
        <p:nvSpPr>
          <p:cNvPr id="68" name="Line 25"/>
          <p:cNvSpPr>
            <a:spLocks noChangeShapeType="1"/>
          </p:cNvSpPr>
          <p:nvPr/>
        </p:nvSpPr>
        <p:spPr bwMode="auto">
          <a:xfrm>
            <a:off x="2915744" y="5509735"/>
            <a:ext cx="106147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Oval 26"/>
          <p:cNvSpPr>
            <a:spLocks noChangeArrowheads="1"/>
          </p:cNvSpPr>
          <p:nvPr/>
        </p:nvSpPr>
        <p:spPr bwMode="auto">
          <a:xfrm>
            <a:off x="3989778" y="5224713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Text Box 27"/>
          <p:cNvSpPr txBox="1">
            <a:spLocks noChangeArrowheads="1"/>
          </p:cNvSpPr>
          <p:nvPr/>
        </p:nvSpPr>
        <p:spPr bwMode="auto">
          <a:xfrm>
            <a:off x="3951267" y="533075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Main beam</a:t>
            </a:r>
          </a:p>
        </p:txBody>
      </p:sp>
      <p:sp>
        <p:nvSpPr>
          <p:cNvPr id="71" name="Text Box 30"/>
          <p:cNvSpPr txBox="1">
            <a:spLocks noChangeArrowheads="1"/>
          </p:cNvSpPr>
          <p:nvPr/>
        </p:nvSpPr>
        <p:spPr bwMode="auto">
          <a:xfrm>
            <a:off x="4039535" y="5778950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 smtClean="0">
                <a:solidFill>
                  <a:srgbClr val="0082CA"/>
                </a:solidFill>
                <a:ea typeface="宋体" pitchFamily="2" charset="-122"/>
              </a:rPr>
              <a:t>27.8 MW</a:t>
            </a:r>
            <a:endParaRPr lang="en-US" altLang="zh-CN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73" name="Text Box 34"/>
          <p:cNvSpPr txBox="1">
            <a:spLocks noChangeArrowheads="1"/>
          </p:cNvSpPr>
          <p:nvPr/>
        </p:nvSpPr>
        <p:spPr bwMode="auto">
          <a:xfrm>
            <a:off x="2284182" y="4809946"/>
            <a:ext cx="180446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waveguide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=95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4" name="Text Box 36"/>
          <p:cNvSpPr txBox="1">
            <a:spLocks noChangeArrowheads="1"/>
          </p:cNvSpPr>
          <p:nvPr/>
        </p:nvSpPr>
        <p:spPr bwMode="auto">
          <a:xfrm>
            <a:off x="2230961" y="3290734"/>
            <a:ext cx="2039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Lband rf - drive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=86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5" name="Text Box 44"/>
          <p:cNvSpPr txBox="1">
            <a:spLocks noChangeArrowheads="1"/>
          </p:cNvSpPr>
          <p:nvPr/>
        </p:nvSpPr>
        <p:spPr bwMode="auto">
          <a:xfrm>
            <a:off x="2272121" y="2524304"/>
            <a:ext cx="19979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AC - Lband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 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=55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469538" y="2166406"/>
            <a:ext cx="1555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AC power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ea typeface="宋体" pitchFamily="2" charset="-122"/>
            </a:endParaRPr>
          </a:p>
        </p:txBody>
      </p:sp>
      <p:sp>
        <p:nvSpPr>
          <p:cNvPr id="78" name="Text Box 35"/>
          <p:cNvSpPr txBox="1">
            <a:spLocks noChangeArrowheads="1"/>
          </p:cNvSpPr>
          <p:nvPr/>
        </p:nvSpPr>
        <p:spPr bwMode="auto">
          <a:xfrm>
            <a:off x="1035437" y="1545667"/>
            <a:ext cx="21696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297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1672003" y="2056646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80" name="Text Box 36"/>
          <p:cNvSpPr txBox="1">
            <a:spLocks noChangeArrowheads="1"/>
          </p:cNvSpPr>
          <p:nvPr/>
        </p:nvSpPr>
        <p:spPr bwMode="auto">
          <a:xfrm>
            <a:off x="2264490" y="4051867"/>
            <a:ext cx="2100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drive - Kbandrf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=77%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587" y="2449168"/>
            <a:ext cx="1871805" cy="1557381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4829846" y="6486903"/>
            <a:ext cx="463482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Only rf power is taken into consideration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557665" y="5682504"/>
            <a:ext cx="23153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rf-main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=27% 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4535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5" grpId="0"/>
      <p:bldP spid="40" grpId="0" animBg="1"/>
      <p:bldP spid="43" grpId="0" animBg="1"/>
      <p:bldP spid="44" grpId="0" animBg="1"/>
      <p:bldP spid="45" grpId="0" animBg="1"/>
      <p:bldP spid="52" grpId="0" animBg="1"/>
      <p:bldP spid="59" grpId="0" animBg="1"/>
      <p:bldP spid="62" grpId="0" animBg="1"/>
      <p:bldP spid="63" grpId="0" animBg="1"/>
      <p:bldP spid="66" grpId="0" animBg="1"/>
      <p:bldP spid="67" grpId="0" animBg="1"/>
      <p:bldP spid="68" grpId="0" animBg="1"/>
      <p:bldP spid="69" grpId="0" animBg="1"/>
      <p:bldP spid="70" grpId="0"/>
      <p:bldP spid="71" grpId="0"/>
      <p:bldP spid="73" grpId="0"/>
      <p:bldP spid="74" grpId="0"/>
      <p:bldP spid="75" grpId="0"/>
      <p:bldP spid="77" grpId="0"/>
      <p:bldP spid="78" grpId="0"/>
      <p:bldP spid="79" grpId="0" animBg="1"/>
      <p:bldP spid="80" grpId="0"/>
      <p:bldP spid="83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err="1" smtClean="0"/>
              <a:t>AFLc</a:t>
            </a:r>
            <a:r>
              <a:rPr lang="en-US" dirty="0" smtClean="0"/>
              <a:t> EFFICIENCY MAP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1533257" y="3000203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klystrons 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1528493" y="3786861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beam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1534843" y="4548856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DPETS</a:t>
            </a:r>
          </a:p>
        </p:txBody>
      </p:sp>
      <p:sp>
        <p:nvSpPr>
          <p:cNvPr id="45" name="Line 18"/>
          <p:cNvSpPr>
            <a:spLocks noChangeShapeType="1"/>
          </p:cNvSpPr>
          <p:nvPr/>
        </p:nvSpPr>
        <p:spPr bwMode="auto">
          <a:xfrm flipH="1">
            <a:off x="2214293" y="2597883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Line 19"/>
          <p:cNvSpPr>
            <a:spLocks noChangeShapeType="1"/>
          </p:cNvSpPr>
          <p:nvPr/>
        </p:nvSpPr>
        <p:spPr bwMode="auto">
          <a:xfrm>
            <a:off x="2214293" y="3371900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Line 20"/>
          <p:cNvSpPr>
            <a:spLocks noChangeShapeType="1"/>
          </p:cNvSpPr>
          <p:nvPr/>
        </p:nvSpPr>
        <p:spPr bwMode="auto">
          <a:xfrm>
            <a:off x="2214293" y="4144338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Line 21"/>
          <p:cNvSpPr>
            <a:spLocks noChangeShapeType="1"/>
          </p:cNvSpPr>
          <p:nvPr/>
        </p:nvSpPr>
        <p:spPr bwMode="auto">
          <a:xfrm>
            <a:off x="2915744" y="4748988"/>
            <a:ext cx="1116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4028989" y="4560807"/>
            <a:ext cx="1897357" cy="3385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beam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dumps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66" name="Line 23"/>
          <p:cNvSpPr>
            <a:spLocks noChangeShapeType="1"/>
          </p:cNvSpPr>
          <p:nvPr/>
        </p:nvSpPr>
        <p:spPr bwMode="auto">
          <a:xfrm>
            <a:off x="2214293" y="4922047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1534843" y="5326855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Main linac</a:t>
            </a:r>
          </a:p>
        </p:txBody>
      </p:sp>
      <p:sp>
        <p:nvSpPr>
          <p:cNvPr id="68" name="Line 25"/>
          <p:cNvSpPr>
            <a:spLocks noChangeShapeType="1"/>
          </p:cNvSpPr>
          <p:nvPr/>
        </p:nvSpPr>
        <p:spPr bwMode="auto">
          <a:xfrm>
            <a:off x="2915744" y="5509735"/>
            <a:ext cx="106147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Oval 26"/>
          <p:cNvSpPr>
            <a:spLocks noChangeArrowheads="1"/>
          </p:cNvSpPr>
          <p:nvPr/>
        </p:nvSpPr>
        <p:spPr bwMode="auto">
          <a:xfrm>
            <a:off x="3989778" y="5224713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Text Box 27"/>
          <p:cNvSpPr txBox="1">
            <a:spLocks noChangeArrowheads="1"/>
          </p:cNvSpPr>
          <p:nvPr/>
        </p:nvSpPr>
        <p:spPr bwMode="auto">
          <a:xfrm>
            <a:off x="3951267" y="533075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Main beam</a:t>
            </a:r>
          </a:p>
        </p:txBody>
      </p:sp>
      <p:sp>
        <p:nvSpPr>
          <p:cNvPr id="71" name="Text Box 30"/>
          <p:cNvSpPr txBox="1">
            <a:spLocks noChangeArrowheads="1"/>
          </p:cNvSpPr>
          <p:nvPr/>
        </p:nvSpPr>
        <p:spPr bwMode="auto">
          <a:xfrm>
            <a:off x="4039535" y="5778950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 smtClean="0">
                <a:solidFill>
                  <a:srgbClr val="0082CA"/>
                </a:solidFill>
                <a:ea typeface="宋体" pitchFamily="2" charset="-122"/>
              </a:rPr>
              <a:t>27.8 MW</a:t>
            </a:r>
            <a:endParaRPr lang="en-US" altLang="zh-CN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73" name="Text Box 34"/>
          <p:cNvSpPr txBox="1">
            <a:spLocks noChangeArrowheads="1"/>
          </p:cNvSpPr>
          <p:nvPr/>
        </p:nvSpPr>
        <p:spPr bwMode="auto">
          <a:xfrm>
            <a:off x="2284182" y="4809946"/>
            <a:ext cx="180446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waveguide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=95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4" name="Text Box 36"/>
          <p:cNvSpPr txBox="1">
            <a:spLocks noChangeArrowheads="1"/>
          </p:cNvSpPr>
          <p:nvPr/>
        </p:nvSpPr>
        <p:spPr bwMode="auto">
          <a:xfrm>
            <a:off x="2230961" y="3290734"/>
            <a:ext cx="2039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Lband rf - drive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=86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5" name="Text Box 44"/>
          <p:cNvSpPr txBox="1">
            <a:spLocks noChangeArrowheads="1"/>
          </p:cNvSpPr>
          <p:nvPr/>
        </p:nvSpPr>
        <p:spPr bwMode="auto">
          <a:xfrm>
            <a:off x="2272121" y="2524304"/>
            <a:ext cx="19979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AC - Lband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 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=55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469538" y="2166406"/>
            <a:ext cx="1555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AC power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ea typeface="宋体" pitchFamily="2" charset="-122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1672003" y="2056646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80" name="Text Box 36"/>
          <p:cNvSpPr txBox="1">
            <a:spLocks noChangeArrowheads="1"/>
          </p:cNvSpPr>
          <p:nvPr/>
        </p:nvSpPr>
        <p:spPr bwMode="auto">
          <a:xfrm>
            <a:off x="2264490" y="4051867"/>
            <a:ext cx="2100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drive - Kbandrf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=77%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829846" y="6486903"/>
            <a:ext cx="463482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Only rf power is taken into consideration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4217" y="2443024"/>
            <a:ext cx="1860542" cy="1595746"/>
          </a:xfrm>
          <a:prstGeom prst="rect">
            <a:avLst/>
          </a:prstGeom>
        </p:spPr>
      </p:pic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557665" y="5682504"/>
            <a:ext cx="23153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rf-main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=27% 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35" name="Down Arrow 34"/>
          <p:cNvSpPr/>
          <p:nvPr/>
        </p:nvSpPr>
        <p:spPr>
          <a:xfrm rot="16200000">
            <a:off x="1981109" y="581971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2272121" y="5762829"/>
            <a:ext cx="23153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39%</a:t>
            </a:r>
          </a:p>
        </p:txBody>
      </p:sp>
      <p:sp>
        <p:nvSpPr>
          <p:cNvPr id="39" name="Down Arrow 38"/>
          <p:cNvSpPr/>
          <p:nvPr/>
        </p:nvSpPr>
        <p:spPr>
          <a:xfrm rot="16200000">
            <a:off x="2734957" y="1412661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7041936" y="2087452"/>
            <a:ext cx="805105" cy="4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>
                <a:solidFill>
                  <a:srgbClr val="FF0000"/>
                </a:solidFill>
                <a:cs typeface="Times New Roman" pitchFamily="18" charset="0"/>
              </a:rPr>
              <a:t>DDA</a:t>
            </a:r>
          </a:p>
        </p:txBody>
      </p:sp>
      <p:sp>
        <p:nvSpPr>
          <p:cNvPr id="46" name="Text Box 34"/>
          <p:cNvSpPr txBox="1">
            <a:spLocks noChangeArrowheads="1"/>
          </p:cNvSpPr>
          <p:nvPr/>
        </p:nvSpPr>
        <p:spPr bwMode="auto">
          <a:xfrm>
            <a:off x="606729" y="1019529"/>
            <a:ext cx="2236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sz="2400" baseline="-250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AC-beam</a:t>
            </a: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=9.4%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47" name="Text Box 35"/>
          <p:cNvSpPr txBox="1">
            <a:spLocks noChangeArrowheads="1"/>
          </p:cNvSpPr>
          <p:nvPr/>
        </p:nvSpPr>
        <p:spPr bwMode="auto">
          <a:xfrm>
            <a:off x="1035437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297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48" name="Text Box 34"/>
          <p:cNvSpPr txBox="1">
            <a:spLocks noChangeArrowheads="1"/>
          </p:cNvSpPr>
          <p:nvPr/>
        </p:nvSpPr>
        <p:spPr bwMode="auto">
          <a:xfrm>
            <a:off x="3314728" y="1019529"/>
            <a:ext cx="11503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13.4%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49" name="Text Box 35"/>
          <p:cNvSpPr txBox="1">
            <a:spLocks noChangeArrowheads="1"/>
          </p:cNvSpPr>
          <p:nvPr/>
        </p:nvSpPr>
        <p:spPr bwMode="auto">
          <a:xfrm>
            <a:off x="3201936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207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971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9" grpId="0" animBg="1"/>
      <p:bldP spid="41" grpId="0"/>
      <p:bldP spid="48" grpId="0"/>
      <p:bldP spid="4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err="1" smtClean="0"/>
              <a:t>AFLc</a:t>
            </a:r>
            <a:r>
              <a:rPr lang="en-US" dirty="0" smtClean="0"/>
              <a:t> EFFICIENCY MAP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1533257" y="3000203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klystrons 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1528493" y="3786861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beam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1534843" y="4548856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DPETS</a:t>
            </a:r>
          </a:p>
        </p:txBody>
      </p:sp>
      <p:sp>
        <p:nvSpPr>
          <p:cNvPr id="45" name="Line 18"/>
          <p:cNvSpPr>
            <a:spLocks noChangeShapeType="1"/>
          </p:cNvSpPr>
          <p:nvPr/>
        </p:nvSpPr>
        <p:spPr bwMode="auto">
          <a:xfrm flipH="1">
            <a:off x="2214293" y="2597883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Line 19"/>
          <p:cNvSpPr>
            <a:spLocks noChangeShapeType="1"/>
          </p:cNvSpPr>
          <p:nvPr/>
        </p:nvSpPr>
        <p:spPr bwMode="auto">
          <a:xfrm>
            <a:off x="2214293" y="3371900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Line 20"/>
          <p:cNvSpPr>
            <a:spLocks noChangeShapeType="1"/>
          </p:cNvSpPr>
          <p:nvPr/>
        </p:nvSpPr>
        <p:spPr bwMode="auto">
          <a:xfrm>
            <a:off x="2214293" y="4144338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Line 21"/>
          <p:cNvSpPr>
            <a:spLocks noChangeShapeType="1"/>
          </p:cNvSpPr>
          <p:nvPr/>
        </p:nvSpPr>
        <p:spPr bwMode="auto">
          <a:xfrm>
            <a:off x="2915744" y="4748988"/>
            <a:ext cx="1116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4028989" y="4560807"/>
            <a:ext cx="1897357" cy="3385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beam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dumps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66" name="Line 23"/>
          <p:cNvSpPr>
            <a:spLocks noChangeShapeType="1"/>
          </p:cNvSpPr>
          <p:nvPr/>
        </p:nvSpPr>
        <p:spPr bwMode="auto">
          <a:xfrm>
            <a:off x="2214293" y="4922047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1534843" y="5326855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Main linac</a:t>
            </a:r>
          </a:p>
        </p:txBody>
      </p:sp>
      <p:sp>
        <p:nvSpPr>
          <p:cNvPr id="68" name="Line 25"/>
          <p:cNvSpPr>
            <a:spLocks noChangeShapeType="1"/>
          </p:cNvSpPr>
          <p:nvPr/>
        </p:nvSpPr>
        <p:spPr bwMode="auto">
          <a:xfrm>
            <a:off x="2915744" y="5509735"/>
            <a:ext cx="106147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Oval 26"/>
          <p:cNvSpPr>
            <a:spLocks noChangeArrowheads="1"/>
          </p:cNvSpPr>
          <p:nvPr/>
        </p:nvSpPr>
        <p:spPr bwMode="auto">
          <a:xfrm>
            <a:off x="3989778" y="5224713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Text Box 27"/>
          <p:cNvSpPr txBox="1">
            <a:spLocks noChangeArrowheads="1"/>
          </p:cNvSpPr>
          <p:nvPr/>
        </p:nvSpPr>
        <p:spPr bwMode="auto">
          <a:xfrm>
            <a:off x="3951267" y="533075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Main beam</a:t>
            </a:r>
          </a:p>
        </p:txBody>
      </p:sp>
      <p:sp>
        <p:nvSpPr>
          <p:cNvPr id="71" name="Text Box 30"/>
          <p:cNvSpPr txBox="1">
            <a:spLocks noChangeArrowheads="1"/>
          </p:cNvSpPr>
          <p:nvPr/>
        </p:nvSpPr>
        <p:spPr bwMode="auto">
          <a:xfrm>
            <a:off x="4039535" y="5778950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 smtClean="0">
                <a:solidFill>
                  <a:srgbClr val="0082CA"/>
                </a:solidFill>
                <a:ea typeface="宋体" pitchFamily="2" charset="-122"/>
              </a:rPr>
              <a:t>27.8 MW</a:t>
            </a:r>
            <a:endParaRPr lang="en-US" altLang="zh-CN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73" name="Text Box 34"/>
          <p:cNvSpPr txBox="1">
            <a:spLocks noChangeArrowheads="1"/>
          </p:cNvSpPr>
          <p:nvPr/>
        </p:nvSpPr>
        <p:spPr bwMode="auto">
          <a:xfrm>
            <a:off x="2284182" y="4809946"/>
            <a:ext cx="180446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waveguide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=95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4" name="Text Box 36"/>
          <p:cNvSpPr txBox="1">
            <a:spLocks noChangeArrowheads="1"/>
          </p:cNvSpPr>
          <p:nvPr/>
        </p:nvSpPr>
        <p:spPr bwMode="auto">
          <a:xfrm>
            <a:off x="2230961" y="3290734"/>
            <a:ext cx="2039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Lband rf - drive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=86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5" name="Text Box 44"/>
          <p:cNvSpPr txBox="1">
            <a:spLocks noChangeArrowheads="1"/>
          </p:cNvSpPr>
          <p:nvPr/>
        </p:nvSpPr>
        <p:spPr bwMode="auto">
          <a:xfrm>
            <a:off x="2272121" y="2524304"/>
            <a:ext cx="19979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AC - Lband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 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=55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469538" y="2166406"/>
            <a:ext cx="1555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AC power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ea typeface="宋体" pitchFamily="2" charset="-122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1672003" y="2056646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80" name="Text Box 36"/>
          <p:cNvSpPr txBox="1">
            <a:spLocks noChangeArrowheads="1"/>
          </p:cNvSpPr>
          <p:nvPr/>
        </p:nvSpPr>
        <p:spPr bwMode="auto">
          <a:xfrm>
            <a:off x="2264490" y="4051867"/>
            <a:ext cx="2100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drive - Kbandrf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=77%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829846" y="6486903"/>
            <a:ext cx="463482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Only rf power is taken into consideration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4217" y="2443024"/>
            <a:ext cx="1860542" cy="1595746"/>
          </a:xfrm>
          <a:prstGeom prst="rect">
            <a:avLst/>
          </a:prstGeom>
        </p:spPr>
      </p:pic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557665" y="5682504"/>
            <a:ext cx="23153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rf-main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=27% 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35" name="Down Arrow 34"/>
          <p:cNvSpPr/>
          <p:nvPr/>
        </p:nvSpPr>
        <p:spPr>
          <a:xfrm rot="16200000">
            <a:off x="1981109" y="581971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2272121" y="5762829"/>
            <a:ext cx="728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39%</a:t>
            </a:r>
          </a:p>
        </p:txBody>
      </p:sp>
      <p:sp>
        <p:nvSpPr>
          <p:cNvPr id="39" name="Down Arrow 38"/>
          <p:cNvSpPr/>
          <p:nvPr/>
        </p:nvSpPr>
        <p:spPr>
          <a:xfrm rot="16200000">
            <a:off x="2734957" y="1412661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7041936" y="2087452"/>
            <a:ext cx="805105" cy="4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>
                <a:solidFill>
                  <a:srgbClr val="FF0000"/>
                </a:solidFill>
                <a:cs typeface="Times New Roman" pitchFamily="18" charset="0"/>
              </a:rPr>
              <a:t>DDA</a:t>
            </a:r>
          </a:p>
        </p:txBody>
      </p:sp>
      <p:sp>
        <p:nvSpPr>
          <p:cNvPr id="46" name="Text Box 34"/>
          <p:cNvSpPr txBox="1">
            <a:spLocks noChangeArrowheads="1"/>
          </p:cNvSpPr>
          <p:nvPr/>
        </p:nvSpPr>
        <p:spPr bwMode="auto">
          <a:xfrm>
            <a:off x="606729" y="1019529"/>
            <a:ext cx="2236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sz="2400" baseline="-250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AC-beam</a:t>
            </a: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=9.4%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47" name="Text Box 35"/>
          <p:cNvSpPr txBox="1">
            <a:spLocks noChangeArrowheads="1"/>
          </p:cNvSpPr>
          <p:nvPr/>
        </p:nvSpPr>
        <p:spPr bwMode="auto">
          <a:xfrm>
            <a:off x="1035437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297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48" name="Text Box 34"/>
          <p:cNvSpPr txBox="1">
            <a:spLocks noChangeArrowheads="1"/>
          </p:cNvSpPr>
          <p:nvPr/>
        </p:nvSpPr>
        <p:spPr bwMode="auto">
          <a:xfrm>
            <a:off x="3314728" y="1019529"/>
            <a:ext cx="11503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13.4%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49" name="Text Box 35"/>
          <p:cNvSpPr txBox="1">
            <a:spLocks noChangeArrowheads="1"/>
          </p:cNvSpPr>
          <p:nvPr/>
        </p:nvSpPr>
        <p:spPr bwMode="auto">
          <a:xfrm>
            <a:off x="3201936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207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 bwMode="auto">
          <a:xfrm>
            <a:off x="6315588" y="4076680"/>
            <a:ext cx="2503292" cy="4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 smtClean="0">
                <a:solidFill>
                  <a:srgbClr val="FF0000"/>
                </a:solidFill>
                <a:cs typeface="Times New Roman" pitchFamily="18" charset="0"/>
              </a:rPr>
              <a:t>+ Main beam shaping</a:t>
            </a:r>
            <a:endParaRPr lang="en-US" kern="0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42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5588" y="4451462"/>
            <a:ext cx="2112647" cy="15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Down Arrow 49"/>
          <p:cNvSpPr/>
          <p:nvPr/>
        </p:nvSpPr>
        <p:spPr>
          <a:xfrm rot="16200000">
            <a:off x="2915260" y="5831718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33"/>
          <p:cNvSpPr txBox="1">
            <a:spLocks noChangeArrowheads="1"/>
          </p:cNvSpPr>
          <p:nvPr/>
        </p:nvSpPr>
        <p:spPr bwMode="auto">
          <a:xfrm>
            <a:off x="3206272" y="5774837"/>
            <a:ext cx="728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58%</a:t>
            </a:r>
            <a:endParaRPr lang="en-US" altLang="zh-CN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53" name="Down Arrow 52"/>
          <p:cNvSpPr/>
          <p:nvPr/>
        </p:nvSpPr>
        <p:spPr>
          <a:xfrm rot="16200000">
            <a:off x="4585484" y="1412661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 Box 34"/>
          <p:cNvSpPr txBox="1">
            <a:spLocks noChangeArrowheads="1"/>
          </p:cNvSpPr>
          <p:nvPr/>
        </p:nvSpPr>
        <p:spPr bwMode="auto">
          <a:xfrm>
            <a:off x="5165255" y="1019529"/>
            <a:ext cx="11503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20.1%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55" name="Text Box 35"/>
          <p:cNvSpPr txBox="1">
            <a:spLocks noChangeArrowheads="1"/>
          </p:cNvSpPr>
          <p:nvPr/>
        </p:nvSpPr>
        <p:spPr bwMode="auto">
          <a:xfrm>
            <a:off x="5052463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138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509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0" grpId="0" animBg="1"/>
      <p:bldP spid="51" grpId="0"/>
      <p:bldP spid="53" grpId="0" animBg="1"/>
      <p:bldP spid="54" grpId="0"/>
      <p:bldP spid="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err="1" smtClean="0"/>
              <a:t>AFLc</a:t>
            </a:r>
            <a:r>
              <a:rPr lang="en-US" dirty="0" smtClean="0"/>
              <a:t> EFFICIENCY MAP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1533257" y="3000203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klystrons 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1528493" y="3786861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beam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1534843" y="4548856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DPETS</a:t>
            </a:r>
          </a:p>
        </p:txBody>
      </p:sp>
      <p:sp>
        <p:nvSpPr>
          <p:cNvPr id="45" name="Line 18"/>
          <p:cNvSpPr>
            <a:spLocks noChangeShapeType="1"/>
          </p:cNvSpPr>
          <p:nvPr/>
        </p:nvSpPr>
        <p:spPr bwMode="auto">
          <a:xfrm flipH="1">
            <a:off x="2214293" y="2597883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Line 19"/>
          <p:cNvSpPr>
            <a:spLocks noChangeShapeType="1"/>
          </p:cNvSpPr>
          <p:nvPr/>
        </p:nvSpPr>
        <p:spPr bwMode="auto">
          <a:xfrm>
            <a:off x="2214293" y="3371900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Line 20"/>
          <p:cNvSpPr>
            <a:spLocks noChangeShapeType="1"/>
          </p:cNvSpPr>
          <p:nvPr/>
        </p:nvSpPr>
        <p:spPr bwMode="auto">
          <a:xfrm>
            <a:off x="2214293" y="4144338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Line 21"/>
          <p:cNvSpPr>
            <a:spLocks noChangeShapeType="1"/>
          </p:cNvSpPr>
          <p:nvPr/>
        </p:nvSpPr>
        <p:spPr bwMode="auto">
          <a:xfrm>
            <a:off x="2915744" y="4748988"/>
            <a:ext cx="1116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4028989" y="4560807"/>
            <a:ext cx="1897357" cy="3385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Drive beam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dumps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66" name="Line 23"/>
          <p:cNvSpPr>
            <a:spLocks noChangeShapeType="1"/>
          </p:cNvSpPr>
          <p:nvPr/>
        </p:nvSpPr>
        <p:spPr bwMode="auto">
          <a:xfrm>
            <a:off x="2214293" y="4922047"/>
            <a:ext cx="0" cy="4114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1534843" y="5326855"/>
            <a:ext cx="1371600" cy="36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Main linac</a:t>
            </a:r>
          </a:p>
        </p:txBody>
      </p:sp>
      <p:sp>
        <p:nvSpPr>
          <p:cNvPr id="68" name="Line 25"/>
          <p:cNvSpPr>
            <a:spLocks noChangeShapeType="1"/>
          </p:cNvSpPr>
          <p:nvPr/>
        </p:nvSpPr>
        <p:spPr bwMode="auto">
          <a:xfrm>
            <a:off x="2915744" y="5509735"/>
            <a:ext cx="106147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Oval 26"/>
          <p:cNvSpPr>
            <a:spLocks noChangeArrowheads="1"/>
          </p:cNvSpPr>
          <p:nvPr/>
        </p:nvSpPr>
        <p:spPr bwMode="auto">
          <a:xfrm>
            <a:off x="3989778" y="5224713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Text Box 27"/>
          <p:cNvSpPr txBox="1">
            <a:spLocks noChangeArrowheads="1"/>
          </p:cNvSpPr>
          <p:nvPr/>
        </p:nvSpPr>
        <p:spPr bwMode="auto">
          <a:xfrm>
            <a:off x="3951267" y="533075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Main beam</a:t>
            </a:r>
          </a:p>
        </p:txBody>
      </p:sp>
      <p:sp>
        <p:nvSpPr>
          <p:cNvPr id="71" name="Text Box 30"/>
          <p:cNvSpPr txBox="1">
            <a:spLocks noChangeArrowheads="1"/>
          </p:cNvSpPr>
          <p:nvPr/>
        </p:nvSpPr>
        <p:spPr bwMode="auto">
          <a:xfrm>
            <a:off x="4039535" y="5778950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 smtClean="0">
                <a:solidFill>
                  <a:srgbClr val="0082CA"/>
                </a:solidFill>
                <a:ea typeface="宋体" pitchFamily="2" charset="-122"/>
              </a:rPr>
              <a:t>27.8 MW</a:t>
            </a:r>
            <a:endParaRPr lang="en-US" altLang="zh-CN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73" name="Text Box 34"/>
          <p:cNvSpPr txBox="1">
            <a:spLocks noChangeArrowheads="1"/>
          </p:cNvSpPr>
          <p:nvPr/>
        </p:nvSpPr>
        <p:spPr bwMode="auto">
          <a:xfrm>
            <a:off x="2284182" y="4809946"/>
            <a:ext cx="180446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waveguide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=95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4" name="Text Box 36"/>
          <p:cNvSpPr txBox="1">
            <a:spLocks noChangeArrowheads="1"/>
          </p:cNvSpPr>
          <p:nvPr/>
        </p:nvSpPr>
        <p:spPr bwMode="auto">
          <a:xfrm>
            <a:off x="2230961" y="3290734"/>
            <a:ext cx="2039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Lband rf - drive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=86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5" name="Text Box 44"/>
          <p:cNvSpPr txBox="1">
            <a:spLocks noChangeArrowheads="1"/>
          </p:cNvSpPr>
          <p:nvPr/>
        </p:nvSpPr>
        <p:spPr bwMode="auto">
          <a:xfrm>
            <a:off x="2272121" y="2524304"/>
            <a:ext cx="19979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AC - Lband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 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=55</a:t>
            </a:r>
            <a:r>
              <a:rPr lang="en-US" altLang="zh-CN" dirty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469538" y="2166406"/>
            <a:ext cx="1555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AC power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ea typeface="宋体" pitchFamily="2" charset="-122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1672003" y="2056646"/>
            <a:ext cx="1097280" cy="54864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80" name="Text Box 36"/>
          <p:cNvSpPr txBox="1">
            <a:spLocks noChangeArrowheads="1"/>
          </p:cNvSpPr>
          <p:nvPr/>
        </p:nvSpPr>
        <p:spPr bwMode="auto">
          <a:xfrm>
            <a:off x="2264490" y="4051867"/>
            <a:ext cx="2100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drive - Kbandrf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=77%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829846" y="6486903"/>
            <a:ext cx="463482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Only rf power is taken into consideration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4217" y="2443024"/>
            <a:ext cx="1860542" cy="1595746"/>
          </a:xfrm>
          <a:prstGeom prst="rect">
            <a:avLst/>
          </a:prstGeom>
        </p:spPr>
      </p:pic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557665" y="5682504"/>
            <a:ext cx="23153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baseline="-25000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rf-main</a:t>
            </a:r>
            <a:r>
              <a:rPr lang="en-US" altLang="zh-CN" dirty="0" smtClean="0">
                <a:solidFill>
                  <a:srgbClr val="7030A0"/>
                </a:solidFill>
                <a:ea typeface="宋体" pitchFamily="2" charset="-122"/>
                <a:sym typeface="Symbol" pitchFamily="18" charset="2"/>
              </a:rPr>
              <a:t>=27% </a:t>
            </a:r>
            <a:endParaRPr lang="en-US" altLang="zh-CN" baseline="-25000" dirty="0">
              <a:solidFill>
                <a:srgbClr val="7030A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35" name="Down Arrow 34"/>
          <p:cNvSpPr/>
          <p:nvPr/>
        </p:nvSpPr>
        <p:spPr>
          <a:xfrm rot="16200000">
            <a:off x="1981109" y="581971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2272121" y="5762829"/>
            <a:ext cx="728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39%</a:t>
            </a:r>
          </a:p>
        </p:txBody>
      </p:sp>
      <p:sp>
        <p:nvSpPr>
          <p:cNvPr id="39" name="Down Arrow 38"/>
          <p:cNvSpPr/>
          <p:nvPr/>
        </p:nvSpPr>
        <p:spPr>
          <a:xfrm rot="16200000">
            <a:off x="2734957" y="1412661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7041936" y="2087452"/>
            <a:ext cx="805105" cy="4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>
                <a:solidFill>
                  <a:srgbClr val="FF0000"/>
                </a:solidFill>
                <a:cs typeface="Times New Roman" pitchFamily="18" charset="0"/>
              </a:rPr>
              <a:t>DDA</a:t>
            </a:r>
          </a:p>
        </p:txBody>
      </p:sp>
      <p:sp>
        <p:nvSpPr>
          <p:cNvPr id="46" name="Text Box 34"/>
          <p:cNvSpPr txBox="1">
            <a:spLocks noChangeArrowheads="1"/>
          </p:cNvSpPr>
          <p:nvPr/>
        </p:nvSpPr>
        <p:spPr bwMode="auto">
          <a:xfrm>
            <a:off x="606729" y="1019529"/>
            <a:ext cx="2236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</a:t>
            </a:r>
            <a:r>
              <a:rPr lang="en-US" altLang="zh-CN" sz="2400" baseline="-250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AC-beam</a:t>
            </a: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=9.4%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47" name="Text Box 35"/>
          <p:cNvSpPr txBox="1">
            <a:spLocks noChangeArrowheads="1"/>
          </p:cNvSpPr>
          <p:nvPr/>
        </p:nvSpPr>
        <p:spPr bwMode="auto">
          <a:xfrm>
            <a:off x="1035437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297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48" name="Text Box 34"/>
          <p:cNvSpPr txBox="1">
            <a:spLocks noChangeArrowheads="1"/>
          </p:cNvSpPr>
          <p:nvPr/>
        </p:nvSpPr>
        <p:spPr bwMode="auto">
          <a:xfrm>
            <a:off x="3314728" y="1019529"/>
            <a:ext cx="11503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13.4%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49" name="Text Box 35"/>
          <p:cNvSpPr txBox="1">
            <a:spLocks noChangeArrowheads="1"/>
          </p:cNvSpPr>
          <p:nvPr/>
        </p:nvSpPr>
        <p:spPr bwMode="auto">
          <a:xfrm>
            <a:off x="3201936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207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 bwMode="auto">
          <a:xfrm>
            <a:off x="6315588" y="4076680"/>
            <a:ext cx="2503292" cy="4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 smtClean="0">
                <a:solidFill>
                  <a:srgbClr val="FF0000"/>
                </a:solidFill>
                <a:cs typeface="Times New Roman" pitchFamily="18" charset="0"/>
              </a:rPr>
              <a:t>+ Main beam shaping</a:t>
            </a:r>
            <a:endParaRPr lang="en-US" kern="0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42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5588" y="4451462"/>
            <a:ext cx="2112647" cy="15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Down Arrow 49"/>
          <p:cNvSpPr/>
          <p:nvPr/>
        </p:nvSpPr>
        <p:spPr>
          <a:xfrm rot="16200000">
            <a:off x="2915260" y="5831718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33"/>
          <p:cNvSpPr txBox="1">
            <a:spLocks noChangeArrowheads="1"/>
          </p:cNvSpPr>
          <p:nvPr/>
        </p:nvSpPr>
        <p:spPr bwMode="auto">
          <a:xfrm>
            <a:off x="3206272" y="5774837"/>
            <a:ext cx="728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58%</a:t>
            </a:r>
            <a:endParaRPr lang="en-US" altLang="zh-CN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53" name="Down Arrow 52"/>
          <p:cNvSpPr/>
          <p:nvPr/>
        </p:nvSpPr>
        <p:spPr>
          <a:xfrm rot="16200000">
            <a:off x="4585484" y="1412661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 Box 34"/>
          <p:cNvSpPr txBox="1">
            <a:spLocks noChangeArrowheads="1"/>
          </p:cNvSpPr>
          <p:nvPr/>
        </p:nvSpPr>
        <p:spPr bwMode="auto">
          <a:xfrm>
            <a:off x="5165255" y="1019529"/>
            <a:ext cx="11503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20.1%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55" name="Text Box 35"/>
          <p:cNvSpPr txBox="1">
            <a:spLocks noChangeArrowheads="1"/>
          </p:cNvSpPr>
          <p:nvPr/>
        </p:nvSpPr>
        <p:spPr bwMode="auto">
          <a:xfrm>
            <a:off x="5052463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138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6182724" y="5991769"/>
            <a:ext cx="2769020" cy="4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 smtClean="0">
                <a:solidFill>
                  <a:srgbClr val="FF0000"/>
                </a:solidFill>
                <a:cs typeface="Times New Roman" pitchFamily="18" charset="0"/>
              </a:rPr>
              <a:t>+ High efficiency klystron</a:t>
            </a:r>
            <a:endParaRPr lang="en-US" kern="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7" name="Down Arrow 56"/>
          <p:cNvSpPr/>
          <p:nvPr/>
        </p:nvSpPr>
        <p:spPr>
          <a:xfrm rot="16200000">
            <a:off x="4146952" y="2652186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Box 33"/>
          <p:cNvSpPr txBox="1">
            <a:spLocks noChangeArrowheads="1"/>
          </p:cNvSpPr>
          <p:nvPr/>
        </p:nvSpPr>
        <p:spPr bwMode="auto">
          <a:xfrm>
            <a:off x="4437964" y="2595305"/>
            <a:ext cx="728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90%</a:t>
            </a:r>
            <a:endParaRPr lang="en-US" altLang="zh-CN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60" name="Down Arrow 59"/>
          <p:cNvSpPr/>
          <p:nvPr/>
        </p:nvSpPr>
        <p:spPr>
          <a:xfrm rot="16200000">
            <a:off x="6436011" y="1412661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 Box 34"/>
          <p:cNvSpPr txBox="1">
            <a:spLocks noChangeArrowheads="1"/>
          </p:cNvSpPr>
          <p:nvPr/>
        </p:nvSpPr>
        <p:spPr bwMode="auto">
          <a:xfrm>
            <a:off x="7015782" y="1019529"/>
            <a:ext cx="11503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  <a:ea typeface="宋体" pitchFamily="2" charset="-122"/>
                <a:sym typeface="Symbol" pitchFamily="18" charset="2"/>
              </a:rPr>
              <a:t>33.0%</a:t>
            </a:r>
            <a:endParaRPr lang="en-US" altLang="zh-CN" sz="2400" baseline="-25000" dirty="0">
              <a:solidFill>
                <a:srgbClr val="FF0000"/>
              </a:solidFill>
              <a:ea typeface="宋体" pitchFamily="2" charset="-122"/>
              <a:sym typeface="Symbol" pitchFamily="18" charset="2"/>
            </a:endParaRPr>
          </a:p>
        </p:txBody>
      </p:sp>
      <p:sp>
        <p:nvSpPr>
          <p:cNvPr id="64" name="Text Box 35"/>
          <p:cNvSpPr txBox="1">
            <a:spLocks noChangeArrowheads="1"/>
          </p:cNvSpPr>
          <p:nvPr/>
        </p:nvSpPr>
        <p:spPr bwMode="auto">
          <a:xfrm>
            <a:off x="7003707" y="1545667"/>
            <a:ext cx="1575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82CA"/>
                </a:solidFill>
                <a:ea typeface="宋体" pitchFamily="2" charset="-122"/>
              </a:rPr>
              <a:t>84 MW</a:t>
            </a:r>
            <a:endParaRPr lang="en-US" altLang="zh-CN" sz="2400" dirty="0">
              <a:solidFill>
                <a:srgbClr val="0082CA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466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 animBg="1"/>
      <p:bldP spid="58" grpId="0"/>
      <p:bldP spid="60" grpId="0" animBg="1"/>
      <p:bldP spid="61" grpId="0"/>
      <p:bldP spid="6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1299724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Short pulse dielectric TBA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/>
              <a:t>A</a:t>
            </a:r>
            <a:r>
              <a:rPr lang="en-US" dirty="0" smtClean="0"/>
              <a:t> promising candidate </a:t>
            </a:r>
            <a:r>
              <a:rPr lang="en-US" dirty="0"/>
              <a:t>which may meet </a:t>
            </a:r>
            <a:r>
              <a:rPr lang="en-US" dirty="0" smtClean="0"/>
              <a:t>the requirements of high gradient</a:t>
            </a:r>
            <a:r>
              <a:rPr lang="en-US" dirty="0"/>
              <a:t>,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high </a:t>
            </a:r>
            <a:r>
              <a:rPr lang="en-US" dirty="0"/>
              <a:t>efficiency, and low fabrication </a:t>
            </a:r>
            <a:r>
              <a:rPr lang="en-US" dirty="0" smtClean="0"/>
              <a:t>cost of a future linear collider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6193" y="2419258"/>
            <a:ext cx="8448582" cy="1411363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Short pulse dielectric TBA at AWA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K-band: </a:t>
            </a:r>
            <a:r>
              <a:rPr lang="en-US" sz="2400" dirty="0" smtClean="0">
                <a:solidFill>
                  <a:srgbClr val="FF0000"/>
                </a:solidFill>
              </a:rPr>
              <a:t>55 MW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generated power, </a:t>
            </a:r>
            <a:r>
              <a:rPr lang="en-US" sz="2400" dirty="0" smtClean="0">
                <a:solidFill>
                  <a:srgbClr val="FF0000"/>
                </a:solidFill>
              </a:rPr>
              <a:t>28 MeV/m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acceleration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X-band: </a:t>
            </a:r>
            <a:r>
              <a:rPr lang="en-US" sz="2400" dirty="0">
                <a:solidFill>
                  <a:srgbClr val="FF0000"/>
                </a:solidFill>
              </a:rPr>
              <a:t>100 MW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generated power</a:t>
            </a: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6193" y="3945640"/>
            <a:ext cx="8448582" cy="1036320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Dielectric disk structure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An alternative structure to remarkably improve the efficiency</a:t>
            </a: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684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Future study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6"/>
            <a:ext cx="8448582" cy="4793421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Dielectric loaded PETS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X-band PETS with thick coating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oating technology to suppress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multipacting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simulation and theoretical research of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multipacting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Dielectric </a:t>
            </a:r>
            <a:r>
              <a:rPr lang="en-US" b="1" dirty="0" smtClean="0">
                <a:solidFill>
                  <a:srgbClr val="0070C0"/>
                </a:solidFill>
              </a:rPr>
              <a:t>disk accelerator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X-band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prototype testing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- f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ull optimization for AFLC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Short pulse TBA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f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ull staging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60" t="27422" r="21343" b="28805"/>
          <a:stretch/>
        </p:blipFill>
        <p:spPr>
          <a:xfrm>
            <a:off x="6759931" y="4448091"/>
            <a:ext cx="1887133" cy="1737360"/>
          </a:xfrm>
          <a:prstGeom prst="rect">
            <a:avLst/>
          </a:prstGeom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3208" y="2625871"/>
            <a:ext cx="2343211" cy="155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 t="5230" b="14071"/>
          <a:stretch>
            <a:fillRect/>
          </a:stretch>
        </p:blipFill>
        <p:spPr bwMode="auto">
          <a:xfrm>
            <a:off x="2601413" y="3866232"/>
            <a:ext cx="3903889" cy="236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28238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Dielectric structure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Slow-wave structure with simple geometry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9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70" y="1937686"/>
            <a:ext cx="4267200" cy="145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 cstate="screen"/>
          <a:srcRect l="25189" r="22264" b="45124"/>
          <a:stretch>
            <a:fillRect/>
          </a:stretch>
        </p:blipFill>
        <p:spPr bwMode="auto">
          <a:xfrm>
            <a:off x="5851546" y="1779659"/>
            <a:ext cx="2652782" cy="19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Content Placeholder 2"/>
          <p:cNvSpPr txBox="1">
            <a:spLocks/>
          </p:cNvSpPr>
          <p:nvPr/>
        </p:nvSpPr>
        <p:spPr>
          <a:xfrm>
            <a:off x="546193" y="4011279"/>
            <a:ext cx="8448582" cy="1076348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Advantages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Simple geometry 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Small transverse size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3" name="Down Arrow 62"/>
          <p:cNvSpPr/>
          <p:nvPr/>
        </p:nvSpPr>
        <p:spPr>
          <a:xfrm rot="16200000">
            <a:off x="5531330" y="461770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own Arrow 63"/>
          <p:cNvSpPr/>
          <p:nvPr/>
        </p:nvSpPr>
        <p:spPr>
          <a:xfrm rot="16200000">
            <a:off x="5531331" y="5258333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6567595" y="456100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low cost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93942" y="520163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high gradient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324271" y="3411898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2CA"/>
                </a:solidFill>
              </a:rPr>
              <a:t>uniform section</a:t>
            </a:r>
            <a:endParaRPr lang="en-US" dirty="0">
              <a:solidFill>
                <a:srgbClr val="0082CA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05097" y="375574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2CA"/>
                </a:solidFill>
              </a:rPr>
              <a:t>taper section</a:t>
            </a:r>
            <a:endParaRPr lang="en-US" dirty="0">
              <a:solidFill>
                <a:srgbClr val="0082CA"/>
              </a:solidFill>
            </a:endParaRPr>
          </a:p>
        </p:txBody>
      </p:sp>
      <p:cxnSp>
        <p:nvCxnSpPr>
          <p:cNvPr id="9" name="Straight Arrow Connector 8"/>
          <p:cNvCxnSpPr>
            <a:stCxn id="68" idx="0"/>
          </p:cNvCxnSpPr>
          <p:nvPr/>
        </p:nvCxnSpPr>
        <p:spPr>
          <a:xfrm flipH="1" flipV="1">
            <a:off x="7177937" y="3562709"/>
            <a:ext cx="879930" cy="193034"/>
          </a:xfrm>
          <a:prstGeom prst="straightConnector1">
            <a:avLst/>
          </a:prstGeom>
          <a:ln w="19050">
            <a:solidFill>
              <a:srgbClr val="0082C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75876" y="5077467"/>
            <a:ext cx="460895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spcBef>
                <a:spcPts val="600"/>
              </a:spcBef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- No surface electric field enhancement</a:t>
            </a:r>
          </a:p>
          <a:p>
            <a:pPr defTabSz="457200">
              <a:spcBef>
                <a:spcPts val="600"/>
              </a:spcBef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- High group velocity: short pulse preferred</a:t>
            </a:r>
          </a:p>
        </p:txBody>
      </p:sp>
    </p:spTree>
    <p:extLst>
      <p:ext uri="{BB962C8B-B14F-4D97-AF65-F5344CB8AC3E}">
        <p14:creationId xmlns:p14="http://schemas.microsoft.com/office/powerpoint/2010/main" xmlns="" val="273214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2" grpId="0"/>
      <p:bldP spid="63" grpId="0" animBg="1"/>
      <p:bldP spid="64" grpId="0" animBg="1"/>
      <p:bldP spid="65" grpId="0"/>
      <p:bldP spid="66" grpId="0"/>
      <p:bldP spid="67" grpId="0"/>
      <p:bldP spid="68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 smtClean="0"/>
              <a:t>Present users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6"/>
            <a:ext cx="8448582" cy="4793421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LANL--- </a:t>
            </a:r>
            <a:r>
              <a:rPr lang="en-US" b="1" dirty="0" err="1" smtClean="0">
                <a:solidFill>
                  <a:srgbClr val="0070C0"/>
                </a:solidFill>
              </a:rPr>
              <a:t>wakefield</a:t>
            </a:r>
            <a:r>
              <a:rPr lang="en-US" b="1" dirty="0" smtClean="0">
                <a:solidFill>
                  <a:srgbClr val="0070C0"/>
                </a:solidFill>
              </a:rPr>
              <a:t> acceleration with PBG (photonic </a:t>
            </a:r>
            <a:r>
              <a:rPr lang="en-US" b="1" dirty="0" err="1" smtClean="0">
                <a:solidFill>
                  <a:srgbClr val="0070C0"/>
                </a:solidFill>
              </a:rPr>
              <a:t>bandgap</a:t>
            </a:r>
            <a:r>
              <a:rPr lang="en-US" b="1" dirty="0" smtClean="0">
                <a:solidFill>
                  <a:srgbClr val="0070C0"/>
                </a:solidFill>
              </a:rPr>
              <a:t>) structure</a:t>
            </a:r>
            <a:endParaRPr lang="en-US" sz="1200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Cornell--- </a:t>
            </a:r>
            <a:r>
              <a:rPr lang="en-US" b="1" dirty="0" err="1" smtClean="0">
                <a:solidFill>
                  <a:srgbClr val="0070C0"/>
                </a:solidFill>
              </a:rPr>
              <a:t>wakefield</a:t>
            </a:r>
            <a:r>
              <a:rPr lang="en-US" b="1" dirty="0" smtClean="0">
                <a:solidFill>
                  <a:srgbClr val="0070C0"/>
                </a:solidFill>
              </a:rPr>
              <a:t> excitation in PTI (photonic topological insulator) structure</a:t>
            </a:r>
            <a:endParaRPr lang="en-US" sz="1200" b="1" dirty="0" smtClean="0">
              <a:solidFill>
                <a:srgbClr val="0070C0"/>
              </a:solidFill>
            </a:endParaRPr>
          </a:p>
          <a:p>
            <a:r>
              <a:rPr lang="en-US" b="1" dirty="0" err="1" smtClean="0">
                <a:solidFill>
                  <a:srgbClr val="0070C0"/>
                </a:solidFill>
              </a:rPr>
              <a:t>Tsinghua</a:t>
            </a:r>
            <a:r>
              <a:rPr lang="en-US" b="1" dirty="0" smtClean="0">
                <a:solidFill>
                  <a:srgbClr val="0070C0"/>
                </a:solidFill>
              </a:rPr>
              <a:t>---Thermal </a:t>
            </a:r>
            <a:r>
              <a:rPr lang="en-US" b="1" dirty="0" err="1" smtClean="0">
                <a:solidFill>
                  <a:srgbClr val="0070C0"/>
                </a:solidFill>
              </a:rPr>
              <a:t>emittance</a:t>
            </a:r>
            <a:r>
              <a:rPr lang="en-US" b="1" dirty="0" smtClean="0">
                <a:solidFill>
                  <a:srgbClr val="0070C0"/>
                </a:solidFill>
              </a:rPr>
              <a:t> study in </a:t>
            </a:r>
            <a:r>
              <a:rPr lang="en-US" b="1" dirty="0" err="1" smtClean="0">
                <a:solidFill>
                  <a:srgbClr val="0070C0"/>
                </a:solidFill>
              </a:rPr>
              <a:t>CsTe</a:t>
            </a:r>
            <a:r>
              <a:rPr lang="en-US" b="1" dirty="0" smtClean="0">
                <a:solidFill>
                  <a:srgbClr val="0070C0"/>
                </a:solidFill>
              </a:rPr>
              <a:t> cathode</a:t>
            </a:r>
            <a:endParaRPr lang="en-US" sz="1200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MIT--- Reversed Cherenkov radiation with MWW (</a:t>
            </a:r>
            <a:r>
              <a:rPr lang="en-US" b="1" dirty="0" err="1" smtClean="0">
                <a:solidFill>
                  <a:srgbClr val="0070C0"/>
                </a:solidFill>
              </a:rPr>
              <a:t>metamaterial</a:t>
            </a:r>
            <a:r>
              <a:rPr lang="en-US" b="1" dirty="0" smtClean="0">
                <a:solidFill>
                  <a:srgbClr val="0070C0"/>
                </a:solidFill>
              </a:rPr>
              <a:t> wagon wheel) Structure </a:t>
            </a:r>
            <a:endParaRPr lang="en-US" sz="1200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UCLA---High transformer ratio PWLA (plasma </a:t>
            </a:r>
            <a:r>
              <a:rPr lang="en-US" b="1" dirty="0" err="1" smtClean="0">
                <a:solidFill>
                  <a:srgbClr val="0070C0"/>
                </a:solidFill>
              </a:rPr>
              <a:t>wakefield</a:t>
            </a:r>
            <a:r>
              <a:rPr lang="en-US" b="1" dirty="0" smtClean="0">
                <a:solidFill>
                  <a:srgbClr val="0070C0"/>
                </a:solidFill>
              </a:rPr>
              <a:t> acceleration) using a shaped bunch</a:t>
            </a:r>
            <a:endParaRPr lang="en-US" sz="1200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APS---200GHz </a:t>
            </a:r>
            <a:r>
              <a:rPr lang="en-US" b="1" dirty="0" err="1" smtClean="0">
                <a:solidFill>
                  <a:srgbClr val="0070C0"/>
                </a:solidFill>
              </a:rPr>
              <a:t>wakefield</a:t>
            </a:r>
            <a:r>
              <a:rPr lang="en-US" b="1" dirty="0" smtClean="0">
                <a:solidFill>
                  <a:srgbClr val="0070C0"/>
                </a:solidFill>
              </a:rPr>
              <a:t> acceleration for FEL application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NIU--- Flat beam generation and its </a:t>
            </a:r>
            <a:r>
              <a:rPr lang="en-US" b="1" dirty="0" err="1" smtClean="0">
                <a:solidFill>
                  <a:srgbClr val="0070C0"/>
                </a:solidFill>
              </a:rPr>
              <a:t>wakefield</a:t>
            </a:r>
            <a:r>
              <a:rPr lang="en-US" b="1" dirty="0" smtClean="0">
                <a:solidFill>
                  <a:srgbClr val="0070C0"/>
                </a:solidFill>
              </a:rPr>
              <a:t> excitation in a slab structure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Ralph </a:t>
            </a:r>
            <a:r>
              <a:rPr lang="en-US" b="1" dirty="0" err="1" smtClean="0">
                <a:solidFill>
                  <a:srgbClr val="0070C0"/>
                </a:solidFill>
              </a:rPr>
              <a:t>Fiorito</a:t>
            </a:r>
            <a:r>
              <a:rPr lang="en-US" b="1" dirty="0" smtClean="0">
                <a:solidFill>
                  <a:srgbClr val="0070C0"/>
                </a:solidFill>
              </a:rPr>
              <a:t>---single shot </a:t>
            </a:r>
            <a:r>
              <a:rPr lang="en-US" b="1" dirty="0" err="1" smtClean="0">
                <a:solidFill>
                  <a:srgbClr val="0070C0"/>
                </a:solidFill>
              </a:rPr>
              <a:t>emittance</a:t>
            </a:r>
            <a:r>
              <a:rPr lang="en-US" b="1" dirty="0" smtClean="0">
                <a:solidFill>
                  <a:srgbClr val="0070C0"/>
                </a:solidFill>
              </a:rPr>
              <a:t> diagnostics of space-charge dominated beams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7352" y="5181600"/>
            <a:ext cx="7381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82CA"/>
                </a:solidFill>
                <a:latin typeface="Cambria" pitchFamily="18" charset="0"/>
              </a:rPr>
              <a:t>We welcome more users to join!</a:t>
            </a:r>
            <a:endParaRPr lang="en-US" sz="3600" dirty="0">
              <a:solidFill>
                <a:srgbClr val="0082CA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238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Flexible Linear Collider (AFLC)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A 3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TeV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30 MW machine based on short-pulse dielectric TBA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1922" y="2477269"/>
            <a:ext cx="8699870" cy="280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 bwMode="auto">
          <a:xfrm>
            <a:off x="489341" y="2094100"/>
            <a:ext cx="8311139" cy="0"/>
          </a:xfrm>
          <a:prstGeom prst="straightConnector1">
            <a:avLst/>
          </a:prstGeom>
          <a:noFill/>
          <a:ln w="38100" cap="flat" cmpd="sng" algn="ctr">
            <a:solidFill>
              <a:srgbClr val="9D7D9E"/>
            </a:solidFill>
            <a:prstDash val="solid"/>
            <a:headEnd type="triangle" w="med" len="med"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7" name="TextBox 16"/>
          <p:cNvSpPr txBox="1"/>
          <p:nvPr/>
        </p:nvSpPr>
        <p:spPr>
          <a:xfrm>
            <a:off x="4283909" y="1767620"/>
            <a:ext cx="156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18km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489341" y="2498433"/>
            <a:ext cx="3768690" cy="0"/>
          </a:xfrm>
          <a:prstGeom prst="straightConnector1">
            <a:avLst/>
          </a:prstGeom>
          <a:noFill/>
          <a:ln w="38100" cap="flat" cmpd="sng" algn="ctr">
            <a:solidFill>
              <a:srgbClr val="9D7D9E"/>
            </a:solidFill>
            <a:prstDash val="solid"/>
            <a:headEnd type="triangle" w="med" len="med"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0" name="TextBox 19"/>
          <p:cNvSpPr txBox="1"/>
          <p:nvPr/>
        </p:nvSpPr>
        <p:spPr>
          <a:xfrm>
            <a:off x="1529530" y="2129101"/>
            <a:ext cx="156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7.5km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linac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5031790" y="2498433"/>
            <a:ext cx="3768690" cy="0"/>
          </a:xfrm>
          <a:prstGeom prst="straightConnector1">
            <a:avLst/>
          </a:prstGeom>
          <a:noFill/>
          <a:ln w="38100" cap="flat" cmpd="sng" algn="ctr">
            <a:solidFill>
              <a:srgbClr val="9D7D9E"/>
            </a:solidFill>
            <a:prstDash val="solid"/>
            <a:headEnd type="triangle" w="med" len="med"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8" name="TextBox 27"/>
          <p:cNvSpPr txBox="1"/>
          <p:nvPr/>
        </p:nvSpPr>
        <p:spPr>
          <a:xfrm>
            <a:off x="6071979" y="2129101"/>
            <a:ext cx="156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7.5km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linac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46193" y="5348367"/>
            <a:ext cx="8448582" cy="1125572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Uniqueness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High frequency (26 GHz), short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rf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pulse (~20 ns), high gradient (267 MV/m)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Modular design for flexible energy upgrade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209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  <p:bldP spid="20" grpId="0"/>
      <p:bldP spid="28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A flexible, state-of-art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testbed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for future linear colliders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375011" y="2898268"/>
            <a:ext cx="8415307" cy="126753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34017" y="2180892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Double </a:t>
            </a:r>
            <a:r>
              <a:rPr lang="en-US" dirty="0" err="1" smtClean="0">
                <a:solidFill>
                  <a:srgbClr val="0082CA"/>
                </a:solidFill>
              </a:rPr>
              <a:t>emittance</a:t>
            </a:r>
            <a:r>
              <a:rPr lang="en-US" dirty="0" smtClean="0">
                <a:solidFill>
                  <a:srgbClr val="0082CA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rgbClr val="0082CA"/>
                </a:solidFill>
              </a:rPr>
              <a:t>exchange (DEEX)</a:t>
            </a:r>
            <a:endParaRPr lang="en-US" dirty="0">
              <a:solidFill>
                <a:srgbClr val="0082CA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 cstate="screen"/>
          <a:srcRect l="49094" r="43935" b="72776"/>
          <a:stretch/>
        </p:blipFill>
        <p:spPr>
          <a:xfrm>
            <a:off x="958587" y="2692843"/>
            <a:ext cx="586596" cy="34506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87650" y="2936008"/>
            <a:ext cx="879895" cy="3450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406596" y="2968792"/>
            <a:ext cx="879895" cy="3450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38189" y="2185859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breakdown </a:t>
            </a:r>
          </a:p>
          <a:p>
            <a:pPr algn="ctr"/>
            <a:r>
              <a:rPr lang="en-US" dirty="0" smtClean="0">
                <a:solidFill>
                  <a:srgbClr val="0082CA"/>
                </a:solidFill>
              </a:rPr>
              <a:t>test-stand</a:t>
            </a:r>
            <a:endParaRPr lang="en-US" dirty="0">
              <a:solidFill>
                <a:srgbClr val="0082CA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29243" y="4189097"/>
            <a:ext cx="3057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wakefield</a:t>
            </a:r>
            <a:r>
              <a:rPr lang="en-US" dirty="0" smtClean="0">
                <a:solidFill>
                  <a:srgbClr val="FF0000"/>
                </a:solidFill>
              </a:rPr>
              <a:t> experimental area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2647" y="43932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witness 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43457" y="441394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drive beam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7507998" y="4437319"/>
            <a:ext cx="87993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09764" y="4428924"/>
            <a:ext cx="87993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2"/>
          <p:cNvSpPr txBox="1">
            <a:spLocks/>
          </p:cNvSpPr>
          <p:nvPr/>
        </p:nvSpPr>
        <p:spPr>
          <a:xfrm>
            <a:off x="297583" y="4783278"/>
            <a:ext cx="2522510" cy="707758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- 15 MeV, single bunch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- 0.05-60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nC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5819316" y="4786381"/>
            <a:ext cx="3267055" cy="707758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- 70 MeV, up to 32 bunches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Max charge: </a:t>
            </a:r>
            <a:r>
              <a:rPr lang="en-US" dirty="0" smtClean="0">
                <a:solidFill>
                  <a:srgbClr val="FF0000"/>
                </a:solidFill>
              </a:rPr>
              <a:t>100 </a:t>
            </a:r>
            <a:r>
              <a:rPr lang="en-US" dirty="0" err="1" smtClean="0">
                <a:solidFill>
                  <a:srgbClr val="FF0000"/>
                </a:solidFill>
              </a:rPr>
              <a:t>nC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(single)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                      </a:t>
            </a:r>
            <a:r>
              <a:rPr lang="en-US" dirty="0" smtClean="0">
                <a:solidFill>
                  <a:srgbClr val="FF0000"/>
                </a:solidFill>
              </a:rPr>
              <a:t>600 </a:t>
            </a:r>
            <a:r>
              <a:rPr lang="en-US" dirty="0" err="1" smtClean="0">
                <a:solidFill>
                  <a:srgbClr val="FF0000"/>
                </a:solidFill>
              </a:rPr>
              <a:t>nC</a:t>
            </a:r>
            <a:r>
              <a:rPr lang="en-US" dirty="0" smtClean="0">
                <a:solidFill>
                  <a:srgbClr val="FF0000"/>
                </a:solidFill>
              </a:rPr>
              <a:t> (train)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 cstate="screen"/>
          <a:srcRect l="10032" r="77360" b="68869"/>
          <a:stretch/>
        </p:blipFill>
        <p:spPr>
          <a:xfrm flipV="1">
            <a:off x="5286491" y="2708538"/>
            <a:ext cx="1061049" cy="39460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914595" y="2183384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2CA"/>
                </a:solidFill>
              </a:rPr>
              <a:t>Argonne cathode</a:t>
            </a:r>
          </a:p>
          <a:p>
            <a:pPr algn="ctr"/>
            <a:r>
              <a:rPr lang="en-US" dirty="0" smtClean="0">
                <a:solidFill>
                  <a:srgbClr val="0082CA"/>
                </a:solidFill>
              </a:rPr>
              <a:t>test-stand (ACT)</a:t>
            </a:r>
            <a:endParaRPr lang="en-US" dirty="0">
              <a:solidFill>
                <a:srgbClr val="0082CA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857956" y="3009913"/>
            <a:ext cx="3336451" cy="1200598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7097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3" grpId="0"/>
      <p:bldP spid="30" grpId="0"/>
      <p:bldP spid="32" grpId="0"/>
      <p:bldP spid="33" grpId="0"/>
      <p:bldP spid="36" grpId="0"/>
      <p:bldP spid="37" grpId="0"/>
      <p:bldP spid="2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Strong capability in research related to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Over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15 collaborators 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4078317" y="2138702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507654" y="2082003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85679" y="2517328"/>
            <a:ext cx="6043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D. Wang,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et al., PRL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2016 (collaboration w/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Tsinghua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/SLAC)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E. </a:t>
            </a:r>
            <a:r>
              <a:rPr lang="en-US" dirty="0" err="1">
                <a:solidFill>
                  <a:srgbClr val="FF0000"/>
                </a:solidFill>
                <a:latin typeface="Cambria" pitchFamily="18" charset="0"/>
              </a:rPr>
              <a:t>Simakov</a:t>
            </a:r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en-US" i="1" dirty="0">
                <a:solidFill>
                  <a:srgbClr val="FF0000"/>
                </a:solidFill>
                <a:latin typeface="Cambria" pitchFamily="18" charset="0"/>
              </a:rPr>
              <a:t>et al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., </a:t>
            </a:r>
            <a:r>
              <a:rPr lang="en-US" i="1" dirty="0">
                <a:solidFill>
                  <a:srgbClr val="FF0000"/>
                </a:solidFill>
                <a:latin typeface="Cambria" pitchFamily="18" charset="0"/>
              </a:rPr>
              <a:t>PRL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2016 (collaboration w/LANL)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H.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Zha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et al., PRAB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2016 (collaboration w/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Tsinghua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25283" y="2082003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drive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156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  <p:bldP spid="39" grpId="0" animBg="1"/>
      <p:bldP spid="17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Strong capability in research related to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Over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15 collaborators 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4078317" y="2138702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507654" y="2082003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16200000">
            <a:off x="4078317" y="2620669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07654" y="2563970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0808" y="3066346"/>
            <a:ext cx="7143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C. Jing,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et al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.,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NIM-A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fr-FR" dirty="0" smtClean="0">
                <a:solidFill>
                  <a:srgbClr val="FF0000"/>
                </a:solidFill>
                <a:latin typeface="Cambria" pitchFamily="18" charset="0"/>
              </a:rPr>
              <a:t> 2018 (</a:t>
            </a:r>
            <a:r>
              <a:rPr lang="fr-FR" dirty="0" err="1" smtClean="0">
                <a:solidFill>
                  <a:srgbClr val="FF0000"/>
                </a:solidFill>
                <a:latin typeface="Cambria" pitchFamily="18" charset="0"/>
              </a:rPr>
              <a:t>collabroation</a:t>
            </a:r>
            <a:r>
              <a:rPr lang="fr-FR" dirty="0" smtClean="0">
                <a:solidFill>
                  <a:srgbClr val="FF0000"/>
                </a:solidFill>
                <a:latin typeface="Cambria" pitchFamily="18" charset="0"/>
              </a:rPr>
              <a:t> w/Euclid)</a:t>
            </a:r>
          </a:p>
          <a:p>
            <a:r>
              <a:rPr lang="fr-FR" dirty="0" err="1" smtClean="0">
                <a:solidFill>
                  <a:srgbClr val="FF0000"/>
                </a:solidFill>
                <a:latin typeface="Cambria" pitchFamily="18" charset="0"/>
              </a:rPr>
              <a:t>Ongoing</a:t>
            </a:r>
            <a:r>
              <a:rPr lang="fr-FR" dirty="0" smtClean="0">
                <a:solidFill>
                  <a:srgbClr val="FF0000"/>
                </a:solidFill>
                <a:latin typeface="Cambria" pitchFamily="18" charset="0"/>
              </a:rPr>
              <a:t>: </a:t>
            </a:r>
            <a:r>
              <a:rPr lang="fr-FR" dirty="0" err="1" smtClean="0">
                <a:solidFill>
                  <a:srgbClr val="FF0000"/>
                </a:solidFill>
                <a:latin typeface="Cambria" pitchFamily="18" charset="0"/>
              </a:rPr>
              <a:t>staged</a:t>
            </a:r>
            <a:r>
              <a:rPr lang="fr-FR" dirty="0" smtClean="0">
                <a:solidFill>
                  <a:srgbClr val="FF0000"/>
                </a:solidFill>
                <a:latin typeface="Cambria" pitchFamily="18" charset="0"/>
              </a:rPr>
              <a:t> drive </a:t>
            </a:r>
            <a:r>
              <a:rPr lang="fr-FR" dirty="0" err="1" smtClean="0">
                <a:solidFill>
                  <a:srgbClr val="FF0000"/>
                </a:solidFill>
                <a:latin typeface="Cambria" pitchFamily="18" charset="0"/>
              </a:rPr>
              <a:t>beam</a:t>
            </a:r>
            <a:r>
              <a:rPr lang="fr-FR" dirty="0" smtClean="0">
                <a:solidFill>
                  <a:srgbClr val="FF0000"/>
                </a:solidFill>
                <a:latin typeface="Cambria" pitchFamily="18" charset="0"/>
              </a:rPr>
              <a:t>  distribution (collaboration w/ IIT/Euclid)</a:t>
            </a:r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5283" y="2082003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drive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25283" y="2563970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6664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Strong capability in research related to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Over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15 collaborators 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4078317" y="2138702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507654" y="2082003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16200000">
            <a:off x="4078317" y="2620669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07654" y="2563970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4078317" y="3112214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07653" y="3055515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Bunch shaping 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37732" y="3490840"/>
            <a:ext cx="55398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Q. Gao, </a:t>
            </a:r>
            <a:r>
              <a:rPr lang="en-US" i="1" dirty="0">
                <a:solidFill>
                  <a:srgbClr val="FF0000"/>
                </a:solidFill>
                <a:latin typeface="Cambria" pitchFamily="18" charset="0"/>
              </a:rPr>
              <a:t>et al., PRL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2018 (collaboration w/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Tsinghua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)</a:t>
            </a:r>
          </a:p>
          <a:p>
            <a:pPr algn="ctr"/>
            <a:r>
              <a:rPr lang="en-US" dirty="0" err="1">
                <a:solidFill>
                  <a:srgbClr val="FF0000"/>
                </a:solidFill>
                <a:latin typeface="Cambria" pitchFamily="18" charset="0"/>
              </a:rPr>
              <a:t>G.Ha</a:t>
            </a:r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en-US" i="1" dirty="0">
                <a:solidFill>
                  <a:srgbClr val="FF0000"/>
                </a:solidFill>
                <a:latin typeface="Cambria" pitchFamily="18" charset="0"/>
              </a:rPr>
              <a:t>et </a:t>
            </a:r>
            <a:r>
              <a:rPr lang="en-US" i="1" dirty="0" err="1">
                <a:solidFill>
                  <a:srgbClr val="FF0000"/>
                </a:solidFill>
                <a:latin typeface="Cambria" pitchFamily="18" charset="0"/>
              </a:rPr>
              <a:t>al.,</a:t>
            </a:r>
            <a:r>
              <a:rPr lang="en-US" i="1" dirty="0" err="1" smtClean="0">
                <a:solidFill>
                  <a:srgbClr val="FF0000"/>
                </a:solidFill>
                <a:latin typeface="Cambria" pitchFamily="18" charset="0"/>
              </a:rPr>
              <a:t>PRL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2017 (collaboration w/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Postech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)</a:t>
            </a:r>
            <a:endParaRPr lang="en-US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A.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Halavanau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et al., PRAB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2017 (collaboration w/ NIU)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G.Ha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et </a:t>
            </a:r>
            <a:r>
              <a:rPr lang="en-US" i="1" dirty="0" err="1" smtClean="0">
                <a:solidFill>
                  <a:srgbClr val="FF0000"/>
                </a:solidFill>
                <a:latin typeface="Cambria" pitchFamily="18" charset="0"/>
              </a:rPr>
              <a:t>al.,PRAB</a:t>
            </a:r>
            <a:r>
              <a:rPr lang="en-US" i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2016 (collaboration w/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Postech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)</a:t>
            </a:r>
            <a:endParaRPr lang="en-US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25283" y="2082003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drive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25283" y="2563970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25283" y="3055515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4083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9901" y="351364"/>
            <a:ext cx="6776128" cy="522278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286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93" y="986277"/>
            <a:ext cx="8448582" cy="2930116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Argonne Wakefield Accelerator (AWA) facility</a:t>
            </a:r>
          </a:p>
          <a:p>
            <a:pPr marL="0" indent="0">
              <a:buFont typeface="Wingdings" pitchFamily="2" charset="2"/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 Strong capability in research related to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acceleration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- Over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15 collaborators and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users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4078317" y="2138702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507654" y="2082003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16200000">
            <a:off x="4078317" y="2620669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07654" y="2563970"/>
            <a:ext cx="2669528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TBA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4078317" y="3112214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07653" y="3055515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Bunch shaping Collinear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 rot="16200000">
            <a:off x="4078317" y="3603760"/>
            <a:ext cx="276046" cy="255935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07653" y="3547061"/>
            <a:ext cx="2669529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Plasma Wakefield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65823" y="3978381"/>
            <a:ext cx="528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Experiment in preparation (collaboration w/ UCLA)</a:t>
            </a:r>
            <a:endParaRPr lang="en-US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25283" y="2082003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drive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25283" y="2563970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drive+witness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25283" y="3055515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25283" y="3547061"/>
            <a:ext cx="2199743" cy="369332"/>
          </a:xfrm>
          <a:prstGeom prst="rect">
            <a:avLst/>
          </a:prstGeom>
          <a:noFill/>
          <a:ln w="1905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drive+EEX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533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presentation_4x3</Template>
  <TotalTime>1811</TotalTime>
  <Words>1745</Words>
  <Application>Microsoft Office PowerPoint</Application>
  <PresentationFormat>On-screen Show (4:3)</PresentationFormat>
  <Paragraphs>621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presentation_4x3</vt:lpstr>
      <vt:lpstr>VISIO</vt:lpstr>
      <vt:lpstr>ReCENT PROGRESS of SHORT PULSE DIELECTRIC TWO-BEAM ACCELERATION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short pulse dielectric tba in k-band -- a prototype IN aflc</vt:lpstr>
      <vt:lpstr>Structure overview</vt:lpstr>
      <vt:lpstr>High power generation</vt:lpstr>
      <vt:lpstr>Main beam acceleration</vt:lpstr>
      <vt:lpstr>short pulse High power generation in x-band -- beyond 100 MW </vt:lpstr>
      <vt:lpstr>Structure overview</vt:lpstr>
      <vt:lpstr>High power test</vt:lpstr>
      <vt:lpstr>Structure coating damage</vt:lpstr>
      <vt:lpstr>Dielectric disk accelerator -- efficiency improvement</vt:lpstr>
      <vt:lpstr>Structure overview</vt:lpstr>
      <vt:lpstr>Ongoing research</vt:lpstr>
      <vt:lpstr>AFLc EFFICIENCY MAP</vt:lpstr>
      <vt:lpstr>AFLc EFFICIENCY MAP</vt:lpstr>
      <vt:lpstr>AFLc EFFICIENCY MAP</vt:lpstr>
      <vt:lpstr>AFLc EFFICIENCY MAP</vt:lpstr>
      <vt:lpstr>Summary</vt:lpstr>
      <vt:lpstr>Future study</vt:lpstr>
      <vt:lpstr>Present users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Chunguang Jing</cp:lastModifiedBy>
  <cp:revision>138</cp:revision>
  <cp:lastPrinted>2015-09-08T15:35:42Z</cp:lastPrinted>
  <dcterms:created xsi:type="dcterms:W3CDTF">2017-05-25T19:58:38Z</dcterms:created>
  <dcterms:modified xsi:type="dcterms:W3CDTF">2018-05-31T00:41:42Z</dcterms:modified>
</cp:coreProperties>
</file>