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sldIdLst>
    <p:sldId id="355" r:id="rId2"/>
    <p:sldId id="259" r:id="rId3"/>
    <p:sldId id="312" r:id="rId4"/>
    <p:sldId id="351" r:id="rId5"/>
    <p:sldId id="319" r:id="rId6"/>
    <p:sldId id="313" r:id="rId7"/>
    <p:sldId id="318" r:id="rId8"/>
    <p:sldId id="315" r:id="rId9"/>
    <p:sldId id="314" r:id="rId10"/>
    <p:sldId id="322" r:id="rId11"/>
    <p:sldId id="359" r:id="rId12"/>
    <p:sldId id="323" r:id="rId13"/>
    <p:sldId id="324" r:id="rId14"/>
    <p:sldId id="354" r:id="rId15"/>
    <p:sldId id="343" r:id="rId16"/>
    <p:sldId id="344" r:id="rId17"/>
    <p:sldId id="353" r:id="rId18"/>
    <p:sldId id="348" r:id="rId19"/>
    <p:sldId id="349" r:id="rId20"/>
    <p:sldId id="275" r:id="rId21"/>
    <p:sldId id="352" r:id="rId22"/>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bio Cardelli" initials="FC" lastIdx="1" clrIdx="0">
    <p:extLst>
      <p:ext uri="{19B8F6BF-5375-455C-9EA6-DF929625EA0E}">
        <p15:presenceInfo xmlns:p15="http://schemas.microsoft.com/office/powerpoint/2012/main" userId="71586397e1b1cc6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606E"/>
    <a:srgbClr val="004AB8"/>
    <a:srgbClr val="8DD5E3"/>
    <a:srgbClr val="2FA4BB"/>
    <a:srgbClr val="1F6C7B"/>
    <a:srgbClr val="0066FF"/>
    <a:srgbClr val="FFFFFF"/>
    <a:srgbClr val="C313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8EC20E35-A176-4012-BC5E-935CFFF8708E}" styleName="Stile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19" autoAdjust="0"/>
    <p:restoredTop sz="94434" autoAdjust="0"/>
  </p:normalViewPr>
  <p:slideViewPr>
    <p:cSldViewPr snapToGrid="0">
      <p:cViewPr varScale="1">
        <p:scale>
          <a:sx n="99" d="100"/>
          <a:sy n="99" d="100"/>
        </p:scale>
        <p:origin x="1253" y="4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3D217-A556-4A28-9BBD-4C5E23902189}" type="datetimeFigureOut">
              <a:rPr lang="it-IT" smtClean="0"/>
              <a:t>06/06/2018</a:t>
            </a:fld>
            <a:endParaRPr lang="it-IT"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DD54ED-B94F-452B-A915-CB1A1233426D}" type="slidenum">
              <a:rPr lang="it-IT" smtClean="0"/>
              <a:t>‹#›</a:t>
            </a:fld>
            <a:endParaRPr lang="it-IT" dirty="0"/>
          </a:p>
        </p:txBody>
      </p:sp>
    </p:spTree>
    <p:extLst>
      <p:ext uri="{BB962C8B-B14F-4D97-AF65-F5344CB8AC3E}">
        <p14:creationId xmlns:p14="http://schemas.microsoft.com/office/powerpoint/2010/main" val="1988221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828AC1F-153D-47E6-AC18-566C98D116D6}" type="slidenum">
              <a:rPr lang="it-IT" smtClean="0">
                <a:solidFill>
                  <a:prstClr val="black"/>
                </a:solidFill>
              </a:rPr>
              <a:pPr/>
              <a:t>2</a:t>
            </a:fld>
            <a:endParaRPr lang="it-IT" dirty="0">
              <a:solidFill>
                <a:prstClr val="black"/>
              </a:solidFill>
            </a:endParaRPr>
          </a:p>
        </p:txBody>
      </p:sp>
    </p:spTree>
    <p:extLst>
      <p:ext uri="{BB962C8B-B14F-4D97-AF65-F5344CB8AC3E}">
        <p14:creationId xmlns:p14="http://schemas.microsoft.com/office/powerpoint/2010/main" val="39437048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828AC1F-153D-47E6-AC18-566C98D116D6}" type="slidenum">
              <a:rPr lang="it-IT" smtClean="0">
                <a:solidFill>
                  <a:prstClr val="black"/>
                </a:solidFill>
              </a:rPr>
              <a:pPr/>
              <a:t>11</a:t>
            </a:fld>
            <a:endParaRPr lang="it-IT" dirty="0">
              <a:solidFill>
                <a:prstClr val="black"/>
              </a:solidFill>
            </a:endParaRPr>
          </a:p>
        </p:txBody>
      </p:sp>
    </p:spTree>
    <p:extLst>
      <p:ext uri="{BB962C8B-B14F-4D97-AF65-F5344CB8AC3E}">
        <p14:creationId xmlns:p14="http://schemas.microsoft.com/office/powerpoint/2010/main" val="42036141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828AC1F-153D-47E6-AC18-566C98D116D6}" type="slidenum">
              <a:rPr lang="it-IT" smtClean="0">
                <a:solidFill>
                  <a:prstClr val="black"/>
                </a:solidFill>
              </a:rPr>
              <a:pPr/>
              <a:t>12</a:t>
            </a:fld>
            <a:endParaRPr lang="it-IT" dirty="0">
              <a:solidFill>
                <a:prstClr val="black"/>
              </a:solidFill>
            </a:endParaRPr>
          </a:p>
        </p:txBody>
      </p:sp>
    </p:spTree>
    <p:extLst>
      <p:ext uri="{BB962C8B-B14F-4D97-AF65-F5344CB8AC3E}">
        <p14:creationId xmlns:p14="http://schemas.microsoft.com/office/powerpoint/2010/main" val="3962863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828AC1F-153D-47E6-AC18-566C98D116D6}" type="slidenum">
              <a:rPr lang="it-IT" smtClean="0">
                <a:solidFill>
                  <a:prstClr val="black"/>
                </a:solidFill>
              </a:rPr>
              <a:pPr/>
              <a:t>13</a:t>
            </a:fld>
            <a:endParaRPr lang="it-IT" dirty="0">
              <a:solidFill>
                <a:prstClr val="black"/>
              </a:solidFill>
            </a:endParaRPr>
          </a:p>
        </p:txBody>
      </p:sp>
    </p:spTree>
    <p:extLst>
      <p:ext uri="{BB962C8B-B14F-4D97-AF65-F5344CB8AC3E}">
        <p14:creationId xmlns:p14="http://schemas.microsoft.com/office/powerpoint/2010/main" val="22805118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828AC1F-153D-47E6-AC18-566C98D116D6}" type="slidenum">
              <a:rPr lang="it-IT" smtClean="0">
                <a:solidFill>
                  <a:prstClr val="black"/>
                </a:solidFill>
              </a:rPr>
              <a:pPr/>
              <a:t>14</a:t>
            </a:fld>
            <a:endParaRPr lang="it-IT" dirty="0">
              <a:solidFill>
                <a:prstClr val="black"/>
              </a:solidFill>
            </a:endParaRPr>
          </a:p>
        </p:txBody>
      </p:sp>
    </p:spTree>
    <p:extLst>
      <p:ext uri="{BB962C8B-B14F-4D97-AF65-F5344CB8AC3E}">
        <p14:creationId xmlns:p14="http://schemas.microsoft.com/office/powerpoint/2010/main" val="23634832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828AC1F-153D-47E6-AC18-566C98D116D6}" type="slidenum">
              <a:rPr lang="it-IT" smtClean="0">
                <a:solidFill>
                  <a:prstClr val="black"/>
                </a:solidFill>
              </a:rPr>
              <a:pPr/>
              <a:t>15</a:t>
            </a:fld>
            <a:endParaRPr lang="it-IT" dirty="0">
              <a:solidFill>
                <a:prstClr val="black"/>
              </a:solidFill>
            </a:endParaRPr>
          </a:p>
        </p:txBody>
      </p:sp>
    </p:spTree>
    <p:extLst>
      <p:ext uri="{BB962C8B-B14F-4D97-AF65-F5344CB8AC3E}">
        <p14:creationId xmlns:p14="http://schemas.microsoft.com/office/powerpoint/2010/main" val="7425705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828AC1F-153D-47E6-AC18-566C98D116D6}" type="slidenum">
              <a:rPr lang="it-IT" smtClean="0">
                <a:solidFill>
                  <a:prstClr val="black"/>
                </a:solidFill>
              </a:rPr>
              <a:pPr/>
              <a:t>16</a:t>
            </a:fld>
            <a:endParaRPr lang="it-IT" dirty="0">
              <a:solidFill>
                <a:prstClr val="black"/>
              </a:solidFill>
            </a:endParaRPr>
          </a:p>
        </p:txBody>
      </p:sp>
    </p:spTree>
    <p:extLst>
      <p:ext uri="{BB962C8B-B14F-4D97-AF65-F5344CB8AC3E}">
        <p14:creationId xmlns:p14="http://schemas.microsoft.com/office/powerpoint/2010/main" val="12814525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828AC1F-153D-47E6-AC18-566C98D116D6}" type="slidenum">
              <a:rPr lang="it-IT" smtClean="0">
                <a:solidFill>
                  <a:prstClr val="black"/>
                </a:solidFill>
              </a:rPr>
              <a:pPr/>
              <a:t>17</a:t>
            </a:fld>
            <a:endParaRPr lang="it-IT" dirty="0">
              <a:solidFill>
                <a:prstClr val="black"/>
              </a:solidFill>
            </a:endParaRPr>
          </a:p>
        </p:txBody>
      </p:sp>
    </p:spTree>
    <p:extLst>
      <p:ext uri="{BB962C8B-B14F-4D97-AF65-F5344CB8AC3E}">
        <p14:creationId xmlns:p14="http://schemas.microsoft.com/office/powerpoint/2010/main" val="11837561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828AC1F-153D-47E6-AC18-566C98D116D6}" type="slidenum">
              <a:rPr lang="it-IT" smtClean="0">
                <a:solidFill>
                  <a:prstClr val="black"/>
                </a:solidFill>
              </a:rPr>
              <a:pPr/>
              <a:t>18</a:t>
            </a:fld>
            <a:endParaRPr lang="it-IT" dirty="0">
              <a:solidFill>
                <a:prstClr val="black"/>
              </a:solidFill>
            </a:endParaRPr>
          </a:p>
        </p:txBody>
      </p:sp>
    </p:spTree>
    <p:extLst>
      <p:ext uri="{BB962C8B-B14F-4D97-AF65-F5344CB8AC3E}">
        <p14:creationId xmlns:p14="http://schemas.microsoft.com/office/powerpoint/2010/main" val="17018067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828AC1F-153D-47E6-AC18-566C98D116D6}" type="slidenum">
              <a:rPr lang="it-IT" smtClean="0">
                <a:solidFill>
                  <a:prstClr val="black"/>
                </a:solidFill>
              </a:rPr>
              <a:pPr/>
              <a:t>19</a:t>
            </a:fld>
            <a:endParaRPr lang="it-IT" dirty="0">
              <a:solidFill>
                <a:prstClr val="black"/>
              </a:solidFill>
            </a:endParaRPr>
          </a:p>
        </p:txBody>
      </p:sp>
    </p:spTree>
    <p:extLst>
      <p:ext uri="{BB962C8B-B14F-4D97-AF65-F5344CB8AC3E}">
        <p14:creationId xmlns:p14="http://schemas.microsoft.com/office/powerpoint/2010/main" val="19690918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828AC1F-153D-47E6-AC18-566C98D116D6}" type="slidenum">
              <a:rPr lang="it-IT" smtClean="0">
                <a:solidFill>
                  <a:prstClr val="black"/>
                </a:solidFill>
              </a:rPr>
              <a:pPr/>
              <a:t>20</a:t>
            </a:fld>
            <a:endParaRPr lang="it-IT" dirty="0">
              <a:solidFill>
                <a:prstClr val="black"/>
              </a:solidFill>
            </a:endParaRPr>
          </a:p>
        </p:txBody>
      </p:sp>
    </p:spTree>
    <p:extLst>
      <p:ext uri="{BB962C8B-B14F-4D97-AF65-F5344CB8AC3E}">
        <p14:creationId xmlns:p14="http://schemas.microsoft.com/office/powerpoint/2010/main" val="378900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828AC1F-153D-47E6-AC18-566C98D116D6}" type="slidenum">
              <a:rPr lang="it-IT" smtClean="0">
                <a:solidFill>
                  <a:prstClr val="black"/>
                </a:solidFill>
              </a:rPr>
              <a:pPr/>
              <a:t>3</a:t>
            </a:fld>
            <a:endParaRPr lang="it-IT" dirty="0">
              <a:solidFill>
                <a:prstClr val="black"/>
              </a:solidFill>
            </a:endParaRPr>
          </a:p>
        </p:txBody>
      </p:sp>
    </p:spTree>
    <p:extLst>
      <p:ext uri="{BB962C8B-B14F-4D97-AF65-F5344CB8AC3E}">
        <p14:creationId xmlns:p14="http://schemas.microsoft.com/office/powerpoint/2010/main" val="29242703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828AC1F-153D-47E6-AC18-566C98D116D6}" type="slidenum">
              <a:rPr lang="it-IT" smtClean="0">
                <a:solidFill>
                  <a:prstClr val="black"/>
                </a:solidFill>
              </a:rPr>
              <a:pPr/>
              <a:t>21</a:t>
            </a:fld>
            <a:endParaRPr lang="it-IT" dirty="0">
              <a:solidFill>
                <a:prstClr val="black"/>
              </a:solidFill>
            </a:endParaRPr>
          </a:p>
        </p:txBody>
      </p:sp>
    </p:spTree>
    <p:extLst>
      <p:ext uri="{BB962C8B-B14F-4D97-AF65-F5344CB8AC3E}">
        <p14:creationId xmlns:p14="http://schemas.microsoft.com/office/powerpoint/2010/main" val="25547120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828AC1F-153D-47E6-AC18-566C98D116D6}" type="slidenum">
              <a:rPr lang="it-IT" smtClean="0">
                <a:solidFill>
                  <a:prstClr val="black"/>
                </a:solidFill>
              </a:rPr>
              <a:pPr/>
              <a:t>4</a:t>
            </a:fld>
            <a:endParaRPr lang="it-IT" dirty="0">
              <a:solidFill>
                <a:prstClr val="black"/>
              </a:solidFill>
            </a:endParaRPr>
          </a:p>
        </p:txBody>
      </p:sp>
    </p:spTree>
    <p:extLst>
      <p:ext uri="{BB962C8B-B14F-4D97-AF65-F5344CB8AC3E}">
        <p14:creationId xmlns:p14="http://schemas.microsoft.com/office/powerpoint/2010/main" val="3469015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828AC1F-153D-47E6-AC18-566C98D116D6}" type="slidenum">
              <a:rPr lang="it-IT" smtClean="0">
                <a:solidFill>
                  <a:prstClr val="black"/>
                </a:solidFill>
              </a:rPr>
              <a:pPr/>
              <a:t>5</a:t>
            </a:fld>
            <a:endParaRPr lang="it-IT" dirty="0">
              <a:solidFill>
                <a:prstClr val="black"/>
              </a:solidFill>
            </a:endParaRPr>
          </a:p>
        </p:txBody>
      </p:sp>
    </p:spTree>
    <p:extLst>
      <p:ext uri="{BB962C8B-B14F-4D97-AF65-F5344CB8AC3E}">
        <p14:creationId xmlns:p14="http://schemas.microsoft.com/office/powerpoint/2010/main" val="11046616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indent="0">
              <a:buFont typeface="Arial" panose="020B0604020202020204" pitchFamily="34" charset="0"/>
              <a:buNone/>
            </a:pPr>
            <a:endParaRPr lang="it-IT" sz="1200" b="1" dirty="0" smtClean="0">
              <a:solidFill>
                <a:prstClr val="black"/>
              </a:solidFill>
              <a:latin typeface="Calibri" panose="020F0502020204030204" pitchFamily="34" charset="0"/>
              <a:cs typeface="Calibri" panose="020F0502020204030204" pitchFamily="34" charset="0"/>
            </a:endParaRPr>
          </a:p>
        </p:txBody>
      </p:sp>
      <p:sp>
        <p:nvSpPr>
          <p:cNvPr id="4" name="Segnaposto numero diapositiva 3"/>
          <p:cNvSpPr>
            <a:spLocks noGrp="1"/>
          </p:cNvSpPr>
          <p:nvPr>
            <p:ph type="sldNum" sz="quarter" idx="10"/>
          </p:nvPr>
        </p:nvSpPr>
        <p:spPr/>
        <p:txBody>
          <a:bodyPr/>
          <a:lstStyle/>
          <a:p>
            <a:fld id="{F828AC1F-153D-47E6-AC18-566C98D116D6}" type="slidenum">
              <a:rPr lang="it-IT" smtClean="0">
                <a:solidFill>
                  <a:prstClr val="black"/>
                </a:solidFill>
              </a:rPr>
              <a:pPr/>
              <a:t>6</a:t>
            </a:fld>
            <a:endParaRPr lang="it-IT" dirty="0">
              <a:solidFill>
                <a:prstClr val="black"/>
              </a:solidFill>
            </a:endParaRPr>
          </a:p>
        </p:txBody>
      </p:sp>
    </p:spTree>
    <p:extLst>
      <p:ext uri="{BB962C8B-B14F-4D97-AF65-F5344CB8AC3E}">
        <p14:creationId xmlns:p14="http://schemas.microsoft.com/office/powerpoint/2010/main" val="32756557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828AC1F-153D-47E6-AC18-566C98D116D6}" type="slidenum">
              <a:rPr lang="it-IT" smtClean="0">
                <a:solidFill>
                  <a:prstClr val="black"/>
                </a:solidFill>
              </a:rPr>
              <a:pPr/>
              <a:t>7</a:t>
            </a:fld>
            <a:endParaRPr lang="it-IT" dirty="0">
              <a:solidFill>
                <a:prstClr val="black"/>
              </a:solidFill>
            </a:endParaRPr>
          </a:p>
        </p:txBody>
      </p:sp>
    </p:spTree>
    <p:extLst>
      <p:ext uri="{BB962C8B-B14F-4D97-AF65-F5344CB8AC3E}">
        <p14:creationId xmlns:p14="http://schemas.microsoft.com/office/powerpoint/2010/main" val="24731391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828AC1F-153D-47E6-AC18-566C98D116D6}" type="slidenum">
              <a:rPr lang="it-IT" smtClean="0">
                <a:solidFill>
                  <a:prstClr val="black"/>
                </a:solidFill>
              </a:rPr>
              <a:pPr/>
              <a:t>8</a:t>
            </a:fld>
            <a:endParaRPr lang="it-IT" dirty="0">
              <a:solidFill>
                <a:prstClr val="black"/>
              </a:solidFill>
            </a:endParaRPr>
          </a:p>
        </p:txBody>
      </p:sp>
    </p:spTree>
    <p:extLst>
      <p:ext uri="{BB962C8B-B14F-4D97-AF65-F5344CB8AC3E}">
        <p14:creationId xmlns:p14="http://schemas.microsoft.com/office/powerpoint/2010/main" val="38076484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828AC1F-153D-47E6-AC18-566C98D116D6}" type="slidenum">
              <a:rPr lang="it-IT" smtClean="0">
                <a:solidFill>
                  <a:prstClr val="black"/>
                </a:solidFill>
              </a:rPr>
              <a:pPr/>
              <a:t>9</a:t>
            </a:fld>
            <a:endParaRPr lang="it-IT" dirty="0">
              <a:solidFill>
                <a:prstClr val="black"/>
              </a:solidFill>
            </a:endParaRPr>
          </a:p>
        </p:txBody>
      </p:sp>
    </p:spTree>
    <p:extLst>
      <p:ext uri="{BB962C8B-B14F-4D97-AF65-F5344CB8AC3E}">
        <p14:creationId xmlns:p14="http://schemas.microsoft.com/office/powerpoint/2010/main" val="17052669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828AC1F-153D-47E6-AC18-566C98D116D6}" type="slidenum">
              <a:rPr lang="it-IT" smtClean="0">
                <a:solidFill>
                  <a:prstClr val="black"/>
                </a:solidFill>
              </a:rPr>
              <a:pPr/>
              <a:t>10</a:t>
            </a:fld>
            <a:endParaRPr lang="it-IT" dirty="0">
              <a:solidFill>
                <a:prstClr val="black"/>
              </a:solidFill>
            </a:endParaRPr>
          </a:p>
        </p:txBody>
      </p:sp>
    </p:spTree>
    <p:extLst>
      <p:ext uri="{BB962C8B-B14F-4D97-AF65-F5344CB8AC3E}">
        <p14:creationId xmlns:p14="http://schemas.microsoft.com/office/powerpoint/2010/main" val="3108811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657350" y="4464028"/>
            <a:ext cx="6858000" cy="1194650"/>
          </a:xfrm>
        </p:spPr>
        <p:txBody>
          <a:bodyPr wrap="none" anchor="t">
            <a:normAutofit/>
          </a:bodyPr>
          <a:lstStyle>
            <a:lvl1pPr algn="r">
              <a:defRPr sz="7200" b="0" spc="-225">
                <a:gradFill flip="none" rotWithShape="1">
                  <a:gsLst>
                    <a:gs pos="32000">
                      <a:schemeClr val="tx1">
                        <a:lumMod val="89000"/>
                      </a:schemeClr>
                    </a:gs>
                    <a:gs pos="100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it-IT" smtClean="0"/>
              <a:t>Fare clic per modificare lo stile del titolo</a:t>
            </a:r>
            <a:endParaRPr lang="en-US" dirty="0"/>
          </a:p>
        </p:txBody>
      </p:sp>
      <p:sp>
        <p:nvSpPr>
          <p:cNvPr id="3" name="Subtitle 2"/>
          <p:cNvSpPr>
            <a:spLocks noGrp="1"/>
          </p:cNvSpPr>
          <p:nvPr>
            <p:ph type="subTitle" idx="1"/>
          </p:nvPr>
        </p:nvSpPr>
        <p:spPr>
          <a:xfrm>
            <a:off x="1657349" y="3829878"/>
            <a:ext cx="6858000" cy="618523"/>
          </a:xfrm>
        </p:spPr>
        <p:txBody>
          <a:bodyPr anchor="b">
            <a:normAutofit/>
          </a:bodyPr>
          <a:lstStyle>
            <a:lvl1pPr marL="0" indent="0" algn="r">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smtClean="0"/>
              <a:t>Fare clic per modificare lo stile del sottotitolo dello schema</a:t>
            </a:r>
            <a:endParaRPr lang="en-US" dirty="0"/>
          </a:p>
        </p:txBody>
      </p:sp>
      <p:sp>
        <p:nvSpPr>
          <p:cNvPr id="7" name="Date Placeholder 6"/>
          <p:cNvSpPr>
            <a:spLocks noGrp="1"/>
          </p:cNvSpPr>
          <p:nvPr>
            <p:ph type="dt" sz="half" idx="10"/>
          </p:nvPr>
        </p:nvSpPr>
        <p:spPr/>
        <p:txBody>
          <a:bodyPr/>
          <a:lstStyle/>
          <a:p>
            <a:fld id="{B83D3440-B794-4C86-9482-57EB561E4D22}" type="datetimeFigureOut">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06/06/2018</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8" name="Footer Placeholder 7"/>
          <p:cNvSpPr>
            <a:spLocks noGrp="1"/>
          </p:cNvSpPr>
          <p:nvPr>
            <p:ph type="ftr" sz="quarter" idx="11"/>
          </p:nvPr>
        </p:nvSpPr>
        <p:spPr/>
        <p:txBody>
          <a:bodyPr/>
          <a:lstStyle/>
          <a:p>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9" name="Slide Number Placeholder 8"/>
          <p:cNvSpPr>
            <a:spLocks noGrp="1"/>
          </p:cNvSpPr>
          <p:nvPr>
            <p:ph type="sldNum" sz="quarter" idx="12"/>
          </p:nvPr>
        </p:nvSpPr>
        <p:spPr/>
        <p:txBody>
          <a:bodyPr/>
          <a:lstStyle/>
          <a:p>
            <a:fld id="{16E6BC63-F9F6-44FE-A5CC-77493FA27B23}" type="slidenum">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Tree>
    <p:extLst>
      <p:ext uri="{BB962C8B-B14F-4D97-AF65-F5344CB8AC3E}">
        <p14:creationId xmlns:p14="http://schemas.microsoft.com/office/powerpoint/2010/main" val="31603617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4367161"/>
            <a:ext cx="7886700" cy="819355"/>
          </a:xfrm>
        </p:spPr>
        <p:txBody>
          <a:bodyPr anchor="b"/>
          <a:lstStyle>
            <a:lvl1pPr>
              <a:defRPr sz="240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629841" y="987426"/>
            <a:ext cx="7886700" cy="337973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dirty="0" smtClean="0"/>
              <a:t>Fare clic sull'icona per inserire un'immagine</a:t>
            </a:r>
            <a:endParaRPr lang="en-US" dirty="0"/>
          </a:p>
        </p:txBody>
      </p:sp>
      <p:sp>
        <p:nvSpPr>
          <p:cNvPr id="4" name="Text Placeholder 3"/>
          <p:cNvSpPr>
            <a:spLocks noGrp="1"/>
          </p:cNvSpPr>
          <p:nvPr>
            <p:ph type="body" sz="half" idx="2"/>
          </p:nvPr>
        </p:nvSpPr>
        <p:spPr>
          <a:xfrm>
            <a:off x="629841" y="5186516"/>
            <a:ext cx="7885509" cy="682472"/>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B83D3440-B794-4C86-9482-57EB561E4D22}" type="datetimeFigureOut">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06/06/2018</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6" name="Footer Placeholder 5"/>
          <p:cNvSpPr>
            <a:spLocks noGrp="1"/>
          </p:cNvSpPr>
          <p:nvPr>
            <p:ph type="ftr" sz="quarter" idx="11"/>
          </p:nvPr>
        </p:nvSpPr>
        <p:spPr/>
        <p:txBody>
          <a:bodyPr/>
          <a:lstStyle/>
          <a:p>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7" name="Slide Number Placeholder 6"/>
          <p:cNvSpPr>
            <a:spLocks noGrp="1"/>
          </p:cNvSpPr>
          <p:nvPr>
            <p:ph type="sldNum" sz="quarter" idx="12"/>
          </p:nvPr>
        </p:nvSpPr>
        <p:spPr/>
        <p:txBody>
          <a:bodyPr/>
          <a:lstStyle/>
          <a:p>
            <a:fld id="{16E6BC63-F9F6-44FE-A5CC-77493FA27B23}" type="slidenum">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Tree>
    <p:extLst>
      <p:ext uri="{BB962C8B-B14F-4D97-AF65-F5344CB8AC3E}">
        <p14:creationId xmlns:p14="http://schemas.microsoft.com/office/powerpoint/2010/main" val="3433083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3534344"/>
          </a:xfrm>
        </p:spPr>
        <p:txBody>
          <a:bodyPr anchor="ctr"/>
          <a:lstStyle>
            <a:lvl1pPr>
              <a:defRPr sz="2400"/>
            </a:lvl1pPr>
          </a:lstStyle>
          <a:p>
            <a:r>
              <a:rPr lang="it-IT" smtClean="0"/>
              <a:t>Fare clic per modificare lo stile del titolo</a:t>
            </a:r>
            <a:endParaRPr lang="en-US" dirty="0"/>
          </a:p>
        </p:txBody>
      </p:sp>
      <p:sp>
        <p:nvSpPr>
          <p:cNvPr id="4" name="Text Placeholder 3"/>
          <p:cNvSpPr>
            <a:spLocks noGrp="1"/>
          </p:cNvSpPr>
          <p:nvPr>
            <p:ph type="body" sz="half" idx="2"/>
          </p:nvPr>
        </p:nvSpPr>
        <p:spPr>
          <a:xfrm>
            <a:off x="629841" y="4489399"/>
            <a:ext cx="7885509" cy="1501826"/>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B83D3440-B794-4C86-9482-57EB561E4D22}" type="datetimeFigureOut">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06/06/2018</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6" name="Footer Placeholder 5"/>
          <p:cNvSpPr>
            <a:spLocks noGrp="1"/>
          </p:cNvSpPr>
          <p:nvPr>
            <p:ph type="ftr" sz="quarter" idx="11"/>
          </p:nvPr>
        </p:nvSpPr>
        <p:spPr/>
        <p:txBody>
          <a:bodyPr/>
          <a:lstStyle/>
          <a:p>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7" name="Slide Number Placeholder 6"/>
          <p:cNvSpPr>
            <a:spLocks noGrp="1"/>
          </p:cNvSpPr>
          <p:nvPr>
            <p:ph type="sldNum" sz="quarter" idx="12"/>
          </p:nvPr>
        </p:nvSpPr>
        <p:spPr/>
        <p:txBody>
          <a:bodyPr/>
          <a:lstStyle/>
          <a:p>
            <a:fld id="{16E6BC63-F9F6-44FE-A5CC-77493FA27B23}" type="slidenum">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Tree>
    <p:extLst>
      <p:ext uri="{BB962C8B-B14F-4D97-AF65-F5344CB8AC3E}">
        <p14:creationId xmlns:p14="http://schemas.microsoft.com/office/powerpoint/2010/main" val="13743995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084659" y="365125"/>
            <a:ext cx="6977064" cy="2992904"/>
          </a:xfrm>
        </p:spPr>
        <p:txBody>
          <a:bodyPr anchor="ctr"/>
          <a:lstStyle>
            <a:lvl1pPr>
              <a:defRPr sz="3300"/>
            </a:lvl1pPr>
          </a:lstStyle>
          <a:p>
            <a:r>
              <a:rPr lang="it-IT" smtClean="0"/>
              <a:t>Fare clic per modificare lo stile del titolo</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smtClean="0"/>
              <a:t>Fare clic per modificare stili del testo dello schema</a:t>
            </a:r>
          </a:p>
        </p:txBody>
      </p:sp>
      <p:sp>
        <p:nvSpPr>
          <p:cNvPr id="4" name="Text Placeholder 3"/>
          <p:cNvSpPr>
            <a:spLocks noGrp="1"/>
          </p:cNvSpPr>
          <p:nvPr>
            <p:ph type="body" sz="half" idx="2"/>
          </p:nvPr>
        </p:nvSpPr>
        <p:spPr>
          <a:xfrm>
            <a:off x="628650" y="4501729"/>
            <a:ext cx="7884318" cy="1489496"/>
          </a:xfrm>
        </p:spPr>
        <p:txBody>
          <a:bodyPr anchor="ctr">
            <a:normAutofit/>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B83D3440-B794-4C86-9482-57EB561E4D22}" type="datetimeFigureOut">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06/06/2018</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6" name="Footer Placeholder 5"/>
          <p:cNvSpPr>
            <a:spLocks noGrp="1"/>
          </p:cNvSpPr>
          <p:nvPr>
            <p:ph type="ftr" sz="quarter" idx="11"/>
          </p:nvPr>
        </p:nvSpPr>
        <p:spPr/>
        <p:txBody>
          <a:bodyPr/>
          <a:lstStyle/>
          <a:p>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7" name="Slide Number Placeholder 6"/>
          <p:cNvSpPr>
            <a:spLocks noGrp="1"/>
          </p:cNvSpPr>
          <p:nvPr>
            <p:ph type="sldNum" sz="quarter" idx="12"/>
          </p:nvPr>
        </p:nvSpPr>
        <p:spPr/>
        <p:txBody>
          <a:bodyPr/>
          <a:lstStyle/>
          <a:p>
            <a:fld id="{16E6BC63-F9F6-44FE-A5CC-77493FA27B23}" type="slidenum">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9" name="TextBox 8"/>
          <p:cNvSpPr txBox="1"/>
          <p:nvPr/>
        </p:nvSpPr>
        <p:spPr>
          <a:xfrm>
            <a:off x="833283" y="786824"/>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6000" dirty="0">
                <a:solidFill>
                  <a:prstClr val="white"/>
                </a:solidFill>
                <a:effectLst/>
              </a:rPr>
              <a:t>“</a:t>
            </a:r>
          </a:p>
        </p:txBody>
      </p:sp>
      <p:sp>
        <p:nvSpPr>
          <p:cNvPr id="10" name="TextBox 9"/>
          <p:cNvSpPr txBox="1"/>
          <p:nvPr/>
        </p:nvSpPr>
        <p:spPr>
          <a:xfrm>
            <a:off x="7828359" y="2743200"/>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6000" dirty="0">
                <a:solidFill>
                  <a:prstClr val="white"/>
                </a:solidFill>
                <a:effectLst/>
              </a:rPr>
              <a:t>”</a:t>
            </a:r>
          </a:p>
        </p:txBody>
      </p:sp>
    </p:spTree>
    <p:extLst>
      <p:ext uri="{BB962C8B-B14F-4D97-AF65-F5344CB8AC3E}">
        <p14:creationId xmlns:p14="http://schemas.microsoft.com/office/powerpoint/2010/main" val="42657807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629841" y="2326968"/>
            <a:ext cx="7886700" cy="2511835"/>
          </a:xfrm>
        </p:spPr>
        <p:txBody>
          <a:bodyPr anchor="b">
            <a:normAutofit/>
          </a:bodyPr>
          <a:lstStyle>
            <a:lvl1pPr>
              <a:defRPr sz="4050"/>
            </a:lvl1pPr>
          </a:lstStyle>
          <a:p>
            <a:r>
              <a:rPr lang="it-IT" smtClean="0"/>
              <a:t>Fare clic per modificare lo stile del titolo</a:t>
            </a:r>
            <a:endParaRPr lang="en-US" dirty="0"/>
          </a:p>
        </p:txBody>
      </p:sp>
      <p:sp>
        <p:nvSpPr>
          <p:cNvPr id="4" name="Text Placeholder 3"/>
          <p:cNvSpPr>
            <a:spLocks noGrp="1"/>
          </p:cNvSpPr>
          <p:nvPr>
            <p:ph type="body" sz="half" idx="2"/>
          </p:nvPr>
        </p:nvSpPr>
        <p:spPr>
          <a:xfrm>
            <a:off x="629841" y="4850581"/>
            <a:ext cx="7885509" cy="1140644"/>
          </a:xfrm>
        </p:spPr>
        <p:txBody>
          <a:bodyPr anchor="t"/>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B83D3440-B794-4C86-9482-57EB561E4D22}" type="datetimeFigureOut">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06/06/2018</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6" name="Footer Placeholder 5"/>
          <p:cNvSpPr>
            <a:spLocks noGrp="1"/>
          </p:cNvSpPr>
          <p:nvPr>
            <p:ph type="ftr" sz="quarter" idx="11"/>
          </p:nvPr>
        </p:nvSpPr>
        <p:spPr/>
        <p:txBody>
          <a:bodyPr/>
          <a:lstStyle/>
          <a:p>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7" name="Slide Number Placeholder 6"/>
          <p:cNvSpPr>
            <a:spLocks noGrp="1"/>
          </p:cNvSpPr>
          <p:nvPr>
            <p:ph type="sldNum" sz="quarter" idx="12"/>
          </p:nvPr>
        </p:nvSpPr>
        <p:spPr/>
        <p:txBody>
          <a:bodyPr/>
          <a:lstStyle/>
          <a:p>
            <a:fld id="{16E6BC63-F9F6-44FE-A5CC-77493FA27B23}" type="slidenum">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Tree>
    <p:extLst>
      <p:ext uri="{BB962C8B-B14F-4D97-AF65-F5344CB8AC3E}">
        <p14:creationId xmlns:p14="http://schemas.microsoft.com/office/powerpoint/2010/main" val="2745078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sp>
        <p:nvSpPr>
          <p:cNvPr id="15" name="Title 1"/>
          <p:cNvSpPr>
            <a:spLocks noGrp="1"/>
          </p:cNvSpPr>
          <p:nvPr>
            <p:ph type="title"/>
          </p:nvPr>
        </p:nvSpPr>
        <p:spPr>
          <a:xfrm>
            <a:off x="628650" y="365126"/>
            <a:ext cx="7886700" cy="1325563"/>
          </a:xfrm>
        </p:spPr>
        <p:txBody>
          <a:bodyPr/>
          <a:lstStyle/>
          <a:p>
            <a:r>
              <a:rPr lang="it-IT" smtClean="0"/>
              <a:t>Fare clic per modificare lo stile del titolo</a:t>
            </a:r>
            <a:endParaRPr lang="en-US" dirty="0"/>
          </a:p>
        </p:txBody>
      </p:sp>
      <p:sp>
        <p:nvSpPr>
          <p:cNvPr id="7" name="Text Placeholder 2"/>
          <p:cNvSpPr>
            <a:spLocks noGrp="1"/>
          </p:cNvSpPr>
          <p:nvPr>
            <p:ph type="body" idx="1"/>
          </p:nvPr>
        </p:nvSpPr>
        <p:spPr>
          <a:xfrm>
            <a:off x="1002961" y="1885950"/>
            <a:ext cx="2210150" cy="576262"/>
          </a:xfrm>
        </p:spPr>
        <p:txBody>
          <a:bodyPr anchor="b">
            <a:noAutofit/>
          </a:bodyPr>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smtClean="0"/>
              <a:t>Fare clic per modificare stili del testo dello schema</a:t>
            </a:r>
          </a:p>
        </p:txBody>
      </p:sp>
      <p:sp>
        <p:nvSpPr>
          <p:cNvPr id="8" name="Text Placeholder 3"/>
          <p:cNvSpPr>
            <a:spLocks noGrp="1"/>
          </p:cNvSpPr>
          <p:nvPr>
            <p:ph type="body" sz="half" idx="15"/>
          </p:nvPr>
        </p:nvSpPr>
        <p:spPr>
          <a:xfrm>
            <a:off x="1017598" y="2571750"/>
            <a:ext cx="2195513"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it-IT" smtClean="0"/>
              <a:t>Fare clic per modificare stili del testo dello schema</a:t>
            </a:r>
          </a:p>
        </p:txBody>
      </p:sp>
      <p:sp>
        <p:nvSpPr>
          <p:cNvPr id="9" name="Text Placeholder 4"/>
          <p:cNvSpPr>
            <a:spLocks noGrp="1"/>
          </p:cNvSpPr>
          <p:nvPr>
            <p:ph type="body" sz="quarter" idx="3"/>
          </p:nvPr>
        </p:nvSpPr>
        <p:spPr>
          <a:xfrm>
            <a:off x="3440996" y="1885950"/>
            <a:ext cx="2202181" cy="576262"/>
          </a:xfrm>
        </p:spPr>
        <p:txBody>
          <a:bodyPr vert="horz" lIns="91440" tIns="45720" rIns="91440" bIns="45720" rtlCol="0" anchor="b">
            <a:no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it-IT" smtClean="0"/>
              <a:t>Fare clic per modificare stili del testo dello schema</a:t>
            </a:r>
          </a:p>
        </p:txBody>
      </p:sp>
      <p:sp>
        <p:nvSpPr>
          <p:cNvPr id="10" name="Text Placeholder 3"/>
          <p:cNvSpPr>
            <a:spLocks noGrp="1"/>
          </p:cNvSpPr>
          <p:nvPr>
            <p:ph type="body" sz="half" idx="16"/>
          </p:nvPr>
        </p:nvSpPr>
        <p:spPr>
          <a:xfrm>
            <a:off x="3433081" y="2571750"/>
            <a:ext cx="2210096"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it-IT" smtClean="0"/>
              <a:t>Fare clic per modificare stili del testo dello schema</a:t>
            </a:r>
          </a:p>
        </p:txBody>
      </p:sp>
      <p:sp>
        <p:nvSpPr>
          <p:cNvPr id="11" name="Text Placeholder 4"/>
          <p:cNvSpPr>
            <a:spLocks noGrp="1"/>
          </p:cNvSpPr>
          <p:nvPr>
            <p:ph type="body" sz="quarter" idx="13"/>
          </p:nvPr>
        </p:nvSpPr>
        <p:spPr>
          <a:xfrm>
            <a:off x="5871777" y="1885950"/>
            <a:ext cx="2199085" cy="576262"/>
          </a:xfrm>
        </p:spPr>
        <p:txBody>
          <a:bodyPr vert="horz" lIns="91440" tIns="45720" rIns="91440" bIns="45720" rtlCol="0" anchor="b">
            <a:noAutofit/>
          </a:bodyPr>
          <a:lstStyle>
            <a:lvl1pPr>
              <a:buNone/>
              <a:defRPr lang="en-US" sz="18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it-IT" smtClean="0"/>
              <a:t>Fare clic per modificare stili del testo dello schema</a:t>
            </a:r>
          </a:p>
        </p:txBody>
      </p:sp>
      <p:sp>
        <p:nvSpPr>
          <p:cNvPr id="12" name="Text Placeholder 3"/>
          <p:cNvSpPr>
            <a:spLocks noGrp="1"/>
          </p:cNvSpPr>
          <p:nvPr>
            <p:ph type="body" sz="half" idx="17"/>
          </p:nvPr>
        </p:nvSpPr>
        <p:spPr>
          <a:xfrm>
            <a:off x="5871777" y="2571750"/>
            <a:ext cx="2199085"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it-IT" smtClean="0"/>
              <a:t>Fare clic per modificare stili del testo dello schema</a:t>
            </a:r>
          </a:p>
        </p:txBody>
      </p:sp>
      <p:sp>
        <p:nvSpPr>
          <p:cNvPr id="3" name="Date Placeholder 2"/>
          <p:cNvSpPr>
            <a:spLocks noGrp="1"/>
          </p:cNvSpPr>
          <p:nvPr>
            <p:ph type="dt" sz="half" idx="10"/>
          </p:nvPr>
        </p:nvSpPr>
        <p:spPr/>
        <p:txBody>
          <a:bodyPr/>
          <a:lstStyle/>
          <a:p>
            <a:fld id="{B83D3440-B794-4C86-9482-57EB561E4D22}" type="datetimeFigureOut">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06/06/2018</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4" name="Footer Placeholder 3"/>
          <p:cNvSpPr>
            <a:spLocks noGrp="1"/>
          </p:cNvSpPr>
          <p:nvPr>
            <p:ph type="ftr" sz="quarter" idx="11"/>
          </p:nvPr>
        </p:nvSpPr>
        <p:spPr/>
        <p:txBody>
          <a:bodyPr/>
          <a:lstStyle/>
          <a:p>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5" name="Slide Number Placeholder 4"/>
          <p:cNvSpPr>
            <a:spLocks noGrp="1"/>
          </p:cNvSpPr>
          <p:nvPr>
            <p:ph type="sldNum" sz="quarter" idx="12"/>
          </p:nvPr>
        </p:nvSpPr>
        <p:spPr/>
        <p:txBody>
          <a:bodyPr/>
          <a:lstStyle/>
          <a:p>
            <a:fld id="{16E6BC63-F9F6-44FE-A5CC-77493FA27B23}" type="slidenum">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Tree>
    <p:extLst>
      <p:ext uri="{BB962C8B-B14F-4D97-AF65-F5344CB8AC3E}">
        <p14:creationId xmlns:p14="http://schemas.microsoft.com/office/powerpoint/2010/main" val="19513465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sp>
        <p:nvSpPr>
          <p:cNvPr id="30" name="Title 1"/>
          <p:cNvSpPr>
            <a:spLocks noGrp="1"/>
          </p:cNvSpPr>
          <p:nvPr>
            <p:ph type="title"/>
          </p:nvPr>
        </p:nvSpPr>
        <p:spPr>
          <a:xfrm>
            <a:off x="628650" y="365126"/>
            <a:ext cx="7886700" cy="1325563"/>
          </a:xfrm>
        </p:spPr>
        <p:txBody>
          <a:bodyPr/>
          <a:lstStyle/>
          <a:p>
            <a:r>
              <a:rPr lang="it-IT" smtClean="0"/>
              <a:t>Fare clic per modificare lo stile del titolo</a:t>
            </a:r>
            <a:endParaRPr lang="en-US" dirty="0"/>
          </a:p>
        </p:txBody>
      </p:sp>
      <p:sp>
        <p:nvSpPr>
          <p:cNvPr id="19" name="Text Placeholder 2"/>
          <p:cNvSpPr>
            <a:spLocks noGrp="1"/>
          </p:cNvSpPr>
          <p:nvPr>
            <p:ph type="body" idx="1"/>
          </p:nvPr>
        </p:nvSpPr>
        <p:spPr>
          <a:xfrm>
            <a:off x="999064" y="4297503"/>
            <a:ext cx="2205038"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smtClean="0"/>
              <a:t>Fare clic per modificare stili del testo dello schema</a:t>
            </a:r>
          </a:p>
        </p:txBody>
      </p:sp>
      <p:sp>
        <p:nvSpPr>
          <p:cNvPr id="20" name="Picture Placeholder 2"/>
          <p:cNvSpPr>
            <a:spLocks noGrp="1" noChangeAspect="1"/>
          </p:cNvSpPr>
          <p:nvPr>
            <p:ph type="pic" idx="15"/>
          </p:nvPr>
        </p:nvSpPr>
        <p:spPr>
          <a:xfrm>
            <a:off x="999064" y="2256354"/>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it-IT" dirty="0" smtClean="0"/>
              <a:t>Fare clic sull'icona per inserire un'immagine</a:t>
            </a:r>
            <a:endParaRPr lang="en-US" dirty="0"/>
          </a:p>
        </p:txBody>
      </p:sp>
      <p:sp>
        <p:nvSpPr>
          <p:cNvPr id="21" name="Text Placeholder 3"/>
          <p:cNvSpPr>
            <a:spLocks noGrp="1"/>
          </p:cNvSpPr>
          <p:nvPr>
            <p:ph type="body" sz="half" idx="18"/>
          </p:nvPr>
        </p:nvSpPr>
        <p:spPr>
          <a:xfrm>
            <a:off x="999064" y="4873766"/>
            <a:ext cx="220503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it-IT" smtClean="0"/>
              <a:t>Fare clic per modificare stili del testo dello schema</a:t>
            </a:r>
          </a:p>
        </p:txBody>
      </p:sp>
      <p:sp>
        <p:nvSpPr>
          <p:cNvPr id="22" name="Text Placeholder 4"/>
          <p:cNvSpPr>
            <a:spLocks noGrp="1"/>
          </p:cNvSpPr>
          <p:nvPr>
            <p:ph type="body" sz="quarter" idx="3"/>
          </p:nvPr>
        </p:nvSpPr>
        <p:spPr>
          <a:xfrm>
            <a:off x="3426748" y="4297503"/>
            <a:ext cx="2197894"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smtClean="0"/>
              <a:t>Fare clic per modificare stili del testo dello schema</a:t>
            </a:r>
          </a:p>
        </p:txBody>
      </p:sp>
      <p:sp>
        <p:nvSpPr>
          <p:cNvPr id="23" name="Picture Placeholder 2"/>
          <p:cNvSpPr>
            <a:spLocks noGrp="1" noChangeAspect="1"/>
          </p:cNvSpPr>
          <p:nvPr>
            <p:ph type="pic" idx="21"/>
          </p:nvPr>
        </p:nvSpPr>
        <p:spPr>
          <a:xfrm>
            <a:off x="3426747" y="2256354"/>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it-IT" dirty="0" smtClean="0"/>
              <a:t>Fare clic sull'icona per inserire un'immagine</a:t>
            </a:r>
            <a:endParaRPr lang="en-US" dirty="0"/>
          </a:p>
        </p:txBody>
      </p:sp>
      <p:sp>
        <p:nvSpPr>
          <p:cNvPr id="24" name="Text Placeholder 3"/>
          <p:cNvSpPr>
            <a:spLocks noGrp="1"/>
          </p:cNvSpPr>
          <p:nvPr>
            <p:ph type="body" sz="half" idx="19"/>
          </p:nvPr>
        </p:nvSpPr>
        <p:spPr>
          <a:xfrm>
            <a:off x="3425733" y="4873765"/>
            <a:ext cx="2200805"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it-IT" smtClean="0"/>
              <a:t>Fare clic per modificare stili del testo dello schema</a:t>
            </a:r>
          </a:p>
        </p:txBody>
      </p:sp>
      <p:sp>
        <p:nvSpPr>
          <p:cNvPr id="25" name="Text Placeholder 4"/>
          <p:cNvSpPr>
            <a:spLocks noGrp="1"/>
          </p:cNvSpPr>
          <p:nvPr>
            <p:ph type="body" sz="quarter" idx="13"/>
          </p:nvPr>
        </p:nvSpPr>
        <p:spPr>
          <a:xfrm>
            <a:off x="5853242" y="4297503"/>
            <a:ext cx="2199085"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smtClean="0"/>
              <a:t>Fare clic per modificare stili del testo dello schema</a:t>
            </a:r>
          </a:p>
        </p:txBody>
      </p:sp>
      <p:sp>
        <p:nvSpPr>
          <p:cNvPr id="26" name="Picture Placeholder 2"/>
          <p:cNvSpPr>
            <a:spLocks noGrp="1" noChangeAspect="1"/>
          </p:cNvSpPr>
          <p:nvPr>
            <p:ph type="pic" idx="22"/>
          </p:nvPr>
        </p:nvSpPr>
        <p:spPr>
          <a:xfrm>
            <a:off x="5853241" y="2256354"/>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it-IT" dirty="0" smtClean="0"/>
              <a:t>Fare clic sull'icona per inserire un'immagine</a:t>
            </a:r>
            <a:endParaRPr lang="en-US" dirty="0"/>
          </a:p>
        </p:txBody>
      </p:sp>
      <p:sp>
        <p:nvSpPr>
          <p:cNvPr id="27" name="Text Placeholder 3"/>
          <p:cNvSpPr>
            <a:spLocks noGrp="1"/>
          </p:cNvSpPr>
          <p:nvPr>
            <p:ph type="body" sz="half" idx="20"/>
          </p:nvPr>
        </p:nvSpPr>
        <p:spPr>
          <a:xfrm>
            <a:off x="5853148" y="4873763"/>
            <a:ext cx="220199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it-IT" smtClean="0"/>
              <a:t>Fare clic per modificare stili del testo dello schema</a:t>
            </a:r>
          </a:p>
        </p:txBody>
      </p:sp>
      <p:sp>
        <p:nvSpPr>
          <p:cNvPr id="3" name="Date Placeholder 2"/>
          <p:cNvSpPr>
            <a:spLocks noGrp="1"/>
          </p:cNvSpPr>
          <p:nvPr>
            <p:ph type="dt" sz="half" idx="10"/>
          </p:nvPr>
        </p:nvSpPr>
        <p:spPr/>
        <p:txBody>
          <a:bodyPr/>
          <a:lstStyle/>
          <a:p>
            <a:fld id="{B83D3440-B794-4C86-9482-57EB561E4D22}" type="datetimeFigureOut">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06/06/2018</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4" name="Footer Placeholder 3"/>
          <p:cNvSpPr>
            <a:spLocks noGrp="1"/>
          </p:cNvSpPr>
          <p:nvPr>
            <p:ph type="ftr" sz="quarter" idx="11"/>
          </p:nvPr>
        </p:nvSpPr>
        <p:spPr/>
        <p:txBody>
          <a:bodyPr/>
          <a:lstStyle/>
          <a:p>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5" name="Slide Number Placeholder 4"/>
          <p:cNvSpPr>
            <a:spLocks noGrp="1"/>
          </p:cNvSpPr>
          <p:nvPr>
            <p:ph type="sldNum" sz="quarter" idx="12"/>
          </p:nvPr>
        </p:nvSpPr>
        <p:spPr/>
        <p:txBody>
          <a:bodyPr/>
          <a:lstStyle/>
          <a:p>
            <a:fld id="{16E6BC63-F9F6-44FE-A5CC-77493FA27B23}" type="slidenum">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Tree>
    <p:extLst>
      <p:ext uri="{BB962C8B-B14F-4D97-AF65-F5344CB8AC3E}">
        <p14:creationId xmlns:p14="http://schemas.microsoft.com/office/powerpoint/2010/main" val="8784147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B83D3440-B794-4C86-9482-57EB561E4D22}" type="datetimeFigureOut">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06/06/2018</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5" name="Footer Placeholder 4"/>
          <p:cNvSpPr>
            <a:spLocks noGrp="1"/>
          </p:cNvSpPr>
          <p:nvPr>
            <p:ph type="ftr" sz="quarter" idx="11"/>
          </p:nvPr>
        </p:nvSpPr>
        <p:spPr/>
        <p:txBody>
          <a:bodyPr/>
          <a:lstStyle/>
          <a:p>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6" name="Slide Number Placeholder 5"/>
          <p:cNvSpPr>
            <a:spLocks noGrp="1"/>
          </p:cNvSpPr>
          <p:nvPr>
            <p:ph type="sldNum" sz="quarter" idx="12"/>
          </p:nvPr>
        </p:nvSpPr>
        <p:spPr/>
        <p:txBody>
          <a:bodyPr/>
          <a:lstStyle/>
          <a:p>
            <a:fld id="{16E6BC63-F9F6-44FE-A5CC-77493FA27B23}" type="slidenum">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Tree>
    <p:extLst>
      <p:ext uri="{BB962C8B-B14F-4D97-AF65-F5344CB8AC3E}">
        <p14:creationId xmlns:p14="http://schemas.microsoft.com/office/powerpoint/2010/main" val="30549620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B83D3440-B794-4C86-9482-57EB561E4D22}" type="datetimeFigureOut">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06/06/2018</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5" name="Footer Placeholder 4"/>
          <p:cNvSpPr>
            <a:spLocks noGrp="1"/>
          </p:cNvSpPr>
          <p:nvPr>
            <p:ph type="ftr" sz="quarter" idx="11"/>
          </p:nvPr>
        </p:nvSpPr>
        <p:spPr/>
        <p:txBody>
          <a:bodyPr/>
          <a:lstStyle/>
          <a:p>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6" name="Slide Number Placeholder 5"/>
          <p:cNvSpPr>
            <a:spLocks noGrp="1"/>
          </p:cNvSpPr>
          <p:nvPr>
            <p:ph type="sldNum" sz="quarter" idx="12"/>
          </p:nvPr>
        </p:nvSpPr>
        <p:spPr/>
        <p:txBody>
          <a:bodyPr/>
          <a:lstStyle/>
          <a:p>
            <a:fld id="{16E6BC63-F9F6-44FE-A5CC-77493FA27B23}" type="slidenum">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Tree>
    <p:extLst>
      <p:ext uri="{BB962C8B-B14F-4D97-AF65-F5344CB8AC3E}">
        <p14:creationId xmlns:p14="http://schemas.microsoft.com/office/powerpoint/2010/main" val="3550358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B83D3440-B794-4C86-9482-57EB561E4D22}" type="datetimeFigureOut">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06/06/2018</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5" name="Footer Placeholder 4"/>
          <p:cNvSpPr>
            <a:spLocks noGrp="1"/>
          </p:cNvSpPr>
          <p:nvPr>
            <p:ph type="ftr" sz="quarter" idx="11"/>
          </p:nvPr>
        </p:nvSpPr>
        <p:spPr/>
        <p:txBody>
          <a:bodyPr/>
          <a:lstStyle/>
          <a:p>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6" name="Slide Number Placeholder 5"/>
          <p:cNvSpPr>
            <a:spLocks noGrp="1"/>
          </p:cNvSpPr>
          <p:nvPr>
            <p:ph type="sldNum" sz="quarter" idx="12"/>
          </p:nvPr>
        </p:nvSpPr>
        <p:spPr/>
        <p:txBody>
          <a:bodyPr/>
          <a:lstStyle/>
          <a:p>
            <a:fld id="{16E6BC63-F9F6-44FE-A5CC-77493FA27B23}" type="slidenum">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Tree>
    <p:extLst>
      <p:ext uri="{BB962C8B-B14F-4D97-AF65-F5344CB8AC3E}">
        <p14:creationId xmlns:p14="http://schemas.microsoft.com/office/powerpoint/2010/main" val="2348382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7" name="Title 1"/>
          <p:cNvSpPr>
            <a:spLocks noGrp="1"/>
          </p:cNvSpPr>
          <p:nvPr>
            <p:ph type="ctrTitle"/>
          </p:nvPr>
        </p:nvSpPr>
        <p:spPr>
          <a:xfrm>
            <a:off x="640899" y="4464028"/>
            <a:ext cx="6858000" cy="1194650"/>
          </a:xfrm>
        </p:spPr>
        <p:txBody>
          <a:bodyPr wrap="none" anchor="t">
            <a:normAutofit/>
          </a:bodyPr>
          <a:lstStyle>
            <a:lvl1pPr algn="l">
              <a:defRPr sz="7200" b="0" spc="-225">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it-IT" smtClean="0"/>
              <a:t>Fare clic per modificare lo stile del titolo</a:t>
            </a:r>
            <a:endParaRPr lang="en-US" dirty="0"/>
          </a:p>
        </p:txBody>
      </p:sp>
      <p:sp>
        <p:nvSpPr>
          <p:cNvPr id="8" name="Subtitle 2"/>
          <p:cNvSpPr>
            <a:spLocks noGrp="1"/>
          </p:cNvSpPr>
          <p:nvPr>
            <p:ph type="subTitle" idx="1"/>
          </p:nvPr>
        </p:nvSpPr>
        <p:spPr>
          <a:xfrm>
            <a:off x="640899" y="3829878"/>
            <a:ext cx="6858000" cy="617822"/>
          </a:xfrm>
        </p:spPr>
        <p:txBody>
          <a:bodyPr anchor="b">
            <a:normAutofit/>
          </a:bodyPr>
          <a:lstStyle>
            <a:lvl1pPr marL="0" indent="0" algn="l">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B83D3440-B794-4C86-9482-57EB561E4D22}" type="datetimeFigureOut">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06/06/2018</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5" name="Footer Placeholder 4"/>
          <p:cNvSpPr>
            <a:spLocks noGrp="1"/>
          </p:cNvSpPr>
          <p:nvPr>
            <p:ph type="ftr" sz="quarter" idx="11"/>
          </p:nvPr>
        </p:nvSpPr>
        <p:spPr/>
        <p:txBody>
          <a:bodyPr/>
          <a:lstStyle/>
          <a:p>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6" name="Slide Number Placeholder 5"/>
          <p:cNvSpPr>
            <a:spLocks noGrp="1"/>
          </p:cNvSpPr>
          <p:nvPr>
            <p:ph type="sldNum" sz="quarter" idx="12"/>
          </p:nvPr>
        </p:nvSpPr>
        <p:spPr/>
        <p:txBody>
          <a:bodyPr/>
          <a:lstStyle/>
          <a:p>
            <a:fld id="{16E6BC63-F9F6-44FE-A5CC-77493FA27B23}" type="slidenum">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Tree>
    <p:extLst>
      <p:ext uri="{BB962C8B-B14F-4D97-AF65-F5344CB8AC3E}">
        <p14:creationId xmlns:p14="http://schemas.microsoft.com/office/powerpoint/2010/main" val="961954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840000" y="1825625"/>
            <a:ext cx="3768912"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4739880" y="1825625"/>
            <a:ext cx="377547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B83D3440-B794-4C86-9482-57EB561E4D22}" type="datetimeFigureOut">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06/06/2018</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6" name="Footer Placeholder 5"/>
          <p:cNvSpPr>
            <a:spLocks noGrp="1"/>
          </p:cNvSpPr>
          <p:nvPr>
            <p:ph type="ftr" sz="quarter" idx="11"/>
          </p:nvPr>
        </p:nvSpPr>
        <p:spPr/>
        <p:txBody>
          <a:bodyPr/>
          <a:lstStyle/>
          <a:p>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7" name="Slide Number Placeholder 6"/>
          <p:cNvSpPr>
            <a:spLocks noGrp="1"/>
          </p:cNvSpPr>
          <p:nvPr>
            <p:ph type="sldNum" sz="quarter" idx="12"/>
          </p:nvPr>
        </p:nvSpPr>
        <p:spPr/>
        <p:txBody>
          <a:bodyPr/>
          <a:lstStyle/>
          <a:p>
            <a:fld id="{16E6BC63-F9F6-44FE-A5CC-77493FA27B23}" type="slidenum">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Tree>
    <p:extLst>
      <p:ext uri="{BB962C8B-B14F-4D97-AF65-F5344CB8AC3E}">
        <p14:creationId xmlns:p14="http://schemas.microsoft.com/office/powerpoint/2010/main" val="2258734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840000" y="1681163"/>
            <a:ext cx="3768912" cy="823912"/>
          </a:xfrm>
        </p:spPr>
        <p:txBody>
          <a:bodyPr anchor="b">
            <a:normAutofit/>
          </a:bodyPr>
          <a:lstStyle>
            <a:lvl1pPr marL="0" indent="0">
              <a:buNone/>
              <a:defRPr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smtClean="0"/>
              <a:t>Fare clic per modificare stili del testo dello schema</a:t>
            </a:r>
          </a:p>
        </p:txBody>
      </p:sp>
      <p:sp>
        <p:nvSpPr>
          <p:cNvPr id="4" name="Content Placeholder 3"/>
          <p:cNvSpPr>
            <a:spLocks noGrp="1"/>
          </p:cNvSpPr>
          <p:nvPr>
            <p:ph sz="half" idx="2"/>
          </p:nvPr>
        </p:nvSpPr>
        <p:spPr>
          <a:xfrm>
            <a:off x="840000" y="2505075"/>
            <a:ext cx="3768912"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4739880" y="1681163"/>
            <a:ext cx="3776661" cy="823912"/>
          </a:xfrm>
        </p:spPr>
        <p:txBody>
          <a:bodyPr vert="horz" lIns="91440" tIns="45720" rIns="91440" bIns="45720" rtlCol="0" anchor="b">
            <a:normAutofit/>
          </a:bodyPr>
          <a:lstStyle>
            <a:lvl1pPr>
              <a:buNone/>
              <a:defRPr lang="en-US"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it-IT" smtClean="0"/>
              <a:t>Fare clic per modificare stili del testo dello schema</a:t>
            </a:r>
          </a:p>
        </p:txBody>
      </p:sp>
      <p:sp>
        <p:nvSpPr>
          <p:cNvPr id="6" name="Content Placeholder 5"/>
          <p:cNvSpPr>
            <a:spLocks noGrp="1"/>
          </p:cNvSpPr>
          <p:nvPr>
            <p:ph sz="quarter" idx="4"/>
          </p:nvPr>
        </p:nvSpPr>
        <p:spPr>
          <a:xfrm>
            <a:off x="4739880" y="2505075"/>
            <a:ext cx="3776661"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B83D3440-B794-4C86-9482-57EB561E4D22}" type="datetimeFigureOut">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06/06/2018</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8" name="Footer Placeholder 7"/>
          <p:cNvSpPr>
            <a:spLocks noGrp="1"/>
          </p:cNvSpPr>
          <p:nvPr>
            <p:ph type="ftr" sz="quarter" idx="11"/>
          </p:nvPr>
        </p:nvSpPr>
        <p:spPr/>
        <p:txBody>
          <a:bodyPr/>
          <a:lstStyle/>
          <a:p>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9" name="Slide Number Placeholder 8"/>
          <p:cNvSpPr>
            <a:spLocks noGrp="1"/>
          </p:cNvSpPr>
          <p:nvPr>
            <p:ph type="sldNum" sz="quarter" idx="12"/>
          </p:nvPr>
        </p:nvSpPr>
        <p:spPr/>
        <p:txBody>
          <a:bodyPr/>
          <a:lstStyle/>
          <a:p>
            <a:fld id="{16E6BC63-F9F6-44FE-A5CC-77493FA27B23}" type="slidenum">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Tree>
    <p:extLst>
      <p:ext uri="{BB962C8B-B14F-4D97-AF65-F5344CB8AC3E}">
        <p14:creationId xmlns:p14="http://schemas.microsoft.com/office/powerpoint/2010/main" val="8324258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B83D3440-B794-4C86-9482-57EB561E4D22}" type="datetimeFigureOut">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06/06/2018</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4" name="Footer Placeholder 3"/>
          <p:cNvSpPr>
            <a:spLocks noGrp="1"/>
          </p:cNvSpPr>
          <p:nvPr>
            <p:ph type="ftr" sz="quarter" idx="11"/>
          </p:nvPr>
        </p:nvSpPr>
        <p:spPr/>
        <p:txBody>
          <a:bodyPr/>
          <a:lstStyle/>
          <a:p>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5" name="Slide Number Placeholder 4"/>
          <p:cNvSpPr>
            <a:spLocks noGrp="1"/>
          </p:cNvSpPr>
          <p:nvPr>
            <p:ph type="sldNum" sz="quarter" idx="12"/>
          </p:nvPr>
        </p:nvSpPr>
        <p:spPr/>
        <p:txBody>
          <a:bodyPr/>
          <a:lstStyle/>
          <a:p>
            <a:fld id="{16E6BC63-F9F6-44FE-A5CC-77493FA27B23}" type="slidenum">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Tree>
    <p:extLst>
      <p:ext uri="{BB962C8B-B14F-4D97-AF65-F5344CB8AC3E}">
        <p14:creationId xmlns:p14="http://schemas.microsoft.com/office/powerpoint/2010/main" val="2639670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3D3440-B794-4C86-9482-57EB561E4D22}" type="datetimeFigureOut">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06/06/2018</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3" name="Footer Placeholder 2"/>
          <p:cNvSpPr>
            <a:spLocks noGrp="1"/>
          </p:cNvSpPr>
          <p:nvPr>
            <p:ph type="ftr" sz="quarter" idx="11"/>
          </p:nvPr>
        </p:nvSpPr>
        <p:spPr/>
        <p:txBody>
          <a:bodyPr/>
          <a:lstStyle/>
          <a:p>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4" name="Slide Number Placeholder 3"/>
          <p:cNvSpPr>
            <a:spLocks noGrp="1"/>
          </p:cNvSpPr>
          <p:nvPr>
            <p:ph type="sldNum" sz="quarter" idx="12"/>
          </p:nvPr>
        </p:nvSpPr>
        <p:spPr/>
        <p:txBody>
          <a:bodyPr/>
          <a:lstStyle/>
          <a:p>
            <a:fld id="{16E6BC63-F9F6-44FE-A5CC-77493FA27B23}" type="slidenum">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Tree>
    <p:extLst>
      <p:ext uri="{BB962C8B-B14F-4D97-AF65-F5344CB8AC3E}">
        <p14:creationId xmlns:p14="http://schemas.microsoft.com/office/powerpoint/2010/main" val="44998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it-IT" smtClean="0"/>
              <a:t>Fare clic per modificare lo stile del titolo</a:t>
            </a:r>
            <a:endParaRPr lang="en-US" dirty="0"/>
          </a:p>
        </p:txBody>
      </p:sp>
      <p:sp>
        <p:nvSpPr>
          <p:cNvPr id="3" name="Content Placeholder 2"/>
          <p:cNvSpPr>
            <a:spLocks noGrp="1"/>
          </p:cNvSpPr>
          <p:nvPr>
            <p:ph idx="1"/>
          </p:nvPr>
        </p:nvSpPr>
        <p:spPr>
          <a:xfrm>
            <a:off x="3887391" y="987426"/>
            <a:ext cx="4629150" cy="4873625"/>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B83D3440-B794-4C86-9482-57EB561E4D22}" type="datetimeFigureOut">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06/06/2018</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6" name="Footer Placeholder 5"/>
          <p:cNvSpPr>
            <a:spLocks noGrp="1"/>
          </p:cNvSpPr>
          <p:nvPr>
            <p:ph type="ftr" sz="quarter" idx="11"/>
          </p:nvPr>
        </p:nvSpPr>
        <p:spPr/>
        <p:txBody>
          <a:bodyPr/>
          <a:lstStyle/>
          <a:p>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7" name="Slide Number Placeholder 6"/>
          <p:cNvSpPr>
            <a:spLocks noGrp="1"/>
          </p:cNvSpPr>
          <p:nvPr>
            <p:ph type="sldNum" sz="quarter" idx="12"/>
          </p:nvPr>
        </p:nvSpPr>
        <p:spPr/>
        <p:txBody>
          <a:bodyPr/>
          <a:lstStyle/>
          <a:p>
            <a:fld id="{16E6BC63-F9F6-44FE-A5CC-77493FA27B23}" type="slidenum">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Tree>
    <p:extLst>
      <p:ext uri="{BB962C8B-B14F-4D97-AF65-F5344CB8AC3E}">
        <p14:creationId xmlns:p14="http://schemas.microsoft.com/office/powerpoint/2010/main" val="1460341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dirty="0" smtClean="0"/>
              <a:t>Fare clic sull'icona per inserire un'immagine</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B83D3440-B794-4C86-9482-57EB561E4D22}" type="datetimeFigureOut">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06/06/2018</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6" name="Footer Placeholder 5"/>
          <p:cNvSpPr>
            <a:spLocks noGrp="1"/>
          </p:cNvSpPr>
          <p:nvPr>
            <p:ph type="ftr" sz="quarter" idx="11"/>
          </p:nvPr>
        </p:nvSpPr>
        <p:spPr/>
        <p:txBody>
          <a:bodyPr/>
          <a:lstStyle/>
          <a:p>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7" name="Slide Number Placeholder 6"/>
          <p:cNvSpPr>
            <a:spLocks noGrp="1"/>
          </p:cNvSpPr>
          <p:nvPr>
            <p:ph type="sldNum" sz="quarter" idx="12"/>
          </p:nvPr>
        </p:nvSpPr>
        <p:spPr/>
        <p:txBody>
          <a:bodyPr/>
          <a:lstStyle/>
          <a:p>
            <a:fld id="{16E6BC63-F9F6-44FE-A5CC-77493FA27B23}" type="slidenum">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Tree>
    <p:extLst>
      <p:ext uri="{BB962C8B-B14F-4D97-AF65-F5344CB8AC3E}">
        <p14:creationId xmlns:p14="http://schemas.microsoft.com/office/powerpoint/2010/main" val="2480244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l="-17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840000" y="1825625"/>
            <a:ext cx="7675350" cy="4351338"/>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B83D3440-B794-4C86-9482-57EB561E4D22}" type="datetimeFigureOut">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06/06/2018</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16E6BC63-F9F6-44FE-A5CC-77493FA27B23}" type="slidenum">
              <a:rPr lang="it-IT" smtClean="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rPr>
              <a:pPr/>
              <a:t>‹#›</a:t>
            </a:fld>
            <a:endParaRPr lang="it-IT" dirty="0">
              <a:gradFill flip="none" rotWithShape="1">
                <a:gsLst>
                  <a:gs pos="28000">
                    <a:prstClr val="white">
                      <a:lumMod val="93000"/>
                    </a:prstClr>
                  </a:gs>
                  <a:gs pos="0">
                    <a:prstClr val="black">
                      <a:lumMod val="38000"/>
                      <a:lumOff val="62000"/>
                    </a:prstClr>
                  </a:gs>
                  <a:gs pos="100000">
                    <a:srgbClr val="94D7E4">
                      <a:lumMod val="0"/>
                      <a:lumOff val="100000"/>
                    </a:srgbClr>
                  </a:gs>
                </a:gsLst>
                <a:lin ang="5400000" scaled="1"/>
                <a:tileRect/>
              </a:gradFill>
            </a:endParaRPr>
          </a:p>
        </p:txBody>
      </p:sp>
    </p:spTree>
    <p:extLst>
      <p:ext uri="{BB962C8B-B14F-4D97-AF65-F5344CB8AC3E}">
        <p14:creationId xmlns:p14="http://schemas.microsoft.com/office/powerpoint/2010/main" val="102564711"/>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l" defTabSz="685800" rtl="0" eaLnBrk="1" latinLnBrk="0" hangingPunct="1">
        <a:lnSpc>
          <a:spcPct val="90000"/>
        </a:lnSpc>
        <a:spcBef>
          <a:spcPct val="0"/>
        </a:spcBef>
        <a:buNone/>
        <a:defRPr sz="4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11.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14.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4.jpeg"/><Relationship Id="rId7" Type="http://schemas.openxmlformats.org/officeDocument/2006/relationships/image" Target="../media/image48.jpeg"/><Relationship Id="rId12" Type="http://schemas.openxmlformats.org/officeDocument/2006/relationships/image" Target="../media/image58.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7.jpeg"/><Relationship Id="rId11" Type="http://schemas.openxmlformats.org/officeDocument/2006/relationships/image" Target="../media/image50.jpeg"/><Relationship Id="rId5" Type="http://schemas.openxmlformats.org/officeDocument/2006/relationships/image" Target="../media/image46.jpeg"/><Relationship Id="rId10" Type="http://schemas.openxmlformats.org/officeDocument/2006/relationships/image" Target="../media/image49.jpeg"/><Relationship Id="rId4" Type="http://schemas.openxmlformats.org/officeDocument/2006/relationships/image" Target="../media/image45.jpeg"/><Relationship Id="rId9" Type="http://schemas.openxmlformats.org/officeDocument/2006/relationships/image" Target="../media/image55.png"/></Relationships>
</file>

<file path=ppt/slides/_rels/slide15.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61.png"/><Relationship Id="rId4" Type="http://schemas.openxmlformats.org/officeDocument/2006/relationships/image" Target="../media/image52.jpg"/></Relationships>
</file>

<file path=ppt/slides/_rels/slide16.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57.png"/><Relationship Id="rId7" Type="http://schemas.openxmlformats.org/officeDocument/2006/relationships/image" Target="../media/image68.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0.png"/><Relationship Id="rId10" Type="http://schemas.openxmlformats.org/officeDocument/2006/relationships/image" Target="../media/image65.png"/><Relationship Id="rId4" Type="http://schemas.openxmlformats.org/officeDocument/2006/relationships/image" Target="../media/image59.png"/><Relationship Id="rId9" Type="http://schemas.openxmlformats.org/officeDocument/2006/relationships/image" Target="../media/image64.png"/></Relationships>
</file>

<file path=ppt/slides/_rels/slide1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19.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7.jpe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13" Type="http://schemas.microsoft.com/office/2007/relationships/hdphoto" Target="../media/hdphoto4.wdp"/><Relationship Id="rId18" Type="http://schemas.openxmlformats.org/officeDocument/2006/relationships/image" Target="../media/image19.png"/><Relationship Id="rId3" Type="http://schemas.openxmlformats.org/officeDocument/2006/relationships/image" Target="../media/image10.png"/><Relationship Id="rId7" Type="http://schemas.microsoft.com/office/2007/relationships/hdphoto" Target="../media/hdphoto1.wdp"/><Relationship Id="rId12" Type="http://schemas.openxmlformats.org/officeDocument/2006/relationships/image" Target="../media/image16.png"/><Relationship Id="rId17" Type="http://schemas.microsoft.com/office/2007/relationships/hdphoto" Target="../media/hdphoto6.wdp"/><Relationship Id="rId2" Type="http://schemas.openxmlformats.org/officeDocument/2006/relationships/notesSlide" Target="../notesSlides/notesSlide5.xml"/><Relationship Id="rId16"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13.png"/><Relationship Id="rId11" Type="http://schemas.microsoft.com/office/2007/relationships/hdphoto" Target="../media/hdphoto3.wdp"/><Relationship Id="rId5" Type="http://schemas.openxmlformats.org/officeDocument/2006/relationships/image" Target="../media/image12.png"/><Relationship Id="rId15" Type="http://schemas.microsoft.com/office/2007/relationships/hdphoto" Target="../media/hdphoto5.wdp"/><Relationship Id="rId10" Type="http://schemas.openxmlformats.org/officeDocument/2006/relationships/image" Target="../media/image15.png"/><Relationship Id="rId4" Type="http://schemas.openxmlformats.org/officeDocument/2006/relationships/image" Target="../media/image11.PNG"/><Relationship Id="rId9" Type="http://schemas.microsoft.com/office/2007/relationships/hdphoto" Target="../media/hdphoto2.wdp"/><Relationship Id="rId1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0.png"/><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9"/>
          <p:cNvSpPr/>
          <p:nvPr/>
        </p:nvSpPr>
        <p:spPr>
          <a:xfrm>
            <a:off x="-6532" y="1262130"/>
            <a:ext cx="9150221" cy="53146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prstClr val="white"/>
              </a:solidFill>
            </a:endParaRPr>
          </a:p>
        </p:txBody>
      </p:sp>
      <p:sp>
        <p:nvSpPr>
          <p:cNvPr id="2" name="Titolo 1"/>
          <p:cNvSpPr>
            <a:spLocks noGrp="1"/>
          </p:cNvSpPr>
          <p:nvPr>
            <p:ph type="ctrTitle"/>
          </p:nvPr>
        </p:nvSpPr>
        <p:spPr>
          <a:xfrm>
            <a:off x="0" y="1898758"/>
            <a:ext cx="9147266" cy="2112032"/>
          </a:xfrm>
          <a:ln>
            <a:solidFill>
              <a:schemeClr val="tx1"/>
            </a:solidFill>
          </a:ln>
        </p:spPr>
        <p:style>
          <a:lnRef idx="2">
            <a:schemeClr val="dk1"/>
          </a:lnRef>
          <a:fillRef idx="1">
            <a:schemeClr val="lt1"/>
          </a:fillRef>
          <a:effectRef idx="0">
            <a:schemeClr val="dk1"/>
          </a:effectRef>
          <a:fontRef idx="minor">
            <a:schemeClr val="dk1"/>
          </a:fontRef>
        </p:style>
        <p:txBody>
          <a:bodyPr>
            <a:noAutofit/>
          </a:bodyPr>
          <a:lstStyle/>
          <a:p>
            <a:pPr algn="ctr"/>
            <a:r>
              <a:rPr lang="en-US" sz="3600" b="1" dirty="0" smtClean="0">
                <a:solidFill>
                  <a:srgbClr val="1C606E"/>
                </a:solidFill>
                <a:effectLst/>
                <a:latin typeface="Calibri" panose="020F0502020204030204" pitchFamily="34" charset="0"/>
                <a:ea typeface="Verdana" panose="020B0604030504040204" pitchFamily="34" charset="0"/>
                <a:cs typeface="Calibri" panose="020F0502020204030204" pitchFamily="34" charset="0"/>
              </a:rPr>
              <a:t>Design of </a:t>
            </a:r>
            <a:r>
              <a:rPr lang="en-US" sz="3600" b="1" dirty="0">
                <a:solidFill>
                  <a:srgbClr val="1C606E"/>
                </a:solidFill>
                <a:effectLst/>
                <a:latin typeface="Calibri" panose="020F0502020204030204" pitchFamily="34" charset="0"/>
                <a:ea typeface="Verdana" panose="020B0604030504040204" pitchFamily="34" charset="0"/>
                <a:cs typeface="Calibri" panose="020F0502020204030204" pitchFamily="34" charset="0"/>
              </a:rPr>
              <a:t>high gradient LINAC </a:t>
            </a:r>
            <a:r>
              <a:rPr lang="en-US" sz="3600" b="1" dirty="0" smtClean="0">
                <a:solidFill>
                  <a:srgbClr val="1C606E"/>
                </a:solidFill>
                <a:effectLst/>
                <a:latin typeface="Calibri" panose="020F0502020204030204" pitchFamily="34" charset="0"/>
                <a:ea typeface="Verdana" panose="020B0604030504040204" pitchFamily="34" charset="0"/>
                <a:cs typeface="Calibri" panose="020F0502020204030204" pitchFamily="34" charset="0"/>
              </a:rPr>
              <a:t>with </a:t>
            </a:r>
            <a:r>
              <a:rPr lang="en-US" sz="3600" b="1" dirty="0">
                <a:solidFill>
                  <a:srgbClr val="1C606E"/>
                </a:solidFill>
                <a:effectLst/>
                <a:latin typeface="Calibri" panose="020F0502020204030204" pitchFamily="34" charset="0"/>
                <a:ea typeface="Verdana" panose="020B0604030504040204" pitchFamily="34" charset="0"/>
                <a:cs typeface="Calibri" panose="020F0502020204030204" pitchFamily="34" charset="0"/>
              </a:rPr>
              <a:t>the </a:t>
            </a:r>
            <a:r>
              <a:rPr lang="en-US" sz="3600" b="1" dirty="0" smtClean="0">
                <a:solidFill>
                  <a:srgbClr val="1C606E"/>
                </a:solidFill>
                <a:effectLst/>
                <a:latin typeface="Calibri" panose="020F0502020204030204" pitchFamily="34" charset="0"/>
                <a:ea typeface="Verdana" panose="020B0604030504040204" pitchFamily="34" charset="0"/>
                <a:cs typeface="Calibri" panose="020F0502020204030204" pitchFamily="34" charset="0"/>
              </a:rPr>
              <a:t>new</a:t>
            </a:r>
            <a:br>
              <a:rPr lang="en-US" sz="3600" b="1" dirty="0" smtClean="0">
                <a:solidFill>
                  <a:srgbClr val="1C606E"/>
                </a:solidFill>
                <a:effectLst/>
                <a:latin typeface="Calibri" panose="020F0502020204030204" pitchFamily="34" charset="0"/>
                <a:ea typeface="Verdana" panose="020B0604030504040204" pitchFamily="34" charset="0"/>
                <a:cs typeface="Calibri" panose="020F0502020204030204" pitchFamily="34" charset="0"/>
              </a:rPr>
            </a:br>
            <a:r>
              <a:rPr lang="en-US" sz="3600" b="1" dirty="0" smtClean="0">
                <a:solidFill>
                  <a:srgbClr val="1C606E"/>
                </a:solidFill>
                <a:effectLst/>
                <a:latin typeface="Calibri" panose="020F0502020204030204" pitchFamily="34" charset="0"/>
                <a:ea typeface="Verdana" panose="020B0604030504040204" pitchFamily="34" charset="0"/>
                <a:cs typeface="Calibri" panose="020F0502020204030204" pitchFamily="34" charset="0"/>
              </a:rPr>
              <a:t> “Gasket-Clamping” technique</a:t>
            </a:r>
            <a:br>
              <a:rPr lang="en-US" sz="3600" b="1" dirty="0" smtClean="0">
                <a:solidFill>
                  <a:srgbClr val="1C606E"/>
                </a:solidFill>
                <a:effectLst/>
                <a:latin typeface="Calibri" panose="020F0502020204030204" pitchFamily="34" charset="0"/>
                <a:ea typeface="Verdana" panose="020B0604030504040204" pitchFamily="34" charset="0"/>
                <a:cs typeface="Calibri" panose="020F0502020204030204" pitchFamily="34" charset="0"/>
              </a:rPr>
            </a:br>
            <a:r>
              <a:rPr lang="en-US" sz="3600" b="1" dirty="0" smtClean="0">
                <a:solidFill>
                  <a:srgbClr val="1C606E"/>
                </a:solidFill>
                <a:effectLst/>
                <a:latin typeface="Calibri" panose="020F0502020204030204" pitchFamily="34" charset="0"/>
                <a:ea typeface="Verdana" panose="020B0604030504040204" pitchFamily="34" charset="0"/>
                <a:cs typeface="Calibri" panose="020F0502020204030204" pitchFamily="34" charset="0"/>
              </a:rPr>
              <a:t>and </a:t>
            </a:r>
            <a:r>
              <a:rPr lang="en-US" sz="3600" b="1" dirty="0">
                <a:solidFill>
                  <a:srgbClr val="1C606E"/>
                </a:solidFill>
                <a:effectLst/>
                <a:latin typeface="Calibri" panose="020F0502020204030204" pitchFamily="34" charset="0"/>
                <a:ea typeface="Verdana" panose="020B0604030504040204" pitchFamily="34" charset="0"/>
                <a:cs typeface="Calibri" panose="020F0502020204030204" pitchFamily="34" charset="0"/>
              </a:rPr>
              <a:t>compact low pulsed heating couplers</a:t>
            </a:r>
            <a:endParaRPr lang="it-IT" sz="3600" b="1" dirty="0">
              <a:solidFill>
                <a:srgbClr val="1C606E"/>
              </a:solidFill>
              <a:effectLst/>
              <a:latin typeface="Calibri" panose="020F0502020204030204" pitchFamily="34" charset="0"/>
              <a:ea typeface="Verdana" panose="020B0604030504040204" pitchFamily="34" charset="0"/>
              <a:cs typeface="Calibri" panose="020F0502020204030204" pitchFamily="34" charset="0"/>
            </a:endParaRPr>
          </a:p>
        </p:txBody>
      </p:sp>
      <p:sp>
        <p:nvSpPr>
          <p:cNvPr id="3" name="Sottotitolo 2"/>
          <p:cNvSpPr>
            <a:spLocks noGrp="1"/>
          </p:cNvSpPr>
          <p:nvPr>
            <p:ph type="subTitle" idx="1"/>
          </p:nvPr>
        </p:nvSpPr>
        <p:spPr>
          <a:xfrm>
            <a:off x="-6843" y="4010790"/>
            <a:ext cx="9140734" cy="618523"/>
          </a:xfrm>
          <a:ln>
            <a:solidFill>
              <a:schemeClr val="tx1"/>
            </a:solidFill>
          </a:ln>
        </p:spPr>
        <p:style>
          <a:lnRef idx="2">
            <a:schemeClr val="dk1"/>
          </a:lnRef>
          <a:fillRef idx="1">
            <a:schemeClr val="lt1"/>
          </a:fillRef>
          <a:effectRef idx="0">
            <a:schemeClr val="dk1"/>
          </a:effectRef>
          <a:fontRef idx="minor">
            <a:schemeClr val="dk1"/>
          </a:fontRef>
        </p:style>
        <p:txBody>
          <a:bodyPr>
            <a:normAutofit fontScale="77500" lnSpcReduction="20000"/>
          </a:bodyPr>
          <a:lstStyle/>
          <a:p>
            <a:pPr algn="ctr"/>
            <a:r>
              <a:rPr lang="it-IT" b="1" dirty="0" smtClean="0">
                <a:solidFill>
                  <a:sysClr val="windowText" lastClr="000000"/>
                </a:solidFill>
              </a:rPr>
              <a:t>Fabio Cardelli</a:t>
            </a:r>
          </a:p>
          <a:p>
            <a:pPr algn="ctr"/>
            <a:r>
              <a:rPr lang="it-IT" dirty="0" smtClean="0">
                <a:solidFill>
                  <a:sysClr val="windowText" lastClr="000000"/>
                </a:solidFill>
              </a:rPr>
              <a:t>INFN-LNF, Frascati, </a:t>
            </a:r>
            <a:r>
              <a:rPr lang="it-IT" dirty="0" err="1" smtClean="0">
                <a:solidFill>
                  <a:sysClr val="windowText" lastClr="000000"/>
                </a:solidFill>
              </a:rPr>
              <a:t>Italy</a:t>
            </a:r>
            <a:endParaRPr lang="it-IT" dirty="0" smtClean="0">
              <a:solidFill>
                <a:sysClr val="windowText" lastClr="000000"/>
              </a:solidFill>
            </a:endParaRPr>
          </a:p>
        </p:txBody>
      </p:sp>
      <p:sp>
        <p:nvSpPr>
          <p:cNvPr id="6" name="Titolo 1"/>
          <p:cNvSpPr txBox="1">
            <a:spLocks/>
          </p:cNvSpPr>
          <p:nvPr/>
        </p:nvSpPr>
        <p:spPr>
          <a:xfrm>
            <a:off x="0" y="259545"/>
            <a:ext cx="9143999" cy="2112032"/>
          </a:xfrm>
          <a:prstGeom prst="rect">
            <a:avLst/>
          </a:prstGeom>
        </p:spPr>
        <p:txBody>
          <a:bodyPr vert="horz" wrap="none" lIns="91440" tIns="45720" rIns="91440" bIns="45720" rtlCol="0" anchor="t">
            <a:noAutofit/>
          </a:bodyPr>
          <a:lstStyle>
            <a:lvl1pPr algn="r" defTabSz="685800" rtl="0" eaLnBrk="1" latinLnBrk="0" hangingPunct="1">
              <a:lnSpc>
                <a:spcPct val="90000"/>
              </a:lnSpc>
              <a:spcBef>
                <a:spcPct val="0"/>
              </a:spcBef>
              <a:buNone/>
              <a:defRPr sz="7200" b="0" kern="1200" spc="-225">
                <a:gradFill flip="none" rotWithShape="1">
                  <a:gsLst>
                    <a:gs pos="32000">
                      <a:schemeClr val="tx1">
                        <a:lumMod val="89000"/>
                      </a:schemeClr>
                    </a:gs>
                    <a:gs pos="100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ea typeface="+mj-ea"/>
                <a:cs typeface="+mj-cs"/>
              </a:defRPr>
            </a:lvl1pPr>
          </a:lstStyle>
          <a:p>
            <a:pPr algn="ctr"/>
            <a:r>
              <a:rPr lang="it-IT" sz="2000" spc="0" dirty="0" smtClean="0">
                <a:effectLst/>
                <a:latin typeface="Calibri" panose="020F0502020204030204" pitchFamily="34" charset="0"/>
                <a:ea typeface="Verdana" panose="020B0604030504040204" pitchFamily="34" charset="0"/>
                <a:cs typeface="Calibri" panose="020F0502020204030204" pitchFamily="34" charset="0"/>
              </a:rPr>
              <a:t>International Workshop on Breakdown Science and </a:t>
            </a:r>
          </a:p>
          <a:p>
            <a:pPr algn="ctr"/>
            <a:r>
              <a:rPr lang="it-IT" sz="2000" spc="0" dirty="0" smtClean="0">
                <a:effectLst/>
                <a:latin typeface="Calibri" panose="020F0502020204030204" pitchFamily="34" charset="0"/>
                <a:ea typeface="Verdana" panose="020B0604030504040204" pitchFamily="34" charset="0"/>
                <a:cs typeface="Calibri" panose="020F0502020204030204" pitchFamily="34" charset="0"/>
              </a:rPr>
              <a:t>High </a:t>
            </a:r>
            <a:r>
              <a:rPr lang="it-IT" sz="2000" spc="0" dirty="0" err="1" smtClean="0">
                <a:effectLst/>
                <a:latin typeface="Calibri" panose="020F0502020204030204" pitchFamily="34" charset="0"/>
                <a:ea typeface="Verdana" panose="020B0604030504040204" pitchFamily="34" charset="0"/>
                <a:cs typeface="Calibri" panose="020F0502020204030204" pitchFamily="34" charset="0"/>
              </a:rPr>
              <a:t>Gradient</a:t>
            </a:r>
            <a:r>
              <a:rPr lang="it-IT" sz="2000" spc="0" dirty="0" smtClean="0">
                <a:effectLst/>
                <a:latin typeface="Calibri" panose="020F0502020204030204" pitchFamily="34" charset="0"/>
                <a:ea typeface="Verdana" panose="020B0604030504040204" pitchFamily="34" charset="0"/>
                <a:cs typeface="Calibri" panose="020F0502020204030204" pitchFamily="34" charset="0"/>
              </a:rPr>
              <a:t> Technology (HG2018) </a:t>
            </a:r>
          </a:p>
          <a:p>
            <a:pPr algn="ctr"/>
            <a:r>
              <a:rPr lang="it-IT" sz="2000" spc="0" dirty="0" err="1">
                <a:effectLst/>
                <a:latin typeface="Calibri" panose="020F0502020204030204" pitchFamily="34" charset="0"/>
                <a:ea typeface="Verdana" panose="020B0604030504040204" pitchFamily="34" charset="0"/>
                <a:cs typeface="Calibri" panose="020F0502020204030204" pitchFamily="34" charset="0"/>
              </a:rPr>
              <a:t>June</a:t>
            </a:r>
            <a:r>
              <a:rPr lang="it-IT" sz="2000" spc="0" dirty="0">
                <a:effectLst/>
                <a:latin typeface="Calibri" panose="020F0502020204030204" pitchFamily="34" charset="0"/>
                <a:ea typeface="Verdana" panose="020B0604030504040204" pitchFamily="34" charset="0"/>
                <a:cs typeface="Calibri" panose="020F0502020204030204" pitchFamily="34" charset="0"/>
              </a:rPr>
              <a:t> 4-8 </a:t>
            </a:r>
            <a:r>
              <a:rPr lang="it-IT" sz="2000" spc="0" dirty="0" smtClean="0">
                <a:effectLst/>
                <a:latin typeface="Calibri" panose="020F0502020204030204" pitchFamily="34" charset="0"/>
                <a:ea typeface="Verdana" panose="020B0604030504040204" pitchFamily="34" charset="0"/>
                <a:cs typeface="Calibri" panose="020F0502020204030204" pitchFamily="34" charset="0"/>
              </a:rPr>
              <a:t>2018 Shanghai, P. R. China</a:t>
            </a:r>
            <a:endParaRPr lang="it-IT" sz="2000" spc="0" dirty="0">
              <a:effectLst/>
              <a:latin typeface="Calibri" panose="020F0502020204030204" pitchFamily="34" charset="0"/>
              <a:ea typeface="Verdana" panose="020B0604030504040204" pitchFamily="34" charset="0"/>
              <a:cs typeface="Calibri" panose="020F0502020204030204" pitchFamily="34" charset="0"/>
            </a:endParaRPr>
          </a:p>
          <a:p>
            <a:pPr algn="ctr"/>
            <a:endParaRPr lang="it-IT" sz="2000" spc="0" dirty="0" smtClean="0">
              <a:effectLst/>
              <a:latin typeface="Calibri" panose="020F0502020204030204" pitchFamily="34" charset="0"/>
              <a:ea typeface="Verdana" panose="020B0604030504040204" pitchFamily="34" charset="0"/>
              <a:cs typeface="Calibri" panose="020F050202020403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0496" y="4779050"/>
            <a:ext cx="2341570" cy="1471700"/>
          </a:xfrm>
          <a:prstGeom prst="rect">
            <a:avLst/>
          </a:prstGeom>
        </p:spPr>
      </p:pic>
      <p:sp>
        <p:nvSpPr>
          <p:cNvPr id="11" name="TextBox 10"/>
          <p:cNvSpPr txBox="1"/>
          <p:nvPr/>
        </p:nvSpPr>
        <p:spPr>
          <a:xfrm>
            <a:off x="-4606" y="6550223"/>
            <a:ext cx="8126882" cy="307777"/>
          </a:xfrm>
          <a:prstGeom prst="rect">
            <a:avLst/>
          </a:prstGeom>
          <a:noFill/>
        </p:spPr>
        <p:txBody>
          <a:bodyPr wrap="square" rtlCol="0">
            <a:spAutoFit/>
          </a:bodyPr>
          <a:lstStyle/>
          <a:p>
            <a:r>
              <a:rPr lang="it-IT" sz="1400" dirty="0">
                <a:solidFill>
                  <a:schemeClr val="tx1">
                    <a:lumMod val="95000"/>
                  </a:schemeClr>
                </a:solidFill>
                <a:latin typeface="Calibri" panose="020F0502020204030204" pitchFamily="34" charset="0"/>
                <a:cs typeface="Calibri" panose="020F0502020204030204" pitchFamily="34" charset="0"/>
              </a:rPr>
              <a:t>f</a:t>
            </a:r>
            <a:r>
              <a:rPr lang="it-IT" sz="1400" dirty="0" smtClean="0">
                <a:solidFill>
                  <a:schemeClr val="tx1">
                    <a:lumMod val="95000"/>
                  </a:schemeClr>
                </a:solidFill>
                <a:latin typeface="Calibri" panose="020F0502020204030204" pitchFamily="34" charset="0"/>
                <a:cs typeface="Calibri" panose="020F0502020204030204" pitchFamily="34" charset="0"/>
              </a:rPr>
              <a:t>abio.cardelli@lnf.infn.it			</a:t>
            </a:r>
          </a:p>
        </p:txBody>
      </p:sp>
      <p:sp>
        <p:nvSpPr>
          <p:cNvPr id="5" name="Rectangle 4"/>
          <p:cNvSpPr/>
          <p:nvPr/>
        </p:nvSpPr>
        <p:spPr>
          <a:xfrm>
            <a:off x="165279" y="5725765"/>
            <a:ext cx="4572000" cy="646331"/>
          </a:xfrm>
          <a:prstGeom prst="rect">
            <a:avLst/>
          </a:prstGeom>
        </p:spPr>
        <p:txBody>
          <a:bodyPr>
            <a:spAutoFit/>
          </a:bodyPr>
          <a:lstStyle/>
          <a:p>
            <a:r>
              <a:rPr lang="en-US" i="1" dirty="0">
                <a:solidFill>
                  <a:schemeClr val="bg1"/>
                </a:solidFill>
                <a:latin typeface="Calibri" panose="020F0502020204030204" pitchFamily="34" charset="0"/>
                <a:cs typeface="Calibri" panose="020F0502020204030204" pitchFamily="34" charset="0"/>
              </a:rPr>
              <a:t>With the contribution of:</a:t>
            </a:r>
          </a:p>
          <a:p>
            <a:r>
              <a:rPr lang="en-US" i="1" dirty="0">
                <a:solidFill>
                  <a:schemeClr val="bg1"/>
                </a:solidFill>
                <a:latin typeface="Calibri" panose="020F0502020204030204" pitchFamily="34" charset="0"/>
                <a:cs typeface="Calibri" panose="020F0502020204030204" pitchFamily="34" charset="0"/>
              </a:rPr>
              <a:t>D. </a:t>
            </a:r>
            <a:r>
              <a:rPr lang="en-US" i="1" dirty="0" err="1">
                <a:solidFill>
                  <a:schemeClr val="bg1"/>
                </a:solidFill>
                <a:latin typeface="Calibri" panose="020F0502020204030204" pitchFamily="34" charset="0"/>
                <a:cs typeface="Calibri" panose="020F0502020204030204" pitchFamily="34" charset="0"/>
              </a:rPr>
              <a:t>Alesini</a:t>
            </a:r>
            <a:r>
              <a:rPr lang="en-US" i="1" dirty="0">
                <a:solidFill>
                  <a:schemeClr val="bg1"/>
                </a:solidFill>
                <a:latin typeface="Calibri" panose="020F0502020204030204" pitchFamily="34" charset="0"/>
                <a:cs typeface="Calibri" panose="020F0502020204030204" pitchFamily="34" charset="0"/>
              </a:rPr>
              <a:t>, V. </a:t>
            </a:r>
            <a:r>
              <a:rPr lang="en-US" i="1" dirty="0" err="1">
                <a:solidFill>
                  <a:schemeClr val="bg1"/>
                </a:solidFill>
                <a:latin typeface="Calibri" panose="020F0502020204030204" pitchFamily="34" charset="0"/>
                <a:cs typeface="Calibri" panose="020F0502020204030204" pitchFamily="34" charset="0"/>
              </a:rPr>
              <a:t>Lollo</a:t>
            </a:r>
            <a:r>
              <a:rPr lang="en-US" i="1" dirty="0">
                <a:solidFill>
                  <a:schemeClr val="bg1"/>
                </a:solidFill>
                <a:latin typeface="Calibri" panose="020F0502020204030204" pitchFamily="34" charset="0"/>
                <a:cs typeface="Calibri" panose="020F0502020204030204" pitchFamily="34" charset="0"/>
              </a:rPr>
              <a:t>, INFN-LNF, </a:t>
            </a:r>
            <a:r>
              <a:rPr lang="en-US" i="1" dirty="0" err="1">
                <a:solidFill>
                  <a:schemeClr val="bg1"/>
                </a:solidFill>
                <a:latin typeface="Calibri" panose="020F0502020204030204" pitchFamily="34" charset="0"/>
                <a:cs typeface="Calibri" panose="020F0502020204030204" pitchFamily="34" charset="0"/>
              </a:rPr>
              <a:t>Frascati</a:t>
            </a:r>
            <a:r>
              <a:rPr lang="en-US" i="1" dirty="0">
                <a:solidFill>
                  <a:schemeClr val="bg1"/>
                </a:solidFill>
                <a:latin typeface="Calibri" panose="020F0502020204030204" pitchFamily="34" charset="0"/>
                <a:cs typeface="Calibri" panose="020F0502020204030204" pitchFamily="34" charset="0"/>
              </a:rPr>
              <a:t>, Italy</a:t>
            </a:r>
          </a:p>
        </p:txBody>
      </p:sp>
    </p:spTree>
    <p:extLst>
      <p:ext uri="{BB962C8B-B14F-4D97-AF65-F5344CB8AC3E}">
        <p14:creationId xmlns:p14="http://schemas.microsoft.com/office/powerpoint/2010/main" val="2147753439"/>
      </p:ext>
    </p:extLst>
  </p:cSld>
  <p:clrMapOvr>
    <a:masterClrMapping/>
  </p:clrMapOvr>
  <mc:AlternateContent xmlns:mc="http://schemas.openxmlformats.org/markup-compatibility/2006" xmlns:p14="http://schemas.microsoft.com/office/powerpoint/2010/main">
    <mc:Choice Requires="p14">
      <p:transition spd="slow" p14:dur="2000" advTm="25236"/>
    </mc:Choice>
    <mc:Fallback xmlns="">
      <p:transition spd="slow" advTm="25236"/>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4606" y="811369"/>
            <a:ext cx="9144002" cy="57654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600" dirty="0">
              <a:solidFill>
                <a:prstClr val="white"/>
              </a:solidFill>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87737" y="3411342"/>
            <a:ext cx="4751659" cy="2631313"/>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483065"/>
            <a:ext cx="4254500" cy="2327612"/>
          </a:xfrm>
          <a:prstGeom prst="rect">
            <a:avLst/>
          </a:prstGeom>
        </p:spPr>
      </p:pic>
      <p:sp>
        <p:nvSpPr>
          <p:cNvPr id="2" name="Titolo 1"/>
          <p:cNvSpPr>
            <a:spLocks noGrp="1"/>
          </p:cNvSpPr>
          <p:nvPr>
            <p:ph type="title"/>
          </p:nvPr>
        </p:nvSpPr>
        <p:spPr>
          <a:xfrm>
            <a:off x="628650" y="1"/>
            <a:ext cx="7886700" cy="811368"/>
          </a:xfrm>
        </p:spPr>
        <p:txBody>
          <a:bodyPr>
            <a:normAutofit/>
          </a:bodyPr>
          <a:lstStyle/>
          <a:p>
            <a:r>
              <a:rPr lang="it-IT" sz="3200" b="1" dirty="0" err="1" smtClean="0">
                <a:solidFill>
                  <a:schemeClr val="tx1">
                    <a:lumMod val="85000"/>
                  </a:schemeClr>
                </a:solidFill>
                <a:latin typeface="Calibri" panose="020F0502020204030204" pitchFamily="34" charset="0"/>
                <a:cs typeface="Calibri" panose="020F0502020204030204" pitchFamily="34" charset="0"/>
              </a:rPr>
              <a:t>Linac</a:t>
            </a:r>
            <a:r>
              <a:rPr lang="it-IT" sz="3200" b="1" dirty="0" smtClean="0">
                <a:solidFill>
                  <a:schemeClr val="tx1">
                    <a:lumMod val="85000"/>
                  </a:schemeClr>
                </a:solidFill>
                <a:latin typeface="Calibri" panose="020F0502020204030204" pitchFamily="34" charset="0"/>
                <a:cs typeface="Calibri" panose="020F0502020204030204" pitchFamily="34" charset="0"/>
              </a:rPr>
              <a:t> with </a:t>
            </a:r>
            <a:r>
              <a:rPr lang="it-IT" sz="3200" b="1" dirty="0" err="1" smtClean="0">
                <a:solidFill>
                  <a:schemeClr val="tx1">
                    <a:lumMod val="85000"/>
                  </a:schemeClr>
                </a:solidFill>
                <a:latin typeface="Calibri" panose="020F0502020204030204" pitchFamily="34" charset="0"/>
                <a:cs typeface="Calibri" panose="020F0502020204030204" pitchFamily="34" charset="0"/>
              </a:rPr>
              <a:t>gaskets</a:t>
            </a:r>
            <a:r>
              <a:rPr lang="it-IT" sz="3200" b="1" dirty="0" smtClean="0">
                <a:solidFill>
                  <a:schemeClr val="tx1">
                    <a:lumMod val="85000"/>
                  </a:schemeClr>
                </a:solidFill>
                <a:latin typeface="Calibri" panose="020F0502020204030204" pitchFamily="34" charset="0"/>
                <a:cs typeface="Calibri" panose="020F0502020204030204" pitchFamily="34" charset="0"/>
              </a:rPr>
              <a:t>: </a:t>
            </a:r>
            <a:r>
              <a:rPr lang="it-IT" sz="3200" b="1" dirty="0">
                <a:solidFill>
                  <a:schemeClr val="tx1">
                    <a:lumMod val="85000"/>
                  </a:schemeClr>
                </a:solidFill>
                <a:latin typeface="Calibri" panose="020F0502020204030204" pitchFamily="34" charset="0"/>
                <a:cs typeface="Calibri" panose="020F0502020204030204" pitchFamily="34" charset="0"/>
              </a:rPr>
              <a:t>m</a:t>
            </a:r>
            <a:r>
              <a:rPr lang="it-IT" sz="3200" b="1" dirty="0" smtClean="0">
                <a:solidFill>
                  <a:schemeClr val="tx1">
                    <a:lumMod val="85000"/>
                  </a:schemeClr>
                </a:solidFill>
                <a:latin typeface="Calibri" panose="020F0502020204030204" pitchFamily="34" charset="0"/>
                <a:cs typeface="Calibri" panose="020F0502020204030204" pitchFamily="34" charset="0"/>
              </a:rPr>
              <a:t>echanical design</a:t>
            </a:r>
            <a:endParaRPr lang="it-IT" sz="3200" b="1" dirty="0">
              <a:solidFill>
                <a:schemeClr val="tx1">
                  <a:lumMod val="85000"/>
                </a:schemeClr>
              </a:solidFill>
              <a:latin typeface="Calibri" panose="020F0502020204030204" pitchFamily="34" charset="0"/>
              <a:cs typeface="Calibri" panose="020F0502020204030204" pitchFamily="34" charset="0"/>
            </a:endParaRPr>
          </a:p>
        </p:txBody>
      </p:sp>
      <p:sp>
        <p:nvSpPr>
          <p:cNvPr id="13" name="Rectangle 12"/>
          <p:cNvSpPr/>
          <p:nvPr/>
        </p:nvSpPr>
        <p:spPr>
          <a:xfrm>
            <a:off x="0" y="6336562"/>
            <a:ext cx="7777019" cy="276999"/>
          </a:xfrm>
          <a:prstGeom prst="rect">
            <a:avLst/>
          </a:prstGeom>
        </p:spPr>
        <p:txBody>
          <a:bodyPr wrap="square">
            <a:spAutoFit/>
          </a:bodyPr>
          <a:lstStyle/>
          <a:p>
            <a:r>
              <a:rPr lang="it-IT" sz="1200" dirty="0" smtClean="0">
                <a:solidFill>
                  <a:schemeClr val="bg1"/>
                </a:solidFill>
                <a:latin typeface="Calibri" panose="020F0502020204030204" pitchFamily="34" charset="0"/>
              </a:rPr>
              <a:t>Mechanical design with Autodesk Inventor.</a:t>
            </a:r>
            <a:endParaRPr lang="it-IT" sz="1200" dirty="0">
              <a:solidFill>
                <a:schemeClr val="bg1"/>
              </a:solidFill>
            </a:endParaRPr>
          </a:p>
        </p:txBody>
      </p:sp>
      <p:sp>
        <p:nvSpPr>
          <p:cNvPr id="15" name="Rettangolo 12"/>
          <p:cNvSpPr/>
          <p:nvPr/>
        </p:nvSpPr>
        <p:spPr>
          <a:xfrm>
            <a:off x="0" y="856042"/>
            <a:ext cx="9033782" cy="523220"/>
          </a:xfrm>
          <a:prstGeom prst="rect">
            <a:avLst/>
          </a:prstGeom>
        </p:spPr>
        <p:txBody>
          <a:bodyPr wrap="square">
            <a:spAutoFit/>
          </a:bodyPr>
          <a:lstStyle/>
          <a:p>
            <a:r>
              <a:rPr lang="en-US" sz="1400" dirty="0" smtClean="0">
                <a:solidFill>
                  <a:prstClr val="black"/>
                </a:solidFill>
                <a:latin typeface="Calibri" panose="020F0502020204030204" pitchFamily="34" charset="0"/>
                <a:cs typeface="Calibri" panose="020F0502020204030204" pitchFamily="34" charset="0"/>
              </a:rPr>
              <a:t>In the overall design a continuous </a:t>
            </a:r>
            <a:r>
              <a:rPr lang="en-US" sz="1400" b="1" dirty="0" smtClean="0">
                <a:solidFill>
                  <a:prstClr val="black"/>
                </a:solidFill>
                <a:latin typeface="Calibri" panose="020F0502020204030204" pitchFamily="34" charset="0"/>
                <a:cs typeface="Calibri" panose="020F0502020204030204" pitchFamily="34" charset="0"/>
              </a:rPr>
              <a:t>feedback between the electromagnetic design and the mechanical model </a:t>
            </a:r>
            <a:r>
              <a:rPr lang="en-US" sz="1400" dirty="0" smtClean="0">
                <a:solidFill>
                  <a:prstClr val="black"/>
                </a:solidFill>
                <a:latin typeface="Calibri" panose="020F0502020204030204" pitchFamily="34" charset="0"/>
                <a:cs typeface="Calibri" panose="020F0502020204030204" pitchFamily="34" charset="0"/>
              </a:rPr>
              <a:t>has been necessary to match electromagnetic and mechanical constraints. </a:t>
            </a:r>
            <a:endParaRPr lang="it-IT" sz="1400" dirty="0">
              <a:solidFill>
                <a:schemeClr val="bg1"/>
              </a:solidFill>
              <a:latin typeface="Calibri" panose="020F0502020204030204" pitchFamily="34" charset="0"/>
              <a:cs typeface="Calibri" panose="020F0502020204030204" pitchFamily="34" charset="0"/>
            </a:endParaRPr>
          </a:p>
        </p:txBody>
      </p:sp>
      <p:sp>
        <p:nvSpPr>
          <p:cNvPr id="14" name="Rectangle 13"/>
          <p:cNvSpPr/>
          <p:nvPr/>
        </p:nvSpPr>
        <p:spPr>
          <a:xfrm>
            <a:off x="0" y="1375629"/>
            <a:ext cx="9139396" cy="1384995"/>
          </a:xfrm>
          <a:prstGeom prst="rect">
            <a:avLst/>
          </a:prstGeom>
        </p:spPr>
        <p:txBody>
          <a:bodyPr wrap="square">
            <a:spAutoFit/>
          </a:bodyPr>
          <a:lstStyle/>
          <a:p>
            <a:r>
              <a:rPr lang="en-US" sz="1400" dirty="0">
                <a:solidFill>
                  <a:schemeClr val="bg1"/>
                </a:solidFill>
                <a:latin typeface="Calibri" panose="020F0502020204030204" pitchFamily="34" charset="0"/>
              </a:rPr>
              <a:t>The </a:t>
            </a:r>
            <a:r>
              <a:rPr lang="en-US" sz="1400" dirty="0" smtClean="0">
                <a:solidFill>
                  <a:schemeClr val="bg1"/>
                </a:solidFill>
                <a:latin typeface="Calibri" panose="020F0502020204030204" pitchFamily="34" charset="0"/>
              </a:rPr>
              <a:t>structure </a:t>
            </a:r>
            <a:r>
              <a:rPr lang="en-US" sz="1400" dirty="0">
                <a:solidFill>
                  <a:schemeClr val="bg1"/>
                </a:solidFill>
                <a:latin typeface="Calibri" panose="020F0502020204030204" pitchFamily="34" charset="0"/>
              </a:rPr>
              <a:t>is composed by </a:t>
            </a:r>
            <a:r>
              <a:rPr lang="en-US" sz="1400" dirty="0" smtClean="0">
                <a:solidFill>
                  <a:schemeClr val="bg1"/>
                </a:solidFill>
                <a:latin typeface="Calibri" panose="020F0502020204030204" pitchFamily="34" charset="0"/>
              </a:rPr>
              <a:t>the input and output couplers, six cell structures and two half cells. </a:t>
            </a:r>
          </a:p>
          <a:p>
            <a:r>
              <a:rPr lang="en-US" sz="1400" dirty="0" smtClean="0">
                <a:solidFill>
                  <a:schemeClr val="bg1"/>
                </a:solidFill>
                <a:latin typeface="Calibri" panose="020F0502020204030204" pitchFamily="34" charset="0"/>
              </a:rPr>
              <a:t>Each cell has eight screw holes disposed at 45° to one another to </a:t>
            </a:r>
            <a:r>
              <a:rPr lang="en-US" sz="1400" b="1" dirty="0" smtClean="0">
                <a:solidFill>
                  <a:schemeClr val="bg1"/>
                </a:solidFill>
                <a:latin typeface="Calibri" panose="020F0502020204030204" pitchFamily="34" charset="0"/>
              </a:rPr>
              <a:t>provide homogeneous force on the gasket</a:t>
            </a:r>
            <a:r>
              <a:rPr lang="en-US" sz="1400" dirty="0" smtClean="0">
                <a:solidFill>
                  <a:schemeClr val="bg1"/>
                </a:solidFill>
                <a:latin typeface="Calibri" panose="020F0502020204030204" pitchFamily="34" charset="0"/>
              </a:rPr>
              <a:t> when the cells are clamped together. </a:t>
            </a:r>
          </a:p>
          <a:p>
            <a:r>
              <a:rPr lang="en-US" sz="1400" dirty="0" smtClean="0">
                <a:solidFill>
                  <a:schemeClr val="bg1"/>
                </a:solidFill>
                <a:latin typeface="Calibri" panose="020F0502020204030204" pitchFamily="34" charset="0"/>
              </a:rPr>
              <a:t>Each part will be </a:t>
            </a:r>
            <a:r>
              <a:rPr lang="en-US" sz="1400" b="1" dirty="0" smtClean="0">
                <a:solidFill>
                  <a:schemeClr val="bg1"/>
                </a:solidFill>
                <a:latin typeface="Calibri" panose="020F0502020204030204" pitchFamily="34" charset="0"/>
              </a:rPr>
              <a:t>fabricated from cylinders of Oxygen Free High Conductivity (OFHC) copper </a:t>
            </a:r>
            <a:r>
              <a:rPr lang="en-US" sz="1400" dirty="0" smtClean="0">
                <a:solidFill>
                  <a:schemeClr val="bg1"/>
                </a:solidFill>
                <a:latin typeface="Calibri" panose="020F0502020204030204" pitchFamily="34" charset="0"/>
              </a:rPr>
              <a:t>using high precision lathe and milling diamond machines. Nowadays mechanical design has been finalized and the realization has been assigned to an </a:t>
            </a:r>
            <a:r>
              <a:rPr lang="en-US" sz="1400" dirty="0" err="1" smtClean="0">
                <a:solidFill>
                  <a:schemeClr val="bg1"/>
                </a:solidFill>
                <a:latin typeface="Calibri" panose="020F0502020204030204" pitchFamily="34" charset="0"/>
              </a:rPr>
              <a:t>italian</a:t>
            </a:r>
            <a:r>
              <a:rPr lang="en-US" sz="1400" dirty="0" smtClean="0">
                <a:solidFill>
                  <a:schemeClr val="bg1"/>
                </a:solidFill>
                <a:latin typeface="Calibri" panose="020F0502020204030204" pitchFamily="34" charset="0"/>
              </a:rPr>
              <a:t> company. </a:t>
            </a:r>
            <a:endParaRPr lang="en-US" sz="1400" dirty="0">
              <a:solidFill>
                <a:schemeClr val="bg1"/>
              </a:solidFill>
              <a:latin typeface="Calibri" panose="020F0502020204030204" pitchFamily="34" charset="0"/>
            </a:endParaRPr>
          </a:p>
        </p:txBody>
      </p:sp>
      <p:sp>
        <p:nvSpPr>
          <p:cNvPr id="17" name="TextBox 16"/>
          <p:cNvSpPr txBox="1"/>
          <p:nvPr/>
        </p:nvSpPr>
        <p:spPr>
          <a:xfrm>
            <a:off x="1522583" y="2796993"/>
            <a:ext cx="1788035" cy="369332"/>
          </a:xfrm>
          <a:prstGeom prst="rect">
            <a:avLst/>
          </a:prstGeom>
          <a:noFill/>
        </p:spPr>
        <p:txBody>
          <a:bodyPr wrap="square" rtlCol="0">
            <a:spAutoFit/>
          </a:bodyPr>
          <a:lstStyle/>
          <a:p>
            <a:r>
              <a:rPr lang="it-IT" b="1" dirty="0" smtClean="0">
                <a:solidFill>
                  <a:schemeClr val="tx2">
                    <a:lumMod val="50000"/>
                  </a:schemeClr>
                </a:solidFill>
                <a:latin typeface="Calibri" panose="020F0502020204030204" pitchFamily="34" charset="0"/>
                <a:cs typeface="Calibri" panose="020F0502020204030204" pitchFamily="34" charset="0"/>
              </a:rPr>
              <a:t>Cell </a:t>
            </a:r>
            <a:r>
              <a:rPr lang="it-IT" b="1" dirty="0" err="1" smtClean="0">
                <a:solidFill>
                  <a:schemeClr val="tx2">
                    <a:lumMod val="50000"/>
                  </a:schemeClr>
                </a:solidFill>
                <a:latin typeface="Calibri" panose="020F0502020204030204" pitchFamily="34" charset="0"/>
                <a:cs typeface="Calibri" panose="020F0502020204030204" pitchFamily="34" charset="0"/>
              </a:rPr>
              <a:t>structure</a:t>
            </a:r>
            <a:endParaRPr lang="it-IT" b="1" dirty="0">
              <a:solidFill>
                <a:schemeClr val="tx2">
                  <a:lumMod val="50000"/>
                </a:schemeClr>
              </a:solidFill>
              <a:latin typeface="Calibri" panose="020F0502020204030204" pitchFamily="34" charset="0"/>
              <a:cs typeface="Calibri" panose="020F0502020204030204" pitchFamily="34" charset="0"/>
            </a:endParaRPr>
          </a:p>
        </p:txBody>
      </p:sp>
      <p:sp>
        <p:nvSpPr>
          <p:cNvPr id="29" name="TextBox 28"/>
          <p:cNvSpPr txBox="1"/>
          <p:nvPr/>
        </p:nvSpPr>
        <p:spPr>
          <a:xfrm>
            <a:off x="4402642" y="6124399"/>
            <a:ext cx="1668048" cy="307777"/>
          </a:xfrm>
          <a:prstGeom prst="rect">
            <a:avLst/>
          </a:prstGeom>
          <a:noFill/>
        </p:spPr>
        <p:txBody>
          <a:bodyPr wrap="square" rtlCol="0">
            <a:spAutoFit/>
          </a:bodyPr>
          <a:lstStyle/>
          <a:p>
            <a:r>
              <a:rPr lang="it-IT" sz="1400" dirty="0" err="1" smtClean="0">
                <a:solidFill>
                  <a:schemeClr val="bg1"/>
                </a:solidFill>
                <a:latin typeface="Calibri" panose="020F0502020204030204" pitchFamily="34" charset="0"/>
                <a:cs typeface="Calibri" panose="020F0502020204030204" pitchFamily="34" charset="0"/>
              </a:rPr>
              <a:t>Venting</a:t>
            </a:r>
            <a:r>
              <a:rPr lang="it-IT" sz="1400" dirty="0" smtClean="0">
                <a:solidFill>
                  <a:schemeClr val="bg1"/>
                </a:solidFill>
                <a:latin typeface="Calibri" panose="020F0502020204030204" pitchFamily="34" charset="0"/>
                <a:cs typeface="Calibri" panose="020F0502020204030204" pitchFamily="34" charset="0"/>
              </a:rPr>
              <a:t> slot</a:t>
            </a:r>
            <a:endParaRPr lang="it-IT" sz="1400" dirty="0">
              <a:solidFill>
                <a:schemeClr val="bg1"/>
              </a:solidFill>
              <a:latin typeface="Calibri" panose="020F0502020204030204" pitchFamily="34" charset="0"/>
              <a:cs typeface="Calibri" panose="020F0502020204030204" pitchFamily="34" charset="0"/>
            </a:endParaRPr>
          </a:p>
        </p:txBody>
      </p:sp>
      <p:cxnSp>
        <p:nvCxnSpPr>
          <p:cNvPr id="31" name="Straight Arrow Connector 30"/>
          <p:cNvCxnSpPr/>
          <p:nvPr/>
        </p:nvCxnSpPr>
        <p:spPr>
          <a:xfrm flipV="1">
            <a:off x="4990638" y="5388171"/>
            <a:ext cx="146779" cy="706290"/>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flipV="1">
            <a:off x="1099517" y="5579107"/>
            <a:ext cx="529229" cy="395260"/>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1283821" y="5958424"/>
            <a:ext cx="2381449" cy="276999"/>
          </a:xfrm>
          <a:prstGeom prst="rect">
            <a:avLst/>
          </a:prstGeom>
          <a:noFill/>
        </p:spPr>
        <p:txBody>
          <a:bodyPr wrap="square" rtlCol="0">
            <a:spAutoFit/>
          </a:bodyPr>
          <a:lstStyle/>
          <a:p>
            <a:r>
              <a:rPr lang="it-IT" sz="1200" dirty="0" err="1" smtClean="0">
                <a:solidFill>
                  <a:schemeClr val="bg1"/>
                </a:solidFill>
                <a:latin typeface="Calibri" panose="020F0502020204030204" pitchFamily="34" charset="0"/>
                <a:cs typeface="Calibri" panose="020F0502020204030204" pitchFamily="34" charset="0"/>
              </a:rPr>
              <a:t>Clamping</a:t>
            </a:r>
            <a:r>
              <a:rPr lang="it-IT" sz="1200" dirty="0" smtClean="0">
                <a:solidFill>
                  <a:schemeClr val="bg1"/>
                </a:solidFill>
                <a:latin typeface="Calibri" panose="020F0502020204030204" pitchFamily="34" charset="0"/>
                <a:cs typeface="Calibri" panose="020F0502020204030204" pitchFamily="34" charset="0"/>
              </a:rPr>
              <a:t> holes</a:t>
            </a:r>
            <a:endParaRPr lang="it-IT" sz="1200" dirty="0">
              <a:solidFill>
                <a:schemeClr val="bg1"/>
              </a:solidFill>
              <a:latin typeface="Calibri" panose="020F0502020204030204" pitchFamily="34" charset="0"/>
              <a:cs typeface="Calibri" panose="020F0502020204030204" pitchFamily="34" charset="0"/>
            </a:endParaRPr>
          </a:p>
        </p:txBody>
      </p:sp>
      <p:sp>
        <p:nvSpPr>
          <p:cNvPr id="4" name="TextBox 3"/>
          <p:cNvSpPr txBox="1"/>
          <p:nvPr/>
        </p:nvSpPr>
        <p:spPr>
          <a:xfrm>
            <a:off x="-56642" y="5886671"/>
            <a:ext cx="1253394" cy="276999"/>
          </a:xfrm>
          <a:prstGeom prst="rect">
            <a:avLst/>
          </a:prstGeom>
          <a:noFill/>
        </p:spPr>
        <p:txBody>
          <a:bodyPr wrap="square" rtlCol="0">
            <a:spAutoFit/>
          </a:bodyPr>
          <a:lstStyle/>
          <a:p>
            <a:r>
              <a:rPr lang="it-IT" sz="1200" dirty="0" smtClean="0">
                <a:solidFill>
                  <a:schemeClr val="bg1"/>
                </a:solidFill>
                <a:latin typeface="Calibri" panose="020F0502020204030204" pitchFamily="34" charset="0"/>
                <a:cs typeface="Calibri" panose="020F0502020204030204" pitchFamily="34" charset="0"/>
              </a:rPr>
              <a:t>Gasket </a:t>
            </a:r>
            <a:r>
              <a:rPr lang="it-IT" sz="1200" dirty="0" err="1" smtClean="0">
                <a:solidFill>
                  <a:schemeClr val="bg1"/>
                </a:solidFill>
                <a:latin typeface="Calibri" panose="020F0502020204030204" pitchFamily="34" charset="0"/>
                <a:cs typeface="Calibri" panose="020F0502020204030204" pitchFamily="34" charset="0"/>
              </a:rPr>
              <a:t>seat</a:t>
            </a:r>
            <a:r>
              <a:rPr lang="it-IT" sz="1200" dirty="0" smtClean="0">
                <a:solidFill>
                  <a:schemeClr val="bg1"/>
                </a:solidFill>
                <a:latin typeface="Calibri" panose="020F0502020204030204" pitchFamily="34" charset="0"/>
                <a:cs typeface="Calibri" panose="020F0502020204030204" pitchFamily="34" charset="0"/>
              </a:rPr>
              <a:t> </a:t>
            </a:r>
            <a:endParaRPr lang="it-IT" sz="1200" dirty="0">
              <a:solidFill>
                <a:schemeClr val="bg1"/>
              </a:solidFill>
              <a:latin typeface="Calibri" panose="020F0502020204030204" pitchFamily="34" charset="0"/>
              <a:cs typeface="Calibri" panose="020F0502020204030204" pitchFamily="34" charset="0"/>
            </a:endParaRPr>
          </a:p>
        </p:txBody>
      </p:sp>
      <p:cxnSp>
        <p:nvCxnSpPr>
          <p:cNvPr id="28" name="Straight Arrow Connector 27"/>
          <p:cNvCxnSpPr/>
          <p:nvPr/>
        </p:nvCxnSpPr>
        <p:spPr>
          <a:xfrm flipV="1">
            <a:off x="345359" y="5071271"/>
            <a:ext cx="213834" cy="815400"/>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flipV="1">
            <a:off x="7558522" y="5449013"/>
            <a:ext cx="188766" cy="771248"/>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5422649" y="2794476"/>
            <a:ext cx="2770885" cy="369332"/>
          </a:xfrm>
          <a:prstGeom prst="rect">
            <a:avLst/>
          </a:prstGeom>
          <a:noFill/>
        </p:spPr>
        <p:txBody>
          <a:bodyPr wrap="square" rtlCol="0">
            <a:spAutoFit/>
          </a:bodyPr>
          <a:lstStyle/>
          <a:p>
            <a:r>
              <a:rPr lang="it-IT" b="1" dirty="0" smtClean="0">
                <a:solidFill>
                  <a:schemeClr val="tx2">
                    <a:lumMod val="50000"/>
                  </a:schemeClr>
                </a:solidFill>
                <a:latin typeface="Calibri" panose="020F0502020204030204" pitchFamily="34" charset="0"/>
                <a:cs typeface="Calibri" panose="020F0502020204030204" pitchFamily="34" charset="0"/>
              </a:rPr>
              <a:t>Input/Output coupler</a:t>
            </a:r>
            <a:endParaRPr lang="it-IT" b="1" dirty="0">
              <a:solidFill>
                <a:schemeClr val="tx2">
                  <a:lumMod val="50000"/>
                </a:schemeClr>
              </a:solidFill>
              <a:latin typeface="Calibri" panose="020F0502020204030204" pitchFamily="34" charset="0"/>
              <a:cs typeface="Calibri" panose="020F0502020204030204" pitchFamily="34" charset="0"/>
            </a:endParaRPr>
          </a:p>
        </p:txBody>
      </p:sp>
      <p:sp>
        <p:nvSpPr>
          <p:cNvPr id="38" name="TextBox 37"/>
          <p:cNvSpPr txBox="1"/>
          <p:nvPr/>
        </p:nvSpPr>
        <p:spPr>
          <a:xfrm>
            <a:off x="550402" y="3168748"/>
            <a:ext cx="2381449" cy="276999"/>
          </a:xfrm>
          <a:prstGeom prst="rect">
            <a:avLst/>
          </a:prstGeom>
          <a:noFill/>
        </p:spPr>
        <p:txBody>
          <a:bodyPr wrap="square" rtlCol="0">
            <a:spAutoFit/>
          </a:bodyPr>
          <a:lstStyle/>
          <a:p>
            <a:r>
              <a:rPr lang="it-IT" sz="1200" b="1" dirty="0" smtClean="0">
                <a:solidFill>
                  <a:schemeClr val="bg1"/>
                </a:solidFill>
                <a:latin typeface="Calibri" panose="020F0502020204030204" pitchFamily="34" charset="0"/>
                <a:cs typeface="Calibri" panose="020F0502020204030204" pitchFamily="34" charset="0"/>
              </a:rPr>
              <a:t>Front </a:t>
            </a:r>
            <a:r>
              <a:rPr lang="it-IT" sz="1200" b="1" dirty="0" err="1" smtClean="0">
                <a:solidFill>
                  <a:schemeClr val="bg1"/>
                </a:solidFill>
                <a:latin typeface="Calibri" panose="020F0502020204030204" pitchFamily="34" charset="0"/>
                <a:cs typeface="Calibri" panose="020F0502020204030204" pitchFamily="34" charset="0"/>
              </a:rPr>
              <a:t>view</a:t>
            </a:r>
            <a:endParaRPr lang="it-IT" sz="1200" b="1" dirty="0">
              <a:solidFill>
                <a:schemeClr val="bg1"/>
              </a:solidFill>
              <a:latin typeface="Calibri" panose="020F0502020204030204" pitchFamily="34" charset="0"/>
              <a:cs typeface="Calibri" panose="020F0502020204030204" pitchFamily="34" charset="0"/>
            </a:endParaRPr>
          </a:p>
        </p:txBody>
      </p:sp>
      <p:sp>
        <p:nvSpPr>
          <p:cNvPr id="39" name="TextBox 38"/>
          <p:cNvSpPr txBox="1"/>
          <p:nvPr/>
        </p:nvSpPr>
        <p:spPr>
          <a:xfrm>
            <a:off x="2757660" y="3175709"/>
            <a:ext cx="2381449" cy="276999"/>
          </a:xfrm>
          <a:prstGeom prst="rect">
            <a:avLst/>
          </a:prstGeom>
          <a:noFill/>
        </p:spPr>
        <p:txBody>
          <a:bodyPr wrap="square" rtlCol="0">
            <a:spAutoFit/>
          </a:bodyPr>
          <a:lstStyle/>
          <a:p>
            <a:r>
              <a:rPr lang="it-IT" sz="1200" b="1" dirty="0" smtClean="0">
                <a:solidFill>
                  <a:schemeClr val="bg1"/>
                </a:solidFill>
                <a:latin typeface="Calibri" panose="020F0502020204030204" pitchFamily="34" charset="0"/>
                <a:cs typeface="Calibri" panose="020F0502020204030204" pitchFamily="34" charset="0"/>
              </a:rPr>
              <a:t>Back </a:t>
            </a:r>
            <a:r>
              <a:rPr lang="it-IT" sz="1200" b="1" dirty="0" err="1" smtClean="0">
                <a:solidFill>
                  <a:schemeClr val="bg1"/>
                </a:solidFill>
                <a:latin typeface="Calibri" panose="020F0502020204030204" pitchFamily="34" charset="0"/>
                <a:cs typeface="Calibri" panose="020F0502020204030204" pitchFamily="34" charset="0"/>
              </a:rPr>
              <a:t>view</a:t>
            </a:r>
            <a:endParaRPr lang="it-IT" sz="1200" b="1" dirty="0">
              <a:solidFill>
                <a:schemeClr val="bg1"/>
              </a:solidFill>
              <a:latin typeface="Calibri" panose="020F0502020204030204" pitchFamily="34" charset="0"/>
              <a:cs typeface="Calibri" panose="020F0502020204030204" pitchFamily="34" charset="0"/>
            </a:endParaRPr>
          </a:p>
        </p:txBody>
      </p:sp>
      <p:sp>
        <p:nvSpPr>
          <p:cNvPr id="43" name="TextBox 42"/>
          <p:cNvSpPr txBox="1"/>
          <p:nvPr/>
        </p:nvSpPr>
        <p:spPr>
          <a:xfrm>
            <a:off x="7464204" y="3174433"/>
            <a:ext cx="2381449" cy="276999"/>
          </a:xfrm>
          <a:prstGeom prst="rect">
            <a:avLst/>
          </a:prstGeom>
          <a:noFill/>
        </p:spPr>
        <p:txBody>
          <a:bodyPr wrap="square" rtlCol="0">
            <a:spAutoFit/>
          </a:bodyPr>
          <a:lstStyle/>
          <a:p>
            <a:r>
              <a:rPr lang="it-IT" sz="1200" b="1" dirty="0" smtClean="0">
                <a:solidFill>
                  <a:schemeClr val="bg1"/>
                </a:solidFill>
                <a:latin typeface="Calibri" panose="020F0502020204030204" pitchFamily="34" charset="0"/>
                <a:cs typeface="Calibri" panose="020F0502020204030204" pitchFamily="34" charset="0"/>
              </a:rPr>
              <a:t>Front </a:t>
            </a:r>
            <a:r>
              <a:rPr lang="it-IT" sz="1200" b="1" dirty="0" err="1" smtClean="0">
                <a:solidFill>
                  <a:schemeClr val="bg1"/>
                </a:solidFill>
                <a:latin typeface="Calibri" panose="020F0502020204030204" pitchFamily="34" charset="0"/>
                <a:cs typeface="Calibri" panose="020F0502020204030204" pitchFamily="34" charset="0"/>
              </a:rPr>
              <a:t>view</a:t>
            </a:r>
            <a:endParaRPr lang="it-IT" sz="1200" b="1" dirty="0">
              <a:solidFill>
                <a:schemeClr val="bg1"/>
              </a:solidFill>
              <a:latin typeface="Calibri" panose="020F0502020204030204" pitchFamily="34" charset="0"/>
              <a:cs typeface="Calibri" panose="020F0502020204030204" pitchFamily="34" charset="0"/>
            </a:endParaRPr>
          </a:p>
        </p:txBody>
      </p:sp>
      <p:sp>
        <p:nvSpPr>
          <p:cNvPr id="44" name="TextBox 43"/>
          <p:cNvSpPr txBox="1"/>
          <p:nvPr/>
        </p:nvSpPr>
        <p:spPr>
          <a:xfrm>
            <a:off x="4964918" y="3170685"/>
            <a:ext cx="2381449" cy="276999"/>
          </a:xfrm>
          <a:prstGeom prst="rect">
            <a:avLst/>
          </a:prstGeom>
          <a:noFill/>
        </p:spPr>
        <p:txBody>
          <a:bodyPr wrap="square" rtlCol="0">
            <a:spAutoFit/>
          </a:bodyPr>
          <a:lstStyle/>
          <a:p>
            <a:r>
              <a:rPr lang="it-IT" sz="1200" b="1" dirty="0" smtClean="0">
                <a:solidFill>
                  <a:schemeClr val="bg1"/>
                </a:solidFill>
                <a:latin typeface="Calibri" panose="020F0502020204030204" pitchFamily="34" charset="0"/>
                <a:cs typeface="Calibri" panose="020F0502020204030204" pitchFamily="34" charset="0"/>
              </a:rPr>
              <a:t>Back </a:t>
            </a:r>
            <a:r>
              <a:rPr lang="it-IT" sz="1200" b="1" dirty="0" err="1" smtClean="0">
                <a:solidFill>
                  <a:schemeClr val="bg1"/>
                </a:solidFill>
                <a:latin typeface="Calibri" panose="020F0502020204030204" pitchFamily="34" charset="0"/>
                <a:cs typeface="Calibri" panose="020F0502020204030204" pitchFamily="34" charset="0"/>
              </a:rPr>
              <a:t>view</a:t>
            </a:r>
            <a:endParaRPr lang="it-IT" sz="1200" b="1" dirty="0">
              <a:solidFill>
                <a:schemeClr val="bg1"/>
              </a:solidFill>
              <a:latin typeface="Calibri" panose="020F0502020204030204" pitchFamily="34" charset="0"/>
              <a:cs typeface="Calibri" panose="020F0502020204030204" pitchFamily="34" charset="0"/>
            </a:endParaRPr>
          </a:p>
        </p:txBody>
      </p:sp>
      <p:sp>
        <p:nvSpPr>
          <p:cNvPr id="48" name="TextBox 47"/>
          <p:cNvSpPr txBox="1"/>
          <p:nvPr/>
        </p:nvSpPr>
        <p:spPr>
          <a:xfrm>
            <a:off x="7490488" y="6171110"/>
            <a:ext cx="1668048" cy="307777"/>
          </a:xfrm>
          <a:prstGeom prst="rect">
            <a:avLst/>
          </a:prstGeom>
          <a:noFill/>
        </p:spPr>
        <p:txBody>
          <a:bodyPr wrap="square" rtlCol="0">
            <a:spAutoFit/>
          </a:bodyPr>
          <a:lstStyle/>
          <a:p>
            <a:r>
              <a:rPr lang="it-IT" sz="1400" dirty="0" smtClean="0">
                <a:solidFill>
                  <a:schemeClr val="bg1"/>
                </a:solidFill>
                <a:latin typeface="Calibri" panose="020F0502020204030204" pitchFamily="34" charset="0"/>
                <a:cs typeface="Calibri" panose="020F0502020204030204" pitchFamily="34" charset="0"/>
              </a:rPr>
              <a:t>Beam tube</a:t>
            </a:r>
            <a:endParaRPr lang="it-IT" sz="1400" dirty="0">
              <a:solidFill>
                <a:schemeClr val="bg1"/>
              </a:solidFill>
              <a:latin typeface="Calibri" panose="020F0502020204030204" pitchFamily="34" charset="0"/>
              <a:cs typeface="Calibri" panose="020F0502020204030204" pitchFamily="34" charset="0"/>
            </a:endParaRPr>
          </a:p>
        </p:txBody>
      </p:sp>
      <p:sp>
        <p:nvSpPr>
          <p:cNvPr id="50" name="TextBox 49"/>
          <p:cNvSpPr txBox="1"/>
          <p:nvPr/>
        </p:nvSpPr>
        <p:spPr>
          <a:xfrm>
            <a:off x="6113588" y="6029969"/>
            <a:ext cx="1668048" cy="523220"/>
          </a:xfrm>
          <a:prstGeom prst="rect">
            <a:avLst/>
          </a:prstGeom>
          <a:noFill/>
        </p:spPr>
        <p:txBody>
          <a:bodyPr wrap="square" rtlCol="0">
            <a:spAutoFit/>
          </a:bodyPr>
          <a:lstStyle/>
          <a:p>
            <a:r>
              <a:rPr lang="it-IT" sz="1400" dirty="0" err="1" smtClean="0">
                <a:solidFill>
                  <a:schemeClr val="bg1"/>
                </a:solidFill>
                <a:latin typeface="Calibri" panose="020F0502020204030204" pitchFamily="34" charset="0"/>
                <a:cs typeface="Calibri" panose="020F0502020204030204" pitchFamily="34" charset="0"/>
              </a:rPr>
              <a:t>Rectangular</a:t>
            </a:r>
            <a:r>
              <a:rPr lang="it-IT" sz="1400" dirty="0" smtClean="0">
                <a:solidFill>
                  <a:schemeClr val="bg1"/>
                </a:solidFill>
                <a:latin typeface="Calibri" panose="020F0502020204030204" pitchFamily="34" charset="0"/>
                <a:cs typeface="Calibri" panose="020F0502020204030204" pitchFamily="34" charset="0"/>
              </a:rPr>
              <a:t> Waveguide</a:t>
            </a:r>
            <a:endParaRPr lang="it-IT" sz="1400" dirty="0">
              <a:solidFill>
                <a:schemeClr val="bg1"/>
              </a:solidFill>
              <a:latin typeface="Calibri" panose="020F0502020204030204" pitchFamily="34" charset="0"/>
              <a:cs typeface="Calibri" panose="020F0502020204030204" pitchFamily="34" charset="0"/>
            </a:endParaRPr>
          </a:p>
        </p:txBody>
      </p:sp>
      <p:cxnSp>
        <p:nvCxnSpPr>
          <p:cNvPr id="51" name="Straight Arrow Connector 50"/>
          <p:cNvCxnSpPr/>
          <p:nvPr/>
        </p:nvCxnSpPr>
        <p:spPr>
          <a:xfrm flipH="1" flipV="1">
            <a:off x="6185553" y="5434016"/>
            <a:ext cx="380453" cy="632295"/>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V="1">
            <a:off x="1607329" y="5481695"/>
            <a:ext cx="1385201" cy="491518"/>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8"/>
          <p:cNvSpPr txBox="1"/>
          <p:nvPr/>
        </p:nvSpPr>
        <p:spPr>
          <a:xfrm>
            <a:off x="1600028" y="3544941"/>
            <a:ext cx="1668048" cy="307777"/>
          </a:xfrm>
          <a:prstGeom prst="rect">
            <a:avLst/>
          </a:prstGeom>
          <a:noFill/>
        </p:spPr>
        <p:txBody>
          <a:bodyPr wrap="square" rtlCol="0">
            <a:spAutoFit/>
          </a:bodyPr>
          <a:lstStyle/>
          <a:p>
            <a:r>
              <a:rPr lang="it-IT" sz="1400" dirty="0" err="1" smtClean="0">
                <a:solidFill>
                  <a:schemeClr val="bg1"/>
                </a:solidFill>
                <a:latin typeface="Calibri" panose="020F0502020204030204" pitchFamily="34" charset="0"/>
                <a:cs typeface="Calibri" panose="020F0502020204030204" pitchFamily="34" charset="0"/>
              </a:rPr>
              <a:t>Venting</a:t>
            </a:r>
            <a:r>
              <a:rPr lang="it-IT" sz="1400" dirty="0" smtClean="0">
                <a:solidFill>
                  <a:schemeClr val="bg1"/>
                </a:solidFill>
                <a:latin typeface="Calibri" panose="020F0502020204030204" pitchFamily="34" charset="0"/>
                <a:cs typeface="Calibri" panose="020F0502020204030204" pitchFamily="34" charset="0"/>
              </a:rPr>
              <a:t> slot</a:t>
            </a:r>
            <a:endParaRPr lang="it-IT" sz="1400" dirty="0">
              <a:solidFill>
                <a:schemeClr val="bg1"/>
              </a:solidFill>
              <a:latin typeface="Calibri" panose="020F0502020204030204" pitchFamily="34" charset="0"/>
              <a:cs typeface="Calibri" panose="020F0502020204030204" pitchFamily="34" charset="0"/>
            </a:endParaRPr>
          </a:p>
        </p:txBody>
      </p:sp>
      <p:cxnSp>
        <p:nvCxnSpPr>
          <p:cNvPr id="32" name="Straight Arrow Connector 30"/>
          <p:cNvCxnSpPr/>
          <p:nvPr/>
        </p:nvCxnSpPr>
        <p:spPr>
          <a:xfrm flipH="1">
            <a:off x="1516251" y="3903288"/>
            <a:ext cx="368310" cy="911379"/>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0" y="6551056"/>
            <a:ext cx="8706118" cy="307777"/>
          </a:xfrm>
          <a:prstGeom prst="rect">
            <a:avLst/>
          </a:prstGeom>
          <a:noFill/>
        </p:spPr>
        <p:txBody>
          <a:bodyPr wrap="square" rtlCol="0">
            <a:spAutoFit/>
          </a:bodyPr>
          <a:lstStyle/>
          <a:p>
            <a:pPr algn="r"/>
            <a:r>
              <a:rPr lang="it-IT" sz="1400" dirty="0" smtClean="0">
                <a:solidFill>
                  <a:schemeClr val="tx1">
                    <a:lumMod val="95000"/>
                  </a:schemeClr>
                </a:solidFill>
                <a:latin typeface="Calibri" panose="020F0502020204030204" pitchFamily="34" charset="0"/>
                <a:cs typeface="Calibri" panose="020F0502020204030204" pitchFamily="34" charset="0"/>
              </a:rPr>
              <a:t>07-06-2018</a:t>
            </a:r>
            <a:endParaRPr lang="it-IT" sz="1400" dirty="0">
              <a:solidFill>
                <a:schemeClr val="tx1">
                  <a:lumMod val="95000"/>
                </a:schemeClr>
              </a:solidFill>
              <a:latin typeface="Calibri" panose="020F0502020204030204" pitchFamily="34" charset="0"/>
              <a:cs typeface="Calibri" panose="020F0502020204030204" pitchFamily="34" charset="0"/>
            </a:endParaRPr>
          </a:p>
        </p:txBody>
      </p:sp>
      <p:sp>
        <p:nvSpPr>
          <p:cNvPr id="37" name="TextBox 36"/>
          <p:cNvSpPr txBox="1"/>
          <p:nvPr/>
        </p:nvSpPr>
        <p:spPr>
          <a:xfrm>
            <a:off x="-4606" y="6550223"/>
            <a:ext cx="8126882" cy="307777"/>
          </a:xfrm>
          <a:prstGeom prst="rect">
            <a:avLst/>
          </a:prstGeom>
          <a:noFill/>
        </p:spPr>
        <p:txBody>
          <a:bodyPr wrap="square" rtlCol="0">
            <a:spAutoFit/>
          </a:bodyPr>
          <a:lstStyle/>
          <a:p>
            <a:r>
              <a:rPr lang="it-IT" sz="1400" dirty="0" smtClean="0">
                <a:solidFill>
                  <a:schemeClr val="tx1">
                    <a:lumMod val="95000"/>
                  </a:schemeClr>
                </a:solidFill>
                <a:latin typeface="Calibri" panose="020F0502020204030204" pitchFamily="34" charset="0"/>
                <a:cs typeface="Calibri" panose="020F0502020204030204" pitchFamily="34" charset="0"/>
              </a:rPr>
              <a:t>HG2018 - Shanghai			</a:t>
            </a:r>
          </a:p>
        </p:txBody>
      </p:sp>
      <p:cxnSp>
        <p:nvCxnSpPr>
          <p:cNvPr id="40" name="Straight Arrow Connector 39"/>
          <p:cNvCxnSpPr/>
          <p:nvPr/>
        </p:nvCxnSpPr>
        <p:spPr>
          <a:xfrm flipH="1">
            <a:off x="5498104" y="3668196"/>
            <a:ext cx="572586" cy="688943"/>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5744789" y="3412284"/>
            <a:ext cx="1253394" cy="276999"/>
          </a:xfrm>
          <a:prstGeom prst="rect">
            <a:avLst/>
          </a:prstGeom>
          <a:noFill/>
        </p:spPr>
        <p:txBody>
          <a:bodyPr wrap="square" rtlCol="0">
            <a:spAutoFit/>
          </a:bodyPr>
          <a:lstStyle/>
          <a:p>
            <a:r>
              <a:rPr lang="it-IT" sz="1200" dirty="0" smtClean="0">
                <a:solidFill>
                  <a:schemeClr val="bg1"/>
                </a:solidFill>
                <a:latin typeface="Calibri" panose="020F0502020204030204" pitchFamily="34" charset="0"/>
                <a:cs typeface="Calibri" panose="020F0502020204030204" pitchFamily="34" charset="0"/>
              </a:rPr>
              <a:t>Gasket </a:t>
            </a:r>
            <a:r>
              <a:rPr lang="it-IT" sz="1200" dirty="0" err="1" smtClean="0">
                <a:solidFill>
                  <a:schemeClr val="bg1"/>
                </a:solidFill>
                <a:latin typeface="Calibri" panose="020F0502020204030204" pitchFamily="34" charset="0"/>
                <a:cs typeface="Calibri" panose="020F0502020204030204" pitchFamily="34" charset="0"/>
              </a:rPr>
              <a:t>seats</a:t>
            </a:r>
            <a:r>
              <a:rPr lang="it-IT" sz="1200" dirty="0" smtClean="0">
                <a:solidFill>
                  <a:schemeClr val="bg1"/>
                </a:solidFill>
                <a:latin typeface="Calibri" panose="020F0502020204030204" pitchFamily="34" charset="0"/>
                <a:cs typeface="Calibri" panose="020F0502020204030204" pitchFamily="34" charset="0"/>
              </a:rPr>
              <a:t> </a:t>
            </a:r>
            <a:endParaRPr lang="it-IT" sz="1200" dirty="0">
              <a:solidFill>
                <a:schemeClr val="bg1"/>
              </a:solidFill>
              <a:latin typeface="Calibri" panose="020F0502020204030204" pitchFamily="34" charset="0"/>
              <a:cs typeface="Calibri" panose="020F0502020204030204" pitchFamily="34" charset="0"/>
            </a:endParaRPr>
          </a:p>
        </p:txBody>
      </p:sp>
      <p:cxnSp>
        <p:nvCxnSpPr>
          <p:cNvPr id="45" name="Straight Arrow Connector 44"/>
          <p:cNvCxnSpPr/>
          <p:nvPr/>
        </p:nvCxnSpPr>
        <p:spPr>
          <a:xfrm>
            <a:off x="6113588" y="3674812"/>
            <a:ext cx="71966" cy="972059"/>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3369383"/>
      </p:ext>
    </p:extLst>
  </p:cSld>
  <p:clrMapOvr>
    <a:masterClrMapping/>
  </p:clrMapOvr>
  <mc:AlternateContent xmlns:mc="http://schemas.openxmlformats.org/markup-compatibility/2006" xmlns:p14="http://schemas.microsoft.com/office/powerpoint/2010/main">
    <mc:Choice Requires="p14">
      <p:transition spd="slow" p14:dur="2000" advTm="92683"/>
    </mc:Choice>
    <mc:Fallback xmlns="">
      <p:transition spd="slow" advTm="92683"/>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0" y="798490"/>
            <a:ext cx="9144002" cy="57654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prstClr val="white"/>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r="40230" b="11487"/>
          <a:stretch/>
        </p:blipFill>
        <p:spPr>
          <a:xfrm>
            <a:off x="3584028" y="1166182"/>
            <a:ext cx="5465379" cy="3998718"/>
          </a:xfrm>
          <a:prstGeom prst="rect">
            <a:avLst/>
          </a:prstGeom>
        </p:spPr>
      </p:pic>
      <p:pic>
        <p:nvPicPr>
          <p:cNvPr id="7" name="Picture 4"/>
          <p:cNvPicPr>
            <a:picLocks noChangeAspect="1"/>
          </p:cNvPicPr>
          <p:nvPr/>
        </p:nvPicPr>
        <p:blipFill rotWithShape="1">
          <a:blip r:embed="rId4" cstate="print">
            <a:extLst>
              <a:ext uri="{28A0092B-C50C-407E-A947-70E740481C1C}">
                <a14:useLocalDpi xmlns:a14="http://schemas.microsoft.com/office/drawing/2010/main" val="0"/>
              </a:ext>
            </a:extLst>
          </a:blip>
          <a:srcRect r="39425" b="12353"/>
          <a:stretch/>
        </p:blipFill>
        <p:spPr>
          <a:xfrm>
            <a:off x="3584028" y="1166182"/>
            <a:ext cx="5538951" cy="3959602"/>
          </a:xfrm>
          <a:prstGeom prst="rect">
            <a:avLst/>
          </a:prstGeom>
        </p:spPr>
      </p:pic>
      <p:pic>
        <p:nvPicPr>
          <p:cNvPr id="9" name="Picture 5"/>
          <p:cNvPicPr>
            <a:picLocks noChangeAspect="1"/>
          </p:cNvPicPr>
          <p:nvPr/>
        </p:nvPicPr>
        <p:blipFill rotWithShape="1">
          <a:blip r:embed="rId5" cstate="print">
            <a:extLst>
              <a:ext uri="{28A0092B-C50C-407E-A947-70E740481C1C}">
                <a14:useLocalDpi xmlns:a14="http://schemas.microsoft.com/office/drawing/2010/main" val="0"/>
              </a:ext>
            </a:extLst>
          </a:blip>
          <a:srcRect r="39430" b="7270"/>
          <a:stretch/>
        </p:blipFill>
        <p:spPr>
          <a:xfrm>
            <a:off x="3584028" y="1166182"/>
            <a:ext cx="5538507" cy="4189218"/>
          </a:xfrm>
          <a:prstGeom prst="rect">
            <a:avLst/>
          </a:prstGeom>
        </p:spPr>
      </p:pic>
      <p:pic>
        <p:nvPicPr>
          <p:cNvPr id="11" name="Picture 5"/>
          <p:cNvPicPr>
            <a:picLocks noChangeAspect="1"/>
          </p:cNvPicPr>
          <p:nvPr/>
        </p:nvPicPr>
        <p:blipFill rotWithShape="1">
          <a:blip r:embed="rId6" cstate="print">
            <a:extLst>
              <a:ext uri="{28A0092B-C50C-407E-A947-70E740481C1C}">
                <a14:useLocalDpi xmlns:a14="http://schemas.microsoft.com/office/drawing/2010/main" val="0"/>
              </a:ext>
            </a:extLst>
          </a:blip>
          <a:srcRect r="39080" b="8911"/>
          <a:stretch/>
        </p:blipFill>
        <p:spPr>
          <a:xfrm>
            <a:off x="3584028" y="1166182"/>
            <a:ext cx="5570482" cy="4115050"/>
          </a:xfrm>
          <a:prstGeom prst="rect">
            <a:avLst/>
          </a:prstGeom>
        </p:spPr>
      </p:pic>
      <p:pic>
        <p:nvPicPr>
          <p:cNvPr id="12" name="Picture 6"/>
          <p:cNvPicPr>
            <a:picLocks noChangeAspect="1"/>
          </p:cNvPicPr>
          <p:nvPr/>
        </p:nvPicPr>
        <p:blipFill rotWithShape="1">
          <a:blip r:embed="rId7" cstate="print">
            <a:extLst>
              <a:ext uri="{28A0092B-C50C-407E-A947-70E740481C1C}">
                <a14:useLocalDpi xmlns:a14="http://schemas.microsoft.com/office/drawing/2010/main" val="0"/>
              </a:ext>
            </a:extLst>
          </a:blip>
          <a:srcRect l="2311" r="38379" b="6801"/>
          <a:stretch/>
        </p:blipFill>
        <p:spPr>
          <a:xfrm>
            <a:off x="3584028" y="1087786"/>
            <a:ext cx="5423338" cy="4210385"/>
          </a:xfrm>
          <a:prstGeom prst="rect">
            <a:avLst/>
          </a:prstGeom>
        </p:spPr>
      </p:pic>
      <p:pic>
        <p:nvPicPr>
          <p:cNvPr id="13" name="Picture 7"/>
          <p:cNvPicPr>
            <a:picLocks noChangeAspect="1"/>
          </p:cNvPicPr>
          <p:nvPr/>
        </p:nvPicPr>
        <p:blipFill rotWithShape="1">
          <a:blip r:embed="rId8" cstate="print">
            <a:extLst>
              <a:ext uri="{28A0092B-C50C-407E-A947-70E740481C1C}">
                <a14:useLocalDpi xmlns:a14="http://schemas.microsoft.com/office/drawing/2010/main" val="0"/>
              </a:ext>
            </a:extLst>
          </a:blip>
          <a:srcRect l="2195" t="1" r="37690" b="8506"/>
          <a:stretch/>
        </p:blipFill>
        <p:spPr>
          <a:xfrm>
            <a:off x="3584027" y="1098872"/>
            <a:ext cx="5496911" cy="4133338"/>
          </a:xfrm>
          <a:prstGeom prst="rect">
            <a:avLst/>
          </a:prstGeom>
        </p:spPr>
      </p:pic>
      <p:sp>
        <p:nvSpPr>
          <p:cNvPr id="2" name="Titolo 1"/>
          <p:cNvSpPr>
            <a:spLocks noGrp="1"/>
          </p:cNvSpPr>
          <p:nvPr>
            <p:ph type="title"/>
          </p:nvPr>
        </p:nvSpPr>
        <p:spPr>
          <a:xfrm>
            <a:off x="628650" y="1"/>
            <a:ext cx="7886700" cy="811368"/>
          </a:xfrm>
        </p:spPr>
        <p:txBody>
          <a:bodyPr>
            <a:normAutofit/>
          </a:bodyPr>
          <a:lstStyle/>
          <a:p>
            <a:r>
              <a:rPr lang="it-IT" sz="3200" b="1" dirty="0" smtClean="0">
                <a:solidFill>
                  <a:schemeClr val="tx1">
                    <a:lumMod val="85000"/>
                  </a:schemeClr>
                </a:solidFill>
                <a:latin typeface="Calibri" panose="020F0502020204030204" pitchFamily="34" charset="0"/>
                <a:cs typeface="Calibri" panose="020F0502020204030204" pitchFamily="34" charset="0"/>
              </a:rPr>
              <a:t>Linac assembly procedure: Phase I</a:t>
            </a:r>
            <a:endParaRPr lang="it-IT" sz="3200" b="1" dirty="0">
              <a:solidFill>
                <a:schemeClr val="tx1">
                  <a:lumMod val="85000"/>
                </a:schemeClr>
              </a:solidFill>
              <a:latin typeface="Calibri" panose="020F0502020204030204" pitchFamily="34" charset="0"/>
              <a:cs typeface="Calibri" panose="020F0502020204030204" pitchFamily="34" charset="0"/>
            </a:endParaRPr>
          </a:p>
        </p:txBody>
      </p:sp>
      <p:sp>
        <p:nvSpPr>
          <p:cNvPr id="8" name="Rectangle 7"/>
          <p:cNvSpPr/>
          <p:nvPr/>
        </p:nvSpPr>
        <p:spPr>
          <a:xfrm>
            <a:off x="283005" y="1934495"/>
            <a:ext cx="3302000" cy="1815882"/>
          </a:xfrm>
          <a:prstGeom prst="rect">
            <a:avLst/>
          </a:prstGeom>
        </p:spPr>
        <p:txBody>
          <a:bodyPr wrap="square">
            <a:spAutoFit/>
          </a:bodyPr>
          <a:lstStyle/>
          <a:p>
            <a:pPr algn="just"/>
            <a:r>
              <a:rPr lang="en-US" sz="1600" dirty="0">
                <a:solidFill>
                  <a:prstClr val="black"/>
                </a:solidFill>
                <a:latin typeface="Calibri" panose="020F0502020204030204" pitchFamily="34" charset="0"/>
                <a:cs typeface="Calibri" panose="020F0502020204030204" pitchFamily="34" charset="0"/>
              </a:rPr>
              <a:t>The structure will be assembled starting from the </a:t>
            </a:r>
            <a:r>
              <a:rPr lang="en-US" sz="1600" dirty="0" smtClean="0">
                <a:solidFill>
                  <a:prstClr val="black"/>
                </a:solidFill>
                <a:latin typeface="Calibri" panose="020F0502020204030204" pitchFamily="34" charset="0"/>
                <a:cs typeface="Calibri" panose="020F0502020204030204" pitchFamily="34" charset="0"/>
              </a:rPr>
              <a:t>first half cell </a:t>
            </a:r>
            <a:r>
              <a:rPr lang="en-US" sz="1600" b="1" dirty="0" smtClean="0">
                <a:solidFill>
                  <a:prstClr val="black"/>
                </a:solidFill>
                <a:latin typeface="Calibri" panose="020F0502020204030204" pitchFamily="34" charset="0"/>
                <a:cs typeface="Calibri" panose="020F0502020204030204" pitchFamily="34" charset="0"/>
              </a:rPr>
              <a:t>stacking </a:t>
            </a:r>
            <a:r>
              <a:rPr lang="en-US" sz="1600" b="1" dirty="0">
                <a:solidFill>
                  <a:prstClr val="black"/>
                </a:solidFill>
                <a:latin typeface="Calibri" panose="020F0502020204030204" pitchFamily="34" charset="0"/>
                <a:cs typeface="Calibri" panose="020F0502020204030204" pitchFamily="34" charset="0"/>
              </a:rPr>
              <a:t>up one cell after the other</a:t>
            </a:r>
            <a:r>
              <a:rPr lang="en-US" sz="1600" dirty="0">
                <a:solidFill>
                  <a:prstClr val="black"/>
                </a:solidFill>
                <a:latin typeface="Calibri" panose="020F0502020204030204" pitchFamily="34" charset="0"/>
                <a:cs typeface="Calibri" panose="020F0502020204030204" pitchFamily="34" charset="0"/>
              </a:rPr>
              <a:t>, inserting the gaskets between them and </a:t>
            </a:r>
            <a:r>
              <a:rPr lang="en-US" sz="1600" b="1" dirty="0">
                <a:solidFill>
                  <a:prstClr val="black"/>
                </a:solidFill>
                <a:latin typeface="Calibri" panose="020F0502020204030204" pitchFamily="34" charset="0"/>
                <a:cs typeface="Calibri" panose="020F0502020204030204" pitchFamily="34" charset="0"/>
              </a:rPr>
              <a:t>fixing each part with the previous one by screws</a:t>
            </a:r>
            <a:r>
              <a:rPr lang="en-US" sz="1600" dirty="0">
                <a:solidFill>
                  <a:prstClr val="black"/>
                </a:solidFill>
                <a:latin typeface="Calibri" panose="020F0502020204030204" pitchFamily="34" charset="0"/>
                <a:cs typeface="Calibri" panose="020F0502020204030204" pitchFamily="34" charset="0"/>
              </a:rPr>
              <a:t>, up to the </a:t>
            </a:r>
            <a:r>
              <a:rPr lang="en-US" sz="1600" dirty="0" smtClean="0">
                <a:solidFill>
                  <a:prstClr val="black"/>
                </a:solidFill>
                <a:latin typeface="Calibri" panose="020F0502020204030204" pitchFamily="34" charset="0"/>
                <a:cs typeface="Calibri" panose="020F0502020204030204" pitchFamily="34" charset="0"/>
              </a:rPr>
              <a:t>second half cell.</a:t>
            </a:r>
            <a:endParaRPr lang="en-US" sz="1600" dirty="0">
              <a:solidFill>
                <a:prstClr val="black"/>
              </a:solidFill>
              <a:latin typeface="Calibri" panose="020F0502020204030204" pitchFamily="34" charset="0"/>
              <a:cs typeface="Calibri" panose="020F0502020204030204" pitchFamily="34" charset="0"/>
            </a:endParaRPr>
          </a:p>
        </p:txBody>
      </p:sp>
      <p:sp>
        <p:nvSpPr>
          <p:cNvPr id="14" name="Rectangle 7"/>
          <p:cNvSpPr/>
          <p:nvPr/>
        </p:nvSpPr>
        <p:spPr>
          <a:xfrm>
            <a:off x="283005" y="5488764"/>
            <a:ext cx="3302000" cy="830997"/>
          </a:xfrm>
          <a:prstGeom prst="rect">
            <a:avLst/>
          </a:prstGeom>
        </p:spPr>
        <p:txBody>
          <a:bodyPr wrap="square">
            <a:spAutoFit/>
          </a:bodyPr>
          <a:lstStyle/>
          <a:p>
            <a:pPr algn="just"/>
            <a:r>
              <a:rPr lang="en-US" sz="1600" dirty="0" smtClean="0">
                <a:solidFill>
                  <a:prstClr val="black"/>
                </a:solidFill>
                <a:latin typeface="Calibri" panose="020F0502020204030204" pitchFamily="34" charset="0"/>
                <a:cs typeface="Calibri" panose="020F0502020204030204" pitchFamily="34" charset="0"/>
              </a:rPr>
              <a:t>An </a:t>
            </a:r>
            <a:r>
              <a:rPr lang="en-US" sz="1600" b="1" dirty="0" smtClean="0">
                <a:solidFill>
                  <a:prstClr val="black"/>
                </a:solidFill>
                <a:latin typeface="Calibri" panose="020F0502020204030204" pitchFamily="34" charset="0"/>
                <a:cs typeface="Calibri" panose="020F0502020204030204" pitchFamily="34" charset="0"/>
              </a:rPr>
              <a:t>alignment prism </a:t>
            </a:r>
            <a:r>
              <a:rPr lang="en-US" sz="1600" dirty="0" smtClean="0">
                <a:solidFill>
                  <a:prstClr val="black"/>
                </a:solidFill>
                <a:latin typeface="Calibri" panose="020F0502020204030204" pitchFamily="34" charset="0"/>
                <a:cs typeface="Calibri" panose="020F0502020204030204" pitchFamily="34" charset="0"/>
              </a:rPr>
              <a:t>will be used in this phase to guarantee the cell alignment.</a:t>
            </a:r>
            <a:endParaRPr lang="en-US" sz="1600" dirty="0">
              <a:solidFill>
                <a:prstClr val="black"/>
              </a:solidFill>
              <a:latin typeface="Calibri" panose="020F0502020204030204" pitchFamily="34" charset="0"/>
              <a:cs typeface="Calibri" panose="020F0502020204030204" pitchFamily="34" charset="0"/>
            </a:endParaRPr>
          </a:p>
        </p:txBody>
      </p:sp>
      <p:sp>
        <p:nvSpPr>
          <p:cNvPr id="15" name="Rectangle 7"/>
          <p:cNvSpPr/>
          <p:nvPr/>
        </p:nvSpPr>
        <p:spPr>
          <a:xfrm>
            <a:off x="318787" y="4006931"/>
            <a:ext cx="3302000" cy="1077218"/>
          </a:xfrm>
          <a:prstGeom prst="rect">
            <a:avLst/>
          </a:prstGeom>
        </p:spPr>
        <p:txBody>
          <a:bodyPr wrap="square">
            <a:spAutoFit/>
          </a:bodyPr>
          <a:lstStyle/>
          <a:p>
            <a:pPr algn="just"/>
            <a:r>
              <a:rPr lang="en-US" sz="1600" dirty="0" smtClean="0">
                <a:solidFill>
                  <a:prstClr val="black"/>
                </a:solidFill>
                <a:latin typeface="Calibri" panose="020F0502020204030204" pitchFamily="34" charset="0"/>
                <a:cs typeface="Calibri" panose="020F0502020204030204" pitchFamily="34" charset="0"/>
              </a:rPr>
              <a:t>At each step of assembling a vacuum leak test of the joint will be done to test the correct and uniform compression of the gasket.</a:t>
            </a:r>
            <a:endParaRPr lang="en-US" sz="1600" dirty="0">
              <a:solidFill>
                <a:prstClr val="black"/>
              </a:solidFill>
              <a:latin typeface="Calibri" panose="020F0502020204030204" pitchFamily="34" charset="0"/>
              <a:cs typeface="Calibri" panose="020F0502020204030204" pitchFamily="34" charset="0"/>
            </a:endParaRPr>
          </a:p>
        </p:txBody>
      </p:sp>
      <p:sp>
        <p:nvSpPr>
          <p:cNvPr id="3" name="Ovale 2"/>
          <p:cNvSpPr/>
          <p:nvPr/>
        </p:nvSpPr>
        <p:spPr>
          <a:xfrm>
            <a:off x="4331469" y="5403263"/>
            <a:ext cx="817295" cy="772146"/>
          </a:xfrm>
          <a:prstGeom prst="ellips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sp>
        <p:nvSpPr>
          <p:cNvPr id="4" name="Triangolo isoscele 3"/>
          <p:cNvSpPr/>
          <p:nvPr/>
        </p:nvSpPr>
        <p:spPr>
          <a:xfrm>
            <a:off x="4108940" y="5708390"/>
            <a:ext cx="631179" cy="706099"/>
          </a:xfrm>
          <a:prstGeom prst="triangle">
            <a:avLst>
              <a:gd name="adj" fmla="val 0"/>
            </a:avLst>
          </a:prstGeom>
          <a:solidFill>
            <a:schemeClr val="tx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sp>
        <p:nvSpPr>
          <p:cNvPr id="16" name="Triangolo isoscele 15"/>
          <p:cNvSpPr/>
          <p:nvPr/>
        </p:nvSpPr>
        <p:spPr>
          <a:xfrm>
            <a:off x="4740119" y="5708389"/>
            <a:ext cx="631179" cy="706099"/>
          </a:xfrm>
          <a:prstGeom prst="triangle">
            <a:avLst>
              <a:gd name="adj" fmla="val 100000"/>
            </a:avLst>
          </a:prstGeom>
          <a:solidFill>
            <a:schemeClr val="tx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sp>
        <p:nvSpPr>
          <p:cNvPr id="6" name="Rettangolo 5"/>
          <p:cNvSpPr/>
          <p:nvPr/>
        </p:nvSpPr>
        <p:spPr>
          <a:xfrm>
            <a:off x="4108940" y="6257377"/>
            <a:ext cx="1262358" cy="157111"/>
          </a:xfrm>
          <a:prstGeom prst="rect">
            <a:avLst/>
          </a:prstGeom>
          <a:solidFill>
            <a:schemeClr val="tx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sp>
        <p:nvSpPr>
          <p:cNvPr id="17" name="Freccia a destra 16"/>
          <p:cNvSpPr/>
          <p:nvPr/>
        </p:nvSpPr>
        <p:spPr>
          <a:xfrm rot="5400000">
            <a:off x="4479861" y="4903693"/>
            <a:ext cx="520515" cy="382899"/>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sp>
        <p:nvSpPr>
          <p:cNvPr id="19" name="Ovale 18"/>
          <p:cNvSpPr/>
          <p:nvPr/>
        </p:nvSpPr>
        <p:spPr>
          <a:xfrm>
            <a:off x="4653838" y="5719877"/>
            <a:ext cx="172554" cy="155840"/>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sp>
        <p:nvSpPr>
          <p:cNvPr id="20" name="Rettangolo 19"/>
          <p:cNvSpPr/>
          <p:nvPr/>
        </p:nvSpPr>
        <p:spPr>
          <a:xfrm>
            <a:off x="4061042" y="5692125"/>
            <a:ext cx="218485" cy="19464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sp>
        <p:nvSpPr>
          <p:cNvPr id="21" name="Rettangolo 20"/>
          <p:cNvSpPr/>
          <p:nvPr/>
        </p:nvSpPr>
        <p:spPr>
          <a:xfrm>
            <a:off x="5200706" y="5690775"/>
            <a:ext cx="218485" cy="19464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cxnSp>
        <p:nvCxnSpPr>
          <p:cNvPr id="23" name="Connettore diritto 22"/>
          <p:cNvCxnSpPr/>
          <p:nvPr/>
        </p:nvCxnSpPr>
        <p:spPr>
          <a:xfrm>
            <a:off x="4105297" y="5885421"/>
            <a:ext cx="17058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Connettore diritto 23"/>
          <p:cNvCxnSpPr/>
          <p:nvPr/>
        </p:nvCxnSpPr>
        <p:spPr>
          <a:xfrm>
            <a:off x="5204877" y="5884815"/>
            <a:ext cx="17058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CasellaDiTesto 24"/>
          <p:cNvSpPr txBox="1"/>
          <p:nvPr/>
        </p:nvSpPr>
        <p:spPr>
          <a:xfrm>
            <a:off x="4868339" y="4845900"/>
            <a:ext cx="3458589" cy="369332"/>
          </a:xfrm>
          <a:prstGeom prst="rect">
            <a:avLst/>
          </a:prstGeom>
          <a:noFill/>
          <a:ln>
            <a:noFill/>
          </a:ln>
        </p:spPr>
        <p:txBody>
          <a:bodyPr wrap="square" rtlCol="0">
            <a:spAutoFit/>
          </a:bodyPr>
          <a:lstStyle/>
          <a:p>
            <a:r>
              <a:rPr lang="it-IT" dirty="0" err="1" smtClean="0">
                <a:solidFill>
                  <a:schemeClr val="bg1"/>
                </a:solidFill>
                <a:latin typeface="Calibri" panose="020F0502020204030204" pitchFamily="34" charset="0"/>
                <a:cs typeface="Calibri" panose="020F0502020204030204" pitchFamily="34" charset="0"/>
              </a:rPr>
              <a:t>Pushing</a:t>
            </a:r>
            <a:r>
              <a:rPr lang="it-IT" dirty="0" smtClean="0">
                <a:solidFill>
                  <a:schemeClr val="bg1"/>
                </a:solidFill>
                <a:latin typeface="Calibri" panose="020F0502020204030204" pitchFamily="34" charset="0"/>
                <a:cs typeface="Calibri" panose="020F0502020204030204" pitchFamily="34" charset="0"/>
              </a:rPr>
              <a:t> force</a:t>
            </a:r>
            <a:endParaRPr lang="it-IT" dirty="0">
              <a:solidFill>
                <a:schemeClr val="bg1"/>
              </a:solidFill>
              <a:latin typeface="Calibri" panose="020F0502020204030204" pitchFamily="34" charset="0"/>
              <a:cs typeface="Calibri" panose="020F0502020204030204" pitchFamily="34" charset="0"/>
            </a:endParaRPr>
          </a:p>
        </p:txBody>
      </p:sp>
      <p:sp>
        <p:nvSpPr>
          <p:cNvPr id="26" name="CasellaDiTesto 25"/>
          <p:cNvSpPr txBox="1"/>
          <p:nvPr/>
        </p:nvSpPr>
        <p:spPr>
          <a:xfrm>
            <a:off x="5390470" y="5961578"/>
            <a:ext cx="3458589" cy="369332"/>
          </a:xfrm>
          <a:prstGeom prst="rect">
            <a:avLst/>
          </a:prstGeom>
          <a:noFill/>
          <a:ln>
            <a:noFill/>
          </a:ln>
        </p:spPr>
        <p:txBody>
          <a:bodyPr wrap="square" rtlCol="0">
            <a:spAutoFit/>
          </a:bodyPr>
          <a:lstStyle/>
          <a:p>
            <a:r>
              <a:rPr lang="it-IT" dirty="0" err="1" smtClean="0">
                <a:solidFill>
                  <a:schemeClr val="bg1"/>
                </a:solidFill>
                <a:latin typeface="Calibri" panose="020F0502020204030204" pitchFamily="34" charset="0"/>
                <a:cs typeface="Calibri" panose="020F0502020204030204" pitchFamily="34" charset="0"/>
              </a:rPr>
              <a:t>Alignment</a:t>
            </a:r>
            <a:r>
              <a:rPr lang="it-IT" dirty="0" smtClean="0">
                <a:solidFill>
                  <a:schemeClr val="bg1"/>
                </a:solidFill>
                <a:latin typeface="Calibri" panose="020F0502020204030204" pitchFamily="34" charset="0"/>
                <a:cs typeface="Calibri" panose="020F0502020204030204" pitchFamily="34" charset="0"/>
              </a:rPr>
              <a:t> </a:t>
            </a:r>
            <a:r>
              <a:rPr lang="it-IT" dirty="0" err="1" smtClean="0">
                <a:solidFill>
                  <a:schemeClr val="bg1"/>
                </a:solidFill>
                <a:latin typeface="Calibri" panose="020F0502020204030204" pitchFamily="34" charset="0"/>
                <a:cs typeface="Calibri" panose="020F0502020204030204" pitchFamily="34" charset="0"/>
              </a:rPr>
              <a:t>prism</a:t>
            </a:r>
            <a:endParaRPr lang="it-IT" dirty="0">
              <a:solidFill>
                <a:schemeClr val="bg1"/>
              </a:solidFill>
              <a:latin typeface="Calibri" panose="020F0502020204030204" pitchFamily="34" charset="0"/>
              <a:cs typeface="Calibri" panose="020F0502020204030204" pitchFamily="34" charset="0"/>
            </a:endParaRPr>
          </a:p>
        </p:txBody>
      </p:sp>
      <p:sp>
        <p:nvSpPr>
          <p:cNvPr id="27" name="CasellaDiTesto 24"/>
          <p:cNvSpPr txBox="1"/>
          <p:nvPr/>
        </p:nvSpPr>
        <p:spPr>
          <a:xfrm>
            <a:off x="5200706" y="5389922"/>
            <a:ext cx="3458589" cy="369332"/>
          </a:xfrm>
          <a:prstGeom prst="rect">
            <a:avLst/>
          </a:prstGeom>
          <a:noFill/>
          <a:ln>
            <a:noFill/>
          </a:ln>
        </p:spPr>
        <p:txBody>
          <a:bodyPr wrap="square" rtlCol="0">
            <a:spAutoFit/>
          </a:bodyPr>
          <a:lstStyle/>
          <a:p>
            <a:r>
              <a:rPr lang="it-IT" dirty="0" err="1" smtClean="0">
                <a:solidFill>
                  <a:schemeClr val="bg1"/>
                </a:solidFill>
                <a:latin typeface="Calibri" panose="020F0502020204030204" pitchFamily="34" charset="0"/>
                <a:cs typeface="Calibri" panose="020F0502020204030204" pitchFamily="34" charset="0"/>
              </a:rPr>
              <a:t>cell</a:t>
            </a:r>
            <a:endParaRPr lang="it-IT" dirty="0">
              <a:solidFill>
                <a:schemeClr val="bg1"/>
              </a:solidFill>
              <a:latin typeface="Calibri" panose="020F0502020204030204" pitchFamily="34" charset="0"/>
              <a:cs typeface="Calibri" panose="020F0502020204030204" pitchFamily="34" charset="0"/>
            </a:endParaRPr>
          </a:p>
        </p:txBody>
      </p:sp>
      <p:sp>
        <p:nvSpPr>
          <p:cNvPr id="28" name="Rectangle 7"/>
          <p:cNvSpPr/>
          <p:nvPr/>
        </p:nvSpPr>
        <p:spPr>
          <a:xfrm>
            <a:off x="318787" y="1165874"/>
            <a:ext cx="3302000" cy="584775"/>
          </a:xfrm>
          <a:prstGeom prst="rect">
            <a:avLst/>
          </a:prstGeom>
        </p:spPr>
        <p:txBody>
          <a:bodyPr wrap="square">
            <a:spAutoFit/>
          </a:bodyPr>
          <a:lstStyle/>
          <a:p>
            <a:pPr algn="just"/>
            <a:r>
              <a:rPr lang="en-US" sz="1600" dirty="0" smtClean="0">
                <a:solidFill>
                  <a:prstClr val="black"/>
                </a:solidFill>
                <a:latin typeface="Calibri" panose="020F0502020204030204" pitchFamily="34" charset="0"/>
                <a:cs typeface="Calibri" panose="020F0502020204030204" pitchFamily="34" charset="0"/>
              </a:rPr>
              <a:t>The assembly procedure is divided into 3 different phases.</a:t>
            </a:r>
            <a:endParaRPr lang="en-US" sz="1600" dirty="0">
              <a:solidFill>
                <a:prstClr val="black"/>
              </a:solidFill>
              <a:latin typeface="Calibri" panose="020F0502020204030204" pitchFamily="34" charset="0"/>
              <a:cs typeface="Calibri" panose="020F0502020204030204" pitchFamily="34" charset="0"/>
            </a:endParaRPr>
          </a:p>
        </p:txBody>
      </p:sp>
      <p:sp>
        <p:nvSpPr>
          <p:cNvPr id="29" name="TextBox 28"/>
          <p:cNvSpPr txBox="1"/>
          <p:nvPr/>
        </p:nvSpPr>
        <p:spPr>
          <a:xfrm>
            <a:off x="0" y="6551056"/>
            <a:ext cx="8706118" cy="307777"/>
          </a:xfrm>
          <a:prstGeom prst="rect">
            <a:avLst/>
          </a:prstGeom>
          <a:noFill/>
        </p:spPr>
        <p:txBody>
          <a:bodyPr wrap="square" rtlCol="0">
            <a:spAutoFit/>
          </a:bodyPr>
          <a:lstStyle/>
          <a:p>
            <a:pPr algn="r"/>
            <a:r>
              <a:rPr lang="it-IT" sz="1400" dirty="0" smtClean="0">
                <a:solidFill>
                  <a:schemeClr val="tx1">
                    <a:lumMod val="95000"/>
                  </a:schemeClr>
                </a:solidFill>
                <a:latin typeface="Calibri" panose="020F0502020204030204" pitchFamily="34" charset="0"/>
                <a:cs typeface="Calibri" panose="020F0502020204030204" pitchFamily="34" charset="0"/>
              </a:rPr>
              <a:t>07-06-2018</a:t>
            </a:r>
            <a:endParaRPr lang="it-IT" sz="1400" dirty="0">
              <a:solidFill>
                <a:schemeClr val="tx1">
                  <a:lumMod val="95000"/>
                </a:schemeClr>
              </a:solidFill>
              <a:latin typeface="Calibri" panose="020F0502020204030204" pitchFamily="34" charset="0"/>
              <a:cs typeface="Calibri" panose="020F0502020204030204" pitchFamily="34" charset="0"/>
            </a:endParaRPr>
          </a:p>
        </p:txBody>
      </p:sp>
      <p:sp>
        <p:nvSpPr>
          <p:cNvPr id="30" name="TextBox 29"/>
          <p:cNvSpPr txBox="1"/>
          <p:nvPr/>
        </p:nvSpPr>
        <p:spPr>
          <a:xfrm>
            <a:off x="-4606" y="6550223"/>
            <a:ext cx="8126882" cy="307777"/>
          </a:xfrm>
          <a:prstGeom prst="rect">
            <a:avLst/>
          </a:prstGeom>
          <a:noFill/>
        </p:spPr>
        <p:txBody>
          <a:bodyPr wrap="square" rtlCol="0">
            <a:spAutoFit/>
          </a:bodyPr>
          <a:lstStyle/>
          <a:p>
            <a:r>
              <a:rPr lang="it-IT" sz="1400" dirty="0" smtClean="0">
                <a:solidFill>
                  <a:schemeClr val="tx1">
                    <a:lumMod val="95000"/>
                  </a:schemeClr>
                </a:solidFill>
                <a:latin typeface="Calibri" panose="020F0502020204030204" pitchFamily="34" charset="0"/>
                <a:cs typeface="Calibri" panose="020F0502020204030204" pitchFamily="34" charset="0"/>
              </a:rPr>
              <a:t>HG2018 - Shanghai			</a:t>
            </a:r>
          </a:p>
        </p:txBody>
      </p:sp>
    </p:spTree>
    <p:extLst>
      <p:ext uri="{BB962C8B-B14F-4D97-AF65-F5344CB8AC3E}">
        <p14:creationId xmlns:p14="http://schemas.microsoft.com/office/powerpoint/2010/main" val="2843963658"/>
      </p:ext>
    </p:extLst>
  </p:cSld>
  <p:clrMapOvr>
    <a:masterClrMapping/>
  </p:clrMapOvr>
  <mc:AlternateContent xmlns:mc="http://schemas.openxmlformats.org/markup-compatibility/2006" xmlns:p14="http://schemas.microsoft.com/office/powerpoint/2010/main">
    <mc:Choice Requires="p14">
      <p:transition spd="slow" p14:dur="2000" advTm="24959"/>
    </mc:Choice>
    <mc:Fallback xmlns="">
      <p:transition spd="slow" advTm="2495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0" y="811369"/>
            <a:ext cx="9144002" cy="57654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prstClr val="white"/>
              </a:solidFill>
            </a:endParaRPr>
          </a:p>
        </p:txBody>
      </p:sp>
      <p:sp>
        <p:nvSpPr>
          <p:cNvPr id="2" name="Titolo 1"/>
          <p:cNvSpPr>
            <a:spLocks noGrp="1"/>
          </p:cNvSpPr>
          <p:nvPr>
            <p:ph type="title"/>
          </p:nvPr>
        </p:nvSpPr>
        <p:spPr>
          <a:xfrm>
            <a:off x="628650" y="1"/>
            <a:ext cx="7886700" cy="811368"/>
          </a:xfrm>
        </p:spPr>
        <p:txBody>
          <a:bodyPr>
            <a:normAutofit/>
          </a:bodyPr>
          <a:lstStyle/>
          <a:p>
            <a:r>
              <a:rPr lang="it-IT" sz="3600" b="1" dirty="0" smtClean="0">
                <a:solidFill>
                  <a:schemeClr val="tx1">
                    <a:lumMod val="85000"/>
                  </a:schemeClr>
                </a:solidFill>
                <a:latin typeface="Calibri" panose="020F0502020204030204" pitchFamily="34" charset="0"/>
                <a:cs typeface="Calibri" panose="020F0502020204030204" pitchFamily="34" charset="0"/>
              </a:rPr>
              <a:t>Linac assembly procedure: Phase II</a:t>
            </a:r>
            <a:endParaRPr lang="it-IT" sz="3600" b="1" dirty="0">
              <a:solidFill>
                <a:schemeClr val="tx1">
                  <a:lumMod val="85000"/>
                </a:schemeClr>
              </a:solidFill>
              <a:latin typeface="Calibri" panose="020F0502020204030204" pitchFamily="34" charset="0"/>
              <a:cs typeface="Calibri" panose="020F0502020204030204" pitchFamily="34" charset="0"/>
            </a:endParaRPr>
          </a:p>
        </p:txBody>
      </p:sp>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811369"/>
            <a:ext cx="9144000" cy="4517636"/>
          </a:xfrm>
          <a:prstGeom prst="rect">
            <a:avLst/>
          </a:prstGeom>
        </p:spPr>
      </p:pic>
      <p:cxnSp>
        <p:nvCxnSpPr>
          <p:cNvPr id="23" name="Straight Arrow Connector 22"/>
          <p:cNvCxnSpPr/>
          <p:nvPr/>
        </p:nvCxnSpPr>
        <p:spPr>
          <a:xfrm flipH="1">
            <a:off x="2874433" y="1392767"/>
            <a:ext cx="309034" cy="279394"/>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a:off x="2815167" y="1392767"/>
            <a:ext cx="368300" cy="1587500"/>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871392" y="1084990"/>
            <a:ext cx="1481667" cy="307777"/>
          </a:xfrm>
          <a:prstGeom prst="rect">
            <a:avLst/>
          </a:prstGeom>
          <a:noFill/>
        </p:spPr>
        <p:txBody>
          <a:bodyPr wrap="square" rtlCol="0">
            <a:spAutoFit/>
          </a:bodyPr>
          <a:lstStyle/>
          <a:p>
            <a:r>
              <a:rPr lang="it-IT" sz="1400" dirty="0" err="1" smtClean="0">
                <a:solidFill>
                  <a:schemeClr val="bg1"/>
                </a:solidFill>
                <a:latin typeface="Calibri" panose="020F0502020204030204" pitchFamily="34" charset="0"/>
                <a:cs typeface="Calibri" panose="020F0502020204030204" pitchFamily="34" charset="0"/>
              </a:rPr>
              <a:t>Dowel</a:t>
            </a:r>
            <a:r>
              <a:rPr lang="it-IT" sz="1400" dirty="0" smtClean="0">
                <a:solidFill>
                  <a:schemeClr val="bg1"/>
                </a:solidFill>
                <a:latin typeface="Calibri" panose="020F0502020204030204" pitchFamily="34" charset="0"/>
                <a:cs typeface="Calibri" panose="020F0502020204030204" pitchFamily="34" charset="0"/>
              </a:rPr>
              <a:t> pin</a:t>
            </a:r>
            <a:endParaRPr lang="it-IT" sz="1400" dirty="0">
              <a:solidFill>
                <a:schemeClr val="bg1"/>
              </a:solidFill>
              <a:latin typeface="Calibri" panose="020F0502020204030204" pitchFamily="34" charset="0"/>
              <a:cs typeface="Calibri" panose="020F0502020204030204" pitchFamily="34" charset="0"/>
            </a:endParaRPr>
          </a:p>
        </p:txBody>
      </p:sp>
      <p:cxnSp>
        <p:nvCxnSpPr>
          <p:cNvPr id="46" name="Straight Arrow Connector 45"/>
          <p:cNvCxnSpPr/>
          <p:nvPr/>
        </p:nvCxnSpPr>
        <p:spPr>
          <a:xfrm flipH="1">
            <a:off x="3584113" y="1435100"/>
            <a:ext cx="534920" cy="751417"/>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3851573" y="1106156"/>
            <a:ext cx="1481667" cy="307777"/>
          </a:xfrm>
          <a:prstGeom prst="rect">
            <a:avLst/>
          </a:prstGeom>
          <a:noFill/>
        </p:spPr>
        <p:txBody>
          <a:bodyPr wrap="square" rtlCol="0">
            <a:spAutoFit/>
          </a:bodyPr>
          <a:lstStyle/>
          <a:p>
            <a:r>
              <a:rPr lang="it-IT" sz="1400" dirty="0" smtClean="0">
                <a:solidFill>
                  <a:schemeClr val="bg1"/>
                </a:solidFill>
                <a:latin typeface="Calibri" panose="020F0502020204030204" pitchFamily="34" charset="0"/>
                <a:cs typeface="Calibri" panose="020F0502020204030204" pitchFamily="34" charset="0"/>
              </a:rPr>
              <a:t>Racetrack </a:t>
            </a:r>
            <a:r>
              <a:rPr lang="it-IT" sz="1400" dirty="0" err="1" smtClean="0">
                <a:solidFill>
                  <a:schemeClr val="bg1"/>
                </a:solidFill>
                <a:latin typeface="Calibri" panose="020F0502020204030204" pitchFamily="34" charset="0"/>
                <a:cs typeface="Calibri" panose="020F0502020204030204" pitchFamily="34" charset="0"/>
              </a:rPr>
              <a:t>gasket</a:t>
            </a:r>
            <a:endParaRPr lang="it-IT" sz="1400" dirty="0">
              <a:solidFill>
                <a:schemeClr val="bg1"/>
              </a:solidFill>
              <a:latin typeface="Calibri" panose="020F0502020204030204" pitchFamily="34" charset="0"/>
              <a:cs typeface="Calibri" panose="020F0502020204030204" pitchFamily="34" charset="0"/>
            </a:endParaRPr>
          </a:p>
        </p:txBody>
      </p:sp>
      <p:sp>
        <p:nvSpPr>
          <p:cNvPr id="49" name="TextBox 48"/>
          <p:cNvSpPr txBox="1"/>
          <p:nvPr/>
        </p:nvSpPr>
        <p:spPr>
          <a:xfrm>
            <a:off x="4539870" y="4602889"/>
            <a:ext cx="1259797" cy="523220"/>
          </a:xfrm>
          <a:prstGeom prst="rect">
            <a:avLst/>
          </a:prstGeom>
          <a:noFill/>
        </p:spPr>
        <p:txBody>
          <a:bodyPr wrap="square" rtlCol="0">
            <a:spAutoFit/>
          </a:bodyPr>
          <a:lstStyle/>
          <a:p>
            <a:pPr algn="ctr"/>
            <a:r>
              <a:rPr lang="it-IT" sz="1400" dirty="0" smtClean="0">
                <a:solidFill>
                  <a:schemeClr val="bg1"/>
                </a:solidFill>
                <a:latin typeface="Calibri" panose="020F0502020204030204" pitchFamily="34" charset="0"/>
                <a:cs typeface="Calibri" panose="020F0502020204030204" pitchFamily="34" charset="0"/>
              </a:rPr>
              <a:t>Input/Output</a:t>
            </a:r>
          </a:p>
          <a:p>
            <a:pPr algn="ctr"/>
            <a:r>
              <a:rPr lang="it-IT" sz="1400" dirty="0" smtClean="0">
                <a:solidFill>
                  <a:schemeClr val="bg1"/>
                </a:solidFill>
                <a:latin typeface="Calibri" panose="020F0502020204030204" pitchFamily="34" charset="0"/>
                <a:cs typeface="Calibri" panose="020F0502020204030204" pitchFamily="34" charset="0"/>
              </a:rPr>
              <a:t> coupler</a:t>
            </a:r>
            <a:endParaRPr lang="it-IT" sz="1400" dirty="0">
              <a:solidFill>
                <a:schemeClr val="bg1"/>
              </a:solidFill>
              <a:latin typeface="Calibri" panose="020F0502020204030204" pitchFamily="34" charset="0"/>
              <a:cs typeface="Calibri" panose="020F0502020204030204" pitchFamily="34" charset="0"/>
            </a:endParaRPr>
          </a:p>
        </p:txBody>
      </p:sp>
      <p:cxnSp>
        <p:nvCxnSpPr>
          <p:cNvPr id="50" name="Straight Arrow Connector 49"/>
          <p:cNvCxnSpPr/>
          <p:nvPr/>
        </p:nvCxnSpPr>
        <p:spPr>
          <a:xfrm flipH="1" flipV="1">
            <a:off x="4830234" y="4030133"/>
            <a:ext cx="126999" cy="572756"/>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3028950" y="4653689"/>
            <a:ext cx="1259797" cy="523220"/>
          </a:xfrm>
          <a:prstGeom prst="rect">
            <a:avLst/>
          </a:prstGeom>
          <a:noFill/>
        </p:spPr>
        <p:txBody>
          <a:bodyPr wrap="square" rtlCol="0">
            <a:spAutoFit/>
          </a:bodyPr>
          <a:lstStyle/>
          <a:p>
            <a:pPr algn="ctr"/>
            <a:r>
              <a:rPr lang="it-IT" sz="1400" dirty="0" err="1" smtClean="0">
                <a:solidFill>
                  <a:schemeClr val="bg1"/>
                </a:solidFill>
                <a:latin typeface="Calibri" panose="020F0502020204030204" pitchFamily="34" charset="0"/>
                <a:cs typeface="Calibri" panose="020F0502020204030204" pitchFamily="34" charset="0"/>
              </a:rPr>
              <a:t>Rectangular</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gasket</a:t>
            </a:r>
            <a:endParaRPr lang="it-IT" sz="1400" dirty="0">
              <a:solidFill>
                <a:schemeClr val="bg1"/>
              </a:solidFill>
              <a:latin typeface="Calibri" panose="020F0502020204030204" pitchFamily="34" charset="0"/>
              <a:cs typeface="Calibri" panose="020F0502020204030204" pitchFamily="34" charset="0"/>
            </a:endParaRPr>
          </a:p>
        </p:txBody>
      </p:sp>
      <p:cxnSp>
        <p:nvCxnSpPr>
          <p:cNvPr id="54" name="Straight Arrow Connector 53"/>
          <p:cNvCxnSpPr/>
          <p:nvPr/>
        </p:nvCxnSpPr>
        <p:spPr>
          <a:xfrm flipH="1" flipV="1">
            <a:off x="3272367" y="4254500"/>
            <a:ext cx="270933" cy="445755"/>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6872816" y="3315956"/>
            <a:ext cx="1259797" cy="523220"/>
          </a:xfrm>
          <a:prstGeom prst="rect">
            <a:avLst/>
          </a:prstGeom>
          <a:noFill/>
        </p:spPr>
        <p:txBody>
          <a:bodyPr wrap="square" rtlCol="0">
            <a:spAutoFit/>
          </a:bodyPr>
          <a:lstStyle/>
          <a:p>
            <a:pPr algn="ctr"/>
            <a:r>
              <a:rPr lang="it-IT" sz="1400" dirty="0" smtClean="0">
                <a:solidFill>
                  <a:schemeClr val="bg1"/>
                </a:solidFill>
                <a:latin typeface="Calibri" panose="020F0502020204030204" pitchFamily="34" charset="0"/>
                <a:cs typeface="Calibri" panose="020F0502020204030204" pitchFamily="34" charset="0"/>
              </a:rPr>
              <a:t>LIL flange </a:t>
            </a:r>
            <a:r>
              <a:rPr lang="it-IT" sz="1400" dirty="0" err="1" smtClean="0">
                <a:solidFill>
                  <a:schemeClr val="bg1"/>
                </a:solidFill>
                <a:latin typeface="Calibri" panose="020F0502020204030204" pitchFamily="34" charset="0"/>
                <a:cs typeface="Calibri" panose="020F0502020204030204" pitchFamily="34" charset="0"/>
              </a:rPr>
              <a:t>junction</a:t>
            </a:r>
            <a:endParaRPr lang="it-IT" sz="1400" dirty="0">
              <a:solidFill>
                <a:schemeClr val="bg1"/>
              </a:solidFill>
              <a:latin typeface="Calibri" panose="020F0502020204030204" pitchFamily="34" charset="0"/>
              <a:cs typeface="Calibri" panose="020F0502020204030204" pitchFamily="34" charset="0"/>
            </a:endParaRPr>
          </a:p>
        </p:txBody>
      </p:sp>
      <p:cxnSp>
        <p:nvCxnSpPr>
          <p:cNvPr id="59" name="Straight Arrow Connector 58"/>
          <p:cNvCxnSpPr/>
          <p:nvPr/>
        </p:nvCxnSpPr>
        <p:spPr>
          <a:xfrm flipH="1" flipV="1">
            <a:off x="6824133" y="2849033"/>
            <a:ext cx="448735" cy="417612"/>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6456702" y="4341279"/>
            <a:ext cx="1259797" cy="738664"/>
          </a:xfrm>
          <a:prstGeom prst="rect">
            <a:avLst/>
          </a:prstGeom>
          <a:noFill/>
        </p:spPr>
        <p:txBody>
          <a:bodyPr wrap="square" rtlCol="0">
            <a:spAutoFit/>
          </a:bodyPr>
          <a:lstStyle/>
          <a:p>
            <a:pPr algn="ctr"/>
            <a:r>
              <a:rPr lang="it-IT" sz="1400" dirty="0" err="1" smtClean="0">
                <a:solidFill>
                  <a:schemeClr val="bg1"/>
                </a:solidFill>
                <a:latin typeface="Calibri" panose="020F0502020204030204" pitchFamily="34" charset="0"/>
                <a:cs typeface="Calibri" panose="020F0502020204030204" pitchFamily="34" charset="0"/>
              </a:rPr>
              <a:t>Hexagon</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socket</a:t>
            </a:r>
            <a:r>
              <a:rPr lang="it-IT" sz="1400" dirty="0" smtClean="0">
                <a:solidFill>
                  <a:schemeClr val="bg1"/>
                </a:solidFill>
                <a:latin typeface="Calibri" panose="020F0502020204030204" pitchFamily="34" charset="0"/>
                <a:cs typeface="Calibri" panose="020F0502020204030204" pitchFamily="34" charset="0"/>
              </a:rPr>
              <a:t> head </a:t>
            </a:r>
            <a:r>
              <a:rPr lang="it-IT" sz="1400" dirty="0" err="1" smtClean="0">
                <a:solidFill>
                  <a:schemeClr val="bg1"/>
                </a:solidFill>
                <a:latin typeface="Calibri" panose="020F0502020204030204" pitchFamily="34" charset="0"/>
                <a:cs typeface="Calibri" panose="020F0502020204030204" pitchFamily="34" charset="0"/>
              </a:rPr>
              <a:t>cap</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screws</a:t>
            </a:r>
            <a:endParaRPr lang="it-IT" sz="1400" dirty="0">
              <a:solidFill>
                <a:schemeClr val="bg1"/>
              </a:solidFill>
              <a:latin typeface="Calibri" panose="020F0502020204030204" pitchFamily="34" charset="0"/>
              <a:cs typeface="Calibri" panose="020F0502020204030204" pitchFamily="34" charset="0"/>
            </a:endParaRPr>
          </a:p>
        </p:txBody>
      </p:sp>
      <p:cxnSp>
        <p:nvCxnSpPr>
          <p:cNvPr id="62" name="Straight Arrow Connector 61"/>
          <p:cNvCxnSpPr/>
          <p:nvPr/>
        </p:nvCxnSpPr>
        <p:spPr>
          <a:xfrm flipH="1" flipV="1">
            <a:off x="6393202" y="4254500"/>
            <a:ext cx="299699" cy="286378"/>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20732" y="3100512"/>
            <a:ext cx="1298764" cy="738664"/>
          </a:xfrm>
          <a:prstGeom prst="rect">
            <a:avLst/>
          </a:prstGeom>
          <a:noFill/>
        </p:spPr>
        <p:txBody>
          <a:bodyPr wrap="square" rtlCol="0">
            <a:spAutoFit/>
          </a:bodyPr>
          <a:lstStyle/>
          <a:p>
            <a:pPr algn="ctr"/>
            <a:r>
              <a:rPr lang="it-IT" sz="1400" dirty="0" smtClean="0">
                <a:solidFill>
                  <a:schemeClr val="bg1"/>
                </a:solidFill>
                <a:latin typeface="Calibri" panose="020F0502020204030204" pitchFamily="34" charset="0"/>
                <a:cs typeface="Calibri" panose="020F0502020204030204" pitchFamily="34" charset="0"/>
              </a:rPr>
              <a:t>Half input/output </a:t>
            </a:r>
            <a:r>
              <a:rPr lang="it-IT" sz="1400" dirty="0" err="1" smtClean="0">
                <a:solidFill>
                  <a:schemeClr val="bg1"/>
                </a:solidFill>
                <a:latin typeface="Calibri" panose="020F0502020204030204" pitchFamily="34" charset="0"/>
                <a:cs typeface="Calibri" panose="020F0502020204030204" pitchFamily="34" charset="0"/>
              </a:rPr>
              <a:t>cell</a:t>
            </a:r>
            <a:endParaRPr lang="it-IT" sz="1400" dirty="0">
              <a:solidFill>
                <a:schemeClr val="bg1"/>
              </a:solidFill>
              <a:latin typeface="Calibri" panose="020F0502020204030204" pitchFamily="34" charset="0"/>
              <a:cs typeface="Calibri" panose="020F0502020204030204" pitchFamily="34" charset="0"/>
            </a:endParaRPr>
          </a:p>
        </p:txBody>
      </p:sp>
      <p:cxnSp>
        <p:nvCxnSpPr>
          <p:cNvPr id="65" name="Straight Arrow Connector 64"/>
          <p:cNvCxnSpPr/>
          <p:nvPr/>
        </p:nvCxnSpPr>
        <p:spPr>
          <a:xfrm flipV="1">
            <a:off x="931333" y="3006695"/>
            <a:ext cx="740834" cy="309262"/>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flipV="1">
            <a:off x="4353059" y="2980267"/>
            <a:ext cx="740778" cy="309258"/>
          </a:xfrm>
          <a:prstGeom prst="line">
            <a:avLst/>
          </a:prstGeom>
          <a:ln w="19050">
            <a:solidFill>
              <a:schemeClr val="accent5">
                <a:lumMod val="7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flipV="1">
            <a:off x="1944547" y="2033420"/>
            <a:ext cx="1327820" cy="533956"/>
          </a:xfrm>
          <a:prstGeom prst="line">
            <a:avLst/>
          </a:prstGeom>
          <a:ln w="19050">
            <a:solidFill>
              <a:schemeClr val="accent5">
                <a:lumMod val="75000"/>
              </a:schemeClr>
            </a:solidFill>
            <a:prstDash val="dash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Straight Connector 72"/>
          <p:cNvCxnSpPr/>
          <p:nvPr/>
        </p:nvCxnSpPr>
        <p:spPr>
          <a:xfrm flipH="1" flipV="1">
            <a:off x="1965279" y="1842490"/>
            <a:ext cx="1442554" cy="580094"/>
          </a:xfrm>
          <a:prstGeom prst="line">
            <a:avLst/>
          </a:prstGeom>
          <a:ln w="19050">
            <a:solidFill>
              <a:schemeClr val="accent5">
                <a:lumMod val="75000"/>
              </a:schemeClr>
            </a:solidFill>
            <a:prstDash val="dash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Straight Connector 68"/>
          <p:cNvCxnSpPr/>
          <p:nvPr/>
        </p:nvCxnSpPr>
        <p:spPr>
          <a:xfrm flipH="1" flipV="1">
            <a:off x="4410505" y="2806968"/>
            <a:ext cx="740778" cy="309258"/>
          </a:xfrm>
          <a:prstGeom prst="line">
            <a:avLst/>
          </a:prstGeom>
          <a:ln w="19050">
            <a:solidFill>
              <a:schemeClr val="accent5">
                <a:lumMod val="7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9" name="Straight Connector 68"/>
          <p:cNvCxnSpPr/>
          <p:nvPr/>
        </p:nvCxnSpPr>
        <p:spPr>
          <a:xfrm flipH="1" flipV="1">
            <a:off x="2241421" y="2874655"/>
            <a:ext cx="484846" cy="183184"/>
          </a:xfrm>
          <a:prstGeom prst="line">
            <a:avLst/>
          </a:prstGeom>
          <a:ln w="19050">
            <a:solidFill>
              <a:schemeClr val="accent5">
                <a:lumMod val="75000"/>
              </a:schemeClr>
            </a:solidFill>
            <a:prstDash val="dash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Connector 68"/>
          <p:cNvCxnSpPr/>
          <p:nvPr/>
        </p:nvCxnSpPr>
        <p:spPr>
          <a:xfrm flipH="1" flipV="1">
            <a:off x="2231364" y="1492255"/>
            <a:ext cx="484846" cy="183184"/>
          </a:xfrm>
          <a:prstGeom prst="line">
            <a:avLst/>
          </a:prstGeom>
          <a:ln w="19050">
            <a:solidFill>
              <a:schemeClr val="accent5">
                <a:lumMod val="75000"/>
              </a:schemeClr>
            </a:solidFill>
            <a:prstDash val="dash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60144" y="5306150"/>
            <a:ext cx="8385830" cy="584775"/>
          </a:xfrm>
          <a:prstGeom prst="rect">
            <a:avLst/>
          </a:prstGeom>
        </p:spPr>
        <p:txBody>
          <a:bodyPr wrap="square">
            <a:spAutoFit/>
          </a:bodyPr>
          <a:lstStyle/>
          <a:p>
            <a:pPr algn="just"/>
            <a:r>
              <a:rPr lang="en-US" sz="1600" dirty="0" smtClean="0">
                <a:solidFill>
                  <a:prstClr val="black"/>
                </a:solidFill>
                <a:latin typeface="Calibri" panose="020F0502020204030204" pitchFamily="34" charset="0"/>
                <a:cs typeface="Calibri" panose="020F0502020204030204" pitchFamily="34" charset="0"/>
              </a:rPr>
              <a:t>Each coupler is completed by two LIL flange junction, made of steel, that are connected by rectangular copper gaskets. The fine alignment of the two couplers is guaranteed by two Dowel pin.  </a:t>
            </a:r>
            <a:endParaRPr lang="en-US" sz="1600" dirty="0">
              <a:solidFill>
                <a:prstClr val="black"/>
              </a:solidFill>
              <a:latin typeface="Calibri" panose="020F0502020204030204" pitchFamily="34" charset="0"/>
              <a:cs typeface="Calibri" panose="020F0502020204030204" pitchFamily="34" charset="0"/>
            </a:endParaRPr>
          </a:p>
        </p:txBody>
      </p:sp>
      <p:sp>
        <p:nvSpPr>
          <p:cNvPr id="27" name="Rectangle 26"/>
          <p:cNvSpPr/>
          <p:nvPr/>
        </p:nvSpPr>
        <p:spPr>
          <a:xfrm>
            <a:off x="160144" y="5910014"/>
            <a:ext cx="8545974" cy="584775"/>
          </a:xfrm>
          <a:prstGeom prst="rect">
            <a:avLst/>
          </a:prstGeom>
        </p:spPr>
        <p:txBody>
          <a:bodyPr wrap="square">
            <a:spAutoFit/>
          </a:bodyPr>
          <a:lstStyle/>
          <a:p>
            <a:pPr algn="just"/>
            <a:r>
              <a:rPr lang="en-US" sz="1600" dirty="0" smtClean="0">
                <a:solidFill>
                  <a:prstClr val="black"/>
                </a:solidFill>
                <a:latin typeface="Calibri" panose="020F0502020204030204" pitchFamily="34" charset="0"/>
                <a:cs typeface="Calibri" panose="020F0502020204030204" pitchFamily="34" charset="0"/>
              </a:rPr>
              <a:t>The proposed setup for assembling give the possibility of coupler replacement re-opening the structure and changing the gasket.</a:t>
            </a:r>
            <a:endParaRPr lang="en-US" sz="1600" dirty="0">
              <a:solidFill>
                <a:prstClr val="black"/>
              </a:solidFill>
              <a:latin typeface="Calibri" panose="020F0502020204030204" pitchFamily="34" charset="0"/>
              <a:cs typeface="Calibri" panose="020F0502020204030204" pitchFamily="34" charset="0"/>
            </a:endParaRPr>
          </a:p>
        </p:txBody>
      </p:sp>
      <p:sp>
        <p:nvSpPr>
          <p:cNvPr id="28" name="TextBox 27"/>
          <p:cNvSpPr txBox="1"/>
          <p:nvPr/>
        </p:nvSpPr>
        <p:spPr>
          <a:xfrm>
            <a:off x="0" y="6551056"/>
            <a:ext cx="8706118" cy="307777"/>
          </a:xfrm>
          <a:prstGeom prst="rect">
            <a:avLst/>
          </a:prstGeom>
          <a:noFill/>
        </p:spPr>
        <p:txBody>
          <a:bodyPr wrap="square" rtlCol="0">
            <a:spAutoFit/>
          </a:bodyPr>
          <a:lstStyle/>
          <a:p>
            <a:pPr algn="r"/>
            <a:r>
              <a:rPr lang="it-IT" sz="1400" dirty="0" smtClean="0">
                <a:solidFill>
                  <a:schemeClr val="tx1">
                    <a:lumMod val="95000"/>
                  </a:schemeClr>
                </a:solidFill>
                <a:latin typeface="Calibri" panose="020F0502020204030204" pitchFamily="34" charset="0"/>
                <a:cs typeface="Calibri" panose="020F0502020204030204" pitchFamily="34" charset="0"/>
              </a:rPr>
              <a:t>07-06-2018</a:t>
            </a:r>
            <a:endParaRPr lang="it-IT" sz="1400" dirty="0">
              <a:solidFill>
                <a:schemeClr val="tx1">
                  <a:lumMod val="95000"/>
                </a:schemeClr>
              </a:solidFill>
              <a:latin typeface="Calibri" panose="020F0502020204030204" pitchFamily="34" charset="0"/>
              <a:cs typeface="Calibri" panose="020F0502020204030204" pitchFamily="34" charset="0"/>
            </a:endParaRPr>
          </a:p>
        </p:txBody>
      </p:sp>
      <p:sp>
        <p:nvSpPr>
          <p:cNvPr id="30" name="TextBox 29"/>
          <p:cNvSpPr txBox="1"/>
          <p:nvPr/>
        </p:nvSpPr>
        <p:spPr>
          <a:xfrm>
            <a:off x="-4606" y="6550223"/>
            <a:ext cx="8126882" cy="307777"/>
          </a:xfrm>
          <a:prstGeom prst="rect">
            <a:avLst/>
          </a:prstGeom>
          <a:noFill/>
        </p:spPr>
        <p:txBody>
          <a:bodyPr wrap="square" rtlCol="0">
            <a:spAutoFit/>
          </a:bodyPr>
          <a:lstStyle/>
          <a:p>
            <a:r>
              <a:rPr lang="it-IT" sz="1400" dirty="0" smtClean="0">
                <a:solidFill>
                  <a:schemeClr val="tx1">
                    <a:lumMod val="95000"/>
                  </a:schemeClr>
                </a:solidFill>
                <a:latin typeface="Calibri" panose="020F0502020204030204" pitchFamily="34" charset="0"/>
                <a:cs typeface="Calibri" panose="020F0502020204030204" pitchFamily="34" charset="0"/>
              </a:rPr>
              <a:t>HG2018 - Shanghai			</a:t>
            </a:r>
          </a:p>
        </p:txBody>
      </p:sp>
    </p:spTree>
    <p:extLst>
      <p:ext uri="{BB962C8B-B14F-4D97-AF65-F5344CB8AC3E}">
        <p14:creationId xmlns:p14="http://schemas.microsoft.com/office/powerpoint/2010/main" val="411498844"/>
      </p:ext>
    </p:extLst>
  </p:cSld>
  <p:clrMapOvr>
    <a:masterClrMapping/>
  </p:clrMapOvr>
  <mc:AlternateContent xmlns:mc="http://schemas.openxmlformats.org/markup-compatibility/2006" xmlns:p14="http://schemas.microsoft.com/office/powerpoint/2010/main">
    <mc:Choice Requires="p14">
      <p:transition spd="slow" p14:dur="2000" advTm="24959"/>
    </mc:Choice>
    <mc:Fallback xmlns="">
      <p:transition spd="slow" advTm="24959"/>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0" y="811369"/>
            <a:ext cx="9144002" cy="57654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prstClr val="white"/>
              </a:solidFill>
            </a:endParaRPr>
          </a:p>
        </p:txBody>
      </p:sp>
      <p:sp>
        <p:nvSpPr>
          <p:cNvPr id="2" name="Titolo 1"/>
          <p:cNvSpPr>
            <a:spLocks noGrp="1"/>
          </p:cNvSpPr>
          <p:nvPr>
            <p:ph type="title"/>
          </p:nvPr>
        </p:nvSpPr>
        <p:spPr>
          <a:xfrm>
            <a:off x="628650" y="1"/>
            <a:ext cx="7886700" cy="811368"/>
          </a:xfrm>
        </p:spPr>
        <p:txBody>
          <a:bodyPr>
            <a:normAutofit fontScale="90000"/>
          </a:bodyPr>
          <a:lstStyle/>
          <a:p>
            <a:r>
              <a:rPr lang="it-IT" sz="3600" b="1" dirty="0" smtClean="0">
                <a:solidFill>
                  <a:schemeClr val="tx1">
                    <a:lumMod val="85000"/>
                  </a:schemeClr>
                </a:solidFill>
                <a:latin typeface="Calibri" panose="020F0502020204030204" pitchFamily="34" charset="0"/>
                <a:cs typeface="Calibri" panose="020F0502020204030204" pitchFamily="34" charset="0"/>
              </a:rPr>
              <a:t>Linac assembly procedure: </a:t>
            </a:r>
            <a:r>
              <a:rPr lang="it-IT" sz="3600" b="1" dirty="0" err="1" smtClean="0">
                <a:solidFill>
                  <a:schemeClr val="tx1">
                    <a:lumMod val="85000"/>
                  </a:schemeClr>
                </a:solidFill>
                <a:latin typeface="Calibri" panose="020F0502020204030204" pitchFamily="34" charset="0"/>
                <a:cs typeface="Calibri" panose="020F0502020204030204" pitchFamily="34" charset="0"/>
              </a:rPr>
              <a:t>Final</a:t>
            </a:r>
            <a:r>
              <a:rPr lang="it-IT" sz="3600" b="1" dirty="0" smtClean="0">
                <a:solidFill>
                  <a:schemeClr val="tx1">
                    <a:lumMod val="85000"/>
                  </a:schemeClr>
                </a:solidFill>
                <a:latin typeface="Calibri" panose="020F0502020204030204" pitchFamily="34" charset="0"/>
                <a:cs typeface="Calibri" panose="020F0502020204030204" pitchFamily="34" charset="0"/>
              </a:rPr>
              <a:t> </a:t>
            </a:r>
            <a:r>
              <a:rPr lang="it-IT" sz="3600" b="1" dirty="0" err="1" smtClean="0">
                <a:solidFill>
                  <a:schemeClr val="tx1">
                    <a:lumMod val="85000"/>
                  </a:schemeClr>
                </a:solidFill>
                <a:latin typeface="Calibri" panose="020F0502020204030204" pitchFamily="34" charset="0"/>
                <a:cs typeface="Calibri" panose="020F0502020204030204" pitchFamily="34" charset="0"/>
              </a:rPr>
              <a:t>configuration</a:t>
            </a:r>
            <a:endParaRPr lang="it-IT" sz="3600" b="1" dirty="0">
              <a:solidFill>
                <a:schemeClr val="tx1">
                  <a:lumMod val="85000"/>
                </a:schemeClr>
              </a:solidFill>
              <a:latin typeface="Calibri" panose="020F0502020204030204" pitchFamily="34" charset="0"/>
              <a:cs typeface="Calibri" panose="020F0502020204030204" pitchFamily="34" charset="0"/>
            </a:endParaRPr>
          </a:p>
        </p:txBody>
      </p:sp>
      <p:sp>
        <p:nvSpPr>
          <p:cNvPr id="8" name="Rectangle 7"/>
          <p:cNvSpPr/>
          <p:nvPr/>
        </p:nvSpPr>
        <p:spPr>
          <a:xfrm>
            <a:off x="6027693" y="6046008"/>
            <a:ext cx="8267438" cy="338554"/>
          </a:xfrm>
          <a:prstGeom prst="rect">
            <a:avLst/>
          </a:prstGeom>
        </p:spPr>
        <p:txBody>
          <a:bodyPr wrap="square">
            <a:spAutoFit/>
          </a:bodyPr>
          <a:lstStyle/>
          <a:p>
            <a:pPr algn="just"/>
            <a:r>
              <a:rPr lang="en-US" sz="1600" dirty="0" smtClean="0">
                <a:solidFill>
                  <a:prstClr val="black"/>
                </a:solidFill>
                <a:latin typeface="Calibri" panose="020F0502020204030204" pitchFamily="34" charset="0"/>
                <a:cs typeface="Calibri" panose="020F0502020204030204" pitchFamily="34" charset="0"/>
              </a:rPr>
              <a:t>Final configuration</a:t>
            </a:r>
            <a:endParaRPr lang="en-US" sz="1600" dirty="0">
              <a:solidFill>
                <a:prstClr val="black"/>
              </a:solidFill>
              <a:latin typeface="Calibri" panose="020F0502020204030204" pitchFamily="34" charset="0"/>
              <a:cs typeface="Calibri" panose="020F0502020204030204" pitchFamily="34" charset="0"/>
            </a:endParaRPr>
          </a:p>
        </p:txBody>
      </p:sp>
      <p:sp>
        <p:nvSpPr>
          <p:cNvPr id="7" name="Rectangle 7"/>
          <p:cNvSpPr/>
          <p:nvPr/>
        </p:nvSpPr>
        <p:spPr>
          <a:xfrm>
            <a:off x="386122" y="996899"/>
            <a:ext cx="8448024" cy="584775"/>
          </a:xfrm>
          <a:prstGeom prst="rect">
            <a:avLst/>
          </a:prstGeom>
        </p:spPr>
        <p:txBody>
          <a:bodyPr wrap="square">
            <a:spAutoFit/>
          </a:bodyPr>
          <a:lstStyle/>
          <a:p>
            <a:pPr algn="just"/>
            <a:r>
              <a:rPr lang="en-US" sz="1600" dirty="0" smtClean="0">
                <a:solidFill>
                  <a:prstClr val="black"/>
                </a:solidFill>
                <a:latin typeface="Calibri" panose="020F0502020204030204" pitchFamily="34" charset="0"/>
                <a:cs typeface="Calibri" panose="020F0502020204030204" pitchFamily="34" charset="0"/>
              </a:rPr>
              <a:t>The presence of the screws around the cells limit the available space so for convenience an external cooling system has been designed for the prototype. </a:t>
            </a:r>
            <a:endParaRPr lang="en-US" sz="1600" dirty="0">
              <a:solidFill>
                <a:prstClr val="black"/>
              </a:solidFill>
              <a:latin typeface="Calibri" panose="020F0502020204030204" pitchFamily="34" charset="0"/>
              <a:cs typeface="Calibri" panose="020F0502020204030204" pitchFamily="34" charset="0"/>
            </a:endParaRP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21773" r="18364"/>
          <a:stretch/>
        </p:blipFill>
        <p:spPr>
          <a:xfrm>
            <a:off x="58187" y="1681577"/>
            <a:ext cx="3612254" cy="2785760"/>
          </a:xfrm>
          <a:prstGeom prst="rect">
            <a:avLst/>
          </a:prstGeom>
        </p:spPr>
      </p:pic>
      <p:pic>
        <p:nvPicPr>
          <p:cNvPr id="6"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10642" t="138" r="12659"/>
          <a:stretch/>
        </p:blipFill>
        <p:spPr>
          <a:xfrm>
            <a:off x="2335213" y="3653220"/>
            <a:ext cx="4473573" cy="2877647"/>
          </a:xfrm>
          <a:prstGeom prst="ellipse">
            <a:avLst/>
          </a:prstGeom>
          <a:ln w="63500" cap="rnd">
            <a:noFill/>
          </a:ln>
          <a:effectLst>
            <a:outerShdw blurRad="381000" dist="292100" dir="5400000" sx="-80000" sy="-18000" rotWithShape="0">
              <a:srgbClr val="000000">
                <a:alpha val="22000"/>
              </a:srgbClr>
            </a:outerShdw>
          </a:effectLst>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val="0"/>
              </a:ext>
            </a:extLst>
          </a:blip>
          <a:srcRect l="21587" t="3027" r="27069" b="1615"/>
          <a:stretch/>
        </p:blipFill>
        <p:spPr>
          <a:xfrm>
            <a:off x="5354545" y="1560899"/>
            <a:ext cx="3429000" cy="3146367"/>
          </a:xfrm>
          <a:prstGeom prst="rect">
            <a:avLst/>
          </a:prstGeom>
        </p:spPr>
      </p:pic>
      <p:sp>
        <p:nvSpPr>
          <p:cNvPr id="11" name="Rectangle 10"/>
          <p:cNvSpPr/>
          <p:nvPr/>
        </p:nvSpPr>
        <p:spPr>
          <a:xfrm>
            <a:off x="7314779" y="1847301"/>
            <a:ext cx="8267438" cy="338554"/>
          </a:xfrm>
          <a:prstGeom prst="rect">
            <a:avLst/>
          </a:prstGeom>
        </p:spPr>
        <p:txBody>
          <a:bodyPr wrap="square">
            <a:spAutoFit/>
          </a:bodyPr>
          <a:lstStyle/>
          <a:p>
            <a:pPr algn="just"/>
            <a:r>
              <a:rPr lang="en-US" sz="1600" dirty="0" smtClean="0">
                <a:solidFill>
                  <a:prstClr val="black"/>
                </a:solidFill>
                <a:latin typeface="Calibri" panose="020F0502020204030204" pitchFamily="34" charset="0"/>
                <a:cs typeface="Calibri" panose="020F0502020204030204" pitchFamily="34" charset="0"/>
              </a:rPr>
              <a:t>Cooling system </a:t>
            </a:r>
            <a:endParaRPr lang="en-US" sz="1600" dirty="0">
              <a:solidFill>
                <a:prstClr val="black"/>
              </a:solidFill>
              <a:latin typeface="Calibri" panose="020F0502020204030204" pitchFamily="34" charset="0"/>
              <a:cs typeface="Calibri" panose="020F0502020204030204" pitchFamily="34" charset="0"/>
            </a:endParaRPr>
          </a:p>
        </p:txBody>
      </p:sp>
      <p:sp>
        <p:nvSpPr>
          <p:cNvPr id="5" name="Bent Arrow 4"/>
          <p:cNvSpPr/>
          <p:nvPr/>
        </p:nvSpPr>
        <p:spPr>
          <a:xfrm rot="2661395">
            <a:off x="3886422" y="1923916"/>
            <a:ext cx="1384825" cy="1182388"/>
          </a:xfrm>
          <a:prstGeom prst="bentArrow">
            <a:avLst>
              <a:gd name="adj1" fmla="val 19447"/>
              <a:gd name="adj2" fmla="val 25925"/>
              <a:gd name="adj3" fmla="val 42583"/>
              <a:gd name="adj4" fmla="val 87500"/>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schemeClr val="accent5"/>
              </a:solidFill>
            </a:endParaRPr>
          </a:p>
        </p:txBody>
      </p:sp>
      <p:sp>
        <p:nvSpPr>
          <p:cNvPr id="13" name="Bent Arrow 12"/>
          <p:cNvSpPr/>
          <p:nvPr/>
        </p:nvSpPr>
        <p:spPr>
          <a:xfrm rot="10330672">
            <a:off x="6435339" y="5081923"/>
            <a:ext cx="1047404" cy="870208"/>
          </a:xfrm>
          <a:prstGeom prst="bentArrow">
            <a:avLst>
              <a:gd name="adj1" fmla="val 19447"/>
              <a:gd name="adj2" fmla="val 25925"/>
              <a:gd name="adj3" fmla="val 42583"/>
              <a:gd name="adj4" fmla="val 87500"/>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schemeClr val="accent5"/>
              </a:solidFill>
            </a:endParaRPr>
          </a:p>
        </p:txBody>
      </p:sp>
      <p:sp>
        <p:nvSpPr>
          <p:cNvPr id="14" name="Rectangle 13"/>
          <p:cNvSpPr/>
          <p:nvPr/>
        </p:nvSpPr>
        <p:spPr>
          <a:xfrm>
            <a:off x="386122" y="5298334"/>
            <a:ext cx="2544114" cy="830997"/>
          </a:xfrm>
          <a:prstGeom prst="rect">
            <a:avLst/>
          </a:prstGeom>
        </p:spPr>
        <p:txBody>
          <a:bodyPr wrap="square">
            <a:spAutoFit/>
          </a:bodyPr>
          <a:lstStyle/>
          <a:p>
            <a:pPr algn="just"/>
            <a:r>
              <a:rPr lang="en-US" sz="1600" dirty="0" smtClean="0">
                <a:solidFill>
                  <a:prstClr val="black"/>
                </a:solidFill>
                <a:latin typeface="Calibri" panose="020F0502020204030204" pitchFamily="34" charset="0"/>
                <a:cs typeface="Calibri" panose="020F0502020204030204" pitchFamily="34" charset="0"/>
              </a:rPr>
              <a:t>For high power test the structure will be fed through a 3 dB power splitter</a:t>
            </a:r>
            <a:endParaRPr lang="en-US" sz="1600" dirty="0">
              <a:solidFill>
                <a:prstClr val="black"/>
              </a:solidFill>
              <a:latin typeface="Calibri" panose="020F0502020204030204" pitchFamily="34" charset="0"/>
              <a:cs typeface="Calibri" panose="020F0502020204030204" pitchFamily="34" charset="0"/>
            </a:endParaRPr>
          </a:p>
        </p:txBody>
      </p:sp>
      <p:sp>
        <p:nvSpPr>
          <p:cNvPr id="15" name="TextBox 14"/>
          <p:cNvSpPr txBox="1"/>
          <p:nvPr/>
        </p:nvSpPr>
        <p:spPr>
          <a:xfrm>
            <a:off x="0" y="6551056"/>
            <a:ext cx="8706118" cy="307777"/>
          </a:xfrm>
          <a:prstGeom prst="rect">
            <a:avLst/>
          </a:prstGeom>
          <a:noFill/>
        </p:spPr>
        <p:txBody>
          <a:bodyPr wrap="square" rtlCol="0">
            <a:spAutoFit/>
          </a:bodyPr>
          <a:lstStyle/>
          <a:p>
            <a:pPr algn="r"/>
            <a:r>
              <a:rPr lang="it-IT" sz="1400" dirty="0" smtClean="0">
                <a:solidFill>
                  <a:schemeClr val="tx1">
                    <a:lumMod val="95000"/>
                  </a:schemeClr>
                </a:solidFill>
                <a:latin typeface="Calibri" panose="020F0502020204030204" pitchFamily="34" charset="0"/>
                <a:cs typeface="Calibri" panose="020F0502020204030204" pitchFamily="34" charset="0"/>
              </a:rPr>
              <a:t>07-06-2018</a:t>
            </a:r>
            <a:endParaRPr lang="it-IT" sz="1400" dirty="0">
              <a:solidFill>
                <a:schemeClr val="tx1">
                  <a:lumMod val="95000"/>
                </a:schemeClr>
              </a:solidFill>
              <a:latin typeface="Calibri" panose="020F0502020204030204" pitchFamily="34" charset="0"/>
              <a:cs typeface="Calibri" panose="020F0502020204030204" pitchFamily="34" charset="0"/>
            </a:endParaRPr>
          </a:p>
        </p:txBody>
      </p:sp>
      <p:sp>
        <p:nvSpPr>
          <p:cNvPr id="16" name="TextBox 15"/>
          <p:cNvSpPr txBox="1"/>
          <p:nvPr/>
        </p:nvSpPr>
        <p:spPr>
          <a:xfrm>
            <a:off x="-4606" y="6550223"/>
            <a:ext cx="8126882" cy="307777"/>
          </a:xfrm>
          <a:prstGeom prst="rect">
            <a:avLst/>
          </a:prstGeom>
          <a:noFill/>
        </p:spPr>
        <p:txBody>
          <a:bodyPr wrap="square" rtlCol="0">
            <a:spAutoFit/>
          </a:bodyPr>
          <a:lstStyle/>
          <a:p>
            <a:r>
              <a:rPr lang="it-IT" sz="1400" dirty="0" smtClean="0">
                <a:solidFill>
                  <a:schemeClr val="tx1">
                    <a:lumMod val="95000"/>
                  </a:schemeClr>
                </a:solidFill>
                <a:latin typeface="Calibri" panose="020F0502020204030204" pitchFamily="34" charset="0"/>
                <a:cs typeface="Calibri" panose="020F0502020204030204" pitchFamily="34" charset="0"/>
              </a:rPr>
              <a:t>HG2018 - Shanghai			</a:t>
            </a:r>
          </a:p>
        </p:txBody>
      </p:sp>
    </p:spTree>
    <p:extLst>
      <p:ext uri="{BB962C8B-B14F-4D97-AF65-F5344CB8AC3E}">
        <p14:creationId xmlns:p14="http://schemas.microsoft.com/office/powerpoint/2010/main" val="3008271539"/>
      </p:ext>
    </p:extLst>
  </p:cSld>
  <p:clrMapOvr>
    <a:masterClrMapping/>
  </p:clrMapOvr>
  <mc:AlternateContent xmlns:mc="http://schemas.openxmlformats.org/markup-compatibility/2006" xmlns:p14="http://schemas.microsoft.com/office/powerpoint/2010/main">
    <mc:Choice Requires="p14">
      <p:transition spd="slow" p14:dur="2000" advTm="24959"/>
    </mc:Choice>
    <mc:Fallback xmlns="">
      <p:transition spd="slow" advTm="24959"/>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0" y="811369"/>
            <a:ext cx="9144002" cy="57654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prstClr val="white"/>
              </a:solidFill>
            </a:endParaRPr>
          </a:p>
        </p:txBody>
      </p:sp>
      <p:sp>
        <p:nvSpPr>
          <p:cNvPr id="2" name="Titolo 1"/>
          <p:cNvSpPr>
            <a:spLocks noGrp="1"/>
          </p:cNvSpPr>
          <p:nvPr>
            <p:ph type="title"/>
          </p:nvPr>
        </p:nvSpPr>
        <p:spPr>
          <a:xfrm>
            <a:off x="628650" y="1"/>
            <a:ext cx="7886700" cy="811368"/>
          </a:xfrm>
        </p:spPr>
        <p:txBody>
          <a:bodyPr>
            <a:normAutofit/>
          </a:bodyPr>
          <a:lstStyle/>
          <a:p>
            <a:r>
              <a:rPr lang="it-IT" sz="3600" b="1" dirty="0" smtClean="0">
                <a:solidFill>
                  <a:schemeClr val="tx1">
                    <a:lumMod val="85000"/>
                  </a:schemeClr>
                </a:solidFill>
                <a:latin typeface="Calibri" panose="020F0502020204030204" pitchFamily="34" charset="0"/>
                <a:cs typeface="Calibri" panose="020F0502020204030204" pitchFamily="34" charset="0"/>
              </a:rPr>
              <a:t>Vacuum test on a single </a:t>
            </a:r>
            <a:r>
              <a:rPr lang="it-IT" sz="3600" b="1" dirty="0" err="1" smtClean="0">
                <a:solidFill>
                  <a:schemeClr val="tx1">
                    <a:lumMod val="85000"/>
                  </a:schemeClr>
                </a:solidFill>
                <a:latin typeface="Calibri" panose="020F0502020204030204" pitchFamily="34" charset="0"/>
                <a:cs typeface="Calibri" panose="020F0502020204030204" pitchFamily="34" charset="0"/>
              </a:rPr>
              <a:t>cell</a:t>
            </a:r>
            <a:r>
              <a:rPr lang="it-IT" sz="3600" b="1" dirty="0" smtClean="0">
                <a:solidFill>
                  <a:schemeClr val="tx1">
                    <a:lumMod val="85000"/>
                  </a:schemeClr>
                </a:solidFill>
                <a:latin typeface="Calibri" panose="020F0502020204030204" pitchFamily="34" charset="0"/>
                <a:cs typeface="Calibri" panose="020F0502020204030204" pitchFamily="34" charset="0"/>
              </a:rPr>
              <a:t> </a:t>
            </a:r>
            <a:r>
              <a:rPr lang="it-IT" sz="3600" b="1" dirty="0" err="1" smtClean="0">
                <a:solidFill>
                  <a:schemeClr val="tx1">
                    <a:lumMod val="85000"/>
                  </a:schemeClr>
                </a:solidFill>
                <a:latin typeface="Calibri" panose="020F0502020204030204" pitchFamily="34" charset="0"/>
                <a:cs typeface="Calibri" panose="020F0502020204030204" pitchFamily="34" charset="0"/>
              </a:rPr>
              <a:t>clamped</a:t>
            </a:r>
            <a:endParaRPr lang="it-IT" sz="3600" b="1" dirty="0">
              <a:solidFill>
                <a:schemeClr val="tx1">
                  <a:lumMod val="85000"/>
                </a:schemeClr>
              </a:solidFill>
              <a:latin typeface="Calibri" panose="020F0502020204030204" pitchFamily="34" charset="0"/>
              <a:cs typeface="Calibri" panose="020F0502020204030204" pitchFamily="34" charset="0"/>
            </a:endParaRPr>
          </a:p>
        </p:txBody>
      </p:sp>
      <p:pic>
        <p:nvPicPr>
          <p:cNvPr id="7"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22044" t="18249" r="28602" b="14118"/>
          <a:stretch/>
        </p:blipFill>
        <p:spPr>
          <a:xfrm rot="5400000">
            <a:off x="4856479" y="820110"/>
            <a:ext cx="1512164" cy="1560932"/>
          </a:xfrm>
          <a:prstGeom prst="rect">
            <a:avLst/>
          </a:prstGeom>
        </p:spPr>
      </p:pic>
      <p:pic>
        <p:nvPicPr>
          <p:cNvPr id="8" name="Picture 3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7635197" y="1058940"/>
            <a:ext cx="1638415" cy="1228811"/>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6291824" y="1054837"/>
            <a:ext cx="1642085" cy="1231564"/>
          </a:xfrm>
          <a:prstGeom prst="rect">
            <a:avLst/>
          </a:prstGeom>
        </p:spPr>
      </p:pic>
      <p:sp>
        <p:nvSpPr>
          <p:cNvPr id="12" name="Rectangle 40"/>
          <p:cNvSpPr/>
          <p:nvPr/>
        </p:nvSpPr>
        <p:spPr>
          <a:xfrm>
            <a:off x="6531604" y="2500483"/>
            <a:ext cx="2680734" cy="307777"/>
          </a:xfrm>
          <a:prstGeom prst="rect">
            <a:avLst/>
          </a:prstGeom>
        </p:spPr>
        <p:txBody>
          <a:bodyPr wrap="none">
            <a:spAutoFit/>
          </a:bodyPr>
          <a:lstStyle/>
          <a:p>
            <a:r>
              <a:rPr lang="it-IT" sz="1400" dirty="0" err="1" smtClean="0">
                <a:solidFill>
                  <a:schemeClr val="bg1"/>
                </a:solidFill>
                <a:latin typeface="Calibri" panose="020F0502020204030204" pitchFamily="34" charset="0"/>
                <a:cs typeface="Calibri" panose="020F0502020204030204" pitchFamily="34" charset="0"/>
              </a:rPr>
              <a:t>Realized</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a:solidFill>
                  <a:schemeClr val="bg1"/>
                </a:solidFill>
                <a:latin typeface="Calibri" panose="020F0502020204030204" pitchFamily="34" charset="0"/>
                <a:cs typeface="Calibri" panose="020F0502020204030204" pitchFamily="34" charset="0"/>
              </a:rPr>
              <a:t>at</a:t>
            </a:r>
            <a:r>
              <a:rPr lang="it-IT" sz="1400" dirty="0">
                <a:solidFill>
                  <a:schemeClr val="bg1"/>
                </a:solidFill>
                <a:latin typeface="Calibri" panose="020F0502020204030204" pitchFamily="34" charset="0"/>
                <a:cs typeface="Calibri" panose="020F0502020204030204" pitchFamily="34" charset="0"/>
              </a:rPr>
              <a:t> INFN Roma1 workshop</a:t>
            </a:r>
            <a:endParaRPr lang="it-IT" sz="1400" dirty="0">
              <a:solidFill>
                <a:prstClr val="black"/>
              </a:solidFill>
              <a:latin typeface="Calibri" panose="020F0502020204030204" pitchFamily="34" charset="0"/>
              <a:cs typeface="Calibri" panose="020F0502020204030204" pitchFamily="34" charset="0"/>
            </a:endParaRPr>
          </a:p>
        </p:txBody>
      </p:sp>
      <p:pic>
        <p:nvPicPr>
          <p:cNvPr id="3" name="Immagine 2"/>
          <p:cNvPicPr>
            <a:picLocks noChangeAspect="1"/>
          </p:cNvPicPr>
          <p:nvPr/>
        </p:nvPicPr>
        <p:blipFill rotWithShape="1">
          <a:blip r:embed="rId6" cstate="print">
            <a:extLst>
              <a:ext uri="{28A0092B-C50C-407E-A947-70E740481C1C}">
                <a14:useLocalDpi xmlns:a14="http://schemas.microsoft.com/office/drawing/2010/main" val="0"/>
              </a:ext>
            </a:extLst>
          </a:blip>
          <a:srcRect b="13796"/>
          <a:stretch/>
        </p:blipFill>
        <p:spPr>
          <a:xfrm rot="5400000">
            <a:off x="3483475" y="3267034"/>
            <a:ext cx="2221009" cy="1435952"/>
          </a:xfrm>
          <a:prstGeom prst="rect">
            <a:avLst/>
          </a:prstGeom>
        </p:spPr>
      </p:pic>
      <p:pic>
        <p:nvPicPr>
          <p:cNvPr id="4" name="Immagine 3"/>
          <p:cNvPicPr>
            <a:picLocks noChangeAspect="1"/>
          </p:cNvPicPr>
          <p:nvPr/>
        </p:nvPicPr>
        <p:blipFill rotWithShape="1">
          <a:blip r:embed="rId7" cstate="print">
            <a:extLst>
              <a:ext uri="{28A0092B-C50C-407E-A947-70E740481C1C}">
                <a14:useLocalDpi xmlns:a14="http://schemas.microsoft.com/office/drawing/2010/main" val="0"/>
              </a:ext>
            </a:extLst>
          </a:blip>
          <a:srcRect l="-113" t="-2702" r="113" b="19838"/>
          <a:stretch/>
        </p:blipFill>
        <p:spPr>
          <a:xfrm>
            <a:off x="5376955" y="2801112"/>
            <a:ext cx="3691855" cy="2294403"/>
          </a:xfrm>
          <a:prstGeom prst="rect">
            <a:avLst/>
          </a:prstGeom>
        </p:spPr>
      </p:pic>
      <p:sp>
        <p:nvSpPr>
          <p:cNvPr id="13" name="CasellaDiTesto 12"/>
          <p:cNvSpPr txBox="1"/>
          <p:nvPr/>
        </p:nvSpPr>
        <p:spPr>
          <a:xfrm>
            <a:off x="7906967" y="4558761"/>
            <a:ext cx="1493307" cy="276999"/>
          </a:xfrm>
          <a:prstGeom prst="rect">
            <a:avLst/>
          </a:prstGeom>
          <a:noFill/>
        </p:spPr>
        <p:txBody>
          <a:bodyPr wrap="square" rtlCol="0">
            <a:spAutoFit/>
          </a:bodyPr>
          <a:lstStyle/>
          <a:p>
            <a:r>
              <a:rPr lang="it-IT" sz="1200" b="1" dirty="0" err="1" smtClean="0">
                <a:ln>
                  <a:solidFill>
                    <a:schemeClr val="bg1"/>
                  </a:solidFill>
                </a:ln>
                <a:solidFill>
                  <a:schemeClr val="accent5"/>
                </a:solidFill>
                <a:latin typeface="Arial" panose="020B0604020202020204" pitchFamily="34" charset="0"/>
                <a:cs typeface="Arial" panose="020B0604020202020204" pitchFamily="34" charset="0"/>
              </a:rPr>
              <a:t>Leak</a:t>
            </a:r>
            <a:r>
              <a:rPr lang="it-IT" sz="1200" b="1" dirty="0" smtClean="0">
                <a:ln>
                  <a:solidFill>
                    <a:schemeClr val="bg1"/>
                  </a:solidFill>
                </a:ln>
                <a:solidFill>
                  <a:schemeClr val="accent5"/>
                </a:solidFill>
                <a:latin typeface="Arial" panose="020B0604020202020204" pitchFamily="34" charset="0"/>
                <a:cs typeface="Arial" panose="020B0604020202020204" pitchFamily="34" charset="0"/>
              </a:rPr>
              <a:t> detector</a:t>
            </a:r>
            <a:endParaRPr lang="it-IT" sz="1200" b="1" dirty="0">
              <a:ln>
                <a:solidFill>
                  <a:schemeClr val="bg1"/>
                </a:solidFill>
              </a:ln>
              <a:solidFill>
                <a:schemeClr val="accent5"/>
              </a:solidFill>
              <a:latin typeface="Arial" panose="020B0604020202020204" pitchFamily="34" charset="0"/>
              <a:cs typeface="Arial" panose="020B0604020202020204" pitchFamily="34" charset="0"/>
            </a:endParaRPr>
          </a:p>
        </p:txBody>
      </p:sp>
      <p:sp>
        <p:nvSpPr>
          <p:cNvPr id="16" name="CasellaDiTesto 15"/>
          <p:cNvSpPr txBox="1"/>
          <p:nvPr/>
        </p:nvSpPr>
        <p:spPr>
          <a:xfrm>
            <a:off x="5347787" y="3632053"/>
            <a:ext cx="1493307" cy="276999"/>
          </a:xfrm>
          <a:prstGeom prst="rect">
            <a:avLst/>
          </a:prstGeom>
          <a:noFill/>
        </p:spPr>
        <p:txBody>
          <a:bodyPr wrap="square" rtlCol="0">
            <a:spAutoFit/>
          </a:bodyPr>
          <a:lstStyle/>
          <a:p>
            <a:r>
              <a:rPr lang="it-IT" sz="1200" b="1" dirty="0" smtClean="0">
                <a:ln>
                  <a:solidFill>
                    <a:schemeClr val="bg1"/>
                  </a:solidFill>
                </a:ln>
                <a:solidFill>
                  <a:schemeClr val="accent5"/>
                </a:solidFill>
                <a:latin typeface="Arial" panose="020B0604020202020204" pitchFamily="34" charset="0"/>
                <a:cs typeface="Arial" panose="020B0604020202020204" pitchFamily="34" charset="0"/>
              </a:rPr>
              <a:t>Turbo </a:t>
            </a:r>
            <a:r>
              <a:rPr lang="it-IT" sz="1200" b="1" dirty="0" err="1" smtClean="0">
                <a:ln>
                  <a:solidFill>
                    <a:schemeClr val="bg1"/>
                  </a:solidFill>
                </a:ln>
                <a:solidFill>
                  <a:schemeClr val="accent5"/>
                </a:solidFill>
                <a:latin typeface="Arial" panose="020B0604020202020204" pitchFamily="34" charset="0"/>
                <a:cs typeface="Arial" panose="020B0604020202020204" pitchFamily="34" charset="0"/>
              </a:rPr>
              <a:t>pump</a:t>
            </a:r>
            <a:endParaRPr lang="it-IT" sz="1200" b="1" dirty="0">
              <a:ln>
                <a:solidFill>
                  <a:schemeClr val="bg1"/>
                </a:solidFill>
              </a:ln>
              <a:solidFill>
                <a:schemeClr val="accent5"/>
              </a:solidFill>
              <a:latin typeface="Arial" panose="020B0604020202020204" pitchFamily="34" charset="0"/>
              <a:cs typeface="Arial" panose="020B0604020202020204" pitchFamily="34" charset="0"/>
            </a:endParaRPr>
          </a:p>
        </p:txBody>
      </p:sp>
      <p:sp>
        <p:nvSpPr>
          <p:cNvPr id="17" name="CasellaDiTesto 16"/>
          <p:cNvSpPr txBox="1"/>
          <p:nvPr/>
        </p:nvSpPr>
        <p:spPr>
          <a:xfrm>
            <a:off x="5563640" y="3278394"/>
            <a:ext cx="1493307" cy="276999"/>
          </a:xfrm>
          <a:prstGeom prst="rect">
            <a:avLst/>
          </a:prstGeom>
          <a:noFill/>
        </p:spPr>
        <p:txBody>
          <a:bodyPr wrap="square" rtlCol="0">
            <a:spAutoFit/>
          </a:bodyPr>
          <a:lstStyle/>
          <a:p>
            <a:r>
              <a:rPr lang="it-IT" sz="1200" b="1" dirty="0" smtClean="0">
                <a:ln>
                  <a:solidFill>
                    <a:schemeClr val="bg1"/>
                  </a:solidFill>
                </a:ln>
                <a:solidFill>
                  <a:schemeClr val="accent5"/>
                </a:solidFill>
                <a:latin typeface="Arial" panose="020B0604020202020204" pitchFamily="34" charset="0"/>
                <a:cs typeface="Arial" panose="020B0604020202020204" pitchFamily="34" charset="0"/>
              </a:rPr>
              <a:t>Scroll </a:t>
            </a:r>
            <a:r>
              <a:rPr lang="it-IT" sz="1200" b="1" dirty="0" err="1" smtClean="0">
                <a:ln>
                  <a:solidFill>
                    <a:schemeClr val="bg1"/>
                  </a:solidFill>
                </a:ln>
                <a:solidFill>
                  <a:schemeClr val="accent5"/>
                </a:solidFill>
                <a:latin typeface="Arial" panose="020B0604020202020204" pitchFamily="34" charset="0"/>
                <a:cs typeface="Arial" panose="020B0604020202020204" pitchFamily="34" charset="0"/>
              </a:rPr>
              <a:t>pump</a:t>
            </a:r>
            <a:endParaRPr lang="it-IT" sz="1200" b="1" dirty="0">
              <a:ln>
                <a:solidFill>
                  <a:schemeClr val="bg1"/>
                </a:solidFill>
              </a:ln>
              <a:solidFill>
                <a:schemeClr val="accent5"/>
              </a:solidFill>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5" name="Rettangolo 14"/>
              <p:cNvSpPr/>
              <p:nvPr/>
            </p:nvSpPr>
            <p:spPr>
              <a:xfrm>
                <a:off x="313233" y="2523071"/>
                <a:ext cx="3288645" cy="2923877"/>
              </a:xfrm>
              <a:prstGeom prst="rect">
                <a:avLst/>
              </a:prstGeom>
            </p:spPr>
            <p:txBody>
              <a:bodyPr wrap="square">
                <a:spAutoFit/>
              </a:bodyPr>
              <a:lstStyle/>
              <a:p>
                <a:pPr algn="just"/>
                <a:endParaRPr lang="it-IT" sz="1200" dirty="0" smtClean="0">
                  <a:solidFill>
                    <a:prstClr val="black"/>
                  </a:solidFill>
                  <a:latin typeface="Calibri" panose="020F0502020204030204" pitchFamily="34" charset="0"/>
                  <a:cs typeface="Calibri" panose="020F0502020204030204" pitchFamily="34" charset="0"/>
                </a:endParaRPr>
              </a:p>
              <a:p>
                <a:pPr algn="just"/>
                <a:r>
                  <a:rPr lang="it-IT" sz="1400" b="1" dirty="0" smtClean="0">
                    <a:solidFill>
                      <a:prstClr val="black"/>
                    </a:solidFill>
                    <a:latin typeface="Calibri" panose="020F0502020204030204" pitchFamily="34" charset="0"/>
                    <a:cs typeface="Calibri" panose="020F0502020204030204" pitchFamily="34" charset="0"/>
                  </a:rPr>
                  <a:t>First gasket</a:t>
                </a:r>
                <a:r>
                  <a:rPr lang="it-IT" sz="1400" dirty="0" smtClean="0">
                    <a:solidFill>
                      <a:prstClr val="black"/>
                    </a:solidFill>
                    <a:latin typeface="Calibri" panose="020F0502020204030204" pitchFamily="34" charset="0"/>
                    <a:cs typeface="Calibri" panose="020F0502020204030204" pitchFamily="34" charset="0"/>
                  </a:rPr>
                  <a:t>: </a:t>
                </a:r>
              </a:p>
              <a:p>
                <a:pPr algn="just"/>
                <a:r>
                  <a:rPr lang="it-IT" sz="1200" dirty="0" smtClean="0">
                    <a:solidFill>
                      <a:prstClr val="black"/>
                    </a:solidFill>
                    <a:latin typeface="Calibri" panose="020F0502020204030204" pitchFamily="34" charset="0"/>
                    <a:cs typeface="Calibri" panose="020F0502020204030204" pitchFamily="34" charset="0"/>
                  </a:rPr>
                  <a:t>- 2x </a:t>
                </a:r>
                <a:r>
                  <a:rPr lang="it-IT" sz="1200" dirty="0" err="1" smtClean="0">
                    <a:solidFill>
                      <a:prstClr val="black"/>
                    </a:solidFill>
                    <a:latin typeface="Calibri" panose="020F0502020204030204" pitchFamily="34" charset="0"/>
                    <a:cs typeface="Calibri" panose="020F0502020204030204" pitchFamily="34" charset="0"/>
                  </a:rPr>
                  <a:t>baking</a:t>
                </a:r>
                <a:r>
                  <a:rPr lang="it-IT" sz="1200" dirty="0" smtClean="0">
                    <a:solidFill>
                      <a:prstClr val="black"/>
                    </a:solidFill>
                    <a:latin typeface="Calibri" panose="020F0502020204030204" pitchFamily="34" charset="0"/>
                    <a:cs typeface="Calibri" panose="020F0502020204030204" pitchFamily="34" charset="0"/>
                  </a:rPr>
                  <a:t> </a:t>
                </a:r>
                <a:r>
                  <a:rPr lang="it-IT" sz="1200" dirty="0" err="1" smtClean="0">
                    <a:solidFill>
                      <a:prstClr val="black"/>
                    </a:solidFill>
                    <a:latin typeface="Calibri" panose="020F0502020204030204" pitchFamily="34" charset="0"/>
                    <a:cs typeface="Calibri" panose="020F0502020204030204" pitchFamily="34" charset="0"/>
                  </a:rPr>
                  <a:t>thermal</a:t>
                </a:r>
                <a:r>
                  <a:rPr lang="it-IT" sz="1200" dirty="0" smtClean="0">
                    <a:solidFill>
                      <a:prstClr val="black"/>
                    </a:solidFill>
                    <a:latin typeface="Calibri" panose="020F0502020204030204" pitchFamily="34" charset="0"/>
                    <a:cs typeface="Calibri" panose="020F0502020204030204" pitchFamily="34" charset="0"/>
                  </a:rPr>
                  <a:t> </a:t>
                </a:r>
                <a:r>
                  <a:rPr lang="it-IT" sz="1200" dirty="0" err="1">
                    <a:solidFill>
                      <a:prstClr val="black"/>
                    </a:solidFill>
                    <a:latin typeface="Calibri" panose="020F0502020204030204" pitchFamily="34" charset="0"/>
                    <a:cs typeface="Calibri" panose="020F0502020204030204" pitchFamily="34" charset="0"/>
                  </a:rPr>
                  <a:t>cycle</a:t>
                </a:r>
                <a:r>
                  <a:rPr lang="it-IT" sz="1200" dirty="0">
                    <a:solidFill>
                      <a:prstClr val="black"/>
                    </a:solidFill>
                    <a:latin typeface="Calibri" panose="020F0502020204030204" pitchFamily="34" charset="0"/>
                    <a:cs typeface="Calibri" panose="020F0502020204030204" pitchFamily="34" charset="0"/>
                  </a:rPr>
                  <a:t> @</a:t>
                </a:r>
                <a:r>
                  <a:rPr lang="it-IT" sz="1200" dirty="0" smtClean="0">
                    <a:solidFill>
                      <a:prstClr val="black"/>
                    </a:solidFill>
                    <a:latin typeface="Calibri" panose="020F0502020204030204" pitchFamily="34" charset="0"/>
                    <a:cs typeface="Calibri" panose="020F0502020204030204" pitchFamily="34" charset="0"/>
                  </a:rPr>
                  <a:t>120°C for 10 hours</a:t>
                </a:r>
                <a:endParaRPr lang="it-IT" sz="1200" dirty="0">
                  <a:solidFill>
                    <a:prstClr val="black"/>
                  </a:solidFill>
                  <a:latin typeface="Calibri" panose="020F0502020204030204" pitchFamily="34" charset="0"/>
                  <a:cs typeface="Calibri" panose="020F0502020204030204" pitchFamily="34" charset="0"/>
                </a:endParaRPr>
              </a:p>
              <a:p>
                <a:pPr algn="just"/>
                <a:r>
                  <a:rPr lang="it-IT" sz="1400" b="1" dirty="0" smtClean="0">
                    <a:solidFill>
                      <a:prstClr val="black"/>
                    </a:solidFill>
                    <a:latin typeface="Calibri" panose="020F0502020204030204" pitchFamily="34" charset="0"/>
                    <a:cs typeface="Calibri" panose="020F0502020204030204" pitchFamily="34" charset="0"/>
                  </a:rPr>
                  <a:t>Second gasket</a:t>
                </a:r>
                <a:r>
                  <a:rPr lang="it-IT" sz="1400" dirty="0" smtClean="0">
                    <a:solidFill>
                      <a:prstClr val="black"/>
                    </a:solidFill>
                    <a:latin typeface="Calibri" panose="020F0502020204030204" pitchFamily="34" charset="0"/>
                    <a:cs typeface="Calibri" panose="020F0502020204030204" pitchFamily="34" charset="0"/>
                  </a:rPr>
                  <a:t>: </a:t>
                </a:r>
              </a:p>
              <a:p>
                <a:pPr algn="just"/>
                <a:r>
                  <a:rPr lang="it-IT" sz="1200" dirty="0" smtClean="0">
                    <a:solidFill>
                      <a:prstClr val="black"/>
                    </a:solidFill>
                    <a:latin typeface="Calibri" panose="020F0502020204030204" pitchFamily="34" charset="0"/>
                    <a:cs typeface="Calibri" panose="020F0502020204030204" pitchFamily="34" charset="0"/>
                  </a:rPr>
                  <a:t>- 4x </a:t>
                </a:r>
                <a:r>
                  <a:rPr lang="it-IT" sz="1200" dirty="0" err="1" smtClean="0">
                    <a:solidFill>
                      <a:prstClr val="black"/>
                    </a:solidFill>
                    <a:latin typeface="Calibri" panose="020F0502020204030204" pitchFamily="34" charset="0"/>
                    <a:cs typeface="Calibri" panose="020F0502020204030204" pitchFamily="34" charset="0"/>
                  </a:rPr>
                  <a:t>baking</a:t>
                </a:r>
                <a:r>
                  <a:rPr lang="it-IT" sz="1200" dirty="0" smtClean="0">
                    <a:solidFill>
                      <a:prstClr val="black"/>
                    </a:solidFill>
                    <a:latin typeface="Calibri" panose="020F0502020204030204" pitchFamily="34" charset="0"/>
                    <a:cs typeface="Calibri" panose="020F0502020204030204" pitchFamily="34" charset="0"/>
                  </a:rPr>
                  <a:t> </a:t>
                </a:r>
                <a:r>
                  <a:rPr lang="it-IT" sz="1200" dirty="0" err="1" smtClean="0">
                    <a:solidFill>
                      <a:prstClr val="black"/>
                    </a:solidFill>
                    <a:latin typeface="Calibri" panose="020F0502020204030204" pitchFamily="34" charset="0"/>
                    <a:cs typeface="Calibri" panose="020F0502020204030204" pitchFamily="34" charset="0"/>
                  </a:rPr>
                  <a:t>thermal</a:t>
                </a:r>
                <a:r>
                  <a:rPr lang="it-IT" sz="1200" dirty="0" smtClean="0">
                    <a:solidFill>
                      <a:prstClr val="black"/>
                    </a:solidFill>
                    <a:latin typeface="Calibri" panose="020F0502020204030204" pitchFamily="34" charset="0"/>
                    <a:cs typeface="Calibri" panose="020F0502020204030204" pitchFamily="34" charset="0"/>
                  </a:rPr>
                  <a:t> </a:t>
                </a:r>
                <a:r>
                  <a:rPr lang="it-IT" sz="1200" dirty="0" err="1" smtClean="0">
                    <a:solidFill>
                      <a:prstClr val="black"/>
                    </a:solidFill>
                    <a:latin typeface="Calibri" panose="020F0502020204030204" pitchFamily="34" charset="0"/>
                    <a:cs typeface="Calibri" panose="020F0502020204030204" pitchFamily="34" charset="0"/>
                  </a:rPr>
                  <a:t>cycle</a:t>
                </a:r>
                <a:r>
                  <a:rPr lang="it-IT" sz="1200" dirty="0" smtClean="0">
                    <a:solidFill>
                      <a:prstClr val="black"/>
                    </a:solidFill>
                    <a:latin typeface="Calibri" panose="020F0502020204030204" pitchFamily="34" charset="0"/>
                    <a:cs typeface="Calibri" panose="020F0502020204030204" pitchFamily="34" charset="0"/>
                  </a:rPr>
                  <a:t> @120°C for 10 hours</a:t>
                </a:r>
                <a:endParaRPr lang="it-IT" sz="1200" dirty="0">
                  <a:solidFill>
                    <a:prstClr val="black"/>
                  </a:solidFill>
                  <a:latin typeface="Calibri" panose="020F0502020204030204" pitchFamily="34" charset="0"/>
                  <a:cs typeface="Calibri" panose="020F0502020204030204" pitchFamily="34" charset="0"/>
                </a:endParaRPr>
              </a:p>
              <a:p>
                <a:pPr algn="just"/>
                <a:r>
                  <a:rPr lang="it-IT" sz="1200" dirty="0" smtClean="0">
                    <a:solidFill>
                      <a:prstClr val="black"/>
                    </a:solidFill>
                    <a:latin typeface="Calibri" panose="020F0502020204030204" pitchFamily="34" charset="0"/>
                    <a:cs typeface="Calibri" panose="020F0502020204030204" pitchFamily="34" charset="0"/>
                  </a:rPr>
                  <a:t>- 2x </a:t>
                </a:r>
                <a:r>
                  <a:rPr lang="it-IT" sz="1200" dirty="0" err="1" smtClean="0">
                    <a:solidFill>
                      <a:prstClr val="black"/>
                    </a:solidFill>
                    <a:latin typeface="Calibri" panose="020F0502020204030204" pitchFamily="34" charset="0"/>
                    <a:cs typeface="Calibri" panose="020F0502020204030204" pitchFamily="34" charset="0"/>
                  </a:rPr>
                  <a:t>baking</a:t>
                </a:r>
                <a:r>
                  <a:rPr lang="it-IT" sz="1200" dirty="0" smtClean="0">
                    <a:solidFill>
                      <a:prstClr val="black"/>
                    </a:solidFill>
                    <a:latin typeface="Calibri" panose="020F0502020204030204" pitchFamily="34" charset="0"/>
                    <a:cs typeface="Calibri" panose="020F0502020204030204" pitchFamily="34" charset="0"/>
                  </a:rPr>
                  <a:t> </a:t>
                </a:r>
                <a:r>
                  <a:rPr lang="it-IT" sz="1200" dirty="0" err="1" smtClean="0">
                    <a:solidFill>
                      <a:prstClr val="black"/>
                    </a:solidFill>
                    <a:latin typeface="Calibri" panose="020F0502020204030204" pitchFamily="34" charset="0"/>
                    <a:cs typeface="Calibri" panose="020F0502020204030204" pitchFamily="34" charset="0"/>
                  </a:rPr>
                  <a:t>thermal</a:t>
                </a:r>
                <a:r>
                  <a:rPr lang="it-IT" sz="1200" dirty="0" smtClean="0">
                    <a:solidFill>
                      <a:prstClr val="black"/>
                    </a:solidFill>
                    <a:latin typeface="Calibri" panose="020F0502020204030204" pitchFamily="34" charset="0"/>
                    <a:cs typeface="Calibri" panose="020F0502020204030204" pitchFamily="34" charset="0"/>
                  </a:rPr>
                  <a:t> </a:t>
                </a:r>
                <a:r>
                  <a:rPr lang="it-IT" sz="1200" dirty="0" err="1">
                    <a:solidFill>
                      <a:prstClr val="black"/>
                    </a:solidFill>
                    <a:latin typeface="Calibri" panose="020F0502020204030204" pitchFamily="34" charset="0"/>
                    <a:cs typeface="Calibri" panose="020F0502020204030204" pitchFamily="34" charset="0"/>
                  </a:rPr>
                  <a:t>cycle</a:t>
                </a:r>
                <a:r>
                  <a:rPr lang="it-IT" sz="1200" dirty="0">
                    <a:solidFill>
                      <a:prstClr val="black"/>
                    </a:solidFill>
                    <a:latin typeface="Calibri" panose="020F0502020204030204" pitchFamily="34" charset="0"/>
                    <a:cs typeface="Calibri" panose="020F0502020204030204" pitchFamily="34" charset="0"/>
                  </a:rPr>
                  <a:t> </a:t>
                </a:r>
                <a:r>
                  <a:rPr lang="it-IT" sz="1200" dirty="0" smtClean="0">
                    <a:solidFill>
                      <a:prstClr val="black"/>
                    </a:solidFill>
                    <a:latin typeface="Calibri" panose="020F0502020204030204" pitchFamily="34" charset="0"/>
                    <a:cs typeface="Calibri" panose="020F0502020204030204" pitchFamily="34" charset="0"/>
                  </a:rPr>
                  <a:t>@150°C for 10 hours</a:t>
                </a:r>
                <a:endParaRPr lang="it-IT" sz="1200" dirty="0">
                  <a:solidFill>
                    <a:prstClr val="black"/>
                  </a:solidFill>
                  <a:latin typeface="Calibri" panose="020F0502020204030204" pitchFamily="34" charset="0"/>
                  <a:cs typeface="Calibri" panose="020F0502020204030204" pitchFamily="34" charset="0"/>
                </a:endParaRPr>
              </a:p>
              <a:p>
                <a:pPr algn="just"/>
                <a:r>
                  <a:rPr lang="it-IT" sz="1200" dirty="0" smtClean="0">
                    <a:solidFill>
                      <a:prstClr val="black"/>
                    </a:solidFill>
                    <a:latin typeface="Calibri" panose="020F0502020204030204" pitchFamily="34" charset="0"/>
                    <a:cs typeface="Calibri" panose="020F0502020204030204" pitchFamily="34" charset="0"/>
                  </a:rPr>
                  <a:t>- 2x </a:t>
                </a:r>
                <a:r>
                  <a:rPr lang="it-IT" sz="1200" dirty="0" err="1" smtClean="0">
                    <a:solidFill>
                      <a:prstClr val="black"/>
                    </a:solidFill>
                    <a:latin typeface="Calibri" panose="020F0502020204030204" pitchFamily="34" charset="0"/>
                    <a:cs typeface="Calibri" panose="020F0502020204030204" pitchFamily="34" charset="0"/>
                  </a:rPr>
                  <a:t>baking</a:t>
                </a:r>
                <a:r>
                  <a:rPr lang="it-IT" sz="1200" dirty="0" smtClean="0">
                    <a:solidFill>
                      <a:prstClr val="black"/>
                    </a:solidFill>
                    <a:latin typeface="Calibri" panose="020F0502020204030204" pitchFamily="34" charset="0"/>
                    <a:cs typeface="Calibri" panose="020F0502020204030204" pitchFamily="34" charset="0"/>
                  </a:rPr>
                  <a:t> </a:t>
                </a:r>
                <a:r>
                  <a:rPr lang="it-IT" sz="1200" dirty="0" err="1" smtClean="0">
                    <a:solidFill>
                      <a:prstClr val="black"/>
                    </a:solidFill>
                    <a:latin typeface="Calibri" panose="020F0502020204030204" pitchFamily="34" charset="0"/>
                    <a:cs typeface="Calibri" panose="020F0502020204030204" pitchFamily="34" charset="0"/>
                  </a:rPr>
                  <a:t>thermal</a:t>
                </a:r>
                <a:r>
                  <a:rPr lang="it-IT" sz="1200" dirty="0" smtClean="0">
                    <a:solidFill>
                      <a:prstClr val="black"/>
                    </a:solidFill>
                    <a:latin typeface="Calibri" panose="020F0502020204030204" pitchFamily="34" charset="0"/>
                    <a:cs typeface="Calibri" panose="020F0502020204030204" pitchFamily="34" charset="0"/>
                  </a:rPr>
                  <a:t> </a:t>
                </a:r>
                <a:r>
                  <a:rPr lang="it-IT" sz="1200" dirty="0" err="1">
                    <a:solidFill>
                      <a:prstClr val="black"/>
                    </a:solidFill>
                    <a:latin typeface="Calibri" panose="020F0502020204030204" pitchFamily="34" charset="0"/>
                    <a:cs typeface="Calibri" panose="020F0502020204030204" pitchFamily="34" charset="0"/>
                  </a:rPr>
                  <a:t>cycle</a:t>
                </a:r>
                <a:r>
                  <a:rPr lang="it-IT" sz="1200" dirty="0">
                    <a:solidFill>
                      <a:prstClr val="black"/>
                    </a:solidFill>
                    <a:latin typeface="Calibri" panose="020F0502020204030204" pitchFamily="34" charset="0"/>
                    <a:cs typeface="Calibri" panose="020F0502020204030204" pitchFamily="34" charset="0"/>
                  </a:rPr>
                  <a:t> </a:t>
                </a:r>
                <a:r>
                  <a:rPr lang="it-IT" sz="1200" smtClean="0">
                    <a:solidFill>
                      <a:prstClr val="black"/>
                    </a:solidFill>
                    <a:latin typeface="Calibri" panose="020F0502020204030204" pitchFamily="34" charset="0"/>
                    <a:cs typeface="Calibri" panose="020F0502020204030204" pitchFamily="34" charset="0"/>
                  </a:rPr>
                  <a:t>@200°C </a:t>
                </a:r>
                <a:r>
                  <a:rPr lang="it-IT" sz="1200" dirty="0" smtClean="0">
                    <a:solidFill>
                      <a:prstClr val="black"/>
                    </a:solidFill>
                    <a:latin typeface="Calibri" panose="020F0502020204030204" pitchFamily="34" charset="0"/>
                    <a:cs typeface="Calibri" panose="020F0502020204030204" pitchFamily="34" charset="0"/>
                  </a:rPr>
                  <a:t>for 10 hours</a:t>
                </a:r>
              </a:p>
              <a:p>
                <a:pPr algn="just"/>
                <a:endParaRPr lang="it-IT" sz="1200" dirty="0">
                  <a:solidFill>
                    <a:prstClr val="black"/>
                  </a:solidFill>
                  <a:latin typeface="Calibri" panose="020F0502020204030204" pitchFamily="34" charset="0"/>
                  <a:cs typeface="Calibri" panose="020F0502020204030204" pitchFamily="34" charset="0"/>
                </a:endParaRPr>
              </a:p>
              <a:p>
                <a:pPr algn="just"/>
                <a:r>
                  <a:rPr lang="it-IT" sz="1200" dirty="0" err="1">
                    <a:solidFill>
                      <a:prstClr val="black"/>
                    </a:solidFill>
                    <a:latin typeface="Calibri" panose="020F0502020204030204" pitchFamily="34" charset="0"/>
                    <a:cs typeface="Calibri" panose="020F0502020204030204" pitchFamily="34" charset="0"/>
                  </a:rPr>
                  <a:t>L</a:t>
                </a:r>
                <a:r>
                  <a:rPr lang="it-IT" sz="1200" dirty="0" err="1" smtClean="0">
                    <a:solidFill>
                      <a:prstClr val="black"/>
                    </a:solidFill>
                    <a:latin typeface="Calibri" panose="020F0502020204030204" pitchFamily="34" charset="0"/>
                    <a:cs typeface="Calibri" panose="020F0502020204030204" pitchFamily="34" charset="0"/>
                  </a:rPr>
                  <a:t>eak</a:t>
                </a:r>
                <a:r>
                  <a:rPr lang="it-IT" sz="1200" dirty="0" smtClean="0">
                    <a:solidFill>
                      <a:prstClr val="black"/>
                    </a:solidFill>
                    <a:latin typeface="Calibri" panose="020F0502020204030204" pitchFamily="34" charset="0"/>
                    <a:cs typeface="Calibri" panose="020F0502020204030204" pitchFamily="34" charset="0"/>
                  </a:rPr>
                  <a:t> </a:t>
                </a:r>
                <a:r>
                  <a:rPr lang="it-IT" sz="1200" dirty="0" err="1" smtClean="0">
                    <a:solidFill>
                      <a:prstClr val="black"/>
                    </a:solidFill>
                    <a:latin typeface="Calibri" panose="020F0502020204030204" pitchFamily="34" charset="0"/>
                    <a:cs typeface="Calibri" panose="020F0502020204030204" pitchFamily="34" charset="0"/>
                  </a:rPr>
                  <a:t>tests</a:t>
                </a:r>
                <a:r>
                  <a:rPr lang="it-IT" sz="1200" dirty="0" smtClean="0">
                    <a:solidFill>
                      <a:prstClr val="black"/>
                    </a:solidFill>
                    <a:latin typeface="Calibri" panose="020F0502020204030204" pitchFamily="34" charset="0"/>
                    <a:cs typeface="Calibri" panose="020F0502020204030204" pitchFamily="34" charset="0"/>
                  </a:rPr>
                  <a:t> </a:t>
                </a:r>
                <a:r>
                  <a:rPr lang="it-IT" sz="1200" dirty="0" err="1" smtClean="0">
                    <a:solidFill>
                      <a:prstClr val="black"/>
                    </a:solidFill>
                    <a:latin typeface="Calibri" panose="020F0502020204030204" pitchFamily="34" charset="0"/>
                    <a:cs typeface="Calibri" panose="020F0502020204030204" pitchFamily="34" charset="0"/>
                  </a:rPr>
                  <a:t>have</a:t>
                </a:r>
                <a:r>
                  <a:rPr lang="it-IT" sz="1200" dirty="0" smtClean="0">
                    <a:solidFill>
                      <a:prstClr val="black"/>
                    </a:solidFill>
                    <a:latin typeface="Calibri" panose="020F0502020204030204" pitchFamily="34" charset="0"/>
                    <a:cs typeface="Calibri" panose="020F0502020204030204" pitchFamily="34" charset="0"/>
                  </a:rPr>
                  <a:t> </a:t>
                </a:r>
                <a:r>
                  <a:rPr lang="it-IT" sz="1200" dirty="0" err="1" smtClean="0">
                    <a:solidFill>
                      <a:prstClr val="black"/>
                    </a:solidFill>
                    <a:latin typeface="Calibri" panose="020F0502020204030204" pitchFamily="34" charset="0"/>
                    <a:cs typeface="Calibri" panose="020F0502020204030204" pitchFamily="34" charset="0"/>
                  </a:rPr>
                  <a:t>been</a:t>
                </a:r>
                <a:r>
                  <a:rPr lang="it-IT" sz="1200" dirty="0" smtClean="0">
                    <a:solidFill>
                      <a:prstClr val="black"/>
                    </a:solidFill>
                    <a:latin typeface="Calibri" panose="020F0502020204030204" pitchFamily="34" charset="0"/>
                    <a:cs typeface="Calibri" panose="020F0502020204030204" pitchFamily="34" charset="0"/>
                  </a:rPr>
                  <a:t> </a:t>
                </a:r>
                <a:r>
                  <a:rPr lang="it-IT" sz="1200" dirty="0" err="1" smtClean="0">
                    <a:solidFill>
                      <a:prstClr val="black"/>
                    </a:solidFill>
                    <a:latin typeface="Calibri" panose="020F0502020204030204" pitchFamily="34" charset="0"/>
                    <a:cs typeface="Calibri" panose="020F0502020204030204" pitchFamily="34" charset="0"/>
                  </a:rPr>
                  <a:t>repeated</a:t>
                </a:r>
                <a:r>
                  <a:rPr lang="it-IT" sz="1200" dirty="0" smtClean="0">
                    <a:solidFill>
                      <a:prstClr val="black"/>
                    </a:solidFill>
                    <a:latin typeface="Calibri" panose="020F0502020204030204" pitchFamily="34" charset="0"/>
                    <a:cs typeface="Calibri" panose="020F0502020204030204" pitchFamily="34" charset="0"/>
                  </a:rPr>
                  <a:t> </a:t>
                </a:r>
                <a:r>
                  <a:rPr lang="it-IT" sz="1200" dirty="0" err="1" smtClean="0">
                    <a:solidFill>
                      <a:prstClr val="black"/>
                    </a:solidFill>
                    <a:latin typeface="Calibri" panose="020F0502020204030204" pitchFamily="34" charset="0"/>
                    <a:cs typeface="Calibri" panose="020F0502020204030204" pitchFamily="34" charset="0"/>
                  </a:rPr>
                  <a:t>during</a:t>
                </a:r>
                <a:r>
                  <a:rPr lang="it-IT" sz="1200" dirty="0" smtClean="0">
                    <a:solidFill>
                      <a:prstClr val="black"/>
                    </a:solidFill>
                    <a:latin typeface="Calibri" panose="020F0502020204030204" pitchFamily="34" charset="0"/>
                    <a:cs typeface="Calibri" panose="020F0502020204030204" pitchFamily="34" charset="0"/>
                  </a:rPr>
                  <a:t> the </a:t>
                </a:r>
                <a:r>
                  <a:rPr lang="it-IT" sz="1200" dirty="0" err="1" smtClean="0">
                    <a:solidFill>
                      <a:prstClr val="black"/>
                    </a:solidFill>
                    <a:latin typeface="Calibri" panose="020F0502020204030204" pitchFamily="34" charset="0"/>
                    <a:cs typeface="Calibri" panose="020F0502020204030204" pitchFamily="34" charset="0"/>
                  </a:rPr>
                  <a:t>baking</a:t>
                </a:r>
                <a:r>
                  <a:rPr lang="it-IT" sz="1200" dirty="0" smtClean="0">
                    <a:solidFill>
                      <a:prstClr val="black"/>
                    </a:solidFill>
                    <a:latin typeface="Calibri" panose="020F0502020204030204" pitchFamily="34" charset="0"/>
                    <a:cs typeface="Calibri" panose="020F0502020204030204" pitchFamily="34" charset="0"/>
                  </a:rPr>
                  <a:t> and once </a:t>
                </a:r>
                <a:r>
                  <a:rPr lang="it-IT" sz="1200" dirty="0" err="1" smtClean="0">
                    <a:solidFill>
                      <a:prstClr val="black"/>
                    </a:solidFill>
                    <a:latin typeface="Calibri" panose="020F0502020204030204" pitchFamily="34" charset="0"/>
                    <a:cs typeface="Calibri" panose="020F0502020204030204" pitchFamily="34" charset="0"/>
                  </a:rPr>
                  <a:t>after</a:t>
                </a:r>
                <a:r>
                  <a:rPr lang="it-IT" sz="1200" dirty="0" smtClean="0">
                    <a:solidFill>
                      <a:prstClr val="black"/>
                    </a:solidFill>
                    <a:latin typeface="Calibri" panose="020F0502020204030204" pitchFamily="34" charset="0"/>
                    <a:cs typeface="Calibri" panose="020F0502020204030204" pitchFamily="34" charset="0"/>
                  </a:rPr>
                  <a:t> the </a:t>
                </a:r>
                <a:r>
                  <a:rPr lang="it-IT" sz="1200" dirty="0" err="1" smtClean="0">
                    <a:solidFill>
                      <a:prstClr val="black"/>
                    </a:solidFill>
                    <a:latin typeface="Calibri" panose="020F0502020204030204" pitchFamily="34" charset="0"/>
                    <a:cs typeface="Calibri" panose="020F0502020204030204" pitchFamily="34" charset="0"/>
                  </a:rPr>
                  <a:t>cell</a:t>
                </a:r>
                <a:r>
                  <a:rPr lang="it-IT" sz="1200" dirty="0" smtClean="0">
                    <a:solidFill>
                      <a:prstClr val="black"/>
                    </a:solidFill>
                    <a:latin typeface="Calibri" panose="020F0502020204030204" pitchFamily="34" charset="0"/>
                    <a:cs typeface="Calibri" panose="020F0502020204030204" pitchFamily="34" charset="0"/>
                  </a:rPr>
                  <a:t> cooling @24°C.</a:t>
                </a:r>
              </a:p>
              <a:p>
                <a:pPr algn="just"/>
                <a:endParaRPr lang="it-IT" sz="1200" dirty="0" smtClean="0">
                  <a:solidFill>
                    <a:prstClr val="black"/>
                  </a:solidFill>
                  <a:latin typeface="Calibri" panose="020F0502020204030204" pitchFamily="34" charset="0"/>
                  <a:cs typeface="Calibri" panose="020F0502020204030204" pitchFamily="34" charset="0"/>
                </a:endParaRPr>
              </a:p>
              <a:p>
                <a:pPr algn="just"/>
                <a:r>
                  <a:rPr lang="it-IT" sz="1200" dirty="0" smtClean="0">
                    <a:solidFill>
                      <a:prstClr val="black"/>
                    </a:solidFill>
                    <a:latin typeface="Calibri" panose="020F0502020204030204" pitchFamily="34" charset="0"/>
                    <a:cs typeface="Calibri" panose="020F0502020204030204" pitchFamily="34" charset="0"/>
                  </a:rPr>
                  <a:t>A </a:t>
                </a:r>
                <a:r>
                  <a:rPr lang="it-IT" sz="1200" dirty="0" err="1" smtClean="0">
                    <a:solidFill>
                      <a:prstClr val="black"/>
                    </a:solidFill>
                    <a:latin typeface="Calibri" panose="020F0502020204030204" pitchFamily="34" charset="0"/>
                    <a:cs typeface="Calibri" panose="020F0502020204030204" pitchFamily="34" charset="0"/>
                  </a:rPr>
                  <a:t>final</a:t>
                </a:r>
                <a:r>
                  <a:rPr lang="it-IT" sz="1200" dirty="0" smtClean="0">
                    <a:solidFill>
                      <a:prstClr val="black"/>
                    </a:solidFill>
                    <a:latin typeface="Calibri" panose="020F0502020204030204" pitchFamily="34" charset="0"/>
                    <a:cs typeface="Calibri" panose="020F0502020204030204" pitchFamily="34" charset="0"/>
                  </a:rPr>
                  <a:t> </a:t>
                </a:r>
                <a:r>
                  <a:rPr lang="it-IT" sz="1200" dirty="0" err="1" smtClean="0">
                    <a:solidFill>
                      <a:prstClr val="black"/>
                    </a:solidFill>
                    <a:latin typeface="Calibri" panose="020F0502020204030204" pitchFamily="34" charset="0"/>
                    <a:cs typeface="Calibri" panose="020F0502020204030204" pitchFamily="34" charset="0"/>
                  </a:rPr>
                  <a:t>leak</a:t>
                </a:r>
                <a:r>
                  <a:rPr lang="it-IT" sz="1200" dirty="0" smtClean="0">
                    <a:solidFill>
                      <a:prstClr val="black"/>
                    </a:solidFill>
                    <a:latin typeface="Calibri" panose="020F0502020204030204" pitchFamily="34" charset="0"/>
                    <a:cs typeface="Calibri" panose="020F0502020204030204" pitchFamily="34" charset="0"/>
                  </a:rPr>
                  <a:t> test </a:t>
                </a:r>
                <a:r>
                  <a:rPr lang="it-IT" sz="1200" dirty="0" err="1" smtClean="0">
                    <a:solidFill>
                      <a:prstClr val="black"/>
                    </a:solidFill>
                    <a:latin typeface="Calibri" panose="020F0502020204030204" pitchFamily="34" charset="0"/>
                    <a:cs typeface="Calibri" panose="020F0502020204030204" pitchFamily="34" charset="0"/>
                  </a:rPr>
                  <a:t>after</a:t>
                </a:r>
                <a:r>
                  <a:rPr lang="it-IT" sz="1200" dirty="0" smtClean="0">
                    <a:solidFill>
                      <a:prstClr val="black"/>
                    </a:solidFill>
                    <a:latin typeface="Calibri" panose="020F0502020204030204" pitchFamily="34" charset="0"/>
                    <a:cs typeface="Calibri" panose="020F0502020204030204" pitchFamily="34" charset="0"/>
                  </a:rPr>
                  <a:t> the </a:t>
                </a:r>
                <a:r>
                  <a:rPr lang="it-IT" sz="1200" dirty="0" err="1" smtClean="0">
                    <a:solidFill>
                      <a:prstClr val="black"/>
                    </a:solidFill>
                    <a:latin typeface="Calibri" panose="020F0502020204030204" pitchFamily="34" charset="0"/>
                    <a:cs typeface="Calibri" panose="020F0502020204030204" pitchFamily="34" charset="0"/>
                  </a:rPr>
                  <a:t>baking</a:t>
                </a:r>
                <a:r>
                  <a:rPr lang="it-IT" sz="1200" dirty="0" smtClean="0">
                    <a:solidFill>
                      <a:prstClr val="black"/>
                    </a:solidFill>
                    <a:latin typeface="Calibri" panose="020F0502020204030204" pitchFamily="34" charset="0"/>
                    <a:cs typeface="Calibri" panose="020F0502020204030204" pitchFamily="34" charset="0"/>
                  </a:rPr>
                  <a:t> </a:t>
                </a:r>
                <a:r>
                  <a:rPr lang="it-IT" sz="1200" dirty="0" err="1" smtClean="0">
                    <a:solidFill>
                      <a:prstClr val="black"/>
                    </a:solidFill>
                    <a:latin typeface="Calibri" panose="020F0502020204030204" pitchFamily="34" charset="0"/>
                    <a:cs typeface="Calibri" panose="020F0502020204030204" pitchFamily="34" charset="0"/>
                  </a:rPr>
                  <a:t>was</a:t>
                </a:r>
                <a:r>
                  <a:rPr lang="it-IT" sz="1200" dirty="0" smtClean="0">
                    <a:solidFill>
                      <a:prstClr val="black"/>
                    </a:solidFill>
                    <a:latin typeface="Calibri" panose="020F0502020204030204" pitchFamily="34" charset="0"/>
                    <a:cs typeface="Calibri" panose="020F0502020204030204" pitchFamily="34" charset="0"/>
                  </a:rPr>
                  <a:t> </a:t>
                </a:r>
                <a:r>
                  <a:rPr lang="it-IT" sz="1200" dirty="0" err="1" smtClean="0">
                    <a:solidFill>
                      <a:prstClr val="black"/>
                    </a:solidFill>
                    <a:latin typeface="Calibri" panose="020F0502020204030204" pitchFamily="34" charset="0"/>
                    <a:cs typeface="Calibri" panose="020F0502020204030204" pitchFamily="34" charset="0"/>
                  </a:rPr>
                  <a:t>achieved</a:t>
                </a:r>
                <a:r>
                  <a:rPr lang="it-IT" sz="1200" dirty="0" smtClean="0">
                    <a:solidFill>
                      <a:prstClr val="black"/>
                    </a:solidFill>
                    <a:latin typeface="Calibri" panose="020F0502020204030204" pitchFamily="34" charset="0"/>
                    <a:cs typeface="Calibri" panose="020F0502020204030204" pitchFamily="34" charset="0"/>
                  </a:rPr>
                  <a:t> with a He </a:t>
                </a:r>
                <a:r>
                  <a:rPr lang="it-IT" sz="1200" dirty="0" err="1" smtClean="0">
                    <a:solidFill>
                      <a:prstClr val="black"/>
                    </a:solidFill>
                    <a:latin typeface="Calibri" panose="020F0502020204030204" pitchFamily="34" charset="0"/>
                    <a:cs typeface="Calibri" panose="020F0502020204030204" pitchFamily="34" charset="0"/>
                  </a:rPr>
                  <a:t>sensitivity</a:t>
                </a:r>
                <a:r>
                  <a:rPr lang="it-IT" sz="1200" dirty="0" smtClean="0">
                    <a:solidFill>
                      <a:prstClr val="black"/>
                    </a:solidFill>
                    <a:latin typeface="Calibri" panose="020F0502020204030204" pitchFamily="34" charset="0"/>
                    <a:cs typeface="Calibri" panose="020F0502020204030204" pitchFamily="34" charset="0"/>
                  </a:rPr>
                  <a:t> </a:t>
                </a:r>
                <a14:m>
                  <m:oMath xmlns:m="http://schemas.openxmlformats.org/officeDocument/2006/math">
                    <m:r>
                      <a:rPr lang="it-IT" sz="1200" i="1">
                        <a:solidFill>
                          <a:prstClr val="black"/>
                        </a:solidFill>
                        <a:latin typeface="Cambria Math" panose="02040503050406030204" pitchFamily="18" charset="0"/>
                        <a:cs typeface="Calibri" panose="020F0502020204030204" pitchFamily="34" charset="0"/>
                      </a:rPr>
                      <m:t>1.2</m:t>
                    </m:r>
                    <m:r>
                      <a:rPr lang="it-IT" sz="1200" i="1">
                        <a:solidFill>
                          <a:prstClr val="black"/>
                        </a:solidFill>
                        <a:latin typeface="Cambria Math" panose="02040503050406030204" pitchFamily="18" charset="0"/>
                        <a:ea typeface="Cambria Math" panose="02040503050406030204" pitchFamily="18" charset="0"/>
                        <a:cs typeface="Calibri" panose="020F0502020204030204" pitchFamily="34" charset="0"/>
                      </a:rPr>
                      <m:t>×</m:t>
                    </m:r>
                    <m:sSup>
                      <m:sSupPr>
                        <m:ctrlPr>
                          <a:rPr lang="it-IT" sz="1200" i="1">
                            <a:solidFill>
                              <a:prstClr val="black"/>
                            </a:solidFill>
                            <a:latin typeface="Cambria Math" panose="02040503050406030204" pitchFamily="18" charset="0"/>
                            <a:ea typeface="Cambria Math" panose="02040503050406030204" pitchFamily="18" charset="0"/>
                            <a:cs typeface="Calibri" panose="020F0502020204030204" pitchFamily="34" charset="0"/>
                          </a:rPr>
                        </m:ctrlPr>
                      </m:sSupPr>
                      <m:e>
                        <m:r>
                          <a:rPr lang="it-IT" sz="1200" i="1">
                            <a:solidFill>
                              <a:prstClr val="black"/>
                            </a:solidFill>
                            <a:latin typeface="Cambria Math" panose="02040503050406030204" pitchFamily="18" charset="0"/>
                            <a:ea typeface="Cambria Math" panose="02040503050406030204" pitchFamily="18" charset="0"/>
                            <a:cs typeface="Calibri" panose="020F0502020204030204" pitchFamily="34" charset="0"/>
                          </a:rPr>
                          <m:t>10</m:t>
                        </m:r>
                      </m:e>
                      <m:sup>
                        <m:r>
                          <a:rPr lang="it-IT" sz="1200" i="1">
                            <a:solidFill>
                              <a:prstClr val="black"/>
                            </a:solidFill>
                            <a:latin typeface="Cambria Math" panose="02040503050406030204" pitchFamily="18" charset="0"/>
                            <a:ea typeface="Cambria Math" panose="02040503050406030204" pitchFamily="18" charset="0"/>
                            <a:cs typeface="Calibri" panose="020F0502020204030204" pitchFamily="34" charset="0"/>
                          </a:rPr>
                          <m:t>−10</m:t>
                        </m:r>
                      </m:sup>
                    </m:sSup>
                    <m:r>
                      <a:rPr lang="it-IT" sz="1200" b="0" i="0">
                        <a:solidFill>
                          <a:prstClr val="black"/>
                        </a:solidFill>
                        <a:latin typeface="Cambria Math" panose="02040503050406030204" pitchFamily="18" charset="0"/>
                        <a:ea typeface="Cambria Math" panose="02040503050406030204" pitchFamily="18" charset="0"/>
                        <a:cs typeface="Calibri" panose="020F0502020204030204" pitchFamily="34" charset="0"/>
                      </a:rPr>
                      <m:t> </m:t>
                    </m:r>
                    <m:r>
                      <m:rPr>
                        <m:sty m:val="p"/>
                      </m:rPr>
                      <a:rPr lang="it-IT" sz="1200" b="0" i="0" smtClean="0">
                        <a:solidFill>
                          <a:prstClr val="black"/>
                        </a:solidFill>
                        <a:latin typeface="Cambria Math" panose="02040503050406030204" pitchFamily="18" charset="0"/>
                        <a:ea typeface="Cambria Math" panose="02040503050406030204" pitchFamily="18" charset="0"/>
                        <a:cs typeface="Calibri" panose="020F0502020204030204" pitchFamily="34" charset="0"/>
                      </a:rPr>
                      <m:t>mbar</m:t>
                    </m:r>
                    <m:r>
                      <a:rPr lang="it-IT" sz="1200" b="0" i="1" smtClean="0">
                        <a:solidFill>
                          <a:prstClr val="black"/>
                        </a:solidFill>
                        <a:latin typeface="Cambria Math" panose="02040503050406030204" pitchFamily="18" charset="0"/>
                        <a:ea typeface="Cambria Math" panose="02040503050406030204" pitchFamily="18" charset="0"/>
                        <a:cs typeface="Calibri" panose="020F0502020204030204" pitchFamily="34" charset="0"/>
                      </a:rPr>
                      <m:t>∙</m:t>
                    </m:r>
                    <m:r>
                      <a:rPr lang="it-IT" sz="1200" b="0" i="1" smtClean="0">
                        <a:solidFill>
                          <a:prstClr val="black"/>
                        </a:solidFill>
                        <a:latin typeface="Cambria Math" panose="02040503050406030204" pitchFamily="18" charset="0"/>
                        <a:ea typeface="Cambria Math" panose="02040503050406030204" pitchFamily="18" charset="0"/>
                        <a:cs typeface="Calibri" panose="020F0502020204030204" pitchFamily="34" charset="0"/>
                      </a:rPr>
                      <m:t>𝑙</m:t>
                    </m:r>
                    <m:r>
                      <a:rPr lang="it-IT" sz="1200" b="0" i="1" smtClean="0">
                        <a:solidFill>
                          <a:prstClr val="black"/>
                        </a:solidFill>
                        <a:latin typeface="Cambria Math" panose="02040503050406030204" pitchFamily="18" charset="0"/>
                        <a:ea typeface="Cambria Math" panose="02040503050406030204" pitchFamily="18" charset="0"/>
                        <a:cs typeface="Calibri" panose="020F0502020204030204" pitchFamily="34" charset="0"/>
                      </a:rPr>
                      <m:t>/</m:t>
                    </m:r>
                    <m:r>
                      <a:rPr lang="it-IT" sz="1200" b="0" i="1" smtClean="0">
                        <a:solidFill>
                          <a:prstClr val="black"/>
                        </a:solidFill>
                        <a:latin typeface="Cambria Math" panose="02040503050406030204" pitchFamily="18" charset="0"/>
                        <a:ea typeface="Cambria Math" panose="02040503050406030204" pitchFamily="18" charset="0"/>
                        <a:cs typeface="Calibri" panose="020F0502020204030204" pitchFamily="34" charset="0"/>
                      </a:rPr>
                      <m:t>𝑠</m:t>
                    </m:r>
                  </m:oMath>
                </a14:m>
                <a:r>
                  <a:rPr lang="it-IT" sz="1200" dirty="0" smtClean="0">
                    <a:solidFill>
                      <a:prstClr val="black"/>
                    </a:solidFill>
                    <a:latin typeface="Calibri" panose="020F0502020204030204" pitchFamily="34" charset="0"/>
                    <a:cs typeface="Calibri" panose="020F0502020204030204" pitchFamily="34" charset="0"/>
                  </a:rPr>
                  <a:t> and no </a:t>
                </a:r>
                <a:r>
                  <a:rPr lang="it-IT" sz="1200" dirty="0" err="1" smtClean="0">
                    <a:solidFill>
                      <a:prstClr val="black"/>
                    </a:solidFill>
                    <a:latin typeface="Calibri" panose="020F0502020204030204" pitchFamily="34" charset="0"/>
                    <a:cs typeface="Calibri" panose="020F0502020204030204" pitchFamily="34" charset="0"/>
                  </a:rPr>
                  <a:t>leaks</a:t>
                </a:r>
                <a:r>
                  <a:rPr lang="it-IT" sz="1200" dirty="0" smtClean="0">
                    <a:solidFill>
                      <a:prstClr val="black"/>
                    </a:solidFill>
                    <a:latin typeface="Calibri" panose="020F0502020204030204" pitchFamily="34" charset="0"/>
                    <a:cs typeface="Calibri" panose="020F0502020204030204" pitchFamily="34" charset="0"/>
                  </a:rPr>
                  <a:t> </a:t>
                </a:r>
                <a:r>
                  <a:rPr lang="it-IT" sz="1200" dirty="0" err="1" smtClean="0">
                    <a:solidFill>
                      <a:prstClr val="black"/>
                    </a:solidFill>
                    <a:latin typeface="Calibri" panose="020F0502020204030204" pitchFamily="34" charset="0"/>
                    <a:cs typeface="Calibri" panose="020F0502020204030204" pitchFamily="34" charset="0"/>
                  </a:rPr>
                  <a:t>have</a:t>
                </a:r>
                <a:r>
                  <a:rPr lang="it-IT" sz="1200" dirty="0" smtClean="0">
                    <a:solidFill>
                      <a:prstClr val="black"/>
                    </a:solidFill>
                    <a:latin typeface="Calibri" panose="020F0502020204030204" pitchFamily="34" charset="0"/>
                    <a:cs typeface="Calibri" panose="020F0502020204030204" pitchFamily="34" charset="0"/>
                  </a:rPr>
                  <a:t> </a:t>
                </a:r>
                <a:r>
                  <a:rPr lang="it-IT" sz="1200" dirty="0" err="1" smtClean="0">
                    <a:solidFill>
                      <a:prstClr val="black"/>
                    </a:solidFill>
                    <a:latin typeface="Calibri" panose="020F0502020204030204" pitchFamily="34" charset="0"/>
                    <a:cs typeface="Calibri" panose="020F0502020204030204" pitchFamily="34" charset="0"/>
                  </a:rPr>
                  <a:t>been</a:t>
                </a:r>
                <a:r>
                  <a:rPr lang="it-IT" sz="1200" dirty="0" smtClean="0">
                    <a:solidFill>
                      <a:prstClr val="black"/>
                    </a:solidFill>
                    <a:latin typeface="Calibri" panose="020F0502020204030204" pitchFamily="34" charset="0"/>
                    <a:cs typeface="Calibri" panose="020F0502020204030204" pitchFamily="34" charset="0"/>
                  </a:rPr>
                  <a:t> </a:t>
                </a:r>
                <a:r>
                  <a:rPr lang="it-IT" sz="1200" dirty="0" err="1" smtClean="0">
                    <a:solidFill>
                      <a:prstClr val="black"/>
                    </a:solidFill>
                    <a:latin typeface="Calibri" panose="020F0502020204030204" pitchFamily="34" charset="0"/>
                    <a:cs typeface="Calibri" panose="020F0502020204030204" pitchFamily="34" charset="0"/>
                  </a:rPr>
                  <a:t>detected</a:t>
                </a:r>
                <a:r>
                  <a:rPr lang="it-IT" sz="1200" dirty="0" smtClean="0">
                    <a:solidFill>
                      <a:prstClr val="black"/>
                    </a:solidFill>
                    <a:latin typeface="Calibri" panose="020F0502020204030204" pitchFamily="34" charset="0"/>
                    <a:cs typeface="Calibri" panose="020F0502020204030204" pitchFamily="34" charset="0"/>
                  </a:rPr>
                  <a:t>.</a:t>
                </a:r>
              </a:p>
              <a:p>
                <a:pPr algn="just"/>
                <a:endParaRPr lang="it-IT" sz="1200" dirty="0">
                  <a:solidFill>
                    <a:prstClr val="black"/>
                  </a:solidFill>
                  <a:latin typeface="Calibri" panose="020F0502020204030204" pitchFamily="34" charset="0"/>
                  <a:cs typeface="Calibri" panose="020F0502020204030204" pitchFamily="34" charset="0"/>
                </a:endParaRPr>
              </a:p>
            </p:txBody>
          </p:sp>
        </mc:Choice>
        <mc:Fallback xmlns="">
          <p:sp>
            <p:nvSpPr>
              <p:cNvPr id="15" name="Rettangolo 14"/>
              <p:cNvSpPr>
                <a:spLocks noRot="1" noChangeAspect="1" noMove="1" noResize="1" noEditPoints="1" noAdjustHandles="1" noChangeArrowheads="1" noChangeShapeType="1" noTextEdit="1"/>
              </p:cNvSpPr>
              <p:nvPr/>
            </p:nvSpPr>
            <p:spPr>
              <a:xfrm>
                <a:off x="313233" y="2523071"/>
                <a:ext cx="3288645" cy="2923877"/>
              </a:xfrm>
              <a:prstGeom prst="rect">
                <a:avLst/>
              </a:prstGeom>
              <a:blipFill rotWithShape="0">
                <a:blip r:embed="rId8"/>
                <a:stretch>
                  <a:fillRect l="-556"/>
                </a:stretch>
              </a:blipFill>
            </p:spPr>
            <p:txBody>
              <a:bodyPr/>
              <a:lstStyle/>
              <a:p>
                <a:r>
                  <a:rPr lang="it-IT">
                    <a:noFill/>
                  </a:rPr>
                  <a:t> </a:t>
                </a:r>
              </a:p>
            </p:txBody>
          </p:sp>
        </mc:Fallback>
      </mc:AlternateContent>
      <p:sp>
        <p:nvSpPr>
          <p:cNvPr id="19" name="Rectangle 40"/>
          <p:cNvSpPr/>
          <p:nvPr/>
        </p:nvSpPr>
        <p:spPr>
          <a:xfrm>
            <a:off x="4634985" y="2352708"/>
            <a:ext cx="1955151" cy="523220"/>
          </a:xfrm>
          <a:prstGeom prst="rect">
            <a:avLst/>
          </a:prstGeom>
        </p:spPr>
        <p:txBody>
          <a:bodyPr wrap="none">
            <a:spAutoFit/>
          </a:bodyPr>
          <a:lstStyle/>
          <a:p>
            <a:pPr algn="ctr"/>
            <a:r>
              <a:rPr lang="it-IT" sz="1400" dirty="0" smtClean="0">
                <a:solidFill>
                  <a:prstClr val="black"/>
                </a:solidFill>
                <a:latin typeface="Calibri" panose="020F0502020204030204" pitchFamily="34" charset="0"/>
                <a:cs typeface="Calibri" panose="020F0502020204030204" pitchFamily="34" charset="0"/>
              </a:rPr>
              <a:t>Circular gasket</a:t>
            </a:r>
          </a:p>
          <a:p>
            <a:pPr algn="ctr"/>
            <a:r>
              <a:rPr lang="it-IT" sz="1400" dirty="0" err="1">
                <a:solidFill>
                  <a:prstClr val="black"/>
                </a:solidFill>
                <a:latin typeface="Calibri" panose="020F0502020204030204" pitchFamily="34" charset="0"/>
                <a:cs typeface="Calibri" panose="020F0502020204030204" pitchFamily="34" charset="0"/>
              </a:rPr>
              <a:t>r</a:t>
            </a:r>
            <a:r>
              <a:rPr lang="it-IT" sz="1400" dirty="0" err="1" smtClean="0">
                <a:solidFill>
                  <a:prstClr val="black"/>
                </a:solidFill>
                <a:latin typeface="Calibri" panose="020F0502020204030204" pitchFamily="34" charset="0"/>
                <a:cs typeface="Calibri" panose="020F0502020204030204" pitchFamily="34" charset="0"/>
              </a:rPr>
              <a:t>ealized</a:t>
            </a:r>
            <a:r>
              <a:rPr lang="it-IT" sz="1400" dirty="0" smtClean="0">
                <a:solidFill>
                  <a:prstClr val="black"/>
                </a:solidFill>
                <a:latin typeface="Calibri" panose="020F0502020204030204" pitchFamily="34" charset="0"/>
                <a:cs typeface="Calibri" panose="020F0502020204030204" pitchFamily="34" charset="0"/>
              </a:rPr>
              <a:t> by Tecno </a:t>
            </a:r>
            <a:r>
              <a:rPr lang="it-IT" sz="1400" dirty="0" err="1" smtClean="0">
                <a:solidFill>
                  <a:prstClr val="black"/>
                </a:solidFill>
                <a:latin typeface="Calibri" panose="020F0502020204030204" pitchFamily="34" charset="0"/>
                <a:cs typeface="Calibri" panose="020F0502020204030204" pitchFamily="34" charset="0"/>
              </a:rPr>
              <a:t>Alarm</a:t>
            </a:r>
            <a:r>
              <a:rPr lang="it-IT" sz="1400" dirty="0" smtClean="0">
                <a:solidFill>
                  <a:prstClr val="black"/>
                </a:solidFill>
                <a:latin typeface="Calibri" panose="020F0502020204030204" pitchFamily="34" charset="0"/>
                <a:cs typeface="Calibri" panose="020F0502020204030204" pitchFamily="34" charset="0"/>
              </a:rPr>
              <a:t> </a:t>
            </a:r>
            <a:endParaRPr lang="it-IT" sz="1400" dirty="0">
              <a:solidFill>
                <a:prstClr val="black"/>
              </a:solidFill>
              <a:latin typeface="Calibri" panose="020F0502020204030204" pitchFamily="34" charset="0"/>
              <a:cs typeface="Calibri" panose="020F0502020204030204" pitchFamily="34" charset="0"/>
            </a:endParaRPr>
          </a:p>
        </p:txBody>
      </p:sp>
      <p:cxnSp>
        <p:nvCxnSpPr>
          <p:cNvPr id="20" name="Straight Arrow Connector 53"/>
          <p:cNvCxnSpPr/>
          <p:nvPr/>
        </p:nvCxnSpPr>
        <p:spPr>
          <a:xfrm>
            <a:off x="5722201" y="3910626"/>
            <a:ext cx="18137" cy="294807"/>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53"/>
          <p:cNvCxnSpPr>
            <a:stCxn id="17" idx="2"/>
          </p:cNvCxnSpPr>
          <p:nvPr/>
        </p:nvCxnSpPr>
        <p:spPr>
          <a:xfrm>
            <a:off x="6310294" y="3555393"/>
            <a:ext cx="678777" cy="353659"/>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53"/>
          <p:cNvCxnSpPr/>
          <p:nvPr/>
        </p:nvCxnSpPr>
        <p:spPr>
          <a:xfrm flipV="1">
            <a:off x="8484021" y="4150667"/>
            <a:ext cx="45336" cy="358801"/>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26" name="CasellaDiTesto 25"/>
          <p:cNvSpPr txBox="1"/>
          <p:nvPr/>
        </p:nvSpPr>
        <p:spPr>
          <a:xfrm>
            <a:off x="5960225" y="2824566"/>
            <a:ext cx="1716689" cy="461665"/>
          </a:xfrm>
          <a:prstGeom prst="rect">
            <a:avLst/>
          </a:prstGeom>
          <a:noFill/>
        </p:spPr>
        <p:txBody>
          <a:bodyPr wrap="square" rtlCol="0">
            <a:spAutoFit/>
          </a:bodyPr>
          <a:lstStyle/>
          <a:p>
            <a:r>
              <a:rPr lang="it-IT" sz="1200" b="1" dirty="0" smtClean="0">
                <a:ln>
                  <a:solidFill>
                    <a:schemeClr val="bg1"/>
                  </a:solidFill>
                </a:ln>
                <a:solidFill>
                  <a:schemeClr val="accent5"/>
                </a:solidFill>
                <a:latin typeface="Arial" panose="020B0604020202020204" pitchFamily="34" charset="0"/>
                <a:cs typeface="Arial" panose="020B0604020202020204" pitchFamily="34" charset="0"/>
              </a:rPr>
              <a:t>Cell under test with </a:t>
            </a:r>
            <a:r>
              <a:rPr lang="it-IT" sz="1200" b="1" dirty="0" err="1" smtClean="0">
                <a:ln>
                  <a:solidFill>
                    <a:schemeClr val="bg1"/>
                  </a:solidFill>
                </a:ln>
                <a:solidFill>
                  <a:schemeClr val="accent5"/>
                </a:solidFill>
                <a:latin typeface="Arial" panose="020B0604020202020204" pitchFamily="34" charset="0"/>
                <a:cs typeface="Arial" panose="020B0604020202020204" pitchFamily="34" charset="0"/>
              </a:rPr>
              <a:t>heaters</a:t>
            </a:r>
            <a:endParaRPr lang="it-IT" sz="1200" b="1" dirty="0">
              <a:ln>
                <a:solidFill>
                  <a:schemeClr val="bg1"/>
                </a:solidFill>
              </a:ln>
              <a:solidFill>
                <a:schemeClr val="accent5"/>
              </a:solidFill>
              <a:latin typeface="Arial" panose="020B0604020202020204" pitchFamily="34" charset="0"/>
              <a:cs typeface="Arial" panose="020B0604020202020204" pitchFamily="34" charset="0"/>
            </a:endParaRPr>
          </a:p>
        </p:txBody>
      </p:sp>
      <p:cxnSp>
        <p:nvCxnSpPr>
          <p:cNvPr id="29" name="Straight Arrow Connector 53"/>
          <p:cNvCxnSpPr/>
          <p:nvPr/>
        </p:nvCxnSpPr>
        <p:spPr>
          <a:xfrm>
            <a:off x="6873646" y="3111975"/>
            <a:ext cx="230850" cy="132482"/>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1" name="Rectangle 40"/>
              <p:cNvSpPr/>
              <p:nvPr/>
            </p:nvSpPr>
            <p:spPr>
              <a:xfrm>
                <a:off x="264702" y="881019"/>
                <a:ext cx="4019671" cy="1846659"/>
              </a:xfrm>
              <a:prstGeom prst="rect">
                <a:avLst/>
              </a:prstGeom>
            </p:spPr>
            <p:txBody>
              <a:bodyPr wrap="square">
                <a:spAutoFit/>
              </a:bodyPr>
              <a:lstStyle/>
              <a:p>
                <a:pPr algn="just"/>
                <a:r>
                  <a:rPr lang="it-IT" sz="1600" b="1" dirty="0" smtClean="0">
                    <a:solidFill>
                      <a:prstClr val="black"/>
                    </a:solidFill>
                    <a:latin typeface="Calibri" panose="020F0502020204030204" pitchFamily="34" charset="0"/>
                    <a:cs typeface="Calibri" panose="020F0502020204030204" pitchFamily="34" charset="0"/>
                  </a:rPr>
                  <a:t>Vacuum </a:t>
                </a:r>
                <a:r>
                  <a:rPr lang="it-IT" sz="1600" b="1" dirty="0" err="1" smtClean="0">
                    <a:solidFill>
                      <a:prstClr val="black"/>
                    </a:solidFill>
                    <a:latin typeface="Calibri" panose="020F0502020204030204" pitchFamily="34" charset="0"/>
                    <a:cs typeface="Calibri" panose="020F0502020204030204" pitchFamily="34" charset="0"/>
                  </a:rPr>
                  <a:t>leak</a:t>
                </a:r>
                <a:r>
                  <a:rPr lang="it-IT" sz="1600" b="1" dirty="0" smtClean="0">
                    <a:solidFill>
                      <a:prstClr val="black"/>
                    </a:solidFill>
                    <a:latin typeface="Calibri" panose="020F0502020204030204" pitchFamily="34" charset="0"/>
                    <a:cs typeface="Calibri" panose="020F0502020204030204" pitchFamily="34" charset="0"/>
                  </a:rPr>
                  <a:t> test</a:t>
                </a:r>
                <a:r>
                  <a:rPr lang="it-IT" sz="1600" dirty="0" smtClean="0">
                    <a:solidFill>
                      <a:prstClr val="black"/>
                    </a:solidFill>
                    <a:latin typeface="Calibri" panose="020F0502020204030204" pitchFamily="34" charset="0"/>
                    <a:cs typeface="Calibri" panose="020F0502020204030204" pitchFamily="34" charset="0"/>
                  </a:rPr>
                  <a:t>:</a:t>
                </a:r>
              </a:p>
              <a:p>
                <a:pPr algn="just"/>
                <a:r>
                  <a:rPr lang="it-IT" sz="1400" dirty="0" smtClean="0">
                    <a:solidFill>
                      <a:prstClr val="black"/>
                    </a:solidFill>
                    <a:latin typeface="Calibri" panose="020F0502020204030204" pitchFamily="34" charset="0"/>
                    <a:cs typeface="Calibri" panose="020F0502020204030204" pitchFamily="34" charset="0"/>
                  </a:rPr>
                  <a:t>A </a:t>
                </a:r>
                <a:r>
                  <a:rPr lang="it-IT" sz="1400" dirty="0" err="1" smtClean="0">
                    <a:solidFill>
                      <a:prstClr val="black"/>
                    </a:solidFill>
                    <a:latin typeface="Calibri" panose="020F0502020204030204" pitchFamily="34" charset="0"/>
                    <a:cs typeface="Calibri" panose="020F0502020204030204" pitchFamily="34" charset="0"/>
                  </a:rPr>
                  <a:t>leak</a:t>
                </a:r>
                <a:r>
                  <a:rPr lang="it-IT" sz="1400" dirty="0" smtClean="0">
                    <a:solidFill>
                      <a:prstClr val="black"/>
                    </a:solidFill>
                    <a:latin typeface="Calibri" panose="020F0502020204030204" pitchFamily="34" charset="0"/>
                    <a:cs typeface="Calibri" panose="020F0502020204030204" pitchFamily="34" charset="0"/>
                  </a:rPr>
                  <a:t> test </a:t>
                </a:r>
                <a:r>
                  <a:rPr lang="it-IT" sz="1400" dirty="0" err="1" smtClean="0">
                    <a:solidFill>
                      <a:prstClr val="black"/>
                    </a:solidFill>
                    <a:latin typeface="Calibri" panose="020F0502020204030204" pitchFamily="34" charset="0"/>
                    <a:cs typeface="Calibri" panose="020F0502020204030204" pitchFamily="34" charset="0"/>
                  </a:rPr>
                  <a:t>has</a:t>
                </a:r>
                <a:r>
                  <a:rPr lang="it-IT" sz="1400" dirty="0" smtClean="0">
                    <a:solidFill>
                      <a:prstClr val="black"/>
                    </a:solidFill>
                    <a:latin typeface="Calibri" panose="020F0502020204030204" pitchFamily="34" charset="0"/>
                    <a:cs typeface="Calibri" panose="020F0502020204030204" pitchFamily="34" charset="0"/>
                  </a:rPr>
                  <a:t>  </a:t>
                </a:r>
                <a:r>
                  <a:rPr lang="it-IT" sz="1400" dirty="0" err="1" smtClean="0">
                    <a:solidFill>
                      <a:prstClr val="black"/>
                    </a:solidFill>
                    <a:latin typeface="Calibri" panose="020F0502020204030204" pitchFamily="34" charset="0"/>
                    <a:cs typeface="Calibri" panose="020F0502020204030204" pitchFamily="34" charset="0"/>
                  </a:rPr>
                  <a:t>been</a:t>
                </a:r>
                <a:r>
                  <a:rPr lang="it-IT" sz="1400" dirty="0" smtClean="0">
                    <a:solidFill>
                      <a:prstClr val="black"/>
                    </a:solidFill>
                    <a:latin typeface="Calibri" panose="020F0502020204030204" pitchFamily="34" charset="0"/>
                    <a:cs typeface="Calibri" panose="020F0502020204030204" pitchFamily="34" charset="0"/>
                  </a:rPr>
                  <a:t> </a:t>
                </a:r>
                <a:r>
                  <a:rPr lang="it-IT" sz="1400" dirty="0" err="1" smtClean="0">
                    <a:solidFill>
                      <a:prstClr val="black"/>
                    </a:solidFill>
                    <a:latin typeface="Calibri" panose="020F0502020204030204" pitchFamily="34" charset="0"/>
                    <a:cs typeface="Calibri" panose="020F0502020204030204" pitchFamily="34" charset="0"/>
                  </a:rPr>
                  <a:t>performed</a:t>
                </a:r>
                <a:r>
                  <a:rPr lang="it-IT" sz="1400" dirty="0" smtClean="0">
                    <a:solidFill>
                      <a:prstClr val="black"/>
                    </a:solidFill>
                    <a:latin typeface="Calibri" panose="020F0502020204030204" pitchFamily="34" charset="0"/>
                    <a:cs typeface="Calibri" panose="020F0502020204030204" pitchFamily="34" charset="0"/>
                  </a:rPr>
                  <a:t> </a:t>
                </a:r>
                <a:r>
                  <a:rPr lang="it-IT" sz="1400" dirty="0" err="1" smtClean="0">
                    <a:solidFill>
                      <a:prstClr val="black"/>
                    </a:solidFill>
                    <a:latin typeface="Calibri" panose="020F0502020204030204" pitchFamily="34" charset="0"/>
                    <a:cs typeface="Calibri" panose="020F0502020204030204" pitchFamily="34" charset="0"/>
                  </a:rPr>
                  <a:t>after</a:t>
                </a:r>
                <a:r>
                  <a:rPr lang="it-IT" sz="1400" dirty="0" smtClean="0">
                    <a:solidFill>
                      <a:prstClr val="black"/>
                    </a:solidFill>
                    <a:latin typeface="Calibri" panose="020F0502020204030204" pitchFamily="34" charset="0"/>
                    <a:cs typeface="Calibri" panose="020F0502020204030204" pitchFamily="34" charset="0"/>
                  </a:rPr>
                  <a:t> the connection of the </a:t>
                </a:r>
                <a:r>
                  <a:rPr lang="it-IT" sz="1400" dirty="0" err="1" smtClean="0">
                    <a:solidFill>
                      <a:prstClr val="black"/>
                    </a:solidFill>
                    <a:latin typeface="Calibri" panose="020F0502020204030204" pitchFamily="34" charset="0"/>
                    <a:cs typeface="Calibri" panose="020F0502020204030204" pitchFamily="34" charset="0"/>
                  </a:rPr>
                  <a:t>two</a:t>
                </a:r>
                <a:r>
                  <a:rPr lang="it-IT" sz="1400" dirty="0" smtClean="0">
                    <a:solidFill>
                      <a:prstClr val="black"/>
                    </a:solidFill>
                    <a:latin typeface="Calibri" panose="020F0502020204030204" pitchFamily="34" charset="0"/>
                    <a:cs typeface="Calibri" panose="020F0502020204030204" pitchFamily="34" charset="0"/>
                  </a:rPr>
                  <a:t> half </a:t>
                </a:r>
                <a:r>
                  <a:rPr lang="it-IT" sz="1400" dirty="0" err="1" smtClean="0">
                    <a:solidFill>
                      <a:prstClr val="black"/>
                    </a:solidFill>
                    <a:latin typeface="Calibri" panose="020F0502020204030204" pitchFamily="34" charset="0"/>
                    <a:cs typeface="Calibri" panose="020F0502020204030204" pitchFamily="34" charset="0"/>
                  </a:rPr>
                  <a:t>cells</a:t>
                </a:r>
                <a:r>
                  <a:rPr lang="it-IT" sz="1400" dirty="0" smtClean="0">
                    <a:solidFill>
                      <a:prstClr val="black"/>
                    </a:solidFill>
                    <a:latin typeface="Calibri" panose="020F0502020204030204" pitchFamily="34" charset="0"/>
                    <a:cs typeface="Calibri" panose="020F0502020204030204" pitchFamily="34" charset="0"/>
                  </a:rPr>
                  <a:t>, with a He sensitivity lower than </a:t>
                </a:r>
                <a14:m>
                  <m:oMath xmlns:m="http://schemas.openxmlformats.org/officeDocument/2006/math">
                    <m:r>
                      <a:rPr lang="it-IT" sz="1400">
                        <a:solidFill>
                          <a:prstClr val="black"/>
                        </a:solidFill>
                        <a:latin typeface="Cambria Math" panose="02040503050406030204" pitchFamily="18" charset="0"/>
                        <a:cs typeface="Calibri" panose="020F0502020204030204" pitchFamily="34" charset="0"/>
                      </a:rPr>
                      <m:t> </m:t>
                    </m:r>
                    <m:r>
                      <a:rPr lang="it-IT" sz="1400" b="0" i="1" smtClean="0">
                        <a:solidFill>
                          <a:prstClr val="black"/>
                        </a:solidFill>
                        <a:latin typeface="Cambria Math" panose="02040503050406030204" pitchFamily="18" charset="0"/>
                        <a:cs typeface="Calibri" panose="020F0502020204030204" pitchFamily="34" charset="0"/>
                      </a:rPr>
                      <m:t>1.6</m:t>
                    </m:r>
                    <m:r>
                      <a:rPr lang="it-IT" sz="1400" b="0" i="1" smtClean="0">
                        <a:solidFill>
                          <a:prstClr val="black"/>
                        </a:solidFill>
                        <a:latin typeface="Cambria Math" panose="02040503050406030204" pitchFamily="18" charset="0"/>
                        <a:ea typeface="Cambria Math" panose="02040503050406030204" pitchFamily="18" charset="0"/>
                        <a:cs typeface="Calibri" panose="020F0502020204030204" pitchFamily="34" charset="0"/>
                      </a:rPr>
                      <m:t>×</m:t>
                    </m:r>
                    <m:sSup>
                      <m:sSupPr>
                        <m:ctrlPr>
                          <a:rPr lang="it-IT" sz="1400" b="0" i="1" smtClean="0">
                            <a:solidFill>
                              <a:prstClr val="black"/>
                            </a:solidFill>
                            <a:latin typeface="Cambria Math" panose="02040503050406030204" pitchFamily="18" charset="0"/>
                            <a:ea typeface="Cambria Math" panose="02040503050406030204" pitchFamily="18" charset="0"/>
                            <a:cs typeface="Calibri" panose="020F0502020204030204" pitchFamily="34" charset="0"/>
                          </a:rPr>
                        </m:ctrlPr>
                      </m:sSupPr>
                      <m:e>
                        <m:r>
                          <a:rPr lang="it-IT" sz="1400" b="0" i="1" smtClean="0">
                            <a:solidFill>
                              <a:prstClr val="black"/>
                            </a:solidFill>
                            <a:latin typeface="Cambria Math" panose="02040503050406030204" pitchFamily="18" charset="0"/>
                            <a:ea typeface="Cambria Math" panose="02040503050406030204" pitchFamily="18" charset="0"/>
                            <a:cs typeface="Calibri" panose="020F0502020204030204" pitchFamily="34" charset="0"/>
                          </a:rPr>
                          <m:t>10</m:t>
                        </m:r>
                      </m:e>
                      <m:sup>
                        <m:r>
                          <a:rPr lang="it-IT" sz="1400" b="0" i="1" smtClean="0">
                            <a:solidFill>
                              <a:prstClr val="black"/>
                            </a:solidFill>
                            <a:latin typeface="Cambria Math" panose="02040503050406030204" pitchFamily="18" charset="0"/>
                            <a:ea typeface="Cambria Math" panose="02040503050406030204" pitchFamily="18" charset="0"/>
                            <a:cs typeface="Calibri" panose="020F0502020204030204" pitchFamily="34" charset="0"/>
                          </a:rPr>
                          <m:t>−9 </m:t>
                        </m:r>
                      </m:sup>
                    </m:sSup>
                    <m:r>
                      <a:rPr lang="it-IT" sz="1400" b="0" i="1" smtClean="0">
                        <a:solidFill>
                          <a:prstClr val="black"/>
                        </a:solidFill>
                        <a:latin typeface="Cambria Math" panose="02040503050406030204" pitchFamily="18" charset="0"/>
                        <a:ea typeface="Cambria Math" panose="02040503050406030204" pitchFamily="18" charset="0"/>
                        <a:cs typeface="Calibri" panose="020F0502020204030204" pitchFamily="34" charset="0"/>
                      </a:rPr>
                      <m:t>𝑚𝑏𝑎𝑟</m:t>
                    </m:r>
                    <m:r>
                      <a:rPr lang="it-IT" sz="1400" b="0" i="1" smtClean="0">
                        <a:solidFill>
                          <a:prstClr val="black"/>
                        </a:solidFill>
                        <a:latin typeface="Cambria Math" panose="02040503050406030204" pitchFamily="18" charset="0"/>
                        <a:ea typeface="Cambria Math" panose="02040503050406030204" pitchFamily="18" charset="0"/>
                        <a:cs typeface="Calibri" panose="020F0502020204030204" pitchFamily="34" charset="0"/>
                      </a:rPr>
                      <m:t>∙</m:t>
                    </m:r>
                    <m:r>
                      <a:rPr lang="it-IT" sz="1400" b="0" i="1" smtClean="0">
                        <a:solidFill>
                          <a:prstClr val="black"/>
                        </a:solidFill>
                        <a:latin typeface="Cambria Math" panose="02040503050406030204" pitchFamily="18" charset="0"/>
                        <a:ea typeface="Cambria Math" panose="02040503050406030204" pitchFamily="18" charset="0"/>
                        <a:cs typeface="Calibri" panose="020F0502020204030204" pitchFamily="34" charset="0"/>
                      </a:rPr>
                      <m:t>𝑙</m:t>
                    </m:r>
                    <m:r>
                      <a:rPr lang="it-IT" sz="1400" b="0" i="1" smtClean="0">
                        <a:solidFill>
                          <a:prstClr val="black"/>
                        </a:solidFill>
                        <a:latin typeface="Cambria Math" panose="02040503050406030204" pitchFamily="18" charset="0"/>
                        <a:ea typeface="Cambria Math" panose="02040503050406030204" pitchFamily="18" charset="0"/>
                        <a:cs typeface="Calibri" panose="020F0502020204030204" pitchFamily="34" charset="0"/>
                      </a:rPr>
                      <m:t>/</m:t>
                    </m:r>
                    <m:r>
                      <a:rPr lang="it-IT" sz="1400" b="0" i="1" smtClean="0">
                        <a:solidFill>
                          <a:prstClr val="black"/>
                        </a:solidFill>
                        <a:latin typeface="Cambria Math" panose="02040503050406030204" pitchFamily="18" charset="0"/>
                        <a:ea typeface="Cambria Math" panose="02040503050406030204" pitchFamily="18" charset="0"/>
                        <a:cs typeface="Calibri" panose="020F0502020204030204" pitchFamily="34" charset="0"/>
                      </a:rPr>
                      <m:t>𝑠</m:t>
                    </m:r>
                  </m:oMath>
                </a14:m>
                <a:r>
                  <a:rPr lang="it-IT" sz="1400" dirty="0" smtClean="0">
                    <a:solidFill>
                      <a:prstClr val="black"/>
                    </a:solidFill>
                    <a:latin typeface="Calibri" panose="020F0502020204030204" pitchFamily="34" charset="0"/>
                    <a:cs typeface="Calibri" panose="020F0502020204030204" pitchFamily="34" charset="0"/>
                  </a:rPr>
                  <a:t> and no </a:t>
                </a:r>
                <a:r>
                  <a:rPr lang="it-IT" sz="1400" dirty="0" err="1" smtClean="0">
                    <a:solidFill>
                      <a:prstClr val="black"/>
                    </a:solidFill>
                    <a:latin typeface="Calibri" panose="020F0502020204030204" pitchFamily="34" charset="0"/>
                    <a:cs typeface="Calibri" panose="020F0502020204030204" pitchFamily="34" charset="0"/>
                  </a:rPr>
                  <a:t>leaks</a:t>
                </a:r>
                <a:r>
                  <a:rPr lang="it-IT" sz="1400" dirty="0" smtClean="0">
                    <a:solidFill>
                      <a:prstClr val="black"/>
                    </a:solidFill>
                    <a:latin typeface="Calibri" panose="020F0502020204030204" pitchFamily="34" charset="0"/>
                    <a:cs typeface="Calibri" panose="020F0502020204030204" pitchFamily="34" charset="0"/>
                  </a:rPr>
                  <a:t> </a:t>
                </a:r>
                <a:r>
                  <a:rPr lang="it-IT" sz="1400" dirty="0" err="1" smtClean="0">
                    <a:solidFill>
                      <a:prstClr val="black"/>
                    </a:solidFill>
                    <a:latin typeface="Calibri" panose="020F0502020204030204" pitchFamily="34" charset="0"/>
                    <a:cs typeface="Calibri" panose="020F0502020204030204" pitchFamily="34" charset="0"/>
                  </a:rPr>
                  <a:t>have</a:t>
                </a:r>
                <a:r>
                  <a:rPr lang="it-IT" sz="1400" dirty="0" smtClean="0">
                    <a:solidFill>
                      <a:prstClr val="black"/>
                    </a:solidFill>
                    <a:latin typeface="Calibri" panose="020F0502020204030204" pitchFamily="34" charset="0"/>
                    <a:cs typeface="Calibri" panose="020F0502020204030204" pitchFamily="34" charset="0"/>
                  </a:rPr>
                  <a:t> </a:t>
                </a:r>
                <a:r>
                  <a:rPr lang="it-IT" sz="1400" dirty="0" err="1" smtClean="0">
                    <a:solidFill>
                      <a:prstClr val="black"/>
                    </a:solidFill>
                    <a:latin typeface="Calibri" panose="020F0502020204030204" pitchFamily="34" charset="0"/>
                    <a:cs typeface="Calibri" panose="020F0502020204030204" pitchFamily="34" charset="0"/>
                  </a:rPr>
                  <a:t>been</a:t>
                </a:r>
                <a:r>
                  <a:rPr lang="it-IT" sz="1400" dirty="0" smtClean="0">
                    <a:solidFill>
                      <a:prstClr val="black"/>
                    </a:solidFill>
                    <a:latin typeface="Calibri" panose="020F0502020204030204" pitchFamily="34" charset="0"/>
                    <a:cs typeface="Calibri" panose="020F0502020204030204" pitchFamily="34" charset="0"/>
                  </a:rPr>
                  <a:t> </a:t>
                </a:r>
                <a:r>
                  <a:rPr lang="it-IT" sz="1400" dirty="0" err="1" smtClean="0">
                    <a:solidFill>
                      <a:prstClr val="black"/>
                    </a:solidFill>
                    <a:latin typeface="Calibri" panose="020F0502020204030204" pitchFamily="34" charset="0"/>
                    <a:cs typeface="Calibri" panose="020F0502020204030204" pitchFamily="34" charset="0"/>
                  </a:rPr>
                  <a:t>detected</a:t>
                </a:r>
                <a:r>
                  <a:rPr lang="it-IT" sz="1400" dirty="0">
                    <a:solidFill>
                      <a:prstClr val="black"/>
                    </a:solidFill>
                    <a:latin typeface="Calibri" panose="020F0502020204030204" pitchFamily="34" charset="0"/>
                    <a:cs typeface="Calibri" panose="020F0502020204030204" pitchFamily="34" charset="0"/>
                  </a:rPr>
                  <a:t>. </a:t>
                </a:r>
                <a:r>
                  <a:rPr lang="it-IT" sz="1400" dirty="0" smtClean="0">
                    <a:solidFill>
                      <a:prstClr val="black"/>
                    </a:solidFill>
                    <a:latin typeface="Calibri" panose="020F0502020204030204" pitchFamily="34" charset="0"/>
                    <a:cs typeface="Calibri" panose="020F0502020204030204" pitchFamily="34" charset="0"/>
                  </a:rPr>
                  <a:t>The </a:t>
                </a:r>
                <a:r>
                  <a:rPr lang="it-IT" sz="1400" dirty="0">
                    <a:solidFill>
                      <a:prstClr val="black"/>
                    </a:solidFill>
                    <a:latin typeface="Calibri" panose="020F0502020204030204" pitchFamily="34" charset="0"/>
                    <a:cs typeface="Calibri" panose="020F0502020204030204" pitchFamily="34" charset="0"/>
                  </a:rPr>
                  <a:t>test </a:t>
                </a:r>
                <a:r>
                  <a:rPr lang="it-IT" sz="1400" dirty="0" err="1">
                    <a:solidFill>
                      <a:prstClr val="black"/>
                    </a:solidFill>
                    <a:latin typeface="Calibri" panose="020F0502020204030204" pitchFamily="34" charset="0"/>
                    <a:cs typeface="Calibri" panose="020F0502020204030204" pitchFamily="34" charset="0"/>
                  </a:rPr>
                  <a:t>has</a:t>
                </a:r>
                <a:r>
                  <a:rPr lang="it-IT" sz="1400" dirty="0">
                    <a:solidFill>
                      <a:prstClr val="black"/>
                    </a:solidFill>
                    <a:latin typeface="Calibri" panose="020F0502020204030204" pitchFamily="34" charset="0"/>
                    <a:cs typeface="Calibri" panose="020F0502020204030204" pitchFamily="34" charset="0"/>
                  </a:rPr>
                  <a:t> </a:t>
                </a:r>
                <a:r>
                  <a:rPr lang="it-IT" sz="1400" dirty="0" err="1">
                    <a:solidFill>
                      <a:prstClr val="black"/>
                    </a:solidFill>
                    <a:latin typeface="Calibri" panose="020F0502020204030204" pitchFamily="34" charset="0"/>
                    <a:cs typeface="Calibri" panose="020F0502020204030204" pitchFamily="34" charset="0"/>
                  </a:rPr>
                  <a:t>been</a:t>
                </a:r>
                <a:r>
                  <a:rPr lang="it-IT" sz="1400" dirty="0">
                    <a:solidFill>
                      <a:prstClr val="black"/>
                    </a:solidFill>
                    <a:latin typeface="Calibri" panose="020F0502020204030204" pitchFamily="34" charset="0"/>
                    <a:cs typeface="Calibri" panose="020F0502020204030204" pitchFamily="34" charset="0"/>
                  </a:rPr>
                  <a:t> </a:t>
                </a:r>
                <a:r>
                  <a:rPr lang="it-IT" sz="1400" dirty="0" err="1">
                    <a:solidFill>
                      <a:prstClr val="black"/>
                    </a:solidFill>
                    <a:latin typeface="Calibri" panose="020F0502020204030204" pitchFamily="34" charset="0"/>
                    <a:cs typeface="Calibri" panose="020F0502020204030204" pitchFamily="34" charset="0"/>
                  </a:rPr>
                  <a:t>repeated</a:t>
                </a:r>
                <a:r>
                  <a:rPr lang="it-IT" sz="1400" dirty="0">
                    <a:solidFill>
                      <a:prstClr val="black"/>
                    </a:solidFill>
                    <a:latin typeface="Calibri" panose="020F0502020204030204" pitchFamily="34" charset="0"/>
                    <a:cs typeface="Calibri" panose="020F0502020204030204" pitchFamily="34" charset="0"/>
                  </a:rPr>
                  <a:t> </a:t>
                </a:r>
                <a:r>
                  <a:rPr lang="it-IT" sz="1400" dirty="0" err="1">
                    <a:solidFill>
                      <a:prstClr val="black"/>
                    </a:solidFill>
                    <a:latin typeface="Calibri" panose="020F0502020204030204" pitchFamily="34" charset="0"/>
                    <a:cs typeface="Calibri" panose="020F0502020204030204" pitchFamily="34" charset="0"/>
                  </a:rPr>
                  <a:t>after</a:t>
                </a:r>
                <a:r>
                  <a:rPr lang="it-IT" sz="1400" dirty="0">
                    <a:solidFill>
                      <a:prstClr val="black"/>
                    </a:solidFill>
                    <a:latin typeface="Calibri" panose="020F0502020204030204" pitchFamily="34" charset="0"/>
                    <a:cs typeface="Calibri" panose="020F0502020204030204" pitchFamily="34" charset="0"/>
                  </a:rPr>
                  <a:t> gasket </a:t>
                </a:r>
                <a:r>
                  <a:rPr lang="it-IT" sz="1400" dirty="0" err="1">
                    <a:solidFill>
                      <a:prstClr val="black"/>
                    </a:solidFill>
                    <a:latin typeface="Calibri" panose="020F0502020204030204" pitchFamily="34" charset="0"/>
                    <a:cs typeface="Calibri" panose="020F0502020204030204" pitchFamily="34" charset="0"/>
                  </a:rPr>
                  <a:t>replacement</a:t>
                </a:r>
                <a:r>
                  <a:rPr lang="it-IT" sz="1400" dirty="0">
                    <a:solidFill>
                      <a:prstClr val="black"/>
                    </a:solidFill>
                    <a:latin typeface="Calibri" panose="020F0502020204030204" pitchFamily="34" charset="0"/>
                    <a:cs typeface="Calibri" panose="020F0502020204030204" pitchFamily="34" charset="0"/>
                  </a:rPr>
                  <a:t> and </a:t>
                </a:r>
                <a:r>
                  <a:rPr lang="it-IT" sz="1400" dirty="0" err="1">
                    <a:solidFill>
                      <a:prstClr val="black"/>
                    </a:solidFill>
                    <a:latin typeface="Calibri" panose="020F0502020204030204" pitchFamily="34" charset="0"/>
                    <a:cs typeface="Calibri" panose="020F0502020204030204" pitchFamily="34" charset="0"/>
                  </a:rPr>
                  <a:t>different</a:t>
                </a:r>
                <a:r>
                  <a:rPr lang="it-IT" sz="1400" dirty="0">
                    <a:solidFill>
                      <a:prstClr val="black"/>
                    </a:solidFill>
                    <a:latin typeface="Calibri" panose="020F0502020204030204" pitchFamily="34" charset="0"/>
                    <a:cs typeface="Calibri" panose="020F0502020204030204" pitchFamily="34" charset="0"/>
                  </a:rPr>
                  <a:t> </a:t>
                </a:r>
                <a:r>
                  <a:rPr lang="it-IT" sz="1400" dirty="0" err="1">
                    <a:solidFill>
                      <a:prstClr val="black"/>
                    </a:solidFill>
                    <a:latin typeface="Calibri" panose="020F0502020204030204" pitchFamily="34" charset="0"/>
                    <a:cs typeface="Calibri" panose="020F0502020204030204" pitchFamily="34" charset="0"/>
                  </a:rPr>
                  <a:t>baking</a:t>
                </a:r>
                <a:r>
                  <a:rPr lang="it-IT" sz="1400" dirty="0">
                    <a:solidFill>
                      <a:prstClr val="black"/>
                    </a:solidFill>
                    <a:latin typeface="Calibri" panose="020F0502020204030204" pitchFamily="34" charset="0"/>
                    <a:cs typeface="Calibri" panose="020F0502020204030204" pitchFamily="34" charset="0"/>
                  </a:rPr>
                  <a:t> </a:t>
                </a:r>
                <a:r>
                  <a:rPr lang="it-IT" sz="1400" dirty="0" err="1">
                    <a:solidFill>
                      <a:prstClr val="black"/>
                    </a:solidFill>
                    <a:latin typeface="Calibri" panose="020F0502020204030204" pitchFamily="34" charset="0"/>
                    <a:cs typeface="Calibri" panose="020F0502020204030204" pitchFamily="34" charset="0"/>
                  </a:rPr>
                  <a:t>cycle</a:t>
                </a:r>
                <a:r>
                  <a:rPr lang="it-IT" sz="1400" dirty="0">
                    <a:solidFill>
                      <a:prstClr val="black"/>
                    </a:solidFill>
                    <a:latin typeface="Calibri" panose="020F0502020204030204" pitchFamily="34" charset="0"/>
                    <a:cs typeface="Calibri" panose="020F0502020204030204" pitchFamily="34" charset="0"/>
                  </a:rPr>
                  <a:t> </a:t>
                </a:r>
                <a:r>
                  <a:rPr lang="it-IT" sz="1400" dirty="0" err="1">
                    <a:solidFill>
                      <a:prstClr val="black"/>
                    </a:solidFill>
                    <a:latin typeface="Calibri" panose="020F0502020204030204" pitchFamily="34" charset="0"/>
                    <a:cs typeface="Calibri" panose="020F0502020204030204" pitchFamily="34" charset="0"/>
                  </a:rPr>
                  <a:t>have</a:t>
                </a:r>
                <a:r>
                  <a:rPr lang="it-IT" sz="1400" dirty="0">
                    <a:solidFill>
                      <a:prstClr val="black"/>
                    </a:solidFill>
                    <a:latin typeface="Calibri" panose="020F0502020204030204" pitchFamily="34" charset="0"/>
                    <a:cs typeface="Calibri" panose="020F0502020204030204" pitchFamily="34" charset="0"/>
                  </a:rPr>
                  <a:t> </a:t>
                </a:r>
                <a:r>
                  <a:rPr lang="it-IT" sz="1400" dirty="0" err="1">
                    <a:solidFill>
                      <a:prstClr val="black"/>
                    </a:solidFill>
                    <a:latin typeface="Calibri" panose="020F0502020204030204" pitchFamily="34" charset="0"/>
                    <a:cs typeface="Calibri" panose="020F0502020204030204" pitchFamily="34" charset="0"/>
                  </a:rPr>
                  <a:t>been</a:t>
                </a:r>
                <a:r>
                  <a:rPr lang="it-IT" sz="1400" dirty="0">
                    <a:solidFill>
                      <a:prstClr val="black"/>
                    </a:solidFill>
                    <a:latin typeface="Calibri" panose="020F0502020204030204" pitchFamily="34" charset="0"/>
                    <a:cs typeface="Calibri" panose="020F0502020204030204" pitchFamily="34" charset="0"/>
                  </a:rPr>
                  <a:t> </a:t>
                </a:r>
                <a:r>
                  <a:rPr lang="it-IT" sz="1400" dirty="0" err="1">
                    <a:solidFill>
                      <a:prstClr val="black"/>
                    </a:solidFill>
                    <a:latin typeface="Calibri" panose="020F0502020204030204" pitchFamily="34" charset="0"/>
                    <a:cs typeface="Calibri" panose="020F0502020204030204" pitchFamily="34" charset="0"/>
                  </a:rPr>
                  <a:t>performed</a:t>
                </a:r>
                <a:r>
                  <a:rPr lang="it-IT" sz="1400" dirty="0">
                    <a:solidFill>
                      <a:prstClr val="black"/>
                    </a:solidFill>
                    <a:latin typeface="Calibri" panose="020F0502020204030204" pitchFamily="34" charset="0"/>
                    <a:cs typeface="Calibri" panose="020F0502020204030204" pitchFamily="34" charset="0"/>
                  </a:rPr>
                  <a:t> with the </a:t>
                </a:r>
                <a:r>
                  <a:rPr lang="it-IT" sz="1400" dirty="0" err="1">
                    <a:solidFill>
                      <a:prstClr val="black"/>
                    </a:solidFill>
                    <a:latin typeface="Calibri" panose="020F0502020204030204" pitchFamily="34" charset="0"/>
                    <a:cs typeface="Calibri" panose="020F0502020204030204" pitchFamily="34" charset="0"/>
                  </a:rPr>
                  <a:t>two</a:t>
                </a:r>
                <a:r>
                  <a:rPr lang="it-IT" sz="1400" dirty="0">
                    <a:solidFill>
                      <a:prstClr val="black"/>
                    </a:solidFill>
                    <a:latin typeface="Calibri" panose="020F0502020204030204" pitchFamily="34" charset="0"/>
                    <a:cs typeface="Calibri" panose="020F0502020204030204" pitchFamily="34" charset="0"/>
                  </a:rPr>
                  <a:t> </a:t>
                </a:r>
                <a:r>
                  <a:rPr lang="it-IT" sz="1400" dirty="0" err="1">
                    <a:solidFill>
                      <a:prstClr val="black"/>
                    </a:solidFill>
                    <a:latin typeface="Calibri" panose="020F0502020204030204" pitchFamily="34" charset="0"/>
                    <a:cs typeface="Calibri" panose="020F0502020204030204" pitchFamily="34" charset="0"/>
                  </a:rPr>
                  <a:t>gaskets</a:t>
                </a:r>
                <a:r>
                  <a:rPr lang="it-IT" sz="1400" dirty="0">
                    <a:solidFill>
                      <a:prstClr val="black"/>
                    </a:solidFill>
                    <a:latin typeface="Calibri" panose="020F0502020204030204" pitchFamily="34" charset="0"/>
                    <a:cs typeface="Calibri" panose="020F0502020204030204" pitchFamily="34" charset="0"/>
                  </a:rPr>
                  <a:t>:</a:t>
                </a:r>
              </a:p>
              <a:p>
                <a:pPr algn="just"/>
                <a:endParaRPr lang="it-IT" sz="1400" dirty="0" smtClean="0">
                  <a:solidFill>
                    <a:prstClr val="black"/>
                  </a:solidFill>
                  <a:latin typeface="Calibri" panose="020F0502020204030204" pitchFamily="34" charset="0"/>
                  <a:cs typeface="Calibri" panose="020F0502020204030204" pitchFamily="34" charset="0"/>
                </a:endParaRPr>
              </a:p>
            </p:txBody>
          </p:sp>
        </mc:Choice>
        <mc:Fallback xmlns="">
          <p:sp>
            <p:nvSpPr>
              <p:cNvPr id="31" name="Rectangle 40"/>
              <p:cNvSpPr>
                <a:spLocks noRot="1" noChangeAspect="1" noMove="1" noResize="1" noEditPoints="1" noAdjustHandles="1" noChangeArrowheads="1" noChangeShapeType="1" noTextEdit="1"/>
              </p:cNvSpPr>
              <p:nvPr/>
            </p:nvSpPr>
            <p:spPr>
              <a:xfrm>
                <a:off x="264702" y="881019"/>
                <a:ext cx="4019671" cy="1846659"/>
              </a:xfrm>
              <a:prstGeom prst="rect">
                <a:avLst/>
              </a:prstGeom>
              <a:blipFill rotWithShape="0">
                <a:blip r:embed="rId9"/>
                <a:stretch>
                  <a:fillRect l="-758" t="-993" r="-303"/>
                </a:stretch>
              </a:blipFill>
            </p:spPr>
            <p:txBody>
              <a:bodyPr/>
              <a:lstStyle/>
              <a:p>
                <a:r>
                  <a:rPr lang="it-IT">
                    <a:noFill/>
                  </a:rPr>
                  <a:t> </a:t>
                </a:r>
              </a:p>
            </p:txBody>
          </p:sp>
        </mc:Fallback>
      </mc:AlternateContent>
      <p:pic>
        <p:nvPicPr>
          <p:cNvPr id="33" name="Immagine 3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930261" y="5131329"/>
            <a:ext cx="1850027" cy="1387520"/>
          </a:xfrm>
          <a:prstGeom prst="rect">
            <a:avLst/>
          </a:prstGeom>
        </p:spPr>
      </p:pic>
      <p:pic>
        <p:nvPicPr>
          <p:cNvPr id="34" name="Immagine 3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811924" y="5131329"/>
            <a:ext cx="1856828" cy="1392621"/>
          </a:xfrm>
          <a:prstGeom prst="rect">
            <a:avLst/>
          </a:prstGeom>
        </p:spPr>
      </p:pic>
      <mc:AlternateContent xmlns:mc="http://schemas.openxmlformats.org/markup-compatibility/2006" xmlns:a14="http://schemas.microsoft.com/office/drawing/2010/main">
        <mc:Choice Requires="a14">
          <p:sp>
            <p:nvSpPr>
              <p:cNvPr id="27" name="Rectangle 40"/>
              <p:cNvSpPr/>
              <p:nvPr/>
            </p:nvSpPr>
            <p:spPr>
              <a:xfrm>
                <a:off x="264702" y="5421525"/>
                <a:ext cx="4339957" cy="1040093"/>
              </a:xfrm>
              <a:prstGeom prst="rect">
                <a:avLst/>
              </a:prstGeom>
            </p:spPr>
            <p:txBody>
              <a:bodyPr wrap="square">
                <a:spAutoFit/>
              </a:bodyPr>
              <a:lstStyle/>
              <a:p>
                <a:pPr algn="just"/>
                <a:r>
                  <a:rPr lang="it-IT" sz="1600" b="1" dirty="0" smtClean="0">
                    <a:solidFill>
                      <a:prstClr val="black"/>
                    </a:solidFill>
                    <a:latin typeface="Calibri" panose="020F0502020204030204" pitchFamily="34" charset="0"/>
                    <a:cs typeface="Calibri" panose="020F0502020204030204" pitchFamily="34" charset="0"/>
                  </a:rPr>
                  <a:t>Tuning test of Hard </a:t>
                </a:r>
                <a:r>
                  <a:rPr lang="it-IT" sz="1600" b="1" dirty="0" err="1" smtClean="0">
                    <a:solidFill>
                      <a:prstClr val="black"/>
                    </a:solidFill>
                    <a:latin typeface="Calibri" panose="020F0502020204030204" pitchFamily="34" charset="0"/>
                    <a:cs typeface="Calibri" panose="020F0502020204030204" pitchFamily="34" charset="0"/>
                  </a:rPr>
                  <a:t>Copper</a:t>
                </a:r>
                <a:r>
                  <a:rPr lang="it-IT" sz="1600" b="1" dirty="0">
                    <a:solidFill>
                      <a:prstClr val="black"/>
                    </a:solidFill>
                    <a:latin typeface="Calibri" panose="020F0502020204030204" pitchFamily="34" charset="0"/>
                    <a:cs typeface="Calibri" panose="020F0502020204030204" pitchFamily="34" charset="0"/>
                  </a:rPr>
                  <a:t> </a:t>
                </a:r>
                <a:r>
                  <a:rPr lang="it-IT" sz="1600" b="1" dirty="0" err="1" smtClean="0">
                    <a:solidFill>
                      <a:prstClr val="black"/>
                    </a:solidFill>
                    <a:latin typeface="Calibri" panose="020F0502020204030204" pitchFamily="34" charset="0"/>
                    <a:cs typeface="Calibri" panose="020F0502020204030204" pitchFamily="34" charset="0"/>
                  </a:rPr>
                  <a:t>cell</a:t>
                </a:r>
                <a:r>
                  <a:rPr lang="it-IT" sz="1600" dirty="0" smtClean="0">
                    <a:solidFill>
                      <a:prstClr val="black"/>
                    </a:solidFill>
                    <a:latin typeface="Calibri" panose="020F0502020204030204" pitchFamily="34" charset="0"/>
                    <a:cs typeface="Calibri" panose="020F0502020204030204" pitchFamily="34" charset="0"/>
                  </a:rPr>
                  <a:t>:</a:t>
                </a:r>
              </a:p>
              <a:p>
                <a:pPr algn="just"/>
                <a:r>
                  <a:rPr lang="it-IT" sz="1400" dirty="0" smtClean="0">
                    <a:solidFill>
                      <a:prstClr val="black"/>
                    </a:solidFill>
                    <a:latin typeface="Calibri" panose="020F0502020204030204" pitchFamily="34" charset="0"/>
                    <a:cs typeface="Calibri" panose="020F0502020204030204" pitchFamily="34" charset="0"/>
                  </a:rPr>
                  <a:t>4 tuners with </a:t>
                </a:r>
                <a:r>
                  <a:rPr lang="it-IT" sz="1400" dirty="0" err="1" smtClean="0">
                    <a:solidFill>
                      <a:prstClr val="black"/>
                    </a:solidFill>
                    <a:latin typeface="Calibri" panose="020F0502020204030204" pitchFamily="34" charset="0"/>
                    <a:cs typeface="Calibri" panose="020F0502020204030204" pitchFamily="34" charset="0"/>
                  </a:rPr>
                  <a:t>different</a:t>
                </a:r>
                <a:r>
                  <a:rPr lang="it-IT" sz="1400" dirty="0" smtClean="0">
                    <a:solidFill>
                      <a:prstClr val="black"/>
                    </a:solidFill>
                    <a:latin typeface="Calibri" panose="020F0502020204030204" pitchFamily="34" charset="0"/>
                    <a:cs typeface="Calibri" panose="020F0502020204030204" pitchFamily="34" charset="0"/>
                  </a:rPr>
                  <a:t> </a:t>
                </a:r>
                <a:r>
                  <a:rPr lang="it-IT" sz="1400" dirty="0" err="1" smtClean="0">
                    <a:solidFill>
                      <a:prstClr val="black"/>
                    </a:solidFill>
                    <a:latin typeface="Calibri" panose="020F0502020204030204" pitchFamily="34" charset="0"/>
                    <a:cs typeface="Calibri" panose="020F0502020204030204" pitchFamily="34" charset="0"/>
                  </a:rPr>
                  <a:t>thickness</a:t>
                </a:r>
                <a:r>
                  <a:rPr lang="it-IT" sz="1400" dirty="0" smtClean="0">
                    <a:solidFill>
                      <a:prstClr val="black"/>
                    </a:solidFill>
                    <a:latin typeface="Calibri" panose="020F0502020204030204" pitchFamily="34" charset="0"/>
                    <a:cs typeface="Calibri" panose="020F0502020204030204" pitchFamily="34" charset="0"/>
                  </a:rPr>
                  <a:t> from the </a:t>
                </a:r>
                <a:r>
                  <a:rPr lang="it-IT" sz="1400" dirty="0" err="1" smtClean="0">
                    <a:solidFill>
                      <a:prstClr val="black"/>
                    </a:solidFill>
                    <a:latin typeface="Calibri" panose="020F0502020204030204" pitchFamily="34" charset="0"/>
                    <a:cs typeface="Calibri" panose="020F0502020204030204" pitchFamily="34" charset="0"/>
                  </a:rPr>
                  <a:t>internal</a:t>
                </a:r>
                <a:r>
                  <a:rPr lang="it-IT" sz="1400" dirty="0" smtClean="0">
                    <a:solidFill>
                      <a:prstClr val="black"/>
                    </a:solidFill>
                    <a:latin typeface="Calibri" panose="020F0502020204030204" pitchFamily="34" charset="0"/>
                    <a:cs typeface="Calibri" panose="020F0502020204030204" pitchFamily="34" charset="0"/>
                  </a:rPr>
                  <a:t> </a:t>
                </a:r>
                <a:r>
                  <a:rPr lang="it-IT" sz="1400" dirty="0" err="1" smtClean="0">
                    <a:solidFill>
                      <a:prstClr val="black"/>
                    </a:solidFill>
                    <a:latin typeface="Calibri" panose="020F0502020204030204" pitchFamily="34" charset="0"/>
                    <a:cs typeface="Calibri" panose="020F0502020204030204" pitchFamily="34" charset="0"/>
                  </a:rPr>
                  <a:t>wall</a:t>
                </a:r>
                <a:endParaRPr lang="it-IT" sz="1400" dirty="0" smtClean="0">
                  <a:solidFill>
                    <a:prstClr val="black"/>
                  </a:solidFill>
                  <a:latin typeface="Calibri" panose="020F0502020204030204" pitchFamily="34" charset="0"/>
                  <a:cs typeface="Calibri" panose="020F0502020204030204" pitchFamily="34" charset="0"/>
                </a:endParaRPr>
              </a:p>
              <a:p>
                <a:pPr algn="just"/>
                <a:r>
                  <a:rPr lang="it-IT" sz="1400" dirty="0" smtClean="0">
                    <a:solidFill>
                      <a:prstClr val="black"/>
                    </a:solidFill>
                    <a:latin typeface="Calibri" panose="020F0502020204030204" pitchFamily="34" charset="0"/>
                    <a:cs typeface="Calibri" panose="020F0502020204030204" pitchFamily="34" charset="0"/>
                  </a:rPr>
                  <a:t>1 mm, 1.25 mm, 1.5 mm, 1.75 mm </a:t>
                </a:r>
              </a:p>
              <a:p>
                <a:pPr algn="just"/>
                <a14:m>
                  <m:oMath xmlns:m="http://schemas.openxmlformats.org/officeDocument/2006/math">
                    <m:r>
                      <a:rPr lang="it-IT" b="1" i="1" smtClean="0">
                        <a:solidFill>
                          <a:prstClr val="black"/>
                        </a:solidFill>
                        <a:latin typeface="Cambria Math" panose="02040503050406030204" pitchFamily="18" charset="0"/>
                        <a:ea typeface="Cambria Math" panose="02040503050406030204" pitchFamily="18" charset="0"/>
                        <a:cs typeface="Calibri" panose="020F0502020204030204" pitchFamily="34" charset="0"/>
                      </a:rPr>
                      <m:t>→ </m:t>
                    </m:r>
                  </m:oMath>
                </a14:m>
                <a:r>
                  <a:rPr lang="it-IT" sz="1600" dirty="0" smtClean="0">
                    <a:solidFill>
                      <a:prstClr val="black"/>
                    </a:solidFill>
                    <a:latin typeface="Calibri" panose="020F0502020204030204" pitchFamily="34" charset="0"/>
                    <a:cs typeface="Calibri" panose="020F0502020204030204" pitchFamily="34" charset="0"/>
                  </a:rPr>
                  <a:t> 500 kHz of </a:t>
                </a:r>
                <a14:m>
                  <m:oMath xmlns:m="http://schemas.openxmlformats.org/officeDocument/2006/math">
                    <m:r>
                      <a:rPr lang="it-IT" sz="16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rPr>
                      <m:t>∆</m:t>
                    </m:r>
                    <m:sSub>
                      <m:sSubPr>
                        <m:ctrlPr>
                          <a:rPr lang="it-IT" sz="1600" b="0" i="1" smtClean="0">
                            <a:solidFill>
                              <a:prstClr val="black"/>
                            </a:solidFill>
                            <a:latin typeface="Cambria Math" panose="02040503050406030204" pitchFamily="18" charset="0"/>
                            <a:ea typeface="Cambria Math" panose="02040503050406030204" pitchFamily="18" charset="0"/>
                            <a:cs typeface="Calibri" panose="020F0502020204030204" pitchFamily="34" charset="0"/>
                          </a:rPr>
                        </m:ctrlPr>
                      </m:sSubPr>
                      <m:e>
                        <m:r>
                          <a:rPr lang="it-IT" sz="1600" b="0" i="1" smtClean="0">
                            <a:solidFill>
                              <a:prstClr val="black"/>
                            </a:solidFill>
                            <a:latin typeface="Cambria Math" panose="02040503050406030204" pitchFamily="18" charset="0"/>
                            <a:ea typeface="Cambria Math" panose="02040503050406030204" pitchFamily="18" charset="0"/>
                            <a:cs typeface="Calibri" panose="020F0502020204030204" pitchFamily="34" charset="0"/>
                          </a:rPr>
                          <m:t>𝑓</m:t>
                        </m:r>
                      </m:e>
                      <m:sub>
                        <m:r>
                          <a:rPr lang="it-IT" sz="1600" b="0" i="1" smtClean="0">
                            <a:solidFill>
                              <a:prstClr val="black"/>
                            </a:solidFill>
                            <a:latin typeface="Cambria Math" panose="02040503050406030204" pitchFamily="18" charset="0"/>
                            <a:ea typeface="Cambria Math" panose="02040503050406030204" pitchFamily="18" charset="0"/>
                            <a:cs typeface="Calibri" panose="020F0502020204030204" pitchFamily="34" charset="0"/>
                          </a:rPr>
                          <m:t>𝑟𝑒𝑞</m:t>
                        </m:r>
                      </m:sub>
                    </m:sSub>
                  </m:oMath>
                </a14:m>
                <a:r>
                  <a:rPr lang="it-IT" sz="1600" dirty="0" smtClean="0">
                    <a:solidFill>
                      <a:prstClr val="black"/>
                    </a:solidFill>
                    <a:latin typeface="Calibri" panose="020F0502020204030204" pitchFamily="34" charset="0"/>
                    <a:cs typeface="Calibri" panose="020F0502020204030204" pitchFamily="34" charset="0"/>
                  </a:rPr>
                  <a:t> with 1-1.25mm  </a:t>
                </a:r>
              </a:p>
            </p:txBody>
          </p:sp>
        </mc:Choice>
        <mc:Fallback xmlns="">
          <p:sp>
            <p:nvSpPr>
              <p:cNvPr id="27" name="Rectangle 40"/>
              <p:cNvSpPr>
                <a:spLocks noRot="1" noChangeAspect="1" noMove="1" noResize="1" noEditPoints="1" noAdjustHandles="1" noChangeArrowheads="1" noChangeShapeType="1" noTextEdit="1"/>
              </p:cNvSpPr>
              <p:nvPr/>
            </p:nvSpPr>
            <p:spPr>
              <a:xfrm>
                <a:off x="264702" y="5421525"/>
                <a:ext cx="4339957" cy="1040093"/>
              </a:xfrm>
              <a:prstGeom prst="rect">
                <a:avLst/>
              </a:prstGeom>
              <a:blipFill rotWithShape="0">
                <a:blip r:embed="rId12"/>
                <a:stretch>
                  <a:fillRect l="-702" t="-1754" b="-5263"/>
                </a:stretch>
              </a:blipFill>
            </p:spPr>
            <p:txBody>
              <a:bodyPr/>
              <a:lstStyle/>
              <a:p>
                <a:r>
                  <a:rPr lang="it-IT">
                    <a:noFill/>
                  </a:rPr>
                  <a:t> </a:t>
                </a:r>
              </a:p>
            </p:txBody>
          </p:sp>
        </mc:Fallback>
      </mc:AlternateContent>
      <p:sp>
        <p:nvSpPr>
          <p:cNvPr id="25" name="TextBox 24"/>
          <p:cNvSpPr txBox="1"/>
          <p:nvPr/>
        </p:nvSpPr>
        <p:spPr>
          <a:xfrm>
            <a:off x="0" y="6551056"/>
            <a:ext cx="8706118" cy="307777"/>
          </a:xfrm>
          <a:prstGeom prst="rect">
            <a:avLst/>
          </a:prstGeom>
          <a:noFill/>
        </p:spPr>
        <p:txBody>
          <a:bodyPr wrap="square" rtlCol="0">
            <a:spAutoFit/>
          </a:bodyPr>
          <a:lstStyle/>
          <a:p>
            <a:pPr algn="r"/>
            <a:r>
              <a:rPr lang="it-IT" sz="1400" dirty="0" smtClean="0">
                <a:solidFill>
                  <a:schemeClr val="tx1">
                    <a:lumMod val="95000"/>
                  </a:schemeClr>
                </a:solidFill>
                <a:latin typeface="Calibri" panose="020F0502020204030204" pitchFamily="34" charset="0"/>
                <a:cs typeface="Calibri" panose="020F0502020204030204" pitchFamily="34" charset="0"/>
              </a:rPr>
              <a:t>07-06-2018</a:t>
            </a:r>
            <a:endParaRPr lang="it-IT" sz="1400" dirty="0">
              <a:solidFill>
                <a:schemeClr val="tx1">
                  <a:lumMod val="95000"/>
                </a:schemeClr>
              </a:solidFill>
              <a:latin typeface="Calibri" panose="020F0502020204030204" pitchFamily="34" charset="0"/>
              <a:cs typeface="Calibri" panose="020F0502020204030204" pitchFamily="34" charset="0"/>
            </a:endParaRPr>
          </a:p>
        </p:txBody>
      </p:sp>
      <p:sp>
        <p:nvSpPr>
          <p:cNvPr id="28" name="TextBox 27"/>
          <p:cNvSpPr txBox="1"/>
          <p:nvPr/>
        </p:nvSpPr>
        <p:spPr>
          <a:xfrm>
            <a:off x="-4606" y="6550223"/>
            <a:ext cx="8126882" cy="307777"/>
          </a:xfrm>
          <a:prstGeom prst="rect">
            <a:avLst/>
          </a:prstGeom>
          <a:noFill/>
        </p:spPr>
        <p:txBody>
          <a:bodyPr wrap="square" rtlCol="0">
            <a:spAutoFit/>
          </a:bodyPr>
          <a:lstStyle/>
          <a:p>
            <a:r>
              <a:rPr lang="it-IT" sz="1400" dirty="0" smtClean="0">
                <a:solidFill>
                  <a:schemeClr val="tx1">
                    <a:lumMod val="95000"/>
                  </a:schemeClr>
                </a:solidFill>
                <a:latin typeface="Calibri" panose="020F0502020204030204" pitchFamily="34" charset="0"/>
                <a:cs typeface="Calibri" panose="020F0502020204030204" pitchFamily="34" charset="0"/>
              </a:rPr>
              <a:t>HG2018 - Shanghai			</a:t>
            </a:r>
          </a:p>
        </p:txBody>
      </p:sp>
    </p:spTree>
    <p:extLst>
      <p:ext uri="{BB962C8B-B14F-4D97-AF65-F5344CB8AC3E}">
        <p14:creationId xmlns:p14="http://schemas.microsoft.com/office/powerpoint/2010/main" val="1241382554"/>
      </p:ext>
    </p:extLst>
  </p:cSld>
  <p:clrMapOvr>
    <a:masterClrMapping/>
  </p:clrMapOvr>
  <mc:AlternateContent xmlns:mc="http://schemas.openxmlformats.org/markup-compatibility/2006" xmlns:p14="http://schemas.microsoft.com/office/powerpoint/2010/main">
    <mc:Choice Requires="p14">
      <p:transition spd="slow" p14:dur="2000" advTm="24959"/>
    </mc:Choice>
    <mc:Fallback xmlns="">
      <p:transition spd="slow" advTm="24959"/>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0" y="811369"/>
            <a:ext cx="9144002" cy="57654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prstClr val="white"/>
              </a:solidFill>
            </a:endParaRPr>
          </a:p>
        </p:txBody>
      </p:sp>
      <p:sp>
        <p:nvSpPr>
          <p:cNvPr id="2" name="Titolo 1"/>
          <p:cNvSpPr>
            <a:spLocks noGrp="1"/>
          </p:cNvSpPr>
          <p:nvPr>
            <p:ph type="title"/>
          </p:nvPr>
        </p:nvSpPr>
        <p:spPr>
          <a:xfrm>
            <a:off x="628650" y="1"/>
            <a:ext cx="7886700" cy="811368"/>
          </a:xfrm>
        </p:spPr>
        <p:txBody>
          <a:bodyPr>
            <a:normAutofit/>
          </a:bodyPr>
          <a:lstStyle/>
          <a:p>
            <a:r>
              <a:rPr lang="it-IT" sz="3600" b="1" dirty="0" smtClean="0">
                <a:solidFill>
                  <a:schemeClr val="tx1">
                    <a:lumMod val="85000"/>
                  </a:schemeClr>
                </a:solidFill>
                <a:latin typeface="Calibri" panose="020F0502020204030204" pitchFamily="34" charset="0"/>
                <a:cs typeface="Calibri" panose="020F0502020204030204" pitchFamily="34" charset="0"/>
              </a:rPr>
              <a:t>Ultra-fast C-band </a:t>
            </a:r>
            <a:r>
              <a:rPr lang="it-IT" sz="3600" b="1" dirty="0" err="1" smtClean="0">
                <a:solidFill>
                  <a:schemeClr val="tx1">
                    <a:lumMod val="85000"/>
                  </a:schemeClr>
                </a:solidFill>
                <a:latin typeface="Calibri" panose="020F0502020204030204" pitchFamily="34" charset="0"/>
                <a:cs typeface="Calibri" panose="020F0502020204030204" pitchFamily="34" charset="0"/>
              </a:rPr>
              <a:t>photocathode</a:t>
            </a:r>
            <a:r>
              <a:rPr lang="it-IT" sz="3600" b="1" dirty="0" smtClean="0">
                <a:solidFill>
                  <a:schemeClr val="tx1">
                    <a:lumMod val="85000"/>
                  </a:schemeClr>
                </a:solidFill>
                <a:latin typeface="Calibri" panose="020F0502020204030204" pitchFamily="34" charset="0"/>
                <a:cs typeface="Calibri" panose="020F0502020204030204" pitchFamily="34" charset="0"/>
              </a:rPr>
              <a:t>  </a:t>
            </a:r>
            <a:r>
              <a:rPr lang="it-IT" sz="3600" b="1" dirty="0" err="1" smtClean="0">
                <a:solidFill>
                  <a:schemeClr val="tx1">
                    <a:lumMod val="85000"/>
                  </a:schemeClr>
                </a:solidFill>
                <a:latin typeface="Calibri" panose="020F0502020204030204" pitchFamily="34" charset="0"/>
                <a:cs typeface="Calibri" panose="020F0502020204030204" pitchFamily="34" charset="0"/>
              </a:rPr>
              <a:t>gun</a:t>
            </a:r>
            <a:endParaRPr lang="it-IT" sz="3600" b="1" dirty="0">
              <a:solidFill>
                <a:schemeClr val="tx1">
                  <a:lumMod val="85000"/>
                </a:schemeClr>
              </a:solidFill>
              <a:latin typeface="Calibri" panose="020F0502020204030204" pitchFamily="34" charset="0"/>
              <a:cs typeface="Calibri" panose="020F0502020204030204" pitchFamily="34" charset="0"/>
            </a:endParaRPr>
          </a:p>
        </p:txBody>
      </p:sp>
      <p:graphicFrame>
        <p:nvGraphicFramePr>
          <p:cNvPr id="6" name="Table 2"/>
          <p:cNvGraphicFramePr>
            <a:graphicFrameLocks noGrp="1"/>
          </p:cNvGraphicFramePr>
          <p:nvPr>
            <p:extLst>
              <p:ext uri="{D42A27DB-BD31-4B8C-83A1-F6EECF244321}">
                <p14:modId xmlns:p14="http://schemas.microsoft.com/office/powerpoint/2010/main" val="3450388119"/>
              </p:ext>
            </p:extLst>
          </p:nvPr>
        </p:nvGraphicFramePr>
        <p:xfrm>
          <a:off x="270701" y="2519160"/>
          <a:ext cx="3159565" cy="3749040"/>
        </p:xfrm>
        <a:graphic>
          <a:graphicData uri="http://schemas.openxmlformats.org/drawingml/2006/table">
            <a:tbl>
              <a:tblPr firstRow="1" bandRow="1"/>
              <a:tblGrid>
                <a:gridCol w="2137247">
                  <a:extLst>
                    <a:ext uri="{9D8B030D-6E8A-4147-A177-3AD203B41FA5}">
                      <a16:colId xmlns="" xmlns:a16="http://schemas.microsoft.com/office/drawing/2014/main" val="20000"/>
                    </a:ext>
                  </a:extLst>
                </a:gridCol>
                <a:gridCol w="1022318">
                  <a:extLst>
                    <a:ext uri="{9D8B030D-6E8A-4147-A177-3AD203B41FA5}">
                      <a16:colId xmlns="" xmlns:a16="http://schemas.microsoft.com/office/drawing/2014/main" val="20001"/>
                    </a:ext>
                  </a:extLst>
                </a:gridCol>
              </a:tblGrid>
              <a:tr h="257677">
                <a:tc>
                  <a:txBody>
                    <a:bodyPr/>
                    <a:lstStyle/>
                    <a:p>
                      <a:pPr algn="ctr"/>
                      <a:r>
                        <a:rPr lang="it-IT" sz="1200" b="1" baseline="0" dirty="0" err="1" smtClean="0">
                          <a:solidFill>
                            <a:schemeClr val="bg1"/>
                          </a:solidFill>
                        </a:rPr>
                        <a:t>Parameter</a:t>
                      </a:r>
                      <a:endParaRPr lang="it-IT" sz="1200" b="1" baseline="0" dirty="0">
                        <a:solidFill>
                          <a:schemeClr val="bg1"/>
                        </a:solidFill>
                      </a:endParaRPr>
                    </a:p>
                  </a:txBody>
                  <a:tcPr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tx2"/>
                    </a:solidFill>
                  </a:tcPr>
                </a:tc>
                <a:tc>
                  <a:txBody>
                    <a:bodyPr/>
                    <a:lstStyle/>
                    <a:p>
                      <a:pPr algn="ctr"/>
                      <a:r>
                        <a:rPr lang="it-IT" sz="1200" b="1" dirty="0" smtClean="0">
                          <a:solidFill>
                            <a:schemeClr val="bg1"/>
                          </a:solidFill>
                        </a:rPr>
                        <a:t>Value</a:t>
                      </a:r>
                      <a:endParaRPr lang="it-IT" sz="1200" b="1" dirty="0">
                        <a:solidFill>
                          <a:schemeClr val="bg1"/>
                        </a:solidFill>
                      </a:endParaRPr>
                    </a:p>
                  </a:txBody>
                  <a:tcPr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tx2"/>
                    </a:solidFill>
                  </a:tcPr>
                </a:tc>
              </a:tr>
              <a:tr h="257677">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rPr>
                        <a:t>f</a:t>
                      </a:r>
                      <a:r>
                        <a:rPr lang="el-GR" sz="1200" baseline="-25000" dirty="0" smtClean="0">
                          <a:solidFill>
                            <a:schemeClr val="bg1"/>
                          </a:solidFill>
                        </a:rPr>
                        <a:t>π</a:t>
                      </a:r>
                      <a:endParaRPr lang="it-IT" sz="1200" baseline="0" dirty="0">
                        <a:solidFill>
                          <a:schemeClr val="bg1"/>
                        </a:solidFill>
                      </a:endParaRPr>
                    </a:p>
                  </a:txBody>
                  <a:tcPr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rPr>
                        <a:t> 5.712 GHz</a:t>
                      </a:r>
                      <a:endParaRPr lang="it-IT" sz="1200" dirty="0">
                        <a:solidFill>
                          <a:schemeClr val="bg1"/>
                        </a:solidFill>
                      </a:endParaRPr>
                    </a:p>
                  </a:txBody>
                  <a:tcPr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 xmlns:a16="http://schemas.microsoft.com/office/drawing/2014/main" val="10000"/>
                  </a:ext>
                </a:extLst>
              </a:tr>
              <a:tr h="257677">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el-GR" sz="1200" baseline="0" dirty="0" smtClean="0">
                          <a:solidFill>
                            <a:schemeClr val="bg1"/>
                          </a:solidFill>
                        </a:rPr>
                        <a:t>Δ</a:t>
                      </a:r>
                      <a:r>
                        <a:rPr lang="it-IT" sz="1200" baseline="0" dirty="0" smtClean="0">
                          <a:solidFill>
                            <a:schemeClr val="bg1"/>
                          </a:solidFill>
                        </a:rPr>
                        <a:t>f</a:t>
                      </a:r>
                      <a:endParaRPr lang="it-IT" sz="1200" baseline="0" dirty="0">
                        <a:solidFill>
                          <a:schemeClr val="bg1"/>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rPr>
                        <a:t>≈ 100 MHz</a:t>
                      </a:r>
                      <a:endParaRPr lang="it-IT" sz="1200" dirty="0">
                        <a:solidFill>
                          <a:schemeClr val="bg1"/>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r h="257677">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rPr>
                        <a:t>Q</a:t>
                      </a:r>
                      <a:r>
                        <a:rPr lang="it-IT" sz="1200" baseline="-25000" dirty="0" smtClean="0">
                          <a:solidFill>
                            <a:schemeClr val="bg1"/>
                          </a:solidFill>
                        </a:rPr>
                        <a:t>0</a:t>
                      </a:r>
                      <a:endParaRPr lang="it-IT" sz="1200" baseline="-25000" dirty="0">
                        <a:solidFill>
                          <a:schemeClr val="bg1"/>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rPr>
                        <a:t>10450</a:t>
                      </a:r>
                      <a:endParaRPr lang="it-IT" sz="1200" dirty="0">
                        <a:solidFill>
                          <a:schemeClr val="bg1"/>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257677">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el-GR" sz="1200" dirty="0" smtClean="0">
                          <a:solidFill>
                            <a:schemeClr val="bg1"/>
                          </a:solidFill>
                        </a:rPr>
                        <a:t>β</a:t>
                      </a:r>
                      <a:endParaRPr lang="it-IT" sz="1200" dirty="0">
                        <a:solidFill>
                          <a:schemeClr val="bg1"/>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rPr>
                        <a:t>2.93</a:t>
                      </a:r>
                      <a:endParaRPr lang="it-IT" sz="1200" dirty="0">
                        <a:solidFill>
                          <a:schemeClr val="bg1"/>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257677">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el-GR" sz="1200" dirty="0" smtClean="0">
                          <a:solidFill>
                            <a:schemeClr val="bg1"/>
                          </a:solidFill>
                        </a:rPr>
                        <a:t>τ</a:t>
                      </a:r>
                      <a:r>
                        <a:rPr lang="it-IT" sz="1200" baseline="-25000" dirty="0" smtClean="0">
                          <a:solidFill>
                            <a:schemeClr val="bg1"/>
                          </a:solidFill>
                        </a:rPr>
                        <a:t>F</a:t>
                      </a:r>
                      <a:endParaRPr lang="it-IT" sz="1200" baseline="-25000" dirty="0">
                        <a:solidFill>
                          <a:schemeClr val="bg1"/>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rPr>
                        <a:t>148 ns</a:t>
                      </a:r>
                      <a:endParaRPr lang="it-IT" sz="1200" dirty="0">
                        <a:solidFill>
                          <a:schemeClr val="bg1"/>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 xmlns:a16="http://schemas.microsoft.com/office/drawing/2014/main" val="10004"/>
                  </a:ext>
                </a:extLst>
              </a:tr>
              <a:tr h="257677">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err="1" smtClean="0">
                          <a:solidFill>
                            <a:schemeClr val="bg1"/>
                          </a:solidFill>
                        </a:rPr>
                        <a:t>E</a:t>
                      </a:r>
                      <a:r>
                        <a:rPr lang="it-IT" sz="1200" baseline="-25000" dirty="0" err="1" smtClean="0">
                          <a:solidFill>
                            <a:schemeClr val="bg1"/>
                          </a:solidFill>
                        </a:rPr>
                        <a:t>cath</a:t>
                      </a:r>
                      <a:endParaRPr lang="it-IT" sz="1200" baseline="0" dirty="0">
                        <a:solidFill>
                          <a:schemeClr val="bg1"/>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rPr>
                        <a:t>240 MV/m</a:t>
                      </a:r>
                      <a:endParaRPr lang="it-IT" sz="1200" dirty="0">
                        <a:solidFill>
                          <a:schemeClr val="bg1"/>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 xmlns:a16="http://schemas.microsoft.com/office/drawing/2014/main" val="10005"/>
                  </a:ext>
                </a:extLst>
              </a:tr>
              <a:tr h="257677">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baseline="0" dirty="0" smtClean="0">
                          <a:solidFill>
                            <a:schemeClr val="bg1"/>
                          </a:solidFill>
                        </a:rPr>
                        <a:t>S</a:t>
                      </a:r>
                      <a:r>
                        <a:rPr lang="it-IT" sz="1200" baseline="-25000" dirty="0" smtClean="0">
                          <a:solidFill>
                            <a:schemeClr val="bg1"/>
                          </a:solidFill>
                        </a:rPr>
                        <a:t>11</a:t>
                      </a:r>
                      <a:r>
                        <a:rPr lang="it-IT" sz="1200" baseline="0" dirty="0" smtClean="0">
                          <a:solidFill>
                            <a:schemeClr val="bg1"/>
                          </a:solidFill>
                        </a:rPr>
                        <a:t> @res</a:t>
                      </a:r>
                      <a:endParaRPr lang="it-IT" sz="1200" baseline="0" dirty="0">
                        <a:solidFill>
                          <a:schemeClr val="bg1"/>
                        </a:solidFill>
                      </a:endParaRPr>
                    </a:p>
                  </a:txBody>
                  <a:tcPr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rPr>
                        <a:t>-5.86 dB</a:t>
                      </a:r>
                      <a:endParaRPr lang="it-IT" sz="1200" dirty="0">
                        <a:solidFill>
                          <a:schemeClr val="bg1"/>
                        </a:solidFill>
                      </a:endParaRPr>
                    </a:p>
                  </a:txBody>
                  <a:tcPr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 xmlns:a16="http://schemas.microsoft.com/office/drawing/2014/main" val="10008"/>
                  </a:ext>
                </a:extLst>
              </a:tr>
              <a:tr h="257677">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baseline="0" dirty="0" err="1" smtClean="0">
                          <a:solidFill>
                            <a:schemeClr val="bg1"/>
                          </a:solidFill>
                        </a:rPr>
                        <a:t>E</a:t>
                      </a:r>
                      <a:r>
                        <a:rPr lang="it-IT" sz="1200" baseline="-25000" dirty="0" err="1" smtClean="0">
                          <a:solidFill>
                            <a:schemeClr val="bg1"/>
                          </a:solidFill>
                        </a:rPr>
                        <a:t>surf</a:t>
                      </a:r>
                      <a:r>
                        <a:rPr lang="it-IT" sz="1200" baseline="0" dirty="0" smtClean="0">
                          <a:solidFill>
                            <a:schemeClr val="bg1"/>
                          </a:solidFill>
                        </a:rPr>
                        <a:t>/</a:t>
                      </a:r>
                      <a:r>
                        <a:rPr lang="it-IT" sz="1200" baseline="0" dirty="0" err="1" smtClean="0">
                          <a:solidFill>
                            <a:schemeClr val="bg1"/>
                          </a:solidFill>
                        </a:rPr>
                        <a:t>E</a:t>
                      </a:r>
                      <a:r>
                        <a:rPr lang="it-IT" sz="1200" baseline="-25000" dirty="0" err="1" smtClean="0">
                          <a:solidFill>
                            <a:schemeClr val="bg1"/>
                          </a:solidFill>
                        </a:rPr>
                        <a:t>cathode</a:t>
                      </a:r>
                      <a:endParaRPr lang="it-IT" sz="1200" baseline="-25000" dirty="0">
                        <a:solidFill>
                          <a:schemeClr val="bg1"/>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rPr>
                        <a:t>0.9</a:t>
                      </a:r>
                      <a:endParaRPr lang="it-IT" sz="1200" dirty="0">
                        <a:solidFill>
                          <a:schemeClr val="bg1"/>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 xmlns:a16="http://schemas.microsoft.com/office/drawing/2014/main" val="10009"/>
                  </a:ext>
                </a:extLst>
              </a:tr>
              <a:tr h="257677">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baseline="0" dirty="0" smtClean="0">
                          <a:solidFill>
                            <a:schemeClr val="bg1"/>
                          </a:solidFill>
                        </a:rPr>
                        <a:t> Max Sc on </a:t>
                      </a:r>
                      <a:r>
                        <a:rPr lang="it-IT" sz="1200" baseline="0" dirty="0" err="1" smtClean="0">
                          <a:solidFill>
                            <a:schemeClr val="bg1"/>
                          </a:solidFill>
                        </a:rPr>
                        <a:t>coupler</a:t>
                      </a:r>
                      <a:r>
                        <a:rPr lang="it-IT" sz="1200" baseline="0" dirty="0" smtClean="0">
                          <a:solidFill>
                            <a:schemeClr val="bg1"/>
                          </a:solidFill>
                        </a:rPr>
                        <a:t> </a:t>
                      </a:r>
                      <a:r>
                        <a:rPr lang="it-IT" sz="1200" baseline="0" dirty="0" err="1" smtClean="0">
                          <a:solidFill>
                            <a:schemeClr val="bg1"/>
                          </a:solidFill>
                        </a:rPr>
                        <a:t>surface</a:t>
                      </a:r>
                      <a:endParaRPr lang="it-IT" sz="1200" baseline="0" dirty="0">
                        <a:solidFill>
                          <a:schemeClr val="bg1"/>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rPr>
                        <a:t>3 W/µm</a:t>
                      </a:r>
                      <a:r>
                        <a:rPr lang="it-IT" sz="1200" baseline="30000" dirty="0" smtClean="0">
                          <a:solidFill>
                            <a:schemeClr val="bg1"/>
                          </a:solidFill>
                        </a:rPr>
                        <a:t>2</a:t>
                      </a:r>
                      <a:endParaRPr lang="it-IT" sz="1200" baseline="30000" dirty="0">
                        <a:solidFill>
                          <a:schemeClr val="bg1"/>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 xmlns:a16="http://schemas.microsoft.com/office/drawing/2014/main" val="10010"/>
                  </a:ext>
                </a:extLst>
              </a:tr>
              <a:tr h="257677">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rPr>
                        <a:t>Field </a:t>
                      </a:r>
                      <a:r>
                        <a:rPr lang="it-IT" sz="1200" dirty="0" err="1" smtClean="0">
                          <a:solidFill>
                            <a:schemeClr val="bg1"/>
                          </a:solidFill>
                        </a:rPr>
                        <a:t>flatness</a:t>
                      </a:r>
                      <a:endParaRPr lang="it-IT" sz="1200" baseline="0" dirty="0">
                        <a:solidFill>
                          <a:schemeClr val="bg1"/>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rPr>
                        <a:t>&lt;1%</a:t>
                      </a:r>
                      <a:endParaRPr lang="it-IT" sz="1200" dirty="0">
                        <a:solidFill>
                          <a:schemeClr val="bg1"/>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 xmlns:a16="http://schemas.microsoft.com/office/drawing/2014/main" val="10011"/>
                  </a:ext>
                </a:extLst>
              </a:tr>
              <a:tr h="257677">
                <a:tc>
                  <a:txBody>
                    <a:bodyPr/>
                    <a:lstStyle/>
                    <a:p>
                      <a:pPr algn="ctr"/>
                      <a:r>
                        <a:rPr lang="it-IT" sz="1200" baseline="0" dirty="0" err="1" smtClean="0">
                          <a:solidFill>
                            <a:schemeClr val="bg1"/>
                          </a:solidFill>
                          <a:latin typeface="Calibri" panose="020F0502020204030204" pitchFamily="34" charset="0"/>
                          <a:cs typeface="Calibri" panose="020F0502020204030204" pitchFamily="34" charset="0"/>
                        </a:rPr>
                        <a:t>Hsurf</a:t>
                      </a:r>
                      <a:r>
                        <a:rPr lang="it-IT" sz="1200" baseline="0" dirty="0" smtClean="0">
                          <a:solidFill>
                            <a:schemeClr val="bg1"/>
                          </a:solidFill>
                          <a:latin typeface="Calibri" panose="020F0502020204030204" pitchFamily="34" charset="0"/>
                          <a:cs typeface="Calibri" panose="020F0502020204030204" pitchFamily="34" charset="0"/>
                        </a:rPr>
                        <a:t> on </a:t>
                      </a:r>
                      <a:r>
                        <a:rPr lang="it-IT" sz="1200" baseline="0" dirty="0" err="1" smtClean="0">
                          <a:solidFill>
                            <a:schemeClr val="bg1"/>
                          </a:solidFill>
                          <a:latin typeface="Calibri" panose="020F0502020204030204" pitchFamily="34" charset="0"/>
                          <a:cs typeface="Calibri" panose="020F0502020204030204" pitchFamily="34" charset="0"/>
                        </a:rPr>
                        <a:t>coupler</a:t>
                      </a:r>
                      <a:endParaRPr lang="it-IT" sz="1200" baseline="0" dirty="0">
                        <a:solidFill>
                          <a:schemeClr val="bg1"/>
                        </a:solidFill>
                        <a:latin typeface="Calibri" panose="020F0502020204030204" pitchFamily="34" charset="0"/>
                        <a:cs typeface="Calibri" panose="020F0502020204030204" pitchFamily="34" charset="0"/>
                      </a:endParaRPr>
                    </a:p>
                  </a:txBody>
                  <a:tcPr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700 </a:t>
                      </a:r>
                      <a:r>
                        <a:rPr lang="it-IT" sz="1200" dirty="0" err="1" smtClean="0">
                          <a:solidFill>
                            <a:schemeClr val="bg1"/>
                          </a:solidFill>
                          <a:latin typeface="Calibri" panose="020F0502020204030204" pitchFamily="34" charset="0"/>
                          <a:cs typeface="Calibri" panose="020F0502020204030204" pitchFamily="34" charset="0"/>
                        </a:rPr>
                        <a:t>kA</a:t>
                      </a:r>
                      <a:r>
                        <a:rPr lang="it-IT" sz="1200" dirty="0" smtClean="0">
                          <a:solidFill>
                            <a:schemeClr val="bg1"/>
                          </a:solidFill>
                          <a:latin typeface="Calibri" panose="020F0502020204030204" pitchFamily="34" charset="0"/>
                          <a:cs typeface="Calibri" panose="020F0502020204030204" pitchFamily="34" charset="0"/>
                        </a:rPr>
                        <a:t>/m</a:t>
                      </a:r>
                      <a:endParaRPr lang="it-IT" sz="1200" dirty="0">
                        <a:solidFill>
                          <a:schemeClr val="bg1"/>
                        </a:solidFill>
                        <a:latin typeface="Calibri" panose="020F0502020204030204" pitchFamily="34" charset="0"/>
                        <a:cs typeface="Calibri" panose="020F0502020204030204" pitchFamily="34" charset="0"/>
                      </a:endParaRPr>
                    </a:p>
                  </a:txBody>
                  <a:tcPr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tr>
              <a:tr h="353073">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err="1" smtClean="0">
                          <a:solidFill>
                            <a:schemeClr val="bg1"/>
                          </a:solidFill>
                        </a:rPr>
                        <a:t>T</a:t>
                      </a:r>
                      <a:r>
                        <a:rPr lang="it-IT" sz="1200" baseline="-25000" dirty="0" err="1" smtClean="0">
                          <a:solidFill>
                            <a:schemeClr val="bg1"/>
                          </a:solidFill>
                        </a:rPr>
                        <a:t>pulsed</a:t>
                      </a:r>
                      <a:r>
                        <a:rPr lang="it-IT" sz="1200" baseline="-25000" dirty="0" smtClean="0">
                          <a:solidFill>
                            <a:schemeClr val="bg1"/>
                          </a:solidFill>
                        </a:rPr>
                        <a:t> </a:t>
                      </a:r>
                      <a:r>
                        <a:rPr lang="it-IT" sz="1200" baseline="0" dirty="0" smtClean="0">
                          <a:solidFill>
                            <a:schemeClr val="bg1"/>
                          </a:solidFill>
                        </a:rPr>
                        <a:t>@ 100 ns (</a:t>
                      </a:r>
                      <a:r>
                        <a:rPr lang="it-IT" sz="1200" baseline="0" dirty="0" err="1" smtClean="0">
                          <a:solidFill>
                            <a:schemeClr val="bg1"/>
                          </a:solidFill>
                        </a:rPr>
                        <a:t>square</a:t>
                      </a:r>
                      <a:r>
                        <a:rPr lang="it-IT" sz="1200" baseline="0" dirty="0" smtClean="0">
                          <a:solidFill>
                            <a:schemeClr val="bg1"/>
                          </a:solidFill>
                        </a:rPr>
                        <a:t> pulse)</a:t>
                      </a:r>
                    </a:p>
                    <a:p>
                      <a:pPr algn="ctr"/>
                      <a:r>
                        <a:rPr lang="it-IT" sz="1200" baseline="0" dirty="0" smtClean="0">
                          <a:solidFill>
                            <a:schemeClr val="bg1"/>
                          </a:solidFill>
                        </a:rPr>
                        <a:t>           @ 200 ns (</a:t>
                      </a:r>
                      <a:r>
                        <a:rPr lang="it-IT" sz="1200" baseline="0" dirty="0" err="1" smtClean="0">
                          <a:solidFill>
                            <a:schemeClr val="bg1"/>
                          </a:solidFill>
                        </a:rPr>
                        <a:t>square</a:t>
                      </a:r>
                      <a:r>
                        <a:rPr lang="it-IT" sz="1200" baseline="0" dirty="0" smtClean="0">
                          <a:solidFill>
                            <a:schemeClr val="bg1"/>
                          </a:solidFill>
                        </a:rPr>
                        <a:t> pulse)</a:t>
                      </a:r>
                      <a:endParaRPr lang="it-IT" sz="1200" baseline="0" dirty="0">
                        <a:solidFill>
                          <a:schemeClr val="bg1"/>
                        </a:solidFill>
                      </a:endParaRPr>
                    </a:p>
                  </a:txBody>
                  <a:tcPr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b="0" dirty="0" smtClean="0">
                          <a:solidFill>
                            <a:schemeClr val="bg1"/>
                          </a:solidFill>
                        </a:rPr>
                        <a:t>45°C</a:t>
                      </a:r>
                    </a:p>
                    <a:p>
                      <a:pPr algn="ctr"/>
                      <a:r>
                        <a:rPr lang="it-IT" sz="1200" b="0" dirty="0" smtClean="0">
                          <a:solidFill>
                            <a:schemeClr val="bg1"/>
                          </a:solidFill>
                        </a:rPr>
                        <a:t>65°C</a:t>
                      </a:r>
                    </a:p>
                  </a:txBody>
                  <a:tcPr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 xmlns:a16="http://schemas.microsoft.com/office/drawing/2014/main" val="10013"/>
                  </a:ext>
                </a:extLst>
              </a:tr>
            </a:tbl>
          </a:graphicData>
        </a:graphic>
      </p:graphicFrame>
      <p:grpSp>
        <p:nvGrpSpPr>
          <p:cNvPr id="40" name="Group 29"/>
          <p:cNvGrpSpPr/>
          <p:nvPr/>
        </p:nvGrpSpPr>
        <p:grpSpPr>
          <a:xfrm>
            <a:off x="6785059" y="3511951"/>
            <a:ext cx="2335807" cy="2137247"/>
            <a:chOff x="6710713" y="767720"/>
            <a:chExt cx="2335807" cy="2163085"/>
          </a:xfrm>
        </p:grpSpPr>
        <p:pic>
          <p:nvPicPr>
            <p:cNvPr id="41" name="Picture 20"/>
            <p:cNvPicPr>
              <a:picLocks noChangeAspect="1"/>
            </p:cNvPicPr>
            <p:nvPr/>
          </p:nvPicPr>
          <p:blipFill rotWithShape="1">
            <a:blip r:embed="rId3" cstate="print">
              <a:extLst>
                <a:ext uri="{28A0092B-C50C-407E-A947-70E740481C1C}">
                  <a14:useLocalDpi xmlns:a14="http://schemas.microsoft.com/office/drawing/2010/main" val="0"/>
                </a:ext>
              </a:extLst>
            </a:blip>
            <a:srcRect l="10969" t="6799" r="51960" b="7820"/>
            <a:stretch/>
          </p:blipFill>
          <p:spPr>
            <a:xfrm>
              <a:off x="6719110" y="811219"/>
              <a:ext cx="2327410" cy="2119586"/>
            </a:xfrm>
            <a:prstGeom prst="rect">
              <a:avLst/>
            </a:prstGeom>
          </p:spPr>
        </p:pic>
        <p:sp>
          <p:nvSpPr>
            <p:cNvPr id="42" name="TextBox 21"/>
            <p:cNvSpPr txBox="1"/>
            <p:nvPr/>
          </p:nvSpPr>
          <p:spPr>
            <a:xfrm>
              <a:off x="8073431" y="767720"/>
              <a:ext cx="135629" cy="373797"/>
            </a:xfrm>
            <a:prstGeom prst="rect">
              <a:avLst/>
            </a:prstGeom>
            <a:noFill/>
          </p:spPr>
          <p:txBody>
            <a:bodyPr wrap="square" rtlCol="0">
              <a:spAutoFit/>
            </a:bodyPr>
            <a:lstStyle/>
            <a:p>
              <a:r>
                <a:rPr lang="it-IT" dirty="0" smtClean="0">
                  <a:solidFill>
                    <a:prstClr val="black"/>
                  </a:solidFill>
                  <a:latin typeface="Calibri" panose="020F0502020204030204" pitchFamily="34" charset="0"/>
                  <a:cs typeface="Calibri" panose="020F0502020204030204" pitchFamily="34" charset="0"/>
                </a:rPr>
                <a:t>1</a:t>
              </a:r>
              <a:endParaRPr lang="it-IT" dirty="0">
                <a:solidFill>
                  <a:prstClr val="black"/>
                </a:solidFill>
                <a:latin typeface="Calibri" panose="020F0502020204030204" pitchFamily="34" charset="0"/>
                <a:cs typeface="Calibri" panose="020F0502020204030204" pitchFamily="34" charset="0"/>
              </a:endParaRPr>
            </a:p>
          </p:txBody>
        </p:sp>
        <p:sp>
          <p:nvSpPr>
            <p:cNvPr id="43" name="TextBox 22"/>
            <p:cNvSpPr txBox="1"/>
            <p:nvPr/>
          </p:nvSpPr>
          <p:spPr>
            <a:xfrm>
              <a:off x="7483551" y="2419286"/>
              <a:ext cx="135629" cy="373797"/>
            </a:xfrm>
            <a:prstGeom prst="rect">
              <a:avLst/>
            </a:prstGeom>
            <a:noFill/>
          </p:spPr>
          <p:txBody>
            <a:bodyPr wrap="square" rtlCol="0">
              <a:spAutoFit/>
            </a:bodyPr>
            <a:lstStyle/>
            <a:p>
              <a:r>
                <a:rPr lang="it-IT" dirty="0" smtClean="0">
                  <a:solidFill>
                    <a:prstClr val="black"/>
                  </a:solidFill>
                  <a:latin typeface="Calibri" panose="020F0502020204030204" pitchFamily="34" charset="0"/>
                  <a:cs typeface="Calibri" panose="020F0502020204030204" pitchFamily="34" charset="0"/>
                </a:rPr>
                <a:t>2</a:t>
              </a:r>
              <a:endParaRPr lang="it-IT" dirty="0">
                <a:solidFill>
                  <a:prstClr val="black"/>
                </a:solidFill>
                <a:latin typeface="Calibri" panose="020F0502020204030204" pitchFamily="34" charset="0"/>
                <a:cs typeface="Calibri" panose="020F0502020204030204" pitchFamily="34" charset="0"/>
              </a:endParaRPr>
            </a:p>
          </p:txBody>
        </p:sp>
        <p:sp>
          <p:nvSpPr>
            <p:cNvPr id="44" name="TextBox 23"/>
            <p:cNvSpPr txBox="1"/>
            <p:nvPr/>
          </p:nvSpPr>
          <p:spPr>
            <a:xfrm>
              <a:off x="8005617" y="2428252"/>
              <a:ext cx="135629" cy="373797"/>
            </a:xfrm>
            <a:prstGeom prst="rect">
              <a:avLst/>
            </a:prstGeom>
            <a:noFill/>
          </p:spPr>
          <p:txBody>
            <a:bodyPr wrap="square" rtlCol="0">
              <a:spAutoFit/>
            </a:bodyPr>
            <a:lstStyle/>
            <a:p>
              <a:r>
                <a:rPr lang="it-IT" dirty="0" smtClean="0">
                  <a:solidFill>
                    <a:prstClr val="black"/>
                  </a:solidFill>
                  <a:latin typeface="Calibri" panose="020F0502020204030204" pitchFamily="34" charset="0"/>
                  <a:cs typeface="Calibri" panose="020F0502020204030204" pitchFamily="34" charset="0"/>
                </a:rPr>
                <a:t>3</a:t>
              </a:r>
              <a:endParaRPr lang="it-IT" dirty="0">
                <a:solidFill>
                  <a:prstClr val="black"/>
                </a:solidFill>
                <a:latin typeface="Calibri" panose="020F0502020204030204" pitchFamily="34" charset="0"/>
                <a:cs typeface="Calibri" panose="020F0502020204030204" pitchFamily="34" charset="0"/>
              </a:endParaRPr>
            </a:p>
          </p:txBody>
        </p:sp>
        <p:cxnSp>
          <p:nvCxnSpPr>
            <p:cNvPr id="45" name="Straight Arrow Connector 24"/>
            <p:cNvCxnSpPr/>
            <p:nvPr/>
          </p:nvCxnSpPr>
          <p:spPr>
            <a:xfrm flipH="1" flipV="1">
              <a:off x="7564399" y="1180536"/>
              <a:ext cx="4375" cy="258132"/>
            </a:xfrm>
            <a:prstGeom prst="straightConnector1">
              <a:avLst/>
            </a:prstGeom>
            <a:noFill/>
            <a:ln w="19050" cap="flat" cmpd="sng" algn="ctr">
              <a:solidFill>
                <a:sysClr val="windowText" lastClr="000000"/>
              </a:solidFill>
              <a:prstDash val="solid"/>
              <a:miter lim="800000"/>
              <a:headEnd type="triangle" w="med" len="med"/>
              <a:tailEnd type="triangle" w="med" len="med"/>
            </a:ln>
            <a:effectLst/>
          </p:spPr>
        </p:cxnSp>
        <p:cxnSp>
          <p:nvCxnSpPr>
            <p:cNvPr id="46" name="Straight Arrow Connector 25"/>
            <p:cNvCxnSpPr/>
            <p:nvPr/>
          </p:nvCxnSpPr>
          <p:spPr>
            <a:xfrm flipH="1">
              <a:off x="7734483" y="1933804"/>
              <a:ext cx="244884" cy="3645"/>
            </a:xfrm>
            <a:prstGeom prst="straightConnector1">
              <a:avLst/>
            </a:prstGeom>
            <a:noFill/>
            <a:ln w="19050" cap="flat" cmpd="sng" algn="ctr">
              <a:solidFill>
                <a:sysClr val="windowText" lastClr="000000"/>
              </a:solidFill>
              <a:prstDash val="solid"/>
              <a:miter lim="800000"/>
              <a:headEnd type="triangle" w="med" len="med"/>
              <a:tailEnd type="triangle" w="med" len="med"/>
            </a:ln>
            <a:effectLst/>
          </p:spPr>
        </p:cxnSp>
        <p:sp>
          <p:nvSpPr>
            <p:cNvPr id="47" name="TextBox 26"/>
            <p:cNvSpPr txBox="1"/>
            <p:nvPr/>
          </p:nvSpPr>
          <p:spPr>
            <a:xfrm>
              <a:off x="7337968" y="1202984"/>
              <a:ext cx="145583" cy="280348"/>
            </a:xfrm>
            <a:prstGeom prst="rect">
              <a:avLst/>
            </a:prstGeom>
            <a:noFill/>
          </p:spPr>
          <p:txBody>
            <a:bodyPr wrap="square" rtlCol="0">
              <a:spAutoFit/>
            </a:bodyPr>
            <a:lstStyle/>
            <a:p>
              <a:r>
                <a:rPr lang="it-IT" sz="1200" dirty="0" smtClean="0">
                  <a:solidFill>
                    <a:prstClr val="black"/>
                  </a:solidFill>
                  <a:latin typeface="Calibri" panose="020F0502020204030204" pitchFamily="34" charset="0"/>
                  <a:cs typeface="Calibri" panose="020F0502020204030204" pitchFamily="34" charset="0"/>
                </a:rPr>
                <a:t>d</a:t>
              </a:r>
              <a:endParaRPr lang="it-IT" sz="1200" dirty="0">
                <a:solidFill>
                  <a:prstClr val="black"/>
                </a:solidFill>
                <a:latin typeface="Calibri" panose="020F0502020204030204" pitchFamily="34" charset="0"/>
                <a:cs typeface="Calibri" panose="020F0502020204030204" pitchFamily="34" charset="0"/>
              </a:endParaRPr>
            </a:p>
          </p:txBody>
        </p:sp>
        <p:sp>
          <p:nvSpPr>
            <p:cNvPr id="48" name="TextBox 27"/>
            <p:cNvSpPr txBox="1"/>
            <p:nvPr/>
          </p:nvSpPr>
          <p:spPr>
            <a:xfrm>
              <a:off x="7745892" y="1932038"/>
              <a:ext cx="145583" cy="280348"/>
            </a:xfrm>
            <a:prstGeom prst="rect">
              <a:avLst/>
            </a:prstGeom>
            <a:noFill/>
          </p:spPr>
          <p:txBody>
            <a:bodyPr wrap="square" rtlCol="0">
              <a:spAutoFit/>
            </a:bodyPr>
            <a:lstStyle/>
            <a:p>
              <a:r>
                <a:rPr lang="it-IT" sz="1200" dirty="0" smtClean="0">
                  <a:solidFill>
                    <a:prstClr val="black"/>
                  </a:solidFill>
                  <a:latin typeface="Calibri" panose="020F0502020204030204" pitchFamily="34" charset="0"/>
                  <a:cs typeface="Calibri" panose="020F0502020204030204" pitchFamily="34" charset="0"/>
                </a:rPr>
                <a:t>a</a:t>
              </a:r>
              <a:endParaRPr lang="it-IT" sz="1200" dirty="0">
                <a:solidFill>
                  <a:prstClr val="black"/>
                </a:solidFill>
                <a:latin typeface="Calibri" panose="020F0502020204030204" pitchFamily="34" charset="0"/>
                <a:cs typeface="Calibri" panose="020F0502020204030204" pitchFamily="34" charset="0"/>
              </a:endParaRPr>
            </a:p>
          </p:txBody>
        </p:sp>
        <p:sp>
          <p:nvSpPr>
            <p:cNvPr id="49" name="TextBox 28"/>
            <p:cNvSpPr txBox="1"/>
            <p:nvPr/>
          </p:nvSpPr>
          <p:spPr>
            <a:xfrm>
              <a:off x="6710713" y="941170"/>
              <a:ext cx="2215939" cy="529545"/>
            </a:xfrm>
            <a:prstGeom prst="rect">
              <a:avLst/>
            </a:prstGeom>
            <a:noFill/>
          </p:spPr>
          <p:txBody>
            <a:bodyPr wrap="square" rtlCol="0">
              <a:spAutoFit/>
            </a:bodyPr>
            <a:lstStyle/>
            <a:p>
              <a:r>
                <a:rPr lang="it-IT" sz="1400" dirty="0" smtClean="0">
                  <a:solidFill>
                    <a:prstClr val="black"/>
                  </a:solidFill>
                  <a:latin typeface="Calibri" panose="020F0502020204030204" pitchFamily="34" charset="0"/>
                  <a:cs typeface="Calibri" panose="020F0502020204030204" pitchFamily="34" charset="0"/>
                </a:rPr>
                <a:t>Power</a:t>
              </a:r>
            </a:p>
            <a:p>
              <a:r>
                <a:rPr lang="it-IT" sz="1400" dirty="0" err="1" smtClean="0">
                  <a:solidFill>
                    <a:prstClr val="black"/>
                  </a:solidFill>
                  <a:latin typeface="Calibri" panose="020F0502020204030204" pitchFamily="34" charset="0"/>
                  <a:cs typeface="Calibri" panose="020F0502020204030204" pitchFamily="34" charset="0"/>
                </a:rPr>
                <a:t>Splitter</a:t>
              </a:r>
              <a:endParaRPr lang="it-IT" sz="1400" dirty="0">
                <a:solidFill>
                  <a:prstClr val="black"/>
                </a:solidFill>
                <a:latin typeface="Calibri" panose="020F0502020204030204" pitchFamily="34" charset="0"/>
                <a:cs typeface="Calibri" panose="020F0502020204030204" pitchFamily="34" charset="0"/>
              </a:endParaRPr>
            </a:p>
          </p:txBody>
        </p:sp>
      </p:grpSp>
      <p:sp>
        <p:nvSpPr>
          <p:cNvPr id="29" name="TextBox 28"/>
          <p:cNvSpPr txBox="1"/>
          <p:nvPr/>
        </p:nvSpPr>
        <p:spPr>
          <a:xfrm>
            <a:off x="0" y="6551056"/>
            <a:ext cx="8706118" cy="307777"/>
          </a:xfrm>
          <a:prstGeom prst="rect">
            <a:avLst/>
          </a:prstGeom>
          <a:noFill/>
        </p:spPr>
        <p:txBody>
          <a:bodyPr wrap="square" rtlCol="0">
            <a:spAutoFit/>
          </a:bodyPr>
          <a:lstStyle/>
          <a:p>
            <a:pPr algn="r"/>
            <a:r>
              <a:rPr lang="it-IT" sz="1400" dirty="0" smtClean="0">
                <a:solidFill>
                  <a:schemeClr val="tx1">
                    <a:lumMod val="95000"/>
                  </a:schemeClr>
                </a:solidFill>
                <a:latin typeface="Calibri" panose="020F0502020204030204" pitchFamily="34" charset="0"/>
                <a:cs typeface="Calibri" panose="020F0502020204030204" pitchFamily="34" charset="0"/>
              </a:rPr>
              <a:t>07-06-2018</a:t>
            </a:r>
            <a:endParaRPr lang="it-IT" sz="1400" dirty="0">
              <a:solidFill>
                <a:schemeClr val="tx1">
                  <a:lumMod val="95000"/>
                </a:schemeClr>
              </a:solidFill>
              <a:latin typeface="Calibri" panose="020F0502020204030204" pitchFamily="34" charset="0"/>
              <a:cs typeface="Calibri" panose="020F0502020204030204" pitchFamily="34" charset="0"/>
            </a:endParaRPr>
          </a:p>
        </p:txBody>
      </p:sp>
      <p:pic>
        <p:nvPicPr>
          <p:cNvPr id="32" name="Immagine 133"/>
          <p:cNvPicPr>
            <a:picLocks noChangeAspect="1"/>
          </p:cNvPicPr>
          <p:nvPr/>
        </p:nvPicPr>
        <p:blipFill rotWithShape="1">
          <a:blip r:embed="rId4">
            <a:extLst>
              <a:ext uri="{28A0092B-C50C-407E-A947-70E740481C1C}">
                <a14:useLocalDpi xmlns:a14="http://schemas.microsoft.com/office/drawing/2010/main" val="0"/>
              </a:ext>
            </a:extLst>
          </a:blip>
          <a:srcRect t="3383" r="4952"/>
          <a:stretch/>
        </p:blipFill>
        <p:spPr>
          <a:xfrm>
            <a:off x="3777690" y="4308768"/>
            <a:ext cx="2923362" cy="2200575"/>
          </a:xfrm>
          <a:prstGeom prst="rect">
            <a:avLst/>
          </a:prstGeom>
        </p:spPr>
      </p:pic>
      <mc:AlternateContent xmlns:mc="http://schemas.openxmlformats.org/markup-compatibility/2006" xmlns:a14="http://schemas.microsoft.com/office/drawing/2010/main">
        <mc:Choice Requires="a14">
          <p:sp>
            <p:nvSpPr>
              <p:cNvPr id="33" name="Rettangolo 8"/>
              <p:cNvSpPr/>
              <p:nvPr/>
            </p:nvSpPr>
            <p:spPr>
              <a:xfrm>
                <a:off x="6876761" y="5730966"/>
                <a:ext cx="1406645" cy="523220"/>
              </a:xfrm>
              <a:prstGeom prst="rect">
                <a:avLst/>
              </a:prstGeom>
            </p:spPr>
            <p:txBody>
              <a:bodyPr wrap="square">
                <a:spAutoFit/>
              </a:bodyPr>
              <a:lstStyle/>
              <a:p>
                <a:r>
                  <a:rPr lang="it-IT" sz="1400" dirty="0" err="1" smtClean="0">
                    <a:solidFill>
                      <a:prstClr val="black"/>
                    </a:solidFill>
                    <a:latin typeface="Calibri" panose="020F0502020204030204" pitchFamily="34" charset="0"/>
                    <a:cs typeface="Calibri" panose="020F0502020204030204" pitchFamily="34" charset="0"/>
                  </a:rPr>
                  <a:t>Ecath</a:t>
                </a:r>
                <a:r>
                  <a:rPr lang="it-IT" sz="1400" dirty="0" smtClean="0">
                    <a:solidFill>
                      <a:prstClr val="black"/>
                    </a:solidFill>
                    <a:latin typeface="Calibri" panose="020F0502020204030204" pitchFamily="34" charset="0"/>
                    <a:cs typeface="Calibri" panose="020F0502020204030204" pitchFamily="34" charset="0"/>
                  </a:rPr>
                  <a:t>=240MV/m</a:t>
                </a:r>
              </a:p>
              <a:p>
                <a:r>
                  <a:rPr lang="it-IT" sz="1400" dirty="0" smtClean="0">
                    <a:solidFill>
                      <a:prstClr val="black"/>
                    </a:solidFill>
                    <a:latin typeface="Calibri" panose="020F0502020204030204" pitchFamily="34" charset="0"/>
                    <a:cs typeface="Calibri" panose="020F0502020204030204" pitchFamily="34" charset="0"/>
                  </a:rPr>
                  <a:t>Pr </a:t>
                </a:r>
                <a14:m>
                  <m:oMath xmlns:m="http://schemas.openxmlformats.org/officeDocument/2006/math">
                    <m:r>
                      <a:rPr lang="it-IT" sz="1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rPr>
                      <m:t>~</m:t>
                    </m:r>
                    <m:r>
                      <a:rPr lang="it-IT" sz="1400" b="0" i="1" smtClean="0">
                        <a:solidFill>
                          <a:prstClr val="black"/>
                        </a:solidFill>
                        <a:latin typeface="Cambria Math" panose="02040503050406030204" pitchFamily="18" charset="0"/>
                        <a:ea typeface="Cambria Math" panose="02040503050406030204" pitchFamily="18" charset="0"/>
                        <a:cs typeface="Calibri" panose="020F0502020204030204" pitchFamily="34" charset="0"/>
                      </a:rPr>
                      <m:t>15</m:t>
                    </m:r>
                    <m:r>
                      <a:rPr lang="it-IT" sz="1400" b="0" i="1" smtClean="0">
                        <a:solidFill>
                          <a:prstClr val="black"/>
                        </a:solidFill>
                        <a:latin typeface="Cambria Math" panose="02040503050406030204" pitchFamily="18" charset="0"/>
                        <a:ea typeface="Cambria Math" panose="02040503050406030204" pitchFamily="18" charset="0"/>
                        <a:cs typeface="Calibri" panose="020F0502020204030204" pitchFamily="34" charset="0"/>
                      </a:rPr>
                      <m:t>𝑀𝑊</m:t>
                    </m:r>
                  </m:oMath>
                </a14:m>
                <a:endParaRPr lang="it-IT" dirty="0"/>
              </a:p>
            </p:txBody>
          </p:sp>
        </mc:Choice>
        <mc:Fallback xmlns="">
          <p:sp>
            <p:nvSpPr>
              <p:cNvPr id="33" name="Rettangolo 8"/>
              <p:cNvSpPr>
                <a:spLocks noRot="1" noChangeAspect="1" noMove="1" noResize="1" noEditPoints="1" noAdjustHandles="1" noChangeArrowheads="1" noChangeShapeType="1" noTextEdit="1"/>
              </p:cNvSpPr>
              <p:nvPr/>
            </p:nvSpPr>
            <p:spPr>
              <a:xfrm>
                <a:off x="6876761" y="5730966"/>
                <a:ext cx="1406645" cy="523220"/>
              </a:xfrm>
              <a:prstGeom prst="rect">
                <a:avLst/>
              </a:prstGeom>
              <a:blipFill rotWithShape="0">
                <a:blip r:embed="rId5"/>
                <a:stretch>
                  <a:fillRect l="-1299" t="-2326" b="-11628"/>
                </a:stretch>
              </a:blipFill>
            </p:spPr>
            <p:txBody>
              <a:bodyPr/>
              <a:lstStyle/>
              <a:p>
                <a:r>
                  <a:rPr lang="it-IT">
                    <a:noFill/>
                  </a:rPr>
                  <a:t> </a:t>
                </a:r>
              </a:p>
            </p:txBody>
          </p:sp>
        </mc:Fallback>
      </mc:AlternateContent>
      <p:cxnSp>
        <p:nvCxnSpPr>
          <p:cNvPr id="34" name="Straight Arrow Connector 33"/>
          <p:cNvCxnSpPr/>
          <p:nvPr/>
        </p:nvCxnSpPr>
        <p:spPr>
          <a:xfrm flipH="1" flipV="1">
            <a:off x="5505158" y="5838215"/>
            <a:ext cx="1279901" cy="34551"/>
          </a:xfrm>
          <a:prstGeom prst="straightConnector1">
            <a:avLst/>
          </a:prstGeom>
          <a:ln w="28575">
            <a:solidFill>
              <a:srgbClr val="004AB8"/>
            </a:solidFill>
            <a:tailEnd type="triangle"/>
          </a:ln>
        </p:spPr>
        <p:style>
          <a:lnRef idx="1">
            <a:schemeClr val="accent1"/>
          </a:lnRef>
          <a:fillRef idx="0">
            <a:schemeClr val="accent1"/>
          </a:fillRef>
          <a:effectRef idx="0">
            <a:schemeClr val="accent1"/>
          </a:effectRef>
          <a:fontRef idx="minor">
            <a:schemeClr val="tx1"/>
          </a:fontRef>
        </p:style>
      </p:cxnSp>
      <p:pic>
        <p:nvPicPr>
          <p:cNvPr id="39" name="Picture 4"/>
          <p:cNvPicPr>
            <a:picLocks noChangeAspect="1"/>
          </p:cNvPicPr>
          <p:nvPr/>
        </p:nvPicPr>
        <p:blipFill rotWithShape="1">
          <a:blip r:embed="rId6" cstate="print">
            <a:extLst>
              <a:ext uri="{28A0092B-C50C-407E-A947-70E740481C1C}">
                <a14:useLocalDpi xmlns:a14="http://schemas.microsoft.com/office/drawing/2010/main" val="0"/>
              </a:ext>
            </a:extLst>
          </a:blip>
          <a:srcRect l="7670" t="10095" r="15982" b="9414"/>
          <a:stretch/>
        </p:blipFill>
        <p:spPr>
          <a:xfrm>
            <a:off x="6533674" y="1172588"/>
            <a:ext cx="2550309" cy="2021123"/>
          </a:xfrm>
          <a:prstGeom prst="rect">
            <a:avLst/>
          </a:prstGeom>
        </p:spPr>
      </p:pic>
      <p:sp>
        <p:nvSpPr>
          <p:cNvPr id="52" name="CasellaDiTesto 22"/>
          <p:cNvSpPr txBox="1"/>
          <p:nvPr/>
        </p:nvSpPr>
        <p:spPr>
          <a:xfrm>
            <a:off x="244602" y="924280"/>
            <a:ext cx="3562056" cy="1384995"/>
          </a:xfrm>
          <a:prstGeom prst="rect">
            <a:avLst/>
          </a:prstGeom>
          <a:noFill/>
        </p:spPr>
        <p:txBody>
          <a:bodyPr wrap="square" rtlCol="0">
            <a:spAutoFit/>
          </a:bodyPr>
          <a:lstStyle/>
          <a:p>
            <a:r>
              <a:rPr lang="it-IT" sz="1400" dirty="0" smtClean="0">
                <a:solidFill>
                  <a:schemeClr val="bg1"/>
                </a:solidFill>
                <a:latin typeface="Calibri" panose="020F0502020204030204" pitchFamily="34" charset="0"/>
                <a:cs typeface="Calibri" panose="020F0502020204030204" pitchFamily="34" charset="0"/>
              </a:rPr>
              <a:t>In the </a:t>
            </a:r>
            <a:r>
              <a:rPr lang="it-IT" sz="1400" dirty="0" err="1" smtClean="0">
                <a:solidFill>
                  <a:schemeClr val="bg1"/>
                </a:solidFill>
                <a:latin typeface="Calibri" panose="020F0502020204030204" pitchFamily="34" charset="0"/>
                <a:cs typeface="Calibri" panose="020F0502020204030204" pitchFamily="34" charset="0"/>
              </a:rPr>
              <a:t>framework</a:t>
            </a:r>
            <a:r>
              <a:rPr lang="it-IT" sz="1400" dirty="0" smtClean="0">
                <a:solidFill>
                  <a:schemeClr val="bg1"/>
                </a:solidFill>
                <a:latin typeface="Calibri" panose="020F0502020204030204" pitchFamily="34" charset="0"/>
                <a:cs typeface="Calibri" panose="020F0502020204030204" pitchFamily="34" charset="0"/>
              </a:rPr>
              <a:t> of the </a:t>
            </a:r>
            <a:r>
              <a:rPr lang="it-IT" sz="1400" b="1" dirty="0" smtClean="0">
                <a:solidFill>
                  <a:schemeClr val="bg1"/>
                </a:solidFill>
                <a:latin typeface="Calibri" panose="020F0502020204030204" pitchFamily="34" charset="0"/>
                <a:cs typeface="Calibri" panose="020F0502020204030204" pitchFamily="34" charset="0"/>
              </a:rPr>
              <a:t>XLS Compact Light</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collaboration</a:t>
            </a:r>
            <a:r>
              <a:rPr lang="it-IT" sz="1400" dirty="0" smtClean="0">
                <a:solidFill>
                  <a:schemeClr val="bg1"/>
                </a:solidFill>
                <a:latin typeface="Calibri" panose="020F0502020204030204" pitchFamily="34" charset="0"/>
                <a:cs typeface="Calibri" panose="020F0502020204030204" pitchFamily="34" charset="0"/>
              </a:rPr>
              <a:t> – </a:t>
            </a:r>
            <a:r>
              <a:rPr lang="it-IT" sz="1400" b="1" dirty="0" smtClean="0">
                <a:solidFill>
                  <a:schemeClr val="bg1"/>
                </a:solidFill>
                <a:latin typeface="Calibri" panose="020F0502020204030204" pitchFamily="34" charset="0"/>
                <a:cs typeface="Calibri" panose="020F0502020204030204" pitchFamily="34" charset="0"/>
              </a:rPr>
              <a:t>WP3: Gun and </a:t>
            </a:r>
            <a:r>
              <a:rPr lang="it-IT" sz="1400" b="1" dirty="0" err="1" smtClean="0">
                <a:solidFill>
                  <a:schemeClr val="bg1"/>
                </a:solidFill>
                <a:latin typeface="Calibri" panose="020F0502020204030204" pitchFamily="34" charset="0"/>
                <a:cs typeface="Calibri" panose="020F0502020204030204" pitchFamily="34" charset="0"/>
              </a:rPr>
              <a:t>Injectors</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activities</a:t>
            </a:r>
            <a:r>
              <a:rPr lang="it-IT" sz="1400" dirty="0" smtClean="0">
                <a:solidFill>
                  <a:schemeClr val="bg1"/>
                </a:solidFill>
                <a:latin typeface="Calibri" panose="020F0502020204030204" pitchFamily="34" charset="0"/>
                <a:cs typeface="Calibri" panose="020F0502020204030204" pitchFamily="34" charset="0"/>
              </a:rPr>
              <a:t> @INFN-LNF</a:t>
            </a:r>
            <a:r>
              <a:rPr lang="it-IT" sz="1400" dirty="0">
                <a:solidFill>
                  <a:schemeClr val="bg1"/>
                </a:solidFill>
                <a:latin typeface="Calibri" panose="020F0502020204030204" pitchFamily="34" charset="0"/>
                <a:cs typeface="Calibri" panose="020F0502020204030204" pitchFamily="34" charset="0"/>
              </a:rPr>
              <a:t> </a:t>
            </a:r>
            <a:r>
              <a:rPr lang="it-IT" sz="1400" dirty="0" smtClean="0">
                <a:solidFill>
                  <a:schemeClr val="bg1"/>
                </a:solidFill>
                <a:latin typeface="Calibri" panose="020F0502020204030204" pitchFamily="34" charset="0"/>
                <a:cs typeface="Calibri" panose="020F0502020204030204" pitchFamily="34" charset="0"/>
              </a:rPr>
              <a:t>an </a:t>
            </a:r>
            <a:r>
              <a:rPr lang="it-IT" sz="1400" b="1" dirty="0" smtClean="0">
                <a:solidFill>
                  <a:schemeClr val="bg1"/>
                </a:solidFill>
                <a:latin typeface="Calibri" panose="020F0502020204030204" pitchFamily="34" charset="0"/>
                <a:cs typeface="Calibri" panose="020F0502020204030204" pitchFamily="34" charset="0"/>
              </a:rPr>
              <a:t>Ultra Fast C-band </a:t>
            </a:r>
            <a:r>
              <a:rPr lang="it-IT" sz="1400" b="1" dirty="0" err="1" smtClean="0">
                <a:solidFill>
                  <a:schemeClr val="bg1"/>
                </a:solidFill>
                <a:latin typeface="Calibri" panose="020F0502020204030204" pitchFamily="34" charset="0"/>
                <a:cs typeface="Calibri" panose="020F0502020204030204" pitchFamily="34" charset="0"/>
              </a:rPr>
              <a:t>photocathode</a:t>
            </a:r>
            <a:r>
              <a:rPr lang="it-IT" sz="1400" b="1" dirty="0" smtClean="0">
                <a:solidFill>
                  <a:schemeClr val="bg1"/>
                </a:solidFill>
                <a:latin typeface="Calibri" panose="020F0502020204030204" pitchFamily="34" charset="0"/>
                <a:cs typeface="Calibri" panose="020F0502020204030204" pitchFamily="34" charset="0"/>
              </a:rPr>
              <a:t> </a:t>
            </a:r>
            <a:r>
              <a:rPr lang="it-IT" sz="1400" b="1" dirty="0" err="1" smtClean="0">
                <a:solidFill>
                  <a:schemeClr val="bg1"/>
                </a:solidFill>
                <a:latin typeface="Calibri" panose="020F0502020204030204" pitchFamily="34" charset="0"/>
                <a:cs typeface="Calibri" panose="020F0502020204030204" pitchFamily="34" charset="0"/>
              </a:rPr>
              <a:t>gun</a:t>
            </a:r>
            <a:r>
              <a:rPr lang="it-IT" sz="1400" b="1" dirty="0" smtClean="0">
                <a:solidFill>
                  <a:schemeClr val="bg1"/>
                </a:solidFill>
                <a:latin typeface="Calibri" panose="020F0502020204030204" pitchFamily="34" charset="0"/>
                <a:cs typeface="Calibri" panose="020F0502020204030204" pitchFamily="34" charset="0"/>
              </a:rPr>
              <a:t> </a:t>
            </a:r>
            <a:r>
              <a:rPr lang="it-IT" sz="1400" dirty="0" smtClean="0">
                <a:solidFill>
                  <a:schemeClr val="bg1"/>
                </a:solidFill>
                <a:latin typeface="Calibri" panose="020F0502020204030204" pitchFamily="34" charset="0"/>
                <a:cs typeface="Calibri" panose="020F0502020204030204" pitchFamily="34" charset="0"/>
              </a:rPr>
              <a:t>with high </a:t>
            </a:r>
            <a:r>
              <a:rPr lang="it-IT" sz="1400" dirty="0" err="1" smtClean="0">
                <a:solidFill>
                  <a:schemeClr val="bg1"/>
                </a:solidFill>
                <a:latin typeface="Calibri" panose="020F0502020204030204" pitchFamily="34" charset="0"/>
                <a:cs typeface="Calibri" panose="020F0502020204030204" pitchFamily="34" charset="0"/>
              </a:rPr>
              <a:t>peak</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electric</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field</a:t>
            </a:r>
            <a:r>
              <a:rPr lang="it-IT" sz="1400" dirty="0" smtClean="0">
                <a:solidFill>
                  <a:schemeClr val="bg1"/>
                </a:solidFill>
                <a:latin typeface="Calibri" panose="020F0502020204030204" pitchFamily="34" charset="0"/>
                <a:cs typeface="Calibri" panose="020F0502020204030204" pitchFamily="34" charset="0"/>
              </a:rPr>
              <a:t> on </a:t>
            </a:r>
            <a:r>
              <a:rPr lang="it-IT" sz="1400" dirty="0" err="1" smtClean="0">
                <a:solidFill>
                  <a:schemeClr val="bg1"/>
                </a:solidFill>
                <a:latin typeface="Calibri" panose="020F0502020204030204" pitchFamily="34" charset="0"/>
                <a:cs typeface="Calibri" panose="020F0502020204030204" pitchFamily="34" charset="0"/>
              </a:rPr>
              <a:t>cathode</a:t>
            </a:r>
            <a:r>
              <a:rPr lang="it-IT" sz="1400" dirty="0" smtClean="0">
                <a:solidFill>
                  <a:schemeClr val="bg1"/>
                </a:solidFill>
                <a:latin typeface="Calibri" panose="020F0502020204030204" pitchFamily="34" charset="0"/>
                <a:cs typeface="Calibri" panose="020F0502020204030204" pitchFamily="34" charset="0"/>
              </a:rPr>
              <a:t> 240 MV and short </a:t>
            </a:r>
            <a:r>
              <a:rPr lang="it-IT" sz="1400" dirty="0" err="1" smtClean="0">
                <a:solidFill>
                  <a:schemeClr val="bg1"/>
                </a:solidFill>
                <a:latin typeface="Calibri" panose="020F0502020204030204" pitchFamily="34" charset="0"/>
                <a:cs typeface="Calibri" panose="020F0502020204030204" pitchFamily="34" charset="0"/>
              </a:rPr>
              <a:t>filling</a:t>
            </a:r>
            <a:r>
              <a:rPr lang="it-IT" sz="1400" dirty="0" smtClean="0">
                <a:solidFill>
                  <a:schemeClr val="bg1"/>
                </a:solidFill>
                <a:latin typeface="Calibri" panose="020F0502020204030204" pitchFamily="34" charset="0"/>
                <a:cs typeface="Calibri" panose="020F0502020204030204" pitchFamily="34" charset="0"/>
              </a:rPr>
              <a:t> time </a:t>
            </a:r>
            <a:r>
              <a:rPr lang="it-IT" sz="1400" dirty="0" err="1" smtClean="0">
                <a:solidFill>
                  <a:schemeClr val="bg1"/>
                </a:solidFill>
                <a:latin typeface="Calibri" panose="020F0502020204030204" pitchFamily="34" charset="0"/>
                <a:cs typeface="Calibri" panose="020F0502020204030204" pitchFamily="34" charset="0"/>
              </a:rPr>
              <a:t>is</a:t>
            </a:r>
            <a:r>
              <a:rPr lang="it-IT" sz="1400" dirty="0" smtClean="0">
                <a:solidFill>
                  <a:schemeClr val="bg1"/>
                </a:solidFill>
                <a:latin typeface="Calibri" panose="020F0502020204030204" pitchFamily="34" charset="0"/>
                <a:cs typeface="Calibri" panose="020F0502020204030204" pitchFamily="34" charset="0"/>
              </a:rPr>
              <a:t> under </a:t>
            </a:r>
            <a:r>
              <a:rPr lang="it-IT" sz="1400" dirty="0" err="1" smtClean="0">
                <a:solidFill>
                  <a:schemeClr val="bg1"/>
                </a:solidFill>
                <a:latin typeface="Calibri" panose="020F0502020204030204" pitchFamily="34" charset="0"/>
                <a:cs typeface="Calibri" panose="020F0502020204030204" pitchFamily="34" charset="0"/>
              </a:rPr>
              <a:t>study</a:t>
            </a:r>
            <a:r>
              <a:rPr lang="it-IT" sz="1400" dirty="0" smtClean="0">
                <a:solidFill>
                  <a:schemeClr val="bg1"/>
                </a:solidFill>
                <a:latin typeface="Calibri" panose="020F0502020204030204" pitchFamily="34" charset="0"/>
                <a:cs typeface="Calibri" panose="020F0502020204030204" pitchFamily="34" charset="0"/>
              </a:rPr>
              <a:t>. </a:t>
            </a:r>
            <a:endParaRPr lang="it-IT" sz="1400" dirty="0">
              <a:solidFill>
                <a:schemeClr val="bg1"/>
              </a:solidFill>
              <a:latin typeface="Calibri" panose="020F0502020204030204" pitchFamily="34" charset="0"/>
              <a:cs typeface="Calibri" panose="020F0502020204030204" pitchFamily="34" charset="0"/>
            </a:endParaRPr>
          </a:p>
        </p:txBody>
      </p:sp>
      <p:sp>
        <p:nvSpPr>
          <p:cNvPr id="8" name="Oval 7"/>
          <p:cNvSpPr/>
          <p:nvPr/>
        </p:nvSpPr>
        <p:spPr>
          <a:xfrm>
            <a:off x="2459865" y="5513121"/>
            <a:ext cx="931309" cy="79596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37040" y="1362194"/>
            <a:ext cx="2175753" cy="2904861"/>
          </a:xfrm>
          <a:prstGeom prst="rect">
            <a:avLst/>
          </a:prstGeom>
        </p:spPr>
      </p:pic>
      <p:sp>
        <p:nvSpPr>
          <p:cNvPr id="7" name="Rounded Rectangle 6"/>
          <p:cNvSpPr/>
          <p:nvPr/>
        </p:nvSpPr>
        <p:spPr>
          <a:xfrm>
            <a:off x="5312754" y="1489659"/>
            <a:ext cx="752397" cy="1042059"/>
          </a:xfrm>
          <a:prstGeom prst="round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sp>
        <p:nvSpPr>
          <p:cNvPr id="61" name="Rounded Rectangle 60"/>
          <p:cNvSpPr/>
          <p:nvPr/>
        </p:nvSpPr>
        <p:spPr>
          <a:xfrm>
            <a:off x="5296879" y="3033900"/>
            <a:ext cx="752397" cy="1042059"/>
          </a:xfrm>
          <a:prstGeom prst="round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sp>
        <p:nvSpPr>
          <p:cNvPr id="53" name="Freccia a destra 32"/>
          <p:cNvSpPr/>
          <p:nvPr/>
        </p:nvSpPr>
        <p:spPr>
          <a:xfrm rot="5400000">
            <a:off x="4600503" y="984797"/>
            <a:ext cx="360040" cy="288032"/>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5" name="CasellaDiTesto 33"/>
          <p:cNvSpPr txBox="1"/>
          <p:nvPr/>
        </p:nvSpPr>
        <p:spPr>
          <a:xfrm>
            <a:off x="4179042" y="914010"/>
            <a:ext cx="433132" cy="369332"/>
          </a:xfrm>
          <a:prstGeom prst="rect">
            <a:avLst/>
          </a:prstGeom>
          <a:noFill/>
        </p:spPr>
        <p:txBody>
          <a:bodyPr wrap="none" rtlCol="0">
            <a:spAutoFit/>
          </a:bodyPr>
          <a:lstStyle/>
          <a:p>
            <a:r>
              <a:rPr lang="en-US" dirty="0" smtClean="0">
                <a:solidFill>
                  <a:schemeClr val="bg1"/>
                </a:solidFill>
              </a:rPr>
              <a:t>P</a:t>
            </a:r>
            <a:r>
              <a:rPr lang="en-US" baseline="-25000" dirty="0" smtClean="0">
                <a:solidFill>
                  <a:schemeClr val="bg1"/>
                </a:solidFill>
              </a:rPr>
              <a:t>in</a:t>
            </a:r>
            <a:endParaRPr lang="en-US" baseline="-25000" dirty="0">
              <a:solidFill>
                <a:schemeClr val="bg1"/>
              </a:solidFill>
            </a:endParaRPr>
          </a:p>
        </p:txBody>
      </p:sp>
      <p:sp>
        <p:nvSpPr>
          <p:cNvPr id="56" name="CasellaDiTesto 34"/>
          <p:cNvSpPr txBox="1"/>
          <p:nvPr/>
        </p:nvSpPr>
        <p:spPr>
          <a:xfrm>
            <a:off x="5224833" y="884887"/>
            <a:ext cx="529312" cy="369332"/>
          </a:xfrm>
          <a:prstGeom prst="rect">
            <a:avLst/>
          </a:prstGeom>
          <a:noFill/>
        </p:spPr>
        <p:txBody>
          <a:bodyPr wrap="none" rtlCol="0">
            <a:spAutoFit/>
          </a:bodyPr>
          <a:lstStyle/>
          <a:p>
            <a:r>
              <a:rPr lang="en-US" dirty="0" err="1" smtClean="0">
                <a:solidFill>
                  <a:schemeClr val="bg1"/>
                </a:solidFill>
              </a:rPr>
              <a:t>P</a:t>
            </a:r>
            <a:r>
              <a:rPr lang="en-US" baseline="-25000" dirty="0" err="1" smtClean="0">
                <a:solidFill>
                  <a:schemeClr val="bg1"/>
                </a:solidFill>
              </a:rPr>
              <a:t>refl</a:t>
            </a:r>
            <a:endParaRPr lang="en-US" baseline="-25000" dirty="0">
              <a:solidFill>
                <a:schemeClr val="bg1"/>
              </a:solidFill>
            </a:endParaRPr>
          </a:p>
        </p:txBody>
      </p:sp>
      <p:sp>
        <p:nvSpPr>
          <p:cNvPr id="57" name="Freccia a destra 35"/>
          <p:cNvSpPr/>
          <p:nvPr/>
        </p:nvSpPr>
        <p:spPr>
          <a:xfrm rot="16200000">
            <a:off x="4936773" y="987553"/>
            <a:ext cx="360040" cy="26447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CasellaDiTesto 36"/>
          <p:cNvSpPr txBox="1"/>
          <p:nvPr/>
        </p:nvSpPr>
        <p:spPr>
          <a:xfrm>
            <a:off x="3979878" y="1776966"/>
            <a:ext cx="548035" cy="369332"/>
          </a:xfrm>
          <a:prstGeom prst="rect">
            <a:avLst/>
          </a:prstGeom>
          <a:noFill/>
        </p:spPr>
        <p:txBody>
          <a:bodyPr wrap="none" rtlCol="0">
            <a:spAutoFit/>
          </a:bodyPr>
          <a:lstStyle/>
          <a:p>
            <a:r>
              <a:rPr lang="en-US" dirty="0" err="1" smtClean="0">
                <a:solidFill>
                  <a:schemeClr val="bg1"/>
                </a:solidFill>
              </a:rPr>
              <a:t>P</a:t>
            </a:r>
            <a:r>
              <a:rPr lang="en-US" baseline="-25000" dirty="0" err="1" smtClean="0">
                <a:solidFill>
                  <a:schemeClr val="bg1"/>
                </a:solidFill>
              </a:rPr>
              <a:t>diss</a:t>
            </a:r>
            <a:endParaRPr lang="en-US" baseline="-25000" dirty="0">
              <a:solidFill>
                <a:schemeClr val="bg1"/>
              </a:solidFill>
            </a:endParaRPr>
          </a:p>
        </p:txBody>
      </p:sp>
      <p:sp>
        <p:nvSpPr>
          <p:cNvPr id="73" name="CasellaDiTesto 22"/>
          <p:cNvSpPr txBox="1"/>
          <p:nvPr/>
        </p:nvSpPr>
        <p:spPr>
          <a:xfrm>
            <a:off x="3531726" y="2439288"/>
            <a:ext cx="3562056" cy="261610"/>
          </a:xfrm>
          <a:prstGeom prst="rect">
            <a:avLst/>
          </a:prstGeom>
          <a:noFill/>
        </p:spPr>
        <p:txBody>
          <a:bodyPr wrap="square" rtlCol="0">
            <a:spAutoFit/>
          </a:bodyPr>
          <a:lstStyle/>
          <a:p>
            <a:r>
              <a:rPr lang="it-IT" sz="1100" dirty="0" err="1" smtClean="0">
                <a:solidFill>
                  <a:schemeClr val="bg1"/>
                </a:solidFill>
                <a:latin typeface="Calibri" panose="020F0502020204030204" pitchFamily="34" charset="0"/>
                <a:cs typeface="Calibri" panose="020F0502020204030204" pitchFamily="34" charset="0"/>
              </a:rPr>
              <a:t>cathode</a:t>
            </a:r>
            <a:endParaRPr lang="it-IT" sz="1100" dirty="0">
              <a:solidFill>
                <a:schemeClr val="bg1"/>
              </a:solidFill>
              <a:latin typeface="Calibri" panose="020F0502020204030204" pitchFamily="34" charset="0"/>
              <a:cs typeface="Calibri" panose="020F0502020204030204" pitchFamily="34" charset="0"/>
            </a:endParaRPr>
          </a:p>
        </p:txBody>
      </p:sp>
      <p:sp>
        <p:nvSpPr>
          <p:cNvPr id="74" name="CasellaDiTesto 22"/>
          <p:cNvSpPr txBox="1"/>
          <p:nvPr/>
        </p:nvSpPr>
        <p:spPr>
          <a:xfrm>
            <a:off x="3918605" y="1314886"/>
            <a:ext cx="852639" cy="430887"/>
          </a:xfrm>
          <a:prstGeom prst="rect">
            <a:avLst/>
          </a:prstGeom>
          <a:noFill/>
        </p:spPr>
        <p:txBody>
          <a:bodyPr wrap="square" rtlCol="0">
            <a:spAutoFit/>
          </a:bodyPr>
          <a:lstStyle/>
          <a:p>
            <a:r>
              <a:rPr lang="it-IT" sz="1100" dirty="0" smtClean="0">
                <a:solidFill>
                  <a:schemeClr val="bg1"/>
                </a:solidFill>
                <a:latin typeface="Calibri" panose="020F0502020204030204" pitchFamily="34" charset="0"/>
                <a:cs typeface="Calibri" panose="020F0502020204030204" pitchFamily="34" charset="0"/>
              </a:rPr>
              <a:t>Input </a:t>
            </a:r>
            <a:r>
              <a:rPr lang="it-IT" sz="1100" dirty="0" err="1" smtClean="0">
                <a:solidFill>
                  <a:schemeClr val="bg1"/>
                </a:solidFill>
                <a:latin typeface="Calibri" panose="020F0502020204030204" pitchFamily="34" charset="0"/>
                <a:cs typeface="Calibri" panose="020F0502020204030204" pitchFamily="34" charset="0"/>
              </a:rPr>
              <a:t>waveguide</a:t>
            </a:r>
            <a:endParaRPr lang="it-IT" sz="1100" dirty="0">
              <a:solidFill>
                <a:schemeClr val="bg1"/>
              </a:solidFill>
              <a:latin typeface="Calibri" panose="020F0502020204030204" pitchFamily="34" charset="0"/>
              <a:cs typeface="Calibri" panose="020F0502020204030204" pitchFamily="34" charset="0"/>
            </a:endParaRPr>
          </a:p>
        </p:txBody>
      </p:sp>
      <p:sp>
        <p:nvSpPr>
          <p:cNvPr id="75" name="CasellaDiTesto 22"/>
          <p:cNvSpPr txBox="1"/>
          <p:nvPr/>
        </p:nvSpPr>
        <p:spPr>
          <a:xfrm>
            <a:off x="3866644" y="3867131"/>
            <a:ext cx="852639" cy="430887"/>
          </a:xfrm>
          <a:prstGeom prst="rect">
            <a:avLst/>
          </a:prstGeom>
          <a:noFill/>
        </p:spPr>
        <p:txBody>
          <a:bodyPr wrap="square" rtlCol="0">
            <a:spAutoFit/>
          </a:bodyPr>
          <a:lstStyle/>
          <a:p>
            <a:r>
              <a:rPr lang="it-IT" sz="1100" dirty="0" smtClean="0">
                <a:solidFill>
                  <a:schemeClr val="bg1"/>
                </a:solidFill>
                <a:latin typeface="Calibri" panose="020F0502020204030204" pitchFamily="34" charset="0"/>
                <a:cs typeface="Calibri" panose="020F0502020204030204" pitchFamily="34" charset="0"/>
              </a:rPr>
              <a:t>Input </a:t>
            </a:r>
            <a:r>
              <a:rPr lang="it-IT" sz="1100" dirty="0" err="1" smtClean="0">
                <a:solidFill>
                  <a:schemeClr val="bg1"/>
                </a:solidFill>
                <a:latin typeface="Calibri" panose="020F0502020204030204" pitchFamily="34" charset="0"/>
                <a:cs typeface="Calibri" panose="020F0502020204030204" pitchFamily="34" charset="0"/>
              </a:rPr>
              <a:t>waveguide</a:t>
            </a:r>
            <a:endParaRPr lang="it-IT" sz="1100" dirty="0">
              <a:solidFill>
                <a:schemeClr val="bg1"/>
              </a:solidFill>
              <a:latin typeface="Calibri" panose="020F0502020204030204" pitchFamily="34" charset="0"/>
              <a:cs typeface="Calibri" panose="020F0502020204030204" pitchFamily="34" charset="0"/>
            </a:endParaRPr>
          </a:p>
        </p:txBody>
      </p:sp>
      <p:sp>
        <p:nvSpPr>
          <p:cNvPr id="76" name="CasellaDiTesto 22"/>
          <p:cNvSpPr txBox="1"/>
          <p:nvPr/>
        </p:nvSpPr>
        <p:spPr>
          <a:xfrm>
            <a:off x="5307442" y="1902266"/>
            <a:ext cx="852639" cy="261610"/>
          </a:xfrm>
          <a:prstGeom prst="rect">
            <a:avLst/>
          </a:prstGeom>
          <a:noFill/>
        </p:spPr>
        <p:txBody>
          <a:bodyPr wrap="square" rtlCol="0">
            <a:spAutoFit/>
          </a:bodyPr>
          <a:lstStyle/>
          <a:p>
            <a:r>
              <a:rPr lang="it-IT" sz="1100" dirty="0" err="1" smtClean="0">
                <a:solidFill>
                  <a:schemeClr val="bg1"/>
                </a:solidFill>
                <a:latin typeface="Calibri" panose="020F0502020204030204" pitchFamily="34" charset="0"/>
                <a:cs typeface="Calibri" panose="020F0502020204030204" pitchFamily="34" charset="0"/>
              </a:rPr>
              <a:t>solenoid</a:t>
            </a:r>
            <a:endParaRPr lang="it-IT" sz="1100" dirty="0">
              <a:solidFill>
                <a:schemeClr val="bg1"/>
              </a:solidFill>
              <a:latin typeface="Calibri" panose="020F0502020204030204" pitchFamily="34" charset="0"/>
              <a:cs typeface="Calibri" panose="020F0502020204030204" pitchFamily="34" charset="0"/>
            </a:endParaRPr>
          </a:p>
        </p:txBody>
      </p:sp>
      <p:sp>
        <p:nvSpPr>
          <p:cNvPr id="77" name="CasellaDiTesto 22"/>
          <p:cNvSpPr txBox="1"/>
          <p:nvPr/>
        </p:nvSpPr>
        <p:spPr>
          <a:xfrm>
            <a:off x="3391174" y="3412158"/>
            <a:ext cx="1373802" cy="430887"/>
          </a:xfrm>
          <a:prstGeom prst="rect">
            <a:avLst/>
          </a:prstGeom>
          <a:noFill/>
        </p:spPr>
        <p:txBody>
          <a:bodyPr wrap="square" rtlCol="0">
            <a:spAutoFit/>
          </a:bodyPr>
          <a:lstStyle/>
          <a:p>
            <a:r>
              <a:rPr lang="it-IT" sz="1100" dirty="0" smtClean="0">
                <a:solidFill>
                  <a:schemeClr val="bg1"/>
                </a:solidFill>
                <a:latin typeface="Calibri" panose="020F0502020204030204" pitchFamily="34" charset="0"/>
                <a:cs typeface="Calibri" panose="020F0502020204030204" pitchFamily="34" charset="0"/>
              </a:rPr>
              <a:t>Quadrupole </a:t>
            </a:r>
            <a:r>
              <a:rPr lang="it-IT" sz="1100" dirty="0" err="1" smtClean="0">
                <a:solidFill>
                  <a:schemeClr val="bg1"/>
                </a:solidFill>
                <a:latin typeface="Calibri" panose="020F0502020204030204" pitchFamily="34" charset="0"/>
                <a:cs typeface="Calibri" panose="020F0502020204030204" pitchFamily="34" charset="0"/>
              </a:rPr>
              <a:t>field</a:t>
            </a:r>
            <a:r>
              <a:rPr lang="it-IT" sz="1100" dirty="0" smtClean="0">
                <a:solidFill>
                  <a:schemeClr val="bg1"/>
                </a:solidFill>
                <a:latin typeface="Calibri" panose="020F0502020204030204" pitchFamily="34" charset="0"/>
                <a:cs typeface="Calibri" panose="020F0502020204030204" pitchFamily="34" charset="0"/>
              </a:rPr>
              <a:t> </a:t>
            </a:r>
            <a:r>
              <a:rPr lang="it-IT" sz="1100" dirty="0" err="1" smtClean="0">
                <a:solidFill>
                  <a:schemeClr val="bg1"/>
                </a:solidFill>
                <a:latin typeface="Calibri" panose="020F0502020204030204" pitchFamily="34" charset="0"/>
                <a:cs typeface="Calibri" panose="020F0502020204030204" pitchFamily="34" charset="0"/>
              </a:rPr>
              <a:t>compensation</a:t>
            </a:r>
            <a:r>
              <a:rPr lang="it-IT" sz="1100" dirty="0" smtClean="0">
                <a:solidFill>
                  <a:schemeClr val="bg1"/>
                </a:solidFill>
                <a:latin typeface="Calibri" panose="020F0502020204030204" pitchFamily="34" charset="0"/>
                <a:cs typeface="Calibri" panose="020F0502020204030204" pitchFamily="34" charset="0"/>
              </a:rPr>
              <a:t> </a:t>
            </a:r>
            <a:r>
              <a:rPr lang="it-IT" sz="1100" dirty="0" err="1" smtClean="0">
                <a:solidFill>
                  <a:schemeClr val="bg1"/>
                </a:solidFill>
                <a:latin typeface="Calibri" panose="020F0502020204030204" pitchFamily="34" charset="0"/>
                <a:cs typeface="Calibri" panose="020F0502020204030204" pitchFamily="34" charset="0"/>
              </a:rPr>
              <a:t>port</a:t>
            </a:r>
            <a:endParaRPr lang="it-IT" sz="1100" dirty="0">
              <a:solidFill>
                <a:schemeClr val="bg1"/>
              </a:solidFill>
              <a:latin typeface="Calibri" panose="020F0502020204030204" pitchFamily="34" charset="0"/>
              <a:cs typeface="Calibri" panose="020F0502020204030204" pitchFamily="34" charset="0"/>
            </a:endParaRPr>
          </a:p>
        </p:txBody>
      </p:sp>
      <p:cxnSp>
        <p:nvCxnSpPr>
          <p:cNvPr id="14" name="Straight Arrow Connector 13"/>
          <p:cNvCxnSpPr/>
          <p:nvPr/>
        </p:nvCxnSpPr>
        <p:spPr>
          <a:xfrm flipV="1">
            <a:off x="4331469" y="3846177"/>
            <a:ext cx="351545" cy="213430"/>
          </a:xfrm>
          <a:prstGeom prst="straightConnector1">
            <a:avLst/>
          </a:prstGeom>
          <a:ln w="38100">
            <a:solidFill>
              <a:srgbClr val="004AB8"/>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flipV="1">
            <a:off x="4527913" y="2946435"/>
            <a:ext cx="396626" cy="608494"/>
          </a:xfrm>
          <a:prstGeom prst="straightConnector1">
            <a:avLst/>
          </a:prstGeom>
          <a:ln w="38100">
            <a:solidFill>
              <a:srgbClr val="004AB8"/>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a:off x="4405904" y="1764261"/>
            <a:ext cx="277110" cy="117383"/>
          </a:xfrm>
          <a:prstGeom prst="straightConnector1">
            <a:avLst/>
          </a:prstGeom>
          <a:ln w="38100">
            <a:solidFill>
              <a:srgbClr val="004AB8"/>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3869003" y="2712941"/>
            <a:ext cx="310039" cy="65729"/>
          </a:xfrm>
          <a:prstGeom prst="straightConnector1">
            <a:avLst/>
          </a:prstGeom>
          <a:ln w="38100">
            <a:solidFill>
              <a:srgbClr val="004AB8"/>
            </a:solidFill>
            <a:tailEnd type="triangle"/>
          </a:ln>
        </p:spPr>
        <p:style>
          <a:lnRef idx="1">
            <a:schemeClr val="accent1"/>
          </a:lnRef>
          <a:fillRef idx="0">
            <a:schemeClr val="accent1"/>
          </a:fillRef>
          <a:effectRef idx="0">
            <a:schemeClr val="accent1"/>
          </a:effectRef>
          <a:fontRef idx="minor">
            <a:schemeClr val="tx1"/>
          </a:fontRef>
        </p:style>
      </p:cxnSp>
      <p:sp>
        <p:nvSpPr>
          <p:cNvPr id="81" name="CasellaDiTesto 22"/>
          <p:cNvSpPr txBox="1"/>
          <p:nvPr/>
        </p:nvSpPr>
        <p:spPr>
          <a:xfrm>
            <a:off x="7131062" y="974924"/>
            <a:ext cx="3562056" cy="307777"/>
          </a:xfrm>
          <a:prstGeom prst="rect">
            <a:avLst/>
          </a:prstGeom>
          <a:noFill/>
        </p:spPr>
        <p:txBody>
          <a:bodyPr wrap="square" rtlCol="0">
            <a:spAutoFit/>
          </a:bodyPr>
          <a:lstStyle/>
          <a:p>
            <a:r>
              <a:rPr lang="it-IT" sz="1400" dirty="0" smtClean="0">
                <a:solidFill>
                  <a:schemeClr val="bg1"/>
                </a:solidFill>
                <a:latin typeface="Calibri" panose="020F0502020204030204" pitchFamily="34" charset="0"/>
                <a:cs typeface="Calibri" panose="020F0502020204030204" pitchFamily="34" charset="0"/>
              </a:rPr>
              <a:t>MC slot </a:t>
            </a:r>
            <a:r>
              <a:rPr lang="it-IT" sz="1400" dirty="0" err="1" smtClean="0">
                <a:solidFill>
                  <a:schemeClr val="bg1"/>
                </a:solidFill>
                <a:latin typeface="Calibri" panose="020F0502020204030204" pitchFamily="34" charset="0"/>
                <a:cs typeface="Calibri" panose="020F0502020204030204" pitchFamily="34" charset="0"/>
              </a:rPr>
              <a:t>coupler</a:t>
            </a:r>
            <a:endParaRPr lang="it-IT" sz="1400" dirty="0">
              <a:solidFill>
                <a:schemeClr val="bg1"/>
              </a:solidFill>
              <a:latin typeface="Calibri" panose="020F0502020204030204" pitchFamily="34" charset="0"/>
              <a:cs typeface="Calibri" panose="020F0502020204030204" pitchFamily="34" charset="0"/>
            </a:endParaRPr>
          </a:p>
        </p:txBody>
      </p:sp>
      <p:sp>
        <p:nvSpPr>
          <p:cNvPr id="82" name="TextBox 81"/>
          <p:cNvSpPr txBox="1"/>
          <p:nvPr/>
        </p:nvSpPr>
        <p:spPr>
          <a:xfrm>
            <a:off x="-4606" y="6550223"/>
            <a:ext cx="8126882" cy="307777"/>
          </a:xfrm>
          <a:prstGeom prst="rect">
            <a:avLst/>
          </a:prstGeom>
          <a:noFill/>
        </p:spPr>
        <p:txBody>
          <a:bodyPr wrap="square" rtlCol="0">
            <a:spAutoFit/>
          </a:bodyPr>
          <a:lstStyle/>
          <a:p>
            <a:r>
              <a:rPr lang="it-IT" sz="1400" dirty="0" smtClean="0">
                <a:solidFill>
                  <a:schemeClr val="tx1">
                    <a:lumMod val="95000"/>
                  </a:schemeClr>
                </a:solidFill>
                <a:latin typeface="Calibri" panose="020F0502020204030204" pitchFamily="34" charset="0"/>
                <a:cs typeface="Calibri" panose="020F0502020204030204" pitchFamily="34" charset="0"/>
              </a:rPr>
              <a:t>HG2018 - Shanghai			</a:t>
            </a:r>
          </a:p>
        </p:txBody>
      </p:sp>
    </p:spTree>
    <p:extLst>
      <p:ext uri="{BB962C8B-B14F-4D97-AF65-F5344CB8AC3E}">
        <p14:creationId xmlns:p14="http://schemas.microsoft.com/office/powerpoint/2010/main" val="491015328"/>
      </p:ext>
    </p:extLst>
  </p:cSld>
  <p:clrMapOvr>
    <a:masterClrMapping/>
  </p:clrMapOvr>
  <mc:AlternateContent xmlns:mc="http://schemas.openxmlformats.org/markup-compatibility/2006" xmlns:p14="http://schemas.microsoft.com/office/powerpoint/2010/main">
    <mc:Choice Requires="p14">
      <p:transition spd="slow" p14:dur="2000" advTm="24959"/>
    </mc:Choice>
    <mc:Fallback xmlns="">
      <p:transition spd="slow" advTm="24959"/>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0" y="811369"/>
            <a:ext cx="9144002" cy="57654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b="1" i="1" dirty="0">
              <a:solidFill>
                <a:srgbClr val="004AB8"/>
              </a:solidFill>
              <a:latin typeface="Calibri" panose="020F0502020204030204" pitchFamily="34" charset="0"/>
              <a:cs typeface="Calibri" panose="020F0502020204030204" pitchFamily="34" charset="0"/>
            </a:endParaRPr>
          </a:p>
        </p:txBody>
      </p:sp>
      <p:sp>
        <p:nvSpPr>
          <p:cNvPr id="2" name="Titolo 1"/>
          <p:cNvSpPr>
            <a:spLocks noGrp="1"/>
          </p:cNvSpPr>
          <p:nvPr>
            <p:ph type="title"/>
          </p:nvPr>
        </p:nvSpPr>
        <p:spPr>
          <a:xfrm>
            <a:off x="628650" y="1"/>
            <a:ext cx="7886700" cy="811368"/>
          </a:xfrm>
        </p:spPr>
        <p:txBody>
          <a:bodyPr>
            <a:normAutofit/>
          </a:bodyPr>
          <a:lstStyle/>
          <a:p>
            <a:r>
              <a:rPr lang="it-IT" sz="3600" b="1" dirty="0" smtClean="0">
                <a:solidFill>
                  <a:schemeClr val="tx1">
                    <a:lumMod val="85000"/>
                  </a:schemeClr>
                </a:solidFill>
                <a:latin typeface="Calibri" panose="020F0502020204030204" pitchFamily="34" charset="0"/>
                <a:cs typeface="Calibri" panose="020F0502020204030204" pitchFamily="34" charset="0"/>
              </a:rPr>
              <a:t>Low pulse heating coupler</a:t>
            </a:r>
            <a:endParaRPr lang="it-IT" sz="3600" b="1" dirty="0">
              <a:solidFill>
                <a:schemeClr val="tx1">
                  <a:lumMod val="85000"/>
                </a:schemeClr>
              </a:solidFill>
              <a:latin typeface="Calibri" panose="020F0502020204030204" pitchFamily="34" charset="0"/>
              <a:cs typeface="Calibri" panose="020F0502020204030204" pitchFamily="34" charset="0"/>
            </a:endParaRPr>
          </a:p>
        </p:txBody>
      </p:sp>
      <p:sp>
        <p:nvSpPr>
          <p:cNvPr id="5" name="CasellaDiTesto 4"/>
          <p:cNvSpPr txBox="1"/>
          <p:nvPr/>
        </p:nvSpPr>
        <p:spPr>
          <a:xfrm>
            <a:off x="240518" y="905416"/>
            <a:ext cx="8839087" cy="1169551"/>
          </a:xfrm>
          <a:prstGeom prst="rect">
            <a:avLst/>
          </a:prstGeom>
          <a:noFill/>
        </p:spPr>
        <p:txBody>
          <a:bodyPr wrap="square" rtlCol="0">
            <a:spAutoFit/>
          </a:bodyPr>
          <a:lstStyle/>
          <a:p>
            <a:r>
              <a:rPr lang="it-IT" sz="1400" dirty="0" err="1" smtClean="0">
                <a:solidFill>
                  <a:schemeClr val="bg1"/>
                </a:solidFill>
                <a:latin typeface="Calibri" panose="020F0502020204030204" pitchFamily="34" charset="0"/>
                <a:cs typeface="Calibri" panose="020F0502020204030204" pitchFamily="34" charset="0"/>
              </a:rPr>
              <a:t>We</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need</a:t>
            </a:r>
            <a:r>
              <a:rPr lang="it-IT" sz="1400" dirty="0" smtClean="0">
                <a:solidFill>
                  <a:schemeClr val="bg1"/>
                </a:solidFill>
                <a:latin typeface="Calibri" panose="020F0502020204030204" pitchFamily="34" charset="0"/>
                <a:cs typeface="Calibri" panose="020F0502020204030204" pitchFamily="34" charset="0"/>
              </a:rPr>
              <a:t> to </a:t>
            </a:r>
            <a:r>
              <a:rPr lang="it-IT" sz="1400" dirty="0" err="1" smtClean="0">
                <a:solidFill>
                  <a:schemeClr val="bg1"/>
                </a:solidFill>
                <a:latin typeface="Calibri" panose="020F0502020204030204" pitchFamily="34" charset="0"/>
                <a:cs typeface="Calibri" panose="020F0502020204030204" pitchFamily="34" charset="0"/>
              </a:rPr>
              <a:t>have</a:t>
            </a:r>
            <a:r>
              <a:rPr lang="it-IT" sz="1400" dirty="0" smtClean="0">
                <a:solidFill>
                  <a:schemeClr val="bg1"/>
                </a:solidFill>
                <a:latin typeface="Calibri" panose="020F0502020204030204" pitchFamily="34" charset="0"/>
                <a:cs typeface="Calibri" panose="020F0502020204030204" pitchFamily="34" charset="0"/>
              </a:rPr>
              <a:t> a </a:t>
            </a:r>
            <a:r>
              <a:rPr lang="it-IT" sz="1400" b="1" dirty="0" smtClean="0">
                <a:solidFill>
                  <a:schemeClr val="bg1"/>
                </a:solidFill>
                <a:latin typeface="Calibri" panose="020F0502020204030204" pitchFamily="34" charset="0"/>
                <a:cs typeface="Calibri" panose="020F0502020204030204" pitchFamily="34" charset="0"/>
              </a:rPr>
              <a:t>compact </a:t>
            </a:r>
            <a:r>
              <a:rPr lang="it-IT" sz="1400" b="1" dirty="0" err="1" smtClean="0">
                <a:solidFill>
                  <a:schemeClr val="bg1"/>
                </a:solidFill>
                <a:latin typeface="Calibri" panose="020F0502020204030204" pitchFamily="34" charset="0"/>
                <a:cs typeface="Calibri" panose="020F0502020204030204" pitchFamily="34" charset="0"/>
              </a:rPr>
              <a:t>gun</a:t>
            </a:r>
            <a:r>
              <a:rPr lang="it-IT" sz="1400" dirty="0" smtClean="0">
                <a:solidFill>
                  <a:schemeClr val="bg1"/>
                </a:solidFill>
                <a:latin typeface="Calibri" panose="020F0502020204030204" pitchFamily="34" charset="0"/>
                <a:cs typeface="Calibri" panose="020F0502020204030204" pitchFamily="34" charset="0"/>
              </a:rPr>
              <a:t> to </a:t>
            </a:r>
            <a:r>
              <a:rPr lang="it-IT" sz="1400" dirty="0" err="1" smtClean="0">
                <a:solidFill>
                  <a:schemeClr val="bg1"/>
                </a:solidFill>
                <a:latin typeface="Calibri" panose="020F0502020204030204" pitchFamily="34" charset="0"/>
                <a:cs typeface="Calibri" panose="020F0502020204030204" pitchFamily="34" charset="0"/>
              </a:rPr>
              <a:t>have</a:t>
            </a:r>
            <a:r>
              <a:rPr lang="it-IT" sz="1400" dirty="0" smtClean="0">
                <a:solidFill>
                  <a:schemeClr val="bg1"/>
                </a:solidFill>
                <a:latin typeface="Calibri" panose="020F0502020204030204" pitchFamily="34" charset="0"/>
                <a:cs typeface="Calibri" panose="020F0502020204030204" pitchFamily="34" charset="0"/>
              </a:rPr>
              <a:t> the </a:t>
            </a:r>
            <a:r>
              <a:rPr lang="it-IT" sz="1400" dirty="0" err="1" smtClean="0">
                <a:solidFill>
                  <a:schemeClr val="bg1"/>
                </a:solidFill>
                <a:latin typeface="Calibri" panose="020F0502020204030204" pitchFamily="34" charset="0"/>
                <a:cs typeface="Calibri" panose="020F0502020204030204" pitchFamily="34" charset="0"/>
              </a:rPr>
              <a:t>possibility</a:t>
            </a:r>
            <a:r>
              <a:rPr lang="it-IT" sz="1400" dirty="0" smtClean="0">
                <a:solidFill>
                  <a:schemeClr val="bg1"/>
                </a:solidFill>
                <a:latin typeface="Calibri" panose="020F0502020204030204" pitchFamily="34" charset="0"/>
                <a:cs typeface="Calibri" panose="020F0502020204030204" pitchFamily="34" charset="0"/>
              </a:rPr>
              <a:t> to </a:t>
            </a:r>
            <a:r>
              <a:rPr lang="it-IT" sz="1400" dirty="0" err="1" smtClean="0">
                <a:solidFill>
                  <a:schemeClr val="bg1"/>
                </a:solidFill>
                <a:latin typeface="Calibri" panose="020F0502020204030204" pitchFamily="34" charset="0"/>
                <a:cs typeface="Calibri" panose="020F0502020204030204" pitchFamily="34" charset="0"/>
              </a:rPr>
              <a:t>place</a:t>
            </a:r>
            <a:r>
              <a:rPr lang="it-IT" sz="1400" dirty="0" smtClean="0">
                <a:solidFill>
                  <a:schemeClr val="bg1"/>
                </a:solidFill>
                <a:latin typeface="Calibri" panose="020F0502020204030204" pitchFamily="34" charset="0"/>
                <a:cs typeface="Calibri" panose="020F0502020204030204" pitchFamily="34" charset="0"/>
              </a:rPr>
              <a:t> the </a:t>
            </a:r>
            <a:r>
              <a:rPr lang="it-IT" sz="1400" dirty="0" err="1" smtClean="0">
                <a:solidFill>
                  <a:schemeClr val="bg1"/>
                </a:solidFill>
                <a:latin typeface="Calibri" panose="020F0502020204030204" pitchFamily="34" charset="0"/>
                <a:cs typeface="Calibri" panose="020F0502020204030204" pitchFamily="34" charset="0"/>
              </a:rPr>
              <a:t>solenoid</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immediately</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after</a:t>
            </a:r>
            <a:r>
              <a:rPr lang="it-IT" sz="1400" dirty="0" smtClean="0">
                <a:solidFill>
                  <a:schemeClr val="bg1"/>
                </a:solidFill>
                <a:latin typeface="Calibri" panose="020F0502020204030204" pitchFamily="34" charset="0"/>
                <a:cs typeface="Calibri" panose="020F0502020204030204" pitchFamily="34" charset="0"/>
              </a:rPr>
              <a:t> the full </a:t>
            </a:r>
            <a:r>
              <a:rPr lang="it-IT" sz="1400" dirty="0" err="1" smtClean="0">
                <a:solidFill>
                  <a:schemeClr val="bg1"/>
                </a:solidFill>
                <a:latin typeface="Calibri" panose="020F0502020204030204" pitchFamily="34" charset="0"/>
                <a:cs typeface="Calibri" panose="020F0502020204030204" pitchFamily="34" charset="0"/>
              </a:rPr>
              <a:t>cell</a:t>
            </a:r>
            <a:r>
              <a:rPr lang="it-IT" sz="1400" b="1" dirty="0">
                <a:solidFill>
                  <a:schemeClr val="bg1"/>
                </a:solidFill>
                <a:latin typeface="Calibri" panose="020F0502020204030204" pitchFamily="34" charset="0"/>
                <a:cs typeface="Calibri" panose="020F0502020204030204" pitchFamily="34" charset="0"/>
              </a:rPr>
              <a:t> </a:t>
            </a:r>
            <a:r>
              <a:rPr lang="it-IT" sz="1400" dirty="0">
                <a:solidFill>
                  <a:schemeClr val="bg1"/>
                </a:solidFill>
                <a:latin typeface="Calibri" panose="020F0502020204030204" pitchFamily="34" charset="0"/>
                <a:cs typeface="Calibri" panose="020F0502020204030204" pitchFamily="34" charset="0"/>
              </a:rPr>
              <a:t>(no mode </a:t>
            </a:r>
            <a:r>
              <a:rPr lang="it-IT" sz="1400" dirty="0" err="1">
                <a:solidFill>
                  <a:schemeClr val="bg1"/>
                </a:solidFill>
                <a:latin typeface="Calibri" panose="020F0502020204030204" pitchFamily="34" charset="0"/>
                <a:cs typeface="Calibri" panose="020F0502020204030204" pitchFamily="34" charset="0"/>
              </a:rPr>
              <a:t>launcher</a:t>
            </a:r>
            <a:r>
              <a:rPr lang="it-IT" sz="1400" dirty="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type</a:t>
            </a:r>
            <a:r>
              <a:rPr lang="it-IT" sz="1400" dirty="0" smtClean="0">
                <a:solidFill>
                  <a:schemeClr val="bg1"/>
                </a:solidFill>
                <a:latin typeface="Calibri" panose="020F0502020204030204" pitchFamily="34" charset="0"/>
                <a:cs typeface="Calibri" panose="020F0502020204030204" pitchFamily="34" charset="0"/>
              </a:rPr>
              <a:t>) and </a:t>
            </a:r>
            <a:r>
              <a:rPr lang="it-IT" sz="1400" dirty="0" err="1" smtClean="0">
                <a:solidFill>
                  <a:schemeClr val="bg1"/>
                </a:solidFill>
                <a:latin typeface="Calibri" panose="020F0502020204030204" pitchFamily="34" charset="0"/>
                <a:cs typeface="Calibri" panose="020F0502020204030204" pitchFamily="34" charset="0"/>
              </a:rPr>
              <a:t>low</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surface</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fields</a:t>
            </a:r>
            <a:r>
              <a:rPr lang="it-IT" sz="1400" dirty="0" smtClean="0">
                <a:solidFill>
                  <a:schemeClr val="bg1"/>
                </a:solidFill>
                <a:latin typeface="Calibri" panose="020F0502020204030204" pitchFamily="34" charset="0"/>
                <a:cs typeface="Calibri" panose="020F0502020204030204" pitchFamily="34" charset="0"/>
              </a:rPr>
              <a:t> and </a:t>
            </a:r>
            <a:r>
              <a:rPr lang="it-IT" sz="1400" dirty="0" err="1" smtClean="0">
                <a:solidFill>
                  <a:schemeClr val="bg1"/>
                </a:solidFill>
                <a:latin typeface="Calibri" panose="020F0502020204030204" pitchFamily="34" charset="0"/>
                <a:cs typeface="Calibri" panose="020F0502020204030204" pitchFamily="34" charset="0"/>
              </a:rPr>
              <a:t>pulsed</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heating</a:t>
            </a:r>
            <a:r>
              <a:rPr lang="it-IT" sz="1400" dirty="0" smtClean="0">
                <a:solidFill>
                  <a:schemeClr val="bg1"/>
                </a:solidFill>
                <a:latin typeface="Calibri" panose="020F0502020204030204" pitchFamily="34" charset="0"/>
                <a:cs typeface="Calibri" panose="020F0502020204030204" pitchFamily="34" charset="0"/>
              </a:rPr>
              <a:t>.</a:t>
            </a:r>
          </a:p>
          <a:p>
            <a:endParaRPr lang="it-IT" sz="1400" dirty="0">
              <a:solidFill>
                <a:schemeClr val="bg1"/>
              </a:solidFill>
              <a:latin typeface="Calibri" panose="020F0502020204030204" pitchFamily="34" charset="0"/>
              <a:cs typeface="Calibri" panose="020F0502020204030204" pitchFamily="34" charset="0"/>
            </a:endParaRPr>
          </a:p>
          <a:p>
            <a:r>
              <a:rPr lang="it-IT" sz="1400" dirty="0" err="1" smtClean="0">
                <a:solidFill>
                  <a:schemeClr val="bg1"/>
                </a:solidFill>
                <a:latin typeface="Calibri" panose="020F0502020204030204" pitchFamily="34" charset="0"/>
                <a:cs typeface="Calibri" panose="020F0502020204030204" pitchFamily="34" charset="0"/>
              </a:rPr>
              <a:t>Proposed</a:t>
            </a:r>
            <a:r>
              <a:rPr lang="it-IT" sz="1400" dirty="0" smtClean="0">
                <a:solidFill>
                  <a:schemeClr val="bg1"/>
                </a:solidFill>
                <a:latin typeface="Calibri" panose="020F0502020204030204" pitchFamily="34" charset="0"/>
                <a:cs typeface="Calibri" panose="020F0502020204030204" pitchFamily="34" charset="0"/>
              </a:rPr>
              <a:t> coupler: </a:t>
            </a:r>
            <a:r>
              <a:rPr lang="it-IT" sz="1400" b="1" dirty="0" err="1" smtClean="0">
                <a:solidFill>
                  <a:schemeClr val="bg1"/>
                </a:solidFill>
                <a:latin typeface="Calibri" panose="020F0502020204030204" pitchFamily="34" charset="0"/>
                <a:cs typeface="Calibri" panose="020F0502020204030204" pitchFamily="34" charset="0"/>
              </a:rPr>
              <a:t>Electric</a:t>
            </a:r>
            <a:r>
              <a:rPr lang="it-IT" sz="1400" b="1" dirty="0" smtClean="0">
                <a:solidFill>
                  <a:schemeClr val="bg1"/>
                </a:solidFill>
                <a:latin typeface="Calibri" panose="020F0502020204030204" pitchFamily="34" charset="0"/>
                <a:cs typeface="Calibri" panose="020F0502020204030204" pitchFamily="34" charset="0"/>
              </a:rPr>
              <a:t> </a:t>
            </a:r>
            <a:r>
              <a:rPr lang="it-IT" sz="1400" b="1" dirty="0" err="1" smtClean="0">
                <a:solidFill>
                  <a:schemeClr val="bg1"/>
                </a:solidFill>
                <a:latin typeface="Calibri" panose="020F0502020204030204" pitchFamily="34" charset="0"/>
                <a:cs typeface="Calibri" panose="020F0502020204030204" pitchFamily="34" charset="0"/>
              </a:rPr>
              <a:t>coupling</a:t>
            </a:r>
            <a:r>
              <a:rPr lang="it-IT" sz="1400" b="1" dirty="0" smtClean="0">
                <a:solidFill>
                  <a:schemeClr val="bg1"/>
                </a:solidFill>
                <a:latin typeface="Calibri" panose="020F0502020204030204" pitchFamily="34" charset="0"/>
                <a:cs typeface="Calibri" panose="020F0502020204030204" pitchFamily="34" charset="0"/>
              </a:rPr>
              <a:t> (EC)</a:t>
            </a:r>
            <a:r>
              <a:rPr lang="it-IT" sz="1400" dirty="0" smtClean="0">
                <a:solidFill>
                  <a:schemeClr val="bg1"/>
                </a:solidFill>
                <a:latin typeface="Calibri" panose="020F0502020204030204" pitchFamily="34" charset="0"/>
                <a:cs typeface="Calibri" panose="020F0502020204030204" pitchFamily="34" charset="0"/>
              </a:rPr>
              <a:t> coupler </a:t>
            </a:r>
            <a:r>
              <a:rPr lang="it-IT" sz="1400" dirty="0" err="1" smtClean="0">
                <a:solidFill>
                  <a:schemeClr val="bg1"/>
                </a:solidFill>
                <a:latin typeface="Calibri" panose="020F0502020204030204" pitchFamily="34" charset="0"/>
                <a:cs typeface="Calibri" panose="020F0502020204030204" pitchFamily="34" charset="0"/>
              </a:rPr>
              <a:t>based</a:t>
            </a:r>
            <a:r>
              <a:rPr lang="it-IT" sz="1400" dirty="0" smtClean="0">
                <a:solidFill>
                  <a:schemeClr val="bg1"/>
                </a:solidFill>
                <a:latin typeface="Calibri" panose="020F0502020204030204" pitchFamily="34" charset="0"/>
                <a:cs typeface="Calibri" panose="020F0502020204030204" pitchFamily="34" charset="0"/>
              </a:rPr>
              <a:t> on </a:t>
            </a:r>
            <a:r>
              <a:rPr lang="it-IT" sz="1400" b="1" dirty="0" smtClean="0">
                <a:solidFill>
                  <a:schemeClr val="bg1"/>
                </a:solidFill>
                <a:latin typeface="Calibri" panose="020F0502020204030204" pitchFamily="34" charset="0"/>
                <a:cs typeface="Calibri" panose="020F0502020204030204" pitchFamily="34" charset="0"/>
              </a:rPr>
              <a:t>TM020</a:t>
            </a:r>
            <a:r>
              <a:rPr lang="it-IT" sz="1400" dirty="0" smtClean="0">
                <a:solidFill>
                  <a:schemeClr val="bg1"/>
                </a:solidFill>
                <a:latin typeface="Calibri" panose="020F0502020204030204" pitchFamily="34" charset="0"/>
                <a:cs typeface="Calibri" panose="020F0502020204030204" pitchFamily="34" charset="0"/>
              </a:rPr>
              <a:t> mode on the full </a:t>
            </a:r>
            <a:r>
              <a:rPr lang="it-IT" sz="1400" dirty="0" err="1" smtClean="0">
                <a:solidFill>
                  <a:schemeClr val="bg1"/>
                </a:solidFill>
                <a:latin typeface="Calibri" panose="020F0502020204030204" pitchFamily="34" charset="0"/>
                <a:cs typeface="Calibri" panose="020F0502020204030204" pitchFamily="34" charset="0"/>
              </a:rPr>
              <a:t>cell</a:t>
            </a:r>
            <a:r>
              <a:rPr lang="it-IT" sz="1400" dirty="0" smtClean="0">
                <a:solidFill>
                  <a:schemeClr val="bg1"/>
                </a:solidFill>
                <a:latin typeface="Calibri" panose="020F0502020204030204" pitchFamily="34" charset="0"/>
                <a:cs typeface="Calibri" panose="020F0502020204030204" pitchFamily="34" charset="0"/>
              </a:rPr>
              <a:t>.</a:t>
            </a:r>
          </a:p>
          <a:p>
            <a:r>
              <a:rPr lang="it-IT" sz="1400" dirty="0" err="1" smtClean="0">
                <a:solidFill>
                  <a:schemeClr val="bg1"/>
                </a:solidFill>
                <a:latin typeface="Calibri" panose="020F0502020204030204" pitchFamily="34" charset="0"/>
                <a:cs typeface="Calibri" panose="020F0502020204030204" pitchFamily="34" charset="0"/>
              </a:rPr>
              <a:t>Different</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kind</a:t>
            </a:r>
            <a:r>
              <a:rPr lang="it-IT" sz="1400" dirty="0" smtClean="0">
                <a:solidFill>
                  <a:schemeClr val="bg1"/>
                </a:solidFill>
                <a:latin typeface="Calibri" panose="020F0502020204030204" pitchFamily="34" charset="0"/>
                <a:cs typeface="Calibri" panose="020F0502020204030204" pitchFamily="34" charset="0"/>
              </a:rPr>
              <a:t> of </a:t>
            </a:r>
            <a:r>
              <a:rPr lang="it-IT" sz="1400" dirty="0" err="1" smtClean="0">
                <a:solidFill>
                  <a:schemeClr val="bg1"/>
                </a:solidFill>
                <a:latin typeface="Calibri" panose="020F0502020204030204" pitchFamily="34" charset="0"/>
                <a:cs typeface="Calibri" panose="020F0502020204030204" pitchFamily="34" charset="0"/>
              </a:rPr>
              <a:t>geometries</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have</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been</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investigated</a:t>
            </a:r>
            <a:r>
              <a:rPr lang="it-IT" sz="1400" dirty="0">
                <a:solidFill>
                  <a:schemeClr val="bg1"/>
                </a:solidFill>
                <a:latin typeface="Calibri" panose="020F0502020204030204" pitchFamily="34" charset="0"/>
                <a:cs typeface="Calibri" panose="020F0502020204030204" pitchFamily="34" charset="0"/>
              </a:rPr>
              <a:t>:</a:t>
            </a:r>
          </a:p>
        </p:txBody>
      </p:sp>
      <p:sp>
        <p:nvSpPr>
          <p:cNvPr id="11" name="Rettangolo 10"/>
          <p:cNvSpPr/>
          <p:nvPr/>
        </p:nvSpPr>
        <p:spPr>
          <a:xfrm>
            <a:off x="4387003" y="2208298"/>
            <a:ext cx="4572000" cy="400110"/>
          </a:xfrm>
          <a:prstGeom prst="rect">
            <a:avLst/>
          </a:prstGeom>
        </p:spPr>
        <p:txBody>
          <a:bodyPr>
            <a:spAutoFit/>
          </a:bodyPr>
          <a:lstStyle/>
          <a:p>
            <a:r>
              <a:rPr lang="it-IT" sz="2000" b="1" i="1" dirty="0" smtClean="0">
                <a:solidFill>
                  <a:srgbClr val="004AB8"/>
                </a:solidFill>
                <a:latin typeface="Calibri" panose="020F0502020204030204" pitchFamily="34" charset="0"/>
                <a:cs typeface="Calibri" panose="020F0502020204030204" pitchFamily="34" charset="0"/>
              </a:rPr>
              <a:t>Type B</a:t>
            </a:r>
            <a:endParaRPr lang="it-IT" sz="2000" b="1" i="1" dirty="0">
              <a:solidFill>
                <a:srgbClr val="004AB8"/>
              </a:solidFill>
              <a:latin typeface="Calibri" panose="020F0502020204030204" pitchFamily="34" charset="0"/>
              <a:cs typeface="Calibri" panose="020F0502020204030204" pitchFamily="34" charset="0"/>
            </a:endParaRPr>
          </a:p>
        </p:txBody>
      </p:sp>
      <p:pic>
        <p:nvPicPr>
          <p:cNvPr id="13" name="Immagin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63361" y="2516055"/>
            <a:ext cx="2716405" cy="2632393"/>
          </a:xfrm>
          <a:prstGeom prst="rect">
            <a:avLst/>
          </a:prstGeom>
        </p:spPr>
      </p:pic>
      <p:pic>
        <p:nvPicPr>
          <p:cNvPr id="14" name="Immagin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20118" y="2609940"/>
            <a:ext cx="2716311" cy="2382412"/>
          </a:xfrm>
          <a:prstGeom prst="rect">
            <a:avLst/>
          </a:prstGeom>
        </p:spPr>
      </p:pic>
      <p:sp>
        <p:nvSpPr>
          <p:cNvPr id="20" name="Right Arrow 19"/>
          <p:cNvSpPr/>
          <p:nvPr/>
        </p:nvSpPr>
        <p:spPr>
          <a:xfrm rot="5400000">
            <a:off x="3947519" y="2578412"/>
            <a:ext cx="288005" cy="381286"/>
          </a:xfrm>
          <a:prstGeom prst="rightArrow">
            <a:avLst>
              <a:gd name="adj1" fmla="val 31068"/>
              <a:gd name="adj2" fmla="val 59133"/>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sp>
        <p:nvSpPr>
          <p:cNvPr id="21" name="Right Arrow 20"/>
          <p:cNvSpPr/>
          <p:nvPr/>
        </p:nvSpPr>
        <p:spPr>
          <a:xfrm rot="5400000">
            <a:off x="5464983" y="2407520"/>
            <a:ext cx="288005" cy="381286"/>
          </a:xfrm>
          <a:prstGeom prst="rightArrow">
            <a:avLst>
              <a:gd name="adj1" fmla="val 31068"/>
              <a:gd name="adj2" fmla="val 59133"/>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sp>
        <p:nvSpPr>
          <p:cNvPr id="22" name="Right Arrow 21"/>
          <p:cNvSpPr/>
          <p:nvPr/>
        </p:nvSpPr>
        <p:spPr>
          <a:xfrm rot="5400000">
            <a:off x="6839612" y="2434410"/>
            <a:ext cx="288005" cy="381286"/>
          </a:xfrm>
          <a:prstGeom prst="rightArrow">
            <a:avLst>
              <a:gd name="adj1" fmla="val 31068"/>
              <a:gd name="adj2" fmla="val 59133"/>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mc:AlternateContent xmlns:mc="http://schemas.openxmlformats.org/markup-compatibility/2006" xmlns:a14="http://schemas.microsoft.com/office/drawing/2010/main">
        <mc:Choice Requires="a14">
          <p:sp>
            <p:nvSpPr>
              <p:cNvPr id="23" name="CasellaDiTesto 24"/>
              <p:cNvSpPr txBox="1"/>
              <p:nvPr/>
            </p:nvSpPr>
            <p:spPr>
              <a:xfrm>
                <a:off x="51841" y="5135603"/>
                <a:ext cx="3691484" cy="1030731"/>
              </a:xfrm>
              <a:prstGeom prst="rect">
                <a:avLst/>
              </a:prstGeom>
              <a:noFill/>
            </p:spPr>
            <p:txBody>
              <a:bodyPr wrap="square" rtlCol="0">
                <a:spAutoFit/>
              </a:bodyPr>
              <a:lstStyle/>
              <a:p>
                <a:pPr marL="285750" indent="-285750">
                  <a:buFont typeface="Arial" panose="020B0604020202020204" pitchFamily="34" charset="0"/>
                  <a:buChar char="•"/>
                </a:pPr>
                <a:r>
                  <a:rPr lang="it-IT" sz="1200" dirty="0" smtClean="0">
                    <a:solidFill>
                      <a:schemeClr val="bg1"/>
                    </a:solidFill>
                    <a:latin typeface="Calibri"/>
                  </a:rPr>
                  <a:t>Waveguide </a:t>
                </a:r>
                <a:r>
                  <a:rPr lang="it-IT" sz="1200" dirty="0" err="1" smtClean="0">
                    <a:solidFill>
                      <a:schemeClr val="bg1"/>
                    </a:solidFill>
                    <a:latin typeface="Calibri"/>
                  </a:rPr>
                  <a:t>comes</a:t>
                </a:r>
                <a:r>
                  <a:rPr lang="it-IT" sz="1200" dirty="0" smtClean="0">
                    <a:solidFill>
                      <a:schemeClr val="bg1"/>
                    </a:solidFill>
                    <a:latin typeface="Calibri"/>
                  </a:rPr>
                  <a:t> </a:t>
                </a:r>
                <a:r>
                  <a:rPr lang="it-IT" sz="1200" dirty="0" err="1" smtClean="0">
                    <a:solidFill>
                      <a:schemeClr val="bg1"/>
                    </a:solidFill>
                    <a:latin typeface="Calibri"/>
                  </a:rPr>
                  <a:t>alligned</a:t>
                </a:r>
                <a:r>
                  <a:rPr lang="it-IT" sz="1200" dirty="0" smtClean="0">
                    <a:solidFill>
                      <a:schemeClr val="bg1"/>
                    </a:solidFill>
                    <a:latin typeface="Calibri"/>
                  </a:rPr>
                  <a:t> with the half </a:t>
                </a:r>
                <a:r>
                  <a:rPr lang="it-IT" sz="1200" dirty="0" err="1" smtClean="0">
                    <a:solidFill>
                      <a:schemeClr val="bg1"/>
                    </a:solidFill>
                    <a:latin typeface="Calibri"/>
                  </a:rPr>
                  <a:t>cell</a:t>
                </a:r>
                <a:endParaRPr lang="it-IT" sz="1200" dirty="0">
                  <a:solidFill>
                    <a:schemeClr val="bg1"/>
                  </a:solidFill>
                  <a:latin typeface="Calibri"/>
                </a:endParaRPr>
              </a:p>
              <a:p>
                <a:pPr marL="285750" indent="-285750">
                  <a:buFont typeface="Arial" panose="020B0604020202020204" pitchFamily="34" charset="0"/>
                  <a:buChar char="•"/>
                </a:pPr>
                <a:r>
                  <a:rPr lang="it-IT" sz="1200" dirty="0" smtClean="0">
                    <a:solidFill>
                      <a:schemeClr val="bg1"/>
                    </a:solidFill>
                    <a:latin typeface="Calibri"/>
                  </a:rPr>
                  <a:t>The short </a:t>
                </a:r>
                <a:r>
                  <a:rPr lang="it-IT" sz="1200" dirty="0" err="1" smtClean="0">
                    <a:solidFill>
                      <a:schemeClr val="bg1"/>
                    </a:solidFill>
                    <a:latin typeface="Calibri"/>
                  </a:rPr>
                  <a:t>circuit</a:t>
                </a:r>
                <a:r>
                  <a:rPr lang="it-IT" sz="1200" dirty="0" smtClean="0">
                    <a:solidFill>
                      <a:schemeClr val="bg1"/>
                    </a:solidFill>
                    <a:latin typeface="Calibri"/>
                  </a:rPr>
                  <a:t> plane and the </a:t>
                </a:r>
                <a:r>
                  <a:rPr lang="it-IT" sz="1200" dirty="0" err="1" smtClean="0">
                    <a:solidFill>
                      <a:schemeClr val="bg1"/>
                    </a:solidFill>
                    <a:latin typeface="Calibri"/>
                  </a:rPr>
                  <a:t>slots</a:t>
                </a:r>
                <a:r>
                  <a:rPr lang="it-IT" sz="1200" dirty="0" smtClean="0">
                    <a:solidFill>
                      <a:schemeClr val="bg1"/>
                    </a:solidFill>
                    <a:latin typeface="Calibri"/>
                  </a:rPr>
                  <a:t> are </a:t>
                </a:r>
                <a:r>
                  <a:rPr lang="it-IT" sz="1200" dirty="0" err="1" smtClean="0">
                    <a:solidFill>
                      <a:schemeClr val="bg1"/>
                    </a:solidFill>
                    <a:latin typeface="Calibri"/>
                  </a:rPr>
                  <a:t>shaped</a:t>
                </a:r>
                <a:r>
                  <a:rPr lang="it-IT" sz="1200" dirty="0" smtClean="0">
                    <a:solidFill>
                      <a:schemeClr val="bg1"/>
                    </a:solidFill>
                    <a:latin typeface="Calibri"/>
                  </a:rPr>
                  <a:t> to match the </a:t>
                </a:r>
                <a:r>
                  <a:rPr lang="it-IT" sz="1200" dirty="0" err="1" smtClean="0">
                    <a:solidFill>
                      <a:schemeClr val="bg1"/>
                    </a:solidFill>
                    <a:latin typeface="Calibri"/>
                  </a:rPr>
                  <a:t>field</a:t>
                </a:r>
                <a:r>
                  <a:rPr lang="it-IT" sz="1200" dirty="0" smtClean="0">
                    <a:solidFill>
                      <a:schemeClr val="bg1"/>
                    </a:solidFill>
                    <a:latin typeface="Calibri"/>
                  </a:rPr>
                  <a:t> </a:t>
                </a:r>
                <a:r>
                  <a:rPr lang="it-IT" sz="1200" dirty="0" err="1" smtClean="0">
                    <a:solidFill>
                      <a:schemeClr val="bg1"/>
                    </a:solidFill>
                    <a:latin typeface="Calibri"/>
                  </a:rPr>
                  <a:t>at</a:t>
                </a:r>
                <a:r>
                  <a:rPr lang="it-IT" sz="1200" dirty="0" smtClean="0">
                    <a:solidFill>
                      <a:schemeClr val="bg1"/>
                    </a:solidFill>
                    <a:latin typeface="Calibri"/>
                  </a:rPr>
                  <a:t> the </a:t>
                </a:r>
                <a:r>
                  <a:rPr lang="it-IT" sz="1200" dirty="0" err="1" smtClean="0">
                    <a:solidFill>
                      <a:schemeClr val="bg1"/>
                    </a:solidFill>
                    <a:latin typeface="Calibri"/>
                  </a:rPr>
                  <a:t>coupling</a:t>
                </a:r>
                <a:r>
                  <a:rPr lang="it-IT" sz="1200" dirty="0" smtClean="0">
                    <a:solidFill>
                      <a:schemeClr val="bg1"/>
                    </a:solidFill>
                    <a:latin typeface="Calibri"/>
                  </a:rPr>
                  <a:t> </a:t>
                </a:r>
                <a:r>
                  <a:rPr lang="it-IT" sz="1200" dirty="0" err="1" smtClean="0">
                    <a:solidFill>
                      <a:schemeClr val="bg1"/>
                    </a:solidFill>
                    <a:latin typeface="Calibri"/>
                  </a:rPr>
                  <a:t>cell</a:t>
                </a:r>
                <a:endParaRPr lang="it-IT" sz="1200" dirty="0" smtClean="0">
                  <a:solidFill>
                    <a:schemeClr val="bg1"/>
                  </a:solidFill>
                  <a:latin typeface="Calibri"/>
                </a:endParaRPr>
              </a:p>
              <a:p>
                <a:pPr marL="285750" indent="-285750">
                  <a:buFont typeface="Arial" panose="020B0604020202020204" pitchFamily="34" charset="0"/>
                  <a:buChar char="•"/>
                </a:pPr>
                <a:r>
                  <a:rPr lang="it-IT" sz="1200" dirty="0" err="1" smtClean="0">
                    <a:solidFill>
                      <a:schemeClr val="bg1"/>
                    </a:solidFill>
                    <a:latin typeface="Calibri"/>
                  </a:rPr>
                  <a:t>Needs</a:t>
                </a:r>
                <a:r>
                  <a:rPr lang="it-IT" sz="1200" dirty="0" smtClean="0">
                    <a:solidFill>
                      <a:schemeClr val="bg1"/>
                    </a:solidFill>
                    <a:latin typeface="Calibri"/>
                  </a:rPr>
                  <a:t> a power </a:t>
                </a:r>
                <a:r>
                  <a:rPr lang="it-IT" sz="1200" dirty="0" err="1" smtClean="0">
                    <a:solidFill>
                      <a:schemeClr val="bg1"/>
                    </a:solidFill>
                    <a:latin typeface="Calibri"/>
                  </a:rPr>
                  <a:t>splitter</a:t>
                </a:r>
                <a:r>
                  <a:rPr lang="it-IT" sz="1200" dirty="0" smtClean="0">
                    <a:solidFill>
                      <a:schemeClr val="bg1"/>
                    </a:solidFill>
                    <a:latin typeface="Calibri"/>
                  </a:rPr>
                  <a:t> </a:t>
                </a:r>
              </a:p>
              <a:p>
                <a:pPr marL="285750" indent="-285750">
                  <a:buFont typeface="Arial" panose="020B0604020202020204" pitchFamily="34" charset="0"/>
                  <a:buChar char="•"/>
                </a:pPr>
                <a:r>
                  <a:rPr lang="it-IT" sz="1200" dirty="0" smtClean="0">
                    <a:solidFill>
                      <a:schemeClr val="bg1"/>
                    </a:solidFill>
                    <a:latin typeface="Calibri"/>
                  </a:rPr>
                  <a:t>Waveguide short </a:t>
                </a:r>
                <a:r>
                  <a:rPr lang="it-IT" sz="1200" dirty="0" err="1" smtClean="0">
                    <a:solidFill>
                      <a:schemeClr val="bg1"/>
                    </a:solidFill>
                    <a:latin typeface="Calibri"/>
                  </a:rPr>
                  <a:t>circuited</a:t>
                </a:r>
                <a:r>
                  <a:rPr lang="it-IT" sz="1200" dirty="0" smtClean="0">
                    <a:solidFill>
                      <a:schemeClr val="bg1"/>
                    </a:solidFill>
                    <a:latin typeface="Calibri"/>
                  </a:rPr>
                  <a:t> </a:t>
                </a:r>
                <a:r>
                  <a:rPr lang="it-IT" sz="1200" dirty="0" err="1" smtClean="0">
                    <a:solidFill>
                      <a:schemeClr val="bg1"/>
                    </a:solidFill>
                    <a:latin typeface="Calibri"/>
                  </a:rPr>
                  <a:t>at</a:t>
                </a:r>
                <a:r>
                  <a:rPr lang="it-IT" sz="1200" dirty="0" smtClean="0">
                    <a:solidFill>
                      <a:schemeClr val="bg1"/>
                    </a:solidFill>
                    <a:latin typeface="Calibri"/>
                  </a:rPr>
                  <a:t> </a:t>
                </a:r>
                <a14:m>
                  <m:oMath xmlns:m="http://schemas.openxmlformats.org/officeDocument/2006/math">
                    <m:r>
                      <a:rPr lang="it-IT" sz="1200" i="1" smtClean="0">
                        <a:solidFill>
                          <a:schemeClr val="bg1"/>
                        </a:solidFill>
                        <a:latin typeface="Cambria Math" panose="02040503050406030204" pitchFamily="18" charset="0"/>
                        <a:ea typeface="Cambria Math" panose="02040503050406030204" pitchFamily="18" charset="0"/>
                      </a:rPr>
                      <m:t>~</m:t>
                    </m:r>
                    <m:sSub>
                      <m:sSubPr>
                        <m:ctrlPr>
                          <a:rPr lang="it-IT" sz="1200" b="0" i="1" smtClean="0">
                            <a:solidFill>
                              <a:schemeClr val="bg1"/>
                            </a:solidFill>
                            <a:latin typeface="Cambria Math" panose="02040503050406030204" pitchFamily="18" charset="0"/>
                            <a:ea typeface="Cambria Math" panose="02040503050406030204" pitchFamily="18" charset="0"/>
                          </a:rPr>
                        </m:ctrlPr>
                      </m:sSubPr>
                      <m:e>
                        <m:r>
                          <a:rPr lang="it-IT" sz="1200" i="1" smtClean="0">
                            <a:solidFill>
                              <a:schemeClr val="bg1"/>
                            </a:solidFill>
                            <a:latin typeface="Cambria Math" panose="02040503050406030204" pitchFamily="18" charset="0"/>
                            <a:ea typeface="Cambria Math" panose="02040503050406030204" pitchFamily="18" charset="0"/>
                          </a:rPr>
                          <m:t>𝜆</m:t>
                        </m:r>
                      </m:e>
                      <m:sub>
                        <m:r>
                          <a:rPr lang="it-IT" sz="1200" b="0" i="1" smtClean="0">
                            <a:solidFill>
                              <a:schemeClr val="bg1"/>
                            </a:solidFill>
                            <a:latin typeface="Cambria Math" panose="02040503050406030204" pitchFamily="18" charset="0"/>
                            <a:ea typeface="Cambria Math" panose="02040503050406030204" pitchFamily="18" charset="0"/>
                          </a:rPr>
                          <m:t>𝑔</m:t>
                        </m:r>
                      </m:sub>
                    </m:sSub>
                    <m:r>
                      <a:rPr lang="it-IT" sz="1200" b="0" i="1" smtClean="0">
                        <a:solidFill>
                          <a:schemeClr val="bg1"/>
                        </a:solidFill>
                        <a:latin typeface="Cambria Math" panose="02040503050406030204" pitchFamily="18" charset="0"/>
                        <a:ea typeface="Cambria Math" panose="02040503050406030204" pitchFamily="18" charset="0"/>
                      </a:rPr>
                      <m:t>/4</m:t>
                    </m:r>
                  </m:oMath>
                </a14:m>
                <a:r>
                  <a:rPr lang="it-IT" sz="1200" dirty="0" smtClean="0">
                    <a:solidFill>
                      <a:schemeClr val="bg1"/>
                    </a:solidFill>
                    <a:latin typeface="Calibri"/>
                  </a:rPr>
                  <a:t> </a:t>
                </a:r>
              </a:p>
            </p:txBody>
          </p:sp>
        </mc:Choice>
        <mc:Fallback xmlns="">
          <p:sp>
            <p:nvSpPr>
              <p:cNvPr id="23" name="CasellaDiTesto 24"/>
              <p:cNvSpPr txBox="1">
                <a:spLocks noRot="1" noChangeAspect="1" noMove="1" noResize="1" noEditPoints="1" noAdjustHandles="1" noChangeArrowheads="1" noChangeShapeType="1" noTextEdit="1"/>
              </p:cNvSpPr>
              <p:nvPr/>
            </p:nvSpPr>
            <p:spPr>
              <a:xfrm>
                <a:off x="51841" y="5135603"/>
                <a:ext cx="3691484" cy="1030731"/>
              </a:xfrm>
              <a:prstGeom prst="rect">
                <a:avLst/>
              </a:prstGeom>
              <a:blipFill rotWithShape="0">
                <a:blip r:embed="rId5"/>
                <a:stretch>
                  <a:fillRect b="-2353"/>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4" name="CasellaDiTesto 23"/>
              <p:cNvSpPr txBox="1"/>
              <p:nvPr/>
            </p:nvSpPr>
            <p:spPr>
              <a:xfrm>
                <a:off x="3555789" y="5059510"/>
                <a:ext cx="3175665" cy="1769395"/>
              </a:xfrm>
              <a:prstGeom prst="rect">
                <a:avLst/>
              </a:prstGeom>
              <a:noFill/>
            </p:spPr>
            <p:txBody>
              <a:bodyPr wrap="square" rtlCol="0">
                <a:spAutoFit/>
              </a:bodyPr>
              <a:lstStyle/>
              <a:p>
                <a:pPr marL="285750" indent="-285750">
                  <a:buFont typeface="Arial" panose="020B0604020202020204" pitchFamily="34" charset="0"/>
                  <a:buChar char="•"/>
                </a:pPr>
                <a:r>
                  <a:rPr lang="it-IT" sz="1200" dirty="0" smtClean="0">
                    <a:solidFill>
                      <a:prstClr val="black"/>
                    </a:solidFill>
                    <a:latin typeface="Calibri"/>
                  </a:rPr>
                  <a:t>Waveguides run sideways the half </a:t>
                </a:r>
                <a:r>
                  <a:rPr lang="it-IT" sz="1200" dirty="0" err="1" smtClean="0">
                    <a:solidFill>
                      <a:prstClr val="black"/>
                    </a:solidFill>
                    <a:latin typeface="Calibri"/>
                  </a:rPr>
                  <a:t>cell</a:t>
                </a:r>
                <a:endParaRPr lang="it-IT" sz="1200" dirty="0">
                  <a:solidFill>
                    <a:prstClr val="black"/>
                  </a:solidFill>
                  <a:latin typeface="Calibri"/>
                </a:endParaRPr>
              </a:p>
              <a:p>
                <a:pPr marL="285750" indent="-285750">
                  <a:buFont typeface="Arial" panose="020B0604020202020204" pitchFamily="34" charset="0"/>
                  <a:buChar char="•"/>
                </a:pPr>
                <a:r>
                  <a:rPr lang="it-IT" sz="1200" dirty="0" smtClean="0">
                    <a:solidFill>
                      <a:prstClr val="black"/>
                    </a:solidFill>
                    <a:latin typeface="Calibri"/>
                  </a:rPr>
                  <a:t>Coupled with </a:t>
                </a:r>
                <a:r>
                  <a:rPr lang="it-IT" sz="1200" dirty="0" err="1" smtClean="0">
                    <a:solidFill>
                      <a:prstClr val="black"/>
                    </a:solidFill>
                    <a:latin typeface="Calibri"/>
                  </a:rPr>
                  <a:t>rounded</a:t>
                </a:r>
                <a:r>
                  <a:rPr lang="it-IT" sz="1200" dirty="0" smtClean="0">
                    <a:solidFill>
                      <a:prstClr val="black"/>
                    </a:solidFill>
                    <a:latin typeface="Calibri"/>
                  </a:rPr>
                  <a:t> </a:t>
                </a:r>
                <a:r>
                  <a:rPr lang="it-IT" sz="1200" dirty="0" err="1" smtClean="0">
                    <a:solidFill>
                      <a:prstClr val="black"/>
                    </a:solidFill>
                    <a:latin typeface="Calibri"/>
                  </a:rPr>
                  <a:t>slots</a:t>
                </a:r>
                <a:r>
                  <a:rPr lang="it-IT" sz="1200" dirty="0" smtClean="0">
                    <a:solidFill>
                      <a:prstClr val="black"/>
                    </a:solidFill>
                    <a:latin typeface="Calibri"/>
                  </a:rPr>
                  <a:t> </a:t>
                </a:r>
              </a:p>
              <a:p>
                <a:pPr marL="285750" indent="-285750">
                  <a:buFont typeface="Arial" panose="020B0604020202020204" pitchFamily="34" charset="0"/>
                  <a:buChar char="•"/>
                </a:pPr>
                <a:r>
                  <a:rPr lang="it-IT" sz="1200" dirty="0" err="1" smtClean="0">
                    <a:solidFill>
                      <a:prstClr val="black"/>
                    </a:solidFill>
                    <a:latin typeface="Calibri"/>
                  </a:rPr>
                  <a:t>Needs</a:t>
                </a:r>
                <a:r>
                  <a:rPr lang="it-IT" sz="1200" dirty="0" smtClean="0">
                    <a:solidFill>
                      <a:prstClr val="black"/>
                    </a:solidFill>
                    <a:latin typeface="Calibri"/>
                  </a:rPr>
                  <a:t> a power </a:t>
                </a:r>
                <a:r>
                  <a:rPr lang="it-IT" sz="1200" dirty="0" err="1" smtClean="0">
                    <a:solidFill>
                      <a:prstClr val="black"/>
                    </a:solidFill>
                    <a:latin typeface="Calibri"/>
                  </a:rPr>
                  <a:t>splitter</a:t>
                </a:r>
                <a:r>
                  <a:rPr lang="it-IT" sz="1200" dirty="0" smtClean="0">
                    <a:solidFill>
                      <a:prstClr val="black"/>
                    </a:solidFill>
                    <a:latin typeface="Calibri"/>
                  </a:rPr>
                  <a:t>  </a:t>
                </a:r>
              </a:p>
              <a:p>
                <a:pPr marL="285750" indent="-285750">
                  <a:buFont typeface="Arial" panose="020B0604020202020204" pitchFamily="34" charset="0"/>
                  <a:buChar char="•"/>
                </a:pPr>
                <a:r>
                  <a:rPr lang="it-IT" sz="1200" dirty="0">
                    <a:solidFill>
                      <a:schemeClr val="bg1"/>
                    </a:solidFill>
                    <a:latin typeface="Calibri"/>
                  </a:rPr>
                  <a:t>Waveguide short </a:t>
                </a:r>
                <a:r>
                  <a:rPr lang="it-IT" sz="1200" dirty="0" err="1">
                    <a:solidFill>
                      <a:schemeClr val="bg1"/>
                    </a:solidFill>
                    <a:latin typeface="Calibri"/>
                  </a:rPr>
                  <a:t>circuited</a:t>
                </a:r>
                <a:r>
                  <a:rPr lang="it-IT" sz="1200" dirty="0">
                    <a:solidFill>
                      <a:schemeClr val="bg1"/>
                    </a:solidFill>
                    <a:latin typeface="Calibri"/>
                  </a:rPr>
                  <a:t> </a:t>
                </a:r>
                <a:r>
                  <a:rPr lang="it-IT" sz="1200" dirty="0" err="1" smtClean="0">
                    <a:solidFill>
                      <a:schemeClr val="bg1"/>
                    </a:solidFill>
                    <a:latin typeface="Calibri"/>
                  </a:rPr>
                  <a:t>at</a:t>
                </a:r>
                <a:r>
                  <a:rPr lang="it-IT" sz="1200" dirty="0" smtClean="0">
                    <a:solidFill>
                      <a:schemeClr val="bg1"/>
                    </a:solidFill>
                    <a:latin typeface="Calibri"/>
                  </a:rPr>
                  <a:t> </a:t>
                </a:r>
                <a14:m>
                  <m:oMath xmlns:m="http://schemas.openxmlformats.org/officeDocument/2006/math">
                    <m:sSub>
                      <m:sSubPr>
                        <m:ctrlPr>
                          <a:rPr lang="it-IT" sz="1200" i="1">
                            <a:solidFill>
                              <a:schemeClr val="bg1"/>
                            </a:solidFill>
                            <a:latin typeface="Cambria Math" panose="02040503050406030204" pitchFamily="18" charset="0"/>
                            <a:ea typeface="Cambria Math" panose="02040503050406030204" pitchFamily="18" charset="0"/>
                          </a:rPr>
                        </m:ctrlPr>
                      </m:sSubPr>
                      <m:e>
                        <m:r>
                          <a:rPr lang="it-IT" sz="1200" i="1">
                            <a:solidFill>
                              <a:schemeClr val="bg1"/>
                            </a:solidFill>
                            <a:latin typeface="Cambria Math" panose="02040503050406030204" pitchFamily="18" charset="0"/>
                            <a:ea typeface="Cambria Math" panose="02040503050406030204" pitchFamily="18" charset="0"/>
                          </a:rPr>
                          <m:t>𝜆</m:t>
                        </m:r>
                      </m:e>
                      <m:sub>
                        <m:r>
                          <a:rPr lang="it-IT" sz="1200" i="1">
                            <a:solidFill>
                              <a:schemeClr val="bg1"/>
                            </a:solidFill>
                            <a:latin typeface="Cambria Math" panose="02040503050406030204" pitchFamily="18" charset="0"/>
                            <a:ea typeface="Cambria Math" panose="02040503050406030204" pitchFamily="18" charset="0"/>
                          </a:rPr>
                          <m:t>𝑔</m:t>
                        </m:r>
                      </m:sub>
                    </m:sSub>
                    <m:r>
                      <a:rPr lang="it-IT" sz="1200" i="1">
                        <a:solidFill>
                          <a:schemeClr val="bg1"/>
                        </a:solidFill>
                        <a:latin typeface="Cambria Math" panose="02040503050406030204" pitchFamily="18" charset="0"/>
                        <a:ea typeface="Cambria Math" panose="02040503050406030204" pitchFamily="18" charset="0"/>
                      </a:rPr>
                      <m:t>/4</m:t>
                    </m:r>
                  </m:oMath>
                </a14:m>
                <a:endParaRPr lang="it-IT" sz="1200" dirty="0" smtClean="0">
                  <a:solidFill>
                    <a:schemeClr val="bg1"/>
                  </a:solidFill>
                  <a:latin typeface="Calibri"/>
                </a:endParaRPr>
              </a:p>
              <a:p>
                <a:pPr marL="285750" indent="-285750">
                  <a:buFont typeface="Arial" panose="020B0604020202020204" pitchFamily="34" charset="0"/>
                  <a:buChar char="•"/>
                </a:pPr>
                <a:r>
                  <a:rPr lang="it-IT" sz="1200" dirty="0" smtClean="0">
                    <a:solidFill>
                      <a:schemeClr val="bg1"/>
                    </a:solidFill>
                    <a:latin typeface="Calibri"/>
                  </a:rPr>
                  <a:t>Circular slot</a:t>
                </a:r>
              </a:p>
              <a:p>
                <a:pPr marL="285750" indent="-285750">
                  <a:buFont typeface="Arial" panose="020B0604020202020204" pitchFamily="34" charset="0"/>
                  <a:buChar char="•"/>
                </a:pPr>
                <a:r>
                  <a:rPr lang="it-IT" sz="1200" dirty="0" smtClean="0">
                    <a:solidFill>
                      <a:schemeClr val="bg1"/>
                    </a:solidFill>
                    <a:latin typeface="Calibri"/>
                  </a:rPr>
                  <a:t>Tapered waveguide</a:t>
                </a:r>
              </a:p>
              <a:p>
                <a:pPr marL="285750" indent="-285750">
                  <a:buFont typeface="Arial" panose="020B0604020202020204" pitchFamily="34" charset="0"/>
                  <a:buChar char="•"/>
                </a:pPr>
                <a:r>
                  <a:rPr lang="it-IT" sz="1200" dirty="0" err="1" smtClean="0">
                    <a:solidFill>
                      <a:schemeClr val="bg1"/>
                    </a:solidFill>
                    <a:latin typeface="Calibri"/>
                  </a:rPr>
                  <a:t>symmetric</a:t>
                </a:r>
                <a:r>
                  <a:rPr lang="it-IT" sz="1200" dirty="0" smtClean="0">
                    <a:solidFill>
                      <a:schemeClr val="bg1"/>
                    </a:solidFill>
                    <a:latin typeface="Calibri"/>
                  </a:rPr>
                  <a:t> </a:t>
                </a:r>
                <a:r>
                  <a:rPr lang="it-IT" sz="1200" dirty="0" err="1" smtClean="0">
                    <a:solidFill>
                      <a:schemeClr val="bg1"/>
                    </a:solidFill>
                    <a:latin typeface="Calibri"/>
                  </a:rPr>
                  <a:t>ports</a:t>
                </a:r>
                <a:r>
                  <a:rPr lang="it-IT" sz="1200" dirty="0" smtClean="0">
                    <a:solidFill>
                      <a:schemeClr val="bg1"/>
                    </a:solidFill>
                    <a:latin typeface="Calibri"/>
                  </a:rPr>
                  <a:t> for vacuum </a:t>
                </a:r>
                <a:r>
                  <a:rPr lang="it-IT" sz="1200" dirty="0" err="1" smtClean="0">
                    <a:solidFill>
                      <a:schemeClr val="bg1"/>
                    </a:solidFill>
                    <a:latin typeface="Calibri"/>
                  </a:rPr>
                  <a:t>pumping</a:t>
                </a:r>
                <a:r>
                  <a:rPr lang="it-IT" sz="1200" dirty="0" smtClean="0">
                    <a:solidFill>
                      <a:schemeClr val="bg1"/>
                    </a:solidFill>
                    <a:latin typeface="Calibri"/>
                  </a:rPr>
                  <a:t> and </a:t>
                </a:r>
                <a:r>
                  <a:rPr lang="it-IT" sz="1200" dirty="0" err="1" smtClean="0">
                    <a:solidFill>
                      <a:schemeClr val="bg1"/>
                    </a:solidFill>
                    <a:latin typeface="Calibri"/>
                  </a:rPr>
                  <a:t>quadrupolar</a:t>
                </a:r>
                <a:r>
                  <a:rPr lang="it-IT" sz="1200" dirty="0" smtClean="0">
                    <a:solidFill>
                      <a:schemeClr val="bg1"/>
                    </a:solidFill>
                    <a:latin typeface="Calibri"/>
                  </a:rPr>
                  <a:t> component </a:t>
                </a:r>
                <a:r>
                  <a:rPr lang="it-IT" sz="1200" dirty="0" err="1" smtClean="0">
                    <a:solidFill>
                      <a:schemeClr val="bg1"/>
                    </a:solidFill>
                    <a:latin typeface="Calibri"/>
                  </a:rPr>
                  <a:t>compensation</a:t>
                </a:r>
                <a:endParaRPr lang="it-IT" sz="1200" dirty="0">
                  <a:solidFill>
                    <a:schemeClr val="bg1"/>
                  </a:solidFill>
                  <a:latin typeface="Calibri"/>
                </a:endParaRPr>
              </a:p>
              <a:p>
                <a:pPr marL="285750" indent="-285750">
                  <a:buFont typeface="Arial" panose="020B0604020202020204" pitchFamily="34" charset="0"/>
                  <a:buChar char="•"/>
                </a:pPr>
                <a:endParaRPr lang="it-IT" sz="1200" dirty="0">
                  <a:solidFill>
                    <a:prstClr val="black"/>
                  </a:solidFill>
                  <a:latin typeface="Calibri"/>
                </a:endParaRPr>
              </a:p>
            </p:txBody>
          </p:sp>
        </mc:Choice>
        <mc:Fallback xmlns="">
          <p:sp>
            <p:nvSpPr>
              <p:cNvPr id="24" name="CasellaDiTesto 23"/>
              <p:cNvSpPr txBox="1">
                <a:spLocks noRot="1" noChangeAspect="1" noMove="1" noResize="1" noEditPoints="1" noAdjustHandles="1" noChangeArrowheads="1" noChangeShapeType="1" noTextEdit="1"/>
              </p:cNvSpPr>
              <p:nvPr/>
            </p:nvSpPr>
            <p:spPr>
              <a:xfrm>
                <a:off x="3555789" y="5059510"/>
                <a:ext cx="3175665" cy="1769395"/>
              </a:xfrm>
              <a:prstGeom prst="rect">
                <a:avLst/>
              </a:prstGeom>
              <a:blipFill rotWithShape="0">
                <a:blip r:embed="rId6"/>
                <a:stretch>
                  <a:fillRect t="-345"/>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5" name="CasellaDiTesto 24"/>
              <p:cNvSpPr txBox="1"/>
              <p:nvPr/>
            </p:nvSpPr>
            <p:spPr>
              <a:xfrm>
                <a:off x="6526463" y="5136518"/>
                <a:ext cx="4736914" cy="1215397"/>
              </a:xfrm>
              <a:prstGeom prst="rect">
                <a:avLst/>
              </a:prstGeom>
              <a:noFill/>
            </p:spPr>
            <p:txBody>
              <a:bodyPr wrap="square" rtlCol="0">
                <a:spAutoFit/>
              </a:bodyPr>
              <a:lstStyle/>
              <a:p>
                <a:pPr marL="285750" indent="-285750">
                  <a:buFont typeface="Arial" panose="020B0604020202020204" pitchFamily="34" charset="0"/>
                  <a:buChar char="•"/>
                </a:pPr>
                <a:r>
                  <a:rPr lang="it-IT" sz="1200" dirty="0" smtClean="0">
                    <a:solidFill>
                      <a:prstClr val="black"/>
                    </a:solidFill>
                    <a:latin typeface="Calibri"/>
                  </a:rPr>
                  <a:t>Waveguide run </a:t>
                </a:r>
                <a:r>
                  <a:rPr lang="it-IT" sz="1200" dirty="0" err="1" smtClean="0">
                    <a:solidFill>
                      <a:prstClr val="black"/>
                    </a:solidFill>
                    <a:latin typeface="Calibri"/>
                  </a:rPr>
                  <a:t>around</a:t>
                </a:r>
                <a:r>
                  <a:rPr lang="it-IT" sz="1200" dirty="0" smtClean="0">
                    <a:solidFill>
                      <a:prstClr val="black"/>
                    </a:solidFill>
                    <a:latin typeface="Calibri"/>
                  </a:rPr>
                  <a:t> the half </a:t>
                </a:r>
                <a:r>
                  <a:rPr lang="it-IT" sz="1200" dirty="0" err="1" smtClean="0">
                    <a:solidFill>
                      <a:prstClr val="black"/>
                    </a:solidFill>
                    <a:latin typeface="Calibri"/>
                  </a:rPr>
                  <a:t>cell</a:t>
                </a:r>
                <a:endParaRPr lang="it-IT" sz="1200" dirty="0">
                  <a:solidFill>
                    <a:prstClr val="black"/>
                  </a:solidFill>
                  <a:latin typeface="Calibri"/>
                </a:endParaRPr>
              </a:p>
              <a:p>
                <a:pPr marL="285750" indent="-285750">
                  <a:buFont typeface="Arial" panose="020B0604020202020204" pitchFamily="34" charset="0"/>
                  <a:buChar char="•"/>
                </a:pPr>
                <a:r>
                  <a:rPr lang="it-IT" sz="1200" dirty="0" smtClean="0">
                    <a:solidFill>
                      <a:prstClr val="black"/>
                    </a:solidFill>
                    <a:latin typeface="Calibri"/>
                  </a:rPr>
                  <a:t>Coupled with </a:t>
                </a:r>
                <a:r>
                  <a:rPr lang="it-IT" sz="1200" dirty="0" err="1" smtClean="0">
                    <a:solidFill>
                      <a:prstClr val="black"/>
                    </a:solidFill>
                    <a:latin typeface="Calibri"/>
                  </a:rPr>
                  <a:t>rounded</a:t>
                </a:r>
                <a:r>
                  <a:rPr lang="it-IT" sz="1200" dirty="0" smtClean="0">
                    <a:solidFill>
                      <a:prstClr val="black"/>
                    </a:solidFill>
                    <a:latin typeface="Calibri"/>
                  </a:rPr>
                  <a:t> </a:t>
                </a:r>
                <a:r>
                  <a:rPr lang="it-IT" sz="1200" dirty="0" err="1" smtClean="0">
                    <a:solidFill>
                      <a:prstClr val="black"/>
                    </a:solidFill>
                    <a:latin typeface="Calibri"/>
                  </a:rPr>
                  <a:t>slots</a:t>
                </a:r>
                <a:r>
                  <a:rPr lang="it-IT" sz="1200" dirty="0" smtClean="0">
                    <a:solidFill>
                      <a:prstClr val="black"/>
                    </a:solidFill>
                    <a:latin typeface="Calibri"/>
                  </a:rPr>
                  <a:t> </a:t>
                </a:r>
              </a:p>
              <a:p>
                <a:pPr marL="285750" indent="-285750">
                  <a:buFont typeface="Arial" panose="020B0604020202020204" pitchFamily="34" charset="0"/>
                  <a:buChar char="•"/>
                </a:pPr>
                <a:r>
                  <a:rPr lang="it-IT" sz="1200" dirty="0" err="1" smtClean="0">
                    <a:solidFill>
                      <a:prstClr val="black"/>
                    </a:solidFill>
                    <a:latin typeface="Calibri"/>
                  </a:rPr>
                  <a:t>Doesn’t</a:t>
                </a:r>
                <a:r>
                  <a:rPr lang="it-IT" sz="1200" dirty="0" smtClean="0">
                    <a:solidFill>
                      <a:prstClr val="black"/>
                    </a:solidFill>
                    <a:latin typeface="Calibri"/>
                  </a:rPr>
                  <a:t> </a:t>
                </a:r>
                <a:r>
                  <a:rPr lang="it-IT" sz="1200" dirty="0" err="1" smtClean="0">
                    <a:solidFill>
                      <a:prstClr val="black"/>
                    </a:solidFill>
                    <a:latin typeface="Calibri"/>
                  </a:rPr>
                  <a:t>need</a:t>
                </a:r>
                <a:r>
                  <a:rPr lang="it-IT" sz="1200" dirty="0" smtClean="0">
                    <a:solidFill>
                      <a:prstClr val="black"/>
                    </a:solidFill>
                    <a:latin typeface="Calibri"/>
                  </a:rPr>
                  <a:t> a power </a:t>
                </a:r>
                <a:r>
                  <a:rPr lang="it-IT" sz="1200" dirty="0" err="1" smtClean="0">
                    <a:solidFill>
                      <a:prstClr val="black"/>
                    </a:solidFill>
                    <a:latin typeface="Calibri"/>
                  </a:rPr>
                  <a:t>splitter</a:t>
                </a:r>
                <a:endParaRPr lang="it-IT" sz="1200" dirty="0" smtClean="0">
                  <a:solidFill>
                    <a:prstClr val="black"/>
                  </a:solidFill>
                  <a:latin typeface="Calibri"/>
                </a:endParaRPr>
              </a:p>
              <a:p>
                <a:pPr marL="285750" indent="-285750">
                  <a:buFont typeface="Arial" panose="020B0604020202020204" pitchFamily="34" charset="0"/>
                  <a:buChar char="•"/>
                </a:pPr>
                <a:r>
                  <a:rPr lang="it-IT" sz="1200" dirty="0">
                    <a:solidFill>
                      <a:schemeClr val="bg1"/>
                    </a:solidFill>
                    <a:latin typeface="Calibri"/>
                  </a:rPr>
                  <a:t>Waveguide short </a:t>
                </a:r>
                <a:r>
                  <a:rPr lang="it-IT" sz="1200" dirty="0" err="1">
                    <a:solidFill>
                      <a:schemeClr val="bg1"/>
                    </a:solidFill>
                    <a:latin typeface="Calibri"/>
                  </a:rPr>
                  <a:t>circuited</a:t>
                </a:r>
                <a:r>
                  <a:rPr lang="it-IT" sz="1200" dirty="0">
                    <a:solidFill>
                      <a:schemeClr val="bg1"/>
                    </a:solidFill>
                    <a:latin typeface="Calibri"/>
                  </a:rPr>
                  <a:t> </a:t>
                </a:r>
                <a:r>
                  <a:rPr lang="it-IT" sz="1200" dirty="0" err="1" smtClean="0">
                    <a:solidFill>
                      <a:schemeClr val="bg1"/>
                    </a:solidFill>
                    <a:latin typeface="Calibri"/>
                  </a:rPr>
                  <a:t>at</a:t>
                </a:r>
                <a:r>
                  <a:rPr lang="it-IT" sz="1200" dirty="0" smtClean="0">
                    <a:solidFill>
                      <a:schemeClr val="bg1"/>
                    </a:solidFill>
                    <a:latin typeface="Calibri"/>
                  </a:rPr>
                  <a:t> </a:t>
                </a:r>
                <a14:m>
                  <m:oMath xmlns:m="http://schemas.openxmlformats.org/officeDocument/2006/math">
                    <m:sSub>
                      <m:sSubPr>
                        <m:ctrlPr>
                          <a:rPr lang="it-IT" sz="1200" i="1">
                            <a:solidFill>
                              <a:schemeClr val="bg1"/>
                            </a:solidFill>
                            <a:latin typeface="Cambria Math" panose="02040503050406030204" pitchFamily="18" charset="0"/>
                            <a:ea typeface="Cambria Math" panose="02040503050406030204" pitchFamily="18" charset="0"/>
                          </a:rPr>
                        </m:ctrlPr>
                      </m:sSubPr>
                      <m:e>
                        <m:r>
                          <a:rPr lang="it-IT" sz="1200" i="1">
                            <a:solidFill>
                              <a:schemeClr val="bg1"/>
                            </a:solidFill>
                            <a:latin typeface="Cambria Math" panose="02040503050406030204" pitchFamily="18" charset="0"/>
                            <a:ea typeface="Cambria Math" panose="02040503050406030204" pitchFamily="18" charset="0"/>
                          </a:rPr>
                          <m:t>𝜆</m:t>
                        </m:r>
                      </m:e>
                      <m:sub>
                        <m:r>
                          <a:rPr lang="it-IT" sz="1200" i="1">
                            <a:solidFill>
                              <a:schemeClr val="bg1"/>
                            </a:solidFill>
                            <a:latin typeface="Cambria Math" panose="02040503050406030204" pitchFamily="18" charset="0"/>
                            <a:ea typeface="Cambria Math" panose="02040503050406030204" pitchFamily="18" charset="0"/>
                          </a:rPr>
                          <m:t>𝑔</m:t>
                        </m:r>
                      </m:sub>
                    </m:sSub>
                    <m:r>
                      <a:rPr lang="it-IT" sz="1200" i="1">
                        <a:solidFill>
                          <a:schemeClr val="bg1"/>
                        </a:solidFill>
                        <a:latin typeface="Cambria Math" panose="02040503050406030204" pitchFamily="18" charset="0"/>
                        <a:ea typeface="Cambria Math" panose="02040503050406030204" pitchFamily="18" charset="0"/>
                      </a:rPr>
                      <m:t>/4</m:t>
                    </m:r>
                  </m:oMath>
                </a14:m>
                <a:endParaRPr lang="it-IT" sz="1200" dirty="0">
                  <a:solidFill>
                    <a:schemeClr val="bg1"/>
                  </a:solidFill>
                  <a:latin typeface="Calibri"/>
                </a:endParaRPr>
              </a:p>
              <a:p>
                <a:pPr marL="285750" indent="-285750">
                  <a:buFont typeface="Arial" panose="020B0604020202020204" pitchFamily="34" charset="0"/>
                  <a:buChar char="•"/>
                </a:pPr>
                <a:r>
                  <a:rPr lang="it-IT" sz="1200" dirty="0" smtClean="0">
                    <a:solidFill>
                      <a:prstClr val="black"/>
                    </a:solidFill>
                    <a:latin typeface="Calibri"/>
                  </a:rPr>
                  <a:t>Circular slot</a:t>
                </a:r>
              </a:p>
              <a:p>
                <a:pPr marL="285750" indent="-285750">
                  <a:buFont typeface="Arial" panose="020B0604020202020204" pitchFamily="34" charset="0"/>
                  <a:buChar char="•"/>
                </a:pPr>
                <a:r>
                  <a:rPr lang="it-IT" sz="1200" dirty="0" smtClean="0">
                    <a:solidFill>
                      <a:prstClr val="black"/>
                    </a:solidFill>
                    <a:latin typeface="Calibri"/>
                  </a:rPr>
                  <a:t>Tapered waveguide</a:t>
                </a:r>
                <a:endParaRPr lang="it-IT" sz="1200" dirty="0">
                  <a:solidFill>
                    <a:prstClr val="black"/>
                  </a:solidFill>
                  <a:latin typeface="Calibri"/>
                </a:endParaRPr>
              </a:p>
            </p:txBody>
          </p:sp>
        </mc:Choice>
        <mc:Fallback xmlns="">
          <p:sp>
            <p:nvSpPr>
              <p:cNvPr id="25" name="CasellaDiTesto 24"/>
              <p:cNvSpPr txBox="1">
                <a:spLocks noRot="1" noChangeAspect="1" noMove="1" noResize="1" noEditPoints="1" noAdjustHandles="1" noChangeArrowheads="1" noChangeShapeType="1" noTextEdit="1"/>
              </p:cNvSpPr>
              <p:nvPr/>
            </p:nvSpPr>
            <p:spPr>
              <a:xfrm>
                <a:off x="6526463" y="5136518"/>
                <a:ext cx="4736914" cy="1215397"/>
              </a:xfrm>
              <a:prstGeom prst="rect">
                <a:avLst/>
              </a:prstGeom>
              <a:blipFill rotWithShape="0">
                <a:blip r:embed="rId7"/>
                <a:stretch>
                  <a:fillRect t="-503" b="-3518"/>
                </a:stretch>
              </a:blipFill>
            </p:spPr>
            <p:txBody>
              <a:bodyPr/>
              <a:lstStyle/>
              <a:p>
                <a:r>
                  <a:rPr lang="it-IT">
                    <a:noFill/>
                  </a:rPr>
                  <a:t> </a:t>
                </a:r>
              </a:p>
            </p:txBody>
          </p:sp>
        </mc:Fallback>
      </mc:AlternateContent>
      <p:pic>
        <p:nvPicPr>
          <p:cNvPr id="6" name="Pictur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755925" y="1208699"/>
            <a:ext cx="1074909" cy="1025896"/>
          </a:xfrm>
          <a:prstGeom prst="rect">
            <a:avLst/>
          </a:prstGeom>
        </p:spPr>
      </p:pic>
      <p:pic>
        <p:nvPicPr>
          <p:cNvPr id="7" name="Picture 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916138" y="1208699"/>
            <a:ext cx="1115620" cy="1025896"/>
          </a:xfrm>
          <a:prstGeom prst="rect">
            <a:avLst/>
          </a:prstGeom>
        </p:spPr>
      </p:pic>
      <p:sp>
        <p:nvSpPr>
          <p:cNvPr id="26" name="CasellaDiTesto 24"/>
          <p:cNvSpPr txBox="1"/>
          <p:nvPr/>
        </p:nvSpPr>
        <p:spPr>
          <a:xfrm>
            <a:off x="6585276" y="1163944"/>
            <a:ext cx="3691484" cy="276999"/>
          </a:xfrm>
          <a:prstGeom prst="rect">
            <a:avLst/>
          </a:prstGeom>
          <a:noFill/>
        </p:spPr>
        <p:txBody>
          <a:bodyPr wrap="square" rtlCol="0">
            <a:spAutoFit/>
          </a:bodyPr>
          <a:lstStyle/>
          <a:p>
            <a:r>
              <a:rPr lang="it-IT" sz="1200" dirty="0" smtClean="0">
                <a:solidFill>
                  <a:schemeClr val="bg1"/>
                </a:solidFill>
                <a:latin typeface="Calibri"/>
              </a:rPr>
              <a:t>E </a:t>
            </a:r>
            <a:r>
              <a:rPr lang="it-IT" sz="1200" dirty="0" err="1" smtClean="0">
                <a:solidFill>
                  <a:schemeClr val="bg1"/>
                </a:solidFill>
                <a:latin typeface="Calibri"/>
              </a:rPr>
              <a:t>field</a:t>
            </a:r>
            <a:endParaRPr lang="it-IT" sz="1200" dirty="0">
              <a:solidFill>
                <a:schemeClr val="bg1"/>
              </a:solidFill>
              <a:latin typeface="Calibri"/>
            </a:endParaRPr>
          </a:p>
        </p:txBody>
      </p:sp>
      <p:sp>
        <p:nvSpPr>
          <p:cNvPr id="27" name="CasellaDiTesto 24"/>
          <p:cNvSpPr txBox="1"/>
          <p:nvPr/>
        </p:nvSpPr>
        <p:spPr>
          <a:xfrm>
            <a:off x="7821440" y="1140988"/>
            <a:ext cx="3691484" cy="276999"/>
          </a:xfrm>
          <a:prstGeom prst="rect">
            <a:avLst/>
          </a:prstGeom>
          <a:noFill/>
        </p:spPr>
        <p:txBody>
          <a:bodyPr wrap="square" rtlCol="0">
            <a:spAutoFit/>
          </a:bodyPr>
          <a:lstStyle/>
          <a:p>
            <a:r>
              <a:rPr lang="it-IT" sz="1200" dirty="0" smtClean="0">
                <a:solidFill>
                  <a:schemeClr val="bg1"/>
                </a:solidFill>
                <a:latin typeface="Calibri"/>
              </a:rPr>
              <a:t>H </a:t>
            </a:r>
            <a:r>
              <a:rPr lang="it-IT" sz="1200" dirty="0" err="1" smtClean="0">
                <a:solidFill>
                  <a:schemeClr val="bg1"/>
                </a:solidFill>
                <a:latin typeface="Calibri"/>
              </a:rPr>
              <a:t>field</a:t>
            </a:r>
            <a:endParaRPr lang="it-IT" sz="1200" dirty="0">
              <a:solidFill>
                <a:schemeClr val="bg1"/>
              </a:solidFill>
              <a:latin typeface="Calibri"/>
            </a:endParaRPr>
          </a:p>
        </p:txBody>
      </p:sp>
      <p:sp>
        <p:nvSpPr>
          <p:cNvPr id="28" name="TextBox 27"/>
          <p:cNvSpPr txBox="1"/>
          <p:nvPr/>
        </p:nvSpPr>
        <p:spPr>
          <a:xfrm>
            <a:off x="0" y="6551056"/>
            <a:ext cx="8706118" cy="307777"/>
          </a:xfrm>
          <a:prstGeom prst="rect">
            <a:avLst/>
          </a:prstGeom>
          <a:noFill/>
        </p:spPr>
        <p:txBody>
          <a:bodyPr wrap="square" rtlCol="0">
            <a:spAutoFit/>
          </a:bodyPr>
          <a:lstStyle/>
          <a:p>
            <a:pPr algn="r"/>
            <a:r>
              <a:rPr lang="it-IT" sz="1400" dirty="0" smtClean="0">
                <a:solidFill>
                  <a:schemeClr val="tx1">
                    <a:lumMod val="95000"/>
                  </a:schemeClr>
                </a:solidFill>
                <a:latin typeface="Calibri" panose="020F0502020204030204" pitchFamily="34" charset="0"/>
                <a:cs typeface="Calibri" panose="020F0502020204030204" pitchFamily="34" charset="0"/>
              </a:rPr>
              <a:t>07-06-2018</a:t>
            </a:r>
            <a:endParaRPr lang="it-IT" sz="1400" dirty="0">
              <a:solidFill>
                <a:schemeClr val="tx1">
                  <a:lumMod val="95000"/>
                </a:schemeClr>
              </a:solidFill>
              <a:latin typeface="Calibri" panose="020F0502020204030204" pitchFamily="34" charset="0"/>
              <a:cs typeface="Calibri" panose="020F0502020204030204" pitchFamily="34" charset="0"/>
            </a:endParaRPr>
          </a:p>
        </p:txBody>
      </p:sp>
      <p:sp>
        <p:nvSpPr>
          <p:cNvPr id="31" name="CasellaDiTesto 33"/>
          <p:cNvSpPr txBox="1"/>
          <p:nvPr/>
        </p:nvSpPr>
        <p:spPr>
          <a:xfrm>
            <a:off x="3644236" y="2237522"/>
            <a:ext cx="433132" cy="369332"/>
          </a:xfrm>
          <a:prstGeom prst="rect">
            <a:avLst/>
          </a:prstGeom>
          <a:noFill/>
        </p:spPr>
        <p:txBody>
          <a:bodyPr wrap="none" rtlCol="0">
            <a:spAutoFit/>
          </a:bodyPr>
          <a:lstStyle/>
          <a:p>
            <a:r>
              <a:rPr lang="en-US" dirty="0" smtClean="0">
                <a:solidFill>
                  <a:schemeClr val="bg1"/>
                </a:solidFill>
              </a:rPr>
              <a:t>P</a:t>
            </a:r>
            <a:r>
              <a:rPr lang="en-US" baseline="-25000" dirty="0" smtClean="0">
                <a:solidFill>
                  <a:schemeClr val="bg1"/>
                </a:solidFill>
              </a:rPr>
              <a:t>in</a:t>
            </a:r>
            <a:endParaRPr lang="en-US" baseline="-25000" dirty="0">
              <a:solidFill>
                <a:schemeClr val="bg1"/>
              </a:solidFill>
            </a:endParaRPr>
          </a:p>
        </p:txBody>
      </p:sp>
      <p:sp>
        <p:nvSpPr>
          <p:cNvPr id="33" name="CasellaDiTesto 33"/>
          <p:cNvSpPr txBox="1"/>
          <p:nvPr/>
        </p:nvSpPr>
        <p:spPr>
          <a:xfrm>
            <a:off x="5608985" y="2143615"/>
            <a:ext cx="433132" cy="369332"/>
          </a:xfrm>
          <a:prstGeom prst="rect">
            <a:avLst/>
          </a:prstGeom>
          <a:noFill/>
        </p:spPr>
        <p:txBody>
          <a:bodyPr wrap="none" rtlCol="0">
            <a:spAutoFit/>
          </a:bodyPr>
          <a:lstStyle/>
          <a:p>
            <a:r>
              <a:rPr lang="en-US" dirty="0" smtClean="0">
                <a:solidFill>
                  <a:schemeClr val="bg1"/>
                </a:solidFill>
              </a:rPr>
              <a:t>P</a:t>
            </a:r>
            <a:r>
              <a:rPr lang="en-US" baseline="-25000" dirty="0" smtClean="0">
                <a:solidFill>
                  <a:schemeClr val="bg1"/>
                </a:solidFill>
              </a:rPr>
              <a:t>in</a:t>
            </a:r>
            <a:endParaRPr lang="en-US" baseline="-25000" dirty="0">
              <a:solidFill>
                <a:schemeClr val="bg1"/>
              </a:solidFill>
            </a:endParaRPr>
          </a:p>
        </p:txBody>
      </p:sp>
      <p:sp>
        <p:nvSpPr>
          <p:cNvPr id="34" name="CasellaDiTesto 33"/>
          <p:cNvSpPr txBox="1"/>
          <p:nvPr/>
        </p:nvSpPr>
        <p:spPr>
          <a:xfrm>
            <a:off x="6513437" y="2141140"/>
            <a:ext cx="433132" cy="369332"/>
          </a:xfrm>
          <a:prstGeom prst="rect">
            <a:avLst/>
          </a:prstGeom>
          <a:noFill/>
        </p:spPr>
        <p:txBody>
          <a:bodyPr wrap="none" rtlCol="0">
            <a:spAutoFit/>
          </a:bodyPr>
          <a:lstStyle/>
          <a:p>
            <a:r>
              <a:rPr lang="en-US" dirty="0" smtClean="0">
                <a:solidFill>
                  <a:schemeClr val="bg1"/>
                </a:solidFill>
              </a:rPr>
              <a:t>P</a:t>
            </a:r>
            <a:r>
              <a:rPr lang="en-US" baseline="-25000" dirty="0" smtClean="0">
                <a:solidFill>
                  <a:schemeClr val="bg1"/>
                </a:solidFill>
              </a:rPr>
              <a:t>in</a:t>
            </a:r>
            <a:endParaRPr lang="en-US" baseline="-25000" dirty="0">
              <a:solidFill>
                <a:schemeClr val="bg1"/>
              </a:solidFill>
            </a:endParaRPr>
          </a:p>
        </p:txBody>
      </p:sp>
      <p:pic>
        <p:nvPicPr>
          <p:cNvPr id="8" name="Picture 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82793" y="2782064"/>
            <a:ext cx="2936459" cy="2138198"/>
          </a:xfrm>
          <a:prstGeom prst="rect">
            <a:avLst/>
          </a:prstGeom>
        </p:spPr>
      </p:pic>
      <p:sp>
        <p:nvSpPr>
          <p:cNvPr id="3" name="Right Arrow 2"/>
          <p:cNvSpPr/>
          <p:nvPr/>
        </p:nvSpPr>
        <p:spPr>
          <a:xfrm>
            <a:off x="226389" y="3707902"/>
            <a:ext cx="288005" cy="381286"/>
          </a:xfrm>
          <a:prstGeom prst="rightArrow">
            <a:avLst>
              <a:gd name="adj1" fmla="val 31068"/>
              <a:gd name="adj2" fmla="val 59133"/>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sp>
        <p:nvSpPr>
          <p:cNvPr id="19" name="Right Arrow 18"/>
          <p:cNvSpPr/>
          <p:nvPr/>
        </p:nvSpPr>
        <p:spPr>
          <a:xfrm rot="10800000">
            <a:off x="3271570" y="3612814"/>
            <a:ext cx="288005" cy="381286"/>
          </a:xfrm>
          <a:prstGeom prst="rightArrow">
            <a:avLst>
              <a:gd name="adj1" fmla="val 31068"/>
              <a:gd name="adj2" fmla="val 59133"/>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sp>
        <p:nvSpPr>
          <p:cNvPr id="29" name="CasellaDiTesto 33"/>
          <p:cNvSpPr txBox="1"/>
          <p:nvPr/>
        </p:nvSpPr>
        <p:spPr>
          <a:xfrm>
            <a:off x="51841" y="3330073"/>
            <a:ext cx="433132" cy="369332"/>
          </a:xfrm>
          <a:prstGeom prst="rect">
            <a:avLst/>
          </a:prstGeom>
          <a:noFill/>
        </p:spPr>
        <p:txBody>
          <a:bodyPr wrap="none" rtlCol="0">
            <a:spAutoFit/>
          </a:bodyPr>
          <a:lstStyle/>
          <a:p>
            <a:r>
              <a:rPr lang="en-US" dirty="0" smtClean="0">
                <a:solidFill>
                  <a:schemeClr val="bg1"/>
                </a:solidFill>
              </a:rPr>
              <a:t>P</a:t>
            </a:r>
            <a:r>
              <a:rPr lang="en-US" baseline="-25000" dirty="0" smtClean="0">
                <a:solidFill>
                  <a:schemeClr val="bg1"/>
                </a:solidFill>
              </a:rPr>
              <a:t>in</a:t>
            </a:r>
            <a:endParaRPr lang="en-US" baseline="-25000" dirty="0">
              <a:solidFill>
                <a:schemeClr val="bg1"/>
              </a:solidFill>
            </a:endParaRPr>
          </a:p>
        </p:txBody>
      </p:sp>
      <p:sp>
        <p:nvSpPr>
          <p:cNvPr id="30" name="CasellaDiTesto 33"/>
          <p:cNvSpPr txBox="1"/>
          <p:nvPr/>
        </p:nvSpPr>
        <p:spPr>
          <a:xfrm>
            <a:off x="3235933" y="3240798"/>
            <a:ext cx="433132" cy="369332"/>
          </a:xfrm>
          <a:prstGeom prst="rect">
            <a:avLst/>
          </a:prstGeom>
          <a:noFill/>
        </p:spPr>
        <p:txBody>
          <a:bodyPr wrap="none" rtlCol="0">
            <a:spAutoFit/>
          </a:bodyPr>
          <a:lstStyle/>
          <a:p>
            <a:r>
              <a:rPr lang="en-US" dirty="0" smtClean="0">
                <a:solidFill>
                  <a:schemeClr val="bg1"/>
                </a:solidFill>
              </a:rPr>
              <a:t>P</a:t>
            </a:r>
            <a:r>
              <a:rPr lang="en-US" baseline="-25000" dirty="0" smtClean="0">
                <a:solidFill>
                  <a:schemeClr val="bg1"/>
                </a:solidFill>
              </a:rPr>
              <a:t>in</a:t>
            </a:r>
            <a:endParaRPr lang="en-US" baseline="-25000" dirty="0">
              <a:solidFill>
                <a:schemeClr val="bg1"/>
              </a:solidFill>
            </a:endParaRPr>
          </a:p>
        </p:txBody>
      </p:sp>
      <p:sp>
        <p:nvSpPr>
          <p:cNvPr id="4" name="Rettangolo 3"/>
          <p:cNvSpPr/>
          <p:nvPr/>
        </p:nvSpPr>
        <p:spPr>
          <a:xfrm>
            <a:off x="1517464" y="2205190"/>
            <a:ext cx="4572000" cy="400110"/>
          </a:xfrm>
          <a:prstGeom prst="rect">
            <a:avLst/>
          </a:prstGeom>
        </p:spPr>
        <p:txBody>
          <a:bodyPr>
            <a:spAutoFit/>
          </a:bodyPr>
          <a:lstStyle/>
          <a:p>
            <a:r>
              <a:rPr lang="it-IT" sz="2000" b="1" i="1" dirty="0" smtClean="0">
                <a:solidFill>
                  <a:srgbClr val="004AB8"/>
                </a:solidFill>
                <a:latin typeface="Calibri" panose="020F0502020204030204" pitchFamily="34" charset="0"/>
                <a:cs typeface="Calibri" panose="020F0502020204030204" pitchFamily="34" charset="0"/>
              </a:rPr>
              <a:t>Type A</a:t>
            </a:r>
            <a:endParaRPr lang="it-IT" sz="2000" b="1" i="1" dirty="0">
              <a:solidFill>
                <a:srgbClr val="004AB8"/>
              </a:solidFill>
              <a:latin typeface="Calibri" panose="020F0502020204030204" pitchFamily="34" charset="0"/>
              <a:cs typeface="Calibri" panose="020F0502020204030204" pitchFamily="34" charset="0"/>
            </a:endParaRPr>
          </a:p>
        </p:txBody>
      </p:sp>
      <p:sp>
        <p:nvSpPr>
          <p:cNvPr id="35" name="TextBox 34"/>
          <p:cNvSpPr txBox="1"/>
          <p:nvPr/>
        </p:nvSpPr>
        <p:spPr>
          <a:xfrm>
            <a:off x="-4606" y="6550223"/>
            <a:ext cx="8126882" cy="307777"/>
          </a:xfrm>
          <a:prstGeom prst="rect">
            <a:avLst/>
          </a:prstGeom>
          <a:noFill/>
        </p:spPr>
        <p:txBody>
          <a:bodyPr wrap="square" rtlCol="0">
            <a:spAutoFit/>
          </a:bodyPr>
          <a:lstStyle/>
          <a:p>
            <a:r>
              <a:rPr lang="it-IT" sz="1400" dirty="0" smtClean="0">
                <a:solidFill>
                  <a:schemeClr val="tx1">
                    <a:lumMod val="95000"/>
                  </a:schemeClr>
                </a:solidFill>
                <a:latin typeface="Calibri" panose="020F0502020204030204" pitchFamily="34" charset="0"/>
                <a:cs typeface="Calibri" panose="020F0502020204030204" pitchFamily="34" charset="0"/>
              </a:rPr>
              <a:t>HG2018 - Shanghai			</a:t>
            </a:r>
          </a:p>
        </p:txBody>
      </p:sp>
      <p:sp>
        <p:nvSpPr>
          <p:cNvPr id="32" name="Rettangolo 10"/>
          <p:cNvSpPr/>
          <p:nvPr/>
        </p:nvSpPr>
        <p:spPr>
          <a:xfrm>
            <a:off x="7496645" y="2211577"/>
            <a:ext cx="4572000" cy="400110"/>
          </a:xfrm>
          <a:prstGeom prst="rect">
            <a:avLst/>
          </a:prstGeom>
        </p:spPr>
        <p:txBody>
          <a:bodyPr>
            <a:spAutoFit/>
          </a:bodyPr>
          <a:lstStyle/>
          <a:p>
            <a:r>
              <a:rPr lang="it-IT" sz="2000" b="1" i="1" dirty="0" err="1" smtClean="0">
                <a:solidFill>
                  <a:srgbClr val="004AB8"/>
                </a:solidFill>
                <a:latin typeface="Calibri" panose="020F0502020204030204" pitchFamily="34" charset="0"/>
                <a:cs typeface="Calibri" panose="020F0502020204030204" pitchFamily="34" charset="0"/>
              </a:rPr>
              <a:t>Type</a:t>
            </a:r>
            <a:r>
              <a:rPr lang="it-IT" sz="2000" b="1" i="1" dirty="0" smtClean="0">
                <a:solidFill>
                  <a:srgbClr val="004AB8"/>
                </a:solidFill>
                <a:latin typeface="Calibri" panose="020F0502020204030204" pitchFamily="34" charset="0"/>
                <a:cs typeface="Calibri" panose="020F0502020204030204" pitchFamily="34" charset="0"/>
              </a:rPr>
              <a:t> </a:t>
            </a:r>
            <a:r>
              <a:rPr lang="it-IT" sz="2000" b="1" i="1" dirty="0" smtClean="0">
                <a:solidFill>
                  <a:srgbClr val="004AB8"/>
                </a:solidFill>
                <a:latin typeface="Calibri" panose="020F0502020204030204" pitchFamily="34" charset="0"/>
                <a:cs typeface="Calibri" panose="020F0502020204030204" pitchFamily="34" charset="0"/>
              </a:rPr>
              <a:t>C</a:t>
            </a:r>
            <a:endParaRPr lang="it-IT" sz="2000" b="1" i="1" dirty="0">
              <a:solidFill>
                <a:srgbClr val="004AB8"/>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97108861"/>
      </p:ext>
    </p:extLst>
  </p:cSld>
  <p:clrMapOvr>
    <a:masterClrMapping/>
  </p:clrMapOvr>
  <mc:AlternateContent xmlns:mc="http://schemas.openxmlformats.org/markup-compatibility/2006" xmlns:p14="http://schemas.microsoft.com/office/powerpoint/2010/main">
    <mc:Choice Requires="p14">
      <p:transition spd="slow" p14:dur="2000" advTm="24959"/>
    </mc:Choice>
    <mc:Fallback xmlns="">
      <p:transition spd="slow" advTm="24959"/>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0" y="811369"/>
            <a:ext cx="9144002" cy="57654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prstClr val="white"/>
              </a:solidFill>
            </a:endParaRPr>
          </a:p>
        </p:txBody>
      </p:sp>
      <p:sp>
        <p:nvSpPr>
          <p:cNvPr id="2" name="Titolo 1"/>
          <p:cNvSpPr>
            <a:spLocks noGrp="1"/>
          </p:cNvSpPr>
          <p:nvPr>
            <p:ph type="title"/>
          </p:nvPr>
        </p:nvSpPr>
        <p:spPr>
          <a:xfrm>
            <a:off x="628650" y="1"/>
            <a:ext cx="7886700" cy="811368"/>
          </a:xfrm>
        </p:spPr>
        <p:txBody>
          <a:bodyPr>
            <a:normAutofit/>
          </a:bodyPr>
          <a:lstStyle/>
          <a:p>
            <a:r>
              <a:rPr lang="it-IT" sz="3600" b="1" dirty="0" smtClean="0">
                <a:solidFill>
                  <a:schemeClr val="tx1">
                    <a:lumMod val="85000"/>
                  </a:schemeClr>
                </a:solidFill>
                <a:latin typeface="Calibri" panose="020F0502020204030204" pitchFamily="34" charset="0"/>
                <a:cs typeface="Calibri" panose="020F0502020204030204" pitchFamily="34" charset="0"/>
              </a:rPr>
              <a:t>Low pulse heating coupler results</a:t>
            </a:r>
            <a:endParaRPr lang="it-IT" sz="3600" b="1" dirty="0">
              <a:solidFill>
                <a:schemeClr val="tx1">
                  <a:lumMod val="85000"/>
                </a:schemeClr>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graphicFrame>
            <p:nvGraphicFramePr>
              <p:cNvPr id="3" name="Tabella 2"/>
              <p:cNvGraphicFramePr>
                <a:graphicFrameLocks noGrp="1"/>
              </p:cNvGraphicFramePr>
              <p:nvPr>
                <p:extLst>
                  <p:ext uri="{D42A27DB-BD31-4B8C-83A1-F6EECF244321}">
                    <p14:modId xmlns:p14="http://schemas.microsoft.com/office/powerpoint/2010/main" val="2200537822"/>
                  </p:ext>
                </p:extLst>
              </p:nvPr>
            </p:nvGraphicFramePr>
            <p:xfrm>
              <a:off x="510095" y="1160683"/>
              <a:ext cx="8196023" cy="4759035"/>
            </p:xfrm>
            <a:graphic>
              <a:graphicData uri="http://schemas.openxmlformats.org/drawingml/2006/table">
                <a:tbl>
                  <a:tblPr firstRow="1" bandRow="1">
                    <a:tableStyleId>{D7AC3CCA-C797-4891-BE02-D94E43425B78}</a:tableStyleId>
                  </a:tblPr>
                  <a:tblGrid>
                    <a:gridCol w="2180809">
                      <a:extLst>
                        <a:ext uri="{9D8B030D-6E8A-4147-A177-3AD203B41FA5}">
                          <a16:colId xmlns="" xmlns:a16="http://schemas.microsoft.com/office/drawing/2014/main" val="1753076018"/>
                        </a:ext>
                      </a:extLst>
                    </a:gridCol>
                    <a:gridCol w="959922">
                      <a:extLst>
                        <a:ext uri="{9D8B030D-6E8A-4147-A177-3AD203B41FA5}">
                          <a16:colId xmlns="" xmlns:a16="http://schemas.microsoft.com/office/drawing/2014/main" val="3926801048"/>
                        </a:ext>
                      </a:extLst>
                    </a:gridCol>
                    <a:gridCol w="1114107">
                      <a:extLst>
                        <a:ext uri="{9D8B030D-6E8A-4147-A177-3AD203B41FA5}">
                          <a16:colId xmlns="" xmlns:a16="http://schemas.microsoft.com/office/drawing/2014/main" val="4272613474"/>
                        </a:ext>
                      </a:extLst>
                    </a:gridCol>
                    <a:gridCol w="1152588">
                      <a:extLst>
                        <a:ext uri="{9D8B030D-6E8A-4147-A177-3AD203B41FA5}">
                          <a16:colId xmlns="" xmlns:a16="http://schemas.microsoft.com/office/drawing/2014/main" val="846301973"/>
                        </a:ext>
                      </a:extLst>
                    </a:gridCol>
                    <a:gridCol w="1311362">
                      <a:extLst>
                        <a:ext uri="{9D8B030D-6E8A-4147-A177-3AD203B41FA5}">
                          <a16:colId xmlns="" xmlns:a16="http://schemas.microsoft.com/office/drawing/2014/main" val="355663354"/>
                        </a:ext>
                      </a:extLst>
                    </a:gridCol>
                    <a:gridCol w="1477235">
                      <a:extLst>
                        <a:ext uri="{9D8B030D-6E8A-4147-A177-3AD203B41FA5}">
                          <a16:colId xmlns="" xmlns:a16="http://schemas.microsoft.com/office/drawing/2014/main" val="2920324384"/>
                        </a:ext>
                      </a:extLst>
                    </a:gridCol>
                  </a:tblGrid>
                  <a:tr h="267836">
                    <a:tc>
                      <a:txBody>
                        <a:bodyPr/>
                        <a:lstStyle/>
                        <a:p>
                          <a:pPr algn="ctr"/>
                          <a:r>
                            <a:rPr lang="it-IT" sz="1200" baseline="0" dirty="0" err="1" smtClean="0">
                              <a:solidFill>
                                <a:schemeClr val="bg1"/>
                              </a:solidFill>
                              <a:latin typeface="Calibri" panose="020F0502020204030204" pitchFamily="34" charset="0"/>
                              <a:cs typeface="Calibri" panose="020F0502020204030204" pitchFamily="34" charset="0"/>
                            </a:rPr>
                            <a:t>Parameter</a:t>
                          </a:r>
                          <a:endParaRPr lang="it-IT" sz="1200" baseline="0" dirty="0">
                            <a:solidFill>
                              <a:schemeClr val="bg1"/>
                            </a:solidFill>
                            <a:latin typeface="Calibri" panose="020F0502020204030204" pitchFamily="34" charset="0"/>
                            <a:cs typeface="Calibri" panose="020F0502020204030204" pitchFamily="34" charset="0"/>
                          </a:endParaRPr>
                        </a:p>
                      </a:txBody>
                      <a:tcPr anchor="ctr">
                        <a:solidFill>
                          <a:schemeClr val="tx2"/>
                        </a:solidFill>
                      </a:tcPr>
                    </a:tc>
                    <a:tc>
                      <a:txBody>
                        <a:bodyPr/>
                        <a:lstStyle/>
                        <a:p>
                          <a:pPr algn="ctr"/>
                          <a:r>
                            <a:rPr lang="it-IT" sz="1200" baseline="0" dirty="0" smtClean="0">
                              <a:latin typeface="Calibri" panose="020F0502020204030204" pitchFamily="34" charset="0"/>
                              <a:cs typeface="Calibri" panose="020F0502020204030204" pitchFamily="34" charset="0"/>
                            </a:rPr>
                            <a:t>slot coup.</a:t>
                          </a:r>
                          <a:endParaRPr lang="it-IT" sz="1200" dirty="0">
                            <a:latin typeface="Calibri" panose="020F0502020204030204" pitchFamily="34" charset="0"/>
                            <a:cs typeface="Calibri" panose="020F0502020204030204" pitchFamily="34" charset="0"/>
                          </a:endParaRPr>
                        </a:p>
                      </a:txBody>
                      <a:tcPr anchor="ctr">
                        <a:solidFill>
                          <a:schemeClr val="tx2"/>
                        </a:solid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Type A</a:t>
                          </a:r>
                          <a:endParaRPr lang="it-IT" sz="1200" dirty="0">
                            <a:solidFill>
                              <a:schemeClr val="bg1"/>
                            </a:solidFill>
                            <a:latin typeface="Calibri" panose="020F0502020204030204" pitchFamily="34" charset="0"/>
                            <a:cs typeface="Calibri" panose="020F0502020204030204" pitchFamily="34" charset="0"/>
                          </a:endParaRPr>
                        </a:p>
                      </a:txBody>
                      <a:tcPr anchor="ctr">
                        <a:solidFill>
                          <a:schemeClr val="tx2"/>
                        </a:solid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Type B</a:t>
                          </a:r>
                          <a:endParaRPr lang="it-IT" sz="1200" dirty="0">
                            <a:solidFill>
                              <a:schemeClr val="bg1"/>
                            </a:solidFill>
                            <a:latin typeface="Calibri" panose="020F0502020204030204" pitchFamily="34" charset="0"/>
                            <a:cs typeface="Calibri" panose="020F0502020204030204" pitchFamily="34" charset="0"/>
                          </a:endParaRPr>
                        </a:p>
                      </a:txBody>
                      <a:tcPr anchor="ctr">
                        <a:solidFill>
                          <a:schemeClr val="tx2"/>
                        </a:solid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Type B comp.</a:t>
                          </a:r>
                          <a:endParaRPr lang="it-IT" sz="1200" dirty="0">
                            <a:solidFill>
                              <a:schemeClr val="bg1"/>
                            </a:solidFill>
                            <a:latin typeface="Calibri" panose="020F0502020204030204" pitchFamily="34" charset="0"/>
                            <a:cs typeface="Calibri" panose="020F0502020204030204" pitchFamily="34" charset="0"/>
                          </a:endParaRPr>
                        </a:p>
                      </a:txBody>
                      <a:tcPr anchor="ctr">
                        <a:solidFill>
                          <a:schemeClr val="tx2"/>
                        </a:solid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Type C</a:t>
                          </a:r>
                          <a:endParaRPr lang="it-IT" sz="1200" dirty="0">
                            <a:solidFill>
                              <a:schemeClr val="bg1"/>
                            </a:solidFill>
                            <a:latin typeface="Calibri" panose="020F0502020204030204" pitchFamily="34" charset="0"/>
                            <a:cs typeface="Calibri" panose="020F0502020204030204" pitchFamily="34" charset="0"/>
                          </a:endParaRPr>
                        </a:p>
                      </a:txBody>
                      <a:tcPr anchor="ctr">
                        <a:solidFill>
                          <a:schemeClr val="tx2"/>
                        </a:solidFill>
                      </a:tcPr>
                    </a:tc>
                    <a:extLst>
                      <a:ext uri="{0D108BD9-81ED-4DB2-BD59-A6C34878D82A}">
                        <a16:rowId xmlns="" xmlns:a16="http://schemas.microsoft.com/office/drawing/2014/main" val="3405117657"/>
                      </a:ext>
                    </a:extLst>
                  </a:tr>
                  <a:tr h="267836">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err="1" smtClean="0">
                              <a:solidFill>
                                <a:schemeClr val="bg1"/>
                              </a:solidFill>
                              <a:latin typeface="Calibri" panose="020F0502020204030204" pitchFamily="34" charset="0"/>
                              <a:cs typeface="Calibri" panose="020F0502020204030204" pitchFamily="34" charset="0"/>
                            </a:rPr>
                            <a:t>f</a:t>
                          </a:r>
                          <a:r>
                            <a:rPr lang="it-IT" sz="1200" baseline="-25000" dirty="0" err="1" smtClean="0">
                              <a:solidFill>
                                <a:schemeClr val="bg1"/>
                              </a:solidFill>
                              <a:latin typeface="Calibri" panose="020F0502020204030204" pitchFamily="34" charset="0"/>
                              <a:cs typeface="Calibri" panose="020F0502020204030204" pitchFamily="34" charset="0"/>
                            </a:rPr>
                            <a:t>res</a:t>
                          </a:r>
                          <a:endParaRPr lang="it-IT" sz="1200" baseline="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200" dirty="0" smtClean="0">
                              <a:solidFill>
                                <a:schemeClr val="bg1"/>
                              </a:solidFill>
                              <a:latin typeface="Calibri" panose="020F0502020204030204" pitchFamily="34" charset="0"/>
                              <a:cs typeface="Calibri" panose="020F0502020204030204" pitchFamily="34" charset="0"/>
                            </a:rPr>
                            <a:t>5.712 GHz</a:t>
                          </a: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 5.7124 GHz</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 5.7144 GHz</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5.7141 GHz</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5.714 GHz</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extLst>
                      <a:ext uri="{0D108BD9-81ED-4DB2-BD59-A6C34878D82A}">
                        <a16:rowId xmlns="" xmlns:a16="http://schemas.microsoft.com/office/drawing/2014/main" val="2543614540"/>
                      </a:ext>
                    </a:extLst>
                  </a:tr>
                  <a:tr h="267836">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baseline="0" dirty="0" err="1" smtClean="0">
                              <a:solidFill>
                                <a:schemeClr val="bg1"/>
                              </a:solidFill>
                              <a:latin typeface="Calibri" panose="020F0502020204030204" pitchFamily="34" charset="0"/>
                              <a:cs typeface="Calibri" panose="020F0502020204030204" pitchFamily="34" charset="0"/>
                            </a:rPr>
                            <a:t>freq</a:t>
                          </a:r>
                          <a:r>
                            <a:rPr lang="it-IT" sz="1200" baseline="0" dirty="0" smtClean="0">
                              <a:solidFill>
                                <a:schemeClr val="bg1"/>
                              </a:solidFill>
                              <a:latin typeface="Calibri" panose="020F0502020204030204" pitchFamily="34" charset="0"/>
                              <a:cs typeface="Calibri" panose="020F0502020204030204" pitchFamily="34" charset="0"/>
                            </a:rPr>
                            <a:t>. </a:t>
                          </a:r>
                          <a:r>
                            <a:rPr lang="it-IT" sz="1200" baseline="0" dirty="0" err="1" smtClean="0">
                              <a:solidFill>
                                <a:schemeClr val="bg1"/>
                              </a:solidFill>
                              <a:latin typeface="Calibri" panose="020F0502020204030204" pitchFamily="34" charset="0"/>
                              <a:cs typeface="Calibri" panose="020F0502020204030204" pitchFamily="34" charset="0"/>
                            </a:rPr>
                            <a:t>separation</a:t>
                          </a:r>
                          <a:r>
                            <a:rPr lang="it-IT" sz="1200" baseline="0" dirty="0" smtClean="0">
                              <a:solidFill>
                                <a:schemeClr val="bg1"/>
                              </a:solidFill>
                              <a:latin typeface="Calibri" panose="020F0502020204030204" pitchFamily="34" charset="0"/>
                              <a:cs typeface="Calibri" panose="020F0502020204030204" pitchFamily="34" charset="0"/>
                            </a:rPr>
                            <a:t> 0/</a:t>
                          </a:r>
                          <a14:m>
                            <m:oMath xmlns:m="http://schemas.openxmlformats.org/officeDocument/2006/math">
                              <m:r>
                                <a:rPr lang="it-IT" sz="1200" i="1" baseline="0" smtClean="0">
                                  <a:solidFill>
                                    <a:schemeClr val="bg1"/>
                                  </a:solidFill>
                                  <a:latin typeface="Cambria Math" panose="02040503050406030204" pitchFamily="18" charset="0"/>
                                  <a:ea typeface="Cambria Math" panose="02040503050406030204" pitchFamily="18" charset="0"/>
                                  <a:cs typeface="Calibri" panose="020F0502020204030204" pitchFamily="34" charset="0"/>
                                </a:rPr>
                                <m:t>𝜋</m:t>
                              </m:r>
                              <m:r>
                                <a:rPr lang="it-IT" sz="1200" b="0" i="1" baseline="0" smtClean="0">
                                  <a:solidFill>
                                    <a:schemeClr val="bg1"/>
                                  </a:solidFill>
                                  <a:latin typeface="Cambria Math" panose="02040503050406030204" pitchFamily="18" charset="0"/>
                                  <a:ea typeface="Cambria Math" panose="02040503050406030204" pitchFamily="18" charset="0"/>
                                  <a:cs typeface="Calibri" panose="020F0502020204030204" pitchFamily="34" charset="0"/>
                                </a:rPr>
                                <m:t> </m:t>
                              </m:r>
                            </m:oMath>
                          </a14:m>
                          <a:r>
                            <a:rPr lang="it-IT" sz="1200" baseline="0" dirty="0" smtClean="0">
                              <a:solidFill>
                                <a:schemeClr val="bg1"/>
                              </a:solidFill>
                              <a:latin typeface="Calibri" panose="020F0502020204030204" pitchFamily="34" charset="0"/>
                              <a:cs typeface="Calibri" panose="020F0502020204030204" pitchFamily="34" charset="0"/>
                            </a:rPr>
                            <a:t>mode</a:t>
                          </a:r>
                          <a:endParaRPr lang="it-IT" sz="1200" baseline="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200" dirty="0" smtClean="0">
                              <a:solidFill>
                                <a:schemeClr val="bg1"/>
                              </a:solidFill>
                              <a:latin typeface="Calibri" panose="020F0502020204030204" pitchFamily="34" charset="0"/>
                              <a:cs typeface="Calibri" panose="020F0502020204030204" pitchFamily="34" charset="0"/>
                            </a:rPr>
                            <a:t>≈ 100 MHz</a:t>
                          </a: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 80 MHz</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 80 MHz</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200" dirty="0" smtClean="0">
                              <a:solidFill>
                                <a:schemeClr val="bg1"/>
                              </a:solidFill>
                              <a:latin typeface="Calibri" panose="020F0502020204030204" pitchFamily="34" charset="0"/>
                              <a:cs typeface="Calibri" panose="020F0502020204030204" pitchFamily="34" charset="0"/>
                            </a:rPr>
                            <a:t>≈ 80 MHz</a:t>
                          </a: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200" dirty="0" smtClean="0">
                              <a:solidFill>
                                <a:schemeClr val="bg1"/>
                              </a:solidFill>
                              <a:latin typeface="Calibri" panose="020F0502020204030204" pitchFamily="34" charset="0"/>
                              <a:cs typeface="Calibri" panose="020F0502020204030204" pitchFamily="34" charset="0"/>
                            </a:rPr>
                            <a:t>≈ 80 MHz</a:t>
                          </a:r>
                        </a:p>
                      </a:txBody>
                      <a:tcPr anchor="ctr">
                        <a:noFill/>
                      </a:tcPr>
                    </a:tc>
                    <a:extLst>
                      <a:ext uri="{0D108BD9-81ED-4DB2-BD59-A6C34878D82A}">
                        <a16:rowId xmlns="" xmlns:a16="http://schemas.microsoft.com/office/drawing/2014/main" val="1491950232"/>
                      </a:ext>
                    </a:extLst>
                  </a:tr>
                  <a:tr h="267836">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Q</a:t>
                          </a:r>
                          <a:r>
                            <a:rPr lang="it-IT" sz="1200" baseline="-25000" dirty="0" smtClean="0">
                              <a:solidFill>
                                <a:schemeClr val="bg1"/>
                              </a:solidFill>
                              <a:latin typeface="Calibri" panose="020F0502020204030204" pitchFamily="34" charset="0"/>
                              <a:cs typeface="Calibri" panose="020F0502020204030204" pitchFamily="34" charset="0"/>
                            </a:rPr>
                            <a:t>0</a:t>
                          </a:r>
                          <a:endParaRPr lang="it-IT" sz="1200" baseline="-250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200" dirty="0" smtClean="0">
                              <a:solidFill>
                                <a:schemeClr val="bg1"/>
                              </a:solidFill>
                              <a:latin typeface="Calibri" panose="020F0502020204030204" pitchFamily="34" charset="0"/>
                              <a:cs typeface="Calibri" panose="020F0502020204030204" pitchFamily="34" charset="0"/>
                            </a:rPr>
                            <a:t>10455</a:t>
                          </a: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14421</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14347</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14368</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14350</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extLst>
                      <a:ext uri="{0D108BD9-81ED-4DB2-BD59-A6C34878D82A}">
                        <a16:rowId xmlns="" xmlns:a16="http://schemas.microsoft.com/office/drawing/2014/main" val="1383207016"/>
                      </a:ext>
                    </a:extLst>
                  </a:tr>
                  <a:tr h="267836">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el-GR" sz="1200" dirty="0" smtClean="0">
                              <a:solidFill>
                                <a:schemeClr val="bg1"/>
                              </a:solidFill>
                              <a:latin typeface="Calibri" panose="020F0502020204030204" pitchFamily="34" charset="0"/>
                              <a:cs typeface="Calibri" panose="020F0502020204030204" pitchFamily="34" charset="0"/>
                            </a:rPr>
                            <a:t>β</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200" dirty="0" smtClean="0">
                              <a:solidFill>
                                <a:schemeClr val="bg1"/>
                              </a:solidFill>
                              <a:latin typeface="Calibri" panose="020F0502020204030204" pitchFamily="34" charset="0"/>
                              <a:cs typeface="Calibri" panose="020F0502020204030204" pitchFamily="34" charset="0"/>
                            </a:rPr>
                            <a:t>2.93</a:t>
                          </a: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2.95</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2.96</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2.94</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3.17</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extLst>
                      <a:ext uri="{0D108BD9-81ED-4DB2-BD59-A6C34878D82A}">
                        <a16:rowId xmlns="" xmlns:a16="http://schemas.microsoft.com/office/drawing/2014/main" val="1445880733"/>
                      </a:ext>
                    </a:extLst>
                  </a:tr>
                  <a:tr h="267836">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baseline="0" dirty="0" smtClean="0">
                              <a:solidFill>
                                <a:schemeClr val="bg1"/>
                              </a:solidFill>
                              <a:latin typeface="Calibri" panose="020F0502020204030204" pitchFamily="34" charset="0"/>
                              <a:cs typeface="Calibri" panose="020F0502020204030204" pitchFamily="34" charset="0"/>
                            </a:rPr>
                            <a:t>Q</a:t>
                          </a:r>
                          <a:r>
                            <a:rPr lang="it-IT" sz="1200" baseline="-25000" dirty="0" smtClean="0">
                              <a:solidFill>
                                <a:schemeClr val="bg1"/>
                              </a:solidFill>
                              <a:latin typeface="Calibri" panose="020F0502020204030204" pitchFamily="34" charset="0"/>
                              <a:cs typeface="Calibri" panose="020F0502020204030204" pitchFamily="34" charset="0"/>
                            </a:rPr>
                            <a:t>L</a:t>
                          </a:r>
                          <a:endParaRPr lang="it-IT" sz="1200" baseline="-250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algn="ctr"/>
                          <a:r>
                            <a:rPr lang="it-IT" sz="1200" dirty="0" smtClean="0">
                              <a:latin typeface="Calibri" panose="020F0502020204030204" pitchFamily="34" charset="0"/>
                              <a:cs typeface="Calibri" panose="020F0502020204030204" pitchFamily="34" charset="0"/>
                            </a:rPr>
                            <a:t>2660</a:t>
                          </a:r>
                          <a:endParaRPr lang="it-IT" sz="1200" dirty="0">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3646</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3623</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3649</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3416</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extLst>
                      <a:ext uri="{0D108BD9-81ED-4DB2-BD59-A6C34878D82A}">
                        <a16:rowId xmlns="" xmlns:a16="http://schemas.microsoft.com/office/drawing/2014/main" val="3872478827"/>
                      </a:ext>
                    </a:extLst>
                  </a:tr>
                  <a:tr h="267836">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marL="0" marR="0" indent="0" algn="ctr" defTabSz="685800" rtl="0" eaLnBrk="1" fontAlgn="auto" latinLnBrk="0" hangingPunct="1">
                            <a:lnSpc>
                              <a:spcPct val="100000"/>
                            </a:lnSpc>
                            <a:spcBef>
                              <a:spcPts val="0"/>
                            </a:spcBef>
                            <a:spcAft>
                              <a:spcPts val="0"/>
                            </a:spcAft>
                            <a:buClrTx/>
                            <a:buSzTx/>
                            <a:buFontTx/>
                            <a:buNone/>
                            <a:tabLst/>
                            <a:defRPr/>
                          </a:pPr>
                          <a:r>
                            <a:rPr lang="el-GR" sz="1200" dirty="0" smtClean="0">
                              <a:solidFill>
                                <a:schemeClr val="bg1"/>
                              </a:solidFill>
                              <a:latin typeface="Calibri" panose="020F0502020204030204" pitchFamily="34" charset="0"/>
                              <a:cs typeface="Calibri" panose="020F0502020204030204" pitchFamily="34" charset="0"/>
                            </a:rPr>
                            <a:t>τ</a:t>
                          </a:r>
                          <a:r>
                            <a:rPr lang="it-IT" sz="1200" baseline="-25000" dirty="0" smtClean="0">
                              <a:solidFill>
                                <a:schemeClr val="bg1"/>
                              </a:solidFill>
                              <a:latin typeface="Calibri" panose="020F0502020204030204" pitchFamily="34" charset="0"/>
                              <a:cs typeface="Calibri" panose="020F0502020204030204" pitchFamily="34" charset="0"/>
                            </a:rPr>
                            <a:t>F</a:t>
                          </a:r>
                        </a:p>
                      </a:txBody>
                      <a:tcPr anchor="ctr">
                        <a:noFill/>
                      </a:tcPr>
                    </a:tc>
                    <a:tc>
                      <a:txBody>
                        <a:bodyPr/>
                        <a:lstStyle/>
                        <a:p>
                          <a:pPr algn="ctr"/>
                          <a:r>
                            <a:rPr lang="it-IT" sz="1200" dirty="0" smtClean="0">
                              <a:latin typeface="Calibri" panose="020F0502020204030204" pitchFamily="34" charset="0"/>
                              <a:cs typeface="Calibri" panose="020F0502020204030204" pitchFamily="34" charset="0"/>
                            </a:rPr>
                            <a:t>148 ns</a:t>
                          </a:r>
                          <a:endParaRPr lang="it-IT" sz="1200" dirty="0">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203</a:t>
                          </a:r>
                          <a:r>
                            <a:rPr lang="it-IT" sz="1200" baseline="0" dirty="0" smtClean="0">
                              <a:solidFill>
                                <a:schemeClr val="bg1"/>
                              </a:solidFill>
                              <a:latin typeface="Calibri" panose="020F0502020204030204" pitchFamily="34" charset="0"/>
                              <a:cs typeface="Calibri" panose="020F0502020204030204" pitchFamily="34" charset="0"/>
                            </a:rPr>
                            <a:t> </a:t>
                          </a:r>
                          <a:r>
                            <a:rPr lang="it-IT" sz="1200" dirty="0" smtClean="0">
                              <a:solidFill>
                                <a:schemeClr val="bg1"/>
                              </a:solidFill>
                              <a:latin typeface="Calibri" panose="020F0502020204030204" pitchFamily="34" charset="0"/>
                              <a:cs typeface="Calibri" panose="020F0502020204030204" pitchFamily="34" charset="0"/>
                            </a:rPr>
                            <a:t>ns</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201</a:t>
                          </a:r>
                          <a:r>
                            <a:rPr lang="it-IT" sz="1200" baseline="0" dirty="0" smtClean="0">
                              <a:solidFill>
                                <a:schemeClr val="bg1"/>
                              </a:solidFill>
                              <a:latin typeface="Calibri" panose="020F0502020204030204" pitchFamily="34" charset="0"/>
                              <a:cs typeface="Calibri" panose="020F0502020204030204" pitchFamily="34" charset="0"/>
                            </a:rPr>
                            <a:t> ns</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203 ns</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191 ns</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extLst>
                      <a:ext uri="{0D108BD9-81ED-4DB2-BD59-A6C34878D82A}">
                        <a16:rowId xmlns="" xmlns:a16="http://schemas.microsoft.com/office/drawing/2014/main" val="834307260"/>
                      </a:ext>
                    </a:extLst>
                  </a:tr>
                  <a:tr h="267836">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err="1" smtClean="0">
                              <a:solidFill>
                                <a:schemeClr val="bg1"/>
                              </a:solidFill>
                              <a:latin typeface="Calibri" panose="020F0502020204030204" pitchFamily="34" charset="0"/>
                              <a:cs typeface="Calibri" panose="020F0502020204030204" pitchFamily="34" charset="0"/>
                            </a:rPr>
                            <a:t>E</a:t>
                          </a:r>
                          <a:r>
                            <a:rPr lang="it-IT" sz="1200" baseline="-25000" dirty="0" err="1" smtClean="0">
                              <a:solidFill>
                                <a:schemeClr val="bg1"/>
                              </a:solidFill>
                              <a:latin typeface="Calibri" panose="020F0502020204030204" pitchFamily="34" charset="0"/>
                              <a:cs typeface="Calibri" panose="020F0502020204030204" pitchFamily="34" charset="0"/>
                            </a:rPr>
                            <a:t>cath</a:t>
                          </a:r>
                          <a:r>
                            <a:rPr lang="it-IT" sz="1200" baseline="-25000" dirty="0" smtClean="0">
                              <a:solidFill>
                                <a:schemeClr val="bg1"/>
                              </a:solidFill>
                              <a:latin typeface="Calibri" panose="020F0502020204030204" pitchFamily="34" charset="0"/>
                              <a:cs typeface="Calibri" panose="020F0502020204030204" pitchFamily="34" charset="0"/>
                            </a:rPr>
                            <a:t>  </a:t>
                          </a:r>
                          <a:r>
                            <a:rPr lang="it-IT" sz="1200" baseline="0" dirty="0" smtClean="0">
                              <a:solidFill>
                                <a:schemeClr val="bg1"/>
                              </a:solidFill>
                              <a:latin typeface="Calibri" panose="020F0502020204030204" pitchFamily="34" charset="0"/>
                              <a:cs typeface="Calibri" panose="020F0502020204030204" pitchFamily="34" charset="0"/>
                            </a:rPr>
                            <a:t>[MV/m]</a:t>
                          </a:r>
                          <a:endParaRPr lang="it-IT" sz="1200" baseline="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algn="ctr"/>
                          <a:r>
                            <a:rPr lang="it-IT" sz="1200" smtClean="0">
                              <a:latin typeface="Calibri" panose="020F0502020204030204" pitchFamily="34" charset="0"/>
                              <a:cs typeface="Calibri" panose="020F0502020204030204" pitchFamily="34" charset="0"/>
                            </a:rPr>
                            <a:t>240 </a:t>
                          </a:r>
                          <a:endParaRPr lang="it-IT" sz="1200" dirty="0">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smtClean="0">
                              <a:solidFill>
                                <a:schemeClr val="bg1"/>
                              </a:solidFill>
                              <a:latin typeface="Calibri" panose="020F0502020204030204" pitchFamily="34" charset="0"/>
                              <a:cs typeface="Calibri" panose="020F0502020204030204" pitchFamily="34" charset="0"/>
                            </a:rPr>
                            <a:t>240 </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Calibri" panose="020F0502020204030204" pitchFamily="34" charset="0"/>
                            </a:rPr>
                            <a:t>240 </a:t>
                          </a:r>
                          <a:endParaRPr kumimoji="0" lang="it-IT"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Calibri" panose="020F0502020204030204" pitchFamily="34" charset="0"/>
                            </a:rPr>
                            <a:t>240 </a:t>
                          </a:r>
                          <a:endParaRPr kumimoji="0" lang="it-IT"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Calibri" panose="020F0502020204030204" pitchFamily="34" charset="0"/>
                            </a:rPr>
                            <a:t>240</a:t>
                          </a:r>
                          <a:endParaRPr kumimoji="0" lang="it-IT"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anchor="ctr">
                        <a:noFill/>
                      </a:tcPr>
                    </a:tc>
                    <a:extLst>
                      <a:ext uri="{0D108BD9-81ED-4DB2-BD59-A6C34878D82A}">
                        <a16:rowId xmlns="" xmlns:a16="http://schemas.microsoft.com/office/drawing/2014/main" val="3138868921"/>
                      </a:ext>
                    </a:extLst>
                  </a:tr>
                  <a:tr h="447481">
                    <a:tc>
                      <a:txBody>
                        <a:bodyPr/>
                        <a:lstStyle/>
                        <a:p>
                          <a:pPr algn="ctr"/>
                          <a:r>
                            <a:rPr lang="it-IT" sz="1200" baseline="0" dirty="0" err="1" smtClean="0">
                              <a:solidFill>
                                <a:schemeClr val="bg1"/>
                              </a:solidFill>
                              <a:latin typeface="Calibri" panose="020F0502020204030204" pitchFamily="34" charset="0"/>
                              <a:cs typeface="Calibri" panose="020F0502020204030204" pitchFamily="34" charset="0"/>
                            </a:rPr>
                            <a:t>Esurf</a:t>
                          </a:r>
                          <a:r>
                            <a:rPr lang="it-IT" sz="1200" baseline="0" dirty="0" smtClean="0">
                              <a:solidFill>
                                <a:schemeClr val="bg1"/>
                              </a:solidFill>
                              <a:latin typeface="Calibri" panose="020F0502020204030204" pitchFamily="34" charset="0"/>
                              <a:cs typeface="Calibri" panose="020F0502020204030204" pitchFamily="34" charset="0"/>
                            </a:rPr>
                            <a:t>/</a:t>
                          </a:r>
                          <a:r>
                            <a:rPr lang="it-IT" sz="1200" baseline="0" dirty="0" err="1" smtClean="0">
                              <a:solidFill>
                                <a:schemeClr val="bg1"/>
                              </a:solidFill>
                              <a:latin typeface="Calibri" panose="020F0502020204030204" pitchFamily="34" charset="0"/>
                              <a:cs typeface="Calibri" panose="020F0502020204030204" pitchFamily="34" charset="0"/>
                            </a:rPr>
                            <a:t>Ecath</a:t>
                          </a:r>
                          <a:r>
                            <a:rPr lang="it-IT" sz="1200" baseline="0" dirty="0" smtClean="0">
                              <a:solidFill>
                                <a:schemeClr val="bg1"/>
                              </a:solidFill>
                              <a:latin typeface="Calibri" panose="020F0502020204030204" pitchFamily="34" charset="0"/>
                              <a:cs typeface="Calibri" panose="020F0502020204030204" pitchFamily="34" charset="0"/>
                            </a:rPr>
                            <a:t> (on the </a:t>
                          </a:r>
                          <a:r>
                            <a:rPr lang="it-IT" sz="1200" baseline="0" dirty="0" err="1" smtClean="0">
                              <a:solidFill>
                                <a:schemeClr val="bg1"/>
                              </a:solidFill>
                              <a:latin typeface="Calibri" panose="020F0502020204030204" pitchFamily="34" charset="0"/>
                              <a:cs typeface="Calibri" panose="020F0502020204030204" pitchFamily="34" charset="0"/>
                            </a:rPr>
                            <a:t>coupler</a:t>
                          </a:r>
                          <a:r>
                            <a:rPr lang="it-IT" sz="1200" baseline="0" dirty="0" smtClean="0">
                              <a:solidFill>
                                <a:schemeClr val="bg1"/>
                              </a:solidFill>
                              <a:latin typeface="Calibri" panose="020F0502020204030204" pitchFamily="34" charset="0"/>
                              <a:cs typeface="Calibri" panose="020F0502020204030204" pitchFamily="34" charset="0"/>
                            </a:rPr>
                            <a:t>)</a:t>
                          </a:r>
                          <a:endParaRPr lang="it-IT" sz="1200" baseline="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algn="ctr"/>
                          <a:r>
                            <a:rPr lang="it-IT" sz="1200" dirty="0" smtClean="0">
                              <a:latin typeface="Calibri" panose="020F0502020204030204" pitchFamily="34" charset="0"/>
                              <a:cs typeface="Calibri" panose="020F0502020204030204" pitchFamily="34" charset="0"/>
                            </a:rPr>
                            <a:t>0.34</a:t>
                          </a:r>
                          <a:endParaRPr lang="it-IT" sz="1200" dirty="0">
                            <a:latin typeface="Calibri" panose="020F0502020204030204" pitchFamily="34" charset="0"/>
                            <a:cs typeface="Calibri" panose="020F0502020204030204" pitchFamily="34" charset="0"/>
                          </a:endParaRPr>
                        </a:p>
                      </a:txBody>
                      <a:tcPr anchor="c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0.88</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0.91</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0.88</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0.86</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extLst>
                      <a:ext uri="{0D108BD9-81ED-4DB2-BD59-A6C34878D82A}">
                        <a16:rowId xmlns="" xmlns:a16="http://schemas.microsoft.com/office/drawing/2014/main" val="2413702314"/>
                      </a:ext>
                    </a:extLst>
                  </a:tr>
                  <a:tr h="267836">
                    <a:tc>
                      <a:txBody>
                        <a:bodyPr/>
                        <a:lstStyle/>
                        <a:p>
                          <a:pPr algn="ctr"/>
                          <a:r>
                            <a:rPr lang="it-IT" sz="1200" baseline="0" dirty="0" err="1" smtClean="0">
                              <a:solidFill>
                                <a:schemeClr val="bg1"/>
                              </a:solidFill>
                              <a:latin typeface="Calibri" panose="020F0502020204030204" pitchFamily="34" charset="0"/>
                              <a:cs typeface="Calibri" panose="020F0502020204030204" pitchFamily="34" charset="0"/>
                            </a:rPr>
                            <a:t>Hsurf</a:t>
                          </a:r>
                          <a:r>
                            <a:rPr lang="it-IT" sz="1200" baseline="0" dirty="0" smtClean="0">
                              <a:solidFill>
                                <a:schemeClr val="bg1"/>
                              </a:solidFill>
                              <a:latin typeface="Calibri" panose="020F0502020204030204" pitchFamily="34" charset="0"/>
                              <a:cs typeface="Calibri" panose="020F0502020204030204" pitchFamily="34" charset="0"/>
                            </a:rPr>
                            <a:t> [</a:t>
                          </a:r>
                          <a:r>
                            <a:rPr lang="it-IT" sz="1200" baseline="0" dirty="0" err="1" smtClean="0">
                              <a:solidFill>
                                <a:schemeClr val="bg1"/>
                              </a:solidFill>
                              <a:latin typeface="Calibri" panose="020F0502020204030204" pitchFamily="34" charset="0"/>
                              <a:cs typeface="Calibri" panose="020F0502020204030204" pitchFamily="34" charset="0"/>
                            </a:rPr>
                            <a:t>kA</a:t>
                          </a:r>
                          <a:r>
                            <a:rPr lang="it-IT" sz="1200" baseline="0" dirty="0" smtClean="0">
                              <a:solidFill>
                                <a:schemeClr val="bg1"/>
                              </a:solidFill>
                              <a:latin typeface="Calibri" panose="020F0502020204030204" pitchFamily="34" charset="0"/>
                              <a:cs typeface="Calibri" panose="020F0502020204030204" pitchFamily="34" charset="0"/>
                            </a:rPr>
                            <a:t>/m] (on the </a:t>
                          </a:r>
                          <a:r>
                            <a:rPr lang="it-IT" sz="1200" baseline="0" dirty="0" err="1" smtClean="0">
                              <a:solidFill>
                                <a:schemeClr val="bg1"/>
                              </a:solidFill>
                              <a:latin typeface="Calibri" panose="020F0502020204030204" pitchFamily="34" charset="0"/>
                              <a:cs typeface="Calibri" panose="020F0502020204030204" pitchFamily="34" charset="0"/>
                            </a:rPr>
                            <a:t>coupler</a:t>
                          </a:r>
                          <a:r>
                            <a:rPr lang="it-IT" sz="1200" baseline="0" dirty="0" smtClean="0">
                              <a:solidFill>
                                <a:schemeClr val="bg1"/>
                              </a:solidFill>
                              <a:latin typeface="Calibri" panose="020F0502020204030204" pitchFamily="34" charset="0"/>
                              <a:cs typeface="Calibri" panose="020F0502020204030204" pitchFamily="34" charset="0"/>
                            </a:rPr>
                            <a:t>)</a:t>
                          </a:r>
                          <a:endParaRPr lang="it-IT" sz="1200" baseline="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algn="ctr"/>
                          <a:r>
                            <a:rPr lang="it-IT" sz="1200" dirty="0" smtClean="0">
                              <a:latin typeface="Calibri" panose="020F0502020204030204" pitchFamily="34" charset="0"/>
                              <a:cs typeface="Calibri" panose="020F0502020204030204" pitchFamily="34" charset="0"/>
                            </a:rPr>
                            <a:t>700 </a:t>
                          </a:r>
                          <a:r>
                            <a:rPr lang="it-IT" sz="1200" dirty="0" err="1" smtClean="0">
                              <a:latin typeface="Calibri" panose="020F0502020204030204" pitchFamily="34" charset="0"/>
                              <a:cs typeface="Calibri" panose="020F0502020204030204" pitchFamily="34" charset="0"/>
                            </a:rPr>
                            <a:t>kA</a:t>
                          </a:r>
                          <a:r>
                            <a:rPr lang="it-IT" sz="1200" dirty="0" smtClean="0">
                              <a:latin typeface="Calibri" panose="020F0502020204030204" pitchFamily="34" charset="0"/>
                              <a:cs typeface="Calibri" panose="020F0502020204030204" pitchFamily="34" charset="0"/>
                            </a:rPr>
                            <a:t>/m</a:t>
                          </a:r>
                          <a:endParaRPr lang="it-IT" sz="1200" dirty="0">
                            <a:latin typeface="Calibri" panose="020F0502020204030204" pitchFamily="34" charset="0"/>
                            <a:cs typeface="Calibri" panose="020F0502020204030204" pitchFamily="34" charset="0"/>
                          </a:endParaRPr>
                        </a:p>
                      </a:txBody>
                      <a:tcPr anchor="ctr">
                        <a:noFill/>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200" dirty="0" smtClean="0">
                              <a:latin typeface="Calibri" panose="020F0502020204030204" pitchFamily="34" charset="0"/>
                              <a:cs typeface="Calibri" panose="020F0502020204030204" pitchFamily="34" charset="0"/>
                            </a:rPr>
                            <a:t>340 </a:t>
                          </a:r>
                          <a:r>
                            <a:rPr lang="it-IT" sz="1200" dirty="0" err="1" smtClean="0">
                              <a:latin typeface="Calibri" panose="020F0502020204030204" pitchFamily="34" charset="0"/>
                              <a:cs typeface="Calibri" panose="020F0502020204030204" pitchFamily="34" charset="0"/>
                            </a:rPr>
                            <a:t>kA</a:t>
                          </a:r>
                          <a:r>
                            <a:rPr lang="it-IT" sz="1200" dirty="0" smtClean="0">
                              <a:latin typeface="Calibri" panose="020F0502020204030204" pitchFamily="34" charset="0"/>
                              <a:cs typeface="Calibri" panose="020F0502020204030204" pitchFamily="34" charset="0"/>
                            </a:rPr>
                            <a:t>/m</a:t>
                          </a:r>
                        </a:p>
                      </a:txBody>
                      <a:tcPr anchor="c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357 KA/m</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379 </a:t>
                          </a:r>
                          <a:r>
                            <a:rPr lang="it-IT" sz="1200" dirty="0" err="1" smtClean="0">
                              <a:solidFill>
                                <a:schemeClr val="bg1"/>
                              </a:solidFill>
                              <a:latin typeface="Calibri" panose="020F0502020204030204" pitchFamily="34" charset="0"/>
                              <a:cs typeface="Calibri" panose="020F0502020204030204" pitchFamily="34" charset="0"/>
                            </a:rPr>
                            <a:t>kA</a:t>
                          </a:r>
                          <a:r>
                            <a:rPr lang="it-IT" sz="1200" dirty="0" smtClean="0">
                              <a:solidFill>
                                <a:schemeClr val="bg1"/>
                              </a:solidFill>
                              <a:latin typeface="Calibri" panose="020F0502020204030204" pitchFamily="34" charset="0"/>
                              <a:cs typeface="Calibri" panose="020F0502020204030204" pitchFamily="34" charset="0"/>
                            </a:rPr>
                            <a:t>/m</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324 KA/m</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extLst>
                      <a:ext uri="{0D108BD9-81ED-4DB2-BD59-A6C34878D82A}">
                        <a16:rowId xmlns="" xmlns:a16="http://schemas.microsoft.com/office/drawing/2014/main" val="3383118659"/>
                      </a:ext>
                    </a:extLst>
                  </a:tr>
                  <a:tr h="982067">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err="1" smtClean="0">
                              <a:solidFill>
                                <a:schemeClr val="bg1"/>
                              </a:solidFill>
                              <a:latin typeface="Calibri" panose="020F0502020204030204" pitchFamily="34" charset="0"/>
                              <a:cs typeface="Calibri" panose="020F0502020204030204" pitchFamily="34" charset="0"/>
                            </a:rPr>
                            <a:t>T</a:t>
                          </a:r>
                          <a:r>
                            <a:rPr lang="it-IT" sz="1200" baseline="-25000" dirty="0" err="1" smtClean="0">
                              <a:solidFill>
                                <a:schemeClr val="bg1"/>
                              </a:solidFill>
                              <a:latin typeface="Calibri" panose="020F0502020204030204" pitchFamily="34" charset="0"/>
                              <a:cs typeface="Calibri" panose="020F0502020204030204" pitchFamily="34" charset="0"/>
                            </a:rPr>
                            <a:t>pulsed</a:t>
                          </a:r>
                          <a:r>
                            <a:rPr lang="it-IT" sz="1200" baseline="-25000" dirty="0" smtClean="0">
                              <a:solidFill>
                                <a:schemeClr val="bg1"/>
                              </a:solidFill>
                              <a:latin typeface="Calibri" panose="020F0502020204030204" pitchFamily="34" charset="0"/>
                              <a:cs typeface="Calibri" panose="020F0502020204030204" pitchFamily="34" charset="0"/>
                            </a:rPr>
                            <a:t>   </a:t>
                          </a:r>
                          <a:r>
                            <a:rPr lang="it-IT" sz="1200" baseline="0" dirty="0" smtClean="0">
                              <a:solidFill>
                                <a:schemeClr val="bg1"/>
                              </a:solidFill>
                              <a:latin typeface="Calibri" panose="020F0502020204030204" pitchFamily="34" charset="0"/>
                              <a:cs typeface="Calibri" panose="020F0502020204030204" pitchFamily="34" charset="0"/>
                            </a:rPr>
                            <a:t>(</a:t>
                          </a:r>
                          <a:r>
                            <a:rPr lang="it-IT" sz="1200" baseline="0" dirty="0" err="1" smtClean="0">
                              <a:solidFill>
                                <a:schemeClr val="bg1"/>
                              </a:solidFill>
                              <a:latin typeface="Calibri" panose="020F0502020204030204" pitchFamily="34" charset="0"/>
                              <a:cs typeface="Calibri" panose="020F0502020204030204" pitchFamily="34" charset="0"/>
                            </a:rPr>
                            <a:t>square</a:t>
                          </a:r>
                          <a:r>
                            <a:rPr lang="it-IT" sz="1200" baseline="0" dirty="0" smtClean="0">
                              <a:solidFill>
                                <a:schemeClr val="bg1"/>
                              </a:solidFill>
                              <a:latin typeface="Calibri" panose="020F0502020204030204" pitchFamily="34" charset="0"/>
                              <a:cs typeface="Calibri" panose="020F0502020204030204" pitchFamily="34" charset="0"/>
                            </a:rPr>
                            <a:t> pulse)</a:t>
                          </a:r>
                          <a:endParaRPr lang="it-IT" sz="1200" baseline="-25000" dirty="0" smtClean="0">
                            <a:solidFill>
                              <a:schemeClr val="bg1"/>
                            </a:solidFill>
                            <a:latin typeface="Calibri" panose="020F0502020204030204" pitchFamily="34" charset="0"/>
                            <a:cs typeface="Calibri" panose="020F0502020204030204" pitchFamily="34" charset="0"/>
                          </a:endParaRPr>
                        </a:p>
                        <a:p>
                          <a:pPr algn="ctr"/>
                          <a:r>
                            <a:rPr lang="it-IT" sz="1200" baseline="0" dirty="0" smtClean="0">
                              <a:solidFill>
                                <a:schemeClr val="bg1"/>
                              </a:solidFill>
                              <a:latin typeface="Calibri" panose="020F0502020204030204" pitchFamily="34" charset="0"/>
                              <a:cs typeface="Calibri" panose="020F0502020204030204" pitchFamily="34" charset="0"/>
                            </a:rPr>
                            <a:t>@ 100 ns </a:t>
                          </a:r>
                        </a:p>
                        <a:p>
                          <a:pPr algn="ctr"/>
                          <a:r>
                            <a:rPr lang="it-IT" sz="1200" baseline="0" dirty="0" smtClean="0">
                              <a:solidFill>
                                <a:schemeClr val="bg1"/>
                              </a:solidFill>
                              <a:latin typeface="Calibri" panose="020F0502020204030204" pitchFamily="34" charset="0"/>
                              <a:cs typeface="Calibri" panose="020F0502020204030204" pitchFamily="34" charset="0"/>
                            </a:rPr>
                            <a:t>@ 200 ns</a:t>
                          </a:r>
                          <a:endParaRPr lang="it-IT" sz="1200" baseline="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algn="ctr"/>
                          <a:endParaRPr lang="it-IT" sz="1200" b="1" dirty="0" smtClean="0">
                            <a:solidFill>
                              <a:srgbClr val="C00000"/>
                            </a:solidFill>
                            <a:latin typeface="Calibri" panose="020F0502020204030204" pitchFamily="34" charset="0"/>
                            <a:cs typeface="Calibri" panose="020F0502020204030204" pitchFamily="34" charset="0"/>
                          </a:endParaRPr>
                        </a:p>
                        <a:p>
                          <a:pPr algn="ctr"/>
                          <a:endParaRPr lang="it-IT" sz="1200" b="1" dirty="0" smtClean="0">
                            <a:solidFill>
                              <a:srgbClr val="C00000"/>
                            </a:solidFill>
                            <a:latin typeface="Calibri" panose="020F0502020204030204" pitchFamily="34" charset="0"/>
                            <a:cs typeface="Calibri" panose="020F0502020204030204" pitchFamily="34" charset="0"/>
                          </a:endParaRPr>
                        </a:p>
                        <a:p>
                          <a:pPr algn="ctr"/>
                          <a:r>
                            <a:rPr lang="it-IT" sz="1200" b="0" dirty="0" smtClean="0">
                              <a:solidFill>
                                <a:schemeClr val="bg1"/>
                              </a:solidFill>
                              <a:latin typeface="Calibri" panose="020F0502020204030204" pitchFamily="34" charset="0"/>
                              <a:cs typeface="Calibri" panose="020F0502020204030204" pitchFamily="34" charset="0"/>
                            </a:rPr>
                            <a:t>46°C</a:t>
                          </a:r>
                        </a:p>
                        <a:p>
                          <a:pPr algn="ctr"/>
                          <a:r>
                            <a:rPr lang="it-IT" sz="1200" b="0" dirty="0" smtClean="0">
                              <a:solidFill>
                                <a:schemeClr val="bg1"/>
                              </a:solidFill>
                              <a:latin typeface="Calibri" panose="020F0502020204030204" pitchFamily="34" charset="0"/>
                              <a:cs typeface="Calibri" panose="020F0502020204030204" pitchFamily="34" charset="0"/>
                            </a:rPr>
                            <a:t>65°C</a:t>
                          </a:r>
                        </a:p>
                        <a:p>
                          <a:pPr algn="ctr"/>
                          <a:endParaRPr lang="it-IT" sz="1200" dirty="0">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endParaRPr lang="it-IT" sz="1200" dirty="0" smtClean="0">
                            <a:solidFill>
                              <a:schemeClr val="bg1"/>
                            </a:solidFill>
                            <a:latin typeface="Calibri" panose="020F0502020204030204" pitchFamily="34" charset="0"/>
                            <a:cs typeface="Calibri" panose="020F0502020204030204" pitchFamily="34" charset="0"/>
                          </a:endParaRPr>
                        </a:p>
                        <a:p>
                          <a:pPr algn="ctr"/>
                          <a:r>
                            <a:rPr lang="it-IT" sz="1200" dirty="0" smtClean="0">
                              <a:solidFill>
                                <a:schemeClr val="bg1"/>
                              </a:solidFill>
                              <a:latin typeface="Calibri" panose="020F0502020204030204" pitchFamily="34" charset="0"/>
                              <a:cs typeface="Calibri" panose="020F0502020204030204" pitchFamily="34" charset="0"/>
                            </a:rPr>
                            <a:t>11°C</a:t>
                          </a:r>
                        </a:p>
                        <a:p>
                          <a:pPr algn="ctr"/>
                          <a:r>
                            <a:rPr lang="it-IT" sz="1200" dirty="0" smtClean="0">
                              <a:solidFill>
                                <a:schemeClr val="bg1"/>
                              </a:solidFill>
                              <a:latin typeface="Calibri" panose="020F0502020204030204" pitchFamily="34" charset="0"/>
                              <a:cs typeface="Calibri" panose="020F0502020204030204" pitchFamily="34" charset="0"/>
                            </a:rPr>
                            <a:t>15.6°C</a:t>
                          </a: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endParaRPr lang="it-IT" sz="1200" dirty="0" smtClean="0">
                            <a:solidFill>
                              <a:schemeClr val="bg1"/>
                            </a:solidFill>
                            <a:latin typeface="Calibri" panose="020F0502020204030204" pitchFamily="34" charset="0"/>
                            <a:cs typeface="Calibri" panose="020F0502020204030204" pitchFamily="34" charset="0"/>
                          </a:endParaRPr>
                        </a:p>
                        <a:p>
                          <a:pPr algn="ctr"/>
                          <a:r>
                            <a:rPr lang="it-IT" sz="1200" dirty="0" smtClean="0">
                              <a:solidFill>
                                <a:schemeClr val="bg1"/>
                              </a:solidFill>
                              <a:latin typeface="Calibri" panose="020F0502020204030204" pitchFamily="34" charset="0"/>
                              <a:cs typeface="Calibri" panose="020F0502020204030204" pitchFamily="34" charset="0"/>
                            </a:rPr>
                            <a:t>12.2°C</a:t>
                          </a:r>
                        </a:p>
                        <a:p>
                          <a:pPr algn="ctr"/>
                          <a:r>
                            <a:rPr lang="it-IT" sz="1200" dirty="0" smtClean="0">
                              <a:solidFill>
                                <a:schemeClr val="bg1"/>
                              </a:solidFill>
                              <a:latin typeface="Calibri" panose="020F0502020204030204" pitchFamily="34" charset="0"/>
                              <a:cs typeface="Calibri" panose="020F0502020204030204" pitchFamily="34" charset="0"/>
                            </a:rPr>
                            <a:t>17.3°C</a:t>
                          </a: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endParaRPr lang="it-IT" sz="1200" dirty="0" smtClean="0">
                            <a:solidFill>
                              <a:schemeClr val="bg1"/>
                            </a:solidFill>
                            <a:latin typeface="Calibri" panose="020F0502020204030204" pitchFamily="34" charset="0"/>
                            <a:cs typeface="Calibri" panose="020F0502020204030204" pitchFamily="34" charset="0"/>
                          </a:endParaRPr>
                        </a:p>
                        <a:p>
                          <a:pPr algn="ctr"/>
                          <a:r>
                            <a:rPr lang="it-IT" sz="1200" dirty="0" smtClean="0">
                              <a:solidFill>
                                <a:schemeClr val="bg1"/>
                              </a:solidFill>
                              <a:latin typeface="Calibri" panose="020F0502020204030204" pitchFamily="34" charset="0"/>
                              <a:cs typeface="Calibri" panose="020F0502020204030204" pitchFamily="34" charset="0"/>
                            </a:rPr>
                            <a:t>13.8°C</a:t>
                          </a:r>
                        </a:p>
                        <a:p>
                          <a:pPr algn="ctr"/>
                          <a:r>
                            <a:rPr lang="it-IT" sz="1200" dirty="0" smtClean="0">
                              <a:solidFill>
                                <a:schemeClr val="bg1"/>
                              </a:solidFill>
                              <a:latin typeface="Calibri" panose="020F0502020204030204" pitchFamily="34" charset="0"/>
                              <a:cs typeface="Calibri" panose="020F0502020204030204" pitchFamily="34" charset="0"/>
                            </a:rPr>
                            <a:t>19.5°C</a:t>
                          </a: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endParaRPr lang="it-IT" sz="1200" dirty="0" smtClean="0">
                            <a:solidFill>
                              <a:schemeClr val="bg1"/>
                            </a:solidFill>
                            <a:latin typeface="Calibri" panose="020F0502020204030204" pitchFamily="34" charset="0"/>
                            <a:cs typeface="Calibri" panose="020F0502020204030204" pitchFamily="34" charset="0"/>
                          </a:endParaRPr>
                        </a:p>
                        <a:p>
                          <a:pPr algn="ctr"/>
                          <a:r>
                            <a:rPr lang="it-IT" sz="1200" dirty="0" smtClean="0">
                              <a:solidFill>
                                <a:schemeClr val="bg1"/>
                              </a:solidFill>
                              <a:latin typeface="Calibri" panose="020F0502020204030204" pitchFamily="34" charset="0"/>
                              <a:cs typeface="Calibri" panose="020F0502020204030204" pitchFamily="34" charset="0"/>
                            </a:rPr>
                            <a:t>10°C</a:t>
                          </a:r>
                        </a:p>
                        <a:p>
                          <a:pPr algn="ctr"/>
                          <a:r>
                            <a:rPr lang="it-IT" sz="1200" dirty="0" smtClean="0">
                              <a:solidFill>
                                <a:schemeClr val="bg1"/>
                              </a:solidFill>
                              <a:latin typeface="Calibri" panose="020F0502020204030204" pitchFamily="34" charset="0"/>
                              <a:cs typeface="Calibri" panose="020F0502020204030204" pitchFamily="34" charset="0"/>
                            </a:rPr>
                            <a:t>14.2°C</a:t>
                          </a:r>
                        </a:p>
                      </a:txBody>
                      <a:tcPr anchor="ctr">
                        <a:noFill/>
                      </a:tcPr>
                    </a:tc>
                    <a:extLst>
                      <a:ext uri="{0D108BD9-81ED-4DB2-BD59-A6C34878D82A}">
                        <a16:rowId xmlns="" xmlns:a16="http://schemas.microsoft.com/office/drawing/2014/main" val="813775407"/>
                      </a:ext>
                    </a:extLst>
                  </a:tr>
                  <a:tr h="326230">
                    <a:tc>
                      <a:txBody>
                        <a:bodyPr/>
                        <a:lstStyle/>
                        <a:p>
                          <a:pPr algn="ctr"/>
                          <a:r>
                            <a:rPr lang="it-IT" sz="1200" baseline="0" dirty="0" smtClean="0">
                              <a:solidFill>
                                <a:schemeClr val="bg1"/>
                              </a:solidFill>
                              <a:latin typeface="Calibri" panose="020F0502020204030204" pitchFamily="34" charset="0"/>
                              <a:cs typeface="Calibri" panose="020F0502020204030204" pitchFamily="34" charset="0"/>
                            </a:rPr>
                            <a:t>Max Sc [W/</a:t>
                          </a:r>
                          <a14:m>
                            <m:oMath xmlns:m="http://schemas.openxmlformats.org/officeDocument/2006/math">
                              <m:sSup>
                                <m:sSupPr>
                                  <m:ctrlPr>
                                    <a:rPr lang="it-IT" sz="1200" i="1" baseline="0" smtClean="0">
                                      <a:solidFill>
                                        <a:schemeClr val="bg1"/>
                                      </a:solidFill>
                                      <a:latin typeface="Cambria Math" panose="02040503050406030204" pitchFamily="18" charset="0"/>
                                      <a:cs typeface="Calibri" panose="020F0502020204030204" pitchFamily="34" charset="0"/>
                                    </a:rPr>
                                  </m:ctrlPr>
                                </m:sSupPr>
                                <m:e>
                                  <m:r>
                                    <a:rPr lang="it-IT" sz="1200" i="1" baseline="0" smtClean="0">
                                      <a:solidFill>
                                        <a:schemeClr val="bg1"/>
                                      </a:solidFill>
                                      <a:latin typeface="Cambria Math" panose="02040503050406030204" pitchFamily="18" charset="0"/>
                                      <a:ea typeface="Cambria Math" panose="02040503050406030204" pitchFamily="18" charset="0"/>
                                      <a:cs typeface="Calibri" panose="020F0502020204030204" pitchFamily="34" charset="0"/>
                                    </a:rPr>
                                    <m:t>𝜇</m:t>
                                  </m:r>
                                </m:e>
                                <m:sup>
                                  <m:r>
                                    <a:rPr lang="it-IT" sz="1200" b="0" i="1" baseline="0" smtClean="0">
                                      <a:solidFill>
                                        <a:schemeClr val="bg1"/>
                                      </a:solidFill>
                                      <a:latin typeface="Cambria Math" panose="02040503050406030204" pitchFamily="18" charset="0"/>
                                      <a:cs typeface="Calibri" panose="020F0502020204030204" pitchFamily="34" charset="0"/>
                                    </a:rPr>
                                    <m:t>2</m:t>
                                  </m:r>
                                </m:sup>
                              </m:sSup>
                            </m:oMath>
                          </a14:m>
                          <a:r>
                            <a:rPr lang="it-IT" sz="1200" baseline="0" dirty="0" smtClean="0">
                              <a:solidFill>
                                <a:schemeClr val="bg1"/>
                              </a:solidFill>
                              <a:latin typeface="Calibri" panose="020F0502020204030204" pitchFamily="34" charset="0"/>
                              <a:cs typeface="Calibri" panose="020F0502020204030204" pitchFamily="34" charset="0"/>
                            </a:rPr>
                            <a:t>] (on the </a:t>
                          </a:r>
                          <a:r>
                            <a:rPr lang="it-IT" sz="1200" baseline="0" dirty="0" err="1" smtClean="0">
                              <a:solidFill>
                                <a:schemeClr val="bg1"/>
                              </a:solidFill>
                              <a:latin typeface="Calibri" panose="020F0502020204030204" pitchFamily="34" charset="0"/>
                              <a:cs typeface="Calibri" panose="020F0502020204030204" pitchFamily="34" charset="0"/>
                            </a:rPr>
                            <a:t>coupler</a:t>
                          </a:r>
                          <a:r>
                            <a:rPr lang="it-IT" sz="1200" baseline="0" dirty="0" smtClean="0">
                              <a:solidFill>
                                <a:schemeClr val="bg1"/>
                              </a:solidFill>
                              <a:latin typeface="Calibri" panose="020F0502020204030204" pitchFamily="34" charset="0"/>
                              <a:cs typeface="Calibri" panose="020F0502020204030204" pitchFamily="34" charset="0"/>
                            </a:rPr>
                            <a:t>)</a:t>
                          </a:r>
                          <a:endParaRPr lang="it-IT" sz="1200" baseline="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algn="ctr"/>
                          <a:r>
                            <a:rPr lang="it-IT" sz="1200" dirty="0" smtClean="0">
                              <a:latin typeface="Calibri" panose="020F0502020204030204" pitchFamily="34" charset="0"/>
                              <a:cs typeface="Calibri" panose="020F0502020204030204" pitchFamily="34" charset="0"/>
                            </a:rPr>
                            <a:t>3</a:t>
                          </a:r>
                          <a:endParaRPr lang="it-IT" sz="1200" dirty="0">
                            <a:latin typeface="Calibri" panose="020F0502020204030204" pitchFamily="34" charset="0"/>
                            <a:cs typeface="Calibri" panose="020F0502020204030204" pitchFamily="34" charset="0"/>
                          </a:endParaRPr>
                        </a:p>
                      </a:txBody>
                      <a:tcPr anchor="c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4.1</a:t>
                          </a:r>
                        </a:p>
                      </a:txBody>
                      <a:tcPr anchor="c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4</a:t>
                          </a:r>
                        </a:p>
                      </a:txBody>
                      <a:tcPr anchor="c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3.9</a:t>
                          </a:r>
                        </a:p>
                      </a:txBody>
                      <a:tcPr anchor="c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4</a:t>
                          </a:r>
                        </a:p>
                      </a:txBody>
                      <a:tcPr anchor="ctr">
                        <a:noFill/>
                      </a:tcPr>
                    </a:tc>
                  </a:tr>
                  <a:tr h="498536">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14:m>
                            <m:oMathPara xmlns:m="http://schemas.openxmlformats.org/officeDocument/2006/math">
                              <m:oMathParaPr>
                                <m:jc m:val="centerGroup"/>
                              </m:oMathParaPr>
                              <m:oMath xmlns:m="http://schemas.openxmlformats.org/officeDocument/2006/math">
                                <m:f>
                                  <m:fPr>
                                    <m:ctrlPr>
                                      <a:rPr lang="it-IT" sz="1200" b="0" i="1" baseline="0" smtClean="0">
                                        <a:solidFill>
                                          <a:schemeClr val="bg1"/>
                                        </a:solidFill>
                                        <a:latin typeface="Cambria Math" panose="02040503050406030204" pitchFamily="18" charset="0"/>
                                      </a:rPr>
                                    </m:ctrlPr>
                                  </m:fPr>
                                  <m:num>
                                    <m:sSub>
                                      <m:sSubPr>
                                        <m:ctrlPr>
                                          <a:rPr lang="it-IT" sz="1200" b="0" i="1" baseline="0" smtClean="0">
                                            <a:solidFill>
                                              <a:schemeClr val="bg1"/>
                                            </a:solidFill>
                                            <a:latin typeface="Cambria Math" panose="02040503050406030204" pitchFamily="18" charset="0"/>
                                          </a:rPr>
                                        </m:ctrlPr>
                                      </m:sSubPr>
                                      <m:e>
                                        <m:r>
                                          <m:rPr>
                                            <m:sty m:val="p"/>
                                          </m:rPr>
                                          <a:rPr lang="it-IT" sz="1200" b="0" i="0" baseline="0" smtClean="0">
                                            <a:solidFill>
                                              <a:schemeClr val="bg1"/>
                                            </a:solidFill>
                                            <a:latin typeface="Cambria Math" panose="02040503050406030204" pitchFamily="18" charset="0"/>
                                          </a:rPr>
                                          <m:t>E</m:t>
                                        </m:r>
                                      </m:e>
                                      <m:sub>
                                        <m:r>
                                          <m:rPr>
                                            <m:sty m:val="p"/>
                                          </m:rPr>
                                          <a:rPr lang="it-IT" sz="1200" b="0" i="0" baseline="0" smtClean="0">
                                            <a:solidFill>
                                              <a:schemeClr val="bg1"/>
                                            </a:solidFill>
                                            <a:latin typeface="Cambria Math" panose="02040503050406030204" pitchFamily="18" charset="0"/>
                                          </a:rPr>
                                          <m:t>CAT</m:t>
                                        </m:r>
                                      </m:sub>
                                    </m:sSub>
                                  </m:num>
                                  <m:den>
                                    <m:rad>
                                      <m:radPr>
                                        <m:degHide m:val="on"/>
                                        <m:ctrlPr>
                                          <a:rPr lang="it-IT" sz="1200" i="1" baseline="0" smtClean="0">
                                            <a:solidFill>
                                              <a:schemeClr val="bg1"/>
                                            </a:solidFill>
                                            <a:latin typeface="Cambria Math" panose="02040503050406030204" pitchFamily="18" charset="0"/>
                                          </a:rPr>
                                        </m:ctrlPr>
                                      </m:radPr>
                                      <m:deg/>
                                      <m:e>
                                        <m:sSub>
                                          <m:sSubPr>
                                            <m:ctrlPr>
                                              <a:rPr lang="it-IT" sz="1200" i="1" baseline="0" smtClean="0">
                                                <a:solidFill>
                                                  <a:schemeClr val="bg1"/>
                                                </a:solidFill>
                                                <a:latin typeface="Cambria Math" panose="02040503050406030204" pitchFamily="18" charset="0"/>
                                              </a:rPr>
                                            </m:ctrlPr>
                                          </m:sSubPr>
                                          <m:e>
                                            <m:r>
                                              <a:rPr lang="it-IT" sz="1200" b="0" i="1" baseline="0" smtClean="0">
                                                <a:solidFill>
                                                  <a:schemeClr val="bg1"/>
                                                </a:solidFill>
                                                <a:latin typeface="Cambria Math" panose="02040503050406030204" pitchFamily="18" charset="0"/>
                                              </a:rPr>
                                              <m:t>𝑃</m:t>
                                            </m:r>
                                          </m:e>
                                          <m:sub>
                                            <m:r>
                                              <a:rPr lang="it-IT" sz="1200" b="0" i="1" baseline="0" smtClean="0">
                                                <a:solidFill>
                                                  <a:schemeClr val="bg1"/>
                                                </a:solidFill>
                                                <a:latin typeface="Cambria Math" panose="02040503050406030204" pitchFamily="18" charset="0"/>
                                              </a:rPr>
                                              <m:t>𝑑𝑖𝑠𝑠</m:t>
                                            </m:r>
                                            <m:r>
                                              <a:rPr lang="it-IT" sz="1200" b="0" i="1" baseline="0" smtClean="0">
                                                <a:solidFill>
                                                  <a:schemeClr val="bg1"/>
                                                </a:solidFill>
                                                <a:latin typeface="Cambria Math" panose="02040503050406030204" pitchFamily="18" charset="0"/>
                                              </a:rPr>
                                              <m:t> </m:t>
                                            </m:r>
                                          </m:sub>
                                        </m:sSub>
                                      </m:e>
                                    </m:rad>
                                  </m:den>
                                </m:f>
                                <m:r>
                                  <a:rPr lang="it-IT" sz="1200" b="0" i="0" baseline="0" smtClean="0">
                                    <a:solidFill>
                                      <a:schemeClr val="bg1"/>
                                    </a:solidFill>
                                    <a:latin typeface="Cambria Math" panose="02040503050406030204" pitchFamily="18" charset="0"/>
                                  </a:rPr>
                                  <m:t> </m:t>
                                </m:r>
                                <m:d>
                                  <m:dPr>
                                    <m:begChr m:val="["/>
                                    <m:endChr m:val="]"/>
                                    <m:ctrlPr>
                                      <a:rPr lang="it-IT" sz="1200" b="0" i="1" baseline="0" smtClean="0">
                                        <a:solidFill>
                                          <a:schemeClr val="bg1"/>
                                        </a:solidFill>
                                        <a:latin typeface="Cambria Math" panose="02040503050406030204" pitchFamily="18" charset="0"/>
                                      </a:rPr>
                                    </m:ctrlPr>
                                  </m:dPr>
                                  <m:e>
                                    <m:f>
                                      <m:fPr>
                                        <m:type m:val="skw"/>
                                        <m:ctrlPr>
                                          <a:rPr lang="it-IT" sz="1200" b="0" i="1" baseline="0" smtClean="0">
                                            <a:solidFill>
                                              <a:schemeClr val="bg1"/>
                                            </a:solidFill>
                                            <a:latin typeface="Cambria Math" panose="02040503050406030204" pitchFamily="18" charset="0"/>
                                          </a:rPr>
                                        </m:ctrlPr>
                                      </m:fPr>
                                      <m:num>
                                        <m:r>
                                          <a:rPr lang="it-IT" sz="1200" b="0" i="1" baseline="0" smtClean="0">
                                            <a:solidFill>
                                              <a:schemeClr val="bg1"/>
                                            </a:solidFill>
                                            <a:latin typeface="Cambria Math" panose="02040503050406030204" pitchFamily="18" charset="0"/>
                                          </a:rPr>
                                          <m:t>𝑀𝑉</m:t>
                                        </m:r>
                                      </m:num>
                                      <m:den>
                                        <m:r>
                                          <a:rPr lang="it-IT" sz="1200" b="0" i="1" baseline="0" smtClean="0">
                                            <a:solidFill>
                                              <a:schemeClr val="bg1"/>
                                            </a:solidFill>
                                            <a:latin typeface="Cambria Math" panose="02040503050406030204" pitchFamily="18" charset="0"/>
                                          </a:rPr>
                                          <m:t>𝑚</m:t>
                                        </m:r>
                                        <m:rad>
                                          <m:radPr>
                                            <m:degHide m:val="on"/>
                                            <m:ctrlPr>
                                              <a:rPr lang="it-IT" sz="1200" b="0" i="1" baseline="0" smtClean="0">
                                                <a:solidFill>
                                                  <a:schemeClr val="bg1"/>
                                                </a:solidFill>
                                                <a:latin typeface="Cambria Math" panose="02040503050406030204" pitchFamily="18" charset="0"/>
                                              </a:rPr>
                                            </m:ctrlPr>
                                          </m:radPr>
                                          <m:deg/>
                                          <m:e>
                                            <m:r>
                                              <a:rPr lang="it-IT" sz="1200" b="0" i="1" baseline="0" smtClean="0">
                                                <a:solidFill>
                                                  <a:schemeClr val="bg1"/>
                                                </a:solidFill>
                                                <a:latin typeface="Cambria Math" panose="02040503050406030204" pitchFamily="18" charset="0"/>
                                              </a:rPr>
                                              <m:t>𝑀𝑊</m:t>
                                            </m:r>
                                          </m:e>
                                        </m:rad>
                                      </m:den>
                                    </m:f>
                                  </m:e>
                                </m:d>
                              </m:oMath>
                            </m:oMathPara>
                          </a14:m>
                          <a:endParaRPr lang="it-IT" sz="1200" baseline="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algn="ctr"/>
                          <a:r>
                            <a:rPr lang="it-IT" sz="1200" dirty="0" smtClean="0">
                              <a:latin typeface="Calibri" panose="020F0502020204030204" pitchFamily="34" charset="0"/>
                              <a:cs typeface="Calibri" panose="020F0502020204030204" pitchFamily="34" charset="0"/>
                            </a:rPr>
                            <a:t>61.5</a:t>
                          </a:r>
                          <a:endParaRPr lang="it-IT" sz="1200" dirty="0">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56</a:t>
                          </a: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56.4</a:t>
                          </a: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55.64</a:t>
                          </a: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55.92</a:t>
                          </a:r>
                        </a:p>
                      </a:txBody>
                      <a:tcPr anchor="ctr">
                        <a:noFill/>
                      </a:tcPr>
                    </a:tc>
                    <a:extLst>
                      <a:ext uri="{0D108BD9-81ED-4DB2-BD59-A6C34878D82A}">
                        <a16:rowId xmlns="" xmlns:a16="http://schemas.microsoft.com/office/drawing/2014/main" val="3087661323"/>
                      </a:ext>
                    </a:extLst>
                  </a:tr>
                </a:tbl>
              </a:graphicData>
            </a:graphic>
          </p:graphicFrame>
        </mc:Choice>
        <mc:Fallback xmlns="">
          <p:graphicFrame>
            <p:nvGraphicFramePr>
              <p:cNvPr id="3" name="Tabella 2"/>
              <p:cNvGraphicFramePr>
                <a:graphicFrameLocks noGrp="1"/>
              </p:cNvGraphicFramePr>
              <p:nvPr>
                <p:extLst>
                  <p:ext uri="{D42A27DB-BD31-4B8C-83A1-F6EECF244321}">
                    <p14:modId xmlns:p14="http://schemas.microsoft.com/office/powerpoint/2010/main" val="2200537822"/>
                  </p:ext>
                </p:extLst>
              </p:nvPr>
            </p:nvGraphicFramePr>
            <p:xfrm>
              <a:off x="510095" y="1160683"/>
              <a:ext cx="8196023" cy="4759035"/>
            </p:xfrm>
            <a:graphic>
              <a:graphicData uri="http://schemas.openxmlformats.org/drawingml/2006/table">
                <a:tbl>
                  <a:tblPr firstRow="1" bandRow="1">
                    <a:tableStyleId>{D7AC3CCA-C797-4891-BE02-D94E43425B78}</a:tableStyleId>
                  </a:tblPr>
                  <a:tblGrid>
                    <a:gridCol w="2180809">
                      <a:extLst>
                        <a:ext uri="{9D8B030D-6E8A-4147-A177-3AD203B41FA5}">
                          <a16:colId xmlns:a16="http://schemas.microsoft.com/office/drawing/2014/main" xmlns="" xmlns:a14="http://schemas.microsoft.com/office/drawing/2010/main" val="1753076018"/>
                        </a:ext>
                      </a:extLst>
                    </a:gridCol>
                    <a:gridCol w="959922">
                      <a:extLst>
                        <a:ext uri="{9D8B030D-6E8A-4147-A177-3AD203B41FA5}">
                          <a16:colId xmlns:a16="http://schemas.microsoft.com/office/drawing/2014/main" xmlns="" xmlns:a14="http://schemas.microsoft.com/office/drawing/2010/main" val="3926801048"/>
                        </a:ext>
                      </a:extLst>
                    </a:gridCol>
                    <a:gridCol w="1114107">
                      <a:extLst>
                        <a:ext uri="{9D8B030D-6E8A-4147-A177-3AD203B41FA5}">
                          <a16:colId xmlns:a16="http://schemas.microsoft.com/office/drawing/2014/main" xmlns="" xmlns:a14="http://schemas.microsoft.com/office/drawing/2010/main" val="4272613474"/>
                        </a:ext>
                      </a:extLst>
                    </a:gridCol>
                    <a:gridCol w="1152588">
                      <a:extLst>
                        <a:ext uri="{9D8B030D-6E8A-4147-A177-3AD203B41FA5}">
                          <a16:colId xmlns:a16="http://schemas.microsoft.com/office/drawing/2014/main" xmlns="" xmlns:a14="http://schemas.microsoft.com/office/drawing/2010/main" val="846301973"/>
                        </a:ext>
                      </a:extLst>
                    </a:gridCol>
                    <a:gridCol w="1311362">
                      <a:extLst>
                        <a:ext uri="{9D8B030D-6E8A-4147-A177-3AD203B41FA5}">
                          <a16:colId xmlns:a16="http://schemas.microsoft.com/office/drawing/2014/main" xmlns="" xmlns:a14="http://schemas.microsoft.com/office/drawing/2010/main" val="355663354"/>
                        </a:ext>
                      </a:extLst>
                    </a:gridCol>
                    <a:gridCol w="1477235">
                      <a:extLst>
                        <a:ext uri="{9D8B030D-6E8A-4147-A177-3AD203B41FA5}">
                          <a16:colId xmlns:a16="http://schemas.microsoft.com/office/drawing/2014/main" xmlns="" xmlns:a14="http://schemas.microsoft.com/office/drawing/2010/main" val="2920324384"/>
                        </a:ext>
                      </a:extLst>
                    </a:gridCol>
                  </a:tblGrid>
                  <a:tr h="274320">
                    <a:tc>
                      <a:txBody>
                        <a:bodyPr/>
                        <a:lstStyle/>
                        <a:p>
                          <a:pPr algn="ctr"/>
                          <a:r>
                            <a:rPr lang="it-IT" sz="1200" baseline="0" dirty="0" err="1" smtClean="0">
                              <a:solidFill>
                                <a:schemeClr val="bg1"/>
                              </a:solidFill>
                              <a:latin typeface="Calibri" panose="020F0502020204030204" pitchFamily="34" charset="0"/>
                              <a:cs typeface="Calibri" panose="020F0502020204030204" pitchFamily="34" charset="0"/>
                            </a:rPr>
                            <a:t>Parameter</a:t>
                          </a:r>
                          <a:endParaRPr lang="it-IT" sz="1200" baseline="0" dirty="0">
                            <a:solidFill>
                              <a:schemeClr val="bg1"/>
                            </a:solidFill>
                            <a:latin typeface="Calibri" panose="020F0502020204030204" pitchFamily="34" charset="0"/>
                            <a:cs typeface="Calibri" panose="020F0502020204030204" pitchFamily="34" charset="0"/>
                          </a:endParaRPr>
                        </a:p>
                      </a:txBody>
                      <a:tcPr anchor="ctr">
                        <a:solidFill>
                          <a:schemeClr val="tx2"/>
                        </a:solidFill>
                      </a:tcPr>
                    </a:tc>
                    <a:tc>
                      <a:txBody>
                        <a:bodyPr/>
                        <a:lstStyle/>
                        <a:p>
                          <a:pPr algn="ctr"/>
                          <a:r>
                            <a:rPr lang="it-IT" sz="1200" baseline="0" dirty="0" smtClean="0">
                              <a:latin typeface="Calibri" panose="020F0502020204030204" pitchFamily="34" charset="0"/>
                              <a:cs typeface="Calibri" panose="020F0502020204030204" pitchFamily="34" charset="0"/>
                            </a:rPr>
                            <a:t>slot coup.</a:t>
                          </a:r>
                          <a:endParaRPr lang="it-IT" sz="1200" dirty="0">
                            <a:latin typeface="Calibri" panose="020F0502020204030204" pitchFamily="34" charset="0"/>
                            <a:cs typeface="Calibri" panose="020F0502020204030204" pitchFamily="34" charset="0"/>
                          </a:endParaRPr>
                        </a:p>
                      </a:txBody>
                      <a:tcPr anchor="ctr">
                        <a:solidFill>
                          <a:schemeClr val="tx2"/>
                        </a:solid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Type A</a:t>
                          </a:r>
                          <a:endParaRPr lang="it-IT" sz="1200" dirty="0">
                            <a:solidFill>
                              <a:schemeClr val="bg1"/>
                            </a:solidFill>
                            <a:latin typeface="Calibri" panose="020F0502020204030204" pitchFamily="34" charset="0"/>
                            <a:cs typeface="Calibri" panose="020F0502020204030204" pitchFamily="34" charset="0"/>
                          </a:endParaRPr>
                        </a:p>
                      </a:txBody>
                      <a:tcPr anchor="ctr">
                        <a:solidFill>
                          <a:schemeClr val="tx2"/>
                        </a:solid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Type B</a:t>
                          </a:r>
                          <a:endParaRPr lang="it-IT" sz="1200" dirty="0">
                            <a:solidFill>
                              <a:schemeClr val="bg1"/>
                            </a:solidFill>
                            <a:latin typeface="Calibri" panose="020F0502020204030204" pitchFamily="34" charset="0"/>
                            <a:cs typeface="Calibri" panose="020F0502020204030204" pitchFamily="34" charset="0"/>
                          </a:endParaRPr>
                        </a:p>
                      </a:txBody>
                      <a:tcPr anchor="ctr">
                        <a:solidFill>
                          <a:schemeClr val="tx2"/>
                        </a:solid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Type B comp.</a:t>
                          </a:r>
                          <a:endParaRPr lang="it-IT" sz="1200" dirty="0">
                            <a:solidFill>
                              <a:schemeClr val="bg1"/>
                            </a:solidFill>
                            <a:latin typeface="Calibri" panose="020F0502020204030204" pitchFamily="34" charset="0"/>
                            <a:cs typeface="Calibri" panose="020F0502020204030204" pitchFamily="34" charset="0"/>
                          </a:endParaRPr>
                        </a:p>
                      </a:txBody>
                      <a:tcPr anchor="ctr">
                        <a:solidFill>
                          <a:schemeClr val="tx2"/>
                        </a:solid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Type C</a:t>
                          </a:r>
                          <a:endParaRPr lang="it-IT" sz="1200" dirty="0">
                            <a:solidFill>
                              <a:schemeClr val="bg1"/>
                            </a:solidFill>
                            <a:latin typeface="Calibri" panose="020F0502020204030204" pitchFamily="34" charset="0"/>
                            <a:cs typeface="Calibri" panose="020F0502020204030204" pitchFamily="34" charset="0"/>
                          </a:endParaRPr>
                        </a:p>
                      </a:txBody>
                      <a:tcPr anchor="ctr">
                        <a:solidFill>
                          <a:schemeClr val="tx2"/>
                        </a:solidFill>
                      </a:tcPr>
                    </a:tc>
                    <a:extLst>
                      <a:ext uri="{0D108BD9-81ED-4DB2-BD59-A6C34878D82A}">
                        <a16:rowId xmlns:a16="http://schemas.microsoft.com/office/drawing/2014/main" xmlns="" xmlns:a14="http://schemas.microsoft.com/office/drawing/2010/main" val="3405117657"/>
                      </a:ext>
                    </a:extLst>
                  </a:tr>
                  <a:tr h="274320">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err="1" smtClean="0">
                              <a:solidFill>
                                <a:schemeClr val="bg1"/>
                              </a:solidFill>
                              <a:latin typeface="Calibri" panose="020F0502020204030204" pitchFamily="34" charset="0"/>
                              <a:cs typeface="Calibri" panose="020F0502020204030204" pitchFamily="34" charset="0"/>
                            </a:rPr>
                            <a:t>f</a:t>
                          </a:r>
                          <a:r>
                            <a:rPr lang="it-IT" sz="1200" baseline="-25000" dirty="0" err="1" smtClean="0">
                              <a:solidFill>
                                <a:schemeClr val="bg1"/>
                              </a:solidFill>
                              <a:latin typeface="Calibri" panose="020F0502020204030204" pitchFamily="34" charset="0"/>
                              <a:cs typeface="Calibri" panose="020F0502020204030204" pitchFamily="34" charset="0"/>
                            </a:rPr>
                            <a:t>res</a:t>
                          </a:r>
                          <a:endParaRPr lang="it-IT" sz="1200" baseline="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200" dirty="0" smtClean="0">
                              <a:solidFill>
                                <a:schemeClr val="bg1"/>
                              </a:solidFill>
                              <a:latin typeface="Calibri" panose="020F0502020204030204" pitchFamily="34" charset="0"/>
                              <a:cs typeface="Calibri" panose="020F0502020204030204" pitchFamily="34" charset="0"/>
                            </a:rPr>
                            <a:t>5.712 GHz</a:t>
                          </a: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 5.7124 GHz</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 5.7144 GHz</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5.7141 GHz</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5.714 GHz</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extLst>
                      <a:ext uri="{0D108BD9-81ED-4DB2-BD59-A6C34878D82A}">
                        <a16:rowId xmlns:a16="http://schemas.microsoft.com/office/drawing/2014/main" xmlns="" xmlns:a14="http://schemas.microsoft.com/office/drawing/2010/main" val="2543614540"/>
                      </a:ext>
                    </a:extLst>
                  </a:tr>
                  <a:tr h="274320">
                    <a:tc>
                      <a:txBody>
                        <a:bodyPr/>
                        <a:lstStyle/>
                        <a:p>
                          <a:endParaRPr lang="it-IT"/>
                        </a:p>
                      </a:txBody>
                      <a:tcPr anchor="ctr">
                        <a:blipFill rotWithShape="0">
                          <a:blip r:embed="rId3"/>
                          <a:stretch>
                            <a:fillRect l="-279" t="-202222" r="-276536" b="-1593333"/>
                          </a:stretch>
                        </a:blipFill>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200" dirty="0" smtClean="0">
                              <a:solidFill>
                                <a:schemeClr val="bg1"/>
                              </a:solidFill>
                              <a:latin typeface="Calibri" panose="020F0502020204030204" pitchFamily="34" charset="0"/>
                              <a:cs typeface="Calibri" panose="020F0502020204030204" pitchFamily="34" charset="0"/>
                            </a:rPr>
                            <a:t>≈ 100 MHz</a:t>
                          </a: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 80 MHz</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 80 MHz</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200" dirty="0" smtClean="0">
                              <a:solidFill>
                                <a:schemeClr val="bg1"/>
                              </a:solidFill>
                              <a:latin typeface="Calibri" panose="020F0502020204030204" pitchFamily="34" charset="0"/>
                              <a:cs typeface="Calibri" panose="020F0502020204030204" pitchFamily="34" charset="0"/>
                            </a:rPr>
                            <a:t>≈ 80 MHz</a:t>
                          </a: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200" dirty="0" smtClean="0">
                              <a:solidFill>
                                <a:schemeClr val="bg1"/>
                              </a:solidFill>
                              <a:latin typeface="Calibri" panose="020F0502020204030204" pitchFamily="34" charset="0"/>
                              <a:cs typeface="Calibri" panose="020F0502020204030204" pitchFamily="34" charset="0"/>
                            </a:rPr>
                            <a:t>≈ 80 MHz</a:t>
                          </a:r>
                        </a:p>
                      </a:txBody>
                      <a:tcPr anchor="ctr">
                        <a:noFill/>
                      </a:tcPr>
                    </a:tc>
                    <a:extLst>
                      <a:ext uri="{0D108BD9-81ED-4DB2-BD59-A6C34878D82A}">
                        <a16:rowId xmlns:a16="http://schemas.microsoft.com/office/drawing/2014/main" xmlns="" xmlns:a14="http://schemas.microsoft.com/office/drawing/2010/main" val="1491950232"/>
                      </a:ext>
                    </a:extLst>
                  </a:tr>
                  <a:tr h="274320">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Q</a:t>
                          </a:r>
                          <a:r>
                            <a:rPr lang="it-IT" sz="1200" baseline="-25000" dirty="0" smtClean="0">
                              <a:solidFill>
                                <a:schemeClr val="bg1"/>
                              </a:solidFill>
                              <a:latin typeface="Calibri" panose="020F0502020204030204" pitchFamily="34" charset="0"/>
                              <a:cs typeface="Calibri" panose="020F0502020204030204" pitchFamily="34" charset="0"/>
                            </a:rPr>
                            <a:t>0</a:t>
                          </a:r>
                          <a:endParaRPr lang="it-IT" sz="1200" baseline="-250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200" dirty="0" smtClean="0">
                              <a:solidFill>
                                <a:schemeClr val="bg1"/>
                              </a:solidFill>
                              <a:latin typeface="Calibri" panose="020F0502020204030204" pitchFamily="34" charset="0"/>
                              <a:cs typeface="Calibri" panose="020F0502020204030204" pitchFamily="34" charset="0"/>
                            </a:rPr>
                            <a:t>10455</a:t>
                          </a: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14421</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14347</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14368</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14350</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extLst>
                      <a:ext uri="{0D108BD9-81ED-4DB2-BD59-A6C34878D82A}">
                        <a16:rowId xmlns:a16="http://schemas.microsoft.com/office/drawing/2014/main" xmlns="" xmlns:a14="http://schemas.microsoft.com/office/drawing/2010/main" val="1383207016"/>
                      </a:ext>
                    </a:extLst>
                  </a:tr>
                  <a:tr h="274320">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el-GR" sz="1200" dirty="0" smtClean="0">
                              <a:solidFill>
                                <a:schemeClr val="bg1"/>
                              </a:solidFill>
                              <a:latin typeface="Calibri" panose="020F0502020204030204" pitchFamily="34" charset="0"/>
                              <a:cs typeface="Calibri" panose="020F0502020204030204" pitchFamily="34" charset="0"/>
                            </a:rPr>
                            <a:t>β</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200" dirty="0" smtClean="0">
                              <a:solidFill>
                                <a:schemeClr val="bg1"/>
                              </a:solidFill>
                              <a:latin typeface="Calibri" panose="020F0502020204030204" pitchFamily="34" charset="0"/>
                              <a:cs typeface="Calibri" panose="020F0502020204030204" pitchFamily="34" charset="0"/>
                            </a:rPr>
                            <a:t>2.93</a:t>
                          </a: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2.95</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2.96</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2.94</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3.17</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extLst>
                      <a:ext uri="{0D108BD9-81ED-4DB2-BD59-A6C34878D82A}">
                        <a16:rowId xmlns:a16="http://schemas.microsoft.com/office/drawing/2014/main" xmlns="" xmlns:a14="http://schemas.microsoft.com/office/drawing/2010/main" val="1445880733"/>
                      </a:ext>
                    </a:extLst>
                  </a:tr>
                  <a:tr h="274320">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baseline="0" dirty="0" smtClean="0">
                              <a:solidFill>
                                <a:schemeClr val="bg1"/>
                              </a:solidFill>
                              <a:latin typeface="Calibri" panose="020F0502020204030204" pitchFamily="34" charset="0"/>
                              <a:cs typeface="Calibri" panose="020F0502020204030204" pitchFamily="34" charset="0"/>
                            </a:rPr>
                            <a:t>Q</a:t>
                          </a:r>
                          <a:r>
                            <a:rPr lang="it-IT" sz="1200" baseline="-25000" dirty="0" smtClean="0">
                              <a:solidFill>
                                <a:schemeClr val="bg1"/>
                              </a:solidFill>
                              <a:latin typeface="Calibri" panose="020F0502020204030204" pitchFamily="34" charset="0"/>
                              <a:cs typeface="Calibri" panose="020F0502020204030204" pitchFamily="34" charset="0"/>
                            </a:rPr>
                            <a:t>L</a:t>
                          </a:r>
                          <a:endParaRPr lang="it-IT" sz="1200" baseline="-250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algn="ctr"/>
                          <a:r>
                            <a:rPr lang="it-IT" sz="1200" dirty="0" smtClean="0">
                              <a:latin typeface="Calibri" panose="020F0502020204030204" pitchFamily="34" charset="0"/>
                              <a:cs typeface="Calibri" panose="020F0502020204030204" pitchFamily="34" charset="0"/>
                            </a:rPr>
                            <a:t>2660</a:t>
                          </a:r>
                          <a:endParaRPr lang="it-IT" sz="1200" dirty="0">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3646</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3623</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3649</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3416</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extLst>
                      <a:ext uri="{0D108BD9-81ED-4DB2-BD59-A6C34878D82A}">
                        <a16:rowId xmlns:a16="http://schemas.microsoft.com/office/drawing/2014/main" xmlns="" xmlns:a14="http://schemas.microsoft.com/office/drawing/2010/main" val="3872478827"/>
                      </a:ext>
                    </a:extLst>
                  </a:tr>
                  <a:tr h="274320">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marL="0" marR="0" indent="0" algn="ctr" defTabSz="685800" rtl="0" eaLnBrk="1" fontAlgn="auto" latinLnBrk="0" hangingPunct="1">
                            <a:lnSpc>
                              <a:spcPct val="100000"/>
                            </a:lnSpc>
                            <a:spcBef>
                              <a:spcPts val="0"/>
                            </a:spcBef>
                            <a:spcAft>
                              <a:spcPts val="0"/>
                            </a:spcAft>
                            <a:buClrTx/>
                            <a:buSzTx/>
                            <a:buFontTx/>
                            <a:buNone/>
                            <a:tabLst/>
                            <a:defRPr/>
                          </a:pPr>
                          <a:r>
                            <a:rPr lang="el-GR" sz="1200" dirty="0" smtClean="0">
                              <a:solidFill>
                                <a:schemeClr val="bg1"/>
                              </a:solidFill>
                              <a:latin typeface="Calibri" panose="020F0502020204030204" pitchFamily="34" charset="0"/>
                              <a:cs typeface="Calibri" panose="020F0502020204030204" pitchFamily="34" charset="0"/>
                            </a:rPr>
                            <a:t>τ</a:t>
                          </a:r>
                          <a:r>
                            <a:rPr lang="it-IT" sz="1200" baseline="-25000" dirty="0" smtClean="0">
                              <a:solidFill>
                                <a:schemeClr val="bg1"/>
                              </a:solidFill>
                              <a:latin typeface="Calibri" panose="020F0502020204030204" pitchFamily="34" charset="0"/>
                              <a:cs typeface="Calibri" panose="020F0502020204030204" pitchFamily="34" charset="0"/>
                            </a:rPr>
                            <a:t>F</a:t>
                          </a:r>
                        </a:p>
                      </a:txBody>
                      <a:tcPr anchor="ctr">
                        <a:noFill/>
                      </a:tcPr>
                    </a:tc>
                    <a:tc>
                      <a:txBody>
                        <a:bodyPr/>
                        <a:lstStyle/>
                        <a:p>
                          <a:pPr algn="ctr"/>
                          <a:r>
                            <a:rPr lang="it-IT" sz="1200" dirty="0" smtClean="0">
                              <a:latin typeface="Calibri" panose="020F0502020204030204" pitchFamily="34" charset="0"/>
                              <a:cs typeface="Calibri" panose="020F0502020204030204" pitchFamily="34" charset="0"/>
                            </a:rPr>
                            <a:t>148 ns</a:t>
                          </a:r>
                          <a:endParaRPr lang="it-IT" sz="1200" dirty="0">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203</a:t>
                          </a:r>
                          <a:r>
                            <a:rPr lang="it-IT" sz="1200" baseline="0" dirty="0" smtClean="0">
                              <a:solidFill>
                                <a:schemeClr val="bg1"/>
                              </a:solidFill>
                              <a:latin typeface="Calibri" panose="020F0502020204030204" pitchFamily="34" charset="0"/>
                              <a:cs typeface="Calibri" panose="020F0502020204030204" pitchFamily="34" charset="0"/>
                            </a:rPr>
                            <a:t> </a:t>
                          </a:r>
                          <a:r>
                            <a:rPr lang="it-IT" sz="1200" dirty="0" smtClean="0">
                              <a:solidFill>
                                <a:schemeClr val="bg1"/>
                              </a:solidFill>
                              <a:latin typeface="Calibri" panose="020F0502020204030204" pitchFamily="34" charset="0"/>
                              <a:cs typeface="Calibri" panose="020F0502020204030204" pitchFamily="34" charset="0"/>
                            </a:rPr>
                            <a:t>ns</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201</a:t>
                          </a:r>
                          <a:r>
                            <a:rPr lang="it-IT" sz="1200" baseline="0" dirty="0" smtClean="0">
                              <a:solidFill>
                                <a:schemeClr val="bg1"/>
                              </a:solidFill>
                              <a:latin typeface="Calibri" panose="020F0502020204030204" pitchFamily="34" charset="0"/>
                              <a:cs typeface="Calibri" panose="020F0502020204030204" pitchFamily="34" charset="0"/>
                            </a:rPr>
                            <a:t> ns</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203 ns</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191 ns</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extLst>
                      <a:ext uri="{0D108BD9-81ED-4DB2-BD59-A6C34878D82A}">
                        <a16:rowId xmlns:a16="http://schemas.microsoft.com/office/drawing/2014/main" xmlns="" xmlns:a14="http://schemas.microsoft.com/office/drawing/2010/main" val="834307260"/>
                      </a:ext>
                    </a:extLst>
                  </a:tr>
                  <a:tr h="274320">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err="1" smtClean="0">
                              <a:solidFill>
                                <a:schemeClr val="bg1"/>
                              </a:solidFill>
                              <a:latin typeface="Calibri" panose="020F0502020204030204" pitchFamily="34" charset="0"/>
                              <a:cs typeface="Calibri" panose="020F0502020204030204" pitchFamily="34" charset="0"/>
                            </a:rPr>
                            <a:t>E</a:t>
                          </a:r>
                          <a:r>
                            <a:rPr lang="it-IT" sz="1200" baseline="-25000" dirty="0" err="1" smtClean="0">
                              <a:solidFill>
                                <a:schemeClr val="bg1"/>
                              </a:solidFill>
                              <a:latin typeface="Calibri" panose="020F0502020204030204" pitchFamily="34" charset="0"/>
                              <a:cs typeface="Calibri" panose="020F0502020204030204" pitchFamily="34" charset="0"/>
                            </a:rPr>
                            <a:t>cath</a:t>
                          </a:r>
                          <a:r>
                            <a:rPr lang="it-IT" sz="1200" baseline="-25000" dirty="0" smtClean="0">
                              <a:solidFill>
                                <a:schemeClr val="bg1"/>
                              </a:solidFill>
                              <a:latin typeface="Calibri" panose="020F0502020204030204" pitchFamily="34" charset="0"/>
                              <a:cs typeface="Calibri" panose="020F0502020204030204" pitchFamily="34" charset="0"/>
                            </a:rPr>
                            <a:t>  </a:t>
                          </a:r>
                          <a:r>
                            <a:rPr lang="it-IT" sz="1200" baseline="0" dirty="0" smtClean="0">
                              <a:solidFill>
                                <a:schemeClr val="bg1"/>
                              </a:solidFill>
                              <a:latin typeface="Calibri" panose="020F0502020204030204" pitchFamily="34" charset="0"/>
                              <a:cs typeface="Calibri" panose="020F0502020204030204" pitchFamily="34" charset="0"/>
                            </a:rPr>
                            <a:t>[MV/m]</a:t>
                          </a:r>
                          <a:endParaRPr lang="it-IT" sz="1200" baseline="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algn="ctr"/>
                          <a:r>
                            <a:rPr lang="it-IT" sz="1200" smtClean="0">
                              <a:latin typeface="Calibri" panose="020F0502020204030204" pitchFamily="34" charset="0"/>
                              <a:cs typeface="Calibri" panose="020F0502020204030204" pitchFamily="34" charset="0"/>
                            </a:rPr>
                            <a:t>240 </a:t>
                          </a:r>
                          <a:endParaRPr lang="it-IT" sz="1200" dirty="0">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smtClean="0">
                              <a:solidFill>
                                <a:schemeClr val="bg1"/>
                              </a:solidFill>
                              <a:latin typeface="Calibri" panose="020F0502020204030204" pitchFamily="34" charset="0"/>
                              <a:cs typeface="Calibri" panose="020F0502020204030204" pitchFamily="34" charset="0"/>
                            </a:rPr>
                            <a:t>240 </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Calibri" panose="020F0502020204030204" pitchFamily="34" charset="0"/>
                            </a:rPr>
                            <a:t>240 </a:t>
                          </a:r>
                          <a:endParaRPr kumimoji="0" lang="it-IT"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Calibri" panose="020F0502020204030204" pitchFamily="34" charset="0"/>
                            </a:rPr>
                            <a:t>240 </a:t>
                          </a:r>
                          <a:endParaRPr kumimoji="0" lang="it-IT"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Calibri" panose="020F0502020204030204" pitchFamily="34" charset="0"/>
                            </a:rPr>
                            <a:t>240</a:t>
                          </a:r>
                          <a:endParaRPr kumimoji="0" lang="it-IT"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anchor="ctr">
                        <a:noFill/>
                      </a:tcPr>
                    </a:tc>
                    <a:extLst>
                      <a:ext uri="{0D108BD9-81ED-4DB2-BD59-A6C34878D82A}">
                        <a16:rowId xmlns:a16="http://schemas.microsoft.com/office/drawing/2014/main" xmlns="" xmlns:a14="http://schemas.microsoft.com/office/drawing/2010/main" val="3138868921"/>
                      </a:ext>
                    </a:extLst>
                  </a:tr>
                  <a:tr h="447481">
                    <a:tc>
                      <a:txBody>
                        <a:bodyPr/>
                        <a:lstStyle/>
                        <a:p>
                          <a:pPr algn="ctr"/>
                          <a:r>
                            <a:rPr lang="it-IT" sz="1200" baseline="0" dirty="0" err="1" smtClean="0">
                              <a:solidFill>
                                <a:schemeClr val="bg1"/>
                              </a:solidFill>
                              <a:latin typeface="Calibri" panose="020F0502020204030204" pitchFamily="34" charset="0"/>
                              <a:cs typeface="Calibri" panose="020F0502020204030204" pitchFamily="34" charset="0"/>
                            </a:rPr>
                            <a:t>Esurf</a:t>
                          </a:r>
                          <a:r>
                            <a:rPr lang="it-IT" sz="1200" baseline="0" dirty="0" smtClean="0">
                              <a:solidFill>
                                <a:schemeClr val="bg1"/>
                              </a:solidFill>
                              <a:latin typeface="Calibri" panose="020F0502020204030204" pitchFamily="34" charset="0"/>
                              <a:cs typeface="Calibri" panose="020F0502020204030204" pitchFamily="34" charset="0"/>
                            </a:rPr>
                            <a:t>/</a:t>
                          </a:r>
                          <a:r>
                            <a:rPr lang="it-IT" sz="1200" baseline="0" dirty="0" err="1" smtClean="0">
                              <a:solidFill>
                                <a:schemeClr val="bg1"/>
                              </a:solidFill>
                              <a:latin typeface="Calibri" panose="020F0502020204030204" pitchFamily="34" charset="0"/>
                              <a:cs typeface="Calibri" panose="020F0502020204030204" pitchFamily="34" charset="0"/>
                            </a:rPr>
                            <a:t>Ecath</a:t>
                          </a:r>
                          <a:r>
                            <a:rPr lang="it-IT" sz="1200" baseline="0" dirty="0" smtClean="0">
                              <a:solidFill>
                                <a:schemeClr val="bg1"/>
                              </a:solidFill>
                              <a:latin typeface="Calibri" panose="020F0502020204030204" pitchFamily="34" charset="0"/>
                              <a:cs typeface="Calibri" panose="020F0502020204030204" pitchFamily="34" charset="0"/>
                            </a:rPr>
                            <a:t> (on the </a:t>
                          </a:r>
                          <a:r>
                            <a:rPr lang="it-IT" sz="1200" baseline="0" dirty="0" err="1" smtClean="0">
                              <a:solidFill>
                                <a:schemeClr val="bg1"/>
                              </a:solidFill>
                              <a:latin typeface="Calibri" panose="020F0502020204030204" pitchFamily="34" charset="0"/>
                              <a:cs typeface="Calibri" panose="020F0502020204030204" pitchFamily="34" charset="0"/>
                            </a:rPr>
                            <a:t>coupler</a:t>
                          </a:r>
                          <a:r>
                            <a:rPr lang="it-IT" sz="1200" baseline="0" dirty="0" smtClean="0">
                              <a:solidFill>
                                <a:schemeClr val="bg1"/>
                              </a:solidFill>
                              <a:latin typeface="Calibri" panose="020F0502020204030204" pitchFamily="34" charset="0"/>
                              <a:cs typeface="Calibri" panose="020F0502020204030204" pitchFamily="34" charset="0"/>
                            </a:rPr>
                            <a:t>)</a:t>
                          </a:r>
                          <a:endParaRPr lang="it-IT" sz="1200" baseline="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algn="ctr"/>
                          <a:r>
                            <a:rPr lang="it-IT" sz="1200" dirty="0" smtClean="0">
                              <a:latin typeface="Calibri" panose="020F0502020204030204" pitchFamily="34" charset="0"/>
                              <a:cs typeface="Calibri" panose="020F0502020204030204" pitchFamily="34" charset="0"/>
                            </a:rPr>
                            <a:t>0.34</a:t>
                          </a:r>
                          <a:endParaRPr lang="it-IT" sz="1200" dirty="0">
                            <a:latin typeface="Calibri" panose="020F0502020204030204" pitchFamily="34" charset="0"/>
                            <a:cs typeface="Calibri" panose="020F0502020204030204" pitchFamily="34" charset="0"/>
                          </a:endParaRPr>
                        </a:p>
                      </a:txBody>
                      <a:tcPr anchor="c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0.88</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0.91</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0.88</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0.86</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extLst>
                      <a:ext uri="{0D108BD9-81ED-4DB2-BD59-A6C34878D82A}">
                        <a16:rowId xmlns:a16="http://schemas.microsoft.com/office/drawing/2014/main" xmlns="" xmlns:a14="http://schemas.microsoft.com/office/drawing/2010/main" val="2413702314"/>
                      </a:ext>
                    </a:extLst>
                  </a:tr>
                  <a:tr h="274320">
                    <a:tc>
                      <a:txBody>
                        <a:bodyPr/>
                        <a:lstStyle/>
                        <a:p>
                          <a:pPr algn="ctr"/>
                          <a:r>
                            <a:rPr lang="it-IT" sz="1200" baseline="0" dirty="0" err="1" smtClean="0">
                              <a:solidFill>
                                <a:schemeClr val="bg1"/>
                              </a:solidFill>
                              <a:latin typeface="Calibri" panose="020F0502020204030204" pitchFamily="34" charset="0"/>
                              <a:cs typeface="Calibri" panose="020F0502020204030204" pitchFamily="34" charset="0"/>
                            </a:rPr>
                            <a:t>Hsurf</a:t>
                          </a:r>
                          <a:r>
                            <a:rPr lang="it-IT" sz="1200" baseline="0" dirty="0" smtClean="0">
                              <a:solidFill>
                                <a:schemeClr val="bg1"/>
                              </a:solidFill>
                              <a:latin typeface="Calibri" panose="020F0502020204030204" pitchFamily="34" charset="0"/>
                              <a:cs typeface="Calibri" panose="020F0502020204030204" pitchFamily="34" charset="0"/>
                            </a:rPr>
                            <a:t> [</a:t>
                          </a:r>
                          <a:r>
                            <a:rPr lang="it-IT" sz="1200" baseline="0" dirty="0" err="1" smtClean="0">
                              <a:solidFill>
                                <a:schemeClr val="bg1"/>
                              </a:solidFill>
                              <a:latin typeface="Calibri" panose="020F0502020204030204" pitchFamily="34" charset="0"/>
                              <a:cs typeface="Calibri" panose="020F0502020204030204" pitchFamily="34" charset="0"/>
                            </a:rPr>
                            <a:t>kA</a:t>
                          </a:r>
                          <a:r>
                            <a:rPr lang="it-IT" sz="1200" baseline="0" dirty="0" smtClean="0">
                              <a:solidFill>
                                <a:schemeClr val="bg1"/>
                              </a:solidFill>
                              <a:latin typeface="Calibri" panose="020F0502020204030204" pitchFamily="34" charset="0"/>
                              <a:cs typeface="Calibri" panose="020F0502020204030204" pitchFamily="34" charset="0"/>
                            </a:rPr>
                            <a:t>/m] (on the </a:t>
                          </a:r>
                          <a:r>
                            <a:rPr lang="it-IT" sz="1200" baseline="0" dirty="0" err="1" smtClean="0">
                              <a:solidFill>
                                <a:schemeClr val="bg1"/>
                              </a:solidFill>
                              <a:latin typeface="Calibri" panose="020F0502020204030204" pitchFamily="34" charset="0"/>
                              <a:cs typeface="Calibri" panose="020F0502020204030204" pitchFamily="34" charset="0"/>
                            </a:rPr>
                            <a:t>coupler</a:t>
                          </a:r>
                          <a:r>
                            <a:rPr lang="it-IT" sz="1200" baseline="0" dirty="0" smtClean="0">
                              <a:solidFill>
                                <a:schemeClr val="bg1"/>
                              </a:solidFill>
                              <a:latin typeface="Calibri" panose="020F0502020204030204" pitchFamily="34" charset="0"/>
                              <a:cs typeface="Calibri" panose="020F0502020204030204" pitchFamily="34" charset="0"/>
                            </a:rPr>
                            <a:t>)</a:t>
                          </a:r>
                          <a:endParaRPr lang="it-IT" sz="1200" baseline="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algn="ctr"/>
                          <a:r>
                            <a:rPr lang="it-IT" sz="1200" dirty="0" smtClean="0">
                              <a:latin typeface="Calibri" panose="020F0502020204030204" pitchFamily="34" charset="0"/>
                              <a:cs typeface="Calibri" panose="020F0502020204030204" pitchFamily="34" charset="0"/>
                            </a:rPr>
                            <a:t>700 </a:t>
                          </a:r>
                          <a:r>
                            <a:rPr lang="it-IT" sz="1200" dirty="0" err="1" smtClean="0">
                              <a:latin typeface="Calibri" panose="020F0502020204030204" pitchFamily="34" charset="0"/>
                              <a:cs typeface="Calibri" panose="020F0502020204030204" pitchFamily="34" charset="0"/>
                            </a:rPr>
                            <a:t>kA</a:t>
                          </a:r>
                          <a:r>
                            <a:rPr lang="it-IT" sz="1200" dirty="0" smtClean="0">
                              <a:latin typeface="Calibri" panose="020F0502020204030204" pitchFamily="34" charset="0"/>
                              <a:cs typeface="Calibri" panose="020F0502020204030204" pitchFamily="34" charset="0"/>
                            </a:rPr>
                            <a:t>/m</a:t>
                          </a:r>
                          <a:endParaRPr lang="it-IT" sz="1200" dirty="0">
                            <a:latin typeface="Calibri" panose="020F0502020204030204" pitchFamily="34" charset="0"/>
                            <a:cs typeface="Calibri" panose="020F0502020204030204" pitchFamily="34" charset="0"/>
                          </a:endParaRPr>
                        </a:p>
                      </a:txBody>
                      <a:tcPr anchor="ctr">
                        <a:noFill/>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200" dirty="0" smtClean="0">
                              <a:latin typeface="Calibri" panose="020F0502020204030204" pitchFamily="34" charset="0"/>
                              <a:cs typeface="Calibri" panose="020F0502020204030204" pitchFamily="34" charset="0"/>
                            </a:rPr>
                            <a:t>340 </a:t>
                          </a:r>
                          <a:r>
                            <a:rPr lang="it-IT" sz="1200" dirty="0" err="1" smtClean="0">
                              <a:latin typeface="Calibri" panose="020F0502020204030204" pitchFamily="34" charset="0"/>
                              <a:cs typeface="Calibri" panose="020F0502020204030204" pitchFamily="34" charset="0"/>
                            </a:rPr>
                            <a:t>kA</a:t>
                          </a:r>
                          <a:r>
                            <a:rPr lang="it-IT" sz="1200" dirty="0" smtClean="0">
                              <a:latin typeface="Calibri" panose="020F0502020204030204" pitchFamily="34" charset="0"/>
                              <a:cs typeface="Calibri" panose="020F0502020204030204" pitchFamily="34" charset="0"/>
                            </a:rPr>
                            <a:t>/m</a:t>
                          </a:r>
                        </a:p>
                      </a:txBody>
                      <a:tcPr anchor="c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357 KA/m</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379 </a:t>
                          </a:r>
                          <a:r>
                            <a:rPr lang="it-IT" sz="1200" dirty="0" err="1" smtClean="0">
                              <a:solidFill>
                                <a:schemeClr val="bg1"/>
                              </a:solidFill>
                              <a:latin typeface="Calibri" panose="020F0502020204030204" pitchFamily="34" charset="0"/>
                              <a:cs typeface="Calibri" panose="020F0502020204030204" pitchFamily="34" charset="0"/>
                            </a:rPr>
                            <a:t>kA</a:t>
                          </a:r>
                          <a:r>
                            <a:rPr lang="it-IT" sz="1200" dirty="0" smtClean="0">
                              <a:solidFill>
                                <a:schemeClr val="bg1"/>
                              </a:solidFill>
                              <a:latin typeface="Calibri" panose="020F0502020204030204" pitchFamily="34" charset="0"/>
                              <a:cs typeface="Calibri" panose="020F0502020204030204" pitchFamily="34" charset="0"/>
                            </a:rPr>
                            <a:t>/m</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324 KA/m</a:t>
                          </a:r>
                          <a:endParaRPr lang="it-IT" sz="1200" dirty="0">
                            <a:solidFill>
                              <a:schemeClr val="bg1"/>
                            </a:solidFill>
                            <a:latin typeface="Calibri" panose="020F0502020204030204" pitchFamily="34" charset="0"/>
                            <a:cs typeface="Calibri" panose="020F0502020204030204" pitchFamily="34" charset="0"/>
                          </a:endParaRPr>
                        </a:p>
                      </a:txBody>
                      <a:tcPr anchor="ctr">
                        <a:noFill/>
                      </a:tcPr>
                    </a:tc>
                    <a:extLst>
                      <a:ext uri="{0D108BD9-81ED-4DB2-BD59-A6C34878D82A}">
                        <a16:rowId xmlns:a16="http://schemas.microsoft.com/office/drawing/2014/main" xmlns="" xmlns:a14="http://schemas.microsoft.com/office/drawing/2010/main" val="3383118659"/>
                      </a:ext>
                    </a:extLst>
                  </a:tr>
                  <a:tr h="1005840">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err="1" smtClean="0">
                              <a:solidFill>
                                <a:schemeClr val="bg1"/>
                              </a:solidFill>
                              <a:latin typeface="Calibri" panose="020F0502020204030204" pitchFamily="34" charset="0"/>
                              <a:cs typeface="Calibri" panose="020F0502020204030204" pitchFamily="34" charset="0"/>
                            </a:rPr>
                            <a:t>T</a:t>
                          </a:r>
                          <a:r>
                            <a:rPr lang="it-IT" sz="1200" baseline="-25000" dirty="0" err="1" smtClean="0">
                              <a:solidFill>
                                <a:schemeClr val="bg1"/>
                              </a:solidFill>
                              <a:latin typeface="Calibri" panose="020F0502020204030204" pitchFamily="34" charset="0"/>
                              <a:cs typeface="Calibri" panose="020F0502020204030204" pitchFamily="34" charset="0"/>
                            </a:rPr>
                            <a:t>pulsed</a:t>
                          </a:r>
                          <a:r>
                            <a:rPr lang="it-IT" sz="1200" baseline="-25000" dirty="0" smtClean="0">
                              <a:solidFill>
                                <a:schemeClr val="bg1"/>
                              </a:solidFill>
                              <a:latin typeface="Calibri" panose="020F0502020204030204" pitchFamily="34" charset="0"/>
                              <a:cs typeface="Calibri" panose="020F0502020204030204" pitchFamily="34" charset="0"/>
                            </a:rPr>
                            <a:t>   </a:t>
                          </a:r>
                          <a:r>
                            <a:rPr lang="it-IT" sz="1200" baseline="0" dirty="0" smtClean="0">
                              <a:solidFill>
                                <a:schemeClr val="bg1"/>
                              </a:solidFill>
                              <a:latin typeface="Calibri" panose="020F0502020204030204" pitchFamily="34" charset="0"/>
                              <a:cs typeface="Calibri" panose="020F0502020204030204" pitchFamily="34" charset="0"/>
                            </a:rPr>
                            <a:t>(</a:t>
                          </a:r>
                          <a:r>
                            <a:rPr lang="it-IT" sz="1200" baseline="0" dirty="0" err="1" smtClean="0">
                              <a:solidFill>
                                <a:schemeClr val="bg1"/>
                              </a:solidFill>
                              <a:latin typeface="Calibri" panose="020F0502020204030204" pitchFamily="34" charset="0"/>
                              <a:cs typeface="Calibri" panose="020F0502020204030204" pitchFamily="34" charset="0"/>
                            </a:rPr>
                            <a:t>square</a:t>
                          </a:r>
                          <a:r>
                            <a:rPr lang="it-IT" sz="1200" baseline="0" dirty="0" smtClean="0">
                              <a:solidFill>
                                <a:schemeClr val="bg1"/>
                              </a:solidFill>
                              <a:latin typeface="Calibri" panose="020F0502020204030204" pitchFamily="34" charset="0"/>
                              <a:cs typeface="Calibri" panose="020F0502020204030204" pitchFamily="34" charset="0"/>
                            </a:rPr>
                            <a:t> pulse)</a:t>
                          </a:r>
                          <a:endParaRPr lang="it-IT" sz="1200" baseline="-25000" dirty="0" smtClean="0">
                            <a:solidFill>
                              <a:schemeClr val="bg1"/>
                            </a:solidFill>
                            <a:latin typeface="Calibri" panose="020F0502020204030204" pitchFamily="34" charset="0"/>
                            <a:cs typeface="Calibri" panose="020F0502020204030204" pitchFamily="34" charset="0"/>
                          </a:endParaRPr>
                        </a:p>
                        <a:p>
                          <a:pPr algn="ctr"/>
                          <a:r>
                            <a:rPr lang="it-IT" sz="1200" baseline="0" dirty="0" smtClean="0">
                              <a:solidFill>
                                <a:schemeClr val="bg1"/>
                              </a:solidFill>
                              <a:latin typeface="Calibri" panose="020F0502020204030204" pitchFamily="34" charset="0"/>
                              <a:cs typeface="Calibri" panose="020F0502020204030204" pitchFamily="34" charset="0"/>
                            </a:rPr>
                            <a:t>@ 100 ns </a:t>
                          </a:r>
                        </a:p>
                        <a:p>
                          <a:pPr algn="ctr"/>
                          <a:r>
                            <a:rPr lang="it-IT" sz="1200" baseline="0" dirty="0" smtClean="0">
                              <a:solidFill>
                                <a:schemeClr val="bg1"/>
                              </a:solidFill>
                              <a:latin typeface="Calibri" panose="020F0502020204030204" pitchFamily="34" charset="0"/>
                              <a:cs typeface="Calibri" panose="020F0502020204030204" pitchFamily="34" charset="0"/>
                            </a:rPr>
                            <a:t>@ 200 ns</a:t>
                          </a:r>
                          <a:endParaRPr lang="it-IT" sz="1200" baseline="0" dirty="0">
                            <a:solidFill>
                              <a:schemeClr val="bg1"/>
                            </a:solidFill>
                            <a:latin typeface="Calibri" panose="020F0502020204030204" pitchFamily="34" charset="0"/>
                            <a:cs typeface="Calibri" panose="020F0502020204030204" pitchFamily="34" charset="0"/>
                          </a:endParaRPr>
                        </a:p>
                      </a:txBody>
                      <a:tcPr anchor="ctr">
                        <a:noFill/>
                      </a:tcPr>
                    </a:tc>
                    <a:tc>
                      <a:txBody>
                        <a:bodyPr/>
                        <a:lstStyle/>
                        <a:p>
                          <a:pPr algn="ctr"/>
                          <a:endParaRPr lang="it-IT" sz="1200" b="1" dirty="0" smtClean="0">
                            <a:solidFill>
                              <a:srgbClr val="C00000"/>
                            </a:solidFill>
                            <a:latin typeface="Calibri" panose="020F0502020204030204" pitchFamily="34" charset="0"/>
                            <a:cs typeface="Calibri" panose="020F0502020204030204" pitchFamily="34" charset="0"/>
                          </a:endParaRPr>
                        </a:p>
                        <a:p>
                          <a:pPr algn="ctr"/>
                          <a:endParaRPr lang="it-IT" sz="1200" b="1" dirty="0" smtClean="0">
                            <a:solidFill>
                              <a:srgbClr val="C00000"/>
                            </a:solidFill>
                            <a:latin typeface="Calibri" panose="020F0502020204030204" pitchFamily="34" charset="0"/>
                            <a:cs typeface="Calibri" panose="020F0502020204030204" pitchFamily="34" charset="0"/>
                          </a:endParaRPr>
                        </a:p>
                        <a:p>
                          <a:pPr algn="ctr"/>
                          <a:r>
                            <a:rPr lang="it-IT" sz="1200" b="0" dirty="0" smtClean="0">
                              <a:solidFill>
                                <a:schemeClr val="bg1"/>
                              </a:solidFill>
                              <a:latin typeface="Calibri" panose="020F0502020204030204" pitchFamily="34" charset="0"/>
                              <a:cs typeface="Calibri" panose="020F0502020204030204" pitchFamily="34" charset="0"/>
                            </a:rPr>
                            <a:t>46°C</a:t>
                          </a:r>
                        </a:p>
                        <a:p>
                          <a:pPr algn="ctr"/>
                          <a:r>
                            <a:rPr lang="it-IT" sz="1200" b="0" dirty="0" smtClean="0">
                              <a:solidFill>
                                <a:schemeClr val="bg1"/>
                              </a:solidFill>
                              <a:latin typeface="Calibri" panose="020F0502020204030204" pitchFamily="34" charset="0"/>
                              <a:cs typeface="Calibri" panose="020F0502020204030204" pitchFamily="34" charset="0"/>
                            </a:rPr>
                            <a:t>65°C</a:t>
                          </a:r>
                        </a:p>
                        <a:p>
                          <a:pPr algn="ctr"/>
                          <a:endParaRPr lang="it-IT" sz="1200" dirty="0">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endParaRPr lang="it-IT" sz="1200" dirty="0" smtClean="0">
                            <a:solidFill>
                              <a:schemeClr val="bg1"/>
                            </a:solidFill>
                            <a:latin typeface="Calibri" panose="020F0502020204030204" pitchFamily="34" charset="0"/>
                            <a:cs typeface="Calibri" panose="020F0502020204030204" pitchFamily="34" charset="0"/>
                          </a:endParaRPr>
                        </a:p>
                        <a:p>
                          <a:pPr algn="ctr"/>
                          <a:r>
                            <a:rPr lang="it-IT" sz="1200" dirty="0" smtClean="0">
                              <a:solidFill>
                                <a:schemeClr val="bg1"/>
                              </a:solidFill>
                              <a:latin typeface="Calibri" panose="020F0502020204030204" pitchFamily="34" charset="0"/>
                              <a:cs typeface="Calibri" panose="020F0502020204030204" pitchFamily="34" charset="0"/>
                            </a:rPr>
                            <a:t>11°C</a:t>
                          </a:r>
                        </a:p>
                        <a:p>
                          <a:pPr algn="ctr"/>
                          <a:r>
                            <a:rPr lang="it-IT" sz="1200" dirty="0" smtClean="0">
                              <a:solidFill>
                                <a:schemeClr val="bg1"/>
                              </a:solidFill>
                              <a:latin typeface="Calibri" panose="020F0502020204030204" pitchFamily="34" charset="0"/>
                              <a:cs typeface="Calibri" panose="020F0502020204030204" pitchFamily="34" charset="0"/>
                            </a:rPr>
                            <a:t>15.6°C</a:t>
                          </a: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endParaRPr lang="it-IT" sz="1200" dirty="0" smtClean="0">
                            <a:solidFill>
                              <a:schemeClr val="bg1"/>
                            </a:solidFill>
                            <a:latin typeface="Calibri" panose="020F0502020204030204" pitchFamily="34" charset="0"/>
                            <a:cs typeface="Calibri" panose="020F0502020204030204" pitchFamily="34" charset="0"/>
                          </a:endParaRPr>
                        </a:p>
                        <a:p>
                          <a:pPr algn="ctr"/>
                          <a:r>
                            <a:rPr lang="it-IT" sz="1200" dirty="0" smtClean="0">
                              <a:solidFill>
                                <a:schemeClr val="bg1"/>
                              </a:solidFill>
                              <a:latin typeface="Calibri" panose="020F0502020204030204" pitchFamily="34" charset="0"/>
                              <a:cs typeface="Calibri" panose="020F0502020204030204" pitchFamily="34" charset="0"/>
                            </a:rPr>
                            <a:t>12.2°C</a:t>
                          </a:r>
                        </a:p>
                        <a:p>
                          <a:pPr algn="ctr"/>
                          <a:r>
                            <a:rPr lang="it-IT" sz="1200" dirty="0" smtClean="0">
                              <a:solidFill>
                                <a:schemeClr val="bg1"/>
                              </a:solidFill>
                              <a:latin typeface="Calibri" panose="020F0502020204030204" pitchFamily="34" charset="0"/>
                              <a:cs typeface="Calibri" panose="020F0502020204030204" pitchFamily="34" charset="0"/>
                            </a:rPr>
                            <a:t>17.3°C</a:t>
                          </a: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endParaRPr lang="it-IT" sz="1200" dirty="0" smtClean="0">
                            <a:solidFill>
                              <a:schemeClr val="bg1"/>
                            </a:solidFill>
                            <a:latin typeface="Calibri" panose="020F0502020204030204" pitchFamily="34" charset="0"/>
                            <a:cs typeface="Calibri" panose="020F0502020204030204" pitchFamily="34" charset="0"/>
                          </a:endParaRPr>
                        </a:p>
                        <a:p>
                          <a:pPr algn="ctr"/>
                          <a:r>
                            <a:rPr lang="it-IT" sz="1200" dirty="0" smtClean="0">
                              <a:solidFill>
                                <a:schemeClr val="bg1"/>
                              </a:solidFill>
                              <a:latin typeface="Calibri" panose="020F0502020204030204" pitchFamily="34" charset="0"/>
                              <a:cs typeface="Calibri" panose="020F0502020204030204" pitchFamily="34" charset="0"/>
                            </a:rPr>
                            <a:t>13.8°C</a:t>
                          </a:r>
                        </a:p>
                        <a:p>
                          <a:pPr algn="ctr"/>
                          <a:r>
                            <a:rPr lang="it-IT" sz="1200" dirty="0" smtClean="0">
                              <a:solidFill>
                                <a:schemeClr val="bg1"/>
                              </a:solidFill>
                              <a:latin typeface="Calibri" panose="020F0502020204030204" pitchFamily="34" charset="0"/>
                              <a:cs typeface="Calibri" panose="020F0502020204030204" pitchFamily="34" charset="0"/>
                            </a:rPr>
                            <a:t>19.5°C</a:t>
                          </a: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endParaRPr lang="it-IT" sz="1200" dirty="0" smtClean="0">
                            <a:solidFill>
                              <a:schemeClr val="bg1"/>
                            </a:solidFill>
                            <a:latin typeface="Calibri" panose="020F0502020204030204" pitchFamily="34" charset="0"/>
                            <a:cs typeface="Calibri" panose="020F0502020204030204" pitchFamily="34" charset="0"/>
                          </a:endParaRPr>
                        </a:p>
                        <a:p>
                          <a:pPr algn="ctr"/>
                          <a:r>
                            <a:rPr lang="it-IT" sz="1200" dirty="0" smtClean="0">
                              <a:solidFill>
                                <a:schemeClr val="bg1"/>
                              </a:solidFill>
                              <a:latin typeface="Calibri" panose="020F0502020204030204" pitchFamily="34" charset="0"/>
                              <a:cs typeface="Calibri" panose="020F0502020204030204" pitchFamily="34" charset="0"/>
                            </a:rPr>
                            <a:t>10°C</a:t>
                          </a:r>
                        </a:p>
                        <a:p>
                          <a:pPr algn="ctr"/>
                          <a:r>
                            <a:rPr lang="it-IT" sz="1200" dirty="0" smtClean="0">
                              <a:solidFill>
                                <a:schemeClr val="bg1"/>
                              </a:solidFill>
                              <a:latin typeface="Calibri" panose="020F0502020204030204" pitchFamily="34" charset="0"/>
                              <a:cs typeface="Calibri" panose="020F0502020204030204" pitchFamily="34" charset="0"/>
                            </a:rPr>
                            <a:t>14.2°C</a:t>
                          </a:r>
                        </a:p>
                      </a:txBody>
                      <a:tcPr anchor="ctr">
                        <a:noFill/>
                      </a:tcPr>
                    </a:tc>
                    <a:extLst>
                      <a:ext uri="{0D108BD9-81ED-4DB2-BD59-A6C34878D82A}">
                        <a16:rowId xmlns:a16="http://schemas.microsoft.com/office/drawing/2014/main" xmlns="" xmlns:a14="http://schemas.microsoft.com/office/drawing/2010/main" val="813775407"/>
                      </a:ext>
                    </a:extLst>
                  </a:tr>
                  <a:tr h="326230">
                    <a:tc>
                      <a:txBody>
                        <a:bodyPr/>
                        <a:lstStyle/>
                        <a:p>
                          <a:endParaRPr lang="it-IT"/>
                        </a:p>
                      </a:txBody>
                      <a:tcPr anchor="ctr">
                        <a:blipFill rotWithShape="0">
                          <a:blip r:embed="rId3"/>
                          <a:stretch>
                            <a:fillRect l="-279" t="-1194444" r="-276536" b="-285185"/>
                          </a:stretch>
                        </a:blipFill>
                      </a:tcPr>
                    </a:tc>
                    <a:tc>
                      <a:txBody>
                        <a:bodyPr/>
                        <a:lstStyle/>
                        <a:p>
                          <a:pPr algn="ctr"/>
                          <a:r>
                            <a:rPr lang="it-IT" sz="1200" dirty="0" smtClean="0">
                              <a:latin typeface="Calibri" panose="020F0502020204030204" pitchFamily="34" charset="0"/>
                              <a:cs typeface="Calibri" panose="020F0502020204030204" pitchFamily="34" charset="0"/>
                            </a:rPr>
                            <a:t>3</a:t>
                          </a:r>
                          <a:endParaRPr lang="it-IT" sz="1200" dirty="0">
                            <a:latin typeface="Calibri" panose="020F0502020204030204" pitchFamily="34" charset="0"/>
                            <a:cs typeface="Calibri" panose="020F0502020204030204" pitchFamily="34" charset="0"/>
                          </a:endParaRPr>
                        </a:p>
                      </a:txBody>
                      <a:tcPr anchor="c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4.1</a:t>
                          </a:r>
                        </a:p>
                      </a:txBody>
                      <a:tcPr anchor="c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4</a:t>
                          </a:r>
                        </a:p>
                      </a:txBody>
                      <a:tcPr anchor="c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3.9</a:t>
                          </a:r>
                        </a:p>
                      </a:txBody>
                      <a:tcPr anchor="ctr">
                        <a:noFill/>
                      </a:tcPr>
                    </a:tc>
                    <a:tc>
                      <a:txBody>
                        <a:bodyPr/>
                        <a:lstStyle/>
                        <a:p>
                          <a:pPr algn="ctr"/>
                          <a:r>
                            <a:rPr lang="it-IT" sz="1200" dirty="0" smtClean="0">
                              <a:solidFill>
                                <a:schemeClr val="bg1"/>
                              </a:solidFill>
                              <a:latin typeface="Calibri" panose="020F0502020204030204" pitchFamily="34" charset="0"/>
                              <a:cs typeface="Calibri" panose="020F0502020204030204" pitchFamily="34" charset="0"/>
                            </a:rPr>
                            <a:t>4</a:t>
                          </a:r>
                        </a:p>
                      </a:txBody>
                      <a:tcPr anchor="ctr">
                        <a:noFill/>
                      </a:tcPr>
                    </a:tc>
                  </a:tr>
                  <a:tr h="510604">
                    <a:tc>
                      <a:txBody>
                        <a:bodyPr/>
                        <a:lstStyle/>
                        <a:p>
                          <a:endParaRPr lang="it-IT"/>
                        </a:p>
                      </a:txBody>
                      <a:tcPr anchor="ctr">
                        <a:blipFill rotWithShape="0">
                          <a:blip r:embed="rId3"/>
                          <a:stretch>
                            <a:fillRect l="-279" t="-832143" r="-276536" b="-83333"/>
                          </a:stretch>
                        </a:blipFill>
                      </a:tcPr>
                    </a:tc>
                    <a:tc>
                      <a:txBody>
                        <a:bodyPr/>
                        <a:lstStyle/>
                        <a:p>
                          <a:pPr algn="ctr"/>
                          <a:r>
                            <a:rPr lang="it-IT" sz="1200" dirty="0" smtClean="0">
                              <a:latin typeface="Calibri" panose="020F0502020204030204" pitchFamily="34" charset="0"/>
                              <a:cs typeface="Calibri" panose="020F0502020204030204" pitchFamily="34" charset="0"/>
                            </a:rPr>
                            <a:t>61.5</a:t>
                          </a:r>
                          <a:endParaRPr lang="it-IT" sz="1200" dirty="0">
                            <a:latin typeface="Calibri" panose="020F0502020204030204" pitchFamily="34" charset="0"/>
                            <a:cs typeface="Calibri" panose="020F0502020204030204" pitchFamily="34" charset="0"/>
                          </a:endParaRP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56</a:t>
                          </a: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56.4</a:t>
                          </a: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55.64</a:t>
                          </a:r>
                        </a:p>
                      </a:txBody>
                      <a:tcPr anchor="c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r>
                            <a:rPr lang="it-IT" sz="1200" dirty="0" smtClean="0">
                              <a:solidFill>
                                <a:schemeClr val="bg1"/>
                              </a:solidFill>
                              <a:latin typeface="Calibri" panose="020F0502020204030204" pitchFamily="34" charset="0"/>
                              <a:cs typeface="Calibri" panose="020F0502020204030204" pitchFamily="34" charset="0"/>
                            </a:rPr>
                            <a:t>55.92</a:t>
                          </a:r>
                        </a:p>
                      </a:txBody>
                      <a:tcPr anchor="ctr">
                        <a:noFill/>
                      </a:tcPr>
                    </a:tc>
                    <a:extLst>
                      <a:ext uri="{0D108BD9-81ED-4DB2-BD59-A6C34878D82A}">
                        <a16:rowId xmlns:a16="http://schemas.microsoft.com/office/drawing/2014/main" xmlns="" xmlns:a14="http://schemas.microsoft.com/office/drawing/2010/main" val="3087661323"/>
                      </a:ext>
                    </a:extLst>
                  </a:tr>
                </a:tbl>
              </a:graphicData>
            </a:graphic>
          </p:graphicFrame>
        </mc:Fallback>
      </mc:AlternateContent>
      <p:sp>
        <p:nvSpPr>
          <p:cNvPr id="5" name="Oval 4"/>
          <p:cNvSpPr/>
          <p:nvPr/>
        </p:nvSpPr>
        <p:spPr>
          <a:xfrm>
            <a:off x="3593205" y="4305679"/>
            <a:ext cx="5138671" cy="763285"/>
          </a:xfrm>
          <a:prstGeom prst="ellipse">
            <a:avLst/>
          </a:prstGeom>
          <a:noFill/>
          <a:ln w="76200">
            <a:solidFill>
              <a:srgbClr val="004A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sp>
        <p:nvSpPr>
          <p:cNvPr id="7" name="Oval 6"/>
          <p:cNvSpPr/>
          <p:nvPr/>
        </p:nvSpPr>
        <p:spPr>
          <a:xfrm>
            <a:off x="3627549" y="3730580"/>
            <a:ext cx="5078569" cy="430211"/>
          </a:xfrm>
          <a:prstGeom prst="ellipse">
            <a:avLst/>
          </a:prstGeom>
          <a:noFill/>
          <a:ln w="76200">
            <a:solidFill>
              <a:srgbClr val="004A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sp>
        <p:nvSpPr>
          <p:cNvPr id="8" name="TextBox 7"/>
          <p:cNvSpPr txBox="1"/>
          <p:nvPr/>
        </p:nvSpPr>
        <p:spPr>
          <a:xfrm>
            <a:off x="0" y="6551056"/>
            <a:ext cx="8706118" cy="307777"/>
          </a:xfrm>
          <a:prstGeom prst="rect">
            <a:avLst/>
          </a:prstGeom>
          <a:noFill/>
        </p:spPr>
        <p:txBody>
          <a:bodyPr wrap="square" rtlCol="0">
            <a:spAutoFit/>
          </a:bodyPr>
          <a:lstStyle/>
          <a:p>
            <a:pPr algn="r"/>
            <a:r>
              <a:rPr lang="it-IT" sz="1400" dirty="0" smtClean="0">
                <a:solidFill>
                  <a:schemeClr val="tx1">
                    <a:lumMod val="95000"/>
                  </a:schemeClr>
                </a:solidFill>
                <a:latin typeface="Calibri" panose="020F0502020204030204" pitchFamily="34" charset="0"/>
                <a:cs typeface="Calibri" panose="020F0502020204030204" pitchFamily="34" charset="0"/>
              </a:rPr>
              <a:t>07-06-2018</a:t>
            </a:r>
            <a:endParaRPr lang="it-IT" sz="1400" dirty="0">
              <a:solidFill>
                <a:schemeClr val="tx1">
                  <a:lumMod val="95000"/>
                </a:schemeClr>
              </a:solidFill>
              <a:latin typeface="Calibri" panose="020F0502020204030204" pitchFamily="34" charset="0"/>
              <a:cs typeface="Calibri" panose="020F0502020204030204" pitchFamily="34" charset="0"/>
            </a:endParaRPr>
          </a:p>
        </p:txBody>
      </p:sp>
      <p:sp>
        <p:nvSpPr>
          <p:cNvPr id="9" name="Rectangle 40"/>
          <p:cNvSpPr/>
          <p:nvPr/>
        </p:nvSpPr>
        <p:spPr>
          <a:xfrm>
            <a:off x="0" y="6269033"/>
            <a:ext cx="4939496" cy="307777"/>
          </a:xfrm>
          <a:prstGeom prst="rect">
            <a:avLst/>
          </a:prstGeom>
        </p:spPr>
        <p:txBody>
          <a:bodyPr wrap="square">
            <a:spAutoFit/>
          </a:bodyPr>
          <a:lstStyle/>
          <a:p>
            <a:r>
              <a:rPr lang="it-IT" sz="1400" dirty="0" err="1" smtClean="0">
                <a:solidFill>
                  <a:prstClr val="black"/>
                </a:solidFill>
                <a:latin typeface="Calibri" panose="020F0502020204030204" pitchFamily="34" charset="0"/>
                <a:cs typeface="Calibri" panose="020F0502020204030204" pitchFamily="34" charset="0"/>
              </a:rPr>
              <a:t>Results</a:t>
            </a:r>
            <a:r>
              <a:rPr lang="it-IT" sz="1400" dirty="0" smtClean="0">
                <a:solidFill>
                  <a:prstClr val="black"/>
                </a:solidFill>
                <a:latin typeface="Calibri" panose="020F0502020204030204" pitchFamily="34" charset="0"/>
                <a:cs typeface="Calibri" panose="020F0502020204030204" pitchFamily="34" charset="0"/>
              </a:rPr>
              <a:t> </a:t>
            </a:r>
            <a:r>
              <a:rPr lang="it-IT" sz="1400" dirty="0" err="1" smtClean="0">
                <a:solidFill>
                  <a:prstClr val="black"/>
                </a:solidFill>
                <a:latin typeface="Calibri" panose="020F0502020204030204" pitchFamily="34" charset="0"/>
                <a:cs typeface="Calibri" panose="020F0502020204030204" pitchFamily="34" charset="0"/>
              </a:rPr>
              <a:t>obtained</a:t>
            </a:r>
            <a:r>
              <a:rPr lang="it-IT" sz="1400" dirty="0" smtClean="0">
                <a:solidFill>
                  <a:prstClr val="black"/>
                </a:solidFill>
                <a:latin typeface="Calibri" panose="020F0502020204030204" pitchFamily="34" charset="0"/>
                <a:cs typeface="Calibri" panose="020F0502020204030204" pitchFamily="34" charset="0"/>
              </a:rPr>
              <a:t> with </a:t>
            </a:r>
            <a:r>
              <a:rPr lang="it-IT" sz="1400" dirty="0" err="1" smtClean="0">
                <a:solidFill>
                  <a:prstClr val="black"/>
                </a:solidFill>
                <a:latin typeface="Calibri" panose="020F0502020204030204" pitchFamily="34" charset="0"/>
                <a:cs typeface="Calibri" panose="020F0502020204030204" pitchFamily="34" charset="0"/>
              </a:rPr>
              <a:t>Ansys</a:t>
            </a:r>
            <a:r>
              <a:rPr lang="it-IT" sz="1400" dirty="0" smtClean="0">
                <a:solidFill>
                  <a:prstClr val="black"/>
                </a:solidFill>
                <a:latin typeface="Calibri" panose="020F0502020204030204" pitchFamily="34" charset="0"/>
                <a:cs typeface="Calibri" panose="020F0502020204030204" pitchFamily="34" charset="0"/>
              </a:rPr>
              <a:t> Electronic Desktop </a:t>
            </a:r>
            <a:r>
              <a:rPr lang="it-IT" sz="1400" dirty="0" err="1" smtClean="0">
                <a:solidFill>
                  <a:prstClr val="black"/>
                </a:solidFill>
                <a:latin typeface="Calibri" panose="020F0502020204030204" pitchFamily="34" charset="0"/>
                <a:cs typeface="Calibri" panose="020F0502020204030204" pitchFamily="34" charset="0"/>
              </a:rPr>
              <a:t>simulations</a:t>
            </a:r>
            <a:r>
              <a:rPr lang="it-IT" sz="1400" dirty="0" smtClean="0">
                <a:solidFill>
                  <a:prstClr val="black"/>
                </a:solidFill>
                <a:latin typeface="Calibri" panose="020F0502020204030204" pitchFamily="34" charset="0"/>
                <a:cs typeface="Calibri" panose="020F0502020204030204" pitchFamily="34" charset="0"/>
              </a:rPr>
              <a:t>.</a:t>
            </a:r>
          </a:p>
        </p:txBody>
      </p:sp>
      <p:sp>
        <p:nvSpPr>
          <p:cNvPr id="11" name="TextBox 10"/>
          <p:cNvSpPr txBox="1"/>
          <p:nvPr/>
        </p:nvSpPr>
        <p:spPr>
          <a:xfrm>
            <a:off x="-4606" y="6550223"/>
            <a:ext cx="8126882" cy="307777"/>
          </a:xfrm>
          <a:prstGeom prst="rect">
            <a:avLst/>
          </a:prstGeom>
          <a:noFill/>
        </p:spPr>
        <p:txBody>
          <a:bodyPr wrap="square" rtlCol="0">
            <a:spAutoFit/>
          </a:bodyPr>
          <a:lstStyle/>
          <a:p>
            <a:r>
              <a:rPr lang="it-IT" sz="1400" dirty="0" smtClean="0">
                <a:solidFill>
                  <a:schemeClr val="tx1">
                    <a:lumMod val="95000"/>
                  </a:schemeClr>
                </a:solidFill>
                <a:latin typeface="Calibri" panose="020F0502020204030204" pitchFamily="34" charset="0"/>
                <a:cs typeface="Calibri" panose="020F0502020204030204" pitchFamily="34" charset="0"/>
              </a:rPr>
              <a:t>HG2018 - Shanghai			</a:t>
            </a:r>
          </a:p>
        </p:txBody>
      </p:sp>
    </p:spTree>
    <p:extLst>
      <p:ext uri="{BB962C8B-B14F-4D97-AF65-F5344CB8AC3E}">
        <p14:creationId xmlns:p14="http://schemas.microsoft.com/office/powerpoint/2010/main" val="3097359632"/>
      </p:ext>
    </p:extLst>
  </p:cSld>
  <p:clrMapOvr>
    <a:masterClrMapping/>
  </p:clrMapOvr>
  <mc:AlternateContent xmlns:mc="http://schemas.openxmlformats.org/markup-compatibility/2006" xmlns:p14="http://schemas.microsoft.com/office/powerpoint/2010/main">
    <mc:Choice Requires="p14">
      <p:transition spd="slow" p14:dur="2000" advTm="24959"/>
    </mc:Choice>
    <mc:Fallback xmlns="">
      <p:transition spd="slow" advTm="24959"/>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0" y="811369"/>
            <a:ext cx="9144002" cy="57654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prstClr val="white"/>
              </a:solidFill>
            </a:endParaRPr>
          </a:p>
        </p:txBody>
      </p:sp>
      <p:sp>
        <p:nvSpPr>
          <p:cNvPr id="2" name="Titolo 1"/>
          <p:cNvSpPr>
            <a:spLocks noGrp="1"/>
          </p:cNvSpPr>
          <p:nvPr>
            <p:ph type="title"/>
          </p:nvPr>
        </p:nvSpPr>
        <p:spPr>
          <a:xfrm>
            <a:off x="628650" y="1"/>
            <a:ext cx="7886700" cy="811368"/>
          </a:xfrm>
        </p:spPr>
        <p:txBody>
          <a:bodyPr>
            <a:normAutofit/>
          </a:bodyPr>
          <a:lstStyle/>
          <a:p>
            <a:r>
              <a:rPr lang="it-IT" sz="2800" b="1" dirty="0" smtClean="0">
                <a:solidFill>
                  <a:schemeClr val="tx1">
                    <a:lumMod val="85000"/>
                  </a:schemeClr>
                </a:solidFill>
                <a:latin typeface="Calibri" panose="020F0502020204030204" pitchFamily="34" charset="0"/>
                <a:cs typeface="Calibri" panose="020F0502020204030204" pitchFamily="34" charset="0"/>
              </a:rPr>
              <a:t>Low pulse heating coupler </a:t>
            </a:r>
            <a:r>
              <a:rPr lang="it-IT" sz="2800" b="1" dirty="0" err="1" smtClean="0">
                <a:solidFill>
                  <a:schemeClr val="tx1">
                    <a:lumMod val="85000"/>
                  </a:schemeClr>
                </a:solidFill>
                <a:latin typeface="Calibri" panose="020F0502020204030204" pitchFamily="34" charset="0"/>
                <a:cs typeface="Calibri" panose="020F0502020204030204" pitchFamily="34" charset="0"/>
              </a:rPr>
              <a:t>multipolar</a:t>
            </a:r>
            <a:r>
              <a:rPr lang="it-IT" sz="2800" b="1" dirty="0" smtClean="0">
                <a:solidFill>
                  <a:schemeClr val="tx1">
                    <a:lumMod val="85000"/>
                  </a:schemeClr>
                </a:solidFill>
                <a:latin typeface="Calibri" panose="020F0502020204030204" pitchFamily="34" charset="0"/>
                <a:cs typeface="Calibri" panose="020F0502020204030204" pitchFamily="34" charset="0"/>
              </a:rPr>
              <a:t> </a:t>
            </a:r>
            <a:r>
              <a:rPr lang="it-IT" sz="2800" b="1" dirty="0" err="1" smtClean="0">
                <a:solidFill>
                  <a:schemeClr val="tx1">
                    <a:lumMod val="85000"/>
                  </a:schemeClr>
                </a:solidFill>
                <a:latin typeface="Calibri" panose="020F0502020204030204" pitchFamily="34" charset="0"/>
                <a:cs typeface="Calibri" panose="020F0502020204030204" pitchFamily="34" charset="0"/>
              </a:rPr>
              <a:t>components</a:t>
            </a:r>
            <a:endParaRPr lang="it-IT" sz="2800" b="1" dirty="0">
              <a:solidFill>
                <a:schemeClr val="tx1">
                  <a:lumMod val="85000"/>
                </a:schemeClr>
              </a:solidFill>
              <a:latin typeface="Calibri" panose="020F0502020204030204" pitchFamily="34" charset="0"/>
              <a:cs typeface="Calibri" panose="020F0502020204030204" pitchFamily="34" charset="0"/>
            </a:endParaRPr>
          </a:p>
        </p:txBody>
      </p:sp>
      <p:pic>
        <p:nvPicPr>
          <p:cNvPr id="5" name="Immagine 4"/>
          <p:cNvPicPr>
            <a:picLocks noChangeAspect="1"/>
          </p:cNvPicPr>
          <p:nvPr/>
        </p:nvPicPr>
        <p:blipFill rotWithShape="1">
          <a:blip r:embed="rId3">
            <a:extLst>
              <a:ext uri="{28A0092B-C50C-407E-A947-70E740481C1C}">
                <a14:useLocalDpi xmlns:a14="http://schemas.microsoft.com/office/drawing/2010/main" val="0"/>
              </a:ext>
            </a:extLst>
          </a:blip>
          <a:srcRect r="1780"/>
          <a:stretch/>
        </p:blipFill>
        <p:spPr>
          <a:xfrm>
            <a:off x="797104" y="3571616"/>
            <a:ext cx="6985363" cy="2975177"/>
          </a:xfrm>
          <a:prstGeom prst="rect">
            <a:avLst/>
          </a:prstGeom>
        </p:spPr>
      </p:pic>
      <p:pic>
        <p:nvPicPr>
          <p:cNvPr id="11" name="Immagine 10"/>
          <p:cNvPicPr>
            <a:picLocks noChangeAspect="1"/>
          </p:cNvPicPr>
          <p:nvPr/>
        </p:nvPicPr>
        <p:blipFill rotWithShape="1">
          <a:blip r:embed="rId4">
            <a:extLst>
              <a:ext uri="{28A0092B-C50C-407E-A947-70E740481C1C}">
                <a14:useLocalDpi xmlns:a14="http://schemas.microsoft.com/office/drawing/2010/main" val="0"/>
              </a:ext>
            </a:extLst>
          </a:blip>
          <a:srcRect r="4109"/>
          <a:stretch/>
        </p:blipFill>
        <p:spPr>
          <a:xfrm>
            <a:off x="797104" y="832954"/>
            <a:ext cx="7111910" cy="2766727"/>
          </a:xfrm>
          <a:prstGeom prst="rect">
            <a:avLst/>
          </a:prstGeom>
        </p:spPr>
      </p:pic>
      <p:sp>
        <p:nvSpPr>
          <p:cNvPr id="6" name="TextBox 5"/>
          <p:cNvSpPr txBox="1"/>
          <p:nvPr/>
        </p:nvSpPr>
        <p:spPr>
          <a:xfrm>
            <a:off x="0" y="6551056"/>
            <a:ext cx="8706118" cy="307777"/>
          </a:xfrm>
          <a:prstGeom prst="rect">
            <a:avLst/>
          </a:prstGeom>
          <a:noFill/>
        </p:spPr>
        <p:txBody>
          <a:bodyPr wrap="square" rtlCol="0">
            <a:spAutoFit/>
          </a:bodyPr>
          <a:lstStyle/>
          <a:p>
            <a:pPr algn="r"/>
            <a:r>
              <a:rPr lang="it-IT" sz="1400" dirty="0" smtClean="0">
                <a:solidFill>
                  <a:schemeClr val="tx1">
                    <a:lumMod val="95000"/>
                  </a:schemeClr>
                </a:solidFill>
                <a:latin typeface="Calibri" panose="020F0502020204030204" pitchFamily="34" charset="0"/>
                <a:cs typeface="Calibri" panose="020F0502020204030204" pitchFamily="34" charset="0"/>
              </a:rPr>
              <a:t>07-06-2018</a:t>
            </a:r>
            <a:endParaRPr lang="it-IT" sz="1400" dirty="0">
              <a:solidFill>
                <a:schemeClr val="tx1">
                  <a:lumMod val="95000"/>
                </a:schemeClr>
              </a:solidFill>
              <a:latin typeface="Calibri" panose="020F0502020204030204" pitchFamily="34" charset="0"/>
              <a:cs typeface="Calibri" panose="020F0502020204030204" pitchFamily="34" charset="0"/>
            </a:endParaRPr>
          </a:p>
        </p:txBody>
      </p:sp>
      <p:sp>
        <p:nvSpPr>
          <p:cNvPr id="8" name="Rectangle 40"/>
          <p:cNvSpPr/>
          <p:nvPr/>
        </p:nvSpPr>
        <p:spPr>
          <a:xfrm>
            <a:off x="5779841" y="2250085"/>
            <a:ext cx="2952597" cy="1384995"/>
          </a:xfrm>
          <a:prstGeom prst="rect">
            <a:avLst/>
          </a:prstGeom>
        </p:spPr>
        <p:txBody>
          <a:bodyPr wrap="square">
            <a:spAutoFit/>
          </a:bodyPr>
          <a:lstStyle/>
          <a:p>
            <a:r>
              <a:rPr lang="it-IT" sz="1400" dirty="0" smtClean="0">
                <a:solidFill>
                  <a:prstClr val="black"/>
                </a:solidFill>
                <a:latin typeface="Calibri" panose="020F0502020204030204" pitchFamily="34" charset="0"/>
                <a:cs typeface="Calibri" panose="020F0502020204030204" pitchFamily="34" charset="0"/>
              </a:rPr>
              <a:t>In the </a:t>
            </a:r>
            <a:r>
              <a:rPr lang="it-IT" sz="1400" b="1" dirty="0" smtClean="0">
                <a:solidFill>
                  <a:prstClr val="black"/>
                </a:solidFill>
                <a:latin typeface="Calibri" panose="020F0502020204030204" pitchFamily="34" charset="0"/>
                <a:cs typeface="Calibri" panose="020F0502020204030204" pitchFamily="34" charset="0"/>
              </a:rPr>
              <a:t>slot </a:t>
            </a:r>
            <a:r>
              <a:rPr lang="it-IT" sz="1400" b="1" dirty="0" err="1" smtClean="0">
                <a:solidFill>
                  <a:prstClr val="black"/>
                </a:solidFill>
                <a:latin typeface="Calibri" panose="020F0502020204030204" pitchFamily="34" charset="0"/>
                <a:cs typeface="Calibri" panose="020F0502020204030204" pitchFamily="34" charset="0"/>
              </a:rPr>
              <a:t>coupler</a:t>
            </a:r>
            <a:r>
              <a:rPr lang="it-IT" sz="1400" dirty="0" smtClean="0">
                <a:solidFill>
                  <a:prstClr val="black"/>
                </a:solidFill>
                <a:latin typeface="Calibri" panose="020F0502020204030204" pitchFamily="34" charset="0"/>
                <a:cs typeface="Calibri" panose="020F0502020204030204" pitchFamily="34" charset="0"/>
              </a:rPr>
              <a:t> and </a:t>
            </a:r>
            <a:r>
              <a:rPr lang="it-IT" sz="1400" b="1" dirty="0" err="1" smtClean="0">
                <a:solidFill>
                  <a:prstClr val="black"/>
                </a:solidFill>
                <a:latin typeface="Calibri" panose="020F0502020204030204" pitchFamily="34" charset="0"/>
                <a:cs typeface="Calibri" panose="020F0502020204030204" pitchFamily="34" charset="0"/>
              </a:rPr>
              <a:t>type</a:t>
            </a:r>
            <a:r>
              <a:rPr lang="it-IT" sz="1400" b="1" dirty="0" smtClean="0">
                <a:solidFill>
                  <a:prstClr val="black"/>
                </a:solidFill>
                <a:latin typeface="Calibri" panose="020F0502020204030204" pitchFamily="34" charset="0"/>
                <a:cs typeface="Calibri" panose="020F0502020204030204" pitchFamily="34" charset="0"/>
              </a:rPr>
              <a:t> B</a:t>
            </a:r>
            <a:r>
              <a:rPr lang="it-IT" sz="1400" dirty="0" smtClean="0">
                <a:solidFill>
                  <a:prstClr val="black"/>
                </a:solidFill>
                <a:latin typeface="Calibri" panose="020F0502020204030204" pitchFamily="34" charset="0"/>
                <a:cs typeface="Calibri" panose="020F0502020204030204" pitchFamily="34" charset="0"/>
              </a:rPr>
              <a:t> </a:t>
            </a:r>
            <a:r>
              <a:rPr lang="it-IT" sz="1400" dirty="0" err="1" smtClean="0">
                <a:solidFill>
                  <a:prstClr val="black"/>
                </a:solidFill>
                <a:latin typeface="Calibri" panose="020F0502020204030204" pitchFamily="34" charset="0"/>
                <a:cs typeface="Calibri" panose="020F0502020204030204" pitchFamily="34" charset="0"/>
              </a:rPr>
              <a:t>gun</a:t>
            </a:r>
            <a:r>
              <a:rPr lang="it-IT" sz="1400" dirty="0" smtClean="0">
                <a:solidFill>
                  <a:prstClr val="black"/>
                </a:solidFill>
                <a:latin typeface="Calibri" panose="020F0502020204030204" pitchFamily="34" charset="0"/>
                <a:cs typeface="Calibri" panose="020F0502020204030204" pitchFamily="34" charset="0"/>
              </a:rPr>
              <a:t> the </a:t>
            </a:r>
            <a:r>
              <a:rPr lang="it-IT" sz="1400" dirty="0" err="1" smtClean="0">
                <a:solidFill>
                  <a:prstClr val="black"/>
                </a:solidFill>
                <a:latin typeface="Calibri" panose="020F0502020204030204" pitchFamily="34" charset="0"/>
                <a:cs typeface="Calibri" panose="020F0502020204030204" pitchFamily="34" charset="0"/>
              </a:rPr>
              <a:t>magnetic</a:t>
            </a:r>
            <a:r>
              <a:rPr lang="it-IT" sz="1400" dirty="0" smtClean="0">
                <a:solidFill>
                  <a:prstClr val="black"/>
                </a:solidFill>
                <a:latin typeface="Calibri" panose="020F0502020204030204" pitchFamily="34" charset="0"/>
                <a:cs typeface="Calibri" panose="020F0502020204030204" pitchFamily="34" charset="0"/>
              </a:rPr>
              <a:t> </a:t>
            </a:r>
            <a:r>
              <a:rPr lang="it-IT" sz="1400" b="1" dirty="0" err="1" smtClean="0">
                <a:solidFill>
                  <a:prstClr val="black"/>
                </a:solidFill>
                <a:latin typeface="Calibri" panose="020F0502020204030204" pitchFamily="34" charset="0"/>
                <a:cs typeface="Calibri" panose="020F0502020204030204" pitchFamily="34" charset="0"/>
              </a:rPr>
              <a:t>quadrupolar</a:t>
            </a:r>
            <a:r>
              <a:rPr lang="it-IT" sz="1400" b="1" dirty="0" smtClean="0">
                <a:solidFill>
                  <a:prstClr val="black"/>
                </a:solidFill>
                <a:latin typeface="Calibri" panose="020F0502020204030204" pitchFamily="34" charset="0"/>
                <a:cs typeface="Calibri" panose="020F0502020204030204" pitchFamily="34" charset="0"/>
              </a:rPr>
              <a:t> </a:t>
            </a:r>
            <a:r>
              <a:rPr lang="it-IT" sz="1400" b="1" dirty="0" err="1" smtClean="0">
                <a:solidFill>
                  <a:prstClr val="black"/>
                </a:solidFill>
                <a:latin typeface="Calibri" panose="020F0502020204030204" pitchFamily="34" charset="0"/>
                <a:cs typeface="Calibri" panose="020F0502020204030204" pitchFamily="34" charset="0"/>
              </a:rPr>
              <a:t>field</a:t>
            </a:r>
            <a:r>
              <a:rPr lang="it-IT" sz="1400" b="1" dirty="0">
                <a:solidFill>
                  <a:prstClr val="black"/>
                </a:solidFill>
                <a:latin typeface="Calibri" panose="020F0502020204030204" pitchFamily="34" charset="0"/>
                <a:cs typeface="Calibri" panose="020F0502020204030204" pitchFamily="34" charset="0"/>
              </a:rPr>
              <a:t> </a:t>
            </a:r>
            <a:r>
              <a:rPr lang="it-IT" sz="1400" b="1" dirty="0" smtClean="0">
                <a:solidFill>
                  <a:prstClr val="black"/>
                </a:solidFill>
                <a:latin typeface="Calibri" panose="020F0502020204030204" pitchFamily="34" charset="0"/>
                <a:cs typeface="Calibri" panose="020F0502020204030204" pitchFamily="34" charset="0"/>
              </a:rPr>
              <a:t>component </a:t>
            </a:r>
            <a:r>
              <a:rPr lang="it-IT" sz="1400" b="1" dirty="0" err="1" smtClean="0">
                <a:solidFill>
                  <a:prstClr val="black"/>
                </a:solidFill>
                <a:latin typeface="Calibri" panose="020F0502020204030204" pitchFamily="34" charset="0"/>
                <a:cs typeface="Calibri" panose="020F0502020204030204" pitchFamily="34" charset="0"/>
              </a:rPr>
              <a:t>has</a:t>
            </a:r>
            <a:r>
              <a:rPr lang="it-IT" sz="1400" b="1" dirty="0" smtClean="0">
                <a:solidFill>
                  <a:prstClr val="black"/>
                </a:solidFill>
                <a:latin typeface="Calibri" panose="020F0502020204030204" pitchFamily="34" charset="0"/>
                <a:cs typeface="Calibri" panose="020F0502020204030204" pitchFamily="34" charset="0"/>
              </a:rPr>
              <a:t> </a:t>
            </a:r>
            <a:r>
              <a:rPr lang="it-IT" sz="1400" b="1" dirty="0" err="1" smtClean="0">
                <a:solidFill>
                  <a:prstClr val="black"/>
                </a:solidFill>
                <a:latin typeface="Calibri" panose="020F0502020204030204" pitchFamily="34" charset="0"/>
                <a:cs typeface="Calibri" panose="020F0502020204030204" pitchFamily="34" charset="0"/>
              </a:rPr>
              <a:t>been</a:t>
            </a:r>
            <a:r>
              <a:rPr lang="it-IT" sz="1400" b="1" dirty="0" smtClean="0">
                <a:solidFill>
                  <a:prstClr val="black"/>
                </a:solidFill>
                <a:latin typeface="Calibri" panose="020F0502020204030204" pitchFamily="34" charset="0"/>
                <a:cs typeface="Calibri" panose="020F0502020204030204" pitchFamily="34" charset="0"/>
              </a:rPr>
              <a:t> </a:t>
            </a:r>
            <a:r>
              <a:rPr lang="it-IT" sz="1400" b="1" dirty="0" err="1" smtClean="0">
                <a:solidFill>
                  <a:prstClr val="black"/>
                </a:solidFill>
                <a:latin typeface="Calibri" panose="020F0502020204030204" pitchFamily="34" charset="0"/>
                <a:cs typeface="Calibri" panose="020F0502020204030204" pitchFamily="34" charset="0"/>
              </a:rPr>
              <a:t>compensated</a:t>
            </a:r>
            <a:r>
              <a:rPr lang="it-IT" sz="1400" b="1" dirty="0" smtClean="0">
                <a:solidFill>
                  <a:prstClr val="black"/>
                </a:solidFill>
                <a:latin typeface="Calibri" panose="020F0502020204030204" pitchFamily="34" charset="0"/>
                <a:cs typeface="Calibri" panose="020F0502020204030204" pitchFamily="34" charset="0"/>
              </a:rPr>
              <a:t> </a:t>
            </a:r>
            <a:r>
              <a:rPr lang="it-IT" sz="1400" dirty="0" err="1" smtClean="0">
                <a:solidFill>
                  <a:prstClr val="black"/>
                </a:solidFill>
                <a:latin typeface="Calibri" panose="020F0502020204030204" pitchFamily="34" charset="0"/>
                <a:cs typeface="Calibri" panose="020F0502020204030204" pitchFamily="34" charset="0"/>
              </a:rPr>
              <a:t>introducing</a:t>
            </a:r>
            <a:r>
              <a:rPr lang="it-IT" sz="1400" dirty="0" smtClean="0">
                <a:solidFill>
                  <a:prstClr val="black"/>
                </a:solidFill>
                <a:latin typeface="Calibri" panose="020F0502020204030204" pitchFamily="34" charset="0"/>
                <a:cs typeface="Calibri" panose="020F0502020204030204" pitchFamily="34" charset="0"/>
              </a:rPr>
              <a:t> </a:t>
            </a:r>
            <a:r>
              <a:rPr lang="it-IT" sz="1400" dirty="0" err="1" smtClean="0">
                <a:solidFill>
                  <a:prstClr val="black"/>
                </a:solidFill>
                <a:latin typeface="Calibri" panose="020F0502020204030204" pitchFamily="34" charset="0"/>
                <a:cs typeface="Calibri" panose="020F0502020204030204" pitchFamily="34" charset="0"/>
              </a:rPr>
              <a:t>symmetric</a:t>
            </a:r>
            <a:r>
              <a:rPr lang="it-IT" sz="1400" dirty="0" smtClean="0">
                <a:solidFill>
                  <a:prstClr val="black"/>
                </a:solidFill>
                <a:latin typeface="Calibri" panose="020F0502020204030204" pitchFamily="34" charset="0"/>
                <a:cs typeface="Calibri" panose="020F0502020204030204" pitchFamily="34" charset="0"/>
              </a:rPr>
              <a:t> </a:t>
            </a:r>
            <a:r>
              <a:rPr lang="it-IT" sz="1400" dirty="0" err="1" smtClean="0">
                <a:solidFill>
                  <a:prstClr val="black"/>
                </a:solidFill>
                <a:latin typeface="Calibri" panose="020F0502020204030204" pitchFamily="34" charset="0"/>
                <a:cs typeface="Calibri" panose="020F0502020204030204" pitchFamily="34" charset="0"/>
              </a:rPr>
              <a:t>port</a:t>
            </a:r>
            <a:r>
              <a:rPr lang="it-IT" sz="1400" dirty="0" smtClean="0">
                <a:solidFill>
                  <a:prstClr val="black"/>
                </a:solidFill>
                <a:latin typeface="Calibri" panose="020F0502020204030204" pitchFamily="34" charset="0"/>
                <a:cs typeface="Calibri" panose="020F0502020204030204" pitchFamily="34" charset="0"/>
              </a:rPr>
              <a:t> holes </a:t>
            </a:r>
            <a:r>
              <a:rPr lang="it-IT" sz="1400" dirty="0" err="1" smtClean="0">
                <a:solidFill>
                  <a:prstClr val="black"/>
                </a:solidFill>
                <a:latin typeface="Calibri" panose="020F0502020204030204" pitchFamily="34" charset="0"/>
                <a:cs typeface="Calibri" panose="020F0502020204030204" pitchFamily="34" charset="0"/>
              </a:rPr>
              <a:t>connected</a:t>
            </a:r>
            <a:r>
              <a:rPr lang="it-IT" sz="1400" dirty="0" smtClean="0">
                <a:solidFill>
                  <a:prstClr val="black"/>
                </a:solidFill>
                <a:latin typeface="Calibri" panose="020F0502020204030204" pitchFamily="34" charset="0"/>
                <a:cs typeface="Calibri" panose="020F0502020204030204" pitchFamily="34" charset="0"/>
              </a:rPr>
              <a:t> with </a:t>
            </a:r>
            <a:r>
              <a:rPr lang="it-IT" sz="1400" dirty="0" err="1" smtClean="0">
                <a:solidFill>
                  <a:prstClr val="black"/>
                </a:solidFill>
                <a:latin typeface="Calibri" panose="020F0502020204030204" pitchFamily="34" charset="0"/>
                <a:cs typeface="Calibri" panose="020F0502020204030204" pitchFamily="34" charset="0"/>
              </a:rPr>
              <a:t>circular</a:t>
            </a:r>
            <a:r>
              <a:rPr lang="it-IT" sz="1400" dirty="0" smtClean="0">
                <a:solidFill>
                  <a:prstClr val="black"/>
                </a:solidFill>
                <a:latin typeface="Calibri" panose="020F0502020204030204" pitchFamily="34" charset="0"/>
                <a:cs typeface="Calibri" panose="020F0502020204030204" pitchFamily="34" charset="0"/>
              </a:rPr>
              <a:t> </a:t>
            </a:r>
            <a:r>
              <a:rPr lang="it-IT" sz="1400" dirty="0" err="1" smtClean="0">
                <a:solidFill>
                  <a:prstClr val="black"/>
                </a:solidFill>
                <a:latin typeface="Calibri" panose="020F0502020204030204" pitchFamily="34" charset="0"/>
                <a:cs typeface="Calibri" panose="020F0502020204030204" pitchFamily="34" charset="0"/>
              </a:rPr>
              <a:t>pipes</a:t>
            </a:r>
            <a:r>
              <a:rPr lang="it-IT" sz="1400" dirty="0" smtClean="0">
                <a:solidFill>
                  <a:prstClr val="black"/>
                </a:solidFill>
                <a:latin typeface="Calibri" panose="020F0502020204030204" pitchFamily="34" charset="0"/>
                <a:cs typeface="Calibri" panose="020F0502020204030204" pitchFamily="34" charset="0"/>
              </a:rPr>
              <a:t> </a:t>
            </a:r>
            <a:r>
              <a:rPr lang="it-IT" sz="1400" dirty="0" err="1" smtClean="0">
                <a:solidFill>
                  <a:prstClr val="black"/>
                </a:solidFill>
                <a:latin typeface="Calibri" panose="020F0502020204030204" pitchFamily="34" charset="0"/>
                <a:cs typeface="Calibri" panose="020F0502020204030204" pitchFamily="34" charset="0"/>
              </a:rPr>
              <a:t>below</a:t>
            </a:r>
            <a:r>
              <a:rPr lang="it-IT" sz="1400" dirty="0" smtClean="0">
                <a:solidFill>
                  <a:prstClr val="black"/>
                </a:solidFill>
                <a:latin typeface="Calibri" panose="020F0502020204030204" pitchFamily="34" charset="0"/>
                <a:cs typeface="Calibri" panose="020F0502020204030204" pitchFamily="34" charset="0"/>
              </a:rPr>
              <a:t> </a:t>
            </a:r>
            <a:r>
              <a:rPr lang="it-IT" sz="1400" dirty="0" err="1" smtClean="0">
                <a:solidFill>
                  <a:prstClr val="black"/>
                </a:solidFill>
                <a:latin typeface="Calibri" panose="020F0502020204030204" pitchFamily="34" charset="0"/>
                <a:cs typeface="Calibri" panose="020F0502020204030204" pitchFamily="34" charset="0"/>
              </a:rPr>
              <a:t>cut</a:t>
            </a:r>
            <a:r>
              <a:rPr lang="it-IT" sz="1400" dirty="0" smtClean="0">
                <a:solidFill>
                  <a:prstClr val="black"/>
                </a:solidFill>
                <a:latin typeface="Calibri" panose="020F0502020204030204" pitchFamily="34" charset="0"/>
                <a:cs typeface="Calibri" panose="020F0502020204030204" pitchFamily="34" charset="0"/>
              </a:rPr>
              <a:t>-off, to be </a:t>
            </a:r>
            <a:r>
              <a:rPr lang="it-IT" sz="1400" dirty="0" err="1" smtClean="0">
                <a:solidFill>
                  <a:prstClr val="black"/>
                </a:solidFill>
                <a:latin typeface="Calibri" panose="020F0502020204030204" pitchFamily="34" charset="0"/>
                <a:cs typeface="Calibri" panose="020F0502020204030204" pitchFamily="34" charset="0"/>
              </a:rPr>
              <a:t>used</a:t>
            </a:r>
            <a:r>
              <a:rPr lang="it-IT" sz="1400" dirty="0" smtClean="0">
                <a:solidFill>
                  <a:prstClr val="black"/>
                </a:solidFill>
                <a:latin typeface="Calibri" panose="020F0502020204030204" pitchFamily="34" charset="0"/>
                <a:cs typeface="Calibri" panose="020F0502020204030204" pitchFamily="34" charset="0"/>
              </a:rPr>
              <a:t> </a:t>
            </a:r>
            <a:r>
              <a:rPr lang="it-IT" sz="1400" dirty="0" err="1" smtClean="0">
                <a:solidFill>
                  <a:prstClr val="black"/>
                </a:solidFill>
                <a:latin typeface="Calibri" panose="020F0502020204030204" pitchFamily="34" charset="0"/>
                <a:cs typeface="Calibri" panose="020F0502020204030204" pitchFamily="34" charset="0"/>
              </a:rPr>
              <a:t>as</a:t>
            </a:r>
            <a:r>
              <a:rPr lang="it-IT" sz="1400" dirty="0" smtClean="0">
                <a:solidFill>
                  <a:prstClr val="black"/>
                </a:solidFill>
                <a:latin typeface="Calibri" panose="020F0502020204030204" pitchFamily="34" charset="0"/>
                <a:cs typeface="Calibri" panose="020F0502020204030204" pitchFamily="34" charset="0"/>
              </a:rPr>
              <a:t> </a:t>
            </a:r>
            <a:r>
              <a:rPr lang="it-IT" sz="1400" dirty="0" err="1" smtClean="0">
                <a:solidFill>
                  <a:prstClr val="black"/>
                </a:solidFill>
                <a:latin typeface="Calibri" panose="020F0502020204030204" pitchFamily="34" charset="0"/>
                <a:cs typeface="Calibri" panose="020F0502020204030204" pitchFamily="34" charset="0"/>
              </a:rPr>
              <a:t>pumping</a:t>
            </a:r>
            <a:r>
              <a:rPr lang="it-IT" sz="1400" dirty="0" smtClean="0">
                <a:solidFill>
                  <a:prstClr val="black"/>
                </a:solidFill>
                <a:latin typeface="Calibri" panose="020F0502020204030204" pitchFamily="34" charset="0"/>
                <a:cs typeface="Calibri" panose="020F0502020204030204" pitchFamily="34" charset="0"/>
              </a:rPr>
              <a:t> </a:t>
            </a:r>
            <a:r>
              <a:rPr lang="it-IT" sz="1400" dirty="0" err="1" smtClean="0">
                <a:solidFill>
                  <a:prstClr val="black"/>
                </a:solidFill>
                <a:latin typeface="Calibri" panose="020F0502020204030204" pitchFamily="34" charset="0"/>
                <a:cs typeface="Calibri" panose="020F0502020204030204" pitchFamily="34" charset="0"/>
              </a:rPr>
              <a:t>ports</a:t>
            </a:r>
            <a:r>
              <a:rPr lang="it-IT" sz="1400" dirty="0" smtClean="0">
                <a:solidFill>
                  <a:prstClr val="black"/>
                </a:solidFill>
                <a:latin typeface="Calibri" panose="020F0502020204030204" pitchFamily="34" charset="0"/>
                <a:cs typeface="Calibri" panose="020F0502020204030204" pitchFamily="34" charset="0"/>
              </a:rPr>
              <a:t>.</a:t>
            </a:r>
          </a:p>
        </p:txBody>
      </p:sp>
      <p:sp>
        <p:nvSpPr>
          <p:cNvPr id="9" name="TextBox 8"/>
          <p:cNvSpPr txBox="1"/>
          <p:nvPr/>
        </p:nvSpPr>
        <p:spPr>
          <a:xfrm>
            <a:off x="-4606" y="6550223"/>
            <a:ext cx="8126882" cy="307777"/>
          </a:xfrm>
          <a:prstGeom prst="rect">
            <a:avLst/>
          </a:prstGeom>
          <a:noFill/>
        </p:spPr>
        <p:txBody>
          <a:bodyPr wrap="square" rtlCol="0">
            <a:spAutoFit/>
          </a:bodyPr>
          <a:lstStyle/>
          <a:p>
            <a:r>
              <a:rPr lang="it-IT" sz="1400" dirty="0" smtClean="0">
                <a:solidFill>
                  <a:schemeClr val="tx1">
                    <a:lumMod val="95000"/>
                  </a:schemeClr>
                </a:solidFill>
                <a:latin typeface="Calibri" panose="020F0502020204030204" pitchFamily="34" charset="0"/>
                <a:cs typeface="Calibri" panose="020F0502020204030204" pitchFamily="34" charset="0"/>
              </a:rPr>
              <a:t>HG2018 - Shanghai			</a:t>
            </a:r>
          </a:p>
        </p:txBody>
      </p:sp>
    </p:spTree>
    <p:extLst>
      <p:ext uri="{BB962C8B-B14F-4D97-AF65-F5344CB8AC3E}">
        <p14:creationId xmlns:p14="http://schemas.microsoft.com/office/powerpoint/2010/main" val="472670843"/>
      </p:ext>
    </p:extLst>
  </p:cSld>
  <p:clrMapOvr>
    <a:masterClrMapping/>
  </p:clrMapOvr>
  <mc:AlternateContent xmlns:mc="http://schemas.openxmlformats.org/markup-compatibility/2006" xmlns:p14="http://schemas.microsoft.com/office/powerpoint/2010/main">
    <mc:Choice Requires="p14">
      <p:transition spd="slow" p14:dur="2000" advTm="24959"/>
    </mc:Choice>
    <mc:Fallback xmlns="">
      <p:transition spd="slow" advTm="24959"/>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4606" y="814203"/>
            <a:ext cx="9144002" cy="57654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prstClr val="white"/>
              </a:solidFill>
            </a:endParaRPr>
          </a:p>
        </p:txBody>
      </p:sp>
      <p:sp>
        <p:nvSpPr>
          <p:cNvPr id="2" name="Titolo 1"/>
          <p:cNvSpPr>
            <a:spLocks noGrp="1"/>
          </p:cNvSpPr>
          <p:nvPr>
            <p:ph type="title"/>
          </p:nvPr>
        </p:nvSpPr>
        <p:spPr>
          <a:xfrm>
            <a:off x="628650" y="1"/>
            <a:ext cx="7886700" cy="811368"/>
          </a:xfrm>
        </p:spPr>
        <p:txBody>
          <a:bodyPr>
            <a:normAutofit/>
          </a:bodyPr>
          <a:lstStyle/>
          <a:p>
            <a:r>
              <a:rPr lang="it-IT" sz="3600" b="1" dirty="0" smtClean="0">
                <a:solidFill>
                  <a:schemeClr val="tx1">
                    <a:lumMod val="85000"/>
                  </a:schemeClr>
                </a:solidFill>
                <a:latin typeface="Calibri" panose="020F0502020204030204" pitchFamily="34" charset="0"/>
                <a:cs typeface="Calibri" panose="020F0502020204030204" pitchFamily="34" charset="0"/>
              </a:rPr>
              <a:t>C-band TW </a:t>
            </a:r>
            <a:r>
              <a:rPr lang="it-IT" sz="3600" b="1" dirty="0" err="1" smtClean="0">
                <a:solidFill>
                  <a:schemeClr val="tx1">
                    <a:lumMod val="85000"/>
                  </a:schemeClr>
                </a:solidFill>
                <a:latin typeface="Calibri" panose="020F0502020204030204" pitchFamily="34" charset="0"/>
                <a:cs typeface="Calibri" panose="020F0502020204030204" pitchFamily="34" charset="0"/>
              </a:rPr>
              <a:t>structure</a:t>
            </a:r>
            <a:r>
              <a:rPr lang="it-IT" sz="3600" b="1" dirty="0" smtClean="0">
                <a:solidFill>
                  <a:schemeClr val="tx1">
                    <a:lumMod val="85000"/>
                  </a:schemeClr>
                </a:solidFill>
                <a:latin typeface="Calibri" panose="020F0502020204030204" pitchFamily="34" charset="0"/>
                <a:cs typeface="Calibri" panose="020F0502020204030204" pitchFamily="34" charset="0"/>
              </a:rPr>
              <a:t>: coupler </a:t>
            </a:r>
            <a:r>
              <a:rPr lang="it-IT" sz="3600" b="1" dirty="0" err="1" smtClean="0">
                <a:solidFill>
                  <a:schemeClr val="tx1">
                    <a:lumMod val="85000"/>
                  </a:schemeClr>
                </a:solidFill>
                <a:latin typeface="Calibri" panose="020F0502020204030204" pitchFamily="34" charset="0"/>
                <a:cs typeface="Calibri" panose="020F0502020204030204" pitchFamily="34" charset="0"/>
              </a:rPr>
              <a:t>type</a:t>
            </a:r>
            <a:r>
              <a:rPr lang="it-IT" sz="3600" b="1" dirty="0" smtClean="0">
                <a:solidFill>
                  <a:schemeClr val="tx1">
                    <a:lumMod val="85000"/>
                  </a:schemeClr>
                </a:solidFill>
                <a:latin typeface="Calibri" panose="020F0502020204030204" pitchFamily="34" charset="0"/>
                <a:cs typeface="Calibri" panose="020F0502020204030204" pitchFamily="34" charset="0"/>
              </a:rPr>
              <a:t> B</a:t>
            </a:r>
            <a:endParaRPr lang="it-IT" sz="3600" b="1" dirty="0">
              <a:solidFill>
                <a:schemeClr val="tx1">
                  <a:lumMod val="85000"/>
                </a:schemeClr>
              </a:solidFill>
              <a:latin typeface="Calibri" panose="020F0502020204030204" pitchFamily="34" charset="0"/>
              <a:cs typeface="Calibri" panose="020F0502020204030204" pitchFamily="34" charset="0"/>
            </a:endParaRPr>
          </a:p>
        </p:txBody>
      </p:sp>
      <p:pic>
        <p:nvPicPr>
          <p:cNvPr id="14" name="Immagine 13"/>
          <p:cNvPicPr>
            <a:picLocks noChangeAspect="1"/>
          </p:cNvPicPr>
          <p:nvPr/>
        </p:nvPicPr>
        <p:blipFill rotWithShape="1">
          <a:blip r:embed="rId3"/>
          <a:srcRect l="25246" r="9190"/>
          <a:stretch/>
        </p:blipFill>
        <p:spPr>
          <a:xfrm>
            <a:off x="4932040" y="982445"/>
            <a:ext cx="3888432" cy="3490232"/>
          </a:xfrm>
          <a:prstGeom prst="rect">
            <a:avLst/>
          </a:prstGeom>
        </p:spPr>
      </p:pic>
      <p:pic>
        <p:nvPicPr>
          <p:cNvPr id="15" name="Immagine 14"/>
          <p:cNvPicPr>
            <a:picLocks noChangeAspect="1"/>
          </p:cNvPicPr>
          <p:nvPr/>
        </p:nvPicPr>
        <p:blipFill rotWithShape="1">
          <a:blip r:embed="rId4"/>
          <a:srcRect l="25246" r="45986" b="6800"/>
          <a:stretch/>
        </p:blipFill>
        <p:spPr>
          <a:xfrm>
            <a:off x="3131840" y="1268760"/>
            <a:ext cx="1624047" cy="3096344"/>
          </a:xfrm>
          <a:prstGeom prst="rect">
            <a:avLst/>
          </a:prstGeom>
        </p:spPr>
      </p:pic>
      <p:pic>
        <p:nvPicPr>
          <p:cNvPr id="16" name="Immagin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37852" y="4429030"/>
            <a:ext cx="3227393" cy="2107477"/>
          </a:xfrm>
          <a:prstGeom prst="rect">
            <a:avLst/>
          </a:prstGeom>
        </p:spPr>
      </p:pic>
      <p:pic>
        <p:nvPicPr>
          <p:cNvPr id="17" name="Immagine 16"/>
          <p:cNvPicPr>
            <a:picLocks noChangeAspect="1"/>
          </p:cNvPicPr>
          <p:nvPr/>
        </p:nvPicPr>
        <p:blipFill rotWithShape="1">
          <a:blip r:embed="rId6">
            <a:extLst>
              <a:ext uri="{28A0092B-C50C-407E-A947-70E740481C1C}">
                <a14:useLocalDpi xmlns:a14="http://schemas.microsoft.com/office/drawing/2010/main" val="0"/>
              </a:ext>
            </a:extLst>
          </a:blip>
          <a:srcRect r="7570"/>
          <a:stretch/>
        </p:blipFill>
        <p:spPr>
          <a:xfrm>
            <a:off x="6060313" y="4454784"/>
            <a:ext cx="2983103" cy="2107477"/>
          </a:xfrm>
          <a:prstGeom prst="rect">
            <a:avLst/>
          </a:prstGeom>
        </p:spPr>
      </p:pic>
      <p:pic>
        <p:nvPicPr>
          <p:cNvPr id="20" name="Immagine 19"/>
          <p:cNvPicPr>
            <a:picLocks noChangeAspect="1"/>
          </p:cNvPicPr>
          <p:nvPr/>
        </p:nvPicPr>
        <p:blipFill rotWithShape="1">
          <a:blip r:embed="rId7"/>
          <a:srcRect l="7182" r="49332" b="10211"/>
          <a:stretch/>
        </p:blipFill>
        <p:spPr>
          <a:xfrm>
            <a:off x="171283" y="3307660"/>
            <a:ext cx="2690415" cy="3269149"/>
          </a:xfrm>
          <a:prstGeom prst="rect">
            <a:avLst/>
          </a:prstGeom>
        </p:spPr>
      </p:pic>
      <p:sp>
        <p:nvSpPr>
          <p:cNvPr id="19" name="CasellaDiTesto 18"/>
          <p:cNvSpPr txBox="1"/>
          <p:nvPr/>
        </p:nvSpPr>
        <p:spPr>
          <a:xfrm>
            <a:off x="111337" y="865956"/>
            <a:ext cx="3096344" cy="1077218"/>
          </a:xfrm>
          <a:prstGeom prst="rect">
            <a:avLst/>
          </a:prstGeom>
          <a:noFill/>
        </p:spPr>
        <p:txBody>
          <a:bodyPr wrap="square" rtlCol="0">
            <a:spAutoFit/>
          </a:bodyPr>
          <a:lstStyle/>
          <a:p>
            <a:pPr marL="285750" indent="-285750">
              <a:buFont typeface="Arial" panose="020B0604020202020204" pitchFamily="34" charset="0"/>
              <a:buChar char="•"/>
            </a:pPr>
            <a:r>
              <a:rPr lang="it-IT" sz="1600" dirty="0" smtClean="0">
                <a:solidFill>
                  <a:prstClr val="black"/>
                </a:solidFill>
                <a:latin typeface="Calibri"/>
              </a:rPr>
              <a:t>Racetrack </a:t>
            </a:r>
            <a:r>
              <a:rPr lang="it-IT" sz="1600" dirty="0" err="1" smtClean="0">
                <a:solidFill>
                  <a:prstClr val="black"/>
                </a:solidFill>
                <a:latin typeface="Calibri"/>
              </a:rPr>
              <a:t>coupling</a:t>
            </a:r>
            <a:r>
              <a:rPr lang="it-IT" sz="1600" dirty="0" smtClean="0">
                <a:solidFill>
                  <a:prstClr val="black"/>
                </a:solidFill>
                <a:latin typeface="Calibri"/>
              </a:rPr>
              <a:t> slot</a:t>
            </a:r>
          </a:p>
          <a:p>
            <a:pPr marL="285750" indent="-285750">
              <a:buFont typeface="Arial" panose="020B0604020202020204" pitchFamily="34" charset="0"/>
              <a:buChar char="•"/>
            </a:pPr>
            <a:r>
              <a:rPr lang="it-IT" sz="1600" dirty="0">
                <a:solidFill>
                  <a:prstClr val="black"/>
                </a:solidFill>
                <a:latin typeface="Calibri"/>
              </a:rPr>
              <a:t>Waveguides run sideways the </a:t>
            </a:r>
            <a:r>
              <a:rPr lang="it-IT" sz="1600" dirty="0" err="1" smtClean="0">
                <a:solidFill>
                  <a:prstClr val="black"/>
                </a:solidFill>
                <a:latin typeface="Calibri"/>
              </a:rPr>
              <a:t>accelerating</a:t>
            </a:r>
            <a:r>
              <a:rPr lang="it-IT" sz="1600" dirty="0" smtClean="0">
                <a:solidFill>
                  <a:prstClr val="black"/>
                </a:solidFill>
                <a:latin typeface="Calibri"/>
              </a:rPr>
              <a:t> </a:t>
            </a:r>
            <a:r>
              <a:rPr lang="it-IT" sz="1600" dirty="0" err="1" smtClean="0">
                <a:solidFill>
                  <a:prstClr val="black"/>
                </a:solidFill>
                <a:latin typeface="Calibri"/>
              </a:rPr>
              <a:t>cells</a:t>
            </a:r>
            <a:endParaRPr lang="it-IT" sz="1600" dirty="0" smtClean="0">
              <a:solidFill>
                <a:prstClr val="black"/>
              </a:solidFill>
              <a:latin typeface="Calibri"/>
            </a:endParaRPr>
          </a:p>
          <a:p>
            <a:pPr marL="285750" indent="-285750">
              <a:buFont typeface="Arial" panose="020B0604020202020204" pitchFamily="34" charset="0"/>
              <a:buChar char="•"/>
            </a:pPr>
            <a:r>
              <a:rPr lang="it-IT" sz="1600" dirty="0" smtClean="0">
                <a:solidFill>
                  <a:prstClr val="black"/>
                </a:solidFill>
                <a:latin typeface="Calibri"/>
              </a:rPr>
              <a:t>5 </a:t>
            </a:r>
            <a:r>
              <a:rPr lang="it-IT" sz="1600" dirty="0" err="1" smtClean="0">
                <a:solidFill>
                  <a:prstClr val="black"/>
                </a:solidFill>
                <a:latin typeface="Calibri"/>
              </a:rPr>
              <a:t>cells</a:t>
            </a:r>
            <a:r>
              <a:rPr lang="it-IT" sz="1600" dirty="0" smtClean="0">
                <a:solidFill>
                  <a:prstClr val="black"/>
                </a:solidFill>
                <a:latin typeface="Calibri"/>
              </a:rPr>
              <a:t> + 2 </a:t>
            </a:r>
            <a:r>
              <a:rPr lang="it-IT" sz="1600" dirty="0" err="1" smtClean="0">
                <a:solidFill>
                  <a:prstClr val="black"/>
                </a:solidFill>
                <a:latin typeface="Calibri"/>
              </a:rPr>
              <a:t>coupling</a:t>
            </a:r>
            <a:r>
              <a:rPr lang="it-IT" sz="1600" dirty="0" smtClean="0">
                <a:solidFill>
                  <a:prstClr val="black"/>
                </a:solidFill>
                <a:latin typeface="Calibri"/>
              </a:rPr>
              <a:t> TM020 </a:t>
            </a:r>
            <a:r>
              <a:rPr lang="it-IT" sz="1600" dirty="0" err="1" smtClean="0">
                <a:solidFill>
                  <a:prstClr val="black"/>
                </a:solidFill>
                <a:latin typeface="Calibri"/>
              </a:rPr>
              <a:t>cells</a:t>
            </a:r>
            <a:endParaRPr lang="it-IT" sz="1600" dirty="0" smtClean="0">
              <a:solidFill>
                <a:prstClr val="black"/>
              </a:solidFill>
              <a:latin typeface="Calibri"/>
            </a:endParaRPr>
          </a:p>
        </p:txBody>
      </p:sp>
      <p:sp>
        <p:nvSpPr>
          <p:cNvPr id="3" name="Rectangle 2"/>
          <p:cNvSpPr/>
          <p:nvPr/>
        </p:nvSpPr>
        <p:spPr>
          <a:xfrm>
            <a:off x="183886" y="1945854"/>
            <a:ext cx="4572000" cy="1384995"/>
          </a:xfrm>
          <a:prstGeom prst="rect">
            <a:avLst/>
          </a:prstGeom>
        </p:spPr>
        <p:txBody>
          <a:bodyPr>
            <a:spAutoFit/>
          </a:bodyPr>
          <a:lstStyle/>
          <a:p>
            <a:pPr lvl="0"/>
            <a:r>
              <a:rPr lang="it-IT" sz="1400" b="1" dirty="0" smtClean="0">
                <a:solidFill>
                  <a:prstClr val="black"/>
                </a:solidFill>
                <a:latin typeface="Calibri"/>
              </a:rPr>
              <a:t>Preliminary </a:t>
            </a:r>
            <a:r>
              <a:rPr lang="it-IT" sz="1400" b="1" dirty="0" err="1" smtClean="0">
                <a:solidFill>
                  <a:prstClr val="black"/>
                </a:solidFill>
                <a:latin typeface="Calibri"/>
              </a:rPr>
              <a:t>results</a:t>
            </a:r>
            <a:r>
              <a:rPr lang="it-IT" sz="1400" dirty="0" smtClean="0">
                <a:solidFill>
                  <a:prstClr val="black"/>
                </a:solidFill>
                <a:latin typeface="Calibri"/>
              </a:rPr>
              <a:t>:</a:t>
            </a:r>
          </a:p>
          <a:p>
            <a:pPr marL="285750" lvl="0" indent="-285750">
              <a:buFont typeface="Arial" panose="020B0604020202020204" pitchFamily="34" charset="0"/>
              <a:buChar char="•"/>
            </a:pPr>
            <a:r>
              <a:rPr lang="it-IT" sz="1400" dirty="0" err="1" smtClean="0">
                <a:solidFill>
                  <a:prstClr val="black"/>
                </a:solidFill>
                <a:latin typeface="Calibri"/>
              </a:rPr>
              <a:t>f</a:t>
            </a:r>
            <a:r>
              <a:rPr lang="it-IT" sz="1400" baseline="-25000" dirty="0" err="1" smtClean="0">
                <a:solidFill>
                  <a:prstClr val="black"/>
                </a:solidFill>
                <a:latin typeface="Calibri"/>
              </a:rPr>
              <a:t>res</a:t>
            </a:r>
            <a:r>
              <a:rPr lang="it-IT" sz="1400" dirty="0" smtClean="0">
                <a:solidFill>
                  <a:prstClr val="black"/>
                </a:solidFill>
                <a:latin typeface="Calibri"/>
              </a:rPr>
              <a:t> </a:t>
            </a:r>
            <a:r>
              <a:rPr lang="it-IT" sz="1400" dirty="0">
                <a:solidFill>
                  <a:prstClr val="black"/>
                </a:solidFill>
                <a:latin typeface="Calibri"/>
              </a:rPr>
              <a:t>= 5.712 GHz</a:t>
            </a:r>
          </a:p>
          <a:p>
            <a:pPr marL="285750" lvl="0" indent="-285750">
              <a:buFont typeface="Arial" panose="020B0604020202020204" pitchFamily="34" charset="0"/>
              <a:buChar char="•"/>
            </a:pPr>
            <a:r>
              <a:rPr lang="it-IT" sz="1400" dirty="0">
                <a:solidFill>
                  <a:prstClr val="black"/>
                </a:solidFill>
                <a:latin typeface="Calibri"/>
              </a:rPr>
              <a:t>S11 = -35 </a:t>
            </a:r>
            <a:r>
              <a:rPr lang="it-IT" sz="1400" dirty="0" smtClean="0">
                <a:solidFill>
                  <a:prstClr val="black"/>
                </a:solidFill>
                <a:latin typeface="Calibri"/>
              </a:rPr>
              <a:t>dB</a:t>
            </a:r>
          </a:p>
          <a:p>
            <a:pPr marL="285750" lvl="0" indent="-285750">
              <a:buFont typeface="Arial" panose="020B0604020202020204" pitchFamily="34" charset="0"/>
              <a:buChar char="•"/>
            </a:pPr>
            <a:r>
              <a:rPr lang="it-IT" sz="1400" dirty="0" err="1" smtClean="0">
                <a:solidFill>
                  <a:prstClr val="black"/>
                </a:solidFill>
                <a:latin typeface="Calibri"/>
              </a:rPr>
              <a:t>Hsurf</a:t>
            </a:r>
            <a:r>
              <a:rPr lang="it-IT" sz="1400" dirty="0" smtClean="0">
                <a:solidFill>
                  <a:prstClr val="black"/>
                </a:solidFill>
                <a:latin typeface="Calibri"/>
              </a:rPr>
              <a:t> = 118 </a:t>
            </a:r>
            <a:r>
              <a:rPr lang="it-IT" sz="1400" dirty="0" err="1" smtClean="0">
                <a:solidFill>
                  <a:prstClr val="black"/>
                </a:solidFill>
                <a:latin typeface="Calibri"/>
              </a:rPr>
              <a:t>kA</a:t>
            </a:r>
            <a:r>
              <a:rPr lang="it-IT" sz="1400" dirty="0" smtClean="0">
                <a:solidFill>
                  <a:prstClr val="black"/>
                </a:solidFill>
                <a:latin typeface="Calibri"/>
              </a:rPr>
              <a:t>/m</a:t>
            </a:r>
            <a:endParaRPr lang="it-IT" sz="1400" dirty="0">
              <a:solidFill>
                <a:prstClr val="black"/>
              </a:solidFill>
              <a:latin typeface="Calibri"/>
            </a:endParaRPr>
          </a:p>
          <a:p>
            <a:pPr marL="285750" lvl="0" indent="-285750">
              <a:buFont typeface="Arial" panose="020B0604020202020204" pitchFamily="34" charset="0"/>
              <a:buChar char="•"/>
            </a:pPr>
            <a:r>
              <a:rPr lang="it-IT" sz="1400" dirty="0" err="1">
                <a:solidFill>
                  <a:prstClr val="black"/>
                </a:solidFill>
                <a:latin typeface="Calibri"/>
              </a:rPr>
              <a:t>Pulsed</a:t>
            </a:r>
            <a:r>
              <a:rPr lang="it-IT" sz="1400" dirty="0">
                <a:solidFill>
                  <a:prstClr val="black"/>
                </a:solidFill>
                <a:latin typeface="Calibri"/>
              </a:rPr>
              <a:t> </a:t>
            </a:r>
            <a:r>
              <a:rPr lang="it-IT" sz="1400" dirty="0" err="1">
                <a:solidFill>
                  <a:prstClr val="black"/>
                </a:solidFill>
                <a:latin typeface="Calibri"/>
              </a:rPr>
              <a:t>heating</a:t>
            </a:r>
            <a:r>
              <a:rPr lang="it-IT" sz="1400" dirty="0">
                <a:solidFill>
                  <a:prstClr val="black"/>
                </a:solidFill>
                <a:latin typeface="Calibri"/>
              </a:rPr>
              <a:t> @Pin=40MW                             </a:t>
            </a:r>
            <a:endParaRPr lang="it-IT" sz="1400" dirty="0" smtClean="0">
              <a:solidFill>
                <a:prstClr val="black"/>
              </a:solidFill>
              <a:latin typeface="Calibri"/>
            </a:endParaRPr>
          </a:p>
          <a:p>
            <a:pPr lvl="0"/>
            <a:r>
              <a:rPr lang="it-IT" sz="1400" dirty="0">
                <a:solidFill>
                  <a:prstClr val="black"/>
                </a:solidFill>
                <a:latin typeface="Calibri"/>
              </a:rPr>
              <a:t> </a:t>
            </a:r>
            <a:r>
              <a:rPr lang="it-IT" sz="1400" dirty="0" smtClean="0">
                <a:solidFill>
                  <a:prstClr val="black"/>
                </a:solidFill>
                <a:latin typeface="Calibri"/>
              </a:rPr>
              <a:t>      </a:t>
            </a:r>
            <a:r>
              <a:rPr lang="it-IT" sz="1400" dirty="0">
                <a:solidFill>
                  <a:prstClr val="black"/>
                </a:solidFill>
                <a:latin typeface="Calibri"/>
              </a:rPr>
              <a:t>T&lt;5°C with 1us </a:t>
            </a:r>
            <a:r>
              <a:rPr lang="it-IT" sz="1400" dirty="0" err="1">
                <a:solidFill>
                  <a:prstClr val="black"/>
                </a:solidFill>
                <a:latin typeface="Calibri"/>
              </a:rPr>
              <a:t>pulse</a:t>
            </a:r>
            <a:r>
              <a:rPr lang="it-IT" sz="1400" dirty="0">
                <a:solidFill>
                  <a:prstClr val="black"/>
                </a:solidFill>
                <a:latin typeface="Calibri"/>
              </a:rPr>
              <a:t> </a:t>
            </a:r>
            <a:r>
              <a:rPr lang="it-IT" sz="1400" dirty="0" err="1">
                <a:solidFill>
                  <a:prstClr val="black"/>
                </a:solidFill>
                <a:latin typeface="Calibri"/>
              </a:rPr>
              <a:t>length</a:t>
            </a:r>
            <a:r>
              <a:rPr lang="it-IT" sz="1400" dirty="0">
                <a:solidFill>
                  <a:prstClr val="black"/>
                </a:solidFill>
                <a:latin typeface="Calibri"/>
              </a:rPr>
              <a:t> </a:t>
            </a:r>
          </a:p>
        </p:txBody>
      </p:sp>
      <p:sp>
        <p:nvSpPr>
          <p:cNvPr id="11" name="TextBox 10"/>
          <p:cNvSpPr txBox="1"/>
          <p:nvPr/>
        </p:nvSpPr>
        <p:spPr>
          <a:xfrm>
            <a:off x="0" y="6551056"/>
            <a:ext cx="8706118" cy="307777"/>
          </a:xfrm>
          <a:prstGeom prst="rect">
            <a:avLst/>
          </a:prstGeom>
          <a:noFill/>
        </p:spPr>
        <p:txBody>
          <a:bodyPr wrap="square" rtlCol="0">
            <a:spAutoFit/>
          </a:bodyPr>
          <a:lstStyle/>
          <a:p>
            <a:pPr algn="r"/>
            <a:r>
              <a:rPr lang="it-IT" sz="1400" dirty="0" smtClean="0">
                <a:solidFill>
                  <a:schemeClr val="tx1">
                    <a:lumMod val="95000"/>
                  </a:schemeClr>
                </a:solidFill>
                <a:latin typeface="Calibri" panose="020F0502020204030204" pitchFamily="34" charset="0"/>
                <a:cs typeface="Calibri" panose="020F0502020204030204" pitchFamily="34" charset="0"/>
              </a:rPr>
              <a:t>07-06-2018</a:t>
            </a:r>
            <a:endParaRPr lang="it-IT" sz="1400" dirty="0">
              <a:solidFill>
                <a:schemeClr val="tx1">
                  <a:lumMod val="95000"/>
                </a:schemeClr>
              </a:solidFill>
              <a:latin typeface="Calibri" panose="020F0502020204030204" pitchFamily="34" charset="0"/>
              <a:cs typeface="Calibri" panose="020F0502020204030204" pitchFamily="34" charset="0"/>
            </a:endParaRPr>
          </a:p>
        </p:txBody>
      </p:sp>
      <p:sp>
        <p:nvSpPr>
          <p:cNvPr id="12" name="TextBox 11"/>
          <p:cNvSpPr txBox="1"/>
          <p:nvPr/>
        </p:nvSpPr>
        <p:spPr>
          <a:xfrm>
            <a:off x="-4606" y="6550223"/>
            <a:ext cx="8126882" cy="307777"/>
          </a:xfrm>
          <a:prstGeom prst="rect">
            <a:avLst/>
          </a:prstGeom>
          <a:noFill/>
        </p:spPr>
        <p:txBody>
          <a:bodyPr wrap="square" rtlCol="0">
            <a:spAutoFit/>
          </a:bodyPr>
          <a:lstStyle/>
          <a:p>
            <a:r>
              <a:rPr lang="it-IT" sz="1400" dirty="0" smtClean="0">
                <a:solidFill>
                  <a:schemeClr val="tx1">
                    <a:lumMod val="95000"/>
                  </a:schemeClr>
                </a:solidFill>
                <a:latin typeface="Calibri" panose="020F0502020204030204" pitchFamily="34" charset="0"/>
                <a:cs typeface="Calibri" panose="020F0502020204030204" pitchFamily="34" charset="0"/>
              </a:rPr>
              <a:t>HG2018 - Shanghai			</a:t>
            </a:r>
          </a:p>
        </p:txBody>
      </p:sp>
      <p:cxnSp>
        <p:nvCxnSpPr>
          <p:cNvPr id="5" name="Straight Arrow Connector 4"/>
          <p:cNvCxnSpPr/>
          <p:nvPr/>
        </p:nvCxnSpPr>
        <p:spPr>
          <a:xfrm flipV="1">
            <a:off x="4134118" y="2863403"/>
            <a:ext cx="4293" cy="502276"/>
          </a:xfrm>
          <a:prstGeom prst="straightConnector1">
            <a:avLst/>
          </a:prstGeom>
          <a:ln w="28575">
            <a:solidFill>
              <a:schemeClr val="bg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3342067" y="2008239"/>
            <a:ext cx="0" cy="1130464"/>
          </a:xfrm>
          <a:prstGeom prst="straightConnector1">
            <a:avLst/>
          </a:prstGeom>
          <a:ln w="28575">
            <a:solidFill>
              <a:schemeClr val="bg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4158314" y="2984814"/>
            <a:ext cx="4572000" cy="307777"/>
          </a:xfrm>
          <a:prstGeom prst="rect">
            <a:avLst/>
          </a:prstGeom>
        </p:spPr>
        <p:txBody>
          <a:bodyPr>
            <a:spAutoFit/>
          </a:bodyPr>
          <a:lstStyle/>
          <a:p>
            <a:pPr lvl="0"/>
            <a:r>
              <a:rPr lang="it-IT" sz="1400" dirty="0" smtClean="0">
                <a:solidFill>
                  <a:prstClr val="black"/>
                </a:solidFill>
                <a:latin typeface="Calibri"/>
              </a:rPr>
              <a:t>w</a:t>
            </a:r>
            <a:endParaRPr lang="it-IT" sz="1400" dirty="0">
              <a:solidFill>
                <a:prstClr val="black"/>
              </a:solidFill>
              <a:latin typeface="Calibri"/>
            </a:endParaRPr>
          </a:p>
        </p:txBody>
      </p:sp>
      <p:sp>
        <p:nvSpPr>
          <p:cNvPr id="22" name="Rectangle 21"/>
          <p:cNvSpPr/>
          <p:nvPr/>
        </p:nvSpPr>
        <p:spPr>
          <a:xfrm>
            <a:off x="2979864" y="2306413"/>
            <a:ext cx="4572000" cy="307777"/>
          </a:xfrm>
          <a:prstGeom prst="rect">
            <a:avLst/>
          </a:prstGeom>
        </p:spPr>
        <p:txBody>
          <a:bodyPr>
            <a:spAutoFit/>
          </a:bodyPr>
          <a:lstStyle/>
          <a:p>
            <a:pPr lvl="0"/>
            <a:r>
              <a:rPr lang="it-IT" sz="1400" dirty="0" err="1" smtClean="0">
                <a:solidFill>
                  <a:prstClr val="black"/>
                </a:solidFill>
                <a:latin typeface="Calibri"/>
              </a:rPr>
              <a:t>Rc</a:t>
            </a:r>
            <a:endParaRPr lang="it-IT" sz="1400" dirty="0">
              <a:solidFill>
                <a:prstClr val="black"/>
              </a:solidFill>
              <a:latin typeface="Calibri"/>
            </a:endParaRPr>
          </a:p>
        </p:txBody>
      </p:sp>
    </p:spTree>
    <p:extLst>
      <p:ext uri="{BB962C8B-B14F-4D97-AF65-F5344CB8AC3E}">
        <p14:creationId xmlns:p14="http://schemas.microsoft.com/office/powerpoint/2010/main" val="3164486150"/>
      </p:ext>
    </p:extLst>
  </p:cSld>
  <p:clrMapOvr>
    <a:masterClrMapping/>
  </p:clrMapOvr>
  <mc:AlternateContent xmlns:mc="http://schemas.openxmlformats.org/markup-compatibility/2006" xmlns:p14="http://schemas.microsoft.com/office/powerpoint/2010/main">
    <mc:Choice Requires="p14">
      <p:transition spd="slow" p14:dur="2000" advTm="24959"/>
    </mc:Choice>
    <mc:Fallback xmlns="">
      <p:transition spd="slow" advTm="24959"/>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4606" y="811369"/>
            <a:ext cx="9144002" cy="57654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prstClr val="white"/>
              </a:solidFill>
            </a:endParaRPr>
          </a:p>
        </p:txBody>
      </p:sp>
      <p:sp>
        <p:nvSpPr>
          <p:cNvPr id="2" name="Titolo 1"/>
          <p:cNvSpPr>
            <a:spLocks noGrp="1"/>
          </p:cNvSpPr>
          <p:nvPr>
            <p:ph type="title"/>
          </p:nvPr>
        </p:nvSpPr>
        <p:spPr>
          <a:xfrm>
            <a:off x="628650" y="1"/>
            <a:ext cx="7886700" cy="811368"/>
          </a:xfrm>
        </p:spPr>
        <p:txBody>
          <a:bodyPr>
            <a:normAutofit/>
          </a:bodyPr>
          <a:lstStyle/>
          <a:p>
            <a:r>
              <a:rPr lang="it-IT" sz="3200" b="1" dirty="0" smtClean="0">
                <a:solidFill>
                  <a:schemeClr val="tx1">
                    <a:lumMod val="85000"/>
                  </a:schemeClr>
                </a:solidFill>
                <a:latin typeface="Calibri" panose="020F0502020204030204" pitchFamily="34" charset="0"/>
                <a:cs typeface="Calibri" panose="020F0502020204030204" pitchFamily="34" charset="0"/>
              </a:rPr>
              <a:t>Outline</a:t>
            </a:r>
            <a:endParaRPr lang="it-IT" sz="3200" b="1" dirty="0">
              <a:solidFill>
                <a:schemeClr val="tx1">
                  <a:lumMod val="85000"/>
                </a:schemeClr>
              </a:solidFill>
              <a:latin typeface="Calibri" panose="020F0502020204030204" pitchFamily="34" charset="0"/>
              <a:cs typeface="Calibri" panose="020F0502020204030204" pitchFamily="34" charset="0"/>
            </a:endParaRPr>
          </a:p>
        </p:txBody>
      </p:sp>
      <p:sp>
        <p:nvSpPr>
          <p:cNvPr id="18" name="TextBox 17"/>
          <p:cNvSpPr txBox="1"/>
          <p:nvPr/>
        </p:nvSpPr>
        <p:spPr>
          <a:xfrm>
            <a:off x="0" y="6551056"/>
            <a:ext cx="8706118" cy="307777"/>
          </a:xfrm>
          <a:prstGeom prst="rect">
            <a:avLst/>
          </a:prstGeom>
          <a:noFill/>
        </p:spPr>
        <p:txBody>
          <a:bodyPr wrap="square" rtlCol="0">
            <a:spAutoFit/>
          </a:bodyPr>
          <a:lstStyle/>
          <a:p>
            <a:pPr algn="r"/>
            <a:r>
              <a:rPr lang="it-IT" sz="1400" dirty="0" smtClean="0">
                <a:solidFill>
                  <a:schemeClr val="tx1">
                    <a:lumMod val="95000"/>
                  </a:schemeClr>
                </a:solidFill>
                <a:latin typeface="Calibri" panose="020F0502020204030204" pitchFamily="34" charset="0"/>
                <a:cs typeface="Calibri" panose="020F0502020204030204" pitchFamily="34" charset="0"/>
              </a:rPr>
              <a:t>07-06-2018</a:t>
            </a:r>
            <a:endParaRPr lang="it-IT" sz="1400" dirty="0">
              <a:solidFill>
                <a:schemeClr val="tx1">
                  <a:lumMod val="95000"/>
                </a:schemeClr>
              </a:solidFill>
              <a:latin typeface="Calibri" panose="020F0502020204030204" pitchFamily="34" charset="0"/>
              <a:cs typeface="Calibri" panose="020F0502020204030204" pitchFamily="34" charset="0"/>
            </a:endParaRPr>
          </a:p>
        </p:txBody>
      </p:sp>
      <p:sp>
        <p:nvSpPr>
          <p:cNvPr id="19" name="TextBox 18"/>
          <p:cNvSpPr txBox="1"/>
          <p:nvPr/>
        </p:nvSpPr>
        <p:spPr>
          <a:xfrm>
            <a:off x="240866" y="958920"/>
            <a:ext cx="8937478" cy="4247317"/>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it-IT" dirty="0" smtClean="0">
                <a:solidFill>
                  <a:schemeClr val="bg1"/>
                </a:solidFill>
                <a:latin typeface="Calibri" panose="020F0502020204030204" pitchFamily="34" charset="0"/>
                <a:cs typeface="Calibri" panose="020F0502020204030204" pitchFamily="34" charset="0"/>
              </a:rPr>
              <a:t>Gasket-</a:t>
            </a:r>
            <a:r>
              <a:rPr lang="it-IT" dirty="0" err="1" smtClean="0">
                <a:solidFill>
                  <a:schemeClr val="bg1"/>
                </a:solidFill>
                <a:latin typeface="Calibri" panose="020F0502020204030204" pitchFamily="34" charset="0"/>
                <a:cs typeface="Calibri" panose="020F0502020204030204" pitchFamily="34" charset="0"/>
              </a:rPr>
              <a:t>Clamping</a:t>
            </a:r>
            <a:r>
              <a:rPr lang="it-IT" dirty="0" smtClean="0">
                <a:solidFill>
                  <a:schemeClr val="bg1"/>
                </a:solidFill>
                <a:latin typeface="Calibri" panose="020F0502020204030204" pitchFamily="34" charset="0"/>
                <a:cs typeface="Calibri" panose="020F0502020204030204" pitchFamily="34" charset="0"/>
              </a:rPr>
              <a:t> </a:t>
            </a:r>
            <a:r>
              <a:rPr lang="it-IT" dirty="0" err="1" smtClean="0">
                <a:solidFill>
                  <a:schemeClr val="bg1"/>
                </a:solidFill>
                <a:latin typeface="Calibri" panose="020F0502020204030204" pitchFamily="34" charset="0"/>
                <a:cs typeface="Calibri" panose="020F0502020204030204" pitchFamily="34" charset="0"/>
              </a:rPr>
              <a:t>fabrication</a:t>
            </a:r>
            <a:r>
              <a:rPr lang="it-IT" dirty="0" smtClean="0">
                <a:solidFill>
                  <a:schemeClr val="bg1"/>
                </a:solidFill>
                <a:latin typeface="Calibri" panose="020F0502020204030204" pitchFamily="34" charset="0"/>
                <a:cs typeface="Calibri" panose="020F0502020204030204" pitchFamily="34" charset="0"/>
              </a:rPr>
              <a:t> technique </a:t>
            </a:r>
          </a:p>
          <a:p>
            <a:pPr marL="285750" indent="-285750">
              <a:lnSpc>
                <a:spcPct val="150000"/>
              </a:lnSpc>
              <a:buFont typeface="Arial" panose="020B0604020202020204" pitchFamily="34" charset="0"/>
              <a:buChar char="•"/>
            </a:pPr>
            <a:r>
              <a:rPr lang="it-IT" b="1" dirty="0" smtClean="0">
                <a:solidFill>
                  <a:schemeClr val="bg1"/>
                </a:solidFill>
                <a:latin typeface="Calibri" panose="020F0502020204030204" pitchFamily="34" charset="0"/>
                <a:cs typeface="Calibri" panose="020F0502020204030204" pitchFamily="34" charset="0"/>
              </a:rPr>
              <a:t>BOLT Project: </a:t>
            </a:r>
            <a:r>
              <a:rPr lang="it-IT" b="1" dirty="0" smtClean="0">
                <a:solidFill>
                  <a:schemeClr val="bg1"/>
                </a:solidFill>
                <a:latin typeface="Calibri" panose="020F0502020204030204" pitchFamily="34" charset="0"/>
                <a:cs typeface="Calibri" panose="020F0502020204030204" pitchFamily="34" charset="0"/>
              </a:rPr>
              <a:t>Design and </a:t>
            </a:r>
            <a:r>
              <a:rPr lang="it-IT" b="1" dirty="0" err="1" smtClean="0">
                <a:solidFill>
                  <a:schemeClr val="bg1"/>
                </a:solidFill>
                <a:latin typeface="Calibri" panose="020F0502020204030204" pitchFamily="34" charset="0"/>
                <a:cs typeface="Calibri" panose="020F0502020204030204" pitchFamily="34" charset="0"/>
              </a:rPr>
              <a:t>realization</a:t>
            </a:r>
            <a:r>
              <a:rPr lang="it-IT" b="1" dirty="0" smtClean="0">
                <a:solidFill>
                  <a:schemeClr val="bg1"/>
                </a:solidFill>
                <a:latin typeface="Calibri" panose="020F0502020204030204" pitchFamily="34" charset="0"/>
                <a:cs typeface="Calibri" panose="020F0502020204030204" pitchFamily="34" charset="0"/>
              </a:rPr>
              <a:t> </a:t>
            </a:r>
            <a:r>
              <a:rPr lang="it-IT" b="1" dirty="0" smtClean="0">
                <a:solidFill>
                  <a:schemeClr val="bg1"/>
                </a:solidFill>
                <a:latin typeface="Calibri" panose="020F0502020204030204" pitchFamily="34" charset="0"/>
                <a:cs typeface="Calibri" panose="020F0502020204030204" pitchFamily="34" charset="0"/>
              </a:rPr>
              <a:t>of a </a:t>
            </a:r>
            <a:r>
              <a:rPr lang="it-IT" b="1" dirty="0" smtClean="0">
                <a:solidFill>
                  <a:schemeClr val="bg1"/>
                </a:solidFill>
                <a:latin typeface="Calibri" panose="020F0502020204030204" pitchFamily="34" charset="0"/>
                <a:cs typeface="Calibri" panose="020F0502020204030204" pitchFamily="34" charset="0"/>
              </a:rPr>
              <a:t>LINAC </a:t>
            </a:r>
            <a:r>
              <a:rPr lang="it-IT" b="1" dirty="0" err="1" smtClean="0">
                <a:solidFill>
                  <a:schemeClr val="bg1"/>
                </a:solidFill>
                <a:latin typeface="Calibri" panose="020F0502020204030204" pitchFamily="34" charset="0"/>
                <a:cs typeface="Calibri" panose="020F0502020204030204" pitchFamily="34" charset="0"/>
              </a:rPr>
              <a:t>prototype</a:t>
            </a:r>
            <a:r>
              <a:rPr lang="it-IT" b="1" dirty="0" smtClean="0">
                <a:solidFill>
                  <a:schemeClr val="bg1"/>
                </a:solidFill>
                <a:latin typeface="Calibri" panose="020F0502020204030204" pitchFamily="34" charset="0"/>
                <a:cs typeface="Calibri" panose="020F0502020204030204" pitchFamily="34" charset="0"/>
              </a:rPr>
              <a:t> </a:t>
            </a:r>
            <a:r>
              <a:rPr lang="it-IT" b="1" dirty="0" smtClean="0">
                <a:solidFill>
                  <a:schemeClr val="bg1"/>
                </a:solidFill>
                <a:latin typeface="Calibri" panose="020F0502020204030204" pitchFamily="34" charset="0"/>
                <a:cs typeface="Calibri" panose="020F0502020204030204" pitchFamily="34" charset="0"/>
              </a:rPr>
              <a:t>implementing the gasket </a:t>
            </a:r>
            <a:r>
              <a:rPr lang="it-IT" b="1" dirty="0" err="1" smtClean="0">
                <a:solidFill>
                  <a:schemeClr val="bg1"/>
                </a:solidFill>
                <a:latin typeface="Calibri" panose="020F0502020204030204" pitchFamily="34" charset="0"/>
                <a:cs typeface="Calibri" panose="020F0502020204030204" pitchFamily="34" charset="0"/>
              </a:rPr>
              <a:t>clamping</a:t>
            </a:r>
            <a:r>
              <a:rPr lang="it-IT" b="1" dirty="0" smtClean="0">
                <a:solidFill>
                  <a:schemeClr val="bg1"/>
                </a:solidFill>
                <a:latin typeface="Calibri" panose="020F0502020204030204" pitchFamily="34" charset="0"/>
                <a:cs typeface="Calibri" panose="020F0502020204030204" pitchFamily="34" charset="0"/>
              </a:rPr>
              <a:t> </a:t>
            </a:r>
            <a:r>
              <a:rPr lang="it-IT" b="1" dirty="0" err="1" smtClean="0">
                <a:solidFill>
                  <a:schemeClr val="bg1"/>
                </a:solidFill>
                <a:latin typeface="Calibri" panose="020F0502020204030204" pitchFamily="34" charset="0"/>
                <a:cs typeface="Calibri" panose="020F0502020204030204" pitchFamily="34" charset="0"/>
              </a:rPr>
              <a:t>fabrication</a:t>
            </a:r>
            <a:r>
              <a:rPr lang="it-IT" b="1" dirty="0" smtClean="0">
                <a:solidFill>
                  <a:schemeClr val="bg1"/>
                </a:solidFill>
                <a:latin typeface="Calibri" panose="020F0502020204030204" pitchFamily="34" charset="0"/>
                <a:cs typeface="Calibri" panose="020F0502020204030204" pitchFamily="34" charset="0"/>
              </a:rPr>
              <a:t> </a:t>
            </a:r>
            <a:r>
              <a:rPr lang="it-IT" b="1" dirty="0" err="1" smtClean="0">
                <a:solidFill>
                  <a:schemeClr val="bg1"/>
                </a:solidFill>
                <a:latin typeface="Calibri" panose="020F0502020204030204" pitchFamily="34" charset="0"/>
                <a:cs typeface="Calibri" panose="020F0502020204030204" pitchFamily="34" charset="0"/>
              </a:rPr>
              <a:t>technique</a:t>
            </a:r>
            <a:endParaRPr lang="it-IT" b="1" dirty="0" smtClean="0">
              <a:solidFill>
                <a:schemeClr val="bg1"/>
              </a:solidFill>
              <a:latin typeface="Calibri" panose="020F0502020204030204" pitchFamily="34" charset="0"/>
              <a:cs typeface="Calibri" panose="020F0502020204030204" pitchFamily="34" charset="0"/>
            </a:endParaRPr>
          </a:p>
          <a:p>
            <a:pPr marL="800100" lvl="1" indent="-342900">
              <a:lnSpc>
                <a:spcPct val="150000"/>
              </a:lnSpc>
              <a:buFont typeface="+mj-lt"/>
              <a:buAutoNum type="arabicPeriod"/>
            </a:pPr>
            <a:r>
              <a:rPr lang="it-IT" dirty="0" err="1" smtClean="0">
                <a:solidFill>
                  <a:schemeClr val="bg1"/>
                </a:solidFill>
                <a:latin typeface="Calibri" panose="020F0502020204030204" pitchFamily="34" charset="0"/>
                <a:cs typeface="Calibri" panose="020F0502020204030204" pitchFamily="34" charset="0"/>
              </a:rPr>
              <a:t>Electromagnetic</a:t>
            </a:r>
            <a:r>
              <a:rPr lang="it-IT" dirty="0" smtClean="0">
                <a:solidFill>
                  <a:schemeClr val="bg1"/>
                </a:solidFill>
                <a:latin typeface="Calibri" panose="020F0502020204030204" pitchFamily="34" charset="0"/>
                <a:cs typeface="Calibri" panose="020F0502020204030204" pitchFamily="34" charset="0"/>
              </a:rPr>
              <a:t> design </a:t>
            </a:r>
            <a:endParaRPr lang="it-IT" dirty="0">
              <a:solidFill>
                <a:schemeClr val="bg1"/>
              </a:solidFill>
              <a:latin typeface="Calibri" panose="020F0502020204030204" pitchFamily="34" charset="0"/>
              <a:cs typeface="Calibri" panose="020F0502020204030204" pitchFamily="34" charset="0"/>
            </a:endParaRPr>
          </a:p>
          <a:p>
            <a:pPr marL="800100" lvl="1" indent="-342900">
              <a:lnSpc>
                <a:spcPct val="150000"/>
              </a:lnSpc>
              <a:buFont typeface="+mj-lt"/>
              <a:buAutoNum type="arabicPeriod"/>
            </a:pPr>
            <a:r>
              <a:rPr lang="it-IT" dirty="0" err="1" smtClean="0">
                <a:solidFill>
                  <a:schemeClr val="bg1"/>
                </a:solidFill>
                <a:latin typeface="Calibri" panose="020F0502020204030204" pitchFamily="34" charset="0"/>
                <a:cs typeface="Calibri" panose="020F0502020204030204" pitchFamily="34" charset="0"/>
              </a:rPr>
              <a:t>Mechanical</a:t>
            </a:r>
            <a:r>
              <a:rPr lang="it-IT" dirty="0" smtClean="0">
                <a:solidFill>
                  <a:schemeClr val="bg1"/>
                </a:solidFill>
                <a:latin typeface="Calibri" panose="020F0502020204030204" pitchFamily="34" charset="0"/>
                <a:cs typeface="Calibri" panose="020F0502020204030204" pitchFamily="34" charset="0"/>
              </a:rPr>
              <a:t> design and assembly procedure</a:t>
            </a:r>
          </a:p>
          <a:p>
            <a:pPr marL="800100" lvl="1" indent="-342900">
              <a:lnSpc>
                <a:spcPct val="150000"/>
              </a:lnSpc>
              <a:buFont typeface="+mj-lt"/>
              <a:buAutoNum type="arabicPeriod"/>
            </a:pPr>
            <a:r>
              <a:rPr lang="it-IT" dirty="0" err="1">
                <a:solidFill>
                  <a:schemeClr val="bg1"/>
                </a:solidFill>
                <a:latin typeface="Calibri" panose="020F0502020204030204" pitchFamily="34" charset="0"/>
                <a:cs typeface="Calibri" panose="020F0502020204030204" pitchFamily="34" charset="0"/>
              </a:rPr>
              <a:t>V</a:t>
            </a:r>
            <a:r>
              <a:rPr lang="it-IT" dirty="0" err="1" smtClean="0">
                <a:solidFill>
                  <a:schemeClr val="bg1"/>
                </a:solidFill>
                <a:latin typeface="Calibri" panose="020F0502020204030204" pitchFamily="34" charset="0"/>
                <a:cs typeface="Calibri" panose="020F0502020204030204" pitchFamily="34" charset="0"/>
              </a:rPr>
              <a:t>acuum</a:t>
            </a:r>
            <a:r>
              <a:rPr lang="it-IT" dirty="0" smtClean="0">
                <a:solidFill>
                  <a:schemeClr val="bg1"/>
                </a:solidFill>
                <a:latin typeface="Calibri" panose="020F0502020204030204" pitchFamily="34" charset="0"/>
                <a:cs typeface="Calibri" panose="020F0502020204030204" pitchFamily="34" charset="0"/>
              </a:rPr>
              <a:t> test on sigle </a:t>
            </a:r>
            <a:r>
              <a:rPr lang="it-IT" dirty="0" err="1" smtClean="0">
                <a:solidFill>
                  <a:schemeClr val="bg1"/>
                </a:solidFill>
                <a:latin typeface="Calibri" panose="020F0502020204030204" pitchFamily="34" charset="0"/>
                <a:cs typeface="Calibri" panose="020F0502020204030204" pitchFamily="34" charset="0"/>
              </a:rPr>
              <a:t>cell</a:t>
            </a:r>
            <a:endParaRPr lang="it-IT" dirty="0" smtClean="0">
              <a:solidFill>
                <a:schemeClr val="bg1"/>
              </a:solidFill>
              <a:latin typeface="Calibri" panose="020F0502020204030204" pitchFamily="34" charset="0"/>
              <a:cs typeface="Calibri" panose="020F0502020204030204" pitchFamily="34" charset="0"/>
            </a:endParaRPr>
          </a:p>
          <a:p>
            <a:pPr marL="342900" indent="-342900">
              <a:lnSpc>
                <a:spcPct val="150000"/>
              </a:lnSpc>
              <a:buFont typeface="Arial" panose="020B0604020202020204" pitchFamily="34" charset="0"/>
              <a:buChar char="•"/>
            </a:pPr>
            <a:r>
              <a:rPr lang="en-US" b="1" dirty="0" smtClean="0">
                <a:solidFill>
                  <a:schemeClr val="bg1"/>
                </a:solidFill>
                <a:latin typeface="Calibri" panose="020F0502020204030204" pitchFamily="34" charset="0"/>
                <a:cs typeface="Calibri" panose="020F0502020204030204" pitchFamily="34" charset="0"/>
              </a:rPr>
              <a:t>New </a:t>
            </a:r>
            <a:r>
              <a:rPr lang="en-US" b="1" dirty="0">
                <a:solidFill>
                  <a:schemeClr val="bg1"/>
                </a:solidFill>
                <a:latin typeface="Calibri" panose="020F0502020204030204" pitchFamily="34" charset="0"/>
                <a:cs typeface="Calibri" panose="020F0502020204030204" pitchFamily="34" charset="0"/>
              </a:rPr>
              <a:t>compact low pulsed heating </a:t>
            </a:r>
            <a:r>
              <a:rPr lang="en-US" b="1" dirty="0" smtClean="0">
                <a:solidFill>
                  <a:schemeClr val="bg1"/>
                </a:solidFill>
                <a:latin typeface="Calibri" panose="020F0502020204030204" pitchFamily="34" charset="0"/>
                <a:cs typeface="Calibri" panose="020F0502020204030204" pitchFamily="34" charset="0"/>
              </a:rPr>
              <a:t>coupler </a:t>
            </a:r>
            <a:r>
              <a:rPr lang="en-US" b="1" dirty="0" smtClean="0">
                <a:solidFill>
                  <a:schemeClr val="bg1"/>
                </a:solidFill>
                <a:latin typeface="Calibri" panose="020F0502020204030204" pitchFamily="34" charset="0"/>
                <a:cs typeface="Calibri" panose="020F0502020204030204" pitchFamily="34" charset="0"/>
              </a:rPr>
              <a:t>studied @INFN-LNF</a:t>
            </a:r>
          </a:p>
          <a:p>
            <a:pPr marL="800100" lvl="1" indent="-342900">
              <a:lnSpc>
                <a:spcPct val="150000"/>
              </a:lnSpc>
              <a:buFont typeface="+mj-lt"/>
              <a:buAutoNum type="arabicPeriod"/>
            </a:pPr>
            <a:r>
              <a:rPr lang="en-US" dirty="0" smtClean="0">
                <a:solidFill>
                  <a:schemeClr val="bg1"/>
                </a:solidFill>
                <a:latin typeface="Calibri" panose="020F0502020204030204" pitchFamily="34" charset="0"/>
                <a:cs typeface="Calibri" panose="020F0502020204030204" pitchFamily="34" charset="0"/>
              </a:rPr>
              <a:t>Ultra-Fast C-band RF Gun </a:t>
            </a:r>
          </a:p>
          <a:p>
            <a:pPr marL="800100" lvl="1" indent="-342900">
              <a:lnSpc>
                <a:spcPct val="150000"/>
              </a:lnSpc>
              <a:buFont typeface="+mj-lt"/>
              <a:buAutoNum type="arabicPeriod"/>
            </a:pPr>
            <a:r>
              <a:rPr lang="en-US" dirty="0" smtClean="0">
                <a:solidFill>
                  <a:schemeClr val="bg1"/>
                </a:solidFill>
                <a:latin typeface="Calibri" panose="020F0502020204030204" pitchFamily="34" charset="0"/>
                <a:cs typeface="Calibri" panose="020F0502020204030204" pitchFamily="34" charset="0"/>
              </a:rPr>
              <a:t>Coupler proposal </a:t>
            </a:r>
            <a:r>
              <a:rPr lang="en-US" dirty="0" smtClean="0">
                <a:solidFill>
                  <a:schemeClr val="bg1"/>
                </a:solidFill>
                <a:latin typeface="Calibri" panose="020F0502020204030204" pitchFamily="34" charset="0"/>
                <a:cs typeface="Calibri" panose="020F0502020204030204" pitchFamily="34" charset="0"/>
              </a:rPr>
              <a:t>and preliminary results</a:t>
            </a:r>
            <a:endParaRPr lang="it-IT" dirty="0" smtClean="0">
              <a:solidFill>
                <a:schemeClr val="bg1"/>
              </a:solidFill>
              <a:latin typeface="Calibri" panose="020F0502020204030204" pitchFamily="34" charset="0"/>
              <a:cs typeface="Calibri" panose="020F0502020204030204" pitchFamily="34" charset="0"/>
            </a:endParaRPr>
          </a:p>
          <a:p>
            <a:pPr marL="285750" indent="-285750">
              <a:lnSpc>
                <a:spcPct val="150000"/>
              </a:lnSpc>
              <a:buFont typeface="Arial" panose="020B0604020202020204" pitchFamily="34" charset="0"/>
              <a:buChar char="•"/>
            </a:pPr>
            <a:r>
              <a:rPr lang="it-IT" dirty="0" err="1" smtClean="0">
                <a:solidFill>
                  <a:schemeClr val="bg1"/>
                </a:solidFill>
                <a:latin typeface="Calibri" panose="020F0502020204030204" pitchFamily="34" charset="0"/>
                <a:cs typeface="Calibri" panose="020F0502020204030204" pitchFamily="34" charset="0"/>
              </a:rPr>
              <a:t>Summary</a:t>
            </a:r>
            <a:r>
              <a:rPr lang="it-IT" dirty="0" smtClean="0">
                <a:solidFill>
                  <a:schemeClr val="bg1"/>
                </a:solidFill>
                <a:latin typeface="Calibri" panose="020F0502020204030204" pitchFamily="34" charset="0"/>
                <a:cs typeface="Calibri" panose="020F0502020204030204" pitchFamily="34" charset="0"/>
              </a:rPr>
              <a:t> and future work</a:t>
            </a:r>
            <a:endParaRPr lang="it-IT" dirty="0">
              <a:solidFill>
                <a:schemeClr val="bg1"/>
              </a:solidFill>
              <a:latin typeface="Calibri" panose="020F0502020204030204" pitchFamily="34" charset="0"/>
              <a:cs typeface="Calibri" panose="020F0502020204030204" pitchFamily="34" charset="0"/>
            </a:endParaRPr>
          </a:p>
        </p:txBody>
      </p:sp>
      <p:sp>
        <p:nvSpPr>
          <p:cNvPr id="6" name="TextBox 5"/>
          <p:cNvSpPr txBox="1"/>
          <p:nvPr/>
        </p:nvSpPr>
        <p:spPr>
          <a:xfrm>
            <a:off x="-4606" y="6550223"/>
            <a:ext cx="8126882" cy="307777"/>
          </a:xfrm>
          <a:prstGeom prst="rect">
            <a:avLst/>
          </a:prstGeom>
          <a:noFill/>
        </p:spPr>
        <p:txBody>
          <a:bodyPr wrap="square" rtlCol="0">
            <a:spAutoFit/>
          </a:bodyPr>
          <a:lstStyle/>
          <a:p>
            <a:r>
              <a:rPr lang="it-IT" sz="1400" dirty="0" smtClean="0">
                <a:solidFill>
                  <a:schemeClr val="tx1">
                    <a:lumMod val="95000"/>
                  </a:schemeClr>
                </a:solidFill>
                <a:latin typeface="Calibri" panose="020F0502020204030204" pitchFamily="34" charset="0"/>
                <a:cs typeface="Calibri" panose="020F0502020204030204" pitchFamily="34" charset="0"/>
              </a:rPr>
              <a:t>HG2018 - Shanghai			</a:t>
            </a:r>
          </a:p>
        </p:txBody>
      </p:sp>
    </p:spTree>
    <p:extLst>
      <p:ext uri="{BB962C8B-B14F-4D97-AF65-F5344CB8AC3E}">
        <p14:creationId xmlns:p14="http://schemas.microsoft.com/office/powerpoint/2010/main" val="3105328823"/>
      </p:ext>
    </p:extLst>
  </p:cSld>
  <p:clrMapOvr>
    <a:masterClrMapping/>
  </p:clrMapOvr>
  <mc:AlternateContent xmlns:mc="http://schemas.openxmlformats.org/markup-compatibility/2006" xmlns:p14="http://schemas.microsoft.com/office/powerpoint/2010/main">
    <mc:Choice Requires="p14">
      <p:transition spd="slow" p14:dur="2000" advTm="58675"/>
    </mc:Choice>
    <mc:Fallback xmlns="">
      <p:transition spd="slow" advTm="58675"/>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4606" y="811369"/>
            <a:ext cx="9144002" cy="57654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lvl="0" indent="-228600">
              <a:spcBef>
                <a:spcPts val="1000"/>
              </a:spcBef>
              <a:buFont typeface="Arial" panose="020B0604020202020204" pitchFamily="34" charset="0"/>
              <a:buChar char="•"/>
            </a:pPr>
            <a:endParaRPr lang="it-IT" sz="1600" dirty="0">
              <a:solidFill>
                <a:prstClr val="black"/>
              </a:solidFill>
              <a:latin typeface="Calibri" panose="020F0502020204030204"/>
            </a:endParaRPr>
          </a:p>
        </p:txBody>
      </p:sp>
      <p:sp>
        <p:nvSpPr>
          <p:cNvPr id="2" name="Titolo 1"/>
          <p:cNvSpPr>
            <a:spLocks noGrp="1"/>
          </p:cNvSpPr>
          <p:nvPr>
            <p:ph type="title"/>
          </p:nvPr>
        </p:nvSpPr>
        <p:spPr>
          <a:xfrm>
            <a:off x="628650" y="1"/>
            <a:ext cx="7886700" cy="811368"/>
          </a:xfrm>
        </p:spPr>
        <p:txBody>
          <a:bodyPr>
            <a:normAutofit/>
          </a:bodyPr>
          <a:lstStyle/>
          <a:p>
            <a:r>
              <a:rPr lang="it-IT" sz="3600" b="1" dirty="0" err="1" smtClean="0">
                <a:solidFill>
                  <a:schemeClr val="tx1">
                    <a:lumMod val="85000"/>
                  </a:schemeClr>
                </a:solidFill>
                <a:latin typeface="Calibri" panose="020F0502020204030204" pitchFamily="34" charset="0"/>
                <a:cs typeface="Calibri" panose="020F0502020204030204" pitchFamily="34" charset="0"/>
              </a:rPr>
              <a:t>Summary</a:t>
            </a:r>
            <a:r>
              <a:rPr lang="it-IT" sz="3600" b="1" dirty="0" smtClean="0">
                <a:solidFill>
                  <a:schemeClr val="tx1">
                    <a:lumMod val="85000"/>
                  </a:schemeClr>
                </a:solidFill>
                <a:latin typeface="Calibri" panose="020F0502020204030204" pitchFamily="34" charset="0"/>
                <a:cs typeface="Calibri" panose="020F0502020204030204" pitchFamily="34" charset="0"/>
              </a:rPr>
              <a:t> and future work</a:t>
            </a:r>
            <a:endParaRPr lang="it-IT" sz="3600" b="1" dirty="0">
              <a:solidFill>
                <a:schemeClr val="tx1">
                  <a:lumMod val="85000"/>
                </a:schemeClr>
              </a:solidFill>
              <a:latin typeface="Calibri" panose="020F0502020204030204" pitchFamily="34" charset="0"/>
              <a:cs typeface="Calibri" panose="020F0502020204030204" pitchFamily="34" charset="0"/>
            </a:endParaRPr>
          </a:p>
        </p:txBody>
      </p:sp>
      <p:sp>
        <p:nvSpPr>
          <p:cNvPr id="3" name="Rectangle 2"/>
          <p:cNvSpPr/>
          <p:nvPr/>
        </p:nvSpPr>
        <p:spPr>
          <a:xfrm>
            <a:off x="178308" y="1047466"/>
            <a:ext cx="8961088" cy="2998257"/>
          </a:xfrm>
          <a:prstGeom prst="rect">
            <a:avLst/>
          </a:prstGeom>
        </p:spPr>
        <p:txBody>
          <a:bodyPr wrap="square">
            <a:spAutoFit/>
          </a:bodyPr>
          <a:lstStyle/>
          <a:p>
            <a:pPr>
              <a:spcBef>
                <a:spcPts val="500"/>
              </a:spcBef>
            </a:pPr>
            <a:r>
              <a:rPr lang="it-IT" sz="1400" dirty="0">
                <a:solidFill>
                  <a:schemeClr val="bg1"/>
                </a:solidFill>
                <a:latin typeface="Calibri" panose="020F0502020204030204" pitchFamily="34" charset="0"/>
                <a:cs typeface="Calibri" panose="020F0502020204030204" pitchFamily="34" charset="0"/>
              </a:rPr>
              <a:t>The </a:t>
            </a:r>
            <a:r>
              <a:rPr lang="it-IT" sz="1400" b="1" dirty="0" smtClean="0">
                <a:solidFill>
                  <a:schemeClr val="bg1"/>
                </a:solidFill>
                <a:latin typeface="Calibri" panose="020F0502020204030204" pitchFamily="34" charset="0"/>
                <a:cs typeface="Calibri" panose="020F0502020204030204" pitchFamily="34" charset="0"/>
              </a:rPr>
              <a:t>«gasket-</a:t>
            </a:r>
            <a:r>
              <a:rPr lang="it-IT" sz="1400" b="1" dirty="0" err="1" smtClean="0">
                <a:solidFill>
                  <a:schemeClr val="bg1"/>
                </a:solidFill>
                <a:latin typeface="Calibri" panose="020F0502020204030204" pitchFamily="34" charset="0"/>
                <a:cs typeface="Calibri" panose="020F0502020204030204" pitchFamily="34" charset="0"/>
              </a:rPr>
              <a:t>clamping</a:t>
            </a:r>
            <a:r>
              <a:rPr lang="it-IT" sz="1400" b="1"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is</a:t>
            </a:r>
            <a:r>
              <a:rPr lang="it-IT" sz="1400" dirty="0" smtClean="0">
                <a:solidFill>
                  <a:schemeClr val="bg1"/>
                </a:solidFill>
                <a:latin typeface="Calibri" panose="020F0502020204030204" pitchFamily="34" charset="0"/>
                <a:cs typeface="Calibri" panose="020F0502020204030204" pitchFamily="34" charset="0"/>
              </a:rPr>
              <a:t> </a:t>
            </a:r>
            <a:r>
              <a:rPr lang="it-IT" sz="1400" dirty="0">
                <a:solidFill>
                  <a:schemeClr val="bg1"/>
                </a:solidFill>
                <a:latin typeface="Calibri" panose="020F0502020204030204" pitchFamily="34" charset="0"/>
                <a:cs typeface="Calibri" panose="020F0502020204030204" pitchFamily="34" charset="0"/>
              </a:rPr>
              <a:t>a new technique for the realization of RF structures </a:t>
            </a:r>
            <a:r>
              <a:rPr lang="it-IT" sz="1400" dirty="0" err="1">
                <a:solidFill>
                  <a:schemeClr val="bg1"/>
                </a:solidFill>
                <a:latin typeface="Calibri" panose="020F0502020204030204" pitchFamily="34" charset="0"/>
                <a:cs typeface="Calibri" panose="020F0502020204030204" pitchFamily="34" charset="0"/>
              </a:rPr>
              <a:t>that</a:t>
            </a:r>
            <a:r>
              <a:rPr lang="it-IT" sz="1400" dirty="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avoids</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copper</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brazing</a:t>
            </a:r>
            <a:r>
              <a:rPr lang="it-IT" sz="1400" dirty="0" smtClean="0">
                <a:solidFill>
                  <a:schemeClr val="bg1"/>
                </a:solidFill>
                <a:latin typeface="Calibri" panose="020F0502020204030204" pitchFamily="34" charset="0"/>
                <a:cs typeface="Calibri" panose="020F0502020204030204" pitchFamily="34" charset="0"/>
              </a:rPr>
              <a:t> (and the </a:t>
            </a:r>
            <a:r>
              <a:rPr lang="it-IT" sz="1400" dirty="0" err="1" smtClean="0">
                <a:solidFill>
                  <a:schemeClr val="bg1"/>
                </a:solidFill>
                <a:latin typeface="Calibri" panose="020F0502020204030204" pitchFamily="34" charset="0"/>
                <a:cs typeface="Calibri" panose="020F0502020204030204" pitchFamily="34" charset="0"/>
              </a:rPr>
              <a:t>associated</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drawbacks</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This</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technique</a:t>
            </a:r>
            <a:r>
              <a:rPr lang="it-IT" sz="1400" dirty="0" smtClean="0">
                <a:solidFill>
                  <a:schemeClr val="bg1"/>
                </a:solidFill>
                <a:latin typeface="Calibri" panose="020F0502020204030204" pitchFamily="34" charset="0"/>
                <a:cs typeface="Calibri" panose="020F0502020204030204" pitchFamily="34" charset="0"/>
              </a:rPr>
              <a:t> has been succesfully used for the realization of two S-band RF </a:t>
            </a:r>
            <a:r>
              <a:rPr lang="it-IT" sz="1400" dirty="0" err="1" smtClean="0">
                <a:solidFill>
                  <a:schemeClr val="bg1"/>
                </a:solidFill>
                <a:latin typeface="Calibri" panose="020F0502020204030204" pitchFamily="34" charset="0"/>
                <a:cs typeface="Calibri" panose="020F0502020204030204" pitchFamily="34" charset="0"/>
              </a:rPr>
              <a:t>guns</a:t>
            </a:r>
            <a:r>
              <a:rPr lang="it-IT" sz="1400" dirty="0" smtClean="0">
                <a:solidFill>
                  <a:schemeClr val="bg1"/>
                </a:solidFill>
                <a:latin typeface="Calibri" panose="020F0502020204030204" pitchFamily="34" charset="0"/>
                <a:cs typeface="Calibri" panose="020F0502020204030204" pitchFamily="34" charset="0"/>
              </a:rPr>
              <a:t>. </a:t>
            </a:r>
            <a:endParaRPr lang="it-IT" sz="1400" dirty="0">
              <a:solidFill>
                <a:schemeClr val="bg1"/>
              </a:solidFill>
              <a:latin typeface="Calibri" panose="020F0502020204030204" pitchFamily="34" charset="0"/>
              <a:cs typeface="Calibri" panose="020F0502020204030204" pitchFamily="34" charset="0"/>
            </a:endParaRPr>
          </a:p>
          <a:p>
            <a:pPr marL="228600" indent="-228600">
              <a:spcBef>
                <a:spcPts val="500"/>
              </a:spcBef>
              <a:buFont typeface="Arial" panose="020B0604020202020204" pitchFamily="34" charset="0"/>
              <a:buChar char="•"/>
            </a:pPr>
            <a:r>
              <a:rPr lang="it-IT" sz="1400" dirty="0" smtClean="0">
                <a:solidFill>
                  <a:schemeClr val="bg1"/>
                </a:solidFill>
                <a:latin typeface="Calibri" panose="020F0502020204030204" pitchFamily="34" charset="0"/>
                <a:cs typeface="Calibri" panose="020F0502020204030204" pitchFamily="34" charset="0"/>
              </a:rPr>
              <a:t>The possibility to </a:t>
            </a:r>
            <a:r>
              <a:rPr lang="it-IT" sz="1400" b="1" dirty="0" err="1" smtClean="0">
                <a:solidFill>
                  <a:schemeClr val="bg1"/>
                </a:solidFill>
                <a:latin typeface="Calibri" panose="020F0502020204030204" pitchFamily="34" charset="0"/>
                <a:cs typeface="Calibri" panose="020F0502020204030204" pitchFamily="34" charset="0"/>
              </a:rPr>
              <a:t>extend</a:t>
            </a:r>
            <a:r>
              <a:rPr lang="it-IT" sz="1400" b="1" dirty="0" smtClean="0">
                <a:solidFill>
                  <a:schemeClr val="bg1"/>
                </a:solidFill>
                <a:latin typeface="Calibri" panose="020F0502020204030204" pitchFamily="34" charset="0"/>
                <a:cs typeface="Calibri" panose="020F0502020204030204" pitchFamily="34" charset="0"/>
              </a:rPr>
              <a:t> the use of </a:t>
            </a:r>
            <a:r>
              <a:rPr lang="it-IT" sz="1400" b="1" dirty="0" err="1" smtClean="0">
                <a:solidFill>
                  <a:schemeClr val="bg1"/>
                </a:solidFill>
                <a:latin typeface="Calibri" panose="020F0502020204030204" pitchFamily="34" charset="0"/>
                <a:cs typeface="Calibri" panose="020F0502020204030204" pitchFamily="34" charset="0"/>
              </a:rPr>
              <a:t>this</a:t>
            </a:r>
            <a:r>
              <a:rPr lang="it-IT" sz="1400" b="1" dirty="0" smtClean="0">
                <a:solidFill>
                  <a:schemeClr val="bg1"/>
                </a:solidFill>
                <a:latin typeface="Calibri" panose="020F0502020204030204" pitchFamily="34" charset="0"/>
                <a:cs typeface="Calibri" panose="020F0502020204030204" pitchFamily="34" charset="0"/>
              </a:rPr>
              <a:t> </a:t>
            </a:r>
            <a:r>
              <a:rPr lang="it-IT" sz="1400" b="1" dirty="0" err="1" smtClean="0">
                <a:solidFill>
                  <a:schemeClr val="bg1"/>
                </a:solidFill>
                <a:latin typeface="Calibri" panose="020F0502020204030204" pitchFamily="34" charset="0"/>
                <a:cs typeface="Calibri" panose="020F0502020204030204" pitchFamily="34" charset="0"/>
              </a:rPr>
              <a:t>technique</a:t>
            </a:r>
            <a:r>
              <a:rPr lang="it-IT" sz="1400" b="1" dirty="0" smtClean="0">
                <a:solidFill>
                  <a:schemeClr val="bg1"/>
                </a:solidFill>
                <a:latin typeface="Calibri" panose="020F0502020204030204" pitchFamily="34" charset="0"/>
                <a:cs typeface="Calibri" panose="020F0502020204030204" pitchFamily="34" charset="0"/>
              </a:rPr>
              <a:t> to the </a:t>
            </a:r>
            <a:r>
              <a:rPr lang="it-IT" sz="1400" b="1" dirty="0" err="1" smtClean="0">
                <a:solidFill>
                  <a:schemeClr val="bg1"/>
                </a:solidFill>
                <a:latin typeface="Calibri" panose="020F0502020204030204" pitchFamily="34" charset="0"/>
                <a:cs typeface="Calibri" panose="020F0502020204030204" pitchFamily="34" charset="0"/>
              </a:rPr>
              <a:t>realization</a:t>
            </a:r>
            <a:r>
              <a:rPr lang="it-IT" sz="1400" b="1" dirty="0" smtClean="0">
                <a:solidFill>
                  <a:schemeClr val="bg1"/>
                </a:solidFill>
                <a:latin typeface="Calibri" panose="020F0502020204030204" pitchFamily="34" charset="0"/>
                <a:cs typeface="Calibri" panose="020F0502020204030204" pitchFamily="34" charset="0"/>
              </a:rPr>
              <a:t> of a Linac (S/C/X band)</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has</a:t>
            </a:r>
            <a:r>
              <a:rPr lang="it-IT" sz="1400" dirty="0" smtClean="0">
                <a:solidFill>
                  <a:schemeClr val="bg1"/>
                </a:solidFill>
                <a:latin typeface="Calibri" panose="020F0502020204030204" pitchFamily="34" charset="0"/>
                <a:cs typeface="Calibri" panose="020F0502020204030204" pitchFamily="34" charset="0"/>
              </a:rPr>
              <a:t> been investigated through the design of a </a:t>
            </a:r>
            <a:r>
              <a:rPr lang="it-IT" sz="1400" dirty="0" err="1" smtClean="0">
                <a:solidFill>
                  <a:schemeClr val="bg1"/>
                </a:solidFill>
                <a:latin typeface="Calibri" panose="020F0502020204030204" pitchFamily="34" charset="0"/>
                <a:cs typeface="Calibri" panose="020F0502020204030204" pitchFamily="34" charset="0"/>
              </a:rPr>
              <a:t>prototype</a:t>
            </a:r>
            <a:r>
              <a:rPr lang="it-IT" sz="1400" dirty="0" smtClean="0">
                <a:solidFill>
                  <a:schemeClr val="bg1"/>
                </a:solidFill>
                <a:latin typeface="Calibri" panose="020F0502020204030204" pitchFamily="34" charset="0"/>
                <a:cs typeface="Calibri" panose="020F0502020204030204" pitchFamily="34" charset="0"/>
              </a:rPr>
              <a:t> in the </a:t>
            </a:r>
            <a:r>
              <a:rPr lang="it-IT" sz="1400" b="1" dirty="0" err="1" smtClean="0">
                <a:solidFill>
                  <a:schemeClr val="bg1"/>
                </a:solidFill>
                <a:latin typeface="Calibri" panose="020F0502020204030204" pitchFamily="34" charset="0"/>
                <a:cs typeface="Calibri" panose="020F0502020204030204" pitchFamily="34" charset="0"/>
              </a:rPr>
              <a:t>project</a:t>
            </a:r>
            <a:r>
              <a:rPr lang="it-IT" sz="1400" b="1" dirty="0" smtClean="0">
                <a:solidFill>
                  <a:schemeClr val="bg1"/>
                </a:solidFill>
                <a:latin typeface="Calibri" panose="020F0502020204030204" pitchFamily="34" charset="0"/>
                <a:cs typeface="Calibri" panose="020F0502020204030204" pitchFamily="34" charset="0"/>
              </a:rPr>
              <a:t> BOLT (</a:t>
            </a:r>
            <a:r>
              <a:rPr lang="it-IT" sz="1400" b="1" dirty="0" err="1" smtClean="0">
                <a:solidFill>
                  <a:schemeClr val="bg1"/>
                </a:solidFill>
                <a:latin typeface="Calibri" panose="020F0502020204030204" pitchFamily="34" charset="0"/>
                <a:cs typeface="Calibri" panose="020F0502020204030204" pitchFamily="34" charset="0"/>
              </a:rPr>
              <a:t>funded</a:t>
            </a:r>
            <a:r>
              <a:rPr lang="it-IT" sz="1400" b="1" dirty="0" smtClean="0">
                <a:solidFill>
                  <a:schemeClr val="bg1"/>
                </a:solidFill>
                <a:latin typeface="Calibri" panose="020F0502020204030204" pitchFamily="34" charset="0"/>
                <a:cs typeface="Calibri" panose="020F0502020204030204" pitchFamily="34" charset="0"/>
              </a:rPr>
              <a:t> by INFN CNTT</a:t>
            </a:r>
            <a:r>
              <a:rPr lang="it-IT" sz="1400" dirty="0" smtClean="0">
                <a:solidFill>
                  <a:schemeClr val="bg1"/>
                </a:solidFill>
                <a:latin typeface="Calibri" panose="020F0502020204030204" pitchFamily="34" charset="0"/>
                <a:cs typeface="Calibri" panose="020F0502020204030204" pitchFamily="34" charset="0"/>
              </a:rPr>
              <a:t>).</a:t>
            </a:r>
            <a:endParaRPr lang="it-IT" sz="1400" dirty="0">
              <a:solidFill>
                <a:schemeClr val="bg1"/>
              </a:solidFill>
              <a:latin typeface="Calibri" panose="020F0502020204030204" pitchFamily="34" charset="0"/>
              <a:cs typeface="Calibri" panose="020F0502020204030204" pitchFamily="34" charset="0"/>
            </a:endParaRPr>
          </a:p>
          <a:p>
            <a:pPr marL="228600" indent="-228600">
              <a:spcBef>
                <a:spcPts val="500"/>
              </a:spcBef>
              <a:buFont typeface="Arial" panose="020B0604020202020204" pitchFamily="34" charset="0"/>
              <a:buChar char="•"/>
            </a:pPr>
            <a:r>
              <a:rPr lang="it-IT" sz="1400" dirty="0">
                <a:solidFill>
                  <a:schemeClr val="bg1"/>
                </a:solidFill>
                <a:latin typeface="Calibri" panose="020F0502020204030204" pitchFamily="34" charset="0"/>
                <a:cs typeface="Calibri" panose="020F0502020204030204" pitchFamily="34" charset="0"/>
              </a:rPr>
              <a:t>The </a:t>
            </a:r>
            <a:r>
              <a:rPr lang="it-IT" sz="1400" b="1" dirty="0" err="1" smtClean="0">
                <a:solidFill>
                  <a:schemeClr val="bg1"/>
                </a:solidFill>
                <a:latin typeface="Calibri" panose="020F0502020204030204" pitchFamily="34" charset="0"/>
                <a:cs typeface="Calibri" panose="020F0502020204030204" pitchFamily="34" charset="0"/>
              </a:rPr>
              <a:t>electromagnetic</a:t>
            </a:r>
            <a:r>
              <a:rPr lang="it-IT" sz="1400" dirty="0" smtClean="0">
                <a:solidFill>
                  <a:schemeClr val="bg1"/>
                </a:solidFill>
                <a:latin typeface="Calibri" panose="020F0502020204030204" pitchFamily="34" charset="0"/>
                <a:cs typeface="Calibri" panose="020F0502020204030204" pitchFamily="34" charset="0"/>
              </a:rPr>
              <a:t> and </a:t>
            </a:r>
            <a:r>
              <a:rPr lang="it-IT" sz="1400" b="1" dirty="0">
                <a:solidFill>
                  <a:schemeClr val="bg1"/>
                </a:solidFill>
                <a:latin typeface="Calibri" panose="020F0502020204030204" pitchFamily="34" charset="0"/>
                <a:cs typeface="Calibri" panose="020F0502020204030204" pitchFamily="34" charset="0"/>
              </a:rPr>
              <a:t>mechanical design</a:t>
            </a:r>
            <a:r>
              <a:rPr lang="it-IT" sz="1400" dirty="0">
                <a:solidFill>
                  <a:schemeClr val="bg1"/>
                </a:solidFill>
                <a:latin typeface="Calibri" panose="020F0502020204030204" pitchFamily="34" charset="0"/>
                <a:cs typeface="Calibri" panose="020F0502020204030204" pitchFamily="34" charset="0"/>
              </a:rPr>
              <a:t> of a </a:t>
            </a:r>
            <a:r>
              <a:rPr lang="it-IT" sz="1400" b="1" dirty="0" smtClean="0">
                <a:solidFill>
                  <a:schemeClr val="bg1"/>
                </a:solidFill>
                <a:latin typeface="Calibri" panose="020F0502020204030204" pitchFamily="34" charset="0"/>
                <a:cs typeface="Calibri" panose="020F0502020204030204" pitchFamily="34" charset="0"/>
              </a:rPr>
              <a:t>7 </a:t>
            </a:r>
            <a:r>
              <a:rPr lang="it-IT" sz="1400" b="1" dirty="0">
                <a:solidFill>
                  <a:schemeClr val="bg1"/>
                </a:solidFill>
                <a:latin typeface="Calibri" panose="020F0502020204030204" pitchFamily="34" charset="0"/>
                <a:cs typeface="Calibri" panose="020F0502020204030204" pitchFamily="34" charset="0"/>
              </a:rPr>
              <a:t>cell TW S-band prototype</a:t>
            </a:r>
            <a:r>
              <a:rPr lang="it-IT" sz="1400" dirty="0">
                <a:solidFill>
                  <a:schemeClr val="bg1"/>
                </a:solidFill>
                <a:latin typeface="Calibri" panose="020F0502020204030204" pitchFamily="34" charset="0"/>
                <a:cs typeface="Calibri" panose="020F0502020204030204" pitchFamily="34" charset="0"/>
              </a:rPr>
              <a:t> have been </a:t>
            </a:r>
            <a:r>
              <a:rPr lang="it-IT" sz="1400" dirty="0" smtClean="0">
                <a:solidFill>
                  <a:schemeClr val="bg1"/>
                </a:solidFill>
                <a:latin typeface="Calibri" panose="020F0502020204030204" pitchFamily="34" charset="0"/>
                <a:cs typeface="Calibri" panose="020F0502020204030204" pitchFamily="34" charset="0"/>
              </a:rPr>
              <a:t>presented together with the assembly procedure. </a:t>
            </a:r>
            <a:endParaRPr lang="it-IT" sz="1400" dirty="0">
              <a:solidFill>
                <a:schemeClr val="bg1"/>
              </a:solidFill>
              <a:latin typeface="Calibri" panose="020F0502020204030204" pitchFamily="34" charset="0"/>
              <a:cs typeface="Calibri" panose="020F0502020204030204" pitchFamily="34" charset="0"/>
            </a:endParaRPr>
          </a:p>
          <a:p>
            <a:pPr marL="228600" indent="-228600">
              <a:spcBef>
                <a:spcPts val="500"/>
              </a:spcBef>
              <a:buFont typeface="Arial" panose="020B0604020202020204" pitchFamily="34" charset="0"/>
              <a:buChar char="•"/>
            </a:pPr>
            <a:r>
              <a:rPr lang="it-IT" sz="1400" b="1" dirty="0" smtClean="0">
                <a:solidFill>
                  <a:schemeClr val="bg1"/>
                </a:solidFill>
                <a:latin typeface="Calibri" panose="020F0502020204030204" pitchFamily="34" charset="0"/>
                <a:cs typeface="Calibri" panose="020F0502020204030204" pitchFamily="34" charset="0"/>
              </a:rPr>
              <a:t>Vacuum test on single </a:t>
            </a:r>
            <a:r>
              <a:rPr lang="it-IT" sz="1400" b="1" dirty="0" err="1" smtClean="0">
                <a:solidFill>
                  <a:schemeClr val="bg1"/>
                </a:solidFill>
                <a:latin typeface="Calibri" panose="020F0502020204030204" pitchFamily="34" charset="0"/>
                <a:cs typeface="Calibri" panose="020F0502020204030204" pitchFamily="34" charset="0"/>
              </a:rPr>
              <a:t>cell</a:t>
            </a:r>
            <a:r>
              <a:rPr lang="it-IT" sz="1400" dirty="0" smtClean="0">
                <a:solidFill>
                  <a:schemeClr val="bg1"/>
                </a:solidFill>
                <a:latin typeface="Calibri" panose="020F0502020204030204" pitchFamily="34" charset="0"/>
                <a:cs typeface="Calibri" panose="020F0502020204030204" pitchFamily="34" charset="0"/>
              </a:rPr>
              <a:t> </a:t>
            </a:r>
            <a:r>
              <a:rPr lang="it-IT" sz="1400" b="1" dirty="0" smtClean="0">
                <a:solidFill>
                  <a:schemeClr val="bg1"/>
                </a:solidFill>
                <a:latin typeface="Calibri" panose="020F0502020204030204" pitchFamily="34" charset="0"/>
                <a:cs typeface="Calibri" panose="020F0502020204030204" pitchFamily="34" charset="0"/>
              </a:rPr>
              <a:t>joint</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has</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been</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succesfull</a:t>
            </a:r>
            <a:r>
              <a:rPr lang="it-IT" sz="1400" dirty="0" smtClean="0">
                <a:solidFill>
                  <a:schemeClr val="bg1"/>
                </a:solidFill>
                <a:latin typeface="Calibri" panose="020F0502020204030204" pitchFamily="34" charset="0"/>
                <a:cs typeface="Calibri" panose="020F0502020204030204" pitchFamily="34" charset="0"/>
              </a:rPr>
              <a:t>. A vacuum test on the Coupler </a:t>
            </a:r>
            <a:r>
              <a:rPr lang="it-IT" sz="1400" dirty="0" err="1" smtClean="0">
                <a:solidFill>
                  <a:schemeClr val="bg1"/>
                </a:solidFill>
                <a:latin typeface="Calibri" panose="020F0502020204030204" pitchFamily="34" charset="0"/>
                <a:cs typeface="Calibri" panose="020F0502020204030204" pitchFamily="34" charset="0"/>
              </a:rPr>
              <a:t>cell</a:t>
            </a:r>
            <a:r>
              <a:rPr lang="it-IT" sz="1400" dirty="0" smtClean="0">
                <a:solidFill>
                  <a:schemeClr val="bg1"/>
                </a:solidFill>
                <a:latin typeface="Calibri" panose="020F0502020204030204" pitchFamily="34" charset="0"/>
                <a:cs typeface="Calibri" panose="020F0502020204030204" pitchFamily="34" charset="0"/>
              </a:rPr>
              <a:t> joint </a:t>
            </a:r>
            <a:r>
              <a:rPr lang="it-IT" sz="1400" dirty="0" err="1" smtClean="0">
                <a:solidFill>
                  <a:schemeClr val="bg1"/>
                </a:solidFill>
                <a:latin typeface="Calibri" panose="020F0502020204030204" pitchFamily="34" charset="0"/>
                <a:cs typeface="Calibri" panose="020F0502020204030204" pitchFamily="34" charset="0"/>
              </a:rPr>
              <a:t>is</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foreseen</a:t>
            </a:r>
            <a:r>
              <a:rPr lang="it-IT" sz="1400" dirty="0" smtClean="0">
                <a:solidFill>
                  <a:schemeClr val="bg1"/>
                </a:solidFill>
                <a:latin typeface="Calibri" panose="020F0502020204030204" pitchFamily="34" charset="0"/>
                <a:cs typeface="Calibri" panose="020F0502020204030204" pitchFamily="34" charset="0"/>
              </a:rPr>
              <a:t>. </a:t>
            </a:r>
          </a:p>
          <a:p>
            <a:pPr marL="228600" indent="-228600">
              <a:spcBef>
                <a:spcPts val="500"/>
              </a:spcBef>
              <a:buFont typeface="Arial" panose="020B0604020202020204" pitchFamily="34" charset="0"/>
              <a:buChar char="•"/>
            </a:pPr>
            <a:r>
              <a:rPr lang="it-IT" sz="1400" b="1" dirty="0" smtClean="0">
                <a:solidFill>
                  <a:schemeClr val="bg1"/>
                </a:solidFill>
                <a:latin typeface="Calibri" panose="020F0502020204030204" pitchFamily="34" charset="0"/>
                <a:cs typeface="Calibri" panose="020F0502020204030204" pitchFamily="34" charset="0"/>
              </a:rPr>
              <a:t>The </a:t>
            </a:r>
            <a:r>
              <a:rPr lang="it-IT" sz="1400" b="1" dirty="0" err="1" smtClean="0">
                <a:solidFill>
                  <a:schemeClr val="bg1"/>
                </a:solidFill>
                <a:latin typeface="Calibri" panose="020F0502020204030204" pitchFamily="34" charset="0"/>
                <a:cs typeface="Calibri" panose="020F0502020204030204" pitchFamily="34" charset="0"/>
              </a:rPr>
              <a:t>mechanical</a:t>
            </a:r>
            <a:r>
              <a:rPr lang="it-IT" sz="1400" b="1" dirty="0" smtClean="0">
                <a:solidFill>
                  <a:schemeClr val="bg1"/>
                </a:solidFill>
                <a:latin typeface="Calibri" panose="020F0502020204030204" pitchFamily="34" charset="0"/>
                <a:cs typeface="Calibri" panose="020F0502020204030204" pitchFamily="34" charset="0"/>
              </a:rPr>
              <a:t> design with </a:t>
            </a:r>
            <a:r>
              <a:rPr lang="it-IT" sz="1400" b="1" dirty="0" err="1" smtClean="0">
                <a:solidFill>
                  <a:schemeClr val="bg1"/>
                </a:solidFill>
                <a:latin typeface="Calibri" panose="020F0502020204030204" pitchFamily="34" charset="0"/>
                <a:cs typeface="Calibri" panose="020F0502020204030204" pitchFamily="34" charset="0"/>
              </a:rPr>
              <a:t>all</a:t>
            </a:r>
            <a:r>
              <a:rPr lang="it-IT" sz="1400" b="1" dirty="0" smtClean="0">
                <a:solidFill>
                  <a:schemeClr val="bg1"/>
                </a:solidFill>
                <a:latin typeface="Calibri" panose="020F0502020204030204" pitchFamily="34" charset="0"/>
                <a:cs typeface="Calibri" panose="020F0502020204030204" pitchFamily="34" charset="0"/>
              </a:rPr>
              <a:t> the </a:t>
            </a:r>
            <a:r>
              <a:rPr lang="it-IT" sz="1400" b="1" dirty="0" err="1" smtClean="0">
                <a:solidFill>
                  <a:schemeClr val="bg1"/>
                </a:solidFill>
                <a:latin typeface="Calibri" panose="020F0502020204030204" pitchFamily="34" charset="0"/>
                <a:cs typeface="Calibri" panose="020F0502020204030204" pitchFamily="34" charset="0"/>
              </a:rPr>
              <a:t>tolerances</a:t>
            </a:r>
            <a:r>
              <a:rPr lang="it-IT" sz="1400" b="1" dirty="0" smtClean="0">
                <a:solidFill>
                  <a:schemeClr val="bg1"/>
                </a:solidFill>
                <a:latin typeface="Calibri" panose="020F0502020204030204" pitchFamily="34" charset="0"/>
                <a:cs typeface="Calibri" panose="020F0502020204030204" pitchFamily="34" charset="0"/>
              </a:rPr>
              <a:t> </a:t>
            </a:r>
            <a:r>
              <a:rPr lang="it-IT" sz="1400" b="1" dirty="0" err="1" smtClean="0">
                <a:solidFill>
                  <a:schemeClr val="bg1"/>
                </a:solidFill>
                <a:latin typeface="Calibri" panose="020F0502020204030204" pitchFamily="34" charset="0"/>
                <a:cs typeface="Calibri" panose="020F0502020204030204" pitchFamily="34" charset="0"/>
              </a:rPr>
              <a:t>has</a:t>
            </a:r>
            <a:r>
              <a:rPr lang="it-IT" sz="1400" b="1" dirty="0" smtClean="0">
                <a:solidFill>
                  <a:schemeClr val="bg1"/>
                </a:solidFill>
                <a:latin typeface="Calibri" panose="020F0502020204030204" pitchFamily="34" charset="0"/>
                <a:cs typeface="Calibri" panose="020F0502020204030204" pitchFamily="34" charset="0"/>
              </a:rPr>
              <a:t> </a:t>
            </a:r>
            <a:r>
              <a:rPr lang="it-IT" sz="1400" b="1" dirty="0" err="1" smtClean="0">
                <a:solidFill>
                  <a:schemeClr val="bg1"/>
                </a:solidFill>
                <a:latin typeface="Calibri" panose="020F0502020204030204" pitchFamily="34" charset="0"/>
                <a:cs typeface="Calibri" panose="020F0502020204030204" pitchFamily="34" charset="0"/>
              </a:rPr>
              <a:t>been</a:t>
            </a:r>
            <a:r>
              <a:rPr lang="it-IT" sz="1400" b="1" dirty="0" smtClean="0">
                <a:solidFill>
                  <a:schemeClr val="bg1"/>
                </a:solidFill>
                <a:latin typeface="Calibri" panose="020F0502020204030204" pitchFamily="34" charset="0"/>
                <a:cs typeface="Calibri" panose="020F0502020204030204" pitchFamily="34" charset="0"/>
              </a:rPr>
              <a:t> </a:t>
            </a:r>
            <a:r>
              <a:rPr lang="it-IT" sz="1400" b="1" dirty="0" err="1" smtClean="0">
                <a:solidFill>
                  <a:schemeClr val="bg1"/>
                </a:solidFill>
                <a:latin typeface="Calibri" panose="020F0502020204030204" pitchFamily="34" charset="0"/>
                <a:cs typeface="Calibri" panose="020F0502020204030204" pitchFamily="34" charset="0"/>
              </a:rPr>
              <a:t>completed</a:t>
            </a:r>
            <a:r>
              <a:rPr lang="it-IT" sz="1400" b="1" dirty="0" smtClean="0">
                <a:solidFill>
                  <a:schemeClr val="bg1"/>
                </a:solidFill>
                <a:latin typeface="Calibri" panose="020F0502020204030204" pitchFamily="34" charset="0"/>
                <a:cs typeface="Calibri" panose="020F0502020204030204" pitchFamily="34" charset="0"/>
              </a:rPr>
              <a:t> </a:t>
            </a:r>
            <a:r>
              <a:rPr lang="it-IT" sz="1400" dirty="0" smtClean="0">
                <a:solidFill>
                  <a:schemeClr val="bg1"/>
                </a:solidFill>
                <a:latin typeface="Calibri" panose="020F0502020204030204" pitchFamily="34" charset="0"/>
                <a:cs typeface="Calibri" panose="020F0502020204030204" pitchFamily="34" charset="0"/>
              </a:rPr>
              <a:t>and the </a:t>
            </a:r>
            <a:r>
              <a:rPr lang="it-IT" sz="1400" dirty="0" err="1" smtClean="0">
                <a:solidFill>
                  <a:schemeClr val="bg1"/>
                </a:solidFill>
                <a:latin typeface="Calibri" panose="020F0502020204030204" pitchFamily="34" charset="0"/>
                <a:cs typeface="Calibri" panose="020F0502020204030204" pitchFamily="34" charset="0"/>
              </a:rPr>
              <a:t>realization</a:t>
            </a:r>
            <a:r>
              <a:rPr lang="it-IT" sz="1400" dirty="0" smtClean="0">
                <a:solidFill>
                  <a:schemeClr val="bg1"/>
                </a:solidFill>
                <a:latin typeface="Calibri" panose="020F0502020204030204" pitchFamily="34" charset="0"/>
                <a:cs typeface="Calibri" panose="020F0502020204030204" pitchFamily="34" charset="0"/>
              </a:rPr>
              <a:t> of the </a:t>
            </a:r>
            <a:r>
              <a:rPr lang="it-IT" sz="1400" dirty="0" err="1" smtClean="0">
                <a:solidFill>
                  <a:schemeClr val="bg1"/>
                </a:solidFill>
                <a:latin typeface="Calibri" panose="020F0502020204030204" pitchFamily="34" charset="0"/>
                <a:cs typeface="Calibri" panose="020F0502020204030204" pitchFamily="34" charset="0"/>
              </a:rPr>
              <a:t>different</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parts</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has</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been</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assigned</a:t>
            </a:r>
            <a:r>
              <a:rPr lang="it-IT" sz="1400" dirty="0" smtClean="0">
                <a:solidFill>
                  <a:schemeClr val="bg1"/>
                </a:solidFill>
                <a:latin typeface="Calibri" panose="020F0502020204030204" pitchFamily="34" charset="0"/>
                <a:cs typeface="Calibri" panose="020F0502020204030204" pitchFamily="34" charset="0"/>
              </a:rPr>
              <a:t> to an </a:t>
            </a:r>
            <a:r>
              <a:rPr lang="it-IT" sz="1400" dirty="0" err="1" smtClean="0">
                <a:solidFill>
                  <a:schemeClr val="bg1"/>
                </a:solidFill>
                <a:latin typeface="Calibri" panose="020F0502020204030204" pitchFamily="34" charset="0"/>
                <a:cs typeface="Calibri" panose="020F0502020204030204" pitchFamily="34" charset="0"/>
              </a:rPr>
              <a:t>italian</a:t>
            </a:r>
            <a:r>
              <a:rPr lang="it-IT" sz="1400" dirty="0" smtClean="0">
                <a:solidFill>
                  <a:schemeClr val="bg1"/>
                </a:solidFill>
                <a:latin typeface="Calibri" panose="020F0502020204030204" pitchFamily="34" charset="0"/>
                <a:cs typeface="Calibri" panose="020F0502020204030204" pitchFamily="34" charset="0"/>
              </a:rPr>
              <a:t> company. </a:t>
            </a:r>
            <a:r>
              <a:rPr lang="en-US" sz="1400" dirty="0">
                <a:solidFill>
                  <a:schemeClr val="bg1"/>
                </a:solidFill>
                <a:latin typeface="Calibri" panose="020F0502020204030204" pitchFamily="34" charset="0"/>
                <a:cs typeface="Calibri" panose="020F0502020204030204" pitchFamily="34" charset="0"/>
              </a:rPr>
              <a:t>The components will be ready in September and we will </a:t>
            </a:r>
            <a:r>
              <a:rPr lang="en-US" sz="1400" dirty="0" smtClean="0">
                <a:solidFill>
                  <a:schemeClr val="bg1"/>
                </a:solidFill>
                <a:latin typeface="Calibri" panose="020F0502020204030204" pitchFamily="34" charset="0"/>
                <a:cs typeface="Calibri" panose="020F0502020204030204" pitchFamily="34" charset="0"/>
              </a:rPr>
              <a:t>start the </a:t>
            </a:r>
            <a:r>
              <a:rPr lang="en-US" sz="1400" dirty="0">
                <a:solidFill>
                  <a:schemeClr val="bg1"/>
                </a:solidFill>
                <a:latin typeface="Calibri" panose="020F0502020204030204" pitchFamily="34" charset="0"/>
                <a:cs typeface="Calibri" panose="020F0502020204030204" pitchFamily="34" charset="0"/>
              </a:rPr>
              <a:t>assembling </a:t>
            </a:r>
            <a:r>
              <a:rPr lang="en-US" sz="1400" dirty="0" smtClean="0">
                <a:solidFill>
                  <a:schemeClr val="bg1"/>
                </a:solidFill>
                <a:latin typeface="Calibri" panose="020F0502020204030204" pitchFamily="34" charset="0"/>
                <a:cs typeface="Calibri" panose="020F0502020204030204" pitchFamily="34" charset="0"/>
              </a:rPr>
              <a:t>procedure</a:t>
            </a:r>
            <a:r>
              <a:rPr lang="it-IT" sz="1400" dirty="0" smtClean="0">
                <a:solidFill>
                  <a:schemeClr val="bg1"/>
                </a:solidFill>
                <a:latin typeface="Calibri" panose="020F0502020204030204" pitchFamily="34" charset="0"/>
                <a:cs typeface="Calibri" panose="020F0502020204030204" pitchFamily="34" charset="0"/>
              </a:rPr>
              <a:t>.</a:t>
            </a:r>
          </a:p>
          <a:p>
            <a:pPr marL="228600" indent="-228600">
              <a:spcBef>
                <a:spcPts val="500"/>
              </a:spcBef>
              <a:buFont typeface="Arial" panose="020B0604020202020204" pitchFamily="34" charset="0"/>
              <a:buChar char="•"/>
            </a:pPr>
            <a:r>
              <a:rPr lang="it-IT" sz="1400" dirty="0" err="1" smtClean="0">
                <a:solidFill>
                  <a:schemeClr val="bg1"/>
                </a:solidFill>
                <a:latin typeface="Calibri" panose="020F0502020204030204" pitchFamily="34" charset="0"/>
                <a:cs typeface="Calibri" panose="020F0502020204030204" pitchFamily="34" charset="0"/>
              </a:rPr>
              <a:t>After</a:t>
            </a:r>
            <a:r>
              <a:rPr lang="it-IT" sz="1400" dirty="0" smtClean="0">
                <a:solidFill>
                  <a:schemeClr val="bg1"/>
                </a:solidFill>
                <a:latin typeface="Calibri" panose="020F0502020204030204" pitchFamily="34" charset="0"/>
                <a:cs typeface="Calibri" panose="020F0502020204030204" pitchFamily="34" charset="0"/>
              </a:rPr>
              <a:t> the </a:t>
            </a:r>
            <a:r>
              <a:rPr lang="it-IT" sz="1400" dirty="0" err="1" smtClean="0">
                <a:solidFill>
                  <a:schemeClr val="bg1"/>
                </a:solidFill>
                <a:latin typeface="Calibri" panose="020F0502020204030204" pitchFamily="34" charset="0"/>
                <a:cs typeface="Calibri" panose="020F0502020204030204" pitchFamily="34" charset="0"/>
              </a:rPr>
              <a:t>realization</a:t>
            </a:r>
            <a:r>
              <a:rPr lang="it-IT" sz="1400" dirty="0" smtClean="0">
                <a:solidFill>
                  <a:schemeClr val="bg1"/>
                </a:solidFill>
                <a:latin typeface="Calibri" panose="020F0502020204030204" pitchFamily="34" charset="0"/>
                <a:cs typeface="Calibri" panose="020F0502020204030204" pitchFamily="34" charset="0"/>
              </a:rPr>
              <a:t> and assembly of the </a:t>
            </a:r>
            <a:r>
              <a:rPr lang="it-IT" sz="1400" dirty="0" err="1" smtClean="0">
                <a:solidFill>
                  <a:schemeClr val="bg1"/>
                </a:solidFill>
                <a:latin typeface="Calibri" panose="020F0502020204030204" pitchFamily="34" charset="0"/>
                <a:cs typeface="Calibri" panose="020F0502020204030204" pitchFamily="34" charset="0"/>
              </a:rPr>
              <a:t>prototype</a:t>
            </a:r>
            <a:r>
              <a:rPr lang="it-IT" sz="1400" dirty="0">
                <a:solidFill>
                  <a:schemeClr val="bg1"/>
                </a:solidFill>
                <a:latin typeface="Calibri" panose="020F0502020204030204" pitchFamily="34" charset="0"/>
                <a:cs typeface="Calibri" panose="020F0502020204030204" pitchFamily="34" charset="0"/>
              </a:rPr>
              <a:t>,</a:t>
            </a:r>
            <a:r>
              <a:rPr lang="it-IT" sz="1400" dirty="0" smtClean="0">
                <a:solidFill>
                  <a:schemeClr val="bg1"/>
                </a:solidFill>
                <a:latin typeface="Calibri" panose="020F0502020204030204" pitchFamily="34" charset="0"/>
                <a:cs typeface="Calibri" panose="020F0502020204030204" pitchFamily="34" charset="0"/>
              </a:rPr>
              <a:t> </a:t>
            </a:r>
            <a:r>
              <a:rPr lang="it-IT" sz="1400" b="1" dirty="0" smtClean="0">
                <a:solidFill>
                  <a:schemeClr val="bg1"/>
                </a:solidFill>
                <a:latin typeface="Calibri" panose="020F0502020204030204" pitchFamily="34" charset="0"/>
                <a:cs typeface="Calibri" panose="020F0502020204030204" pitchFamily="34" charset="0"/>
              </a:rPr>
              <a:t>vacuum and </a:t>
            </a:r>
            <a:r>
              <a:rPr lang="it-IT" sz="1400" b="1" dirty="0" err="1" smtClean="0">
                <a:solidFill>
                  <a:schemeClr val="bg1"/>
                </a:solidFill>
                <a:latin typeface="Calibri" panose="020F0502020204030204" pitchFamily="34" charset="0"/>
                <a:cs typeface="Calibri" panose="020F0502020204030204" pitchFamily="34" charset="0"/>
              </a:rPr>
              <a:t>low</a:t>
            </a:r>
            <a:r>
              <a:rPr lang="it-IT" sz="1400" b="1" dirty="0" smtClean="0">
                <a:solidFill>
                  <a:schemeClr val="bg1"/>
                </a:solidFill>
                <a:latin typeface="Calibri" panose="020F0502020204030204" pitchFamily="34" charset="0"/>
                <a:cs typeface="Calibri" panose="020F0502020204030204" pitchFamily="34" charset="0"/>
              </a:rPr>
              <a:t> power RF test </a:t>
            </a:r>
            <a:r>
              <a:rPr lang="it-IT" sz="1400" dirty="0" err="1" smtClean="0">
                <a:solidFill>
                  <a:schemeClr val="bg1"/>
                </a:solidFill>
                <a:latin typeface="Calibri" panose="020F0502020204030204" pitchFamily="34" charset="0"/>
                <a:cs typeface="Calibri" panose="020F0502020204030204" pitchFamily="34" charset="0"/>
              </a:rPr>
              <a:t>will</a:t>
            </a:r>
            <a:r>
              <a:rPr lang="it-IT" sz="1400" dirty="0" smtClean="0">
                <a:solidFill>
                  <a:schemeClr val="bg1"/>
                </a:solidFill>
                <a:latin typeface="Calibri" panose="020F0502020204030204" pitchFamily="34" charset="0"/>
                <a:cs typeface="Calibri" panose="020F0502020204030204" pitchFamily="34" charset="0"/>
              </a:rPr>
              <a:t> be </a:t>
            </a:r>
            <a:r>
              <a:rPr lang="it-IT" sz="1400" dirty="0" err="1" smtClean="0">
                <a:solidFill>
                  <a:schemeClr val="bg1"/>
                </a:solidFill>
                <a:latin typeface="Calibri" panose="020F0502020204030204" pitchFamily="34" charset="0"/>
                <a:cs typeface="Calibri" panose="020F0502020204030204" pitchFamily="34" charset="0"/>
              </a:rPr>
              <a:t>performed</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at</a:t>
            </a:r>
            <a:r>
              <a:rPr lang="it-IT" sz="1400" dirty="0" smtClean="0">
                <a:solidFill>
                  <a:schemeClr val="bg1"/>
                </a:solidFill>
                <a:latin typeface="Calibri" panose="020F0502020204030204" pitchFamily="34" charset="0"/>
                <a:cs typeface="Calibri" panose="020F0502020204030204" pitchFamily="34" charset="0"/>
              </a:rPr>
              <a:t> INFN-LNF </a:t>
            </a:r>
            <a:r>
              <a:rPr lang="it-IT" sz="1400" dirty="0" err="1" smtClean="0">
                <a:solidFill>
                  <a:schemeClr val="bg1"/>
                </a:solidFill>
                <a:latin typeface="Calibri" panose="020F0502020204030204" pitchFamily="34" charset="0"/>
                <a:cs typeface="Calibri" panose="020F0502020204030204" pitchFamily="34" charset="0"/>
              </a:rPr>
              <a:t>laboratories</a:t>
            </a:r>
            <a:r>
              <a:rPr lang="it-IT" sz="1400" dirty="0" smtClean="0">
                <a:solidFill>
                  <a:schemeClr val="bg1"/>
                </a:solidFill>
                <a:latin typeface="Calibri" panose="020F0502020204030204" pitchFamily="34" charset="0"/>
                <a:cs typeface="Calibri" panose="020F0502020204030204" pitchFamily="34" charset="0"/>
              </a:rPr>
              <a:t>. The </a:t>
            </a:r>
            <a:r>
              <a:rPr lang="it-IT" sz="1400" b="1" dirty="0" smtClean="0">
                <a:solidFill>
                  <a:schemeClr val="bg1"/>
                </a:solidFill>
                <a:latin typeface="Calibri" panose="020F0502020204030204" pitchFamily="34" charset="0"/>
                <a:cs typeface="Calibri" panose="020F0502020204030204" pitchFamily="34" charset="0"/>
              </a:rPr>
              <a:t>high power test</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will</a:t>
            </a:r>
            <a:r>
              <a:rPr lang="it-IT" sz="1400" dirty="0" smtClean="0">
                <a:solidFill>
                  <a:schemeClr val="bg1"/>
                </a:solidFill>
                <a:latin typeface="Calibri" panose="020F0502020204030204" pitchFamily="34" charset="0"/>
                <a:cs typeface="Calibri" panose="020F0502020204030204" pitchFamily="34" charset="0"/>
              </a:rPr>
              <a:t> be </a:t>
            </a:r>
            <a:r>
              <a:rPr lang="it-IT" sz="1400" dirty="0" err="1" smtClean="0">
                <a:solidFill>
                  <a:schemeClr val="bg1"/>
                </a:solidFill>
                <a:latin typeface="Calibri" panose="020F0502020204030204" pitchFamily="34" charset="0"/>
                <a:cs typeface="Calibri" panose="020F0502020204030204" pitchFamily="34" charset="0"/>
              </a:rPr>
              <a:t>carried</a:t>
            </a:r>
            <a:r>
              <a:rPr lang="it-IT" sz="1400" dirty="0" smtClean="0">
                <a:solidFill>
                  <a:schemeClr val="bg1"/>
                </a:solidFill>
                <a:latin typeface="Calibri" panose="020F0502020204030204" pitchFamily="34" charset="0"/>
                <a:cs typeface="Calibri" panose="020F0502020204030204" pitchFamily="34" charset="0"/>
              </a:rPr>
              <a:t> out </a:t>
            </a:r>
            <a:r>
              <a:rPr lang="it-IT" sz="1400" dirty="0" err="1" smtClean="0">
                <a:solidFill>
                  <a:schemeClr val="bg1"/>
                </a:solidFill>
                <a:latin typeface="Calibri" panose="020F0502020204030204" pitchFamily="34" charset="0"/>
                <a:cs typeface="Calibri" panose="020F0502020204030204" pitchFamily="34" charset="0"/>
              </a:rPr>
              <a:t>probably</a:t>
            </a:r>
            <a:r>
              <a:rPr lang="it-IT" sz="1400" dirty="0" smtClean="0">
                <a:solidFill>
                  <a:schemeClr val="bg1"/>
                </a:solidFill>
                <a:latin typeface="Calibri" panose="020F0502020204030204" pitchFamily="34" charset="0"/>
                <a:cs typeface="Calibri" panose="020F0502020204030204" pitchFamily="34" charset="0"/>
              </a:rPr>
              <a:t> in </a:t>
            </a:r>
            <a:r>
              <a:rPr lang="it-IT" sz="1400" dirty="0" err="1" smtClean="0">
                <a:solidFill>
                  <a:schemeClr val="bg1"/>
                </a:solidFill>
                <a:latin typeface="Calibri" panose="020F0502020204030204" pitchFamily="34" charset="0"/>
                <a:cs typeface="Calibri" panose="020F0502020204030204" pitchFamily="34" charset="0"/>
              </a:rPr>
              <a:t>January</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at</a:t>
            </a:r>
            <a:r>
              <a:rPr lang="it-IT" sz="1400" dirty="0" smtClean="0">
                <a:solidFill>
                  <a:schemeClr val="bg1"/>
                </a:solidFill>
                <a:latin typeface="Calibri" panose="020F0502020204030204" pitchFamily="34" charset="0"/>
                <a:cs typeface="Calibri" panose="020F0502020204030204" pitchFamily="34" charset="0"/>
              </a:rPr>
              <a:t> ELETTRA-Sincrotrone Trieste </a:t>
            </a:r>
            <a:r>
              <a:rPr lang="it-IT" sz="1400" dirty="0" err="1" smtClean="0">
                <a:solidFill>
                  <a:schemeClr val="bg1"/>
                </a:solidFill>
                <a:latin typeface="Calibri" panose="020F0502020204030204" pitchFamily="34" charset="0"/>
                <a:cs typeface="Calibri" panose="020F0502020204030204" pitchFamily="34" charset="0"/>
              </a:rPr>
              <a:t>laboratory</a:t>
            </a:r>
            <a:r>
              <a:rPr lang="it-IT" sz="1400" dirty="0" smtClean="0">
                <a:solidFill>
                  <a:schemeClr val="bg1"/>
                </a:solidFill>
                <a:latin typeface="Calibri" panose="020F0502020204030204" pitchFamily="34" charset="0"/>
                <a:cs typeface="Calibri" panose="020F0502020204030204" pitchFamily="34" charset="0"/>
              </a:rPr>
              <a:t>.</a:t>
            </a:r>
          </a:p>
        </p:txBody>
      </p:sp>
      <p:sp>
        <p:nvSpPr>
          <p:cNvPr id="8" name="Rectangle 2"/>
          <p:cNvSpPr/>
          <p:nvPr/>
        </p:nvSpPr>
        <p:spPr>
          <a:xfrm>
            <a:off x="182912" y="4112302"/>
            <a:ext cx="8961088" cy="2287806"/>
          </a:xfrm>
          <a:prstGeom prst="rect">
            <a:avLst/>
          </a:prstGeom>
        </p:spPr>
        <p:txBody>
          <a:bodyPr wrap="square">
            <a:spAutoFit/>
          </a:bodyPr>
          <a:lstStyle/>
          <a:p>
            <a:pPr>
              <a:spcBef>
                <a:spcPts val="500"/>
              </a:spcBef>
            </a:pPr>
            <a:r>
              <a:rPr lang="it-IT" sz="1400" dirty="0" smtClean="0">
                <a:solidFill>
                  <a:schemeClr val="bg1"/>
                </a:solidFill>
                <a:latin typeface="Calibri" panose="020F0502020204030204" pitchFamily="34" charset="0"/>
                <a:cs typeface="Calibri" panose="020F0502020204030204" pitchFamily="34" charset="0"/>
              </a:rPr>
              <a:t>In the </a:t>
            </a:r>
            <a:r>
              <a:rPr lang="it-IT" sz="1400" dirty="0" err="1" smtClean="0">
                <a:solidFill>
                  <a:schemeClr val="bg1"/>
                </a:solidFill>
                <a:latin typeface="Calibri" panose="020F0502020204030204" pitchFamily="34" charset="0"/>
                <a:cs typeface="Calibri" panose="020F0502020204030204" pitchFamily="34" charset="0"/>
              </a:rPr>
              <a:t>framework</a:t>
            </a:r>
            <a:r>
              <a:rPr lang="it-IT" sz="1400" dirty="0" smtClean="0">
                <a:solidFill>
                  <a:schemeClr val="bg1"/>
                </a:solidFill>
                <a:latin typeface="Calibri" panose="020F0502020204030204" pitchFamily="34" charset="0"/>
                <a:cs typeface="Calibri" panose="020F0502020204030204" pitchFamily="34" charset="0"/>
              </a:rPr>
              <a:t> of XLS Compact </a:t>
            </a:r>
            <a:r>
              <a:rPr lang="it-IT" sz="1400" dirty="0">
                <a:solidFill>
                  <a:schemeClr val="bg1"/>
                </a:solidFill>
                <a:latin typeface="Calibri" panose="020F0502020204030204" pitchFamily="34" charset="0"/>
                <a:cs typeface="Calibri" panose="020F0502020204030204" pitchFamily="34" charset="0"/>
              </a:rPr>
              <a:t>Light an </a:t>
            </a:r>
            <a:r>
              <a:rPr lang="it-IT" sz="1400" b="1" dirty="0">
                <a:solidFill>
                  <a:schemeClr val="bg1"/>
                </a:solidFill>
                <a:latin typeface="Calibri" panose="020F0502020204030204" pitchFamily="34" charset="0"/>
                <a:cs typeface="Calibri" panose="020F0502020204030204" pitchFamily="34" charset="0"/>
              </a:rPr>
              <a:t>high </a:t>
            </a:r>
            <a:r>
              <a:rPr lang="it-IT" sz="1400" b="1" dirty="0" err="1">
                <a:solidFill>
                  <a:schemeClr val="bg1"/>
                </a:solidFill>
                <a:latin typeface="Calibri" panose="020F0502020204030204" pitchFamily="34" charset="0"/>
                <a:cs typeface="Calibri" panose="020F0502020204030204" pitchFamily="34" charset="0"/>
              </a:rPr>
              <a:t>gradient</a:t>
            </a:r>
            <a:r>
              <a:rPr lang="it-IT" sz="1400" b="1" dirty="0">
                <a:solidFill>
                  <a:schemeClr val="bg1"/>
                </a:solidFill>
                <a:latin typeface="Calibri" panose="020F0502020204030204" pitchFamily="34" charset="0"/>
                <a:cs typeface="Calibri" panose="020F0502020204030204" pitchFamily="34" charset="0"/>
              </a:rPr>
              <a:t> ultra fast C-band </a:t>
            </a:r>
            <a:r>
              <a:rPr lang="it-IT" sz="1400" b="1" dirty="0" err="1">
                <a:solidFill>
                  <a:schemeClr val="bg1"/>
                </a:solidFill>
                <a:latin typeface="Calibri" panose="020F0502020204030204" pitchFamily="34" charset="0"/>
                <a:cs typeface="Calibri" panose="020F0502020204030204" pitchFamily="34" charset="0"/>
              </a:rPr>
              <a:t>gun</a:t>
            </a:r>
            <a:r>
              <a:rPr lang="it-IT" sz="1400" b="1" dirty="0">
                <a:solidFill>
                  <a:schemeClr val="bg1"/>
                </a:solidFill>
                <a:latin typeface="Calibri" panose="020F0502020204030204" pitchFamily="34" charset="0"/>
                <a:cs typeface="Calibri" panose="020F0502020204030204" pitchFamily="34" charset="0"/>
              </a:rPr>
              <a:t> </a:t>
            </a:r>
            <a:r>
              <a:rPr lang="it-IT" sz="1400" dirty="0" err="1">
                <a:solidFill>
                  <a:schemeClr val="bg1"/>
                </a:solidFill>
                <a:latin typeface="Calibri" panose="020F0502020204030204" pitchFamily="34" charset="0"/>
                <a:cs typeface="Calibri" panose="020F0502020204030204" pitchFamily="34" charset="0"/>
              </a:rPr>
              <a:t>is</a:t>
            </a:r>
            <a:r>
              <a:rPr lang="it-IT" sz="1400" dirty="0">
                <a:solidFill>
                  <a:schemeClr val="bg1"/>
                </a:solidFill>
                <a:latin typeface="Calibri" panose="020F0502020204030204" pitchFamily="34" charset="0"/>
                <a:cs typeface="Calibri" panose="020F0502020204030204" pitchFamily="34" charset="0"/>
              </a:rPr>
              <a:t> under </a:t>
            </a:r>
            <a:r>
              <a:rPr lang="it-IT" sz="1400" dirty="0" err="1">
                <a:solidFill>
                  <a:schemeClr val="bg1"/>
                </a:solidFill>
                <a:latin typeface="Calibri" panose="020F0502020204030204" pitchFamily="34" charset="0"/>
                <a:cs typeface="Calibri" panose="020F0502020204030204" pitchFamily="34" charset="0"/>
              </a:rPr>
              <a:t>study</a:t>
            </a:r>
            <a:r>
              <a:rPr lang="it-IT" sz="1400" dirty="0">
                <a:solidFill>
                  <a:schemeClr val="bg1"/>
                </a:solidFill>
                <a:latin typeface="Calibri" panose="020F0502020204030204" pitchFamily="34" charset="0"/>
                <a:cs typeface="Calibri" panose="020F0502020204030204" pitchFamily="34" charset="0"/>
              </a:rPr>
              <a:t> </a:t>
            </a:r>
            <a:r>
              <a:rPr lang="it-IT" sz="1400" dirty="0" err="1">
                <a:solidFill>
                  <a:schemeClr val="bg1"/>
                </a:solidFill>
                <a:latin typeface="Calibri" panose="020F0502020204030204" pitchFamily="34" charset="0"/>
                <a:cs typeface="Calibri" panose="020F0502020204030204" pitchFamily="34" charset="0"/>
              </a:rPr>
              <a:t>at</a:t>
            </a:r>
            <a:r>
              <a:rPr lang="it-IT" sz="1400" dirty="0">
                <a:solidFill>
                  <a:schemeClr val="bg1"/>
                </a:solidFill>
                <a:latin typeface="Calibri" panose="020F0502020204030204" pitchFamily="34" charset="0"/>
                <a:cs typeface="Calibri" panose="020F0502020204030204" pitchFamily="34" charset="0"/>
              </a:rPr>
              <a:t> </a:t>
            </a:r>
            <a:r>
              <a:rPr lang="it-IT" sz="1400" dirty="0" smtClean="0">
                <a:solidFill>
                  <a:schemeClr val="bg1"/>
                </a:solidFill>
                <a:latin typeface="Calibri" panose="020F0502020204030204" pitchFamily="34" charset="0"/>
                <a:cs typeface="Calibri" panose="020F0502020204030204" pitchFamily="34" charset="0"/>
              </a:rPr>
              <a:t>INFN-LNF.</a:t>
            </a:r>
          </a:p>
          <a:p>
            <a:pPr marL="285750" indent="-285750">
              <a:spcBef>
                <a:spcPts val="500"/>
              </a:spcBef>
              <a:buFont typeface="Arial" panose="020B0604020202020204" pitchFamily="34" charset="0"/>
              <a:buChar char="•"/>
            </a:pPr>
            <a:r>
              <a:rPr lang="it-IT" sz="1400" dirty="0" smtClean="0">
                <a:solidFill>
                  <a:schemeClr val="bg1"/>
                </a:solidFill>
                <a:latin typeface="Calibri" panose="020F0502020204030204" pitchFamily="34" charset="0"/>
                <a:cs typeface="Calibri" panose="020F0502020204030204" pitchFamily="34" charset="0"/>
              </a:rPr>
              <a:t>In </a:t>
            </a:r>
            <a:r>
              <a:rPr lang="it-IT" sz="1400" dirty="0" err="1" smtClean="0">
                <a:solidFill>
                  <a:schemeClr val="bg1"/>
                </a:solidFill>
                <a:latin typeface="Calibri" panose="020F0502020204030204" pitchFamily="34" charset="0"/>
                <a:cs typeface="Calibri" panose="020F0502020204030204" pitchFamily="34" charset="0"/>
              </a:rPr>
              <a:t>order</a:t>
            </a:r>
            <a:r>
              <a:rPr lang="it-IT" sz="1400" dirty="0" smtClean="0">
                <a:solidFill>
                  <a:schemeClr val="bg1"/>
                </a:solidFill>
                <a:latin typeface="Calibri" panose="020F0502020204030204" pitchFamily="34" charset="0"/>
                <a:cs typeface="Calibri" panose="020F0502020204030204" pitchFamily="34" charset="0"/>
              </a:rPr>
              <a:t> to </a:t>
            </a:r>
            <a:r>
              <a:rPr lang="it-IT" sz="1400" dirty="0" err="1" smtClean="0">
                <a:solidFill>
                  <a:schemeClr val="bg1"/>
                </a:solidFill>
                <a:latin typeface="Calibri" panose="020F0502020204030204" pitchFamily="34" charset="0"/>
                <a:cs typeface="Calibri" panose="020F0502020204030204" pitchFamily="34" charset="0"/>
              </a:rPr>
              <a:t>have</a:t>
            </a:r>
            <a:r>
              <a:rPr lang="it-IT" sz="1400" dirty="0" smtClean="0">
                <a:solidFill>
                  <a:schemeClr val="bg1"/>
                </a:solidFill>
                <a:latin typeface="Calibri" panose="020F0502020204030204" pitchFamily="34" charset="0"/>
                <a:cs typeface="Calibri" panose="020F0502020204030204" pitchFamily="34" charset="0"/>
              </a:rPr>
              <a:t> a compact RF </a:t>
            </a:r>
            <a:r>
              <a:rPr lang="it-IT" sz="1400" dirty="0" err="1" smtClean="0">
                <a:solidFill>
                  <a:schemeClr val="bg1"/>
                </a:solidFill>
                <a:latin typeface="Calibri" panose="020F0502020204030204" pitchFamily="34" charset="0"/>
                <a:cs typeface="Calibri" panose="020F0502020204030204" pitchFamily="34" charset="0"/>
              </a:rPr>
              <a:t>gun</a:t>
            </a:r>
            <a:r>
              <a:rPr lang="it-IT" sz="1400" dirty="0" smtClean="0">
                <a:solidFill>
                  <a:schemeClr val="bg1"/>
                </a:solidFill>
                <a:latin typeface="Calibri" panose="020F0502020204030204" pitchFamily="34" charset="0"/>
                <a:cs typeface="Calibri" panose="020F0502020204030204" pitchFamily="34" charset="0"/>
              </a:rPr>
              <a:t>, a design </a:t>
            </a:r>
            <a:r>
              <a:rPr lang="it-IT" sz="1400" dirty="0" err="1" smtClean="0">
                <a:solidFill>
                  <a:schemeClr val="bg1"/>
                </a:solidFill>
                <a:latin typeface="Calibri" panose="020F0502020204030204" pitchFamily="34" charset="0"/>
                <a:cs typeface="Calibri" panose="020F0502020204030204" pitchFamily="34" charset="0"/>
              </a:rPr>
              <a:t>based</a:t>
            </a:r>
            <a:r>
              <a:rPr lang="it-IT" sz="1400" dirty="0" smtClean="0">
                <a:solidFill>
                  <a:schemeClr val="bg1"/>
                </a:solidFill>
                <a:latin typeface="Calibri" panose="020F0502020204030204" pitchFamily="34" charset="0"/>
                <a:cs typeface="Calibri" panose="020F0502020204030204" pitchFamily="34" charset="0"/>
              </a:rPr>
              <a:t> on the </a:t>
            </a:r>
            <a:r>
              <a:rPr lang="it-IT" sz="1400" dirty="0" err="1" smtClean="0">
                <a:solidFill>
                  <a:schemeClr val="bg1"/>
                </a:solidFill>
                <a:latin typeface="Calibri" panose="020F0502020204030204" pitchFamily="34" charset="0"/>
                <a:cs typeface="Calibri" panose="020F0502020204030204" pitchFamily="34" charset="0"/>
              </a:rPr>
              <a:t>magnetic</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coupling</a:t>
            </a:r>
            <a:r>
              <a:rPr lang="it-IT" sz="1400" dirty="0" smtClean="0">
                <a:solidFill>
                  <a:schemeClr val="bg1"/>
                </a:solidFill>
                <a:latin typeface="Calibri" panose="020F0502020204030204" pitchFamily="34" charset="0"/>
                <a:cs typeface="Calibri" panose="020F0502020204030204" pitchFamily="34" charset="0"/>
              </a:rPr>
              <a:t> slot </a:t>
            </a:r>
            <a:r>
              <a:rPr lang="it-IT" sz="1400" dirty="0" err="1" smtClean="0">
                <a:solidFill>
                  <a:schemeClr val="bg1"/>
                </a:solidFill>
                <a:latin typeface="Calibri" panose="020F0502020204030204" pitchFamily="34" charset="0"/>
                <a:cs typeface="Calibri" panose="020F0502020204030204" pitchFamily="34" charset="0"/>
              </a:rPr>
              <a:t>type</a:t>
            </a:r>
            <a:r>
              <a:rPr lang="it-IT" sz="1400" dirty="0" smtClean="0">
                <a:solidFill>
                  <a:schemeClr val="bg1"/>
                </a:solidFill>
                <a:latin typeface="Calibri" panose="020F0502020204030204" pitchFamily="34" charset="0"/>
                <a:cs typeface="Calibri" panose="020F0502020204030204" pitchFamily="34" charset="0"/>
              </a:rPr>
              <a:t> coupler </a:t>
            </a:r>
            <a:r>
              <a:rPr lang="it-IT" sz="1400" dirty="0" err="1" smtClean="0">
                <a:solidFill>
                  <a:schemeClr val="bg1"/>
                </a:solidFill>
                <a:latin typeface="Calibri" panose="020F0502020204030204" pitchFamily="34" charset="0"/>
                <a:cs typeface="Calibri" panose="020F0502020204030204" pitchFamily="34" charset="0"/>
              </a:rPr>
              <a:t>has</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been</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investigated</a:t>
            </a:r>
            <a:r>
              <a:rPr lang="it-IT" sz="1400" dirty="0" smtClean="0">
                <a:solidFill>
                  <a:schemeClr val="bg1"/>
                </a:solidFill>
                <a:latin typeface="Calibri" panose="020F0502020204030204" pitchFamily="34" charset="0"/>
                <a:cs typeface="Calibri" panose="020F0502020204030204" pitchFamily="34" charset="0"/>
              </a:rPr>
              <a:t>. The </a:t>
            </a:r>
            <a:r>
              <a:rPr lang="it-IT" sz="1400" dirty="0" err="1" smtClean="0">
                <a:solidFill>
                  <a:schemeClr val="bg1"/>
                </a:solidFill>
                <a:latin typeface="Calibri" panose="020F0502020204030204" pitchFamily="34" charset="0"/>
                <a:cs typeface="Calibri" panose="020F0502020204030204" pitchFamily="34" charset="0"/>
              </a:rPr>
              <a:t>main</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limitation</a:t>
            </a:r>
            <a:r>
              <a:rPr lang="it-IT" sz="1400" dirty="0" smtClean="0">
                <a:solidFill>
                  <a:schemeClr val="bg1"/>
                </a:solidFill>
                <a:latin typeface="Calibri" panose="020F0502020204030204" pitchFamily="34" charset="0"/>
                <a:cs typeface="Calibri" panose="020F0502020204030204" pitchFamily="34" charset="0"/>
              </a:rPr>
              <a:t> for </a:t>
            </a:r>
            <a:r>
              <a:rPr lang="it-IT" sz="1400" dirty="0" err="1" smtClean="0">
                <a:solidFill>
                  <a:schemeClr val="bg1"/>
                </a:solidFill>
                <a:latin typeface="Calibri" panose="020F0502020204030204" pitchFamily="34" charset="0"/>
                <a:cs typeface="Calibri" panose="020F0502020204030204" pitchFamily="34" charset="0"/>
              </a:rPr>
              <a:t>this</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type</a:t>
            </a:r>
            <a:r>
              <a:rPr lang="it-IT" sz="1400" dirty="0" smtClean="0">
                <a:solidFill>
                  <a:schemeClr val="bg1"/>
                </a:solidFill>
                <a:latin typeface="Calibri" panose="020F0502020204030204" pitchFamily="34" charset="0"/>
                <a:cs typeface="Calibri" panose="020F0502020204030204" pitchFamily="34" charset="0"/>
              </a:rPr>
              <a:t> of coupler </a:t>
            </a:r>
            <a:r>
              <a:rPr lang="it-IT" sz="1400" dirty="0" err="1" smtClean="0">
                <a:solidFill>
                  <a:schemeClr val="bg1"/>
                </a:solidFill>
                <a:latin typeface="Calibri" panose="020F0502020204030204" pitchFamily="34" charset="0"/>
                <a:cs typeface="Calibri" panose="020F0502020204030204" pitchFamily="34" charset="0"/>
              </a:rPr>
              <a:t>remains</a:t>
            </a:r>
            <a:r>
              <a:rPr lang="it-IT" sz="1400" dirty="0" smtClean="0">
                <a:solidFill>
                  <a:schemeClr val="bg1"/>
                </a:solidFill>
                <a:latin typeface="Calibri" panose="020F0502020204030204" pitchFamily="34" charset="0"/>
                <a:cs typeface="Calibri" panose="020F0502020204030204" pitchFamily="34" charset="0"/>
              </a:rPr>
              <a:t> the </a:t>
            </a:r>
            <a:r>
              <a:rPr lang="it-IT" sz="1400" b="1" dirty="0" smtClean="0">
                <a:solidFill>
                  <a:schemeClr val="bg1"/>
                </a:solidFill>
                <a:latin typeface="Calibri" panose="020F0502020204030204" pitchFamily="34" charset="0"/>
                <a:cs typeface="Calibri" panose="020F0502020204030204" pitchFamily="34" charset="0"/>
              </a:rPr>
              <a:t>high </a:t>
            </a:r>
            <a:r>
              <a:rPr lang="it-IT" sz="1400" b="1" dirty="0" err="1" smtClean="0">
                <a:solidFill>
                  <a:schemeClr val="bg1"/>
                </a:solidFill>
                <a:latin typeface="Calibri" panose="020F0502020204030204" pitchFamily="34" charset="0"/>
                <a:cs typeface="Calibri" panose="020F0502020204030204" pitchFamily="34" charset="0"/>
              </a:rPr>
              <a:t>surface</a:t>
            </a:r>
            <a:r>
              <a:rPr lang="it-IT" sz="1400" b="1" dirty="0" smtClean="0">
                <a:solidFill>
                  <a:schemeClr val="bg1"/>
                </a:solidFill>
                <a:latin typeface="Calibri" panose="020F0502020204030204" pitchFamily="34" charset="0"/>
                <a:cs typeface="Calibri" panose="020F0502020204030204" pitchFamily="34" charset="0"/>
              </a:rPr>
              <a:t> </a:t>
            </a:r>
            <a:r>
              <a:rPr lang="it-IT" sz="1400" b="1" dirty="0" err="1" smtClean="0">
                <a:solidFill>
                  <a:schemeClr val="bg1"/>
                </a:solidFill>
                <a:latin typeface="Calibri" panose="020F0502020204030204" pitchFamily="34" charset="0"/>
                <a:cs typeface="Calibri" panose="020F0502020204030204" pitchFamily="34" charset="0"/>
              </a:rPr>
              <a:t>magnetic</a:t>
            </a:r>
            <a:r>
              <a:rPr lang="it-IT" sz="1400" b="1" dirty="0" smtClean="0">
                <a:solidFill>
                  <a:schemeClr val="bg1"/>
                </a:solidFill>
                <a:latin typeface="Calibri" panose="020F0502020204030204" pitchFamily="34" charset="0"/>
                <a:cs typeface="Calibri" panose="020F0502020204030204" pitchFamily="34" charset="0"/>
              </a:rPr>
              <a:t> </a:t>
            </a:r>
            <a:r>
              <a:rPr lang="it-IT" sz="1400" b="1" dirty="0" err="1" smtClean="0">
                <a:solidFill>
                  <a:schemeClr val="bg1"/>
                </a:solidFill>
                <a:latin typeface="Calibri" panose="020F0502020204030204" pitchFamily="34" charset="0"/>
                <a:cs typeface="Calibri" panose="020F0502020204030204" pitchFamily="34" charset="0"/>
              </a:rPr>
              <a:t>field</a:t>
            </a:r>
            <a:r>
              <a:rPr lang="it-IT" sz="1400" dirty="0" smtClean="0">
                <a:solidFill>
                  <a:schemeClr val="bg1"/>
                </a:solidFill>
                <a:latin typeface="Calibri" panose="020F0502020204030204" pitchFamily="34" charset="0"/>
                <a:cs typeface="Calibri" panose="020F0502020204030204" pitchFamily="34" charset="0"/>
              </a:rPr>
              <a:t> and </a:t>
            </a:r>
            <a:r>
              <a:rPr lang="it-IT" sz="1400" b="1" dirty="0" err="1" smtClean="0">
                <a:solidFill>
                  <a:schemeClr val="bg1"/>
                </a:solidFill>
                <a:latin typeface="Calibri" panose="020F0502020204030204" pitchFamily="34" charset="0"/>
                <a:cs typeface="Calibri" panose="020F0502020204030204" pitchFamily="34" charset="0"/>
              </a:rPr>
              <a:t>pulsed</a:t>
            </a:r>
            <a:r>
              <a:rPr lang="it-IT" sz="1400" b="1" dirty="0" smtClean="0">
                <a:solidFill>
                  <a:schemeClr val="bg1"/>
                </a:solidFill>
                <a:latin typeface="Calibri" panose="020F0502020204030204" pitchFamily="34" charset="0"/>
                <a:cs typeface="Calibri" panose="020F0502020204030204" pitchFamily="34" charset="0"/>
              </a:rPr>
              <a:t> heating </a:t>
            </a:r>
            <a:r>
              <a:rPr lang="it-IT" sz="1400" dirty="0" smtClean="0">
                <a:solidFill>
                  <a:schemeClr val="bg1"/>
                </a:solidFill>
                <a:latin typeface="Calibri" panose="020F0502020204030204" pitchFamily="34" charset="0"/>
                <a:cs typeface="Calibri" panose="020F0502020204030204" pitchFamily="34" charset="0"/>
              </a:rPr>
              <a:t>on the </a:t>
            </a:r>
            <a:r>
              <a:rPr lang="it-IT" sz="1400" dirty="0" err="1" smtClean="0">
                <a:solidFill>
                  <a:schemeClr val="bg1"/>
                </a:solidFill>
                <a:latin typeface="Calibri" panose="020F0502020204030204" pitchFamily="34" charset="0"/>
                <a:cs typeface="Calibri" panose="020F0502020204030204" pitchFamily="34" charset="0"/>
              </a:rPr>
              <a:t>coupling</a:t>
            </a:r>
            <a:r>
              <a:rPr lang="it-IT" sz="1400" dirty="0" smtClean="0">
                <a:solidFill>
                  <a:schemeClr val="bg1"/>
                </a:solidFill>
                <a:latin typeface="Calibri" panose="020F0502020204030204" pitchFamily="34" charset="0"/>
                <a:cs typeface="Calibri" panose="020F0502020204030204" pitchFamily="34" charset="0"/>
              </a:rPr>
              <a:t> slot.</a:t>
            </a:r>
          </a:p>
          <a:p>
            <a:pPr marL="285750" indent="-285750">
              <a:spcBef>
                <a:spcPts val="500"/>
              </a:spcBef>
              <a:buFont typeface="Arial" panose="020B0604020202020204" pitchFamily="34" charset="0"/>
              <a:buChar char="•"/>
            </a:pPr>
            <a:r>
              <a:rPr lang="it-IT" sz="1400" dirty="0" err="1" smtClean="0">
                <a:solidFill>
                  <a:schemeClr val="bg1"/>
                </a:solidFill>
                <a:latin typeface="Calibri" panose="020F0502020204030204" pitchFamily="34" charset="0"/>
                <a:cs typeface="Calibri" panose="020F0502020204030204" pitchFamily="34" charset="0"/>
              </a:rPr>
              <a:t>Thus</a:t>
            </a:r>
            <a:r>
              <a:rPr lang="it-IT" sz="1400" dirty="0" smtClean="0">
                <a:solidFill>
                  <a:schemeClr val="bg1"/>
                </a:solidFill>
                <a:latin typeface="Calibri" panose="020F0502020204030204" pitchFamily="34" charset="0"/>
                <a:cs typeface="Calibri" panose="020F0502020204030204" pitchFamily="34" charset="0"/>
              </a:rPr>
              <a:t>, </a:t>
            </a:r>
            <a:r>
              <a:rPr lang="it-IT" sz="1400" b="1" dirty="0" err="1" smtClean="0">
                <a:solidFill>
                  <a:schemeClr val="bg1"/>
                </a:solidFill>
                <a:latin typeface="Calibri" panose="020F0502020204030204" pitchFamily="34" charset="0"/>
                <a:cs typeface="Calibri" panose="020F0502020204030204" pitchFamily="34" charset="0"/>
              </a:rPr>
              <a:t>different</a:t>
            </a:r>
            <a:r>
              <a:rPr lang="it-IT" sz="1400" b="1" dirty="0" smtClean="0">
                <a:solidFill>
                  <a:schemeClr val="bg1"/>
                </a:solidFill>
                <a:latin typeface="Calibri" panose="020F0502020204030204" pitchFamily="34" charset="0"/>
                <a:cs typeface="Calibri" panose="020F0502020204030204" pitchFamily="34" charset="0"/>
              </a:rPr>
              <a:t> </a:t>
            </a:r>
            <a:r>
              <a:rPr lang="it-IT" sz="1400" b="1" dirty="0" err="1" smtClean="0">
                <a:solidFill>
                  <a:schemeClr val="bg1"/>
                </a:solidFill>
                <a:latin typeface="Calibri" panose="020F0502020204030204" pitchFamily="34" charset="0"/>
                <a:cs typeface="Calibri" panose="020F0502020204030204" pitchFamily="34" charset="0"/>
              </a:rPr>
              <a:t>couplers</a:t>
            </a:r>
            <a:r>
              <a:rPr lang="it-IT" sz="1400" b="1" dirty="0" smtClean="0">
                <a:solidFill>
                  <a:schemeClr val="bg1"/>
                </a:solidFill>
                <a:latin typeface="Calibri" panose="020F0502020204030204" pitchFamily="34" charset="0"/>
                <a:cs typeface="Calibri" panose="020F0502020204030204" pitchFamily="34" charset="0"/>
              </a:rPr>
              <a:t> </a:t>
            </a:r>
            <a:r>
              <a:rPr lang="it-IT" sz="1400" b="1" dirty="0" err="1" smtClean="0">
                <a:solidFill>
                  <a:schemeClr val="bg1"/>
                </a:solidFill>
                <a:latin typeface="Calibri" panose="020F0502020204030204" pitchFamily="34" charset="0"/>
                <a:cs typeface="Calibri" panose="020F0502020204030204" pitchFamily="34" charset="0"/>
              </a:rPr>
              <a:t>geometries</a:t>
            </a:r>
            <a:r>
              <a:rPr lang="it-IT" sz="1400" b="1"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have</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been</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studied</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based</a:t>
            </a:r>
            <a:r>
              <a:rPr lang="it-IT" sz="1400" dirty="0" smtClean="0">
                <a:solidFill>
                  <a:schemeClr val="bg1"/>
                </a:solidFill>
                <a:latin typeface="Calibri" panose="020F0502020204030204" pitchFamily="34" charset="0"/>
                <a:cs typeface="Calibri" panose="020F0502020204030204" pitchFamily="34" charset="0"/>
              </a:rPr>
              <a:t> on a </a:t>
            </a:r>
            <a:r>
              <a:rPr lang="it-IT" sz="1400" b="1" dirty="0" smtClean="0">
                <a:solidFill>
                  <a:schemeClr val="bg1"/>
                </a:solidFill>
                <a:latin typeface="Calibri" panose="020F0502020204030204" pitchFamily="34" charset="0"/>
                <a:cs typeface="Calibri" panose="020F0502020204030204" pitchFamily="34" charset="0"/>
              </a:rPr>
              <a:t>TM020 mode full </a:t>
            </a:r>
            <a:r>
              <a:rPr lang="it-IT" sz="1400" b="1" dirty="0" err="1" smtClean="0">
                <a:solidFill>
                  <a:schemeClr val="bg1"/>
                </a:solidFill>
                <a:latin typeface="Calibri" panose="020F0502020204030204" pitchFamily="34" charset="0"/>
                <a:cs typeface="Calibri" panose="020F0502020204030204" pitchFamily="34" charset="0"/>
              </a:rPr>
              <a:t>cell</a:t>
            </a:r>
            <a:r>
              <a:rPr lang="it-IT" sz="1400" b="1"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electrically</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coupled</a:t>
            </a:r>
            <a:r>
              <a:rPr lang="it-IT" sz="1400" dirty="0" smtClean="0">
                <a:solidFill>
                  <a:schemeClr val="bg1"/>
                </a:solidFill>
                <a:latin typeface="Calibri" panose="020F0502020204030204" pitchFamily="34" charset="0"/>
                <a:cs typeface="Calibri" panose="020F0502020204030204" pitchFamily="34" charset="0"/>
              </a:rPr>
              <a:t> with the </a:t>
            </a:r>
            <a:r>
              <a:rPr lang="it-IT" sz="1400" dirty="0" err="1" smtClean="0">
                <a:solidFill>
                  <a:schemeClr val="bg1"/>
                </a:solidFill>
                <a:latin typeface="Calibri" panose="020F0502020204030204" pitchFamily="34" charset="0"/>
                <a:cs typeface="Calibri" panose="020F0502020204030204" pitchFamily="34" charset="0"/>
              </a:rPr>
              <a:t>waveguide</a:t>
            </a:r>
            <a:r>
              <a:rPr lang="it-IT" sz="1400" dirty="0" smtClean="0">
                <a:solidFill>
                  <a:schemeClr val="bg1"/>
                </a:solidFill>
                <a:latin typeface="Calibri" panose="020F0502020204030204" pitchFamily="34" charset="0"/>
                <a:cs typeface="Calibri" panose="020F0502020204030204" pitchFamily="34" charset="0"/>
              </a:rPr>
              <a:t>.</a:t>
            </a:r>
          </a:p>
          <a:p>
            <a:pPr marL="285750" indent="-285750">
              <a:spcBef>
                <a:spcPts val="500"/>
              </a:spcBef>
              <a:buFont typeface="Arial" panose="020B0604020202020204" pitchFamily="34" charset="0"/>
              <a:buChar char="•"/>
            </a:pPr>
            <a:r>
              <a:rPr lang="it-IT" sz="1400" dirty="0" smtClean="0">
                <a:solidFill>
                  <a:schemeClr val="bg1"/>
                </a:solidFill>
                <a:latin typeface="Calibri" panose="020F0502020204030204" pitchFamily="34" charset="0"/>
                <a:cs typeface="Calibri" panose="020F0502020204030204" pitchFamily="34" charset="0"/>
              </a:rPr>
              <a:t>The </a:t>
            </a:r>
            <a:r>
              <a:rPr lang="it-IT" sz="1400" dirty="0" err="1" smtClean="0">
                <a:solidFill>
                  <a:schemeClr val="bg1"/>
                </a:solidFill>
                <a:latin typeface="Calibri" panose="020F0502020204030204" pitchFamily="34" charset="0"/>
                <a:cs typeface="Calibri" panose="020F0502020204030204" pitchFamily="34" charset="0"/>
              </a:rPr>
              <a:t>feasibility</a:t>
            </a:r>
            <a:r>
              <a:rPr lang="it-IT" sz="1400" dirty="0" smtClean="0">
                <a:solidFill>
                  <a:schemeClr val="bg1"/>
                </a:solidFill>
                <a:latin typeface="Calibri" panose="020F0502020204030204" pitchFamily="34" charset="0"/>
                <a:cs typeface="Calibri" panose="020F0502020204030204" pitchFamily="34" charset="0"/>
              </a:rPr>
              <a:t> of </a:t>
            </a:r>
            <a:r>
              <a:rPr lang="it-IT" sz="1400" dirty="0" err="1" smtClean="0">
                <a:solidFill>
                  <a:schemeClr val="bg1"/>
                </a:solidFill>
                <a:latin typeface="Calibri" panose="020F0502020204030204" pitchFamily="34" charset="0"/>
                <a:cs typeface="Calibri" panose="020F0502020204030204" pitchFamily="34" charset="0"/>
              </a:rPr>
              <a:t>such</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couplers</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has</a:t>
            </a:r>
            <a:r>
              <a:rPr lang="it-IT" sz="1400" dirty="0" smtClean="0">
                <a:solidFill>
                  <a:schemeClr val="bg1"/>
                </a:solidFill>
                <a:latin typeface="Calibri" panose="020F0502020204030204" pitchFamily="34" charset="0"/>
                <a:cs typeface="Calibri" panose="020F0502020204030204" pitchFamily="34" charset="0"/>
              </a:rPr>
              <a:t> to be </a:t>
            </a:r>
            <a:r>
              <a:rPr lang="it-IT" sz="1400" dirty="0" err="1" smtClean="0">
                <a:solidFill>
                  <a:schemeClr val="bg1"/>
                </a:solidFill>
                <a:latin typeface="Calibri" panose="020F0502020204030204" pitchFamily="34" charset="0"/>
                <a:cs typeface="Calibri" panose="020F0502020204030204" pitchFamily="34" charset="0"/>
              </a:rPr>
              <a:t>further</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investigated</a:t>
            </a:r>
            <a:r>
              <a:rPr lang="it-IT" sz="1400" dirty="0" smtClean="0">
                <a:solidFill>
                  <a:schemeClr val="bg1"/>
                </a:solidFill>
                <a:latin typeface="Calibri" panose="020F0502020204030204" pitchFamily="34" charset="0"/>
                <a:cs typeface="Calibri" panose="020F0502020204030204" pitchFamily="34" charset="0"/>
              </a:rPr>
              <a:t> and </a:t>
            </a:r>
            <a:r>
              <a:rPr lang="it-IT" sz="1400" dirty="0" err="1" smtClean="0">
                <a:solidFill>
                  <a:schemeClr val="bg1"/>
                </a:solidFill>
                <a:latin typeface="Calibri" panose="020F0502020204030204" pitchFamily="34" charset="0"/>
                <a:cs typeface="Calibri" panose="020F0502020204030204" pitchFamily="34" charset="0"/>
              </a:rPr>
              <a:t>electromagnetic</a:t>
            </a:r>
            <a:r>
              <a:rPr lang="it-IT" sz="1400" dirty="0" smtClean="0">
                <a:solidFill>
                  <a:schemeClr val="bg1"/>
                </a:solidFill>
                <a:latin typeface="Calibri" panose="020F0502020204030204" pitchFamily="34" charset="0"/>
                <a:cs typeface="Calibri" panose="020F0502020204030204" pitchFamily="34" charset="0"/>
              </a:rPr>
              <a:t> design </a:t>
            </a:r>
            <a:r>
              <a:rPr lang="it-IT" sz="1400" dirty="0" err="1" smtClean="0">
                <a:solidFill>
                  <a:schemeClr val="bg1"/>
                </a:solidFill>
                <a:latin typeface="Calibri" panose="020F0502020204030204" pitchFamily="34" charset="0"/>
                <a:cs typeface="Calibri" panose="020F0502020204030204" pitchFamily="34" charset="0"/>
              </a:rPr>
              <a:t>has</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still</a:t>
            </a:r>
            <a:r>
              <a:rPr lang="it-IT" sz="1400" dirty="0" smtClean="0">
                <a:solidFill>
                  <a:schemeClr val="bg1"/>
                </a:solidFill>
                <a:latin typeface="Calibri" panose="020F0502020204030204" pitchFamily="34" charset="0"/>
                <a:cs typeface="Calibri" panose="020F0502020204030204" pitchFamily="34" charset="0"/>
              </a:rPr>
              <a:t> to be </a:t>
            </a:r>
            <a:r>
              <a:rPr lang="it-IT" sz="1400" dirty="0" err="1" smtClean="0">
                <a:solidFill>
                  <a:schemeClr val="bg1"/>
                </a:solidFill>
                <a:latin typeface="Calibri" panose="020F0502020204030204" pitchFamily="34" charset="0"/>
                <a:cs typeface="Calibri" panose="020F0502020204030204" pitchFamily="34" charset="0"/>
              </a:rPr>
              <a:t>optimized</a:t>
            </a:r>
            <a:r>
              <a:rPr lang="it-IT" sz="1400" dirty="0" smtClean="0">
                <a:solidFill>
                  <a:schemeClr val="bg1"/>
                </a:solidFill>
                <a:latin typeface="Calibri" panose="020F0502020204030204" pitchFamily="34" charset="0"/>
                <a:cs typeface="Calibri" panose="020F0502020204030204" pitchFamily="34" charset="0"/>
              </a:rPr>
              <a:t>. Preliminary </a:t>
            </a:r>
            <a:r>
              <a:rPr lang="it-IT" sz="1400" dirty="0" err="1" smtClean="0">
                <a:solidFill>
                  <a:schemeClr val="bg1"/>
                </a:solidFill>
                <a:latin typeface="Calibri" panose="020F0502020204030204" pitchFamily="34" charset="0"/>
                <a:cs typeface="Calibri" panose="020F0502020204030204" pitchFamily="34" charset="0"/>
              </a:rPr>
              <a:t>simulations</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give</a:t>
            </a:r>
            <a:r>
              <a:rPr lang="it-IT" sz="1400" dirty="0" smtClean="0">
                <a:solidFill>
                  <a:schemeClr val="bg1"/>
                </a:solidFill>
                <a:latin typeface="Calibri" panose="020F0502020204030204" pitchFamily="34" charset="0"/>
                <a:cs typeface="Calibri" panose="020F0502020204030204" pitchFamily="34" charset="0"/>
              </a:rPr>
              <a:t> </a:t>
            </a:r>
            <a:r>
              <a:rPr lang="it-IT" sz="1400" b="1" dirty="0" err="1" smtClean="0">
                <a:solidFill>
                  <a:schemeClr val="bg1"/>
                </a:solidFill>
                <a:latin typeface="Calibri" panose="020F0502020204030204" pitchFamily="34" charset="0"/>
                <a:cs typeface="Calibri" panose="020F0502020204030204" pitchFamily="34" charset="0"/>
              </a:rPr>
              <a:t>promising</a:t>
            </a:r>
            <a:r>
              <a:rPr lang="it-IT" sz="1400" b="1" dirty="0" smtClean="0">
                <a:solidFill>
                  <a:schemeClr val="bg1"/>
                </a:solidFill>
                <a:latin typeface="Calibri" panose="020F0502020204030204" pitchFamily="34" charset="0"/>
                <a:cs typeface="Calibri" panose="020F0502020204030204" pitchFamily="34" charset="0"/>
              </a:rPr>
              <a:t> </a:t>
            </a:r>
            <a:r>
              <a:rPr lang="it-IT" sz="1400" b="1" dirty="0" err="1" smtClean="0">
                <a:solidFill>
                  <a:schemeClr val="bg1"/>
                </a:solidFill>
                <a:latin typeface="Calibri" panose="020F0502020204030204" pitchFamily="34" charset="0"/>
                <a:cs typeface="Calibri" panose="020F0502020204030204" pitchFamily="34" charset="0"/>
              </a:rPr>
              <a:t>results</a:t>
            </a:r>
            <a:r>
              <a:rPr lang="it-IT" sz="1400" b="1" dirty="0" smtClean="0">
                <a:solidFill>
                  <a:schemeClr val="bg1"/>
                </a:solidFill>
                <a:latin typeface="Calibri" panose="020F0502020204030204" pitchFamily="34" charset="0"/>
                <a:cs typeface="Calibri" panose="020F0502020204030204" pitchFamily="34" charset="0"/>
              </a:rPr>
              <a:t> </a:t>
            </a:r>
            <a:r>
              <a:rPr lang="it-IT" sz="1400" b="1" dirty="0" err="1" smtClean="0">
                <a:solidFill>
                  <a:schemeClr val="bg1"/>
                </a:solidFill>
                <a:latin typeface="Calibri" panose="020F0502020204030204" pitchFamily="34" charset="0"/>
                <a:cs typeface="Calibri" panose="020F0502020204030204" pitchFamily="34" charset="0"/>
              </a:rPr>
              <a:t>as</a:t>
            </a:r>
            <a:r>
              <a:rPr lang="it-IT" sz="1400" b="1" dirty="0" smtClean="0">
                <a:solidFill>
                  <a:schemeClr val="bg1"/>
                </a:solidFill>
                <a:latin typeface="Calibri" panose="020F0502020204030204" pitchFamily="34" charset="0"/>
                <a:cs typeface="Calibri" panose="020F0502020204030204" pitchFamily="34" charset="0"/>
              </a:rPr>
              <a:t> far </a:t>
            </a:r>
            <a:r>
              <a:rPr lang="it-IT" sz="1400" b="1" dirty="0" err="1" smtClean="0">
                <a:solidFill>
                  <a:schemeClr val="bg1"/>
                </a:solidFill>
                <a:latin typeface="Calibri" panose="020F0502020204030204" pitchFamily="34" charset="0"/>
                <a:cs typeface="Calibri" panose="020F0502020204030204" pitchFamily="34" charset="0"/>
              </a:rPr>
              <a:t>as</a:t>
            </a:r>
            <a:r>
              <a:rPr lang="it-IT" sz="1400" b="1" dirty="0" smtClean="0">
                <a:solidFill>
                  <a:schemeClr val="bg1"/>
                </a:solidFill>
                <a:latin typeface="Calibri" panose="020F0502020204030204" pitchFamily="34" charset="0"/>
                <a:cs typeface="Calibri" panose="020F0502020204030204" pitchFamily="34" charset="0"/>
              </a:rPr>
              <a:t> the </a:t>
            </a:r>
            <a:r>
              <a:rPr lang="it-IT" sz="1400" b="1" dirty="0" err="1" smtClean="0">
                <a:solidFill>
                  <a:schemeClr val="bg1"/>
                </a:solidFill>
                <a:latin typeface="Calibri" panose="020F0502020204030204" pitchFamily="34" charset="0"/>
                <a:cs typeface="Calibri" panose="020F0502020204030204" pitchFamily="34" charset="0"/>
              </a:rPr>
              <a:t>pulsed</a:t>
            </a:r>
            <a:r>
              <a:rPr lang="it-IT" sz="1400" b="1" dirty="0" smtClean="0">
                <a:solidFill>
                  <a:schemeClr val="bg1"/>
                </a:solidFill>
                <a:latin typeface="Calibri" panose="020F0502020204030204" pitchFamily="34" charset="0"/>
                <a:cs typeface="Calibri" panose="020F0502020204030204" pitchFamily="34" charset="0"/>
              </a:rPr>
              <a:t> </a:t>
            </a:r>
            <a:r>
              <a:rPr lang="it-IT" sz="1400" b="1" dirty="0" err="1" smtClean="0">
                <a:solidFill>
                  <a:schemeClr val="bg1"/>
                </a:solidFill>
                <a:latin typeface="Calibri" panose="020F0502020204030204" pitchFamily="34" charset="0"/>
                <a:cs typeface="Calibri" panose="020F0502020204030204" pitchFamily="34" charset="0"/>
              </a:rPr>
              <a:t>heating</a:t>
            </a:r>
            <a:r>
              <a:rPr lang="it-IT" sz="1400" b="1" dirty="0" smtClean="0">
                <a:solidFill>
                  <a:schemeClr val="bg1"/>
                </a:solidFill>
                <a:latin typeface="Calibri" panose="020F0502020204030204" pitchFamily="34" charset="0"/>
                <a:cs typeface="Calibri" panose="020F0502020204030204" pitchFamily="34" charset="0"/>
              </a:rPr>
              <a:t> </a:t>
            </a:r>
            <a:r>
              <a:rPr lang="it-IT" sz="1400" b="1" dirty="0" err="1" smtClean="0">
                <a:solidFill>
                  <a:schemeClr val="bg1"/>
                </a:solidFill>
                <a:latin typeface="Calibri" panose="020F0502020204030204" pitchFamily="34" charset="0"/>
                <a:cs typeface="Calibri" panose="020F0502020204030204" pitchFamily="34" charset="0"/>
              </a:rPr>
              <a:t>is</a:t>
            </a:r>
            <a:r>
              <a:rPr lang="it-IT" sz="1400" b="1" dirty="0" smtClean="0">
                <a:solidFill>
                  <a:schemeClr val="bg1"/>
                </a:solidFill>
                <a:latin typeface="Calibri" panose="020F0502020204030204" pitchFamily="34" charset="0"/>
                <a:cs typeface="Calibri" panose="020F0502020204030204" pitchFamily="34" charset="0"/>
              </a:rPr>
              <a:t> </a:t>
            </a:r>
            <a:r>
              <a:rPr lang="it-IT" sz="1400" b="1" dirty="0" err="1" smtClean="0">
                <a:solidFill>
                  <a:schemeClr val="bg1"/>
                </a:solidFill>
                <a:latin typeface="Calibri" panose="020F0502020204030204" pitchFamily="34" charset="0"/>
                <a:cs typeface="Calibri" panose="020F0502020204030204" pitchFamily="34" charset="0"/>
              </a:rPr>
              <a:t>concerned</a:t>
            </a:r>
            <a:r>
              <a:rPr lang="it-IT" sz="1400" dirty="0" smtClean="0">
                <a:solidFill>
                  <a:schemeClr val="bg1"/>
                </a:solidFill>
                <a:latin typeface="Calibri" panose="020F0502020204030204" pitchFamily="34" charset="0"/>
                <a:cs typeface="Calibri" panose="020F0502020204030204" pitchFamily="34" charset="0"/>
              </a:rPr>
              <a:t>.</a:t>
            </a:r>
          </a:p>
          <a:p>
            <a:pPr marL="285750" indent="-285750">
              <a:spcBef>
                <a:spcPts val="500"/>
              </a:spcBef>
              <a:buFont typeface="Arial" panose="020B0604020202020204" pitchFamily="34" charset="0"/>
              <a:buChar char="•"/>
            </a:pPr>
            <a:r>
              <a:rPr lang="it-IT" sz="1400" dirty="0" err="1">
                <a:solidFill>
                  <a:schemeClr val="bg1"/>
                </a:solidFill>
                <a:latin typeface="Calibri" panose="020F0502020204030204" pitchFamily="34" charset="0"/>
                <a:cs typeface="Calibri" panose="020F0502020204030204" pitchFamily="34" charset="0"/>
              </a:rPr>
              <a:t>S</a:t>
            </a:r>
            <a:r>
              <a:rPr lang="it-IT" sz="1400" dirty="0" err="1" smtClean="0">
                <a:solidFill>
                  <a:schemeClr val="bg1"/>
                </a:solidFill>
                <a:latin typeface="Calibri" panose="020F0502020204030204" pitchFamily="34" charset="0"/>
                <a:cs typeface="Calibri" panose="020F0502020204030204" pitchFamily="34" charset="0"/>
              </a:rPr>
              <a:t>imulations</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also</a:t>
            </a:r>
            <a:r>
              <a:rPr lang="it-IT" sz="1400" dirty="0" smtClean="0">
                <a:solidFill>
                  <a:schemeClr val="bg1"/>
                </a:solidFill>
                <a:latin typeface="Calibri" panose="020F0502020204030204" pitchFamily="34" charset="0"/>
                <a:cs typeface="Calibri" panose="020F0502020204030204" pitchFamily="34" charset="0"/>
              </a:rPr>
              <a:t> open the </a:t>
            </a:r>
            <a:r>
              <a:rPr lang="it-IT" sz="1400" dirty="0" err="1" smtClean="0">
                <a:solidFill>
                  <a:schemeClr val="bg1"/>
                </a:solidFill>
                <a:latin typeface="Calibri" panose="020F0502020204030204" pitchFamily="34" charset="0"/>
                <a:cs typeface="Calibri" panose="020F0502020204030204" pitchFamily="34" charset="0"/>
              </a:rPr>
              <a:t>possibility</a:t>
            </a:r>
            <a:r>
              <a:rPr lang="it-IT" sz="1400" dirty="0" smtClean="0">
                <a:solidFill>
                  <a:schemeClr val="bg1"/>
                </a:solidFill>
                <a:latin typeface="Calibri" panose="020F0502020204030204" pitchFamily="34" charset="0"/>
                <a:cs typeface="Calibri" panose="020F0502020204030204" pitchFamily="34" charset="0"/>
              </a:rPr>
              <a:t> of </a:t>
            </a:r>
            <a:r>
              <a:rPr lang="it-IT" sz="1400" dirty="0" err="1" smtClean="0">
                <a:solidFill>
                  <a:schemeClr val="bg1"/>
                </a:solidFill>
                <a:latin typeface="Calibri" panose="020F0502020204030204" pitchFamily="34" charset="0"/>
                <a:cs typeface="Calibri" panose="020F0502020204030204" pitchFamily="34" charset="0"/>
              </a:rPr>
              <a:t>using</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this</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type</a:t>
            </a:r>
            <a:r>
              <a:rPr lang="it-IT" sz="1400" dirty="0" smtClean="0">
                <a:solidFill>
                  <a:schemeClr val="bg1"/>
                </a:solidFill>
                <a:latin typeface="Calibri" panose="020F0502020204030204" pitchFamily="34" charset="0"/>
                <a:cs typeface="Calibri" panose="020F0502020204030204" pitchFamily="34" charset="0"/>
              </a:rPr>
              <a:t> of </a:t>
            </a:r>
            <a:r>
              <a:rPr lang="it-IT" sz="1400" dirty="0" err="1" smtClean="0">
                <a:solidFill>
                  <a:schemeClr val="bg1"/>
                </a:solidFill>
                <a:latin typeface="Calibri" panose="020F0502020204030204" pitchFamily="34" charset="0"/>
                <a:cs typeface="Calibri" panose="020F0502020204030204" pitchFamily="34" charset="0"/>
              </a:rPr>
              <a:t>coupler</a:t>
            </a:r>
            <a:r>
              <a:rPr lang="it-IT" sz="1400" dirty="0" smtClean="0">
                <a:solidFill>
                  <a:schemeClr val="bg1"/>
                </a:solidFill>
                <a:latin typeface="Calibri" panose="020F0502020204030204" pitchFamily="34" charset="0"/>
                <a:cs typeface="Calibri" panose="020F0502020204030204" pitchFamily="34" charset="0"/>
              </a:rPr>
              <a:t> </a:t>
            </a:r>
            <a:r>
              <a:rPr lang="it-IT" sz="1400" b="1" dirty="0" smtClean="0">
                <a:solidFill>
                  <a:schemeClr val="bg1"/>
                </a:solidFill>
                <a:latin typeface="Calibri" panose="020F0502020204030204" pitchFamily="34" charset="0"/>
                <a:cs typeface="Calibri" panose="020F0502020204030204" pitchFamily="34" charset="0"/>
              </a:rPr>
              <a:t>to </a:t>
            </a:r>
            <a:r>
              <a:rPr lang="it-IT" sz="1400" b="1" dirty="0" err="1" smtClean="0">
                <a:solidFill>
                  <a:schemeClr val="bg1"/>
                </a:solidFill>
                <a:latin typeface="Calibri" panose="020F0502020204030204" pitchFamily="34" charset="0"/>
                <a:cs typeface="Calibri" panose="020F0502020204030204" pitchFamily="34" charset="0"/>
              </a:rPr>
              <a:t>feed</a:t>
            </a:r>
            <a:r>
              <a:rPr lang="it-IT" sz="1400" b="1" dirty="0" smtClean="0">
                <a:solidFill>
                  <a:schemeClr val="bg1"/>
                </a:solidFill>
                <a:latin typeface="Calibri" panose="020F0502020204030204" pitchFamily="34" charset="0"/>
                <a:cs typeface="Calibri" panose="020F0502020204030204" pitchFamily="34" charset="0"/>
              </a:rPr>
              <a:t> a TW </a:t>
            </a:r>
            <a:r>
              <a:rPr lang="it-IT" sz="1400" b="1" dirty="0" err="1" smtClean="0">
                <a:solidFill>
                  <a:schemeClr val="bg1"/>
                </a:solidFill>
                <a:latin typeface="Calibri" panose="020F0502020204030204" pitchFamily="34" charset="0"/>
                <a:cs typeface="Calibri" panose="020F0502020204030204" pitchFamily="34" charset="0"/>
              </a:rPr>
              <a:t>accelerating</a:t>
            </a:r>
            <a:r>
              <a:rPr lang="it-IT" sz="1400" b="1" dirty="0" smtClean="0">
                <a:solidFill>
                  <a:schemeClr val="bg1"/>
                </a:solidFill>
                <a:latin typeface="Calibri" panose="020F0502020204030204" pitchFamily="34" charset="0"/>
                <a:cs typeface="Calibri" panose="020F0502020204030204" pitchFamily="34" charset="0"/>
              </a:rPr>
              <a:t> </a:t>
            </a:r>
            <a:r>
              <a:rPr lang="it-IT" sz="1400" b="1" dirty="0" err="1" smtClean="0">
                <a:solidFill>
                  <a:schemeClr val="bg1"/>
                </a:solidFill>
                <a:latin typeface="Calibri" panose="020F0502020204030204" pitchFamily="34" charset="0"/>
                <a:cs typeface="Calibri" panose="020F0502020204030204" pitchFamily="34" charset="0"/>
              </a:rPr>
              <a:t>structure</a:t>
            </a:r>
            <a:r>
              <a:rPr lang="it-IT" sz="1400" dirty="0" smtClean="0">
                <a:solidFill>
                  <a:schemeClr val="bg1"/>
                </a:solidFill>
                <a:latin typeface="Calibri" panose="020F0502020204030204" pitchFamily="34" charset="0"/>
                <a:cs typeface="Calibri" panose="020F0502020204030204" pitchFamily="34" charset="0"/>
              </a:rPr>
              <a:t>.</a:t>
            </a:r>
          </a:p>
        </p:txBody>
      </p:sp>
      <p:sp>
        <p:nvSpPr>
          <p:cNvPr id="6" name="TextBox 5"/>
          <p:cNvSpPr txBox="1"/>
          <p:nvPr/>
        </p:nvSpPr>
        <p:spPr>
          <a:xfrm>
            <a:off x="0" y="6551056"/>
            <a:ext cx="8706118" cy="307777"/>
          </a:xfrm>
          <a:prstGeom prst="rect">
            <a:avLst/>
          </a:prstGeom>
          <a:noFill/>
        </p:spPr>
        <p:txBody>
          <a:bodyPr wrap="square" rtlCol="0">
            <a:spAutoFit/>
          </a:bodyPr>
          <a:lstStyle/>
          <a:p>
            <a:pPr algn="r"/>
            <a:r>
              <a:rPr lang="it-IT" sz="1400" dirty="0" smtClean="0">
                <a:solidFill>
                  <a:schemeClr val="tx1">
                    <a:lumMod val="95000"/>
                  </a:schemeClr>
                </a:solidFill>
                <a:latin typeface="Calibri" panose="020F0502020204030204" pitchFamily="34" charset="0"/>
                <a:cs typeface="Calibri" panose="020F0502020204030204" pitchFamily="34" charset="0"/>
              </a:rPr>
              <a:t>07-06-2018</a:t>
            </a:r>
            <a:endParaRPr lang="it-IT" sz="1400" dirty="0">
              <a:solidFill>
                <a:schemeClr val="tx1">
                  <a:lumMod val="95000"/>
                </a:schemeClr>
              </a:solidFill>
              <a:latin typeface="Calibri" panose="020F0502020204030204" pitchFamily="34" charset="0"/>
              <a:cs typeface="Calibri" panose="020F0502020204030204" pitchFamily="34" charset="0"/>
            </a:endParaRPr>
          </a:p>
        </p:txBody>
      </p:sp>
      <p:sp>
        <p:nvSpPr>
          <p:cNvPr id="7" name="TextBox 6"/>
          <p:cNvSpPr txBox="1"/>
          <p:nvPr/>
        </p:nvSpPr>
        <p:spPr>
          <a:xfrm>
            <a:off x="-4606" y="6550223"/>
            <a:ext cx="8126882" cy="307777"/>
          </a:xfrm>
          <a:prstGeom prst="rect">
            <a:avLst/>
          </a:prstGeom>
          <a:noFill/>
        </p:spPr>
        <p:txBody>
          <a:bodyPr wrap="square" rtlCol="0">
            <a:spAutoFit/>
          </a:bodyPr>
          <a:lstStyle/>
          <a:p>
            <a:r>
              <a:rPr lang="it-IT" sz="1400" dirty="0" smtClean="0">
                <a:solidFill>
                  <a:schemeClr val="tx1">
                    <a:lumMod val="95000"/>
                  </a:schemeClr>
                </a:solidFill>
                <a:latin typeface="Calibri" panose="020F0502020204030204" pitchFamily="34" charset="0"/>
                <a:cs typeface="Calibri" panose="020F0502020204030204" pitchFamily="34" charset="0"/>
              </a:rPr>
              <a:t>HG2018 - Shanghai			</a:t>
            </a:r>
          </a:p>
        </p:txBody>
      </p:sp>
    </p:spTree>
    <p:extLst>
      <p:ext uri="{BB962C8B-B14F-4D97-AF65-F5344CB8AC3E}">
        <p14:creationId xmlns:p14="http://schemas.microsoft.com/office/powerpoint/2010/main" val="2829501032"/>
      </p:ext>
    </p:extLst>
  </p:cSld>
  <p:clrMapOvr>
    <a:masterClrMapping/>
  </p:clrMapOvr>
  <mc:AlternateContent xmlns:mc="http://schemas.openxmlformats.org/markup-compatibility/2006" xmlns:p14="http://schemas.microsoft.com/office/powerpoint/2010/main">
    <mc:Choice Requires="p14">
      <p:transition spd="slow" p14:dur="2000" advTm="120977"/>
    </mc:Choice>
    <mc:Fallback xmlns="">
      <p:transition spd="slow" advTm="120977"/>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0" y="0"/>
            <a:ext cx="9144002" cy="6858000"/>
          </a:xfrm>
          <a:prstGeom prst="rect">
            <a:avLst/>
          </a:prstGeom>
          <a:gradFill flip="none" rotWithShape="1">
            <a:gsLst>
              <a:gs pos="0">
                <a:srgbClr val="1C606E"/>
              </a:gs>
              <a:gs pos="50000">
                <a:srgbClr val="2FA4BB"/>
              </a:gs>
              <a:gs pos="100000">
                <a:srgbClr val="8DD5E3"/>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prstClr val="white"/>
              </a:solidFill>
            </a:endParaRPr>
          </a:p>
        </p:txBody>
      </p:sp>
      <p:sp>
        <p:nvSpPr>
          <p:cNvPr id="6" name="TextBox 1"/>
          <p:cNvSpPr txBox="1"/>
          <p:nvPr/>
        </p:nvSpPr>
        <p:spPr>
          <a:xfrm>
            <a:off x="0" y="2971800"/>
            <a:ext cx="9143999" cy="646331"/>
          </a:xfrm>
          <a:prstGeom prst="rect">
            <a:avLst/>
          </a:prstGeom>
          <a:noFill/>
        </p:spPr>
        <p:txBody>
          <a:bodyPr wrap="square" rtlCol="0">
            <a:spAutoFit/>
          </a:bodyPr>
          <a:lstStyle/>
          <a:p>
            <a:pPr algn="ctr"/>
            <a:r>
              <a:rPr lang="it-IT" sz="3600" b="1" dirty="0" smtClean="0">
                <a:solidFill>
                  <a:schemeClr val="bg1"/>
                </a:solidFill>
                <a:latin typeface="Calibri" panose="020F0502020204030204" pitchFamily="34" charset="0"/>
                <a:cs typeface="Calibri" panose="020F0502020204030204" pitchFamily="34" charset="0"/>
              </a:rPr>
              <a:t>Thank you for the attention</a:t>
            </a:r>
            <a:endParaRPr lang="it-IT" sz="3600" b="1" dirty="0">
              <a:solidFill>
                <a:schemeClr val="bg1"/>
              </a:solidFill>
              <a:latin typeface="Calibri" panose="020F0502020204030204" pitchFamily="34" charset="0"/>
              <a:cs typeface="Calibri" panose="020F0502020204030204" pitchFamily="34" charset="0"/>
            </a:endParaRPr>
          </a:p>
        </p:txBody>
      </p:sp>
      <p:sp>
        <p:nvSpPr>
          <p:cNvPr id="7" name="Rettangolo 6"/>
          <p:cNvSpPr/>
          <p:nvPr/>
        </p:nvSpPr>
        <p:spPr>
          <a:xfrm>
            <a:off x="336300" y="5571250"/>
            <a:ext cx="7385052" cy="923330"/>
          </a:xfrm>
          <a:prstGeom prst="rect">
            <a:avLst/>
          </a:prstGeom>
        </p:spPr>
        <p:txBody>
          <a:bodyPr wrap="square">
            <a:spAutoFit/>
          </a:bodyPr>
          <a:lstStyle/>
          <a:p>
            <a:endParaRPr lang="en-US" i="1" dirty="0" smtClean="0">
              <a:solidFill>
                <a:schemeClr val="bg1"/>
              </a:solidFill>
              <a:latin typeface="Calibri" panose="020F0502020204030204" pitchFamily="34" charset="0"/>
              <a:cs typeface="Calibri" panose="020F0502020204030204" pitchFamily="34" charset="0"/>
            </a:endParaRPr>
          </a:p>
          <a:p>
            <a:r>
              <a:rPr lang="en-US" i="1" dirty="0" err="1" smtClean="0">
                <a:solidFill>
                  <a:schemeClr val="bg1"/>
                </a:solidFill>
                <a:latin typeface="Calibri" panose="020F0502020204030204" pitchFamily="34" charset="0"/>
                <a:cs typeface="Calibri" panose="020F0502020204030204" pitchFamily="34" charset="0"/>
              </a:rPr>
              <a:t>Aknowledgement</a:t>
            </a:r>
            <a:r>
              <a:rPr lang="en-US" i="1" dirty="0">
                <a:solidFill>
                  <a:schemeClr val="bg1"/>
                </a:solidFill>
                <a:latin typeface="Calibri" panose="020F0502020204030204" pitchFamily="34" charset="0"/>
                <a:cs typeface="Calibri" panose="020F0502020204030204" pitchFamily="34" charset="0"/>
              </a:rPr>
              <a:t>:</a:t>
            </a:r>
            <a:endParaRPr lang="en-US" i="1" dirty="0" smtClean="0">
              <a:solidFill>
                <a:schemeClr val="bg1"/>
              </a:solidFill>
              <a:latin typeface="Calibri" panose="020F0502020204030204" pitchFamily="34" charset="0"/>
              <a:cs typeface="Calibri" panose="020F0502020204030204" pitchFamily="34" charset="0"/>
            </a:endParaRPr>
          </a:p>
          <a:p>
            <a:r>
              <a:rPr lang="en-US" i="1" dirty="0" smtClean="0">
                <a:solidFill>
                  <a:schemeClr val="bg1"/>
                </a:solidFill>
                <a:latin typeface="Calibri" panose="020F0502020204030204" pitchFamily="34" charset="0"/>
                <a:cs typeface="Calibri" panose="020F0502020204030204" pitchFamily="34" charset="0"/>
              </a:rPr>
              <a:t>C. </a:t>
            </a:r>
            <a:r>
              <a:rPr lang="en-US" i="1" dirty="0" err="1" smtClean="0">
                <a:solidFill>
                  <a:schemeClr val="bg1"/>
                </a:solidFill>
                <a:latin typeface="Calibri" panose="020F0502020204030204" pitchFamily="34" charset="0"/>
                <a:cs typeface="Calibri" panose="020F0502020204030204" pitchFamily="34" charset="0"/>
              </a:rPr>
              <a:t>Serpico</a:t>
            </a:r>
            <a:r>
              <a:rPr lang="en-US" i="1" dirty="0" smtClean="0">
                <a:solidFill>
                  <a:schemeClr val="bg1"/>
                </a:solidFill>
                <a:latin typeface="Calibri" panose="020F0502020204030204" pitchFamily="34" charset="0"/>
                <a:cs typeface="Calibri" panose="020F0502020204030204" pitchFamily="34" charset="0"/>
              </a:rPr>
              <a:t>, ELETTRA - </a:t>
            </a:r>
            <a:r>
              <a:rPr lang="en-US" i="1" dirty="0" err="1" smtClean="0">
                <a:solidFill>
                  <a:schemeClr val="bg1"/>
                </a:solidFill>
                <a:latin typeface="Calibri" panose="020F0502020204030204" pitchFamily="34" charset="0"/>
                <a:cs typeface="Calibri" panose="020F0502020204030204" pitchFamily="34" charset="0"/>
              </a:rPr>
              <a:t>Sincrotrone</a:t>
            </a:r>
            <a:r>
              <a:rPr lang="en-US" i="1" dirty="0" smtClean="0">
                <a:solidFill>
                  <a:schemeClr val="bg1"/>
                </a:solidFill>
                <a:latin typeface="Calibri" panose="020F0502020204030204" pitchFamily="34" charset="0"/>
                <a:cs typeface="Calibri" panose="020F0502020204030204" pitchFamily="34" charset="0"/>
              </a:rPr>
              <a:t> Trieste, Trieste, Italy</a:t>
            </a:r>
            <a:endParaRPr lang="it-IT"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58816840"/>
      </p:ext>
    </p:extLst>
  </p:cSld>
  <p:clrMapOvr>
    <a:masterClrMapping/>
  </p:clrMapOvr>
  <mc:AlternateContent xmlns:mc="http://schemas.openxmlformats.org/markup-compatibility/2006" xmlns:p14="http://schemas.microsoft.com/office/powerpoint/2010/main">
    <mc:Choice Requires="p14">
      <p:transition spd="slow" p14:dur="2000" advTm="24959"/>
    </mc:Choice>
    <mc:Fallback xmlns="">
      <p:transition spd="slow" advTm="24959"/>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4515" y="811369"/>
            <a:ext cx="9144002" cy="57654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prstClr val="white"/>
              </a:solidFill>
            </a:endParaRPr>
          </a:p>
        </p:txBody>
      </p:sp>
      <p:sp>
        <p:nvSpPr>
          <p:cNvPr id="2" name="Titolo 1"/>
          <p:cNvSpPr>
            <a:spLocks noGrp="1"/>
          </p:cNvSpPr>
          <p:nvPr>
            <p:ph type="title"/>
          </p:nvPr>
        </p:nvSpPr>
        <p:spPr>
          <a:xfrm>
            <a:off x="628650" y="1"/>
            <a:ext cx="7886700" cy="811368"/>
          </a:xfrm>
        </p:spPr>
        <p:txBody>
          <a:bodyPr>
            <a:normAutofit fontScale="90000"/>
          </a:bodyPr>
          <a:lstStyle/>
          <a:p>
            <a:r>
              <a:rPr lang="it-IT" sz="3600" b="1" dirty="0" smtClean="0">
                <a:solidFill>
                  <a:schemeClr val="tx1">
                    <a:lumMod val="85000"/>
                  </a:schemeClr>
                </a:solidFill>
                <a:latin typeface="Calibri" panose="020F0502020204030204" pitchFamily="34" charset="0"/>
                <a:cs typeface="Calibri" panose="020F0502020204030204" pitchFamily="34" charset="0"/>
              </a:rPr>
              <a:t>«Gasket-</a:t>
            </a:r>
            <a:r>
              <a:rPr lang="it-IT" sz="3600" b="1" dirty="0" err="1" smtClean="0">
                <a:solidFill>
                  <a:schemeClr val="tx1">
                    <a:lumMod val="85000"/>
                  </a:schemeClr>
                </a:solidFill>
                <a:latin typeface="Calibri" panose="020F0502020204030204" pitchFamily="34" charset="0"/>
                <a:cs typeface="Calibri" panose="020F0502020204030204" pitchFamily="34" charset="0"/>
              </a:rPr>
              <a:t>Clamping</a:t>
            </a:r>
            <a:r>
              <a:rPr lang="it-IT" sz="3600" b="1" dirty="0" smtClean="0">
                <a:solidFill>
                  <a:schemeClr val="tx1">
                    <a:lumMod val="85000"/>
                  </a:schemeClr>
                </a:solidFill>
                <a:latin typeface="Calibri" panose="020F0502020204030204" pitchFamily="34" charset="0"/>
                <a:cs typeface="Calibri" panose="020F0502020204030204" pitchFamily="34" charset="0"/>
              </a:rPr>
              <a:t>» </a:t>
            </a:r>
            <a:r>
              <a:rPr lang="it-IT" sz="3600" b="1" dirty="0" err="1" smtClean="0">
                <a:solidFill>
                  <a:schemeClr val="tx1">
                    <a:lumMod val="85000"/>
                  </a:schemeClr>
                </a:solidFill>
                <a:latin typeface="Calibri" panose="020F0502020204030204" pitchFamily="34" charset="0"/>
                <a:cs typeface="Calibri" panose="020F0502020204030204" pitchFamily="34" charset="0"/>
              </a:rPr>
              <a:t>fabrication</a:t>
            </a:r>
            <a:r>
              <a:rPr lang="it-IT" sz="3600" b="1" dirty="0" smtClean="0">
                <a:solidFill>
                  <a:schemeClr val="tx1">
                    <a:lumMod val="85000"/>
                  </a:schemeClr>
                </a:solidFill>
                <a:latin typeface="Calibri" panose="020F0502020204030204" pitchFamily="34" charset="0"/>
                <a:cs typeface="Calibri" panose="020F0502020204030204" pitchFamily="34" charset="0"/>
              </a:rPr>
              <a:t> </a:t>
            </a:r>
            <a:r>
              <a:rPr lang="it-IT" sz="3600" b="1" dirty="0" err="1" smtClean="0">
                <a:solidFill>
                  <a:schemeClr val="tx1">
                    <a:lumMod val="85000"/>
                  </a:schemeClr>
                </a:solidFill>
                <a:latin typeface="Calibri" panose="020F0502020204030204" pitchFamily="34" charset="0"/>
                <a:cs typeface="Calibri" panose="020F0502020204030204" pitchFamily="34" charset="0"/>
              </a:rPr>
              <a:t>technique</a:t>
            </a:r>
            <a:r>
              <a:rPr lang="it-IT" sz="3600" b="1" dirty="0" smtClean="0">
                <a:solidFill>
                  <a:schemeClr val="tx1">
                    <a:lumMod val="85000"/>
                  </a:schemeClr>
                </a:solidFill>
                <a:latin typeface="Calibri" panose="020F0502020204030204" pitchFamily="34" charset="0"/>
                <a:cs typeface="Calibri" panose="020F0502020204030204" pitchFamily="34" charset="0"/>
              </a:rPr>
              <a:t> </a:t>
            </a:r>
            <a:endParaRPr lang="it-IT" sz="3600" b="1" dirty="0">
              <a:solidFill>
                <a:schemeClr val="tx1">
                  <a:lumMod val="85000"/>
                </a:schemeClr>
              </a:solidFill>
              <a:latin typeface="Calibri" panose="020F0502020204030204" pitchFamily="34" charset="0"/>
              <a:cs typeface="Calibri" panose="020F0502020204030204" pitchFamily="34" charset="0"/>
            </a:endParaRPr>
          </a:p>
        </p:txBody>
      </p:sp>
      <p:sp>
        <p:nvSpPr>
          <p:cNvPr id="19" name="CasellaDiTesto 10"/>
          <p:cNvSpPr txBox="1"/>
          <p:nvPr/>
        </p:nvSpPr>
        <p:spPr>
          <a:xfrm>
            <a:off x="363959" y="4203266"/>
            <a:ext cx="3889410" cy="2062103"/>
          </a:xfrm>
          <a:prstGeom prst="rect">
            <a:avLst/>
          </a:prstGeom>
          <a:noFill/>
        </p:spPr>
        <p:txBody>
          <a:bodyPr wrap="square" rtlCol="0">
            <a:spAutoFit/>
          </a:bodyPr>
          <a:lstStyle/>
          <a:p>
            <a:r>
              <a:rPr lang="it-IT" sz="1600" dirty="0" smtClean="0">
                <a:solidFill>
                  <a:prstClr val="black"/>
                </a:solidFill>
                <a:latin typeface="Calibri" panose="020F0502020204030204"/>
              </a:rPr>
              <a:t>Use of </a:t>
            </a:r>
            <a:r>
              <a:rPr lang="it-IT" sz="1600" b="1" dirty="0" smtClean="0">
                <a:solidFill>
                  <a:prstClr val="black"/>
                </a:solidFill>
                <a:latin typeface="Calibri" panose="020F0502020204030204"/>
              </a:rPr>
              <a:t>special RF/vacuum </a:t>
            </a:r>
            <a:r>
              <a:rPr lang="it-IT" sz="1600" b="1" dirty="0" err="1" smtClean="0">
                <a:solidFill>
                  <a:prstClr val="black"/>
                </a:solidFill>
                <a:latin typeface="Calibri" panose="020F0502020204030204"/>
              </a:rPr>
              <a:t>Gaskets</a:t>
            </a:r>
            <a:r>
              <a:rPr lang="it-IT" sz="1600" dirty="0" smtClean="0">
                <a:solidFill>
                  <a:prstClr val="black"/>
                </a:solidFill>
                <a:latin typeface="Calibri" panose="020F0502020204030204"/>
              </a:rPr>
              <a:t>:</a:t>
            </a:r>
          </a:p>
          <a:p>
            <a:endParaRPr lang="it-IT" sz="1600" dirty="0" smtClean="0">
              <a:solidFill>
                <a:prstClr val="black"/>
              </a:solidFill>
              <a:latin typeface="Calibri" panose="020F0502020204030204"/>
            </a:endParaRPr>
          </a:p>
          <a:p>
            <a:pPr marL="285750" indent="-285750">
              <a:buFont typeface="Arial" panose="020B0604020202020204" pitchFamily="34" charset="0"/>
              <a:buChar char="•"/>
            </a:pPr>
            <a:r>
              <a:rPr lang="en-GB" sz="1600" dirty="0" smtClean="0">
                <a:solidFill>
                  <a:prstClr val="black"/>
                </a:solidFill>
                <a:latin typeface="Calibri" panose="020F0502020204030204"/>
              </a:rPr>
              <a:t>Machined components </a:t>
            </a:r>
            <a:r>
              <a:rPr lang="en-GB" sz="1600" dirty="0">
                <a:solidFill>
                  <a:prstClr val="black"/>
                </a:solidFill>
                <a:latin typeface="Calibri" panose="020F0502020204030204"/>
              </a:rPr>
              <a:t>joined by </a:t>
            </a:r>
            <a:r>
              <a:rPr lang="en-GB" sz="1600" dirty="0" smtClean="0">
                <a:solidFill>
                  <a:prstClr val="black"/>
                </a:solidFill>
                <a:latin typeface="Calibri" panose="020F0502020204030204"/>
              </a:rPr>
              <a:t>screws</a:t>
            </a:r>
            <a:endParaRPr lang="it-IT" sz="1600" dirty="0" smtClean="0">
              <a:solidFill>
                <a:prstClr val="black"/>
              </a:solidFill>
              <a:latin typeface="Calibri" panose="020F0502020204030204"/>
            </a:endParaRPr>
          </a:p>
          <a:p>
            <a:pPr marL="285750" indent="-285750">
              <a:buFont typeface="Arial" panose="020B0604020202020204" pitchFamily="34" charset="0"/>
              <a:buChar char="•"/>
            </a:pPr>
            <a:r>
              <a:rPr lang="it-IT" sz="1600" dirty="0" smtClean="0">
                <a:solidFill>
                  <a:prstClr val="black"/>
                </a:solidFill>
                <a:latin typeface="Calibri" panose="020F0502020204030204"/>
              </a:rPr>
              <a:t>Copper </a:t>
            </a:r>
            <a:r>
              <a:rPr lang="it-IT" sz="1600" dirty="0" err="1" smtClean="0">
                <a:solidFill>
                  <a:prstClr val="black"/>
                </a:solidFill>
                <a:latin typeface="Calibri" panose="020F0502020204030204"/>
              </a:rPr>
              <a:t>gasket</a:t>
            </a:r>
            <a:r>
              <a:rPr lang="it-IT" sz="1600" dirty="0" smtClean="0">
                <a:solidFill>
                  <a:prstClr val="black"/>
                </a:solidFill>
                <a:latin typeface="Calibri" panose="020F0502020204030204"/>
              </a:rPr>
              <a:t> </a:t>
            </a:r>
            <a:r>
              <a:rPr lang="it-IT" sz="1600" dirty="0" err="1" smtClean="0">
                <a:solidFill>
                  <a:prstClr val="black"/>
                </a:solidFill>
                <a:latin typeface="Calibri" panose="020F0502020204030204"/>
              </a:rPr>
              <a:t>compressed</a:t>
            </a:r>
            <a:r>
              <a:rPr lang="it-IT" sz="1600" dirty="0" smtClean="0">
                <a:solidFill>
                  <a:prstClr val="black"/>
                </a:solidFill>
                <a:latin typeface="Calibri" panose="020F0502020204030204"/>
              </a:rPr>
              <a:t> </a:t>
            </a:r>
            <a:r>
              <a:rPr lang="it-IT" sz="1600" dirty="0">
                <a:solidFill>
                  <a:prstClr val="black"/>
                </a:solidFill>
                <a:latin typeface="Calibri" panose="020F0502020204030204"/>
              </a:rPr>
              <a:t>of 0.2 mm after clamping</a:t>
            </a:r>
          </a:p>
          <a:p>
            <a:pPr marL="285750" indent="-285750">
              <a:buFont typeface="Arial" panose="020B0604020202020204" pitchFamily="34" charset="0"/>
              <a:buChar char="•"/>
            </a:pPr>
            <a:r>
              <a:rPr lang="en-GB" sz="1600" dirty="0">
                <a:solidFill>
                  <a:prstClr val="black"/>
                </a:solidFill>
                <a:latin typeface="Calibri" panose="020F0502020204030204"/>
              </a:rPr>
              <a:t>Simultaneously guarantees </a:t>
            </a:r>
            <a:r>
              <a:rPr lang="en-GB" sz="1600" b="1" dirty="0">
                <a:solidFill>
                  <a:prstClr val="black"/>
                </a:solidFill>
                <a:latin typeface="Calibri" panose="020F0502020204030204"/>
              </a:rPr>
              <a:t>the vacuum seal and the RF contact </a:t>
            </a:r>
            <a:r>
              <a:rPr lang="en-GB" sz="1600" dirty="0">
                <a:solidFill>
                  <a:prstClr val="black"/>
                </a:solidFill>
                <a:latin typeface="Calibri" panose="020F0502020204030204"/>
              </a:rPr>
              <a:t>avoiding sharp edges and </a:t>
            </a:r>
            <a:r>
              <a:rPr lang="en-GB" sz="1600" dirty="0" smtClean="0">
                <a:solidFill>
                  <a:prstClr val="black"/>
                </a:solidFill>
                <a:latin typeface="Calibri" panose="020F0502020204030204"/>
              </a:rPr>
              <a:t>gaps</a:t>
            </a:r>
            <a:endParaRPr lang="it-IT" sz="1600" dirty="0">
              <a:solidFill>
                <a:prstClr val="black"/>
              </a:solidFill>
              <a:latin typeface="Calibri" panose="020F0502020204030204"/>
            </a:endParaRPr>
          </a:p>
        </p:txBody>
      </p:sp>
      <p:sp>
        <p:nvSpPr>
          <p:cNvPr id="16" name="Rettangolo 2"/>
          <p:cNvSpPr/>
          <p:nvPr/>
        </p:nvSpPr>
        <p:spPr>
          <a:xfrm>
            <a:off x="296398" y="1200369"/>
            <a:ext cx="4134647" cy="1938992"/>
          </a:xfrm>
          <a:prstGeom prst="rect">
            <a:avLst/>
          </a:prstGeom>
        </p:spPr>
        <p:txBody>
          <a:bodyPr wrap="square">
            <a:spAutoFit/>
          </a:bodyPr>
          <a:lstStyle/>
          <a:p>
            <a:pPr algn="just"/>
            <a:r>
              <a:rPr lang="en-GB" sz="1500" dirty="0">
                <a:solidFill>
                  <a:prstClr val="black"/>
                </a:solidFill>
                <a:latin typeface="Calibri" panose="020F0502020204030204"/>
              </a:rPr>
              <a:t>The accelerating structures generally are realized by a</a:t>
            </a:r>
            <a:r>
              <a:rPr lang="en-GB" sz="1500" b="1" dirty="0">
                <a:solidFill>
                  <a:prstClr val="black"/>
                </a:solidFill>
                <a:latin typeface="Calibri" panose="020F0502020204030204"/>
              </a:rPr>
              <a:t> brazing </a:t>
            </a:r>
            <a:r>
              <a:rPr lang="en-GB" sz="1500" b="1" dirty="0" smtClean="0">
                <a:solidFill>
                  <a:prstClr val="black"/>
                </a:solidFill>
                <a:latin typeface="Calibri" panose="020F0502020204030204"/>
              </a:rPr>
              <a:t>process</a:t>
            </a:r>
            <a:r>
              <a:rPr lang="en-GB" sz="1500" dirty="0" smtClean="0">
                <a:solidFill>
                  <a:prstClr val="black"/>
                </a:solidFill>
                <a:latin typeface="Calibri" panose="020F0502020204030204"/>
              </a:rPr>
              <a:t>, but this:</a:t>
            </a:r>
            <a:endParaRPr lang="en-GB" sz="1500" dirty="0">
              <a:solidFill>
                <a:prstClr val="black"/>
              </a:solidFill>
              <a:latin typeface="Calibri" panose="020F0502020204030204"/>
            </a:endParaRPr>
          </a:p>
          <a:p>
            <a:pPr algn="just"/>
            <a:r>
              <a:rPr lang="en-GB" sz="1500" dirty="0">
                <a:solidFill>
                  <a:prstClr val="black"/>
                </a:solidFill>
                <a:latin typeface="Calibri" panose="020F0502020204030204"/>
                <a:sym typeface="Symbol"/>
              </a:rPr>
              <a:t>  </a:t>
            </a:r>
            <a:r>
              <a:rPr lang="en-US" sz="1500" dirty="0">
                <a:solidFill>
                  <a:prstClr val="black"/>
                </a:solidFill>
                <a:latin typeface="Calibri" panose="020F0502020204030204"/>
              </a:rPr>
              <a:t> requires large vacuum </a:t>
            </a:r>
            <a:r>
              <a:rPr lang="en-US" sz="1500" dirty="0" smtClean="0">
                <a:solidFill>
                  <a:prstClr val="black"/>
                </a:solidFill>
                <a:latin typeface="Calibri" panose="020F0502020204030204"/>
              </a:rPr>
              <a:t>furnaces</a:t>
            </a:r>
            <a:endParaRPr lang="en-US" sz="1500" dirty="0">
              <a:solidFill>
                <a:prstClr val="black"/>
              </a:solidFill>
              <a:latin typeface="Calibri" panose="020F0502020204030204"/>
            </a:endParaRPr>
          </a:p>
          <a:p>
            <a:pPr algn="just"/>
            <a:r>
              <a:rPr lang="en-US" sz="1500" dirty="0">
                <a:solidFill>
                  <a:prstClr val="black"/>
                </a:solidFill>
                <a:latin typeface="Calibri" panose="020F0502020204030204"/>
                <a:sym typeface="Symbol"/>
              </a:rPr>
              <a:t>   is </a:t>
            </a:r>
            <a:r>
              <a:rPr lang="en-US" sz="1500" dirty="0">
                <a:solidFill>
                  <a:prstClr val="black"/>
                </a:solidFill>
                <a:latin typeface="Calibri" panose="020F0502020204030204"/>
              </a:rPr>
              <a:t>very expensive </a:t>
            </a:r>
          </a:p>
          <a:p>
            <a:pPr algn="just"/>
            <a:r>
              <a:rPr lang="en-US" sz="1500" dirty="0">
                <a:solidFill>
                  <a:prstClr val="black"/>
                </a:solidFill>
                <a:latin typeface="Calibri" panose="020F0502020204030204"/>
                <a:sym typeface="Symbol"/>
              </a:rPr>
              <a:t>   </a:t>
            </a:r>
            <a:r>
              <a:rPr lang="en-US" sz="1500" dirty="0">
                <a:solidFill>
                  <a:prstClr val="black"/>
                </a:solidFill>
                <a:latin typeface="Calibri" panose="020F0502020204030204"/>
              </a:rPr>
              <a:t>poses a not negligible risk of </a:t>
            </a:r>
            <a:r>
              <a:rPr lang="en-US" sz="1500" dirty="0" smtClean="0">
                <a:solidFill>
                  <a:prstClr val="black"/>
                </a:solidFill>
                <a:latin typeface="Calibri" panose="020F0502020204030204"/>
              </a:rPr>
              <a:t>failure </a:t>
            </a:r>
            <a:endParaRPr lang="en-US" sz="1500" dirty="0">
              <a:solidFill>
                <a:prstClr val="black"/>
              </a:solidFill>
              <a:latin typeface="Calibri" panose="020F0502020204030204"/>
            </a:endParaRPr>
          </a:p>
          <a:p>
            <a:pPr marL="285750" indent="-285750" algn="just">
              <a:buFont typeface="Symbol" panose="05050102010706020507" pitchFamily="18" charset="2"/>
              <a:buChar char="Þ"/>
            </a:pPr>
            <a:r>
              <a:rPr lang="en-US" sz="1500" dirty="0">
                <a:solidFill>
                  <a:prstClr val="black"/>
                </a:solidFill>
                <a:latin typeface="Calibri" panose="020F0502020204030204"/>
                <a:sym typeface="Symbol"/>
              </a:rPr>
              <a:t>at the end of the process the </a:t>
            </a:r>
            <a:r>
              <a:rPr lang="en-US" sz="1500" dirty="0" smtClean="0">
                <a:solidFill>
                  <a:prstClr val="black"/>
                </a:solidFill>
                <a:latin typeface="Calibri" panose="020F0502020204030204"/>
                <a:sym typeface="Symbol"/>
              </a:rPr>
              <a:t>copper </a:t>
            </a:r>
            <a:r>
              <a:rPr lang="en-US" sz="1500" dirty="0">
                <a:solidFill>
                  <a:prstClr val="black"/>
                </a:solidFill>
                <a:latin typeface="Calibri" panose="020F0502020204030204"/>
                <a:sym typeface="Symbol"/>
              </a:rPr>
              <a:t>is </a:t>
            </a:r>
            <a:r>
              <a:rPr lang="en-US" sz="1500" dirty="0" smtClean="0">
                <a:solidFill>
                  <a:prstClr val="black"/>
                </a:solidFill>
                <a:latin typeface="Calibri" panose="020F0502020204030204"/>
                <a:sym typeface="Symbol"/>
              </a:rPr>
              <a:t>“soft”</a:t>
            </a:r>
            <a:endParaRPr lang="en-US" sz="1500" dirty="0">
              <a:solidFill>
                <a:prstClr val="black"/>
              </a:solidFill>
              <a:latin typeface="Calibri" panose="020F0502020204030204"/>
              <a:sym typeface="Symbol"/>
            </a:endParaRPr>
          </a:p>
          <a:p>
            <a:pPr algn="just"/>
            <a:r>
              <a:rPr lang="en-US" sz="1500" dirty="0" smtClean="0">
                <a:solidFill>
                  <a:prstClr val="black"/>
                </a:solidFill>
                <a:latin typeface="Calibri" panose="020F0502020204030204"/>
                <a:sym typeface="Symbol"/>
              </a:rPr>
              <a:t>Avoiding </a:t>
            </a:r>
            <a:r>
              <a:rPr lang="en-US" sz="1500" dirty="0">
                <a:solidFill>
                  <a:prstClr val="black"/>
                </a:solidFill>
                <a:latin typeface="Calibri" panose="020F0502020204030204"/>
                <a:sym typeface="Symbol"/>
              </a:rPr>
              <a:t>it </a:t>
            </a:r>
            <a:r>
              <a:rPr lang="en-US" sz="1500" dirty="0" smtClean="0">
                <a:solidFill>
                  <a:prstClr val="black"/>
                </a:solidFill>
                <a:latin typeface="Calibri" panose="020F0502020204030204"/>
                <a:sym typeface="Symbol"/>
              </a:rPr>
              <a:t>should be </a:t>
            </a:r>
            <a:r>
              <a:rPr lang="en-US" sz="1500" dirty="0">
                <a:solidFill>
                  <a:prstClr val="black"/>
                </a:solidFill>
                <a:latin typeface="Calibri" panose="020F0502020204030204"/>
                <a:sym typeface="Symbol"/>
              </a:rPr>
              <a:t>possible to decrease the </a:t>
            </a:r>
            <a:r>
              <a:rPr lang="en-US" sz="1500" dirty="0" smtClean="0">
                <a:solidFill>
                  <a:prstClr val="black"/>
                </a:solidFill>
                <a:latin typeface="Calibri" panose="020F0502020204030204"/>
                <a:sym typeface="Symbol"/>
              </a:rPr>
              <a:t>BDR and reduce the conditioning time.</a:t>
            </a:r>
            <a:endParaRPr lang="en-US" sz="1500" dirty="0">
              <a:solidFill>
                <a:prstClr val="black"/>
              </a:solidFill>
              <a:latin typeface="Calibri" panose="020F0502020204030204"/>
              <a:sym typeface="Symbol"/>
            </a:endParaRPr>
          </a:p>
        </p:txBody>
      </p:sp>
      <p:sp>
        <p:nvSpPr>
          <p:cNvPr id="17" name="CasellaDiTesto 9"/>
          <p:cNvSpPr txBox="1"/>
          <p:nvPr/>
        </p:nvSpPr>
        <p:spPr>
          <a:xfrm>
            <a:off x="296398" y="3235115"/>
            <a:ext cx="4096702" cy="784830"/>
          </a:xfrm>
          <a:prstGeom prst="rect">
            <a:avLst/>
          </a:prstGeom>
          <a:noFill/>
        </p:spPr>
        <p:txBody>
          <a:bodyPr wrap="square" rtlCol="0">
            <a:spAutoFit/>
          </a:bodyPr>
          <a:lstStyle/>
          <a:p>
            <a:r>
              <a:rPr lang="it-IT" sz="1500" b="1" dirty="0">
                <a:solidFill>
                  <a:prstClr val="black"/>
                </a:solidFill>
                <a:latin typeface="Calibri" panose="020F0502020204030204"/>
              </a:rPr>
              <a:t>New technology </a:t>
            </a:r>
            <a:r>
              <a:rPr lang="it-IT" sz="1500" dirty="0">
                <a:solidFill>
                  <a:prstClr val="black"/>
                </a:solidFill>
                <a:latin typeface="Calibri" panose="020F0502020204030204"/>
              </a:rPr>
              <a:t>developed at INFN-LNF </a:t>
            </a:r>
            <a:r>
              <a:rPr lang="it-IT" sz="1500" dirty="0" err="1" smtClean="0">
                <a:solidFill>
                  <a:prstClr val="black"/>
                </a:solidFill>
                <a:latin typeface="Calibri" panose="020F0502020204030204"/>
              </a:rPr>
              <a:t>called</a:t>
            </a:r>
            <a:r>
              <a:rPr lang="it-IT" sz="1500" dirty="0" smtClean="0">
                <a:solidFill>
                  <a:prstClr val="black"/>
                </a:solidFill>
                <a:latin typeface="Calibri" panose="020F0502020204030204"/>
              </a:rPr>
              <a:t>             </a:t>
            </a:r>
            <a:r>
              <a:rPr lang="it-IT" sz="1500" b="1" dirty="0" smtClean="0">
                <a:solidFill>
                  <a:prstClr val="black"/>
                </a:solidFill>
                <a:latin typeface="Calibri" panose="020F0502020204030204"/>
              </a:rPr>
              <a:t>«Gasket-</a:t>
            </a:r>
            <a:r>
              <a:rPr lang="it-IT" sz="1500" b="1" dirty="0" err="1" smtClean="0">
                <a:solidFill>
                  <a:prstClr val="black"/>
                </a:solidFill>
                <a:latin typeface="Calibri" panose="020F0502020204030204"/>
              </a:rPr>
              <a:t>Clamping</a:t>
            </a:r>
            <a:r>
              <a:rPr lang="it-IT" sz="1500" b="1" dirty="0" smtClean="0">
                <a:solidFill>
                  <a:prstClr val="black"/>
                </a:solidFill>
                <a:latin typeface="Calibri" panose="020F0502020204030204"/>
              </a:rPr>
              <a:t>»  </a:t>
            </a:r>
            <a:r>
              <a:rPr lang="it-IT" sz="1500" b="1" dirty="0" err="1" smtClean="0">
                <a:solidFill>
                  <a:prstClr val="black"/>
                </a:solidFill>
                <a:latin typeface="Calibri" panose="020F0502020204030204"/>
              </a:rPr>
              <a:t>fabrication</a:t>
            </a:r>
            <a:r>
              <a:rPr lang="it-IT" sz="1500" b="1" dirty="0" smtClean="0">
                <a:solidFill>
                  <a:prstClr val="black"/>
                </a:solidFill>
                <a:latin typeface="Calibri" panose="020F0502020204030204"/>
              </a:rPr>
              <a:t> </a:t>
            </a:r>
            <a:r>
              <a:rPr lang="it-IT" sz="1500" b="1" dirty="0" err="1" smtClean="0">
                <a:solidFill>
                  <a:prstClr val="black"/>
                </a:solidFill>
                <a:latin typeface="Calibri" panose="020F0502020204030204"/>
              </a:rPr>
              <a:t>technique</a:t>
            </a:r>
            <a:r>
              <a:rPr lang="it-IT" sz="1500" b="1" dirty="0" smtClean="0">
                <a:solidFill>
                  <a:prstClr val="black"/>
                </a:solidFill>
                <a:latin typeface="Calibri" panose="020F0502020204030204"/>
              </a:rPr>
              <a:t> </a:t>
            </a:r>
            <a:r>
              <a:rPr lang="it-IT" sz="1500" dirty="0" smtClean="0">
                <a:solidFill>
                  <a:prstClr val="black"/>
                </a:solidFill>
                <a:latin typeface="Calibri" panose="020F0502020204030204"/>
              </a:rPr>
              <a:t>[1]</a:t>
            </a:r>
            <a:r>
              <a:rPr lang="en-US" sz="1500" dirty="0" smtClean="0">
                <a:solidFill>
                  <a:schemeClr val="bg1"/>
                </a:solidFill>
                <a:latin typeface="Calibri" panose="020F0502020204030204" pitchFamily="34" charset="0"/>
                <a:cs typeface="Calibri" panose="020F0502020204030204" pitchFamily="34" charset="0"/>
              </a:rPr>
              <a:t> </a:t>
            </a:r>
            <a:r>
              <a:rPr lang="en-US" sz="1500" dirty="0">
                <a:solidFill>
                  <a:schemeClr val="bg1"/>
                </a:solidFill>
                <a:latin typeface="Calibri" panose="020F0502020204030204" pitchFamily="34" charset="0"/>
                <a:cs typeface="Calibri" panose="020F0502020204030204" pitchFamily="34" charset="0"/>
              </a:rPr>
              <a:t>that does not involve any brazing </a:t>
            </a:r>
            <a:r>
              <a:rPr lang="en-US" sz="1500" dirty="0" smtClean="0">
                <a:solidFill>
                  <a:schemeClr val="bg1"/>
                </a:solidFill>
                <a:latin typeface="Calibri" panose="020F0502020204030204" pitchFamily="34" charset="0"/>
                <a:cs typeface="Calibri" panose="020F0502020204030204" pitchFamily="34" charset="0"/>
              </a:rPr>
              <a:t>step</a:t>
            </a:r>
            <a:endParaRPr lang="it-IT" sz="1500" b="1" dirty="0">
              <a:solidFill>
                <a:prstClr val="black"/>
              </a:solidFill>
              <a:latin typeface="Calibri" panose="020F0502020204030204"/>
            </a:endParaRPr>
          </a:p>
        </p:txBody>
      </p:sp>
      <p:pic>
        <p:nvPicPr>
          <p:cNvPr id="26" name="Picture 25"/>
          <p:cNvPicPr>
            <a:picLocks noChangeAspect="1"/>
          </p:cNvPicPr>
          <p:nvPr/>
        </p:nvPicPr>
        <p:blipFill rotWithShape="1">
          <a:blip r:embed="rId3" cstate="print">
            <a:extLst>
              <a:ext uri="{28A0092B-C50C-407E-A947-70E740481C1C}">
                <a14:useLocalDpi xmlns:a14="http://schemas.microsoft.com/office/drawing/2010/main" val="0"/>
              </a:ext>
            </a:extLst>
          </a:blip>
          <a:srcRect t="3642" b="7524"/>
          <a:stretch/>
        </p:blipFill>
        <p:spPr>
          <a:xfrm>
            <a:off x="4599491" y="1083737"/>
            <a:ext cx="4513029" cy="2175933"/>
          </a:xfrm>
          <a:prstGeom prst="rect">
            <a:avLst/>
          </a:prstGeom>
        </p:spPr>
      </p:pic>
      <p:sp>
        <p:nvSpPr>
          <p:cNvPr id="29" name="CasellaDiTesto 9"/>
          <p:cNvSpPr txBox="1"/>
          <p:nvPr/>
        </p:nvSpPr>
        <p:spPr>
          <a:xfrm>
            <a:off x="4925621" y="838807"/>
            <a:ext cx="4283885" cy="276999"/>
          </a:xfrm>
          <a:prstGeom prst="rect">
            <a:avLst/>
          </a:prstGeom>
          <a:noFill/>
        </p:spPr>
        <p:txBody>
          <a:bodyPr wrap="square" rtlCol="0">
            <a:spAutoFit/>
          </a:bodyPr>
          <a:lstStyle/>
          <a:p>
            <a:r>
              <a:rPr lang="it-IT" sz="1200" b="1" dirty="0">
                <a:solidFill>
                  <a:prstClr val="black"/>
                </a:solidFill>
                <a:latin typeface="Calibri" panose="020F0502020204030204"/>
              </a:rPr>
              <a:t>brazing </a:t>
            </a:r>
            <a:r>
              <a:rPr lang="it-IT" sz="1200" b="1" dirty="0" smtClean="0">
                <a:solidFill>
                  <a:prstClr val="black"/>
                </a:solidFill>
                <a:latin typeface="Calibri" panose="020F0502020204030204"/>
              </a:rPr>
              <a:t>process of </a:t>
            </a:r>
            <a:r>
              <a:rPr lang="it-IT" sz="1200" b="1" dirty="0">
                <a:solidFill>
                  <a:prstClr val="black"/>
                </a:solidFill>
                <a:latin typeface="Calibri" panose="020F0502020204030204"/>
              </a:rPr>
              <a:t>ELI-NP </a:t>
            </a:r>
            <a:r>
              <a:rPr lang="it-IT" sz="1200" b="1" dirty="0" smtClean="0">
                <a:solidFill>
                  <a:prstClr val="black"/>
                </a:solidFill>
                <a:latin typeface="Calibri" panose="020F0502020204030204"/>
              </a:rPr>
              <a:t>C-band structure @ INFN-LNL</a:t>
            </a:r>
            <a:endParaRPr lang="it-IT" sz="1200" b="1" dirty="0">
              <a:solidFill>
                <a:prstClr val="black"/>
              </a:solidFill>
              <a:latin typeface="Calibri" panose="020F0502020204030204"/>
            </a:endParaRPr>
          </a:p>
        </p:txBody>
      </p:sp>
      <p:pic>
        <p:nvPicPr>
          <p:cNvPr id="8" name="Immagin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86195" y="3545045"/>
            <a:ext cx="4491285" cy="2535081"/>
          </a:xfrm>
          <a:prstGeom prst="rect">
            <a:avLst/>
          </a:prstGeom>
        </p:spPr>
      </p:pic>
      <p:sp>
        <p:nvSpPr>
          <p:cNvPr id="11" name="CasellaDiTesto 10"/>
          <p:cNvSpPr txBox="1"/>
          <p:nvPr/>
        </p:nvSpPr>
        <p:spPr>
          <a:xfrm>
            <a:off x="4010370" y="3568531"/>
            <a:ext cx="1036252" cy="461665"/>
          </a:xfrm>
          <a:prstGeom prst="rect">
            <a:avLst/>
          </a:prstGeom>
          <a:noFill/>
        </p:spPr>
        <p:txBody>
          <a:bodyPr wrap="square" rtlCol="0">
            <a:spAutoFit/>
          </a:bodyPr>
          <a:lstStyle/>
          <a:p>
            <a:r>
              <a:rPr lang="it-IT" sz="1200" dirty="0" smtClean="0">
                <a:solidFill>
                  <a:schemeClr val="bg1"/>
                </a:solidFill>
                <a:latin typeface="Calibri" panose="020F0502020204030204" pitchFamily="34" charset="0"/>
                <a:cs typeface="Calibri" panose="020F0502020204030204" pitchFamily="34" charset="0"/>
              </a:rPr>
              <a:t>Copper parts to be </a:t>
            </a:r>
            <a:r>
              <a:rPr lang="it-IT" sz="1200" dirty="0" err="1" smtClean="0">
                <a:solidFill>
                  <a:schemeClr val="bg1"/>
                </a:solidFill>
                <a:latin typeface="Calibri" panose="020F0502020204030204" pitchFamily="34" charset="0"/>
                <a:cs typeface="Calibri" panose="020F0502020204030204" pitchFamily="34" charset="0"/>
              </a:rPr>
              <a:t>joined</a:t>
            </a:r>
            <a:endParaRPr lang="it-IT" sz="1200" dirty="0">
              <a:solidFill>
                <a:schemeClr val="bg1"/>
              </a:solidFill>
              <a:latin typeface="Calibri" panose="020F0502020204030204" pitchFamily="34" charset="0"/>
              <a:cs typeface="Calibri" panose="020F0502020204030204" pitchFamily="34" charset="0"/>
            </a:endParaRPr>
          </a:p>
        </p:txBody>
      </p:sp>
      <p:sp>
        <p:nvSpPr>
          <p:cNvPr id="33" name="CasellaDiTesto 32"/>
          <p:cNvSpPr txBox="1"/>
          <p:nvPr/>
        </p:nvSpPr>
        <p:spPr>
          <a:xfrm>
            <a:off x="5646475" y="3597952"/>
            <a:ext cx="1036252" cy="276999"/>
          </a:xfrm>
          <a:prstGeom prst="rect">
            <a:avLst/>
          </a:prstGeom>
          <a:noFill/>
        </p:spPr>
        <p:txBody>
          <a:bodyPr wrap="square" rtlCol="0">
            <a:spAutoFit/>
          </a:bodyPr>
          <a:lstStyle/>
          <a:p>
            <a:r>
              <a:rPr lang="it-IT" sz="1200" dirty="0" smtClean="0">
                <a:solidFill>
                  <a:schemeClr val="bg1"/>
                </a:solidFill>
                <a:latin typeface="Calibri" panose="020F0502020204030204" pitchFamily="34" charset="0"/>
                <a:cs typeface="Calibri" panose="020F0502020204030204" pitchFamily="34" charset="0"/>
              </a:rPr>
              <a:t>Air side</a:t>
            </a:r>
            <a:endParaRPr lang="it-IT" sz="1200" dirty="0">
              <a:solidFill>
                <a:schemeClr val="bg1"/>
              </a:solidFill>
              <a:latin typeface="Calibri" panose="020F0502020204030204" pitchFamily="34" charset="0"/>
              <a:cs typeface="Calibri" panose="020F0502020204030204" pitchFamily="34" charset="0"/>
            </a:endParaRPr>
          </a:p>
        </p:txBody>
      </p:sp>
      <p:sp>
        <p:nvSpPr>
          <p:cNvPr id="35" name="CasellaDiTesto 34"/>
          <p:cNvSpPr txBox="1"/>
          <p:nvPr/>
        </p:nvSpPr>
        <p:spPr>
          <a:xfrm>
            <a:off x="6022516" y="5334598"/>
            <a:ext cx="1036252" cy="276999"/>
          </a:xfrm>
          <a:prstGeom prst="rect">
            <a:avLst/>
          </a:prstGeom>
          <a:noFill/>
        </p:spPr>
        <p:txBody>
          <a:bodyPr wrap="square" rtlCol="0">
            <a:spAutoFit/>
          </a:bodyPr>
          <a:lstStyle/>
          <a:p>
            <a:r>
              <a:rPr lang="it-IT" sz="1200" dirty="0" smtClean="0">
                <a:solidFill>
                  <a:schemeClr val="bg1"/>
                </a:solidFill>
                <a:latin typeface="Calibri" panose="020F0502020204030204" pitchFamily="34" charset="0"/>
                <a:cs typeface="Calibri" panose="020F0502020204030204" pitchFamily="34" charset="0"/>
              </a:rPr>
              <a:t>Gasket</a:t>
            </a:r>
            <a:endParaRPr lang="it-IT" sz="1200" dirty="0">
              <a:solidFill>
                <a:schemeClr val="bg1"/>
              </a:solidFill>
              <a:latin typeface="Calibri" panose="020F0502020204030204" pitchFamily="34" charset="0"/>
              <a:cs typeface="Calibri" panose="020F0502020204030204" pitchFamily="34" charset="0"/>
            </a:endParaRPr>
          </a:p>
        </p:txBody>
      </p:sp>
      <p:sp>
        <p:nvSpPr>
          <p:cNvPr id="38" name="CasellaDiTesto 37"/>
          <p:cNvSpPr txBox="1"/>
          <p:nvPr/>
        </p:nvSpPr>
        <p:spPr>
          <a:xfrm>
            <a:off x="5262713" y="5690797"/>
            <a:ext cx="1036252" cy="276999"/>
          </a:xfrm>
          <a:prstGeom prst="rect">
            <a:avLst/>
          </a:prstGeom>
          <a:noFill/>
        </p:spPr>
        <p:txBody>
          <a:bodyPr wrap="square" rtlCol="0">
            <a:spAutoFit/>
          </a:bodyPr>
          <a:lstStyle/>
          <a:p>
            <a:r>
              <a:rPr lang="it-IT" sz="1200" dirty="0" smtClean="0">
                <a:solidFill>
                  <a:schemeClr val="bg1"/>
                </a:solidFill>
                <a:latin typeface="Calibri" panose="020F0502020204030204" pitchFamily="34" charset="0"/>
                <a:cs typeface="Calibri" panose="020F0502020204030204" pitchFamily="34" charset="0"/>
              </a:rPr>
              <a:t>1.3 mm</a:t>
            </a:r>
            <a:endParaRPr lang="it-IT" sz="1200" dirty="0">
              <a:solidFill>
                <a:schemeClr val="bg1"/>
              </a:solidFill>
              <a:latin typeface="Calibri" panose="020F0502020204030204" pitchFamily="34" charset="0"/>
              <a:cs typeface="Calibri" panose="020F0502020204030204" pitchFamily="34" charset="0"/>
            </a:endParaRPr>
          </a:p>
        </p:txBody>
      </p:sp>
      <p:sp>
        <p:nvSpPr>
          <p:cNvPr id="39" name="CasellaDiTesto 38"/>
          <p:cNvSpPr txBox="1"/>
          <p:nvPr/>
        </p:nvSpPr>
        <p:spPr>
          <a:xfrm>
            <a:off x="4165495" y="5654349"/>
            <a:ext cx="1036252" cy="276999"/>
          </a:xfrm>
          <a:prstGeom prst="rect">
            <a:avLst/>
          </a:prstGeom>
          <a:noFill/>
        </p:spPr>
        <p:txBody>
          <a:bodyPr wrap="square" rtlCol="0">
            <a:spAutoFit/>
          </a:bodyPr>
          <a:lstStyle/>
          <a:p>
            <a:r>
              <a:rPr lang="it-IT" sz="1200" dirty="0" smtClean="0">
                <a:solidFill>
                  <a:schemeClr val="bg1"/>
                </a:solidFill>
                <a:latin typeface="Calibri" panose="020F0502020204030204" pitchFamily="34" charset="0"/>
                <a:cs typeface="Calibri" panose="020F0502020204030204" pitchFamily="34" charset="0"/>
              </a:rPr>
              <a:t>Vacuum side</a:t>
            </a:r>
            <a:endParaRPr lang="it-IT" sz="1200" dirty="0">
              <a:solidFill>
                <a:schemeClr val="bg1"/>
              </a:solidFill>
              <a:latin typeface="Calibri" panose="020F0502020204030204" pitchFamily="34" charset="0"/>
              <a:cs typeface="Calibri" panose="020F0502020204030204" pitchFamily="34" charset="0"/>
            </a:endParaRPr>
          </a:p>
        </p:txBody>
      </p:sp>
      <p:sp>
        <p:nvSpPr>
          <p:cNvPr id="43" name="CasellaDiTesto 42"/>
          <p:cNvSpPr txBox="1"/>
          <p:nvPr/>
        </p:nvSpPr>
        <p:spPr>
          <a:xfrm>
            <a:off x="6600911" y="5654349"/>
            <a:ext cx="1036252" cy="276999"/>
          </a:xfrm>
          <a:prstGeom prst="rect">
            <a:avLst/>
          </a:prstGeom>
          <a:noFill/>
        </p:spPr>
        <p:txBody>
          <a:bodyPr wrap="square" rtlCol="0">
            <a:spAutoFit/>
          </a:bodyPr>
          <a:lstStyle/>
          <a:p>
            <a:r>
              <a:rPr lang="it-IT" sz="1200" dirty="0" smtClean="0">
                <a:solidFill>
                  <a:schemeClr val="bg1"/>
                </a:solidFill>
                <a:latin typeface="Calibri" panose="020F0502020204030204" pitchFamily="34" charset="0"/>
                <a:cs typeface="Calibri" panose="020F0502020204030204" pitchFamily="34" charset="0"/>
              </a:rPr>
              <a:t>Vacuum side</a:t>
            </a:r>
            <a:endParaRPr lang="it-IT" sz="1200" dirty="0">
              <a:solidFill>
                <a:schemeClr val="bg1"/>
              </a:solidFill>
              <a:latin typeface="Calibri" panose="020F0502020204030204" pitchFamily="34" charset="0"/>
              <a:cs typeface="Calibri" panose="020F0502020204030204" pitchFamily="34" charset="0"/>
            </a:endParaRPr>
          </a:p>
        </p:txBody>
      </p:sp>
      <p:sp>
        <p:nvSpPr>
          <p:cNvPr id="44" name="CasellaDiTesto 43"/>
          <p:cNvSpPr txBox="1"/>
          <p:nvPr/>
        </p:nvSpPr>
        <p:spPr>
          <a:xfrm>
            <a:off x="8328539" y="4603325"/>
            <a:ext cx="1036252" cy="276999"/>
          </a:xfrm>
          <a:prstGeom prst="rect">
            <a:avLst/>
          </a:prstGeom>
          <a:noFill/>
        </p:spPr>
        <p:txBody>
          <a:bodyPr wrap="square" rtlCol="0">
            <a:spAutoFit/>
          </a:bodyPr>
          <a:lstStyle/>
          <a:p>
            <a:r>
              <a:rPr lang="it-IT" sz="1200" dirty="0" smtClean="0">
                <a:solidFill>
                  <a:schemeClr val="bg1"/>
                </a:solidFill>
                <a:latin typeface="Calibri" panose="020F0502020204030204" pitchFamily="34" charset="0"/>
                <a:cs typeface="Calibri" panose="020F0502020204030204" pitchFamily="34" charset="0"/>
              </a:rPr>
              <a:t>RF Contact </a:t>
            </a:r>
            <a:endParaRPr lang="it-IT" sz="1200" dirty="0">
              <a:solidFill>
                <a:schemeClr val="bg1"/>
              </a:solidFill>
              <a:latin typeface="Calibri" panose="020F0502020204030204" pitchFamily="34" charset="0"/>
              <a:cs typeface="Calibri" panose="020F0502020204030204" pitchFamily="34" charset="0"/>
            </a:endParaRPr>
          </a:p>
        </p:txBody>
      </p:sp>
      <p:cxnSp>
        <p:nvCxnSpPr>
          <p:cNvPr id="14" name="Connettore 2 13"/>
          <p:cNvCxnSpPr/>
          <p:nvPr/>
        </p:nvCxnSpPr>
        <p:spPr>
          <a:xfrm flipH="1">
            <a:off x="5333940" y="3782777"/>
            <a:ext cx="352408" cy="95067"/>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4868214" y="3896132"/>
            <a:ext cx="782778" cy="242703"/>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Connettore 2 46"/>
          <p:cNvCxnSpPr/>
          <p:nvPr/>
        </p:nvCxnSpPr>
        <p:spPr>
          <a:xfrm>
            <a:off x="4868214" y="3896132"/>
            <a:ext cx="333533" cy="346924"/>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a:off x="5460795" y="5654349"/>
            <a:ext cx="427941" cy="0"/>
          </a:xfrm>
          <a:prstGeom prst="straightConnector1">
            <a:avLst/>
          </a:prstGeom>
          <a:ln w="28575">
            <a:solidFill>
              <a:schemeClr val="bg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3" name="Connettore 2 52"/>
          <p:cNvCxnSpPr/>
          <p:nvPr/>
        </p:nvCxnSpPr>
        <p:spPr>
          <a:xfrm>
            <a:off x="7717536" y="5654349"/>
            <a:ext cx="388900" cy="0"/>
          </a:xfrm>
          <a:prstGeom prst="straightConnector1">
            <a:avLst/>
          </a:prstGeom>
          <a:ln w="28575">
            <a:solidFill>
              <a:schemeClr val="bg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54" name="CasellaDiTesto 53"/>
          <p:cNvSpPr txBox="1"/>
          <p:nvPr/>
        </p:nvSpPr>
        <p:spPr>
          <a:xfrm>
            <a:off x="7501727" y="5674875"/>
            <a:ext cx="1036252" cy="276999"/>
          </a:xfrm>
          <a:prstGeom prst="rect">
            <a:avLst/>
          </a:prstGeom>
          <a:noFill/>
        </p:spPr>
        <p:txBody>
          <a:bodyPr wrap="square" rtlCol="0">
            <a:spAutoFit/>
          </a:bodyPr>
          <a:lstStyle/>
          <a:p>
            <a:r>
              <a:rPr lang="it-IT" sz="1200" dirty="0" smtClean="0">
                <a:solidFill>
                  <a:schemeClr val="bg1"/>
                </a:solidFill>
                <a:latin typeface="Calibri" panose="020F0502020204030204" pitchFamily="34" charset="0"/>
                <a:cs typeface="Calibri" panose="020F0502020204030204" pitchFamily="34" charset="0"/>
              </a:rPr>
              <a:t>1.1 mm</a:t>
            </a:r>
            <a:endParaRPr lang="it-IT" sz="1200" dirty="0">
              <a:solidFill>
                <a:schemeClr val="bg1"/>
              </a:solidFill>
              <a:latin typeface="Calibri" panose="020F0502020204030204" pitchFamily="34" charset="0"/>
              <a:cs typeface="Calibri" panose="020F0502020204030204" pitchFamily="34" charset="0"/>
            </a:endParaRPr>
          </a:p>
        </p:txBody>
      </p:sp>
      <p:cxnSp>
        <p:nvCxnSpPr>
          <p:cNvPr id="55" name="Connettore 2 54"/>
          <p:cNvCxnSpPr/>
          <p:nvPr/>
        </p:nvCxnSpPr>
        <p:spPr>
          <a:xfrm flipH="1" flipV="1">
            <a:off x="5674765" y="5183069"/>
            <a:ext cx="422155" cy="233856"/>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Connettore 2 55"/>
          <p:cNvCxnSpPr/>
          <p:nvPr/>
        </p:nvCxnSpPr>
        <p:spPr>
          <a:xfrm flipH="1">
            <a:off x="8106437" y="4900849"/>
            <a:ext cx="431542" cy="572248"/>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Connettore 2 56"/>
          <p:cNvCxnSpPr/>
          <p:nvPr/>
        </p:nvCxnSpPr>
        <p:spPr>
          <a:xfrm flipH="1">
            <a:off x="7732860" y="4900849"/>
            <a:ext cx="805119" cy="560889"/>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4165496" y="5965287"/>
            <a:ext cx="4978504" cy="600164"/>
          </a:xfrm>
          <a:prstGeom prst="rect">
            <a:avLst/>
          </a:prstGeom>
        </p:spPr>
        <p:txBody>
          <a:bodyPr wrap="square">
            <a:spAutoFit/>
          </a:bodyPr>
          <a:lstStyle/>
          <a:p>
            <a:pPr algn="just"/>
            <a:r>
              <a:rPr lang="it-IT" sz="1100" i="1" dirty="0" smtClean="0">
                <a:solidFill>
                  <a:prstClr val="black"/>
                </a:solidFill>
                <a:latin typeface="Calibri" panose="020F0502020204030204" pitchFamily="34" charset="0"/>
                <a:cs typeface="Calibri" panose="020F0502020204030204" pitchFamily="34" charset="0"/>
              </a:rPr>
              <a:t>[1] </a:t>
            </a:r>
            <a:r>
              <a:rPr lang="it-IT" sz="1100" i="1" dirty="0">
                <a:solidFill>
                  <a:prstClr val="black"/>
                </a:solidFill>
                <a:latin typeface="Calibri" panose="020F0502020204030204" pitchFamily="34" charset="0"/>
                <a:cs typeface="Calibri" panose="020F0502020204030204" pitchFamily="34" charset="0"/>
              </a:rPr>
              <a:t>Int'l patent application PCT/IB2016/051464, D. Alesini et al. ‘’</a:t>
            </a:r>
            <a:r>
              <a:rPr lang="it-IT" sz="1100" i="1" dirty="0" err="1">
                <a:solidFill>
                  <a:prstClr val="black"/>
                </a:solidFill>
                <a:latin typeface="Calibri" panose="020F0502020204030204" pitchFamily="34" charset="0"/>
                <a:cs typeface="Calibri" panose="020F0502020204030204" pitchFamily="34" charset="0"/>
              </a:rPr>
              <a:t>Process</a:t>
            </a:r>
            <a:r>
              <a:rPr lang="it-IT" sz="1100" i="1" dirty="0">
                <a:solidFill>
                  <a:prstClr val="black"/>
                </a:solidFill>
                <a:latin typeface="Calibri" panose="020F0502020204030204" pitchFamily="34" charset="0"/>
                <a:cs typeface="Calibri" panose="020F0502020204030204" pitchFamily="34" charset="0"/>
              </a:rPr>
              <a:t> </a:t>
            </a:r>
            <a:r>
              <a:rPr lang="it-IT" sz="1100" i="1" dirty="0" smtClean="0">
                <a:solidFill>
                  <a:prstClr val="black"/>
                </a:solidFill>
                <a:latin typeface="Calibri" panose="020F0502020204030204" pitchFamily="34" charset="0"/>
                <a:cs typeface="Calibri" panose="020F0502020204030204" pitchFamily="34" charset="0"/>
              </a:rPr>
              <a:t>for manufacturing </a:t>
            </a:r>
            <a:r>
              <a:rPr lang="it-IT" sz="1100" i="1" dirty="0">
                <a:solidFill>
                  <a:prstClr val="black"/>
                </a:solidFill>
                <a:latin typeface="Calibri" panose="020F0502020204030204" pitchFamily="34" charset="0"/>
                <a:cs typeface="Calibri" panose="020F0502020204030204" pitchFamily="34" charset="0"/>
              </a:rPr>
              <a:t>a </a:t>
            </a:r>
            <a:r>
              <a:rPr lang="it-IT" sz="1100" i="1" dirty="0" err="1">
                <a:solidFill>
                  <a:prstClr val="black"/>
                </a:solidFill>
                <a:latin typeface="Calibri" panose="020F0502020204030204" pitchFamily="34" charset="0"/>
                <a:cs typeface="Calibri" panose="020F0502020204030204" pitchFamily="34" charset="0"/>
              </a:rPr>
              <a:t>vacuum</a:t>
            </a:r>
            <a:r>
              <a:rPr lang="it-IT" sz="1100" i="1" dirty="0">
                <a:solidFill>
                  <a:prstClr val="black"/>
                </a:solidFill>
                <a:latin typeface="Calibri" panose="020F0502020204030204" pitchFamily="34" charset="0"/>
                <a:cs typeface="Calibri" panose="020F0502020204030204" pitchFamily="34" charset="0"/>
              </a:rPr>
              <a:t> and radio-frequency metal </a:t>
            </a:r>
            <a:r>
              <a:rPr lang="it-IT" sz="1100" i="1" dirty="0" err="1">
                <a:solidFill>
                  <a:prstClr val="black"/>
                </a:solidFill>
                <a:latin typeface="Calibri" panose="020F0502020204030204" pitchFamily="34" charset="0"/>
                <a:cs typeface="Calibri" panose="020F0502020204030204" pitchFamily="34" charset="0"/>
              </a:rPr>
              <a:t>gasket</a:t>
            </a:r>
            <a:r>
              <a:rPr lang="it-IT" sz="1100" i="1" dirty="0">
                <a:solidFill>
                  <a:prstClr val="black"/>
                </a:solidFill>
                <a:latin typeface="Calibri" panose="020F0502020204030204" pitchFamily="34" charset="0"/>
                <a:cs typeface="Calibri" panose="020F0502020204030204" pitchFamily="34" charset="0"/>
              </a:rPr>
              <a:t> and </a:t>
            </a:r>
            <a:r>
              <a:rPr lang="it-IT" sz="1100" i="1" dirty="0" err="1" smtClean="0">
                <a:solidFill>
                  <a:prstClr val="black"/>
                </a:solidFill>
                <a:latin typeface="Calibri" panose="020F0502020204030204" pitchFamily="34" charset="0"/>
                <a:cs typeface="Calibri" panose="020F0502020204030204" pitchFamily="34" charset="0"/>
              </a:rPr>
              <a:t>structure</a:t>
            </a:r>
            <a:r>
              <a:rPr lang="it-IT" sz="1100" i="1" dirty="0" smtClean="0">
                <a:solidFill>
                  <a:prstClr val="black"/>
                </a:solidFill>
                <a:latin typeface="Calibri" panose="020F0502020204030204" pitchFamily="34" charset="0"/>
                <a:cs typeface="Calibri" panose="020F0502020204030204" pitchFamily="34" charset="0"/>
              </a:rPr>
              <a:t> </a:t>
            </a:r>
            <a:r>
              <a:rPr lang="it-IT" sz="1100" i="1" dirty="0" err="1" smtClean="0">
                <a:solidFill>
                  <a:prstClr val="black"/>
                </a:solidFill>
                <a:latin typeface="Calibri" panose="020F0502020204030204" pitchFamily="34" charset="0"/>
                <a:cs typeface="Calibri" panose="020F0502020204030204" pitchFamily="34" charset="0"/>
              </a:rPr>
              <a:t>incorporating</a:t>
            </a:r>
            <a:r>
              <a:rPr lang="it-IT" sz="1100" i="1" dirty="0" smtClean="0">
                <a:solidFill>
                  <a:prstClr val="black"/>
                </a:solidFill>
                <a:latin typeface="Calibri" panose="020F0502020204030204" pitchFamily="34" charset="0"/>
                <a:cs typeface="Calibri" panose="020F0502020204030204" pitchFamily="34" charset="0"/>
              </a:rPr>
              <a:t> </a:t>
            </a:r>
            <a:r>
              <a:rPr lang="it-IT" sz="1100" i="1" dirty="0">
                <a:solidFill>
                  <a:prstClr val="black"/>
                </a:solidFill>
                <a:latin typeface="Calibri" panose="020F0502020204030204" pitchFamily="34" charset="0"/>
                <a:cs typeface="Calibri" panose="020F0502020204030204" pitchFamily="34" charset="0"/>
              </a:rPr>
              <a:t>it’’ assigned to </a:t>
            </a:r>
            <a:r>
              <a:rPr lang="it-IT" sz="1100" i="1" dirty="0" smtClean="0">
                <a:solidFill>
                  <a:prstClr val="black"/>
                </a:solidFill>
                <a:latin typeface="Calibri" panose="020F0502020204030204" pitchFamily="34" charset="0"/>
                <a:cs typeface="Calibri" panose="020F0502020204030204" pitchFamily="34" charset="0"/>
              </a:rPr>
              <a:t>INFN</a:t>
            </a:r>
            <a:endParaRPr lang="it-IT" sz="1100" i="1" dirty="0">
              <a:solidFill>
                <a:prstClr val="black"/>
              </a:solidFill>
              <a:latin typeface="Calibri" panose="020F0502020204030204" pitchFamily="34" charset="0"/>
              <a:cs typeface="Calibri" panose="020F0502020204030204" pitchFamily="34" charset="0"/>
            </a:endParaRPr>
          </a:p>
        </p:txBody>
      </p:sp>
      <p:sp>
        <p:nvSpPr>
          <p:cNvPr id="61" name="CasellaDiTesto 60"/>
          <p:cNvSpPr txBox="1"/>
          <p:nvPr/>
        </p:nvSpPr>
        <p:spPr>
          <a:xfrm>
            <a:off x="4538085" y="3336661"/>
            <a:ext cx="1868356" cy="307777"/>
          </a:xfrm>
          <a:prstGeom prst="rect">
            <a:avLst/>
          </a:prstGeom>
          <a:noFill/>
        </p:spPr>
        <p:txBody>
          <a:bodyPr wrap="square" rtlCol="0">
            <a:spAutoFit/>
          </a:bodyPr>
          <a:lstStyle/>
          <a:p>
            <a:r>
              <a:rPr lang="it-IT" sz="1400" b="1" dirty="0" smtClean="0">
                <a:solidFill>
                  <a:srgbClr val="004AB8"/>
                </a:solidFill>
                <a:latin typeface="Calibri" panose="020F0502020204030204" pitchFamily="34" charset="0"/>
                <a:cs typeface="Calibri" panose="020F0502020204030204" pitchFamily="34" charset="0"/>
              </a:rPr>
              <a:t>BEFORE </a:t>
            </a:r>
            <a:r>
              <a:rPr lang="it-IT" sz="1400" b="1" dirty="0" err="1" smtClean="0">
                <a:solidFill>
                  <a:srgbClr val="004AB8"/>
                </a:solidFill>
                <a:latin typeface="Calibri" panose="020F0502020204030204" pitchFamily="34" charset="0"/>
                <a:cs typeface="Calibri" panose="020F0502020204030204" pitchFamily="34" charset="0"/>
              </a:rPr>
              <a:t>Compression</a:t>
            </a:r>
            <a:endParaRPr lang="it-IT" sz="1400" b="1" dirty="0">
              <a:solidFill>
                <a:srgbClr val="004AB8"/>
              </a:solidFill>
              <a:latin typeface="Calibri" panose="020F0502020204030204" pitchFamily="34" charset="0"/>
              <a:cs typeface="Calibri" panose="020F0502020204030204" pitchFamily="34" charset="0"/>
            </a:endParaRPr>
          </a:p>
        </p:txBody>
      </p:sp>
      <p:sp>
        <p:nvSpPr>
          <p:cNvPr id="62" name="CasellaDiTesto 61"/>
          <p:cNvSpPr txBox="1"/>
          <p:nvPr/>
        </p:nvSpPr>
        <p:spPr>
          <a:xfrm>
            <a:off x="7006205" y="3336661"/>
            <a:ext cx="1868356" cy="307777"/>
          </a:xfrm>
          <a:prstGeom prst="rect">
            <a:avLst/>
          </a:prstGeom>
          <a:noFill/>
        </p:spPr>
        <p:txBody>
          <a:bodyPr wrap="square" rtlCol="0">
            <a:spAutoFit/>
          </a:bodyPr>
          <a:lstStyle/>
          <a:p>
            <a:r>
              <a:rPr lang="it-IT" sz="1400" b="1" dirty="0" smtClean="0">
                <a:solidFill>
                  <a:srgbClr val="004AB8"/>
                </a:solidFill>
                <a:latin typeface="Calibri" panose="020F0502020204030204" pitchFamily="34" charset="0"/>
                <a:cs typeface="Calibri" panose="020F0502020204030204" pitchFamily="34" charset="0"/>
              </a:rPr>
              <a:t>AFTER </a:t>
            </a:r>
            <a:r>
              <a:rPr lang="it-IT" sz="1400" b="1" dirty="0" err="1" smtClean="0">
                <a:solidFill>
                  <a:srgbClr val="004AB8"/>
                </a:solidFill>
                <a:latin typeface="Calibri" panose="020F0502020204030204" pitchFamily="34" charset="0"/>
                <a:cs typeface="Calibri" panose="020F0502020204030204" pitchFamily="34" charset="0"/>
              </a:rPr>
              <a:t>Compression</a:t>
            </a:r>
            <a:endParaRPr lang="it-IT" sz="1400" b="1" dirty="0">
              <a:solidFill>
                <a:srgbClr val="004AB8"/>
              </a:solidFill>
              <a:latin typeface="Calibri" panose="020F0502020204030204" pitchFamily="34" charset="0"/>
              <a:cs typeface="Calibri" panose="020F0502020204030204" pitchFamily="34" charset="0"/>
            </a:endParaRPr>
          </a:p>
        </p:txBody>
      </p:sp>
      <p:sp>
        <p:nvSpPr>
          <p:cNvPr id="30" name="TextBox 29"/>
          <p:cNvSpPr txBox="1"/>
          <p:nvPr/>
        </p:nvSpPr>
        <p:spPr>
          <a:xfrm>
            <a:off x="0" y="6551056"/>
            <a:ext cx="8706118" cy="307777"/>
          </a:xfrm>
          <a:prstGeom prst="rect">
            <a:avLst/>
          </a:prstGeom>
          <a:noFill/>
        </p:spPr>
        <p:txBody>
          <a:bodyPr wrap="square" rtlCol="0">
            <a:spAutoFit/>
          </a:bodyPr>
          <a:lstStyle/>
          <a:p>
            <a:pPr algn="r"/>
            <a:r>
              <a:rPr lang="it-IT" sz="1400" dirty="0" smtClean="0">
                <a:solidFill>
                  <a:schemeClr val="tx1">
                    <a:lumMod val="95000"/>
                  </a:schemeClr>
                </a:solidFill>
                <a:latin typeface="Calibri" panose="020F0502020204030204" pitchFamily="34" charset="0"/>
                <a:cs typeface="Calibri" panose="020F0502020204030204" pitchFamily="34" charset="0"/>
              </a:rPr>
              <a:t>07-06-2018</a:t>
            </a:r>
            <a:endParaRPr lang="it-IT" sz="1400" dirty="0">
              <a:solidFill>
                <a:schemeClr val="tx1">
                  <a:lumMod val="95000"/>
                </a:schemeClr>
              </a:solidFill>
              <a:latin typeface="Calibri" panose="020F0502020204030204" pitchFamily="34" charset="0"/>
              <a:cs typeface="Calibri" panose="020F0502020204030204" pitchFamily="34" charset="0"/>
            </a:endParaRPr>
          </a:p>
        </p:txBody>
      </p:sp>
      <p:sp>
        <p:nvSpPr>
          <p:cNvPr id="31" name="TextBox 30"/>
          <p:cNvSpPr txBox="1"/>
          <p:nvPr/>
        </p:nvSpPr>
        <p:spPr>
          <a:xfrm>
            <a:off x="-4606" y="6550223"/>
            <a:ext cx="8126882" cy="307777"/>
          </a:xfrm>
          <a:prstGeom prst="rect">
            <a:avLst/>
          </a:prstGeom>
          <a:noFill/>
        </p:spPr>
        <p:txBody>
          <a:bodyPr wrap="square" rtlCol="0">
            <a:spAutoFit/>
          </a:bodyPr>
          <a:lstStyle/>
          <a:p>
            <a:r>
              <a:rPr lang="it-IT" sz="1400" dirty="0" smtClean="0">
                <a:solidFill>
                  <a:schemeClr val="tx1">
                    <a:lumMod val="95000"/>
                  </a:schemeClr>
                </a:solidFill>
                <a:latin typeface="Calibri" panose="020F0502020204030204" pitchFamily="34" charset="0"/>
                <a:cs typeface="Calibri" panose="020F0502020204030204" pitchFamily="34" charset="0"/>
              </a:rPr>
              <a:t>HG2018 - Shanghai			</a:t>
            </a:r>
          </a:p>
        </p:txBody>
      </p:sp>
    </p:spTree>
    <p:extLst>
      <p:ext uri="{BB962C8B-B14F-4D97-AF65-F5344CB8AC3E}">
        <p14:creationId xmlns:p14="http://schemas.microsoft.com/office/powerpoint/2010/main" val="310631403"/>
      </p:ext>
    </p:extLst>
  </p:cSld>
  <p:clrMapOvr>
    <a:masterClrMapping/>
  </p:clrMapOvr>
  <mc:AlternateContent xmlns:mc="http://schemas.openxmlformats.org/markup-compatibility/2006" xmlns:p14="http://schemas.microsoft.com/office/powerpoint/2010/main">
    <mc:Choice Requires="p14">
      <p:transition spd="slow" p14:dur="2000" advTm="95988"/>
    </mc:Choice>
    <mc:Fallback xmlns="">
      <p:transition spd="slow" advTm="95988"/>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4515" y="811369"/>
            <a:ext cx="9144002" cy="57654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prstClr val="white"/>
              </a:solidFill>
            </a:endParaRPr>
          </a:p>
        </p:txBody>
      </p:sp>
      <p:sp>
        <p:nvSpPr>
          <p:cNvPr id="2" name="Titolo 1"/>
          <p:cNvSpPr>
            <a:spLocks noGrp="1"/>
          </p:cNvSpPr>
          <p:nvPr>
            <p:ph type="title"/>
          </p:nvPr>
        </p:nvSpPr>
        <p:spPr>
          <a:xfrm>
            <a:off x="628650" y="1"/>
            <a:ext cx="7886700" cy="811368"/>
          </a:xfrm>
        </p:spPr>
        <p:txBody>
          <a:bodyPr>
            <a:normAutofit fontScale="90000"/>
          </a:bodyPr>
          <a:lstStyle/>
          <a:p>
            <a:r>
              <a:rPr lang="it-IT" sz="3600" b="1" dirty="0" smtClean="0">
                <a:solidFill>
                  <a:schemeClr val="tx1">
                    <a:lumMod val="85000"/>
                  </a:schemeClr>
                </a:solidFill>
                <a:latin typeface="Calibri" panose="020F0502020204030204" pitchFamily="34" charset="0"/>
                <a:cs typeface="Calibri" panose="020F0502020204030204" pitchFamily="34" charset="0"/>
              </a:rPr>
              <a:t>«</a:t>
            </a:r>
            <a:r>
              <a:rPr lang="it-IT" sz="3600" b="1" dirty="0" err="1" smtClean="0">
                <a:solidFill>
                  <a:schemeClr val="tx1">
                    <a:lumMod val="85000"/>
                  </a:schemeClr>
                </a:solidFill>
                <a:latin typeface="Calibri" panose="020F0502020204030204" pitchFamily="34" charset="0"/>
                <a:cs typeface="Calibri" panose="020F0502020204030204" pitchFamily="34" charset="0"/>
              </a:rPr>
              <a:t>Gasket-Clamping</a:t>
            </a:r>
            <a:r>
              <a:rPr lang="it-IT" sz="3600" b="1" dirty="0" smtClean="0">
                <a:solidFill>
                  <a:schemeClr val="tx1">
                    <a:lumMod val="85000"/>
                  </a:schemeClr>
                </a:solidFill>
                <a:latin typeface="Calibri" panose="020F0502020204030204" pitchFamily="34" charset="0"/>
                <a:cs typeface="Calibri" panose="020F0502020204030204" pitchFamily="34" charset="0"/>
              </a:rPr>
              <a:t>» </a:t>
            </a:r>
            <a:r>
              <a:rPr lang="it-IT" sz="3600" b="1" dirty="0" err="1" smtClean="0">
                <a:solidFill>
                  <a:schemeClr val="tx1">
                    <a:lumMod val="85000"/>
                  </a:schemeClr>
                </a:solidFill>
                <a:latin typeface="Calibri" panose="020F0502020204030204" pitchFamily="34" charset="0"/>
                <a:cs typeface="Calibri" panose="020F0502020204030204" pitchFamily="34" charset="0"/>
              </a:rPr>
              <a:t>fabrication</a:t>
            </a:r>
            <a:r>
              <a:rPr lang="it-IT" sz="3600" b="1" dirty="0" smtClean="0">
                <a:solidFill>
                  <a:schemeClr val="tx1">
                    <a:lumMod val="85000"/>
                  </a:schemeClr>
                </a:solidFill>
                <a:latin typeface="Calibri" panose="020F0502020204030204" pitchFamily="34" charset="0"/>
                <a:cs typeface="Calibri" panose="020F0502020204030204" pitchFamily="34" charset="0"/>
              </a:rPr>
              <a:t> </a:t>
            </a:r>
            <a:r>
              <a:rPr lang="it-IT" sz="3600" b="1" dirty="0" err="1" smtClean="0">
                <a:solidFill>
                  <a:schemeClr val="tx1">
                    <a:lumMod val="85000"/>
                  </a:schemeClr>
                </a:solidFill>
                <a:latin typeface="Calibri" panose="020F0502020204030204" pitchFamily="34" charset="0"/>
                <a:cs typeface="Calibri" panose="020F0502020204030204" pitchFamily="34" charset="0"/>
              </a:rPr>
              <a:t>technique</a:t>
            </a:r>
            <a:r>
              <a:rPr lang="it-IT" sz="3600" b="1" dirty="0" smtClean="0">
                <a:solidFill>
                  <a:schemeClr val="tx1">
                    <a:lumMod val="85000"/>
                  </a:schemeClr>
                </a:solidFill>
                <a:latin typeface="Calibri" panose="020F0502020204030204" pitchFamily="34" charset="0"/>
                <a:cs typeface="Calibri" panose="020F0502020204030204" pitchFamily="34" charset="0"/>
              </a:rPr>
              <a:t> (II) </a:t>
            </a:r>
            <a:endParaRPr lang="it-IT" sz="3600" b="1" dirty="0">
              <a:solidFill>
                <a:schemeClr val="tx1">
                  <a:lumMod val="85000"/>
                </a:schemeClr>
              </a:solidFill>
              <a:latin typeface="Calibri" panose="020F0502020204030204" pitchFamily="34" charset="0"/>
              <a:cs typeface="Calibri" panose="020F0502020204030204" pitchFamily="34" charset="0"/>
            </a:endParaRPr>
          </a:p>
        </p:txBody>
      </p:sp>
      <p:sp>
        <p:nvSpPr>
          <p:cNvPr id="30" name="Rettangolo 1"/>
          <p:cNvSpPr/>
          <p:nvPr/>
        </p:nvSpPr>
        <p:spPr>
          <a:xfrm>
            <a:off x="4540" y="5804098"/>
            <a:ext cx="9144000" cy="769441"/>
          </a:xfrm>
          <a:prstGeom prst="rect">
            <a:avLst/>
          </a:prstGeom>
        </p:spPr>
        <p:txBody>
          <a:bodyPr wrap="square">
            <a:spAutoFit/>
          </a:bodyPr>
          <a:lstStyle/>
          <a:p>
            <a:r>
              <a:rPr lang="it-IT" sz="1100" dirty="0" smtClean="0">
                <a:solidFill>
                  <a:prstClr val="black"/>
                </a:solidFill>
                <a:latin typeface="Calibri" panose="020F0502020204030204" pitchFamily="34" charset="0"/>
                <a:cs typeface="Calibri" panose="020F0502020204030204" pitchFamily="34" charset="0"/>
              </a:rPr>
              <a:t>[2] D</a:t>
            </a:r>
            <a:r>
              <a:rPr lang="it-IT" sz="1100" dirty="0">
                <a:solidFill>
                  <a:prstClr val="black"/>
                </a:solidFill>
                <a:latin typeface="Calibri" panose="020F0502020204030204" pitchFamily="34" charset="0"/>
                <a:cs typeface="Calibri" panose="020F0502020204030204" pitchFamily="34" charset="0"/>
              </a:rPr>
              <a:t>. </a:t>
            </a:r>
            <a:r>
              <a:rPr lang="it-IT" sz="1100" dirty="0" err="1">
                <a:solidFill>
                  <a:prstClr val="black"/>
                </a:solidFill>
                <a:latin typeface="Calibri" panose="020F0502020204030204" pitchFamily="34" charset="0"/>
                <a:cs typeface="Calibri" panose="020F0502020204030204" pitchFamily="34" charset="0"/>
              </a:rPr>
              <a:t>Alesini</a:t>
            </a:r>
            <a:r>
              <a:rPr lang="it-IT" sz="1100" dirty="0">
                <a:solidFill>
                  <a:prstClr val="black"/>
                </a:solidFill>
                <a:latin typeface="Calibri" panose="020F0502020204030204" pitchFamily="34" charset="0"/>
                <a:cs typeface="Calibri" panose="020F0502020204030204" pitchFamily="34" charset="0"/>
              </a:rPr>
              <a:t>, </a:t>
            </a:r>
            <a:r>
              <a:rPr lang="it-IT" sz="1100" i="1" dirty="0">
                <a:solidFill>
                  <a:prstClr val="black"/>
                </a:solidFill>
                <a:latin typeface="Calibri" panose="020F0502020204030204" pitchFamily="34" charset="0"/>
                <a:cs typeface="Calibri" panose="020F0502020204030204" pitchFamily="34" charset="0"/>
              </a:rPr>
              <a:t>et al</a:t>
            </a:r>
            <a:r>
              <a:rPr lang="it-IT" sz="1100" dirty="0">
                <a:solidFill>
                  <a:prstClr val="black"/>
                </a:solidFill>
                <a:latin typeface="Calibri" panose="020F0502020204030204" pitchFamily="34" charset="0"/>
                <a:cs typeface="Calibri" panose="020F0502020204030204" pitchFamily="34" charset="0"/>
              </a:rPr>
              <a:t>.</a:t>
            </a:r>
            <a:r>
              <a:rPr lang="en-US" sz="1100" dirty="0">
                <a:solidFill>
                  <a:prstClr val="black"/>
                </a:solidFill>
                <a:latin typeface="Calibri" panose="020F0502020204030204" pitchFamily="34" charset="0"/>
                <a:cs typeface="Calibri" panose="020F0502020204030204" pitchFamily="34" charset="0"/>
              </a:rPr>
              <a:t>, </a:t>
            </a:r>
            <a:r>
              <a:rPr lang="it-IT" sz="1100" dirty="0">
                <a:solidFill>
                  <a:prstClr val="black"/>
                </a:solidFill>
                <a:latin typeface="Calibri" panose="020F0502020204030204" pitchFamily="34" charset="0"/>
                <a:cs typeface="Calibri" panose="020F0502020204030204" pitchFamily="34" charset="0"/>
              </a:rPr>
              <a:t>PRST- AB 18, 092001 (2015</a:t>
            </a:r>
            <a:r>
              <a:rPr lang="it-IT" sz="1100" dirty="0" smtClean="0">
                <a:solidFill>
                  <a:prstClr val="black"/>
                </a:solidFill>
                <a:latin typeface="Calibri" panose="020F0502020204030204" pitchFamily="34" charset="0"/>
                <a:cs typeface="Calibri" panose="020F0502020204030204" pitchFamily="34" charset="0"/>
              </a:rPr>
              <a:t>)</a:t>
            </a:r>
            <a:endParaRPr lang="en-US" sz="1100" dirty="0" smtClean="0">
              <a:solidFill>
                <a:schemeClr val="bg1"/>
              </a:solidFill>
              <a:latin typeface="Calibri" panose="020F0502020204030204" pitchFamily="34" charset="0"/>
              <a:cs typeface="Calibri" panose="020F0502020204030204" pitchFamily="34" charset="0"/>
            </a:endParaRPr>
          </a:p>
          <a:p>
            <a:r>
              <a:rPr lang="en-US" sz="1100" dirty="0" smtClean="0">
                <a:solidFill>
                  <a:schemeClr val="bg1"/>
                </a:solidFill>
                <a:latin typeface="Calibri" panose="020F0502020204030204" pitchFamily="34" charset="0"/>
                <a:cs typeface="Calibri" panose="020F0502020204030204" pitchFamily="34" charset="0"/>
              </a:rPr>
              <a:t>[3] D</a:t>
            </a:r>
            <a:r>
              <a:rPr lang="en-US" sz="1100" dirty="0">
                <a:solidFill>
                  <a:schemeClr val="bg1"/>
                </a:solidFill>
                <a:latin typeface="Calibri" panose="020F0502020204030204" pitchFamily="34" charset="0"/>
                <a:cs typeface="Calibri" panose="020F0502020204030204" pitchFamily="34" charset="0"/>
              </a:rPr>
              <a:t>. </a:t>
            </a:r>
            <a:r>
              <a:rPr lang="en-US" sz="1100" dirty="0" err="1">
                <a:solidFill>
                  <a:schemeClr val="bg1"/>
                </a:solidFill>
                <a:latin typeface="Calibri" panose="020F0502020204030204" pitchFamily="34" charset="0"/>
                <a:cs typeface="Calibri" panose="020F0502020204030204" pitchFamily="34" charset="0"/>
              </a:rPr>
              <a:t>Alesini</a:t>
            </a:r>
            <a:r>
              <a:rPr lang="en-US" sz="1100" dirty="0">
                <a:solidFill>
                  <a:schemeClr val="bg1"/>
                </a:solidFill>
                <a:latin typeface="Calibri" panose="020F0502020204030204" pitchFamily="34" charset="0"/>
                <a:cs typeface="Calibri" panose="020F0502020204030204" pitchFamily="34" charset="0"/>
              </a:rPr>
              <a:t> </a:t>
            </a:r>
            <a:r>
              <a:rPr lang="en-US" sz="1100" i="1" dirty="0">
                <a:solidFill>
                  <a:schemeClr val="bg1"/>
                </a:solidFill>
                <a:latin typeface="Calibri" panose="020F0502020204030204" pitchFamily="34" charset="0"/>
                <a:cs typeface="Calibri" panose="020F0502020204030204" pitchFamily="34" charset="0"/>
              </a:rPr>
              <a:t>et al</a:t>
            </a:r>
            <a:r>
              <a:rPr lang="en-US" sz="1100" dirty="0">
                <a:solidFill>
                  <a:schemeClr val="bg1"/>
                </a:solidFill>
                <a:latin typeface="Calibri" panose="020F0502020204030204" pitchFamily="34" charset="0"/>
                <a:cs typeface="Calibri" panose="020F0502020204030204" pitchFamily="34" charset="0"/>
              </a:rPr>
              <a:t>., “ High Power Test Results of the Eli-NP S-Band Gun Fabricated With the New Clamping Technology Without Brazing”, presented at the 8th Int. Particle Accelerator Conf. (IPAC’17), Copenhagen, Denmark, May 2017, paper </a:t>
            </a:r>
            <a:r>
              <a:rPr lang="en-US" sz="1100" dirty="0" smtClean="0">
                <a:solidFill>
                  <a:schemeClr val="bg1"/>
                </a:solidFill>
                <a:latin typeface="Calibri" panose="020F0502020204030204" pitchFamily="34" charset="0"/>
                <a:cs typeface="Calibri" panose="020F0502020204030204" pitchFamily="34" charset="0"/>
              </a:rPr>
              <a:t>THOBB1</a:t>
            </a:r>
            <a:endParaRPr lang="en-US" sz="1100" dirty="0">
              <a:solidFill>
                <a:schemeClr val="bg1"/>
              </a:solidFill>
              <a:latin typeface="Calibri" panose="020F0502020204030204" pitchFamily="34" charset="0"/>
              <a:cs typeface="Calibri" panose="020F0502020204030204" pitchFamily="34" charset="0"/>
            </a:endParaRPr>
          </a:p>
          <a:p>
            <a:r>
              <a:rPr lang="en-US" sz="1100" dirty="0" smtClean="0">
                <a:solidFill>
                  <a:schemeClr val="bg1"/>
                </a:solidFill>
                <a:latin typeface="Calibri" panose="020F0502020204030204" pitchFamily="34" charset="0"/>
                <a:cs typeface="Calibri" panose="020F0502020204030204" pitchFamily="34" charset="0"/>
              </a:rPr>
              <a:t>[4] F</a:t>
            </a:r>
            <a:r>
              <a:rPr lang="en-US" sz="1100" dirty="0">
                <a:solidFill>
                  <a:schemeClr val="bg1"/>
                </a:solidFill>
                <a:latin typeface="Calibri" panose="020F0502020204030204" pitchFamily="34" charset="0"/>
                <a:cs typeface="Calibri" panose="020F0502020204030204" pitchFamily="34" charset="0"/>
              </a:rPr>
              <a:t>. Cardelli </a:t>
            </a:r>
            <a:r>
              <a:rPr lang="en-US" sz="1100" i="1" dirty="0">
                <a:solidFill>
                  <a:schemeClr val="bg1"/>
                </a:solidFill>
                <a:latin typeface="Calibri" panose="020F0502020204030204" pitchFamily="34" charset="0"/>
                <a:cs typeface="Calibri" panose="020F0502020204030204" pitchFamily="34" charset="0"/>
              </a:rPr>
              <a:t>et al.</a:t>
            </a:r>
            <a:r>
              <a:rPr lang="en-US" sz="1100" dirty="0">
                <a:solidFill>
                  <a:schemeClr val="bg1"/>
                </a:solidFill>
                <a:latin typeface="Calibri" panose="020F0502020204030204" pitchFamily="34" charset="0"/>
                <a:cs typeface="Calibri" panose="020F0502020204030204" pitchFamily="34" charset="0"/>
              </a:rPr>
              <a:t>, </a:t>
            </a:r>
            <a:r>
              <a:rPr lang="it-IT" sz="1100" dirty="0" smtClean="0">
                <a:solidFill>
                  <a:schemeClr val="bg1"/>
                </a:solidFill>
                <a:latin typeface="Calibri" panose="020F0502020204030204" pitchFamily="34" charset="0"/>
                <a:cs typeface="Calibri" panose="020F0502020204030204" pitchFamily="34" charset="0"/>
              </a:rPr>
              <a:t>proceedings IPAC16, </a:t>
            </a:r>
            <a:r>
              <a:rPr lang="it-IT" sz="1100" dirty="0">
                <a:solidFill>
                  <a:schemeClr val="bg1"/>
                </a:solidFill>
                <a:latin typeface="Calibri" panose="020F0502020204030204" pitchFamily="34" charset="0"/>
                <a:cs typeface="Calibri" panose="020F0502020204030204" pitchFamily="34" charset="0"/>
              </a:rPr>
              <a:t>Busan, Korea, </a:t>
            </a:r>
            <a:r>
              <a:rPr lang="it-IT" sz="1100" dirty="0" smtClean="0">
                <a:solidFill>
                  <a:schemeClr val="bg1"/>
                </a:solidFill>
                <a:latin typeface="Calibri" panose="020F0502020204030204" pitchFamily="34" charset="0"/>
                <a:cs typeface="Calibri" panose="020F0502020204030204" pitchFamily="34" charset="0"/>
              </a:rPr>
              <a:t>May </a:t>
            </a:r>
            <a:r>
              <a:rPr lang="en-US" sz="1100" dirty="0" smtClean="0">
                <a:solidFill>
                  <a:schemeClr val="bg1"/>
                </a:solidFill>
                <a:latin typeface="Calibri" panose="020F0502020204030204" pitchFamily="34" charset="0"/>
                <a:cs typeface="Calibri" panose="020F0502020204030204" pitchFamily="34" charset="0"/>
              </a:rPr>
              <a:t>2016, MOPMW005</a:t>
            </a:r>
            <a:r>
              <a:rPr lang="en-US" sz="1100" dirty="0">
                <a:solidFill>
                  <a:schemeClr val="bg1"/>
                </a:solidFill>
                <a:latin typeface="Calibri" panose="020F0502020204030204" pitchFamily="34" charset="0"/>
                <a:cs typeface="Calibri" panose="020F0502020204030204" pitchFamily="34" charset="0"/>
              </a:rPr>
              <a:t>.</a:t>
            </a:r>
            <a:endParaRPr lang="it-IT" sz="1100" dirty="0">
              <a:solidFill>
                <a:schemeClr val="bg1"/>
              </a:solidFill>
              <a:latin typeface="Calibri" panose="020F0502020204030204" pitchFamily="34" charset="0"/>
              <a:cs typeface="Calibri" panose="020F0502020204030204" pitchFamily="34" charset="0"/>
            </a:endParaRPr>
          </a:p>
        </p:txBody>
      </p:sp>
      <p:sp>
        <p:nvSpPr>
          <p:cNvPr id="31" name="CasellaDiTesto 9"/>
          <p:cNvSpPr txBox="1"/>
          <p:nvPr/>
        </p:nvSpPr>
        <p:spPr>
          <a:xfrm>
            <a:off x="598127" y="3689132"/>
            <a:ext cx="4911624" cy="584775"/>
          </a:xfrm>
          <a:prstGeom prst="rect">
            <a:avLst/>
          </a:prstGeom>
          <a:noFill/>
        </p:spPr>
        <p:txBody>
          <a:bodyPr wrap="square" rtlCol="0">
            <a:spAutoFit/>
          </a:bodyPr>
          <a:lstStyle/>
          <a:p>
            <a:r>
              <a:rPr lang="it-IT" sz="1600" b="1" dirty="0" smtClean="0">
                <a:solidFill>
                  <a:schemeClr val="accent1">
                    <a:lumMod val="50000"/>
                  </a:schemeClr>
                </a:solidFill>
                <a:latin typeface="Calibri" panose="020F0502020204030204"/>
              </a:rPr>
              <a:t>Extension of </a:t>
            </a:r>
            <a:r>
              <a:rPr lang="it-IT" sz="1600" b="1" dirty="0" err="1" smtClean="0">
                <a:solidFill>
                  <a:schemeClr val="accent1">
                    <a:lumMod val="50000"/>
                  </a:schemeClr>
                </a:solidFill>
                <a:latin typeface="Calibri" panose="020F0502020204030204"/>
              </a:rPr>
              <a:t>this</a:t>
            </a:r>
            <a:r>
              <a:rPr lang="it-IT" sz="1600" b="1" dirty="0" smtClean="0">
                <a:solidFill>
                  <a:schemeClr val="accent1">
                    <a:lumMod val="50000"/>
                  </a:schemeClr>
                </a:solidFill>
                <a:latin typeface="Calibri" panose="020F0502020204030204"/>
              </a:rPr>
              <a:t> </a:t>
            </a:r>
            <a:r>
              <a:rPr lang="it-IT" sz="1600" b="1" dirty="0" err="1" smtClean="0">
                <a:solidFill>
                  <a:schemeClr val="accent1">
                    <a:lumMod val="50000"/>
                  </a:schemeClr>
                </a:solidFill>
                <a:latin typeface="Calibri" panose="020F0502020204030204"/>
              </a:rPr>
              <a:t>technique</a:t>
            </a:r>
            <a:r>
              <a:rPr lang="it-IT" sz="1600" b="1" dirty="0" smtClean="0">
                <a:solidFill>
                  <a:schemeClr val="accent1">
                    <a:lumMod val="50000"/>
                  </a:schemeClr>
                </a:solidFill>
                <a:latin typeface="Calibri" panose="020F0502020204030204"/>
              </a:rPr>
              <a:t> for the </a:t>
            </a:r>
            <a:r>
              <a:rPr lang="it-IT" sz="1600" b="1" dirty="0" err="1" smtClean="0">
                <a:solidFill>
                  <a:schemeClr val="accent1">
                    <a:lumMod val="50000"/>
                  </a:schemeClr>
                </a:solidFill>
                <a:latin typeface="Calibri" panose="020F0502020204030204"/>
              </a:rPr>
              <a:t>realization</a:t>
            </a:r>
            <a:r>
              <a:rPr lang="it-IT" sz="1600" b="1" dirty="0" smtClean="0">
                <a:solidFill>
                  <a:schemeClr val="accent1">
                    <a:lumMod val="50000"/>
                  </a:schemeClr>
                </a:solidFill>
                <a:latin typeface="Calibri" panose="020F0502020204030204"/>
              </a:rPr>
              <a:t> </a:t>
            </a:r>
            <a:r>
              <a:rPr lang="it-IT" sz="1600" b="1" dirty="0">
                <a:solidFill>
                  <a:schemeClr val="accent1">
                    <a:lumMod val="50000"/>
                  </a:schemeClr>
                </a:solidFill>
                <a:latin typeface="Calibri" panose="020F0502020204030204"/>
              </a:rPr>
              <a:t>of an entire </a:t>
            </a:r>
            <a:r>
              <a:rPr lang="it-IT" sz="1600" b="1" dirty="0" err="1">
                <a:solidFill>
                  <a:schemeClr val="accent1">
                    <a:lumMod val="50000"/>
                  </a:schemeClr>
                </a:solidFill>
                <a:latin typeface="Calibri" panose="020F0502020204030204"/>
              </a:rPr>
              <a:t>Linac</a:t>
            </a:r>
            <a:r>
              <a:rPr lang="it-IT" sz="1600" b="1" dirty="0">
                <a:solidFill>
                  <a:schemeClr val="accent1">
                    <a:lumMod val="50000"/>
                  </a:schemeClr>
                </a:solidFill>
                <a:latin typeface="Calibri" panose="020F0502020204030204"/>
              </a:rPr>
              <a:t> </a:t>
            </a:r>
            <a:r>
              <a:rPr lang="it-IT" sz="1600" b="1" dirty="0" err="1" smtClean="0">
                <a:solidFill>
                  <a:schemeClr val="accent1">
                    <a:lumMod val="50000"/>
                  </a:schemeClr>
                </a:solidFill>
                <a:latin typeface="Calibri" panose="020F0502020204030204"/>
              </a:rPr>
              <a:t>structure</a:t>
            </a:r>
            <a:r>
              <a:rPr lang="it-IT" sz="1600" b="1" dirty="0" smtClean="0">
                <a:solidFill>
                  <a:schemeClr val="accent1">
                    <a:lumMod val="50000"/>
                  </a:schemeClr>
                </a:solidFill>
                <a:latin typeface="Calibri" panose="020F0502020204030204"/>
              </a:rPr>
              <a:t> (S/C/X </a:t>
            </a:r>
            <a:r>
              <a:rPr lang="it-IT" sz="1600" b="1" dirty="0">
                <a:solidFill>
                  <a:schemeClr val="accent1">
                    <a:lumMod val="50000"/>
                  </a:schemeClr>
                </a:solidFill>
                <a:latin typeface="Calibri" panose="020F0502020204030204"/>
              </a:rPr>
              <a:t>band) </a:t>
            </a:r>
          </a:p>
        </p:txBody>
      </p:sp>
      <p:sp>
        <p:nvSpPr>
          <p:cNvPr id="32" name="Freccia a destra 11"/>
          <p:cNvSpPr/>
          <p:nvPr/>
        </p:nvSpPr>
        <p:spPr>
          <a:xfrm>
            <a:off x="159071" y="3822168"/>
            <a:ext cx="324852" cy="266129"/>
          </a:xfrm>
          <a:prstGeom prst="rightArrow">
            <a:avLst/>
          </a:prstGeom>
          <a:solidFill>
            <a:schemeClr val="accent5">
              <a:lumMod val="75000"/>
            </a:schemeClr>
          </a:solidFill>
          <a:ln w="12700" cap="flat" cmpd="sng" algn="ctr">
            <a:solidFill>
              <a:schemeClr val="bg1"/>
            </a:solidFill>
            <a:prstDash val="solid"/>
            <a:miter lim="800000"/>
          </a:ln>
          <a:effectLst/>
        </p:spPr>
        <p:txBody>
          <a:bodyPr rtlCol="0" anchor="ctr"/>
          <a:lstStyle/>
          <a:p>
            <a:pPr algn="ctr">
              <a:defRPr/>
            </a:pPr>
            <a:endParaRPr lang="it-IT" sz="1400" kern="0" dirty="0">
              <a:solidFill>
                <a:prstClr val="white"/>
              </a:solidFill>
              <a:latin typeface="Calibri" panose="020F0502020204030204"/>
            </a:endParaRPr>
          </a:p>
        </p:txBody>
      </p:sp>
      <p:sp>
        <p:nvSpPr>
          <p:cNvPr id="34" name="CasellaDiTesto 9"/>
          <p:cNvSpPr txBox="1"/>
          <p:nvPr/>
        </p:nvSpPr>
        <p:spPr>
          <a:xfrm>
            <a:off x="114171" y="4663807"/>
            <a:ext cx="7073757" cy="830997"/>
          </a:xfrm>
          <a:prstGeom prst="rect">
            <a:avLst/>
          </a:prstGeom>
          <a:noFill/>
        </p:spPr>
        <p:txBody>
          <a:bodyPr wrap="square" rtlCol="0">
            <a:spAutoFit/>
          </a:bodyPr>
          <a:lstStyle/>
          <a:p>
            <a:r>
              <a:rPr lang="it-IT" sz="1600" dirty="0" smtClean="0">
                <a:solidFill>
                  <a:schemeClr val="bg1"/>
                </a:solidFill>
                <a:latin typeface="Calibri" panose="020F0502020204030204"/>
              </a:rPr>
              <a:t>In [4] </a:t>
            </a:r>
            <a:r>
              <a:rPr lang="it-IT" sz="1600" dirty="0" err="1" smtClean="0">
                <a:solidFill>
                  <a:schemeClr val="bg1"/>
                </a:solidFill>
                <a:latin typeface="Calibri" panose="020F0502020204030204"/>
              </a:rPr>
              <a:t>has</a:t>
            </a:r>
            <a:r>
              <a:rPr lang="it-IT" sz="1600" dirty="0" smtClean="0">
                <a:solidFill>
                  <a:schemeClr val="bg1"/>
                </a:solidFill>
                <a:latin typeface="Calibri" panose="020F0502020204030204"/>
              </a:rPr>
              <a:t> </a:t>
            </a:r>
            <a:r>
              <a:rPr lang="it-IT" sz="1600" dirty="0" err="1" smtClean="0">
                <a:solidFill>
                  <a:schemeClr val="bg1"/>
                </a:solidFill>
                <a:latin typeface="Calibri" panose="020F0502020204030204"/>
              </a:rPr>
              <a:t>been</a:t>
            </a:r>
            <a:r>
              <a:rPr lang="it-IT" sz="1600" dirty="0" smtClean="0">
                <a:solidFill>
                  <a:schemeClr val="bg1"/>
                </a:solidFill>
                <a:latin typeface="Calibri" panose="020F0502020204030204"/>
              </a:rPr>
              <a:t> </a:t>
            </a:r>
            <a:r>
              <a:rPr lang="it-IT" sz="1600" dirty="0" err="1" smtClean="0">
                <a:solidFill>
                  <a:schemeClr val="bg1"/>
                </a:solidFill>
                <a:latin typeface="Calibri" panose="020F0502020204030204"/>
              </a:rPr>
              <a:t>proposed</a:t>
            </a:r>
            <a:r>
              <a:rPr lang="it-IT" sz="1600" dirty="0" smtClean="0">
                <a:solidFill>
                  <a:schemeClr val="bg1"/>
                </a:solidFill>
                <a:latin typeface="Calibri" panose="020F0502020204030204"/>
              </a:rPr>
              <a:t> and </a:t>
            </a:r>
            <a:r>
              <a:rPr lang="it-IT" sz="1600" dirty="0" err="1" smtClean="0">
                <a:solidFill>
                  <a:schemeClr val="bg1"/>
                </a:solidFill>
                <a:latin typeface="Calibri" panose="020F0502020204030204"/>
              </a:rPr>
              <a:t>discussed</a:t>
            </a:r>
            <a:r>
              <a:rPr lang="it-IT" sz="1600" dirty="0" smtClean="0">
                <a:solidFill>
                  <a:schemeClr val="bg1"/>
                </a:solidFill>
                <a:latin typeface="Calibri" panose="020F0502020204030204"/>
              </a:rPr>
              <a:t> the </a:t>
            </a:r>
            <a:r>
              <a:rPr lang="it-IT" sz="1600" dirty="0" err="1" smtClean="0">
                <a:solidFill>
                  <a:schemeClr val="bg1"/>
                </a:solidFill>
                <a:latin typeface="Calibri" panose="020F0502020204030204"/>
              </a:rPr>
              <a:t>realization</a:t>
            </a:r>
            <a:r>
              <a:rPr lang="it-IT" sz="1600" dirty="0" smtClean="0">
                <a:solidFill>
                  <a:schemeClr val="bg1"/>
                </a:solidFill>
                <a:latin typeface="Calibri" panose="020F0502020204030204"/>
              </a:rPr>
              <a:t> of a 10 </a:t>
            </a:r>
            <a:r>
              <a:rPr lang="it-IT" sz="1600" dirty="0" err="1" smtClean="0">
                <a:solidFill>
                  <a:schemeClr val="bg1"/>
                </a:solidFill>
                <a:latin typeface="Calibri" panose="020F0502020204030204"/>
              </a:rPr>
              <a:t>cell</a:t>
            </a:r>
            <a:r>
              <a:rPr lang="it-IT" sz="1600" dirty="0" smtClean="0">
                <a:solidFill>
                  <a:schemeClr val="bg1"/>
                </a:solidFill>
                <a:latin typeface="Calibri" panose="020F0502020204030204"/>
              </a:rPr>
              <a:t> TW </a:t>
            </a:r>
            <a:r>
              <a:rPr lang="it-IT" sz="1600" dirty="0" err="1" smtClean="0">
                <a:solidFill>
                  <a:schemeClr val="bg1"/>
                </a:solidFill>
                <a:latin typeface="Calibri" panose="020F0502020204030204"/>
              </a:rPr>
              <a:t>accelerating</a:t>
            </a:r>
            <a:r>
              <a:rPr lang="it-IT" sz="1600" dirty="0" smtClean="0">
                <a:solidFill>
                  <a:schemeClr val="bg1"/>
                </a:solidFill>
                <a:latin typeface="Calibri" panose="020F0502020204030204"/>
              </a:rPr>
              <a:t> </a:t>
            </a:r>
            <a:r>
              <a:rPr lang="it-IT" sz="1600" dirty="0" err="1" smtClean="0">
                <a:solidFill>
                  <a:schemeClr val="bg1"/>
                </a:solidFill>
                <a:latin typeface="Calibri" panose="020F0502020204030204"/>
              </a:rPr>
              <a:t>structure</a:t>
            </a:r>
            <a:r>
              <a:rPr lang="it-IT" sz="1600" dirty="0" smtClean="0">
                <a:solidFill>
                  <a:schemeClr val="bg1"/>
                </a:solidFill>
                <a:latin typeface="Calibri" panose="020F0502020204030204"/>
              </a:rPr>
              <a:t> to </a:t>
            </a:r>
            <a:r>
              <a:rPr lang="it-IT" sz="1600" dirty="0" err="1" smtClean="0">
                <a:solidFill>
                  <a:schemeClr val="bg1"/>
                </a:solidFill>
                <a:latin typeface="Calibri" panose="020F0502020204030204"/>
              </a:rPr>
              <a:t>study</a:t>
            </a:r>
            <a:r>
              <a:rPr lang="it-IT" sz="1600" dirty="0" smtClean="0">
                <a:solidFill>
                  <a:schemeClr val="bg1"/>
                </a:solidFill>
                <a:latin typeface="Calibri" panose="020F0502020204030204"/>
              </a:rPr>
              <a:t> the </a:t>
            </a:r>
            <a:r>
              <a:rPr lang="it-IT" sz="1600" dirty="0" err="1" smtClean="0">
                <a:solidFill>
                  <a:schemeClr val="bg1"/>
                </a:solidFill>
                <a:latin typeface="Calibri" panose="020F0502020204030204"/>
              </a:rPr>
              <a:t>feasibility</a:t>
            </a:r>
            <a:r>
              <a:rPr lang="it-IT" sz="1600" dirty="0" smtClean="0">
                <a:solidFill>
                  <a:schemeClr val="bg1"/>
                </a:solidFill>
                <a:latin typeface="Calibri" panose="020F0502020204030204"/>
              </a:rPr>
              <a:t> of </a:t>
            </a:r>
            <a:r>
              <a:rPr lang="it-IT" sz="1600" dirty="0" err="1" smtClean="0">
                <a:solidFill>
                  <a:schemeClr val="bg1"/>
                </a:solidFill>
                <a:latin typeface="Calibri" panose="020F0502020204030204"/>
              </a:rPr>
              <a:t>this</a:t>
            </a:r>
            <a:r>
              <a:rPr lang="it-IT" sz="1600" dirty="0" smtClean="0">
                <a:solidFill>
                  <a:schemeClr val="bg1"/>
                </a:solidFill>
                <a:latin typeface="Calibri" panose="020F0502020204030204"/>
              </a:rPr>
              <a:t> </a:t>
            </a:r>
            <a:r>
              <a:rPr lang="it-IT" sz="1600" dirty="0" err="1" smtClean="0">
                <a:solidFill>
                  <a:schemeClr val="bg1"/>
                </a:solidFill>
                <a:latin typeface="Calibri" panose="020F0502020204030204"/>
              </a:rPr>
              <a:t>application</a:t>
            </a:r>
            <a:r>
              <a:rPr lang="it-IT" sz="1600" dirty="0" smtClean="0">
                <a:solidFill>
                  <a:schemeClr val="bg1"/>
                </a:solidFill>
                <a:latin typeface="Calibri" panose="020F0502020204030204"/>
              </a:rPr>
              <a:t>. In 2017 </a:t>
            </a:r>
            <a:r>
              <a:rPr lang="it-IT" sz="1600" dirty="0" err="1" smtClean="0">
                <a:solidFill>
                  <a:schemeClr val="bg1"/>
                </a:solidFill>
                <a:latin typeface="Calibri" panose="020F0502020204030204"/>
              </a:rPr>
              <a:t>starts</a:t>
            </a:r>
            <a:r>
              <a:rPr lang="it-IT" sz="1600" dirty="0" smtClean="0">
                <a:solidFill>
                  <a:schemeClr val="bg1"/>
                </a:solidFill>
                <a:latin typeface="Calibri" panose="020F0502020204030204"/>
              </a:rPr>
              <a:t> the </a:t>
            </a:r>
            <a:r>
              <a:rPr lang="it-IT" sz="1600" b="1" dirty="0" err="1" smtClean="0">
                <a:solidFill>
                  <a:schemeClr val="bg1"/>
                </a:solidFill>
                <a:latin typeface="Calibri" panose="020F0502020204030204"/>
              </a:rPr>
              <a:t>project</a:t>
            </a:r>
            <a:r>
              <a:rPr lang="it-IT" sz="1600" b="1" dirty="0" smtClean="0">
                <a:solidFill>
                  <a:schemeClr val="bg1"/>
                </a:solidFill>
                <a:latin typeface="Calibri" panose="020F0502020204030204"/>
              </a:rPr>
              <a:t> BOLT (</a:t>
            </a:r>
            <a:r>
              <a:rPr lang="it-IT" sz="1600" b="1" dirty="0" err="1">
                <a:solidFill>
                  <a:schemeClr val="bg1"/>
                </a:solidFill>
                <a:latin typeface="Calibri" panose="020F0502020204030204"/>
              </a:rPr>
              <a:t>B</a:t>
            </a:r>
            <a:r>
              <a:rPr lang="it-IT" sz="1600" b="1" dirty="0" err="1" smtClean="0">
                <a:solidFill>
                  <a:schemeClr val="bg1"/>
                </a:solidFill>
                <a:latin typeface="Calibri" panose="020F0502020204030204"/>
              </a:rPr>
              <a:t>ackthrough</a:t>
            </a:r>
            <a:r>
              <a:rPr lang="it-IT" sz="1600" b="1" dirty="0" smtClean="0">
                <a:solidFill>
                  <a:schemeClr val="bg1"/>
                </a:solidFill>
                <a:latin typeface="Calibri" panose="020F0502020204030204"/>
              </a:rPr>
              <a:t> </a:t>
            </a:r>
            <a:r>
              <a:rPr lang="it-IT" sz="1600" b="1" dirty="0">
                <a:solidFill>
                  <a:schemeClr val="bg1"/>
                </a:solidFill>
                <a:latin typeface="Calibri" panose="020F0502020204030204"/>
              </a:rPr>
              <a:t>O</a:t>
            </a:r>
            <a:r>
              <a:rPr lang="it-IT" sz="1600" b="1" dirty="0" smtClean="0">
                <a:solidFill>
                  <a:schemeClr val="bg1"/>
                </a:solidFill>
                <a:latin typeface="Calibri" panose="020F0502020204030204"/>
              </a:rPr>
              <a:t>n Linac Technology)</a:t>
            </a:r>
            <a:r>
              <a:rPr lang="it-IT" sz="1600" b="1" dirty="0">
                <a:solidFill>
                  <a:srgbClr val="FF0000"/>
                </a:solidFill>
                <a:latin typeface="Calibri" panose="020F0502020204030204"/>
              </a:rPr>
              <a:t> </a:t>
            </a:r>
            <a:r>
              <a:rPr lang="it-IT" sz="1600" dirty="0" err="1" smtClean="0">
                <a:solidFill>
                  <a:schemeClr val="bg1"/>
                </a:solidFill>
                <a:latin typeface="Calibri" panose="020F0502020204030204"/>
              </a:rPr>
              <a:t>that</a:t>
            </a:r>
            <a:r>
              <a:rPr lang="it-IT" sz="1600" dirty="0" smtClean="0">
                <a:solidFill>
                  <a:schemeClr val="bg1"/>
                </a:solidFill>
                <a:latin typeface="Calibri" panose="020F0502020204030204"/>
              </a:rPr>
              <a:t> </a:t>
            </a:r>
            <a:r>
              <a:rPr lang="it-IT" sz="1600" dirty="0" err="1" smtClean="0">
                <a:solidFill>
                  <a:schemeClr val="bg1"/>
                </a:solidFill>
                <a:latin typeface="Calibri" panose="020F0502020204030204"/>
              </a:rPr>
              <a:t>has</a:t>
            </a:r>
            <a:r>
              <a:rPr lang="it-IT" sz="1600" dirty="0" smtClean="0">
                <a:solidFill>
                  <a:schemeClr val="bg1"/>
                </a:solidFill>
                <a:latin typeface="Calibri" panose="020F0502020204030204"/>
              </a:rPr>
              <a:t> </a:t>
            </a:r>
            <a:r>
              <a:rPr lang="it-IT" sz="1600" dirty="0" err="1" smtClean="0">
                <a:solidFill>
                  <a:schemeClr val="bg1"/>
                </a:solidFill>
                <a:latin typeface="Calibri" panose="020F0502020204030204"/>
              </a:rPr>
              <a:t>been</a:t>
            </a:r>
            <a:r>
              <a:rPr lang="it-IT" sz="1600" dirty="0" smtClean="0">
                <a:solidFill>
                  <a:schemeClr val="bg1"/>
                </a:solidFill>
                <a:latin typeface="Calibri" panose="020F0502020204030204"/>
              </a:rPr>
              <a:t> </a:t>
            </a:r>
            <a:r>
              <a:rPr lang="it-IT" sz="1600" b="1" dirty="0" err="1" smtClean="0">
                <a:solidFill>
                  <a:schemeClr val="bg1"/>
                </a:solidFill>
                <a:latin typeface="Calibri" panose="020F0502020204030204"/>
              </a:rPr>
              <a:t>funded</a:t>
            </a:r>
            <a:r>
              <a:rPr lang="it-IT" sz="1600" b="1" dirty="0" smtClean="0">
                <a:solidFill>
                  <a:schemeClr val="bg1"/>
                </a:solidFill>
                <a:latin typeface="Calibri" panose="020F0502020204030204"/>
              </a:rPr>
              <a:t> by the INFN CNTT.</a:t>
            </a:r>
            <a:endParaRPr lang="it-IT" sz="1600" b="1" dirty="0">
              <a:solidFill>
                <a:schemeClr val="bg1"/>
              </a:solidFill>
              <a:latin typeface="Calibri" panose="020F0502020204030204"/>
            </a:endParaRPr>
          </a:p>
        </p:txBody>
      </p:sp>
      <p:pic>
        <p:nvPicPr>
          <p:cNvPr id="36" name="Picture 16"/>
          <p:cNvPicPr>
            <a:picLocks noChangeAspect="1"/>
          </p:cNvPicPr>
          <p:nvPr/>
        </p:nvPicPr>
        <p:blipFill rotWithShape="1">
          <a:blip r:embed="rId3" cstate="print">
            <a:extLst>
              <a:ext uri="{28A0092B-C50C-407E-A947-70E740481C1C}">
                <a14:useLocalDpi xmlns:a14="http://schemas.microsoft.com/office/drawing/2010/main" val="0"/>
              </a:ext>
            </a:extLst>
          </a:blip>
          <a:srcRect r="7375"/>
          <a:stretch/>
        </p:blipFill>
        <p:spPr>
          <a:xfrm>
            <a:off x="6418686" y="890571"/>
            <a:ext cx="2368458" cy="1360053"/>
          </a:xfrm>
          <a:prstGeom prst="rect">
            <a:avLst/>
          </a:prstGeom>
        </p:spPr>
      </p:pic>
      <p:sp>
        <p:nvSpPr>
          <p:cNvPr id="37" name="CasellaDiTesto 9"/>
          <p:cNvSpPr txBox="1"/>
          <p:nvPr/>
        </p:nvSpPr>
        <p:spPr>
          <a:xfrm>
            <a:off x="321497" y="1595435"/>
            <a:ext cx="3290415" cy="1815882"/>
          </a:xfrm>
          <a:prstGeom prst="rect">
            <a:avLst/>
          </a:prstGeom>
          <a:noFill/>
        </p:spPr>
        <p:txBody>
          <a:bodyPr wrap="square" rtlCol="0">
            <a:spAutoFit/>
          </a:bodyPr>
          <a:lstStyle/>
          <a:p>
            <a:pPr marL="285750" indent="-285750">
              <a:buFont typeface="Arial" panose="020B0604020202020204" pitchFamily="34" charset="0"/>
              <a:buChar char="•"/>
            </a:pPr>
            <a:r>
              <a:rPr lang="it-IT" sz="1400" dirty="0" smtClean="0">
                <a:solidFill>
                  <a:prstClr val="black"/>
                </a:solidFill>
                <a:latin typeface="Calibri" panose="020F0502020204030204"/>
              </a:rPr>
              <a:t>An </a:t>
            </a:r>
            <a:r>
              <a:rPr lang="it-IT" sz="1400" b="1" dirty="0" smtClean="0">
                <a:solidFill>
                  <a:prstClr val="black"/>
                </a:solidFill>
                <a:latin typeface="Calibri" panose="020F0502020204030204"/>
              </a:rPr>
              <a:t>RF Gun </a:t>
            </a:r>
            <a:r>
              <a:rPr lang="it-IT" sz="1400" b="1" dirty="0" err="1" smtClean="0">
                <a:solidFill>
                  <a:prstClr val="black"/>
                </a:solidFill>
                <a:latin typeface="Calibri" panose="020F0502020204030204"/>
              </a:rPr>
              <a:t>prototype</a:t>
            </a:r>
            <a:r>
              <a:rPr lang="it-IT" sz="1400" b="1" dirty="0" smtClean="0">
                <a:solidFill>
                  <a:prstClr val="black"/>
                </a:solidFill>
                <a:latin typeface="Calibri" panose="020F0502020204030204"/>
              </a:rPr>
              <a:t> </a:t>
            </a:r>
            <a:r>
              <a:rPr lang="it-IT" sz="1400" dirty="0" err="1" smtClean="0">
                <a:solidFill>
                  <a:prstClr val="black"/>
                </a:solidFill>
                <a:latin typeface="Calibri" panose="020F0502020204030204"/>
              </a:rPr>
              <a:t>currently</a:t>
            </a:r>
            <a:r>
              <a:rPr lang="it-IT" sz="1400" dirty="0" smtClean="0">
                <a:solidFill>
                  <a:prstClr val="black"/>
                </a:solidFill>
                <a:latin typeface="Calibri" panose="020F0502020204030204"/>
              </a:rPr>
              <a:t> in </a:t>
            </a:r>
            <a:r>
              <a:rPr lang="it-IT" sz="1400" dirty="0" err="1" smtClean="0">
                <a:solidFill>
                  <a:prstClr val="black"/>
                </a:solidFill>
                <a:latin typeface="Calibri" panose="020F0502020204030204"/>
              </a:rPr>
              <a:t>operation</a:t>
            </a:r>
            <a:r>
              <a:rPr lang="it-IT" sz="1400" dirty="0" smtClean="0">
                <a:solidFill>
                  <a:prstClr val="black"/>
                </a:solidFill>
                <a:latin typeface="Calibri" panose="020F0502020204030204"/>
              </a:rPr>
              <a:t> </a:t>
            </a:r>
            <a:r>
              <a:rPr lang="it-IT" sz="1400" b="1" dirty="0" err="1" smtClean="0">
                <a:solidFill>
                  <a:prstClr val="black"/>
                </a:solidFill>
                <a:latin typeface="Calibri" panose="020F0502020204030204"/>
              </a:rPr>
              <a:t>at</a:t>
            </a:r>
            <a:r>
              <a:rPr lang="it-IT" sz="1400" b="1" dirty="0" smtClean="0">
                <a:solidFill>
                  <a:prstClr val="black"/>
                </a:solidFill>
                <a:latin typeface="Calibri" panose="020F0502020204030204"/>
              </a:rPr>
              <a:t> UCLA </a:t>
            </a:r>
            <a:r>
              <a:rPr lang="it-IT" sz="1400" dirty="0" err="1" smtClean="0">
                <a:solidFill>
                  <a:prstClr val="black"/>
                </a:solidFill>
                <a:latin typeface="Calibri" panose="020F0502020204030204"/>
              </a:rPr>
              <a:t>since</a:t>
            </a:r>
            <a:r>
              <a:rPr lang="it-IT" sz="1400" dirty="0" smtClean="0">
                <a:solidFill>
                  <a:prstClr val="black"/>
                </a:solidFill>
                <a:latin typeface="Calibri" panose="020F0502020204030204"/>
              </a:rPr>
              <a:t> </a:t>
            </a:r>
            <a:r>
              <a:rPr lang="it-IT" sz="1400" dirty="0" err="1" smtClean="0">
                <a:solidFill>
                  <a:prstClr val="black"/>
                </a:solidFill>
                <a:latin typeface="Calibri" panose="020F0502020204030204"/>
              </a:rPr>
              <a:t>three</a:t>
            </a:r>
            <a:r>
              <a:rPr lang="it-IT" sz="1400" dirty="0" smtClean="0">
                <a:solidFill>
                  <a:prstClr val="black"/>
                </a:solidFill>
                <a:latin typeface="Calibri" panose="020F0502020204030204"/>
              </a:rPr>
              <a:t> </a:t>
            </a:r>
            <a:r>
              <a:rPr lang="it-IT" sz="1400" dirty="0" err="1" smtClean="0">
                <a:solidFill>
                  <a:prstClr val="black"/>
                </a:solidFill>
                <a:latin typeface="Calibri" panose="020F0502020204030204"/>
              </a:rPr>
              <a:t>years</a:t>
            </a:r>
            <a:r>
              <a:rPr lang="it-IT" sz="1400" dirty="0" smtClean="0">
                <a:solidFill>
                  <a:prstClr val="black"/>
                </a:solidFill>
                <a:latin typeface="Calibri" panose="020F0502020204030204"/>
              </a:rPr>
              <a:t> </a:t>
            </a:r>
            <a:r>
              <a:rPr lang="it-IT" sz="1400" dirty="0" err="1" smtClean="0">
                <a:solidFill>
                  <a:prstClr val="black"/>
                </a:solidFill>
                <a:latin typeface="Calibri" panose="020F0502020204030204"/>
              </a:rPr>
              <a:t>at</a:t>
            </a:r>
            <a:r>
              <a:rPr lang="it-IT" sz="1400" dirty="0" smtClean="0">
                <a:solidFill>
                  <a:prstClr val="black"/>
                </a:solidFill>
                <a:latin typeface="Calibri" panose="020F0502020204030204"/>
              </a:rPr>
              <a:t> </a:t>
            </a:r>
            <a:r>
              <a:rPr lang="it-IT" sz="1400" dirty="0" err="1" smtClean="0">
                <a:solidFill>
                  <a:prstClr val="black"/>
                </a:solidFill>
                <a:latin typeface="Calibri" panose="020F0502020204030204"/>
              </a:rPr>
              <a:t>low</a:t>
            </a:r>
            <a:r>
              <a:rPr lang="it-IT" sz="1400" dirty="0" smtClean="0">
                <a:solidFill>
                  <a:prstClr val="black"/>
                </a:solidFill>
                <a:latin typeface="Calibri" panose="020F0502020204030204"/>
              </a:rPr>
              <a:t> rep. Rate (90 MV/m, 5 Hz) [2]</a:t>
            </a:r>
          </a:p>
          <a:p>
            <a:endParaRPr lang="it-IT" sz="1400" dirty="0">
              <a:solidFill>
                <a:prstClr val="black"/>
              </a:solidFill>
              <a:latin typeface="Calibri" panose="020F0502020204030204"/>
            </a:endParaRPr>
          </a:p>
          <a:p>
            <a:pPr marL="285750" indent="-285750">
              <a:buFont typeface="Arial" panose="020B0604020202020204" pitchFamily="34" charset="0"/>
              <a:buChar char="•"/>
            </a:pPr>
            <a:r>
              <a:rPr lang="it-IT" sz="1400" dirty="0" smtClean="0">
                <a:solidFill>
                  <a:prstClr val="black"/>
                </a:solidFill>
                <a:latin typeface="Calibri" panose="020F0502020204030204"/>
              </a:rPr>
              <a:t>The </a:t>
            </a:r>
            <a:r>
              <a:rPr lang="it-IT" sz="1400" b="1" dirty="0" smtClean="0">
                <a:solidFill>
                  <a:prstClr val="black"/>
                </a:solidFill>
                <a:latin typeface="Calibri" panose="020F0502020204030204"/>
              </a:rPr>
              <a:t>ELI-NP RF electron </a:t>
            </a:r>
            <a:r>
              <a:rPr lang="it-IT" sz="1400" b="1" dirty="0" err="1" smtClean="0">
                <a:solidFill>
                  <a:prstClr val="black"/>
                </a:solidFill>
                <a:latin typeface="Calibri" panose="020F0502020204030204"/>
              </a:rPr>
              <a:t>gun</a:t>
            </a:r>
            <a:r>
              <a:rPr lang="it-IT" sz="1400" b="1" dirty="0" smtClean="0">
                <a:solidFill>
                  <a:prstClr val="black"/>
                </a:solidFill>
                <a:latin typeface="Calibri" panose="020F0502020204030204"/>
              </a:rPr>
              <a:t> </a:t>
            </a:r>
            <a:r>
              <a:rPr lang="it-IT" sz="1400" dirty="0" err="1" smtClean="0">
                <a:solidFill>
                  <a:prstClr val="black"/>
                </a:solidFill>
                <a:latin typeface="Calibri" panose="020F0502020204030204"/>
              </a:rPr>
              <a:t>that</a:t>
            </a:r>
            <a:r>
              <a:rPr lang="it-IT" sz="1400" dirty="0" smtClean="0">
                <a:solidFill>
                  <a:prstClr val="black"/>
                </a:solidFill>
                <a:latin typeface="Calibri" panose="020F0502020204030204"/>
              </a:rPr>
              <a:t> </a:t>
            </a:r>
            <a:r>
              <a:rPr lang="it-IT" sz="1400" dirty="0" err="1" smtClean="0">
                <a:solidFill>
                  <a:prstClr val="black"/>
                </a:solidFill>
                <a:latin typeface="Calibri" panose="020F0502020204030204"/>
              </a:rPr>
              <a:t>has</a:t>
            </a:r>
            <a:r>
              <a:rPr lang="it-IT" sz="1400" dirty="0" smtClean="0">
                <a:solidFill>
                  <a:prstClr val="black"/>
                </a:solidFill>
                <a:latin typeface="Calibri" panose="020F0502020204030204"/>
              </a:rPr>
              <a:t> </a:t>
            </a:r>
            <a:r>
              <a:rPr lang="it-IT" sz="1400" dirty="0" err="1" smtClean="0">
                <a:solidFill>
                  <a:prstClr val="black"/>
                </a:solidFill>
                <a:latin typeface="Calibri" panose="020F0502020204030204"/>
              </a:rPr>
              <a:t>been</a:t>
            </a:r>
            <a:r>
              <a:rPr lang="it-IT" sz="1400" dirty="0" smtClean="0">
                <a:solidFill>
                  <a:prstClr val="black"/>
                </a:solidFill>
                <a:latin typeface="Calibri" panose="020F0502020204030204"/>
              </a:rPr>
              <a:t> </a:t>
            </a:r>
            <a:r>
              <a:rPr lang="it-IT" sz="1400" dirty="0" err="1" smtClean="0">
                <a:solidFill>
                  <a:prstClr val="black"/>
                </a:solidFill>
                <a:latin typeface="Calibri" panose="020F0502020204030204"/>
              </a:rPr>
              <a:t>tested</a:t>
            </a:r>
            <a:r>
              <a:rPr lang="it-IT" sz="1400" dirty="0" smtClean="0">
                <a:solidFill>
                  <a:prstClr val="black"/>
                </a:solidFill>
                <a:latin typeface="Calibri" panose="020F0502020204030204"/>
              </a:rPr>
              <a:t> </a:t>
            </a:r>
            <a:r>
              <a:rPr lang="it-IT" sz="1400" dirty="0" err="1" smtClean="0">
                <a:solidFill>
                  <a:prstClr val="black"/>
                </a:solidFill>
                <a:latin typeface="Calibri" panose="020F0502020204030204"/>
              </a:rPr>
              <a:t>at</a:t>
            </a:r>
            <a:r>
              <a:rPr lang="it-IT" sz="1400" dirty="0" smtClean="0">
                <a:solidFill>
                  <a:prstClr val="black"/>
                </a:solidFill>
                <a:latin typeface="Calibri" panose="020F0502020204030204"/>
              </a:rPr>
              <a:t> full power (120 MV/m, 14 MW input power, 1.5 </a:t>
            </a:r>
            <a:r>
              <a:rPr lang="it-IT" sz="1400" dirty="0" err="1" smtClean="0">
                <a:solidFill>
                  <a:prstClr val="black"/>
                </a:solidFill>
                <a:latin typeface="Calibri" panose="020F0502020204030204"/>
              </a:rPr>
              <a:t>us</a:t>
            </a:r>
            <a:r>
              <a:rPr lang="it-IT" sz="1400" dirty="0" smtClean="0">
                <a:solidFill>
                  <a:prstClr val="black"/>
                </a:solidFill>
                <a:latin typeface="Calibri" panose="020F0502020204030204"/>
              </a:rPr>
              <a:t> @100 Hz) </a:t>
            </a:r>
            <a:r>
              <a:rPr lang="it-IT" sz="1400" dirty="0" err="1" smtClean="0">
                <a:solidFill>
                  <a:prstClr val="black"/>
                </a:solidFill>
                <a:latin typeface="Calibri" panose="020F0502020204030204"/>
              </a:rPr>
              <a:t>at</a:t>
            </a:r>
            <a:r>
              <a:rPr lang="it-IT" sz="1400" dirty="0" smtClean="0">
                <a:solidFill>
                  <a:prstClr val="black"/>
                </a:solidFill>
                <a:latin typeface="Calibri" panose="020F0502020204030204"/>
              </a:rPr>
              <a:t> Bonn </a:t>
            </a:r>
            <a:r>
              <a:rPr lang="it-IT" sz="1400" dirty="0" err="1" smtClean="0">
                <a:solidFill>
                  <a:prstClr val="black"/>
                </a:solidFill>
                <a:latin typeface="Calibri" panose="020F0502020204030204"/>
              </a:rPr>
              <a:t>University</a:t>
            </a:r>
            <a:r>
              <a:rPr lang="it-IT" sz="1400" dirty="0" smtClean="0">
                <a:solidFill>
                  <a:prstClr val="black"/>
                </a:solidFill>
                <a:latin typeface="Calibri" panose="020F0502020204030204"/>
              </a:rPr>
              <a:t> [3] </a:t>
            </a:r>
            <a:endParaRPr lang="it-IT" sz="1400" dirty="0">
              <a:solidFill>
                <a:prstClr val="black"/>
              </a:solidFill>
              <a:latin typeface="Calibri" panose="020F0502020204030204"/>
            </a:endParaRPr>
          </a:p>
        </p:txBody>
      </p:sp>
      <p:sp>
        <p:nvSpPr>
          <p:cNvPr id="40" name="Rettangolo 39"/>
          <p:cNvSpPr/>
          <p:nvPr/>
        </p:nvSpPr>
        <p:spPr>
          <a:xfrm>
            <a:off x="413161" y="1070188"/>
            <a:ext cx="4869578" cy="307777"/>
          </a:xfrm>
          <a:prstGeom prst="rect">
            <a:avLst/>
          </a:prstGeom>
        </p:spPr>
        <p:txBody>
          <a:bodyPr wrap="square">
            <a:spAutoFit/>
          </a:bodyPr>
          <a:lstStyle/>
          <a:p>
            <a:r>
              <a:rPr lang="it-IT" sz="1400" dirty="0" err="1">
                <a:solidFill>
                  <a:prstClr val="black"/>
                </a:solidFill>
                <a:latin typeface="Calibri" panose="020F0502020204030204"/>
              </a:rPr>
              <a:t>This</a:t>
            </a:r>
            <a:r>
              <a:rPr lang="it-IT" sz="1400" dirty="0">
                <a:solidFill>
                  <a:prstClr val="black"/>
                </a:solidFill>
                <a:latin typeface="Calibri" panose="020F0502020204030204"/>
              </a:rPr>
              <a:t> </a:t>
            </a:r>
            <a:r>
              <a:rPr lang="it-IT" sz="1400" dirty="0" err="1">
                <a:solidFill>
                  <a:prstClr val="black"/>
                </a:solidFill>
                <a:latin typeface="Calibri" panose="020F0502020204030204"/>
              </a:rPr>
              <a:t>technique</a:t>
            </a:r>
            <a:r>
              <a:rPr lang="it-IT" sz="1400" dirty="0">
                <a:solidFill>
                  <a:prstClr val="black"/>
                </a:solidFill>
                <a:latin typeface="Calibri" panose="020F0502020204030204"/>
              </a:rPr>
              <a:t> </a:t>
            </a:r>
            <a:r>
              <a:rPr lang="it-IT" sz="1400" dirty="0" err="1">
                <a:solidFill>
                  <a:prstClr val="black"/>
                </a:solidFill>
                <a:latin typeface="Calibri" panose="020F0502020204030204"/>
              </a:rPr>
              <a:t>has</a:t>
            </a:r>
            <a:r>
              <a:rPr lang="it-IT" sz="1400" dirty="0">
                <a:solidFill>
                  <a:prstClr val="black"/>
                </a:solidFill>
                <a:latin typeface="Calibri" panose="020F0502020204030204"/>
              </a:rPr>
              <a:t> </a:t>
            </a:r>
            <a:r>
              <a:rPr lang="it-IT" sz="1400" dirty="0" err="1">
                <a:solidFill>
                  <a:prstClr val="black"/>
                </a:solidFill>
                <a:latin typeface="Calibri" panose="020F0502020204030204"/>
              </a:rPr>
              <a:t>been</a:t>
            </a:r>
            <a:r>
              <a:rPr lang="it-IT" sz="1400" dirty="0">
                <a:solidFill>
                  <a:prstClr val="black"/>
                </a:solidFill>
                <a:latin typeface="Calibri" panose="020F0502020204030204"/>
              </a:rPr>
              <a:t> </a:t>
            </a:r>
            <a:r>
              <a:rPr lang="it-IT" sz="1400" dirty="0" err="1">
                <a:solidFill>
                  <a:prstClr val="black"/>
                </a:solidFill>
                <a:latin typeface="Calibri" panose="020F0502020204030204"/>
              </a:rPr>
              <a:t>succesfully</a:t>
            </a:r>
            <a:r>
              <a:rPr lang="it-IT" sz="1400" dirty="0">
                <a:solidFill>
                  <a:prstClr val="black"/>
                </a:solidFill>
                <a:latin typeface="Calibri" panose="020F0502020204030204"/>
              </a:rPr>
              <a:t> </a:t>
            </a:r>
            <a:r>
              <a:rPr lang="it-IT" sz="1400" dirty="0" err="1">
                <a:solidFill>
                  <a:prstClr val="black"/>
                </a:solidFill>
                <a:latin typeface="Calibri" panose="020F0502020204030204"/>
              </a:rPr>
              <a:t>used</a:t>
            </a:r>
            <a:r>
              <a:rPr lang="it-IT" sz="1400" dirty="0">
                <a:solidFill>
                  <a:prstClr val="black"/>
                </a:solidFill>
                <a:latin typeface="Calibri" panose="020F0502020204030204"/>
              </a:rPr>
              <a:t> for the </a:t>
            </a:r>
            <a:r>
              <a:rPr lang="it-IT" sz="1400" dirty="0" err="1">
                <a:solidFill>
                  <a:prstClr val="black"/>
                </a:solidFill>
                <a:latin typeface="Calibri" panose="020F0502020204030204"/>
              </a:rPr>
              <a:t>realization</a:t>
            </a:r>
            <a:r>
              <a:rPr lang="it-IT" sz="1400" dirty="0">
                <a:solidFill>
                  <a:prstClr val="black"/>
                </a:solidFill>
                <a:latin typeface="Calibri" panose="020F0502020204030204"/>
              </a:rPr>
              <a:t> of:</a:t>
            </a:r>
          </a:p>
        </p:txBody>
      </p:sp>
      <p:grpSp>
        <p:nvGrpSpPr>
          <p:cNvPr id="41" name="Gruppo 40"/>
          <p:cNvGrpSpPr/>
          <p:nvPr/>
        </p:nvGrpSpPr>
        <p:grpSpPr>
          <a:xfrm>
            <a:off x="3769735" y="1609517"/>
            <a:ext cx="2824357" cy="2209387"/>
            <a:chOff x="2598267" y="2209504"/>
            <a:chExt cx="2824357" cy="2209387"/>
          </a:xfrm>
        </p:grpSpPr>
        <p:pic>
          <p:nvPicPr>
            <p:cNvPr id="42"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795" t="-837" r="19748"/>
            <a:stretch/>
          </p:blipFill>
          <p:spPr bwMode="auto">
            <a:xfrm>
              <a:off x="2598267" y="2209504"/>
              <a:ext cx="2685328" cy="2209387"/>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 name="Figura a mano libera 44"/>
            <p:cNvSpPr/>
            <p:nvPr/>
          </p:nvSpPr>
          <p:spPr>
            <a:xfrm>
              <a:off x="5050631" y="2905125"/>
              <a:ext cx="371993" cy="740569"/>
            </a:xfrm>
            <a:custGeom>
              <a:avLst/>
              <a:gdLst>
                <a:gd name="connsiteX0" fmla="*/ 0 w 371993"/>
                <a:gd name="connsiteY0" fmla="*/ 178594 h 740569"/>
                <a:gd name="connsiteX1" fmla="*/ 0 w 371993"/>
                <a:gd name="connsiteY1" fmla="*/ 178594 h 740569"/>
                <a:gd name="connsiteX2" fmla="*/ 19050 w 371993"/>
                <a:gd name="connsiteY2" fmla="*/ 185738 h 740569"/>
                <a:gd name="connsiteX3" fmla="*/ 21431 w 371993"/>
                <a:gd name="connsiteY3" fmla="*/ 192881 h 740569"/>
                <a:gd name="connsiteX4" fmla="*/ 28575 w 371993"/>
                <a:gd name="connsiteY4" fmla="*/ 197644 h 740569"/>
                <a:gd name="connsiteX5" fmla="*/ 33337 w 371993"/>
                <a:gd name="connsiteY5" fmla="*/ 204788 h 740569"/>
                <a:gd name="connsiteX6" fmla="*/ 35718 w 371993"/>
                <a:gd name="connsiteY6" fmla="*/ 211931 h 740569"/>
                <a:gd name="connsiteX7" fmla="*/ 50006 w 371993"/>
                <a:gd name="connsiteY7" fmla="*/ 219075 h 740569"/>
                <a:gd name="connsiteX8" fmla="*/ 54768 w 371993"/>
                <a:gd name="connsiteY8" fmla="*/ 226219 h 740569"/>
                <a:gd name="connsiteX9" fmla="*/ 61912 w 371993"/>
                <a:gd name="connsiteY9" fmla="*/ 230981 h 740569"/>
                <a:gd name="connsiteX10" fmla="*/ 64293 w 371993"/>
                <a:gd name="connsiteY10" fmla="*/ 238125 h 740569"/>
                <a:gd name="connsiteX11" fmla="*/ 71437 w 371993"/>
                <a:gd name="connsiteY11" fmla="*/ 245269 h 740569"/>
                <a:gd name="connsiteX12" fmla="*/ 80962 w 371993"/>
                <a:gd name="connsiteY12" fmla="*/ 273844 h 740569"/>
                <a:gd name="connsiteX13" fmla="*/ 83343 w 371993"/>
                <a:gd name="connsiteY13" fmla="*/ 280988 h 740569"/>
                <a:gd name="connsiteX14" fmla="*/ 88106 w 371993"/>
                <a:gd name="connsiteY14" fmla="*/ 288131 h 740569"/>
                <a:gd name="connsiteX15" fmla="*/ 92868 w 371993"/>
                <a:gd name="connsiteY15" fmla="*/ 302419 h 740569"/>
                <a:gd name="connsiteX16" fmla="*/ 95250 w 371993"/>
                <a:gd name="connsiteY16" fmla="*/ 309563 h 740569"/>
                <a:gd name="connsiteX17" fmla="*/ 100012 w 371993"/>
                <a:gd name="connsiteY17" fmla="*/ 316706 h 740569"/>
                <a:gd name="connsiteX18" fmla="*/ 104775 w 371993"/>
                <a:gd name="connsiteY18" fmla="*/ 330994 h 740569"/>
                <a:gd name="connsiteX19" fmla="*/ 109537 w 371993"/>
                <a:gd name="connsiteY19" fmla="*/ 338138 h 740569"/>
                <a:gd name="connsiteX20" fmla="*/ 116681 w 371993"/>
                <a:gd name="connsiteY20" fmla="*/ 352425 h 740569"/>
                <a:gd name="connsiteX21" fmla="*/ 126206 w 371993"/>
                <a:gd name="connsiteY21" fmla="*/ 381000 h 740569"/>
                <a:gd name="connsiteX22" fmla="*/ 128587 w 371993"/>
                <a:gd name="connsiteY22" fmla="*/ 388144 h 740569"/>
                <a:gd name="connsiteX23" fmla="*/ 130968 w 371993"/>
                <a:gd name="connsiteY23" fmla="*/ 395288 h 740569"/>
                <a:gd name="connsiteX24" fmla="*/ 135731 w 371993"/>
                <a:gd name="connsiteY24" fmla="*/ 438150 h 740569"/>
                <a:gd name="connsiteX25" fmla="*/ 140493 w 371993"/>
                <a:gd name="connsiteY25" fmla="*/ 466725 h 740569"/>
                <a:gd name="connsiteX26" fmla="*/ 142875 w 371993"/>
                <a:gd name="connsiteY26" fmla="*/ 485775 h 740569"/>
                <a:gd name="connsiteX27" fmla="*/ 147637 w 371993"/>
                <a:gd name="connsiteY27" fmla="*/ 514350 h 740569"/>
                <a:gd name="connsiteX28" fmla="*/ 145256 w 371993"/>
                <a:gd name="connsiteY28" fmla="*/ 614363 h 740569"/>
                <a:gd name="connsiteX29" fmla="*/ 142875 w 371993"/>
                <a:gd name="connsiteY29" fmla="*/ 621506 h 740569"/>
                <a:gd name="connsiteX30" fmla="*/ 140493 w 371993"/>
                <a:gd name="connsiteY30" fmla="*/ 650081 h 740569"/>
                <a:gd name="connsiteX31" fmla="*/ 130968 w 371993"/>
                <a:gd name="connsiteY31" fmla="*/ 671513 h 740569"/>
                <a:gd name="connsiteX32" fmla="*/ 126206 w 371993"/>
                <a:gd name="connsiteY32" fmla="*/ 685800 h 740569"/>
                <a:gd name="connsiteX33" fmla="*/ 123825 w 371993"/>
                <a:gd name="connsiteY33" fmla="*/ 692944 h 740569"/>
                <a:gd name="connsiteX34" fmla="*/ 126206 w 371993"/>
                <a:gd name="connsiteY34" fmla="*/ 716756 h 740569"/>
                <a:gd name="connsiteX35" fmla="*/ 130968 w 371993"/>
                <a:gd name="connsiteY35" fmla="*/ 731044 h 740569"/>
                <a:gd name="connsiteX36" fmla="*/ 145256 w 371993"/>
                <a:gd name="connsiteY36" fmla="*/ 735806 h 740569"/>
                <a:gd name="connsiteX37" fmla="*/ 161925 w 371993"/>
                <a:gd name="connsiteY37" fmla="*/ 740569 h 740569"/>
                <a:gd name="connsiteX38" fmla="*/ 228600 w 371993"/>
                <a:gd name="connsiteY38" fmla="*/ 738188 h 740569"/>
                <a:gd name="connsiteX39" fmla="*/ 235743 w 371993"/>
                <a:gd name="connsiteY39" fmla="*/ 731044 h 740569"/>
                <a:gd name="connsiteX40" fmla="*/ 252412 w 371993"/>
                <a:gd name="connsiteY40" fmla="*/ 723900 h 740569"/>
                <a:gd name="connsiteX41" fmla="*/ 261937 w 371993"/>
                <a:gd name="connsiteY41" fmla="*/ 719138 h 740569"/>
                <a:gd name="connsiteX42" fmla="*/ 266700 w 371993"/>
                <a:gd name="connsiteY42" fmla="*/ 711994 h 740569"/>
                <a:gd name="connsiteX43" fmla="*/ 273843 w 371993"/>
                <a:gd name="connsiteY43" fmla="*/ 697706 h 740569"/>
                <a:gd name="connsiteX44" fmla="*/ 283368 w 371993"/>
                <a:gd name="connsiteY44" fmla="*/ 688181 h 740569"/>
                <a:gd name="connsiteX45" fmla="*/ 288131 w 371993"/>
                <a:gd name="connsiteY45" fmla="*/ 659606 h 740569"/>
                <a:gd name="connsiteX46" fmla="*/ 290512 w 371993"/>
                <a:gd name="connsiteY46" fmla="*/ 650081 h 740569"/>
                <a:gd name="connsiteX47" fmla="*/ 295275 w 371993"/>
                <a:gd name="connsiteY47" fmla="*/ 638175 h 740569"/>
                <a:gd name="connsiteX48" fmla="*/ 297656 w 371993"/>
                <a:gd name="connsiteY48" fmla="*/ 611981 h 740569"/>
                <a:gd name="connsiteX49" fmla="*/ 328612 w 371993"/>
                <a:gd name="connsiteY49" fmla="*/ 566738 h 740569"/>
                <a:gd name="connsiteX50" fmla="*/ 352425 w 371993"/>
                <a:gd name="connsiteY50" fmla="*/ 497681 h 740569"/>
                <a:gd name="connsiteX51" fmla="*/ 357187 w 371993"/>
                <a:gd name="connsiteY51" fmla="*/ 481013 h 740569"/>
                <a:gd name="connsiteX52" fmla="*/ 359568 w 371993"/>
                <a:gd name="connsiteY52" fmla="*/ 454819 h 740569"/>
                <a:gd name="connsiteX53" fmla="*/ 364331 w 371993"/>
                <a:gd name="connsiteY53" fmla="*/ 442913 h 740569"/>
                <a:gd name="connsiteX54" fmla="*/ 361950 w 371993"/>
                <a:gd name="connsiteY54" fmla="*/ 235744 h 740569"/>
                <a:gd name="connsiteX55" fmla="*/ 354806 w 371993"/>
                <a:gd name="connsiteY55" fmla="*/ 161925 h 740569"/>
                <a:gd name="connsiteX56" fmla="*/ 350043 w 371993"/>
                <a:gd name="connsiteY56" fmla="*/ 152400 h 740569"/>
                <a:gd name="connsiteX57" fmla="*/ 347662 w 371993"/>
                <a:gd name="connsiteY57" fmla="*/ 142875 h 740569"/>
                <a:gd name="connsiteX58" fmla="*/ 326231 w 371993"/>
                <a:gd name="connsiteY58" fmla="*/ 42863 h 740569"/>
                <a:gd name="connsiteX59" fmla="*/ 319087 w 371993"/>
                <a:gd name="connsiteY59" fmla="*/ 30956 h 740569"/>
                <a:gd name="connsiteX60" fmla="*/ 314325 w 371993"/>
                <a:gd name="connsiteY60" fmla="*/ 23813 h 740569"/>
                <a:gd name="connsiteX61" fmla="*/ 307181 w 371993"/>
                <a:gd name="connsiteY61" fmla="*/ 21431 h 740569"/>
                <a:gd name="connsiteX62" fmla="*/ 288131 w 371993"/>
                <a:gd name="connsiteY62" fmla="*/ 16669 h 740569"/>
                <a:gd name="connsiteX63" fmla="*/ 269081 w 371993"/>
                <a:gd name="connsiteY63" fmla="*/ 7144 h 740569"/>
                <a:gd name="connsiteX64" fmla="*/ 242887 w 371993"/>
                <a:gd name="connsiteY64" fmla="*/ 0 h 740569"/>
                <a:gd name="connsiteX65" fmla="*/ 171450 w 371993"/>
                <a:gd name="connsiteY65" fmla="*/ 4763 h 740569"/>
                <a:gd name="connsiteX66" fmla="*/ 157162 w 371993"/>
                <a:gd name="connsiteY66" fmla="*/ 11906 h 740569"/>
                <a:gd name="connsiteX67" fmla="*/ 142875 w 371993"/>
                <a:gd name="connsiteY67" fmla="*/ 16669 h 740569"/>
                <a:gd name="connsiteX68" fmla="*/ 126206 w 371993"/>
                <a:gd name="connsiteY68" fmla="*/ 30956 h 740569"/>
                <a:gd name="connsiteX69" fmla="*/ 111918 w 371993"/>
                <a:gd name="connsiteY69" fmla="*/ 42863 h 740569"/>
                <a:gd name="connsiteX70" fmla="*/ 97631 w 371993"/>
                <a:gd name="connsiteY70" fmla="*/ 59531 h 740569"/>
                <a:gd name="connsiteX71" fmla="*/ 83343 w 371993"/>
                <a:gd name="connsiteY71" fmla="*/ 64294 h 740569"/>
                <a:gd name="connsiteX72" fmla="*/ 76200 w 371993"/>
                <a:gd name="connsiteY72" fmla="*/ 69056 h 740569"/>
                <a:gd name="connsiteX73" fmla="*/ 69056 w 371993"/>
                <a:gd name="connsiteY73" fmla="*/ 76200 h 740569"/>
                <a:gd name="connsiteX74" fmla="*/ 61912 w 371993"/>
                <a:gd name="connsiteY74" fmla="*/ 78581 h 740569"/>
                <a:gd name="connsiteX75" fmla="*/ 54768 w 371993"/>
                <a:gd name="connsiteY75" fmla="*/ 83344 h 740569"/>
                <a:gd name="connsiteX76" fmla="*/ 38100 w 371993"/>
                <a:gd name="connsiteY76" fmla="*/ 102394 h 740569"/>
                <a:gd name="connsiteX77" fmla="*/ 33337 w 371993"/>
                <a:gd name="connsiteY77" fmla="*/ 109538 h 740569"/>
                <a:gd name="connsiteX78" fmla="*/ 30956 w 371993"/>
                <a:gd name="connsiteY78" fmla="*/ 116681 h 740569"/>
                <a:gd name="connsiteX79" fmla="*/ 23812 w 371993"/>
                <a:gd name="connsiteY79" fmla="*/ 121444 h 740569"/>
                <a:gd name="connsiteX80" fmla="*/ 16668 w 371993"/>
                <a:gd name="connsiteY80" fmla="*/ 130969 h 740569"/>
                <a:gd name="connsiteX81" fmla="*/ 14287 w 371993"/>
                <a:gd name="connsiteY81" fmla="*/ 138113 h 740569"/>
                <a:gd name="connsiteX82" fmla="*/ 11906 w 371993"/>
                <a:gd name="connsiteY82" fmla="*/ 147638 h 740569"/>
                <a:gd name="connsiteX83" fmla="*/ 0 w 371993"/>
                <a:gd name="connsiteY83" fmla="*/ 178594 h 74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371993" h="740569">
                  <a:moveTo>
                    <a:pt x="0" y="178594"/>
                  </a:moveTo>
                  <a:lnTo>
                    <a:pt x="0" y="178594"/>
                  </a:lnTo>
                  <a:cubicBezTo>
                    <a:pt x="6350" y="180975"/>
                    <a:pt x="13407" y="181976"/>
                    <a:pt x="19050" y="185738"/>
                  </a:cubicBezTo>
                  <a:cubicBezTo>
                    <a:pt x="21138" y="187130"/>
                    <a:pt x="19863" y="190921"/>
                    <a:pt x="21431" y="192881"/>
                  </a:cubicBezTo>
                  <a:cubicBezTo>
                    <a:pt x="23219" y="195116"/>
                    <a:pt x="26194" y="196056"/>
                    <a:pt x="28575" y="197644"/>
                  </a:cubicBezTo>
                  <a:cubicBezTo>
                    <a:pt x="30162" y="200025"/>
                    <a:pt x="32057" y="202228"/>
                    <a:pt x="33337" y="204788"/>
                  </a:cubicBezTo>
                  <a:cubicBezTo>
                    <a:pt x="34459" y="207033"/>
                    <a:pt x="34150" y="209971"/>
                    <a:pt x="35718" y="211931"/>
                  </a:cubicBezTo>
                  <a:cubicBezTo>
                    <a:pt x="39076" y="216129"/>
                    <a:pt x="45299" y="217506"/>
                    <a:pt x="50006" y="219075"/>
                  </a:cubicBezTo>
                  <a:cubicBezTo>
                    <a:pt x="51593" y="221456"/>
                    <a:pt x="52744" y="224195"/>
                    <a:pt x="54768" y="226219"/>
                  </a:cubicBezTo>
                  <a:cubicBezTo>
                    <a:pt x="56792" y="228243"/>
                    <a:pt x="60124" y="228746"/>
                    <a:pt x="61912" y="230981"/>
                  </a:cubicBezTo>
                  <a:cubicBezTo>
                    <a:pt x="63480" y="232941"/>
                    <a:pt x="62901" y="236036"/>
                    <a:pt x="64293" y="238125"/>
                  </a:cubicBezTo>
                  <a:cubicBezTo>
                    <a:pt x="66161" y="240927"/>
                    <a:pt x="69056" y="242888"/>
                    <a:pt x="71437" y="245269"/>
                  </a:cubicBezTo>
                  <a:lnTo>
                    <a:pt x="80962" y="273844"/>
                  </a:lnTo>
                  <a:cubicBezTo>
                    <a:pt x="81756" y="276225"/>
                    <a:pt x="81950" y="278900"/>
                    <a:pt x="83343" y="280988"/>
                  </a:cubicBezTo>
                  <a:lnTo>
                    <a:pt x="88106" y="288131"/>
                  </a:lnTo>
                  <a:lnTo>
                    <a:pt x="92868" y="302419"/>
                  </a:lnTo>
                  <a:cubicBezTo>
                    <a:pt x="93662" y="304800"/>
                    <a:pt x="93858" y="307474"/>
                    <a:pt x="95250" y="309563"/>
                  </a:cubicBezTo>
                  <a:lnTo>
                    <a:pt x="100012" y="316706"/>
                  </a:lnTo>
                  <a:cubicBezTo>
                    <a:pt x="101600" y="321469"/>
                    <a:pt x="101990" y="326817"/>
                    <a:pt x="104775" y="330994"/>
                  </a:cubicBezTo>
                  <a:cubicBezTo>
                    <a:pt x="106362" y="333375"/>
                    <a:pt x="108257" y="335578"/>
                    <a:pt x="109537" y="338138"/>
                  </a:cubicBezTo>
                  <a:cubicBezTo>
                    <a:pt x="119391" y="357847"/>
                    <a:pt x="103036" y="331959"/>
                    <a:pt x="116681" y="352425"/>
                  </a:cubicBezTo>
                  <a:lnTo>
                    <a:pt x="126206" y="381000"/>
                  </a:lnTo>
                  <a:lnTo>
                    <a:pt x="128587" y="388144"/>
                  </a:lnTo>
                  <a:lnTo>
                    <a:pt x="130968" y="395288"/>
                  </a:lnTo>
                  <a:cubicBezTo>
                    <a:pt x="135391" y="439506"/>
                    <a:pt x="131234" y="399923"/>
                    <a:pt x="135731" y="438150"/>
                  </a:cubicBezTo>
                  <a:cubicBezTo>
                    <a:pt x="138631" y="462801"/>
                    <a:pt x="135755" y="452509"/>
                    <a:pt x="140493" y="466725"/>
                  </a:cubicBezTo>
                  <a:cubicBezTo>
                    <a:pt x="141287" y="473075"/>
                    <a:pt x="142127" y="479419"/>
                    <a:pt x="142875" y="485775"/>
                  </a:cubicBezTo>
                  <a:cubicBezTo>
                    <a:pt x="145776" y="510429"/>
                    <a:pt x="142899" y="500133"/>
                    <a:pt x="147637" y="514350"/>
                  </a:cubicBezTo>
                  <a:cubicBezTo>
                    <a:pt x="146843" y="547688"/>
                    <a:pt x="146736" y="581049"/>
                    <a:pt x="145256" y="614363"/>
                  </a:cubicBezTo>
                  <a:cubicBezTo>
                    <a:pt x="145145" y="616870"/>
                    <a:pt x="143207" y="619018"/>
                    <a:pt x="142875" y="621506"/>
                  </a:cubicBezTo>
                  <a:cubicBezTo>
                    <a:pt x="141612" y="630980"/>
                    <a:pt x="141549" y="640581"/>
                    <a:pt x="140493" y="650081"/>
                  </a:cubicBezTo>
                  <a:cubicBezTo>
                    <a:pt x="138658" y="666591"/>
                    <a:pt x="140759" y="661722"/>
                    <a:pt x="130968" y="671513"/>
                  </a:cubicBezTo>
                  <a:lnTo>
                    <a:pt x="126206" y="685800"/>
                  </a:lnTo>
                  <a:lnTo>
                    <a:pt x="123825" y="692944"/>
                  </a:lnTo>
                  <a:cubicBezTo>
                    <a:pt x="124619" y="700881"/>
                    <a:pt x="124736" y="708916"/>
                    <a:pt x="126206" y="716756"/>
                  </a:cubicBezTo>
                  <a:cubicBezTo>
                    <a:pt x="127131" y="721690"/>
                    <a:pt x="126205" y="729457"/>
                    <a:pt x="130968" y="731044"/>
                  </a:cubicBezTo>
                  <a:cubicBezTo>
                    <a:pt x="135731" y="732631"/>
                    <a:pt x="140386" y="734588"/>
                    <a:pt x="145256" y="735806"/>
                  </a:cubicBezTo>
                  <a:cubicBezTo>
                    <a:pt x="157216" y="738797"/>
                    <a:pt x="151676" y="737153"/>
                    <a:pt x="161925" y="740569"/>
                  </a:cubicBezTo>
                  <a:cubicBezTo>
                    <a:pt x="184150" y="739775"/>
                    <a:pt x="206544" y="741034"/>
                    <a:pt x="228600" y="738188"/>
                  </a:cubicBezTo>
                  <a:cubicBezTo>
                    <a:pt x="231940" y="737757"/>
                    <a:pt x="233003" y="733001"/>
                    <a:pt x="235743" y="731044"/>
                  </a:cubicBezTo>
                  <a:cubicBezTo>
                    <a:pt x="243641" y="725402"/>
                    <a:pt x="244638" y="727231"/>
                    <a:pt x="252412" y="723900"/>
                  </a:cubicBezTo>
                  <a:cubicBezTo>
                    <a:pt x="255675" y="722502"/>
                    <a:pt x="258762" y="720725"/>
                    <a:pt x="261937" y="719138"/>
                  </a:cubicBezTo>
                  <a:cubicBezTo>
                    <a:pt x="263525" y="716757"/>
                    <a:pt x="265310" y="714496"/>
                    <a:pt x="266700" y="711994"/>
                  </a:cubicBezTo>
                  <a:cubicBezTo>
                    <a:pt x="269286" y="707339"/>
                    <a:pt x="270790" y="702068"/>
                    <a:pt x="273843" y="697706"/>
                  </a:cubicBezTo>
                  <a:cubicBezTo>
                    <a:pt x="276418" y="694027"/>
                    <a:pt x="280193" y="691356"/>
                    <a:pt x="283368" y="688181"/>
                  </a:cubicBezTo>
                  <a:cubicBezTo>
                    <a:pt x="285355" y="674274"/>
                    <a:pt x="285347" y="672136"/>
                    <a:pt x="288131" y="659606"/>
                  </a:cubicBezTo>
                  <a:cubicBezTo>
                    <a:pt x="288841" y="656411"/>
                    <a:pt x="289477" y="653186"/>
                    <a:pt x="290512" y="650081"/>
                  </a:cubicBezTo>
                  <a:cubicBezTo>
                    <a:pt x="291864" y="646026"/>
                    <a:pt x="293687" y="642144"/>
                    <a:pt x="295275" y="638175"/>
                  </a:cubicBezTo>
                  <a:cubicBezTo>
                    <a:pt x="296069" y="629444"/>
                    <a:pt x="296133" y="620615"/>
                    <a:pt x="297656" y="611981"/>
                  </a:cubicBezTo>
                  <a:cubicBezTo>
                    <a:pt x="301319" y="591220"/>
                    <a:pt x="313643" y="584428"/>
                    <a:pt x="328612" y="566738"/>
                  </a:cubicBezTo>
                  <a:cubicBezTo>
                    <a:pt x="346351" y="503384"/>
                    <a:pt x="332916" y="523692"/>
                    <a:pt x="352425" y="497681"/>
                  </a:cubicBezTo>
                  <a:cubicBezTo>
                    <a:pt x="354058" y="492783"/>
                    <a:pt x="356522" y="485997"/>
                    <a:pt x="357187" y="481013"/>
                  </a:cubicBezTo>
                  <a:cubicBezTo>
                    <a:pt x="358346" y="472323"/>
                    <a:pt x="357952" y="463436"/>
                    <a:pt x="359568" y="454819"/>
                  </a:cubicBezTo>
                  <a:cubicBezTo>
                    <a:pt x="360356" y="450618"/>
                    <a:pt x="362743" y="446882"/>
                    <a:pt x="364331" y="442913"/>
                  </a:cubicBezTo>
                  <a:cubicBezTo>
                    <a:pt x="379353" y="367791"/>
                    <a:pt x="368830" y="424952"/>
                    <a:pt x="361950" y="235744"/>
                  </a:cubicBezTo>
                  <a:cubicBezTo>
                    <a:pt x="361877" y="233748"/>
                    <a:pt x="363684" y="182639"/>
                    <a:pt x="354806" y="161925"/>
                  </a:cubicBezTo>
                  <a:cubicBezTo>
                    <a:pt x="353408" y="158662"/>
                    <a:pt x="351631" y="155575"/>
                    <a:pt x="350043" y="152400"/>
                  </a:cubicBezTo>
                  <a:cubicBezTo>
                    <a:pt x="349249" y="149225"/>
                    <a:pt x="348287" y="146088"/>
                    <a:pt x="347662" y="142875"/>
                  </a:cubicBezTo>
                  <a:cubicBezTo>
                    <a:pt x="345032" y="129348"/>
                    <a:pt x="336574" y="68719"/>
                    <a:pt x="326231" y="42863"/>
                  </a:cubicBezTo>
                  <a:cubicBezTo>
                    <a:pt x="324512" y="38565"/>
                    <a:pt x="321540" y="34881"/>
                    <a:pt x="319087" y="30956"/>
                  </a:cubicBezTo>
                  <a:cubicBezTo>
                    <a:pt x="317570" y="28529"/>
                    <a:pt x="316560" y="25601"/>
                    <a:pt x="314325" y="23813"/>
                  </a:cubicBezTo>
                  <a:cubicBezTo>
                    <a:pt x="312365" y="22245"/>
                    <a:pt x="309603" y="22091"/>
                    <a:pt x="307181" y="21431"/>
                  </a:cubicBezTo>
                  <a:cubicBezTo>
                    <a:pt x="300866" y="19709"/>
                    <a:pt x="294481" y="18256"/>
                    <a:pt x="288131" y="16669"/>
                  </a:cubicBezTo>
                  <a:cubicBezTo>
                    <a:pt x="281781" y="13494"/>
                    <a:pt x="275816" y="9389"/>
                    <a:pt x="269081" y="7144"/>
                  </a:cubicBezTo>
                  <a:cubicBezTo>
                    <a:pt x="225839" y="-7270"/>
                    <a:pt x="272016" y="14566"/>
                    <a:pt x="242887" y="0"/>
                  </a:cubicBezTo>
                  <a:cubicBezTo>
                    <a:pt x="204606" y="1472"/>
                    <a:pt x="196748" y="-2466"/>
                    <a:pt x="171450" y="4763"/>
                  </a:cubicBezTo>
                  <a:cubicBezTo>
                    <a:pt x="153211" y="9975"/>
                    <a:pt x="175949" y="3556"/>
                    <a:pt x="157162" y="11906"/>
                  </a:cubicBezTo>
                  <a:cubicBezTo>
                    <a:pt x="152575" y="13945"/>
                    <a:pt x="142875" y="16669"/>
                    <a:pt x="142875" y="16669"/>
                  </a:cubicBezTo>
                  <a:cubicBezTo>
                    <a:pt x="135350" y="22313"/>
                    <a:pt x="132174" y="23994"/>
                    <a:pt x="126206" y="30956"/>
                  </a:cubicBezTo>
                  <a:cubicBezTo>
                    <a:pt x="115825" y="43066"/>
                    <a:pt x="123922" y="38861"/>
                    <a:pt x="111918" y="42863"/>
                  </a:cubicBezTo>
                  <a:cubicBezTo>
                    <a:pt x="107936" y="48835"/>
                    <a:pt x="104047" y="55681"/>
                    <a:pt x="97631" y="59531"/>
                  </a:cubicBezTo>
                  <a:cubicBezTo>
                    <a:pt x="93326" y="62114"/>
                    <a:pt x="83343" y="64294"/>
                    <a:pt x="83343" y="64294"/>
                  </a:cubicBezTo>
                  <a:cubicBezTo>
                    <a:pt x="80962" y="65881"/>
                    <a:pt x="78398" y="67224"/>
                    <a:pt x="76200" y="69056"/>
                  </a:cubicBezTo>
                  <a:cubicBezTo>
                    <a:pt x="73613" y="71212"/>
                    <a:pt x="71858" y="74332"/>
                    <a:pt x="69056" y="76200"/>
                  </a:cubicBezTo>
                  <a:cubicBezTo>
                    <a:pt x="66967" y="77592"/>
                    <a:pt x="64293" y="77787"/>
                    <a:pt x="61912" y="78581"/>
                  </a:cubicBezTo>
                  <a:cubicBezTo>
                    <a:pt x="59531" y="80169"/>
                    <a:pt x="56653" y="81190"/>
                    <a:pt x="54768" y="83344"/>
                  </a:cubicBezTo>
                  <a:cubicBezTo>
                    <a:pt x="35319" y="105571"/>
                    <a:pt x="54173" y="91676"/>
                    <a:pt x="38100" y="102394"/>
                  </a:cubicBezTo>
                  <a:cubicBezTo>
                    <a:pt x="36512" y="104775"/>
                    <a:pt x="34617" y="106978"/>
                    <a:pt x="33337" y="109538"/>
                  </a:cubicBezTo>
                  <a:cubicBezTo>
                    <a:pt x="32215" y="111783"/>
                    <a:pt x="32524" y="114721"/>
                    <a:pt x="30956" y="116681"/>
                  </a:cubicBezTo>
                  <a:cubicBezTo>
                    <a:pt x="29168" y="118916"/>
                    <a:pt x="25836" y="119420"/>
                    <a:pt x="23812" y="121444"/>
                  </a:cubicBezTo>
                  <a:cubicBezTo>
                    <a:pt x="21006" y="124250"/>
                    <a:pt x="19049" y="127794"/>
                    <a:pt x="16668" y="130969"/>
                  </a:cubicBezTo>
                  <a:cubicBezTo>
                    <a:pt x="15874" y="133350"/>
                    <a:pt x="14977" y="135699"/>
                    <a:pt x="14287" y="138113"/>
                  </a:cubicBezTo>
                  <a:cubicBezTo>
                    <a:pt x="13388" y="141260"/>
                    <a:pt x="13195" y="144630"/>
                    <a:pt x="11906" y="147638"/>
                  </a:cubicBezTo>
                  <a:cubicBezTo>
                    <a:pt x="5382" y="162860"/>
                    <a:pt x="1984" y="173435"/>
                    <a:pt x="0" y="17859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grpSp>
      <p:pic>
        <p:nvPicPr>
          <p:cNvPr id="48" name="Picture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32209" y="2386871"/>
            <a:ext cx="2377790" cy="2090870"/>
          </a:xfrm>
          <a:prstGeom prst="rect">
            <a:avLst/>
          </a:prstGeom>
        </p:spPr>
      </p:pic>
      <p:sp>
        <p:nvSpPr>
          <p:cNvPr id="49" name="CasellaDiTesto 48"/>
          <p:cNvSpPr txBox="1"/>
          <p:nvPr/>
        </p:nvSpPr>
        <p:spPr>
          <a:xfrm>
            <a:off x="3911900" y="1741006"/>
            <a:ext cx="1153526" cy="276999"/>
          </a:xfrm>
          <a:prstGeom prst="rect">
            <a:avLst/>
          </a:prstGeom>
          <a:noFill/>
        </p:spPr>
        <p:txBody>
          <a:bodyPr wrap="square" rtlCol="0">
            <a:spAutoFit/>
          </a:bodyPr>
          <a:lstStyle/>
          <a:p>
            <a:r>
              <a:rPr lang="it-IT" sz="1200" dirty="0" smtClean="0">
                <a:solidFill>
                  <a:schemeClr val="bg1"/>
                </a:solidFill>
                <a:latin typeface="Calibri" panose="020F0502020204030204" pitchFamily="34" charset="0"/>
                <a:cs typeface="Calibri" panose="020F0502020204030204" pitchFamily="34" charset="0"/>
              </a:rPr>
              <a:t>Special </a:t>
            </a:r>
            <a:r>
              <a:rPr lang="it-IT" sz="1200" dirty="0" err="1" smtClean="0">
                <a:solidFill>
                  <a:schemeClr val="bg1"/>
                </a:solidFill>
                <a:latin typeface="Calibri" panose="020F0502020204030204" pitchFamily="34" charset="0"/>
                <a:cs typeface="Calibri" panose="020F0502020204030204" pitchFamily="34" charset="0"/>
              </a:rPr>
              <a:t>gaskets</a:t>
            </a:r>
            <a:endParaRPr lang="it-IT" sz="1200" dirty="0">
              <a:solidFill>
                <a:schemeClr val="bg1"/>
              </a:solidFill>
              <a:latin typeface="Calibri" panose="020F0502020204030204" pitchFamily="34" charset="0"/>
              <a:cs typeface="Calibri" panose="020F0502020204030204" pitchFamily="34" charset="0"/>
            </a:endParaRPr>
          </a:p>
        </p:txBody>
      </p:sp>
      <p:cxnSp>
        <p:nvCxnSpPr>
          <p:cNvPr id="50" name="Connettore 2 49"/>
          <p:cNvCxnSpPr/>
          <p:nvPr/>
        </p:nvCxnSpPr>
        <p:spPr>
          <a:xfrm>
            <a:off x="4548390" y="2094281"/>
            <a:ext cx="333275" cy="563528"/>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Connettore 2 50"/>
          <p:cNvCxnSpPr/>
          <p:nvPr/>
        </p:nvCxnSpPr>
        <p:spPr>
          <a:xfrm>
            <a:off x="4548390" y="2094281"/>
            <a:ext cx="595638" cy="325545"/>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0" y="6551056"/>
            <a:ext cx="8706118" cy="307777"/>
          </a:xfrm>
          <a:prstGeom prst="rect">
            <a:avLst/>
          </a:prstGeom>
          <a:noFill/>
        </p:spPr>
        <p:txBody>
          <a:bodyPr wrap="square" rtlCol="0">
            <a:spAutoFit/>
          </a:bodyPr>
          <a:lstStyle/>
          <a:p>
            <a:pPr algn="r"/>
            <a:r>
              <a:rPr lang="it-IT" sz="1400" dirty="0" smtClean="0">
                <a:solidFill>
                  <a:schemeClr val="tx1">
                    <a:lumMod val="95000"/>
                  </a:schemeClr>
                </a:solidFill>
                <a:latin typeface="Calibri" panose="020F0502020204030204" pitchFamily="34" charset="0"/>
                <a:cs typeface="Calibri" panose="020F0502020204030204" pitchFamily="34" charset="0"/>
              </a:rPr>
              <a:t>07-06-2018</a:t>
            </a:r>
            <a:endParaRPr lang="it-IT" sz="1400" dirty="0">
              <a:solidFill>
                <a:schemeClr val="tx1">
                  <a:lumMod val="95000"/>
                </a:schemeClr>
              </a:solidFill>
              <a:latin typeface="Calibri" panose="020F0502020204030204" pitchFamily="34" charset="0"/>
              <a:cs typeface="Calibri" panose="020F0502020204030204" pitchFamily="34" charset="0"/>
            </a:endParaRPr>
          </a:p>
        </p:txBody>
      </p:sp>
      <p:sp>
        <p:nvSpPr>
          <p:cNvPr id="20" name="TextBox 19"/>
          <p:cNvSpPr txBox="1"/>
          <p:nvPr/>
        </p:nvSpPr>
        <p:spPr>
          <a:xfrm>
            <a:off x="-4606" y="6550223"/>
            <a:ext cx="8126882" cy="307777"/>
          </a:xfrm>
          <a:prstGeom prst="rect">
            <a:avLst/>
          </a:prstGeom>
          <a:noFill/>
        </p:spPr>
        <p:txBody>
          <a:bodyPr wrap="square" rtlCol="0">
            <a:spAutoFit/>
          </a:bodyPr>
          <a:lstStyle/>
          <a:p>
            <a:r>
              <a:rPr lang="it-IT" sz="1400" dirty="0" smtClean="0">
                <a:solidFill>
                  <a:schemeClr val="tx1">
                    <a:lumMod val="95000"/>
                  </a:schemeClr>
                </a:solidFill>
                <a:latin typeface="Calibri" panose="020F0502020204030204" pitchFamily="34" charset="0"/>
                <a:cs typeface="Calibri" panose="020F0502020204030204" pitchFamily="34" charset="0"/>
              </a:rPr>
              <a:t>HG2018 - Shanghai			</a:t>
            </a:r>
          </a:p>
        </p:txBody>
      </p:sp>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321923" y="4671729"/>
            <a:ext cx="1360300" cy="854962"/>
          </a:xfrm>
          <a:prstGeom prst="rect">
            <a:avLst/>
          </a:prstGeom>
        </p:spPr>
      </p:pic>
    </p:spTree>
    <p:extLst>
      <p:ext uri="{BB962C8B-B14F-4D97-AF65-F5344CB8AC3E}">
        <p14:creationId xmlns:p14="http://schemas.microsoft.com/office/powerpoint/2010/main" val="3769848103"/>
      </p:ext>
    </p:extLst>
  </p:cSld>
  <p:clrMapOvr>
    <a:masterClrMapping/>
  </p:clrMapOvr>
  <mc:AlternateContent xmlns:mc="http://schemas.openxmlformats.org/markup-compatibility/2006" xmlns:p14="http://schemas.microsoft.com/office/powerpoint/2010/main">
    <mc:Choice Requires="p14">
      <p:transition spd="slow" p14:dur="2000" advTm="95988"/>
    </mc:Choice>
    <mc:Fallback xmlns="">
      <p:transition spd="slow" advTm="95988"/>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979" y="815452"/>
            <a:ext cx="9144002" cy="57654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prstClr val="white"/>
              </a:solidFill>
            </a:endParaRPr>
          </a:p>
        </p:txBody>
      </p:sp>
      <p:sp>
        <p:nvSpPr>
          <p:cNvPr id="2" name="Titolo 1"/>
          <p:cNvSpPr>
            <a:spLocks noGrp="1"/>
          </p:cNvSpPr>
          <p:nvPr>
            <p:ph type="title"/>
          </p:nvPr>
        </p:nvSpPr>
        <p:spPr>
          <a:xfrm>
            <a:off x="628650" y="1"/>
            <a:ext cx="7886700" cy="811368"/>
          </a:xfrm>
        </p:spPr>
        <p:txBody>
          <a:bodyPr>
            <a:normAutofit/>
          </a:bodyPr>
          <a:lstStyle/>
          <a:p>
            <a:r>
              <a:rPr lang="it-IT" sz="3200" b="1" dirty="0" err="1" smtClean="0">
                <a:solidFill>
                  <a:schemeClr val="tx1">
                    <a:lumMod val="85000"/>
                  </a:schemeClr>
                </a:solidFill>
                <a:latin typeface="Calibri" panose="020F0502020204030204" pitchFamily="34" charset="0"/>
                <a:cs typeface="Calibri" panose="020F0502020204030204" pitchFamily="34" charset="0"/>
              </a:rPr>
              <a:t>Linac</a:t>
            </a:r>
            <a:r>
              <a:rPr lang="it-IT" sz="3200" b="1" dirty="0" smtClean="0">
                <a:solidFill>
                  <a:schemeClr val="tx1">
                    <a:lumMod val="85000"/>
                  </a:schemeClr>
                </a:solidFill>
                <a:latin typeface="Calibri" panose="020F0502020204030204" pitchFamily="34" charset="0"/>
                <a:cs typeface="Calibri" panose="020F0502020204030204" pitchFamily="34" charset="0"/>
              </a:rPr>
              <a:t> with </a:t>
            </a:r>
            <a:r>
              <a:rPr lang="it-IT" sz="3200" b="1" dirty="0" err="1" smtClean="0">
                <a:solidFill>
                  <a:schemeClr val="tx1">
                    <a:lumMod val="85000"/>
                  </a:schemeClr>
                </a:solidFill>
                <a:latin typeface="Calibri" panose="020F0502020204030204" pitchFamily="34" charset="0"/>
                <a:cs typeface="Calibri" panose="020F0502020204030204" pitchFamily="34" charset="0"/>
              </a:rPr>
              <a:t>gaskets</a:t>
            </a:r>
            <a:r>
              <a:rPr lang="it-IT" sz="3200" b="1" dirty="0" smtClean="0">
                <a:solidFill>
                  <a:schemeClr val="tx1">
                    <a:lumMod val="85000"/>
                  </a:schemeClr>
                </a:solidFill>
                <a:latin typeface="Calibri" panose="020F0502020204030204" pitchFamily="34" charset="0"/>
                <a:cs typeface="Calibri" panose="020F0502020204030204" pitchFamily="34" charset="0"/>
              </a:rPr>
              <a:t>: </a:t>
            </a:r>
            <a:r>
              <a:rPr lang="it-IT" sz="3200" b="1" dirty="0" err="1" smtClean="0">
                <a:solidFill>
                  <a:schemeClr val="tx1">
                    <a:lumMod val="85000"/>
                  </a:schemeClr>
                </a:solidFill>
                <a:latin typeface="Calibri" panose="020F0502020204030204" pitchFamily="34" charset="0"/>
                <a:cs typeface="Calibri" panose="020F0502020204030204" pitchFamily="34" charset="0"/>
              </a:rPr>
              <a:t>prototype</a:t>
            </a:r>
            <a:r>
              <a:rPr lang="it-IT" sz="3200" b="1" dirty="0" smtClean="0">
                <a:solidFill>
                  <a:schemeClr val="tx1">
                    <a:lumMod val="85000"/>
                  </a:schemeClr>
                </a:solidFill>
                <a:latin typeface="Calibri" panose="020F0502020204030204" pitchFamily="34" charset="0"/>
                <a:cs typeface="Calibri" panose="020F0502020204030204" pitchFamily="34" charset="0"/>
              </a:rPr>
              <a:t> design</a:t>
            </a:r>
            <a:endParaRPr lang="it-IT" sz="3200" b="1" dirty="0">
              <a:solidFill>
                <a:schemeClr val="tx1">
                  <a:lumMod val="85000"/>
                </a:schemeClr>
              </a:solidFill>
              <a:latin typeface="Calibri" panose="020F0502020204030204" pitchFamily="34" charset="0"/>
              <a:cs typeface="Calibri" panose="020F0502020204030204" pitchFamily="34" charset="0"/>
            </a:endParaRPr>
          </a:p>
        </p:txBody>
      </p:sp>
      <p:sp>
        <p:nvSpPr>
          <p:cNvPr id="11" name="Rettangolo 1"/>
          <p:cNvSpPr/>
          <p:nvPr/>
        </p:nvSpPr>
        <p:spPr>
          <a:xfrm>
            <a:off x="0" y="6319283"/>
            <a:ext cx="9317736" cy="261610"/>
          </a:xfrm>
          <a:prstGeom prst="rect">
            <a:avLst/>
          </a:prstGeom>
        </p:spPr>
        <p:txBody>
          <a:bodyPr wrap="square">
            <a:spAutoFit/>
          </a:bodyPr>
          <a:lstStyle/>
          <a:p>
            <a:r>
              <a:rPr lang="it-IT" sz="1100" dirty="0" smtClean="0">
                <a:solidFill>
                  <a:prstClr val="black"/>
                </a:solidFill>
                <a:latin typeface="Calibri" panose="020F0502020204030204" pitchFamily="34" charset="0"/>
                <a:cs typeface="Calibri" panose="020F0502020204030204" pitchFamily="34" charset="0"/>
              </a:rPr>
              <a:t>[5] C. Serpico, et al.</a:t>
            </a:r>
            <a:r>
              <a:rPr lang="en-US" sz="1100" dirty="0">
                <a:solidFill>
                  <a:prstClr val="black"/>
                </a:solidFill>
                <a:latin typeface="Calibri" panose="020F0502020204030204" pitchFamily="34" charset="0"/>
                <a:cs typeface="Calibri" panose="020F0502020204030204" pitchFamily="34" charset="0"/>
              </a:rPr>
              <a:t>, </a:t>
            </a:r>
            <a:r>
              <a:rPr lang="en-US" sz="1100" dirty="0" smtClean="0">
                <a:solidFill>
                  <a:prstClr val="black"/>
                </a:solidFill>
                <a:latin typeface="Calibri" panose="020F0502020204030204" pitchFamily="34" charset="0"/>
                <a:cs typeface="Calibri" panose="020F0502020204030204" pitchFamily="34" charset="0"/>
              </a:rPr>
              <a:t>“</a:t>
            </a:r>
            <a:r>
              <a:rPr lang="en-US" sz="1100" dirty="0">
                <a:solidFill>
                  <a:prstClr val="black"/>
                </a:solidFill>
                <a:latin typeface="Calibri" panose="020F0502020204030204" pitchFamily="34" charset="0"/>
                <a:cs typeface="Calibri" panose="020F0502020204030204" pitchFamily="34" charset="0"/>
              </a:rPr>
              <a:t>High gradient, high reliability, and low </a:t>
            </a:r>
            <a:r>
              <a:rPr lang="en-US" sz="1100" dirty="0" err="1">
                <a:solidFill>
                  <a:prstClr val="black"/>
                </a:solidFill>
                <a:latin typeface="Calibri" panose="020F0502020204030204" pitchFamily="34" charset="0"/>
                <a:cs typeface="Calibri" panose="020F0502020204030204" pitchFamily="34" charset="0"/>
              </a:rPr>
              <a:t>wakefield</a:t>
            </a:r>
            <a:r>
              <a:rPr lang="en-US" sz="1100" dirty="0">
                <a:solidFill>
                  <a:prstClr val="black"/>
                </a:solidFill>
                <a:latin typeface="Calibri" panose="020F0502020204030204" pitchFamily="34" charset="0"/>
                <a:cs typeface="Calibri" panose="020F0502020204030204" pitchFamily="34" charset="0"/>
              </a:rPr>
              <a:t> </a:t>
            </a:r>
            <a:r>
              <a:rPr lang="en-US" sz="1100" dirty="0" smtClean="0">
                <a:solidFill>
                  <a:prstClr val="black"/>
                </a:solidFill>
                <a:latin typeface="Calibri" panose="020F0502020204030204" pitchFamily="34" charset="0"/>
                <a:cs typeface="Calibri" panose="020F0502020204030204" pitchFamily="34" charset="0"/>
              </a:rPr>
              <a:t>accelerating structures </a:t>
            </a:r>
            <a:r>
              <a:rPr lang="en-US" sz="1100" dirty="0">
                <a:solidFill>
                  <a:prstClr val="black"/>
                </a:solidFill>
                <a:latin typeface="Calibri" panose="020F0502020204030204" pitchFamily="34" charset="0"/>
                <a:cs typeface="Calibri" panose="020F0502020204030204" pitchFamily="34" charset="0"/>
              </a:rPr>
              <a:t>for the FERMI FEL”. In: Review of Scientific Instruments 88 (2017).</a:t>
            </a:r>
            <a:endParaRPr lang="en-US" sz="1100" dirty="0" smtClean="0">
              <a:solidFill>
                <a:schemeClr val="bg1"/>
              </a:solidFill>
              <a:latin typeface="Calibri" panose="020F0502020204030204" pitchFamily="34" charset="0"/>
              <a:cs typeface="Calibri" panose="020F0502020204030204" pitchFamily="34" charset="0"/>
            </a:endParaRPr>
          </a:p>
        </p:txBody>
      </p:sp>
      <p:pic>
        <p:nvPicPr>
          <p:cNvPr id="16"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t="12240" b="16793"/>
          <a:stretch/>
        </p:blipFill>
        <p:spPr>
          <a:xfrm>
            <a:off x="5012931" y="1952456"/>
            <a:ext cx="3442805" cy="1692696"/>
          </a:xfrm>
          <a:prstGeom prst="rect">
            <a:avLst/>
          </a:prstGeom>
        </p:spPr>
      </p:pic>
      <p:sp>
        <p:nvSpPr>
          <p:cNvPr id="17" name="TextBox 78"/>
          <p:cNvSpPr txBox="1"/>
          <p:nvPr/>
        </p:nvSpPr>
        <p:spPr>
          <a:xfrm>
            <a:off x="5754630" y="2161894"/>
            <a:ext cx="850935" cy="276999"/>
          </a:xfrm>
          <a:prstGeom prst="rect">
            <a:avLst/>
          </a:prstGeom>
          <a:noFill/>
        </p:spPr>
        <p:txBody>
          <a:bodyPr wrap="square" rtlCol="0">
            <a:spAutoFit/>
          </a:bodyPr>
          <a:lstStyle/>
          <a:p>
            <a:r>
              <a:rPr lang="it-IT" sz="1200" dirty="0" smtClean="0">
                <a:solidFill>
                  <a:prstClr val="black"/>
                </a:solidFill>
                <a:latin typeface="Calibri" panose="020F0502020204030204"/>
              </a:rPr>
              <a:t>1</a:t>
            </a:r>
            <a:endParaRPr lang="it-IT" sz="1200" dirty="0">
              <a:solidFill>
                <a:prstClr val="black"/>
              </a:solidFill>
              <a:latin typeface="Calibri" panose="020F0502020204030204"/>
            </a:endParaRPr>
          </a:p>
        </p:txBody>
      </p:sp>
      <p:sp>
        <p:nvSpPr>
          <p:cNvPr id="19" name="TextBox 78"/>
          <p:cNvSpPr txBox="1"/>
          <p:nvPr/>
        </p:nvSpPr>
        <p:spPr>
          <a:xfrm>
            <a:off x="6043972" y="2161893"/>
            <a:ext cx="850935" cy="276999"/>
          </a:xfrm>
          <a:prstGeom prst="rect">
            <a:avLst/>
          </a:prstGeom>
          <a:noFill/>
        </p:spPr>
        <p:txBody>
          <a:bodyPr wrap="square" rtlCol="0">
            <a:spAutoFit/>
          </a:bodyPr>
          <a:lstStyle/>
          <a:p>
            <a:r>
              <a:rPr lang="it-IT" sz="1200" dirty="0" smtClean="0">
                <a:solidFill>
                  <a:prstClr val="black"/>
                </a:solidFill>
                <a:latin typeface="Calibri" panose="020F0502020204030204"/>
              </a:rPr>
              <a:t>2</a:t>
            </a:r>
            <a:endParaRPr lang="it-IT" sz="1200" dirty="0">
              <a:solidFill>
                <a:prstClr val="black"/>
              </a:solidFill>
              <a:latin typeface="Calibri" panose="020F0502020204030204"/>
            </a:endParaRPr>
          </a:p>
        </p:txBody>
      </p:sp>
      <p:sp>
        <p:nvSpPr>
          <p:cNvPr id="20" name="TextBox 78"/>
          <p:cNvSpPr txBox="1"/>
          <p:nvPr/>
        </p:nvSpPr>
        <p:spPr>
          <a:xfrm>
            <a:off x="6308865" y="2161892"/>
            <a:ext cx="850935" cy="276999"/>
          </a:xfrm>
          <a:prstGeom prst="rect">
            <a:avLst/>
          </a:prstGeom>
          <a:noFill/>
        </p:spPr>
        <p:txBody>
          <a:bodyPr wrap="square" rtlCol="0">
            <a:spAutoFit/>
          </a:bodyPr>
          <a:lstStyle/>
          <a:p>
            <a:r>
              <a:rPr lang="it-IT" sz="1200" dirty="0" smtClean="0">
                <a:solidFill>
                  <a:prstClr val="black"/>
                </a:solidFill>
                <a:latin typeface="Calibri" panose="020F0502020204030204"/>
              </a:rPr>
              <a:t>3</a:t>
            </a:r>
            <a:endParaRPr lang="it-IT" sz="1200" dirty="0">
              <a:solidFill>
                <a:prstClr val="black"/>
              </a:solidFill>
              <a:latin typeface="Calibri" panose="020F0502020204030204"/>
            </a:endParaRPr>
          </a:p>
        </p:txBody>
      </p:sp>
      <p:sp>
        <p:nvSpPr>
          <p:cNvPr id="21" name="TextBox 78"/>
          <p:cNvSpPr txBox="1"/>
          <p:nvPr/>
        </p:nvSpPr>
        <p:spPr>
          <a:xfrm>
            <a:off x="6496329" y="2161891"/>
            <a:ext cx="850935" cy="276999"/>
          </a:xfrm>
          <a:prstGeom prst="rect">
            <a:avLst/>
          </a:prstGeom>
          <a:noFill/>
        </p:spPr>
        <p:txBody>
          <a:bodyPr wrap="square" rtlCol="0">
            <a:spAutoFit/>
          </a:bodyPr>
          <a:lstStyle/>
          <a:p>
            <a:r>
              <a:rPr lang="it-IT" sz="1200" dirty="0" err="1" smtClean="0">
                <a:solidFill>
                  <a:prstClr val="black"/>
                </a:solidFill>
                <a:latin typeface="Calibri" panose="020F0502020204030204"/>
              </a:rPr>
              <a:t>sym</a:t>
            </a:r>
            <a:endParaRPr lang="it-IT" sz="1200" dirty="0">
              <a:solidFill>
                <a:prstClr val="black"/>
              </a:solidFill>
              <a:latin typeface="Calibri" panose="020F0502020204030204"/>
            </a:endParaRPr>
          </a:p>
        </p:txBody>
      </p:sp>
      <p:sp>
        <p:nvSpPr>
          <p:cNvPr id="22" name="TextBox 78"/>
          <p:cNvSpPr txBox="1"/>
          <p:nvPr/>
        </p:nvSpPr>
        <p:spPr>
          <a:xfrm>
            <a:off x="6870458" y="2161894"/>
            <a:ext cx="850935" cy="276999"/>
          </a:xfrm>
          <a:prstGeom prst="rect">
            <a:avLst/>
          </a:prstGeom>
          <a:noFill/>
        </p:spPr>
        <p:txBody>
          <a:bodyPr wrap="square" rtlCol="0">
            <a:spAutoFit/>
          </a:bodyPr>
          <a:lstStyle/>
          <a:p>
            <a:r>
              <a:rPr lang="it-IT" sz="1200" dirty="0" smtClean="0">
                <a:solidFill>
                  <a:prstClr val="black"/>
                </a:solidFill>
                <a:latin typeface="Calibri" panose="020F0502020204030204"/>
              </a:rPr>
              <a:t>3</a:t>
            </a:r>
            <a:endParaRPr lang="it-IT" sz="1200" dirty="0">
              <a:solidFill>
                <a:prstClr val="black"/>
              </a:solidFill>
              <a:latin typeface="Calibri" panose="020F0502020204030204"/>
            </a:endParaRPr>
          </a:p>
        </p:txBody>
      </p:sp>
      <p:sp>
        <p:nvSpPr>
          <p:cNvPr id="26" name="TextBox 78"/>
          <p:cNvSpPr txBox="1"/>
          <p:nvPr/>
        </p:nvSpPr>
        <p:spPr>
          <a:xfrm>
            <a:off x="7159800" y="2161893"/>
            <a:ext cx="850935" cy="276999"/>
          </a:xfrm>
          <a:prstGeom prst="rect">
            <a:avLst/>
          </a:prstGeom>
          <a:noFill/>
        </p:spPr>
        <p:txBody>
          <a:bodyPr wrap="square" rtlCol="0">
            <a:spAutoFit/>
          </a:bodyPr>
          <a:lstStyle/>
          <a:p>
            <a:r>
              <a:rPr lang="it-IT" sz="1200" dirty="0" smtClean="0">
                <a:solidFill>
                  <a:prstClr val="black"/>
                </a:solidFill>
                <a:latin typeface="Calibri" panose="020F0502020204030204"/>
              </a:rPr>
              <a:t>2</a:t>
            </a:r>
            <a:endParaRPr lang="it-IT" sz="1200" dirty="0">
              <a:solidFill>
                <a:prstClr val="black"/>
              </a:solidFill>
              <a:latin typeface="Calibri" panose="020F0502020204030204"/>
            </a:endParaRPr>
          </a:p>
        </p:txBody>
      </p:sp>
      <p:sp>
        <p:nvSpPr>
          <p:cNvPr id="27" name="TextBox 78"/>
          <p:cNvSpPr txBox="1"/>
          <p:nvPr/>
        </p:nvSpPr>
        <p:spPr>
          <a:xfrm>
            <a:off x="7424693" y="2161892"/>
            <a:ext cx="850935" cy="276999"/>
          </a:xfrm>
          <a:prstGeom prst="rect">
            <a:avLst/>
          </a:prstGeom>
          <a:noFill/>
        </p:spPr>
        <p:txBody>
          <a:bodyPr wrap="square" rtlCol="0">
            <a:spAutoFit/>
          </a:bodyPr>
          <a:lstStyle/>
          <a:p>
            <a:r>
              <a:rPr lang="it-IT" sz="1200" dirty="0" smtClean="0">
                <a:solidFill>
                  <a:prstClr val="black"/>
                </a:solidFill>
                <a:latin typeface="Calibri" panose="020F0502020204030204"/>
              </a:rPr>
              <a:t>1</a:t>
            </a:r>
            <a:endParaRPr lang="it-IT" sz="1200" dirty="0">
              <a:solidFill>
                <a:prstClr val="black"/>
              </a:solidFill>
              <a:latin typeface="Calibri" panose="020F0502020204030204"/>
            </a:endParaRPr>
          </a:p>
        </p:txBody>
      </p:sp>
      <p:sp>
        <p:nvSpPr>
          <p:cNvPr id="3" name="CasellaDiTesto 2"/>
          <p:cNvSpPr txBox="1"/>
          <p:nvPr/>
        </p:nvSpPr>
        <p:spPr>
          <a:xfrm>
            <a:off x="63262" y="875715"/>
            <a:ext cx="8642856" cy="738664"/>
          </a:xfrm>
          <a:prstGeom prst="rect">
            <a:avLst/>
          </a:prstGeom>
          <a:noFill/>
        </p:spPr>
        <p:txBody>
          <a:bodyPr wrap="square" rtlCol="0">
            <a:spAutoFit/>
          </a:bodyPr>
          <a:lstStyle/>
          <a:p>
            <a:pPr algn="just"/>
            <a:r>
              <a:rPr lang="it-IT" sz="1400" dirty="0" smtClean="0">
                <a:solidFill>
                  <a:schemeClr val="bg1"/>
                </a:solidFill>
                <a:latin typeface="Calibri" panose="020F0502020204030204" pitchFamily="34" charset="0"/>
                <a:cs typeface="Calibri" panose="020F0502020204030204" pitchFamily="34" charset="0"/>
              </a:rPr>
              <a:t>In </a:t>
            </a:r>
            <a:r>
              <a:rPr lang="it-IT" sz="1400" dirty="0">
                <a:solidFill>
                  <a:schemeClr val="bg1"/>
                </a:solidFill>
                <a:latin typeface="Calibri" panose="020F0502020204030204" pitchFamily="34" charset="0"/>
                <a:cs typeface="Calibri" panose="020F0502020204030204" pitchFamily="34" charset="0"/>
              </a:rPr>
              <a:t>the </a:t>
            </a:r>
            <a:r>
              <a:rPr lang="it-IT" sz="1400" dirty="0" err="1">
                <a:solidFill>
                  <a:schemeClr val="bg1"/>
                </a:solidFill>
                <a:latin typeface="Calibri" panose="020F0502020204030204" pitchFamily="34" charset="0"/>
                <a:cs typeface="Calibri" panose="020F0502020204030204" pitchFamily="34" charset="0"/>
              </a:rPr>
              <a:t>framework</a:t>
            </a:r>
            <a:r>
              <a:rPr lang="it-IT" sz="1400" dirty="0">
                <a:solidFill>
                  <a:schemeClr val="bg1"/>
                </a:solidFill>
                <a:latin typeface="Calibri" panose="020F0502020204030204" pitchFamily="34" charset="0"/>
                <a:cs typeface="Calibri" panose="020F0502020204030204" pitchFamily="34" charset="0"/>
              </a:rPr>
              <a:t> of the upgrade of the FERMI </a:t>
            </a:r>
            <a:r>
              <a:rPr lang="it-IT" sz="1400" dirty="0" smtClean="0">
                <a:solidFill>
                  <a:schemeClr val="bg1"/>
                </a:solidFill>
                <a:latin typeface="Calibri" panose="020F0502020204030204" pitchFamily="34" charset="0"/>
                <a:cs typeface="Calibri" panose="020F0502020204030204" pitchFamily="34" charset="0"/>
              </a:rPr>
              <a:t>Linac </a:t>
            </a:r>
            <a:r>
              <a:rPr lang="it-IT" sz="1400" dirty="0" err="1" smtClean="0">
                <a:solidFill>
                  <a:schemeClr val="bg1"/>
                </a:solidFill>
                <a:latin typeface="Calibri" panose="020F0502020204030204" pitchFamily="34" charset="0"/>
                <a:cs typeface="Calibri" panose="020F0502020204030204" pitchFamily="34" charset="0"/>
              </a:rPr>
              <a:t>at</a:t>
            </a:r>
            <a:r>
              <a:rPr lang="it-IT" sz="1400" dirty="0" smtClean="0">
                <a:solidFill>
                  <a:schemeClr val="bg1"/>
                </a:solidFill>
                <a:latin typeface="Calibri" panose="020F0502020204030204" pitchFamily="34" charset="0"/>
                <a:cs typeface="Calibri" panose="020F0502020204030204" pitchFamily="34" charset="0"/>
              </a:rPr>
              <a:t> the ELETTRA </a:t>
            </a:r>
            <a:r>
              <a:rPr lang="it-IT" sz="1400" dirty="0" err="1" smtClean="0">
                <a:solidFill>
                  <a:schemeClr val="bg1"/>
                </a:solidFill>
                <a:latin typeface="Calibri" panose="020F0502020204030204" pitchFamily="34" charset="0"/>
                <a:cs typeface="Calibri" panose="020F0502020204030204" pitchFamily="34" charset="0"/>
              </a:rPr>
              <a:t>Laboratories</a:t>
            </a:r>
            <a:r>
              <a:rPr lang="it-IT" sz="1400" dirty="0" smtClean="0">
                <a:solidFill>
                  <a:schemeClr val="bg1"/>
                </a:solidFill>
                <a:latin typeface="Calibri" panose="020F0502020204030204" pitchFamily="34" charset="0"/>
                <a:cs typeface="Calibri" panose="020F0502020204030204" pitchFamily="34" charset="0"/>
              </a:rPr>
              <a:t> (Trieste) an high </a:t>
            </a:r>
            <a:r>
              <a:rPr lang="it-IT" sz="1400" dirty="0" err="1" smtClean="0">
                <a:solidFill>
                  <a:schemeClr val="bg1"/>
                </a:solidFill>
                <a:latin typeface="Calibri" panose="020F0502020204030204" pitchFamily="34" charset="0"/>
                <a:cs typeface="Calibri" panose="020F0502020204030204" pitchFamily="34" charset="0"/>
              </a:rPr>
              <a:t>gradient</a:t>
            </a:r>
            <a:r>
              <a:rPr lang="it-IT" sz="1400" dirty="0" smtClean="0">
                <a:solidFill>
                  <a:schemeClr val="bg1"/>
                </a:solidFill>
                <a:latin typeface="Calibri" panose="020F0502020204030204" pitchFamily="34" charset="0"/>
                <a:cs typeface="Calibri" panose="020F0502020204030204" pitchFamily="34" charset="0"/>
              </a:rPr>
              <a:t> S-band </a:t>
            </a:r>
            <a:r>
              <a:rPr lang="it-IT" sz="1400" dirty="0" err="1" smtClean="0">
                <a:solidFill>
                  <a:schemeClr val="bg1"/>
                </a:solidFill>
                <a:latin typeface="Calibri" panose="020F0502020204030204" pitchFamily="34" charset="0"/>
                <a:cs typeface="Calibri" panose="020F0502020204030204" pitchFamily="34" charset="0"/>
              </a:rPr>
              <a:t>prototype</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has</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been</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realized</a:t>
            </a:r>
            <a:r>
              <a:rPr lang="it-IT" sz="1400" dirty="0" smtClean="0">
                <a:solidFill>
                  <a:schemeClr val="bg1"/>
                </a:solidFill>
                <a:latin typeface="Calibri" panose="020F0502020204030204" pitchFamily="34" charset="0"/>
                <a:cs typeface="Calibri" panose="020F0502020204030204" pitchFamily="34" charset="0"/>
              </a:rPr>
              <a:t> [5]. In </a:t>
            </a:r>
            <a:r>
              <a:rPr lang="it-IT" sz="1400" dirty="0" err="1" smtClean="0">
                <a:solidFill>
                  <a:schemeClr val="bg1"/>
                </a:solidFill>
                <a:latin typeface="Calibri" panose="020F0502020204030204" pitchFamily="34" charset="0"/>
                <a:cs typeface="Calibri" panose="020F0502020204030204" pitchFamily="34" charset="0"/>
              </a:rPr>
              <a:t>order</a:t>
            </a:r>
            <a:r>
              <a:rPr lang="it-IT" sz="1400" dirty="0" smtClean="0">
                <a:solidFill>
                  <a:schemeClr val="bg1"/>
                </a:solidFill>
                <a:latin typeface="Calibri" panose="020F0502020204030204" pitchFamily="34" charset="0"/>
                <a:cs typeface="Calibri" panose="020F0502020204030204" pitchFamily="34" charset="0"/>
              </a:rPr>
              <a:t> </a:t>
            </a:r>
            <a:r>
              <a:rPr lang="it-IT" sz="1400" dirty="0">
                <a:solidFill>
                  <a:schemeClr val="bg1"/>
                </a:solidFill>
                <a:latin typeface="Calibri" panose="020F0502020204030204" pitchFamily="34" charset="0"/>
                <a:cs typeface="Calibri" panose="020F0502020204030204" pitchFamily="34" charset="0"/>
              </a:rPr>
              <a:t>to </a:t>
            </a:r>
            <a:r>
              <a:rPr lang="it-IT" sz="1400" dirty="0" err="1">
                <a:solidFill>
                  <a:schemeClr val="bg1"/>
                </a:solidFill>
                <a:latin typeface="Calibri" panose="020F0502020204030204" pitchFamily="34" charset="0"/>
                <a:cs typeface="Calibri" panose="020F0502020204030204" pitchFamily="34" charset="0"/>
              </a:rPr>
              <a:t>make</a:t>
            </a:r>
            <a:r>
              <a:rPr lang="it-IT" sz="1400" dirty="0">
                <a:solidFill>
                  <a:schemeClr val="bg1"/>
                </a:solidFill>
                <a:latin typeface="Calibri" panose="020F0502020204030204" pitchFamily="34" charset="0"/>
                <a:cs typeface="Calibri" panose="020F0502020204030204" pitchFamily="34" charset="0"/>
              </a:rPr>
              <a:t> a </a:t>
            </a:r>
            <a:r>
              <a:rPr lang="it-IT" sz="1400" dirty="0" err="1">
                <a:solidFill>
                  <a:schemeClr val="bg1"/>
                </a:solidFill>
                <a:latin typeface="Calibri" panose="020F0502020204030204" pitchFamily="34" charset="0"/>
                <a:cs typeface="Calibri" panose="020F0502020204030204" pitchFamily="34" charset="0"/>
              </a:rPr>
              <a:t>comparison</a:t>
            </a:r>
            <a:r>
              <a:rPr lang="it-IT" sz="1400" dirty="0">
                <a:solidFill>
                  <a:schemeClr val="bg1"/>
                </a:solidFill>
                <a:latin typeface="Calibri" panose="020F0502020204030204" pitchFamily="34" charset="0"/>
                <a:cs typeface="Calibri" panose="020F0502020204030204" pitchFamily="34" charset="0"/>
              </a:rPr>
              <a:t> </a:t>
            </a:r>
            <a:r>
              <a:rPr lang="it-IT" sz="1400" dirty="0" err="1">
                <a:solidFill>
                  <a:schemeClr val="bg1"/>
                </a:solidFill>
                <a:latin typeface="Calibri" panose="020F0502020204030204" pitchFamily="34" charset="0"/>
                <a:cs typeface="Calibri" panose="020F0502020204030204" pitchFamily="34" charset="0"/>
              </a:rPr>
              <a:t>between</a:t>
            </a:r>
            <a:r>
              <a:rPr lang="it-IT" sz="1400" dirty="0">
                <a:solidFill>
                  <a:schemeClr val="bg1"/>
                </a:solidFill>
                <a:latin typeface="Calibri" panose="020F0502020204030204" pitchFamily="34" charset="0"/>
                <a:cs typeface="Calibri" panose="020F0502020204030204" pitchFamily="34" charset="0"/>
              </a:rPr>
              <a:t> a </a:t>
            </a:r>
            <a:r>
              <a:rPr lang="it-IT" sz="1400" dirty="0" err="1">
                <a:solidFill>
                  <a:schemeClr val="bg1"/>
                </a:solidFill>
                <a:latin typeface="Calibri" panose="020F0502020204030204" pitchFamily="34" charset="0"/>
                <a:cs typeface="Calibri" panose="020F0502020204030204" pitchFamily="34" charset="0"/>
              </a:rPr>
              <a:t>brazed</a:t>
            </a:r>
            <a:r>
              <a:rPr lang="it-IT" sz="1400" dirty="0">
                <a:solidFill>
                  <a:schemeClr val="bg1"/>
                </a:solidFill>
                <a:latin typeface="Calibri" panose="020F0502020204030204" pitchFamily="34" charset="0"/>
                <a:cs typeface="Calibri" panose="020F0502020204030204" pitchFamily="34" charset="0"/>
              </a:rPr>
              <a:t> and an </a:t>
            </a:r>
            <a:r>
              <a:rPr lang="it-IT" sz="1400" dirty="0" smtClean="0">
                <a:solidFill>
                  <a:schemeClr val="bg1"/>
                </a:solidFill>
                <a:latin typeface="Calibri" panose="020F0502020204030204" pitchFamily="34" charset="0"/>
                <a:cs typeface="Calibri" panose="020F0502020204030204" pitchFamily="34" charset="0"/>
              </a:rPr>
              <a:t>hard-</a:t>
            </a:r>
            <a:r>
              <a:rPr lang="it-IT" sz="1400" dirty="0" err="1" smtClean="0">
                <a:solidFill>
                  <a:schemeClr val="bg1"/>
                </a:solidFill>
                <a:latin typeface="Calibri" panose="020F0502020204030204" pitchFamily="34" charset="0"/>
                <a:cs typeface="Calibri" panose="020F0502020204030204" pitchFamily="34" charset="0"/>
              </a:rPr>
              <a:t>copper</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a:solidFill>
                  <a:schemeClr val="bg1"/>
                </a:solidFill>
                <a:latin typeface="Calibri" panose="020F0502020204030204" pitchFamily="34" charset="0"/>
                <a:cs typeface="Calibri" panose="020F0502020204030204" pitchFamily="34" charset="0"/>
              </a:rPr>
              <a:t>clamped</a:t>
            </a:r>
            <a:r>
              <a:rPr lang="it-IT" sz="1400" dirty="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structure</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we</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decided</a:t>
            </a:r>
            <a:r>
              <a:rPr lang="it-IT" sz="1400" dirty="0" smtClean="0">
                <a:solidFill>
                  <a:schemeClr val="bg1"/>
                </a:solidFill>
                <a:latin typeface="Calibri" panose="020F0502020204030204" pitchFamily="34" charset="0"/>
                <a:cs typeface="Calibri" panose="020F0502020204030204" pitchFamily="34" charset="0"/>
              </a:rPr>
              <a:t> to </a:t>
            </a:r>
            <a:r>
              <a:rPr lang="it-IT" sz="1400" dirty="0" err="1" smtClean="0">
                <a:solidFill>
                  <a:schemeClr val="bg1"/>
                </a:solidFill>
                <a:latin typeface="Calibri" panose="020F0502020204030204" pitchFamily="34" charset="0"/>
                <a:cs typeface="Calibri" panose="020F0502020204030204" pitchFamily="34" charset="0"/>
              </a:rPr>
              <a:t>realize</a:t>
            </a:r>
            <a:r>
              <a:rPr lang="it-IT" sz="1400" dirty="0" smtClean="0">
                <a:solidFill>
                  <a:schemeClr val="bg1"/>
                </a:solidFill>
                <a:latin typeface="Calibri" panose="020F0502020204030204" pitchFamily="34" charset="0"/>
                <a:cs typeface="Calibri" panose="020F0502020204030204" pitchFamily="34" charset="0"/>
              </a:rPr>
              <a:t> a </a:t>
            </a:r>
            <a:r>
              <a:rPr lang="it-IT" sz="1400" dirty="0" err="1" smtClean="0">
                <a:solidFill>
                  <a:schemeClr val="bg1"/>
                </a:solidFill>
                <a:latin typeface="Calibri" panose="020F0502020204030204" pitchFamily="34" charset="0"/>
                <a:cs typeface="Calibri" panose="020F0502020204030204" pitchFamily="34" charset="0"/>
              </a:rPr>
              <a:t>similar</a:t>
            </a:r>
            <a:r>
              <a:rPr lang="it-IT" sz="1400" dirty="0" smtClean="0">
                <a:solidFill>
                  <a:schemeClr val="bg1"/>
                </a:solidFill>
                <a:latin typeface="Calibri" panose="020F0502020204030204" pitchFamily="34" charset="0"/>
                <a:cs typeface="Calibri" panose="020F0502020204030204" pitchFamily="34" charset="0"/>
              </a:rPr>
              <a:t> to the «FERMI» layout. The </a:t>
            </a:r>
            <a:r>
              <a:rPr lang="it-IT" sz="1400" dirty="0" err="1" smtClean="0">
                <a:solidFill>
                  <a:schemeClr val="bg1"/>
                </a:solidFill>
                <a:latin typeface="Calibri" panose="020F0502020204030204" pitchFamily="34" charset="0"/>
                <a:cs typeface="Calibri" panose="020F0502020204030204" pitchFamily="34" charset="0"/>
              </a:rPr>
              <a:t>prototypes</a:t>
            </a:r>
            <a:r>
              <a:rPr lang="it-IT" sz="1400" dirty="0" smtClean="0">
                <a:solidFill>
                  <a:schemeClr val="bg1"/>
                </a:solidFill>
                <a:latin typeface="Calibri" panose="020F0502020204030204" pitchFamily="34" charset="0"/>
                <a:cs typeface="Calibri" panose="020F0502020204030204" pitchFamily="34" charset="0"/>
              </a:rPr>
              <a:t> </a:t>
            </a:r>
            <a:r>
              <a:rPr lang="it-IT" sz="1400" dirty="0" err="1" smtClean="0">
                <a:solidFill>
                  <a:schemeClr val="bg1"/>
                </a:solidFill>
                <a:latin typeface="Calibri" panose="020F0502020204030204" pitchFamily="34" charset="0"/>
                <a:cs typeface="Calibri" panose="020F0502020204030204" pitchFamily="34" charset="0"/>
              </a:rPr>
              <a:t>have</a:t>
            </a:r>
            <a:r>
              <a:rPr lang="it-IT" sz="1400" dirty="0" smtClean="0">
                <a:solidFill>
                  <a:schemeClr val="bg1"/>
                </a:solidFill>
                <a:latin typeface="Calibri" panose="020F0502020204030204" pitchFamily="34" charset="0"/>
                <a:cs typeface="Calibri" panose="020F0502020204030204" pitchFamily="34" charset="0"/>
              </a:rPr>
              <a:t> a </a:t>
            </a:r>
            <a:r>
              <a:rPr lang="it-IT" sz="1400" dirty="0" err="1" smtClean="0">
                <a:solidFill>
                  <a:schemeClr val="bg1"/>
                </a:solidFill>
                <a:latin typeface="Calibri" panose="020F0502020204030204" pitchFamily="34" charset="0"/>
                <a:cs typeface="Calibri" panose="020F0502020204030204" pitchFamily="34" charset="0"/>
              </a:rPr>
              <a:t>symmetrized</a:t>
            </a:r>
            <a:r>
              <a:rPr lang="it-IT" sz="1400" dirty="0" smtClean="0">
                <a:solidFill>
                  <a:schemeClr val="bg1"/>
                </a:solidFill>
                <a:latin typeface="Calibri" panose="020F0502020204030204" pitchFamily="34" charset="0"/>
                <a:cs typeface="Calibri" panose="020F0502020204030204" pitchFamily="34" charset="0"/>
              </a:rPr>
              <a:t> model layout:</a:t>
            </a:r>
          </a:p>
        </p:txBody>
      </p:sp>
      <p:sp>
        <p:nvSpPr>
          <p:cNvPr id="43" name="CasellaDiTesto 10"/>
          <p:cNvSpPr txBox="1"/>
          <p:nvPr/>
        </p:nvSpPr>
        <p:spPr>
          <a:xfrm>
            <a:off x="139209" y="4008358"/>
            <a:ext cx="8427700" cy="2169825"/>
          </a:xfrm>
          <a:prstGeom prst="rect">
            <a:avLst/>
          </a:prstGeom>
          <a:noFill/>
        </p:spPr>
        <p:txBody>
          <a:bodyPr wrap="square" rtlCol="0">
            <a:spAutoFit/>
          </a:bodyPr>
          <a:lstStyle/>
          <a:p>
            <a:pPr algn="just"/>
            <a:r>
              <a:rPr lang="en-US" sz="1500" dirty="0" smtClean="0">
                <a:solidFill>
                  <a:schemeClr val="bg1"/>
                </a:solidFill>
                <a:latin typeface="Calibri" panose="020F0502020204030204" pitchFamily="34" charset="0"/>
                <a:cs typeface="Calibri" panose="020F0502020204030204" pitchFamily="34" charset="0"/>
              </a:rPr>
              <a:t>To implement </a:t>
            </a:r>
            <a:r>
              <a:rPr lang="en-US" sz="1500" dirty="0">
                <a:solidFill>
                  <a:schemeClr val="bg1"/>
                </a:solidFill>
                <a:latin typeface="Calibri" panose="020F0502020204030204" pitchFamily="34" charset="0"/>
                <a:cs typeface="Calibri" panose="020F0502020204030204" pitchFamily="34" charset="0"/>
              </a:rPr>
              <a:t>the gasket clamping fabrication </a:t>
            </a:r>
            <a:r>
              <a:rPr lang="en-US" sz="1500" dirty="0" smtClean="0">
                <a:solidFill>
                  <a:schemeClr val="bg1"/>
                </a:solidFill>
                <a:latin typeface="Calibri" panose="020F0502020204030204" pitchFamily="34" charset="0"/>
                <a:cs typeface="Calibri" panose="020F0502020204030204" pitchFamily="34" charset="0"/>
              </a:rPr>
              <a:t>technique and also lower the realization costs </a:t>
            </a:r>
            <a:r>
              <a:rPr lang="en-US" sz="1500" dirty="0">
                <a:solidFill>
                  <a:schemeClr val="bg1"/>
                </a:solidFill>
                <a:latin typeface="Calibri" panose="020F0502020204030204" pitchFamily="34" charset="0"/>
                <a:cs typeface="Calibri" panose="020F0502020204030204" pitchFamily="34" charset="0"/>
              </a:rPr>
              <a:t>we need to consider some design choice that influence directly the electromagnetic </a:t>
            </a:r>
            <a:r>
              <a:rPr lang="en-US" sz="1500" dirty="0" smtClean="0">
                <a:solidFill>
                  <a:schemeClr val="bg1"/>
                </a:solidFill>
                <a:latin typeface="Calibri" panose="020F0502020204030204" pitchFamily="34" charset="0"/>
                <a:cs typeface="Calibri" panose="020F0502020204030204" pitchFamily="34" charset="0"/>
              </a:rPr>
              <a:t>design</a:t>
            </a:r>
            <a:r>
              <a:rPr lang="it-IT" sz="1500" dirty="0" smtClean="0">
                <a:solidFill>
                  <a:schemeClr val="bg1"/>
                </a:solidFill>
                <a:latin typeface="Calibri" panose="020F0502020204030204" pitchFamily="34" charset="0"/>
                <a:cs typeface="Calibri" panose="020F0502020204030204" pitchFamily="34" charset="0"/>
              </a:rPr>
              <a:t>:</a:t>
            </a:r>
          </a:p>
          <a:p>
            <a:pPr algn="just"/>
            <a:endParaRPr lang="it-IT" sz="1500" dirty="0" smtClean="0">
              <a:solidFill>
                <a:schemeClr val="bg1"/>
              </a:solidFill>
              <a:latin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it-IT" sz="1500" b="1" dirty="0" smtClean="0">
                <a:solidFill>
                  <a:prstClr val="black"/>
                </a:solidFill>
                <a:latin typeface="Calibri" panose="020F0502020204030204" pitchFamily="34" charset="0"/>
                <a:cs typeface="Calibri" panose="020F0502020204030204" pitchFamily="34" charset="0"/>
              </a:rPr>
              <a:t>Use of </a:t>
            </a:r>
            <a:r>
              <a:rPr lang="it-IT" sz="1500" b="1" dirty="0" err="1" smtClean="0">
                <a:solidFill>
                  <a:prstClr val="black"/>
                </a:solidFill>
                <a:latin typeface="Calibri" panose="020F0502020204030204" pitchFamily="34" charset="0"/>
                <a:cs typeface="Calibri" panose="020F0502020204030204" pitchFamily="34" charset="0"/>
              </a:rPr>
              <a:t>magnetic</a:t>
            </a:r>
            <a:r>
              <a:rPr lang="it-IT" sz="1500" b="1" dirty="0" smtClean="0">
                <a:solidFill>
                  <a:prstClr val="black"/>
                </a:solidFill>
                <a:latin typeface="Calibri" panose="020F0502020204030204" pitchFamily="34" charset="0"/>
                <a:cs typeface="Calibri" panose="020F0502020204030204" pitchFamily="34" charset="0"/>
              </a:rPr>
              <a:t> </a:t>
            </a:r>
            <a:r>
              <a:rPr lang="it-IT" sz="1500" b="1" dirty="0" err="1" smtClean="0">
                <a:solidFill>
                  <a:prstClr val="black"/>
                </a:solidFill>
                <a:latin typeface="Calibri" panose="020F0502020204030204" pitchFamily="34" charset="0"/>
                <a:cs typeface="Calibri" panose="020F0502020204030204" pitchFamily="34" charset="0"/>
              </a:rPr>
              <a:t>coupling</a:t>
            </a:r>
            <a:r>
              <a:rPr lang="it-IT" sz="1500" b="1" dirty="0" smtClean="0">
                <a:solidFill>
                  <a:prstClr val="black"/>
                </a:solidFill>
                <a:latin typeface="Calibri" panose="020F0502020204030204" pitchFamily="34" charset="0"/>
                <a:cs typeface="Calibri" panose="020F0502020204030204" pitchFamily="34" charset="0"/>
              </a:rPr>
              <a:t> (MC) coupler with a racetrack slot </a:t>
            </a:r>
          </a:p>
          <a:p>
            <a:pPr marL="742950" lvl="1" indent="-285750" algn="just">
              <a:buFont typeface="Wingdings" panose="05000000000000000000" pitchFamily="2" charset="2"/>
              <a:buChar char="Ø"/>
            </a:pPr>
            <a:r>
              <a:rPr lang="it-IT" sz="1500" dirty="0" smtClean="0">
                <a:solidFill>
                  <a:prstClr val="black"/>
                </a:solidFill>
                <a:latin typeface="Calibri" panose="020F0502020204030204" pitchFamily="34" charset="0"/>
                <a:cs typeface="Calibri" panose="020F0502020204030204" pitchFamily="34" charset="0"/>
              </a:rPr>
              <a:t>The </a:t>
            </a:r>
            <a:r>
              <a:rPr lang="it-IT" sz="1500" dirty="0" err="1" smtClean="0">
                <a:solidFill>
                  <a:prstClr val="black"/>
                </a:solidFill>
                <a:latin typeface="Calibri" panose="020F0502020204030204" pitchFamily="34" charset="0"/>
                <a:cs typeface="Calibri" panose="020F0502020204030204" pitchFamily="34" charset="0"/>
              </a:rPr>
              <a:t>implementation</a:t>
            </a:r>
            <a:r>
              <a:rPr lang="it-IT" sz="1500" dirty="0" smtClean="0">
                <a:solidFill>
                  <a:prstClr val="black"/>
                </a:solidFill>
                <a:latin typeface="Calibri" panose="020F0502020204030204" pitchFamily="34" charset="0"/>
                <a:cs typeface="Calibri" panose="020F0502020204030204" pitchFamily="34" charset="0"/>
              </a:rPr>
              <a:t> of a </a:t>
            </a:r>
            <a:r>
              <a:rPr lang="it-IT" sz="1500" dirty="0" err="1" smtClean="0">
                <a:solidFill>
                  <a:prstClr val="black"/>
                </a:solidFill>
                <a:latin typeface="Calibri" panose="020F0502020204030204" pitchFamily="34" charset="0"/>
                <a:cs typeface="Calibri" panose="020F0502020204030204" pitchFamily="34" charset="0"/>
              </a:rPr>
              <a:t>waveguide</a:t>
            </a:r>
            <a:r>
              <a:rPr lang="it-IT" sz="1500" dirty="0" smtClean="0">
                <a:solidFill>
                  <a:prstClr val="black"/>
                </a:solidFill>
                <a:latin typeface="Calibri" panose="020F0502020204030204" pitchFamily="34" charset="0"/>
                <a:cs typeface="Calibri" panose="020F0502020204030204" pitchFamily="34" charset="0"/>
              </a:rPr>
              <a:t> </a:t>
            </a:r>
            <a:r>
              <a:rPr lang="it-IT" sz="1500" dirty="0" err="1" smtClean="0">
                <a:solidFill>
                  <a:prstClr val="black"/>
                </a:solidFill>
                <a:latin typeface="Calibri" panose="020F0502020204030204" pitchFamily="34" charset="0"/>
                <a:cs typeface="Calibri" panose="020F0502020204030204" pitchFamily="34" charset="0"/>
              </a:rPr>
              <a:t>coupler</a:t>
            </a:r>
            <a:r>
              <a:rPr lang="it-IT" sz="1500" dirty="0" smtClean="0">
                <a:solidFill>
                  <a:prstClr val="black"/>
                </a:solidFill>
                <a:latin typeface="Calibri" panose="020F0502020204030204" pitchFamily="34" charset="0"/>
                <a:cs typeface="Calibri" panose="020F0502020204030204" pitchFamily="34" charset="0"/>
              </a:rPr>
              <a:t> (EC) with </a:t>
            </a:r>
            <a:r>
              <a:rPr lang="it-IT" sz="1500" dirty="0" err="1" smtClean="0">
                <a:solidFill>
                  <a:prstClr val="black"/>
                </a:solidFill>
                <a:latin typeface="Calibri" panose="020F0502020204030204" pitchFamily="34" charset="0"/>
                <a:cs typeface="Calibri" panose="020F0502020204030204" pitchFamily="34" charset="0"/>
              </a:rPr>
              <a:t>gaskets</a:t>
            </a:r>
            <a:r>
              <a:rPr lang="it-IT" sz="1500" dirty="0" smtClean="0">
                <a:solidFill>
                  <a:prstClr val="black"/>
                </a:solidFill>
                <a:latin typeface="Calibri" panose="020F0502020204030204" pitchFamily="34" charset="0"/>
                <a:cs typeface="Calibri" panose="020F0502020204030204" pitchFamily="34" charset="0"/>
              </a:rPr>
              <a:t> </a:t>
            </a:r>
            <a:r>
              <a:rPr lang="it-IT" sz="1500" dirty="0" err="1" smtClean="0">
                <a:solidFill>
                  <a:prstClr val="black"/>
                </a:solidFill>
                <a:latin typeface="Calibri" panose="020F0502020204030204" pitchFamily="34" charset="0"/>
                <a:cs typeface="Calibri" panose="020F0502020204030204" pitchFamily="34" charset="0"/>
              </a:rPr>
              <a:t>at</a:t>
            </a:r>
            <a:r>
              <a:rPr lang="it-IT" sz="1500" dirty="0" smtClean="0">
                <a:solidFill>
                  <a:prstClr val="black"/>
                </a:solidFill>
                <a:latin typeface="Calibri" panose="020F0502020204030204" pitchFamily="34" charset="0"/>
                <a:cs typeface="Calibri" panose="020F0502020204030204" pitchFamily="34" charset="0"/>
              </a:rPr>
              <a:t> the </a:t>
            </a:r>
            <a:r>
              <a:rPr lang="it-IT" sz="1500" dirty="0" err="1" smtClean="0">
                <a:solidFill>
                  <a:prstClr val="black"/>
                </a:solidFill>
                <a:latin typeface="Calibri" panose="020F0502020204030204" pitchFamily="34" charset="0"/>
                <a:cs typeface="Calibri" panose="020F0502020204030204" pitchFamily="34" charset="0"/>
              </a:rPr>
              <a:t>coupling</a:t>
            </a:r>
            <a:r>
              <a:rPr lang="it-IT" sz="1500" dirty="0" smtClean="0">
                <a:solidFill>
                  <a:prstClr val="black"/>
                </a:solidFill>
                <a:latin typeface="Calibri" panose="020F0502020204030204" pitchFamily="34" charset="0"/>
                <a:cs typeface="Calibri" panose="020F0502020204030204" pitchFamily="34" charset="0"/>
              </a:rPr>
              <a:t> </a:t>
            </a:r>
            <a:r>
              <a:rPr lang="it-IT" sz="1500" dirty="0" err="1" smtClean="0">
                <a:solidFill>
                  <a:prstClr val="black"/>
                </a:solidFill>
                <a:latin typeface="Calibri" panose="020F0502020204030204" pitchFamily="34" charset="0"/>
                <a:cs typeface="Calibri" panose="020F0502020204030204" pitchFamily="34" charset="0"/>
              </a:rPr>
              <a:t>cell</a:t>
            </a:r>
            <a:r>
              <a:rPr lang="it-IT" sz="1500" dirty="0" smtClean="0">
                <a:solidFill>
                  <a:prstClr val="black"/>
                </a:solidFill>
                <a:latin typeface="Calibri" panose="020F0502020204030204" pitchFamily="34" charset="0"/>
                <a:cs typeface="Calibri" panose="020F0502020204030204" pitchFamily="34" charset="0"/>
              </a:rPr>
              <a:t> </a:t>
            </a:r>
            <a:r>
              <a:rPr lang="it-IT" sz="1500" dirty="0" err="1" smtClean="0">
                <a:solidFill>
                  <a:prstClr val="black"/>
                </a:solidFill>
                <a:latin typeface="Calibri" panose="020F0502020204030204" pitchFamily="34" charset="0"/>
                <a:cs typeface="Calibri" panose="020F0502020204030204" pitchFamily="34" charset="0"/>
              </a:rPr>
              <a:t>is</a:t>
            </a:r>
            <a:r>
              <a:rPr lang="it-IT" sz="1500" dirty="0" smtClean="0">
                <a:solidFill>
                  <a:prstClr val="black"/>
                </a:solidFill>
                <a:latin typeface="Calibri" panose="020F0502020204030204" pitchFamily="34" charset="0"/>
                <a:cs typeface="Calibri" panose="020F0502020204030204" pitchFamily="34" charset="0"/>
              </a:rPr>
              <a:t> under </a:t>
            </a:r>
            <a:r>
              <a:rPr lang="it-IT" sz="1500" dirty="0" err="1" smtClean="0">
                <a:solidFill>
                  <a:prstClr val="black"/>
                </a:solidFill>
                <a:latin typeface="Calibri" panose="020F0502020204030204" pitchFamily="34" charset="0"/>
                <a:cs typeface="Calibri" panose="020F0502020204030204" pitchFamily="34" charset="0"/>
              </a:rPr>
              <a:t>study</a:t>
            </a:r>
            <a:r>
              <a:rPr lang="it-IT" sz="1500" dirty="0" smtClean="0">
                <a:solidFill>
                  <a:prstClr val="black"/>
                </a:solidFill>
                <a:latin typeface="Calibri" panose="020F0502020204030204" pitchFamily="34" charset="0"/>
                <a:cs typeface="Calibri" panose="020F0502020204030204" pitchFamily="34" charset="0"/>
              </a:rPr>
              <a:t>.</a:t>
            </a:r>
          </a:p>
          <a:p>
            <a:pPr lvl="1" algn="just"/>
            <a:endParaRPr lang="it-IT" sz="1500" b="1" dirty="0" smtClean="0">
              <a:solidFill>
                <a:prstClr val="black"/>
              </a:solidFill>
              <a:latin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it-IT" sz="1500" b="1" dirty="0" err="1" smtClean="0">
                <a:solidFill>
                  <a:prstClr val="black"/>
                </a:solidFill>
                <a:latin typeface="Calibri" panose="020F0502020204030204" pitchFamily="34" charset="0"/>
                <a:cs typeface="Calibri" panose="020F0502020204030204" pitchFamily="34" charset="0"/>
              </a:rPr>
              <a:t>Internal</a:t>
            </a:r>
            <a:r>
              <a:rPr lang="it-IT" sz="1500" b="1" dirty="0" smtClean="0">
                <a:solidFill>
                  <a:prstClr val="black"/>
                </a:solidFill>
                <a:latin typeface="Calibri" panose="020F0502020204030204" pitchFamily="34" charset="0"/>
                <a:cs typeface="Calibri" panose="020F0502020204030204" pitchFamily="34" charset="0"/>
              </a:rPr>
              <a:t> </a:t>
            </a:r>
            <a:r>
              <a:rPr lang="it-IT" sz="1500" b="1" dirty="0" err="1" smtClean="0">
                <a:solidFill>
                  <a:prstClr val="black"/>
                </a:solidFill>
                <a:latin typeface="Calibri" panose="020F0502020204030204" pitchFamily="34" charset="0"/>
                <a:cs typeface="Calibri" panose="020F0502020204030204" pitchFamily="34" charset="0"/>
              </a:rPr>
              <a:t>edge</a:t>
            </a:r>
            <a:r>
              <a:rPr lang="it-IT" sz="1500" b="1" dirty="0" smtClean="0">
                <a:solidFill>
                  <a:prstClr val="black"/>
                </a:solidFill>
                <a:latin typeface="Calibri" panose="020F0502020204030204" pitchFamily="34" charset="0"/>
                <a:cs typeface="Calibri" panose="020F0502020204030204" pitchFamily="34" charset="0"/>
              </a:rPr>
              <a:t> </a:t>
            </a:r>
            <a:r>
              <a:rPr lang="it-IT" sz="1500" b="1" dirty="0" err="1" smtClean="0">
                <a:solidFill>
                  <a:prstClr val="black"/>
                </a:solidFill>
                <a:latin typeface="Calibri" panose="020F0502020204030204" pitchFamily="34" charset="0"/>
                <a:cs typeface="Calibri" panose="020F0502020204030204" pitchFamily="34" charset="0"/>
              </a:rPr>
              <a:t>roundings</a:t>
            </a:r>
            <a:r>
              <a:rPr lang="it-IT" sz="1500" b="1" dirty="0" smtClean="0">
                <a:solidFill>
                  <a:prstClr val="black"/>
                </a:solidFill>
                <a:latin typeface="Calibri" panose="020F0502020204030204" pitchFamily="34" charset="0"/>
                <a:cs typeface="Calibri" panose="020F0502020204030204" pitchFamily="34" charset="0"/>
              </a:rPr>
              <a:t> of the </a:t>
            </a:r>
            <a:r>
              <a:rPr lang="it-IT" sz="1500" b="1" dirty="0" err="1" smtClean="0">
                <a:solidFill>
                  <a:prstClr val="black"/>
                </a:solidFill>
                <a:latin typeface="Calibri" panose="020F0502020204030204" pitchFamily="34" charset="0"/>
                <a:cs typeface="Calibri" panose="020F0502020204030204" pitchFamily="34" charset="0"/>
              </a:rPr>
              <a:t>cells</a:t>
            </a:r>
            <a:r>
              <a:rPr lang="it-IT" sz="1500" b="1" dirty="0" smtClean="0">
                <a:solidFill>
                  <a:prstClr val="black"/>
                </a:solidFill>
                <a:latin typeface="Calibri" panose="020F0502020204030204" pitchFamily="34" charset="0"/>
                <a:cs typeface="Calibri" panose="020F0502020204030204" pitchFamily="34" charset="0"/>
              </a:rPr>
              <a:t> </a:t>
            </a:r>
            <a:r>
              <a:rPr lang="it-IT" sz="1500" dirty="0" err="1" smtClean="0">
                <a:solidFill>
                  <a:prstClr val="black"/>
                </a:solidFill>
                <a:latin typeface="Calibri" panose="020F0502020204030204" pitchFamily="34" charset="0"/>
                <a:cs typeface="Calibri" panose="020F0502020204030204" pitchFamily="34" charset="0"/>
              </a:rPr>
              <a:t>have</a:t>
            </a:r>
            <a:r>
              <a:rPr lang="it-IT" sz="1500" dirty="0" smtClean="0">
                <a:solidFill>
                  <a:prstClr val="black"/>
                </a:solidFill>
                <a:latin typeface="Calibri" panose="020F0502020204030204" pitchFamily="34" charset="0"/>
                <a:cs typeface="Calibri" panose="020F0502020204030204" pitchFamily="34" charset="0"/>
              </a:rPr>
              <a:t> </a:t>
            </a:r>
            <a:r>
              <a:rPr lang="it-IT" sz="1500" dirty="0" err="1" smtClean="0">
                <a:solidFill>
                  <a:prstClr val="black"/>
                </a:solidFill>
                <a:latin typeface="Calibri" panose="020F0502020204030204" pitchFamily="34" charset="0"/>
                <a:cs typeface="Calibri" panose="020F0502020204030204" pitchFamily="34" charset="0"/>
              </a:rPr>
              <a:t>been</a:t>
            </a:r>
            <a:r>
              <a:rPr lang="it-IT" sz="1500" dirty="0" smtClean="0">
                <a:solidFill>
                  <a:prstClr val="black"/>
                </a:solidFill>
                <a:latin typeface="Calibri" panose="020F0502020204030204" pitchFamily="34" charset="0"/>
                <a:cs typeface="Calibri" panose="020F0502020204030204" pitchFamily="34" charset="0"/>
              </a:rPr>
              <a:t> </a:t>
            </a:r>
            <a:r>
              <a:rPr lang="it-IT" sz="1500" dirty="0" err="1" smtClean="0">
                <a:solidFill>
                  <a:prstClr val="black"/>
                </a:solidFill>
                <a:latin typeface="Calibri" panose="020F0502020204030204" pitchFamily="34" charset="0"/>
                <a:cs typeface="Calibri" panose="020F0502020204030204" pitchFamily="34" charset="0"/>
              </a:rPr>
              <a:t>used</a:t>
            </a:r>
            <a:r>
              <a:rPr lang="it-IT" sz="1500" dirty="0" smtClean="0">
                <a:solidFill>
                  <a:prstClr val="black"/>
                </a:solidFill>
                <a:latin typeface="Calibri" panose="020F0502020204030204" pitchFamily="34" charset="0"/>
                <a:cs typeface="Calibri" panose="020F0502020204030204" pitchFamily="34" charset="0"/>
              </a:rPr>
              <a:t> to </a:t>
            </a:r>
            <a:r>
              <a:rPr lang="it-IT" sz="1500" dirty="0" err="1" smtClean="0">
                <a:solidFill>
                  <a:prstClr val="black"/>
                </a:solidFill>
                <a:latin typeface="Calibri" panose="020F0502020204030204" pitchFamily="34" charset="0"/>
                <a:cs typeface="Calibri" panose="020F0502020204030204" pitchFamily="34" charset="0"/>
              </a:rPr>
              <a:t>tune</a:t>
            </a:r>
            <a:r>
              <a:rPr lang="it-IT" sz="1500" dirty="0" smtClean="0">
                <a:solidFill>
                  <a:prstClr val="black"/>
                </a:solidFill>
                <a:latin typeface="Calibri" panose="020F0502020204030204" pitchFamily="34" charset="0"/>
                <a:cs typeface="Calibri" panose="020F0502020204030204" pitchFamily="34" charset="0"/>
              </a:rPr>
              <a:t> the </a:t>
            </a:r>
            <a:r>
              <a:rPr lang="it-IT" sz="1500" dirty="0" err="1" smtClean="0">
                <a:solidFill>
                  <a:prstClr val="black"/>
                </a:solidFill>
                <a:latin typeface="Calibri" panose="020F0502020204030204" pitchFamily="34" charset="0"/>
                <a:cs typeface="Calibri" panose="020F0502020204030204" pitchFamily="34" charset="0"/>
              </a:rPr>
              <a:t>cells</a:t>
            </a:r>
            <a:r>
              <a:rPr lang="it-IT" sz="1500" dirty="0" smtClean="0">
                <a:solidFill>
                  <a:prstClr val="black"/>
                </a:solidFill>
                <a:latin typeface="Calibri" panose="020F0502020204030204" pitchFamily="34" charset="0"/>
                <a:cs typeface="Calibri" panose="020F0502020204030204" pitchFamily="34" charset="0"/>
              </a:rPr>
              <a:t> </a:t>
            </a:r>
            <a:r>
              <a:rPr lang="it-IT" sz="1500" dirty="0" err="1" smtClean="0">
                <a:solidFill>
                  <a:prstClr val="black"/>
                </a:solidFill>
                <a:latin typeface="Calibri" panose="020F0502020204030204" pitchFamily="34" charset="0"/>
                <a:cs typeface="Calibri" panose="020F0502020204030204" pitchFamily="34" charset="0"/>
              </a:rPr>
              <a:t>at</a:t>
            </a:r>
            <a:r>
              <a:rPr lang="it-IT" sz="1500" dirty="0" smtClean="0">
                <a:solidFill>
                  <a:prstClr val="black"/>
                </a:solidFill>
                <a:latin typeface="Calibri" panose="020F0502020204030204" pitchFamily="34" charset="0"/>
                <a:cs typeface="Calibri" panose="020F0502020204030204" pitchFamily="34" charset="0"/>
              </a:rPr>
              <a:t> the right </a:t>
            </a:r>
            <a:r>
              <a:rPr lang="it-IT" sz="1500" dirty="0" err="1" smtClean="0">
                <a:solidFill>
                  <a:prstClr val="black"/>
                </a:solidFill>
                <a:latin typeface="Calibri" panose="020F0502020204030204" pitchFamily="34" charset="0"/>
                <a:cs typeface="Calibri" panose="020F0502020204030204" pitchFamily="34" charset="0"/>
              </a:rPr>
              <a:t>frequency</a:t>
            </a:r>
            <a:endParaRPr lang="it-IT" sz="1500" dirty="0" smtClean="0">
              <a:solidFill>
                <a:prstClr val="black"/>
              </a:solidFill>
              <a:latin typeface="Calibri" panose="020F0502020204030204" pitchFamily="34" charset="0"/>
              <a:cs typeface="Calibri" panose="020F0502020204030204" pitchFamily="34" charset="0"/>
            </a:endParaRPr>
          </a:p>
          <a:p>
            <a:pPr marL="800100" lvl="1" indent="-342900" algn="just">
              <a:buFont typeface="Wingdings" panose="05000000000000000000" pitchFamily="2" charset="2"/>
              <a:buChar char="Ø"/>
            </a:pPr>
            <a:r>
              <a:rPr lang="it-IT" sz="1500" dirty="0" smtClean="0">
                <a:solidFill>
                  <a:prstClr val="black"/>
                </a:solidFill>
                <a:latin typeface="Calibri" panose="020F0502020204030204" pitchFamily="34" charset="0"/>
                <a:cs typeface="Calibri" panose="020F0502020204030204" pitchFamily="34" charset="0"/>
              </a:rPr>
              <a:t>The </a:t>
            </a:r>
            <a:r>
              <a:rPr lang="it-IT" sz="1500" dirty="0" err="1" smtClean="0">
                <a:solidFill>
                  <a:prstClr val="black"/>
                </a:solidFill>
                <a:latin typeface="Calibri" panose="020F0502020204030204" pitchFamily="34" charset="0"/>
                <a:cs typeface="Calibri" panose="020F0502020204030204" pitchFamily="34" charset="0"/>
              </a:rPr>
              <a:t>cell</a:t>
            </a:r>
            <a:r>
              <a:rPr lang="it-IT" sz="1500" dirty="0" smtClean="0">
                <a:solidFill>
                  <a:prstClr val="black"/>
                </a:solidFill>
                <a:latin typeface="Calibri" panose="020F0502020204030204" pitchFamily="34" charset="0"/>
                <a:cs typeface="Calibri" panose="020F0502020204030204" pitchFamily="34" charset="0"/>
              </a:rPr>
              <a:t> </a:t>
            </a:r>
            <a:r>
              <a:rPr lang="it-IT" sz="1500" dirty="0" err="1" smtClean="0">
                <a:solidFill>
                  <a:prstClr val="black"/>
                </a:solidFill>
                <a:latin typeface="Calibri" panose="020F0502020204030204" pitchFamily="34" charset="0"/>
                <a:cs typeface="Calibri" panose="020F0502020204030204" pitchFamily="34" charset="0"/>
              </a:rPr>
              <a:t>radius</a:t>
            </a:r>
            <a:r>
              <a:rPr lang="it-IT" sz="1500" dirty="0" smtClean="0">
                <a:solidFill>
                  <a:prstClr val="black"/>
                </a:solidFill>
                <a:latin typeface="Calibri" panose="020F0502020204030204" pitchFamily="34" charset="0"/>
                <a:cs typeface="Calibri" panose="020F0502020204030204" pitchFamily="34" charset="0"/>
              </a:rPr>
              <a:t> </a:t>
            </a:r>
            <a:r>
              <a:rPr lang="it-IT" sz="1500" dirty="0" err="1" smtClean="0">
                <a:solidFill>
                  <a:prstClr val="black"/>
                </a:solidFill>
                <a:latin typeface="Calibri" panose="020F0502020204030204" pitchFamily="34" charset="0"/>
                <a:cs typeface="Calibri" panose="020F0502020204030204" pitchFamily="34" charset="0"/>
              </a:rPr>
              <a:t>is</a:t>
            </a:r>
            <a:r>
              <a:rPr lang="it-IT" sz="1500" dirty="0" smtClean="0">
                <a:solidFill>
                  <a:prstClr val="black"/>
                </a:solidFill>
                <a:latin typeface="Calibri" panose="020F0502020204030204" pitchFamily="34" charset="0"/>
                <a:cs typeface="Calibri" panose="020F0502020204030204" pitchFamily="34" charset="0"/>
              </a:rPr>
              <a:t> </a:t>
            </a:r>
            <a:r>
              <a:rPr lang="it-IT" sz="1500" dirty="0" err="1" smtClean="0">
                <a:solidFill>
                  <a:prstClr val="black"/>
                </a:solidFill>
                <a:latin typeface="Calibri" panose="020F0502020204030204" pitchFamily="34" charset="0"/>
                <a:cs typeface="Calibri" panose="020F0502020204030204" pitchFamily="34" charset="0"/>
              </a:rPr>
              <a:t>kept</a:t>
            </a:r>
            <a:r>
              <a:rPr lang="it-IT" sz="1500" dirty="0" smtClean="0">
                <a:solidFill>
                  <a:prstClr val="black"/>
                </a:solidFill>
                <a:latin typeface="Calibri" panose="020F0502020204030204" pitchFamily="34" charset="0"/>
                <a:cs typeface="Calibri" panose="020F0502020204030204" pitchFamily="34" charset="0"/>
              </a:rPr>
              <a:t> </a:t>
            </a:r>
            <a:r>
              <a:rPr lang="it-IT" sz="1500" dirty="0" err="1" smtClean="0">
                <a:solidFill>
                  <a:prstClr val="black"/>
                </a:solidFill>
                <a:latin typeface="Calibri" panose="020F0502020204030204" pitchFamily="34" charset="0"/>
                <a:cs typeface="Calibri" panose="020F0502020204030204" pitchFamily="34" charset="0"/>
              </a:rPr>
              <a:t>constant</a:t>
            </a:r>
            <a:r>
              <a:rPr lang="it-IT" sz="1500" dirty="0" smtClean="0">
                <a:solidFill>
                  <a:prstClr val="black"/>
                </a:solidFill>
                <a:latin typeface="Calibri" panose="020F0502020204030204" pitchFamily="34" charset="0"/>
                <a:cs typeface="Calibri" panose="020F0502020204030204" pitchFamily="34" charset="0"/>
              </a:rPr>
              <a:t> </a:t>
            </a:r>
            <a:r>
              <a:rPr lang="it-IT" sz="1500" dirty="0" err="1" smtClean="0">
                <a:solidFill>
                  <a:prstClr val="black"/>
                </a:solidFill>
                <a:latin typeface="Calibri" panose="020F0502020204030204" pitchFamily="34" charset="0"/>
                <a:cs typeface="Calibri" panose="020F0502020204030204" pitchFamily="34" charset="0"/>
              </a:rPr>
              <a:t>along</a:t>
            </a:r>
            <a:r>
              <a:rPr lang="it-IT" sz="1500" dirty="0" smtClean="0">
                <a:solidFill>
                  <a:prstClr val="black"/>
                </a:solidFill>
                <a:latin typeface="Calibri" panose="020F0502020204030204" pitchFamily="34" charset="0"/>
                <a:cs typeface="Calibri" panose="020F0502020204030204" pitchFamily="34" charset="0"/>
              </a:rPr>
              <a:t> the </a:t>
            </a:r>
            <a:r>
              <a:rPr lang="it-IT" sz="1500" dirty="0" err="1" smtClean="0">
                <a:solidFill>
                  <a:prstClr val="black"/>
                </a:solidFill>
                <a:latin typeface="Calibri" panose="020F0502020204030204" pitchFamily="34" charset="0"/>
                <a:cs typeface="Calibri" panose="020F0502020204030204" pitchFamily="34" charset="0"/>
              </a:rPr>
              <a:t>structure</a:t>
            </a:r>
            <a:r>
              <a:rPr lang="it-IT" sz="1500" dirty="0" smtClean="0">
                <a:solidFill>
                  <a:prstClr val="black"/>
                </a:solidFill>
                <a:latin typeface="Calibri" panose="020F0502020204030204" pitchFamily="34" charset="0"/>
                <a:cs typeface="Calibri" panose="020F0502020204030204" pitchFamily="34" charset="0"/>
              </a:rPr>
              <a:t> and </a:t>
            </a:r>
            <a:r>
              <a:rPr lang="it-IT" sz="1500" dirty="0" err="1" smtClean="0">
                <a:solidFill>
                  <a:prstClr val="black"/>
                </a:solidFill>
                <a:latin typeface="Calibri" panose="020F0502020204030204" pitchFamily="34" charset="0"/>
                <a:cs typeface="Calibri" panose="020F0502020204030204" pitchFamily="34" charset="0"/>
              </a:rPr>
              <a:t>this</a:t>
            </a:r>
            <a:r>
              <a:rPr lang="it-IT" sz="1500" dirty="0" smtClean="0">
                <a:solidFill>
                  <a:prstClr val="black"/>
                </a:solidFill>
                <a:latin typeface="Calibri" panose="020F0502020204030204" pitchFamily="34" charset="0"/>
                <a:cs typeface="Calibri" panose="020F0502020204030204" pitchFamily="34" charset="0"/>
              </a:rPr>
              <a:t> </a:t>
            </a:r>
            <a:r>
              <a:rPr lang="it-IT" sz="1500" dirty="0" err="1" smtClean="0">
                <a:solidFill>
                  <a:prstClr val="black"/>
                </a:solidFill>
                <a:latin typeface="Calibri" panose="020F0502020204030204" pitchFamily="34" charset="0"/>
                <a:cs typeface="Calibri" panose="020F0502020204030204" pitchFamily="34" charset="0"/>
              </a:rPr>
              <a:t>allows</a:t>
            </a:r>
            <a:r>
              <a:rPr lang="it-IT" sz="1500" dirty="0" smtClean="0">
                <a:solidFill>
                  <a:prstClr val="black"/>
                </a:solidFill>
                <a:latin typeface="Calibri" panose="020F0502020204030204" pitchFamily="34" charset="0"/>
                <a:cs typeface="Calibri" panose="020F0502020204030204" pitchFamily="34" charset="0"/>
              </a:rPr>
              <a:t> to use the </a:t>
            </a:r>
            <a:r>
              <a:rPr lang="it-IT" sz="1500" dirty="0" err="1" smtClean="0">
                <a:solidFill>
                  <a:prstClr val="black"/>
                </a:solidFill>
                <a:latin typeface="Calibri" panose="020F0502020204030204" pitchFamily="34" charset="0"/>
                <a:cs typeface="Calibri" panose="020F0502020204030204" pitchFamily="34" charset="0"/>
              </a:rPr>
              <a:t>same</a:t>
            </a:r>
            <a:r>
              <a:rPr lang="it-IT" sz="1500" dirty="0" smtClean="0">
                <a:solidFill>
                  <a:prstClr val="black"/>
                </a:solidFill>
                <a:latin typeface="Calibri" panose="020F0502020204030204" pitchFamily="34" charset="0"/>
                <a:cs typeface="Calibri" panose="020F0502020204030204" pitchFamily="34" charset="0"/>
              </a:rPr>
              <a:t> </a:t>
            </a:r>
            <a:r>
              <a:rPr lang="it-IT" sz="1500" dirty="0" err="1" smtClean="0">
                <a:solidFill>
                  <a:prstClr val="black"/>
                </a:solidFill>
                <a:latin typeface="Calibri" panose="020F0502020204030204" pitchFamily="34" charset="0"/>
                <a:cs typeface="Calibri" panose="020F0502020204030204" pitchFamily="34" charset="0"/>
              </a:rPr>
              <a:t>type</a:t>
            </a:r>
            <a:r>
              <a:rPr lang="it-IT" sz="1500" dirty="0" smtClean="0">
                <a:solidFill>
                  <a:prstClr val="black"/>
                </a:solidFill>
                <a:latin typeface="Calibri" panose="020F0502020204030204" pitchFamily="34" charset="0"/>
                <a:cs typeface="Calibri" panose="020F0502020204030204" pitchFamily="34" charset="0"/>
              </a:rPr>
              <a:t> of gasket to join </a:t>
            </a:r>
            <a:r>
              <a:rPr lang="it-IT" sz="1500" dirty="0" err="1" smtClean="0">
                <a:solidFill>
                  <a:prstClr val="black"/>
                </a:solidFill>
                <a:latin typeface="Calibri" panose="020F0502020204030204" pitchFamily="34" charset="0"/>
                <a:cs typeface="Calibri" panose="020F0502020204030204" pitchFamily="34" charset="0"/>
              </a:rPr>
              <a:t>all</a:t>
            </a:r>
            <a:r>
              <a:rPr lang="it-IT" sz="1500" dirty="0" smtClean="0">
                <a:solidFill>
                  <a:prstClr val="black"/>
                </a:solidFill>
                <a:latin typeface="Calibri" panose="020F0502020204030204" pitchFamily="34" charset="0"/>
                <a:cs typeface="Calibri" panose="020F0502020204030204" pitchFamily="34" charset="0"/>
              </a:rPr>
              <a:t> the </a:t>
            </a:r>
            <a:r>
              <a:rPr lang="it-IT" sz="1500" dirty="0" err="1" smtClean="0">
                <a:solidFill>
                  <a:prstClr val="black"/>
                </a:solidFill>
                <a:latin typeface="Calibri" panose="020F0502020204030204" pitchFamily="34" charset="0"/>
                <a:cs typeface="Calibri" panose="020F0502020204030204" pitchFamily="34" charset="0"/>
              </a:rPr>
              <a:t>cells</a:t>
            </a:r>
            <a:r>
              <a:rPr lang="it-IT" sz="1500" dirty="0" smtClean="0">
                <a:solidFill>
                  <a:prstClr val="black"/>
                </a:solidFill>
                <a:latin typeface="Calibri" panose="020F0502020204030204" pitchFamily="34" charset="0"/>
                <a:cs typeface="Calibri" panose="020F0502020204030204" pitchFamily="34" charset="0"/>
              </a:rPr>
              <a:t> -&gt; </a:t>
            </a:r>
            <a:r>
              <a:rPr lang="it-IT" sz="1500" dirty="0" err="1" smtClean="0">
                <a:solidFill>
                  <a:prstClr val="black"/>
                </a:solidFill>
                <a:latin typeface="Calibri" panose="020F0502020204030204" pitchFamily="34" charset="0"/>
                <a:cs typeface="Calibri" panose="020F0502020204030204" pitchFamily="34" charset="0"/>
              </a:rPr>
              <a:t>lower</a:t>
            </a:r>
            <a:r>
              <a:rPr lang="it-IT" sz="1500" dirty="0" smtClean="0">
                <a:solidFill>
                  <a:prstClr val="black"/>
                </a:solidFill>
                <a:latin typeface="Calibri" panose="020F0502020204030204" pitchFamily="34" charset="0"/>
                <a:cs typeface="Calibri" panose="020F0502020204030204" pitchFamily="34" charset="0"/>
              </a:rPr>
              <a:t> </a:t>
            </a:r>
            <a:r>
              <a:rPr lang="it-IT" sz="1500" dirty="0" err="1" smtClean="0">
                <a:solidFill>
                  <a:prstClr val="black"/>
                </a:solidFill>
                <a:latin typeface="Calibri" panose="020F0502020204030204" pitchFamily="34" charset="0"/>
                <a:cs typeface="Calibri" panose="020F0502020204030204" pitchFamily="34" charset="0"/>
              </a:rPr>
              <a:t>realization</a:t>
            </a:r>
            <a:r>
              <a:rPr lang="it-IT" sz="1500" dirty="0" smtClean="0">
                <a:solidFill>
                  <a:prstClr val="black"/>
                </a:solidFill>
                <a:latin typeface="Calibri" panose="020F0502020204030204" pitchFamily="34" charset="0"/>
                <a:cs typeface="Calibri" panose="020F0502020204030204" pitchFamily="34" charset="0"/>
              </a:rPr>
              <a:t> </a:t>
            </a:r>
            <a:r>
              <a:rPr lang="it-IT" sz="1500" dirty="0" err="1" smtClean="0">
                <a:solidFill>
                  <a:prstClr val="black"/>
                </a:solidFill>
                <a:latin typeface="Calibri" panose="020F0502020204030204" pitchFamily="34" charset="0"/>
                <a:cs typeface="Calibri" panose="020F0502020204030204" pitchFamily="34" charset="0"/>
              </a:rPr>
              <a:t>cost</a:t>
            </a:r>
            <a:r>
              <a:rPr lang="it-IT" sz="1500" dirty="0" smtClean="0">
                <a:solidFill>
                  <a:prstClr val="black"/>
                </a:solidFill>
                <a:latin typeface="Calibri" panose="020F0502020204030204" pitchFamily="34" charset="0"/>
                <a:cs typeface="Calibri" panose="020F0502020204030204" pitchFamily="34" charset="0"/>
              </a:rPr>
              <a:t> for the </a:t>
            </a:r>
            <a:r>
              <a:rPr lang="it-IT" sz="1500" dirty="0" err="1" smtClean="0">
                <a:solidFill>
                  <a:prstClr val="black"/>
                </a:solidFill>
                <a:latin typeface="Calibri" panose="020F0502020204030204" pitchFamily="34" charset="0"/>
                <a:cs typeface="Calibri" panose="020F0502020204030204" pitchFamily="34" charset="0"/>
              </a:rPr>
              <a:t>gaskets</a:t>
            </a:r>
            <a:r>
              <a:rPr lang="it-IT" sz="1500" dirty="0" smtClean="0">
                <a:solidFill>
                  <a:prstClr val="black"/>
                </a:solidFill>
                <a:latin typeface="Calibri" panose="020F0502020204030204" pitchFamily="34" charset="0"/>
                <a:cs typeface="Calibri" panose="020F0502020204030204" pitchFamily="34" charset="0"/>
              </a:rPr>
              <a:t>.</a:t>
            </a:r>
            <a:endParaRPr lang="it-IT" sz="1500" dirty="0">
              <a:solidFill>
                <a:prstClr val="black"/>
              </a:solidFill>
              <a:latin typeface="Calibri" panose="020F0502020204030204" pitchFamily="34" charset="0"/>
              <a:cs typeface="Calibri" panose="020F0502020204030204" pitchFamily="34" charset="0"/>
            </a:endParaRPr>
          </a:p>
        </p:txBody>
      </p:sp>
      <p:pic>
        <p:nvPicPr>
          <p:cNvPr id="13" name="Immagin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8561" y="2066963"/>
            <a:ext cx="3719369" cy="1534196"/>
          </a:xfrm>
          <a:prstGeom prst="rect">
            <a:avLst/>
          </a:prstGeom>
        </p:spPr>
      </p:pic>
      <p:sp>
        <p:nvSpPr>
          <p:cNvPr id="44" name="TextBox 78"/>
          <p:cNvSpPr txBox="1"/>
          <p:nvPr/>
        </p:nvSpPr>
        <p:spPr>
          <a:xfrm>
            <a:off x="1662870" y="2195227"/>
            <a:ext cx="850935" cy="276999"/>
          </a:xfrm>
          <a:prstGeom prst="rect">
            <a:avLst/>
          </a:prstGeom>
          <a:noFill/>
        </p:spPr>
        <p:txBody>
          <a:bodyPr wrap="square" rtlCol="0">
            <a:spAutoFit/>
          </a:bodyPr>
          <a:lstStyle/>
          <a:p>
            <a:r>
              <a:rPr lang="it-IT" sz="1200" dirty="0" smtClean="0">
                <a:solidFill>
                  <a:prstClr val="black"/>
                </a:solidFill>
                <a:latin typeface="Calibri" panose="020F0502020204030204"/>
              </a:rPr>
              <a:t>1</a:t>
            </a:r>
            <a:endParaRPr lang="it-IT" sz="1200" dirty="0">
              <a:solidFill>
                <a:prstClr val="black"/>
              </a:solidFill>
              <a:latin typeface="Calibri" panose="020F0502020204030204"/>
            </a:endParaRPr>
          </a:p>
        </p:txBody>
      </p:sp>
      <p:sp>
        <p:nvSpPr>
          <p:cNvPr id="45" name="TextBox 78"/>
          <p:cNvSpPr txBox="1"/>
          <p:nvPr/>
        </p:nvSpPr>
        <p:spPr>
          <a:xfrm>
            <a:off x="1952212" y="2195226"/>
            <a:ext cx="850935" cy="276999"/>
          </a:xfrm>
          <a:prstGeom prst="rect">
            <a:avLst/>
          </a:prstGeom>
          <a:noFill/>
        </p:spPr>
        <p:txBody>
          <a:bodyPr wrap="square" rtlCol="0">
            <a:spAutoFit/>
          </a:bodyPr>
          <a:lstStyle/>
          <a:p>
            <a:r>
              <a:rPr lang="it-IT" sz="1200" dirty="0" smtClean="0">
                <a:solidFill>
                  <a:prstClr val="black"/>
                </a:solidFill>
                <a:latin typeface="Calibri" panose="020F0502020204030204"/>
              </a:rPr>
              <a:t>2</a:t>
            </a:r>
            <a:endParaRPr lang="it-IT" sz="1200" dirty="0">
              <a:solidFill>
                <a:prstClr val="black"/>
              </a:solidFill>
              <a:latin typeface="Calibri" panose="020F0502020204030204"/>
            </a:endParaRPr>
          </a:p>
        </p:txBody>
      </p:sp>
      <p:sp>
        <p:nvSpPr>
          <p:cNvPr id="46" name="TextBox 78"/>
          <p:cNvSpPr txBox="1"/>
          <p:nvPr/>
        </p:nvSpPr>
        <p:spPr>
          <a:xfrm>
            <a:off x="2217105" y="2195225"/>
            <a:ext cx="850935" cy="276999"/>
          </a:xfrm>
          <a:prstGeom prst="rect">
            <a:avLst/>
          </a:prstGeom>
          <a:noFill/>
        </p:spPr>
        <p:txBody>
          <a:bodyPr wrap="square" rtlCol="0">
            <a:spAutoFit/>
          </a:bodyPr>
          <a:lstStyle/>
          <a:p>
            <a:r>
              <a:rPr lang="it-IT" sz="1200" dirty="0" smtClean="0">
                <a:solidFill>
                  <a:prstClr val="black"/>
                </a:solidFill>
                <a:latin typeface="Calibri" panose="020F0502020204030204"/>
              </a:rPr>
              <a:t>3</a:t>
            </a:r>
            <a:endParaRPr lang="it-IT" sz="1200" dirty="0">
              <a:solidFill>
                <a:prstClr val="black"/>
              </a:solidFill>
              <a:latin typeface="Calibri" panose="020F0502020204030204"/>
            </a:endParaRPr>
          </a:p>
        </p:txBody>
      </p:sp>
      <p:sp>
        <p:nvSpPr>
          <p:cNvPr id="47" name="TextBox 78"/>
          <p:cNvSpPr txBox="1"/>
          <p:nvPr/>
        </p:nvSpPr>
        <p:spPr>
          <a:xfrm>
            <a:off x="2404569" y="2195224"/>
            <a:ext cx="850935" cy="276999"/>
          </a:xfrm>
          <a:prstGeom prst="rect">
            <a:avLst/>
          </a:prstGeom>
          <a:noFill/>
        </p:spPr>
        <p:txBody>
          <a:bodyPr wrap="square" rtlCol="0">
            <a:spAutoFit/>
          </a:bodyPr>
          <a:lstStyle/>
          <a:p>
            <a:r>
              <a:rPr lang="it-IT" sz="1200" dirty="0" err="1" smtClean="0">
                <a:solidFill>
                  <a:prstClr val="black"/>
                </a:solidFill>
                <a:latin typeface="Calibri" panose="020F0502020204030204"/>
              </a:rPr>
              <a:t>sym</a:t>
            </a:r>
            <a:endParaRPr lang="it-IT" sz="1200" dirty="0">
              <a:solidFill>
                <a:prstClr val="black"/>
              </a:solidFill>
              <a:latin typeface="Calibri" panose="020F0502020204030204"/>
            </a:endParaRPr>
          </a:p>
        </p:txBody>
      </p:sp>
      <p:sp>
        <p:nvSpPr>
          <p:cNvPr id="48" name="TextBox 78"/>
          <p:cNvSpPr txBox="1"/>
          <p:nvPr/>
        </p:nvSpPr>
        <p:spPr>
          <a:xfrm>
            <a:off x="2778698" y="2195227"/>
            <a:ext cx="850935" cy="276999"/>
          </a:xfrm>
          <a:prstGeom prst="rect">
            <a:avLst/>
          </a:prstGeom>
          <a:noFill/>
        </p:spPr>
        <p:txBody>
          <a:bodyPr wrap="square" rtlCol="0">
            <a:spAutoFit/>
          </a:bodyPr>
          <a:lstStyle/>
          <a:p>
            <a:r>
              <a:rPr lang="it-IT" sz="1200" dirty="0" smtClean="0">
                <a:solidFill>
                  <a:prstClr val="black"/>
                </a:solidFill>
                <a:latin typeface="Calibri" panose="020F0502020204030204"/>
              </a:rPr>
              <a:t>3</a:t>
            </a:r>
            <a:endParaRPr lang="it-IT" sz="1200" dirty="0">
              <a:solidFill>
                <a:prstClr val="black"/>
              </a:solidFill>
              <a:latin typeface="Calibri" panose="020F0502020204030204"/>
            </a:endParaRPr>
          </a:p>
        </p:txBody>
      </p:sp>
      <p:sp>
        <p:nvSpPr>
          <p:cNvPr id="49" name="TextBox 78"/>
          <p:cNvSpPr txBox="1"/>
          <p:nvPr/>
        </p:nvSpPr>
        <p:spPr>
          <a:xfrm>
            <a:off x="3068040" y="2195226"/>
            <a:ext cx="850935" cy="276999"/>
          </a:xfrm>
          <a:prstGeom prst="rect">
            <a:avLst/>
          </a:prstGeom>
          <a:noFill/>
        </p:spPr>
        <p:txBody>
          <a:bodyPr wrap="square" rtlCol="0">
            <a:spAutoFit/>
          </a:bodyPr>
          <a:lstStyle/>
          <a:p>
            <a:r>
              <a:rPr lang="it-IT" sz="1200" dirty="0" smtClean="0">
                <a:solidFill>
                  <a:prstClr val="black"/>
                </a:solidFill>
                <a:latin typeface="Calibri" panose="020F0502020204030204"/>
              </a:rPr>
              <a:t>2</a:t>
            </a:r>
            <a:endParaRPr lang="it-IT" sz="1200" dirty="0">
              <a:solidFill>
                <a:prstClr val="black"/>
              </a:solidFill>
              <a:latin typeface="Calibri" panose="020F0502020204030204"/>
            </a:endParaRPr>
          </a:p>
        </p:txBody>
      </p:sp>
      <p:sp>
        <p:nvSpPr>
          <p:cNvPr id="50" name="TextBox 78"/>
          <p:cNvSpPr txBox="1"/>
          <p:nvPr/>
        </p:nvSpPr>
        <p:spPr>
          <a:xfrm>
            <a:off x="3332933" y="2195225"/>
            <a:ext cx="850935" cy="276999"/>
          </a:xfrm>
          <a:prstGeom prst="rect">
            <a:avLst/>
          </a:prstGeom>
          <a:noFill/>
        </p:spPr>
        <p:txBody>
          <a:bodyPr wrap="square" rtlCol="0">
            <a:spAutoFit/>
          </a:bodyPr>
          <a:lstStyle/>
          <a:p>
            <a:r>
              <a:rPr lang="it-IT" sz="1200" dirty="0" smtClean="0">
                <a:solidFill>
                  <a:prstClr val="black"/>
                </a:solidFill>
                <a:latin typeface="Calibri" panose="020F0502020204030204"/>
              </a:rPr>
              <a:t>1</a:t>
            </a:r>
            <a:endParaRPr lang="it-IT" sz="1200" dirty="0">
              <a:solidFill>
                <a:prstClr val="black"/>
              </a:solidFill>
              <a:latin typeface="Calibri" panose="020F0502020204030204"/>
            </a:endParaRPr>
          </a:p>
        </p:txBody>
      </p:sp>
      <p:sp>
        <p:nvSpPr>
          <p:cNvPr id="23" name="TextBox 78"/>
          <p:cNvSpPr txBox="1"/>
          <p:nvPr/>
        </p:nvSpPr>
        <p:spPr>
          <a:xfrm>
            <a:off x="1331417" y="1959478"/>
            <a:ext cx="962612" cy="261610"/>
          </a:xfrm>
          <a:prstGeom prst="rect">
            <a:avLst/>
          </a:prstGeom>
          <a:noFill/>
        </p:spPr>
        <p:txBody>
          <a:bodyPr wrap="square" rtlCol="0">
            <a:spAutoFit/>
          </a:bodyPr>
          <a:lstStyle/>
          <a:p>
            <a:r>
              <a:rPr lang="it-IT" sz="1050" dirty="0" smtClean="0">
                <a:solidFill>
                  <a:prstClr val="black"/>
                </a:solidFill>
                <a:latin typeface="Calibri" panose="020F0502020204030204"/>
              </a:rPr>
              <a:t>Match. </a:t>
            </a:r>
            <a:r>
              <a:rPr lang="it-IT" sz="1050" dirty="0" err="1" smtClean="0">
                <a:solidFill>
                  <a:prstClr val="black"/>
                </a:solidFill>
                <a:latin typeface="Calibri" panose="020F0502020204030204"/>
              </a:rPr>
              <a:t>cell</a:t>
            </a:r>
            <a:r>
              <a:rPr lang="it-IT" sz="1050" dirty="0" smtClean="0">
                <a:solidFill>
                  <a:prstClr val="black"/>
                </a:solidFill>
                <a:latin typeface="Calibri" panose="020F0502020204030204"/>
              </a:rPr>
              <a:t> </a:t>
            </a:r>
            <a:endParaRPr lang="it-IT" sz="1050" dirty="0">
              <a:solidFill>
                <a:prstClr val="black"/>
              </a:solidFill>
              <a:latin typeface="Calibri" panose="020F0502020204030204"/>
            </a:endParaRPr>
          </a:p>
        </p:txBody>
      </p:sp>
      <p:sp>
        <p:nvSpPr>
          <p:cNvPr id="24" name="TextBox 78"/>
          <p:cNvSpPr txBox="1"/>
          <p:nvPr/>
        </p:nvSpPr>
        <p:spPr>
          <a:xfrm>
            <a:off x="3308620" y="1946996"/>
            <a:ext cx="962612" cy="261610"/>
          </a:xfrm>
          <a:prstGeom prst="rect">
            <a:avLst/>
          </a:prstGeom>
          <a:noFill/>
        </p:spPr>
        <p:txBody>
          <a:bodyPr wrap="square" rtlCol="0">
            <a:spAutoFit/>
          </a:bodyPr>
          <a:lstStyle/>
          <a:p>
            <a:r>
              <a:rPr lang="it-IT" sz="1050" dirty="0" smtClean="0">
                <a:solidFill>
                  <a:prstClr val="black"/>
                </a:solidFill>
                <a:latin typeface="Calibri" panose="020F0502020204030204"/>
              </a:rPr>
              <a:t>Match. </a:t>
            </a:r>
            <a:r>
              <a:rPr lang="it-IT" sz="1050" dirty="0" err="1" smtClean="0">
                <a:solidFill>
                  <a:prstClr val="black"/>
                </a:solidFill>
                <a:latin typeface="Calibri" panose="020F0502020204030204"/>
              </a:rPr>
              <a:t>cell</a:t>
            </a:r>
            <a:r>
              <a:rPr lang="it-IT" sz="1050" dirty="0" smtClean="0">
                <a:solidFill>
                  <a:prstClr val="black"/>
                </a:solidFill>
                <a:latin typeface="Calibri" panose="020F0502020204030204"/>
              </a:rPr>
              <a:t> </a:t>
            </a:r>
            <a:endParaRPr lang="it-IT" sz="1050" dirty="0">
              <a:solidFill>
                <a:prstClr val="black"/>
              </a:solidFill>
              <a:latin typeface="Calibri" panose="020F0502020204030204"/>
            </a:endParaRPr>
          </a:p>
        </p:txBody>
      </p:sp>
      <p:cxnSp>
        <p:nvCxnSpPr>
          <p:cNvPr id="5" name="Straight Arrow Connector 4"/>
          <p:cNvCxnSpPr/>
          <p:nvPr/>
        </p:nvCxnSpPr>
        <p:spPr>
          <a:xfrm flipH="1">
            <a:off x="1552414" y="2195224"/>
            <a:ext cx="89653" cy="175677"/>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3672663" y="2195224"/>
            <a:ext cx="85738" cy="201541"/>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78"/>
          <p:cNvSpPr txBox="1"/>
          <p:nvPr/>
        </p:nvSpPr>
        <p:spPr>
          <a:xfrm>
            <a:off x="892929" y="3465288"/>
            <a:ext cx="962612" cy="415498"/>
          </a:xfrm>
          <a:prstGeom prst="rect">
            <a:avLst/>
          </a:prstGeom>
          <a:noFill/>
        </p:spPr>
        <p:txBody>
          <a:bodyPr wrap="square" rtlCol="0">
            <a:spAutoFit/>
          </a:bodyPr>
          <a:lstStyle/>
          <a:p>
            <a:pPr algn="ctr"/>
            <a:r>
              <a:rPr lang="it-IT" sz="1050" dirty="0" err="1" smtClean="0">
                <a:solidFill>
                  <a:prstClr val="black"/>
                </a:solidFill>
                <a:latin typeface="Calibri" panose="020F0502020204030204"/>
              </a:rPr>
              <a:t>Waveguide</a:t>
            </a:r>
            <a:r>
              <a:rPr lang="it-IT" sz="1050" dirty="0" smtClean="0">
                <a:solidFill>
                  <a:prstClr val="black"/>
                </a:solidFill>
                <a:latin typeface="Calibri" panose="020F0502020204030204"/>
              </a:rPr>
              <a:t> </a:t>
            </a:r>
            <a:r>
              <a:rPr lang="it-IT" sz="1050" dirty="0" err="1" smtClean="0">
                <a:solidFill>
                  <a:prstClr val="black"/>
                </a:solidFill>
                <a:latin typeface="Calibri" panose="020F0502020204030204"/>
              </a:rPr>
              <a:t>Coupler</a:t>
            </a:r>
            <a:endParaRPr lang="it-IT" sz="1050" dirty="0">
              <a:solidFill>
                <a:prstClr val="black"/>
              </a:solidFill>
              <a:latin typeface="Calibri" panose="020F0502020204030204"/>
            </a:endParaRPr>
          </a:p>
        </p:txBody>
      </p:sp>
      <p:sp>
        <p:nvSpPr>
          <p:cNvPr id="30" name="TextBox 78"/>
          <p:cNvSpPr txBox="1"/>
          <p:nvPr/>
        </p:nvSpPr>
        <p:spPr>
          <a:xfrm>
            <a:off x="3424712" y="3463671"/>
            <a:ext cx="962612" cy="415498"/>
          </a:xfrm>
          <a:prstGeom prst="rect">
            <a:avLst/>
          </a:prstGeom>
          <a:noFill/>
        </p:spPr>
        <p:txBody>
          <a:bodyPr wrap="square" rtlCol="0">
            <a:spAutoFit/>
          </a:bodyPr>
          <a:lstStyle/>
          <a:p>
            <a:pPr algn="ctr"/>
            <a:r>
              <a:rPr lang="it-IT" sz="1050" dirty="0" err="1" smtClean="0">
                <a:solidFill>
                  <a:prstClr val="black"/>
                </a:solidFill>
                <a:latin typeface="Calibri" panose="020F0502020204030204"/>
              </a:rPr>
              <a:t>Waveguide</a:t>
            </a:r>
            <a:r>
              <a:rPr lang="it-IT" sz="1050" dirty="0" smtClean="0">
                <a:solidFill>
                  <a:prstClr val="black"/>
                </a:solidFill>
                <a:latin typeface="Calibri" panose="020F0502020204030204"/>
              </a:rPr>
              <a:t> </a:t>
            </a:r>
            <a:r>
              <a:rPr lang="it-IT" sz="1050" dirty="0" err="1" smtClean="0">
                <a:solidFill>
                  <a:prstClr val="black"/>
                </a:solidFill>
                <a:latin typeface="Calibri" panose="020F0502020204030204"/>
              </a:rPr>
              <a:t>Coupler</a:t>
            </a:r>
            <a:endParaRPr lang="it-IT" sz="1050" dirty="0">
              <a:solidFill>
                <a:prstClr val="black"/>
              </a:solidFill>
              <a:latin typeface="Calibri" panose="020F0502020204030204"/>
            </a:endParaRPr>
          </a:p>
        </p:txBody>
      </p:sp>
      <p:sp>
        <p:nvSpPr>
          <p:cNvPr id="31" name="TextBox 78"/>
          <p:cNvSpPr txBox="1"/>
          <p:nvPr/>
        </p:nvSpPr>
        <p:spPr>
          <a:xfrm>
            <a:off x="5141046" y="3641628"/>
            <a:ext cx="962612" cy="253916"/>
          </a:xfrm>
          <a:prstGeom prst="rect">
            <a:avLst/>
          </a:prstGeom>
          <a:noFill/>
        </p:spPr>
        <p:txBody>
          <a:bodyPr wrap="square" rtlCol="0">
            <a:spAutoFit/>
          </a:bodyPr>
          <a:lstStyle/>
          <a:p>
            <a:pPr algn="ctr"/>
            <a:r>
              <a:rPr lang="it-IT" sz="1050" dirty="0" smtClean="0">
                <a:solidFill>
                  <a:prstClr val="black"/>
                </a:solidFill>
                <a:latin typeface="Calibri" panose="020F0502020204030204"/>
              </a:rPr>
              <a:t>Slot </a:t>
            </a:r>
            <a:r>
              <a:rPr lang="it-IT" sz="1050" dirty="0" err="1" smtClean="0">
                <a:solidFill>
                  <a:prstClr val="black"/>
                </a:solidFill>
                <a:latin typeface="Calibri" panose="020F0502020204030204"/>
              </a:rPr>
              <a:t>coupler</a:t>
            </a:r>
            <a:endParaRPr lang="it-IT" sz="1050" dirty="0">
              <a:solidFill>
                <a:prstClr val="black"/>
              </a:solidFill>
              <a:latin typeface="Calibri" panose="020F0502020204030204"/>
            </a:endParaRPr>
          </a:p>
        </p:txBody>
      </p:sp>
      <p:sp>
        <p:nvSpPr>
          <p:cNvPr id="32" name="TextBox 78"/>
          <p:cNvSpPr txBox="1"/>
          <p:nvPr/>
        </p:nvSpPr>
        <p:spPr>
          <a:xfrm>
            <a:off x="7288150" y="3646506"/>
            <a:ext cx="962612" cy="253916"/>
          </a:xfrm>
          <a:prstGeom prst="rect">
            <a:avLst/>
          </a:prstGeom>
          <a:noFill/>
        </p:spPr>
        <p:txBody>
          <a:bodyPr wrap="square" rtlCol="0">
            <a:spAutoFit/>
          </a:bodyPr>
          <a:lstStyle/>
          <a:p>
            <a:pPr algn="ctr"/>
            <a:r>
              <a:rPr lang="it-IT" sz="1050" dirty="0" smtClean="0">
                <a:solidFill>
                  <a:prstClr val="black"/>
                </a:solidFill>
                <a:latin typeface="Calibri" panose="020F0502020204030204"/>
              </a:rPr>
              <a:t>Slot </a:t>
            </a:r>
            <a:r>
              <a:rPr lang="it-IT" sz="1050" dirty="0" err="1" smtClean="0">
                <a:solidFill>
                  <a:prstClr val="black"/>
                </a:solidFill>
                <a:latin typeface="Calibri" panose="020F0502020204030204"/>
              </a:rPr>
              <a:t>coupler</a:t>
            </a:r>
            <a:endParaRPr lang="it-IT" sz="1050" dirty="0">
              <a:solidFill>
                <a:prstClr val="black"/>
              </a:solidFill>
              <a:latin typeface="Calibri" panose="020F0502020204030204"/>
            </a:endParaRPr>
          </a:p>
        </p:txBody>
      </p:sp>
      <p:sp>
        <p:nvSpPr>
          <p:cNvPr id="33" name="TextBox 32"/>
          <p:cNvSpPr txBox="1"/>
          <p:nvPr/>
        </p:nvSpPr>
        <p:spPr>
          <a:xfrm>
            <a:off x="0" y="6551056"/>
            <a:ext cx="8706118" cy="307777"/>
          </a:xfrm>
          <a:prstGeom prst="rect">
            <a:avLst/>
          </a:prstGeom>
          <a:noFill/>
        </p:spPr>
        <p:txBody>
          <a:bodyPr wrap="square" rtlCol="0">
            <a:spAutoFit/>
          </a:bodyPr>
          <a:lstStyle/>
          <a:p>
            <a:pPr algn="r"/>
            <a:r>
              <a:rPr lang="it-IT" sz="1400" dirty="0" smtClean="0">
                <a:solidFill>
                  <a:schemeClr val="tx1">
                    <a:lumMod val="95000"/>
                  </a:schemeClr>
                </a:solidFill>
                <a:latin typeface="Calibri" panose="020F0502020204030204" pitchFamily="34" charset="0"/>
                <a:cs typeface="Calibri" panose="020F0502020204030204" pitchFamily="34" charset="0"/>
              </a:rPr>
              <a:t>07-06-2018</a:t>
            </a:r>
            <a:endParaRPr lang="it-IT" sz="1400" dirty="0">
              <a:solidFill>
                <a:schemeClr val="tx1">
                  <a:lumMod val="95000"/>
                </a:schemeClr>
              </a:solidFill>
              <a:latin typeface="Calibri" panose="020F0502020204030204" pitchFamily="34" charset="0"/>
              <a:cs typeface="Calibri" panose="020F0502020204030204" pitchFamily="34" charset="0"/>
            </a:endParaRPr>
          </a:p>
        </p:txBody>
      </p:sp>
      <p:sp>
        <p:nvSpPr>
          <p:cNvPr id="35" name="TextBox 34"/>
          <p:cNvSpPr txBox="1"/>
          <p:nvPr/>
        </p:nvSpPr>
        <p:spPr>
          <a:xfrm>
            <a:off x="-4606" y="6550223"/>
            <a:ext cx="8126882" cy="307777"/>
          </a:xfrm>
          <a:prstGeom prst="rect">
            <a:avLst/>
          </a:prstGeom>
          <a:noFill/>
        </p:spPr>
        <p:txBody>
          <a:bodyPr wrap="square" rtlCol="0">
            <a:spAutoFit/>
          </a:bodyPr>
          <a:lstStyle/>
          <a:p>
            <a:r>
              <a:rPr lang="it-IT" sz="1400" dirty="0" smtClean="0">
                <a:solidFill>
                  <a:schemeClr val="tx1">
                    <a:lumMod val="95000"/>
                  </a:schemeClr>
                </a:solidFill>
                <a:latin typeface="Calibri" panose="020F0502020204030204" pitchFamily="34" charset="0"/>
                <a:cs typeface="Calibri" panose="020F0502020204030204" pitchFamily="34" charset="0"/>
              </a:rPr>
              <a:t>HG2018 - Shanghai			</a:t>
            </a:r>
          </a:p>
        </p:txBody>
      </p:sp>
      <p:sp>
        <p:nvSpPr>
          <p:cNvPr id="36" name="CasellaDiTesto 2"/>
          <p:cNvSpPr txBox="1"/>
          <p:nvPr/>
        </p:nvSpPr>
        <p:spPr>
          <a:xfrm>
            <a:off x="6115240" y="1667806"/>
            <a:ext cx="1244596" cy="338554"/>
          </a:xfrm>
          <a:prstGeom prst="rect">
            <a:avLst/>
          </a:prstGeom>
          <a:noFill/>
        </p:spPr>
        <p:txBody>
          <a:bodyPr wrap="square" rtlCol="0">
            <a:spAutoFit/>
          </a:bodyPr>
          <a:lstStyle/>
          <a:p>
            <a:pPr algn="just"/>
            <a:r>
              <a:rPr lang="it-IT" sz="1600" b="1" dirty="0" smtClean="0">
                <a:solidFill>
                  <a:schemeClr val="accent6">
                    <a:lumMod val="75000"/>
                  </a:schemeClr>
                </a:solidFill>
                <a:latin typeface="Calibri" panose="020F0502020204030204" pitchFamily="34" charset="0"/>
                <a:cs typeface="Calibri" panose="020F0502020204030204" pitchFamily="34" charset="0"/>
              </a:rPr>
              <a:t>BOLT layout</a:t>
            </a:r>
          </a:p>
        </p:txBody>
      </p:sp>
      <p:sp>
        <p:nvSpPr>
          <p:cNvPr id="37" name="CasellaDiTesto 2"/>
          <p:cNvSpPr txBox="1"/>
          <p:nvPr/>
        </p:nvSpPr>
        <p:spPr>
          <a:xfrm>
            <a:off x="2036420" y="1667806"/>
            <a:ext cx="1573927" cy="338554"/>
          </a:xfrm>
          <a:prstGeom prst="rect">
            <a:avLst/>
          </a:prstGeom>
          <a:noFill/>
        </p:spPr>
        <p:txBody>
          <a:bodyPr wrap="square" rtlCol="0">
            <a:spAutoFit/>
          </a:bodyPr>
          <a:lstStyle/>
          <a:p>
            <a:pPr algn="just"/>
            <a:r>
              <a:rPr lang="it-IT" sz="1600" b="1" dirty="0" smtClean="0">
                <a:solidFill>
                  <a:srgbClr val="1C606E"/>
                </a:solidFill>
                <a:latin typeface="Calibri" panose="020F0502020204030204" pitchFamily="34" charset="0"/>
                <a:cs typeface="Calibri" panose="020F0502020204030204" pitchFamily="34" charset="0"/>
              </a:rPr>
              <a:t>FERMI layout</a:t>
            </a:r>
          </a:p>
        </p:txBody>
      </p:sp>
      <p:sp>
        <p:nvSpPr>
          <p:cNvPr id="4" name="Left Bracket 3"/>
          <p:cNvSpPr/>
          <p:nvPr/>
        </p:nvSpPr>
        <p:spPr>
          <a:xfrm rot="16200000">
            <a:off x="1342914" y="3193775"/>
            <a:ext cx="68475" cy="559577"/>
          </a:xfrm>
          <a:prstGeom prst="leftBracket">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38" name="Left Bracket 37"/>
          <p:cNvSpPr/>
          <p:nvPr/>
        </p:nvSpPr>
        <p:spPr>
          <a:xfrm rot="16200000">
            <a:off x="3855898" y="3185499"/>
            <a:ext cx="68475" cy="559577"/>
          </a:xfrm>
          <a:prstGeom prst="leftBracket">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39" name="Left Bracket 38"/>
          <p:cNvSpPr/>
          <p:nvPr/>
        </p:nvSpPr>
        <p:spPr>
          <a:xfrm rot="16200000">
            <a:off x="5533286" y="3326072"/>
            <a:ext cx="109111" cy="441062"/>
          </a:xfrm>
          <a:prstGeom prst="leftBracket">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40" name="Left Bracket 39"/>
          <p:cNvSpPr/>
          <p:nvPr/>
        </p:nvSpPr>
        <p:spPr>
          <a:xfrm rot="16200000">
            <a:off x="7751243" y="3333404"/>
            <a:ext cx="109111" cy="441062"/>
          </a:xfrm>
          <a:prstGeom prst="leftBracket">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Tree>
    <p:extLst>
      <p:ext uri="{BB962C8B-B14F-4D97-AF65-F5344CB8AC3E}">
        <p14:creationId xmlns:p14="http://schemas.microsoft.com/office/powerpoint/2010/main" val="3577003440"/>
      </p:ext>
    </p:extLst>
  </p:cSld>
  <p:clrMapOvr>
    <a:masterClrMapping/>
  </p:clrMapOvr>
  <mc:AlternateContent xmlns:mc="http://schemas.openxmlformats.org/markup-compatibility/2006" xmlns:p14="http://schemas.microsoft.com/office/powerpoint/2010/main">
    <mc:Choice Requires="p14">
      <p:transition spd="slow" p14:dur="2000" advTm="42504"/>
    </mc:Choice>
    <mc:Fallback xmlns="">
      <p:transition spd="slow" advTm="42504"/>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4606" y="799123"/>
            <a:ext cx="9144002" cy="57654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prstClr val="white"/>
              </a:solidFill>
            </a:endParaRPr>
          </a:p>
        </p:txBody>
      </p:sp>
      <p:sp>
        <p:nvSpPr>
          <p:cNvPr id="2" name="Titolo 1"/>
          <p:cNvSpPr>
            <a:spLocks noGrp="1"/>
          </p:cNvSpPr>
          <p:nvPr>
            <p:ph type="title"/>
          </p:nvPr>
        </p:nvSpPr>
        <p:spPr>
          <a:xfrm>
            <a:off x="624044" y="0"/>
            <a:ext cx="8082073" cy="811368"/>
          </a:xfrm>
        </p:spPr>
        <p:txBody>
          <a:bodyPr>
            <a:normAutofit/>
          </a:bodyPr>
          <a:lstStyle/>
          <a:p>
            <a:r>
              <a:rPr lang="it-IT" sz="3200" b="1" dirty="0" smtClean="0">
                <a:solidFill>
                  <a:schemeClr val="tx1">
                    <a:lumMod val="85000"/>
                  </a:schemeClr>
                </a:solidFill>
                <a:latin typeface="Calibri" panose="020F0502020204030204" pitchFamily="34" charset="0"/>
                <a:cs typeface="Calibri" panose="020F0502020204030204" pitchFamily="34" charset="0"/>
              </a:rPr>
              <a:t>Linac with </a:t>
            </a:r>
            <a:r>
              <a:rPr lang="it-IT" sz="3200" b="1" dirty="0" err="1" smtClean="0">
                <a:solidFill>
                  <a:schemeClr val="tx1">
                    <a:lumMod val="85000"/>
                  </a:schemeClr>
                </a:solidFill>
                <a:latin typeface="Calibri" panose="020F0502020204030204" pitchFamily="34" charset="0"/>
                <a:cs typeface="Calibri" panose="020F0502020204030204" pitchFamily="34" charset="0"/>
              </a:rPr>
              <a:t>gaskets</a:t>
            </a:r>
            <a:r>
              <a:rPr lang="it-IT" sz="3200" b="1" dirty="0" smtClean="0">
                <a:solidFill>
                  <a:schemeClr val="tx1">
                    <a:lumMod val="85000"/>
                  </a:schemeClr>
                </a:solidFill>
                <a:latin typeface="Calibri" panose="020F0502020204030204" pitchFamily="34" charset="0"/>
                <a:cs typeface="Calibri" panose="020F0502020204030204" pitchFamily="34" charset="0"/>
              </a:rPr>
              <a:t>: </a:t>
            </a:r>
            <a:r>
              <a:rPr lang="it-IT" sz="3200" b="1" dirty="0" err="1" smtClean="0">
                <a:solidFill>
                  <a:schemeClr val="tx1">
                    <a:lumMod val="85000"/>
                  </a:schemeClr>
                </a:solidFill>
                <a:latin typeface="Calibri" panose="020F0502020204030204" pitchFamily="34" charset="0"/>
                <a:cs typeface="Calibri" panose="020F0502020204030204" pitchFamily="34" charset="0"/>
              </a:rPr>
              <a:t>cell</a:t>
            </a:r>
            <a:r>
              <a:rPr lang="it-IT" sz="3200" b="1" dirty="0" smtClean="0">
                <a:solidFill>
                  <a:schemeClr val="tx1">
                    <a:lumMod val="85000"/>
                  </a:schemeClr>
                </a:solidFill>
                <a:latin typeface="Calibri" panose="020F0502020204030204" pitchFamily="34" charset="0"/>
                <a:cs typeface="Calibri" panose="020F0502020204030204" pitchFamily="34" charset="0"/>
              </a:rPr>
              <a:t> </a:t>
            </a:r>
            <a:r>
              <a:rPr lang="it-IT" sz="3200" b="1" dirty="0" err="1" smtClean="0">
                <a:solidFill>
                  <a:schemeClr val="tx1">
                    <a:lumMod val="85000"/>
                  </a:schemeClr>
                </a:solidFill>
                <a:latin typeface="Calibri" panose="020F0502020204030204" pitchFamily="34" charset="0"/>
                <a:cs typeface="Calibri" panose="020F0502020204030204" pitchFamily="34" charset="0"/>
              </a:rPr>
              <a:t>analysis</a:t>
            </a:r>
            <a:r>
              <a:rPr lang="it-IT" sz="3200" b="1" dirty="0" smtClean="0">
                <a:solidFill>
                  <a:schemeClr val="tx1">
                    <a:lumMod val="85000"/>
                  </a:schemeClr>
                </a:solidFill>
                <a:latin typeface="Calibri" panose="020F0502020204030204" pitchFamily="34" charset="0"/>
                <a:cs typeface="Calibri" panose="020F0502020204030204" pitchFamily="34" charset="0"/>
              </a:rPr>
              <a:t> and </a:t>
            </a:r>
            <a:r>
              <a:rPr lang="it-IT" sz="3200" b="1" dirty="0" err="1" smtClean="0">
                <a:solidFill>
                  <a:schemeClr val="tx1">
                    <a:lumMod val="85000"/>
                  </a:schemeClr>
                </a:solidFill>
                <a:latin typeface="Calibri" panose="020F0502020204030204" pitchFamily="34" charset="0"/>
                <a:cs typeface="Calibri" panose="020F0502020204030204" pitchFamily="34" charset="0"/>
              </a:rPr>
              <a:t>tolerances</a:t>
            </a:r>
            <a:endParaRPr lang="it-IT" sz="3200" b="1" dirty="0">
              <a:solidFill>
                <a:schemeClr val="tx1">
                  <a:lumMod val="85000"/>
                </a:schemeClr>
              </a:solidFill>
              <a:latin typeface="Calibri" panose="020F0502020204030204" pitchFamily="34" charset="0"/>
              <a:cs typeface="Calibri" panose="020F0502020204030204" pitchFamily="34" charset="0"/>
            </a:endParaRPr>
          </a:p>
        </p:txBody>
      </p:sp>
      <p:graphicFrame>
        <p:nvGraphicFramePr>
          <p:cNvPr id="55" name="Table 54"/>
          <p:cNvGraphicFramePr>
            <a:graphicFrameLocks noGrp="1"/>
          </p:cNvGraphicFramePr>
          <p:nvPr>
            <p:extLst>
              <p:ext uri="{D42A27DB-BD31-4B8C-83A1-F6EECF244321}">
                <p14:modId xmlns:p14="http://schemas.microsoft.com/office/powerpoint/2010/main" val="831075950"/>
              </p:ext>
            </p:extLst>
          </p:nvPr>
        </p:nvGraphicFramePr>
        <p:xfrm>
          <a:off x="5368888" y="4513635"/>
          <a:ext cx="3337230" cy="2011680"/>
        </p:xfrm>
        <a:graphic>
          <a:graphicData uri="http://schemas.openxmlformats.org/drawingml/2006/table">
            <a:tbl>
              <a:tblPr firstRow="1" bandRow="1"/>
              <a:tblGrid>
                <a:gridCol w="845379">
                  <a:extLst>
                    <a:ext uri="{9D8B030D-6E8A-4147-A177-3AD203B41FA5}">
                      <a16:colId xmlns="" xmlns:a16="http://schemas.microsoft.com/office/drawing/2014/main" val="20000"/>
                    </a:ext>
                  </a:extLst>
                </a:gridCol>
                <a:gridCol w="1379441">
                  <a:extLst>
                    <a:ext uri="{9D8B030D-6E8A-4147-A177-3AD203B41FA5}">
                      <a16:colId xmlns="" xmlns:a16="http://schemas.microsoft.com/office/drawing/2014/main" val="20001"/>
                    </a:ext>
                  </a:extLst>
                </a:gridCol>
                <a:gridCol w="1112410">
                  <a:extLst>
                    <a:ext uri="{9D8B030D-6E8A-4147-A177-3AD203B41FA5}">
                      <a16:colId xmlns="" xmlns:a16="http://schemas.microsoft.com/office/drawing/2014/main" val="20002"/>
                    </a:ext>
                  </a:extLst>
                </a:gridCol>
              </a:tblGrid>
              <a:tr h="586948">
                <a:tc>
                  <a:txBody>
                    <a:bodyPr/>
                    <a:lstStyle>
                      <a:lvl1pPr marL="0" algn="l" defTabSz="685800" rtl="0" eaLnBrk="1" latinLnBrk="0" hangingPunct="1">
                        <a:defRPr sz="1350" b="1" kern="1200">
                          <a:solidFill>
                            <a:schemeClr val="tx1"/>
                          </a:solidFill>
                          <a:latin typeface="Calibri" panose="020F0502020204030204"/>
                        </a:defRPr>
                      </a:lvl1pPr>
                      <a:lvl2pPr marL="342900" algn="l" defTabSz="685800" rtl="0" eaLnBrk="1" latinLnBrk="0" hangingPunct="1">
                        <a:defRPr sz="1350" b="1" kern="1200">
                          <a:solidFill>
                            <a:schemeClr val="tx1"/>
                          </a:solidFill>
                          <a:latin typeface="Calibri" panose="020F0502020204030204"/>
                        </a:defRPr>
                      </a:lvl2pPr>
                      <a:lvl3pPr marL="685800" algn="l" defTabSz="685800" rtl="0" eaLnBrk="1" latinLnBrk="0" hangingPunct="1">
                        <a:defRPr sz="1350" b="1" kern="1200">
                          <a:solidFill>
                            <a:schemeClr val="tx1"/>
                          </a:solidFill>
                          <a:latin typeface="Calibri" panose="020F0502020204030204"/>
                        </a:defRPr>
                      </a:lvl3pPr>
                      <a:lvl4pPr marL="1028700" algn="l" defTabSz="685800" rtl="0" eaLnBrk="1" latinLnBrk="0" hangingPunct="1">
                        <a:defRPr sz="1350" b="1" kern="1200">
                          <a:solidFill>
                            <a:schemeClr val="tx1"/>
                          </a:solidFill>
                          <a:latin typeface="Calibri" panose="020F0502020204030204"/>
                        </a:defRPr>
                      </a:lvl4pPr>
                      <a:lvl5pPr marL="1371600" algn="l" defTabSz="685800" rtl="0" eaLnBrk="1" latinLnBrk="0" hangingPunct="1">
                        <a:defRPr sz="1350" b="1" kern="1200">
                          <a:solidFill>
                            <a:schemeClr val="tx1"/>
                          </a:solidFill>
                          <a:latin typeface="Calibri" panose="020F0502020204030204"/>
                        </a:defRPr>
                      </a:lvl5pPr>
                      <a:lvl6pPr marL="1714500" algn="l" defTabSz="685800" rtl="0" eaLnBrk="1" latinLnBrk="0" hangingPunct="1">
                        <a:defRPr sz="1350" b="1" kern="1200">
                          <a:solidFill>
                            <a:schemeClr val="tx1"/>
                          </a:solidFill>
                          <a:latin typeface="Calibri" panose="020F0502020204030204"/>
                        </a:defRPr>
                      </a:lvl6pPr>
                      <a:lvl7pPr marL="2057400" algn="l" defTabSz="685800" rtl="0" eaLnBrk="1" latinLnBrk="0" hangingPunct="1">
                        <a:defRPr sz="1350" b="1" kern="1200">
                          <a:solidFill>
                            <a:schemeClr val="tx1"/>
                          </a:solidFill>
                          <a:latin typeface="Calibri" panose="020F0502020204030204"/>
                        </a:defRPr>
                      </a:lvl7pPr>
                      <a:lvl8pPr marL="2400300" algn="l" defTabSz="685800" rtl="0" eaLnBrk="1" latinLnBrk="0" hangingPunct="1">
                        <a:defRPr sz="1350" b="1" kern="1200">
                          <a:solidFill>
                            <a:schemeClr val="tx1"/>
                          </a:solidFill>
                          <a:latin typeface="Calibri" panose="020F0502020204030204"/>
                        </a:defRPr>
                      </a:lvl8pPr>
                      <a:lvl9pPr marL="2743200" algn="l" defTabSz="685800" rtl="0" eaLnBrk="1" latinLnBrk="0" hangingPunct="1">
                        <a:defRPr sz="1350" b="1" kern="1200">
                          <a:solidFill>
                            <a:schemeClr val="tx1"/>
                          </a:solidFill>
                          <a:latin typeface="Calibri" panose="020F0502020204030204"/>
                        </a:defRPr>
                      </a:lvl9pPr>
                    </a:lstStyle>
                    <a:p>
                      <a:pPr algn="ctr"/>
                      <a:r>
                        <a:rPr lang="it-IT" sz="1200" dirty="0" err="1" smtClean="0">
                          <a:solidFill>
                            <a:sysClr val="windowText" lastClr="000000"/>
                          </a:solidFill>
                        </a:rPr>
                        <a:t>Parameter</a:t>
                      </a:r>
                      <a:endParaRPr lang="it-IT" sz="1200" dirty="0">
                        <a:solidFill>
                          <a:sysClr val="windowText" lastClr="000000"/>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chemeClr val="tx2"/>
                    </a:solidFill>
                  </a:tcPr>
                </a:tc>
                <a:tc>
                  <a:txBody>
                    <a:bodyPr/>
                    <a:lstStyle>
                      <a:lvl1pPr marL="0" algn="l" defTabSz="685800" rtl="0" eaLnBrk="1" latinLnBrk="0" hangingPunct="1">
                        <a:defRPr sz="1350" b="1" kern="1200">
                          <a:solidFill>
                            <a:schemeClr val="tx1"/>
                          </a:solidFill>
                          <a:latin typeface="Calibri" panose="020F0502020204030204"/>
                        </a:defRPr>
                      </a:lvl1pPr>
                      <a:lvl2pPr marL="342900" algn="l" defTabSz="685800" rtl="0" eaLnBrk="1" latinLnBrk="0" hangingPunct="1">
                        <a:defRPr sz="1350" b="1" kern="1200">
                          <a:solidFill>
                            <a:schemeClr val="tx1"/>
                          </a:solidFill>
                          <a:latin typeface="Calibri" panose="020F0502020204030204"/>
                        </a:defRPr>
                      </a:lvl2pPr>
                      <a:lvl3pPr marL="685800" algn="l" defTabSz="685800" rtl="0" eaLnBrk="1" latinLnBrk="0" hangingPunct="1">
                        <a:defRPr sz="1350" b="1" kern="1200">
                          <a:solidFill>
                            <a:schemeClr val="tx1"/>
                          </a:solidFill>
                          <a:latin typeface="Calibri" panose="020F0502020204030204"/>
                        </a:defRPr>
                      </a:lvl3pPr>
                      <a:lvl4pPr marL="1028700" algn="l" defTabSz="685800" rtl="0" eaLnBrk="1" latinLnBrk="0" hangingPunct="1">
                        <a:defRPr sz="1350" b="1" kern="1200">
                          <a:solidFill>
                            <a:schemeClr val="tx1"/>
                          </a:solidFill>
                          <a:latin typeface="Calibri" panose="020F0502020204030204"/>
                        </a:defRPr>
                      </a:lvl4pPr>
                      <a:lvl5pPr marL="1371600" algn="l" defTabSz="685800" rtl="0" eaLnBrk="1" latinLnBrk="0" hangingPunct="1">
                        <a:defRPr sz="1350" b="1" kern="1200">
                          <a:solidFill>
                            <a:schemeClr val="tx1"/>
                          </a:solidFill>
                          <a:latin typeface="Calibri" panose="020F0502020204030204"/>
                        </a:defRPr>
                      </a:lvl5pPr>
                      <a:lvl6pPr marL="1714500" algn="l" defTabSz="685800" rtl="0" eaLnBrk="1" latinLnBrk="0" hangingPunct="1">
                        <a:defRPr sz="1350" b="1" kern="1200">
                          <a:solidFill>
                            <a:schemeClr val="tx1"/>
                          </a:solidFill>
                          <a:latin typeface="Calibri" panose="020F0502020204030204"/>
                        </a:defRPr>
                      </a:lvl6pPr>
                      <a:lvl7pPr marL="2057400" algn="l" defTabSz="685800" rtl="0" eaLnBrk="1" latinLnBrk="0" hangingPunct="1">
                        <a:defRPr sz="1350" b="1" kern="1200">
                          <a:solidFill>
                            <a:schemeClr val="tx1"/>
                          </a:solidFill>
                          <a:latin typeface="Calibri" panose="020F0502020204030204"/>
                        </a:defRPr>
                      </a:lvl7pPr>
                      <a:lvl8pPr marL="2400300" algn="l" defTabSz="685800" rtl="0" eaLnBrk="1" latinLnBrk="0" hangingPunct="1">
                        <a:defRPr sz="1350" b="1" kern="1200">
                          <a:solidFill>
                            <a:schemeClr val="tx1"/>
                          </a:solidFill>
                          <a:latin typeface="Calibri" panose="020F0502020204030204"/>
                        </a:defRPr>
                      </a:lvl8pPr>
                      <a:lvl9pPr marL="2743200" algn="l" defTabSz="685800" rtl="0" eaLnBrk="1" latinLnBrk="0" hangingPunct="1">
                        <a:defRPr sz="1350" b="1" kern="1200">
                          <a:solidFill>
                            <a:schemeClr val="tx1"/>
                          </a:solidFill>
                          <a:latin typeface="Calibri" panose="020F0502020204030204"/>
                        </a:defRPr>
                      </a:lvl9pPr>
                    </a:lstStyle>
                    <a:p>
                      <a:pPr algn="ctr"/>
                      <a:r>
                        <a:rPr lang="it-IT" sz="1200" dirty="0" smtClean="0">
                          <a:solidFill>
                            <a:sysClr val="windowText" lastClr="000000"/>
                          </a:solidFill>
                        </a:rPr>
                        <a:t>Cell Phase </a:t>
                      </a:r>
                      <a:r>
                        <a:rPr lang="it-IT" sz="1200" dirty="0" err="1" smtClean="0">
                          <a:solidFill>
                            <a:sysClr val="windowText" lastClr="000000"/>
                          </a:solidFill>
                        </a:rPr>
                        <a:t>advance</a:t>
                      </a:r>
                      <a:r>
                        <a:rPr lang="it-IT" sz="1200" dirty="0" smtClean="0">
                          <a:solidFill>
                            <a:sysClr val="windowText" lastClr="000000"/>
                          </a:solidFill>
                        </a:rPr>
                        <a:t> [</a:t>
                      </a:r>
                      <a:r>
                        <a:rPr lang="it-IT" sz="1200" dirty="0" err="1" smtClean="0">
                          <a:solidFill>
                            <a:sysClr val="windowText" lastClr="000000"/>
                          </a:solidFill>
                        </a:rPr>
                        <a:t>degree</a:t>
                      </a:r>
                      <a:r>
                        <a:rPr lang="it-IT" sz="1200" dirty="0" smtClean="0">
                          <a:solidFill>
                            <a:sysClr val="windowText" lastClr="000000"/>
                          </a:solidFill>
                        </a:rPr>
                        <a:t>/</a:t>
                      </a:r>
                      <a:r>
                        <a:rPr lang="it-IT" sz="1200" dirty="0" err="1" smtClean="0">
                          <a:solidFill>
                            <a:sysClr val="windowText" lastClr="000000"/>
                          </a:solidFill>
                        </a:rPr>
                        <a:t>um</a:t>
                      </a:r>
                      <a:r>
                        <a:rPr lang="it-IT" sz="1200" dirty="0" smtClean="0">
                          <a:solidFill>
                            <a:sysClr val="windowText" lastClr="000000"/>
                          </a:solidFill>
                        </a:rPr>
                        <a:t>]</a:t>
                      </a:r>
                      <a:endParaRPr lang="it-IT" sz="1200" dirty="0">
                        <a:solidFill>
                          <a:sysClr val="windowText" lastClr="000000"/>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chemeClr val="tx2"/>
                    </a:solidFill>
                  </a:tcPr>
                </a:tc>
                <a:tc>
                  <a:txBody>
                    <a:bodyPr/>
                    <a:lstStyle>
                      <a:lvl1pPr marL="0" algn="l" defTabSz="685800" rtl="0" eaLnBrk="1" latinLnBrk="0" hangingPunct="1">
                        <a:defRPr sz="1350" b="1" kern="1200">
                          <a:solidFill>
                            <a:schemeClr val="tx1"/>
                          </a:solidFill>
                          <a:latin typeface="Calibri" panose="020F0502020204030204"/>
                        </a:defRPr>
                      </a:lvl1pPr>
                      <a:lvl2pPr marL="342900" algn="l" defTabSz="685800" rtl="0" eaLnBrk="1" latinLnBrk="0" hangingPunct="1">
                        <a:defRPr sz="1350" b="1" kern="1200">
                          <a:solidFill>
                            <a:schemeClr val="tx1"/>
                          </a:solidFill>
                          <a:latin typeface="Calibri" panose="020F0502020204030204"/>
                        </a:defRPr>
                      </a:lvl2pPr>
                      <a:lvl3pPr marL="685800" algn="l" defTabSz="685800" rtl="0" eaLnBrk="1" latinLnBrk="0" hangingPunct="1">
                        <a:defRPr sz="1350" b="1" kern="1200">
                          <a:solidFill>
                            <a:schemeClr val="tx1"/>
                          </a:solidFill>
                          <a:latin typeface="Calibri" panose="020F0502020204030204"/>
                        </a:defRPr>
                      </a:lvl3pPr>
                      <a:lvl4pPr marL="1028700" algn="l" defTabSz="685800" rtl="0" eaLnBrk="1" latinLnBrk="0" hangingPunct="1">
                        <a:defRPr sz="1350" b="1" kern="1200">
                          <a:solidFill>
                            <a:schemeClr val="tx1"/>
                          </a:solidFill>
                          <a:latin typeface="Calibri" panose="020F0502020204030204"/>
                        </a:defRPr>
                      </a:lvl4pPr>
                      <a:lvl5pPr marL="1371600" algn="l" defTabSz="685800" rtl="0" eaLnBrk="1" latinLnBrk="0" hangingPunct="1">
                        <a:defRPr sz="1350" b="1" kern="1200">
                          <a:solidFill>
                            <a:schemeClr val="tx1"/>
                          </a:solidFill>
                          <a:latin typeface="Calibri" panose="020F0502020204030204"/>
                        </a:defRPr>
                      </a:lvl5pPr>
                      <a:lvl6pPr marL="1714500" algn="l" defTabSz="685800" rtl="0" eaLnBrk="1" latinLnBrk="0" hangingPunct="1">
                        <a:defRPr sz="1350" b="1" kern="1200">
                          <a:solidFill>
                            <a:schemeClr val="tx1"/>
                          </a:solidFill>
                          <a:latin typeface="Calibri" panose="020F0502020204030204"/>
                        </a:defRPr>
                      </a:lvl6pPr>
                      <a:lvl7pPr marL="2057400" algn="l" defTabSz="685800" rtl="0" eaLnBrk="1" latinLnBrk="0" hangingPunct="1">
                        <a:defRPr sz="1350" b="1" kern="1200">
                          <a:solidFill>
                            <a:schemeClr val="tx1"/>
                          </a:solidFill>
                          <a:latin typeface="Calibri" panose="020F0502020204030204"/>
                        </a:defRPr>
                      </a:lvl7pPr>
                      <a:lvl8pPr marL="2400300" algn="l" defTabSz="685800" rtl="0" eaLnBrk="1" latinLnBrk="0" hangingPunct="1">
                        <a:defRPr sz="1350" b="1" kern="1200">
                          <a:solidFill>
                            <a:schemeClr val="tx1"/>
                          </a:solidFill>
                          <a:latin typeface="Calibri" panose="020F0502020204030204"/>
                        </a:defRPr>
                      </a:lvl8pPr>
                      <a:lvl9pPr marL="2743200" algn="l" defTabSz="685800" rtl="0" eaLnBrk="1" latinLnBrk="0" hangingPunct="1">
                        <a:defRPr sz="1350" b="1" kern="1200">
                          <a:solidFill>
                            <a:schemeClr val="tx1"/>
                          </a:solidFill>
                          <a:latin typeface="Calibri" panose="020F0502020204030204"/>
                        </a:defRPr>
                      </a:lvl9pPr>
                    </a:lstStyle>
                    <a:p>
                      <a:pPr algn="ctr"/>
                      <a:r>
                        <a:rPr lang="it-IT" sz="1200" dirty="0" smtClean="0">
                          <a:solidFill>
                            <a:sysClr val="windowText" lastClr="000000"/>
                          </a:solidFill>
                        </a:rPr>
                        <a:t>Frequency </a:t>
                      </a:r>
                      <a:r>
                        <a:rPr lang="it-IT" sz="1200" dirty="0" err="1" smtClean="0">
                          <a:solidFill>
                            <a:sysClr val="windowText" lastClr="000000"/>
                          </a:solidFill>
                        </a:rPr>
                        <a:t>Shift</a:t>
                      </a:r>
                      <a:r>
                        <a:rPr lang="it-IT" sz="1200" dirty="0" smtClean="0">
                          <a:solidFill>
                            <a:sysClr val="windowText" lastClr="000000"/>
                          </a:solidFill>
                        </a:rPr>
                        <a:t> [kHz/</a:t>
                      </a:r>
                      <a:r>
                        <a:rPr lang="it-IT" sz="1200" dirty="0" err="1" smtClean="0">
                          <a:solidFill>
                            <a:sysClr val="windowText" lastClr="000000"/>
                          </a:solidFill>
                        </a:rPr>
                        <a:t>um</a:t>
                      </a:r>
                      <a:r>
                        <a:rPr lang="it-IT" sz="1200" dirty="0" smtClean="0">
                          <a:solidFill>
                            <a:sysClr val="windowText" lastClr="000000"/>
                          </a:solidFill>
                        </a:rPr>
                        <a:t>]</a:t>
                      </a:r>
                      <a:endParaRPr lang="it-IT" sz="1200" dirty="0">
                        <a:solidFill>
                          <a:sysClr val="windowText" lastClr="000000"/>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chemeClr val="tx2"/>
                    </a:solidFill>
                  </a:tcPr>
                </a:tc>
                <a:extLst>
                  <a:ext uri="{0D108BD9-81ED-4DB2-BD59-A6C34878D82A}">
                    <a16:rowId xmlns="" xmlns:a16="http://schemas.microsoft.com/office/drawing/2014/main" val="10000"/>
                  </a:ext>
                </a:extLst>
              </a:tr>
              <a:tr h="230606">
                <a:tc>
                  <a:txBody>
                    <a:bodyPr/>
                    <a:lstStyle>
                      <a:lvl1pPr marL="0" algn="l" defTabSz="685800" rtl="0" eaLnBrk="1" latinLnBrk="0" hangingPunct="1">
                        <a:defRPr sz="1350" kern="1200">
                          <a:solidFill>
                            <a:schemeClr val="tx1"/>
                          </a:solidFill>
                          <a:latin typeface="Calibri" panose="020F0502020204030204"/>
                        </a:defRPr>
                      </a:lvl1pPr>
                      <a:lvl2pPr marL="342900" algn="l" defTabSz="685800" rtl="0" eaLnBrk="1" latinLnBrk="0" hangingPunct="1">
                        <a:defRPr sz="1350" kern="1200">
                          <a:solidFill>
                            <a:schemeClr val="tx1"/>
                          </a:solidFill>
                          <a:latin typeface="Calibri" panose="020F0502020204030204"/>
                        </a:defRPr>
                      </a:lvl2pPr>
                      <a:lvl3pPr marL="685800" algn="l" defTabSz="685800" rtl="0" eaLnBrk="1" latinLnBrk="0" hangingPunct="1">
                        <a:defRPr sz="1350" kern="1200">
                          <a:solidFill>
                            <a:schemeClr val="tx1"/>
                          </a:solidFill>
                          <a:latin typeface="Calibri" panose="020F0502020204030204"/>
                        </a:defRPr>
                      </a:lvl3pPr>
                      <a:lvl4pPr marL="1028700" algn="l" defTabSz="685800" rtl="0" eaLnBrk="1" latinLnBrk="0" hangingPunct="1">
                        <a:defRPr sz="1350" kern="1200">
                          <a:solidFill>
                            <a:schemeClr val="tx1"/>
                          </a:solidFill>
                          <a:latin typeface="Calibri" panose="020F0502020204030204"/>
                        </a:defRPr>
                      </a:lvl4pPr>
                      <a:lvl5pPr marL="1371600" algn="l" defTabSz="685800" rtl="0" eaLnBrk="1" latinLnBrk="0" hangingPunct="1">
                        <a:defRPr sz="1350" kern="1200">
                          <a:solidFill>
                            <a:schemeClr val="tx1"/>
                          </a:solidFill>
                          <a:latin typeface="Calibri" panose="020F0502020204030204"/>
                        </a:defRPr>
                      </a:lvl5pPr>
                      <a:lvl6pPr marL="1714500" algn="l" defTabSz="685800" rtl="0" eaLnBrk="1" latinLnBrk="0" hangingPunct="1">
                        <a:defRPr sz="1350" kern="1200">
                          <a:solidFill>
                            <a:schemeClr val="tx1"/>
                          </a:solidFill>
                          <a:latin typeface="Calibri" panose="020F0502020204030204"/>
                        </a:defRPr>
                      </a:lvl6pPr>
                      <a:lvl7pPr marL="2057400" algn="l" defTabSz="685800" rtl="0" eaLnBrk="1" latinLnBrk="0" hangingPunct="1">
                        <a:defRPr sz="1350" kern="1200">
                          <a:solidFill>
                            <a:schemeClr val="tx1"/>
                          </a:solidFill>
                          <a:latin typeface="Calibri" panose="020F0502020204030204"/>
                        </a:defRPr>
                      </a:lvl7pPr>
                      <a:lvl8pPr marL="2400300" algn="l" defTabSz="685800" rtl="0" eaLnBrk="1" latinLnBrk="0" hangingPunct="1">
                        <a:defRPr sz="1350" kern="1200">
                          <a:solidFill>
                            <a:schemeClr val="tx1"/>
                          </a:solidFill>
                          <a:latin typeface="Calibri" panose="020F0502020204030204"/>
                        </a:defRPr>
                      </a:lvl8pPr>
                      <a:lvl9pPr marL="2743200" algn="l" defTabSz="685800" rtl="0" eaLnBrk="1" latinLnBrk="0" hangingPunct="1">
                        <a:defRPr sz="1350" kern="1200">
                          <a:solidFill>
                            <a:schemeClr val="tx1"/>
                          </a:solidFill>
                          <a:latin typeface="Calibri" panose="020F0502020204030204"/>
                        </a:defRPr>
                      </a:lvl9pPr>
                    </a:lstStyle>
                    <a:p>
                      <a:pPr algn="ctr"/>
                      <a:r>
                        <a:rPr lang="it-IT" sz="1200" dirty="0" smtClean="0">
                          <a:solidFill>
                            <a:sysClr val="windowText" lastClr="000000"/>
                          </a:solidFill>
                        </a:rPr>
                        <a:t>b</a:t>
                      </a:r>
                      <a:endParaRPr lang="it-IT" sz="1200" dirty="0">
                        <a:solidFill>
                          <a:sysClr val="windowText" lastClr="000000"/>
                        </a:solidFill>
                      </a:endParaRPr>
                    </a:p>
                  </a:txBody>
                  <a:tcPr>
                    <a:lnL w="12700" cmpd="sng">
                      <a:solidFill>
                        <a:sysClr val="windowText" lastClr="000000"/>
                      </a:solidFill>
                    </a:lnL>
                    <a:lnR w="12700" cmpd="sng">
                      <a:solidFill>
                        <a:sysClr val="windowText" lastClr="000000"/>
                      </a:solidFill>
                    </a:lnR>
                    <a:lnT w="254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panose="020F0502020204030204"/>
                        </a:defRPr>
                      </a:lvl1pPr>
                      <a:lvl2pPr marL="342900" algn="l" defTabSz="685800" rtl="0" eaLnBrk="1" latinLnBrk="0" hangingPunct="1">
                        <a:defRPr sz="1350" kern="1200">
                          <a:solidFill>
                            <a:schemeClr val="tx1"/>
                          </a:solidFill>
                          <a:latin typeface="Calibri" panose="020F0502020204030204"/>
                        </a:defRPr>
                      </a:lvl2pPr>
                      <a:lvl3pPr marL="685800" algn="l" defTabSz="685800" rtl="0" eaLnBrk="1" latinLnBrk="0" hangingPunct="1">
                        <a:defRPr sz="1350" kern="1200">
                          <a:solidFill>
                            <a:schemeClr val="tx1"/>
                          </a:solidFill>
                          <a:latin typeface="Calibri" panose="020F0502020204030204"/>
                        </a:defRPr>
                      </a:lvl3pPr>
                      <a:lvl4pPr marL="1028700" algn="l" defTabSz="685800" rtl="0" eaLnBrk="1" latinLnBrk="0" hangingPunct="1">
                        <a:defRPr sz="1350" kern="1200">
                          <a:solidFill>
                            <a:schemeClr val="tx1"/>
                          </a:solidFill>
                          <a:latin typeface="Calibri" panose="020F0502020204030204"/>
                        </a:defRPr>
                      </a:lvl4pPr>
                      <a:lvl5pPr marL="1371600" algn="l" defTabSz="685800" rtl="0" eaLnBrk="1" latinLnBrk="0" hangingPunct="1">
                        <a:defRPr sz="1350" kern="1200">
                          <a:solidFill>
                            <a:schemeClr val="tx1"/>
                          </a:solidFill>
                          <a:latin typeface="Calibri" panose="020F0502020204030204"/>
                        </a:defRPr>
                      </a:lvl5pPr>
                      <a:lvl6pPr marL="1714500" algn="l" defTabSz="685800" rtl="0" eaLnBrk="1" latinLnBrk="0" hangingPunct="1">
                        <a:defRPr sz="1350" kern="1200">
                          <a:solidFill>
                            <a:schemeClr val="tx1"/>
                          </a:solidFill>
                          <a:latin typeface="Calibri" panose="020F0502020204030204"/>
                        </a:defRPr>
                      </a:lvl6pPr>
                      <a:lvl7pPr marL="2057400" algn="l" defTabSz="685800" rtl="0" eaLnBrk="1" latinLnBrk="0" hangingPunct="1">
                        <a:defRPr sz="1350" kern="1200">
                          <a:solidFill>
                            <a:schemeClr val="tx1"/>
                          </a:solidFill>
                          <a:latin typeface="Calibri" panose="020F0502020204030204"/>
                        </a:defRPr>
                      </a:lvl7pPr>
                      <a:lvl8pPr marL="2400300" algn="l" defTabSz="685800" rtl="0" eaLnBrk="1" latinLnBrk="0" hangingPunct="1">
                        <a:defRPr sz="1350" kern="1200">
                          <a:solidFill>
                            <a:schemeClr val="tx1"/>
                          </a:solidFill>
                          <a:latin typeface="Calibri" panose="020F0502020204030204"/>
                        </a:defRPr>
                      </a:lvl8pPr>
                      <a:lvl9pPr marL="2743200" algn="l" defTabSz="685800" rtl="0" eaLnBrk="1" latinLnBrk="0" hangingPunct="1">
                        <a:defRPr sz="1350" kern="1200">
                          <a:solidFill>
                            <a:schemeClr val="tx1"/>
                          </a:solidFill>
                          <a:latin typeface="Calibri" panose="020F0502020204030204"/>
                        </a:defRPr>
                      </a:lvl9pPr>
                    </a:lstStyle>
                    <a:p>
                      <a:pPr algn="ctr"/>
                      <a:r>
                        <a:rPr lang="it-IT" sz="1200" dirty="0" smtClean="0">
                          <a:solidFill>
                            <a:sysClr val="windowText" lastClr="000000"/>
                          </a:solidFill>
                        </a:rPr>
                        <a:t>0.14</a:t>
                      </a:r>
                    </a:p>
                  </a:txBody>
                  <a:tcPr>
                    <a:lnL w="12700" cmpd="sng">
                      <a:solidFill>
                        <a:sysClr val="windowText" lastClr="000000"/>
                      </a:solidFill>
                    </a:lnL>
                    <a:lnR w="12700" cmpd="sng">
                      <a:solidFill>
                        <a:sysClr val="windowText" lastClr="000000"/>
                      </a:solidFill>
                    </a:lnR>
                    <a:lnT w="254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panose="020F0502020204030204"/>
                        </a:defRPr>
                      </a:lvl1pPr>
                      <a:lvl2pPr marL="342900" algn="l" defTabSz="685800" rtl="0" eaLnBrk="1" latinLnBrk="0" hangingPunct="1">
                        <a:defRPr sz="1350" kern="1200">
                          <a:solidFill>
                            <a:schemeClr val="tx1"/>
                          </a:solidFill>
                          <a:latin typeface="Calibri" panose="020F0502020204030204"/>
                        </a:defRPr>
                      </a:lvl2pPr>
                      <a:lvl3pPr marL="685800" algn="l" defTabSz="685800" rtl="0" eaLnBrk="1" latinLnBrk="0" hangingPunct="1">
                        <a:defRPr sz="1350" kern="1200">
                          <a:solidFill>
                            <a:schemeClr val="tx1"/>
                          </a:solidFill>
                          <a:latin typeface="Calibri" panose="020F0502020204030204"/>
                        </a:defRPr>
                      </a:lvl3pPr>
                      <a:lvl4pPr marL="1028700" algn="l" defTabSz="685800" rtl="0" eaLnBrk="1" latinLnBrk="0" hangingPunct="1">
                        <a:defRPr sz="1350" kern="1200">
                          <a:solidFill>
                            <a:schemeClr val="tx1"/>
                          </a:solidFill>
                          <a:latin typeface="Calibri" panose="020F0502020204030204"/>
                        </a:defRPr>
                      </a:lvl4pPr>
                      <a:lvl5pPr marL="1371600" algn="l" defTabSz="685800" rtl="0" eaLnBrk="1" latinLnBrk="0" hangingPunct="1">
                        <a:defRPr sz="1350" kern="1200">
                          <a:solidFill>
                            <a:schemeClr val="tx1"/>
                          </a:solidFill>
                          <a:latin typeface="Calibri" panose="020F0502020204030204"/>
                        </a:defRPr>
                      </a:lvl5pPr>
                      <a:lvl6pPr marL="1714500" algn="l" defTabSz="685800" rtl="0" eaLnBrk="1" latinLnBrk="0" hangingPunct="1">
                        <a:defRPr sz="1350" kern="1200">
                          <a:solidFill>
                            <a:schemeClr val="tx1"/>
                          </a:solidFill>
                          <a:latin typeface="Calibri" panose="020F0502020204030204"/>
                        </a:defRPr>
                      </a:lvl6pPr>
                      <a:lvl7pPr marL="2057400" algn="l" defTabSz="685800" rtl="0" eaLnBrk="1" latinLnBrk="0" hangingPunct="1">
                        <a:defRPr sz="1350" kern="1200">
                          <a:solidFill>
                            <a:schemeClr val="tx1"/>
                          </a:solidFill>
                          <a:latin typeface="Calibri" panose="020F0502020204030204"/>
                        </a:defRPr>
                      </a:lvl7pPr>
                      <a:lvl8pPr marL="2400300" algn="l" defTabSz="685800" rtl="0" eaLnBrk="1" latinLnBrk="0" hangingPunct="1">
                        <a:defRPr sz="1350" kern="1200">
                          <a:solidFill>
                            <a:schemeClr val="tx1"/>
                          </a:solidFill>
                          <a:latin typeface="Calibri" panose="020F0502020204030204"/>
                        </a:defRPr>
                      </a:lvl8pPr>
                      <a:lvl9pPr marL="2743200" algn="l" defTabSz="685800" rtl="0" eaLnBrk="1" latinLnBrk="0" hangingPunct="1">
                        <a:defRPr sz="1350" kern="1200">
                          <a:solidFill>
                            <a:schemeClr val="tx1"/>
                          </a:solidFill>
                          <a:latin typeface="Calibri" panose="020F0502020204030204"/>
                        </a:defRPr>
                      </a:lvl9pPr>
                    </a:lstStyle>
                    <a:p>
                      <a:pPr algn="ctr"/>
                      <a:r>
                        <a:rPr lang="it-IT" sz="1200" dirty="0" smtClean="0">
                          <a:solidFill>
                            <a:sysClr val="windowText" lastClr="000000"/>
                          </a:solidFill>
                        </a:rPr>
                        <a:t>- 79</a:t>
                      </a:r>
                      <a:endParaRPr lang="it-IT" sz="1200" dirty="0">
                        <a:solidFill>
                          <a:sysClr val="windowText" lastClr="000000"/>
                        </a:solidFill>
                      </a:endParaRPr>
                    </a:p>
                  </a:txBody>
                  <a:tcPr>
                    <a:lnL w="12700" cmpd="sng">
                      <a:solidFill>
                        <a:sysClr val="windowText" lastClr="000000"/>
                      </a:solidFill>
                    </a:lnL>
                    <a:lnR w="12700" cmpd="sng">
                      <a:solidFill>
                        <a:sysClr val="windowText" lastClr="000000"/>
                      </a:solidFill>
                    </a:lnR>
                    <a:lnT w="254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r h="230606">
                <a:tc>
                  <a:txBody>
                    <a:bodyPr/>
                    <a:lstStyle>
                      <a:lvl1pPr marL="0" algn="l" defTabSz="685800" rtl="0" eaLnBrk="1" latinLnBrk="0" hangingPunct="1">
                        <a:defRPr sz="1350" kern="1200">
                          <a:solidFill>
                            <a:schemeClr val="tx1"/>
                          </a:solidFill>
                          <a:latin typeface="Calibri" panose="020F0502020204030204"/>
                        </a:defRPr>
                      </a:lvl1pPr>
                      <a:lvl2pPr marL="342900" algn="l" defTabSz="685800" rtl="0" eaLnBrk="1" latinLnBrk="0" hangingPunct="1">
                        <a:defRPr sz="1350" kern="1200">
                          <a:solidFill>
                            <a:schemeClr val="tx1"/>
                          </a:solidFill>
                          <a:latin typeface="Calibri" panose="020F0502020204030204"/>
                        </a:defRPr>
                      </a:lvl2pPr>
                      <a:lvl3pPr marL="685800" algn="l" defTabSz="685800" rtl="0" eaLnBrk="1" latinLnBrk="0" hangingPunct="1">
                        <a:defRPr sz="1350" kern="1200">
                          <a:solidFill>
                            <a:schemeClr val="tx1"/>
                          </a:solidFill>
                          <a:latin typeface="Calibri" panose="020F0502020204030204"/>
                        </a:defRPr>
                      </a:lvl3pPr>
                      <a:lvl4pPr marL="1028700" algn="l" defTabSz="685800" rtl="0" eaLnBrk="1" latinLnBrk="0" hangingPunct="1">
                        <a:defRPr sz="1350" kern="1200">
                          <a:solidFill>
                            <a:schemeClr val="tx1"/>
                          </a:solidFill>
                          <a:latin typeface="Calibri" panose="020F0502020204030204"/>
                        </a:defRPr>
                      </a:lvl4pPr>
                      <a:lvl5pPr marL="1371600" algn="l" defTabSz="685800" rtl="0" eaLnBrk="1" latinLnBrk="0" hangingPunct="1">
                        <a:defRPr sz="1350" kern="1200">
                          <a:solidFill>
                            <a:schemeClr val="tx1"/>
                          </a:solidFill>
                          <a:latin typeface="Calibri" panose="020F0502020204030204"/>
                        </a:defRPr>
                      </a:lvl5pPr>
                      <a:lvl6pPr marL="1714500" algn="l" defTabSz="685800" rtl="0" eaLnBrk="1" latinLnBrk="0" hangingPunct="1">
                        <a:defRPr sz="1350" kern="1200">
                          <a:solidFill>
                            <a:schemeClr val="tx1"/>
                          </a:solidFill>
                          <a:latin typeface="Calibri" panose="020F0502020204030204"/>
                        </a:defRPr>
                      </a:lvl6pPr>
                      <a:lvl7pPr marL="2057400" algn="l" defTabSz="685800" rtl="0" eaLnBrk="1" latinLnBrk="0" hangingPunct="1">
                        <a:defRPr sz="1350" kern="1200">
                          <a:solidFill>
                            <a:schemeClr val="tx1"/>
                          </a:solidFill>
                          <a:latin typeface="Calibri" panose="020F0502020204030204"/>
                        </a:defRPr>
                      </a:lvl7pPr>
                      <a:lvl8pPr marL="2400300" algn="l" defTabSz="685800" rtl="0" eaLnBrk="1" latinLnBrk="0" hangingPunct="1">
                        <a:defRPr sz="1350" kern="1200">
                          <a:solidFill>
                            <a:schemeClr val="tx1"/>
                          </a:solidFill>
                          <a:latin typeface="Calibri" panose="020F0502020204030204"/>
                        </a:defRPr>
                      </a:lvl8pPr>
                      <a:lvl9pPr marL="2743200" algn="l" defTabSz="685800" rtl="0" eaLnBrk="1" latinLnBrk="0" hangingPunct="1">
                        <a:defRPr sz="1350" kern="1200">
                          <a:solidFill>
                            <a:schemeClr val="tx1"/>
                          </a:solidFill>
                          <a:latin typeface="Calibri" panose="020F0502020204030204"/>
                        </a:defRPr>
                      </a:lvl9pPr>
                    </a:lstStyle>
                    <a:p>
                      <a:pPr algn="ctr"/>
                      <a:r>
                        <a:rPr lang="it-IT" sz="1200" dirty="0" smtClean="0">
                          <a:solidFill>
                            <a:sysClr val="windowText" lastClr="000000"/>
                          </a:solidFill>
                        </a:rPr>
                        <a:t>a</a:t>
                      </a:r>
                      <a:endParaRPr lang="it-IT" sz="1200" dirty="0">
                        <a:solidFill>
                          <a:sysClr val="windowText" lastClr="000000"/>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panose="020F0502020204030204"/>
                        </a:defRPr>
                      </a:lvl1pPr>
                      <a:lvl2pPr marL="342900" algn="l" defTabSz="685800" rtl="0" eaLnBrk="1" latinLnBrk="0" hangingPunct="1">
                        <a:defRPr sz="1350" kern="1200">
                          <a:solidFill>
                            <a:schemeClr val="tx1"/>
                          </a:solidFill>
                          <a:latin typeface="Calibri" panose="020F0502020204030204"/>
                        </a:defRPr>
                      </a:lvl2pPr>
                      <a:lvl3pPr marL="685800" algn="l" defTabSz="685800" rtl="0" eaLnBrk="1" latinLnBrk="0" hangingPunct="1">
                        <a:defRPr sz="1350" kern="1200">
                          <a:solidFill>
                            <a:schemeClr val="tx1"/>
                          </a:solidFill>
                          <a:latin typeface="Calibri" panose="020F0502020204030204"/>
                        </a:defRPr>
                      </a:lvl3pPr>
                      <a:lvl4pPr marL="1028700" algn="l" defTabSz="685800" rtl="0" eaLnBrk="1" latinLnBrk="0" hangingPunct="1">
                        <a:defRPr sz="1350" kern="1200">
                          <a:solidFill>
                            <a:schemeClr val="tx1"/>
                          </a:solidFill>
                          <a:latin typeface="Calibri" panose="020F0502020204030204"/>
                        </a:defRPr>
                      </a:lvl4pPr>
                      <a:lvl5pPr marL="1371600" algn="l" defTabSz="685800" rtl="0" eaLnBrk="1" latinLnBrk="0" hangingPunct="1">
                        <a:defRPr sz="1350" kern="1200">
                          <a:solidFill>
                            <a:schemeClr val="tx1"/>
                          </a:solidFill>
                          <a:latin typeface="Calibri" panose="020F0502020204030204"/>
                        </a:defRPr>
                      </a:lvl5pPr>
                      <a:lvl6pPr marL="1714500" algn="l" defTabSz="685800" rtl="0" eaLnBrk="1" latinLnBrk="0" hangingPunct="1">
                        <a:defRPr sz="1350" kern="1200">
                          <a:solidFill>
                            <a:schemeClr val="tx1"/>
                          </a:solidFill>
                          <a:latin typeface="Calibri" panose="020F0502020204030204"/>
                        </a:defRPr>
                      </a:lvl6pPr>
                      <a:lvl7pPr marL="2057400" algn="l" defTabSz="685800" rtl="0" eaLnBrk="1" latinLnBrk="0" hangingPunct="1">
                        <a:defRPr sz="1350" kern="1200">
                          <a:solidFill>
                            <a:schemeClr val="tx1"/>
                          </a:solidFill>
                          <a:latin typeface="Calibri" panose="020F0502020204030204"/>
                        </a:defRPr>
                      </a:lvl7pPr>
                      <a:lvl8pPr marL="2400300" algn="l" defTabSz="685800" rtl="0" eaLnBrk="1" latinLnBrk="0" hangingPunct="1">
                        <a:defRPr sz="1350" kern="1200">
                          <a:solidFill>
                            <a:schemeClr val="tx1"/>
                          </a:solidFill>
                          <a:latin typeface="Calibri" panose="020F0502020204030204"/>
                        </a:defRPr>
                      </a:lvl8pPr>
                      <a:lvl9pPr marL="2743200" algn="l" defTabSz="685800" rtl="0" eaLnBrk="1" latinLnBrk="0" hangingPunct="1">
                        <a:defRPr sz="1350" kern="1200">
                          <a:solidFill>
                            <a:schemeClr val="tx1"/>
                          </a:solidFill>
                          <a:latin typeface="Calibri" panose="020F0502020204030204"/>
                        </a:defRPr>
                      </a:lvl9pPr>
                    </a:lstStyle>
                    <a:p>
                      <a:pPr algn="ctr"/>
                      <a:r>
                        <a:rPr lang="it-IT" sz="1200" dirty="0" smtClean="0">
                          <a:solidFill>
                            <a:sysClr val="windowText" lastClr="000000"/>
                          </a:solidFill>
                        </a:rPr>
                        <a:t>- 0.04</a:t>
                      </a:r>
                      <a:endParaRPr lang="it-IT" sz="1200" dirty="0">
                        <a:solidFill>
                          <a:sysClr val="windowText" lastClr="000000"/>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panose="020F0502020204030204"/>
                        </a:defRPr>
                      </a:lvl1pPr>
                      <a:lvl2pPr marL="342900" algn="l" defTabSz="685800" rtl="0" eaLnBrk="1" latinLnBrk="0" hangingPunct="1">
                        <a:defRPr sz="1350" kern="1200">
                          <a:solidFill>
                            <a:schemeClr val="tx1"/>
                          </a:solidFill>
                          <a:latin typeface="Calibri" panose="020F0502020204030204"/>
                        </a:defRPr>
                      </a:lvl2pPr>
                      <a:lvl3pPr marL="685800" algn="l" defTabSz="685800" rtl="0" eaLnBrk="1" latinLnBrk="0" hangingPunct="1">
                        <a:defRPr sz="1350" kern="1200">
                          <a:solidFill>
                            <a:schemeClr val="tx1"/>
                          </a:solidFill>
                          <a:latin typeface="Calibri" panose="020F0502020204030204"/>
                        </a:defRPr>
                      </a:lvl3pPr>
                      <a:lvl4pPr marL="1028700" algn="l" defTabSz="685800" rtl="0" eaLnBrk="1" latinLnBrk="0" hangingPunct="1">
                        <a:defRPr sz="1350" kern="1200">
                          <a:solidFill>
                            <a:schemeClr val="tx1"/>
                          </a:solidFill>
                          <a:latin typeface="Calibri" panose="020F0502020204030204"/>
                        </a:defRPr>
                      </a:lvl4pPr>
                      <a:lvl5pPr marL="1371600" algn="l" defTabSz="685800" rtl="0" eaLnBrk="1" latinLnBrk="0" hangingPunct="1">
                        <a:defRPr sz="1350" kern="1200">
                          <a:solidFill>
                            <a:schemeClr val="tx1"/>
                          </a:solidFill>
                          <a:latin typeface="Calibri" panose="020F0502020204030204"/>
                        </a:defRPr>
                      </a:lvl5pPr>
                      <a:lvl6pPr marL="1714500" algn="l" defTabSz="685800" rtl="0" eaLnBrk="1" latinLnBrk="0" hangingPunct="1">
                        <a:defRPr sz="1350" kern="1200">
                          <a:solidFill>
                            <a:schemeClr val="tx1"/>
                          </a:solidFill>
                          <a:latin typeface="Calibri" panose="020F0502020204030204"/>
                        </a:defRPr>
                      </a:lvl6pPr>
                      <a:lvl7pPr marL="2057400" algn="l" defTabSz="685800" rtl="0" eaLnBrk="1" latinLnBrk="0" hangingPunct="1">
                        <a:defRPr sz="1350" kern="1200">
                          <a:solidFill>
                            <a:schemeClr val="tx1"/>
                          </a:solidFill>
                          <a:latin typeface="Calibri" panose="020F0502020204030204"/>
                        </a:defRPr>
                      </a:lvl7pPr>
                      <a:lvl8pPr marL="2400300" algn="l" defTabSz="685800" rtl="0" eaLnBrk="1" latinLnBrk="0" hangingPunct="1">
                        <a:defRPr sz="1350" kern="1200">
                          <a:solidFill>
                            <a:schemeClr val="tx1"/>
                          </a:solidFill>
                          <a:latin typeface="Calibri" panose="020F0502020204030204"/>
                        </a:defRPr>
                      </a:lvl8pPr>
                      <a:lvl9pPr marL="2743200" algn="l" defTabSz="685800" rtl="0" eaLnBrk="1" latinLnBrk="0" hangingPunct="1">
                        <a:defRPr sz="1350" kern="1200">
                          <a:solidFill>
                            <a:schemeClr val="tx1"/>
                          </a:solidFill>
                          <a:latin typeface="Calibri" panose="020F0502020204030204"/>
                        </a:defRPr>
                      </a:lvl9pPr>
                    </a:lstStyle>
                    <a:p>
                      <a:pPr algn="ctr"/>
                      <a:r>
                        <a:rPr lang="it-IT" sz="1200" dirty="0" smtClean="0">
                          <a:solidFill>
                            <a:sysClr val="windowText" lastClr="000000"/>
                          </a:solidFill>
                        </a:rPr>
                        <a:t>20</a:t>
                      </a:r>
                      <a:endParaRPr lang="it-IT" sz="1200" dirty="0">
                        <a:solidFill>
                          <a:sysClr val="windowText" lastClr="000000"/>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230606">
                <a:tc>
                  <a:txBody>
                    <a:bodyPr/>
                    <a:lstStyle>
                      <a:lvl1pPr marL="0" algn="l" defTabSz="685800" rtl="0" eaLnBrk="1" latinLnBrk="0" hangingPunct="1">
                        <a:defRPr sz="1350" kern="1200">
                          <a:solidFill>
                            <a:schemeClr val="tx1"/>
                          </a:solidFill>
                          <a:latin typeface="Calibri" panose="020F0502020204030204"/>
                        </a:defRPr>
                      </a:lvl1pPr>
                      <a:lvl2pPr marL="342900" algn="l" defTabSz="685800" rtl="0" eaLnBrk="1" latinLnBrk="0" hangingPunct="1">
                        <a:defRPr sz="1350" kern="1200">
                          <a:solidFill>
                            <a:schemeClr val="tx1"/>
                          </a:solidFill>
                          <a:latin typeface="Calibri" panose="020F0502020204030204"/>
                        </a:defRPr>
                      </a:lvl2pPr>
                      <a:lvl3pPr marL="685800" algn="l" defTabSz="685800" rtl="0" eaLnBrk="1" latinLnBrk="0" hangingPunct="1">
                        <a:defRPr sz="1350" kern="1200">
                          <a:solidFill>
                            <a:schemeClr val="tx1"/>
                          </a:solidFill>
                          <a:latin typeface="Calibri" panose="020F0502020204030204"/>
                        </a:defRPr>
                      </a:lvl3pPr>
                      <a:lvl4pPr marL="1028700" algn="l" defTabSz="685800" rtl="0" eaLnBrk="1" latinLnBrk="0" hangingPunct="1">
                        <a:defRPr sz="1350" kern="1200">
                          <a:solidFill>
                            <a:schemeClr val="tx1"/>
                          </a:solidFill>
                          <a:latin typeface="Calibri" panose="020F0502020204030204"/>
                        </a:defRPr>
                      </a:lvl4pPr>
                      <a:lvl5pPr marL="1371600" algn="l" defTabSz="685800" rtl="0" eaLnBrk="1" latinLnBrk="0" hangingPunct="1">
                        <a:defRPr sz="1350" kern="1200">
                          <a:solidFill>
                            <a:schemeClr val="tx1"/>
                          </a:solidFill>
                          <a:latin typeface="Calibri" panose="020F0502020204030204"/>
                        </a:defRPr>
                      </a:lvl5pPr>
                      <a:lvl6pPr marL="1714500" algn="l" defTabSz="685800" rtl="0" eaLnBrk="1" latinLnBrk="0" hangingPunct="1">
                        <a:defRPr sz="1350" kern="1200">
                          <a:solidFill>
                            <a:schemeClr val="tx1"/>
                          </a:solidFill>
                          <a:latin typeface="Calibri" panose="020F0502020204030204"/>
                        </a:defRPr>
                      </a:lvl6pPr>
                      <a:lvl7pPr marL="2057400" algn="l" defTabSz="685800" rtl="0" eaLnBrk="1" latinLnBrk="0" hangingPunct="1">
                        <a:defRPr sz="1350" kern="1200">
                          <a:solidFill>
                            <a:schemeClr val="tx1"/>
                          </a:solidFill>
                          <a:latin typeface="Calibri" panose="020F0502020204030204"/>
                        </a:defRPr>
                      </a:lvl7pPr>
                      <a:lvl8pPr marL="2400300" algn="l" defTabSz="685800" rtl="0" eaLnBrk="1" latinLnBrk="0" hangingPunct="1">
                        <a:defRPr sz="1350" kern="1200">
                          <a:solidFill>
                            <a:schemeClr val="tx1"/>
                          </a:solidFill>
                          <a:latin typeface="Calibri" panose="020F0502020204030204"/>
                        </a:defRPr>
                      </a:lvl8pPr>
                      <a:lvl9pPr marL="2743200" algn="l" defTabSz="685800" rtl="0" eaLnBrk="1" latinLnBrk="0" hangingPunct="1">
                        <a:defRPr sz="1350" kern="1200">
                          <a:solidFill>
                            <a:schemeClr val="tx1"/>
                          </a:solidFill>
                          <a:latin typeface="Calibri" panose="020F0502020204030204"/>
                        </a:defRPr>
                      </a:lvl9pPr>
                    </a:lstStyle>
                    <a:p>
                      <a:pPr algn="ctr"/>
                      <a:r>
                        <a:rPr lang="it-IT" sz="1200" dirty="0" smtClean="0">
                          <a:solidFill>
                            <a:sysClr val="windowText" lastClr="000000"/>
                          </a:solidFill>
                        </a:rPr>
                        <a:t>t</a:t>
                      </a:r>
                      <a:endParaRPr lang="it-IT" sz="1200" dirty="0">
                        <a:solidFill>
                          <a:sysClr val="windowText" lastClr="000000"/>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panose="020F0502020204030204"/>
                        </a:defRPr>
                      </a:lvl1pPr>
                      <a:lvl2pPr marL="342900" algn="l" defTabSz="685800" rtl="0" eaLnBrk="1" latinLnBrk="0" hangingPunct="1">
                        <a:defRPr sz="1350" kern="1200">
                          <a:solidFill>
                            <a:schemeClr val="tx1"/>
                          </a:solidFill>
                          <a:latin typeface="Calibri" panose="020F0502020204030204"/>
                        </a:defRPr>
                      </a:lvl2pPr>
                      <a:lvl3pPr marL="685800" algn="l" defTabSz="685800" rtl="0" eaLnBrk="1" latinLnBrk="0" hangingPunct="1">
                        <a:defRPr sz="1350" kern="1200">
                          <a:solidFill>
                            <a:schemeClr val="tx1"/>
                          </a:solidFill>
                          <a:latin typeface="Calibri" panose="020F0502020204030204"/>
                        </a:defRPr>
                      </a:lvl3pPr>
                      <a:lvl4pPr marL="1028700" algn="l" defTabSz="685800" rtl="0" eaLnBrk="1" latinLnBrk="0" hangingPunct="1">
                        <a:defRPr sz="1350" kern="1200">
                          <a:solidFill>
                            <a:schemeClr val="tx1"/>
                          </a:solidFill>
                          <a:latin typeface="Calibri" panose="020F0502020204030204"/>
                        </a:defRPr>
                      </a:lvl4pPr>
                      <a:lvl5pPr marL="1371600" algn="l" defTabSz="685800" rtl="0" eaLnBrk="1" latinLnBrk="0" hangingPunct="1">
                        <a:defRPr sz="1350" kern="1200">
                          <a:solidFill>
                            <a:schemeClr val="tx1"/>
                          </a:solidFill>
                          <a:latin typeface="Calibri" panose="020F0502020204030204"/>
                        </a:defRPr>
                      </a:lvl5pPr>
                      <a:lvl6pPr marL="1714500" algn="l" defTabSz="685800" rtl="0" eaLnBrk="1" latinLnBrk="0" hangingPunct="1">
                        <a:defRPr sz="1350" kern="1200">
                          <a:solidFill>
                            <a:schemeClr val="tx1"/>
                          </a:solidFill>
                          <a:latin typeface="Calibri" panose="020F0502020204030204"/>
                        </a:defRPr>
                      </a:lvl6pPr>
                      <a:lvl7pPr marL="2057400" algn="l" defTabSz="685800" rtl="0" eaLnBrk="1" latinLnBrk="0" hangingPunct="1">
                        <a:defRPr sz="1350" kern="1200">
                          <a:solidFill>
                            <a:schemeClr val="tx1"/>
                          </a:solidFill>
                          <a:latin typeface="Calibri" panose="020F0502020204030204"/>
                        </a:defRPr>
                      </a:lvl7pPr>
                      <a:lvl8pPr marL="2400300" algn="l" defTabSz="685800" rtl="0" eaLnBrk="1" latinLnBrk="0" hangingPunct="1">
                        <a:defRPr sz="1350" kern="1200">
                          <a:solidFill>
                            <a:schemeClr val="tx1"/>
                          </a:solidFill>
                          <a:latin typeface="Calibri" panose="020F0502020204030204"/>
                        </a:defRPr>
                      </a:lvl8pPr>
                      <a:lvl9pPr marL="2743200" algn="l" defTabSz="685800" rtl="0" eaLnBrk="1" latinLnBrk="0" hangingPunct="1">
                        <a:defRPr sz="1350" kern="1200">
                          <a:solidFill>
                            <a:schemeClr val="tx1"/>
                          </a:solidFill>
                          <a:latin typeface="Calibri" panose="020F0502020204030204"/>
                        </a:defRPr>
                      </a:lvl9pPr>
                    </a:lstStyle>
                    <a:p>
                      <a:pPr algn="ctr"/>
                      <a:r>
                        <a:rPr lang="it-IT" sz="1200" dirty="0" smtClean="0">
                          <a:solidFill>
                            <a:sysClr val="windowText" lastClr="000000"/>
                          </a:solidFill>
                        </a:rPr>
                        <a:t>- 0.014</a:t>
                      </a:r>
                      <a:endParaRPr lang="it-IT" sz="1200" dirty="0">
                        <a:solidFill>
                          <a:sysClr val="windowText" lastClr="000000"/>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panose="020F0502020204030204"/>
                        </a:defRPr>
                      </a:lvl1pPr>
                      <a:lvl2pPr marL="342900" algn="l" defTabSz="685800" rtl="0" eaLnBrk="1" latinLnBrk="0" hangingPunct="1">
                        <a:defRPr sz="1350" kern="1200">
                          <a:solidFill>
                            <a:schemeClr val="tx1"/>
                          </a:solidFill>
                          <a:latin typeface="Calibri" panose="020F0502020204030204"/>
                        </a:defRPr>
                      </a:lvl2pPr>
                      <a:lvl3pPr marL="685800" algn="l" defTabSz="685800" rtl="0" eaLnBrk="1" latinLnBrk="0" hangingPunct="1">
                        <a:defRPr sz="1350" kern="1200">
                          <a:solidFill>
                            <a:schemeClr val="tx1"/>
                          </a:solidFill>
                          <a:latin typeface="Calibri" panose="020F0502020204030204"/>
                        </a:defRPr>
                      </a:lvl3pPr>
                      <a:lvl4pPr marL="1028700" algn="l" defTabSz="685800" rtl="0" eaLnBrk="1" latinLnBrk="0" hangingPunct="1">
                        <a:defRPr sz="1350" kern="1200">
                          <a:solidFill>
                            <a:schemeClr val="tx1"/>
                          </a:solidFill>
                          <a:latin typeface="Calibri" panose="020F0502020204030204"/>
                        </a:defRPr>
                      </a:lvl4pPr>
                      <a:lvl5pPr marL="1371600" algn="l" defTabSz="685800" rtl="0" eaLnBrk="1" latinLnBrk="0" hangingPunct="1">
                        <a:defRPr sz="1350" kern="1200">
                          <a:solidFill>
                            <a:schemeClr val="tx1"/>
                          </a:solidFill>
                          <a:latin typeface="Calibri" panose="020F0502020204030204"/>
                        </a:defRPr>
                      </a:lvl5pPr>
                      <a:lvl6pPr marL="1714500" algn="l" defTabSz="685800" rtl="0" eaLnBrk="1" latinLnBrk="0" hangingPunct="1">
                        <a:defRPr sz="1350" kern="1200">
                          <a:solidFill>
                            <a:schemeClr val="tx1"/>
                          </a:solidFill>
                          <a:latin typeface="Calibri" panose="020F0502020204030204"/>
                        </a:defRPr>
                      </a:lvl6pPr>
                      <a:lvl7pPr marL="2057400" algn="l" defTabSz="685800" rtl="0" eaLnBrk="1" latinLnBrk="0" hangingPunct="1">
                        <a:defRPr sz="1350" kern="1200">
                          <a:solidFill>
                            <a:schemeClr val="tx1"/>
                          </a:solidFill>
                          <a:latin typeface="Calibri" panose="020F0502020204030204"/>
                        </a:defRPr>
                      </a:lvl7pPr>
                      <a:lvl8pPr marL="2400300" algn="l" defTabSz="685800" rtl="0" eaLnBrk="1" latinLnBrk="0" hangingPunct="1">
                        <a:defRPr sz="1350" kern="1200">
                          <a:solidFill>
                            <a:schemeClr val="tx1"/>
                          </a:solidFill>
                          <a:latin typeface="Calibri" panose="020F0502020204030204"/>
                        </a:defRPr>
                      </a:lvl8pPr>
                      <a:lvl9pPr marL="2743200" algn="l" defTabSz="685800" rtl="0" eaLnBrk="1" latinLnBrk="0" hangingPunct="1">
                        <a:defRPr sz="1350" kern="1200">
                          <a:solidFill>
                            <a:schemeClr val="tx1"/>
                          </a:solidFill>
                          <a:latin typeface="Calibri" panose="020F0502020204030204"/>
                        </a:defRPr>
                      </a:lvl9pPr>
                    </a:lstStyle>
                    <a:p>
                      <a:pPr algn="ctr"/>
                      <a:r>
                        <a:rPr lang="it-IT" sz="1200" dirty="0" smtClean="0">
                          <a:solidFill>
                            <a:sysClr val="windowText" lastClr="000000"/>
                          </a:solidFill>
                        </a:rPr>
                        <a:t>7.6</a:t>
                      </a:r>
                      <a:endParaRPr lang="it-IT" sz="1200" dirty="0">
                        <a:solidFill>
                          <a:sysClr val="windowText" lastClr="000000"/>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230606">
                <a:tc>
                  <a:txBody>
                    <a:bodyPr/>
                    <a:lstStyle>
                      <a:lvl1pPr marL="0" algn="l" defTabSz="685800" rtl="0" eaLnBrk="1" latinLnBrk="0" hangingPunct="1">
                        <a:defRPr sz="1350" kern="1200">
                          <a:solidFill>
                            <a:schemeClr val="tx1"/>
                          </a:solidFill>
                          <a:latin typeface="Calibri" panose="020F0502020204030204"/>
                        </a:defRPr>
                      </a:lvl1pPr>
                      <a:lvl2pPr marL="342900" algn="l" defTabSz="685800" rtl="0" eaLnBrk="1" latinLnBrk="0" hangingPunct="1">
                        <a:defRPr sz="1350" kern="1200">
                          <a:solidFill>
                            <a:schemeClr val="tx1"/>
                          </a:solidFill>
                          <a:latin typeface="Calibri" panose="020F0502020204030204"/>
                        </a:defRPr>
                      </a:lvl2pPr>
                      <a:lvl3pPr marL="685800" algn="l" defTabSz="685800" rtl="0" eaLnBrk="1" latinLnBrk="0" hangingPunct="1">
                        <a:defRPr sz="1350" kern="1200">
                          <a:solidFill>
                            <a:schemeClr val="tx1"/>
                          </a:solidFill>
                          <a:latin typeface="Calibri" panose="020F0502020204030204"/>
                        </a:defRPr>
                      </a:lvl3pPr>
                      <a:lvl4pPr marL="1028700" algn="l" defTabSz="685800" rtl="0" eaLnBrk="1" latinLnBrk="0" hangingPunct="1">
                        <a:defRPr sz="1350" kern="1200">
                          <a:solidFill>
                            <a:schemeClr val="tx1"/>
                          </a:solidFill>
                          <a:latin typeface="Calibri" panose="020F0502020204030204"/>
                        </a:defRPr>
                      </a:lvl4pPr>
                      <a:lvl5pPr marL="1371600" algn="l" defTabSz="685800" rtl="0" eaLnBrk="1" latinLnBrk="0" hangingPunct="1">
                        <a:defRPr sz="1350" kern="1200">
                          <a:solidFill>
                            <a:schemeClr val="tx1"/>
                          </a:solidFill>
                          <a:latin typeface="Calibri" panose="020F0502020204030204"/>
                        </a:defRPr>
                      </a:lvl5pPr>
                      <a:lvl6pPr marL="1714500" algn="l" defTabSz="685800" rtl="0" eaLnBrk="1" latinLnBrk="0" hangingPunct="1">
                        <a:defRPr sz="1350" kern="1200">
                          <a:solidFill>
                            <a:schemeClr val="tx1"/>
                          </a:solidFill>
                          <a:latin typeface="Calibri" panose="020F0502020204030204"/>
                        </a:defRPr>
                      </a:lvl6pPr>
                      <a:lvl7pPr marL="2057400" algn="l" defTabSz="685800" rtl="0" eaLnBrk="1" latinLnBrk="0" hangingPunct="1">
                        <a:defRPr sz="1350" kern="1200">
                          <a:solidFill>
                            <a:schemeClr val="tx1"/>
                          </a:solidFill>
                          <a:latin typeface="Calibri" panose="020F0502020204030204"/>
                        </a:defRPr>
                      </a:lvl7pPr>
                      <a:lvl8pPr marL="2400300" algn="l" defTabSz="685800" rtl="0" eaLnBrk="1" latinLnBrk="0" hangingPunct="1">
                        <a:defRPr sz="1350" kern="1200">
                          <a:solidFill>
                            <a:schemeClr val="tx1"/>
                          </a:solidFill>
                          <a:latin typeface="Calibri" panose="020F0502020204030204"/>
                        </a:defRPr>
                      </a:lvl8pPr>
                      <a:lvl9pPr marL="2743200" algn="l" defTabSz="685800" rtl="0" eaLnBrk="1" latinLnBrk="0" hangingPunct="1">
                        <a:defRPr sz="1350" kern="1200">
                          <a:solidFill>
                            <a:schemeClr val="tx1"/>
                          </a:solidFill>
                          <a:latin typeface="Calibri" panose="020F0502020204030204"/>
                        </a:defRPr>
                      </a:lvl9pPr>
                    </a:lstStyle>
                    <a:p>
                      <a:pPr algn="ctr"/>
                      <a:r>
                        <a:rPr lang="it-IT" sz="1200" dirty="0" smtClean="0">
                          <a:solidFill>
                            <a:sysClr val="windowText" lastClr="000000"/>
                          </a:solidFill>
                        </a:rPr>
                        <a:t>d</a:t>
                      </a:r>
                      <a:endParaRPr lang="it-IT" sz="1200" dirty="0">
                        <a:solidFill>
                          <a:sysClr val="windowText" lastClr="000000"/>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panose="020F0502020204030204"/>
                        </a:defRPr>
                      </a:lvl1pPr>
                      <a:lvl2pPr marL="342900" algn="l" defTabSz="685800" rtl="0" eaLnBrk="1" latinLnBrk="0" hangingPunct="1">
                        <a:defRPr sz="1350" kern="1200">
                          <a:solidFill>
                            <a:schemeClr val="tx1"/>
                          </a:solidFill>
                          <a:latin typeface="Calibri" panose="020F0502020204030204"/>
                        </a:defRPr>
                      </a:lvl2pPr>
                      <a:lvl3pPr marL="685800" algn="l" defTabSz="685800" rtl="0" eaLnBrk="1" latinLnBrk="0" hangingPunct="1">
                        <a:defRPr sz="1350" kern="1200">
                          <a:solidFill>
                            <a:schemeClr val="tx1"/>
                          </a:solidFill>
                          <a:latin typeface="Calibri" panose="020F0502020204030204"/>
                        </a:defRPr>
                      </a:lvl3pPr>
                      <a:lvl4pPr marL="1028700" algn="l" defTabSz="685800" rtl="0" eaLnBrk="1" latinLnBrk="0" hangingPunct="1">
                        <a:defRPr sz="1350" kern="1200">
                          <a:solidFill>
                            <a:schemeClr val="tx1"/>
                          </a:solidFill>
                          <a:latin typeface="Calibri" panose="020F0502020204030204"/>
                        </a:defRPr>
                      </a:lvl4pPr>
                      <a:lvl5pPr marL="1371600" algn="l" defTabSz="685800" rtl="0" eaLnBrk="1" latinLnBrk="0" hangingPunct="1">
                        <a:defRPr sz="1350" kern="1200">
                          <a:solidFill>
                            <a:schemeClr val="tx1"/>
                          </a:solidFill>
                          <a:latin typeface="Calibri" panose="020F0502020204030204"/>
                        </a:defRPr>
                      </a:lvl5pPr>
                      <a:lvl6pPr marL="1714500" algn="l" defTabSz="685800" rtl="0" eaLnBrk="1" latinLnBrk="0" hangingPunct="1">
                        <a:defRPr sz="1350" kern="1200">
                          <a:solidFill>
                            <a:schemeClr val="tx1"/>
                          </a:solidFill>
                          <a:latin typeface="Calibri" panose="020F0502020204030204"/>
                        </a:defRPr>
                      </a:lvl6pPr>
                      <a:lvl7pPr marL="2057400" algn="l" defTabSz="685800" rtl="0" eaLnBrk="1" latinLnBrk="0" hangingPunct="1">
                        <a:defRPr sz="1350" kern="1200">
                          <a:solidFill>
                            <a:schemeClr val="tx1"/>
                          </a:solidFill>
                          <a:latin typeface="Calibri" panose="020F0502020204030204"/>
                        </a:defRPr>
                      </a:lvl7pPr>
                      <a:lvl8pPr marL="2400300" algn="l" defTabSz="685800" rtl="0" eaLnBrk="1" latinLnBrk="0" hangingPunct="1">
                        <a:defRPr sz="1350" kern="1200">
                          <a:solidFill>
                            <a:schemeClr val="tx1"/>
                          </a:solidFill>
                          <a:latin typeface="Calibri" panose="020F0502020204030204"/>
                        </a:defRPr>
                      </a:lvl8pPr>
                      <a:lvl9pPr marL="2743200" algn="l" defTabSz="685800" rtl="0" eaLnBrk="1" latinLnBrk="0" hangingPunct="1">
                        <a:defRPr sz="1350" kern="1200">
                          <a:solidFill>
                            <a:schemeClr val="tx1"/>
                          </a:solidFill>
                          <a:latin typeface="Calibri" panose="020F0502020204030204"/>
                        </a:defRPr>
                      </a:lvl9pPr>
                    </a:lstStyle>
                    <a:p>
                      <a:pPr algn="ctr"/>
                      <a:r>
                        <a:rPr lang="it-IT" sz="1200" dirty="0" smtClean="0">
                          <a:solidFill>
                            <a:sysClr val="windowText" lastClr="000000"/>
                          </a:solidFill>
                        </a:rPr>
                        <a:t>0.015</a:t>
                      </a:r>
                      <a:endParaRPr lang="it-IT" sz="1200" dirty="0">
                        <a:solidFill>
                          <a:sysClr val="windowText" lastClr="000000"/>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panose="020F0502020204030204"/>
                        </a:defRPr>
                      </a:lvl1pPr>
                      <a:lvl2pPr marL="342900" algn="l" defTabSz="685800" rtl="0" eaLnBrk="1" latinLnBrk="0" hangingPunct="1">
                        <a:defRPr sz="1350" kern="1200">
                          <a:solidFill>
                            <a:schemeClr val="tx1"/>
                          </a:solidFill>
                          <a:latin typeface="Calibri" panose="020F0502020204030204"/>
                        </a:defRPr>
                      </a:lvl2pPr>
                      <a:lvl3pPr marL="685800" algn="l" defTabSz="685800" rtl="0" eaLnBrk="1" latinLnBrk="0" hangingPunct="1">
                        <a:defRPr sz="1350" kern="1200">
                          <a:solidFill>
                            <a:schemeClr val="tx1"/>
                          </a:solidFill>
                          <a:latin typeface="Calibri" panose="020F0502020204030204"/>
                        </a:defRPr>
                      </a:lvl3pPr>
                      <a:lvl4pPr marL="1028700" algn="l" defTabSz="685800" rtl="0" eaLnBrk="1" latinLnBrk="0" hangingPunct="1">
                        <a:defRPr sz="1350" kern="1200">
                          <a:solidFill>
                            <a:schemeClr val="tx1"/>
                          </a:solidFill>
                          <a:latin typeface="Calibri" panose="020F0502020204030204"/>
                        </a:defRPr>
                      </a:lvl4pPr>
                      <a:lvl5pPr marL="1371600" algn="l" defTabSz="685800" rtl="0" eaLnBrk="1" latinLnBrk="0" hangingPunct="1">
                        <a:defRPr sz="1350" kern="1200">
                          <a:solidFill>
                            <a:schemeClr val="tx1"/>
                          </a:solidFill>
                          <a:latin typeface="Calibri" panose="020F0502020204030204"/>
                        </a:defRPr>
                      </a:lvl5pPr>
                      <a:lvl6pPr marL="1714500" algn="l" defTabSz="685800" rtl="0" eaLnBrk="1" latinLnBrk="0" hangingPunct="1">
                        <a:defRPr sz="1350" kern="1200">
                          <a:solidFill>
                            <a:schemeClr val="tx1"/>
                          </a:solidFill>
                          <a:latin typeface="Calibri" panose="020F0502020204030204"/>
                        </a:defRPr>
                      </a:lvl6pPr>
                      <a:lvl7pPr marL="2057400" algn="l" defTabSz="685800" rtl="0" eaLnBrk="1" latinLnBrk="0" hangingPunct="1">
                        <a:defRPr sz="1350" kern="1200">
                          <a:solidFill>
                            <a:schemeClr val="tx1"/>
                          </a:solidFill>
                          <a:latin typeface="Calibri" panose="020F0502020204030204"/>
                        </a:defRPr>
                      </a:lvl7pPr>
                      <a:lvl8pPr marL="2400300" algn="l" defTabSz="685800" rtl="0" eaLnBrk="1" latinLnBrk="0" hangingPunct="1">
                        <a:defRPr sz="1350" kern="1200">
                          <a:solidFill>
                            <a:schemeClr val="tx1"/>
                          </a:solidFill>
                          <a:latin typeface="Calibri" panose="020F0502020204030204"/>
                        </a:defRPr>
                      </a:lvl8pPr>
                      <a:lvl9pPr marL="2743200" algn="l" defTabSz="685800" rtl="0" eaLnBrk="1" latinLnBrk="0" hangingPunct="1">
                        <a:defRPr sz="1350" kern="1200">
                          <a:solidFill>
                            <a:schemeClr val="tx1"/>
                          </a:solidFill>
                          <a:latin typeface="Calibri" panose="020F0502020204030204"/>
                        </a:defRPr>
                      </a:lvl9pPr>
                    </a:lstStyle>
                    <a:p>
                      <a:pPr algn="ctr"/>
                      <a:r>
                        <a:rPr lang="it-IT" sz="1200" dirty="0" smtClean="0">
                          <a:solidFill>
                            <a:sysClr val="windowText" lastClr="000000"/>
                          </a:solidFill>
                        </a:rPr>
                        <a:t>- 8.6</a:t>
                      </a:r>
                      <a:endParaRPr lang="it-IT" sz="1200" dirty="0">
                        <a:solidFill>
                          <a:sysClr val="windowText" lastClr="000000"/>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 xmlns:a16="http://schemas.microsoft.com/office/drawing/2014/main" val="10004"/>
                  </a:ext>
                </a:extLst>
              </a:tr>
              <a:tr h="230606">
                <a:tc>
                  <a:txBody>
                    <a:bodyPr/>
                    <a:lstStyle>
                      <a:lvl1pPr marL="0" algn="l" defTabSz="685800" rtl="0" eaLnBrk="1" latinLnBrk="0" hangingPunct="1">
                        <a:defRPr sz="1350" kern="1200">
                          <a:solidFill>
                            <a:schemeClr val="tx1"/>
                          </a:solidFill>
                          <a:latin typeface="Calibri" panose="020F0502020204030204"/>
                        </a:defRPr>
                      </a:lvl1pPr>
                      <a:lvl2pPr marL="342900" algn="l" defTabSz="685800" rtl="0" eaLnBrk="1" latinLnBrk="0" hangingPunct="1">
                        <a:defRPr sz="1350" kern="1200">
                          <a:solidFill>
                            <a:schemeClr val="tx1"/>
                          </a:solidFill>
                          <a:latin typeface="Calibri" panose="020F0502020204030204"/>
                        </a:defRPr>
                      </a:lvl2pPr>
                      <a:lvl3pPr marL="685800" algn="l" defTabSz="685800" rtl="0" eaLnBrk="1" latinLnBrk="0" hangingPunct="1">
                        <a:defRPr sz="1350" kern="1200">
                          <a:solidFill>
                            <a:schemeClr val="tx1"/>
                          </a:solidFill>
                          <a:latin typeface="Calibri" panose="020F0502020204030204"/>
                        </a:defRPr>
                      </a:lvl3pPr>
                      <a:lvl4pPr marL="1028700" algn="l" defTabSz="685800" rtl="0" eaLnBrk="1" latinLnBrk="0" hangingPunct="1">
                        <a:defRPr sz="1350" kern="1200">
                          <a:solidFill>
                            <a:schemeClr val="tx1"/>
                          </a:solidFill>
                          <a:latin typeface="Calibri" panose="020F0502020204030204"/>
                        </a:defRPr>
                      </a:lvl4pPr>
                      <a:lvl5pPr marL="1371600" algn="l" defTabSz="685800" rtl="0" eaLnBrk="1" latinLnBrk="0" hangingPunct="1">
                        <a:defRPr sz="1350" kern="1200">
                          <a:solidFill>
                            <a:schemeClr val="tx1"/>
                          </a:solidFill>
                          <a:latin typeface="Calibri" panose="020F0502020204030204"/>
                        </a:defRPr>
                      </a:lvl5pPr>
                      <a:lvl6pPr marL="1714500" algn="l" defTabSz="685800" rtl="0" eaLnBrk="1" latinLnBrk="0" hangingPunct="1">
                        <a:defRPr sz="1350" kern="1200">
                          <a:solidFill>
                            <a:schemeClr val="tx1"/>
                          </a:solidFill>
                          <a:latin typeface="Calibri" panose="020F0502020204030204"/>
                        </a:defRPr>
                      </a:lvl6pPr>
                      <a:lvl7pPr marL="2057400" algn="l" defTabSz="685800" rtl="0" eaLnBrk="1" latinLnBrk="0" hangingPunct="1">
                        <a:defRPr sz="1350" kern="1200">
                          <a:solidFill>
                            <a:schemeClr val="tx1"/>
                          </a:solidFill>
                          <a:latin typeface="Calibri" panose="020F0502020204030204"/>
                        </a:defRPr>
                      </a:lvl7pPr>
                      <a:lvl8pPr marL="2400300" algn="l" defTabSz="685800" rtl="0" eaLnBrk="1" latinLnBrk="0" hangingPunct="1">
                        <a:defRPr sz="1350" kern="1200">
                          <a:solidFill>
                            <a:schemeClr val="tx1"/>
                          </a:solidFill>
                          <a:latin typeface="Calibri" panose="020F0502020204030204"/>
                        </a:defRPr>
                      </a:lvl8pPr>
                      <a:lvl9pPr marL="2743200" algn="l" defTabSz="685800" rtl="0" eaLnBrk="1" latinLnBrk="0" hangingPunct="1">
                        <a:defRPr sz="1350" kern="1200">
                          <a:solidFill>
                            <a:schemeClr val="tx1"/>
                          </a:solidFill>
                          <a:latin typeface="Calibri" panose="020F0502020204030204"/>
                        </a:defRPr>
                      </a:lvl9pPr>
                    </a:lstStyle>
                    <a:p>
                      <a:pPr algn="ctr"/>
                      <a:r>
                        <a:rPr lang="it-IT" sz="1200" dirty="0" smtClean="0">
                          <a:solidFill>
                            <a:sysClr val="windowText" lastClr="000000"/>
                          </a:solidFill>
                        </a:rPr>
                        <a:t>or</a:t>
                      </a:r>
                      <a:endParaRPr lang="it-IT" sz="1200" dirty="0">
                        <a:solidFill>
                          <a:sysClr val="windowText" lastClr="000000"/>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panose="020F0502020204030204"/>
                        </a:defRPr>
                      </a:lvl1pPr>
                      <a:lvl2pPr marL="342900" algn="l" defTabSz="685800" rtl="0" eaLnBrk="1" latinLnBrk="0" hangingPunct="1">
                        <a:defRPr sz="1350" kern="1200">
                          <a:solidFill>
                            <a:schemeClr val="tx1"/>
                          </a:solidFill>
                          <a:latin typeface="Calibri" panose="020F0502020204030204"/>
                        </a:defRPr>
                      </a:lvl2pPr>
                      <a:lvl3pPr marL="685800" algn="l" defTabSz="685800" rtl="0" eaLnBrk="1" latinLnBrk="0" hangingPunct="1">
                        <a:defRPr sz="1350" kern="1200">
                          <a:solidFill>
                            <a:schemeClr val="tx1"/>
                          </a:solidFill>
                          <a:latin typeface="Calibri" panose="020F0502020204030204"/>
                        </a:defRPr>
                      </a:lvl3pPr>
                      <a:lvl4pPr marL="1028700" algn="l" defTabSz="685800" rtl="0" eaLnBrk="1" latinLnBrk="0" hangingPunct="1">
                        <a:defRPr sz="1350" kern="1200">
                          <a:solidFill>
                            <a:schemeClr val="tx1"/>
                          </a:solidFill>
                          <a:latin typeface="Calibri" panose="020F0502020204030204"/>
                        </a:defRPr>
                      </a:lvl4pPr>
                      <a:lvl5pPr marL="1371600" algn="l" defTabSz="685800" rtl="0" eaLnBrk="1" latinLnBrk="0" hangingPunct="1">
                        <a:defRPr sz="1350" kern="1200">
                          <a:solidFill>
                            <a:schemeClr val="tx1"/>
                          </a:solidFill>
                          <a:latin typeface="Calibri" panose="020F0502020204030204"/>
                        </a:defRPr>
                      </a:lvl5pPr>
                      <a:lvl6pPr marL="1714500" algn="l" defTabSz="685800" rtl="0" eaLnBrk="1" latinLnBrk="0" hangingPunct="1">
                        <a:defRPr sz="1350" kern="1200">
                          <a:solidFill>
                            <a:schemeClr val="tx1"/>
                          </a:solidFill>
                          <a:latin typeface="Calibri" panose="020F0502020204030204"/>
                        </a:defRPr>
                      </a:lvl6pPr>
                      <a:lvl7pPr marL="2057400" algn="l" defTabSz="685800" rtl="0" eaLnBrk="1" latinLnBrk="0" hangingPunct="1">
                        <a:defRPr sz="1350" kern="1200">
                          <a:solidFill>
                            <a:schemeClr val="tx1"/>
                          </a:solidFill>
                          <a:latin typeface="Calibri" panose="020F0502020204030204"/>
                        </a:defRPr>
                      </a:lvl7pPr>
                      <a:lvl8pPr marL="2400300" algn="l" defTabSz="685800" rtl="0" eaLnBrk="1" latinLnBrk="0" hangingPunct="1">
                        <a:defRPr sz="1350" kern="1200">
                          <a:solidFill>
                            <a:schemeClr val="tx1"/>
                          </a:solidFill>
                          <a:latin typeface="Calibri" panose="020F0502020204030204"/>
                        </a:defRPr>
                      </a:lvl8pPr>
                      <a:lvl9pPr marL="2743200" algn="l" defTabSz="685800" rtl="0" eaLnBrk="1" latinLnBrk="0" hangingPunct="1">
                        <a:defRPr sz="1350" kern="1200">
                          <a:solidFill>
                            <a:schemeClr val="tx1"/>
                          </a:solidFill>
                          <a:latin typeface="Calibri" panose="020F0502020204030204"/>
                        </a:defRPr>
                      </a:lvl9pPr>
                    </a:lstStyle>
                    <a:p>
                      <a:pPr algn="ctr"/>
                      <a:r>
                        <a:rPr lang="it-IT" sz="1200" dirty="0" smtClean="0">
                          <a:solidFill>
                            <a:sysClr val="windowText" lastClr="000000"/>
                          </a:solidFill>
                        </a:rPr>
                        <a:t>- 0.05</a:t>
                      </a:r>
                      <a:endParaRPr lang="it-IT" sz="1200" dirty="0">
                        <a:solidFill>
                          <a:sysClr val="windowText" lastClr="000000"/>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panose="020F0502020204030204"/>
                        </a:defRPr>
                      </a:lvl1pPr>
                      <a:lvl2pPr marL="342900" algn="l" defTabSz="685800" rtl="0" eaLnBrk="1" latinLnBrk="0" hangingPunct="1">
                        <a:defRPr sz="1350" kern="1200">
                          <a:solidFill>
                            <a:schemeClr val="tx1"/>
                          </a:solidFill>
                          <a:latin typeface="Calibri" panose="020F0502020204030204"/>
                        </a:defRPr>
                      </a:lvl2pPr>
                      <a:lvl3pPr marL="685800" algn="l" defTabSz="685800" rtl="0" eaLnBrk="1" latinLnBrk="0" hangingPunct="1">
                        <a:defRPr sz="1350" kern="1200">
                          <a:solidFill>
                            <a:schemeClr val="tx1"/>
                          </a:solidFill>
                          <a:latin typeface="Calibri" panose="020F0502020204030204"/>
                        </a:defRPr>
                      </a:lvl3pPr>
                      <a:lvl4pPr marL="1028700" algn="l" defTabSz="685800" rtl="0" eaLnBrk="1" latinLnBrk="0" hangingPunct="1">
                        <a:defRPr sz="1350" kern="1200">
                          <a:solidFill>
                            <a:schemeClr val="tx1"/>
                          </a:solidFill>
                          <a:latin typeface="Calibri" panose="020F0502020204030204"/>
                        </a:defRPr>
                      </a:lvl4pPr>
                      <a:lvl5pPr marL="1371600" algn="l" defTabSz="685800" rtl="0" eaLnBrk="1" latinLnBrk="0" hangingPunct="1">
                        <a:defRPr sz="1350" kern="1200">
                          <a:solidFill>
                            <a:schemeClr val="tx1"/>
                          </a:solidFill>
                          <a:latin typeface="Calibri" panose="020F0502020204030204"/>
                        </a:defRPr>
                      </a:lvl5pPr>
                      <a:lvl6pPr marL="1714500" algn="l" defTabSz="685800" rtl="0" eaLnBrk="1" latinLnBrk="0" hangingPunct="1">
                        <a:defRPr sz="1350" kern="1200">
                          <a:solidFill>
                            <a:schemeClr val="tx1"/>
                          </a:solidFill>
                          <a:latin typeface="Calibri" panose="020F0502020204030204"/>
                        </a:defRPr>
                      </a:lvl6pPr>
                      <a:lvl7pPr marL="2057400" algn="l" defTabSz="685800" rtl="0" eaLnBrk="1" latinLnBrk="0" hangingPunct="1">
                        <a:defRPr sz="1350" kern="1200">
                          <a:solidFill>
                            <a:schemeClr val="tx1"/>
                          </a:solidFill>
                          <a:latin typeface="Calibri" panose="020F0502020204030204"/>
                        </a:defRPr>
                      </a:lvl7pPr>
                      <a:lvl8pPr marL="2400300" algn="l" defTabSz="685800" rtl="0" eaLnBrk="1" latinLnBrk="0" hangingPunct="1">
                        <a:defRPr sz="1350" kern="1200">
                          <a:solidFill>
                            <a:schemeClr val="tx1"/>
                          </a:solidFill>
                          <a:latin typeface="Calibri" panose="020F0502020204030204"/>
                        </a:defRPr>
                      </a:lvl8pPr>
                      <a:lvl9pPr marL="2743200" algn="l" defTabSz="685800" rtl="0" eaLnBrk="1" latinLnBrk="0" hangingPunct="1">
                        <a:defRPr sz="1350" kern="1200">
                          <a:solidFill>
                            <a:schemeClr val="tx1"/>
                          </a:solidFill>
                          <a:latin typeface="Calibri" panose="020F0502020204030204"/>
                        </a:defRPr>
                      </a:lvl9pPr>
                    </a:lstStyle>
                    <a:p>
                      <a:pPr algn="ctr"/>
                      <a:r>
                        <a:rPr lang="it-IT" sz="1200" dirty="0" smtClean="0">
                          <a:solidFill>
                            <a:sysClr val="windowText" lastClr="000000"/>
                          </a:solidFill>
                        </a:rPr>
                        <a:t>28</a:t>
                      </a:r>
                      <a:endParaRPr lang="it-IT" sz="1200" dirty="0">
                        <a:solidFill>
                          <a:sysClr val="windowText" lastClr="000000"/>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 xmlns:a16="http://schemas.microsoft.com/office/drawing/2014/main" val="10005"/>
                  </a:ext>
                </a:extLst>
              </a:tr>
            </a:tbl>
          </a:graphicData>
        </a:graphic>
      </p:graphicFrame>
      <p:pic>
        <p:nvPicPr>
          <p:cNvPr id="56" name="Picture 55"/>
          <p:cNvPicPr>
            <a:picLocks noChangeAspect="1"/>
          </p:cNvPicPr>
          <p:nvPr/>
        </p:nvPicPr>
        <p:blipFill rotWithShape="1">
          <a:blip r:embed="rId3">
            <a:extLst>
              <a:ext uri="{28A0092B-C50C-407E-A947-70E740481C1C}">
                <a14:useLocalDpi xmlns:a14="http://schemas.microsoft.com/office/drawing/2010/main" val="0"/>
              </a:ext>
            </a:extLst>
          </a:blip>
          <a:srcRect l="11614" r="13656"/>
          <a:stretch/>
        </p:blipFill>
        <p:spPr>
          <a:xfrm>
            <a:off x="628650" y="969347"/>
            <a:ext cx="1731775" cy="2508762"/>
          </a:xfrm>
          <a:prstGeom prst="rect">
            <a:avLst/>
          </a:prstGeom>
        </p:spPr>
      </p:pic>
      <p:cxnSp>
        <p:nvCxnSpPr>
          <p:cNvPr id="57" name="Straight Arrow Connector 56"/>
          <p:cNvCxnSpPr/>
          <p:nvPr/>
        </p:nvCxnSpPr>
        <p:spPr>
          <a:xfrm flipH="1" flipV="1">
            <a:off x="1484560" y="2681616"/>
            <a:ext cx="9977" cy="481464"/>
          </a:xfrm>
          <a:prstGeom prst="straightConnector1">
            <a:avLst/>
          </a:prstGeom>
          <a:noFill/>
          <a:ln w="19050" cap="flat" cmpd="sng" algn="ctr">
            <a:solidFill>
              <a:sysClr val="windowText" lastClr="000000"/>
            </a:solidFill>
            <a:prstDash val="solid"/>
            <a:miter lim="800000"/>
            <a:headEnd type="triangle" w="med" len="med"/>
            <a:tailEnd type="triangle" w="med" len="med"/>
          </a:ln>
          <a:effectLst/>
        </p:spPr>
      </p:cxnSp>
      <p:cxnSp>
        <p:nvCxnSpPr>
          <p:cNvPr id="59" name="Straight Arrow Connector 58"/>
          <p:cNvCxnSpPr/>
          <p:nvPr/>
        </p:nvCxnSpPr>
        <p:spPr>
          <a:xfrm flipH="1" flipV="1">
            <a:off x="518707" y="1174548"/>
            <a:ext cx="19867" cy="1981201"/>
          </a:xfrm>
          <a:prstGeom prst="straightConnector1">
            <a:avLst/>
          </a:prstGeom>
          <a:noFill/>
          <a:ln w="19050" cap="flat" cmpd="sng" algn="ctr">
            <a:solidFill>
              <a:sysClr val="windowText" lastClr="000000"/>
            </a:solidFill>
            <a:prstDash val="solid"/>
            <a:miter lim="800000"/>
            <a:headEnd type="triangle" w="med" len="med"/>
            <a:tailEnd type="triangle" w="med" len="med"/>
          </a:ln>
          <a:effectLst/>
        </p:spPr>
      </p:cxnSp>
      <p:cxnSp>
        <p:nvCxnSpPr>
          <p:cNvPr id="60" name="Straight Arrow Connector 59"/>
          <p:cNvCxnSpPr/>
          <p:nvPr/>
        </p:nvCxnSpPr>
        <p:spPr>
          <a:xfrm flipH="1" flipV="1">
            <a:off x="1151943" y="2157672"/>
            <a:ext cx="264802" cy="2166"/>
          </a:xfrm>
          <a:prstGeom prst="straightConnector1">
            <a:avLst/>
          </a:prstGeom>
          <a:noFill/>
          <a:ln w="19050" cap="flat" cmpd="sng" algn="ctr">
            <a:solidFill>
              <a:sysClr val="windowText" lastClr="000000"/>
            </a:solidFill>
            <a:prstDash val="solid"/>
            <a:miter lim="800000"/>
            <a:headEnd type="triangle" w="med" len="med"/>
            <a:tailEnd type="none" w="med" len="med"/>
          </a:ln>
          <a:effectLst/>
        </p:spPr>
      </p:cxnSp>
      <p:cxnSp>
        <p:nvCxnSpPr>
          <p:cNvPr id="61" name="Straight Arrow Connector 60"/>
          <p:cNvCxnSpPr/>
          <p:nvPr/>
        </p:nvCxnSpPr>
        <p:spPr>
          <a:xfrm>
            <a:off x="1558509" y="2157672"/>
            <a:ext cx="245847" cy="0"/>
          </a:xfrm>
          <a:prstGeom prst="straightConnector1">
            <a:avLst/>
          </a:prstGeom>
          <a:noFill/>
          <a:ln w="19050" cap="flat" cmpd="sng" algn="ctr">
            <a:solidFill>
              <a:sysClr val="windowText" lastClr="000000"/>
            </a:solidFill>
            <a:prstDash val="solid"/>
            <a:miter lim="800000"/>
            <a:headEnd type="triangle" w="med" len="med"/>
            <a:tailEnd type="none" w="med" len="med"/>
          </a:ln>
          <a:effectLst/>
        </p:spPr>
      </p:cxnSp>
      <p:cxnSp>
        <p:nvCxnSpPr>
          <p:cNvPr id="62" name="Straight Arrow Connector 61"/>
          <p:cNvCxnSpPr/>
          <p:nvPr/>
        </p:nvCxnSpPr>
        <p:spPr>
          <a:xfrm>
            <a:off x="1416745" y="2161605"/>
            <a:ext cx="135631" cy="3544"/>
          </a:xfrm>
          <a:prstGeom prst="straightConnector1">
            <a:avLst/>
          </a:prstGeom>
          <a:noFill/>
          <a:ln w="19050" cap="flat" cmpd="sng" algn="ctr">
            <a:solidFill>
              <a:sysClr val="windowText" lastClr="000000"/>
            </a:solidFill>
            <a:prstDash val="sysDot"/>
            <a:miter lim="800000"/>
            <a:headEnd type="none" w="med" len="med"/>
            <a:tailEnd type="none" w="med" len="med"/>
          </a:ln>
          <a:effectLst/>
        </p:spPr>
      </p:cxnSp>
      <p:sp>
        <p:nvSpPr>
          <p:cNvPr id="63" name="TextBox 62"/>
          <p:cNvSpPr txBox="1"/>
          <p:nvPr/>
        </p:nvSpPr>
        <p:spPr>
          <a:xfrm>
            <a:off x="1152513" y="1775809"/>
            <a:ext cx="264352" cy="367705"/>
          </a:xfrm>
          <a:prstGeom prst="rect">
            <a:avLst/>
          </a:prstGeom>
          <a:noFill/>
        </p:spPr>
        <p:txBody>
          <a:bodyPr wrap="square" rtlCol="0">
            <a:spAutoFit/>
          </a:bodyPr>
          <a:lstStyle/>
          <a:p>
            <a:r>
              <a:rPr lang="it-IT" b="1" dirty="0" smtClean="0">
                <a:solidFill>
                  <a:sysClr val="windowText" lastClr="000000"/>
                </a:solidFill>
                <a:latin typeface="Calibri" panose="020F0502020204030204"/>
              </a:rPr>
              <a:t>t</a:t>
            </a:r>
            <a:endParaRPr lang="it-IT" b="1" dirty="0">
              <a:solidFill>
                <a:sysClr val="windowText" lastClr="000000"/>
              </a:solidFill>
              <a:latin typeface="Calibri" panose="020F0502020204030204"/>
            </a:endParaRPr>
          </a:p>
        </p:txBody>
      </p:sp>
      <p:sp>
        <p:nvSpPr>
          <p:cNvPr id="64" name="TextBox 63"/>
          <p:cNvSpPr txBox="1"/>
          <p:nvPr/>
        </p:nvSpPr>
        <p:spPr>
          <a:xfrm>
            <a:off x="1551061" y="2721136"/>
            <a:ext cx="264352" cy="367705"/>
          </a:xfrm>
          <a:prstGeom prst="rect">
            <a:avLst/>
          </a:prstGeom>
          <a:noFill/>
        </p:spPr>
        <p:txBody>
          <a:bodyPr wrap="square" rtlCol="0">
            <a:spAutoFit/>
          </a:bodyPr>
          <a:lstStyle/>
          <a:p>
            <a:r>
              <a:rPr lang="it-IT" b="1" dirty="0" smtClean="0">
                <a:solidFill>
                  <a:sysClr val="windowText" lastClr="000000"/>
                </a:solidFill>
                <a:latin typeface="Calibri" panose="020F0502020204030204"/>
              </a:rPr>
              <a:t>a</a:t>
            </a:r>
            <a:endParaRPr lang="it-IT" b="1" dirty="0">
              <a:solidFill>
                <a:sysClr val="windowText" lastClr="000000"/>
              </a:solidFill>
              <a:latin typeface="Calibri" panose="020F0502020204030204"/>
            </a:endParaRPr>
          </a:p>
        </p:txBody>
      </p:sp>
      <p:sp>
        <p:nvSpPr>
          <p:cNvPr id="65" name="TextBox 64"/>
          <p:cNvSpPr txBox="1"/>
          <p:nvPr/>
        </p:nvSpPr>
        <p:spPr>
          <a:xfrm>
            <a:off x="1540004" y="3331839"/>
            <a:ext cx="264352" cy="367705"/>
          </a:xfrm>
          <a:prstGeom prst="rect">
            <a:avLst/>
          </a:prstGeom>
          <a:noFill/>
          <a:ln w="19050">
            <a:solidFill>
              <a:schemeClr val="tx1"/>
            </a:solidFill>
          </a:ln>
        </p:spPr>
        <p:txBody>
          <a:bodyPr wrap="square" rtlCol="0">
            <a:spAutoFit/>
          </a:bodyPr>
          <a:lstStyle/>
          <a:p>
            <a:r>
              <a:rPr lang="it-IT" b="1" dirty="0" smtClean="0">
                <a:solidFill>
                  <a:sysClr val="windowText" lastClr="000000"/>
                </a:solidFill>
                <a:latin typeface="Calibri" panose="020F0502020204030204"/>
              </a:rPr>
              <a:t>d</a:t>
            </a:r>
            <a:endParaRPr lang="it-IT" b="1" dirty="0">
              <a:solidFill>
                <a:sysClr val="windowText" lastClr="000000"/>
              </a:solidFill>
              <a:latin typeface="Calibri" panose="020F0502020204030204"/>
            </a:endParaRPr>
          </a:p>
        </p:txBody>
      </p:sp>
      <p:sp>
        <p:nvSpPr>
          <p:cNvPr id="66" name="TextBox 65"/>
          <p:cNvSpPr txBox="1"/>
          <p:nvPr/>
        </p:nvSpPr>
        <p:spPr>
          <a:xfrm>
            <a:off x="209317" y="1845815"/>
            <a:ext cx="264352" cy="367705"/>
          </a:xfrm>
          <a:prstGeom prst="rect">
            <a:avLst/>
          </a:prstGeom>
          <a:noFill/>
        </p:spPr>
        <p:txBody>
          <a:bodyPr wrap="square" rtlCol="0">
            <a:spAutoFit/>
          </a:bodyPr>
          <a:lstStyle/>
          <a:p>
            <a:r>
              <a:rPr lang="it-IT" b="1" dirty="0" smtClean="0">
                <a:solidFill>
                  <a:sysClr val="windowText" lastClr="000000"/>
                </a:solidFill>
                <a:latin typeface="Calibri" panose="020F0502020204030204"/>
              </a:rPr>
              <a:t>b</a:t>
            </a:r>
            <a:endParaRPr lang="it-IT" b="1" dirty="0">
              <a:solidFill>
                <a:sysClr val="windowText" lastClr="000000"/>
              </a:solidFill>
              <a:latin typeface="Calibri" panose="020F0502020204030204"/>
            </a:endParaRPr>
          </a:p>
        </p:txBody>
      </p:sp>
      <p:cxnSp>
        <p:nvCxnSpPr>
          <p:cNvPr id="67" name="Straight Arrow Connector 66"/>
          <p:cNvCxnSpPr/>
          <p:nvPr/>
        </p:nvCxnSpPr>
        <p:spPr>
          <a:xfrm flipH="1" flipV="1">
            <a:off x="1758167" y="1340139"/>
            <a:ext cx="354209" cy="373222"/>
          </a:xfrm>
          <a:prstGeom prst="straightConnector1">
            <a:avLst/>
          </a:prstGeom>
          <a:noFill/>
          <a:ln w="19050" cap="flat" cmpd="sng" algn="ctr">
            <a:solidFill>
              <a:sysClr val="windowText" lastClr="000000"/>
            </a:solidFill>
            <a:prstDash val="solid"/>
            <a:miter lim="800000"/>
            <a:headEnd type="none" w="med" len="med"/>
            <a:tailEnd type="triangle" w="med" len="med"/>
          </a:ln>
          <a:effectLst/>
        </p:spPr>
      </p:cxnSp>
      <p:sp>
        <p:nvSpPr>
          <p:cNvPr id="68" name="TextBox 67"/>
          <p:cNvSpPr txBox="1"/>
          <p:nvPr/>
        </p:nvSpPr>
        <p:spPr>
          <a:xfrm>
            <a:off x="1601122" y="917179"/>
            <a:ext cx="406468" cy="369332"/>
          </a:xfrm>
          <a:prstGeom prst="rect">
            <a:avLst/>
          </a:prstGeom>
          <a:noFill/>
        </p:spPr>
        <p:txBody>
          <a:bodyPr wrap="square" rtlCol="0">
            <a:spAutoFit/>
          </a:bodyPr>
          <a:lstStyle/>
          <a:p>
            <a:r>
              <a:rPr lang="it-IT" b="1" dirty="0" smtClean="0">
                <a:solidFill>
                  <a:sysClr val="windowText" lastClr="000000"/>
                </a:solidFill>
                <a:latin typeface="Calibri" panose="020F0502020204030204"/>
              </a:rPr>
              <a:t>or</a:t>
            </a:r>
            <a:endParaRPr lang="it-IT" b="1" dirty="0">
              <a:solidFill>
                <a:sysClr val="windowText" lastClr="000000"/>
              </a:solidFill>
              <a:latin typeface="Calibri" panose="020F0502020204030204"/>
            </a:endParaRPr>
          </a:p>
        </p:txBody>
      </p:sp>
      <p:pic>
        <p:nvPicPr>
          <p:cNvPr id="76" name="Picture 7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929" y="3962202"/>
            <a:ext cx="2341101" cy="2498675"/>
          </a:xfrm>
          <a:prstGeom prst="rect">
            <a:avLst/>
          </a:prstGeom>
        </p:spPr>
      </p:pic>
      <p:sp>
        <p:nvSpPr>
          <p:cNvPr id="77" name="Rectangle 76"/>
          <p:cNvSpPr/>
          <p:nvPr/>
        </p:nvSpPr>
        <p:spPr>
          <a:xfrm>
            <a:off x="1423214" y="3921929"/>
            <a:ext cx="45719" cy="471040"/>
          </a:xfrm>
          <a:prstGeom prst="rect">
            <a:avLst/>
          </a:prstGeom>
          <a:solidFill>
            <a:srgbClr val="70AD47">
              <a:lumMod val="40000"/>
              <a:lumOff val="60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cxnSp>
        <p:nvCxnSpPr>
          <p:cNvPr id="78" name="Straight Arrow Connector 77"/>
          <p:cNvCxnSpPr/>
          <p:nvPr/>
        </p:nvCxnSpPr>
        <p:spPr>
          <a:xfrm flipH="1">
            <a:off x="1342716" y="3947622"/>
            <a:ext cx="2142" cy="419654"/>
          </a:xfrm>
          <a:prstGeom prst="straightConnector1">
            <a:avLst/>
          </a:prstGeom>
          <a:noFill/>
          <a:ln w="19050" cap="flat" cmpd="sng" algn="ctr">
            <a:solidFill>
              <a:sysClr val="windowText" lastClr="000000"/>
            </a:solidFill>
            <a:prstDash val="solid"/>
            <a:miter lim="800000"/>
            <a:headEnd type="triangle" w="med" len="med"/>
            <a:tailEnd type="triangle" w="med" len="med"/>
          </a:ln>
          <a:effectLst/>
        </p:spPr>
      </p:cxnSp>
      <p:sp>
        <p:nvSpPr>
          <p:cNvPr id="79" name="TextBox 78"/>
          <p:cNvSpPr txBox="1"/>
          <p:nvPr/>
        </p:nvSpPr>
        <p:spPr>
          <a:xfrm>
            <a:off x="473078" y="3823702"/>
            <a:ext cx="850935" cy="276999"/>
          </a:xfrm>
          <a:prstGeom prst="rect">
            <a:avLst/>
          </a:prstGeom>
          <a:noFill/>
        </p:spPr>
        <p:txBody>
          <a:bodyPr wrap="square" rtlCol="0">
            <a:spAutoFit/>
          </a:bodyPr>
          <a:lstStyle/>
          <a:p>
            <a:r>
              <a:rPr lang="it-IT" sz="1200" dirty="0" smtClean="0">
                <a:solidFill>
                  <a:prstClr val="black"/>
                </a:solidFill>
                <a:latin typeface="Calibri" panose="020F0502020204030204"/>
              </a:rPr>
              <a:t>+200 </a:t>
            </a:r>
            <a:r>
              <a:rPr lang="it-IT" sz="1200" dirty="0" err="1" smtClean="0">
                <a:solidFill>
                  <a:prstClr val="black"/>
                </a:solidFill>
                <a:latin typeface="Calibri" panose="020F0502020204030204"/>
              </a:rPr>
              <a:t>um</a:t>
            </a:r>
            <a:endParaRPr lang="it-IT" sz="1200" dirty="0">
              <a:solidFill>
                <a:prstClr val="black"/>
              </a:solidFill>
              <a:latin typeface="Calibri" panose="020F0502020204030204"/>
            </a:endParaRPr>
          </a:p>
        </p:txBody>
      </p:sp>
      <p:sp>
        <p:nvSpPr>
          <p:cNvPr id="80" name="TextBox 79"/>
          <p:cNvSpPr txBox="1"/>
          <p:nvPr/>
        </p:nvSpPr>
        <p:spPr>
          <a:xfrm>
            <a:off x="492489" y="4110246"/>
            <a:ext cx="928575" cy="276999"/>
          </a:xfrm>
          <a:prstGeom prst="rect">
            <a:avLst/>
          </a:prstGeom>
          <a:noFill/>
        </p:spPr>
        <p:txBody>
          <a:bodyPr wrap="square" rtlCol="0">
            <a:spAutoFit/>
          </a:bodyPr>
          <a:lstStyle/>
          <a:p>
            <a:r>
              <a:rPr lang="it-IT" sz="1200" dirty="0" smtClean="0">
                <a:solidFill>
                  <a:prstClr val="black"/>
                </a:solidFill>
                <a:latin typeface="Calibri" panose="020F0502020204030204"/>
              </a:rPr>
              <a:t>-200 </a:t>
            </a:r>
            <a:r>
              <a:rPr lang="it-IT" sz="1200" dirty="0" err="1" smtClean="0">
                <a:solidFill>
                  <a:prstClr val="black"/>
                </a:solidFill>
                <a:latin typeface="Calibri" panose="020F0502020204030204"/>
              </a:rPr>
              <a:t>um</a:t>
            </a:r>
            <a:endParaRPr lang="it-IT" sz="1200" dirty="0">
              <a:solidFill>
                <a:prstClr val="black"/>
              </a:solidFill>
              <a:latin typeface="Calibri" panose="020F0502020204030204"/>
            </a:endParaRPr>
          </a:p>
        </p:txBody>
      </p:sp>
      <p:pic>
        <p:nvPicPr>
          <p:cNvPr id="81" name="Picture 8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44764" y="4492354"/>
            <a:ext cx="3010804" cy="1988776"/>
          </a:xfrm>
          <a:prstGeom prst="rect">
            <a:avLst/>
          </a:prstGeom>
        </p:spPr>
      </p:pic>
      <p:sp>
        <p:nvSpPr>
          <p:cNvPr id="82" name="TextBox 81"/>
          <p:cNvSpPr txBox="1"/>
          <p:nvPr/>
        </p:nvSpPr>
        <p:spPr>
          <a:xfrm>
            <a:off x="3329009" y="4628586"/>
            <a:ext cx="1837803" cy="738664"/>
          </a:xfrm>
          <a:prstGeom prst="rect">
            <a:avLst/>
          </a:prstGeom>
          <a:noFill/>
        </p:spPr>
        <p:txBody>
          <a:bodyPr wrap="square" rtlCol="0">
            <a:spAutoFit/>
          </a:bodyPr>
          <a:lstStyle/>
          <a:p>
            <a:r>
              <a:rPr lang="el-GR" sz="1400" dirty="0" smtClean="0">
                <a:solidFill>
                  <a:prstClr val="black"/>
                </a:solidFill>
                <a:latin typeface="Calibri" panose="020F0502020204030204"/>
              </a:rPr>
              <a:t>Δ</a:t>
            </a:r>
            <a:r>
              <a:rPr lang="it-IT" sz="1400" dirty="0" err="1" smtClean="0">
                <a:solidFill>
                  <a:prstClr val="black"/>
                </a:solidFill>
                <a:latin typeface="Calibri" panose="020F0502020204030204"/>
              </a:rPr>
              <a:t>freq</a:t>
            </a:r>
            <a:r>
              <a:rPr lang="it-IT" sz="1400" dirty="0" smtClean="0">
                <a:solidFill>
                  <a:prstClr val="black"/>
                </a:solidFill>
                <a:latin typeface="Calibri" panose="020F0502020204030204"/>
              </a:rPr>
              <a:t> = - 3 kHz/µm</a:t>
            </a:r>
          </a:p>
          <a:p>
            <a:r>
              <a:rPr lang="el-GR" sz="1400" dirty="0" smtClean="0">
                <a:solidFill>
                  <a:prstClr val="black"/>
                </a:solidFill>
                <a:latin typeface="Calibri" panose="020F0502020204030204"/>
              </a:rPr>
              <a:t>Δφ</a:t>
            </a:r>
            <a:r>
              <a:rPr lang="it-IT" sz="1400" dirty="0" smtClean="0">
                <a:solidFill>
                  <a:prstClr val="black"/>
                </a:solidFill>
                <a:latin typeface="Calibri" panose="020F0502020204030204"/>
              </a:rPr>
              <a:t> = 0.005 </a:t>
            </a:r>
            <a:r>
              <a:rPr lang="it-IT" sz="1400" dirty="0" err="1">
                <a:solidFill>
                  <a:prstClr val="black"/>
                </a:solidFill>
                <a:latin typeface="Calibri" panose="020F0502020204030204"/>
              </a:rPr>
              <a:t>degree</a:t>
            </a:r>
            <a:r>
              <a:rPr lang="it-IT" sz="1400" dirty="0">
                <a:solidFill>
                  <a:prstClr val="black"/>
                </a:solidFill>
                <a:latin typeface="Calibri" panose="020F0502020204030204"/>
              </a:rPr>
              <a:t>/µm</a:t>
            </a:r>
            <a:endParaRPr lang="it-IT" sz="1400" dirty="0" smtClean="0">
              <a:solidFill>
                <a:prstClr val="black"/>
              </a:solidFill>
              <a:latin typeface="Calibri" panose="020F0502020204030204"/>
            </a:endParaRPr>
          </a:p>
          <a:p>
            <a:endParaRPr lang="it-IT" sz="1400" dirty="0">
              <a:solidFill>
                <a:prstClr val="black"/>
              </a:solidFill>
              <a:latin typeface="Calibri" panose="020F0502020204030204"/>
            </a:endParaRPr>
          </a:p>
        </p:txBody>
      </p:sp>
      <p:grpSp>
        <p:nvGrpSpPr>
          <p:cNvPr id="29" name="Gruppo 28"/>
          <p:cNvGrpSpPr/>
          <p:nvPr/>
        </p:nvGrpSpPr>
        <p:grpSpPr>
          <a:xfrm>
            <a:off x="6952520" y="2683844"/>
            <a:ext cx="2184524" cy="1784026"/>
            <a:chOff x="6194513" y="4473150"/>
            <a:chExt cx="2254543" cy="1858445"/>
          </a:xfrm>
        </p:grpSpPr>
        <p:pic>
          <p:nvPicPr>
            <p:cNvPr id="30" name="Immagine 29"/>
            <p:cNvPicPr>
              <a:picLocks noChangeAspect="1"/>
            </p:cNvPicPr>
            <p:nvPr/>
          </p:nvPicPr>
          <p:blipFill rotWithShape="1">
            <a:blip r:embed="rId6" cstate="print">
              <a:extLst>
                <a:ext uri="{BEBA8EAE-BF5A-486C-A8C5-ECC9F3942E4B}">
                  <a14:imgProps xmlns:a14="http://schemas.microsoft.com/office/drawing/2010/main">
                    <a14:imgLayer r:embed="rId7">
                      <a14:imgEffect>
                        <a14:sharpenSoften amount="25000"/>
                      </a14:imgEffect>
                    </a14:imgLayer>
                  </a14:imgProps>
                </a:ext>
                <a:ext uri="{28A0092B-C50C-407E-A947-70E740481C1C}">
                  <a14:useLocalDpi xmlns:a14="http://schemas.microsoft.com/office/drawing/2010/main" val="0"/>
                </a:ext>
              </a:extLst>
            </a:blip>
            <a:srcRect r="20352"/>
            <a:stretch/>
          </p:blipFill>
          <p:spPr>
            <a:xfrm>
              <a:off x="6194513" y="4473150"/>
              <a:ext cx="2254543" cy="1858445"/>
            </a:xfrm>
            <a:prstGeom prst="rect">
              <a:avLst/>
            </a:prstGeom>
          </p:spPr>
        </p:pic>
        <p:sp>
          <p:nvSpPr>
            <p:cNvPr id="31" name="Rettangolo 30"/>
            <p:cNvSpPr/>
            <p:nvPr/>
          </p:nvSpPr>
          <p:spPr>
            <a:xfrm>
              <a:off x="8379856" y="4559709"/>
              <a:ext cx="63396" cy="4663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grpSp>
      <p:grpSp>
        <p:nvGrpSpPr>
          <p:cNvPr id="38" name="Gruppo 37"/>
          <p:cNvGrpSpPr/>
          <p:nvPr/>
        </p:nvGrpSpPr>
        <p:grpSpPr>
          <a:xfrm>
            <a:off x="2464202" y="806367"/>
            <a:ext cx="2380750" cy="1875249"/>
            <a:chOff x="3564992" y="812906"/>
            <a:chExt cx="2367178" cy="1880991"/>
          </a:xfrm>
        </p:grpSpPr>
        <p:pic>
          <p:nvPicPr>
            <p:cNvPr id="39" name="Immagine 38"/>
            <p:cNvPicPr>
              <a:picLocks noChangeAspect="1"/>
            </p:cNvPicPr>
            <p:nvPr/>
          </p:nvPicPr>
          <p:blipFill rotWithShape="1">
            <a:blip r:embed="rId8" cstate="print">
              <a:extLst>
                <a:ext uri="{BEBA8EAE-BF5A-486C-A8C5-ECC9F3942E4B}">
                  <a14:imgProps xmlns:a14="http://schemas.microsoft.com/office/drawing/2010/main">
                    <a14:imgLayer r:embed="rId9">
                      <a14:imgEffect>
                        <a14:sharpenSoften amount="25000"/>
                      </a14:imgEffect>
                    </a14:imgLayer>
                  </a14:imgProps>
                </a:ext>
                <a:ext uri="{28A0092B-C50C-407E-A947-70E740481C1C}">
                  <a14:useLocalDpi xmlns:a14="http://schemas.microsoft.com/office/drawing/2010/main" val="0"/>
                </a:ext>
              </a:extLst>
            </a:blip>
            <a:srcRect l="-1" r="21564"/>
            <a:stretch/>
          </p:blipFill>
          <p:spPr>
            <a:xfrm>
              <a:off x="3564992" y="812906"/>
              <a:ext cx="2247163" cy="1880991"/>
            </a:xfrm>
            <a:prstGeom prst="rect">
              <a:avLst/>
            </a:prstGeom>
          </p:spPr>
        </p:pic>
        <p:sp>
          <p:nvSpPr>
            <p:cNvPr id="40" name="Rettangolo 39"/>
            <p:cNvSpPr/>
            <p:nvPr/>
          </p:nvSpPr>
          <p:spPr>
            <a:xfrm>
              <a:off x="5767578" y="946130"/>
              <a:ext cx="164592" cy="4663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grpSp>
      <p:grpSp>
        <p:nvGrpSpPr>
          <p:cNvPr id="41" name="Gruppo 40"/>
          <p:cNvGrpSpPr/>
          <p:nvPr/>
        </p:nvGrpSpPr>
        <p:grpSpPr>
          <a:xfrm>
            <a:off x="6897380" y="806367"/>
            <a:ext cx="2246620" cy="1856437"/>
            <a:chOff x="6196417" y="842985"/>
            <a:chExt cx="2246620" cy="1856437"/>
          </a:xfrm>
        </p:grpSpPr>
        <p:pic>
          <p:nvPicPr>
            <p:cNvPr id="42" name="Immagine 41"/>
            <p:cNvPicPr>
              <a:picLocks noChangeAspect="1"/>
            </p:cNvPicPr>
            <p:nvPr/>
          </p:nvPicPr>
          <p:blipFill rotWithShape="1">
            <a:blip r:embed="rId10" cstate="print">
              <a:extLst>
                <a:ext uri="{BEBA8EAE-BF5A-486C-A8C5-ECC9F3942E4B}">
                  <a14:imgProps xmlns:a14="http://schemas.microsoft.com/office/drawing/2010/main">
                    <a14:imgLayer r:embed="rId11">
                      <a14:imgEffect>
                        <a14:sharpenSoften amount="25000"/>
                      </a14:imgEffect>
                    </a14:imgLayer>
                  </a14:imgProps>
                </a:ext>
                <a:ext uri="{28A0092B-C50C-407E-A947-70E740481C1C}">
                  <a14:useLocalDpi xmlns:a14="http://schemas.microsoft.com/office/drawing/2010/main" val="0"/>
                </a:ext>
              </a:extLst>
            </a:blip>
            <a:srcRect r="21303"/>
            <a:stretch/>
          </p:blipFill>
          <p:spPr>
            <a:xfrm>
              <a:off x="6196417" y="842985"/>
              <a:ext cx="2225207" cy="1856437"/>
            </a:xfrm>
            <a:prstGeom prst="rect">
              <a:avLst/>
            </a:prstGeom>
          </p:spPr>
        </p:pic>
        <p:sp>
          <p:nvSpPr>
            <p:cNvPr id="43" name="Rettangolo 42"/>
            <p:cNvSpPr/>
            <p:nvPr/>
          </p:nvSpPr>
          <p:spPr>
            <a:xfrm>
              <a:off x="8366760" y="949742"/>
              <a:ext cx="76277" cy="4663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grpSp>
      <p:grpSp>
        <p:nvGrpSpPr>
          <p:cNvPr id="32" name="Gruppo 31"/>
          <p:cNvGrpSpPr/>
          <p:nvPr/>
        </p:nvGrpSpPr>
        <p:grpSpPr>
          <a:xfrm>
            <a:off x="4711168" y="806367"/>
            <a:ext cx="2311554" cy="1859206"/>
            <a:chOff x="3559882" y="2619309"/>
            <a:chExt cx="2362870" cy="1859206"/>
          </a:xfrm>
        </p:grpSpPr>
        <p:pic>
          <p:nvPicPr>
            <p:cNvPr id="33" name="Immagine 32"/>
            <p:cNvPicPr>
              <a:picLocks noChangeAspect="1"/>
            </p:cNvPicPr>
            <p:nvPr/>
          </p:nvPicPr>
          <p:blipFill rotWithShape="1">
            <a:blip r:embed="rId12" cstate="print">
              <a:extLst>
                <a:ext uri="{BEBA8EAE-BF5A-486C-A8C5-ECC9F3942E4B}">
                  <a14:imgProps xmlns:a14="http://schemas.microsoft.com/office/drawing/2010/main">
                    <a14:imgLayer r:embed="rId13">
                      <a14:imgEffect>
                        <a14:sharpenSoften amount="25000"/>
                      </a14:imgEffect>
                    </a14:imgLayer>
                  </a14:imgProps>
                </a:ext>
                <a:ext uri="{28A0092B-C50C-407E-A947-70E740481C1C}">
                  <a14:useLocalDpi xmlns:a14="http://schemas.microsoft.com/office/drawing/2010/main" val="0"/>
                </a:ext>
              </a:extLst>
            </a:blip>
            <a:srcRect r="20343"/>
            <a:stretch/>
          </p:blipFill>
          <p:spPr>
            <a:xfrm>
              <a:off x="3559882" y="2619309"/>
              <a:ext cx="2255702" cy="1859206"/>
            </a:xfrm>
            <a:prstGeom prst="rect">
              <a:avLst/>
            </a:prstGeom>
          </p:spPr>
        </p:pic>
        <p:sp>
          <p:nvSpPr>
            <p:cNvPr id="34" name="Rettangolo 33"/>
            <p:cNvSpPr/>
            <p:nvPr/>
          </p:nvSpPr>
          <p:spPr>
            <a:xfrm>
              <a:off x="5758160" y="2743264"/>
              <a:ext cx="164592" cy="4663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grpSp>
      <p:grpSp>
        <p:nvGrpSpPr>
          <p:cNvPr id="26" name="Gruppo 25"/>
          <p:cNvGrpSpPr/>
          <p:nvPr/>
        </p:nvGrpSpPr>
        <p:grpSpPr>
          <a:xfrm>
            <a:off x="4690397" y="2616434"/>
            <a:ext cx="2386906" cy="1834949"/>
            <a:chOff x="3559882" y="4487624"/>
            <a:chExt cx="2362870" cy="1783828"/>
          </a:xfrm>
        </p:grpSpPr>
        <p:pic>
          <p:nvPicPr>
            <p:cNvPr id="27" name="Immagine 26"/>
            <p:cNvPicPr>
              <a:picLocks noChangeAspect="1"/>
            </p:cNvPicPr>
            <p:nvPr/>
          </p:nvPicPr>
          <p:blipFill rotWithShape="1">
            <a:blip r:embed="rId14" cstate="print">
              <a:extLst>
                <a:ext uri="{BEBA8EAE-BF5A-486C-A8C5-ECC9F3942E4B}">
                  <a14:imgProps xmlns:a14="http://schemas.microsoft.com/office/drawing/2010/main">
                    <a14:imgLayer r:embed="rId15">
                      <a14:imgEffect>
                        <a14:sharpenSoften amount="25000"/>
                      </a14:imgEffect>
                    </a14:imgLayer>
                  </a14:imgProps>
                </a:ext>
                <a:ext uri="{28A0092B-C50C-407E-A947-70E740481C1C}">
                  <a14:useLocalDpi xmlns:a14="http://schemas.microsoft.com/office/drawing/2010/main" val="0"/>
                </a:ext>
              </a:extLst>
            </a:blip>
            <a:srcRect t="4356" r="20593"/>
            <a:stretch/>
          </p:blipFill>
          <p:spPr>
            <a:xfrm>
              <a:off x="3559882" y="4487624"/>
              <a:ext cx="2255702" cy="1783828"/>
            </a:xfrm>
            <a:prstGeom prst="rect">
              <a:avLst/>
            </a:prstGeom>
          </p:spPr>
        </p:pic>
        <p:sp>
          <p:nvSpPr>
            <p:cNvPr id="28" name="Rettangolo 27"/>
            <p:cNvSpPr/>
            <p:nvPr/>
          </p:nvSpPr>
          <p:spPr>
            <a:xfrm>
              <a:off x="5758160" y="4610564"/>
              <a:ext cx="164592" cy="4663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grpSp>
      <p:grpSp>
        <p:nvGrpSpPr>
          <p:cNvPr id="35" name="Gruppo 34"/>
          <p:cNvGrpSpPr/>
          <p:nvPr/>
        </p:nvGrpSpPr>
        <p:grpSpPr>
          <a:xfrm>
            <a:off x="2474848" y="2691851"/>
            <a:ext cx="2370104" cy="1722404"/>
            <a:chOff x="6196417" y="2735409"/>
            <a:chExt cx="2348031" cy="1750438"/>
          </a:xfrm>
        </p:grpSpPr>
        <p:pic>
          <p:nvPicPr>
            <p:cNvPr id="36" name="Immagine 35"/>
            <p:cNvPicPr>
              <a:picLocks noChangeAspect="1"/>
            </p:cNvPicPr>
            <p:nvPr/>
          </p:nvPicPr>
          <p:blipFill rotWithShape="1">
            <a:blip r:embed="rId16" cstate="print">
              <a:extLst>
                <a:ext uri="{BEBA8EAE-BF5A-486C-A8C5-ECC9F3942E4B}">
                  <a14:imgProps xmlns:a14="http://schemas.microsoft.com/office/drawing/2010/main">
                    <a14:imgLayer r:embed="rId17">
                      <a14:imgEffect>
                        <a14:sharpenSoften amount="25000"/>
                      </a14:imgEffect>
                    </a14:imgLayer>
                  </a14:imgProps>
                </a:ext>
                <a:ext uri="{28A0092B-C50C-407E-A947-70E740481C1C}">
                  <a14:useLocalDpi xmlns:a14="http://schemas.microsoft.com/office/drawing/2010/main" val="0"/>
                </a:ext>
              </a:extLst>
            </a:blip>
            <a:srcRect t="6526" r="20365"/>
            <a:stretch/>
          </p:blipFill>
          <p:spPr>
            <a:xfrm>
              <a:off x="6196417" y="2749848"/>
              <a:ext cx="2252639" cy="1735999"/>
            </a:xfrm>
            <a:prstGeom prst="rect">
              <a:avLst/>
            </a:prstGeom>
          </p:spPr>
        </p:pic>
        <p:sp>
          <p:nvSpPr>
            <p:cNvPr id="37" name="Rettangolo 36"/>
            <p:cNvSpPr/>
            <p:nvPr/>
          </p:nvSpPr>
          <p:spPr>
            <a:xfrm>
              <a:off x="8379856" y="2735409"/>
              <a:ext cx="164592" cy="4663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grpSp>
      <p:sp>
        <p:nvSpPr>
          <p:cNvPr id="46" name="Rettangolo 45"/>
          <p:cNvSpPr/>
          <p:nvPr/>
        </p:nvSpPr>
        <p:spPr>
          <a:xfrm>
            <a:off x="4654019" y="915736"/>
            <a:ext cx="142508" cy="4663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pic>
        <p:nvPicPr>
          <p:cNvPr id="47" name="Immagine 46"/>
          <p:cNvPicPr>
            <a:picLocks noChangeAspect="1"/>
          </p:cNvPicPr>
          <p:nvPr/>
        </p:nvPicPr>
        <p:blipFill rotWithShape="1">
          <a:blip r:embed="rId18">
            <a:extLst>
              <a:ext uri="{28A0092B-C50C-407E-A947-70E740481C1C}">
                <a14:useLocalDpi xmlns:a14="http://schemas.microsoft.com/office/drawing/2010/main" val="0"/>
              </a:ext>
            </a:extLst>
          </a:blip>
          <a:srcRect l="77148" t="6028" b="71986"/>
          <a:stretch/>
        </p:blipFill>
        <p:spPr>
          <a:xfrm>
            <a:off x="5958016" y="979033"/>
            <a:ext cx="867086" cy="547717"/>
          </a:xfrm>
          <a:prstGeom prst="rect">
            <a:avLst/>
          </a:prstGeom>
        </p:spPr>
      </p:pic>
      <p:sp>
        <p:nvSpPr>
          <p:cNvPr id="48" name="TextBox 47"/>
          <p:cNvSpPr txBox="1"/>
          <p:nvPr/>
        </p:nvSpPr>
        <p:spPr>
          <a:xfrm>
            <a:off x="0" y="6551056"/>
            <a:ext cx="8706118" cy="307777"/>
          </a:xfrm>
          <a:prstGeom prst="rect">
            <a:avLst/>
          </a:prstGeom>
          <a:noFill/>
        </p:spPr>
        <p:txBody>
          <a:bodyPr wrap="square" rtlCol="0">
            <a:spAutoFit/>
          </a:bodyPr>
          <a:lstStyle/>
          <a:p>
            <a:pPr algn="r"/>
            <a:r>
              <a:rPr lang="it-IT" sz="1400" dirty="0" smtClean="0">
                <a:solidFill>
                  <a:schemeClr val="tx1">
                    <a:lumMod val="95000"/>
                  </a:schemeClr>
                </a:solidFill>
                <a:latin typeface="Calibri" panose="020F0502020204030204" pitchFamily="34" charset="0"/>
                <a:cs typeface="Calibri" panose="020F0502020204030204" pitchFamily="34" charset="0"/>
              </a:rPr>
              <a:t>07-06-2018</a:t>
            </a:r>
            <a:endParaRPr lang="it-IT" sz="1400" dirty="0">
              <a:solidFill>
                <a:schemeClr val="tx1">
                  <a:lumMod val="95000"/>
                </a:schemeClr>
              </a:solidFill>
              <a:latin typeface="Calibri" panose="020F0502020204030204" pitchFamily="34" charset="0"/>
              <a:cs typeface="Calibri" panose="020F0502020204030204" pitchFamily="34" charset="0"/>
            </a:endParaRPr>
          </a:p>
        </p:txBody>
      </p:sp>
      <p:cxnSp>
        <p:nvCxnSpPr>
          <p:cNvPr id="58" name="Straight Arrow Connector 57"/>
          <p:cNvCxnSpPr/>
          <p:nvPr/>
        </p:nvCxnSpPr>
        <p:spPr>
          <a:xfrm>
            <a:off x="675280" y="3331839"/>
            <a:ext cx="1626396" cy="0"/>
          </a:xfrm>
          <a:prstGeom prst="straightConnector1">
            <a:avLst/>
          </a:prstGeom>
          <a:noFill/>
          <a:ln w="19050" cap="flat" cmpd="sng" algn="ctr">
            <a:solidFill>
              <a:sysClr val="windowText" lastClr="000000"/>
            </a:solidFill>
            <a:prstDash val="solid"/>
            <a:miter lim="800000"/>
            <a:headEnd type="triangle" w="med" len="med"/>
            <a:tailEnd type="triangle" w="med" len="med"/>
          </a:ln>
          <a:effectLst/>
        </p:spPr>
      </p:cxnSp>
      <p:sp>
        <p:nvSpPr>
          <p:cNvPr id="50" name="TextBox 49"/>
          <p:cNvSpPr txBox="1"/>
          <p:nvPr/>
        </p:nvSpPr>
        <p:spPr>
          <a:xfrm>
            <a:off x="-4606" y="6550223"/>
            <a:ext cx="8126882" cy="307777"/>
          </a:xfrm>
          <a:prstGeom prst="rect">
            <a:avLst/>
          </a:prstGeom>
          <a:noFill/>
        </p:spPr>
        <p:txBody>
          <a:bodyPr wrap="square" rtlCol="0">
            <a:spAutoFit/>
          </a:bodyPr>
          <a:lstStyle/>
          <a:p>
            <a:r>
              <a:rPr lang="it-IT" sz="1400" dirty="0" smtClean="0">
                <a:solidFill>
                  <a:schemeClr val="tx1">
                    <a:lumMod val="95000"/>
                  </a:schemeClr>
                </a:solidFill>
                <a:latin typeface="Calibri" panose="020F0502020204030204" pitchFamily="34" charset="0"/>
                <a:cs typeface="Calibri" panose="020F0502020204030204" pitchFamily="34" charset="0"/>
              </a:rPr>
              <a:t>HG2018 - Shanghai			</a:t>
            </a:r>
          </a:p>
        </p:txBody>
      </p:sp>
      <p:sp>
        <p:nvSpPr>
          <p:cNvPr id="3" name="TextBox 2"/>
          <p:cNvSpPr txBox="1"/>
          <p:nvPr/>
        </p:nvSpPr>
        <p:spPr>
          <a:xfrm>
            <a:off x="1477794" y="3815933"/>
            <a:ext cx="1704268" cy="307777"/>
          </a:xfrm>
          <a:prstGeom prst="rect">
            <a:avLst/>
          </a:prstGeom>
          <a:noFill/>
        </p:spPr>
        <p:txBody>
          <a:bodyPr wrap="square" rtlCol="0">
            <a:spAutoFit/>
          </a:bodyPr>
          <a:lstStyle/>
          <a:p>
            <a:r>
              <a:rPr lang="it-IT" sz="1400" dirty="0" smtClean="0">
                <a:solidFill>
                  <a:schemeClr val="bg1"/>
                </a:solidFill>
                <a:latin typeface="Calibri" panose="020F0502020204030204" pitchFamily="34" charset="0"/>
                <a:cs typeface="Calibri" panose="020F0502020204030204" pitchFamily="34" charset="0"/>
              </a:rPr>
              <a:t>Gasket position</a:t>
            </a:r>
            <a:endParaRPr lang="it-IT" sz="14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36321390"/>
      </p:ext>
    </p:extLst>
  </p:cSld>
  <p:clrMapOvr>
    <a:masterClrMapping/>
  </p:clrMapOvr>
  <mc:AlternateContent xmlns:mc="http://schemas.openxmlformats.org/markup-compatibility/2006" xmlns:p14="http://schemas.microsoft.com/office/powerpoint/2010/main">
    <mc:Choice Requires="p14">
      <p:transition spd="slow" p14:dur="2000" advTm="42504"/>
    </mc:Choice>
    <mc:Fallback xmlns="">
      <p:transition spd="slow" advTm="42504"/>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4606" y="799123"/>
            <a:ext cx="9144002" cy="57654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prstClr val="white"/>
              </a:solidFill>
            </a:endParaRPr>
          </a:p>
        </p:txBody>
      </p:sp>
      <p:sp>
        <p:nvSpPr>
          <p:cNvPr id="2" name="Titolo 1"/>
          <p:cNvSpPr>
            <a:spLocks noGrp="1"/>
          </p:cNvSpPr>
          <p:nvPr>
            <p:ph type="title"/>
          </p:nvPr>
        </p:nvSpPr>
        <p:spPr>
          <a:xfrm>
            <a:off x="628650" y="1"/>
            <a:ext cx="7886700" cy="811368"/>
          </a:xfrm>
        </p:spPr>
        <p:txBody>
          <a:bodyPr>
            <a:normAutofit/>
          </a:bodyPr>
          <a:lstStyle/>
          <a:p>
            <a:r>
              <a:rPr lang="it-IT" sz="3200" b="1" dirty="0" smtClean="0">
                <a:solidFill>
                  <a:schemeClr val="tx1">
                    <a:lumMod val="85000"/>
                  </a:schemeClr>
                </a:solidFill>
                <a:latin typeface="Calibri" panose="020F0502020204030204" pitchFamily="34" charset="0"/>
                <a:cs typeface="Calibri" panose="020F0502020204030204" pitchFamily="34" charset="0"/>
              </a:rPr>
              <a:t>Linac with </a:t>
            </a:r>
            <a:r>
              <a:rPr lang="it-IT" sz="3200" b="1" dirty="0" err="1" smtClean="0">
                <a:solidFill>
                  <a:schemeClr val="tx1">
                    <a:lumMod val="85000"/>
                  </a:schemeClr>
                </a:solidFill>
                <a:latin typeface="Calibri" panose="020F0502020204030204" pitchFamily="34" charset="0"/>
                <a:cs typeface="Calibri" panose="020F0502020204030204" pitchFamily="34" charset="0"/>
              </a:rPr>
              <a:t>gaskets</a:t>
            </a:r>
            <a:r>
              <a:rPr lang="it-IT" sz="3200" b="1" dirty="0" smtClean="0">
                <a:solidFill>
                  <a:schemeClr val="tx1">
                    <a:lumMod val="85000"/>
                  </a:schemeClr>
                </a:solidFill>
                <a:latin typeface="Calibri" panose="020F0502020204030204" pitchFamily="34" charset="0"/>
                <a:cs typeface="Calibri" panose="020F0502020204030204" pitchFamily="34" charset="0"/>
              </a:rPr>
              <a:t>: coupler design</a:t>
            </a:r>
            <a:endParaRPr lang="it-IT" sz="3200" b="1" dirty="0">
              <a:solidFill>
                <a:schemeClr val="tx1">
                  <a:lumMod val="85000"/>
                </a:schemeClr>
              </a:solidFill>
              <a:latin typeface="Calibri" panose="020F0502020204030204" pitchFamily="34" charset="0"/>
              <a:cs typeface="Calibri" panose="020F0502020204030204" pitchFamily="34" charset="0"/>
            </a:endParaRPr>
          </a:p>
        </p:txBody>
      </p:sp>
      <p:pic>
        <p:nvPicPr>
          <p:cNvPr id="48" name="Picture 47"/>
          <p:cNvPicPr>
            <a:picLocks noChangeAspect="1"/>
          </p:cNvPicPr>
          <p:nvPr/>
        </p:nvPicPr>
        <p:blipFill rotWithShape="1">
          <a:blip r:embed="rId3">
            <a:extLst>
              <a:ext uri="{28A0092B-C50C-407E-A947-70E740481C1C}">
                <a14:useLocalDpi xmlns:a14="http://schemas.microsoft.com/office/drawing/2010/main" val="0"/>
              </a:ext>
            </a:extLst>
          </a:blip>
          <a:srcRect l="7615" t="17499" r="77064" b="14197"/>
          <a:stretch/>
        </p:blipFill>
        <p:spPr>
          <a:xfrm>
            <a:off x="2811723" y="905098"/>
            <a:ext cx="1647026" cy="5182707"/>
          </a:xfrm>
          <a:prstGeom prst="rect">
            <a:avLst/>
          </a:prstGeom>
        </p:spPr>
      </p:pic>
      <p:pic>
        <p:nvPicPr>
          <p:cNvPr id="49" name="Picture 4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5182" y="812752"/>
            <a:ext cx="2669838" cy="5346794"/>
          </a:xfrm>
          <a:prstGeom prst="rect">
            <a:avLst/>
          </a:prstGeom>
        </p:spPr>
      </p:pic>
      <mc:AlternateContent xmlns:mc="http://schemas.openxmlformats.org/markup-compatibility/2006" xmlns:a14="http://schemas.microsoft.com/office/drawing/2010/main">
        <mc:Choice Requires="a14">
          <p:sp>
            <p:nvSpPr>
              <p:cNvPr id="50" name="TextBox 49"/>
              <p:cNvSpPr txBox="1"/>
              <p:nvPr/>
            </p:nvSpPr>
            <p:spPr>
              <a:xfrm>
                <a:off x="4485711" y="812604"/>
                <a:ext cx="4533821" cy="2062103"/>
              </a:xfrm>
              <a:prstGeom prst="rect">
                <a:avLst/>
              </a:prstGeom>
              <a:noFill/>
            </p:spPr>
            <p:txBody>
              <a:bodyPr wrap="square" rtlCol="0">
                <a:spAutoFit/>
              </a:bodyPr>
              <a:lstStyle/>
              <a:p>
                <a:pPr marL="285750" indent="-285750" algn="just">
                  <a:buFont typeface="Arial" panose="020B0604020202020204" pitchFamily="34" charset="0"/>
                  <a:buChar char="•"/>
                </a:pPr>
                <a:r>
                  <a:rPr lang="it-IT" sz="1600" b="1" dirty="0" smtClean="0">
                    <a:solidFill>
                      <a:prstClr val="black"/>
                    </a:solidFill>
                    <a:latin typeface="Calibri" panose="020F0502020204030204"/>
                  </a:rPr>
                  <a:t>Slot coupler </a:t>
                </a:r>
                <a:r>
                  <a:rPr lang="it-IT" sz="1600" dirty="0" smtClean="0">
                    <a:solidFill>
                      <a:prstClr val="black"/>
                    </a:solidFill>
                    <a:latin typeface="Calibri" panose="020F0502020204030204"/>
                  </a:rPr>
                  <a:t>with MC </a:t>
                </a:r>
                <a:r>
                  <a:rPr lang="it-IT" sz="1600" dirty="0" err="1" smtClean="0">
                    <a:solidFill>
                      <a:prstClr val="black"/>
                    </a:solidFill>
                    <a:latin typeface="Calibri" panose="020F0502020204030204"/>
                  </a:rPr>
                  <a:t>that</a:t>
                </a:r>
                <a:r>
                  <a:rPr lang="it-IT" sz="1600" dirty="0" smtClean="0">
                    <a:solidFill>
                      <a:prstClr val="black"/>
                    </a:solidFill>
                    <a:latin typeface="Calibri" panose="020F0502020204030204"/>
                  </a:rPr>
                  <a:t> </a:t>
                </a:r>
                <a:endParaRPr lang="it-IT" sz="1600" dirty="0">
                  <a:solidFill>
                    <a:prstClr val="black"/>
                  </a:solidFill>
                  <a:latin typeface="Calibri" panose="020F0502020204030204"/>
                </a:endParaRPr>
              </a:p>
              <a:p>
                <a:pPr algn="just"/>
                <a:r>
                  <a:rPr lang="it-IT" sz="1600" dirty="0">
                    <a:solidFill>
                      <a:prstClr val="black"/>
                    </a:solidFill>
                    <a:latin typeface="Calibri" panose="020F0502020204030204"/>
                  </a:rPr>
                  <a:t> </a:t>
                </a:r>
                <a:r>
                  <a:rPr lang="it-IT" sz="1600" dirty="0" smtClean="0">
                    <a:solidFill>
                      <a:prstClr val="black"/>
                    </a:solidFill>
                    <a:latin typeface="Calibri" panose="020F0502020204030204"/>
                  </a:rPr>
                  <a:t>      </a:t>
                </a:r>
                <a14:m>
                  <m:oMath xmlns:m="http://schemas.openxmlformats.org/officeDocument/2006/math">
                    <m:r>
                      <a:rPr lang="it-IT" sz="1600" i="1" dirty="0" smtClean="0">
                        <a:solidFill>
                          <a:prstClr val="black"/>
                        </a:solidFill>
                        <a:latin typeface="Cambria Math" panose="02040503050406030204" pitchFamily="18" charset="0"/>
                        <a:ea typeface="Cambria Math" panose="02040503050406030204" pitchFamily="18" charset="0"/>
                      </a:rPr>
                      <m:t>→</m:t>
                    </m:r>
                  </m:oMath>
                </a14:m>
                <a:r>
                  <a:rPr lang="it-IT" sz="1600" dirty="0" smtClean="0">
                    <a:solidFill>
                      <a:prstClr val="black"/>
                    </a:solidFill>
                    <a:latin typeface="Calibri" panose="020F0502020204030204"/>
                  </a:rPr>
                  <a:t> </a:t>
                </a:r>
                <a:r>
                  <a:rPr lang="it-IT" sz="1600" dirty="0" err="1" smtClean="0">
                    <a:solidFill>
                      <a:prstClr val="black"/>
                    </a:solidFill>
                    <a:latin typeface="Calibri" panose="020F0502020204030204"/>
                  </a:rPr>
                  <a:t>ease</a:t>
                </a:r>
                <a:r>
                  <a:rPr lang="it-IT" sz="1600" dirty="0" smtClean="0">
                    <a:solidFill>
                      <a:prstClr val="black"/>
                    </a:solidFill>
                    <a:latin typeface="Calibri" panose="020F0502020204030204"/>
                  </a:rPr>
                  <a:t> the GC </a:t>
                </a:r>
                <a:r>
                  <a:rPr lang="it-IT" sz="1600" dirty="0" err="1" smtClean="0">
                    <a:solidFill>
                      <a:prstClr val="black"/>
                    </a:solidFill>
                    <a:latin typeface="Calibri" panose="020F0502020204030204"/>
                  </a:rPr>
                  <a:t>technique</a:t>
                </a:r>
                <a:r>
                  <a:rPr lang="it-IT" sz="1600" dirty="0" smtClean="0">
                    <a:solidFill>
                      <a:prstClr val="black"/>
                    </a:solidFill>
                    <a:latin typeface="Calibri" panose="020F0502020204030204"/>
                  </a:rPr>
                  <a:t> </a:t>
                </a:r>
                <a:r>
                  <a:rPr lang="it-IT" sz="1600" dirty="0" err="1" smtClean="0">
                    <a:solidFill>
                      <a:prstClr val="black"/>
                    </a:solidFill>
                    <a:latin typeface="Calibri" panose="020F0502020204030204"/>
                  </a:rPr>
                  <a:t>implementation</a:t>
                </a:r>
                <a:endParaRPr lang="it-IT" sz="1600" b="1" dirty="0" smtClean="0">
                  <a:solidFill>
                    <a:prstClr val="black"/>
                  </a:solidFill>
                  <a:latin typeface="Calibri" panose="020F0502020204030204"/>
                </a:endParaRPr>
              </a:p>
              <a:p>
                <a:pPr marL="285750" indent="-285750" algn="just">
                  <a:buFont typeface="Arial" panose="020B0604020202020204" pitchFamily="34" charset="0"/>
                  <a:buChar char="•"/>
                </a:pPr>
                <a:r>
                  <a:rPr lang="it-IT" sz="1600" b="1" dirty="0" smtClean="0">
                    <a:solidFill>
                      <a:prstClr val="black"/>
                    </a:solidFill>
                    <a:latin typeface="Calibri" panose="020F0502020204030204"/>
                  </a:rPr>
                  <a:t>Double </a:t>
                </a:r>
                <a:r>
                  <a:rPr lang="it-IT" sz="1600" b="1" dirty="0" err="1" smtClean="0">
                    <a:solidFill>
                      <a:prstClr val="black"/>
                    </a:solidFill>
                    <a:latin typeface="Calibri" panose="020F0502020204030204"/>
                  </a:rPr>
                  <a:t>feed</a:t>
                </a:r>
                <a:r>
                  <a:rPr lang="it-IT" sz="1600" b="1" dirty="0" smtClean="0">
                    <a:solidFill>
                      <a:prstClr val="black"/>
                    </a:solidFill>
                    <a:latin typeface="Calibri" panose="020F0502020204030204"/>
                  </a:rPr>
                  <a:t> </a:t>
                </a:r>
                <a:endParaRPr lang="it-IT" sz="1600" b="1" dirty="0">
                  <a:solidFill>
                    <a:prstClr val="black"/>
                  </a:solidFill>
                  <a:latin typeface="Calibri" panose="020F0502020204030204"/>
                </a:endParaRPr>
              </a:p>
              <a:p>
                <a:pPr algn="just"/>
                <a:r>
                  <a:rPr lang="it-IT" sz="1600" dirty="0" smtClean="0">
                    <a:solidFill>
                      <a:prstClr val="black"/>
                    </a:solidFill>
                    <a:latin typeface="Calibri" panose="020F0502020204030204"/>
                  </a:rPr>
                  <a:t>       </a:t>
                </a:r>
                <a14:m>
                  <m:oMath xmlns:m="http://schemas.openxmlformats.org/officeDocument/2006/math">
                    <m:r>
                      <a:rPr lang="it-IT" sz="1600" i="1" dirty="0">
                        <a:solidFill>
                          <a:prstClr val="black"/>
                        </a:solidFill>
                        <a:latin typeface="Cambria Math" panose="02040503050406030204" pitchFamily="18" charset="0"/>
                        <a:ea typeface="Cambria Math" panose="02040503050406030204" pitchFamily="18" charset="0"/>
                      </a:rPr>
                      <m:t>→</m:t>
                    </m:r>
                  </m:oMath>
                </a14:m>
                <a:r>
                  <a:rPr lang="it-IT" sz="1600" dirty="0" smtClean="0">
                    <a:solidFill>
                      <a:prstClr val="black"/>
                    </a:solidFill>
                    <a:latin typeface="Calibri" panose="020F0502020204030204"/>
                  </a:rPr>
                  <a:t> no </a:t>
                </a:r>
                <a:r>
                  <a:rPr lang="it-IT" sz="1600" dirty="0" err="1" smtClean="0">
                    <a:solidFill>
                      <a:prstClr val="black"/>
                    </a:solidFill>
                    <a:latin typeface="Calibri" panose="020F0502020204030204"/>
                  </a:rPr>
                  <a:t>dipole</a:t>
                </a:r>
                <a:r>
                  <a:rPr lang="it-IT" sz="1600" dirty="0" smtClean="0">
                    <a:solidFill>
                      <a:prstClr val="black"/>
                    </a:solidFill>
                    <a:latin typeface="Calibri" panose="020F0502020204030204"/>
                  </a:rPr>
                  <a:t> </a:t>
                </a:r>
                <a:r>
                  <a:rPr lang="it-IT" sz="1600" dirty="0" err="1" smtClean="0">
                    <a:solidFill>
                      <a:prstClr val="black"/>
                    </a:solidFill>
                    <a:latin typeface="Calibri" panose="020F0502020204030204"/>
                  </a:rPr>
                  <a:t>magnetic</a:t>
                </a:r>
                <a:r>
                  <a:rPr lang="it-IT" sz="1600" dirty="0" smtClean="0">
                    <a:solidFill>
                      <a:prstClr val="black"/>
                    </a:solidFill>
                    <a:latin typeface="Calibri" panose="020F0502020204030204"/>
                  </a:rPr>
                  <a:t> </a:t>
                </a:r>
                <a:r>
                  <a:rPr lang="it-IT" sz="1600" dirty="0" err="1" smtClean="0">
                    <a:solidFill>
                      <a:prstClr val="black"/>
                    </a:solidFill>
                    <a:latin typeface="Calibri" panose="020F0502020204030204"/>
                  </a:rPr>
                  <a:t>field</a:t>
                </a:r>
                <a:r>
                  <a:rPr lang="it-IT" sz="1600" dirty="0" smtClean="0">
                    <a:solidFill>
                      <a:prstClr val="black"/>
                    </a:solidFill>
                    <a:latin typeface="Calibri" panose="020F0502020204030204"/>
                  </a:rPr>
                  <a:t> component</a:t>
                </a:r>
              </a:p>
              <a:p>
                <a:pPr marL="285750" indent="-285750" algn="just">
                  <a:buFont typeface="Arial" panose="020B0604020202020204" pitchFamily="34" charset="0"/>
                  <a:buChar char="•"/>
                </a:pPr>
                <a:r>
                  <a:rPr lang="it-IT" sz="1600" b="1" dirty="0" smtClean="0">
                    <a:solidFill>
                      <a:prstClr val="black"/>
                    </a:solidFill>
                    <a:latin typeface="Calibri" panose="020F0502020204030204"/>
                  </a:rPr>
                  <a:t>Racetrack </a:t>
                </a:r>
                <a:r>
                  <a:rPr lang="it-IT" sz="1600" b="1" dirty="0" err="1" smtClean="0">
                    <a:solidFill>
                      <a:prstClr val="black"/>
                    </a:solidFill>
                    <a:latin typeface="Calibri" panose="020F0502020204030204"/>
                  </a:rPr>
                  <a:t>shape</a:t>
                </a:r>
                <a:r>
                  <a:rPr lang="it-IT" sz="1600" b="1" dirty="0" smtClean="0">
                    <a:solidFill>
                      <a:prstClr val="black"/>
                    </a:solidFill>
                    <a:latin typeface="Calibri" panose="020F0502020204030204"/>
                  </a:rPr>
                  <a:t> </a:t>
                </a:r>
              </a:p>
              <a:p>
                <a:pPr algn="just"/>
                <a:r>
                  <a:rPr lang="it-IT" sz="1600" b="1" dirty="0">
                    <a:solidFill>
                      <a:prstClr val="black"/>
                    </a:solidFill>
                    <a:latin typeface="Calibri" panose="020F0502020204030204"/>
                    <a:ea typeface="Cambria Math" panose="02040503050406030204" pitchFamily="18" charset="0"/>
                  </a:rPr>
                  <a:t> </a:t>
                </a:r>
                <a:r>
                  <a:rPr lang="it-IT" sz="1600" b="1" dirty="0" smtClean="0">
                    <a:solidFill>
                      <a:prstClr val="black"/>
                    </a:solidFill>
                    <a:latin typeface="Calibri" panose="020F0502020204030204"/>
                    <a:ea typeface="Cambria Math" panose="02040503050406030204" pitchFamily="18" charset="0"/>
                  </a:rPr>
                  <a:t>      </a:t>
                </a:r>
                <a14:m>
                  <m:oMath xmlns:m="http://schemas.openxmlformats.org/officeDocument/2006/math">
                    <m:r>
                      <a:rPr lang="it-IT" sz="1600" i="1" dirty="0">
                        <a:solidFill>
                          <a:prstClr val="black"/>
                        </a:solidFill>
                        <a:latin typeface="Cambria Math" panose="02040503050406030204" pitchFamily="18" charset="0"/>
                        <a:ea typeface="Cambria Math" panose="02040503050406030204" pitchFamily="18" charset="0"/>
                      </a:rPr>
                      <m:t>→ </m:t>
                    </m:r>
                  </m:oMath>
                </a14:m>
                <a:r>
                  <a:rPr lang="it-IT" sz="1600" dirty="0" smtClean="0">
                    <a:solidFill>
                      <a:prstClr val="black"/>
                    </a:solidFill>
                    <a:latin typeface="Calibri" panose="020F0502020204030204"/>
                  </a:rPr>
                  <a:t>compensation of the </a:t>
                </a:r>
                <a:r>
                  <a:rPr lang="it-IT" sz="1600" dirty="0" err="1" smtClean="0">
                    <a:solidFill>
                      <a:prstClr val="black"/>
                    </a:solidFill>
                    <a:latin typeface="Calibri" panose="020F0502020204030204"/>
                  </a:rPr>
                  <a:t>quadrupolar</a:t>
                </a:r>
                <a:r>
                  <a:rPr lang="it-IT" sz="1600" dirty="0" smtClean="0">
                    <a:solidFill>
                      <a:prstClr val="black"/>
                    </a:solidFill>
                    <a:latin typeface="Calibri" panose="020F0502020204030204"/>
                  </a:rPr>
                  <a:t> component</a:t>
                </a:r>
              </a:p>
              <a:p>
                <a:pPr marL="285750" indent="-285750" algn="just">
                  <a:buFont typeface="Arial" panose="020B0604020202020204" pitchFamily="34" charset="0"/>
                  <a:buChar char="•"/>
                </a:pPr>
                <a:r>
                  <a:rPr lang="it-IT" sz="1600" b="1" dirty="0" err="1" smtClean="0">
                    <a:solidFill>
                      <a:prstClr val="black"/>
                    </a:solidFill>
                    <a:latin typeface="Calibri" panose="020F0502020204030204"/>
                  </a:rPr>
                  <a:t>Coupling</a:t>
                </a:r>
                <a:r>
                  <a:rPr lang="it-IT" sz="1600" b="1" dirty="0" smtClean="0">
                    <a:solidFill>
                      <a:prstClr val="black"/>
                    </a:solidFill>
                    <a:latin typeface="Calibri" panose="020F0502020204030204"/>
                  </a:rPr>
                  <a:t> holes with </a:t>
                </a:r>
                <a:r>
                  <a:rPr lang="it-IT" sz="1600" b="1" dirty="0" err="1" smtClean="0">
                    <a:solidFill>
                      <a:prstClr val="black"/>
                    </a:solidFill>
                    <a:latin typeface="Calibri" panose="020F0502020204030204"/>
                  </a:rPr>
                  <a:t>strongly</a:t>
                </a:r>
                <a:r>
                  <a:rPr lang="it-IT" sz="1600" b="1" dirty="0" smtClean="0">
                    <a:solidFill>
                      <a:prstClr val="black"/>
                    </a:solidFill>
                    <a:latin typeface="Calibri" panose="020F0502020204030204"/>
                  </a:rPr>
                  <a:t> </a:t>
                </a:r>
                <a:r>
                  <a:rPr lang="it-IT" sz="1600" b="1" dirty="0" err="1">
                    <a:solidFill>
                      <a:prstClr val="black"/>
                    </a:solidFill>
                    <a:latin typeface="Calibri" panose="020F0502020204030204"/>
                  </a:rPr>
                  <a:t>r</a:t>
                </a:r>
                <a:r>
                  <a:rPr lang="it-IT" sz="1600" b="1" dirty="0" err="1" smtClean="0">
                    <a:solidFill>
                      <a:prstClr val="black"/>
                    </a:solidFill>
                    <a:latin typeface="Calibri" panose="020F0502020204030204"/>
                  </a:rPr>
                  <a:t>ounded</a:t>
                </a:r>
                <a:r>
                  <a:rPr lang="it-IT" sz="1600" b="1" dirty="0" smtClean="0">
                    <a:solidFill>
                      <a:prstClr val="black"/>
                    </a:solidFill>
                    <a:latin typeface="Calibri" panose="020F0502020204030204"/>
                  </a:rPr>
                  <a:t> </a:t>
                </a:r>
                <a:r>
                  <a:rPr lang="it-IT" sz="1600" b="1" dirty="0" err="1" smtClean="0">
                    <a:solidFill>
                      <a:prstClr val="black"/>
                    </a:solidFill>
                    <a:latin typeface="Calibri" panose="020F0502020204030204"/>
                  </a:rPr>
                  <a:t>profiles</a:t>
                </a:r>
                <a:r>
                  <a:rPr lang="it-IT" sz="1600" b="1" dirty="0" smtClean="0">
                    <a:solidFill>
                      <a:prstClr val="black"/>
                    </a:solidFill>
                    <a:latin typeface="Calibri" panose="020F0502020204030204"/>
                  </a:rPr>
                  <a:t> </a:t>
                </a:r>
                <a:r>
                  <a:rPr lang="it-IT" sz="1600" dirty="0" smtClean="0">
                    <a:solidFill>
                      <a:prstClr val="black"/>
                    </a:solidFill>
                    <a:latin typeface="Calibri" panose="020F0502020204030204"/>
                  </a:rPr>
                  <a:t>       </a:t>
                </a:r>
                <a14:m>
                  <m:oMath xmlns:m="http://schemas.openxmlformats.org/officeDocument/2006/math">
                    <m:r>
                      <a:rPr lang="it-IT" sz="1600" i="1" dirty="0">
                        <a:solidFill>
                          <a:prstClr val="black"/>
                        </a:solidFill>
                        <a:latin typeface="Cambria Math" panose="02040503050406030204" pitchFamily="18" charset="0"/>
                        <a:ea typeface="Cambria Math" panose="02040503050406030204" pitchFamily="18" charset="0"/>
                      </a:rPr>
                      <m:t>→</m:t>
                    </m:r>
                  </m:oMath>
                </a14:m>
                <a:r>
                  <a:rPr lang="it-IT" sz="1600" dirty="0" smtClean="0">
                    <a:solidFill>
                      <a:prstClr val="black"/>
                    </a:solidFill>
                    <a:latin typeface="Calibri" panose="020F0502020204030204"/>
                  </a:rPr>
                  <a:t> </a:t>
                </a:r>
                <a:r>
                  <a:rPr lang="it-IT" sz="1600" dirty="0" err="1" smtClean="0">
                    <a:solidFill>
                      <a:prstClr val="black"/>
                    </a:solidFill>
                    <a:latin typeface="Calibri" panose="020F0502020204030204"/>
                  </a:rPr>
                  <a:t>surface</a:t>
                </a:r>
                <a:r>
                  <a:rPr lang="it-IT" sz="1600" dirty="0" smtClean="0">
                    <a:solidFill>
                      <a:prstClr val="black"/>
                    </a:solidFill>
                    <a:latin typeface="Calibri" panose="020F0502020204030204"/>
                  </a:rPr>
                  <a:t> </a:t>
                </a:r>
                <a:r>
                  <a:rPr lang="it-IT" sz="1600" dirty="0" err="1" smtClean="0">
                    <a:solidFill>
                      <a:prstClr val="black"/>
                    </a:solidFill>
                    <a:latin typeface="Calibri" panose="020F0502020204030204"/>
                  </a:rPr>
                  <a:t>fields</a:t>
                </a:r>
                <a:r>
                  <a:rPr lang="it-IT" sz="1600" dirty="0" smtClean="0">
                    <a:solidFill>
                      <a:prstClr val="black"/>
                    </a:solidFill>
                    <a:latin typeface="Calibri" panose="020F0502020204030204"/>
                  </a:rPr>
                  <a:t> and </a:t>
                </a:r>
                <a:r>
                  <a:rPr lang="it-IT" sz="1600" dirty="0" err="1" smtClean="0">
                    <a:solidFill>
                      <a:prstClr val="black"/>
                    </a:solidFill>
                    <a:latin typeface="Calibri" panose="020F0502020204030204"/>
                  </a:rPr>
                  <a:t>pulsed</a:t>
                </a:r>
                <a:r>
                  <a:rPr lang="it-IT" sz="1600" dirty="0" smtClean="0">
                    <a:solidFill>
                      <a:prstClr val="black"/>
                    </a:solidFill>
                    <a:latin typeface="Calibri" panose="020F0502020204030204"/>
                  </a:rPr>
                  <a:t> heating </a:t>
                </a:r>
                <a:r>
                  <a:rPr lang="it-IT" sz="1600" dirty="0" err="1" smtClean="0">
                    <a:solidFill>
                      <a:prstClr val="black"/>
                    </a:solidFill>
                    <a:latin typeface="Calibri" panose="020F0502020204030204"/>
                  </a:rPr>
                  <a:t>reduction</a:t>
                </a:r>
                <a:endParaRPr lang="it-IT" sz="1600" dirty="0" smtClean="0">
                  <a:solidFill>
                    <a:prstClr val="black"/>
                  </a:solidFill>
                  <a:latin typeface="Calibri" panose="020F0502020204030204"/>
                </a:endParaRPr>
              </a:p>
            </p:txBody>
          </p:sp>
        </mc:Choice>
        <mc:Fallback xmlns="">
          <p:sp>
            <p:nvSpPr>
              <p:cNvPr id="50" name="TextBox 49"/>
              <p:cNvSpPr txBox="1">
                <a:spLocks noRot="1" noChangeAspect="1" noMove="1" noResize="1" noEditPoints="1" noAdjustHandles="1" noChangeArrowheads="1" noChangeShapeType="1" noTextEdit="1"/>
              </p:cNvSpPr>
              <p:nvPr/>
            </p:nvSpPr>
            <p:spPr>
              <a:xfrm>
                <a:off x="4485711" y="812604"/>
                <a:ext cx="4533821" cy="2062103"/>
              </a:xfrm>
              <a:prstGeom prst="rect">
                <a:avLst/>
              </a:prstGeom>
              <a:blipFill rotWithShape="0">
                <a:blip r:embed="rId5"/>
                <a:stretch>
                  <a:fillRect l="-538" t="-885" r="-672" b="-2655"/>
                </a:stretch>
              </a:blipFill>
            </p:spPr>
            <p:txBody>
              <a:bodyPr/>
              <a:lstStyle/>
              <a:p>
                <a:r>
                  <a:rPr lang="it-IT">
                    <a:noFill/>
                  </a:rPr>
                  <a:t> </a:t>
                </a:r>
              </a:p>
            </p:txBody>
          </p:sp>
        </mc:Fallback>
      </mc:AlternateContent>
      <p:cxnSp>
        <p:nvCxnSpPr>
          <p:cNvPr id="51" name="Straight Connector 50"/>
          <p:cNvCxnSpPr>
            <a:stCxn id="49" idx="1"/>
            <a:endCxn id="48" idx="3"/>
          </p:cNvCxnSpPr>
          <p:nvPr/>
        </p:nvCxnSpPr>
        <p:spPr>
          <a:xfrm>
            <a:off x="305182" y="3486149"/>
            <a:ext cx="4153567" cy="10303"/>
          </a:xfrm>
          <a:prstGeom prst="line">
            <a:avLst/>
          </a:prstGeom>
          <a:noFill/>
          <a:ln w="6350" cap="flat" cmpd="sng" algn="ctr">
            <a:solidFill>
              <a:sysClr val="windowText" lastClr="000000"/>
            </a:solidFill>
            <a:prstDash val="dash"/>
            <a:miter lim="800000"/>
          </a:ln>
          <a:effectLst/>
        </p:spPr>
      </p:cxnSp>
      <p:sp>
        <p:nvSpPr>
          <p:cNvPr id="52" name="Arc 51"/>
          <p:cNvSpPr/>
          <p:nvPr/>
        </p:nvSpPr>
        <p:spPr>
          <a:xfrm>
            <a:off x="1323764" y="2545991"/>
            <a:ext cx="1414398" cy="1880315"/>
          </a:xfrm>
          <a:prstGeom prst="arc">
            <a:avLst>
              <a:gd name="adj1" fmla="val 17602883"/>
              <a:gd name="adj2" fmla="val 3963514"/>
            </a:avLst>
          </a:prstGeom>
          <a:noFill/>
          <a:ln w="285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prstClr val="black"/>
              </a:solidFill>
              <a:effectLst/>
              <a:uLnTx/>
              <a:uFillTx/>
              <a:latin typeface="Calibri" panose="020F0502020204030204"/>
              <a:ea typeface="+mn-ea"/>
              <a:cs typeface="+mn-cs"/>
            </a:endParaRPr>
          </a:p>
        </p:txBody>
      </p:sp>
      <p:sp>
        <p:nvSpPr>
          <p:cNvPr id="53" name="Arc 52"/>
          <p:cNvSpPr/>
          <p:nvPr/>
        </p:nvSpPr>
        <p:spPr>
          <a:xfrm rot="10800000">
            <a:off x="527572" y="2545989"/>
            <a:ext cx="1417289" cy="1880315"/>
          </a:xfrm>
          <a:prstGeom prst="arc">
            <a:avLst>
              <a:gd name="adj1" fmla="val 17649275"/>
              <a:gd name="adj2" fmla="val 3975369"/>
            </a:avLst>
          </a:prstGeom>
          <a:noFill/>
          <a:ln w="285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prstClr val="black"/>
              </a:solidFill>
              <a:effectLst/>
              <a:uLnTx/>
              <a:uFillTx/>
              <a:latin typeface="Calibri" panose="020F0502020204030204"/>
              <a:ea typeface="+mn-ea"/>
              <a:cs typeface="+mn-cs"/>
            </a:endParaRPr>
          </a:p>
        </p:txBody>
      </p:sp>
      <p:cxnSp>
        <p:nvCxnSpPr>
          <p:cNvPr id="54" name="Straight Connector 53"/>
          <p:cNvCxnSpPr>
            <a:endCxn id="55" idx="1"/>
          </p:cNvCxnSpPr>
          <p:nvPr/>
        </p:nvCxnSpPr>
        <p:spPr>
          <a:xfrm>
            <a:off x="572775" y="3204107"/>
            <a:ext cx="918297" cy="265875"/>
          </a:xfrm>
          <a:prstGeom prst="line">
            <a:avLst/>
          </a:prstGeom>
          <a:noFill/>
          <a:ln w="19050" cap="flat" cmpd="sng" algn="ctr">
            <a:solidFill>
              <a:sysClr val="windowText" lastClr="000000"/>
            </a:solidFill>
            <a:prstDash val="solid"/>
            <a:miter lim="800000"/>
            <a:headEnd type="triangle" w="med" len="med"/>
            <a:tailEnd type="none" w="med" len="med"/>
          </a:ln>
          <a:effectLst/>
        </p:spPr>
      </p:cxnSp>
      <p:sp>
        <p:nvSpPr>
          <p:cNvPr id="55" name="Oval 54"/>
          <p:cNvSpPr/>
          <p:nvPr/>
        </p:nvSpPr>
        <p:spPr>
          <a:xfrm>
            <a:off x="1484101" y="3463287"/>
            <a:ext cx="47603" cy="45719"/>
          </a:xfrm>
          <a:prstGeom prst="ellipse">
            <a:avLst/>
          </a:prstGeom>
          <a:solidFill>
            <a:srgbClr val="FFFF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cxnSp>
        <p:nvCxnSpPr>
          <p:cNvPr id="56" name="Straight Connector 55"/>
          <p:cNvCxnSpPr>
            <a:stCxn id="49" idx="2"/>
            <a:endCxn id="49" idx="0"/>
          </p:cNvCxnSpPr>
          <p:nvPr/>
        </p:nvCxnSpPr>
        <p:spPr>
          <a:xfrm flipV="1">
            <a:off x="1640101" y="812752"/>
            <a:ext cx="0" cy="5346794"/>
          </a:xfrm>
          <a:prstGeom prst="line">
            <a:avLst/>
          </a:prstGeom>
          <a:noFill/>
          <a:ln w="6350" cap="flat" cmpd="sng" algn="ctr">
            <a:solidFill>
              <a:sysClr val="windowText" lastClr="000000"/>
            </a:solidFill>
            <a:prstDash val="dash"/>
            <a:miter lim="800000"/>
          </a:ln>
          <a:effectLst/>
        </p:spPr>
      </p:cxnSp>
      <p:sp>
        <p:nvSpPr>
          <p:cNvPr id="57" name="Oval 56"/>
          <p:cNvSpPr/>
          <p:nvPr/>
        </p:nvSpPr>
        <p:spPr>
          <a:xfrm>
            <a:off x="1614731" y="3463290"/>
            <a:ext cx="47603" cy="45719"/>
          </a:xfrm>
          <a:prstGeom prst="ellipse">
            <a:avLst/>
          </a:prstGeom>
          <a:solidFill>
            <a:srgbClr val="FFFF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cxnSp>
        <p:nvCxnSpPr>
          <p:cNvPr id="58" name="Straight Arrow Connector 57"/>
          <p:cNvCxnSpPr/>
          <p:nvPr/>
        </p:nvCxnSpPr>
        <p:spPr>
          <a:xfrm>
            <a:off x="1472553" y="3408005"/>
            <a:ext cx="189781" cy="1568"/>
          </a:xfrm>
          <a:prstGeom prst="straightConnector1">
            <a:avLst/>
          </a:prstGeom>
          <a:noFill/>
          <a:ln w="19050" cap="flat" cmpd="sng" algn="ctr">
            <a:solidFill>
              <a:sysClr val="windowText" lastClr="000000"/>
            </a:solidFill>
            <a:prstDash val="solid"/>
            <a:miter lim="800000"/>
            <a:headEnd type="triangle"/>
            <a:tailEnd type="triangle"/>
          </a:ln>
          <a:effectLst/>
        </p:spPr>
      </p:cxnSp>
      <p:sp>
        <p:nvSpPr>
          <p:cNvPr id="59" name="TextBox 58"/>
          <p:cNvSpPr txBox="1"/>
          <p:nvPr/>
        </p:nvSpPr>
        <p:spPr>
          <a:xfrm>
            <a:off x="1366076" y="3109307"/>
            <a:ext cx="429330" cy="338554"/>
          </a:xfrm>
          <a:prstGeom prst="rect">
            <a:avLst/>
          </a:prstGeom>
          <a:noFill/>
        </p:spPr>
        <p:txBody>
          <a:bodyPr wrap="square" rtlCol="0">
            <a:spAutoFit/>
          </a:bodyPr>
          <a:lstStyle/>
          <a:p>
            <a:r>
              <a:rPr lang="it-IT" sz="1600" dirty="0" smtClean="0">
                <a:solidFill>
                  <a:prstClr val="black"/>
                </a:solidFill>
                <a:latin typeface="Calibri" panose="020F0502020204030204"/>
              </a:rPr>
              <a:t>ΔY</a:t>
            </a:r>
            <a:endParaRPr lang="it-IT" sz="1600" dirty="0">
              <a:solidFill>
                <a:prstClr val="black"/>
              </a:solidFill>
              <a:latin typeface="Calibri" panose="020F0502020204030204"/>
            </a:endParaRPr>
          </a:p>
        </p:txBody>
      </p:sp>
      <p:cxnSp>
        <p:nvCxnSpPr>
          <p:cNvPr id="60" name="Straight Connector 59"/>
          <p:cNvCxnSpPr/>
          <p:nvPr/>
        </p:nvCxnSpPr>
        <p:spPr>
          <a:xfrm flipH="1">
            <a:off x="1770323" y="3230771"/>
            <a:ext cx="925527" cy="251851"/>
          </a:xfrm>
          <a:prstGeom prst="line">
            <a:avLst/>
          </a:prstGeom>
          <a:noFill/>
          <a:ln w="19050" cap="flat" cmpd="sng" algn="ctr">
            <a:solidFill>
              <a:sysClr val="windowText" lastClr="000000"/>
            </a:solidFill>
            <a:prstDash val="solid"/>
            <a:miter lim="800000"/>
            <a:headEnd type="triangle" w="med" len="med"/>
            <a:tailEnd type="none" w="med" len="med"/>
          </a:ln>
          <a:effectLst/>
        </p:spPr>
      </p:cxnSp>
      <p:sp>
        <p:nvSpPr>
          <p:cNvPr id="61" name="Oval 60"/>
          <p:cNvSpPr/>
          <p:nvPr/>
        </p:nvSpPr>
        <p:spPr>
          <a:xfrm>
            <a:off x="1740958" y="3461437"/>
            <a:ext cx="47603" cy="45719"/>
          </a:xfrm>
          <a:prstGeom prst="ellipse">
            <a:avLst/>
          </a:prstGeom>
          <a:solidFill>
            <a:srgbClr val="FFFF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62" name="TextBox 61"/>
          <p:cNvSpPr txBox="1"/>
          <p:nvPr/>
        </p:nvSpPr>
        <p:spPr>
          <a:xfrm>
            <a:off x="4699700" y="2874707"/>
            <a:ext cx="4344104" cy="954107"/>
          </a:xfrm>
          <a:prstGeom prst="rect">
            <a:avLst/>
          </a:prstGeom>
          <a:noFill/>
        </p:spPr>
        <p:txBody>
          <a:bodyPr wrap="square" rtlCol="0">
            <a:spAutoFit/>
          </a:bodyPr>
          <a:lstStyle/>
          <a:p>
            <a:pPr algn="just"/>
            <a:r>
              <a:rPr lang="it-IT" sz="1400" dirty="0" smtClean="0">
                <a:solidFill>
                  <a:prstClr val="black"/>
                </a:solidFill>
                <a:latin typeface="Calibri" panose="020F0502020204030204"/>
              </a:rPr>
              <a:t>Coupler </a:t>
            </a:r>
            <a:r>
              <a:rPr lang="it-IT" sz="1400" dirty="0" err="1" smtClean="0">
                <a:solidFill>
                  <a:prstClr val="black"/>
                </a:solidFill>
                <a:latin typeface="Calibri" panose="020F0502020204030204"/>
              </a:rPr>
              <a:t>tuned</a:t>
            </a:r>
            <a:r>
              <a:rPr lang="it-IT" sz="1400" dirty="0" smtClean="0">
                <a:solidFill>
                  <a:prstClr val="black"/>
                </a:solidFill>
                <a:latin typeface="Calibri" panose="020F0502020204030204"/>
              </a:rPr>
              <a:t> with the </a:t>
            </a:r>
            <a:r>
              <a:rPr lang="it-IT" sz="1400" b="1" dirty="0" smtClean="0">
                <a:solidFill>
                  <a:prstClr val="black"/>
                </a:solidFill>
                <a:latin typeface="Calibri" panose="020F0502020204030204"/>
              </a:rPr>
              <a:t>short </a:t>
            </a:r>
            <a:r>
              <a:rPr lang="it-IT" sz="1400" b="1" dirty="0" err="1" smtClean="0">
                <a:solidFill>
                  <a:prstClr val="black"/>
                </a:solidFill>
                <a:latin typeface="Calibri" panose="020F0502020204030204"/>
              </a:rPr>
              <a:t>circuit</a:t>
            </a:r>
            <a:r>
              <a:rPr lang="it-IT" sz="1400" b="1" dirty="0" smtClean="0">
                <a:solidFill>
                  <a:prstClr val="black"/>
                </a:solidFill>
                <a:latin typeface="Calibri" panose="020F0502020204030204"/>
              </a:rPr>
              <a:t> </a:t>
            </a:r>
            <a:r>
              <a:rPr lang="it-IT" sz="1400" b="1" dirty="0" err="1" smtClean="0">
                <a:solidFill>
                  <a:prstClr val="black"/>
                </a:solidFill>
                <a:latin typeface="Calibri" panose="020F0502020204030204"/>
              </a:rPr>
              <a:t>method</a:t>
            </a:r>
            <a:r>
              <a:rPr lang="it-IT" sz="1400" dirty="0" smtClean="0">
                <a:solidFill>
                  <a:prstClr val="black"/>
                </a:solidFill>
                <a:latin typeface="Calibri" panose="020F0502020204030204"/>
              </a:rPr>
              <a:t>[6], in </a:t>
            </a:r>
            <a:r>
              <a:rPr lang="it-IT" sz="1400" dirty="0" err="1" smtClean="0">
                <a:solidFill>
                  <a:prstClr val="black"/>
                </a:solidFill>
                <a:latin typeface="Calibri" panose="020F0502020204030204"/>
              </a:rPr>
              <a:t>order</a:t>
            </a:r>
            <a:r>
              <a:rPr lang="it-IT" sz="1400" dirty="0" smtClean="0">
                <a:solidFill>
                  <a:prstClr val="black"/>
                </a:solidFill>
                <a:latin typeface="Calibri" panose="020F0502020204030204"/>
              </a:rPr>
              <a:t> to </a:t>
            </a:r>
            <a:r>
              <a:rPr lang="it-IT" sz="1400" dirty="0" err="1" smtClean="0">
                <a:solidFill>
                  <a:prstClr val="black"/>
                </a:solidFill>
                <a:latin typeface="Calibri" panose="020F0502020204030204"/>
              </a:rPr>
              <a:t>minimize</a:t>
            </a:r>
            <a:r>
              <a:rPr lang="it-IT" sz="1400" dirty="0" smtClean="0">
                <a:solidFill>
                  <a:prstClr val="black"/>
                </a:solidFill>
                <a:latin typeface="Calibri" panose="020F0502020204030204"/>
              </a:rPr>
              <a:t> the S11, </a:t>
            </a:r>
            <a:r>
              <a:rPr lang="it-IT" sz="1400" dirty="0" err="1" smtClean="0">
                <a:solidFill>
                  <a:prstClr val="black"/>
                </a:solidFill>
                <a:latin typeface="Calibri" panose="020F0502020204030204"/>
              </a:rPr>
              <a:t>have</a:t>
            </a:r>
            <a:r>
              <a:rPr lang="it-IT" sz="1400" dirty="0" smtClean="0">
                <a:solidFill>
                  <a:prstClr val="black"/>
                </a:solidFill>
                <a:latin typeface="Calibri" panose="020F0502020204030204"/>
              </a:rPr>
              <a:t> </a:t>
            </a:r>
            <a:r>
              <a:rPr lang="it-IT" sz="1400" dirty="0" err="1" smtClean="0">
                <a:solidFill>
                  <a:prstClr val="black"/>
                </a:solidFill>
                <a:latin typeface="Calibri" panose="020F0502020204030204"/>
              </a:rPr>
              <a:t>flat</a:t>
            </a:r>
            <a:r>
              <a:rPr lang="it-IT" sz="1400" dirty="0" smtClean="0">
                <a:solidFill>
                  <a:prstClr val="black"/>
                </a:solidFill>
                <a:latin typeface="Calibri" panose="020F0502020204030204"/>
              </a:rPr>
              <a:t> E </a:t>
            </a:r>
            <a:r>
              <a:rPr lang="it-IT" sz="1400" dirty="0" err="1" smtClean="0">
                <a:solidFill>
                  <a:prstClr val="black"/>
                </a:solidFill>
                <a:latin typeface="Calibri" panose="020F0502020204030204"/>
              </a:rPr>
              <a:t>field</a:t>
            </a:r>
            <a:r>
              <a:rPr lang="it-IT" sz="1400" dirty="0" smtClean="0">
                <a:solidFill>
                  <a:prstClr val="black"/>
                </a:solidFill>
                <a:latin typeface="Calibri" panose="020F0502020204030204"/>
              </a:rPr>
              <a:t> and </a:t>
            </a:r>
            <a:r>
              <a:rPr lang="it-IT" sz="1400" dirty="0" err="1" smtClean="0">
                <a:solidFill>
                  <a:prstClr val="black"/>
                </a:solidFill>
                <a:latin typeface="Calibri" panose="020F0502020204030204"/>
              </a:rPr>
              <a:t>constant</a:t>
            </a:r>
            <a:r>
              <a:rPr lang="it-IT" sz="1400" dirty="0" smtClean="0">
                <a:solidFill>
                  <a:prstClr val="black"/>
                </a:solidFill>
                <a:latin typeface="Calibri" panose="020F0502020204030204"/>
              </a:rPr>
              <a:t> </a:t>
            </a:r>
            <a:r>
              <a:rPr lang="it-IT" sz="1400" dirty="0" err="1" smtClean="0">
                <a:solidFill>
                  <a:prstClr val="black"/>
                </a:solidFill>
                <a:latin typeface="Calibri" panose="020F0502020204030204"/>
              </a:rPr>
              <a:t>phase</a:t>
            </a:r>
            <a:r>
              <a:rPr lang="it-IT" sz="1400" dirty="0" smtClean="0">
                <a:solidFill>
                  <a:prstClr val="black"/>
                </a:solidFill>
                <a:latin typeface="Calibri" panose="020F0502020204030204"/>
              </a:rPr>
              <a:t> </a:t>
            </a:r>
            <a:r>
              <a:rPr lang="it-IT" sz="1400" dirty="0" err="1" smtClean="0">
                <a:solidFill>
                  <a:prstClr val="black"/>
                </a:solidFill>
                <a:latin typeface="Calibri" panose="020F0502020204030204"/>
              </a:rPr>
              <a:t>advance</a:t>
            </a:r>
            <a:r>
              <a:rPr lang="it-IT" sz="1400" dirty="0" smtClean="0">
                <a:solidFill>
                  <a:prstClr val="black"/>
                </a:solidFill>
                <a:latin typeface="Calibri" panose="020F0502020204030204"/>
              </a:rPr>
              <a:t> per </a:t>
            </a:r>
            <a:r>
              <a:rPr lang="it-IT" sz="1400" dirty="0" err="1" smtClean="0">
                <a:solidFill>
                  <a:prstClr val="black"/>
                </a:solidFill>
                <a:latin typeface="Calibri" panose="020F0502020204030204"/>
              </a:rPr>
              <a:t>cell</a:t>
            </a:r>
            <a:r>
              <a:rPr lang="it-IT" sz="1400" dirty="0" smtClean="0">
                <a:solidFill>
                  <a:prstClr val="black"/>
                </a:solidFill>
                <a:latin typeface="Calibri" panose="020F0502020204030204"/>
              </a:rPr>
              <a:t>.</a:t>
            </a:r>
          </a:p>
          <a:p>
            <a:pPr algn="just"/>
            <a:endParaRPr lang="it-IT" sz="1400" dirty="0">
              <a:solidFill>
                <a:prstClr val="black"/>
              </a:solidFill>
              <a:latin typeface="Calibri" panose="020F0502020204030204"/>
            </a:endParaRPr>
          </a:p>
        </p:txBody>
      </p:sp>
      <p:cxnSp>
        <p:nvCxnSpPr>
          <p:cNvPr id="63" name="Straight Connector 62"/>
          <p:cNvCxnSpPr/>
          <p:nvPr/>
        </p:nvCxnSpPr>
        <p:spPr>
          <a:xfrm flipH="1" flipV="1">
            <a:off x="3730359" y="867885"/>
            <a:ext cx="9609" cy="5249721"/>
          </a:xfrm>
          <a:prstGeom prst="line">
            <a:avLst/>
          </a:prstGeom>
          <a:noFill/>
          <a:ln w="6350" cap="flat" cmpd="sng" algn="ctr">
            <a:solidFill>
              <a:sysClr val="windowText" lastClr="000000"/>
            </a:solidFill>
            <a:prstDash val="dash"/>
            <a:miter lim="800000"/>
          </a:ln>
          <a:effectLst/>
        </p:spPr>
      </p:cxnSp>
      <p:sp>
        <p:nvSpPr>
          <p:cNvPr id="64" name="TextBox 63"/>
          <p:cNvSpPr txBox="1"/>
          <p:nvPr/>
        </p:nvSpPr>
        <p:spPr>
          <a:xfrm>
            <a:off x="2143246" y="2953155"/>
            <a:ext cx="470091" cy="369332"/>
          </a:xfrm>
          <a:prstGeom prst="rect">
            <a:avLst/>
          </a:prstGeom>
          <a:noFill/>
        </p:spPr>
        <p:txBody>
          <a:bodyPr wrap="square" rtlCol="0">
            <a:spAutoFit/>
          </a:bodyPr>
          <a:lstStyle/>
          <a:p>
            <a:r>
              <a:rPr lang="it-IT" dirty="0" err="1" smtClean="0">
                <a:solidFill>
                  <a:prstClr val="black"/>
                </a:solidFill>
                <a:latin typeface="Calibri" panose="020F0502020204030204"/>
              </a:rPr>
              <a:t>R</a:t>
            </a:r>
            <a:r>
              <a:rPr lang="it-IT" baseline="-25000" dirty="0" err="1" smtClean="0">
                <a:solidFill>
                  <a:prstClr val="black"/>
                </a:solidFill>
                <a:latin typeface="Calibri" panose="020F0502020204030204"/>
              </a:rPr>
              <a:t>c</a:t>
            </a:r>
            <a:endParaRPr lang="it-IT" baseline="-25000" dirty="0">
              <a:solidFill>
                <a:prstClr val="black"/>
              </a:solidFill>
              <a:latin typeface="Calibri" panose="020F0502020204030204"/>
            </a:endParaRPr>
          </a:p>
        </p:txBody>
      </p:sp>
      <p:cxnSp>
        <p:nvCxnSpPr>
          <p:cNvPr id="65" name="Straight Arrow Connector 64"/>
          <p:cNvCxnSpPr/>
          <p:nvPr/>
        </p:nvCxnSpPr>
        <p:spPr>
          <a:xfrm>
            <a:off x="1031923" y="2130053"/>
            <a:ext cx="1201163" cy="0"/>
          </a:xfrm>
          <a:prstGeom prst="straightConnector1">
            <a:avLst/>
          </a:prstGeom>
          <a:noFill/>
          <a:ln w="19050" cap="flat" cmpd="sng" algn="ctr">
            <a:solidFill>
              <a:sysClr val="windowText" lastClr="000000"/>
            </a:solidFill>
            <a:prstDash val="solid"/>
            <a:miter lim="800000"/>
            <a:headEnd type="triangle" w="med" len="med"/>
            <a:tailEnd type="triangle" w="med" len="med"/>
          </a:ln>
          <a:effectLst/>
        </p:spPr>
      </p:cxnSp>
      <p:cxnSp>
        <p:nvCxnSpPr>
          <p:cNvPr id="66" name="Straight Arrow Connector 65"/>
          <p:cNvCxnSpPr/>
          <p:nvPr/>
        </p:nvCxnSpPr>
        <p:spPr>
          <a:xfrm>
            <a:off x="3426482" y="2165544"/>
            <a:ext cx="638214" cy="0"/>
          </a:xfrm>
          <a:prstGeom prst="straightConnector1">
            <a:avLst/>
          </a:prstGeom>
          <a:noFill/>
          <a:ln w="19050" cap="flat" cmpd="sng" algn="ctr">
            <a:solidFill>
              <a:sysClr val="windowText" lastClr="000000"/>
            </a:solidFill>
            <a:prstDash val="solid"/>
            <a:miter lim="800000"/>
            <a:headEnd type="triangle" w="med" len="med"/>
            <a:tailEnd type="triangle" w="med" len="med"/>
          </a:ln>
          <a:effectLst/>
        </p:spPr>
      </p:cxnSp>
      <p:cxnSp>
        <p:nvCxnSpPr>
          <p:cNvPr id="67" name="Straight Arrow Connector 66"/>
          <p:cNvCxnSpPr/>
          <p:nvPr/>
        </p:nvCxnSpPr>
        <p:spPr>
          <a:xfrm>
            <a:off x="3334384" y="2282771"/>
            <a:ext cx="53" cy="377551"/>
          </a:xfrm>
          <a:prstGeom prst="straightConnector1">
            <a:avLst/>
          </a:prstGeom>
          <a:noFill/>
          <a:ln w="19050" cap="flat" cmpd="sng" algn="ctr">
            <a:solidFill>
              <a:sysClr val="windowText" lastClr="000000"/>
            </a:solidFill>
            <a:prstDash val="solid"/>
            <a:miter lim="800000"/>
            <a:headEnd type="triangle" w="med" len="med"/>
            <a:tailEnd type="triangle" w="med" len="med"/>
          </a:ln>
          <a:effectLst/>
        </p:spPr>
      </p:cxnSp>
      <p:sp>
        <p:nvSpPr>
          <p:cNvPr id="68" name="TextBox 67"/>
          <p:cNvSpPr txBox="1"/>
          <p:nvPr/>
        </p:nvSpPr>
        <p:spPr>
          <a:xfrm>
            <a:off x="1662334" y="1810121"/>
            <a:ext cx="470091" cy="369332"/>
          </a:xfrm>
          <a:prstGeom prst="rect">
            <a:avLst/>
          </a:prstGeom>
          <a:noFill/>
        </p:spPr>
        <p:txBody>
          <a:bodyPr wrap="square" rtlCol="0">
            <a:spAutoFit/>
          </a:bodyPr>
          <a:lstStyle/>
          <a:p>
            <a:r>
              <a:rPr lang="it-IT" dirty="0" smtClean="0">
                <a:solidFill>
                  <a:prstClr val="black"/>
                </a:solidFill>
                <a:latin typeface="Calibri" panose="020F0502020204030204"/>
              </a:rPr>
              <a:t>w</a:t>
            </a:r>
            <a:endParaRPr lang="it-IT" baseline="-25000" dirty="0">
              <a:solidFill>
                <a:prstClr val="black"/>
              </a:solidFill>
              <a:latin typeface="Calibri" panose="020F0502020204030204"/>
            </a:endParaRPr>
          </a:p>
        </p:txBody>
      </p:sp>
      <p:sp>
        <p:nvSpPr>
          <p:cNvPr id="69" name="TextBox 68"/>
          <p:cNvSpPr txBox="1"/>
          <p:nvPr/>
        </p:nvSpPr>
        <p:spPr>
          <a:xfrm>
            <a:off x="3479202" y="1831834"/>
            <a:ext cx="391079" cy="369332"/>
          </a:xfrm>
          <a:prstGeom prst="rect">
            <a:avLst/>
          </a:prstGeom>
          <a:noFill/>
        </p:spPr>
        <p:txBody>
          <a:bodyPr wrap="square" rtlCol="0">
            <a:spAutoFit/>
          </a:bodyPr>
          <a:lstStyle/>
          <a:p>
            <a:r>
              <a:rPr lang="it-IT" dirty="0" smtClean="0">
                <a:solidFill>
                  <a:prstClr val="black"/>
                </a:solidFill>
                <a:latin typeface="Calibri" panose="020F0502020204030204"/>
                <a:ea typeface="Tahoma" panose="020B0604030504040204" pitchFamily="34" charset="0"/>
                <a:cs typeface="Times New Roman" panose="02020603050405020304" pitchFamily="18" charset="0"/>
              </a:rPr>
              <a:t>l</a:t>
            </a:r>
            <a:endParaRPr lang="it-IT" baseline="-25000" dirty="0">
              <a:solidFill>
                <a:prstClr val="black"/>
              </a:solidFill>
              <a:latin typeface="Calibri" panose="020F0502020204030204"/>
              <a:ea typeface="Tahoma" panose="020B0604030504040204" pitchFamily="34" charset="0"/>
              <a:cs typeface="Times New Roman" panose="02020603050405020304" pitchFamily="18" charset="0"/>
            </a:endParaRPr>
          </a:p>
        </p:txBody>
      </p:sp>
      <p:sp>
        <p:nvSpPr>
          <p:cNvPr id="70" name="TextBox 69"/>
          <p:cNvSpPr txBox="1"/>
          <p:nvPr/>
        </p:nvSpPr>
        <p:spPr>
          <a:xfrm>
            <a:off x="3009111" y="2296342"/>
            <a:ext cx="470091" cy="369332"/>
          </a:xfrm>
          <a:prstGeom prst="rect">
            <a:avLst/>
          </a:prstGeom>
          <a:noFill/>
        </p:spPr>
        <p:txBody>
          <a:bodyPr wrap="square" rtlCol="0">
            <a:spAutoFit/>
          </a:bodyPr>
          <a:lstStyle/>
          <a:p>
            <a:r>
              <a:rPr lang="it-IT" dirty="0" err="1" smtClean="0">
                <a:solidFill>
                  <a:prstClr val="black"/>
                </a:solidFill>
                <a:latin typeface="Calibri" panose="020F0502020204030204"/>
              </a:rPr>
              <a:t>t</a:t>
            </a:r>
            <a:r>
              <a:rPr lang="it-IT" baseline="-25000" dirty="0" err="1" smtClean="0">
                <a:solidFill>
                  <a:prstClr val="black"/>
                </a:solidFill>
                <a:latin typeface="Calibri" panose="020F0502020204030204"/>
              </a:rPr>
              <a:t>c</a:t>
            </a:r>
            <a:endParaRPr lang="it-IT" baseline="-25000" dirty="0">
              <a:solidFill>
                <a:prstClr val="black"/>
              </a:solidFill>
              <a:latin typeface="Calibri" panose="020F0502020204030204"/>
            </a:endParaRPr>
          </a:p>
        </p:txBody>
      </p:sp>
      <p:sp>
        <p:nvSpPr>
          <p:cNvPr id="71" name="Rettangolo 1"/>
          <p:cNvSpPr/>
          <p:nvPr/>
        </p:nvSpPr>
        <p:spPr>
          <a:xfrm>
            <a:off x="75593" y="6260366"/>
            <a:ext cx="9074825" cy="261610"/>
          </a:xfrm>
          <a:prstGeom prst="rect">
            <a:avLst/>
          </a:prstGeom>
        </p:spPr>
        <p:txBody>
          <a:bodyPr wrap="square">
            <a:spAutoFit/>
          </a:bodyPr>
          <a:lstStyle/>
          <a:p>
            <a:r>
              <a:rPr lang="en-US" sz="1100" dirty="0">
                <a:solidFill>
                  <a:prstClr val="black"/>
                </a:solidFill>
                <a:latin typeface="Calibri" panose="020F0502020204030204" pitchFamily="34" charset="0"/>
                <a:cs typeface="Calibri" panose="020F0502020204030204" pitchFamily="34" charset="0"/>
              </a:rPr>
              <a:t>[</a:t>
            </a:r>
            <a:r>
              <a:rPr lang="en-US" sz="1100" dirty="0" smtClean="0">
                <a:solidFill>
                  <a:prstClr val="black"/>
                </a:solidFill>
                <a:latin typeface="Calibri" panose="020F0502020204030204" pitchFamily="34" charset="0"/>
                <a:cs typeface="Calibri" panose="020F0502020204030204" pitchFamily="34" charset="0"/>
              </a:rPr>
              <a:t>6] </a:t>
            </a:r>
            <a:r>
              <a:rPr lang="en-US" sz="1100" dirty="0">
                <a:solidFill>
                  <a:prstClr val="black"/>
                </a:solidFill>
                <a:latin typeface="Calibri" panose="020F0502020204030204" pitchFamily="34" charset="0"/>
                <a:cs typeface="Calibri" panose="020F0502020204030204" pitchFamily="34" charset="0"/>
              </a:rPr>
              <a:t>D. </a:t>
            </a:r>
            <a:r>
              <a:rPr lang="en-US" sz="1100" dirty="0" err="1">
                <a:solidFill>
                  <a:prstClr val="black"/>
                </a:solidFill>
                <a:latin typeface="Calibri" panose="020F0502020204030204" pitchFamily="34" charset="0"/>
                <a:cs typeface="Calibri" panose="020F0502020204030204" pitchFamily="34" charset="0"/>
              </a:rPr>
              <a:t>Alesini</a:t>
            </a:r>
            <a:r>
              <a:rPr lang="en-US" sz="1100" dirty="0">
                <a:solidFill>
                  <a:prstClr val="black"/>
                </a:solidFill>
                <a:latin typeface="Calibri" panose="020F0502020204030204" pitchFamily="34" charset="0"/>
                <a:cs typeface="Calibri" panose="020F0502020204030204" pitchFamily="34" charset="0"/>
              </a:rPr>
              <a:t> et al</a:t>
            </a:r>
            <a:r>
              <a:rPr lang="en-US" sz="1100" dirty="0" smtClean="0">
                <a:solidFill>
                  <a:prstClr val="black"/>
                </a:solidFill>
                <a:latin typeface="Calibri" panose="020F0502020204030204" pitchFamily="34" charset="0"/>
                <a:cs typeface="Calibri" panose="020F0502020204030204" pitchFamily="34" charset="0"/>
              </a:rPr>
              <a:t>., </a:t>
            </a:r>
            <a:r>
              <a:rPr lang="en-US" sz="1100" dirty="0" err="1">
                <a:solidFill>
                  <a:prstClr val="black"/>
                </a:solidFill>
                <a:latin typeface="Calibri" panose="020F0502020204030204" pitchFamily="34" charset="0"/>
                <a:cs typeface="Calibri" panose="020F0502020204030204" pitchFamily="34" charset="0"/>
              </a:rPr>
              <a:t>Nucl</a:t>
            </a:r>
            <a:r>
              <a:rPr lang="en-US" sz="1100" dirty="0">
                <a:solidFill>
                  <a:prstClr val="black"/>
                </a:solidFill>
                <a:latin typeface="Calibri" panose="020F0502020204030204" pitchFamily="34" charset="0"/>
                <a:cs typeface="Calibri" panose="020F0502020204030204" pitchFamily="34" charset="0"/>
              </a:rPr>
              <a:t>. </a:t>
            </a:r>
            <a:r>
              <a:rPr lang="en-US" sz="1100" dirty="0" err="1">
                <a:solidFill>
                  <a:prstClr val="black"/>
                </a:solidFill>
                <a:latin typeface="Calibri" panose="020F0502020204030204" pitchFamily="34" charset="0"/>
                <a:cs typeface="Calibri" panose="020F0502020204030204" pitchFamily="34" charset="0"/>
              </a:rPr>
              <a:t>Instrum</a:t>
            </a:r>
            <a:r>
              <a:rPr lang="en-US" sz="1100" dirty="0">
                <a:solidFill>
                  <a:prstClr val="black"/>
                </a:solidFill>
                <a:latin typeface="Calibri" panose="020F0502020204030204" pitchFamily="34" charset="0"/>
                <a:cs typeface="Calibri" panose="020F0502020204030204" pitchFamily="34" charset="0"/>
              </a:rPr>
              <a:t>. Methods Phys. Res. A </a:t>
            </a:r>
            <a:r>
              <a:rPr lang="en-US" sz="1100" b="1" dirty="0">
                <a:solidFill>
                  <a:prstClr val="black"/>
                </a:solidFill>
                <a:latin typeface="Calibri" panose="020F0502020204030204" pitchFamily="34" charset="0"/>
                <a:cs typeface="Calibri" panose="020F0502020204030204" pitchFamily="34" charset="0"/>
              </a:rPr>
              <a:t>580 </a:t>
            </a:r>
            <a:r>
              <a:rPr lang="en-US" sz="1100" dirty="0">
                <a:solidFill>
                  <a:prstClr val="black"/>
                </a:solidFill>
                <a:latin typeface="Calibri" panose="020F0502020204030204" pitchFamily="34" charset="0"/>
                <a:cs typeface="Calibri" panose="020F0502020204030204" pitchFamily="34" charset="0"/>
              </a:rPr>
              <a:t>(2007) 1176–83. </a:t>
            </a:r>
            <a:r>
              <a:rPr lang="en-US" sz="1100" dirty="0" smtClean="0">
                <a:solidFill>
                  <a:prstClr val="black"/>
                </a:solidFill>
                <a:latin typeface="Calibri" panose="020F0502020204030204" pitchFamily="34" charset="0"/>
                <a:cs typeface="Calibri" panose="020F0502020204030204" pitchFamily="34" charset="0"/>
              </a:rPr>
              <a:t>.</a:t>
            </a:r>
            <a:endParaRPr lang="it-IT" sz="1100" dirty="0">
              <a:solidFill>
                <a:prstClr val="black"/>
              </a:solidFill>
              <a:latin typeface="Calibri" panose="020F0502020204030204" pitchFamily="34" charset="0"/>
              <a:cs typeface="Calibri" panose="020F0502020204030204" pitchFamily="34" charset="0"/>
            </a:endParaRPr>
          </a:p>
        </p:txBody>
      </p:sp>
      <p:sp>
        <p:nvSpPr>
          <p:cNvPr id="72" name="TextBox 71"/>
          <p:cNvSpPr txBox="1"/>
          <p:nvPr/>
        </p:nvSpPr>
        <p:spPr>
          <a:xfrm>
            <a:off x="6149503" y="3575283"/>
            <a:ext cx="4078422" cy="523220"/>
          </a:xfrm>
          <a:prstGeom prst="rect">
            <a:avLst/>
          </a:prstGeom>
          <a:noFill/>
        </p:spPr>
        <p:txBody>
          <a:bodyPr wrap="square" rtlCol="0">
            <a:spAutoFit/>
          </a:bodyPr>
          <a:lstStyle/>
          <a:p>
            <a:pPr algn="just"/>
            <a:r>
              <a:rPr lang="it-IT" sz="1400" b="1" dirty="0" smtClean="0">
                <a:solidFill>
                  <a:prstClr val="black"/>
                </a:solidFill>
                <a:latin typeface="Calibri" panose="020F0502020204030204"/>
              </a:rPr>
              <a:t>S11 coupler</a:t>
            </a:r>
          </a:p>
          <a:p>
            <a:pPr algn="just"/>
            <a:endParaRPr lang="it-IT" sz="1400" b="1" dirty="0">
              <a:solidFill>
                <a:prstClr val="black"/>
              </a:solidFill>
              <a:latin typeface="Calibri" panose="020F0502020204030204"/>
            </a:endParaRPr>
          </a:p>
        </p:txBody>
      </p:sp>
      <p:pic>
        <p:nvPicPr>
          <p:cNvPr id="4" name="Immagin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37386" y="3828814"/>
            <a:ext cx="3668732" cy="2522977"/>
          </a:xfrm>
          <a:prstGeom prst="rect">
            <a:avLst/>
          </a:prstGeom>
        </p:spPr>
      </p:pic>
      <p:sp>
        <p:nvSpPr>
          <p:cNvPr id="30" name="TextBox 29"/>
          <p:cNvSpPr txBox="1"/>
          <p:nvPr/>
        </p:nvSpPr>
        <p:spPr>
          <a:xfrm>
            <a:off x="0" y="6551056"/>
            <a:ext cx="8706118" cy="307777"/>
          </a:xfrm>
          <a:prstGeom prst="rect">
            <a:avLst/>
          </a:prstGeom>
          <a:noFill/>
        </p:spPr>
        <p:txBody>
          <a:bodyPr wrap="square" rtlCol="0">
            <a:spAutoFit/>
          </a:bodyPr>
          <a:lstStyle/>
          <a:p>
            <a:pPr algn="r"/>
            <a:r>
              <a:rPr lang="it-IT" sz="1400" dirty="0" smtClean="0">
                <a:solidFill>
                  <a:schemeClr val="tx1">
                    <a:lumMod val="95000"/>
                  </a:schemeClr>
                </a:solidFill>
                <a:latin typeface="Calibri" panose="020F0502020204030204" pitchFamily="34" charset="0"/>
                <a:cs typeface="Calibri" panose="020F0502020204030204" pitchFamily="34" charset="0"/>
              </a:rPr>
              <a:t>07-06-2018</a:t>
            </a:r>
            <a:endParaRPr lang="it-IT" sz="1400" dirty="0">
              <a:solidFill>
                <a:schemeClr val="tx1">
                  <a:lumMod val="95000"/>
                </a:schemeClr>
              </a:solidFill>
              <a:latin typeface="Calibri" panose="020F0502020204030204" pitchFamily="34" charset="0"/>
              <a:cs typeface="Calibri" panose="020F0502020204030204" pitchFamily="34" charset="0"/>
            </a:endParaRPr>
          </a:p>
        </p:txBody>
      </p:sp>
      <p:sp>
        <p:nvSpPr>
          <p:cNvPr id="32" name="TextBox 31"/>
          <p:cNvSpPr txBox="1"/>
          <p:nvPr/>
        </p:nvSpPr>
        <p:spPr>
          <a:xfrm>
            <a:off x="-4606" y="6550223"/>
            <a:ext cx="8126882" cy="307777"/>
          </a:xfrm>
          <a:prstGeom prst="rect">
            <a:avLst/>
          </a:prstGeom>
          <a:noFill/>
        </p:spPr>
        <p:txBody>
          <a:bodyPr wrap="square" rtlCol="0">
            <a:spAutoFit/>
          </a:bodyPr>
          <a:lstStyle/>
          <a:p>
            <a:r>
              <a:rPr lang="it-IT" sz="1400" dirty="0" smtClean="0">
                <a:solidFill>
                  <a:schemeClr val="tx1">
                    <a:lumMod val="95000"/>
                  </a:schemeClr>
                </a:solidFill>
                <a:latin typeface="Calibri" panose="020F0502020204030204" pitchFamily="34" charset="0"/>
                <a:cs typeface="Calibri" panose="020F0502020204030204" pitchFamily="34" charset="0"/>
              </a:rPr>
              <a:t>HG2018 - Shanghai			</a:t>
            </a:r>
          </a:p>
        </p:txBody>
      </p:sp>
    </p:spTree>
    <p:extLst>
      <p:ext uri="{BB962C8B-B14F-4D97-AF65-F5344CB8AC3E}">
        <p14:creationId xmlns:p14="http://schemas.microsoft.com/office/powerpoint/2010/main" val="959361868"/>
      </p:ext>
    </p:extLst>
  </p:cSld>
  <p:clrMapOvr>
    <a:masterClrMapping/>
  </p:clrMapOvr>
  <mc:AlternateContent xmlns:mc="http://schemas.openxmlformats.org/markup-compatibility/2006" xmlns:p14="http://schemas.microsoft.com/office/powerpoint/2010/main">
    <mc:Choice Requires="p14">
      <p:transition spd="slow" p14:dur="2000" advTm="42504"/>
    </mc:Choice>
    <mc:Fallback xmlns="">
      <p:transition spd="slow" advTm="42504"/>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4606" y="794198"/>
            <a:ext cx="9144002" cy="57654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prstClr val="white"/>
              </a:solidFill>
            </a:endParaRPr>
          </a:p>
        </p:txBody>
      </p:sp>
      <p:sp>
        <p:nvSpPr>
          <p:cNvPr id="2" name="Titolo 1"/>
          <p:cNvSpPr>
            <a:spLocks noGrp="1"/>
          </p:cNvSpPr>
          <p:nvPr>
            <p:ph type="title"/>
          </p:nvPr>
        </p:nvSpPr>
        <p:spPr>
          <a:xfrm>
            <a:off x="628650" y="1"/>
            <a:ext cx="7886700" cy="811368"/>
          </a:xfrm>
        </p:spPr>
        <p:txBody>
          <a:bodyPr>
            <a:normAutofit/>
          </a:bodyPr>
          <a:lstStyle/>
          <a:p>
            <a:r>
              <a:rPr lang="it-IT" sz="3200" b="1" dirty="0">
                <a:solidFill>
                  <a:schemeClr val="tx1">
                    <a:lumMod val="85000"/>
                  </a:schemeClr>
                </a:solidFill>
                <a:latin typeface="Calibri" panose="020F0502020204030204" pitchFamily="34" charset="0"/>
                <a:cs typeface="Calibri" panose="020F0502020204030204" pitchFamily="34" charset="0"/>
              </a:rPr>
              <a:t>Linac with </a:t>
            </a:r>
            <a:r>
              <a:rPr lang="it-IT" sz="3200" b="1" dirty="0" err="1">
                <a:solidFill>
                  <a:schemeClr val="tx1">
                    <a:lumMod val="85000"/>
                  </a:schemeClr>
                </a:solidFill>
                <a:latin typeface="Calibri" panose="020F0502020204030204" pitchFamily="34" charset="0"/>
                <a:cs typeface="Calibri" panose="020F0502020204030204" pitchFamily="34" charset="0"/>
              </a:rPr>
              <a:t>gaskets</a:t>
            </a:r>
            <a:r>
              <a:rPr lang="it-IT" sz="3200" b="1" dirty="0">
                <a:solidFill>
                  <a:schemeClr val="tx1">
                    <a:lumMod val="85000"/>
                  </a:schemeClr>
                </a:solidFill>
                <a:latin typeface="Calibri" panose="020F0502020204030204" pitchFamily="34" charset="0"/>
                <a:cs typeface="Calibri" panose="020F0502020204030204" pitchFamily="34" charset="0"/>
              </a:rPr>
              <a:t>: coupler </a:t>
            </a:r>
            <a:r>
              <a:rPr lang="it-IT" sz="3200" b="1" dirty="0" smtClean="0">
                <a:solidFill>
                  <a:schemeClr val="tx1">
                    <a:lumMod val="85000"/>
                  </a:schemeClr>
                </a:solidFill>
                <a:latin typeface="Calibri" panose="020F0502020204030204" pitchFamily="34" charset="0"/>
                <a:cs typeface="Calibri" panose="020F0502020204030204" pitchFamily="34" charset="0"/>
              </a:rPr>
              <a:t>design (II)</a:t>
            </a:r>
            <a:endParaRPr lang="it-IT" sz="3200" b="1" dirty="0">
              <a:solidFill>
                <a:schemeClr val="tx1">
                  <a:lumMod val="85000"/>
                </a:schemeClr>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33" name="TextBox 32"/>
              <p:cNvSpPr txBox="1"/>
              <p:nvPr/>
            </p:nvSpPr>
            <p:spPr>
              <a:xfrm>
                <a:off x="128789" y="3332318"/>
                <a:ext cx="4808971" cy="707886"/>
              </a:xfrm>
              <a:prstGeom prst="rect">
                <a:avLst/>
              </a:prstGeom>
              <a:noFill/>
            </p:spPr>
            <p:txBody>
              <a:bodyPr wrap="square" rtlCol="0">
                <a:spAutoFit/>
              </a:bodyPr>
              <a:lstStyle/>
              <a:p>
                <a:pPr marL="342900" indent="-342900">
                  <a:buFontTx/>
                  <a:buChar char="-"/>
                </a:pPr>
                <a:r>
                  <a:rPr lang="it-IT" sz="2000" b="1" dirty="0" err="1" smtClean="0">
                    <a:solidFill>
                      <a:prstClr val="black"/>
                    </a:solidFill>
                    <a:latin typeface="Calibri" panose="020F0502020204030204"/>
                  </a:rPr>
                  <a:t>Surface</a:t>
                </a:r>
                <a:r>
                  <a:rPr lang="it-IT" sz="2000" b="1" dirty="0" smtClean="0">
                    <a:solidFill>
                      <a:prstClr val="black"/>
                    </a:solidFill>
                    <a:latin typeface="Calibri" panose="020F0502020204030204"/>
                  </a:rPr>
                  <a:t> </a:t>
                </a:r>
                <a:r>
                  <a:rPr lang="it-IT" sz="2000" b="1" dirty="0" err="1" smtClean="0">
                    <a:solidFill>
                      <a:prstClr val="black"/>
                    </a:solidFill>
                    <a:latin typeface="Calibri" panose="020F0502020204030204"/>
                  </a:rPr>
                  <a:t>fields</a:t>
                </a:r>
                <a:r>
                  <a:rPr lang="it-IT" sz="2000" b="1" dirty="0" smtClean="0">
                    <a:solidFill>
                      <a:prstClr val="black"/>
                    </a:solidFill>
                    <a:latin typeface="Calibri" panose="020F0502020204030204"/>
                  </a:rPr>
                  <a:t> and </a:t>
                </a:r>
                <a:r>
                  <a:rPr lang="it-IT" sz="2000" b="1" dirty="0" err="1">
                    <a:solidFill>
                      <a:prstClr val="black"/>
                    </a:solidFill>
                    <a:latin typeface="Calibri" panose="020F0502020204030204"/>
                  </a:rPr>
                  <a:t>p</a:t>
                </a:r>
                <a:r>
                  <a:rPr lang="it-IT" sz="2000" b="1" dirty="0" err="1" smtClean="0">
                    <a:solidFill>
                      <a:prstClr val="black"/>
                    </a:solidFill>
                    <a:latin typeface="Calibri" panose="020F0502020204030204"/>
                  </a:rPr>
                  <a:t>ulsed</a:t>
                </a:r>
                <a:r>
                  <a:rPr lang="it-IT" sz="2000" b="1" dirty="0" smtClean="0">
                    <a:solidFill>
                      <a:prstClr val="black"/>
                    </a:solidFill>
                    <a:latin typeface="Calibri" panose="020F0502020204030204"/>
                  </a:rPr>
                  <a:t> </a:t>
                </a:r>
                <a:r>
                  <a:rPr lang="it-IT" sz="2000" b="1" dirty="0" err="1" smtClean="0">
                    <a:solidFill>
                      <a:prstClr val="black"/>
                    </a:solidFill>
                    <a:latin typeface="Calibri" panose="020F0502020204030204"/>
                  </a:rPr>
                  <a:t>heating</a:t>
                </a:r>
                <a:r>
                  <a:rPr lang="it-IT" sz="2000" b="1" dirty="0" smtClean="0">
                    <a:solidFill>
                      <a:prstClr val="black"/>
                    </a:solidFill>
                    <a:latin typeface="Calibri" panose="020F0502020204030204"/>
                  </a:rPr>
                  <a:t> </a:t>
                </a:r>
                <a:r>
                  <a:rPr lang="it-IT" sz="2000" b="1" dirty="0" err="1" smtClean="0">
                    <a:solidFill>
                      <a:prstClr val="black"/>
                    </a:solidFill>
                    <a:latin typeface="Calibri" panose="020F0502020204030204"/>
                  </a:rPr>
                  <a:t>evaluation</a:t>
                </a:r>
                <a:r>
                  <a:rPr lang="it-IT" sz="2000" b="1" dirty="0" smtClean="0">
                    <a:solidFill>
                      <a:prstClr val="black"/>
                    </a:solidFill>
                    <a:latin typeface="Calibri" panose="020F0502020204030204"/>
                  </a:rPr>
                  <a:t> </a:t>
                </a:r>
                <a:r>
                  <a:rPr lang="it-IT" sz="1600" dirty="0" smtClean="0">
                    <a:solidFill>
                      <a:prstClr val="black"/>
                    </a:solidFill>
                    <a:latin typeface="Calibri" panose="020F0502020204030204"/>
                  </a:rPr>
                  <a:t>@ P</a:t>
                </a:r>
                <a:r>
                  <a:rPr lang="it-IT" sz="1600" baseline="-25000" dirty="0" smtClean="0">
                    <a:solidFill>
                      <a:prstClr val="black"/>
                    </a:solidFill>
                    <a:latin typeface="Calibri" panose="020F0502020204030204"/>
                  </a:rPr>
                  <a:t>in</a:t>
                </a:r>
                <a:r>
                  <a:rPr lang="it-IT" sz="1600" dirty="0" smtClean="0">
                    <a:solidFill>
                      <a:prstClr val="black"/>
                    </a:solidFill>
                    <a:latin typeface="Calibri" panose="020F0502020204030204"/>
                  </a:rPr>
                  <a:t> </a:t>
                </a:r>
                <a14:m>
                  <m:oMath xmlns:m="http://schemas.openxmlformats.org/officeDocument/2006/math">
                    <m:r>
                      <a:rPr lang="it-IT" sz="1600" i="1" smtClean="0">
                        <a:solidFill>
                          <a:prstClr val="black"/>
                        </a:solidFill>
                        <a:latin typeface="Cambria Math" panose="02040503050406030204" pitchFamily="18" charset="0"/>
                        <a:ea typeface="Cambria Math" panose="02040503050406030204" pitchFamily="18" charset="0"/>
                      </a:rPr>
                      <m:t>≈</m:t>
                    </m:r>
                  </m:oMath>
                </a14:m>
                <a:r>
                  <a:rPr lang="it-IT" sz="1600" dirty="0" smtClean="0">
                    <a:solidFill>
                      <a:prstClr val="black"/>
                    </a:solidFill>
                    <a:latin typeface="Calibri" panose="020F0502020204030204"/>
                  </a:rPr>
                  <a:t> 65MW, 30MV/m</a:t>
                </a:r>
              </a:p>
            </p:txBody>
          </p:sp>
        </mc:Choice>
        <mc:Fallback xmlns="">
          <p:sp>
            <p:nvSpPr>
              <p:cNvPr id="33" name="TextBox 32"/>
              <p:cNvSpPr txBox="1">
                <a:spLocks noRot="1" noChangeAspect="1" noMove="1" noResize="1" noEditPoints="1" noAdjustHandles="1" noChangeArrowheads="1" noChangeShapeType="1" noTextEdit="1"/>
              </p:cNvSpPr>
              <p:nvPr/>
            </p:nvSpPr>
            <p:spPr>
              <a:xfrm>
                <a:off x="128789" y="3332318"/>
                <a:ext cx="4808971" cy="707886"/>
              </a:xfrm>
              <a:prstGeom prst="rect">
                <a:avLst/>
              </a:prstGeom>
              <a:blipFill rotWithShape="0">
                <a:blip r:embed="rId3"/>
                <a:stretch>
                  <a:fillRect l="-1394" t="-6034" b="-14655"/>
                </a:stretch>
              </a:blipFill>
            </p:spPr>
            <p:txBody>
              <a:bodyPr/>
              <a:lstStyle/>
              <a:p>
                <a:r>
                  <a:rPr lang="it-IT">
                    <a:noFill/>
                  </a:rPr>
                  <a:t> </a:t>
                </a:r>
              </a:p>
            </p:txBody>
          </p:sp>
        </mc:Fallback>
      </mc:AlternateContent>
      <p:sp>
        <p:nvSpPr>
          <p:cNvPr id="36" name="TextBox 35"/>
          <p:cNvSpPr txBox="1"/>
          <p:nvPr/>
        </p:nvSpPr>
        <p:spPr>
          <a:xfrm>
            <a:off x="189446" y="1025240"/>
            <a:ext cx="3925967" cy="400110"/>
          </a:xfrm>
          <a:prstGeom prst="rect">
            <a:avLst/>
          </a:prstGeom>
          <a:noFill/>
        </p:spPr>
        <p:txBody>
          <a:bodyPr wrap="square" rtlCol="0">
            <a:spAutoFit/>
          </a:bodyPr>
          <a:lstStyle/>
          <a:p>
            <a:pPr marL="342900" indent="-342900">
              <a:buFontTx/>
              <a:buChar char="-"/>
            </a:pPr>
            <a:r>
              <a:rPr lang="it-IT" sz="2000" b="1" dirty="0" smtClean="0">
                <a:solidFill>
                  <a:prstClr val="black"/>
                </a:solidFill>
                <a:latin typeface="Calibri" panose="020F0502020204030204"/>
              </a:rPr>
              <a:t>Quadrupole </a:t>
            </a:r>
            <a:r>
              <a:rPr lang="it-IT" sz="2000" b="1" dirty="0" err="1" smtClean="0">
                <a:solidFill>
                  <a:prstClr val="black"/>
                </a:solidFill>
                <a:latin typeface="Calibri" panose="020F0502020204030204"/>
              </a:rPr>
              <a:t>field</a:t>
            </a:r>
            <a:r>
              <a:rPr lang="it-IT" sz="2000" b="1" dirty="0" smtClean="0">
                <a:solidFill>
                  <a:prstClr val="black"/>
                </a:solidFill>
                <a:latin typeface="Calibri" panose="020F0502020204030204"/>
              </a:rPr>
              <a:t> </a:t>
            </a:r>
            <a:r>
              <a:rPr lang="it-IT" sz="2000" b="1" dirty="0" err="1" smtClean="0">
                <a:solidFill>
                  <a:prstClr val="black"/>
                </a:solidFill>
                <a:latin typeface="Calibri" panose="020F0502020204030204"/>
              </a:rPr>
              <a:t>components</a:t>
            </a:r>
            <a:endParaRPr lang="it-IT" sz="1600" dirty="0" smtClean="0">
              <a:solidFill>
                <a:prstClr val="black"/>
              </a:solidFill>
              <a:latin typeface="Calibri" panose="020F0502020204030204"/>
            </a:endParaRPr>
          </a:p>
        </p:txBody>
      </p:sp>
      <p:pic>
        <p:nvPicPr>
          <p:cNvPr id="6" name="Immagine 5"/>
          <p:cNvPicPr>
            <a:picLocks noChangeAspect="1"/>
          </p:cNvPicPr>
          <p:nvPr/>
        </p:nvPicPr>
        <p:blipFill rotWithShape="1">
          <a:blip r:embed="rId4">
            <a:extLst>
              <a:ext uri="{28A0092B-C50C-407E-A947-70E740481C1C}">
                <a14:useLocalDpi xmlns:a14="http://schemas.microsoft.com/office/drawing/2010/main" val="0"/>
              </a:ext>
            </a:extLst>
          </a:blip>
          <a:srcRect r="3453" b="6154"/>
          <a:stretch/>
        </p:blipFill>
        <p:spPr>
          <a:xfrm>
            <a:off x="4309464" y="824561"/>
            <a:ext cx="4830156" cy="2675462"/>
          </a:xfrm>
          <a:prstGeom prst="rect">
            <a:avLst/>
          </a:prstGeom>
        </p:spPr>
      </p:pic>
      <p:sp>
        <p:nvSpPr>
          <p:cNvPr id="5" name="Ovale 4"/>
          <p:cNvSpPr/>
          <p:nvPr/>
        </p:nvSpPr>
        <p:spPr>
          <a:xfrm>
            <a:off x="8344315" y="1445785"/>
            <a:ext cx="749808" cy="19543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solidFill>
                <a:prstClr val="white"/>
              </a:solidFill>
            </a:endParaRPr>
          </a:p>
        </p:txBody>
      </p:sp>
      <p:pic>
        <p:nvPicPr>
          <p:cNvPr id="4" name="Picture 3"/>
          <p:cNvPicPr>
            <a:picLocks noChangeAspect="1"/>
          </p:cNvPicPr>
          <p:nvPr/>
        </p:nvPicPr>
        <p:blipFill rotWithShape="1">
          <a:blip r:embed="rId5" cstate="print">
            <a:extLst>
              <a:ext uri="{28A0092B-C50C-407E-A947-70E740481C1C}">
                <a14:useLocalDpi xmlns:a14="http://schemas.microsoft.com/office/drawing/2010/main" val="0"/>
              </a:ext>
            </a:extLst>
          </a:blip>
          <a:srcRect r="21890"/>
          <a:stretch/>
        </p:blipFill>
        <p:spPr>
          <a:xfrm>
            <a:off x="4746048" y="3802286"/>
            <a:ext cx="3510282" cy="2516657"/>
          </a:xfrm>
          <a:prstGeom prst="rect">
            <a:avLst/>
          </a:prstGeom>
        </p:spPr>
      </p:pic>
      <mc:AlternateContent xmlns:mc="http://schemas.openxmlformats.org/markup-compatibility/2006">
        <mc:Choice xmlns:a14="http://schemas.microsoft.com/office/drawing/2010/main" Requires="a14">
          <p:sp>
            <p:nvSpPr>
              <p:cNvPr id="39" name="Rectangle 38"/>
              <p:cNvSpPr/>
              <p:nvPr/>
            </p:nvSpPr>
            <p:spPr>
              <a:xfrm>
                <a:off x="506569" y="4271782"/>
                <a:ext cx="3356413" cy="1815882"/>
              </a:xfrm>
              <a:prstGeom prst="rect">
                <a:avLst/>
              </a:prstGeom>
            </p:spPr>
            <p:txBody>
              <a:bodyPr wrap="square">
                <a:spAutoFit/>
              </a:bodyPr>
              <a:lstStyle/>
              <a:p>
                <a:r>
                  <a:rPr lang="it-IT" sz="1400" dirty="0" smtClean="0">
                    <a:solidFill>
                      <a:prstClr val="black"/>
                    </a:solidFill>
                    <a:latin typeface="Calibri" panose="020F0502020204030204" pitchFamily="34" charset="0"/>
                    <a:cs typeface="Calibri" panose="020F0502020204030204" pitchFamily="34" charset="0"/>
                  </a:rPr>
                  <a:t>E</a:t>
                </a:r>
                <a:r>
                  <a:rPr lang="it-IT" sz="1400" baseline="-25000" dirty="0" err="1" smtClean="0">
                    <a:solidFill>
                      <a:prstClr val="black"/>
                    </a:solidFill>
                    <a:latin typeface="Calibri" panose="020F0502020204030204" pitchFamily="34" charset="0"/>
                    <a:cs typeface="Calibri" panose="020F0502020204030204" pitchFamily="34" charset="0"/>
                  </a:rPr>
                  <a:t>surf</a:t>
                </a:r>
                <a:r>
                  <a:rPr lang="it-IT" sz="1400" dirty="0" smtClean="0">
                    <a:solidFill>
                      <a:prstClr val="black"/>
                    </a:solidFill>
                    <a:latin typeface="Calibri" panose="020F0502020204030204" pitchFamily="34" charset="0"/>
                    <a:cs typeface="Calibri" panose="020F0502020204030204" pitchFamily="34" charset="0"/>
                  </a:rPr>
                  <a:t> </a:t>
                </a:r>
                <a:r>
                  <a:rPr lang="it-IT" sz="1400" dirty="0">
                    <a:solidFill>
                      <a:prstClr val="black"/>
                    </a:solidFill>
                    <a:latin typeface="Calibri" panose="020F0502020204030204" pitchFamily="34" charset="0"/>
                    <a:cs typeface="Calibri" panose="020F0502020204030204" pitchFamily="34" charset="0"/>
                  </a:rPr>
                  <a:t>= </a:t>
                </a:r>
                <a:r>
                  <a:rPr lang="it-IT" sz="1400" dirty="0" smtClean="0">
                    <a:solidFill>
                      <a:prstClr val="black"/>
                    </a:solidFill>
                    <a:latin typeface="Calibri" panose="020F0502020204030204" pitchFamily="34" charset="0"/>
                    <a:cs typeface="Calibri" panose="020F0502020204030204" pitchFamily="34" charset="0"/>
                  </a:rPr>
                  <a:t>80 MV/m </a:t>
                </a:r>
                <a:r>
                  <a:rPr lang="it-IT" sz="1400" dirty="0" err="1" smtClean="0">
                    <a:solidFill>
                      <a:prstClr val="black"/>
                    </a:solidFill>
                    <a:latin typeface="Calibri" panose="020F0502020204030204" pitchFamily="34" charset="0"/>
                    <a:cs typeface="Calibri" panose="020F0502020204030204" pitchFamily="34" charset="0"/>
                  </a:rPr>
                  <a:t>max</a:t>
                </a:r>
                <a:r>
                  <a:rPr lang="it-IT" sz="1400" dirty="0" smtClean="0">
                    <a:solidFill>
                      <a:prstClr val="black"/>
                    </a:solidFill>
                    <a:latin typeface="Calibri" panose="020F0502020204030204" pitchFamily="34" charset="0"/>
                    <a:cs typeface="Calibri" panose="020F0502020204030204" pitchFamily="34" charset="0"/>
                  </a:rPr>
                  <a:t> on the first iris</a:t>
                </a:r>
                <a:endParaRPr lang="it-IT" sz="1400" dirty="0">
                  <a:solidFill>
                    <a:prstClr val="black"/>
                  </a:solidFill>
                  <a:latin typeface="Calibri" panose="020F0502020204030204" pitchFamily="34" charset="0"/>
                  <a:cs typeface="Calibri" panose="020F0502020204030204" pitchFamily="34" charset="0"/>
                </a:endParaRPr>
              </a:p>
              <a:p>
                <a:r>
                  <a:rPr lang="it-IT" sz="1400" dirty="0" err="1" smtClean="0">
                    <a:solidFill>
                      <a:prstClr val="black"/>
                    </a:solidFill>
                    <a:latin typeface="Calibri" panose="020F0502020204030204" pitchFamily="34" charset="0"/>
                    <a:cs typeface="Calibri" panose="020F0502020204030204" pitchFamily="34" charset="0"/>
                  </a:rPr>
                  <a:t>H</a:t>
                </a:r>
                <a:r>
                  <a:rPr lang="it-IT" sz="1400" baseline="-25000" dirty="0" err="1" smtClean="0">
                    <a:solidFill>
                      <a:prstClr val="black"/>
                    </a:solidFill>
                    <a:latin typeface="Calibri" panose="020F0502020204030204" pitchFamily="34" charset="0"/>
                    <a:cs typeface="Calibri" panose="020F0502020204030204" pitchFamily="34" charset="0"/>
                  </a:rPr>
                  <a:t>surf</a:t>
                </a:r>
                <a:r>
                  <a:rPr lang="it-IT" sz="1400" dirty="0" smtClean="0">
                    <a:solidFill>
                      <a:prstClr val="black"/>
                    </a:solidFill>
                    <a:latin typeface="Calibri" panose="020F0502020204030204" pitchFamily="34" charset="0"/>
                    <a:cs typeface="Calibri" panose="020F0502020204030204" pitchFamily="34" charset="0"/>
                  </a:rPr>
                  <a:t> = 180 </a:t>
                </a:r>
                <a:r>
                  <a:rPr lang="it-IT" sz="1400" dirty="0" err="1" smtClean="0">
                    <a:solidFill>
                      <a:prstClr val="black"/>
                    </a:solidFill>
                    <a:latin typeface="Calibri" panose="020F0502020204030204" pitchFamily="34" charset="0"/>
                    <a:cs typeface="Calibri" panose="020F0502020204030204" pitchFamily="34" charset="0"/>
                  </a:rPr>
                  <a:t>kA</a:t>
                </a:r>
                <a:r>
                  <a:rPr lang="it-IT" sz="1400" dirty="0" smtClean="0">
                    <a:solidFill>
                      <a:prstClr val="black"/>
                    </a:solidFill>
                    <a:latin typeface="Calibri" panose="020F0502020204030204" pitchFamily="34" charset="0"/>
                    <a:cs typeface="Calibri" panose="020F0502020204030204" pitchFamily="34" charset="0"/>
                  </a:rPr>
                  <a:t>/m </a:t>
                </a:r>
                <a:r>
                  <a:rPr lang="it-IT" sz="1400" dirty="0" err="1" smtClean="0">
                    <a:solidFill>
                      <a:prstClr val="black"/>
                    </a:solidFill>
                    <a:latin typeface="Calibri" panose="020F0502020204030204" pitchFamily="34" charset="0"/>
                    <a:cs typeface="Calibri" panose="020F0502020204030204" pitchFamily="34" charset="0"/>
                  </a:rPr>
                  <a:t>max</a:t>
                </a:r>
                <a:r>
                  <a:rPr lang="it-IT" sz="1400" dirty="0" smtClean="0">
                    <a:solidFill>
                      <a:prstClr val="black"/>
                    </a:solidFill>
                    <a:latin typeface="Calibri" panose="020F0502020204030204" pitchFamily="34" charset="0"/>
                    <a:cs typeface="Calibri" panose="020F0502020204030204" pitchFamily="34" charset="0"/>
                  </a:rPr>
                  <a:t> on the </a:t>
                </a:r>
                <a:r>
                  <a:rPr lang="it-IT" sz="1400" dirty="0" err="1" smtClean="0">
                    <a:solidFill>
                      <a:prstClr val="black"/>
                    </a:solidFill>
                    <a:latin typeface="Calibri" panose="020F0502020204030204" pitchFamily="34" charset="0"/>
                    <a:cs typeface="Calibri" panose="020F0502020204030204" pitchFamily="34" charset="0"/>
                  </a:rPr>
                  <a:t>coupler</a:t>
                </a:r>
                <a:endParaRPr lang="it-IT" sz="1400" dirty="0" smtClean="0">
                  <a:solidFill>
                    <a:prstClr val="black"/>
                  </a:solidFill>
                  <a:latin typeface="Calibri" panose="020F0502020204030204" pitchFamily="34" charset="0"/>
                  <a:cs typeface="Calibri" panose="020F0502020204030204" pitchFamily="34" charset="0"/>
                </a:endParaRPr>
              </a:p>
              <a:p>
                <a:endParaRPr lang="it-IT" sz="1400" dirty="0" smtClean="0">
                  <a:solidFill>
                    <a:prstClr val="black"/>
                  </a:solidFill>
                  <a:latin typeface="Calibri" panose="020F0502020204030204" pitchFamily="34" charset="0"/>
                  <a:cs typeface="Calibri" panose="020F0502020204030204" pitchFamily="34" charset="0"/>
                </a:endParaRPr>
              </a:p>
              <a:p>
                <a:r>
                  <a:rPr lang="it-IT" sz="1400" dirty="0" smtClean="0">
                    <a:solidFill>
                      <a:prstClr val="black"/>
                    </a:solidFill>
                    <a:latin typeface="Calibri" panose="020F0502020204030204" pitchFamily="34" charset="0"/>
                    <a:cs typeface="Calibri" panose="020F0502020204030204" pitchFamily="34" charset="0"/>
                  </a:rPr>
                  <a:t>Sc = 0.8 W/</a:t>
                </a:r>
                <a14:m>
                  <m:oMath xmlns:m="http://schemas.openxmlformats.org/officeDocument/2006/math">
                    <m:r>
                      <a:rPr lang="it-IT" sz="1400" i="1">
                        <a:solidFill>
                          <a:prstClr val="black"/>
                        </a:solidFill>
                        <a:latin typeface="Cambria Math" panose="02040503050406030204" pitchFamily="18" charset="0"/>
                        <a:ea typeface="Cambria Math" panose="02040503050406030204" pitchFamily="18" charset="0"/>
                      </a:rPr>
                      <m:t>𝜇</m:t>
                    </m:r>
                  </m:oMath>
                </a14:m>
                <a:r>
                  <a:rPr lang="it-IT" sz="1400" dirty="0" smtClean="0">
                    <a:solidFill>
                      <a:prstClr val="black"/>
                    </a:solidFill>
                    <a:latin typeface="Calibri" panose="020F0502020204030204" pitchFamily="34" charset="0"/>
                    <a:cs typeface="Calibri" panose="020F0502020204030204" pitchFamily="34" charset="0"/>
                  </a:rPr>
                  <a:t>m</a:t>
                </a:r>
                <a:r>
                  <a:rPr lang="it-IT" sz="1400" baseline="30000" dirty="0" smtClean="0">
                    <a:solidFill>
                      <a:prstClr val="black"/>
                    </a:solidFill>
                    <a:latin typeface="Calibri" panose="020F0502020204030204" pitchFamily="34" charset="0"/>
                    <a:cs typeface="Calibri" panose="020F0502020204030204" pitchFamily="34" charset="0"/>
                  </a:rPr>
                  <a:t>2   </a:t>
                </a:r>
                <a:r>
                  <a:rPr lang="it-IT" sz="1400" dirty="0" smtClean="0">
                    <a:solidFill>
                      <a:prstClr val="black"/>
                    </a:solidFill>
                    <a:latin typeface="Calibri" panose="020F0502020204030204" pitchFamily="34" charset="0"/>
                    <a:cs typeface="Calibri" panose="020F0502020204030204" pitchFamily="34" charset="0"/>
                  </a:rPr>
                  <a:t>max on the first iris</a:t>
                </a:r>
                <a14:m>
                  <m:oMath xmlns:m="http://schemas.openxmlformats.org/officeDocument/2006/math">
                    <m:r>
                      <a:rPr lang="it-IT" sz="1400" b="0" i="0" smtClean="0">
                        <a:solidFill>
                          <a:prstClr val="black"/>
                        </a:solidFill>
                        <a:latin typeface="Cambria Math" panose="02040503050406030204" pitchFamily="18" charset="0"/>
                        <a:ea typeface="Cambria Math" panose="02040503050406030204" pitchFamily="18" charset="0"/>
                      </a:rPr>
                      <m:t> </m:t>
                    </m:r>
                  </m:oMath>
                </a14:m>
                <a:endParaRPr lang="it-IT" sz="1400" b="0" i="0" dirty="0" smtClean="0">
                  <a:solidFill>
                    <a:prstClr val="black"/>
                  </a:solidFill>
                  <a:latin typeface="Calibri" panose="020F0502020204030204" pitchFamily="34" charset="0"/>
                  <a:ea typeface="Cambria Math" panose="02040503050406030204" pitchFamily="18" charset="0"/>
                  <a:cs typeface="Calibri" panose="020F0502020204030204" pitchFamily="34" charset="0"/>
                </a:endParaRPr>
              </a:p>
              <a:p>
                <a14:m>
                  <m:oMath xmlns:m="http://schemas.openxmlformats.org/officeDocument/2006/math">
                    <m:r>
                      <a:rPr lang="it-IT" sz="1400" i="1">
                        <a:solidFill>
                          <a:prstClr val="black"/>
                        </a:solidFill>
                        <a:latin typeface="Cambria Math" panose="02040503050406030204" pitchFamily="18" charset="0"/>
                        <a:ea typeface="Cambria Math" panose="02040503050406030204" pitchFamily="18" charset="0"/>
                      </a:rPr>
                      <m:t>→</m:t>
                    </m:r>
                    <m:r>
                      <a:rPr lang="it-IT" sz="1400" i="1">
                        <a:solidFill>
                          <a:prstClr val="black"/>
                        </a:solidFill>
                        <a:latin typeface="Cambria Math" panose="02040503050406030204" pitchFamily="18" charset="0"/>
                        <a:ea typeface="Cambria Math" panose="02040503050406030204" pitchFamily="18" charset="0"/>
                      </a:rPr>
                      <m:t>𝐵𝐷𝑅</m:t>
                    </m:r>
                    <m:r>
                      <a:rPr lang="it-IT" sz="1400" i="1">
                        <a:solidFill>
                          <a:prstClr val="black"/>
                        </a:solidFill>
                        <a:latin typeface="Cambria Math" panose="02040503050406030204" pitchFamily="18" charset="0"/>
                        <a:ea typeface="Cambria Math" panose="02040503050406030204" pitchFamily="18" charset="0"/>
                      </a:rPr>
                      <m:t>=</m:t>
                    </m:r>
                    <m:sSup>
                      <m:sSupPr>
                        <m:ctrlPr>
                          <a:rPr lang="it-IT" sz="1400" i="1">
                            <a:solidFill>
                              <a:prstClr val="black"/>
                            </a:solidFill>
                            <a:latin typeface="Cambria Math" panose="02040503050406030204" pitchFamily="18" charset="0"/>
                            <a:ea typeface="Cambria Math" panose="02040503050406030204" pitchFamily="18" charset="0"/>
                          </a:rPr>
                        </m:ctrlPr>
                      </m:sSupPr>
                      <m:e>
                        <m:r>
                          <a:rPr lang="it-IT" sz="1400" i="1">
                            <a:solidFill>
                              <a:prstClr val="black"/>
                            </a:solidFill>
                            <a:latin typeface="Cambria Math" panose="02040503050406030204" pitchFamily="18" charset="0"/>
                            <a:ea typeface="Cambria Math" panose="02040503050406030204" pitchFamily="18" charset="0"/>
                          </a:rPr>
                          <m:t>10</m:t>
                        </m:r>
                      </m:e>
                      <m:sup>
                        <m:r>
                          <a:rPr lang="it-IT" sz="1400" i="1">
                            <a:solidFill>
                              <a:prstClr val="black"/>
                            </a:solidFill>
                            <a:latin typeface="Cambria Math" panose="02040503050406030204" pitchFamily="18" charset="0"/>
                            <a:ea typeface="Cambria Math" panose="02040503050406030204" pitchFamily="18" charset="0"/>
                          </a:rPr>
                          <m:t>−</m:t>
                        </m:r>
                        <m:r>
                          <a:rPr lang="it-IT" sz="1400" b="0" i="1" smtClean="0">
                            <a:solidFill>
                              <a:prstClr val="black"/>
                            </a:solidFill>
                            <a:latin typeface="Cambria Math" panose="02040503050406030204" pitchFamily="18" charset="0"/>
                            <a:ea typeface="Cambria Math" panose="02040503050406030204" pitchFamily="18" charset="0"/>
                          </a:rPr>
                          <m:t>1</m:t>
                        </m:r>
                        <m:r>
                          <a:rPr lang="it-IT" sz="1400" b="0" i="1" smtClean="0">
                            <a:solidFill>
                              <a:prstClr val="black"/>
                            </a:solidFill>
                            <a:latin typeface="Cambria Math" panose="02040503050406030204" pitchFamily="18" charset="0"/>
                            <a:ea typeface="Cambria Math" panose="02040503050406030204" pitchFamily="18" charset="0"/>
                          </a:rPr>
                          <m:t>2</m:t>
                        </m:r>
                      </m:sup>
                    </m:sSup>
                    <m:r>
                      <a:rPr lang="it-IT" sz="1400" i="1">
                        <a:solidFill>
                          <a:prstClr val="black"/>
                        </a:solidFill>
                        <a:latin typeface="Cambria Math" panose="02040503050406030204" pitchFamily="18" charset="0"/>
                        <a:ea typeface="Cambria Math" panose="02040503050406030204" pitchFamily="18" charset="0"/>
                      </a:rPr>
                      <m:t>𝑏𝑝𝑝</m:t>
                    </m:r>
                    <m:r>
                      <a:rPr lang="it-IT" sz="1400" i="1">
                        <a:solidFill>
                          <a:prstClr val="black"/>
                        </a:solidFill>
                        <a:latin typeface="Cambria Math" panose="02040503050406030204" pitchFamily="18" charset="0"/>
                        <a:ea typeface="Cambria Math" panose="02040503050406030204" pitchFamily="18" charset="0"/>
                      </a:rPr>
                      <m:t>/</m:t>
                    </m:r>
                    <m:r>
                      <a:rPr lang="it-IT" sz="1400" i="1">
                        <a:solidFill>
                          <a:prstClr val="black"/>
                        </a:solidFill>
                        <a:latin typeface="Cambria Math" panose="02040503050406030204" pitchFamily="18" charset="0"/>
                        <a:ea typeface="Cambria Math" panose="02040503050406030204" pitchFamily="18" charset="0"/>
                      </a:rPr>
                      <m:t>𝑚</m:t>
                    </m:r>
                  </m:oMath>
                </a14:m>
                <a:r>
                  <a:rPr lang="it-IT" sz="1400" dirty="0">
                    <a:solidFill>
                      <a:prstClr val="black"/>
                    </a:solidFill>
                    <a:latin typeface="Calibri" panose="020F0502020204030204" pitchFamily="34" charset="0"/>
                    <a:cs typeface="Calibri" panose="020F0502020204030204" pitchFamily="34" charset="0"/>
                  </a:rPr>
                  <a:t> (</a:t>
                </a:r>
                <a:r>
                  <a:rPr lang="it-IT" sz="1400" dirty="0" err="1">
                    <a:solidFill>
                      <a:prstClr val="black"/>
                    </a:solidFill>
                    <a:latin typeface="Calibri" panose="020F0502020204030204" pitchFamily="34" charset="0"/>
                    <a:cs typeface="Calibri" panose="020F0502020204030204" pitchFamily="34" charset="0"/>
                  </a:rPr>
                  <a:t>t</a:t>
                </a:r>
                <a:r>
                  <a:rPr lang="it-IT" sz="1400" baseline="-25000" dirty="0" err="1">
                    <a:solidFill>
                      <a:prstClr val="black"/>
                    </a:solidFill>
                    <a:latin typeface="Calibri" panose="020F0502020204030204" pitchFamily="34" charset="0"/>
                    <a:cs typeface="Calibri" panose="020F0502020204030204" pitchFamily="34" charset="0"/>
                  </a:rPr>
                  <a:t>p</a:t>
                </a:r>
                <a:r>
                  <a:rPr lang="it-IT" sz="1400" dirty="0">
                    <a:solidFill>
                      <a:prstClr val="black"/>
                    </a:solidFill>
                    <a:latin typeface="Calibri" panose="020F0502020204030204" pitchFamily="34" charset="0"/>
                    <a:cs typeface="Calibri" panose="020F0502020204030204" pitchFamily="34" charset="0"/>
                  </a:rPr>
                  <a:t>=1</a:t>
                </a:r>
                <a14:m>
                  <m:oMath xmlns:m="http://schemas.openxmlformats.org/officeDocument/2006/math">
                    <m:r>
                      <a:rPr lang="it-IT" sz="1400" i="1">
                        <a:solidFill>
                          <a:prstClr val="black"/>
                        </a:solidFill>
                        <a:latin typeface="Cambria Math" panose="02040503050406030204" pitchFamily="18" charset="0"/>
                        <a:ea typeface="Cambria Math" panose="02040503050406030204" pitchFamily="18" charset="0"/>
                      </a:rPr>
                      <m:t>𝜇</m:t>
                    </m:r>
                  </m:oMath>
                </a14:m>
                <a:r>
                  <a:rPr lang="it-IT" sz="1400" dirty="0">
                    <a:solidFill>
                      <a:prstClr val="black"/>
                    </a:solidFill>
                    <a:latin typeface="Calibri" panose="020F0502020204030204" pitchFamily="34" charset="0"/>
                    <a:cs typeface="Calibri" panose="020F0502020204030204" pitchFamily="34" charset="0"/>
                  </a:rPr>
                  <a:t>s) </a:t>
                </a:r>
                <a:endParaRPr lang="it-IT" sz="1400" dirty="0" smtClean="0">
                  <a:solidFill>
                    <a:prstClr val="black"/>
                  </a:solidFill>
                  <a:latin typeface="Calibri" panose="020F0502020204030204" pitchFamily="34" charset="0"/>
                  <a:cs typeface="Calibri" panose="020F0502020204030204" pitchFamily="34" charset="0"/>
                </a:endParaRPr>
              </a:p>
              <a:p>
                <a:endParaRPr lang="it-IT" sz="1400" dirty="0" smtClean="0">
                  <a:solidFill>
                    <a:prstClr val="black"/>
                  </a:solidFill>
                  <a:latin typeface="Calibri" panose="020F0502020204030204" pitchFamily="34" charset="0"/>
                  <a:cs typeface="Calibri" panose="020F0502020204030204" pitchFamily="34" charset="0"/>
                </a:endParaRPr>
              </a:p>
              <a:p>
                <a:r>
                  <a:rPr lang="el-GR" sz="1400" dirty="0" smtClean="0">
                    <a:solidFill>
                      <a:prstClr val="black"/>
                    </a:solidFill>
                    <a:latin typeface="Calibri" panose="020F0502020204030204" pitchFamily="34" charset="0"/>
                    <a:cs typeface="Calibri" panose="020F0502020204030204" pitchFamily="34" charset="0"/>
                  </a:rPr>
                  <a:t>Δ</a:t>
                </a:r>
                <a:r>
                  <a:rPr lang="it-IT" sz="1400" dirty="0" smtClean="0">
                    <a:solidFill>
                      <a:prstClr val="black"/>
                    </a:solidFill>
                    <a:latin typeface="Calibri" panose="020F0502020204030204" pitchFamily="34" charset="0"/>
                    <a:cs typeface="Calibri" panose="020F0502020204030204" pitchFamily="34" charset="0"/>
                  </a:rPr>
                  <a:t>T =  7°C  with 1</a:t>
                </a:r>
                <a14:m>
                  <m:oMath xmlns:m="http://schemas.openxmlformats.org/officeDocument/2006/math">
                    <m:r>
                      <a:rPr lang="it-IT" sz="1400" i="1" smtClean="0">
                        <a:solidFill>
                          <a:prstClr val="black"/>
                        </a:solidFill>
                        <a:latin typeface="Cambria Math" panose="02040503050406030204" pitchFamily="18" charset="0"/>
                        <a:ea typeface="Cambria Math" panose="02040503050406030204" pitchFamily="18" charset="0"/>
                      </a:rPr>
                      <m:t>𝜇</m:t>
                    </m:r>
                    <m:r>
                      <a:rPr lang="it-IT" sz="1400" b="0" i="1" smtClean="0">
                        <a:solidFill>
                          <a:prstClr val="black"/>
                        </a:solidFill>
                        <a:latin typeface="Cambria Math" panose="02040503050406030204" pitchFamily="18" charset="0"/>
                        <a:ea typeface="Cambria Math" panose="02040503050406030204" pitchFamily="18" charset="0"/>
                      </a:rPr>
                      <m:t>𝑠</m:t>
                    </m:r>
                    <m:r>
                      <a:rPr lang="it-IT" sz="1400" b="0" i="1" smtClean="0">
                        <a:solidFill>
                          <a:prstClr val="black"/>
                        </a:solidFill>
                        <a:latin typeface="Cambria Math" panose="02040503050406030204" pitchFamily="18" charset="0"/>
                        <a:ea typeface="Cambria Math" panose="02040503050406030204" pitchFamily="18" charset="0"/>
                      </a:rPr>
                      <m:t> </m:t>
                    </m:r>
                  </m:oMath>
                </a14:m>
                <a:r>
                  <a:rPr lang="it-IT" sz="1400" dirty="0" smtClean="0">
                    <a:solidFill>
                      <a:prstClr val="black"/>
                    </a:solidFill>
                    <a:latin typeface="Calibri" panose="020F0502020204030204" pitchFamily="34" charset="0"/>
                    <a:cs typeface="Calibri" panose="020F0502020204030204" pitchFamily="34" charset="0"/>
                  </a:rPr>
                  <a:t>pulse </a:t>
                </a:r>
                <a:r>
                  <a:rPr lang="it-IT" sz="1400" dirty="0" err="1" smtClean="0">
                    <a:solidFill>
                      <a:prstClr val="black"/>
                    </a:solidFill>
                    <a:latin typeface="Calibri" panose="020F0502020204030204" pitchFamily="34" charset="0"/>
                    <a:cs typeface="Calibri" panose="020F0502020204030204" pitchFamily="34" charset="0"/>
                  </a:rPr>
                  <a:t>length</a:t>
                </a:r>
                <a:endParaRPr lang="it-IT" sz="1400" dirty="0" smtClean="0">
                  <a:solidFill>
                    <a:prstClr val="black"/>
                  </a:solidFill>
                  <a:latin typeface="Calibri" panose="020F0502020204030204" pitchFamily="34" charset="0"/>
                  <a:cs typeface="Calibri" panose="020F0502020204030204" pitchFamily="34" charset="0"/>
                </a:endParaRPr>
              </a:p>
              <a:p>
                <a:r>
                  <a:rPr lang="it-IT" sz="1400" dirty="0" smtClean="0">
                    <a:solidFill>
                      <a:prstClr val="black"/>
                    </a:solidFill>
                    <a:latin typeface="Calibri" panose="020F0502020204030204" pitchFamily="34" charset="0"/>
                    <a:cs typeface="Calibri" panose="020F0502020204030204" pitchFamily="34" charset="0"/>
                  </a:rPr>
                  <a:t>         10°C with 2</a:t>
                </a:r>
                <a14:m>
                  <m:oMath xmlns:m="http://schemas.openxmlformats.org/officeDocument/2006/math">
                    <m:r>
                      <a:rPr lang="it-IT" sz="1400" i="1">
                        <a:solidFill>
                          <a:prstClr val="black"/>
                        </a:solidFill>
                        <a:latin typeface="Cambria Math" panose="02040503050406030204" pitchFamily="18" charset="0"/>
                        <a:ea typeface="Cambria Math" panose="02040503050406030204" pitchFamily="18" charset="0"/>
                      </a:rPr>
                      <m:t>𝜇</m:t>
                    </m:r>
                    <m:r>
                      <a:rPr lang="it-IT" sz="1400" i="1">
                        <a:solidFill>
                          <a:prstClr val="black"/>
                        </a:solidFill>
                        <a:latin typeface="Cambria Math" panose="02040503050406030204" pitchFamily="18" charset="0"/>
                        <a:ea typeface="Cambria Math" panose="02040503050406030204" pitchFamily="18" charset="0"/>
                      </a:rPr>
                      <m:t>𝑠</m:t>
                    </m:r>
                    <m:r>
                      <a:rPr lang="it-IT" sz="1400" i="1">
                        <a:solidFill>
                          <a:prstClr val="black"/>
                        </a:solidFill>
                        <a:latin typeface="Cambria Math" panose="02040503050406030204" pitchFamily="18" charset="0"/>
                        <a:ea typeface="Cambria Math" panose="02040503050406030204" pitchFamily="18" charset="0"/>
                      </a:rPr>
                      <m:t> </m:t>
                    </m:r>
                  </m:oMath>
                </a14:m>
                <a:r>
                  <a:rPr lang="it-IT" sz="1400" dirty="0">
                    <a:solidFill>
                      <a:prstClr val="black"/>
                    </a:solidFill>
                    <a:latin typeface="Calibri" panose="020F0502020204030204" pitchFamily="34" charset="0"/>
                    <a:cs typeface="Calibri" panose="020F0502020204030204" pitchFamily="34" charset="0"/>
                  </a:rPr>
                  <a:t>pulse </a:t>
                </a:r>
                <a:r>
                  <a:rPr lang="it-IT" sz="1400" dirty="0" err="1" smtClean="0">
                    <a:solidFill>
                      <a:prstClr val="black"/>
                    </a:solidFill>
                    <a:latin typeface="Calibri" panose="020F0502020204030204" pitchFamily="34" charset="0"/>
                    <a:cs typeface="Calibri" panose="020F0502020204030204" pitchFamily="34" charset="0"/>
                  </a:rPr>
                  <a:t>length</a:t>
                </a:r>
                <a:endParaRPr lang="it-IT" sz="1400" dirty="0" smtClean="0">
                  <a:solidFill>
                    <a:prstClr val="black"/>
                  </a:solidFill>
                  <a:latin typeface="Calibri" panose="020F0502020204030204" pitchFamily="34" charset="0"/>
                  <a:cs typeface="Calibri" panose="020F0502020204030204" pitchFamily="34" charset="0"/>
                </a:endParaRPr>
              </a:p>
            </p:txBody>
          </p:sp>
        </mc:Choice>
        <mc:Fallback>
          <p:sp>
            <p:nvSpPr>
              <p:cNvPr id="39" name="Rectangle 38"/>
              <p:cNvSpPr>
                <a:spLocks noRot="1" noChangeAspect="1" noMove="1" noResize="1" noEditPoints="1" noAdjustHandles="1" noChangeArrowheads="1" noChangeShapeType="1" noTextEdit="1"/>
              </p:cNvSpPr>
              <p:nvPr/>
            </p:nvSpPr>
            <p:spPr>
              <a:xfrm>
                <a:off x="506569" y="4271782"/>
                <a:ext cx="3356413" cy="1815882"/>
              </a:xfrm>
              <a:prstGeom prst="rect">
                <a:avLst/>
              </a:prstGeom>
              <a:blipFill rotWithShape="0">
                <a:blip r:embed="rId6"/>
                <a:stretch>
                  <a:fillRect l="-544" t="-671" b="-2349"/>
                </a:stretch>
              </a:blipFill>
            </p:spPr>
            <p:txBody>
              <a:bodyPr/>
              <a:lstStyle/>
              <a:p>
                <a:r>
                  <a:rPr lang="it-IT">
                    <a:noFill/>
                  </a:rPr>
                  <a:t> </a:t>
                </a:r>
              </a:p>
            </p:txBody>
          </p:sp>
        </mc:Fallback>
      </mc:AlternateContent>
      <p:sp>
        <p:nvSpPr>
          <p:cNvPr id="37" name="Rectangle 36"/>
          <p:cNvSpPr/>
          <p:nvPr/>
        </p:nvSpPr>
        <p:spPr>
          <a:xfrm>
            <a:off x="506569" y="1710177"/>
            <a:ext cx="3690583" cy="1169551"/>
          </a:xfrm>
          <a:prstGeom prst="rect">
            <a:avLst/>
          </a:prstGeom>
        </p:spPr>
        <p:txBody>
          <a:bodyPr wrap="square">
            <a:spAutoFit/>
          </a:bodyPr>
          <a:lstStyle/>
          <a:p>
            <a:pPr algn="just"/>
            <a:r>
              <a:rPr lang="it-IT" sz="1400" dirty="0" smtClean="0">
                <a:solidFill>
                  <a:prstClr val="black"/>
                </a:solidFill>
                <a:latin typeface="Calibri" panose="020F0502020204030204"/>
              </a:rPr>
              <a:t>The </a:t>
            </a:r>
            <a:r>
              <a:rPr lang="it-IT" sz="1400" dirty="0" err="1" smtClean="0">
                <a:solidFill>
                  <a:prstClr val="black"/>
                </a:solidFill>
                <a:latin typeface="Calibri" panose="020F0502020204030204"/>
              </a:rPr>
              <a:t>azimuthal</a:t>
            </a:r>
            <a:r>
              <a:rPr lang="it-IT" sz="1400" dirty="0" smtClean="0">
                <a:solidFill>
                  <a:prstClr val="black"/>
                </a:solidFill>
                <a:latin typeface="Calibri" panose="020F0502020204030204"/>
              </a:rPr>
              <a:t> </a:t>
            </a:r>
            <a:r>
              <a:rPr lang="it-IT" sz="1400" dirty="0" err="1" smtClean="0">
                <a:solidFill>
                  <a:prstClr val="black"/>
                </a:solidFill>
                <a:latin typeface="Calibri" panose="020F0502020204030204"/>
              </a:rPr>
              <a:t>magnetic</a:t>
            </a:r>
            <a:r>
              <a:rPr lang="it-IT" sz="1400" dirty="0" smtClean="0">
                <a:solidFill>
                  <a:prstClr val="black"/>
                </a:solidFill>
                <a:latin typeface="Calibri" panose="020F0502020204030204"/>
              </a:rPr>
              <a:t> </a:t>
            </a:r>
            <a:r>
              <a:rPr lang="it-IT" sz="1400" dirty="0" err="1" smtClean="0">
                <a:solidFill>
                  <a:prstClr val="black"/>
                </a:solidFill>
                <a:latin typeface="Calibri" panose="020F0502020204030204"/>
              </a:rPr>
              <a:t>quadrupolar</a:t>
            </a:r>
            <a:r>
              <a:rPr lang="it-IT" sz="1400" dirty="0" smtClean="0">
                <a:solidFill>
                  <a:prstClr val="black"/>
                </a:solidFill>
                <a:latin typeface="Calibri" panose="020F0502020204030204"/>
              </a:rPr>
              <a:t> </a:t>
            </a:r>
            <a:r>
              <a:rPr lang="it-IT" sz="1400" dirty="0" err="1" smtClean="0">
                <a:solidFill>
                  <a:prstClr val="black"/>
                </a:solidFill>
                <a:latin typeface="Calibri" panose="020F0502020204030204"/>
              </a:rPr>
              <a:t>field</a:t>
            </a:r>
            <a:r>
              <a:rPr lang="it-IT" sz="1400" dirty="0" smtClean="0">
                <a:solidFill>
                  <a:prstClr val="black"/>
                </a:solidFill>
                <a:latin typeface="Calibri" panose="020F0502020204030204"/>
              </a:rPr>
              <a:t> component </a:t>
            </a:r>
            <a:r>
              <a:rPr lang="it-IT" sz="1400" dirty="0" err="1" smtClean="0">
                <a:solidFill>
                  <a:prstClr val="black"/>
                </a:solidFill>
                <a:latin typeface="Calibri" panose="020F0502020204030204"/>
              </a:rPr>
              <a:t>along</a:t>
            </a:r>
            <a:r>
              <a:rPr lang="it-IT" sz="1400" dirty="0" smtClean="0">
                <a:solidFill>
                  <a:prstClr val="black"/>
                </a:solidFill>
                <a:latin typeface="Calibri" panose="020F0502020204030204"/>
              </a:rPr>
              <a:t> an </a:t>
            </a:r>
            <a:r>
              <a:rPr lang="it-IT" sz="1400" dirty="0" err="1" smtClean="0">
                <a:solidFill>
                  <a:prstClr val="black"/>
                </a:solidFill>
                <a:latin typeface="Calibri" panose="020F0502020204030204"/>
              </a:rPr>
              <a:t>arc</a:t>
            </a:r>
            <a:r>
              <a:rPr lang="it-IT" sz="1400" dirty="0" smtClean="0">
                <a:solidFill>
                  <a:prstClr val="black"/>
                </a:solidFill>
                <a:latin typeface="Calibri" panose="020F0502020204030204"/>
              </a:rPr>
              <a:t> of r=5mm </a:t>
            </a:r>
            <a:r>
              <a:rPr lang="it-IT" sz="1400" dirty="0" err="1" smtClean="0">
                <a:solidFill>
                  <a:prstClr val="black"/>
                </a:solidFill>
                <a:latin typeface="Calibri" panose="020F0502020204030204"/>
              </a:rPr>
              <a:t>at</a:t>
            </a:r>
            <a:r>
              <a:rPr lang="it-IT" sz="1400" dirty="0" smtClean="0">
                <a:solidFill>
                  <a:prstClr val="black"/>
                </a:solidFill>
                <a:latin typeface="Calibri" panose="020F0502020204030204"/>
              </a:rPr>
              <a:t> the center of the </a:t>
            </a:r>
            <a:r>
              <a:rPr lang="it-IT" sz="1400" dirty="0" err="1" smtClean="0">
                <a:solidFill>
                  <a:prstClr val="black"/>
                </a:solidFill>
                <a:latin typeface="Calibri" panose="020F0502020204030204"/>
              </a:rPr>
              <a:t>coupler</a:t>
            </a:r>
            <a:r>
              <a:rPr lang="it-IT" sz="1400" dirty="0" smtClean="0">
                <a:solidFill>
                  <a:prstClr val="black"/>
                </a:solidFill>
                <a:latin typeface="Calibri" panose="020F0502020204030204"/>
              </a:rPr>
              <a:t> </a:t>
            </a:r>
            <a:r>
              <a:rPr lang="it-IT" sz="1400" dirty="0" err="1" smtClean="0">
                <a:solidFill>
                  <a:prstClr val="black"/>
                </a:solidFill>
                <a:latin typeface="Calibri" panose="020F0502020204030204"/>
              </a:rPr>
              <a:t>have</a:t>
            </a:r>
            <a:r>
              <a:rPr lang="it-IT" sz="1400" dirty="0" smtClean="0">
                <a:solidFill>
                  <a:prstClr val="black"/>
                </a:solidFill>
                <a:latin typeface="Calibri" panose="020F0502020204030204"/>
              </a:rPr>
              <a:t> </a:t>
            </a:r>
            <a:r>
              <a:rPr lang="it-IT" sz="1400" dirty="0" err="1" smtClean="0">
                <a:solidFill>
                  <a:prstClr val="black"/>
                </a:solidFill>
                <a:latin typeface="Calibri" panose="020F0502020204030204"/>
              </a:rPr>
              <a:t>been</a:t>
            </a:r>
            <a:r>
              <a:rPr lang="it-IT" sz="1400" dirty="0" smtClean="0">
                <a:solidFill>
                  <a:prstClr val="black"/>
                </a:solidFill>
                <a:latin typeface="Calibri" panose="020F0502020204030204"/>
              </a:rPr>
              <a:t> </a:t>
            </a:r>
            <a:r>
              <a:rPr lang="it-IT" sz="1400" dirty="0" err="1" smtClean="0">
                <a:solidFill>
                  <a:prstClr val="black"/>
                </a:solidFill>
                <a:latin typeface="Calibri" panose="020F0502020204030204"/>
              </a:rPr>
              <a:t>considered</a:t>
            </a:r>
            <a:r>
              <a:rPr lang="it-IT" sz="1400" dirty="0" smtClean="0">
                <a:solidFill>
                  <a:prstClr val="black"/>
                </a:solidFill>
                <a:latin typeface="Calibri" panose="020F0502020204030204"/>
              </a:rPr>
              <a:t> in figure. A fine</a:t>
            </a:r>
            <a:r>
              <a:rPr lang="it-IT" sz="1400" b="1" dirty="0" smtClean="0">
                <a:solidFill>
                  <a:prstClr val="black"/>
                </a:solidFill>
                <a:latin typeface="Calibri" panose="020F0502020204030204"/>
              </a:rPr>
              <a:t> </a:t>
            </a:r>
            <a:r>
              <a:rPr lang="it-IT" sz="1400" dirty="0" err="1">
                <a:solidFill>
                  <a:prstClr val="black"/>
                </a:solidFill>
                <a:latin typeface="Calibri" panose="020F0502020204030204"/>
              </a:rPr>
              <a:t>compensation</a:t>
            </a:r>
            <a:r>
              <a:rPr lang="it-IT" sz="1400" dirty="0">
                <a:solidFill>
                  <a:prstClr val="black"/>
                </a:solidFill>
                <a:latin typeface="Calibri" panose="020F0502020204030204"/>
              </a:rPr>
              <a:t> </a:t>
            </a:r>
            <a:r>
              <a:rPr lang="it-IT" sz="1400" dirty="0" smtClean="0">
                <a:solidFill>
                  <a:prstClr val="black"/>
                </a:solidFill>
                <a:latin typeface="Calibri" panose="020F0502020204030204"/>
              </a:rPr>
              <a:t>of the </a:t>
            </a:r>
            <a:r>
              <a:rPr lang="it-IT" sz="1400" dirty="0" err="1" smtClean="0">
                <a:solidFill>
                  <a:prstClr val="black"/>
                </a:solidFill>
                <a:latin typeface="Calibri" panose="020F0502020204030204"/>
              </a:rPr>
              <a:t>quadrupolar</a:t>
            </a:r>
            <a:r>
              <a:rPr lang="it-IT" sz="1400" dirty="0" smtClean="0">
                <a:solidFill>
                  <a:prstClr val="black"/>
                </a:solidFill>
                <a:latin typeface="Calibri" panose="020F0502020204030204"/>
              </a:rPr>
              <a:t> component </a:t>
            </a:r>
            <a:r>
              <a:rPr lang="it-IT" sz="1400" dirty="0" err="1" smtClean="0">
                <a:solidFill>
                  <a:prstClr val="black"/>
                </a:solidFill>
                <a:latin typeface="Calibri" panose="020F0502020204030204"/>
              </a:rPr>
              <a:t>has</a:t>
            </a:r>
            <a:r>
              <a:rPr lang="it-IT" sz="1400" dirty="0" smtClean="0">
                <a:solidFill>
                  <a:prstClr val="black"/>
                </a:solidFill>
                <a:latin typeface="Calibri" panose="020F0502020204030204"/>
              </a:rPr>
              <a:t> </a:t>
            </a:r>
            <a:r>
              <a:rPr lang="it-IT" sz="1400" dirty="0" err="1" smtClean="0">
                <a:solidFill>
                  <a:prstClr val="black"/>
                </a:solidFill>
                <a:latin typeface="Calibri" panose="020F0502020204030204"/>
              </a:rPr>
              <a:t>been</a:t>
            </a:r>
            <a:r>
              <a:rPr lang="it-IT" sz="1400" dirty="0" smtClean="0">
                <a:solidFill>
                  <a:prstClr val="black"/>
                </a:solidFill>
                <a:latin typeface="Calibri" panose="020F0502020204030204"/>
              </a:rPr>
              <a:t> </a:t>
            </a:r>
            <a:r>
              <a:rPr lang="it-IT" sz="1400" dirty="0" err="1" smtClean="0">
                <a:solidFill>
                  <a:prstClr val="black"/>
                </a:solidFill>
                <a:latin typeface="Calibri" panose="020F0502020204030204"/>
              </a:rPr>
              <a:t>performed</a:t>
            </a:r>
            <a:r>
              <a:rPr lang="it-IT" sz="1400" dirty="0" smtClean="0">
                <a:solidFill>
                  <a:prstClr val="black"/>
                </a:solidFill>
                <a:latin typeface="Calibri" panose="020F0502020204030204"/>
              </a:rPr>
              <a:t>, </a:t>
            </a:r>
            <a:r>
              <a:rPr lang="it-IT" sz="1400" dirty="0" err="1" smtClean="0">
                <a:solidFill>
                  <a:prstClr val="black"/>
                </a:solidFill>
                <a:latin typeface="Calibri" panose="020F0502020204030204"/>
              </a:rPr>
              <a:t>acting</a:t>
            </a:r>
            <a:r>
              <a:rPr lang="it-IT" sz="1400" dirty="0" smtClean="0">
                <a:solidFill>
                  <a:prstClr val="black"/>
                </a:solidFill>
                <a:latin typeface="Calibri" panose="020F0502020204030204"/>
              </a:rPr>
              <a:t> </a:t>
            </a:r>
            <a:r>
              <a:rPr lang="it-IT" sz="1400" dirty="0">
                <a:solidFill>
                  <a:prstClr val="black"/>
                </a:solidFill>
                <a:latin typeface="Calibri" panose="020F0502020204030204"/>
              </a:rPr>
              <a:t>on </a:t>
            </a:r>
            <a:r>
              <a:rPr lang="el-GR" sz="1400" dirty="0" smtClean="0">
                <a:solidFill>
                  <a:prstClr val="black"/>
                </a:solidFill>
                <a:latin typeface="Calibri" panose="020F0502020204030204"/>
              </a:rPr>
              <a:t>Δ</a:t>
            </a:r>
            <a:r>
              <a:rPr lang="it-IT" sz="1400" dirty="0" smtClean="0">
                <a:solidFill>
                  <a:prstClr val="black"/>
                </a:solidFill>
                <a:latin typeface="Calibri" panose="020F0502020204030204"/>
              </a:rPr>
              <a:t>Y.</a:t>
            </a:r>
          </a:p>
        </p:txBody>
      </p:sp>
      <p:sp>
        <p:nvSpPr>
          <p:cNvPr id="15" name="TextBox 14"/>
          <p:cNvSpPr txBox="1"/>
          <p:nvPr/>
        </p:nvSpPr>
        <p:spPr>
          <a:xfrm>
            <a:off x="0" y="6551056"/>
            <a:ext cx="8706118" cy="307777"/>
          </a:xfrm>
          <a:prstGeom prst="rect">
            <a:avLst/>
          </a:prstGeom>
          <a:noFill/>
        </p:spPr>
        <p:txBody>
          <a:bodyPr wrap="square" rtlCol="0">
            <a:spAutoFit/>
          </a:bodyPr>
          <a:lstStyle/>
          <a:p>
            <a:pPr algn="r"/>
            <a:r>
              <a:rPr lang="it-IT" sz="1400" dirty="0" smtClean="0">
                <a:solidFill>
                  <a:schemeClr val="tx1">
                    <a:lumMod val="95000"/>
                  </a:schemeClr>
                </a:solidFill>
                <a:latin typeface="Calibri" panose="020F0502020204030204" pitchFamily="34" charset="0"/>
                <a:cs typeface="Calibri" panose="020F0502020204030204" pitchFamily="34" charset="0"/>
              </a:rPr>
              <a:t>07-06-2018</a:t>
            </a:r>
            <a:endParaRPr lang="it-IT" sz="1400" dirty="0">
              <a:solidFill>
                <a:schemeClr val="tx1">
                  <a:lumMod val="95000"/>
                </a:schemeClr>
              </a:solidFill>
              <a:latin typeface="Calibri" panose="020F0502020204030204" pitchFamily="34" charset="0"/>
              <a:cs typeface="Calibri" panose="020F0502020204030204" pitchFamily="34" charset="0"/>
            </a:endParaRPr>
          </a:p>
        </p:txBody>
      </p:sp>
      <p:sp>
        <p:nvSpPr>
          <p:cNvPr id="16" name="TextBox 15"/>
          <p:cNvSpPr txBox="1"/>
          <p:nvPr/>
        </p:nvSpPr>
        <p:spPr>
          <a:xfrm>
            <a:off x="-4606" y="6550223"/>
            <a:ext cx="8126882" cy="307777"/>
          </a:xfrm>
          <a:prstGeom prst="rect">
            <a:avLst/>
          </a:prstGeom>
          <a:noFill/>
        </p:spPr>
        <p:txBody>
          <a:bodyPr wrap="square" rtlCol="0">
            <a:spAutoFit/>
          </a:bodyPr>
          <a:lstStyle/>
          <a:p>
            <a:r>
              <a:rPr lang="it-IT" sz="1400" dirty="0" smtClean="0">
                <a:solidFill>
                  <a:schemeClr val="tx1">
                    <a:lumMod val="95000"/>
                  </a:schemeClr>
                </a:solidFill>
                <a:latin typeface="Calibri" panose="020F0502020204030204" pitchFamily="34" charset="0"/>
                <a:cs typeface="Calibri" panose="020F0502020204030204" pitchFamily="34" charset="0"/>
              </a:rPr>
              <a:t>HG2018 - Shanghai			</a:t>
            </a:r>
          </a:p>
        </p:txBody>
      </p:sp>
      <p:sp>
        <p:nvSpPr>
          <p:cNvPr id="8" name="TextBox 7"/>
          <p:cNvSpPr txBox="1"/>
          <p:nvPr/>
        </p:nvSpPr>
        <p:spPr>
          <a:xfrm>
            <a:off x="128789" y="4361380"/>
            <a:ext cx="377780" cy="369332"/>
          </a:xfrm>
          <a:prstGeom prst="rect">
            <a:avLst/>
          </a:prstGeom>
          <a:noFill/>
        </p:spPr>
        <p:txBody>
          <a:bodyPr wrap="square" rtlCol="0">
            <a:spAutoFit/>
          </a:bodyPr>
          <a:lstStyle/>
          <a:p>
            <a:endParaRPr lang="it-IT" dirty="0"/>
          </a:p>
        </p:txBody>
      </p:sp>
      <p:sp>
        <p:nvSpPr>
          <p:cNvPr id="19" name="Rectangle 18"/>
          <p:cNvSpPr/>
          <p:nvPr/>
        </p:nvSpPr>
        <p:spPr>
          <a:xfrm>
            <a:off x="4848870" y="3632176"/>
            <a:ext cx="1294352" cy="338554"/>
          </a:xfrm>
          <a:prstGeom prst="rect">
            <a:avLst/>
          </a:prstGeom>
        </p:spPr>
        <p:txBody>
          <a:bodyPr wrap="square">
            <a:spAutoFit/>
          </a:bodyPr>
          <a:lstStyle/>
          <a:p>
            <a:r>
              <a:rPr lang="it-IT" sz="1600" b="1" dirty="0" err="1" smtClean="0">
                <a:solidFill>
                  <a:srgbClr val="004AB8"/>
                </a:solidFill>
                <a:latin typeface="Calibri" panose="020F0502020204030204"/>
              </a:rPr>
              <a:t>H</a:t>
            </a:r>
            <a:r>
              <a:rPr lang="it-IT" sz="1600" b="1" baseline="-25000" dirty="0" err="1" smtClean="0">
                <a:solidFill>
                  <a:srgbClr val="004AB8"/>
                </a:solidFill>
                <a:latin typeface="Calibri" panose="020F0502020204030204"/>
              </a:rPr>
              <a:t>surf</a:t>
            </a:r>
            <a:r>
              <a:rPr lang="it-IT" sz="1600" b="1" baseline="-25000" dirty="0" smtClean="0">
                <a:solidFill>
                  <a:srgbClr val="004AB8"/>
                </a:solidFill>
                <a:latin typeface="Calibri" panose="020F0502020204030204"/>
              </a:rPr>
              <a:t> </a:t>
            </a:r>
            <a:r>
              <a:rPr lang="it-IT" sz="1600" b="1" dirty="0">
                <a:solidFill>
                  <a:srgbClr val="004AB8"/>
                </a:solidFill>
                <a:latin typeface="Calibri" panose="020F0502020204030204"/>
              </a:rPr>
              <a:t>[</a:t>
            </a:r>
            <a:r>
              <a:rPr lang="it-IT" sz="1600" b="1" dirty="0" smtClean="0">
                <a:solidFill>
                  <a:srgbClr val="004AB8"/>
                </a:solidFill>
                <a:latin typeface="Calibri" panose="020F0502020204030204"/>
              </a:rPr>
              <a:t>A/m]</a:t>
            </a:r>
            <a:endParaRPr lang="it-IT" sz="1600" b="1" dirty="0">
              <a:solidFill>
                <a:srgbClr val="004AB8"/>
              </a:solidFill>
            </a:endParaRPr>
          </a:p>
        </p:txBody>
      </p:sp>
    </p:spTree>
    <p:extLst>
      <p:ext uri="{BB962C8B-B14F-4D97-AF65-F5344CB8AC3E}">
        <p14:creationId xmlns:p14="http://schemas.microsoft.com/office/powerpoint/2010/main" val="3496291979"/>
      </p:ext>
    </p:extLst>
  </p:cSld>
  <p:clrMapOvr>
    <a:masterClrMapping/>
  </p:clrMapOvr>
  <mc:AlternateContent xmlns:mc="http://schemas.openxmlformats.org/markup-compatibility/2006" xmlns:p14="http://schemas.microsoft.com/office/powerpoint/2010/main">
    <mc:Choice Requires="p14">
      <p:transition spd="slow" p14:dur="2000" advTm="42504"/>
    </mc:Choice>
    <mc:Fallback xmlns="">
      <p:transition spd="slow" advTm="42504"/>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4606" y="799123"/>
            <a:ext cx="9144002" cy="57654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prstClr val="white"/>
              </a:solidFill>
            </a:endParaRPr>
          </a:p>
        </p:txBody>
      </p:sp>
      <p:sp>
        <p:nvSpPr>
          <p:cNvPr id="2" name="Titolo 1"/>
          <p:cNvSpPr>
            <a:spLocks noGrp="1"/>
          </p:cNvSpPr>
          <p:nvPr>
            <p:ph type="title"/>
          </p:nvPr>
        </p:nvSpPr>
        <p:spPr>
          <a:xfrm>
            <a:off x="628650" y="1"/>
            <a:ext cx="7886700" cy="811368"/>
          </a:xfrm>
        </p:spPr>
        <p:txBody>
          <a:bodyPr>
            <a:normAutofit fontScale="90000"/>
          </a:bodyPr>
          <a:lstStyle/>
          <a:p>
            <a:r>
              <a:rPr lang="it-IT" sz="3600" b="1" dirty="0" smtClean="0">
                <a:solidFill>
                  <a:schemeClr val="tx1">
                    <a:lumMod val="85000"/>
                  </a:schemeClr>
                </a:solidFill>
                <a:latin typeface="Calibri" panose="020F0502020204030204" pitchFamily="34" charset="0"/>
                <a:cs typeface="Calibri" panose="020F0502020204030204" pitchFamily="34" charset="0"/>
              </a:rPr>
              <a:t>Linac with </a:t>
            </a:r>
            <a:r>
              <a:rPr lang="it-IT" sz="3600" b="1" dirty="0" err="1" smtClean="0">
                <a:solidFill>
                  <a:schemeClr val="tx1">
                    <a:lumMod val="85000"/>
                  </a:schemeClr>
                </a:solidFill>
                <a:latin typeface="Calibri" panose="020F0502020204030204" pitchFamily="34" charset="0"/>
                <a:cs typeface="Calibri" panose="020F0502020204030204" pitchFamily="34" charset="0"/>
              </a:rPr>
              <a:t>gaskets</a:t>
            </a:r>
            <a:r>
              <a:rPr lang="it-IT" sz="3600" b="1" dirty="0" smtClean="0">
                <a:solidFill>
                  <a:schemeClr val="tx1">
                    <a:lumMod val="85000"/>
                  </a:schemeClr>
                </a:solidFill>
                <a:latin typeface="Calibri" panose="020F0502020204030204" pitchFamily="34" charset="0"/>
                <a:cs typeface="Calibri" panose="020F0502020204030204" pitchFamily="34" charset="0"/>
              </a:rPr>
              <a:t>: </a:t>
            </a:r>
            <a:r>
              <a:rPr lang="it-IT" sz="3600" b="1" dirty="0" err="1" smtClean="0">
                <a:solidFill>
                  <a:schemeClr val="tx1">
                    <a:lumMod val="85000"/>
                  </a:schemeClr>
                </a:solidFill>
                <a:latin typeface="Calibri" panose="020F0502020204030204" pitchFamily="34" charset="0"/>
                <a:cs typeface="Calibri" panose="020F0502020204030204" pitchFamily="34" charset="0"/>
              </a:rPr>
              <a:t>Electromagnetic</a:t>
            </a:r>
            <a:r>
              <a:rPr lang="it-IT" sz="3600" b="1" dirty="0" smtClean="0">
                <a:solidFill>
                  <a:schemeClr val="tx1">
                    <a:lumMod val="85000"/>
                  </a:schemeClr>
                </a:solidFill>
                <a:latin typeface="Calibri" panose="020F0502020204030204" pitchFamily="34" charset="0"/>
                <a:cs typeface="Calibri" panose="020F0502020204030204" pitchFamily="34" charset="0"/>
              </a:rPr>
              <a:t> </a:t>
            </a:r>
            <a:r>
              <a:rPr lang="it-IT" sz="3600" b="1" dirty="0">
                <a:solidFill>
                  <a:schemeClr val="tx1">
                    <a:lumMod val="85000"/>
                  </a:schemeClr>
                </a:solidFill>
                <a:latin typeface="Calibri" panose="020F0502020204030204" pitchFamily="34" charset="0"/>
                <a:cs typeface="Calibri" panose="020F0502020204030204" pitchFamily="34" charset="0"/>
              </a:rPr>
              <a:t>r</a:t>
            </a:r>
            <a:r>
              <a:rPr lang="it-IT" sz="3600" b="1" dirty="0" smtClean="0">
                <a:solidFill>
                  <a:schemeClr val="tx1">
                    <a:lumMod val="85000"/>
                  </a:schemeClr>
                </a:solidFill>
                <a:latin typeface="Calibri" panose="020F0502020204030204" pitchFamily="34" charset="0"/>
                <a:cs typeface="Calibri" panose="020F0502020204030204" pitchFamily="34" charset="0"/>
              </a:rPr>
              <a:t>esults</a:t>
            </a:r>
            <a:endParaRPr lang="it-IT" sz="3600" b="1" dirty="0">
              <a:solidFill>
                <a:schemeClr val="tx1">
                  <a:lumMod val="85000"/>
                </a:schemeClr>
              </a:solidFill>
              <a:latin typeface="Calibri" panose="020F0502020204030204" pitchFamily="34" charset="0"/>
              <a:cs typeface="Calibri" panose="020F0502020204030204" pitchFamily="34" charset="0"/>
            </a:endParaRPr>
          </a:p>
        </p:txBody>
      </p:sp>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34475" y="3864215"/>
            <a:ext cx="3795531" cy="2660057"/>
          </a:xfrm>
          <a:prstGeom prst="rect">
            <a:avLst/>
          </a:prstGeom>
        </p:spPr>
      </p:pic>
      <p:pic>
        <p:nvPicPr>
          <p:cNvPr id="19" name="Picture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33590" y="1240821"/>
            <a:ext cx="3896416" cy="2730762"/>
          </a:xfrm>
          <a:prstGeom prst="rect">
            <a:avLst/>
          </a:prstGeom>
        </p:spPr>
      </p:pic>
      <p:pic>
        <p:nvPicPr>
          <p:cNvPr id="20" name="Picture 19"/>
          <p:cNvPicPr>
            <a:picLocks noChangeAspect="1"/>
          </p:cNvPicPr>
          <p:nvPr/>
        </p:nvPicPr>
        <p:blipFill rotWithShape="1">
          <a:blip r:embed="rId5" cstate="print">
            <a:extLst>
              <a:ext uri="{28A0092B-C50C-407E-A947-70E740481C1C}">
                <a14:useLocalDpi xmlns:a14="http://schemas.microsoft.com/office/drawing/2010/main" val="0"/>
              </a:ext>
            </a:extLst>
          </a:blip>
          <a:srcRect b="12159"/>
          <a:stretch/>
        </p:blipFill>
        <p:spPr>
          <a:xfrm>
            <a:off x="142571" y="4093921"/>
            <a:ext cx="4986080" cy="2430351"/>
          </a:xfrm>
          <a:prstGeom prst="rect">
            <a:avLst/>
          </a:prstGeom>
        </p:spPr>
      </p:pic>
      <p:sp>
        <p:nvSpPr>
          <p:cNvPr id="22" name="TextBox 21"/>
          <p:cNvSpPr txBox="1"/>
          <p:nvPr/>
        </p:nvSpPr>
        <p:spPr>
          <a:xfrm>
            <a:off x="6947573" y="4694144"/>
            <a:ext cx="2820473" cy="369332"/>
          </a:xfrm>
          <a:prstGeom prst="rect">
            <a:avLst/>
          </a:prstGeom>
          <a:noFill/>
        </p:spPr>
        <p:txBody>
          <a:bodyPr wrap="square" rtlCol="0">
            <a:spAutoFit/>
          </a:bodyPr>
          <a:lstStyle/>
          <a:p>
            <a:r>
              <a:rPr lang="el-GR" dirty="0" smtClean="0">
                <a:solidFill>
                  <a:prstClr val="black"/>
                </a:solidFill>
                <a:latin typeface="Calibri" panose="020F0502020204030204"/>
              </a:rPr>
              <a:t>Δφ</a:t>
            </a:r>
            <a:r>
              <a:rPr lang="it-IT" dirty="0" smtClean="0">
                <a:solidFill>
                  <a:prstClr val="black"/>
                </a:solidFill>
                <a:latin typeface="Calibri" panose="020F0502020204030204"/>
              </a:rPr>
              <a:t> = 120° ± 0.5°</a:t>
            </a:r>
            <a:endParaRPr lang="it-IT" dirty="0">
              <a:solidFill>
                <a:prstClr val="black"/>
              </a:solidFill>
              <a:latin typeface="Calibri" panose="020F0502020204030204"/>
            </a:endParaRPr>
          </a:p>
        </p:txBody>
      </p:sp>
      <p:cxnSp>
        <p:nvCxnSpPr>
          <p:cNvPr id="24" name="Straight Arrow Connector 23"/>
          <p:cNvCxnSpPr/>
          <p:nvPr/>
        </p:nvCxnSpPr>
        <p:spPr>
          <a:xfrm>
            <a:off x="7806103" y="5173079"/>
            <a:ext cx="0" cy="181282"/>
          </a:xfrm>
          <a:prstGeom prst="straightConnector1">
            <a:avLst/>
          </a:prstGeom>
          <a:noFill/>
          <a:ln w="28575" cap="flat" cmpd="sng" algn="ctr">
            <a:solidFill>
              <a:sysClr val="windowText" lastClr="000000"/>
            </a:solidFill>
            <a:prstDash val="solid"/>
            <a:miter lim="800000"/>
            <a:headEnd type="none" w="med" len="med"/>
            <a:tailEnd type="arrow" w="med" len="med"/>
          </a:ln>
          <a:effectLst/>
        </p:spPr>
      </p:cxnSp>
      <p:cxnSp>
        <p:nvCxnSpPr>
          <p:cNvPr id="25" name="Straight Connector 24"/>
          <p:cNvCxnSpPr/>
          <p:nvPr/>
        </p:nvCxnSpPr>
        <p:spPr>
          <a:xfrm flipH="1">
            <a:off x="7168070" y="5357580"/>
            <a:ext cx="663128" cy="0"/>
          </a:xfrm>
          <a:prstGeom prst="line">
            <a:avLst/>
          </a:prstGeom>
          <a:noFill/>
          <a:ln w="12700" cap="flat" cmpd="sng" algn="ctr">
            <a:solidFill>
              <a:sysClr val="windowText" lastClr="000000"/>
            </a:solidFill>
            <a:prstDash val="dash"/>
            <a:miter lim="800000"/>
          </a:ln>
          <a:effectLst/>
        </p:spPr>
      </p:cxnSp>
      <p:cxnSp>
        <p:nvCxnSpPr>
          <p:cNvPr id="26" name="Straight Connector 25"/>
          <p:cNvCxnSpPr/>
          <p:nvPr/>
        </p:nvCxnSpPr>
        <p:spPr>
          <a:xfrm flipH="1">
            <a:off x="7370834" y="5638671"/>
            <a:ext cx="446737" cy="1044"/>
          </a:xfrm>
          <a:prstGeom prst="line">
            <a:avLst/>
          </a:prstGeom>
          <a:noFill/>
          <a:ln w="12700" cap="flat" cmpd="sng" algn="ctr">
            <a:solidFill>
              <a:sysClr val="windowText" lastClr="000000"/>
            </a:solidFill>
            <a:prstDash val="dash"/>
            <a:miter lim="800000"/>
          </a:ln>
          <a:effectLst/>
        </p:spPr>
      </p:cxnSp>
      <p:cxnSp>
        <p:nvCxnSpPr>
          <p:cNvPr id="27" name="Straight Arrow Connector 26"/>
          <p:cNvCxnSpPr/>
          <p:nvPr/>
        </p:nvCxnSpPr>
        <p:spPr>
          <a:xfrm flipH="1" flipV="1">
            <a:off x="7806103" y="5645844"/>
            <a:ext cx="5644" cy="173973"/>
          </a:xfrm>
          <a:prstGeom prst="straightConnector1">
            <a:avLst/>
          </a:prstGeom>
          <a:noFill/>
          <a:ln w="28575" cap="flat" cmpd="sng" algn="ctr">
            <a:solidFill>
              <a:sysClr val="windowText" lastClr="000000"/>
            </a:solidFill>
            <a:prstDash val="solid"/>
            <a:miter lim="800000"/>
            <a:headEnd type="none" w="med" len="med"/>
            <a:tailEnd type="arrow" w="med" len="med"/>
          </a:ln>
          <a:effectLst/>
        </p:spPr>
      </p:cxnSp>
      <p:sp>
        <p:nvSpPr>
          <p:cNvPr id="28" name="TextBox 27"/>
          <p:cNvSpPr txBox="1"/>
          <p:nvPr/>
        </p:nvSpPr>
        <p:spPr>
          <a:xfrm>
            <a:off x="4929245" y="877783"/>
            <a:ext cx="4105106" cy="523220"/>
          </a:xfrm>
          <a:prstGeom prst="rect">
            <a:avLst/>
          </a:prstGeom>
          <a:noFill/>
        </p:spPr>
        <p:txBody>
          <a:bodyPr wrap="square" rtlCol="0">
            <a:spAutoFit/>
          </a:bodyPr>
          <a:lstStyle/>
          <a:p>
            <a:r>
              <a:rPr lang="it-IT" sz="1400" b="1" dirty="0" err="1" smtClean="0">
                <a:solidFill>
                  <a:srgbClr val="0000FF"/>
                </a:solidFill>
                <a:latin typeface="Calibri" panose="020F0502020204030204"/>
              </a:rPr>
              <a:t>Amplitude</a:t>
            </a:r>
            <a:r>
              <a:rPr lang="it-IT" sz="1400" dirty="0" smtClean="0">
                <a:solidFill>
                  <a:prstClr val="black"/>
                </a:solidFill>
                <a:latin typeface="Calibri" panose="020F0502020204030204"/>
              </a:rPr>
              <a:t> and </a:t>
            </a:r>
            <a:r>
              <a:rPr lang="it-IT" sz="1400" b="1" dirty="0" smtClean="0">
                <a:solidFill>
                  <a:srgbClr val="FF0000"/>
                </a:solidFill>
                <a:latin typeface="Calibri" panose="020F0502020204030204"/>
              </a:rPr>
              <a:t>Phase</a:t>
            </a:r>
            <a:r>
              <a:rPr lang="it-IT" sz="1400" dirty="0" smtClean="0">
                <a:solidFill>
                  <a:prstClr val="black"/>
                </a:solidFill>
                <a:latin typeface="Calibri" panose="020F0502020204030204"/>
              </a:rPr>
              <a:t> of the </a:t>
            </a:r>
            <a:r>
              <a:rPr lang="it-IT" sz="1400" dirty="0" err="1" smtClean="0">
                <a:solidFill>
                  <a:prstClr val="black"/>
                </a:solidFill>
                <a:latin typeface="Calibri" panose="020F0502020204030204"/>
              </a:rPr>
              <a:t>Electric</a:t>
            </a:r>
            <a:r>
              <a:rPr lang="it-IT" sz="1400" dirty="0" smtClean="0">
                <a:solidFill>
                  <a:prstClr val="black"/>
                </a:solidFill>
                <a:latin typeface="Calibri" panose="020F0502020204030204"/>
              </a:rPr>
              <a:t> </a:t>
            </a:r>
            <a:r>
              <a:rPr lang="it-IT" sz="1400" dirty="0" err="1" smtClean="0">
                <a:solidFill>
                  <a:prstClr val="black"/>
                </a:solidFill>
                <a:latin typeface="Calibri" panose="020F0502020204030204"/>
              </a:rPr>
              <a:t>field</a:t>
            </a:r>
            <a:r>
              <a:rPr lang="it-IT" sz="1400" dirty="0" smtClean="0">
                <a:solidFill>
                  <a:prstClr val="black"/>
                </a:solidFill>
                <a:latin typeface="Calibri" panose="020F0502020204030204"/>
              </a:rPr>
              <a:t> </a:t>
            </a:r>
            <a:r>
              <a:rPr lang="it-IT" sz="1400" dirty="0" err="1" smtClean="0">
                <a:solidFill>
                  <a:prstClr val="black"/>
                </a:solidFill>
                <a:latin typeface="Calibri" panose="020F0502020204030204"/>
              </a:rPr>
              <a:t>along</a:t>
            </a:r>
            <a:r>
              <a:rPr lang="it-IT" sz="1400" dirty="0" smtClean="0">
                <a:solidFill>
                  <a:prstClr val="black"/>
                </a:solidFill>
                <a:latin typeface="Calibri" panose="020F0502020204030204"/>
              </a:rPr>
              <a:t> the </a:t>
            </a:r>
            <a:r>
              <a:rPr lang="it-IT" sz="1400" dirty="0" err="1" smtClean="0">
                <a:solidFill>
                  <a:prstClr val="black"/>
                </a:solidFill>
                <a:latin typeface="Calibri" panose="020F0502020204030204"/>
              </a:rPr>
              <a:t>axis</a:t>
            </a:r>
            <a:r>
              <a:rPr lang="it-IT" sz="1400" dirty="0" smtClean="0">
                <a:solidFill>
                  <a:prstClr val="black"/>
                </a:solidFill>
                <a:latin typeface="Calibri" panose="020F0502020204030204"/>
              </a:rPr>
              <a:t> of the </a:t>
            </a:r>
            <a:r>
              <a:rPr lang="it-IT" sz="1400" dirty="0" err="1" smtClean="0">
                <a:solidFill>
                  <a:prstClr val="black"/>
                </a:solidFill>
                <a:latin typeface="Calibri" panose="020F0502020204030204"/>
              </a:rPr>
              <a:t>structure</a:t>
            </a:r>
            <a:endParaRPr lang="it-IT" sz="1400" dirty="0">
              <a:solidFill>
                <a:prstClr val="black"/>
              </a:solidFill>
              <a:latin typeface="Calibri" panose="020F0502020204030204"/>
            </a:endParaRPr>
          </a:p>
        </p:txBody>
      </p:sp>
      <mc:AlternateContent xmlns:mc="http://schemas.openxmlformats.org/markup-compatibility/2006" xmlns:a14="http://schemas.microsoft.com/office/drawing/2010/main">
        <mc:Choice Requires="a14">
          <p:graphicFrame>
            <p:nvGraphicFramePr>
              <p:cNvPr id="3" name="Tabella 2"/>
              <p:cNvGraphicFramePr>
                <a:graphicFrameLocks noGrp="1"/>
              </p:cNvGraphicFramePr>
              <p:nvPr>
                <p:extLst>
                  <p:ext uri="{D42A27DB-BD31-4B8C-83A1-F6EECF244321}">
                    <p14:modId xmlns:p14="http://schemas.microsoft.com/office/powerpoint/2010/main" val="409826867"/>
                  </p:ext>
                </p:extLst>
              </p:nvPr>
            </p:nvGraphicFramePr>
            <p:xfrm>
              <a:off x="909429" y="933707"/>
              <a:ext cx="3657966" cy="3513328"/>
            </p:xfrm>
            <a:graphic>
              <a:graphicData uri="http://schemas.openxmlformats.org/drawingml/2006/table">
                <a:tbl>
                  <a:tblPr firstRow="1" bandRow="1">
                    <a:tableStyleId>{D7AC3CCA-C797-4891-BE02-D94E43425B78}</a:tableStyleId>
                  </a:tblPr>
                  <a:tblGrid>
                    <a:gridCol w="1592687">
                      <a:extLst>
                        <a:ext uri="{9D8B030D-6E8A-4147-A177-3AD203B41FA5}">
                          <a16:colId xmlns="" xmlns:a16="http://schemas.microsoft.com/office/drawing/2014/main" val="2783537745"/>
                        </a:ext>
                      </a:extLst>
                    </a:gridCol>
                    <a:gridCol w="2065279">
                      <a:extLst>
                        <a:ext uri="{9D8B030D-6E8A-4147-A177-3AD203B41FA5}">
                          <a16:colId xmlns="" xmlns:a16="http://schemas.microsoft.com/office/drawing/2014/main" val="1465257750"/>
                        </a:ext>
                      </a:extLst>
                    </a:gridCol>
                  </a:tblGrid>
                  <a:tr h="257210">
                    <a:tc>
                      <a:txBody>
                        <a:bodyPr/>
                        <a:lstStyle/>
                        <a:p>
                          <a:pPr algn="ctr"/>
                          <a:r>
                            <a:rPr lang="it-IT" sz="1200" dirty="0" err="1" smtClean="0">
                              <a:latin typeface="Calibri" panose="020F0502020204030204" pitchFamily="34" charset="0"/>
                              <a:cs typeface="Calibri" panose="020F0502020204030204" pitchFamily="34" charset="0"/>
                            </a:rPr>
                            <a:t>Parameter</a:t>
                          </a:r>
                          <a:endParaRPr lang="it-IT" sz="1200" dirty="0">
                            <a:latin typeface="Calibri" panose="020F0502020204030204" pitchFamily="34" charset="0"/>
                            <a:cs typeface="Calibri" panose="020F0502020204030204" pitchFamily="34" charset="0"/>
                          </a:endParaRPr>
                        </a:p>
                      </a:txBody>
                      <a:tcPr>
                        <a:solidFill>
                          <a:schemeClr val="tx2"/>
                        </a:solidFill>
                      </a:tcPr>
                    </a:tc>
                    <a:tc>
                      <a:txBody>
                        <a:bodyPr/>
                        <a:lstStyle/>
                        <a:p>
                          <a:pPr algn="ctr"/>
                          <a:r>
                            <a:rPr lang="it-IT" sz="1200" dirty="0" smtClean="0">
                              <a:latin typeface="Calibri" panose="020F0502020204030204" pitchFamily="34" charset="0"/>
                              <a:cs typeface="Calibri" panose="020F0502020204030204" pitchFamily="34" charset="0"/>
                            </a:rPr>
                            <a:t>Value</a:t>
                          </a:r>
                          <a:endParaRPr lang="it-IT" sz="1200" dirty="0">
                            <a:latin typeface="Calibri" panose="020F0502020204030204" pitchFamily="34" charset="0"/>
                            <a:cs typeface="Calibri" panose="020F0502020204030204" pitchFamily="34" charset="0"/>
                          </a:endParaRPr>
                        </a:p>
                      </a:txBody>
                      <a:tcPr>
                        <a:solidFill>
                          <a:schemeClr val="tx2"/>
                        </a:solidFill>
                      </a:tcPr>
                    </a:tc>
                    <a:extLst>
                      <a:ext uri="{0D108BD9-81ED-4DB2-BD59-A6C34878D82A}">
                        <a16:rowId xmlns="" xmlns:a16="http://schemas.microsoft.com/office/drawing/2014/main" val="2517922365"/>
                      </a:ext>
                    </a:extLst>
                  </a:tr>
                  <a:tr h="257210">
                    <a:tc>
                      <a:txBody>
                        <a:bodyPr/>
                        <a:lstStyle/>
                        <a:p>
                          <a:r>
                            <a:rPr lang="it-IT" sz="1200" dirty="0" err="1" smtClean="0">
                              <a:latin typeface="Calibri" panose="020F0502020204030204" pitchFamily="34" charset="0"/>
                              <a:cs typeface="Calibri" panose="020F0502020204030204" pitchFamily="34" charset="0"/>
                            </a:rPr>
                            <a:t>fres</a:t>
                          </a:r>
                          <a:endParaRPr lang="it-IT" sz="1200" dirty="0">
                            <a:latin typeface="Calibri" panose="020F0502020204030204" pitchFamily="34" charset="0"/>
                            <a:cs typeface="Calibri" panose="020F0502020204030204" pitchFamily="34" charset="0"/>
                          </a:endParaRPr>
                        </a:p>
                      </a:txBody>
                      <a:tcPr>
                        <a:solidFill>
                          <a:schemeClr val="tx1"/>
                        </a:solidFill>
                      </a:tcPr>
                    </a:tc>
                    <a:tc>
                      <a:txBody>
                        <a:bodyPr/>
                        <a:lstStyle/>
                        <a:p>
                          <a:r>
                            <a:rPr lang="it-IT" sz="1200" dirty="0" smtClean="0">
                              <a:latin typeface="Calibri" panose="020F0502020204030204" pitchFamily="34" charset="0"/>
                              <a:cs typeface="Calibri" panose="020F0502020204030204" pitchFamily="34" charset="0"/>
                            </a:rPr>
                            <a:t>2998.01 MHz</a:t>
                          </a:r>
                          <a:endParaRPr lang="it-IT" sz="1200" dirty="0">
                            <a:latin typeface="Calibri" panose="020F0502020204030204" pitchFamily="34" charset="0"/>
                            <a:cs typeface="Calibri" panose="020F0502020204030204" pitchFamily="34" charset="0"/>
                          </a:endParaRPr>
                        </a:p>
                      </a:txBody>
                      <a:tcPr>
                        <a:solidFill>
                          <a:schemeClr val="tx1"/>
                        </a:solidFill>
                      </a:tcPr>
                    </a:tc>
                    <a:extLst>
                      <a:ext uri="{0D108BD9-81ED-4DB2-BD59-A6C34878D82A}">
                        <a16:rowId xmlns="" xmlns:a16="http://schemas.microsoft.com/office/drawing/2014/main" val="2959145401"/>
                      </a:ext>
                    </a:extLst>
                  </a:tr>
                  <a:tr h="257210">
                    <a:tc>
                      <a:txBody>
                        <a:bodyPr/>
                        <a:lstStyle/>
                        <a:p>
                          <a:r>
                            <a:rPr lang="it-IT" sz="1200" dirty="0" smtClean="0">
                              <a:latin typeface="Calibri" panose="020F0502020204030204" pitchFamily="34" charset="0"/>
                              <a:cs typeface="Calibri" panose="020F0502020204030204" pitchFamily="34" charset="0"/>
                            </a:rPr>
                            <a:t>mode</a:t>
                          </a:r>
                          <a:endParaRPr lang="it-IT" sz="1200" dirty="0">
                            <a:latin typeface="Calibri" panose="020F0502020204030204" pitchFamily="34" charset="0"/>
                            <a:cs typeface="Calibri" panose="020F0502020204030204" pitchFamily="34" charset="0"/>
                          </a:endParaRPr>
                        </a:p>
                      </a:txBody>
                      <a:tcPr>
                        <a:solidFill>
                          <a:schemeClr val="tx1"/>
                        </a:solidFill>
                      </a:tcPr>
                    </a:tc>
                    <a:tc>
                      <a:txBody>
                        <a:bodyPr/>
                        <a:lstStyle/>
                        <a:p>
                          <a:r>
                            <a:rPr lang="it-IT" sz="1200" dirty="0" smtClean="0">
                              <a:solidFill>
                                <a:prstClr val="black"/>
                              </a:solidFill>
                              <a:latin typeface="Calibri" panose="020F0502020204030204"/>
                            </a:rPr>
                            <a:t>2</a:t>
                          </a:r>
                          <a:r>
                            <a:rPr lang="el-GR" sz="1200" dirty="0" smtClean="0">
                              <a:solidFill>
                                <a:prstClr val="black"/>
                              </a:solidFill>
                              <a:latin typeface="Calibri" panose="020F0502020204030204"/>
                            </a:rPr>
                            <a:t>π</a:t>
                          </a:r>
                          <a:r>
                            <a:rPr lang="it-IT" sz="1200" dirty="0" smtClean="0">
                              <a:solidFill>
                                <a:prstClr val="black"/>
                              </a:solidFill>
                              <a:latin typeface="Calibri" panose="020F0502020204030204"/>
                            </a:rPr>
                            <a:t>/3</a:t>
                          </a:r>
                        </a:p>
                      </a:txBody>
                      <a:tcPr>
                        <a:solidFill>
                          <a:schemeClr val="tx1"/>
                        </a:solidFill>
                      </a:tcPr>
                    </a:tc>
                    <a:extLst>
                      <a:ext uri="{0D108BD9-81ED-4DB2-BD59-A6C34878D82A}">
                        <a16:rowId xmlns="" xmlns:a16="http://schemas.microsoft.com/office/drawing/2014/main" val="389077728"/>
                      </a:ext>
                    </a:extLst>
                  </a:tr>
                  <a:tr h="257210">
                    <a:tc>
                      <a:txBody>
                        <a:bodyPr/>
                        <a:lstStyle/>
                        <a:p>
                          <a:r>
                            <a:rPr lang="it-IT" sz="1200" dirty="0" smtClean="0">
                              <a:latin typeface="Calibri" panose="020F0502020204030204" pitchFamily="34" charset="0"/>
                              <a:cs typeface="Calibri" panose="020F0502020204030204" pitchFamily="34" charset="0"/>
                            </a:rPr>
                            <a:t>Cell </a:t>
                          </a:r>
                          <a:r>
                            <a:rPr lang="it-IT" sz="1200" dirty="0" err="1" smtClean="0">
                              <a:latin typeface="Calibri" panose="020F0502020204030204" pitchFamily="34" charset="0"/>
                              <a:cs typeface="Calibri" panose="020F0502020204030204" pitchFamily="34" charset="0"/>
                            </a:rPr>
                            <a:t>length</a:t>
                          </a:r>
                          <a:endParaRPr lang="it-IT" sz="1200" dirty="0">
                            <a:latin typeface="Calibri" panose="020F0502020204030204" pitchFamily="34" charset="0"/>
                            <a:cs typeface="Calibri" panose="020F0502020204030204" pitchFamily="34" charset="0"/>
                          </a:endParaRPr>
                        </a:p>
                      </a:txBody>
                      <a:tcPr>
                        <a:solidFill>
                          <a:schemeClr val="tx1"/>
                        </a:solidFill>
                      </a:tcPr>
                    </a:tc>
                    <a:tc>
                      <a:txBody>
                        <a:bodyPr/>
                        <a:lstStyle/>
                        <a:p>
                          <a:r>
                            <a:rPr lang="it-IT" sz="1200" dirty="0" smtClean="0">
                              <a:latin typeface="Calibri" panose="020F0502020204030204" pitchFamily="34" charset="0"/>
                              <a:cs typeface="Calibri" panose="020F0502020204030204" pitchFamily="34" charset="0"/>
                            </a:rPr>
                            <a:t>33.332 mm</a:t>
                          </a:r>
                          <a:endParaRPr lang="it-IT" sz="1200" dirty="0">
                            <a:latin typeface="Calibri" panose="020F0502020204030204" pitchFamily="34" charset="0"/>
                            <a:cs typeface="Calibri" panose="020F0502020204030204" pitchFamily="34" charset="0"/>
                          </a:endParaRPr>
                        </a:p>
                      </a:txBody>
                      <a:tcPr>
                        <a:solidFill>
                          <a:schemeClr val="tx1"/>
                        </a:solidFill>
                      </a:tcPr>
                    </a:tc>
                    <a:extLst>
                      <a:ext uri="{0D108BD9-81ED-4DB2-BD59-A6C34878D82A}">
                        <a16:rowId xmlns="" xmlns:a16="http://schemas.microsoft.com/office/drawing/2014/main" val="1669013293"/>
                      </a:ext>
                    </a:extLst>
                  </a:tr>
                  <a:tr h="257210">
                    <a:tc>
                      <a:txBody>
                        <a:bodyPr/>
                        <a:lstStyle/>
                        <a:p>
                          <a:r>
                            <a:rPr lang="it-IT" sz="1200" dirty="0" smtClean="0">
                              <a:latin typeface="Calibri" panose="020F0502020204030204" pitchFamily="34" charset="0"/>
                              <a:cs typeface="Calibri" panose="020F0502020204030204" pitchFamily="34" charset="0"/>
                            </a:rPr>
                            <a:t>Total </a:t>
                          </a:r>
                          <a:r>
                            <a:rPr lang="it-IT" sz="1200" dirty="0" err="1" smtClean="0">
                              <a:latin typeface="Calibri" panose="020F0502020204030204" pitchFamily="34" charset="0"/>
                              <a:cs typeface="Calibri" panose="020F0502020204030204" pitchFamily="34" charset="0"/>
                            </a:rPr>
                            <a:t>prototype</a:t>
                          </a:r>
                          <a:r>
                            <a:rPr lang="it-IT" sz="1200" dirty="0" smtClean="0">
                              <a:latin typeface="Calibri" panose="020F0502020204030204" pitchFamily="34" charset="0"/>
                              <a:cs typeface="Calibri" panose="020F0502020204030204" pitchFamily="34" charset="0"/>
                            </a:rPr>
                            <a:t> </a:t>
                          </a:r>
                          <a:r>
                            <a:rPr lang="it-IT" sz="1200" dirty="0" err="1" smtClean="0">
                              <a:latin typeface="Calibri" panose="020F0502020204030204" pitchFamily="34" charset="0"/>
                              <a:cs typeface="Calibri" panose="020F0502020204030204" pitchFamily="34" charset="0"/>
                            </a:rPr>
                            <a:t>length</a:t>
                          </a:r>
                          <a:endParaRPr lang="it-IT" sz="1200" dirty="0">
                            <a:latin typeface="Calibri" panose="020F0502020204030204" pitchFamily="34" charset="0"/>
                            <a:cs typeface="Calibri" panose="020F0502020204030204" pitchFamily="34" charset="0"/>
                          </a:endParaRPr>
                        </a:p>
                      </a:txBody>
                      <a:tcPr>
                        <a:solidFill>
                          <a:schemeClr val="tx1"/>
                        </a:solidFill>
                      </a:tcPr>
                    </a:tc>
                    <a:tc>
                      <a:txBody>
                        <a:bodyPr/>
                        <a:lstStyle/>
                        <a:p>
                          <a:r>
                            <a:rPr lang="it-IT" sz="1200" dirty="0" smtClean="0">
                              <a:latin typeface="Calibri" panose="020F0502020204030204" pitchFamily="34" charset="0"/>
                              <a:cs typeface="Calibri" panose="020F0502020204030204" pitchFamily="34" charset="0"/>
                            </a:rPr>
                            <a:t>415 mm</a:t>
                          </a:r>
                          <a:endParaRPr lang="it-IT" sz="1200" dirty="0">
                            <a:latin typeface="Calibri" panose="020F0502020204030204" pitchFamily="34" charset="0"/>
                            <a:cs typeface="Calibri" panose="020F0502020204030204" pitchFamily="34" charset="0"/>
                          </a:endParaRPr>
                        </a:p>
                      </a:txBody>
                      <a:tcPr>
                        <a:solidFill>
                          <a:schemeClr val="tx1"/>
                        </a:solidFill>
                      </a:tcPr>
                    </a:tc>
                  </a:tr>
                  <a:tr h="257210">
                    <a:tc>
                      <a:txBody>
                        <a:bodyPr/>
                        <a:lstStyle/>
                        <a:p>
                          <a:r>
                            <a:rPr lang="it-IT" sz="1200" dirty="0" smtClean="0">
                              <a:latin typeface="Calibri" panose="020F0502020204030204" pitchFamily="34" charset="0"/>
                              <a:cs typeface="Calibri" panose="020F0502020204030204" pitchFamily="34" charset="0"/>
                            </a:rPr>
                            <a:t>N° </a:t>
                          </a:r>
                          <a:r>
                            <a:rPr lang="it-IT" sz="1200" dirty="0" err="1" smtClean="0">
                              <a:latin typeface="Calibri" panose="020F0502020204030204" pitchFamily="34" charset="0"/>
                              <a:cs typeface="Calibri" panose="020F0502020204030204" pitchFamily="34" charset="0"/>
                            </a:rPr>
                            <a:t>cells</a:t>
                          </a:r>
                          <a:endParaRPr lang="it-IT" sz="1200" dirty="0">
                            <a:latin typeface="Calibri" panose="020F0502020204030204" pitchFamily="34" charset="0"/>
                            <a:cs typeface="Calibri" panose="020F0502020204030204" pitchFamily="34" charset="0"/>
                          </a:endParaRPr>
                        </a:p>
                      </a:txBody>
                      <a:tcPr>
                        <a:solidFill>
                          <a:schemeClr val="tx1"/>
                        </a:solidFill>
                      </a:tcPr>
                    </a:tc>
                    <a:tc>
                      <a:txBody>
                        <a:bodyPr/>
                        <a:lstStyle/>
                        <a:p>
                          <a:r>
                            <a:rPr lang="it-IT" sz="1200" dirty="0" smtClean="0">
                              <a:latin typeface="Calibri" panose="020F0502020204030204" pitchFamily="34" charset="0"/>
                              <a:cs typeface="Calibri" panose="020F0502020204030204" pitchFamily="34" charset="0"/>
                            </a:rPr>
                            <a:t>7+2 (coupler </a:t>
                          </a:r>
                          <a:r>
                            <a:rPr lang="it-IT" sz="1200" dirty="0" err="1" smtClean="0">
                              <a:latin typeface="Calibri" panose="020F0502020204030204" pitchFamily="34" charset="0"/>
                              <a:cs typeface="Calibri" panose="020F0502020204030204" pitchFamily="34" charset="0"/>
                            </a:rPr>
                            <a:t>cell</a:t>
                          </a:r>
                          <a:r>
                            <a:rPr lang="it-IT" sz="1200" dirty="0" smtClean="0">
                              <a:latin typeface="Calibri" panose="020F0502020204030204" pitchFamily="34" charset="0"/>
                              <a:cs typeface="Calibri" panose="020F0502020204030204" pitchFamily="34" charset="0"/>
                            </a:rPr>
                            <a:t>)</a:t>
                          </a:r>
                          <a:endParaRPr lang="it-IT" sz="1200" dirty="0">
                            <a:latin typeface="Calibri" panose="020F0502020204030204" pitchFamily="34" charset="0"/>
                            <a:cs typeface="Calibri" panose="020F0502020204030204" pitchFamily="34" charset="0"/>
                          </a:endParaRPr>
                        </a:p>
                      </a:txBody>
                      <a:tcPr>
                        <a:solidFill>
                          <a:schemeClr val="tx1"/>
                        </a:solidFill>
                      </a:tcPr>
                    </a:tc>
                    <a:extLst>
                      <a:ext uri="{0D108BD9-81ED-4DB2-BD59-A6C34878D82A}">
                        <a16:rowId xmlns="" xmlns:a16="http://schemas.microsoft.com/office/drawing/2014/main" val="1937905225"/>
                      </a:ext>
                    </a:extLst>
                  </a:tr>
                  <a:tr h="257210">
                    <a:tc>
                      <a:txBody>
                        <a:bodyPr/>
                        <a:lstStyle/>
                        <a:p>
                          <a:r>
                            <a:rPr lang="it-IT" sz="1200" dirty="0" smtClean="0">
                              <a:latin typeface="Calibri" panose="020F0502020204030204" pitchFamily="34" charset="0"/>
                              <a:cs typeface="Calibri" panose="020F0502020204030204" pitchFamily="34" charset="0"/>
                            </a:rPr>
                            <a:t>Q</a:t>
                          </a:r>
                          <a:r>
                            <a:rPr lang="it-IT" sz="1200" baseline="-25000" dirty="0" smtClean="0">
                              <a:latin typeface="Calibri" panose="020F0502020204030204" pitchFamily="34" charset="0"/>
                              <a:cs typeface="Calibri" panose="020F0502020204030204" pitchFamily="34" charset="0"/>
                            </a:rPr>
                            <a:t>0</a:t>
                          </a:r>
                          <a:endParaRPr lang="it-IT" sz="1200" baseline="-25000" dirty="0">
                            <a:latin typeface="Calibri" panose="020F0502020204030204" pitchFamily="34" charset="0"/>
                            <a:cs typeface="Calibri" panose="020F0502020204030204" pitchFamily="34" charset="0"/>
                          </a:endParaRPr>
                        </a:p>
                      </a:txBody>
                      <a:tcPr>
                        <a:solidFill>
                          <a:schemeClr val="tx1"/>
                        </a:solidFill>
                      </a:tcPr>
                    </a:tc>
                    <a:tc>
                      <a:txBody>
                        <a:bodyPr/>
                        <a:lstStyle/>
                        <a:p>
                          <a14:m>
                            <m:oMath xmlns:m="http://schemas.openxmlformats.org/officeDocument/2006/math">
                              <m:r>
                                <a:rPr lang="it-IT" sz="1200" i="1" smtClean="0">
                                  <a:latin typeface="Cambria Math" panose="02040503050406030204" pitchFamily="18" charset="0"/>
                                  <a:ea typeface="Cambria Math" panose="02040503050406030204" pitchFamily="18" charset="0"/>
                                  <a:cs typeface="Calibri" panose="020F0502020204030204" pitchFamily="34" charset="0"/>
                                </a:rPr>
                                <m:t>≈</m:t>
                              </m:r>
                            </m:oMath>
                          </a14:m>
                          <a:r>
                            <a:rPr lang="it-IT" sz="1200" dirty="0" smtClean="0">
                              <a:latin typeface="Calibri" panose="020F0502020204030204" pitchFamily="34" charset="0"/>
                              <a:cs typeface="Calibri" panose="020F0502020204030204" pitchFamily="34" charset="0"/>
                            </a:rPr>
                            <a:t>15900</a:t>
                          </a:r>
                          <a:endParaRPr lang="it-IT" sz="1200" dirty="0">
                            <a:latin typeface="Calibri" panose="020F0502020204030204" pitchFamily="34" charset="0"/>
                            <a:cs typeface="Calibri" panose="020F0502020204030204" pitchFamily="34" charset="0"/>
                          </a:endParaRPr>
                        </a:p>
                      </a:txBody>
                      <a:tcPr>
                        <a:solidFill>
                          <a:schemeClr val="tx1"/>
                        </a:solidFill>
                      </a:tcPr>
                    </a:tc>
                    <a:extLst>
                      <a:ext uri="{0D108BD9-81ED-4DB2-BD59-A6C34878D82A}">
                        <a16:rowId xmlns="" xmlns:a16="http://schemas.microsoft.com/office/drawing/2014/main" val="801332221"/>
                      </a:ext>
                    </a:extLst>
                  </a:tr>
                  <a:tr h="257210">
                    <a:tc>
                      <a:txBody>
                        <a:bodyPr/>
                        <a:lstStyle/>
                        <a:p>
                          <a:r>
                            <a:rPr lang="it-IT" sz="1200" dirty="0" err="1" smtClean="0">
                              <a:latin typeface="Calibri" panose="020F0502020204030204" pitchFamily="34" charset="0"/>
                              <a:cs typeface="Calibri" panose="020F0502020204030204" pitchFamily="34" charset="0"/>
                            </a:rPr>
                            <a:t>v</a:t>
                          </a:r>
                          <a:r>
                            <a:rPr lang="it-IT" sz="1200" baseline="-25000" dirty="0" err="1" smtClean="0">
                              <a:latin typeface="Calibri" panose="020F0502020204030204" pitchFamily="34" charset="0"/>
                              <a:cs typeface="Calibri" panose="020F0502020204030204" pitchFamily="34" charset="0"/>
                            </a:rPr>
                            <a:t>g</a:t>
                          </a:r>
                          <a:r>
                            <a:rPr lang="it-IT" sz="1200" dirty="0" smtClean="0">
                              <a:latin typeface="Calibri" panose="020F0502020204030204" pitchFamily="34" charset="0"/>
                              <a:cs typeface="Calibri" panose="020F0502020204030204" pitchFamily="34" charset="0"/>
                            </a:rPr>
                            <a:t>/c</a:t>
                          </a:r>
                          <a:endParaRPr lang="it-IT" sz="1200" dirty="0">
                            <a:latin typeface="Calibri" panose="020F0502020204030204" pitchFamily="34" charset="0"/>
                            <a:cs typeface="Calibri" panose="020F0502020204030204" pitchFamily="34" charset="0"/>
                          </a:endParaRPr>
                        </a:p>
                      </a:txBody>
                      <a:tcPr>
                        <a:solidFill>
                          <a:schemeClr val="tx1"/>
                        </a:solidFill>
                      </a:tcPr>
                    </a:tc>
                    <a:tc>
                      <a:txBody>
                        <a:bodyPr/>
                        <a:lstStyle/>
                        <a:p>
                          <a:r>
                            <a:rPr lang="it-IT" sz="1200" dirty="0" smtClean="0">
                              <a:latin typeface="Calibri" panose="020F0502020204030204" pitchFamily="34" charset="0"/>
                              <a:cs typeface="Calibri" panose="020F0502020204030204" pitchFamily="34" charset="0"/>
                            </a:rPr>
                            <a:t>2.2 %</a:t>
                          </a:r>
                          <a:endParaRPr lang="it-IT" sz="1200" dirty="0">
                            <a:latin typeface="Calibri" panose="020F0502020204030204" pitchFamily="34" charset="0"/>
                            <a:cs typeface="Calibri" panose="020F0502020204030204" pitchFamily="34" charset="0"/>
                          </a:endParaRPr>
                        </a:p>
                      </a:txBody>
                      <a:tcPr>
                        <a:solidFill>
                          <a:schemeClr val="tx1"/>
                        </a:solidFill>
                      </a:tcPr>
                    </a:tc>
                    <a:extLst>
                      <a:ext uri="{0D108BD9-81ED-4DB2-BD59-A6C34878D82A}">
                        <a16:rowId xmlns="" xmlns:a16="http://schemas.microsoft.com/office/drawing/2014/main" val="121061278"/>
                      </a:ext>
                    </a:extLst>
                  </a:tr>
                  <a:tr h="257210">
                    <a:tc>
                      <a:txBody>
                        <a:bodyPr/>
                        <a:lstStyle/>
                        <a:p>
                          <a:r>
                            <a:rPr lang="it-IT" sz="1200" dirty="0" smtClean="0">
                              <a:latin typeface="Calibri" panose="020F0502020204030204" pitchFamily="34" charset="0"/>
                              <a:cs typeface="Calibri" panose="020F0502020204030204" pitchFamily="34" charset="0"/>
                            </a:rPr>
                            <a:t>r</a:t>
                          </a:r>
                          <a:r>
                            <a:rPr lang="it-IT" sz="1200" baseline="0" dirty="0" smtClean="0">
                              <a:latin typeface="Calibri" panose="020F0502020204030204" pitchFamily="34" charset="0"/>
                              <a:cs typeface="Calibri" panose="020F0502020204030204" pitchFamily="34" charset="0"/>
                            </a:rPr>
                            <a:t> </a:t>
                          </a:r>
                          <a:r>
                            <a:rPr lang="it-IT" sz="1200" dirty="0" smtClean="0">
                              <a:latin typeface="Calibri" panose="020F0502020204030204" pitchFamily="34" charset="0"/>
                              <a:cs typeface="Calibri" panose="020F0502020204030204" pitchFamily="34" charset="0"/>
                            </a:rPr>
                            <a:t>shunt</a:t>
                          </a:r>
                          <a:endParaRPr lang="it-IT" sz="1200" dirty="0">
                            <a:latin typeface="Calibri" panose="020F0502020204030204" pitchFamily="34" charset="0"/>
                            <a:cs typeface="Calibri" panose="020F0502020204030204" pitchFamily="34" charset="0"/>
                          </a:endParaRPr>
                        </a:p>
                      </a:txBody>
                      <a:tcPr>
                        <a:solidFill>
                          <a:schemeClr val="tx1"/>
                        </a:solidFill>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it-IT" sz="1200" dirty="0" smtClean="0">
                              <a:latin typeface="Calibri" panose="020F0502020204030204" pitchFamily="34" charset="0"/>
                              <a:cs typeface="Calibri" panose="020F0502020204030204" pitchFamily="34" charset="0"/>
                            </a:rPr>
                            <a:t>72 </a:t>
                          </a:r>
                          <a:r>
                            <a:rPr lang="it-IT" sz="1200" dirty="0" smtClean="0">
                              <a:solidFill>
                                <a:prstClr val="black"/>
                              </a:solidFill>
                              <a:latin typeface="Calibri" panose="020F0502020204030204"/>
                            </a:rPr>
                            <a:t> M</a:t>
                          </a:r>
                          <a:r>
                            <a:rPr lang="el-GR" sz="1200" dirty="0" smtClean="0">
                              <a:solidFill>
                                <a:prstClr val="black"/>
                              </a:solidFill>
                              <a:latin typeface="Calibri" panose="020F0502020204030204"/>
                            </a:rPr>
                            <a:t>Ω</a:t>
                          </a:r>
                          <a:r>
                            <a:rPr lang="it-IT" sz="1200" dirty="0" smtClean="0">
                              <a:solidFill>
                                <a:prstClr val="black"/>
                              </a:solidFill>
                              <a:latin typeface="Calibri" panose="020F0502020204030204"/>
                            </a:rPr>
                            <a:t>/m</a:t>
                          </a:r>
                        </a:p>
                      </a:txBody>
                      <a:tcPr>
                        <a:solidFill>
                          <a:schemeClr val="tx1"/>
                        </a:solidFill>
                      </a:tcPr>
                    </a:tc>
                    <a:extLst>
                      <a:ext uri="{0D108BD9-81ED-4DB2-BD59-A6C34878D82A}">
                        <a16:rowId xmlns="" xmlns:a16="http://schemas.microsoft.com/office/drawing/2014/main" val="3666769786"/>
                      </a:ext>
                    </a:extLst>
                  </a:tr>
                  <a:tr h="257210">
                    <a:tc>
                      <a:txBody>
                        <a:bodyPr/>
                        <a:lstStyle/>
                        <a:p>
                          <a:r>
                            <a:rPr lang="it-IT" sz="1200" dirty="0" err="1" smtClean="0">
                              <a:latin typeface="Calibri" panose="020F0502020204030204" pitchFamily="34" charset="0"/>
                              <a:cs typeface="Calibri" panose="020F0502020204030204" pitchFamily="34" charset="0"/>
                            </a:rPr>
                            <a:t>Working</a:t>
                          </a:r>
                          <a:r>
                            <a:rPr lang="it-IT" sz="1200" dirty="0" smtClean="0">
                              <a:latin typeface="Calibri" panose="020F0502020204030204" pitchFamily="34" charset="0"/>
                              <a:cs typeface="Calibri" panose="020F0502020204030204" pitchFamily="34" charset="0"/>
                            </a:rPr>
                            <a:t> </a:t>
                          </a:r>
                          <a:r>
                            <a:rPr lang="it-IT" sz="1200" dirty="0" err="1" smtClean="0">
                              <a:latin typeface="Calibri" panose="020F0502020204030204" pitchFamily="34" charset="0"/>
                              <a:cs typeface="Calibri" panose="020F0502020204030204" pitchFamily="34" charset="0"/>
                            </a:rPr>
                            <a:t>Temp</a:t>
                          </a:r>
                          <a:r>
                            <a:rPr lang="it-IT" sz="1200" dirty="0" smtClean="0">
                              <a:latin typeface="Calibri" panose="020F0502020204030204" pitchFamily="34" charset="0"/>
                              <a:cs typeface="Calibri" panose="020F0502020204030204" pitchFamily="34" charset="0"/>
                            </a:rPr>
                            <a:t>.</a:t>
                          </a:r>
                          <a:endParaRPr lang="it-IT" sz="1200" dirty="0">
                            <a:latin typeface="Calibri" panose="020F0502020204030204" pitchFamily="34" charset="0"/>
                            <a:cs typeface="Calibri" panose="020F0502020204030204" pitchFamily="34" charset="0"/>
                          </a:endParaRPr>
                        </a:p>
                      </a:txBody>
                      <a:tcPr>
                        <a:solidFill>
                          <a:schemeClr val="tx1"/>
                        </a:solidFill>
                      </a:tcPr>
                    </a:tc>
                    <a:tc>
                      <a:txBody>
                        <a:bodyPr/>
                        <a:lstStyle/>
                        <a:p>
                          <a:r>
                            <a:rPr lang="it-IT" sz="1200" dirty="0" smtClean="0">
                              <a:latin typeface="Calibri" panose="020F0502020204030204" pitchFamily="34" charset="0"/>
                              <a:cs typeface="Calibri" panose="020F0502020204030204" pitchFamily="34" charset="0"/>
                            </a:rPr>
                            <a:t>35 °C</a:t>
                          </a:r>
                          <a:endParaRPr lang="it-IT" sz="1200" dirty="0">
                            <a:latin typeface="Calibri" panose="020F0502020204030204" pitchFamily="34" charset="0"/>
                            <a:cs typeface="Calibri" panose="020F0502020204030204" pitchFamily="34" charset="0"/>
                          </a:endParaRPr>
                        </a:p>
                      </a:txBody>
                      <a:tcPr>
                        <a:solidFill>
                          <a:schemeClr val="tx1"/>
                        </a:solidFill>
                      </a:tcPr>
                    </a:tc>
                    <a:extLst>
                      <a:ext uri="{0D108BD9-81ED-4DB2-BD59-A6C34878D82A}">
                        <a16:rowId xmlns="" xmlns:a16="http://schemas.microsoft.com/office/drawing/2014/main" val="4007331441"/>
                      </a:ext>
                    </a:extLst>
                  </a:tr>
                  <a:tr h="257210">
                    <a:tc>
                      <a:txBody>
                        <a:bodyPr/>
                        <a:lstStyle/>
                        <a:p>
                          <a:pPr/>
                          <a14:m>
                            <m:oMathPara xmlns:m="http://schemas.openxmlformats.org/officeDocument/2006/math">
                              <m:oMathParaPr>
                                <m:jc m:val="left"/>
                              </m:oMathParaPr>
                              <m:oMath xmlns:m="http://schemas.openxmlformats.org/officeDocument/2006/math">
                                <m:f>
                                  <m:fPr>
                                    <m:type m:val="lin"/>
                                    <m:ctrlPr>
                                      <a:rPr lang="it-IT" sz="1200" i="1" smtClean="0">
                                        <a:latin typeface="Cambria Math" panose="02040503050406030204" pitchFamily="18" charset="0"/>
                                      </a:rPr>
                                    </m:ctrlPr>
                                  </m:fPr>
                                  <m:num>
                                    <m:sSub>
                                      <m:sSubPr>
                                        <m:ctrlPr>
                                          <a:rPr lang="it-IT" sz="1200" i="1" smtClean="0">
                                            <a:latin typeface="Cambria Math" panose="02040503050406030204" pitchFamily="18" charset="0"/>
                                          </a:rPr>
                                        </m:ctrlPr>
                                      </m:sSubPr>
                                      <m:e>
                                        <m:r>
                                          <a:rPr lang="it-IT" sz="1200" smtClean="0">
                                            <a:latin typeface="Cambria Math" panose="02040503050406030204" pitchFamily="18" charset="0"/>
                                          </a:rPr>
                                          <m:t>𝐸</m:t>
                                        </m:r>
                                      </m:e>
                                      <m:sub>
                                        <m:r>
                                          <a:rPr lang="it-IT" sz="1200" smtClean="0">
                                            <a:latin typeface="Cambria Math" panose="02040503050406030204" pitchFamily="18" charset="0"/>
                                          </a:rPr>
                                          <m:t>𝑎𝑐𝑐</m:t>
                                        </m:r>
                                      </m:sub>
                                    </m:sSub>
                                  </m:num>
                                  <m:den>
                                    <m:rad>
                                      <m:radPr>
                                        <m:degHide m:val="on"/>
                                        <m:ctrlPr>
                                          <a:rPr lang="it-IT" sz="1200" i="1" smtClean="0">
                                            <a:latin typeface="Cambria Math" panose="02040503050406030204" pitchFamily="18" charset="0"/>
                                          </a:rPr>
                                        </m:ctrlPr>
                                      </m:radPr>
                                      <m:deg/>
                                      <m:e>
                                        <m:sSub>
                                          <m:sSubPr>
                                            <m:ctrlPr>
                                              <a:rPr lang="it-IT" sz="1200" i="1" smtClean="0">
                                                <a:latin typeface="Cambria Math" panose="02040503050406030204" pitchFamily="18" charset="0"/>
                                              </a:rPr>
                                            </m:ctrlPr>
                                          </m:sSubPr>
                                          <m:e>
                                            <m:r>
                                              <a:rPr lang="it-IT" sz="1200" smtClean="0">
                                                <a:latin typeface="Cambria Math" panose="02040503050406030204" pitchFamily="18" charset="0"/>
                                              </a:rPr>
                                              <m:t>𝑃</m:t>
                                            </m:r>
                                          </m:e>
                                          <m:sub>
                                            <m:r>
                                              <a:rPr lang="it-IT" sz="1200" smtClean="0">
                                                <a:latin typeface="Cambria Math" panose="02040503050406030204" pitchFamily="18" charset="0"/>
                                              </a:rPr>
                                              <m:t>𝑖𝑛</m:t>
                                            </m:r>
                                          </m:sub>
                                        </m:sSub>
                                      </m:e>
                                    </m:rad>
                                  </m:den>
                                </m:f>
                              </m:oMath>
                            </m:oMathPara>
                          </a14:m>
                          <a:endParaRPr lang="it-IT" sz="1200" dirty="0">
                            <a:latin typeface="Calibri" panose="020F0502020204030204" pitchFamily="34" charset="0"/>
                            <a:cs typeface="Calibri" panose="020F0502020204030204" pitchFamily="34" charset="0"/>
                          </a:endParaRPr>
                        </a:p>
                      </a:txBody>
                      <a:tcPr>
                        <a:solidFill>
                          <a:schemeClr val="tx1"/>
                        </a:solidFill>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it-IT" sz="1200" baseline="0" dirty="0" smtClean="0">
                              <a:latin typeface="Calibri" panose="020F0502020204030204" pitchFamily="34" charset="0"/>
                              <a:cs typeface="Calibri" panose="020F0502020204030204" pitchFamily="34" charset="0"/>
                            </a:rPr>
                            <a:t>3.6 </a:t>
                          </a:r>
                          <a14:m>
                            <m:oMath xmlns:m="http://schemas.openxmlformats.org/officeDocument/2006/math">
                              <m:f>
                                <m:fPr>
                                  <m:type m:val="lin"/>
                                  <m:ctrlPr>
                                    <a:rPr lang="it-IT" sz="1200" i="1" baseline="0" smtClean="0">
                                      <a:latin typeface="Cambria Math" panose="02040503050406030204" pitchFamily="18" charset="0"/>
                                    </a:rPr>
                                  </m:ctrlPr>
                                </m:fPr>
                                <m:num>
                                  <m:r>
                                    <a:rPr lang="it-IT" sz="1200" baseline="0" smtClean="0">
                                      <a:latin typeface="Cambria Math" panose="02040503050406030204" pitchFamily="18" charset="0"/>
                                    </a:rPr>
                                    <m:t>𝑀𝑉</m:t>
                                  </m:r>
                                  <m:r>
                                    <a:rPr lang="it-IT" sz="1200" baseline="0" smtClean="0">
                                      <a:latin typeface="Cambria Math" panose="02040503050406030204" pitchFamily="18" charset="0"/>
                                    </a:rPr>
                                    <m:t>/</m:t>
                                  </m:r>
                                  <m:r>
                                    <a:rPr lang="it-IT" sz="1200" baseline="0" smtClean="0">
                                      <a:latin typeface="Cambria Math" panose="02040503050406030204" pitchFamily="18" charset="0"/>
                                    </a:rPr>
                                    <m:t>𝑚</m:t>
                                  </m:r>
                                </m:num>
                                <m:den>
                                  <m:rad>
                                    <m:radPr>
                                      <m:degHide m:val="on"/>
                                      <m:ctrlPr>
                                        <a:rPr lang="it-IT" sz="1200" i="1" baseline="0" smtClean="0">
                                          <a:latin typeface="Cambria Math" panose="02040503050406030204" pitchFamily="18" charset="0"/>
                                        </a:rPr>
                                      </m:ctrlPr>
                                    </m:radPr>
                                    <m:deg/>
                                    <m:e>
                                      <m:r>
                                        <a:rPr lang="it-IT" sz="1200" baseline="0" smtClean="0">
                                          <a:latin typeface="Cambria Math" panose="02040503050406030204" pitchFamily="18" charset="0"/>
                                        </a:rPr>
                                        <m:t>𝑀𝑊</m:t>
                                      </m:r>
                                    </m:e>
                                  </m:rad>
                                </m:den>
                              </m:f>
                            </m:oMath>
                          </a14:m>
                          <a:endParaRPr lang="it-IT" sz="1200" dirty="0">
                            <a:solidFill>
                              <a:schemeClr val="tx1"/>
                            </a:solidFill>
                            <a:latin typeface="Calibri" panose="020F0502020204030204" pitchFamily="34" charset="0"/>
                            <a:cs typeface="Calibri" panose="020F0502020204030204" pitchFamily="34" charset="0"/>
                          </a:endParaRPr>
                        </a:p>
                      </a:txBody>
                      <a:tcPr>
                        <a:solidFill>
                          <a:schemeClr val="tx1"/>
                        </a:solidFill>
                      </a:tcPr>
                    </a:tc>
                    <a:extLst>
                      <a:ext uri="{0D108BD9-81ED-4DB2-BD59-A6C34878D82A}">
                        <a16:rowId xmlns="" xmlns:a16="http://schemas.microsoft.com/office/drawing/2014/main" val="2583239953"/>
                      </a:ext>
                    </a:extLst>
                  </a:tr>
                  <a:tr h="257210">
                    <a:tc>
                      <a:txBody>
                        <a:bodyPr/>
                        <a:lstStyle/>
                        <a:p>
                          <a:r>
                            <a:rPr lang="it-IT" sz="1200" dirty="0" err="1" smtClean="0">
                              <a:latin typeface="Calibri" panose="020F0502020204030204" pitchFamily="34" charset="0"/>
                              <a:cs typeface="Calibri" panose="020F0502020204030204" pitchFamily="34" charset="0"/>
                            </a:rPr>
                            <a:t>Pulsed</a:t>
                          </a:r>
                          <a:r>
                            <a:rPr lang="it-IT" sz="1200" dirty="0" smtClean="0">
                              <a:latin typeface="Calibri" panose="020F0502020204030204" pitchFamily="34" charset="0"/>
                              <a:cs typeface="Calibri" panose="020F0502020204030204" pitchFamily="34" charset="0"/>
                            </a:rPr>
                            <a:t> heating</a:t>
                          </a:r>
                          <a:endParaRPr lang="it-IT" sz="1200" dirty="0">
                            <a:latin typeface="Calibri" panose="020F0502020204030204" pitchFamily="34" charset="0"/>
                            <a:cs typeface="Calibri" panose="020F0502020204030204" pitchFamily="34" charset="0"/>
                          </a:endParaRPr>
                        </a:p>
                      </a:txBody>
                      <a:tcPr>
                        <a:solidFill>
                          <a:schemeClr val="tx1"/>
                        </a:solidFill>
                      </a:tcPr>
                    </a:tc>
                    <a:tc>
                      <a:txBody>
                        <a:bodyPr/>
                        <a:lstStyle/>
                        <a:p>
                          <a:r>
                            <a:rPr lang="it-IT" sz="1200" dirty="0" smtClean="0">
                              <a:latin typeface="Calibri" panose="020F0502020204030204" pitchFamily="34" charset="0"/>
                              <a:cs typeface="Calibri" panose="020F0502020204030204" pitchFamily="34" charset="0"/>
                            </a:rPr>
                            <a:t> </a:t>
                          </a:r>
                          <a14:m>
                            <m:oMath xmlns:m="http://schemas.openxmlformats.org/officeDocument/2006/math">
                              <m:r>
                                <a:rPr lang="it-IT" sz="1200" i="1" smtClean="0">
                                  <a:latin typeface="Cambria Math" panose="02040503050406030204" pitchFamily="18" charset="0"/>
                                  <a:ea typeface="Cambria Math" panose="02040503050406030204" pitchFamily="18" charset="0"/>
                                  <a:cs typeface="Calibri" panose="020F0502020204030204" pitchFamily="34" charset="0"/>
                                </a:rPr>
                                <m:t>≈</m:t>
                              </m:r>
                              <m:r>
                                <a:rPr lang="it-IT" sz="1200" b="0" i="1" smtClean="0">
                                  <a:latin typeface="Cambria Math" panose="02040503050406030204" pitchFamily="18" charset="0"/>
                                  <a:ea typeface="Cambria Math" panose="02040503050406030204" pitchFamily="18" charset="0"/>
                                  <a:cs typeface="Calibri" panose="020F0502020204030204" pitchFamily="34" charset="0"/>
                                </a:rPr>
                                <m:t>10°</m:t>
                              </m:r>
                              <m:r>
                                <a:rPr lang="it-IT" sz="1200" b="0" i="1" smtClean="0">
                                  <a:latin typeface="Cambria Math" panose="02040503050406030204" pitchFamily="18" charset="0"/>
                                  <a:ea typeface="Cambria Math" panose="02040503050406030204" pitchFamily="18" charset="0"/>
                                  <a:cs typeface="Calibri" panose="020F0502020204030204" pitchFamily="34" charset="0"/>
                                </a:rPr>
                                <m:t>𝐶</m:t>
                              </m:r>
                              <m:r>
                                <a:rPr lang="it-IT" sz="1200" b="0" i="1" smtClean="0">
                                  <a:latin typeface="Cambria Math" panose="02040503050406030204" pitchFamily="18" charset="0"/>
                                  <a:ea typeface="Cambria Math" panose="02040503050406030204" pitchFamily="18" charset="0"/>
                                  <a:cs typeface="Calibri" panose="020F0502020204030204" pitchFamily="34" charset="0"/>
                                </a:rPr>
                                <m:t> </m:t>
                              </m:r>
                            </m:oMath>
                          </a14:m>
                          <a:r>
                            <a:rPr lang="it-IT" sz="1200" dirty="0" smtClean="0">
                              <a:latin typeface="Calibri" panose="020F0502020204030204" pitchFamily="34" charset="0"/>
                              <a:cs typeface="Calibri" panose="020F0502020204030204" pitchFamily="34" charset="0"/>
                            </a:rPr>
                            <a:t>@ </a:t>
                          </a:r>
                          <a14:m>
                            <m:oMath xmlns:m="http://schemas.openxmlformats.org/officeDocument/2006/math">
                              <m:r>
                                <a:rPr lang="it-IT" sz="1200" b="0" i="1" smtClean="0">
                                  <a:latin typeface="Cambria Math" panose="02040503050406030204" pitchFamily="18" charset="0"/>
                                  <a:cs typeface="Calibri" panose="020F0502020204030204" pitchFamily="34" charset="0"/>
                                </a:rPr>
                                <m:t>2</m:t>
                              </m:r>
                              <m:r>
                                <a:rPr lang="it-IT" sz="1200" b="0" i="1" smtClean="0">
                                  <a:latin typeface="Cambria Math" panose="02040503050406030204" pitchFamily="18" charset="0"/>
                                  <a:ea typeface="Cambria Math" panose="02040503050406030204" pitchFamily="18" charset="0"/>
                                  <a:cs typeface="Calibri" panose="020F0502020204030204" pitchFamily="34" charset="0"/>
                                </a:rPr>
                                <m:t>𝜇</m:t>
                              </m:r>
                              <m:r>
                                <a:rPr lang="it-IT" sz="1200" b="0" i="1" smtClean="0">
                                  <a:latin typeface="Cambria Math" panose="02040503050406030204" pitchFamily="18" charset="0"/>
                                  <a:ea typeface="Cambria Math" panose="02040503050406030204" pitchFamily="18" charset="0"/>
                                  <a:cs typeface="Calibri" panose="020F0502020204030204" pitchFamily="34" charset="0"/>
                                </a:rPr>
                                <m:t>𝑠</m:t>
                              </m:r>
                              <m:r>
                                <a:rPr lang="it-IT" sz="1200" b="0" i="1" smtClean="0">
                                  <a:latin typeface="Cambria Math" panose="02040503050406030204" pitchFamily="18" charset="0"/>
                                  <a:ea typeface="Cambria Math" panose="02040503050406030204" pitchFamily="18" charset="0"/>
                                  <a:cs typeface="Calibri" panose="020F0502020204030204" pitchFamily="34" charset="0"/>
                                </a:rPr>
                                <m:t> </m:t>
                              </m:r>
                            </m:oMath>
                          </a14:m>
                          <a:r>
                            <a:rPr lang="it-IT" sz="1200" dirty="0" err="1" smtClean="0">
                              <a:latin typeface="Calibri" panose="020F0502020204030204" pitchFamily="34" charset="0"/>
                              <a:cs typeface="Calibri" panose="020F0502020204030204" pitchFamily="34" charset="0"/>
                            </a:rPr>
                            <a:t>pulse</a:t>
                          </a:r>
                          <a:r>
                            <a:rPr lang="it-IT" sz="1200" dirty="0" smtClean="0">
                              <a:latin typeface="Calibri" panose="020F0502020204030204" pitchFamily="34" charset="0"/>
                              <a:cs typeface="Calibri" panose="020F0502020204030204" pitchFamily="34" charset="0"/>
                            </a:rPr>
                            <a:t> </a:t>
                          </a:r>
                          <a:r>
                            <a:rPr lang="it-IT" sz="1200" dirty="0" err="1" smtClean="0">
                              <a:latin typeface="Calibri" panose="020F0502020204030204" pitchFamily="34" charset="0"/>
                              <a:cs typeface="Calibri" panose="020F0502020204030204" pitchFamily="34" charset="0"/>
                            </a:rPr>
                            <a:t>length</a:t>
                          </a:r>
                          <a:r>
                            <a:rPr lang="it-IT" sz="1200" dirty="0" smtClean="0">
                              <a:latin typeface="Calibri" panose="020F0502020204030204" pitchFamily="34" charset="0"/>
                              <a:cs typeface="Calibri" panose="020F0502020204030204" pitchFamily="34" charset="0"/>
                            </a:rPr>
                            <a:t>,</a:t>
                          </a:r>
                          <a:r>
                            <a:rPr lang="it-IT" sz="1200" baseline="0" dirty="0" smtClean="0">
                              <a:latin typeface="Calibri" panose="020F0502020204030204" pitchFamily="34" charset="0"/>
                              <a:cs typeface="Calibri" panose="020F0502020204030204" pitchFamily="34" charset="0"/>
                            </a:rPr>
                            <a:t> 65MW Pin</a:t>
                          </a:r>
                          <a:endParaRPr lang="it-IT" sz="1200" dirty="0">
                            <a:latin typeface="Calibri" panose="020F0502020204030204" pitchFamily="34" charset="0"/>
                            <a:cs typeface="Calibri" panose="020F0502020204030204" pitchFamily="34" charset="0"/>
                          </a:endParaRPr>
                        </a:p>
                      </a:txBody>
                      <a:tcPr>
                        <a:solidFill>
                          <a:schemeClr val="tx1"/>
                        </a:solidFill>
                      </a:tcPr>
                    </a:tc>
                    <a:extLst>
                      <a:ext uri="{0D108BD9-81ED-4DB2-BD59-A6C34878D82A}">
                        <a16:rowId xmlns="" xmlns:a16="http://schemas.microsoft.com/office/drawing/2014/main" val="785549764"/>
                      </a:ext>
                    </a:extLst>
                  </a:tr>
                </a:tbl>
              </a:graphicData>
            </a:graphic>
          </p:graphicFrame>
        </mc:Choice>
        <mc:Fallback xmlns="">
          <p:graphicFrame>
            <p:nvGraphicFramePr>
              <p:cNvPr id="3" name="Tabella 2"/>
              <p:cNvGraphicFramePr>
                <a:graphicFrameLocks noGrp="1"/>
              </p:cNvGraphicFramePr>
              <p:nvPr>
                <p:extLst>
                  <p:ext uri="{D42A27DB-BD31-4B8C-83A1-F6EECF244321}">
                    <p14:modId xmlns:p14="http://schemas.microsoft.com/office/powerpoint/2010/main" val="409826867"/>
                  </p:ext>
                </p:extLst>
              </p:nvPr>
            </p:nvGraphicFramePr>
            <p:xfrm>
              <a:off x="909429" y="933707"/>
              <a:ext cx="3657966" cy="3513328"/>
            </p:xfrm>
            <a:graphic>
              <a:graphicData uri="http://schemas.openxmlformats.org/drawingml/2006/table">
                <a:tbl>
                  <a:tblPr firstRow="1" bandRow="1">
                    <a:tableStyleId>{D7AC3CCA-C797-4891-BE02-D94E43425B78}</a:tableStyleId>
                  </a:tblPr>
                  <a:tblGrid>
                    <a:gridCol w="1592687">
                      <a:extLst>
                        <a:ext uri="{9D8B030D-6E8A-4147-A177-3AD203B41FA5}">
                          <a16:colId xmlns:a16="http://schemas.microsoft.com/office/drawing/2014/main" xmlns="" xmlns:a14="http://schemas.microsoft.com/office/drawing/2010/main" val="2783537745"/>
                        </a:ext>
                      </a:extLst>
                    </a:gridCol>
                    <a:gridCol w="2065279">
                      <a:extLst>
                        <a:ext uri="{9D8B030D-6E8A-4147-A177-3AD203B41FA5}">
                          <a16:colId xmlns:a16="http://schemas.microsoft.com/office/drawing/2014/main" xmlns="" xmlns:a14="http://schemas.microsoft.com/office/drawing/2010/main" val="1465257750"/>
                        </a:ext>
                      </a:extLst>
                    </a:gridCol>
                  </a:tblGrid>
                  <a:tr h="274320">
                    <a:tc>
                      <a:txBody>
                        <a:bodyPr/>
                        <a:lstStyle/>
                        <a:p>
                          <a:pPr algn="ctr"/>
                          <a:r>
                            <a:rPr lang="it-IT" sz="1200" dirty="0" err="1" smtClean="0">
                              <a:latin typeface="Calibri" panose="020F0502020204030204" pitchFamily="34" charset="0"/>
                              <a:cs typeface="Calibri" panose="020F0502020204030204" pitchFamily="34" charset="0"/>
                            </a:rPr>
                            <a:t>Parameter</a:t>
                          </a:r>
                          <a:endParaRPr lang="it-IT" sz="1200" dirty="0">
                            <a:latin typeface="Calibri" panose="020F0502020204030204" pitchFamily="34" charset="0"/>
                            <a:cs typeface="Calibri" panose="020F0502020204030204" pitchFamily="34" charset="0"/>
                          </a:endParaRPr>
                        </a:p>
                      </a:txBody>
                      <a:tcPr>
                        <a:solidFill>
                          <a:schemeClr val="tx2"/>
                        </a:solidFill>
                      </a:tcPr>
                    </a:tc>
                    <a:tc>
                      <a:txBody>
                        <a:bodyPr/>
                        <a:lstStyle/>
                        <a:p>
                          <a:pPr algn="ctr"/>
                          <a:r>
                            <a:rPr lang="it-IT" sz="1200" dirty="0" smtClean="0">
                              <a:latin typeface="Calibri" panose="020F0502020204030204" pitchFamily="34" charset="0"/>
                              <a:cs typeface="Calibri" panose="020F0502020204030204" pitchFamily="34" charset="0"/>
                            </a:rPr>
                            <a:t>Value</a:t>
                          </a:r>
                          <a:endParaRPr lang="it-IT" sz="1200" dirty="0">
                            <a:latin typeface="Calibri" panose="020F0502020204030204" pitchFamily="34" charset="0"/>
                            <a:cs typeface="Calibri" panose="020F0502020204030204" pitchFamily="34" charset="0"/>
                          </a:endParaRPr>
                        </a:p>
                      </a:txBody>
                      <a:tcPr>
                        <a:solidFill>
                          <a:schemeClr val="tx2"/>
                        </a:solidFill>
                      </a:tcPr>
                    </a:tc>
                    <a:extLst>
                      <a:ext uri="{0D108BD9-81ED-4DB2-BD59-A6C34878D82A}">
                        <a16:rowId xmlns:a16="http://schemas.microsoft.com/office/drawing/2014/main" xmlns="" xmlns:a14="http://schemas.microsoft.com/office/drawing/2010/main" val="2517922365"/>
                      </a:ext>
                    </a:extLst>
                  </a:tr>
                  <a:tr h="274320">
                    <a:tc>
                      <a:txBody>
                        <a:bodyPr/>
                        <a:lstStyle/>
                        <a:p>
                          <a:r>
                            <a:rPr lang="it-IT" sz="1200" dirty="0" err="1" smtClean="0">
                              <a:latin typeface="Calibri" panose="020F0502020204030204" pitchFamily="34" charset="0"/>
                              <a:cs typeface="Calibri" panose="020F0502020204030204" pitchFamily="34" charset="0"/>
                            </a:rPr>
                            <a:t>fres</a:t>
                          </a:r>
                          <a:endParaRPr lang="it-IT" sz="1200" dirty="0">
                            <a:latin typeface="Calibri" panose="020F0502020204030204" pitchFamily="34" charset="0"/>
                            <a:cs typeface="Calibri" panose="020F0502020204030204" pitchFamily="34" charset="0"/>
                          </a:endParaRPr>
                        </a:p>
                      </a:txBody>
                      <a:tcPr>
                        <a:solidFill>
                          <a:schemeClr val="tx1"/>
                        </a:solidFill>
                      </a:tcPr>
                    </a:tc>
                    <a:tc>
                      <a:txBody>
                        <a:bodyPr/>
                        <a:lstStyle/>
                        <a:p>
                          <a:r>
                            <a:rPr lang="it-IT" sz="1200" dirty="0" smtClean="0">
                              <a:latin typeface="Calibri" panose="020F0502020204030204" pitchFamily="34" charset="0"/>
                              <a:cs typeface="Calibri" panose="020F0502020204030204" pitchFamily="34" charset="0"/>
                            </a:rPr>
                            <a:t>2998.01 MHz</a:t>
                          </a:r>
                          <a:endParaRPr lang="it-IT" sz="1200" dirty="0">
                            <a:latin typeface="Calibri" panose="020F0502020204030204" pitchFamily="34" charset="0"/>
                            <a:cs typeface="Calibri" panose="020F0502020204030204" pitchFamily="34" charset="0"/>
                          </a:endParaRPr>
                        </a:p>
                      </a:txBody>
                      <a:tcPr>
                        <a:solidFill>
                          <a:schemeClr val="tx1"/>
                        </a:solidFill>
                      </a:tcPr>
                    </a:tc>
                    <a:extLst>
                      <a:ext uri="{0D108BD9-81ED-4DB2-BD59-A6C34878D82A}">
                        <a16:rowId xmlns:a16="http://schemas.microsoft.com/office/drawing/2014/main" xmlns="" xmlns:a14="http://schemas.microsoft.com/office/drawing/2010/main" val="2959145401"/>
                      </a:ext>
                    </a:extLst>
                  </a:tr>
                  <a:tr h="274320">
                    <a:tc>
                      <a:txBody>
                        <a:bodyPr/>
                        <a:lstStyle/>
                        <a:p>
                          <a:r>
                            <a:rPr lang="it-IT" sz="1200" dirty="0" smtClean="0">
                              <a:latin typeface="Calibri" panose="020F0502020204030204" pitchFamily="34" charset="0"/>
                              <a:cs typeface="Calibri" panose="020F0502020204030204" pitchFamily="34" charset="0"/>
                            </a:rPr>
                            <a:t>mode</a:t>
                          </a:r>
                          <a:endParaRPr lang="it-IT" sz="1200" dirty="0">
                            <a:latin typeface="Calibri" panose="020F0502020204030204" pitchFamily="34" charset="0"/>
                            <a:cs typeface="Calibri" panose="020F0502020204030204" pitchFamily="34" charset="0"/>
                          </a:endParaRPr>
                        </a:p>
                      </a:txBody>
                      <a:tcPr>
                        <a:solidFill>
                          <a:schemeClr val="tx1"/>
                        </a:solidFill>
                      </a:tcPr>
                    </a:tc>
                    <a:tc>
                      <a:txBody>
                        <a:bodyPr/>
                        <a:lstStyle/>
                        <a:p>
                          <a:r>
                            <a:rPr lang="it-IT" sz="1200" dirty="0" smtClean="0">
                              <a:solidFill>
                                <a:prstClr val="black"/>
                              </a:solidFill>
                              <a:latin typeface="Calibri" panose="020F0502020204030204"/>
                            </a:rPr>
                            <a:t>2</a:t>
                          </a:r>
                          <a:r>
                            <a:rPr lang="el-GR" sz="1200" dirty="0" smtClean="0">
                              <a:solidFill>
                                <a:prstClr val="black"/>
                              </a:solidFill>
                              <a:latin typeface="Calibri" panose="020F0502020204030204"/>
                            </a:rPr>
                            <a:t>π</a:t>
                          </a:r>
                          <a:r>
                            <a:rPr lang="it-IT" sz="1200" dirty="0" smtClean="0">
                              <a:solidFill>
                                <a:prstClr val="black"/>
                              </a:solidFill>
                              <a:latin typeface="Calibri" panose="020F0502020204030204"/>
                            </a:rPr>
                            <a:t>/3</a:t>
                          </a:r>
                        </a:p>
                      </a:txBody>
                      <a:tcPr>
                        <a:solidFill>
                          <a:schemeClr val="tx1"/>
                        </a:solidFill>
                      </a:tcPr>
                    </a:tc>
                    <a:extLst>
                      <a:ext uri="{0D108BD9-81ED-4DB2-BD59-A6C34878D82A}">
                        <a16:rowId xmlns:a16="http://schemas.microsoft.com/office/drawing/2014/main" xmlns="" xmlns:a14="http://schemas.microsoft.com/office/drawing/2010/main" val="389077728"/>
                      </a:ext>
                    </a:extLst>
                  </a:tr>
                  <a:tr h="274320">
                    <a:tc>
                      <a:txBody>
                        <a:bodyPr/>
                        <a:lstStyle/>
                        <a:p>
                          <a:r>
                            <a:rPr lang="it-IT" sz="1200" dirty="0" smtClean="0">
                              <a:latin typeface="Calibri" panose="020F0502020204030204" pitchFamily="34" charset="0"/>
                              <a:cs typeface="Calibri" panose="020F0502020204030204" pitchFamily="34" charset="0"/>
                            </a:rPr>
                            <a:t>Cell </a:t>
                          </a:r>
                          <a:r>
                            <a:rPr lang="it-IT" sz="1200" dirty="0" err="1" smtClean="0">
                              <a:latin typeface="Calibri" panose="020F0502020204030204" pitchFamily="34" charset="0"/>
                              <a:cs typeface="Calibri" panose="020F0502020204030204" pitchFamily="34" charset="0"/>
                            </a:rPr>
                            <a:t>length</a:t>
                          </a:r>
                          <a:endParaRPr lang="it-IT" sz="1200" dirty="0">
                            <a:latin typeface="Calibri" panose="020F0502020204030204" pitchFamily="34" charset="0"/>
                            <a:cs typeface="Calibri" panose="020F0502020204030204" pitchFamily="34" charset="0"/>
                          </a:endParaRPr>
                        </a:p>
                      </a:txBody>
                      <a:tcPr>
                        <a:solidFill>
                          <a:schemeClr val="tx1"/>
                        </a:solidFill>
                      </a:tcPr>
                    </a:tc>
                    <a:tc>
                      <a:txBody>
                        <a:bodyPr/>
                        <a:lstStyle/>
                        <a:p>
                          <a:r>
                            <a:rPr lang="it-IT" sz="1200" dirty="0" smtClean="0">
                              <a:latin typeface="Calibri" panose="020F0502020204030204" pitchFamily="34" charset="0"/>
                              <a:cs typeface="Calibri" panose="020F0502020204030204" pitchFamily="34" charset="0"/>
                            </a:rPr>
                            <a:t>33.332 mm</a:t>
                          </a:r>
                          <a:endParaRPr lang="it-IT" sz="1200" dirty="0">
                            <a:latin typeface="Calibri" panose="020F0502020204030204" pitchFamily="34" charset="0"/>
                            <a:cs typeface="Calibri" panose="020F0502020204030204" pitchFamily="34" charset="0"/>
                          </a:endParaRPr>
                        </a:p>
                      </a:txBody>
                      <a:tcPr>
                        <a:solidFill>
                          <a:schemeClr val="tx1"/>
                        </a:solidFill>
                      </a:tcPr>
                    </a:tc>
                    <a:extLst>
                      <a:ext uri="{0D108BD9-81ED-4DB2-BD59-A6C34878D82A}">
                        <a16:rowId xmlns:a16="http://schemas.microsoft.com/office/drawing/2014/main" xmlns="" xmlns:a14="http://schemas.microsoft.com/office/drawing/2010/main" val="1669013293"/>
                      </a:ext>
                    </a:extLst>
                  </a:tr>
                  <a:tr h="274320">
                    <a:tc>
                      <a:txBody>
                        <a:bodyPr/>
                        <a:lstStyle/>
                        <a:p>
                          <a:r>
                            <a:rPr lang="it-IT" sz="1200" dirty="0" smtClean="0">
                              <a:latin typeface="Calibri" panose="020F0502020204030204" pitchFamily="34" charset="0"/>
                              <a:cs typeface="Calibri" panose="020F0502020204030204" pitchFamily="34" charset="0"/>
                            </a:rPr>
                            <a:t>Total </a:t>
                          </a:r>
                          <a:r>
                            <a:rPr lang="it-IT" sz="1200" dirty="0" err="1" smtClean="0">
                              <a:latin typeface="Calibri" panose="020F0502020204030204" pitchFamily="34" charset="0"/>
                              <a:cs typeface="Calibri" panose="020F0502020204030204" pitchFamily="34" charset="0"/>
                            </a:rPr>
                            <a:t>prototype</a:t>
                          </a:r>
                          <a:r>
                            <a:rPr lang="it-IT" sz="1200" dirty="0" smtClean="0">
                              <a:latin typeface="Calibri" panose="020F0502020204030204" pitchFamily="34" charset="0"/>
                              <a:cs typeface="Calibri" panose="020F0502020204030204" pitchFamily="34" charset="0"/>
                            </a:rPr>
                            <a:t> </a:t>
                          </a:r>
                          <a:r>
                            <a:rPr lang="it-IT" sz="1200" dirty="0" err="1" smtClean="0">
                              <a:latin typeface="Calibri" panose="020F0502020204030204" pitchFamily="34" charset="0"/>
                              <a:cs typeface="Calibri" panose="020F0502020204030204" pitchFamily="34" charset="0"/>
                            </a:rPr>
                            <a:t>length</a:t>
                          </a:r>
                          <a:endParaRPr lang="it-IT" sz="1200" dirty="0">
                            <a:latin typeface="Calibri" panose="020F0502020204030204" pitchFamily="34" charset="0"/>
                            <a:cs typeface="Calibri" panose="020F0502020204030204" pitchFamily="34" charset="0"/>
                          </a:endParaRPr>
                        </a:p>
                      </a:txBody>
                      <a:tcPr>
                        <a:solidFill>
                          <a:schemeClr val="tx1"/>
                        </a:solidFill>
                      </a:tcPr>
                    </a:tc>
                    <a:tc>
                      <a:txBody>
                        <a:bodyPr/>
                        <a:lstStyle/>
                        <a:p>
                          <a:r>
                            <a:rPr lang="it-IT" sz="1200" dirty="0" smtClean="0">
                              <a:latin typeface="Calibri" panose="020F0502020204030204" pitchFamily="34" charset="0"/>
                              <a:cs typeface="Calibri" panose="020F0502020204030204" pitchFamily="34" charset="0"/>
                            </a:rPr>
                            <a:t>415 mm</a:t>
                          </a:r>
                          <a:endParaRPr lang="it-IT" sz="1200" dirty="0">
                            <a:latin typeface="Calibri" panose="020F0502020204030204" pitchFamily="34" charset="0"/>
                            <a:cs typeface="Calibri" panose="020F0502020204030204" pitchFamily="34" charset="0"/>
                          </a:endParaRPr>
                        </a:p>
                      </a:txBody>
                      <a:tcPr>
                        <a:solidFill>
                          <a:schemeClr val="tx1"/>
                        </a:solidFill>
                      </a:tcPr>
                    </a:tc>
                  </a:tr>
                  <a:tr h="274320">
                    <a:tc>
                      <a:txBody>
                        <a:bodyPr/>
                        <a:lstStyle/>
                        <a:p>
                          <a:r>
                            <a:rPr lang="it-IT" sz="1200" dirty="0" smtClean="0">
                              <a:latin typeface="Calibri" panose="020F0502020204030204" pitchFamily="34" charset="0"/>
                              <a:cs typeface="Calibri" panose="020F0502020204030204" pitchFamily="34" charset="0"/>
                            </a:rPr>
                            <a:t>N° </a:t>
                          </a:r>
                          <a:r>
                            <a:rPr lang="it-IT" sz="1200" dirty="0" err="1" smtClean="0">
                              <a:latin typeface="Calibri" panose="020F0502020204030204" pitchFamily="34" charset="0"/>
                              <a:cs typeface="Calibri" panose="020F0502020204030204" pitchFamily="34" charset="0"/>
                            </a:rPr>
                            <a:t>cells</a:t>
                          </a:r>
                          <a:endParaRPr lang="it-IT" sz="1200" dirty="0">
                            <a:latin typeface="Calibri" panose="020F0502020204030204" pitchFamily="34" charset="0"/>
                            <a:cs typeface="Calibri" panose="020F0502020204030204" pitchFamily="34" charset="0"/>
                          </a:endParaRPr>
                        </a:p>
                      </a:txBody>
                      <a:tcPr>
                        <a:solidFill>
                          <a:schemeClr val="tx1"/>
                        </a:solidFill>
                      </a:tcPr>
                    </a:tc>
                    <a:tc>
                      <a:txBody>
                        <a:bodyPr/>
                        <a:lstStyle/>
                        <a:p>
                          <a:r>
                            <a:rPr lang="it-IT" sz="1200" dirty="0" smtClean="0">
                              <a:latin typeface="Calibri" panose="020F0502020204030204" pitchFamily="34" charset="0"/>
                              <a:cs typeface="Calibri" panose="020F0502020204030204" pitchFamily="34" charset="0"/>
                            </a:rPr>
                            <a:t>7+2 (coupler </a:t>
                          </a:r>
                          <a:r>
                            <a:rPr lang="it-IT" sz="1200" dirty="0" err="1" smtClean="0">
                              <a:latin typeface="Calibri" panose="020F0502020204030204" pitchFamily="34" charset="0"/>
                              <a:cs typeface="Calibri" panose="020F0502020204030204" pitchFamily="34" charset="0"/>
                            </a:rPr>
                            <a:t>cell</a:t>
                          </a:r>
                          <a:r>
                            <a:rPr lang="it-IT" sz="1200" dirty="0" smtClean="0">
                              <a:latin typeface="Calibri" panose="020F0502020204030204" pitchFamily="34" charset="0"/>
                              <a:cs typeface="Calibri" panose="020F0502020204030204" pitchFamily="34" charset="0"/>
                            </a:rPr>
                            <a:t>)</a:t>
                          </a:r>
                          <a:endParaRPr lang="it-IT" sz="1200" dirty="0">
                            <a:latin typeface="Calibri" panose="020F0502020204030204" pitchFamily="34" charset="0"/>
                            <a:cs typeface="Calibri" panose="020F0502020204030204" pitchFamily="34" charset="0"/>
                          </a:endParaRPr>
                        </a:p>
                      </a:txBody>
                      <a:tcPr>
                        <a:solidFill>
                          <a:schemeClr val="tx1"/>
                        </a:solidFill>
                      </a:tcPr>
                    </a:tc>
                    <a:extLst>
                      <a:ext uri="{0D108BD9-81ED-4DB2-BD59-A6C34878D82A}">
                        <a16:rowId xmlns:a16="http://schemas.microsoft.com/office/drawing/2014/main" xmlns="" xmlns:a14="http://schemas.microsoft.com/office/drawing/2010/main" val="1937905225"/>
                      </a:ext>
                    </a:extLst>
                  </a:tr>
                  <a:tr h="274320">
                    <a:tc>
                      <a:txBody>
                        <a:bodyPr/>
                        <a:lstStyle/>
                        <a:p>
                          <a:r>
                            <a:rPr lang="it-IT" sz="1200" dirty="0" smtClean="0">
                              <a:latin typeface="Calibri" panose="020F0502020204030204" pitchFamily="34" charset="0"/>
                              <a:cs typeface="Calibri" panose="020F0502020204030204" pitchFamily="34" charset="0"/>
                            </a:rPr>
                            <a:t>Q</a:t>
                          </a:r>
                          <a:r>
                            <a:rPr lang="it-IT" sz="1200" baseline="-25000" dirty="0" smtClean="0">
                              <a:latin typeface="Calibri" panose="020F0502020204030204" pitchFamily="34" charset="0"/>
                              <a:cs typeface="Calibri" panose="020F0502020204030204" pitchFamily="34" charset="0"/>
                            </a:rPr>
                            <a:t>0</a:t>
                          </a:r>
                          <a:endParaRPr lang="it-IT" sz="1200" baseline="-25000" dirty="0">
                            <a:latin typeface="Calibri" panose="020F0502020204030204" pitchFamily="34" charset="0"/>
                            <a:cs typeface="Calibri" panose="020F0502020204030204" pitchFamily="34" charset="0"/>
                          </a:endParaRPr>
                        </a:p>
                      </a:txBody>
                      <a:tcPr>
                        <a:solidFill>
                          <a:schemeClr val="tx1"/>
                        </a:solidFill>
                      </a:tcPr>
                    </a:tc>
                    <a:tc>
                      <a:txBody>
                        <a:bodyPr/>
                        <a:lstStyle/>
                        <a:p>
                          <a:endParaRPr lang="it-IT"/>
                        </a:p>
                      </a:txBody>
                      <a:tcPr>
                        <a:blipFill rotWithShape="0">
                          <a:blip r:embed="rId6"/>
                          <a:stretch>
                            <a:fillRect l="-77581" t="-602222" r="-590" b="-597778"/>
                          </a:stretch>
                        </a:blipFill>
                      </a:tcPr>
                    </a:tc>
                    <a:extLst>
                      <a:ext uri="{0D108BD9-81ED-4DB2-BD59-A6C34878D82A}">
                        <a16:rowId xmlns:a16="http://schemas.microsoft.com/office/drawing/2014/main" xmlns="" xmlns:a14="http://schemas.microsoft.com/office/drawing/2010/main" val="801332221"/>
                      </a:ext>
                    </a:extLst>
                  </a:tr>
                  <a:tr h="274320">
                    <a:tc>
                      <a:txBody>
                        <a:bodyPr/>
                        <a:lstStyle/>
                        <a:p>
                          <a:r>
                            <a:rPr lang="it-IT" sz="1200" dirty="0" err="1" smtClean="0">
                              <a:latin typeface="Calibri" panose="020F0502020204030204" pitchFamily="34" charset="0"/>
                              <a:cs typeface="Calibri" panose="020F0502020204030204" pitchFamily="34" charset="0"/>
                            </a:rPr>
                            <a:t>v</a:t>
                          </a:r>
                          <a:r>
                            <a:rPr lang="it-IT" sz="1200" baseline="-25000" dirty="0" err="1" smtClean="0">
                              <a:latin typeface="Calibri" panose="020F0502020204030204" pitchFamily="34" charset="0"/>
                              <a:cs typeface="Calibri" panose="020F0502020204030204" pitchFamily="34" charset="0"/>
                            </a:rPr>
                            <a:t>g</a:t>
                          </a:r>
                          <a:r>
                            <a:rPr lang="it-IT" sz="1200" dirty="0" smtClean="0">
                              <a:latin typeface="Calibri" panose="020F0502020204030204" pitchFamily="34" charset="0"/>
                              <a:cs typeface="Calibri" panose="020F0502020204030204" pitchFamily="34" charset="0"/>
                            </a:rPr>
                            <a:t>/c</a:t>
                          </a:r>
                          <a:endParaRPr lang="it-IT" sz="1200" dirty="0">
                            <a:latin typeface="Calibri" panose="020F0502020204030204" pitchFamily="34" charset="0"/>
                            <a:cs typeface="Calibri" panose="020F0502020204030204" pitchFamily="34" charset="0"/>
                          </a:endParaRPr>
                        </a:p>
                      </a:txBody>
                      <a:tcPr>
                        <a:solidFill>
                          <a:schemeClr val="tx1"/>
                        </a:solidFill>
                      </a:tcPr>
                    </a:tc>
                    <a:tc>
                      <a:txBody>
                        <a:bodyPr/>
                        <a:lstStyle/>
                        <a:p>
                          <a:r>
                            <a:rPr lang="it-IT" sz="1200" dirty="0" smtClean="0">
                              <a:latin typeface="Calibri" panose="020F0502020204030204" pitchFamily="34" charset="0"/>
                              <a:cs typeface="Calibri" panose="020F0502020204030204" pitchFamily="34" charset="0"/>
                            </a:rPr>
                            <a:t>2.2 %</a:t>
                          </a:r>
                          <a:endParaRPr lang="it-IT" sz="1200" dirty="0">
                            <a:latin typeface="Calibri" panose="020F0502020204030204" pitchFamily="34" charset="0"/>
                            <a:cs typeface="Calibri" panose="020F0502020204030204" pitchFamily="34" charset="0"/>
                          </a:endParaRPr>
                        </a:p>
                      </a:txBody>
                      <a:tcPr>
                        <a:solidFill>
                          <a:schemeClr val="tx1"/>
                        </a:solidFill>
                      </a:tcPr>
                    </a:tc>
                    <a:extLst>
                      <a:ext uri="{0D108BD9-81ED-4DB2-BD59-A6C34878D82A}">
                        <a16:rowId xmlns:a16="http://schemas.microsoft.com/office/drawing/2014/main" xmlns="" xmlns:a14="http://schemas.microsoft.com/office/drawing/2010/main" val="121061278"/>
                      </a:ext>
                    </a:extLst>
                  </a:tr>
                  <a:tr h="274320">
                    <a:tc>
                      <a:txBody>
                        <a:bodyPr/>
                        <a:lstStyle/>
                        <a:p>
                          <a:r>
                            <a:rPr lang="it-IT" sz="1200" dirty="0" smtClean="0">
                              <a:latin typeface="Calibri" panose="020F0502020204030204" pitchFamily="34" charset="0"/>
                              <a:cs typeface="Calibri" panose="020F0502020204030204" pitchFamily="34" charset="0"/>
                            </a:rPr>
                            <a:t>r</a:t>
                          </a:r>
                          <a:r>
                            <a:rPr lang="it-IT" sz="1200" baseline="0" dirty="0" smtClean="0">
                              <a:latin typeface="Calibri" panose="020F0502020204030204" pitchFamily="34" charset="0"/>
                              <a:cs typeface="Calibri" panose="020F0502020204030204" pitchFamily="34" charset="0"/>
                            </a:rPr>
                            <a:t> </a:t>
                          </a:r>
                          <a:r>
                            <a:rPr lang="it-IT" sz="1200" dirty="0" smtClean="0">
                              <a:latin typeface="Calibri" panose="020F0502020204030204" pitchFamily="34" charset="0"/>
                              <a:cs typeface="Calibri" panose="020F0502020204030204" pitchFamily="34" charset="0"/>
                            </a:rPr>
                            <a:t>shunt</a:t>
                          </a:r>
                          <a:endParaRPr lang="it-IT" sz="1200" dirty="0">
                            <a:latin typeface="Calibri" panose="020F0502020204030204" pitchFamily="34" charset="0"/>
                            <a:cs typeface="Calibri" panose="020F0502020204030204" pitchFamily="34" charset="0"/>
                          </a:endParaRPr>
                        </a:p>
                      </a:txBody>
                      <a:tcPr>
                        <a:solidFill>
                          <a:schemeClr val="tx1"/>
                        </a:solidFill>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it-IT" sz="1200" dirty="0" smtClean="0">
                              <a:latin typeface="Calibri" panose="020F0502020204030204" pitchFamily="34" charset="0"/>
                              <a:cs typeface="Calibri" panose="020F0502020204030204" pitchFamily="34" charset="0"/>
                            </a:rPr>
                            <a:t>72 </a:t>
                          </a:r>
                          <a:r>
                            <a:rPr lang="it-IT" sz="1200" dirty="0" smtClean="0">
                              <a:solidFill>
                                <a:prstClr val="black"/>
                              </a:solidFill>
                              <a:latin typeface="Calibri" panose="020F0502020204030204"/>
                            </a:rPr>
                            <a:t> M</a:t>
                          </a:r>
                          <a:r>
                            <a:rPr lang="el-GR" sz="1200" dirty="0" smtClean="0">
                              <a:solidFill>
                                <a:prstClr val="black"/>
                              </a:solidFill>
                              <a:latin typeface="Calibri" panose="020F0502020204030204"/>
                            </a:rPr>
                            <a:t>Ω</a:t>
                          </a:r>
                          <a:r>
                            <a:rPr lang="it-IT" sz="1200" dirty="0" smtClean="0">
                              <a:solidFill>
                                <a:prstClr val="black"/>
                              </a:solidFill>
                              <a:latin typeface="Calibri" panose="020F0502020204030204"/>
                            </a:rPr>
                            <a:t>/m</a:t>
                          </a:r>
                        </a:p>
                      </a:txBody>
                      <a:tcPr>
                        <a:solidFill>
                          <a:schemeClr val="tx1"/>
                        </a:solidFill>
                      </a:tcPr>
                    </a:tc>
                    <a:extLst>
                      <a:ext uri="{0D108BD9-81ED-4DB2-BD59-A6C34878D82A}">
                        <a16:rowId xmlns:a16="http://schemas.microsoft.com/office/drawing/2014/main" xmlns="" xmlns:a14="http://schemas.microsoft.com/office/drawing/2010/main" val="3666769786"/>
                      </a:ext>
                    </a:extLst>
                  </a:tr>
                  <a:tr h="274320">
                    <a:tc>
                      <a:txBody>
                        <a:bodyPr/>
                        <a:lstStyle/>
                        <a:p>
                          <a:r>
                            <a:rPr lang="it-IT" sz="1200" dirty="0" err="1" smtClean="0">
                              <a:latin typeface="Calibri" panose="020F0502020204030204" pitchFamily="34" charset="0"/>
                              <a:cs typeface="Calibri" panose="020F0502020204030204" pitchFamily="34" charset="0"/>
                            </a:rPr>
                            <a:t>Working</a:t>
                          </a:r>
                          <a:r>
                            <a:rPr lang="it-IT" sz="1200" dirty="0" smtClean="0">
                              <a:latin typeface="Calibri" panose="020F0502020204030204" pitchFamily="34" charset="0"/>
                              <a:cs typeface="Calibri" panose="020F0502020204030204" pitchFamily="34" charset="0"/>
                            </a:rPr>
                            <a:t> </a:t>
                          </a:r>
                          <a:r>
                            <a:rPr lang="it-IT" sz="1200" dirty="0" err="1" smtClean="0">
                              <a:latin typeface="Calibri" panose="020F0502020204030204" pitchFamily="34" charset="0"/>
                              <a:cs typeface="Calibri" panose="020F0502020204030204" pitchFamily="34" charset="0"/>
                            </a:rPr>
                            <a:t>Temp</a:t>
                          </a:r>
                          <a:r>
                            <a:rPr lang="it-IT" sz="1200" dirty="0" smtClean="0">
                              <a:latin typeface="Calibri" panose="020F0502020204030204" pitchFamily="34" charset="0"/>
                              <a:cs typeface="Calibri" panose="020F0502020204030204" pitchFamily="34" charset="0"/>
                            </a:rPr>
                            <a:t>.</a:t>
                          </a:r>
                          <a:endParaRPr lang="it-IT" sz="1200" dirty="0">
                            <a:latin typeface="Calibri" panose="020F0502020204030204" pitchFamily="34" charset="0"/>
                            <a:cs typeface="Calibri" panose="020F0502020204030204" pitchFamily="34" charset="0"/>
                          </a:endParaRPr>
                        </a:p>
                      </a:txBody>
                      <a:tcPr>
                        <a:solidFill>
                          <a:schemeClr val="tx1"/>
                        </a:solidFill>
                      </a:tcPr>
                    </a:tc>
                    <a:tc>
                      <a:txBody>
                        <a:bodyPr/>
                        <a:lstStyle/>
                        <a:p>
                          <a:r>
                            <a:rPr lang="it-IT" sz="1200" dirty="0" smtClean="0">
                              <a:latin typeface="Calibri" panose="020F0502020204030204" pitchFamily="34" charset="0"/>
                              <a:cs typeface="Calibri" panose="020F0502020204030204" pitchFamily="34" charset="0"/>
                            </a:rPr>
                            <a:t>35 °C</a:t>
                          </a:r>
                          <a:endParaRPr lang="it-IT" sz="1200" dirty="0">
                            <a:latin typeface="Calibri" panose="020F0502020204030204" pitchFamily="34" charset="0"/>
                            <a:cs typeface="Calibri" panose="020F0502020204030204" pitchFamily="34" charset="0"/>
                          </a:endParaRPr>
                        </a:p>
                      </a:txBody>
                      <a:tcPr>
                        <a:solidFill>
                          <a:schemeClr val="tx1"/>
                        </a:solidFill>
                      </a:tcPr>
                    </a:tc>
                    <a:extLst>
                      <a:ext uri="{0D108BD9-81ED-4DB2-BD59-A6C34878D82A}">
                        <a16:rowId xmlns:a16="http://schemas.microsoft.com/office/drawing/2014/main" xmlns="" xmlns:a14="http://schemas.microsoft.com/office/drawing/2010/main" val="4007331441"/>
                      </a:ext>
                    </a:extLst>
                  </a:tr>
                  <a:tr h="312928">
                    <a:tc>
                      <a:txBody>
                        <a:bodyPr/>
                        <a:lstStyle/>
                        <a:p>
                          <a:endParaRPr lang="it-IT"/>
                        </a:p>
                      </a:txBody>
                      <a:tcPr>
                        <a:blipFill rotWithShape="0">
                          <a:blip r:embed="rId6"/>
                          <a:stretch>
                            <a:fillRect l="-382" t="-886275" r="-130153" b="-160784"/>
                          </a:stretch>
                        </a:blipFill>
                      </a:tcPr>
                    </a:tc>
                    <a:tc>
                      <a:txBody>
                        <a:bodyPr/>
                        <a:lstStyle/>
                        <a:p>
                          <a:endParaRPr lang="it-IT"/>
                        </a:p>
                      </a:txBody>
                      <a:tcPr>
                        <a:blipFill rotWithShape="0">
                          <a:blip r:embed="rId6"/>
                          <a:stretch>
                            <a:fillRect l="-77581" t="-886275" r="-590" b="-160784"/>
                          </a:stretch>
                        </a:blipFill>
                      </a:tcPr>
                    </a:tc>
                    <a:extLst>
                      <a:ext uri="{0D108BD9-81ED-4DB2-BD59-A6C34878D82A}">
                        <a16:rowId xmlns:a16="http://schemas.microsoft.com/office/drawing/2014/main" xmlns="" xmlns:a14="http://schemas.microsoft.com/office/drawing/2010/main" val="2583239953"/>
                      </a:ext>
                    </a:extLst>
                  </a:tr>
                  <a:tr h="457200">
                    <a:tc>
                      <a:txBody>
                        <a:bodyPr/>
                        <a:lstStyle/>
                        <a:p>
                          <a:r>
                            <a:rPr lang="it-IT" sz="1200" dirty="0" err="1" smtClean="0">
                              <a:latin typeface="Calibri" panose="020F0502020204030204" pitchFamily="34" charset="0"/>
                              <a:cs typeface="Calibri" panose="020F0502020204030204" pitchFamily="34" charset="0"/>
                            </a:rPr>
                            <a:t>Pulsed</a:t>
                          </a:r>
                          <a:r>
                            <a:rPr lang="it-IT" sz="1200" dirty="0" smtClean="0">
                              <a:latin typeface="Calibri" panose="020F0502020204030204" pitchFamily="34" charset="0"/>
                              <a:cs typeface="Calibri" panose="020F0502020204030204" pitchFamily="34" charset="0"/>
                            </a:rPr>
                            <a:t> heating</a:t>
                          </a:r>
                          <a:endParaRPr lang="it-IT" sz="1200" dirty="0">
                            <a:latin typeface="Calibri" panose="020F0502020204030204" pitchFamily="34" charset="0"/>
                            <a:cs typeface="Calibri" panose="020F0502020204030204" pitchFamily="34" charset="0"/>
                          </a:endParaRPr>
                        </a:p>
                      </a:txBody>
                      <a:tcPr>
                        <a:solidFill>
                          <a:schemeClr val="tx1"/>
                        </a:solidFill>
                      </a:tcPr>
                    </a:tc>
                    <a:tc>
                      <a:txBody>
                        <a:bodyPr/>
                        <a:lstStyle/>
                        <a:p>
                          <a:endParaRPr lang="it-IT"/>
                        </a:p>
                      </a:txBody>
                      <a:tcPr>
                        <a:blipFill rotWithShape="0">
                          <a:blip r:embed="rId6"/>
                          <a:stretch>
                            <a:fillRect l="-77581" t="-670667" r="-590" b="-9333"/>
                          </a:stretch>
                        </a:blipFill>
                      </a:tcPr>
                    </a:tc>
                    <a:extLst>
                      <a:ext uri="{0D108BD9-81ED-4DB2-BD59-A6C34878D82A}">
                        <a16:rowId xmlns:a16="http://schemas.microsoft.com/office/drawing/2014/main" xmlns="" xmlns:a14="http://schemas.microsoft.com/office/drawing/2010/main" val="785549764"/>
                      </a:ext>
                    </a:extLst>
                  </a:tr>
                </a:tbl>
              </a:graphicData>
            </a:graphic>
          </p:graphicFrame>
        </mc:Fallback>
      </mc:AlternateContent>
      <p:sp>
        <p:nvSpPr>
          <p:cNvPr id="14" name="TextBox 13"/>
          <p:cNvSpPr txBox="1"/>
          <p:nvPr/>
        </p:nvSpPr>
        <p:spPr>
          <a:xfrm>
            <a:off x="0" y="6551056"/>
            <a:ext cx="8706118" cy="307777"/>
          </a:xfrm>
          <a:prstGeom prst="rect">
            <a:avLst/>
          </a:prstGeom>
          <a:noFill/>
        </p:spPr>
        <p:txBody>
          <a:bodyPr wrap="square" rtlCol="0">
            <a:spAutoFit/>
          </a:bodyPr>
          <a:lstStyle/>
          <a:p>
            <a:pPr algn="r"/>
            <a:r>
              <a:rPr lang="it-IT" sz="1400" dirty="0" smtClean="0">
                <a:solidFill>
                  <a:schemeClr val="tx1">
                    <a:lumMod val="95000"/>
                  </a:schemeClr>
                </a:solidFill>
                <a:latin typeface="Calibri" panose="020F0502020204030204" pitchFamily="34" charset="0"/>
                <a:cs typeface="Calibri" panose="020F0502020204030204" pitchFamily="34" charset="0"/>
              </a:rPr>
              <a:t>07-06-2018</a:t>
            </a:r>
            <a:endParaRPr lang="it-IT" sz="1400" dirty="0">
              <a:solidFill>
                <a:schemeClr val="tx1">
                  <a:lumMod val="95000"/>
                </a:schemeClr>
              </a:solidFill>
              <a:latin typeface="Calibri" panose="020F0502020204030204" pitchFamily="34" charset="0"/>
              <a:cs typeface="Calibri" panose="020F0502020204030204" pitchFamily="34" charset="0"/>
            </a:endParaRPr>
          </a:p>
        </p:txBody>
      </p:sp>
      <p:sp>
        <p:nvSpPr>
          <p:cNvPr id="16" name="TextBox 15"/>
          <p:cNvSpPr txBox="1"/>
          <p:nvPr/>
        </p:nvSpPr>
        <p:spPr>
          <a:xfrm>
            <a:off x="-4606" y="6550223"/>
            <a:ext cx="8126882" cy="307777"/>
          </a:xfrm>
          <a:prstGeom prst="rect">
            <a:avLst/>
          </a:prstGeom>
          <a:noFill/>
        </p:spPr>
        <p:txBody>
          <a:bodyPr wrap="square" rtlCol="0">
            <a:spAutoFit/>
          </a:bodyPr>
          <a:lstStyle/>
          <a:p>
            <a:r>
              <a:rPr lang="it-IT" sz="1400" dirty="0" smtClean="0">
                <a:solidFill>
                  <a:schemeClr val="tx1">
                    <a:lumMod val="95000"/>
                  </a:schemeClr>
                </a:solidFill>
                <a:latin typeface="Calibri" panose="020F0502020204030204" pitchFamily="34" charset="0"/>
                <a:cs typeface="Calibri" panose="020F0502020204030204" pitchFamily="34" charset="0"/>
              </a:rPr>
              <a:t>HG2018 - Shanghai			</a:t>
            </a:r>
          </a:p>
        </p:txBody>
      </p:sp>
    </p:spTree>
    <p:extLst>
      <p:ext uri="{BB962C8B-B14F-4D97-AF65-F5344CB8AC3E}">
        <p14:creationId xmlns:p14="http://schemas.microsoft.com/office/powerpoint/2010/main" val="2521024038"/>
      </p:ext>
    </p:extLst>
  </p:cSld>
  <p:clrMapOvr>
    <a:masterClrMapping/>
  </p:clrMapOvr>
  <mc:AlternateContent xmlns:mc="http://schemas.openxmlformats.org/markup-compatibility/2006" xmlns:p14="http://schemas.microsoft.com/office/powerpoint/2010/main">
    <mc:Choice Requires="p14">
      <p:transition spd="slow" p14:dur="2000" advTm="42504"/>
    </mc:Choice>
    <mc:Fallback xmlns="">
      <p:transition spd="slow" advTm="42504"/>
    </mc:Fallback>
  </mc:AlternateContent>
  <p:timing>
    <p:tnLst>
      <p:par>
        <p:cTn id="1" dur="indefinite" restart="never" nodeType="tmRoot"/>
      </p:par>
    </p:tnLst>
  </p:timing>
</p:sld>
</file>

<file path=ppt/theme/theme1.xml><?xml version="1.0" encoding="utf-8"?>
<a:theme xmlns:a="http://schemas.openxmlformats.org/drawingml/2006/main" name="Profondità">
  <a:themeElements>
    <a:clrScheme name="Profondità">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Profondità">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rofondità">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sz="1400" dirty="0">
            <a:solidFill>
              <a:prstClr val="white"/>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40476</TotalTime>
  <Words>2689</Words>
  <Application>Microsoft Office PowerPoint</Application>
  <PresentationFormat>On-screen Show (4:3)</PresentationFormat>
  <Paragraphs>501</Paragraphs>
  <Slides>21</Slides>
  <Notes>20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Arial</vt:lpstr>
      <vt:lpstr>Calibri</vt:lpstr>
      <vt:lpstr>Cambria Math</vt:lpstr>
      <vt:lpstr>Corbel</vt:lpstr>
      <vt:lpstr>Symbol</vt:lpstr>
      <vt:lpstr>Tahoma</vt:lpstr>
      <vt:lpstr>Times New Roman</vt:lpstr>
      <vt:lpstr>Verdana</vt:lpstr>
      <vt:lpstr>Wingdings</vt:lpstr>
      <vt:lpstr>Profondità</vt:lpstr>
      <vt:lpstr>Design of high gradient LINAC with the new  “Gasket-Clamping” technique and compact low pulsed heating couplers</vt:lpstr>
      <vt:lpstr>Outline</vt:lpstr>
      <vt:lpstr>«Gasket-Clamping» fabrication technique </vt:lpstr>
      <vt:lpstr>«Gasket-Clamping» fabrication technique (II) </vt:lpstr>
      <vt:lpstr>Linac with gaskets: prototype design</vt:lpstr>
      <vt:lpstr>Linac with gaskets: cell analysis and tolerances</vt:lpstr>
      <vt:lpstr>Linac with gaskets: coupler design</vt:lpstr>
      <vt:lpstr>Linac with gaskets: coupler design (II)</vt:lpstr>
      <vt:lpstr>Linac with gaskets: Electromagnetic results</vt:lpstr>
      <vt:lpstr>Linac with gaskets: mechanical design</vt:lpstr>
      <vt:lpstr>Linac assembly procedure: Phase I</vt:lpstr>
      <vt:lpstr>Linac assembly procedure: Phase II</vt:lpstr>
      <vt:lpstr>Linac assembly procedure: Final configuration</vt:lpstr>
      <vt:lpstr>Vacuum test on a single cell clamped</vt:lpstr>
      <vt:lpstr>Ultra-fast C-band photocathode  gun</vt:lpstr>
      <vt:lpstr>Low pulse heating coupler</vt:lpstr>
      <vt:lpstr>Low pulse heating coupler results</vt:lpstr>
      <vt:lpstr>Low pulse heating coupler multipolar components</vt:lpstr>
      <vt:lpstr>C-band TW structure: coupler type B</vt:lpstr>
      <vt:lpstr>Summary and future work</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 System Overview</dc:title>
  <dc:creator>Fabio Cardelli</dc:creator>
  <cp:lastModifiedBy>Fabio Cardelli</cp:lastModifiedBy>
  <cp:revision>625</cp:revision>
  <dcterms:created xsi:type="dcterms:W3CDTF">2016-10-01T07:56:32Z</dcterms:created>
  <dcterms:modified xsi:type="dcterms:W3CDTF">2018-06-06T16:46:45Z</dcterms:modified>
</cp:coreProperties>
</file>