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Lst>
  <p:notesMasterIdLst>
    <p:notesMasterId r:id="rId24"/>
  </p:notesMasterIdLst>
  <p:sldIdLst>
    <p:sldId id="1004" r:id="rId3"/>
    <p:sldId id="1011" r:id="rId4"/>
    <p:sldId id="1044" r:id="rId5"/>
    <p:sldId id="1045" r:id="rId6"/>
    <p:sldId id="1021" r:id="rId7"/>
    <p:sldId id="1022" r:id="rId8"/>
    <p:sldId id="1024" r:id="rId9"/>
    <p:sldId id="1020" r:id="rId10"/>
    <p:sldId id="1019" r:id="rId11"/>
    <p:sldId id="1017" r:id="rId12"/>
    <p:sldId id="1092" r:id="rId13"/>
    <p:sldId id="1018" r:id="rId14"/>
    <p:sldId id="1093" r:id="rId15"/>
    <p:sldId id="1023" r:id="rId16"/>
    <p:sldId id="1064" r:id="rId17"/>
    <p:sldId id="1006" r:id="rId18"/>
    <p:sldId id="1009" r:id="rId19"/>
    <p:sldId id="1027" r:id="rId20"/>
    <p:sldId id="1035" r:id="rId21"/>
    <p:sldId id="1029" r:id="rId22"/>
    <p:sldId id="1094" r:id="rId23"/>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FF"/>
    <a:srgbClr val="CC0000"/>
    <a:srgbClr val="66FF66"/>
    <a:srgbClr val="3333FF"/>
    <a:srgbClr val="FFFFFF"/>
    <a:srgbClr val="FF9900"/>
    <a:srgbClr val="00FF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89" d="100"/>
          <a:sy n="89" d="100"/>
        </p:scale>
        <p:origin x="-102" y="-96"/>
      </p:cViewPr>
      <p:guideLst>
        <p:guide orient="horz" pos="2229"/>
        <p:guide pos="3151"/>
      </p:guideLst>
    </p:cSldViewPr>
  </p:slideViewPr>
  <p:notesTextViewPr>
    <p:cViewPr>
      <p:scale>
        <a:sx n="100" d="100"/>
        <a:sy n="100" d="100"/>
      </p:scale>
      <p:origin x="0" y="0"/>
    </p:cViewPr>
  </p:notesTextViewPr>
  <p:sorterViewPr>
    <p:cViewPr>
      <p:scale>
        <a:sx n="66" d="100"/>
        <a:sy n="66" d="100"/>
      </p:scale>
      <p:origin x="0" y="0"/>
    </p:cViewPr>
  </p:sorterViewPr>
  <p:gridSpacing cx="73726675" cy="7372667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p:cNvSpPr>
          <p:nvPr>
            <p:ph type="hdr" sz="quarter"/>
          </p:nvPr>
        </p:nvSpPr>
        <p:spPr>
          <a:xfrm>
            <a:off x="0" y="0"/>
            <a:ext cx="2971800" cy="457200"/>
          </a:xfrm>
          <a:prstGeom prst="rect">
            <a:avLst/>
          </a:prstGeom>
          <a:noFill/>
          <a:ln w="9525">
            <a:noFill/>
            <a:miter/>
          </a:ln>
        </p:spPr>
        <p:txBody>
          <a:bodyPr/>
          <a:lstStyle>
            <a:lvl1pPr>
              <a:defRPr sz="1200" noProof="1"/>
            </a:lvl1pPr>
          </a:lstStyle>
          <a:p>
            <a:pPr>
              <a:defRPr/>
            </a:pPr>
            <a:endParaRPr lang="en-US" altLang="x-none"/>
          </a:p>
        </p:txBody>
      </p:sp>
      <p:sp>
        <p:nvSpPr>
          <p:cNvPr id="2051" name="Rectangle 3"/>
          <p:cNvSpPr>
            <a:spLocks noGrp="1"/>
          </p:cNvSpPr>
          <p:nvPr>
            <p:ph type="dt" idx="1"/>
          </p:nvPr>
        </p:nvSpPr>
        <p:spPr>
          <a:xfrm>
            <a:off x="3884613" y="0"/>
            <a:ext cx="2971800" cy="457200"/>
          </a:xfrm>
          <a:prstGeom prst="rect">
            <a:avLst/>
          </a:prstGeom>
          <a:noFill/>
          <a:ln w="9525">
            <a:noFill/>
            <a:miter/>
          </a:ln>
        </p:spPr>
        <p:txBody>
          <a:bodyPr/>
          <a:lstStyle>
            <a:lvl1pPr algn="r">
              <a:defRPr sz="1200" noProof="1"/>
            </a:lvl1pPr>
          </a:lstStyle>
          <a:p>
            <a:pPr>
              <a:defRPr/>
            </a:pPr>
            <a:endParaRPr lang="en-US" altLang="x-none"/>
          </a:p>
        </p:txBody>
      </p:sp>
      <p:sp>
        <p:nvSpPr>
          <p:cNvPr id="26628" name="Rectangle 4"/>
          <p:cNvSpPr>
            <a:spLocks noGrp="1" noChangeArrowheads="1"/>
          </p:cNvSpPr>
          <p:nvPr>
            <p:ph type="sldImg" idx="4294967295"/>
          </p:nvPr>
        </p:nvSpPr>
        <p:spPr bwMode="auto">
          <a:xfrm>
            <a:off x="1143000" y="685800"/>
            <a:ext cx="4572000" cy="3429000"/>
          </a:xfrm>
          <a:prstGeom prst="rect">
            <a:avLst/>
          </a:prstGeom>
          <a:noFill/>
          <a:ln w="9525">
            <a:noFill/>
            <a:miter lim="800000"/>
            <a:headEnd/>
            <a:tailEnd/>
          </a:ln>
        </p:spPr>
      </p:sp>
      <p:sp>
        <p:nvSpPr>
          <p:cNvPr id="5125" name="Rectangle 5"/>
          <p:cNvSpPr>
            <a:spLocks noGrp="1" noChangeArrowheads="1"/>
          </p:cNvSpPr>
          <p:nvPr>
            <p:ph type="body" sz="quarter" idx="4294967295"/>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054" name="Rectangle 6"/>
          <p:cNvSpPr>
            <a:spLocks noGrp="1"/>
          </p:cNvSpPr>
          <p:nvPr>
            <p:ph type="ftr" sz="quarter" idx="4"/>
          </p:nvPr>
        </p:nvSpPr>
        <p:spPr>
          <a:xfrm>
            <a:off x="0" y="8685213"/>
            <a:ext cx="2971800" cy="457200"/>
          </a:xfrm>
          <a:prstGeom prst="rect">
            <a:avLst/>
          </a:prstGeom>
          <a:noFill/>
          <a:ln w="9525">
            <a:noFill/>
            <a:miter/>
          </a:ln>
        </p:spPr>
        <p:txBody>
          <a:bodyPr anchor="b"/>
          <a:lstStyle>
            <a:lvl1pPr>
              <a:defRPr sz="1200" noProof="1"/>
            </a:lvl1pPr>
          </a:lstStyle>
          <a:p>
            <a:pPr>
              <a:defRPr/>
            </a:pPr>
            <a:endParaRPr lang="en-US" altLang="x-none"/>
          </a:p>
        </p:txBody>
      </p:sp>
      <p:sp>
        <p:nvSpPr>
          <p:cNvPr id="2055" name="Rectangle 7"/>
          <p:cNvSpPr>
            <a:spLocks noGrp="1"/>
          </p:cNvSpPr>
          <p:nvPr>
            <p:ph type="sldNum" sz="quarter" idx="5"/>
          </p:nvPr>
        </p:nvSpPr>
        <p:spPr>
          <a:xfrm>
            <a:off x="3884613" y="8685213"/>
            <a:ext cx="2971800" cy="457200"/>
          </a:xfrm>
          <a:prstGeom prst="rect">
            <a:avLst/>
          </a:prstGeom>
          <a:noFill/>
          <a:ln w="9525">
            <a:noFill/>
            <a:miter/>
          </a:ln>
        </p:spPr>
        <p:txBody>
          <a:bodyPr vert="horz" wrap="square" lIns="91440" tIns="45720" rIns="91440" bIns="45720" numCol="1" anchor="b" anchorCtr="0" compatLnSpc="1">
            <a:prstTxWarp prst="textNoShape">
              <a:avLst/>
            </a:prstTxWarp>
          </a:bodyPr>
          <a:lstStyle>
            <a:lvl1pPr algn="r">
              <a:defRPr sz="1200"/>
            </a:lvl1pPr>
          </a:lstStyle>
          <a:p>
            <a:pPr>
              <a:defRPr/>
            </a:pPr>
            <a:fld id="{C3A8E9A2-4311-438E-AFAF-504773113FF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lvl="1" algn="l" rtl="0" eaLnBrk="0" fontAlgn="base" hangingPunct="0">
      <a:spcBef>
        <a:spcPct val="30000"/>
      </a:spcBef>
      <a:spcAft>
        <a:spcPct val="0"/>
      </a:spcAft>
      <a:defRPr sz="1200" kern="1200">
        <a:solidFill>
          <a:schemeClr val="tx1"/>
        </a:solidFill>
        <a:latin typeface="+mn-lt"/>
        <a:ea typeface="+mn-ea"/>
        <a:cs typeface="+mn-cs"/>
      </a:defRPr>
    </a:lvl2pPr>
    <a:lvl3pPr marL="914400" lvl="2" algn="l" rtl="0" eaLnBrk="0" fontAlgn="base" hangingPunct="0">
      <a:spcBef>
        <a:spcPct val="30000"/>
      </a:spcBef>
      <a:spcAft>
        <a:spcPct val="0"/>
      </a:spcAft>
      <a:defRPr sz="1200" kern="1200">
        <a:solidFill>
          <a:schemeClr val="tx1"/>
        </a:solidFill>
        <a:latin typeface="+mn-lt"/>
        <a:ea typeface="+mn-ea"/>
        <a:cs typeface="+mn-cs"/>
      </a:defRPr>
    </a:lvl3pPr>
    <a:lvl4pPr marL="1371600" lvl="3" algn="l" rtl="0" eaLnBrk="0" fontAlgn="base" hangingPunct="0">
      <a:spcBef>
        <a:spcPct val="30000"/>
      </a:spcBef>
      <a:spcAft>
        <a:spcPct val="0"/>
      </a:spcAft>
      <a:defRPr sz="1200" kern="1200">
        <a:solidFill>
          <a:schemeClr val="tx1"/>
        </a:solidFill>
        <a:latin typeface="+mn-lt"/>
        <a:ea typeface="+mn-ea"/>
        <a:cs typeface="+mn-cs"/>
      </a:defRPr>
    </a:lvl4pPr>
    <a:lvl5pPr marL="1828800" lvl="4" algn="l" rtl="0" eaLnBrk="0" fontAlgn="base" hangingPunct="0">
      <a:spcBef>
        <a:spcPct val="30000"/>
      </a:spcBef>
      <a:spcAft>
        <a:spcPct val="0"/>
      </a:spcAft>
      <a:defRPr sz="1200" kern="1200">
        <a:solidFill>
          <a:schemeClr val="tx1"/>
        </a:solidFill>
        <a:latin typeface="+mn-lt"/>
        <a:ea typeface="+mn-ea"/>
        <a:cs typeface="+mn-cs"/>
      </a:defRPr>
    </a:lvl5pPr>
    <a:lvl6pPr marL="2286000" lvl="5"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0" fontAlgn="base" latinLnBrk="0" hangingPunct="0">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ChangeArrowheads="1" noTextEdit="1"/>
          </p:cNvSpPr>
          <p:nvPr>
            <p:ph type="sldImg" idx="4294967295"/>
          </p:nvPr>
        </p:nvSpPr>
        <p:spPr/>
      </p:sp>
      <p:sp>
        <p:nvSpPr>
          <p:cNvPr id="27651" name="文本占位符 2"/>
          <p:cNvSpPr>
            <a:spLocks noGrp="1" noChangeArrowheads="1"/>
          </p:cNvSpPr>
          <p:nvPr>
            <p:ph type="body" idx="4294967295"/>
          </p:nvPr>
        </p:nvSpPr>
        <p:spPr/>
        <p:txBody>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9"/>
          <p:cNvSpPr txBox="1"/>
          <p:nvPr userDrawn="1"/>
        </p:nvSpPr>
        <p:spPr>
          <a:xfrm>
            <a:off x="5307013" y="6183313"/>
            <a:ext cx="3151187" cy="182562"/>
          </a:xfrm>
          <a:prstGeom prst="rect">
            <a:avLst/>
          </a:prstGeom>
          <a:noFill/>
          <a:ln w="9525">
            <a:noFill/>
          </a:ln>
        </p:spPr>
        <p:txBody>
          <a:bodyPr>
            <a:spAutoFit/>
          </a:bodyPr>
          <a:lstStyle/>
          <a:p>
            <a:pPr algn="r">
              <a:lnSpc>
                <a:spcPct val="80000"/>
              </a:lnSpc>
              <a:defRPr/>
            </a:pPr>
            <a:r>
              <a:rPr lang="zh-CN" altLang="en-US" sz="750" noProof="1">
                <a:latin typeface="新宋体" panose="02010609030101010101" charset="-122"/>
                <a:ea typeface="新宋体" panose="02010609030101010101" charset="-122"/>
                <a:cs typeface="+mn-ea"/>
                <a:sym typeface="+mn-ea"/>
              </a:rPr>
              <a:t>上海市嘉定区恒飞路138号，201806</a:t>
            </a:r>
          </a:p>
        </p:txBody>
      </p:sp>
      <p:sp>
        <p:nvSpPr>
          <p:cNvPr id="3" name="文本框 9"/>
          <p:cNvSpPr txBox="1"/>
          <p:nvPr userDrawn="1"/>
        </p:nvSpPr>
        <p:spPr>
          <a:xfrm>
            <a:off x="3605213" y="6329363"/>
            <a:ext cx="4852987" cy="184150"/>
          </a:xfrm>
          <a:prstGeom prst="rect">
            <a:avLst/>
          </a:prstGeom>
          <a:noFill/>
          <a:ln w="9525">
            <a:noFill/>
          </a:ln>
        </p:spPr>
        <p:txBody>
          <a:bodyPr>
            <a:spAutoFit/>
          </a:bodyPr>
          <a:lstStyle/>
          <a:p>
            <a:pPr algn="r">
              <a:lnSpc>
                <a:spcPct val="80000"/>
              </a:lnSpc>
              <a:defRPr/>
            </a:pPr>
            <a:r>
              <a:rPr lang="zh-CN" altLang="en-US" sz="750" noProof="1">
                <a:ea typeface="楷体_GB2312" charset="-122"/>
                <a:cs typeface="+mn-ea"/>
                <a:sym typeface="+mn-ea"/>
              </a:rPr>
              <a:t>No.138,Hengfei Road,Jiading District,Shanghai</a:t>
            </a:r>
          </a:p>
        </p:txBody>
      </p:sp>
      <p:sp>
        <p:nvSpPr>
          <p:cNvPr id="4" name="文本框 9"/>
          <p:cNvSpPr txBox="1"/>
          <p:nvPr userDrawn="1"/>
        </p:nvSpPr>
        <p:spPr>
          <a:xfrm>
            <a:off x="2959100" y="6478588"/>
            <a:ext cx="5507038" cy="184150"/>
          </a:xfrm>
          <a:prstGeom prst="rect">
            <a:avLst/>
          </a:prstGeom>
          <a:noFill/>
          <a:ln w="9525">
            <a:noFill/>
          </a:ln>
        </p:spPr>
        <p:txBody>
          <a:bodyPr>
            <a:spAutoFit/>
          </a:bodyPr>
          <a:lstStyle/>
          <a:p>
            <a:pPr algn="r">
              <a:lnSpc>
                <a:spcPct val="80000"/>
              </a:lnSpc>
              <a:defRPr/>
            </a:pPr>
            <a:r>
              <a:rPr lang="zh-CN" altLang="en-US" sz="750" noProof="1">
                <a:cs typeface="+mn-ea"/>
                <a:sym typeface="+mn-ea"/>
              </a:rPr>
              <a:t>Tel:+86 21 59506772,Fax:+86 21 59533950,www.shhangye.com</a:t>
            </a:r>
          </a:p>
        </p:txBody>
      </p:sp>
      <p:cxnSp>
        <p:nvCxnSpPr>
          <p:cNvPr id="5" name="直接连接符 3"/>
          <p:cNvCxnSpPr/>
          <p:nvPr/>
        </p:nvCxnSpPr>
        <p:spPr>
          <a:xfrm>
            <a:off x="690563" y="6126163"/>
            <a:ext cx="7680325" cy="0"/>
          </a:xfrm>
          <a:prstGeom prst="line">
            <a:avLst/>
          </a:prstGeom>
          <a:ln w="12700"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9"/>
          <p:cNvSpPr txBox="1"/>
          <p:nvPr userDrawn="1"/>
        </p:nvSpPr>
        <p:spPr>
          <a:xfrm>
            <a:off x="5307013" y="6183313"/>
            <a:ext cx="3151187" cy="182562"/>
          </a:xfrm>
          <a:prstGeom prst="rect">
            <a:avLst/>
          </a:prstGeom>
          <a:noFill/>
          <a:ln w="9525">
            <a:noFill/>
          </a:ln>
        </p:spPr>
        <p:txBody>
          <a:bodyPr>
            <a:spAutoFit/>
          </a:bodyPr>
          <a:lstStyle/>
          <a:p>
            <a:pPr algn="r">
              <a:lnSpc>
                <a:spcPct val="80000"/>
              </a:lnSpc>
              <a:defRPr/>
            </a:pPr>
            <a:r>
              <a:rPr lang="zh-CN" altLang="en-US" sz="750" noProof="1">
                <a:latin typeface="新宋体" panose="02010609030101010101" charset="-122"/>
                <a:ea typeface="新宋体" panose="02010609030101010101" charset="-122"/>
                <a:cs typeface="+mn-ea"/>
                <a:sym typeface="+mn-ea"/>
              </a:rPr>
              <a:t>上海市嘉定区恒飞路138号，201806</a:t>
            </a:r>
          </a:p>
        </p:txBody>
      </p:sp>
      <p:sp>
        <p:nvSpPr>
          <p:cNvPr id="3" name="文本框 9"/>
          <p:cNvSpPr txBox="1"/>
          <p:nvPr userDrawn="1"/>
        </p:nvSpPr>
        <p:spPr>
          <a:xfrm>
            <a:off x="3605213" y="6329363"/>
            <a:ext cx="4852987" cy="184150"/>
          </a:xfrm>
          <a:prstGeom prst="rect">
            <a:avLst/>
          </a:prstGeom>
          <a:noFill/>
          <a:ln w="9525">
            <a:noFill/>
          </a:ln>
        </p:spPr>
        <p:txBody>
          <a:bodyPr>
            <a:spAutoFit/>
          </a:bodyPr>
          <a:lstStyle/>
          <a:p>
            <a:pPr algn="r">
              <a:lnSpc>
                <a:spcPct val="80000"/>
              </a:lnSpc>
              <a:defRPr/>
            </a:pPr>
            <a:r>
              <a:rPr lang="zh-CN" altLang="en-US" sz="750" noProof="1">
                <a:ea typeface="楷体_GB2312" charset="-122"/>
                <a:cs typeface="+mn-ea"/>
                <a:sym typeface="+mn-ea"/>
              </a:rPr>
              <a:t>No.138,Hengfei Road,Jiading District,Shanghai</a:t>
            </a:r>
          </a:p>
        </p:txBody>
      </p:sp>
      <p:sp>
        <p:nvSpPr>
          <p:cNvPr id="4" name="文本框 9"/>
          <p:cNvSpPr txBox="1"/>
          <p:nvPr userDrawn="1"/>
        </p:nvSpPr>
        <p:spPr>
          <a:xfrm>
            <a:off x="2959100" y="6478588"/>
            <a:ext cx="5507038" cy="184150"/>
          </a:xfrm>
          <a:prstGeom prst="rect">
            <a:avLst/>
          </a:prstGeom>
          <a:noFill/>
          <a:ln w="9525">
            <a:noFill/>
          </a:ln>
        </p:spPr>
        <p:txBody>
          <a:bodyPr>
            <a:spAutoFit/>
          </a:bodyPr>
          <a:lstStyle/>
          <a:p>
            <a:pPr algn="r">
              <a:lnSpc>
                <a:spcPct val="80000"/>
              </a:lnSpc>
              <a:defRPr/>
            </a:pPr>
            <a:r>
              <a:rPr lang="zh-CN" altLang="en-US" sz="750" noProof="1">
                <a:cs typeface="+mn-ea"/>
                <a:sym typeface="+mn-ea"/>
              </a:rPr>
              <a:t>Tel:+86 21 59506772,Fax:+86 21 59533950,www.shhangye.com</a:t>
            </a:r>
          </a:p>
        </p:txBody>
      </p:sp>
      <p:cxnSp>
        <p:nvCxnSpPr>
          <p:cNvPr id="5" name="直接连接符 3"/>
          <p:cNvCxnSpPr/>
          <p:nvPr/>
        </p:nvCxnSpPr>
        <p:spPr>
          <a:xfrm>
            <a:off x="690563" y="6126163"/>
            <a:ext cx="7680325" cy="0"/>
          </a:xfrm>
          <a:prstGeom prst="line">
            <a:avLst/>
          </a:prstGeom>
          <a:ln w="12700"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074" name="图片 1029" descr="公司logo"/>
          <p:cNvPicPr>
            <a:picLocks noChangeAspect="1" noChangeArrowheads="1"/>
          </p:cNvPicPr>
          <p:nvPr userDrawn="1"/>
        </p:nvPicPr>
        <p:blipFill>
          <a:blip r:embed="rId3" cstate="print"/>
          <a:srcRect/>
          <a:stretch>
            <a:fillRect/>
          </a:stretch>
        </p:blipFill>
        <p:spPr bwMode="auto">
          <a:xfrm>
            <a:off x="7910513" y="298450"/>
            <a:ext cx="430212" cy="384175"/>
          </a:xfrm>
          <a:prstGeom prst="rect">
            <a:avLst/>
          </a:prstGeom>
          <a:noFill/>
          <a:ln w="9525">
            <a:noFill/>
            <a:miter lim="800000"/>
            <a:headEnd/>
            <a:tailEnd/>
          </a:ln>
        </p:spPr>
      </p:pic>
      <p:sp>
        <p:nvSpPr>
          <p:cNvPr id="1031" name="文本框 1032"/>
          <p:cNvSpPr txBox="1"/>
          <p:nvPr userDrawn="1"/>
        </p:nvSpPr>
        <p:spPr>
          <a:xfrm>
            <a:off x="901700" y="244475"/>
            <a:ext cx="2014538" cy="247650"/>
          </a:xfrm>
          <a:prstGeom prst="rect">
            <a:avLst/>
          </a:prstGeom>
          <a:noFill/>
          <a:ln w="9525">
            <a:noFill/>
          </a:ln>
        </p:spPr>
        <p:txBody>
          <a:bodyPr>
            <a:spAutoFit/>
          </a:bodyPr>
          <a:lstStyle/>
          <a:p>
            <a:pPr>
              <a:defRPr/>
            </a:pPr>
            <a:endParaRPr sz="1015" noProof="1"/>
          </a:p>
        </p:txBody>
      </p:sp>
      <p:sp>
        <p:nvSpPr>
          <p:cNvPr id="1032" name="文本框 1033"/>
          <p:cNvSpPr txBox="1"/>
          <p:nvPr userDrawn="1"/>
        </p:nvSpPr>
        <p:spPr>
          <a:xfrm>
            <a:off x="4702175" y="358775"/>
            <a:ext cx="3238500" cy="230188"/>
          </a:xfrm>
          <a:prstGeom prst="rect">
            <a:avLst/>
          </a:prstGeom>
          <a:noFill/>
          <a:ln w="9525">
            <a:noFill/>
          </a:ln>
        </p:spPr>
        <p:txBody>
          <a:bodyPr>
            <a:spAutoFit/>
          </a:bodyPr>
          <a:lstStyle/>
          <a:p>
            <a:pPr algn="dist">
              <a:defRPr/>
            </a:pPr>
            <a:r>
              <a:rPr lang="zh-CN" altLang="en-US" sz="900" b="1" noProof="1">
                <a:ea typeface="黑体" panose="02010609060101010101" pitchFamily="2" charset="-122"/>
                <a:cs typeface="+mn-ea"/>
              </a:rPr>
              <a:t>上海夯业真空设备科技有限公司</a:t>
            </a:r>
            <a:endParaRPr lang="zh-CN" altLang="en-US" sz="900" b="1" noProof="1">
              <a:ea typeface="黑体" panose="02010609060101010101" pitchFamily="2" charset="-122"/>
            </a:endParaRPr>
          </a:p>
        </p:txBody>
      </p:sp>
      <p:cxnSp>
        <p:nvCxnSpPr>
          <p:cNvPr id="4" name="直接连接符 3"/>
          <p:cNvCxnSpPr/>
          <p:nvPr/>
        </p:nvCxnSpPr>
        <p:spPr>
          <a:xfrm>
            <a:off x="690563" y="727075"/>
            <a:ext cx="7683500" cy="0"/>
          </a:xfrm>
          <a:prstGeom prst="line">
            <a:avLst/>
          </a:prstGeom>
          <a:ln w="28575" cmpd="thickThin">
            <a:solidFill>
              <a:schemeClr val="accent1">
                <a:lumMod val="25000"/>
              </a:schemeClr>
            </a:solidFill>
            <a:prstDash val="solid"/>
          </a:ln>
        </p:spPr>
        <p:style>
          <a:lnRef idx="1">
            <a:schemeClr val="accent1"/>
          </a:lnRef>
          <a:fillRef idx="0">
            <a:schemeClr val="accent1"/>
          </a:fillRef>
          <a:effectRef idx="0">
            <a:schemeClr val="accent1"/>
          </a:effectRef>
          <a:fontRef idx="minor">
            <a:schemeClr val="tx1"/>
          </a:fontRef>
        </p:style>
      </p:cxnSp>
      <p:sp>
        <p:nvSpPr>
          <p:cNvPr id="1030" name="文本框 99"/>
          <p:cNvSpPr txBox="1"/>
          <p:nvPr userDrawn="1"/>
        </p:nvSpPr>
        <p:spPr>
          <a:xfrm>
            <a:off x="2214563" y="522288"/>
            <a:ext cx="5754687" cy="206375"/>
          </a:xfrm>
          <a:prstGeom prst="rect">
            <a:avLst/>
          </a:prstGeom>
          <a:noFill/>
          <a:ln w="9525">
            <a:noFill/>
          </a:ln>
        </p:spPr>
        <p:txBody>
          <a:bodyPr>
            <a:spAutoFit/>
          </a:bodyPr>
          <a:lstStyle/>
          <a:p>
            <a:pPr indent="22225" algn="r">
              <a:defRPr/>
            </a:pPr>
            <a:r>
              <a:rPr lang="en-US" altLang="zh-CN" sz="750" noProof="1">
                <a:solidFill>
                  <a:srgbClr val="000000"/>
                </a:solidFill>
              </a:rPr>
              <a:t>Shanghai Hang Ye Vacuum Equipment Science and Technology Co.,Ltd.</a:t>
            </a:r>
            <a:endParaRPr lang="zh-CN" altLang="en-US" sz="750" noProof="1"/>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ctr" rtl="0" eaLnBrk="0" fontAlgn="base" hangingPunct="0">
        <a:lnSpc>
          <a:spcPct val="80000"/>
        </a:lnSpc>
        <a:spcBef>
          <a:spcPct val="0"/>
        </a:spcBef>
        <a:spcAft>
          <a:spcPct val="0"/>
        </a:spcAft>
        <a:defRPr sz="3200" b="1" kern="1200">
          <a:solidFill>
            <a:schemeClr val="tx2"/>
          </a:solidFill>
          <a:latin typeface="+mj-lt"/>
          <a:ea typeface="+mj-ea"/>
          <a:cs typeface="+mj-cs"/>
        </a:defRPr>
      </a:lvl1pPr>
      <a:lvl2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2pPr>
      <a:lvl3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3pPr>
      <a:lvl4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4pPr>
      <a:lvl5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5pPr>
      <a:lvl6pPr marL="4572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6pPr>
      <a:lvl7pPr marL="9144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7pPr>
      <a:lvl8pPr marL="13716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8pPr>
      <a:lvl9pPr marL="18288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lr>
          <a:srgbClr val="CC0000"/>
        </a:buClr>
        <a:buSzPct val="120000"/>
        <a:buFont typeface="Wingdings" pitchFamily="2" charset="2"/>
        <a:buChar char="F"/>
        <a:defRPr sz="2800" kern="1200">
          <a:solidFill>
            <a:schemeClr val="tx1"/>
          </a:solidFill>
          <a:latin typeface="+mn-lt"/>
          <a:ea typeface="+mn-ea"/>
          <a:cs typeface="+mn-cs"/>
        </a:defRPr>
      </a:lvl1pPr>
      <a:lvl2pPr marL="742950" lvl="1" indent="-284163" algn="l" rtl="0" eaLnBrk="0" fontAlgn="base" hangingPunct="0">
        <a:spcBef>
          <a:spcPct val="20000"/>
        </a:spcBef>
        <a:spcAft>
          <a:spcPct val="0"/>
        </a:spcAft>
        <a:buClr>
          <a:srgbClr val="33CC33"/>
        </a:buClr>
        <a:buFont typeface="Wingdings" pitchFamily="2" charset="2"/>
        <a:buChar char="Ø"/>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2"/>
        </a:buClr>
        <a:buFont typeface="Wingdings" pitchFamily="2" charset="2"/>
        <a:buChar char="l"/>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SzPct val="90000"/>
        <a:buFont typeface="Wingdings" pitchFamily="2" charset="2"/>
        <a:buChar char="p"/>
        <a:defRPr kern="1200">
          <a:solidFill>
            <a:schemeClr val="tx1"/>
          </a:solidFill>
          <a:latin typeface="+mn-lt"/>
          <a:ea typeface="+mn-ea"/>
          <a:cs typeface="+mn-cs"/>
        </a:defRPr>
      </a:lvl4pPr>
      <a:lvl5pPr marL="2057400" lvl="4" indent="-228600" algn="l" rtl="0" eaLnBrk="0" fontAlgn="base" hangingPunct="0">
        <a:spcBef>
          <a:spcPct val="20000"/>
        </a:spcBef>
        <a:spcAft>
          <a:spcPct val="0"/>
        </a:spcAft>
        <a:buSzPct val="80000"/>
        <a:buFont typeface="Wingdings" pitchFamily="2" charset="2"/>
        <a:buChar char="u"/>
        <a:defRPr kern="1200">
          <a:solidFill>
            <a:schemeClr val="tx1"/>
          </a:solidFill>
          <a:latin typeface="+mn-lt"/>
          <a:ea typeface="+mn-ea"/>
          <a:cs typeface="+mn-cs"/>
        </a:defRPr>
      </a:lvl5pPr>
      <a:lvl6pPr marL="2514600" lvl="5"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6pPr>
      <a:lvl7pPr marL="2971800" lvl="6"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7pPr>
      <a:lvl8pPr marL="3429000" lvl="7"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8pPr>
      <a:lvl9pPr marL="3886200" lvl="8"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9pPr>
    </p:bodyStyle>
    <p:otherStyle>
      <a:lvl1pPr marL="0" lvl="0" indent="0" algn="l" defTabSz="914400" eaLnBrk="0" fontAlgn="base" latinLnBrk="0" hangingPunct="0">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4098" name="图片 1029" descr="公司logo"/>
          <p:cNvPicPr>
            <a:picLocks noChangeAspect="1" noChangeArrowheads="1"/>
          </p:cNvPicPr>
          <p:nvPr userDrawn="1"/>
        </p:nvPicPr>
        <p:blipFill>
          <a:blip r:embed="rId3" cstate="print"/>
          <a:srcRect/>
          <a:stretch>
            <a:fillRect/>
          </a:stretch>
        </p:blipFill>
        <p:spPr bwMode="auto">
          <a:xfrm>
            <a:off x="7910513" y="298450"/>
            <a:ext cx="430212" cy="384175"/>
          </a:xfrm>
          <a:prstGeom prst="rect">
            <a:avLst/>
          </a:prstGeom>
          <a:noFill/>
          <a:ln w="9525">
            <a:noFill/>
            <a:miter lim="800000"/>
            <a:headEnd/>
            <a:tailEnd/>
          </a:ln>
        </p:spPr>
      </p:pic>
      <p:sp>
        <p:nvSpPr>
          <p:cNvPr id="1031" name="文本框 1032"/>
          <p:cNvSpPr txBox="1"/>
          <p:nvPr userDrawn="1"/>
        </p:nvSpPr>
        <p:spPr>
          <a:xfrm>
            <a:off x="901700" y="244475"/>
            <a:ext cx="2014538" cy="247650"/>
          </a:xfrm>
          <a:prstGeom prst="rect">
            <a:avLst/>
          </a:prstGeom>
          <a:noFill/>
          <a:ln w="9525">
            <a:noFill/>
          </a:ln>
        </p:spPr>
        <p:txBody>
          <a:bodyPr>
            <a:spAutoFit/>
          </a:bodyPr>
          <a:lstStyle/>
          <a:p>
            <a:pPr>
              <a:defRPr/>
            </a:pPr>
            <a:endParaRPr sz="1015" noProof="1"/>
          </a:p>
        </p:txBody>
      </p:sp>
      <p:sp>
        <p:nvSpPr>
          <p:cNvPr id="1032" name="文本框 1033"/>
          <p:cNvSpPr txBox="1"/>
          <p:nvPr userDrawn="1"/>
        </p:nvSpPr>
        <p:spPr>
          <a:xfrm>
            <a:off x="4702175" y="358775"/>
            <a:ext cx="3238500" cy="230188"/>
          </a:xfrm>
          <a:prstGeom prst="rect">
            <a:avLst/>
          </a:prstGeom>
          <a:noFill/>
          <a:ln w="9525">
            <a:noFill/>
          </a:ln>
        </p:spPr>
        <p:txBody>
          <a:bodyPr>
            <a:spAutoFit/>
          </a:bodyPr>
          <a:lstStyle/>
          <a:p>
            <a:pPr algn="dist">
              <a:defRPr/>
            </a:pPr>
            <a:r>
              <a:rPr lang="zh-CN" altLang="en-US" sz="900" b="1" noProof="1">
                <a:ea typeface="黑体" panose="02010609060101010101" pitchFamily="2" charset="-122"/>
                <a:cs typeface="+mn-ea"/>
              </a:rPr>
              <a:t>上海夯业真空设备科技有限公司</a:t>
            </a:r>
            <a:endParaRPr lang="zh-CN" altLang="en-US" sz="900" b="1" noProof="1">
              <a:ea typeface="黑体" panose="02010609060101010101" pitchFamily="2" charset="-122"/>
            </a:endParaRPr>
          </a:p>
        </p:txBody>
      </p:sp>
      <p:cxnSp>
        <p:nvCxnSpPr>
          <p:cNvPr id="4" name="直接连接符 3"/>
          <p:cNvCxnSpPr/>
          <p:nvPr/>
        </p:nvCxnSpPr>
        <p:spPr>
          <a:xfrm>
            <a:off x="690563" y="727075"/>
            <a:ext cx="7683500" cy="0"/>
          </a:xfrm>
          <a:prstGeom prst="line">
            <a:avLst/>
          </a:prstGeom>
          <a:ln w="28575" cmpd="thickThin">
            <a:solidFill>
              <a:schemeClr val="accent1">
                <a:lumMod val="25000"/>
              </a:schemeClr>
            </a:solidFill>
            <a:prstDash val="solid"/>
          </a:ln>
        </p:spPr>
        <p:style>
          <a:lnRef idx="1">
            <a:schemeClr val="accent1"/>
          </a:lnRef>
          <a:fillRef idx="0">
            <a:schemeClr val="accent1"/>
          </a:fillRef>
          <a:effectRef idx="0">
            <a:schemeClr val="accent1"/>
          </a:effectRef>
          <a:fontRef idx="minor">
            <a:schemeClr val="tx1"/>
          </a:fontRef>
        </p:style>
      </p:cxnSp>
      <p:sp>
        <p:nvSpPr>
          <p:cNvPr id="1030" name="文本框 99"/>
          <p:cNvSpPr txBox="1"/>
          <p:nvPr userDrawn="1"/>
        </p:nvSpPr>
        <p:spPr>
          <a:xfrm>
            <a:off x="2214563" y="522288"/>
            <a:ext cx="5754687" cy="206375"/>
          </a:xfrm>
          <a:prstGeom prst="rect">
            <a:avLst/>
          </a:prstGeom>
          <a:noFill/>
          <a:ln w="9525">
            <a:noFill/>
          </a:ln>
        </p:spPr>
        <p:txBody>
          <a:bodyPr>
            <a:spAutoFit/>
          </a:bodyPr>
          <a:lstStyle/>
          <a:p>
            <a:pPr indent="22225" algn="r">
              <a:defRPr/>
            </a:pPr>
            <a:r>
              <a:rPr lang="en-US" altLang="zh-CN" sz="750" noProof="1">
                <a:solidFill>
                  <a:srgbClr val="000000"/>
                </a:solidFill>
              </a:rPr>
              <a:t>Shanghai Hang Ye Vacuum Equipment Science and Technology Co.,Ltd.</a:t>
            </a:r>
            <a:endParaRPr lang="zh-CN" altLang="en-US" sz="750" noProof="1"/>
          </a:p>
        </p:txBody>
      </p:sp>
    </p:spTree>
  </p:cSld>
  <p:clrMap bg1="lt1" tx1="dk1" bg2="lt2" tx2="dk2" accent1="accent1" accent2="accent2" accent3="accent3" accent4="accent4" accent5="accent5" accent6="accent6" hlink="hlink" folHlink="folHlink"/>
  <p:sldLayoutIdLst>
    <p:sldLayoutId id="2147483682" r:id="rId1"/>
  </p:sldLayoutIdLst>
  <p:txStyles>
    <p:titleStyle>
      <a:lvl1pPr algn="ctr" rtl="0" eaLnBrk="0" fontAlgn="base" hangingPunct="0">
        <a:lnSpc>
          <a:spcPct val="80000"/>
        </a:lnSpc>
        <a:spcBef>
          <a:spcPct val="0"/>
        </a:spcBef>
        <a:spcAft>
          <a:spcPct val="0"/>
        </a:spcAft>
        <a:defRPr sz="3200" b="1" kern="1200">
          <a:solidFill>
            <a:schemeClr val="tx2"/>
          </a:solidFill>
          <a:latin typeface="+mj-lt"/>
          <a:ea typeface="+mj-ea"/>
          <a:cs typeface="+mj-cs"/>
        </a:defRPr>
      </a:lvl1pPr>
      <a:lvl2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2pPr>
      <a:lvl3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3pPr>
      <a:lvl4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4pPr>
      <a:lvl5pPr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5pPr>
      <a:lvl6pPr marL="4572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6pPr>
      <a:lvl7pPr marL="9144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7pPr>
      <a:lvl8pPr marL="13716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8pPr>
      <a:lvl9pPr marL="1828800" algn="ctr" rtl="0" eaLnBrk="0" fontAlgn="base" hangingPunct="0">
        <a:lnSpc>
          <a:spcPct val="80000"/>
        </a:lnSpc>
        <a:spcBef>
          <a:spcPct val="0"/>
        </a:spcBef>
        <a:spcAft>
          <a:spcPct val="0"/>
        </a:spcAft>
        <a:defRPr sz="3200" b="1">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lr>
          <a:srgbClr val="CC0000"/>
        </a:buClr>
        <a:buSzPct val="120000"/>
        <a:buFont typeface="Wingdings" pitchFamily="2" charset="2"/>
        <a:buChar char="F"/>
        <a:defRPr sz="2800" kern="1200">
          <a:solidFill>
            <a:schemeClr val="tx1"/>
          </a:solidFill>
          <a:latin typeface="+mn-lt"/>
          <a:ea typeface="+mn-ea"/>
          <a:cs typeface="+mn-cs"/>
        </a:defRPr>
      </a:lvl1pPr>
      <a:lvl2pPr marL="742950" lvl="1" indent="-284163" algn="l" rtl="0" eaLnBrk="0" fontAlgn="base" hangingPunct="0">
        <a:spcBef>
          <a:spcPct val="20000"/>
        </a:spcBef>
        <a:spcAft>
          <a:spcPct val="0"/>
        </a:spcAft>
        <a:buClr>
          <a:srgbClr val="33CC33"/>
        </a:buClr>
        <a:buFont typeface="Wingdings" pitchFamily="2" charset="2"/>
        <a:buChar char="Ø"/>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accent2"/>
        </a:buClr>
        <a:buFont typeface="Wingdings" pitchFamily="2" charset="2"/>
        <a:buChar char="l"/>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SzPct val="90000"/>
        <a:buFont typeface="Wingdings" pitchFamily="2" charset="2"/>
        <a:buChar char="p"/>
        <a:defRPr kern="1200">
          <a:solidFill>
            <a:schemeClr val="tx1"/>
          </a:solidFill>
          <a:latin typeface="+mn-lt"/>
          <a:ea typeface="+mn-ea"/>
          <a:cs typeface="+mn-cs"/>
        </a:defRPr>
      </a:lvl4pPr>
      <a:lvl5pPr marL="2057400" lvl="4" indent="-228600" algn="l" rtl="0" eaLnBrk="0" fontAlgn="base" hangingPunct="0">
        <a:spcBef>
          <a:spcPct val="20000"/>
        </a:spcBef>
        <a:spcAft>
          <a:spcPct val="0"/>
        </a:spcAft>
        <a:buSzPct val="80000"/>
        <a:buFont typeface="Wingdings" pitchFamily="2" charset="2"/>
        <a:buChar char="u"/>
        <a:defRPr kern="1200">
          <a:solidFill>
            <a:schemeClr val="tx1"/>
          </a:solidFill>
          <a:latin typeface="+mn-lt"/>
          <a:ea typeface="+mn-ea"/>
          <a:cs typeface="+mn-cs"/>
        </a:defRPr>
      </a:lvl5pPr>
      <a:lvl6pPr marL="2514600" lvl="5"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6pPr>
      <a:lvl7pPr marL="2971800" lvl="6"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7pPr>
      <a:lvl8pPr marL="3429000" lvl="7"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8pPr>
      <a:lvl9pPr marL="3886200" lvl="8" indent="-228600" algn="l" defTabSz="914400" eaLnBrk="0" fontAlgn="base" latinLnBrk="0" hangingPunct="0">
        <a:spcBef>
          <a:spcPct val="20000"/>
        </a:spcBef>
        <a:spcAft>
          <a:spcPct val="0"/>
        </a:spcAft>
        <a:buSzPct val="80000"/>
        <a:buFont typeface="Wingdings" panose="05000000000000000000" pitchFamily="2" charset="2"/>
        <a:buChar char="u"/>
        <a:defRPr sz="1800" b="0" i="0" u="none" kern="1200" baseline="0">
          <a:solidFill>
            <a:schemeClr val="tx1"/>
          </a:solidFill>
          <a:latin typeface="+mn-lt"/>
          <a:ea typeface="+mn-ea"/>
          <a:cs typeface="+mn-cs"/>
        </a:defRPr>
      </a:lvl9pPr>
    </p:bodyStyle>
    <p:otherStyle>
      <a:lvl1pPr marL="0" lvl="0" indent="0" algn="l" defTabSz="914400" eaLnBrk="0" fontAlgn="base" latinLnBrk="0" hangingPunct="0">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pc\Desktop\12\&#23548;&#20986;\1&#26032;&#24405;&#38899;1.wav"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1.xml"/><Relationship Id="rId1" Type="http://schemas.openxmlformats.org/officeDocument/2006/relationships/audio" Target="file:///C:\Users\pc\Desktop\12\&#23548;&#20986;\&#26032;&#24405;&#38899;12.wav" TargetMode="Externa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44.png"/><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2.wav"/><Relationship Id="rId1" Type="http://schemas.openxmlformats.org/officeDocument/2006/relationships/vmlDrawing" Target="../drawings/vmlDrawing1.v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Users\pc\Desktop\12\&#23548;&#20986;\&#26032;&#24405;&#38899;15.wav" TargetMode="External"/><Relationship Id="rId1" Type="http://schemas.openxmlformats.org/officeDocument/2006/relationships/vmlDrawing" Target="../drawings/vmlDrawing2.v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slideLayout" Target="../slideLayouts/slideLayout1.xml"/><Relationship Id="rId1" Type="http://schemas.openxmlformats.org/officeDocument/2006/relationships/audio" Target="file:///C:\Users\pc\Desktop\12\&#23548;&#20986;\&#26032;&#24405;&#38899;16.wav" TargetMode="Externa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png"/><Relationship Id="rId9"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1.xml"/><Relationship Id="rId1" Type="http://schemas.openxmlformats.org/officeDocument/2006/relationships/audio" Target="file:///C:\Users\pc\Desktop\12\&#23548;&#20986;\&#26032;&#24405;&#38899;17.wav" TargetMode="External"/><Relationship Id="rId6" Type="http://schemas.openxmlformats.org/officeDocument/2006/relationships/image" Target="../media/image62.png"/><Relationship Id="rId5" Type="http://schemas.openxmlformats.org/officeDocument/2006/relationships/image" Target="../media/image61.jpeg"/><Relationship Id="rId4" Type="http://schemas.openxmlformats.org/officeDocument/2006/relationships/image" Target="../media/image60.jpeg"/></Relationships>
</file>

<file path=ppt/slides/_rels/slide1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xml"/><Relationship Id="rId4" Type="http://schemas.openxmlformats.org/officeDocument/2006/relationships/image" Target="../media/image65.jpeg"/></Relationships>
</file>

<file path=ppt/slides/_rels/slide18.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notesSlide" Target="../notesSlides/notesSlide1.xml"/><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slideLayout" Target="../slideLayouts/slideLayout1.xml"/><Relationship Id="rId1" Type="http://schemas.openxmlformats.org/officeDocument/2006/relationships/audio" Target="file:///C:\Users\pc\Desktop\12\&#23548;&#20986;\&#26032;&#24405;&#38899;18.wav" TargetMode="Externa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19.xml.rels><?xml version="1.0" encoding="UTF-8" standalone="yes"?>
<Relationships xmlns="http://schemas.openxmlformats.org/package/2006/relationships"><Relationship Id="rId3" Type="http://schemas.openxmlformats.org/officeDocument/2006/relationships/image" Target="../media/image77.jpeg"/><Relationship Id="rId7" Type="http://schemas.openxmlformats.org/officeDocument/2006/relationships/image" Target="../media/image81.png"/><Relationship Id="rId2" Type="http://schemas.openxmlformats.org/officeDocument/2006/relationships/image" Target="../media/image76.jpeg"/><Relationship Id="rId1" Type="http://schemas.openxmlformats.org/officeDocument/2006/relationships/slideLayout" Target="../slideLayouts/slideLayout1.xml"/><Relationship Id="rId6" Type="http://schemas.openxmlformats.org/officeDocument/2006/relationships/image" Target="../media/image80.png"/><Relationship Id="rId5" Type="http://schemas.openxmlformats.org/officeDocument/2006/relationships/image" Target="../media/image79.wmf"/><Relationship Id="rId4" Type="http://schemas.openxmlformats.org/officeDocument/2006/relationships/image" Target="../media/image7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file:///C:\Users\pc\Desktop\12\&#23548;&#20986;\&#26032;&#24405;&#38899;4.wav" TargetMode="Externa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audio" Target="file:///C:\Users\pc\Desktop\12\&#23548;&#20986;\&#39318;1.wav" TargetMode="Externa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slideLayout" Target="../slideLayouts/slideLayout1.xml"/><Relationship Id="rId1" Type="http://schemas.openxmlformats.org/officeDocument/2006/relationships/audio" Target="file:///C:\Users\pc\Desktop\12\&#23548;&#20986;\&#23614;1.wav" TargetMode="Externa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1.xml"/><Relationship Id="rId1" Type="http://schemas.openxmlformats.org/officeDocument/2006/relationships/audio" Target="file:///C:\Users\pc\Desktop\12\&#23548;&#20986;\&#26032;&#24405;&#38899;7.wav" TargetMode="External"/><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1.xml"/><Relationship Id="rId1" Type="http://schemas.openxmlformats.org/officeDocument/2006/relationships/audio" Target="file:///C:\Users\pc\Desktop\12\&#23548;&#20986;\&#26032;&#24405;&#38899;8.wav" TargetMode="External"/><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1.xml"/><Relationship Id="rId1" Type="http://schemas.openxmlformats.org/officeDocument/2006/relationships/audio" Target="file:///C:\Users\pc\Desktop\12\&#23548;&#20986;\&#26032;&#24405;&#38899;9.wav" TargetMode="External"/><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1.xml"/><Relationship Id="rId1" Type="http://schemas.openxmlformats.org/officeDocument/2006/relationships/audio" Target="file:///C:\Users\pc\Desktop\12\&#23548;&#20986;\&#26032;&#24405;&#38899;10.wav" TargetMode="External"/><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1.xml"/><Relationship Id="rId1" Type="http://schemas.openxmlformats.org/officeDocument/2006/relationships/audio" Target="file:///C:\Users\pc\Desktop\12\&#23548;&#20986;\&#26032;&#24405;&#38899;11.wav" TargetMode="External"/><Relationship Id="rId5" Type="http://schemas.openxmlformats.org/officeDocument/2006/relationships/image" Target="../media/image38.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表格 3074"/>
          <p:cNvGraphicFramePr/>
          <p:nvPr/>
        </p:nvGraphicFramePr>
        <p:xfrm>
          <a:off x="1069975" y="2959100"/>
          <a:ext cx="7330440" cy="2790820"/>
        </p:xfrm>
        <a:graphic>
          <a:graphicData uri="http://schemas.openxmlformats.org/drawingml/2006/table">
            <a:tbl>
              <a:tblPr/>
              <a:tblGrid>
                <a:gridCol w="3722370"/>
                <a:gridCol w="3608070"/>
              </a:tblGrid>
              <a:tr h="229870">
                <a:tc gridSpan="2">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lgn="l">
                        <a:defRPr sz="2400" kern="1200"/>
                      </a:lvl2pPr>
                      <a:lvl3pPr marL="1143000" lvl="2" indent="-228600" algn="l">
                        <a:defRPr sz="2000" kern="1200"/>
                      </a:lvl3pPr>
                      <a:lvl4pPr marL="1600200" lvl="3" indent="-228600" algn="l">
                        <a:defRPr sz="1800" kern="1200"/>
                      </a:lvl4pPr>
                      <a:lvl5pPr marL="2057400" lvl="4" indent="-228600" algn="l">
                        <a:defRPr sz="1800" kern="1200"/>
                      </a:lvl5pPr>
                    </a:lstStyle>
                    <a:p>
                      <a:pPr marL="342900" lvl="0" indent="-342900" algn="ctr">
                        <a:buNone/>
                      </a:pPr>
                      <a:r>
                        <a:rPr lang="en-US" altLang="zh-CN" sz="2000" b="1" dirty="0">
                          <a:latin typeface="Times New Roman" panose="02020603050405020304" charset="0"/>
                          <a:sym typeface="Arial" panose="020B0604020202020204" pitchFamily="34" charset="0"/>
                        </a:rPr>
                        <a:t>Products and Services</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c hMerge="1">
                  <a:txBody>
                    <a:bodyPr/>
                    <a:lstStyle/>
                    <a:p>
                      <a:endParaRPr lang="zh-CN"/>
                    </a:p>
                  </a:txBody>
                  <a:tcPr>
                    <a:lnR w="3175">
                      <a:solidFill>
                        <a:schemeClr val="tx1"/>
                      </a:solidFill>
                      <a:prstDash val="solid"/>
                    </a:lnR>
                    <a:lnT w="3175">
                      <a:solidFill>
                        <a:schemeClr val="tx1"/>
                      </a:solidFill>
                      <a:prstDash val="solid"/>
                    </a:lnT>
                    <a:lnB w="3175">
                      <a:solidFill>
                        <a:schemeClr val="tx1"/>
                      </a:solidFill>
                      <a:prstDash val="solid"/>
                    </a:lnB>
                  </a:tcPr>
                </a:tc>
              </a:tr>
              <a:tr h="207010">
                <a:tc>
                  <a:txBody>
                    <a:bodyPr/>
                    <a:lstStyle/>
                    <a:p>
                      <a:pPr marL="0" lvl="0" indent="0" algn="l">
                        <a:buNone/>
                      </a:pPr>
                      <a:r>
                        <a:rPr lang="en-US" altLang="zh-CN" sz="1600" b="1" i="1" dirty="0">
                          <a:solidFill>
                            <a:srgbClr val="0000FF"/>
                          </a:solidFill>
                          <a:latin typeface="Times New Roman" panose="02020603050405020304" charset="0"/>
                          <a:sym typeface="Arial" panose="020B0604020202020204" pitchFamily="34" charset="0"/>
                        </a:rPr>
                        <a:t>Microwave Devices</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c>
                  <a:txBody>
                    <a:bodyPr/>
                    <a:lstStyle/>
                    <a:p>
                      <a:pPr marL="342900" lvl="0" indent="-342900" algn="l">
                        <a:buNone/>
                      </a:pPr>
                      <a:r>
                        <a:rPr lang="en-US" altLang="zh-CN" sz="1400" b="1" i="1" dirty="0">
                          <a:latin typeface="Times New Roman" panose="02020603050405020304" charset="0"/>
                          <a:sym typeface="Arial" panose="020B0604020202020204" pitchFamily="34" charset="0"/>
                        </a:rPr>
                        <a:t>RF Accelerating Units</a:t>
                      </a:r>
                    </a:p>
                    <a:p>
                      <a:pPr marL="342900" lvl="0" indent="-342900" algn="l">
                        <a:buNone/>
                      </a:pPr>
                      <a:r>
                        <a:rPr lang="en-US" altLang="zh-CN" sz="1400" b="1" i="1" dirty="0">
                          <a:latin typeface="Times New Roman" panose="02020603050405020304" charset="0"/>
                          <a:sym typeface="Arial" panose="020B0604020202020204" pitchFamily="34" charset="0"/>
                        </a:rPr>
                        <a:t>Energy Doublers</a:t>
                      </a:r>
                    </a:p>
                    <a:p>
                      <a:pPr marL="342900" lvl="0" indent="-342900" algn="l">
                        <a:buNone/>
                      </a:pPr>
                      <a:r>
                        <a:rPr lang="en-US" altLang="zh-CN" sz="1400" b="1" i="1" dirty="0">
                          <a:latin typeface="Times New Roman" panose="02020603050405020304" charset="0"/>
                          <a:sym typeface="Arial" panose="020B0604020202020204" pitchFamily="34" charset="0"/>
                        </a:rPr>
                        <a:t>Wave-guides</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r>
              <a:tr h="207010">
                <a:tc>
                  <a:txBody>
                    <a:bodyPr/>
                    <a:lstStyle/>
                    <a:p>
                      <a:pPr marL="0" lvl="0" indent="0" algn="l">
                        <a:buNone/>
                      </a:pPr>
                      <a:r>
                        <a:rPr lang="en-US" altLang="zh-CN" sz="1600" b="1" i="1" dirty="0">
                          <a:solidFill>
                            <a:srgbClr val="0000FF"/>
                          </a:solidFill>
                          <a:latin typeface="Times New Roman" panose="02020603050405020304" charset="0"/>
                          <a:sym typeface="Arial" panose="020B0604020202020204" pitchFamily="34" charset="0"/>
                        </a:rPr>
                        <a:t>Charged Particle Components, Beam Line</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c>
                  <a:txBody>
                    <a:bodyPr/>
                    <a:lstStyle/>
                    <a:p>
                      <a:pPr marL="342900" lvl="0" indent="-342900" algn="l">
                        <a:buNone/>
                      </a:pPr>
                      <a:r>
                        <a:rPr lang="en-US" altLang="zh-CN" sz="1400" b="1" i="1" dirty="0">
                          <a:latin typeface="Times New Roman" panose="02020603050405020304" charset="0"/>
                          <a:sym typeface="Arial" panose="020B0604020202020204" pitchFamily="34" charset="0"/>
                        </a:rPr>
                        <a:t>Electron Gun</a:t>
                      </a:r>
                    </a:p>
                    <a:p>
                      <a:pPr marL="342900" lvl="0" indent="-342900" algn="l">
                        <a:buNone/>
                      </a:pPr>
                      <a:r>
                        <a:rPr lang="en-US" altLang="zh-CN" sz="1400" b="1" i="1" dirty="0">
                          <a:latin typeface="Times New Roman" panose="02020603050405020304" charset="0"/>
                          <a:sym typeface="Arial" panose="020B0604020202020204" pitchFamily="34" charset="0"/>
                        </a:rPr>
                        <a:t>Ion Source</a:t>
                      </a:r>
                    </a:p>
                    <a:p>
                      <a:pPr marL="342900" lvl="0" indent="-342900" algn="l">
                        <a:buNone/>
                      </a:pPr>
                      <a:r>
                        <a:rPr lang="en-US" altLang="zh-CN" sz="1400" b="1" i="1" dirty="0">
                          <a:latin typeface="Times New Roman" panose="02020603050405020304" charset="0"/>
                          <a:sym typeface="Arial" panose="020B0604020202020204" pitchFamily="34" charset="0"/>
                        </a:rPr>
                        <a:t>Beam Line</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r>
              <a:tr h="207010">
                <a:tc>
                  <a:txBody>
                    <a:bodyPr/>
                    <a:lstStyle/>
                    <a:p>
                      <a:pPr marL="0" lvl="0" indent="0" algn="l">
                        <a:buNone/>
                      </a:pPr>
                      <a:r>
                        <a:rPr lang="en-US" altLang="zh-CN" sz="1600" b="1" i="1" dirty="0">
                          <a:solidFill>
                            <a:srgbClr val="0000FF"/>
                          </a:solidFill>
                          <a:latin typeface="Times New Roman" panose="02020603050405020304" charset="0"/>
                          <a:sym typeface="宋体" panose="02010600030101010101" pitchFamily="2" charset="-122"/>
                        </a:rPr>
                        <a:t>Film Deposition System</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c>
                  <a:txBody>
                    <a:bodyPr/>
                    <a:lstStyle/>
                    <a:p>
                      <a:pPr marL="342900" lvl="0" indent="-342900" algn="l">
                        <a:buNone/>
                      </a:pPr>
                      <a:r>
                        <a:rPr lang="en-US" altLang="zh-CN" sz="1400" b="1" i="1" dirty="0">
                          <a:latin typeface="Times New Roman" panose="02020603050405020304" charset="0"/>
                          <a:sym typeface="Arial" panose="020B0604020202020204" pitchFamily="34" charset="0"/>
                        </a:rPr>
                        <a:t>Sputter Deposition</a:t>
                      </a:r>
                    </a:p>
                    <a:p>
                      <a:pPr marL="342900" lvl="0" indent="-342900" algn="l">
                        <a:buNone/>
                      </a:pPr>
                      <a:r>
                        <a:rPr lang="en-US" altLang="zh-CN" sz="1400" b="1" i="1" dirty="0">
                          <a:latin typeface="Times New Roman" panose="02020603050405020304" charset="0"/>
                          <a:sym typeface="Arial" panose="020B0604020202020204" pitchFamily="34" charset="0"/>
                        </a:rPr>
                        <a:t>Vacuum Evaporation</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r>
              <a:tr h="414020">
                <a:tc>
                  <a:txBody>
                    <a:bodyPr/>
                    <a:lstStyle/>
                    <a:p>
                      <a:pPr marL="0" lvl="0" indent="0" algn="l">
                        <a:buNone/>
                      </a:pPr>
                      <a:r>
                        <a:rPr lang="en-US" altLang="zh-CN" sz="1600" b="1" i="1" dirty="0">
                          <a:solidFill>
                            <a:srgbClr val="0000FF"/>
                          </a:solidFill>
                          <a:latin typeface="Times New Roman" panose="02020603050405020304" charset="0"/>
                          <a:sym typeface="Arial" panose="020B0604020202020204" pitchFamily="34" charset="0"/>
                        </a:rPr>
                        <a:t>Custom Design and Manufacture</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c>
                  <a:txBody>
                    <a:bodyPr/>
                    <a:lstStyle/>
                    <a:p>
                      <a:pPr marL="342900" lvl="0" indent="-342900" algn="l">
                        <a:buNone/>
                      </a:pPr>
                      <a:r>
                        <a:rPr lang="en-US" altLang="zh-CN" sz="1400" b="1" i="1" dirty="0">
                          <a:latin typeface="Times New Roman" panose="02020603050405020304" charset="0"/>
                          <a:sym typeface="Arial" panose="020B0604020202020204" pitchFamily="34" charset="0"/>
                        </a:rPr>
                        <a:t>Vacuum Chamber and System</a:t>
                      </a:r>
                    </a:p>
                    <a:p>
                      <a:pPr marL="342900" lvl="0" indent="-342900" algn="l">
                        <a:buNone/>
                      </a:pPr>
                      <a:r>
                        <a:rPr lang="en-US" altLang="zh-CN" sz="1400" b="1" i="1" dirty="0">
                          <a:latin typeface="Times New Roman" panose="02020603050405020304" charset="0"/>
                          <a:sym typeface="Arial" panose="020B0604020202020204" pitchFamily="34" charset="0"/>
                        </a:rPr>
                        <a:t>Vacuum Brazing</a:t>
                      </a:r>
                    </a:p>
                  </a:txBody>
                  <a:tcPr marL="67627" marR="67627" marT="35242" marB="35242"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solidFill>
                      <a:schemeClr val="bg1">
                        <a:alpha val="50000"/>
                      </a:schemeClr>
                    </a:solidFill>
                  </a:tcPr>
                </a:tc>
              </a:tr>
            </a:tbl>
          </a:graphicData>
        </a:graphic>
      </p:graphicFrame>
      <p:sp>
        <p:nvSpPr>
          <p:cNvPr id="7189" name="文本框 99"/>
          <p:cNvSpPr txBox="1">
            <a:spLocks noChangeArrowheads="1"/>
          </p:cNvSpPr>
          <p:nvPr/>
        </p:nvSpPr>
        <p:spPr bwMode="auto">
          <a:xfrm>
            <a:off x="947738" y="960438"/>
            <a:ext cx="6738937" cy="398462"/>
          </a:xfrm>
          <a:prstGeom prst="rect">
            <a:avLst/>
          </a:prstGeom>
          <a:noFill/>
          <a:ln w="9525">
            <a:noFill/>
            <a:miter lim="800000"/>
            <a:headEnd/>
            <a:tailEnd/>
          </a:ln>
        </p:spPr>
        <p:txBody>
          <a:bodyPr>
            <a:spAutoFit/>
          </a:bodyPr>
          <a:lstStyle/>
          <a:p>
            <a:r>
              <a:rPr lang="en-US" altLang="zh-CN" sz="2000" b="1">
                <a:solidFill>
                  <a:srgbClr val="000000"/>
                </a:solidFill>
                <a:latin typeface="Times New Roman" pitchFamily="18" charset="0"/>
              </a:rPr>
              <a:t>Introdction of HVAC</a:t>
            </a:r>
          </a:p>
        </p:txBody>
      </p:sp>
      <p:sp>
        <p:nvSpPr>
          <p:cNvPr id="7190" name="文本框 3104"/>
          <p:cNvSpPr txBox="1">
            <a:spLocks noChangeArrowheads="1"/>
          </p:cNvSpPr>
          <p:nvPr/>
        </p:nvSpPr>
        <p:spPr bwMode="auto">
          <a:xfrm>
            <a:off x="949325" y="1403350"/>
            <a:ext cx="7578725" cy="1455738"/>
          </a:xfrm>
          <a:prstGeom prst="rect">
            <a:avLst/>
          </a:prstGeom>
          <a:noFill/>
          <a:ln w="9525">
            <a:noFill/>
            <a:miter lim="800000"/>
            <a:headEnd/>
            <a:tailEnd/>
          </a:ln>
        </p:spPr>
        <p:txBody>
          <a:bodyPr lIns="67627" tIns="35242" rIns="67627" bIns="35242">
            <a:spAutoFit/>
          </a:bodyPr>
          <a:lstStyle/>
          <a:p>
            <a:pPr>
              <a:spcBef>
                <a:spcPct val="20000"/>
              </a:spcBef>
              <a:spcAft>
                <a:spcPct val="80000"/>
              </a:spcAft>
              <a:buFont typeface="Wingdings" pitchFamily="2" charset="2"/>
              <a:buNone/>
            </a:pPr>
            <a:r>
              <a:rPr lang="en-US" altLang="zh-CN">
                <a:solidFill>
                  <a:srgbClr val="000000"/>
                </a:solidFill>
                <a:latin typeface="Times New Roman" pitchFamily="18" charset="0"/>
                <a:sym typeface="宋体" pitchFamily="2" charset="-122"/>
              </a:rPr>
              <a:t>Shanghai Hang Ye Vacuum Equipment Science and Technology Co.,Ltd. (HVAC) is a special engineering and manufacturing company for custom designed  equipment. The company's technical strength is based on its experienced staff and the successful completion of challenging development and manufacturing of equipments with universities and institutions in the past years.</a:t>
            </a:r>
          </a:p>
        </p:txBody>
      </p:sp>
      <p:pic>
        <p:nvPicPr>
          <p:cNvPr id="9" name="1新录音1.wav">
            <a:hlinkClick r:id="" action="ppaction://media"/>
          </p:cNvPr>
          <p:cNvPicPr>
            <a:picLocks noRot="1" noChangeAspect="1"/>
          </p:cNvPicPr>
          <p:nvPr>
            <a:audioFile r:link="rId1"/>
          </p:nvPr>
        </p:nvPicPr>
        <p:blipFill>
          <a:blip r:embed="rId3" cstate="print"/>
          <a:srcRect/>
          <a:stretch>
            <a:fillRect/>
          </a:stretch>
        </p:blipFill>
        <p:spPr bwMode="auto">
          <a:xfrm>
            <a:off x="3779838" y="260350"/>
            <a:ext cx="304800" cy="304800"/>
          </a:xfrm>
          <a:prstGeom prst="rect">
            <a:avLst/>
          </a:prstGeom>
          <a:noFill/>
          <a:ln w="9525">
            <a:noFill/>
            <a:miter lim="800000"/>
            <a:headEnd/>
            <a:tailEnd/>
          </a:ln>
        </p:spPr>
      </p:pic>
    </p:spTree>
  </p:cSld>
  <p:clrMapOvr>
    <a:masterClrMapping/>
  </p:clrMapOvr>
  <p:transition advTm="4447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4"/>
          <p:cNvSpPr txBox="1">
            <a:spLocks noChangeArrowheads="1"/>
          </p:cNvSpPr>
          <p:nvPr/>
        </p:nvSpPr>
        <p:spPr bwMode="auto">
          <a:xfrm>
            <a:off x="2189163" y="1301750"/>
            <a:ext cx="2273300" cy="398463"/>
          </a:xfrm>
          <a:prstGeom prst="rect">
            <a:avLst/>
          </a:prstGeom>
          <a:noFill/>
          <a:ln w="9525">
            <a:noFill/>
            <a:miter lim="800000"/>
            <a:headEnd/>
            <a:tailEnd/>
          </a:ln>
        </p:spPr>
        <p:txBody>
          <a:bodyPr wrap="none">
            <a:spAutoFit/>
          </a:bodyPr>
          <a:lstStyle/>
          <a:p>
            <a:pPr algn="ctr"/>
            <a:r>
              <a:rPr lang="en-US" altLang="zh-CN" sz="2000" b="1" i="1">
                <a:solidFill>
                  <a:srgbClr val="0000FF"/>
                </a:solidFill>
                <a:latin typeface="Times New Roman" pitchFamily="18" charset="0"/>
                <a:sym typeface="Arial" pitchFamily="34" charset="0"/>
              </a:rPr>
              <a:t>Directional coupler</a:t>
            </a:r>
          </a:p>
        </p:txBody>
      </p:sp>
      <p:pic>
        <p:nvPicPr>
          <p:cNvPr id="16387" name="图片 2"/>
          <p:cNvPicPr>
            <a:picLocks noChangeAspect="1" noChangeArrowheads="1"/>
          </p:cNvPicPr>
          <p:nvPr/>
        </p:nvPicPr>
        <p:blipFill>
          <a:blip r:embed="rId3" cstate="print"/>
          <a:srcRect/>
          <a:stretch>
            <a:fillRect/>
          </a:stretch>
        </p:blipFill>
        <p:spPr bwMode="auto">
          <a:xfrm>
            <a:off x="2238375" y="1752600"/>
            <a:ext cx="2160588" cy="1627188"/>
          </a:xfrm>
          <a:prstGeom prst="rect">
            <a:avLst/>
          </a:prstGeom>
          <a:noFill/>
          <a:ln w="12700">
            <a:noFill/>
            <a:miter lim="800000"/>
            <a:headEnd/>
            <a:tailEnd/>
          </a:ln>
        </p:spPr>
      </p:pic>
      <p:graphicFrame>
        <p:nvGraphicFramePr>
          <p:cNvPr id="2" name="表格 1"/>
          <p:cNvGraphicFramePr/>
          <p:nvPr/>
        </p:nvGraphicFramePr>
        <p:xfrm>
          <a:off x="4905375" y="1781175"/>
          <a:ext cx="2719070" cy="1574800"/>
        </p:xfrm>
        <a:graphic>
          <a:graphicData uri="http://schemas.openxmlformats.org/drawingml/2006/table">
            <a:tbl>
              <a:tblPr firstRow="1" bandRow="1">
                <a:tableStyleId>{5940675A-B579-460E-94D1-54222C63F5DA}</a:tableStyleId>
              </a:tblPr>
              <a:tblGrid>
                <a:gridCol w="2719070"/>
              </a:tblGrid>
              <a:tr h="20066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Frequency range:  2.997 GHz ± 5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Work mode:TE10</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VSWR, max. :  1.05 @2.997 GHz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100">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Coupling degree: </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-50dB±2dB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446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Isolation degree: 20dB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097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 copper(waveguide),316L,</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a:t>
                      </a:r>
                      <a:r>
                        <a:rPr lang="en-US" altLang="zh-CN" sz="1000" i="1">
                          <a:solidFill>
                            <a:schemeClr val="tx1"/>
                          </a:solidFill>
                          <a:latin typeface="Arial" panose="020B0604020202020204" pitchFamily="34" charset="0"/>
                          <a:ea typeface="宋体" panose="02010600030101010101" pitchFamily="2" charset="-122"/>
                          <a:cs typeface="宋体" panose="02010600030101010101" pitchFamily="2" charset="-122"/>
                          <a:sym typeface="Symbol" panose="05050102010706020507" charset="0"/>
                        </a:rPr>
                        <a:t>≤1.03(flange)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Ceramic windows:99% AL</a:t>
                      </a:r>
                      <a:r>
                        <a:rPr lang="en-US" altLang="zh-CN" sz="1000" i="1" baseline="-25000">
                          <a:solidFill>
                            <a:schemeClr val="tx1"/>
                          </a:solidFill>
                          <a:latin typeface="Times New Roman" panose="02020603050405020304" charset="0"/>
                          <a:ea typeface="宋体" panose="02010600030101010101" pitchFamily="2" charset="-122"/>
                          <a:cs typeface="宋体" panose="02010600030101010101" pitchFamily="2" charset="-122"/>
                          <a:sym typeface="+mn-ea"/>
                        </a:rPr>
                        <a:t>2</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O</a:t>
                      </a:r>
                      <a:r>
                        <a:rPr lang="en-US" altLang="zh-CN" sz="1000" i="1" baseline="-25000">
                          <a:solidFill>
                            <a:schemeClr val="tx1"/>
                          </a:solidFill>
                          <a:latin typeface="Times New Roman" panose="02020603050405020304" charset="0"/>
                          <a:ea typeface="宋体" panose="02010600030101010101" pitchFamily="2" charset="-122"/>
                          <a:cs typeface="宋体" panose="02010600030101010101" pitchFamily="2" charset="-122"/>
                          <a:sym typeface="+mn-ea"/>
                        </a:rPr>
                        <a:t>3</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0066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 </a:t>
                      </a:r>
                      <a:r>
                        <a:rPr lang="en-US" altLang="zh-CN" sz="1000" i="1">
                          <a:solidFill>
                            <a:schemeClr val="tx1"/>
                          </a:solidFill>
                          <a:latin typeface="Times New Roman" panose="02020603050405020304" charset="0"/>
                          <a:cs typeface="Arial" panose="020B0604020202020204" pitchFamily="34" charset="0"/>
                        </a:rPr>
                        <a:t>on request</a:t>
                      </a:r>
                      <a:endParaRPr lang="en-US" altLang="zh-CN" sz="1000" i="1">
                        <a:solidFill>
                          <a:schemeClr val="tx1"/>
                        </a:solidFill>
                        <a:latin typeface="Times New Roman" panose="02020603050405020304" charset="0"/>
                        <a:ea typeface="宋体" panose="02010600030101010101" pitchFamily="2" charset="-122"/>
                        <a:cs typeface="Arial" panose="020B0604020202020204" pitchFamily="34"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pic>
        <p:nvPicPr>
          <p:cNvPr id="16410" name="图片 15"/>
          <p:cNvPicPr>
            <a:picLocks noChangeAspect="1" noChangeArrowheads="1"/>
          </p:cNvPicPr>
          <p:nvPr/>
        </p:nvPicPr>
        <p:blipFill>
          <a:blip r:embed="rId4" cstate="print"/>
          <a:srcRect/>
          <a:stretch>
            <a:fillRect/>
          </a:stretch>
        </p:blipFill>
        <p:spPr bwMode="auto">
          <a:xfrm>
            <a:off x="2212975" y="3590925"/>
            <a:ext cx="2159000" cy="1603375"/>
          </a:xfrm>
          <a:prstGeom prst="rect">
            <a:avLst/>
          </a:prstGeom>
          <a:noFill/>
          <a:ln w="12700">
            <a:noFill/>
            <a:miter lim="800000"/>
            <a:headEnd/>
            <a:tailEnd/>
          </a:ln>
        </p:spPr>
      </p:pic>
      <p:graphicFrame>
        <p:nvGraphicFramePr>
          <p:cNvPr id="3" name="表格 2"/>
          <p:cNvGraphicFramePr/>
          <p:nvPr/>
        </p:nvGraphicFramePr>
        <p:xfrm>
          <a:off x="4910138" y="3605213"/>
          <a:ext cx="2757805" cy="1557655"/>
        </p:xfrm>
        <a:graphic>
          <a:graphicData uri="http://schemas.openxmlformats.org/drawingml/2006/table">
            <a:tbl>
              <a:tblPr firstRow="1" bandRow="1">
                <a:tableStyleId>{5940675A-B579-460E-94D1-54222C63F5DA}</a:tableStyleId>
              </a:tblPr>
              <a:tblGrid>
                <a:gridCol w="2757805"/>
              </a:tblGrid>
              <a:tr h="19875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Frequency range:  5.712 GHz ± 5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38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Work mode:TE10</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319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VSWR, max. :  1.05 @2.997 GHz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3830">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Coupling degree: </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-50dB±2dB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319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Isolation degree: 20dB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38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843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 copper(waveguide),316L,</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a:t>
                      </a:r>
                      <a:r>
                        <a:rPr lang="en-US" altLang="zh-CN" sz="1000" i="1">
                          <a:solidFill>
                            <a:schemeClr val="tx1"/>
                          </a:solidFill>
                          <a:latin typeface="Arial" panose="020B0604020202020204" pitchFamily="34" charset="0"/>
                          <a:ea typeface="宋体" panose="02010600030101010101" pitchFamily="2" charset="-122"/>
                          <a:cs typeface="宋体" panose="02010600030101010101" pitchFamily="2" charset="-122"/>
                          <a:sym typeface="Symbol" panose="05050102010706020507" charset="0"/>
                        </a:rPr>
                        <a:t>≤1.03(flange)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38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Ceramic windows:99% AL</a:t>
                      </a:r>
                      <a:r>
                        <a:rPr lang="en-US" altLang="zh-CN" sz="1000" i="1" baseline="-25000">
                          <a:solidFill>
                            <a:schemeClr val="tx1"/>
                          </a:solidFill>
                          <a:latin typeface="Times New Roman" panose="02020603050405020304" charset="0"/>
                          <a:ea typeface="宋体" panose="02010600030101010101" pitchFamily="2" charset="-122"/>
                          <a:cs typeface="宋体" panose="02010600030101010101" pitchFamily="2" charset="-122"/>
                          <a:sym typeface="+mn-ea"/>
                        </a:rPr>
                        <a:t>2</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O</a:t>
                      </a:r>
                      <a:r>
                        <a:rPr lang="en-US" altLang="zh-CN" sz="1000" i="1" baseline="-25000">
                          <a:solidFill>
                            <a:schemeClr val="tx1"/>
                          </a:solidFill>
                          <a:latin typeface="Times New Roman" panose="02020603050405020304" charset="0"/>
                          <a:ea typeface="宋体" panose="02010600030101010101" pitchFamily="2" charset="-122"/>
                          <a:cs typeface="宋体" panose="02010600030101010101" pitchFamily="2" charset="-122"/>
                          <a:sym typeface="+mn-ea"/>
                        </a:rPr>
                        <a:t>3</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875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 </a:t>
                      </a:r>
                      <a:r>
                        <a:rPr lang="en-US" altLang="zh-CN" sz="1000" i="1">
                          <a:solidFill>
                            <a:schemeClr val="tx1"/>
                          </a:solidFill>
                          <a:latin typeface="Times New Roman" panose="02020603050405020304" charset="0"/>
                          <a:cs typeface="Arial" panose="020B0604020202020204" pitchFamily="34" charset="0"/>
                        </a:rPr>
                        <a:t>on request</a:t>
                      </a:r>
                      <a:endParaRPr lang="en-US" altLang="zh-CN" sz="1000" i="1">
                        <a:solidFill>
                          <a:schemeClr val="tx1"/>
                        </a:solidFill>
                        <a:latin typeface="Times New Roman" panose="02020603050405020304" charset="0"/>
                        <a:ea typeface="宋体" panose="02010600030101010101" pitchFamily="2" charset="-122"/>
                        <a:cs typeface="Arial" panose="020B0604020202020204" pitchFamily="34"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6433" name="文本框 1"/>
          <p:cNvSpPr txBox="1">
            <a:spLocks noChangeArrowheads="1"/>
          </p:cNvSpPr>
          <p:nvPr/>
        </p:nvSpPr>
        <p:spPr bwMode="auto">
          <a:xfrm>
            <a:off x="2144713" y="5276850"/>
            <a:ext cx="6230937"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Engineering design and manufacturing:</a:t>
            </a:r>
            <a:r>
              <a:rPr lang="en-US" altLang="zh-CN" sz="1600" b="1" i="1">
                <a:solidFill>
                  <a:srgbClr val="0000FF"/>
                </a:solidFill>
                <a:latin typeface="Times New Roman" pitchFamily="18" charset="0"/>
              </a:rPr>
              <a:t> HVAC</a:t>
            </a:r>
          </a:p>
        </p:txBody>
      </p:sp>
      <p:pic>
        <p:nvPicPr>
          <p:cNvPr id="8" name="新录音12.wav">
            <a:hlinkClick r:id="" action="ppaction://media"/>
          </p:cNvPr>
          <p:cNvPicPr>
            <a:picLocks noRot="1" noChangeAspect="1"/>
          </p:cNvPicPr>
          <p:nvPr>
            <a:audioFile r:link="rId1"/>
          </p:nvPr>
        </p:nvPicPr>
        <p:blipFill>
          <a:blip r:embed="rId5" cstate="print"/>
          <a:srcRect/>
          <a:stretch>
            <a:fillRect/>
          </a:stretch>
        </p:blipFill>
        <p:spPr bwMode="auto">
          <a:xfrm>
            <a:off x="3924300" y="260350"/>
            <a:ext cx="304800" cy="304800"/>
          </a:xfrm>
          <a:prstGeom prst="rect">
            <a:avLst/>
          </a:prstGeom>
          <a:noFill/>
          <a:ln w="9525">
            <a:noFill/>
            <a:miter lim="800000"/>
            <a:headEnd/>
            <a:tailEnd/>
          </a:ln>
        </p:spPr>
      </p:pic>
    </p:spTree>
  </p:cSld>
  <p:clrMapOvr>
    <a:masterClrMapping/>
  </p:clrMapOvr>
  <p:transition advTm="53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5"/>
          <p:cNvSpPr txBox="1">
            <a:spLocks noChangeArrowheads="1"/>
          </p:cNvSpPr>
          <p:nvPr/>
        </p:nvSpPr>
        <p:spPr bwMode="auto">
          <a:xfrm>
            <a:off x="2057400" y="1319213"/>
            <a:ext cx="1709738" cy="398462"/>
          </a:xfrm>
          <a:prstGeom prst="rect">
            <a:avLst/>
          </a:prstGeom>
          <a:noFill/>
          <a:ln w="9525">
            <a:noFill/>
            <a:miter lim="800000"/>
            <a:headEnd/>
            <a:tailEnd/>
          </a:ln>
        </p:spPr>
        <p:txBody>
          <a:bodyPr wrap="none">
            <a:spAutoFit/>
          </a:bodyPr>
          <a:lstStyle/>
          <a:p>
            <a:pPr algn="ctr"/>
            <a:r>
              <a:rPr lang="en-US" altLang="zh-CN" sz="2000" b="1" i="1">
                <a:solidFill>
                  <a:srgbClr val="0000FF"/>
                </a:solidFill>
                <a:latin typeface="Times New Roman" pitchFamily="18" charset="0"/>
                <a:sym typeface="Arial" pitchFamily="34" charset="0"/>
              </a:rPr>
              <a:t>Power splitter</a:t>
            </a:r>
          </a:p>
        </p:txBody>
      </p:sp>
      <p:pic>
        <p:nvPicPr>
          <p:cNvPr id="17411" name="图片 6"/>
          <p:cNvPicPr>
            <a:picLocks noChangeAspect="1" noChangeArrowheads="1"/>
          </p:cNvPicPr>
          <p:nvPr/>
        </p:nvPicPr>
        <p:blipFill>
          <a:blip r:embed="rId3" cstate="print"/>
          <a:srcRect/>
          <a:stretch>
            <a:fillRect/>
          </a:stretch>
        </p:blipFill>
        <p:spPr bwMode="auto">
          <a:xfrm>
            <a:off x="2093913" y="1747838"/>
            <a:ext cx="2165350" cy="1438275"/>
          </a:xfrm>
          <a:prstGeom prst="rect">
            <a:avLst/>
          </a:prstGeom>
          <a:noFill/>
          <a:ln w="12700">
            <a:noFill/>
            <a:miter lim="800000"/>
            <a:headEnd/>
            <a:tailEnd/>
          </a:ln>
        </p:spPr>
      </p:pic>
      <p:graphicFrame>
        <p:nvGraphicFramePr>
          <p:cNvPr id="9" name="表格 8"/>
          <p:cNvGraphicFramePr/>
          <p:nvPr/>
        </p:nvGraphicFramePr>
        <p:xfrm>
          <a:off x="4554538" y="1743075"/>
          <a:ext cx="2824480" cy="1456055"/>
        </p:xfrm>
        <a:graphic>
          <a:graphicData uri="http://schemas.openxmlformats.org/drawingml/2006/table">
            <a:tbl>
              <a:tblPr firstRow="1" bandRow="1">
                <a:tableStyleId>{5940675A-B579-460E-94D1-54222C63F5DA}</a:tableStyleId>
              </a:tblPr>
              <a:tblGrid>
                <a:gridCol w="2824480"/>
              </a:tblGrid>
              <a:tr h="20701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Frequency range:  5712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145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Work mode:TE10</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145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Input reflection: 20dB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1450">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Output reflection: 20</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145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Transportation: 3dB</a:t>
                      </a:r>
                      <a:r>
                        <a:rPr lang="en-US" altLang="zh-CN" sz="1000" i="1">
                          <a:latin typeface="Times New Roman" panose="02020603050405020304" charset="0"/>
                          <a:ea typeface="宋体" panose="02010600030101010101" pitchFamily="2" charset="-122"/>
                          <a:cs typeface="宋体" panose="02010600030101010101" pitchFamily="2" charset="-122"/>
                          <a:sym typeface="+mn-ea"/>
                        </a:rPr>
                        <a:t>±0.15dB</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145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478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 copper(waveguide),316L,</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a:t>
                      </a:r>
                      <a:r>
                        <a:rPr lang="en-US" altLang="zh-CN" sz="1000" i="1">
                          <a:solidFill>
                            <a:schemeClr val="tx1"/>
                          </a:solidFill>
                          <a:latin typeface="Arial" panose="020B0604020202020204" pitchFamily="34" charset="0"/>
                          <a:ea typeface="宋体" panose="02010600030101010101" pitchFamily="2" charset="-122"/>
                          <a:cs typeface="宋体" panose="02010600030101010101" pitchFamily="2" charset="-122"/>
                          <a:sym typeface="Symbol" panose="05050102010706020507" charset="0"/>
                        </a:rPr>
                        <a:t>≤1.03(flange)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0701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 </a:t>
                      </a:r>
                      <a:r>
                        <a:rPr lang="en-US" altLang="zh-CN" sz="1000" i="1">
                          <a:solidFill>
                            <a:schemeClr val="tx1"/>
                          </a:solidFill>
                          <a:latin typeface="Times New Roman" panose="02020603050405020304" charset="0"/>
                          <a:cs typeface="Arial" panose="020B0604020202020204" pitchFamily="34" charset="0"/>
                        </a:rPr>
                        <a:t>on request</a:t>
                      </a:r>
                      <a:endParaRPr lang="en-US" altLang="zh-CN" sz="1000" i="1">
                        <a:solidFill>
                          <a:schemeClr val="tx1"/>
                        </a:solidFill>
                        <a:latin typeface="Times New Roman" panose="02020603050405020304" charset="0"/>
                        <a:ea typeface="宋体" panose="02010600030101010101" pitchFamily="2" charset="-122"/>
                        <a:cs typeface="Arial" panose="020B0604020202020204" pitchFamily="34"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pic>
        <p:nvPicPr>
          <p:cNvPr id="17432" name="图片 10"/>
          <p:cNvPicPr>
            <a:picLocks noChangeAspect="1" noChangeArrowheads="1"/>
          </p:cNvPicPr>
          <p:nvPr/>
        </p:nvPicPr>
        <p:blipFill>
          <a:blip r:embed="rId4" cstate="print"/>
          <a:srcRect/>
          <a:stretch>
            <a:fillRect/>
          </a:stretch>
        </p:blipFill>
        <p:spPr bwMode="auto">
          <a:xfrm>
            <a:off x="2079625" y="3394075"/>
            <a:ext cx="2097088" cy="1398588"/>
          </a:xfrm>
          <a:prstGeom prst="rect">
            <a:avLst/>
          </a:prstGeom>
          <a:noFill/>
          <a:ln w="12700">
            <a:noFill/>
            <a:miter lim="800000"/>
            <a:headEnd/>
            <a:tailEnd/>
          </a:ln>
        </p:spPr>
      </p:pic>
      <p:graphicFrame>
        <p:nvGraphicFramePr>
          <p:cNvPr id="12" name="表格 11"/>
          <p:cNvGraphicFramePr/>
          <p:nvPr/>
        </p:nvGraphicFramePr>
        <p:xfrm>
          <a:off x="4564063" y="3340100"/>
          <a:ext cx="2824480" cy="1496695"/>
        </p:xfrm>
        <a:graphic>
          <a:graphicData uri="http://schemas.openxmlformats.org/drawingml/2006/table">
            <a:tbl>
              <a:tblPr firstRow="1" bandRow="1">
                <a:tableStyleId>{5940675A-B579-460E-94D1-54222C63F5DA}</a:tableStyleId>
              </a:tblPr>
              <a:tblGrid>
                <a:gridCol w="2824480"/>
              </a:tblGrid>
              <a:tr h="21209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Frequency range:  11424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65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Work mode:TE10</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65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Input reflection: 20dB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589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Output reflection: 20</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65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Transportation: 3dB</a:t>
                      </a:r>
                      <a:r>
                        <a:rPr lang="en-US" altLang="zh-CN" sz="1000" i="1">
                          <a:latin typeface="Times New Roman" panose="02020603050405020304" charset="0"/>
                          <a:ea typeface="宋体" panose="02010600030101010101" pitchFamily="2" charset="-122"/>
                          <a:cs typeface="宋体" panose="02010600030101010101" pitchFamily="2" charset="-122"/>
                          <a:sym typeface="+mn-ea"/>
                        </a:rPr>
                        <a:t>±0.15dB</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653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050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 copper(waveguide),316L,</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a:t>
                      </a:r>
                      <a:r>
                        <a:rPr lang="en-US" altLang="zh-CN" sz="1000" i="1">
                          <a:solidFill>
                            <a:schemeClr val="tx1"/>
                          </a:solidFill>
                          <a:latin typeface="Arial" panose="020B0604020202020204" pitchFamily="34" charset="0"/>
                          <a:ea typeface="宋体" panose="02010600030101010101" pitchFamily="2" charset="-122"/>
                          <a:cs typeface="宋体" panose="02010600030101010101" pitchFamily="2" charset="-122"/>
                          <a:sym typeface="Symbol" panose="05050102010706020507" charset="0"/>
                        </a:rPr>
                        <a:t>≤1.03(flange)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1209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 </a:t>
                      </a:r>
                      <a:r>
                        <a:rPr lang="en-US" altLang="zh-CN" sz="1000" i="1">
                          <a:solidFill>
                            <a:schemeClr val="tx1"/>
                          </a:solidFill>
                          <a:latin typeface="Times New Roman" panose="02020603050405020304" charset="0"/>
                          <a:cs typeface="Arial" panose="020B0604020202020204" pitchFamily="34" charset="0"/>
                        </a:rPr>
                        <a:t>on request</a:t>
                      </a:r>
                      <a:endParaRPr lang="en-US" altLang="zh-CN" sz="1000" i="1">
                        <a:solidFill>
                          <a:schemeClr val="tx1"/>
                        </a:solidFill>
                        <a:latin typeface="Times New Roman" panose="02020603050405020304" charset="0"/>
                        <a:ea typeface="宋体" panose="02010600030101010101" pitchFamily="2" charset="-122"/>
                        <a:cs typeface="Arial" panose="020B0604020202020204" pitchFamily="34"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7453" name="文本框 1"/>
          <p:cNvSpPr txBox="1">
            <a:spLocks noChangeArrowheads="1"/>
          </p:cNvSpPr>
          <p:nvPr/>
        </p:nvSpPr>
        <p:spPr bwMode="auto">
          <a:xfrm>
            <a:off x="2022475" y="5445125"/>
            <a:ext cx="6229350"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Engineering design and manufacturing:</a:t>
            </a:r>
            <a:r>
              <a:rPr lang="en-US" altLang="zh-CN" sz="1600" b="1" i="1">
                <a:solidFill>
                  <a:srgbClr val="0000FF"/>
                </a:solidFill>
                <a:latin typeface="Times New Roman" pitchFamily="18" charset="0"/>
              </a:rPr>
              <a:t> HVAC</a:t>
            </a:r>
          </a:p>
        </p:txBody>
      </p:sp>
      <p:pic>
        <p:nvPicPr>
          <p:cNvPr id="8" name="新录音13.wav">
            <a:hlinkClick r:id="" action="ppaction://media"/>
          </p:cNvPr>
          <p:cNvPicPr>
            <a:picLocks noRot="1" noChangeAspect="1"/>
          </p:cNvPicPr>
          <p:nvPr>
            <a:wavAudioFile r:embed="rId1" name="新录音13.wav"/>
          </p:nvPr>
        </p:nvPicPr>
        <p:blipFill>
          <a:blip r:embed="rId5" cstate="print"/>
          <a:srcRect/>
          <a:stretch>
            <a:fillRect/>
          </a:stretch>
        </p:blipFill>
        <p:spPr bwMode="auto">
          <a:xfrm>
            <a:off x="3995738" y="333375"/>
            <a:ext cx="304800" cy="304800"/>
          </a:xfrm>
          <a:prstGeom prst="rect">
            <a:avLst/>
          </a:prstGeom>
          <a:noFill/>
          <a:ln w="9525">
            <a:noFill/>
            <a:miter lim="800000"/>
            <a:headEnd/>
            <a:tailEnd/>
          </a:ln>
        </p:spPr>
      </p:pic>
    </p:spTree>
  </p:cSld>
  <p:clrMapOvr>
    <a:masterClrMapping/>
  </p:clrMapOvr>
  <p:transition advTm="411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对象 2"/>
          <p:cNvGraphicFramePr>
            <a:graphicFrameLocks/>
          </p:cNvGraphicFramePr>
          <p:nvPr/>
        </p:nvGraphicFramePr>
        <p:xfrm>
          <a:off x="2289175" y="1836738"/>
          <a:ext cx="2293938" cy="1493837"/>
        </p:xfrm>
        <a:graphic>
          <a:graphicData uri="http://schemas.openxmlformats.org/presentationml/2006/ole">
            <p:oleObj spid="_x0000_s1026" r:id="rId4" imgW="8315280" imgH="3772080" progId="Paint.Picture">
              <p:embed/>
            </p:oleObj>
          </a:graphicData>
        </a:graphic>
      </p:graphicFrame>
      <p:pic>
        <p:nvPicPr>
          <p:cNvPr id="1027" name="图片 6"/>
          <p:cNvPicPr>
            <a:picLocks noChangeAspect="1" noChangeArrowheads="1"/>
          </p:cNvPicPr>
          <p:nvPr/>
        </p:nvPicPr>
        <p:blipFill>
          <a:blip r:embed="rId5" cstate="print"/>
          <a:srcRect/>
          <a:stretch>
            <a:fillRect/>
          </a:stretch>
        </p:blipFill>
        <p:spPr bwMode="auto">
          <a:xfrm>
            <a:off x="4878388" y="1928813"/>
            <a:ext cx="2784475" cy="1412875"/>
          </a:xfrm>
          <a:prstGeom prst="rect">
            <a:avLst/>
          </a:prstGeom>
          <a:noFill/>
          <a:ln w="9525">
            <a:noFill/>
            <a:miter lim="800000"/>
            <a:headEnd/>
            <a:tailEnd/>
          </a:ln>
        </p:spPr>
      </p:pic>
      <p:sp>
        <p:nvSpPr>
          <p:cNvPr id="1028" name="文本框 99"/>
          <p:cNvSpPr txBox="1">
            <a:spLocks noChangeArrowheads="1"/>
          </p:cNvSpPr>
          <p:nvPr/>
        </p:nvSpPr>
        <p:spPr bwMode="auto">
          <a:xfrm>
            <a:off x="2325688" y="1112838"/>
            <a:ext cx="1660525" cy="400050"/>
          </a:xfrm>
          <a:prstGeom prst="rect">
            <a:avLst/>
          </a:prstGeom>
          <a:noFill/>
          <a:ln w="9525">
            <a:noFill/>
            <a:miter lim="800000"/>
            <a:headEnd/>
            <a:tailEnd/>
          </a:ln>
        </p:spPr>
        <p:txBody>
          <a:bodyPr>
            <a:spAutoFit/>
          </a:bodyPr>
          <a:lstStyle/>
          <a:p>
            <a:r>
              <a:rPr lang="en-US" altLang="zh-CN" sz="2000" b="1" i="1">
                <a:solidFill>
                  <a:srgbClr val="0000FF"/>
                </a:solidFill>
                <a:latin typeface="Times New Roman" pitchFamily="18" charset="0"/>
              </a:rPr>
              <a:t>Phase shifter</a:t>
            </a:r>
          </a:p>
        </p:txBody>
      </p:sp>
      <p:graphicFrame>
        <p:nvGraphicFramePr>
          <p:cNvPr id="2" name="表格 -1"/>
          <p:cNvGraphicFramePr/>
          <p:nvPr/>
        </p:nvGraphicFramePr>
        <p:xfrm>
          <a:off x="2547938" y="3806825"/>
          <a:ext cx="4384040" cy="993775"/>
        </p:xfrm>
        <a:graphic>
          <a:graphicData uri="http://schemas.openxmlformats.org/drawingml/2006/table">
            <a:tbl>
              <a:tblPr firstRow="1" bandRow="1">
                <a:tableStyleId>{5940675A-B579-460E-94D1-54222C63F5DA}</a:tableStyleId>
              </a:tblPr>
              <a:tblGrid>
                <a:gridCol w="2251710"/>
                <a:gridCol w="2132330"/>
              </a:tblGrid>
              <a:tr h="198755">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Frequency range:  5712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Pulser power rating:  5 MW</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8755">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VSWR, max. :  1.10 @5712 MHz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Insertion loss, typ.: 0.2 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8755">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Phase shifter range: ± 200°</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Setting accuracy:  2°</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8755">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Material waveguide: copper</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Flanges: 316L,copper plated</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8755">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Connectors for water cooling: </a:t>
                      </a:r>
                      <a:r>
                        <a:rPr lang="en-US" altLang="zh-CN" sz="1000" i="1">
                          <a:latin typeface="Times New Roman" panose="02020603050405020304" charset="0"/>
                          <a:cs typeface="Arial" panose="020B0604020202020204" pitchFamily="34" charset="0"/>
                        </a:rPr>
                        <a:t>on request</a:t>
                      </a:r>
                      <a:endParaRPr lang="en-US" altLang="zh-CN" sz="1000" i="1">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2" name="矩形 11"/>
          <p:cNvSpPr/>
          <p:nvPr/>
        </p:nvSpPr>
        <p:spPr>
          <a:xfrm>
            <a:off x="2952750" y="925513"/>
            <a:ext cx="3779838" cy="2106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 noProof="1"/>
          </a:p>
        </p:txBody>
      </p:sp>
      <p:sp>
        <p:nvSpPr>
          <p:cNvPr id="13" name="矩形 12"/>
          <p:cNvSpPr/>
          <p:nvPr/>
        </p:nvSpPr>
        <p:spPr>
          <a:xfrm>
            <a:off x="2949575" y="3160713"/>
            <a:ext cx="3779838" cy="2770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 noProof="1"/>
          </a:p>
        </p:txBody>
      </p:sp>
      <p:sp>
        <p:nvSpPr>
          <p:cNvPr id="1051" name="文本框 1"/>
          <p:cNvSpPr txBox="1">
            <a:spLocks noChangeArrowheads="1"/>
          </p:cNvSpPr>
          <p:nvPr/>
        </p:nvSpPr>
        <p:spPr bwMode="auto">
          <a:xfrm>
            <a:off x="2022475" y="5445125"/>
            <a:ext cx="6229350"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Engineering design and manufacturing:</a:t>
            </a:r>
            <a:r>
              <a:rPr lang="en-US" altLang="zh-CN" sz="1600" b="1" i="1">
                <a:solidFill>
                  <a:srgbClr val="0000FF"/>
                </a:solidFill>
                <a:latin typeface="Times New Roman" pitchFamily="18" charset="0"/>
              </a:rPr>
              <a:t> HVAC</a:t>
            </a:r>
          </a:p>
        </p:txBody>
      </p:sp>
      <p:pic>
        <p:nvPicPr>
          <p:cNvPr id="9" name="新录音14.wav">
            <a:hlinkClick r:id="" action="ppaction://media"/>
          </p:cNvPr>
          <p:cNvPicPr>
            <a:picLocks noRot="1" noChangeAspect="1"/>
          </p:cNvPicPr>
          <p:nvPr>
            <a:wavAudioFile r:embed="rId2" name="新录音14.wav"/>
          </p:nvPr>
        </p:nvPicPr>
        <p:blipFill>
          <a:blip r:embed="rId6" cstate="print"/>
          <a:srcRect/>
          <a:stretch>
            <a:fillRect/>
          </a:stretch>
        </p:blipFill>
        <p:spPr bwMode="auto">
          <a:xfrm>
            <a:off x="3779838" y="404813"/>
            <a:ext cx="304800" cy="304800"/>
          </a:xfrm>
          <a:prstGeom prst="rect">
            <a:avLst/>
          </a:prstGeom>
          <a:noFill/>
          <a:ln w="9525">
            <a:noFill/>
            <a:miter lim="800000"/>
            <a:headEnd/>
            <a:tailEnd/>
          </a:ln>
        </p:spPr>
      </p:pic>
    </p:spTree>
  </p:cSld>
  <p:clrMapOvr>
    <a:masterClrMapping/>
  </p:clrMapOvr>
  <p:transition advTm="40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对象 4"/>
          <p:cNvGraphicFramePr>
            <a:graphicFrameLocks/>
          </p:cNvGraphicFramePr>
          <p:nvPr/>
        </p:nvGraphicFramePr>
        <p:xfrm>
          <a:off x="2120900" y="1725613"/>
          <a:ext cx="1787525" cy="1697037"/>
        </p:xfrm>
        <a:graphic>
          <a:graphicData uri="http://schemas.openxmlformats.org/presentationml/2006/ole">
            <p:oleObj spid="_x0000_s2050" r:id="rId4" imgW="6648480" imgH="7172280" progId="Paint.Picture">
              <p:embed/>
            </p:oleObj>
          </a:graphicData>
        </a:graphic>
      </p:graphicFrame>
      <p:pic>
        <p:nvPicPr>
          <p:cNvPr id="2051" name="图片 7"/>
          <p:cNvPicPr>
            <a:picLocks noChangeAspect="1" noChangeArrowheads="1"/>
          </p:cNvPicPr>
          <p:nvPr/>
        </p:nvPicPr>
        <p:blipFill>
          <a:blip r:embed="rId5" cstate="print"/>
          <a:srcRect/>
          <a:stretch>
            <a:fillRect/>
          </a:stretch>
        </p:blipFill>
        <p:spPr bwMode="auto">
          <a:xfrm>
            <a:off x="4606925" y="1651000"/>
            <a:ext cx="2197100" cy="1906588"/>
          </a:xfrm>
          <a:prstGeom prst="rect">
            <a:avLst/>
          </a:prstGeom>
          <a:noFill/>
          <a:ln w="9525">
            <a:noFill/>
            <a:miter lim="800000"/>
            <a:headEnd/>
            <a:tailEnd/>
          </a:ln>
        </p:spPr>
      </p:pic>
      <p:sp>
        <p:nvSpPr>
          <p:cNvPr id="13" name="矩形 12"/>
          <p:cNvSpPr/>
          <p:nvPr/>
        </p:nvSpPr>
        <p:spPr>
          <a:xfrm>
            <a:off x="2949575" y="3160713"/>
            <a:ext cx="3779838" cy="2770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 noProof="1"/>
          </a:p>
        </p:txBody>
      </p:sp>
      <p:sp>
        <p:nvSpPr>
          <p:cNvPr id="2053" name="文本框 13"/>
          <p:cNvSpPr txBox="1">
            <a:spLocks noChangeArrowheads="1"/>
          </p:cNvSpPr>
          <p:nvPr/>
        </p:nvSpPr>
        <p:spPr bwMode="auto">
          <a:xfrm>
            <a:off x="1944688" y="1058863"/>
            <a:ext cx="3621087" cy="398462"/>
          </a:xfrm>
          <a:prstGeom prst="rect">
            <a:avLst/>
          </a:prstGeom>
          <a:noFill/>
          <a:ln w="9525">
            <a:noFill/>
            <a:miter lim="800000"/>
            <a:headEnd/>
            <a:tailEnd/>
          </a:ln>
        </p:spPr>
        <p:txBody>
          <a:bodyPr>
            <a:spAutoFit/>
          </a:bodyPr>
          <a:lstStyle/>
          <a:p>
            <a:r>
              <a:rPr lang="en-US" altLang="zh-CN" sz="2000" b="1" i="1">
                <a:solidFill>
                  <a:srgbClr val="0000FF"/>
                </a:solidFill>
                <a:latin typeface="Times New Roman" pitchFamily="18" charset="0"/>
              </a:rPr>
              <a:t>Variable power splitter</a:t>
            </a:r>
          </a:p>
        </p:txBody>
      </p:sp>
      <p:graphicFrame>
        <p:nvGraphicFramePr>
          <p:cNvPr id="15" name="表格 14"/>
          <p:cNvGraphicFramePr/>
          <p:nvPr/>
        </p:nvGraphicFramePr>
        <p:xfrm>
          <a:off x="2570163" y="3738563"/>
          <a:ext cx="4383087" cy="1285875"/>
        </p:xfrm>
        <a:graphic>
          <a:graphicData uri="http://schemas.openxmlformats.org/drawingml/2006/table">
            <a:tbl>
              <a:tblPr firstRow="1" bandRow="1">
                <a:tableStyleId>{5940675A-B579-460E-94D1-54222C63F5DA}</a:tableStyleId>
              </a:tblPr>
              <a:tblGrid>
                <a:gridCol w="2316480"/>
                <a:gridCol w="2066925"/>
              </a:tblGrid>
              <a:tr h="196850">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Frequency range:  5712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Pulser power rating:  5 MW</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6530">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VSWR, max. :  1.10 @5712 MHz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Insertion loss, typ.: 0.2 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5895">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Transmission attenuation: 0.1 to 50 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Setting accuracy:  2°</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6530">
                <a:tc gridSpan="2">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Coupling attenuation correspondingly: 50 to 0.1 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hMerge="1">
                  <a:txBody>
                    <a:bodyPr/>
                    <a:lstStyle/>
                    <a:p>
                      <a:endParaRPr lang="zh-CN"/>
                    </a:p>
                  </a:txBody>
                  <a:tcPr>
                    <a:lnR w="3175">
                      <a:solidFill>
                        <a:schemeClr val="tx1"/>
                      </a:solidFill>
                      <a:prstDash val="solid"/>
                    </a:lnR>
                    <a:lnT w="3175">
                      <a:solidFill>
                        <a:schemeClr val="tx1"/>
                      </a:solidFill>
                      <a:prstDash val="solid"/>
                    </a:lnT>
                    <a:lnB w="3175">
                      <a:solidFill>
                        <a:schemeClr val="tx1"/>
                      </a:solidFill>
                      <a:prstDash val="solid"/>
                    </a:lnB>
                  </a:tcPr>
                </a:tc>
              </a:tr>
              <a:tr h="186055">
                <a:tc gridSpan="2">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Setting accuracy:0.1 dB (0.1 to 8 dB),0.2 dB (8 to 13 dB),0.5 dB (13 to 50 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hMerge="1">
                  <a:txBody>
                    <a:bodyPr/>
                    <a:lstStyle/>
                    <a:p>
                      <a:endParaRPr lang="zh-CN"/>
                    </a:p>
                  </a:txBody>
                  <a:tcPr>
                    <a:lnR w="3175">
                      <a:solidFill>
                        <a:schemeClr val="tx1"/>
                      </a:solidFill>
                      <a:prstDash val="solid"/>
                    </a:lnR>
                    <a:lnT w="3175">
                      <a:solidFill>
                        <a:schemeClr val="tx1"/>
                      </a:solidFill>
                      <a:prstDash val="solid"/>
                    </a:lnT>
                    <a:lnB w="3175">
                      <a:solidFill>
                        <a:schemeClr val="tx1"/>
                      </a:solidFill>
                      <a:prstDash val="solid"/>
                    </a:lnB>
                  </a:tcPr>
                </a:tc>
              </a:tr>
              <a:tr h="176530">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Material waveguide: copper</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Flanges: 316L,copper plated</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96850">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rPr>
                        <a:t>Connectors for water cooling: </a:t>
                      </a:r>
                      <a:r>
                        <a:rPr lang="en-US" altLang="zh-CN" sz="1000" i="1">
                          <a:latin typeface="Times New Roman" panose="02020603050405020304" charset="0"/>
                          <a:cs typeface="Arial" panose="020B0604020202020204" pitchFamily="34" charset="0"/>
                        </a:rPr>
                        <a:t>on request</a:t>
                      </a:r>
                      <a:endParaRPr lang="en-US" altLang="zh-CN" sz="1000" i="1">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2079" name="文本框 1"/>
          <p:cNvSpPr txBox="1">
            <a:spLocks noChangeArrowheads="1"/>
          </p:cNvSpPr>
          <p:nvPr/>
        </p:nvSpPr>
        <p:spPr bwMode="auto">
          <a:xfrm>
            <a:off x="2022475" y="5445125"/>
            <a:ext cx="6229350"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Engineering design and manufacturing:</a:t>
            </a:r>
            <a:r>
              <a:rPr lang="en-US" altLang="zh-CN" sz="1600" b="1" i="1">
                <a:solidFill>
                  <a:srgbClr val="0000FF"/>
                </a:solidFill>
                <a:latin typeface="Times New Roman" pitchFamily="18" charset="0"/>
              </a:rPr>
              <a:t> HVAC</a:t>
            </a:r>
          </a:p>
        </p:txBody>
      </p:sp>
      <p:pic>
        <p:nvPicPr>
          <p:cNvPr id="8" name="新录音15.wav">
            <a:hlinkClick r:id="" action="ppaction://media"/>
          </p:cNvPr>
          <p:cNvPicPr>
            <a:picLocks noRot="1" noChangeAspect="1"/>
          </p:cNvPicPr>
          <p:nvPr>
            <a:audioFile r:link="rId2"/>
          </p:nvPr>
        </p:nvPicPr>
        <p:blipFill>
          <a:blip r:embed="rId6" cstate="print"/>
          <a:srcRect/>
          <a:stretch>
            <a:fillRect/>
          </a:stretch>
        </p:blipFill>
        <p:spPr bwMode="auto">
          <a:xfrm>
            <a:off x="3708400" y="333375"/>
            <a:ext cx="304800" cy="304800"/>
          </a:xfrm>
          <a:prstGeom prst="rect">
            <a:avLst/>
          </a:prstGeom>
          <a:noFill/>
          <a:ln w="9525">
            <a:noFill/>
            <a:miter lim="800000"/>
            <a:headEnd/>
            <a:tailEnd/>
          </a:ln>
        </p:spPr>
      </p:pic>
    </p:spTree>
  </p:cSld>
  <p:clrMapOvr>
    <a:masterClrMapping/>
  </p:clrMapOvr>
  <p:transition advTm="408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cstate="print"/>
          <a:srcRect/>
          <a:stretch>
            <a:fillRect/>
          </a:stretch>
        </p:blipFill>
        <p:spPr bwMode="auto">
          <a:xfrm>
            <a:off x="3303588" y="1260475"/>
            <a:ext cx="3082925" cy="2643188"/>
          </a:xfrm>
          <a:prstGeom prst="rect">
            <a:avLst/>
          </a:prstGeom>
          <a:noFill/>
          <a:ln w="9525">
            <a:noFill/>
            <a:miter lim="800000"/>
            <a:headEnd/>
            <a:tailEnd/>
          </a:ln>
        </p:spPr>
      </p:pic>
      <p:graphicFrame>
        <p:nvGraphicFramePr>
          <p:cNvPr id="12" name="表格 11"/>
          <p:cNvGraphicFramePr/>
          <p:nvPr/>
        </p:nvGraphicFramePr>
        <p:xfrm>
          <a:off x="2698750" y="4029075"/>
          <a:ext cx="4484688" cy="1185863"/>
        </p:xfrm>
        <a:graphic>
          <a:graphicData uri="http://schemas.openxmlformats.org/drawingml/2006/table">
            <a:tbl>
              <a:tblPr firstRow="1" bandRow="1">
                <a:tableStyleId>{5940675A-B579-460E-94D1-54222C63F5DA}</a:tableStyleId>
              </a:tblPr>
              <a:tblGrid>
                <a:gridCol w="1932940"/>
                <a:gridCol w="2551430"/>
              </a:tblGrid>
              <a:tr h="17843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Frequency range: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 11424 MHz</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Input reflection:</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 -25dB</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Power adjustable range:</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 0-30dB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lgn="l">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Isolation degree:</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 -26dB</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 &lt; 2E-10 torr∙l/s</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6573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Copper(waveguide),316L, </a:t>
                      </a:r>
                      <a:r>
                        <a:rPr lang="en-US" altLang="zh-CN" sz="1000" i="1">
                          <a:latin typeface="Times New Roman" panose="02020603050405020304" charset="0"/>
                          <a:ea typeface="宋体" panose="02010600030101010101" pitchFamily="2" charset="-122"/>
                          <a:cs typeface="宋体" panose="02010600030101010101" pitchFamily="2" charset="-122"/>
                          <a:sym typeface="Symbol" panose="05050102010706020507" charset="0"/>
                        </a:rPr>
                        <a:t>≤1.03(flange)</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843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 on request</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8461" name="文本框 13"/>
          <p:cNvSpPr txBox="1">
            <a:spLocks noChangeArrowheads="1"/>
          </p:cNvSpPr>
          <p:nvPr/>
        </p:nvSpPr>
        <p:spPr bwMode="auto">
          <a:xfrm>
            <a:off x="2022475" y="984250"/>
            <a:ext cx="3490913" cy="398463"/>
          </a:xfrm>
          <a:prstGeom prst="rect">
            <a:avLst/>
          </a:prstGeom>
          <a:noFill/>
          <a:ln w="9525">
            <a:noFill/>
            <a:miter lim="800000"/>
            <a:headEnd/>
            <a:tailEnd/>
          </a:ln>
        </p:spPr>
        <p:txBody>
          <a:bodyPr>
            <a:spAutoFit/>
          </a:bodyPr>
          <a:lstStyle/>
          <a:p>
            <a:r>
              <a:rPr lang="en-US" altLang="zh-CN" sz="2000" b="1" i="1">
                <a:solidFill>
                  <a:srgbClr val="0000FF"/>
                </a:solidFill>
                <a:latin typeface="Times New Roman" pitchFamily="18" charset="0"/>
              </a:rPr>
              <a:t>Variable power splitter</a:t>
            </a:r>
          </a:p>
        </p:txBody>
      </p:sp>
      <p:sp>
        <p:nvSpPr>
          <p:cNvPr id="18462" name="文本框 1"/>
          <p:cNvSpPr txBox="1">
            <a:spLocks noChangeArrowheads="1"/>
          </p:cNvSpPr>
          <p:nvPr/>
        </p:nvSpPr>
        <p:spPr bwMode="auto">
          <a:xfrm>
            <a:off x="2093913" y="5445125"/>
            <a:ext cx="6230937"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Engineering design and manufacturing:</a:t>
            </a:r>
            <a:r>
              <a:rPr lang="en-US" altLang="zh-CN" sz="1600" b="1" i="1">
                <a:solidFill>
                  <a:srgbClr val="0000FF"/>
                </a:solidFill>
                <a:latin typeface="Times New Roman" pitchFamily="18" charset="0"/>
              </a:rPr>
              <a:t> HVAC</a:t>
            </a:r>
          </a:p>
        </p:txBody>
      </p:sp>
    </p:spTree>
  </p:cSld>
  <p:clrMapOvr>
    <a:masterClrMapping/>
  </p:clrMapOvr>
  <p:transition advTm="4602"/>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76300" y="1273175"/>
            <a:ext cx="3727450" cy="4533900"/>
          </a:xfrm>
          <a:prstGeom prst="rect">
            <a:avLst/>
          </a:prstGeom>
          <a:noFill/>
          <a:ln w="9525">
            <a:noFill/>
          </a:ln>
        </p:spPr>
        <p:txBody>
          <a:bodyPr>
            <a:spAutoFit/>
          </a:bodyPr>
          <a:lstStyle/>
          <a:p>
            <a:pPr>
              <a:defRPr/>
            </a:pPr>
            <a:r>
              <a:rPr lang="en-US" altLang="zh-CN" sz="1050" b="1" u="sng" noProof="1">
                <a:solidFill>
                  <a:srgbClr val="EF792F"/>
                </a:solidFill>
                <a:latin typeface="Times New Roman" panose="02020603050405020304" charset="0"/>
                <a:cs typeface="Arial" panose="020B0604020202020204" pitchFamily="34" charset="0"/>
              </a:rPr>
              <a:t>Chamber</a:t>
            </a: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Times New Roman" panose="02020603050405020304" charset="0"/>
              </a:rPr>
              <a:t>316L stainless steel,</a:t>
            </a:r>
            <a:r>
              <a:rPr lang="en-US" altLang="zh-CN" sz="790" noProof="1">
                <a:solidFill>
                  <a:srgbClr val="4A442A"/>
                </a:solidFill>
                <a:latin typeface="Times New Roman" panose="02020603050405020304" charset="0"/>
                <a:cs typeface="宋体" panose="02010600030101010101" pitchFamily="2" charset="-122"/>
              </a:rPr>
              <a:t> a</a:t>
            </a:r>
            <a:r>
              <a:rPr lang="en-US" altLang="zh-CN" sz="790" noProof="1">
                <a:solidFill>
                  <a:srgbClr val="4A442A"/>
                </a:solidFill>
                <a:latin typeface="Times New Roman" panose="02020603050405020304" charset="0"/>
                <a:cs typeface="Times New Roman" panose="02020603050405020304" charset="0"/>
              </a:rPr>
              <a:t>ll internal welds</a:t>
            </a:r>
            <a:r>
              <a:rPr lang="en-US" altLang="zh-CN" sz="790" noProof="1">
                <a:solidFill>
                  <a:srgbClr val="4A442A"/>
                </a:solidFill>
                <a:latin typeface="Times New Roman" panose="02020603050405020304" charset="0"/>
                <a:cs typeface="宋体" panose="02010600030101010101" pitchFamily="2" charset="-122"/>
              </a:rPr>
              <a:t>.</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Inner diameter is 350mm.</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Times New Roman" panose="02020603050405020304" charset="0"/>
              </a:rPr>
              <a:t>All internal welds</a:t>
            </a:r>
            <a:r>
              <a:rPr lang="en-US" altLang="zh-CN" sz="790" noProof="1">
                <a:solidFill>
                  <a:srgbClr val="4A442A"/>
                </a:solidFill>
                <a:latin typeface="Times New Roman" panose="02020603050405020304" charset="0"/>
                <a:cs typeface="宋体" panose="02010600030101010101" pitchFamily="2" charset="-122"/>
              </a:rPr>
              <a:t>, p</a:t>
            </a:r>
            <a:r>
              <a:rPr lang="en-US" altLang="zh-CN" sz="790" noProof="1">
                <a:solidFill>
                  <a:srgbClr val="4A442A"/>
                </a:solidFill>
                <a:latin typeface="Times New Roman" panose="02020603050405020304" charset="0"/>
                <a:cs typeface="Times New Roman" panose="02020603050405020304" charset="0"/>
              </a:rPr>
              <a:t>olished internal</a:t>
            </a:r>
            <a:r>
              <a:rPr lang="en-US" altLang="zh-CN" sz="790" noProof="1">
                <a:solidFill>
                  <a:srgbClr val="4A442A"/>
                </a:solidFill>
                <a:latin typeface="Times New Roman" panose="02020603050405020304" charset="0"/>
                <a:cs typeface="宋体" panose="02010600030101010101" pitchFamily="2" charset="-122"/>
              </a:rPr>
              <a:t> surfaces.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Connecting </a:t>
            </a:r>
            <a:r>
              <a:rPr lang="en-US" altLang="zh-CN" sz="790" noProof="1">
                <a:solidFill>
                  <a:srgbClr val="4A442A"/>
                </a:solidFill>
                <a:latin typeface="Times New Roman" panose="02020603050405020304" charset="0"/>
                <a:cs typeface="Times New Roman" panose="02020603050405020304" charset="0"/>
              </a:rPr>
              <a:t>Load lock with pneumatic gate valve</a:t>
            </a:r>
            <a:r>
              <a:rPr lang="en-US" altLang="zh-CN" sz="790" noProof="1">
                <a:solidFill>
                  <a:srgbClr val="4A442A"/>
                </a:solidFill>
                <a:latin typeface="Times New Roman" panose="02020603050405020304" charset="0"/>
                <a:cs typeface="宋体" panose="02010600030101010101" pitchFamily="2" charset="-122"/>
              </a:rPr>
              <a:t>.</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Times New Roman" panose="02020603050405020304" charset="0"/>
              </a:rPr>
              <a:t>View port with manual shutter</a:t>
            </a:r>
            <a:r>
              <a:rPr lang="en-US" altLang="zh-CN" sz="790" noProof="1">
                <a:solidFill>
                  <a:srgbClr val="4A442A"/>
                </a:solidFill>
                <a:latin typeface="Times New Roman" panose="02020603050405020304" charset="0"/>
                <a:cs typeface="宋体" panose="02010600030101010101" pitchFamily="2" charset="-122"/>
              </a:rPr>
              <a:t>.</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Connecting Turbo p</a:t>
            </a:r>
            <a:r>
              <a:rPr lang="en-US" altLang="zh-CN" sz="790" noProof="1">
                <a:solidFill>
                  <a:srgbClr val="4A442A"/>
                </a:solidFill>
                <a:latin typeface="Times New Roman" panose="02020603050405020304" charset="0"/>
                <a:cs typeface="Times New Roman" panose="02020603050405020304" charset="0"/>
              </a:rPr>
              <a:t>ump with throttling gate valve</a:t>
            </a:r>
            <a:r>
              <a:rPr lang="en-US" altLang="zh-CN" sz="790" noProof="1">
                <a:solidFill>
                  <a:srgbClr val="4A442A"/>
                </a:solidFill>
                <a:latin typeface="Times New Roman" panose="02020603050405020304" charset="0"/>
                <a:cs typeface="宋体" panose="02010600030101010101" pitchFamily="2" charset="-122"/>
              </a:rPr>
              <a:t>.</a:t>
            </a:r>
            <a:r>
              <a:rPr lang="en-US" altLang="zh-CN" sz="790" noProof="1">
                <a:solidFill>
                  <a:srgbClr val="4A442A"/>
                </a:solidFill>
                <a:latin typeface="Times New Roman" panose="02020603050405020304" charset="0"/>
                <a:cs typeface="Times New Roman" panose="02020603050405020304" charset="0"/>
              </a:rPr>
              <a:t> </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Times New Roman" panose="02020603050405020304" charset="0"/>
              </a:rPr>
              <a:t>Spare ports blanked</a:t>
            </a:r>
            <a:r>
              <a:rPr lang="en-US" altLang="zh-CN" sz="790" noProof="1">
                <a:solidFill>
                  <a:srgbClr val="4A442A"/>
                </a:solidFill>
                <a:latin typeface="Times New Roman" panose="02020603050405020304" charset="0"/>
                <a:cs typeface="宋体" panose="02010600030101010101" pitchFamily="2" charset="-122"/>
              </a:rPr>
              <a:t>.</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N</a:t>
            </a:r>
            <a:r>
              <a:rPr lang="en-US" altLang="zh-CN" sz="790" baseline="-25000" noProof="1">
                <a:solidFill>
                  <a:srgbClr val="4A442A"/>
                </a:solidFill>
                <a:latin typeface="Times New Roman" panose="02020603050405020304" charset="0"/>
                <a:cs typeface="宋体" panose="02010600030101010101" pitchFamily="2" charset="-122"/>
              </a:rPr>
              <a:t>2</a:t>
            </a:r>
            <a:r>
              <a:rPr lang="en-US" altLang="zh-CN" sz="790" noProof="1">
                <a:solidFill>
                  <a:srgbClr val="4A442A"/>
                </a:solidFill>
                <a:latin typeface="Times New Roman" panose="02020603050405020304" charset="0"/>
                <a:cs typeface="宋体" panose="02010600030101010101" pitchFamily="2" charset="-122"/>
              </a:rPr>
              <a:t> vent port and gas feed port.</a:t>
            </a:r>
            <a:endParaRPr lang="en-US" altLang="zh-CN" sz="900" noProof="1">
              <a:solidFill>
                <a:srgbClr val="EF792F"/>
              </a:solidFill>
              <a:latin typeface="Times New Roman" panose="02020603050405020304" charset="0"/>
              <a:cs typeface="宋体" panose="02010600030101010101" pitchFamily="2" charset="-122"/>
            </a:endParaRPr>
          </a:p>
          <a:p>
            <a:pPr>
              <a:defRPr/>
            </a:pPr>
            <a:r>
              <a:rPr lang="en-US" altLang="zh-CN" sz="1050" b="1" u="sng" noProof="1">
                <a:solidFill>
                  <a:srgbClr val="EF792F"/>
                </a:solidFill>
                <a:latin typeface="Times New Roman" panose="02020603050405020304" charset="0"/>
                <a:cs typeface="Arial" panose="020B0604020202020204" pitchFamily="34" charset="0"/>
              </a:rPr>
              <a:t>Magnetron sputter sources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Seven 2 inch confocal magnetrons.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P</a:t>
            </a:r>
            <a:r>
              <a:rPr lang="en-US" altLang="zh-CN" sz="790" noProof="1">
                <a:solidFill>
                  <a:srgbClr val="4A442A"/>
                </a:solidFill>
                <a:latin typeface="Times New Roman" panose="02020603050405020304" charset="0"/>
                <a:cs typeface="Times New Roman" panose="02020603050405020304" charset="0"/>
              </a:rPr>
              <a:t>neumatic </a:t>
            </a:r>
            <a:r>
              <a:rPr lang="en-US" altLang="zh-CN" sz="790" noProof="1">
                <a:solidFill>
                  <a:srgbClr val="4A442A"/>
                </a:solidFill>
                <a:latin typeface="Times New Roman" panose="02020603050405020304" charset="0"/>
                <a:cs typeface="宋体" panose="02010600030101010101" pitchFamily="2" charset="-122"/>
              </a:rPr>
              <a:t>shutter for each magnetron.</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Remote controlled gas feed port for each magnetron.</a:t>
            </a:r>
            <a:r>
              <a:rPr lang="en-US" altLang="zh-CN" sz="790" noProof="1">
                <a:solidFill>
                  <a:srgbClr val="4A442A"/>
                </a:solidFill>
                <a:latin typeface="Times New Roman" panose="02020603050405020304" charset="0"/>
                <a:cs typeface="Times New Roman" panose="02020603050405020304" charset="0"/>
              </a:rPr>
              <a:t> </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Connected to the chamber with metal seal.</a:t>
            </a:r>
            <a:endParaRPr lang="en-US" altLang="zh-CN" sz="900" noProof="1">
              <a:solidFill>
                <a:srgbClr val="EF792F"/>
              </a:solidFill>
              <a:latin typeface="Times New Roman" panose="02020603050405020304" charset="0"/>
              <a:cs typeface="宋体" panose="02010600030101010101" pitchFamily="2" charset="-122"/>
            </a:endParaRPr>
          </a:p>
          <a:p>
            <a:pPr>
              <a:defRPr/>
            </a:pPr>
            <a:r>
              <a:rPr lang="en-US" altLang="zh-CN" sz="1050" b="1" u="sng" noProof="1">
                <a:solidFill>
                  <a:srgbClr val="EF792F"/>
                </a:solidFill>
                <a:latin typeface="Times New Roman" panose="02020603050405020304" charset="0"/>
                <a:cs typeface="Arial" panose="020B0604020202020204" pitchFamily="34" charset="0"/>
              </a:rPr>
              <a:t>Heater and substrate</a:t>
            </a:r>
            <a:r>
              <a:rPr lang="en-US" altLang="zh-CN" sz="1050" u="sng" noProof="1">
                <a:solidFill>
                  <a:srgbClr val="EF792F"/>
                </a:solidFill>
                <a:latin typeface="Times New Roman" panose="02020603050405020304" charset="0"/>
                <a:cs typeface="Arial" panose="020B0604020202020204" pitchFamily="34" charset="0"/>
              </a:rPr>
              <a:t> </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Two Halogen lamps act as heater, 1kW.</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Heater shielded by quartz windows.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Top loaded substrate holder with 0-20rpm rotation.</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Substrate can be moved ±</a:t>
            </a:r>
            <a:r>
              <a:rPr lang="en-US" altLang="zh-CN" sz="790" noProof="1">
                <a:solidFill>
                  <a:srgbClr val="4A442A"/>
                </a:solidFill>
                <a:latin typeface="Times New Roman" panose="02020603050405020304" charset="0"/>
                <a:cs typeface="Times New Roman" panose="02020603050405020304" charset="0"/>
              </a:rPr>
              <a:t>20mm in vertical direction.</a:t>
            </a:r>
            <a:endParaRPr lang="en-US" altLang="zh-CN" sz="900" noProof="1">
              <a:solidFill>
                <a:srgbClr val="EF792F"/>
              </a:solidFill>
              <a:latin typeface="Times New Roman" panose="02020603050405020304" charset="0"/>
              <a:cs typeface="宋体" panose="02010600030101010101" pitchFamily="2" charset="-122"/>
            </a:endParaRPr>
          </a:p>
          <a:p>
            <a:pPr>
              <a:defRPr/>
            </a:pPr>
            <a:r>
              <a:rPr lang="en-US" altLang="zh-CN" sz="1050" b="1" u="sng" noProof="1">
                <a:solidFill>
                  <a:srgbClr val="EF792F"/>
                </a:solidFill>
                <a:latin typeface="Times New Roman" panose="02020603050405020304" charset="0"/>
                <a:cs typeface="Arial" panose="020B0604020202020204" pitchFamily="34" charset="0"/>
              </a:rPr>
              <a:t>Power supplies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2 DC(500W) and 1RF (500W) power supplies.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2 switch box for switching between power supplies and magnetrons.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Interlock interrupting system for water flow.</a:t>
            </a:r>
            <a:endParaRPr lang="en-US" altLang="zh-CN" sz="900" noProof="1">
              <a:solidFill>
                <a:srgbClr val="EF792F"/>
              </a:solidFill>
              <a:latin typeface="Times New Roman" panose="02020603050405020304" charset="0"/>
              <a:cs typeface="宋体" panose="02010600030101010101" pitchFamily="2" charset="-122"/>
            </a:endParaRPr>
          </a:p>
          <a:p>
            <a:pPr>
              <a:defRPr/>
            </a:pPr>
            <a:r>
              <a:rPr lang="en-US" altLang="zh-CN" sz="1050" b="1" u="sng" noProof="1">
                <a:solidFill>
                  <a:srgbClr val="EF792F"/>
                </a:solidFill>
                <a:latin typeface="Times New Roman" panose="02020603050405020304" charset="0"/>
                <a:cs typeface="Arial" panose="020B0604020202020204" pitchFamily="34" charset="0"/>
              </a:rPr>
              <a:t>Controller</a:t>
            </a:r>
            <a:endParaRPr lang="en-US" altLang="zh-CN" sz="1050" u="sng" noProof="1">
              <a:solidFill>
                <a:srgbClr val="EF792F"/>
              </a:solidFill>
              <a:latin typeface="Times New Roman" panose="02020603050405020304" charset="0"/>
              <a:cs typeface="Arial" panose="020B0604020202020204" pitchFamily="34"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Siemens touch screen and PLC for control routines and RS232 programming.</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Remote controlled pumping, gas feed, venting, deposition, heating.</a:t>
            </a:r>
            <a:endParaRPr lang="en-US" altLang="zh-CN" sz="900" noProof="1">
              <a:solidFill>
                <a:srgbClr val="EF792F"/>
              </a:solidFill>
              <a:latin typeface="Times New Roman" panose="02020603050405020304" charset="0"/>
              <a:cs typeface="宋体" panose="02010600030101010101" pitchFamily="2" charset="-122"/>
            </a:endParaRPr>
          </a:p>
          <a:p>
            <a:pPr>
              <a:defRPr/>
            </a:pPr>
            <a:r>
              <a:rPr lang="en-US" altLang="zh-CN" sz="1050" b="1" u="sng" noProof="1">
                <a:solidFill>
                  <a:srgbClr val="EF792F"/>
                </a:solidFill>
                <a:latin typeface="Times New Roman" panose="02020603050405020304" charset="0"/>
                <a:cs typeface="Arial" panose="020B0604020202020204" pitchFamily="34" charset="0"/>
              </a:rPr>
              <a:t>Parts</a:t>
            </a:r>
            <a:endParaRPr lang="en-US" altLang="zh-CN" sz="790" noProof="1">
              <a:solidFill>
                <a:srgbClr val="4A442A"/>
              </a:solidFill>
              <a:latin typeface="Times New Roman" panose="02020603050405020304" charset="0"/>
              <a:cs typeface="Symbol" panose="05050102010706020507" charset="0"/>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rPr>
              <a:t>·</a:t>
            </a:r>
            <a:r>
              <a:rPr lang="en-US" altLang="zh-CN" sz="790" noProof="1">
                <a:solidFill>
                  <a:srgbClr val="4A442A"/>
                </a:solidFill>
                <a:latin typeface="Times New Roman" panose="02020603050405020304" charset="0"/>
                <a:cs typeface="Symbol" panose="05050102010706020507" charset="0"/>
              </a:rPr>
              <a:t> </a:t>
            </a:r>
            <a:r>
              <a:rPr lang="en-US" altLang="zh-CN" sz="790" noProof="1">
                <a:solidFill>
                  <a:srgbClr val="4A442A"/>
                </a:solidFill>
                <a:latin typeface="Times New Roman" panose="02020603050405020304" charset="0"/>
                <a:cs typeface="宋体" panose="02010600030101010101" pitchFamily="2" charset="-122"/>
              </a:rPr>
              <a:t>High quality products from PFEIFFER, MKS, VAT,  MDC. </a:t>
            </a:r>
          </a:p>
          <a:p>
            <a:pPr>
              <a:defRPr/>
            </a:pPr>
            <a:r>
              <a:rPr lang="en-US" altLang="zh-CN" sz="1050" b="1" u="sng" noProof="1">
                <a:solidFill>
                  <a:srgbClr val="EF792F"/>
                </a:solidFill>
                <a:latin typeface="Times New Roman" panose="02020603050405020304" charset="0"/>
                <a:cs typeface="Arial" panose="020B0604020202020204" pitchFamily="34" charset="0"/>
                <a:sym typeface="+mn-ea"/>
              </a:rPr>
              <a:t>Vacuum Performance</a:t>
            </a:r>
            <a:endParaRPr lang="en-US" altLang="zh-CN" sz="100" u="sng" noProof="1">
              <a:solidFill>
                <a:srgbClr val="EF792F"/>
              </a:solidFill>
              <a:latin typeface="Times New Roman" panose="02020603050405020304" charset="0"/>
              <a:cs typeface="Arial" panose="020B0604020202020204" pitchFamily="34" charset="0"/>
              <a:sym typeface="+mn-ea"/>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sym typeface="+mn-ea"/>
              </a:rPr>
              <a:t>·</a:t>
            </a:r>
            <a:r>
              <a:rPr lang="en-US" altLang="zh-CN" sz="790" noProof="1">
                <a:solidFill>
                  <a:srgbClr val="4A442A"/>
                </a:solidFill>
                <a:latin typeface="Times New Roman" panose="02020603050405020304" charset="0"/>
                <a:cs typeface="Symbol" panose="05050102010706020507" charset="0"/>
                <a:sym typeface="+mn-ea"/>
              </a:rPr>
              <a:t> </a:t>
            </a:r>
            <a:r>
              <a:rPr lang="en-US" altLang="zh-CN" sz="790" noProof="1">
                <a:solidFill>
                  <a:srgbClr val="4A442A"/>
                </a:solidFill>
                <a:latin typeface="Times New Roman" panose="02020603050405020304" charset="0"/>
                <a:cs typeface="宋体" panose="02010600030101010101" pitchFamily="2" charset="-122"/>
                <a:sym typeface="+mn-ea"/>
              </a:rPr>
              <a:t>For the main chamber, u</a:t>
            </a:r>
            <a:r>
              <a:rPr lang="en-US" altLang="zh-CN" sz="790" noProof="1">
                <a:solidFill>
                  <a:srgbClr val="4A442A"/>
                </a:solidFill>
                <a:latin typeface="Times New Roman" panose="02020603050405020304" charset="0"/>
                <a:cs typeface="Times New Roman" panose="02020603050405020304" charset="0"/>
                <a:sym typeface="+mn-ea"/>
              </a:rPr>
              <a:t>ltimate </a:t>
            </a:r>
            <a:r>
              <a:rPr lang="en-US" altLang="zh-CN" sz="790" noProof="1">
                <a:solidFill>
                  <a:srgbClr val="4A442A"/>
                </a:solidFill>
                <a:latin typeface="Times New Roman" panose="02020603050405020304" charset="0"/>
                <a:cs typeface="宋体" panose="02010600030101010101" pitchFamily="2" charset="-122"/>
                <a:sym typeface="+mn-ea"/>
              </a:rPr>
              <a:t>pressure o</a:t>
            </a:r>
            <a:r>
              <a:rPr lang="en-US" altLang="zh-CN" sz="790" noProof="1">
                <a:solidFill>
                  <a:srgbClr val="4A442A"/>
                </a:solidFill>
                <a:latin typeface="Times New Roman" panose="02020603050405020304" charset="0"/>
                <a:cs typeface="Times New Roman" panose="02020603050405020304" charset="0"/>
                <a:sym typeface="+mn-ea"/>
              </a:rPr>
              <a:t>f 5 x 10</a:t>
            </a:r>
            <a:r>
              <a:rPr lang="en-US" altLang="zh-CN" sz="790" baseline="30000" noProof="1">
                <a:solidFill>
                  <a:srgbClr val="4A442A"/>
                </a:solidFill>
                <a:latin typeface="Times New Roman" panose="02020603050405020304" charset="0"/>
                <a:cs typeface="Times New Roman" panose="02020603050405020304" charset="0"/>
                <a:sym typeface="+mn-ea"/>
              </a:rPr>
              <a:t>-</a:t>
            </a:r>
            <a:r>
              <a:rPr lang="en-US" altLang="zh-CN" sz="790" baseline="30000" noProof="1">
                <a:solidFill>
                  <a:srgbClr val="4A442A"/>
                </a:solidFill>
                <a:latin typeface="Times New Roman" panose="02020603050405020304" charset="0"/>
                <a:cs typeface="宋体" panose="02010600030101010101" pitchFamily="2" charset="-122"/>
                <a:sym typeface="+mn-ea"/>
              </a:rPr>
              <a:t>9</a:t>
            </a:r>
            <a:r>
              <a:rPr lang="en-US" altLang="zh-CN" sz="790" noProof="1">
                <a:solidFill>
                  <a:srgbClr val="4A442A"/>
                </a:solidFill>
                <a:latin typeface="Times New Roman" panose="02020603050405020304" charset="0"/>
                <a:cs typeface="Times New Roman" panose="02020603050405020304" charset="0"/>
                <a:sym typeface="+mn-ea"/>
              </a:rPr>
              <a:t> Torr</a:t>
            </a:r>
            <a:r>
              <a:rPr lang="en-US" altLang="zh-CN" sz="790" noProof="1">
                <a:solidFill>
                  <a:srgbClr val="4A442A"/>
                </a:solidFill>
                <a:latin typeface="Times New Roman" panose="02020603050405020304" charset="0"/>
                <a:cs typeface="宋体" panose="02010600030101010101" pitchFamily="2" charset="-122"/>
                <a:sym typeface="+mn-ea"/>
              </a:rPr>
              <a:t> can be reached.</a:t>
            </a:r>
            <a:endParaRPr lang="en-US" altLang="zh-CN" sz="790" noProof="1">
              <a:solidFill>
                <a:srgbClr val="4A442A"/>
              </a:solidFill>
              <a:latin typeface="Times New Roman" panose="02020603050405020304" charset="0"/>
              <a:cs typeface="Symbol" panose="05050102010706020507" charset="0"/>
              <a:sym typeface="+mn-ea"/>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sym typeface="+mn-ea"/>
              </a:rPr>
              <a:t>·</a:t>
            </a:r>
            <a:r>
              <a:rPr lang="en-US" altLang="zh-CN" sz="790" noProof="1">
                <a:solidFill>
                  <a:srgbClr val="4A442A"/>
                </a:solidFill>
                <a:latin typeface="Times New Roman" panose="02020603050405020304" charset="0"/>
                <a:cs typeface="Symbol" panose="05050102010706020507" charset="0"/>
                <a:sym typeface="+mn-ea"/>
              </a:rPr>
              <a:t> </a:t>
            </a:r>
            <a:r>
              <a:rPr lang="en-US" altLang="zh-CN" sz="790" noProof="1">
                <a:solidFill>
                  <a:srgbClr val="4A442A"/>
                </a:solidFill>
                <a:latin typeface="Times New Roman" panose="02020603050405020304" charset="0"/>
                <a:cs typeface="宋体" panose="02010600030101010101" pitchFamily="2" charset="-122"/>
                <a:sym typeface="+mn-ea"/>
              </a:rPr>
              <a:t>For the lock load chamber, u</a:t>
            </a:r>
            <a:r>
              <a:rPr lang="en-US" altLang="zh-CN" sz="790" noProof="1">
                <a:solidFill>
                  <a:srgbClr val="4A442A"/>
                </a:solidFill>
                <a:latin typeface="Times New Roman" panose="02020603050405020304" charset="0"/>
                <a:cs typeface="Times New Roman" panose="02020603050405020304" charset="0"/>
                <a:sym typeface="+mn-ea"/>
              </a:rPr>
              <a:t>ltimate </a:t>
            </a:r>
            <a:r>
              <a:rPr lang="en-US" altLang="zh-CN" sz="790" noProof="1">
                <a:solidFill>
                  <a:srgbClr val="4A442A"/>
                </a:solidFill>
                <a:latin typeface="Times New Roman" panose="02020603050405020304" charset="0"/>
                <a:cs typeface="宋体" panose="02010600030101010101" pitchFamily="2" charset="-122"/>
                <a:sym typeface="+mn-ea"/>
              </a:rPr>
              <a:t>pressure o</a:t>
            </a:r>
            <a:r>
              <a:rPr lang="en-US" altLang="zh-CN" sz="790" noProof="1">
                <a:solidFill>
                  <a:srgbClr val="4A442A"/>
                </a:solidFill>
                <a:latin typeface="Times New Roman" panose="02020603050405020304" charset="0"/>
                <a:cs typeface="Times New Roman" panose="02020603050405020304" charset="0"/>
                <a:sym typeface="+mn-ea"/>
              </a:rPr>
              <a:t>f </a:t>
            </a:r>
            <a:r>
              <a:rPr lang="en-US" altLang="zh-CN" sz="790" noProof="1">
                <a:solidFill>
                  <a:srgbClr val="4A442A"/>
                </a:solidFill>
                <a:latin typeface="Times New Roman" panose="02020603050405020304" charset="0"/>
                <a:cs typeface="宋体" panose="02010600030101010101" pitchFamily="2" charset="-122"/>
                <a:sym typeface="+mn-ea"/>
              </a:rPr>
              <a:t>8</a:t>
            </a:r>
            <a:r>
              <a:rPr lang="en-US" altLang="zh-CN" sz="790" noProof="1">
                <a:solidFill>
                  <a:srgbClr val="4A442A"/>
                </a:solidFill>
                <a:latin typeface="Times New Roman" panose="02020603050405020304" charset="0"/>
                <a:cs typeface="Times New Roman" panose="02020603050405020304" charset="0"/>
                <a:sym typeface="+mn-ea"/>
              </a:rPr>
              <a:t> x 10</a:t>
            </a:r>
            <a:r>
              <a:rPr lang="en-US" altLang="zh-CN" sz="790" baseline="30000" noProof="1">
                <a:solidFill>
                  <a:srgbClr val="4A442A"/>
                </a:solidFill>
                <a:latin typeface="Times New Roman" panose="02020603050405020304" charset="0"/>
                <a:cs typeface="Times New Roman" panose="02020603050405020304" charset="0"/>
                <a:sym typeface="+mn-ea"/>
              </a:rPr>
              <a:t>-</a:t>
            </a:r>
            <a:r>
              <a:rPr lang="en-US" altLang="zh-CN" sz="790" baseline="30000" noProof="1">
                <a:solidFill>
                  <a:srgbClr val="4A442A"/>
                </a:solidFill>
                <a:latin typeface="Times New Roman" panose="02020603050405020304" charset="0"/>
                <a:cs typeface="宋体" panose="02010600030101010101" pitchFamily="2" charset="-122"/>
                <a:sym typeface="+mn-ea"/>
              </a:rPr>
              <a:t>8</a:t>
            </a:r>
            <a:r>
              <a:rPr lang="en-US" altLang="zh-CN" sz="790" noProof="1">
                <a:solidFill>
                  <a:srgbClr val="4A442A"/>
                </a:solidFill>
                <a:latin typeface="Times New Roman" panose="02020603050405020304" charset="0"/>
                <a:cs typeface="Times New Roman" panose="02020603050405020304" charset="0"/>
                <a:sym typeface="+mn-ea"/>
              </a:rPr>
              <a:t> Torr</a:t>
            </a:r>
            <a:r>
              <a:rPr lang="en-US" altLang="zh-CN" sz="790" noProof="1">
                <a:solidFill>
                  <a:srgbClr val="4A442A"/>
                </a:solidFill>
                <a:latin typeface="Times New Roman" panose="02020603050405020304" charset="0"/>
                <a:cs typeface="宋体" panose="02010600030101010101" pitchFamily="2" charset="-122"/>
                <a:sym typeface="+mn-ea"/>
              </a:rPr>
              <a:t> can be reached.</a:t>
            </a:r>
            <a:endParaRPr lang="en-US" altLang="zh-CN" sz="790" noProof="1">
              <a:solidFill>
                <a:srgbClr val="EF792F"/>
              </a:solidFill>
              <a:latin typeface="Times New Roman" panose="02020603050405020304" charset="0"/>
              <a:cs typeface="Calibri" panose="020F0502020204030204" charset="0"/>
              <a:sym typeface="+mn-ea"/>
            </a:endParaRPr>
          </a:p>
          <a:p>
            <a:pPr>
              <a:defRPr/>
            </a:pPr>
            <a:r>
              <a:rPr lang="en-US" altLang="zh-CN" sz="1050" b="1" u="sng" noProof="1">
                <a:solidFill>
                  <a:srgbClr val="EF792F"/>
                </a:solidFill>
                <a:latin typeface="Times New Roman" panose="02020603050405020304" charset="0"/>
                <a:cs typeface="Arial" panose="020B0604020202020204" pitchFamily="34" charset="0"/>
                <a:sym typeface="+mn-ea"/>
              </a:rPr>
              <a:t> Pressure and temperature</a:t>
            </a:r>
            <a:endParaRPr lang="en-US" altLang="zh-CN" sz="100" u="sng" noProof="1">
              <a:solidFill>
                <a:srgbClr val="4A442A"/>
              </a:solidFill>
              <a:latin typeface="Times New Roman" panose="02020603050405020304" charset="0"/>
              <a:cs typeface="Symbol" panose="05050102010706020507" charset="0"/>
              <a:sym typeface="+mn-ea"/>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sym typeface="+mn-ea"/>
              </a:rPr>
              <a:t>·</a:t>
            </a:r>
            <a:r>
              <a:rPr lang="en-US" altLang="zh-CN" sz="790" noProof="1">
                <a:solidFill>
                  <a:srgbClr val="4A442A"/>
                </a:solidFill>
                <a:latin typeface="Times New Roman" panose="02020603050405020304" charset="0"/>
                <a:cs typeface="Symbol" panose="05050102010706020507" charset="0"/>
                <a:sym typeface="+mn-ea"/>
              </a:rPr>
              <a:t> </a:t>
            </a:r>
            <a:r>
              <a:rPr lang="en-US" altLang="zh-CN" sz="790" noProof="1">
                <a:solidFill>
                  <a:srgbClr val="4A442A"/>
                </a:solidFill>
                <a:latin typeface="Times New Roman" panose="02020603050405020304" charset="0"/>
                <a:cs typeface="宋体" panose="02010600030101010101" pitchFamily="2" charset="-122"/>
                <a:sym typeface="+mn-ea"/>
              </a:rPr>
              <a:t>Heater capable of reach temperature up to 800℃</a:t>
            </a:r>
            <a:r>
              <a:rPr lang="en-US" altLang="zh-CN" sz="790" noProof="1">
                <a:solidFill>
                  <a:srgbClr val="4A442A"/>
                </a:solidFill>
                <a:latin typeface="Times New Roman" panose="02020603050405020304" charset="0"/>
                <a:cs typeface="Times New Roman" panose="02020603050405020304" charset="0"/>
                <a:sym typeface="+mn-ea"/>
              </a:rPr>
              <a:t>.</a:t>
            </a:r>
            <a:endParaRPr lang="en-US" altLang="zh-CN" sz="790" noProof="1">
              <a:solidFill>
                <a:srgbClr val="4A442A"/>
              </a:solidFill>
              <a:latin typeface="Times New Roman" panose="02020603050405020304" charset="0"/>
              <a:cs typeface="Symbol" panose="05050102010706020507" charset="0"/>
              <a:sym typeface="+mn-ea"/>
            </a:endParaRPr>
          </a:p>
          <a:p>
            <a:pPr>
              <a:defRPr/>
            </a:pPr>
            <a:r>
              <a:rPr lang="en-US" altLang="zh-CN" sz="790" noProof="1">
                <a:solidFill>
                  <a:srgbClr val="4A442A"/>
                </a:solidFill>
                <a:latin typeface="Times New Roman" panose="02020603050405020304" charset="0"/>
                <a:ea typeface="Symbol" panose="05050102010706020507" charset="0"/>
                <a:cs typeface="Symbol" panose="05050102010706020507" charset="0"/>
                <a:sym typeface="+mn-ea"/>
              </a:rPr>
              <a:t>·</a:t>
            </a:r>
            <a:r>
              <a:rPr lang="en-US" altLang="zh-CN" sz="790" noProof="1">
                <a:solidFill>
                  <a:srgbClr val="4A442A"/>
                </a:solidFill>
                <a:latin typeface="Times New Roman" panose="02020603050405020304" charset="0"/>
                <a:cs typeface="Symbol" panose="05050102010706020507" charset="0"/>
                <a:sym typeface="+mn-ea"/>
              </a:rPr>
              <a:t> </a:t>
            </a:r>
            <a:r>
              <a:rPr lang="en-US" altLang="zh-CN" sz="790" noProof="1">
                <a:solidFill>
                  <a:srgbClr val="4A442A"/>
                </a:solidFill>
                <a:latin typeface="Times New Roman" panose="02020603050405020304" charset="0"/>
                <a:cs typeface="宋体" panose="02010600030101010101" pitchFamily="2" charset="-122"/>
                <a:sym typeface="+mn-ea"/>
              </a:rPr>
              <a:t>Throttle gate valve capable of adjust working pressure from 0.1m Torr to 20m Torr.</a:t>
            </a:r>
            <a:endParaRPr lang="zh-CN" altLang="en-US" sz="100" noProof="1">
              <a:latin typeface="Times New Roman" panose="02020603050405020304" charset="0"/>
            </a:endParaRPr>
          </a:p>
        </p:txBody>
      </p:sp>
      <p:pic>
        <p:nvPicPr>
          <p:cNvPr id="19459" name="图片 1073742873"/>
          <p:cNvPicPr>
            <a:picLocks noChangeAspect="1" noChangeArrowheads="1"/>
          </p:cNvPicPr>
          <p:nvPr/>
        </p:nvPicPr>
        <p:blipFill>
          <a:blip r:embed="rId3" cstate="print"/>
          <a:srcRect/>
          <a:stretch>
            <a:fillRect/>
          </a:stretch>
        </p:blipFill>
        <p:spPr bwMode="auto">
          <a:xfrm>
            <a:off x="3081338" y="1344613"/>
            <a:ext cx="1604962" cy="1468437"/>
          </a:xfrm>
          <a:prstGeom prst="rect">
            <a:avLst/>
          </a:prstGeom>
          <a:solidFill>
            <a:srgbClr val="000000"/>
          </a:solidFill>
          <a:ln w="12700">
            <a:noFill/>
            <a:miter lim="800000"/>
            <a:headEnd/>
            <a:tailEnd/>
          </a:ln>
        </p:spPr>
      </p:pic>
      <p:pic>
        <p:nvPicPr>
          <p:cNvPr id="19460" name="图片 1073742889"/>
          <p:cNvPicPr>
            <a:picLocks noChangeAspect="1" noChangeArrowheads="1"/>
          </p:cNvPicPr>
          <p:nvPr/>
        </p:nvPicPr>
        <p:blipFill>
          <a:blip r:embed="rId4" cstate="print"/>
          <a:srcRect/>
          <a:stretch>
            <a:fillRect/>
          </a:stretch>
        </p:blipFill>
        <p:spPr bwMode="auto">
          <a:xfrm>
            <a:off x="4157663" y="4476750"/>
            <a:ext cx="528637" cy="582613"/>
          </a:xfrm>
          <a:prstGeom prst="rect">
            <a:avLst/>
          </a:prstGeom>
          <a:noFill/>
          <a:ln w="9525">
            <a:noFill/>
            <a:miter lim="800000"/>
            <a:headEnd/>
            <a:tailEnd/>
          </a:ln>
        </p:spPr>
      </p:pic>
      <p:pic>
        <p:nvPicPr>
          <p:cNvPr id="19461" name="图片 1073742887"/>
          <p:cNvPicPr>
            <a:picLocks noChangeAspect="1" noChangeArrowheads="1"/>
          </p:cNvPicPr>
          <p:nvPr/>
        </p:nvPicPr>
        <p:blipFill>
          <a:blip r:embed="rId5" cstate="print"/>
          <a:srcRect/>
          <a:stretch>
            <a:fillRect/>
          </a:stretch>
        </p:blipFill>
        <p:spPr bwMode="auto">
          <a:xfrm>
            <a:off x="3657600" y="2840038"/>
            <a:ext cx="1028700" cy="1077912"/>
          </a:xfrm>
          <a:prstGeom prst="rect">
            <a:avLst/>
          </a:prstGeom>
          <a:noFill/>
          <a:ln w="12700">
            <a:noFill/>
            <a:miter lim="800000"/>
            <a:headEnd/>
            <a:tailEnd/>
          </a:ln>
        </p:spPr>
      </p:pic>
      <p:sp>
        <p:nvSpPr>
          <p:cNvPr id="9221" name="文本框 2"/>
          <p:cNvSpPr txBox="1"/>
          <p:nvPr/>
        </p:nvSpPr>
        <p:spPr>
          <a:xfrm>
            <a:off x="2338388" y="5845175"/>
            <a:ext cx="2390775" cy="252413"/>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CUG</a:t>
            </a:r>
          </a:p>
        </p:txBody>
      </p:sp>
      <p:sp>
        <p:nvSpPr>
          <p:cNvPr id="9222" name="文本框 2"/>
          <p:cNvSpPr txBox="1"/>
          <p:nvPr/>
        </p:nvSpPr>
        <p:spPr>
          <a:xfrm>
            <a:off x="909638" y="817563"/>
            <a:ext cx="3810000" cy="412750"/>
          </a:xfrm>
          <a:prstGeom prst="rect">
            <a:avLst/>
          </a:prstGeom>
          <a:noFill/>
          <a:ln w="9525">
            <a:noFill/>
          </a:ln>
        </p:spPr>
        <p:txBody>
          <a:bodyPr>
            <a:spAutoFit/>
          </a:bodyPr>
          <a:lstStyle/>
          <a:p>
            <a:pPr algn="ctr">
              <a:defRPr/>
            </a:pPr>
            <a:r>
              <a:rPr lang="zh-CN" altLang="en-US" sz="1050" b="1" noProof="1">
                <a:latin typeface="Times New Roman" panose="02020603050405020304" charset="0"/>
              </a:rPr>
              <a:t>七靶磁控溅射镀膜机</a:t>
            </a:r>
          </a:p>
          <a:p>
            <a:pPr algn="ctr">
              <a:defRPr/>
            </a:pPr>
            <a:r>
              <a:rPr lang="en-US" altLang="zh-CN" sz="1050" b="1" noProof="1">
                <a:latin typeface="Times New Roman" panose="02020603050405020304" charset="0"/>
              </a:rPr>
              <a:t>A 7-targets Sputtering Deposition System with Load Lock</a:t>
            </a:r>
            <a:endParaRPr lang="zh-CN" altLang="en-US" sz="1050" noProof="1">
              <a:latin typeface="Times New Roman" panose="02020603050405020304" charset="0"/>
            </a:endParaRPr>
          </a:p>
        </p:txBody>
      </p:sp>
      <p:pic>
        <p:nvPicPr>
          <p:cNvPr id="19464" name="图片 1"/>
          <p:cNvPicPr>
            <a:picLocks noChangeAspect="1" noChangeArrowheads="1"/>
          </p:cNvPicPr>
          <p:nvPr/>
        </p:nvPicPr>
        <p:blipFill>
          <a:blip r:embed="rId6" cstate="print"/>
          <a:srcRect/>
          <a:stretch>
            <a:fillRect/>
          </a:stretch>
        </p:blipFill>
        <p:spPr bwMode="auto">
          <a:xfrm>
            <a:off x="7081838" y="2447925"/>
            <a:ext cx="1350962" cy="1582738"/>
          </a:xfrm>
          <a:prstGeom prst="rect">
            <a:avLst/>
          </a:prstGeom>
          <a:noFill/>
          <a:ln w="12700">
            <a:noFill/>
            <a:miter lim="800000"/>
            <a:headEnd/>
            <a:tailEnd/>
          </a:ln>
        </p:spPr>
      </p:pic>
      <p:pic>
        <p:nvPicPr>
          <p:cNvPr id="19465" name="图片 3"/>
          <p:cNvPicPr>
            <a:picLocks noChangeAspect="1" noChangeArrowheads="1"/>
          </p:cNvPicPr>
          <p:nvPr/>
        </p:nvPicPr>
        <p:blipFill>
          <a:blip r:embed="rId7" cstate="print"/>
          <a:srcRect/>
          <a:stretch>
            <a:fillRect/>
          </a:stretch>
        </p:blipFill>
        <p:spPr bwMode="auto">
          <a:xfrm>
            <a:off x="7173913" y="4330700"/>
            <a:ext cx="1257300" cy="1350963"/>
          </a:xfrm>
          <a:prstGeom prst="rect">
            <a:avLst/>
          </a:prstGeom>
          <a:noFill/>
          <a:ln w="12700">
            <a:noFill/>
            <a:miter lim="800000"/>
            <a:headEnd/>
            <a:tailEnd/>
          </a:ln>
        </p:spPr>
      </p:pic>
      <p:sp>
        <p:nvSpPr>
          <p:cNvPr id="10243" name="文本框 4"/>
          <p:cNvSpPr txBox="1"/>
          <p:nvPr/>
        </p:nvSpPr>
        <p:spPr>
          <a:xfrm>
            <a:off x="5910263" y="800100"/>
            <a:ext cx="1522412" cy="252413"/>
          </a:xfrm>
          <a:prstGeom prst="rect">
            <a:avLst/>
          </a:prstGeom>
          <a:noFill/>
          <a:ln w="9525">
            <a:noFill/>
          </a:ln>
        </p:spPr>
        <p:txBody>
          <a:bodyPr wrap="none">
            <a:spAutoFit/>
          </a:bodyPr>
          <a:lstStyle/>
          <a:p>
            <a:pPr algn="ctr">
              <a:defRPr/>
            </a:pPr>
            <a:r>
              <a:rPr lang="zh-CN" altLang="en-US" sz="1050" b="1" noProof="1">
                <a:solidFill>
                  <a:schemeClr val="tx2"/>
                </a:solidFill>
                <a:latin typeface="宋体" panose="02010600030101010101" pitchFamily="2" charset="-122"/>
                <a:sym typeface="Arial" panose="020B0604020202020204" pitchFamily="34" charset="0"/>
              </a:rPr>
              <a:t>双腔室磁控溅射镀膜机</a:t>
            </a:r>
          </a:p>
        </p:txBody>
      </p:sp>
      <p:sp>
        <p:nvSpPr>
          <p:cNvPr id="10244" name="文本框 7"/>
          <p:cNvSpPr txBox="1"/>
          <p:nvPr/>
        </p:nvSpPr>
        <p:spPr>
          <a:xfrm>
            <a:off x="4908550" y="996950"/>
            <a:ext cx="3513138" cy="254000"/>
          </a:xfrm>
          <a:prstGeom prst="rect">
            <a:avLst/>
          </a:prstGeom>
          <a:noFill/>
          <a:ln w="9525">
            <a:noFill/>
          </a:ln>
        </p:spPr>
        <p:txBody>
          <a:bodyPr wrap="none">
            <a:spAutoFit/>
          </a:bodyPr>
          <a:lstStyle/>
          <a:p>
            <a:pPr algn="ctr">
              <a:defRPr/>
            </a:pPr>
            <a:r>
              <a:rPr lang="en-US" altLang="zh-CN" sz="1050" b="1" noProof="1">
                <a:latin typeface="Times New Roman" panose="02020603050405020304" charset="0"/>
              </a:rPr>
              <a:t>A 7-targets Sputtering Deposition System with Load Lock</a:t>
            </a:r>
            <a:endParaRPr lang="zh-CN" altLang="en-US" sz="1050" noProof="1">
              <a:latin typeface="Times New Roman" panose="02020603050405020304" charset="0"/>
            </a:endParaRPr>
          </a:p>
        </p:txBody>
      </p:sp>
      <p:sp>
        <p:nvSpPr>
          <p:cNvPr id="19468" name="文本框 8"/>
          <p:cNvSpPr txBox="1">
            <a:spLocks noChangeArrowheads="1"/>
          </p:cNvSpPr>
          <p:nvPr/>
        </p:nvSpPr>
        <p:spPr bwMode="auto">
          <a:xfrm>
            <a:off x="4781550" y="1260475"/>
            <a:ext cx="2921000" cy="2924175"/>
          </a:xfrm>
          <a:prstGeom prst="rect">
            <a:avLst/>
          </a:prstGeom>
          <a:noFill/>
          <a:ln w="9525">
            <a:noFill/>
            <a:miter lim="800000"/>
            <a:headEnd/>
            <a:tailEnd/>
          </a:ln>
        </p:spPr>
        <p:txBody>
          <a:bodyPr>
            <a:spAutoFit/>
          </a:bodyPr>
          <a:lstStyle/>
          <a:p>
            <a:r>
              <a:rPr lang="zh-CN" altLang="en-US" sz="800">
                <a:latin typeface="Times New Roman" pitchFamily="18" charset="0"/>
              </a:rPr>
              <a:t>1. Chamber 1 : </a:t>
            </a:r>
          </a:p>
          <a:p>
            <a:r>
              <a:rPr lang="zh-CN" altLang="en-US" sz="800">
                <a:latin typeface="Times New Roman" pitchFamily="18" charset="0"/>
              </a:rPr>
              <a:t>    1.1 4 units of 2 inch confocal magnetrons with shutter</a:t>
            </a:r>
          </a:p>
          <a:p>
            <a:r>
              <a:rPr lang="zh-CN" altLang="en-US" sz="800">
                <a:latin typeface="Times New Roman" pitchFamily="18" charset="0"/>
              </a:rPr>
              <a:t>    1.2 Substrate holder with 0-20rpm rotation</a:t>
            </a:r>
          </a:p>
          <a:p>
            <a:r>
              <a:rPr lang="zh-CN" altLang="en-US" sz="800">
                <a:latin typeface="Times New Roman" pitchFamily="18" charset="0"/>
              </a:rPr>
              <a:t>    1.3 Substrate teperature can reach up to 800 ℃ </a:t>
            </a:r>
          </a:p>
          <a:p>
            <a:r>
              <a:rPr lang="zh-CN" altLang="en-US" sz="800">
                <a:latin typeface="Times New Roman" pitchFamily="18" charset="0"/>
              </a:rPr>
              <a:t>    1.5 Ultimate pressure &lt;5E-8 Torr</a:t>
            </a:r>
          </a:p>
          <a:p>
            <a:r>
              <a:rPr lang="zh-CN" altLang="en-US" sz="800">
                <a:latin typeface="Times New Roman" pitchFamily="18" charset="0"/>
              </a:rPr>
              <a:t>    1.6 Working pressure 1m Torr to 20 m Torr</a:t>
            </a:r>
          </a:p>
          <a:p>
            <a:r>
              <a:rPr lang="zh-CN" altLang="en-US" sz="800">
                <a:latin typeface="Times New Roman" pitchFamily="18" charset="0"/>
              </a:rPr>
              <a:t>2. Chamber 2 : </a:t>
            </a:r>
          </a:p>
          <a:p>
            <a:r>
              <a:rPr lang="zh-CN" altLang="en-US" sz="800">
                <a:latin typeface="Times New Roman" pitchFamily="18" charset="0"/>
              </a:rPr>
              <a:t>    2.1 3 units of 2 inch confocal magnetrons with shutter</a:t>
            </a:r>
          </a:p>
          <a:p>
            <a:r>
              <a:rPr lang="zh-CN" altLang="en-US" sz="800">
                <a:latin typeface="Times New Roman" pitchFamily="18" charset="0"/>
              </a:rPr>
              <a:t>    2.2 Substrate holder with 0-20rpm rotation</a:t>
            </a:r>
          </a:p>
          <a:p>
            <a:r>
              <a:rPr lang="zh-CN" altLang="en-US" sz="800">
                <a:latin typeface="Times New Roman" pitchFamily="18" charset="0"/>
              </a:rPr>
              <a:t>    2.3 Substrate teperature can reach up to 800 ℃ </a:t>
            </a:r>
          </a:p>
          <a:p>
            <a:r>
              <a:rPr lang="zh-CN" altLang="en-US" sz="800">
                <a:latin typeface="Times New Roman" pitchFamily="18" charset="0"/>
              </a:rPr>
              <a:t>    2.5 Ultimate pressure &lt;6E-9 Torr</a:t>
            </a:r>
          </a:p>
          <a:p>
            <a:r>
              <a:rPr lang="zh-CN" altLang="en-US" sz="800">
                <a:latin typeface="Times New Roman" pitchFamily="18" charset="0"/>
              </a:rPr>
              <a:t>    2.6 Working pressure 1m Torr to 20 m Torr</a:t>
            </a:r>
          </a:p>
          <a:p>
            <a:r>
              <a:rPr lang="zh-CN" altLang="en-US" sz="800">
                <a:latin typeface="Times New Roman" pitchFamily="18" charset="0"/>
              </a:rPr>
              <a:t>3. Load load lock Chamber : </a:t>
            </a:r>
          </a:p>
          <a:p>
            <a:r>
              <a:rPr lang="zh-CN" altLang="en-US" sz="800">
                <a:latin typeface="Times New Roman" pitchFamily="18" charset="0"/>
              </a:rPr>
              <a:t>    3.1 Dual level substrate transfer mechanism</a:t>
            </a:r>
          </a:p>
          <a:p>
            <a:r>
              <a:rPr lang="zh-CN" altLang="en-US" sz="800">
                <a:latin typeface="Times New Roman" pitchFamily="18" charset="0"/>
              </a:rPr>
              <a:t>    3.2 Ultimate pressure &lt;5E-7 Torr</a:t>
            </a:r>
          </a:p>
          <a:p>
            <a:r>
              <a:rPr lang="zh-CN" altLang="en-US" sz="800">
                <a:latin typeface="Times New Roman" pitchFamily="18" charset="0"/>
              </a:rPr>
              <a:t>4.Power supplies:</a:t>
            </a:r>
          </a:p>
          <a:p>
            <a:r>
              <a:rPr lang="zh-CN" altLang="en-US" sz="800">
                <a:latin typeface="Times New Roman" pitchFamily="18" charset="0"/>
              </a:rPr>
              <a:t>    4.1  Switch box </a:t>
            </a:r>
          </a:p>
          <a:p>
            <a:r>
              <a:rPr lang="zh-CN" altLang="en-US" sz="800">
                <a:latin typeface="Times New Roman" pitchFamily="18" charset="0"/>
              </a:rPr>
              <a:t>    4.2 DC power supply,2 units, 300-500W</a:t>
            </a:r>
          </a:p>
          <a:p>
            <a:r>
              <a:rPr lang="zh-CN" altLang="en-US" sz="800">
                <a:latin typeface="Times New Roman" pitchFamily="18" charset="0"/>
              </a:rPr>
              <a:t>    4.3 RF power supply,1 units, 300-500W</a:t>
            </a:r>
          </a:p>
          <a:p>
            <a:r>
              <a:rPr lang="zh-CN" altLang="en-US" sz="800">
                <a:latin typeface="Times New Roman" pitchFamily="18" charset="0"/>
              </a:rPr>
              <a:t>5.Gass delivery and control</a:t>
            </a:r>
          </a:p>
          <a:p>
            <a:r>
              <a:rPr lang="zh-CN" altLang="en-US" sz="800">
                <a:latin typeface="Times New Roman" pitchFamily="18" charset="0"/>
              </a:rPr>
              <a:t>   5.1 Ar and N</a:t>
            </a:r>
            <a:r>
              <a:rPr lang="zh-CN" altLang="en-US" sz="800" baseline="-25000">
                <a:latin typeface="Times New Roman" pitchFamily="18" charset="0"/>
              </a:rPr>
              <a:t>2</a:t>
            </a:r>
            <a:r>
              <a:rPr lang="zh-CN" altLang="en-US" sz="800">
                <a:latin typeface="Times New Roman" pitchFamily="18" charset="0"/>
              </a:rPr>
              <a:t> (0-100 sccm)</a:t>
            </a:r>
          </a:p>
          <a:p>
            <a:r>
              <a:rPr lang="zh-CN" altLang="en-US" sz="800">
                <a:latin typeface="Times New Roman" pitchFamily="18" charset="0"/>
              </a:rPr>
              <a:t>   5.2 Two gass lines with shut off valves</a:t>
            </a:r>
          </a:p>
          <a:p>
            <a:r>
              <a:rPr lang="zh-CN" altLang="en-US" sz="800">
                <a:latin typeface="Times New Roman" pitchFamily="18" charset="0"/>
              </a:rPr>
              <a:t>   5.3 4-channel mass flow unit controller</a:t>
            </a:r>
          </a:p>
        </p:txBody>
      </p:sp>
      <p:pic>
        <p:nvPicPr>
          <p:cNvPr id="19469" name="图片 9"/>
          <p:cNvPicPr>
            <a:picLocks noChangeAspect="1" noChangeArrowheads="1"/>
          </p:cNvPicPr>
          <p:nvPr/>
        </p:nvPicPr>
        <p:blipFill>
          <a:blip r:embed="rId8" cstate="print"/>
          <a:srcRect/>
          <a:stretch>
            <a:fillRect/>
          </a:stretch>
        </p:blipFill>
        <p:spPr bwMode="auto">
          <a:xfrm>
            <a:off x="4832350" y="4330700"/>
            <a:ext cx="2217738" cy="1350963"/>
          </a:xfrm>
          <a:prstGeom prst="rect">
            <a:avLst/>
          </a:prstGeom>
          <a:noFill/>
          <a:ln w="12700">
            <a:noFill/>
            <a:miter lim="800000"/>
            <a:headEnd/>
            <a:tailEnd/>
          </a:ln>
        </p:spPr>
      </p:pic>
      <p:sp>
        <p:nvSpPr>
          <p:cNvPr id="10247" name="文本框 1"/>
          <p:cNvSpPr txBox="1"/>
          <p:nvPr/>
        </p:nvSpPr>
        <p:spPr>
          <a:xfrm>
            <a:off x="5838825" y="5826125"/>
            <a:ext cx="2390775" cy="254000"/>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NTU in Singapore</a:t>
            </a:r>
          </a:p>
        </p:txBody>
      </p:sp>
      <p:pic>
        <p:nvPicPr>
          <p:cNvPr id="15" name="新录音16.wav">
            <a:hlinkClick r:id="" action="ppaction://media"/>
          </p:cNvPr>
          <p:cNvPicPr>
            <a:picLocks noRot="1" noChangeAspect="1"/>
          </p:cNvPicPr>
          <p:nvPr>
            <a:audioFile r:link="rId1"/>
          </p:nvPr>
        </p:nvPicPr>
        <p:blipFill>
          <a:blip r:embed="rId9" cstate="print"/>
          <a:srcRect/>
          <a:stretch>
            <a:fillRect/>
          </a:stretch>
        </p:blipFill>
        <p:spPr bwMode="auto">
          <a:xfrm>
            <a:off x="4419600" y="3276600"/>
            <a:ext cx="304800" cy="304800"/>
          </a:xfrm>
          <a:prstGeom prst="rect">
            <a:avLst/>
          </a:prstGeom>
          <a:noFill/>
          <a:ln w="9525">
            <a:noFill/>
            <a:miter lim="800000"/>
            <a:headEnd/>
            <a:tailEnd/>
          </a:ln>
        </p:spPr>
      </p:pic>
    </p:spTree>
  </p:cSld>
  <p:clrMapOvr>
    <a:masterClrMapping/>
  </p:clrMapOvr>
  <p:transition advTm="410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3" cstate="print"/>
          <a:srcRect/>
          <a:stretch>
            <a:fillRect/>
          </a:stretch>
        </p:blipFill>
        <p:spPr bwMode="auto">
          <a:xfrm>
            <a:off x="1082675" y="1976438"/>
            <a:ext cx="3136900" cy="1962150"/>
          </a:xfrm>
          <a:prstGeom prst="rect">
            <a:avLst/>
          </a:prstGeom>
          <a:noFill/>
          <a:ln w="12700">
            <a:noFill/>
            <a:miter lim="800000"/>
            <a:headEnd/>
            <a:tailEnd/>
          </a:ln>
        </p:spPr>
      </p:pic>
      <p:sp>
        <p:nvSpPr>
          <p:cNvPr id="11267" name="文本框 7"/>
          <p:cNvSpPr txBox="1"/>
          <p:nvPr/>
        </p:nvSpPr>
        <p:spPr>
          <a:xfrm>
            <a:off x="1177925" y="1450975"/>
            <a:ext cx="2935288" cy="252413"/>
          </a:xfrm>
          <a:prstGeom prst="rect">
            <a:avLst/>
          </a:prstGeom>
          <a:noFill/>
          <a:ln w="9525">
            <a:noFill/>
          </a:ln>
        </p:spPr>
        <p:txBody>
          <a:bodyPr wrap="none">
            <a:spAutoFit/>
          </a:bodyPr>
          <a:lstStyle/>
          <a:p>
            <a:pPr algn="ctr">
              <a:defRPr/>
            </a:pPr>
            <a:r>
              <a:rPr lang="en-US" altLang="zh-CN" sz="1050" b="1" noProof="1">
                <a:latin typeface="Times New Roman" panose="02020603050405020304" charset="0"/>
                <a:sym typeface="宋体" panose="02010600030101010101" pitchFamily="2" charset="-122"/>
              </a:rPr>
              <a:t>A Preparation System for K</a:t>
            </a:r>
            <a:r>
              <a:rPr lang="en-US" altLang="zh-CN" sz="1050" b="1" baseline="-25000" noProof="1">
                <a:latin typeface="Times New Roman" panose="02020603050405020304" charset="0"/>
                <a:sym typeface="宋体" panose="02010600030101010101" pitchFamily="2" charset="-122"/>
              </a:rPr>
              <a:t>2</a:t>
            </a:r>
            <a:r>
              <a:rPr lang="en-US" altLang="zh-CN" sz="1050" b="1" noProof="1">
                <a:latin typeface="Times New Roman" panose="02020603050405020304" charset="0"/>
                <a:sym typeface="宋体" panose="02010600030101010101" pitchFamily="2" charset="-122"/>
              </a:rPr>
              <a:t>CsSb Photocathode</a:t>
            </a:r>
            <a:endParaRPr lang="zh-CN" altLang="en-US" sz="1050" b="1" noProof="1">
              <a:latin typeface="Times New Roman" panose="02020603050405020304" charset="0"/>
            </a:endParaRPr>
          </a:p>
        </p:txBody>
      </p:sp>
      <p:graphicFrame>
        <p:nvGraphicFramePr>
          <p:cNvPr id="2" name="表格 -1"/>
          <p:cNvGraphicFramePr>
            <a:graphicFrameLocks noGrp="1"/>
          </p:cNvGraphicFramePr>
          <p:nvPr/>
        </p:nvGraphicFramePr>
        <p:xfrm>
          <a:off x="882650" y="4279900"/>
          <a:ext cx="3467100" cy="1035050"/>
        </p:xfrm>
        <a:graphic>
          <a:graphicData uri="http://schemas.openxmlformats.org/drawingml/2006/table">
            <a:tbl>
              <a:tblPr/>
              <a:tblGrid>
                <a:gridCol w="1014413"/>
                <a:gridCol w="614362"/>
                <a:gridCol w="896938"/>
                <a:gridCol w="941387"/>
              </a:tblGrid>
              <a:tr h="225425">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Chamber</a:t>
                      </a:r>
                    </a:p>
                  </a:txBody>
                  <a:tcPr marL="0"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Presure/Pa</a:t>
                      </a:r>
                    </a:p>
                  </a:txBody>
                  <a:tcPr marL="0" marR="0" marT="59054"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Leak rate/Pa. m</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3</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/s</a:t>
                      </a:r>
                    </a:p>
                  </a:txBody>
                  <a:tcPr marL="0" marR="0" marT="59054"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Pumps/L/s</a:t>
                      </a:r>
                    </a:p>
                  </a:txBody>
                  <a:tcPr marL="0" marR="0" marT="59054"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95263">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Load-lock</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5×10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-8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200SIP+800NEG</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95263">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Storage chamber</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-9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200SIP+800NEG</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Fabrication chamber</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900" b="0" i="0" u="none" strike="noStrike" cap="none" normalizeH="0" baseline="0" smtClean="0">
                          <a:ln>
                            <a:noFill/>
                          </a:ln>
                          <a:solidFill>
                            <a:schemeClr val="tx1"/>
                          </a:solidFill>
                          <a:effectLst/>
                          <a:latin typeface="宋体" pitchFamily="2" charset="-122"/>
                          <a:ea typeface="宋体" pitchFamily="2" charset="-122"/>
                        </a:rPr>
                        <a:t>5</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-9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300SIP+1600NEG</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95263">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Source chamber</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-8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15SIP</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300" name="文本框 1"/>
          <p:cNvSpPr txBox="1"/>
          <p:nvPr/>
        </p:nvSpPr>
        <p:spPr>
          <a:xfrm>
            <a:off x="5894388" y="812800"/>
            <a:ext cx="2390775" cy="252413"/>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IHEP</a:t>
            </a:r>
          </a:p>
        </p:txBody>
      </p:sp>
      <p:sp>
        <p:nvSpPr>
          <p:cNvPr id="13314" name="文本框 7"/>
          <p:cNvSpPr txBox="1"/>
          <p:nvPr/>
        </p:nvSpPr>
        <p:spPr>
          <a:xfrm>
            <a:off x="5089525" y="1466850"/>
            <a:ext cx="2843213" cy="254000"/>
          </a:xfrm>
          <a:prstGeom prst="rect">
            <a:avLst/>
          </a:prstGeom>
          <a:noFill/>
          <a:ln w="9525">
            <a:noFill/>
          </a:ln>
        </p:spPr>
        <p:txBody>
          <a:bodyPr wrap="none">
            <a:spAutoFit/>
          </a:bodyPr>
          <a:lstStyle/>
          <a:p>
            <a:pPr algn="ctr">
              <a:defRPr/>
            </a:pPr>
            <a:r>
              <a:rPr lang="en-US" altLang="zh-CN" sz="1050" b="1" noProof="1">
                <a:latin typeface="Times New Roman" panose="02020603050405020304" charset="0"/>
                <a:sym typeface="宋体" panose="02010600030101010101" pitchFamily="2" charset="-122"/>
              </a:rPr>
              <a:t>A Preparation System for  GaAs Photocathode</a:t>
            </a:r>
            <a:endParaRPr lang="zh-CN" altLang="en-US" sz="1050" b="1" noProof="1">
              <a:latin typeface="Times New Roman" panose="02020603050405020304" charset="0"/>
            </a:endParaRPr>
          </a:p>
        </p:txBody>
      </p:sp>
      <p:pic>
        <p:nvPicPr>
          <p:cNvPr id="20518" name="图片 7171" descr="QQ图片20130916142344"/>
          <p:cNvPicPr>
            <a:picLocks noChangeAspect="1" noChangeArrowheads="1"/>
          </p:cNvPicPr>
          <p:nvPr/>
        </p:nvPicPr>
        <p:blipFill>
          <a:blip r:embed="rId4" cstate="print"/>
          <a:srcRect/>
          <a:stretch>
            <a:fillRect/>
          </a:stretch>
        </p:blipFill>
        <p:spPr bwMode="auto">
          <a:xfrm>
            <a:off x="5032375" y="1828800"/>
            <a:ext cx="3051175" cy="2033588"/>
          </a:xfrm>
          <a:prstGeom prst="rect">
            <a:avLst/>
          </a:prstGeom>
          <a:noFill/>
          <a:ln w="12700">
            <a:noFill/>
            <a:miter lim="800000"/>
            <a:headEnd/>
            <a:tailEnd/>
          </a:ln>
        </p:spPr>
      </p:pic>
      <p:pic>
        <p:nvPicPr>
          <p:cNvPr id="20519" name="图片 5"/>
          <p:cNvPicPr>
            <a:picLocks noChangeAspect="1" noChangeArrowheads="1"/>
          </p:cNvPicPr>
          <p:nvPr/>
        </p:nvPicPr>
        <p:blipFill>
          <a:blip r:embed="rId5" cstate="print"/>
          <a:srcRect/>
          <a:stretch>
            <a:fillRect/>
          </a:stretch>
        </p:blipFill>
        <p:spPr bwMode="auto">
          <a:xfrm>
            <a:off x="5005388" y="3860800"/>
            <a:ext cx="3178175" cy="2044700"/>
          </a:xfrm>
          <a:prstGeom prst="rect">
            <a:avLst/>
          </a:prstGeom>
          <a:noFill/>
          <a:ln w="9525">
            <a:noFill/>
            <a:miter lim="800000"/>
            <a:headEnd/>
            <a:tailEnd/>
          </a:ln>
        </p:spPr>
      </p:pic>
      <p:pic>
        <p:nvPicPr>
          <p:cNvPr id="9" name="新录音17.wav">
            <a:hlinkClick r:id="" action="ppaction://media"/>
          </p:cNvPr>
          <p:cNvPicPr>
            <a:picLocks noRot="1" noChangeAspect="1"/>
          </p:cNvPicPr>
          <p:nvPr>
            <a:audioFile r:link="rId1"/>
          </p:nvPr>
        </p:nvPicPr>
        <p:blipFill>
          <a:blip r:embed="rId6" cstate="print"/>
          <a:srcRect/>
          <a:stretch>
            <a:fillRect/>
          </a:stretch>
        </p:blipFill>
        <p:spPr bwMode="auto">
          <a:xfrm>
            <a:off x="3635375" y="188913"/>
            <a:ext cx="304800" cy="304800"/>
          </a:xfrm>
          <a:prstGeom prst="rect">
            <a:avLst/>
          </a:prstGeom>
          <a:noFill/>
          <a:ln w="9525">
            <a:noFill/>
            <a:miter lim="800000"/>
            <a:headEnd/>
            <a:tailEnd/>
          </a:ln>
        </p:spPr>
      </p:pic>
    </p:spTree>
  </p:cSld>
  <p:clrMapOvr>
    <a:masterClrMapping/>
  </p:clrMapOvr>
  <p:transition advTm="1154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2"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7"/>
          <p:cNvSpPr txBox="1"/>
          <p:nvPr/>
        </p:nvSpPr>
        <p:spPr>
          <a:xfrm>
            <a:off x="1006475" y="1470025"/>
            <a:ext cx="3422650" cy="252413"/>
          </a:xfrm>
          <a:prstGeom prst="rect">
            <a:avLst/>
          </a:prstGeom>
          <a:noFill/>
          <a:ln w="9525">
            <a:noFill/>
          </a:ln>
        </p:spPr>
        <p:txBody>
          <a:bodyPr wrap="none">
            <a:spAutoFit/>
          </a:bodyPr>
          <a:lstStyle/>
          <a:p>
            <a:pPr algn="ctr">
              <a:defRPr/>
            </a:pPr>
            <a:r>
              <a:rPr lang="en-US" altLang="zh-CN" sz="1050" b="1" noProof="1">
                <a:latin typeface="Times New Roman" panose="02020603050405020304" charset="0"/>
                <a:sym typeface="宋体" panose="02010600030101010101" pitchFamily="2" charset="-122"/>
              </a:rPr>
              <a:t>A  Photocathode Fabrication and Transportation System</a:t>
            </a:r>
            <a:endParaRPr lang="zh-CN" altLang="en-US" sz="1050" b="1" noProof="1">
              <a:latin typeface="Times New Roman" panose="02020603050405020304" charset="0"/>
            </a:endParaRPr>
          </a:p>
        </p:txBody>
      </p:sp>
      <p:pic>
        <p:nvPicPr>
          <p:cNvPr id="21507" name="图片 1"/>
          <p:cNvPicPr>
            <a:picLocks noChangeAspect="1" noChangeArrowheads="1"/>
          </p:cNvPicPr>
          <p:nvPr/>
        </p:nvPicPr>
        <p:blipFill>
          <a:blip r:embed="rId2" cstate="print"/>
          <a:srcRect/>
          <a:stretch>
            <a:fillRect/>
          </a:stretch>
        </p:blipFill>
        <p:spPr bwMode="auto">
          <a:xfrm>
            <a:off x="1258888" y="2006600"/>
            <a:ext cx="2895600" cy="2170113"/>
          </a:xfrm>
          <a:prstGeom prst="rect">
            <a:avLst/>
          </a:prstGeom>
          <a:noFill/>
          <a:ln w="12700">
            <a:noFill/>
            <a:miter lim="800000"/>
            <a:headEnd/>
            <a:tailEnd/>
          </a:ln>
        </p:spPr>
      </p:pic>
      <p:graphicFrame>
        <p:nvGraphicFramePr>
          <p:cNvPr id="2" name="表格 1"/>
          <p:cNvGraphicFramePr>
            <a:graphicFrameLocks noGrp="1"/>
          </p:cNvGraphicFramePr>
          <p:nvPr/>
        </p:nvGraphicFramePr>
        <p:xfrm>
          <a:off x="954088" y="4516438"/>
          <a:ext cx="3467100" cy="1025525"/>
        </p:xfrm>
        <a:graphic>
          <a:graphicData uri="http://schemas.openxmlformats.org/drawingml/2006/table">
            <a:tbl>
              <a:tblPr/>
              <a:tblGrid>
                <a:gridCol w="1014412"/>
                <a:gridCol w="614363"/>
                <a:gridCol w="896937"/>
                <a:gridCol w="941388"/>
              </a:tblGrid>
              <a:tr h="225425">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Chamber</a:t>
                      </a:r>
                    </a:p>
                  </a:txBody>
                  <a:tcPr marL="0"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Presure/Pa</a:t>
                      </a:r>
                    </a:p>
                  </a:txBody>
                  <a:tcPr marL="0" marR="0" marT="59054"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Leak rate/Pa. m</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3</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/s</a:t>
                      </a:r>
                    </a:p>
                  </a:txBody>
                  <a:tcPr marL="0" marR="0" marT="59054"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Pumps/L/s</a:t>
                      </a:r>
                    </a:p>
                  </a:txBody>
                  <a:tcPr marL="0" marR="0" marT="59054"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Load-lock</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5×10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-8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15SIP</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Transport chamber</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-9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400SIP+2000NEG</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Fabrication chamber</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900" b="0" i="0" u="none" strike="noStrike" cap="none" normalizeH="0" baseline="0" smtClean="0">
                          <a:ln>
                            <a:noFill/>
                          </a:ln>
                          <a:solidFill>
                            <a:schemeClr val="tx1"/>
                          </a:solidFill>
                          <a:effectLst/>
                          <a:latin typeface="宋体" pitchFamily="2" charset="-122"/>
                          <a:ea typeface="宋体" pitchFamily="2" charset="-122"/>
                        </a:rPr>
                        <a:t>5</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-9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600SIP+3000NEG</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Source chamber</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-8  </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1.0×10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sym typeface="+mn-ea"/>
                        </a:rPr>
                        <a:t>-10</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endParaRP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sym typeface="+mn-ea"/>
                        </a:rPr>
                        <a:t>15SIP</a:t>
                      </a:r>
                    </a:p>
                  </a:txBody>
                  <a:tcPr marL="0" marR="0" marT="29526" marB="29526"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24" name="文本框 2"/>
          <p:cNvSpPr txBox="1"/>
          <p:nvPr/>
        </p:nvSpPr>
        <p:spPr>
          <a:xfrm>
            <a:off x="1820863" y="5768975"/>
            <a:ext cx="2390775" cy="254000"/>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PKU</a:t>
            </a:r>
          </a:p>
        </p:txBody>
      </p:sp>
      <p:sp>
        <p:nvSpPr>
          <p:cNvPr id="21541" name="矩形 9217"/>
          <p:cNvSpPr>
            <a:spLocks noChangeArrowheads="1"/>
          </p:cNvSpPr>
          <p:nvPr/>
        </p:nvSpPr>
        <p:spPr bwMode="auto">
          <a:xfrm>
            <a:off x="4673600" y="3621088"/>
            <a:ext cx="3525838" cy="668337"/>
          </a:xfrm>
          <a:prstGeom prst="rect">
            <a:avLst/>
          </a:prstGeom>
          <a:noFill/>
          <a:ln w="9525">
            <a:noFill/>
            <a:miter lim="800000"/>
            <a:headEnd/>
            <a:tailEnd/>
          </a:ln>
        </p:spPr>
        <p:txBody>
          <a:bodyPr anchor="ctr">
            <a:spAutoFit/>
          </a:bodyPr>
          <a:lstStyle/>
          <a:p>
            <a:pPr defTabSz="0">
              <a:buClr>
                <a:schemeClr val="tx1"/>
              </a:buClr>
              <a:buFont typeface="Wingdings" pitchFamily="2" charset="2"/>
              <a:buChar char="u"/>
              <a:tabLst>
                <a:tab pos="457200" algn="l"/>
              </a:tabLst>
            </a:pPr>
            <a:r>
              <a:rPr lang="en-US" altLang="zh-CN" sz="900" noProof="1">
                <a:latin typeface="Times New Roman" pitchFamily="18" charset="0"/>
              </a:rPr>
              <a:t>Photocathode transport in vacuum environmentSurface clean</a:t>
            </a:r>
          </a:p>
          <a:p>
            <a:pPr defTabSz="0">
              <a:buClr>
                <a:schemeClr val="tx1"/>
              </a:buClr>
              <a:buFont typeface="Wingdings" pitchFamily="2" charset="2"/>
              <a:buChar char="u"/>
              <a:tabLst>
                <a:tab pos="457200" algn="l"/>
              </a:tabLst>
            </a:pPr>
            <a:r>
              <a:rPr lang="en-US" altLang="zh-CN" sz="900" noProof="1">
                <a:latin typeface="Times New Roman" pitchFamily="18" charset="0"/>
              </a:rPr>
              <a:t>Photocathode fabrication and activation</a:t>
            </a:r>
          </a:p>
          <a:p>
            <a:pPr defTabSz="0">
              <a:buClr>
                <a:schemeClr val="tx1"/>
              </a:buClr>
              <a:buFont typeface="Wingdings" pitchFamily="2" charset="2"/>
              <a:buChar char="u"/>
              <a:tabLst>
                <a:tab pos="457200" algn="l"/>
              </a:tabLst>
            </a:pPr>
            <a:r>
              <a:rPr lang="en-US" altLang="zh-CN" sz="900" noProof="1">
                <a:latin typeface="Times New Roman" pitchFamily="18" charset="0"/>
              </a:rPr>
              <a:t>Quantum efficiency measurement</a:t>
            </a:r>
          </a:p>
          <a:p>
            <a:pPr defTabSz="0">
              <a:buClr>
                <a:schemeClr val="tx1"/>
              </a:buClr>
              <a:buFont typeface="Wingdings" pitchFamily="2" charset="2"/>
              <a:buChar char="u"/>
              <a:tabLst>
                <a:tab pos="457200" algn="l"/>
              </a:tabLst>
            </a:pPr>
            <a:r>
              <a:rPr lang="en-US" altLang="zh-CN" sz="900" noProof="1">
                <a:latin typeface="Times New Roman" pitchFamily="18" charset="0"/>
              </a:rPr>
              <a:t>Vacuum:&lt;</a:t>
            </a:r>
            <a:r>
              <a:rPr lang="en-US" altLang="en-US" sz="900" noProof="1">
                <a:latin typeface="Times New Roman" pitchFamily="18" charset="0"/>
              </a:rPr>
              <a:t>5</a:t>
            </a:r>
            <a:r>
              <a:rPr lang="en-US" altLang="zh-CN" sz="900" noProof="1">
                <a:latin typeface="Times New Roman" pitchFamily="18" charset="0"/>
              </a:rPr>
              <a:t>×10</a:t>
            </a:r>
            <a:r>
              <a:rPr lang="en-US" altLang="zh-CN" sz="900" baseline="30000" noProof="1">
                <a:latin typeface="Times New Roman" pitchFamily="18" charset="0"/>
              </a:rPr>
              <a:t>-</a:t>
            </a:r>
            <a:r>
              <a:rPr lang="en-US" altLang="en-US" sz="900" baseline="30000" noProof="1">
                <a:latin typeface="Times New Roman" pitchFamily="18" charset="0"/>
              </a:rPr>
              <a:t>9</a:t>
            </a:r>
            <a:r>
              <a:rPr lang="en-US" altLang="zh-CN" sz="900" noProof="1">
                <a:latin typeface="Times New Roman" pitchFamily="18" charset="0"/>
              </a:rPr>
              <a:t>Pa</a:t>
            </a:r>
          </a:p>
        </p:txBody>
      </p:sp>
      <p:sp>
        <p:nvSpPr>
          <p:cNvPr id="14338" name="文本框 9218"/>
          <p:cNvSpPr txBox="1"/>
          <p:nvPr/>
        </p:nvSpPr>
        <p:spPr>
          <a:xfrm>
            <a:off x="4970463" y="1331913"/>
            <a:ext cx="3176587" cy="369887"/>
          </a:xfrm>
          <a:prstGeom prst="rect">
            <a:avLst/>
          </a:prstGeom>
          <a:noFill/>
          <a:ln w="9525">
            <a:noFill/>
          </a:ln>
        </p:spPr>
        <p:txBody>
          <a:bodyPr lIns="46818" tIns="24398" rIns="46818" bIns="24398">
            <a:spAutoFit/>
          </a:bodyPr>
          <a:lstStyle/>
          <a:p>
            <a:pPr algn="ctr">
              <a:defRPr/>
            </a:pPr>
            <a:endParaRPr lang="zh-CN" altLang="en-US" sz="1050" b="1" noProof="1">
              <a:latin typeface="Times New Roman" panose="02020603050405020304" charset="0"/>
            </a:endParaRPr>
          </a:p>
          <a:p>
            <a:pPr algn="ctr">
              <a:defRPr/>
            </a:pPr>
            <a:r>
              <a:rPr lang="zh-CN" altLang="en-US" sz="1050" b="1" noProof="1">
                <a:latin typeface="Times New Roman" panose="02020603050405020304" charset="0"/>
              </a:rPr>
              <a:t>A </a:t>
            </a:r>
            <a:r>
              <a:rPr lang="en-US" altLang="zh-CN" sz="1050" b="1" noProof="1">
                <a:latin typeface="Times New Roman" panose="02020603050405020304" charset="0"/>
              </a:rPr>
              <a:t>P</a:t>
            </a:r>
            <a:r>
              <a:rPr lang="zh-CN" altLang="en-US" sz="1050" b="1" noProof="1">
                <a:latin typeface="Times New Roman" panose="02020603050405020304" charset="0"/>
              </a:rPr>
              <a:t>reparation </a:t>
            </a:r>
            <a:r>
              <a:rPr lang="en-US" altLang="zh-CN" sz="1050" b="1" noProof="1">
                <a:latin typeface="Times New Roman" panose="02020603050405020304" charset="0"/>
              </a:rPr>
              <a:t>S</a:t>
            </a:r>
            <a:r>
              <a:rPr lang="zh-CN" altLang="en-US" sz="1050" b="1" noProof="1">
                <a:latin typeface="Times New Roman" panose="02020603050405020304" charset="0"/>
              </a:rPr>
              <a:t>ystem for Alkaline </a:t>
            </a:r>
            <a:r>
              <a:rPr lang="en-US" altLang="zh-CN" sz="1050" b="1" noProof="1">
                <a:latin typeface="Times New Roman" panose="02020603050405020304" charset="0"/>
              </a:rPr>
              <a:t>P</a:t>
            </a:r>
            <a:r>
              <a:rPr lang="zh-CN" altLang="en-US" sz="1050" b="1" noProof="1">
                <a:latin typeface="Times New Roman" panose="02020603050405020304" charset="0"/>
              </a:rPr>
              <a:t>hotocathode</a:t>
            </a:r>
          </a:p>
        </p:txBody>
      </p:sp>
      <p:grpSp>
        <p:nvGrpSpPr>
          <p:cNvPr id="21543" name="组合 1"/>
          <p:cNvGrpSpPr>
            <a:grpSpLocks/>
          </p:cNvGrpSpPr>
          <p:nvPr/>
        </p:nvGrpSpPr>
        <p:grpSpPr bwMode="auto">
          <a:xfrm>
            <a:off x="4706938" y="2038350"/>
            <a:ext cx="3617912" cy="1408113"/>
            <a:chOff x="2218" y="4093"/>
            <a:chExt cx="7596" cy="2954"/>
          </a:xfrm>
        </p:grpSpPr>
        <p:pic>
          <p:nvPicPr>
            <p:cNvPr id="21545" name="图片 9220" descr="M`UAK(92V$04GDM(WZ@9@CR"/>
            <p:cNvPicPr>
              <a:picLocks noChangeAspect="1" noChangeArrowheads="1"/>
            </p:cNvPicPr>
            <p:nvPr/>
          </p:nvPicPr>
          <p:blipFill>
            <a:blip r:embed="rId3" cstate="print"/>
            <a:srcRect/>
            <a:stretch>
              <a:fillRect/>
            </a:stretch>
          </p:blipFill>
          <p:spPr bwMode="auto">
            <a:xfrm>
              <a:off x="2218" y="4093"/>
              <a:ext cx="2759" cy="2948"/>
            </a:xfrm>
            <a:prstGeom prst="rect">
              <a:avLst/>
            </a:prstGeom>
            <a:noFill/>
            <a:ln w="9525">
              <a:noFill/>
              <a:miter lim="800000"/>
              <a:headEnd/>
              <a:tailEnd/>
            </a:ln>
          </p:spPr>
        </p:pic>
        <p:pic>
          <p:nvPicPr>
            <p:cNvPr id="21546" name="图片 9221" descr="现场照片"/>
            <p:cNvPicPr>
              <a:picLocks noChangeAspect="1" noChangeArrowheads="1"/>
            </p:cNvPicPr>
            <p:nvPr/>
          </p:nvPicPr>
          <p:blipFill>
            <a:blip r:embed="rId4" cstate="print"/>
            <a:srcRect/>
            <a:stretch>
              <a:fillRect/>
            </a:stretch>
          </p:blipFill>
          <p:spPr bwMode="auto">
            <a:xfrm>
              <a:off x="5130" y="4099"/>
              <a:ext cx="4684" cy="2948"/>
            </a:xfrm>
            <a:prstGeom prst="rect">
              <a:avLst/>
            </a:prstGeom>
            <a:noFill/>
            <a:ln w="9525">
              <a:noFill/>
              <a:miter lim="800000"/>
              <a:headEnd/>
              <a:tailEnd/>
            </a:ln>
          </p:spPr>
        </p:pic>
      </p:grpSp>
      <p:sp>
        <p:nvSpPr>
          <p:cNvPr id="14342" name="文本框 1"/>
          <p:cNvSpPr txBox="1"/>
          <p:nvPr/>
        </p:nvSpPr>
        <p:spPr>
          <a:xfrm>
            <a:off x="5505450" y="4546600"/>
            <a:ext cx="2390775" cy="252413"/>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SINAP</a:t>
            </a:r>
          </a:p>
        </p:txBody>
      </p:sp>
    </p:spTree>
  </p:cSld>
  <p:clrMapOvr>
    <a:masterClrMapping/>
  </p:clrMapOvr>
  <p:transition advTm="12371"/>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4" cstate="print"/>
          <a:srcRect/>
          <a:stretch>
            <a:fillRect/>
          </a:stretch>
        </p:blipFill>
        <p:spPr bwMode="auto">
          <a:xfrm>
            <a:off x="1597025" y="1289050"/>
            <a:ext cx="2589213" cy="1357313"/>
          </a:xfrm>
          <a:prstGeom prst="rect">
            <a:avLst/>
          </a:prstGeom>
          <a:noFill/>
          <a:ln w="9525">
            <a:noFill/>
            <a:miter lim="800000"/>
            <a:headEnd/>
            <a:tailEnd/>
          </a:ln>
        </p:spPr>
      </p:pic>
      <p:sp>
        <p:nvSpPr>
          <p:cNvPr id="31746" name="文本框 1"/>
          <p:cNvSpPr txBox="1"/>
          <p:nvPr/>
        </p:nvSpPr>
        <p:spPr>
          <a:xfrm>
            <a:off x="1254125" y="915988"/>
            <a:ext cx="920750" cy="254000"/>
          </a:xfrm>
          <a:prstGeom prst="rect">
            <a:avLst/>
          </a:prstGeom>
          <a:noFill/>
          <a:ln w="9525">
            <a:noFill/>
          </a:ln>
        </p:spPr>
        <p:txBody>
          <a:bodyPr wrap="none">
            <a:spAutoFit/>
          </a:bodyPr>
          <a:lstStyle/>
          <a:p>
            <a:pPr algn="ctr">
              <a:defRPr/>
            </a:pPr>
            <a:r>
              <a:rPr lang="en-US" altLang="zh-CN" sz="1050" b="1" noProof="1">
                <a:latin typeface="Times New Roman" panose="02020603050405020304" charset="0"/>
              </a:rPr>
              <a:t>Electron gun</a:t>
            </a:r>
            <a:endParaRPr lang="zh-CN" altLang="en-US" sz="1050" noProof="1">
              <a:latin typeface="Times New Roman" panose="02020603050405020304" charset="0"/>
            </a:endParaRPr>
          </a:p>
        </p:txBody>
      </p:sp>
      <p:pic>
        <p:nvPicPr>
          <p:cNvPr id="22532" name="图片 1"/>
          <p:cNvPicPr>
            <a:picLocks noChangeAspect="1" noChangeArrowheads="1"/>
          </p:cNvPicPr>
          <p:nvPr/>
        </p:nvPicPr>
        <p:blipFill>
          <a:blip r:embed="rId5" cstate="print"/>
          <a:srcRect/>
          <a:stretch>
            <a:fillRect/>
          </a:stretch>
        </p:blipFill>
        <p:spPr bwMode="auto">
          <a:xfrm>
            <a:off x="1214438" y="4989513"/>
            <a:ext cx="1752600" cy="906462"/>
          </a:xfrm>
          <a:prstGeom prst="rect">
            <a:avLst/>
          </a:prstGeom>
          <a:noFill/>
          <a:ln w="9525">
            <a:noFill/>
            <a:miter lim="800000"/>
            <a:headEnd/>
            <a:tailEnd/>
          </a:ln>
        </p:spPr>
      </p:pic>
      <p:pic>
        <p:nvPicPr>
          <p:cNvPr id="22533" name="图片 4"/>
          <p:cNvPicPr>
            <a:picLocks noChangeAspect="1" noChangeArrowheads="1"/>
          </p:cNvPicPr>
          <p:nvPr/>
        </p:nvPicPr>
        <p:blipFill>
          <a:blip r:embed="rId6" cstate="print"/>
          <a:srcRect/>
          <a:stretch>
            <a:fillRect/>
          </a:stretch>
        </p:blipFill>
        <p:spPr bwMode="auto">
          <a:xfrm>
            <a:off x="1557338" y="3846513"/>
            <a:ext cx="2420937" cy="1058862"/>
          </a:xfrm>
          <a:prstGeom prst="rect">
            <a:avLst/>
          </a:prstGeom>
          <a:noFill/>
          <a:ln w="9525">
            <a:noFill/>
            <a:miter lim="800000"/>
            <a:headEnd/>
            <a:tailEnd/>
          </a:ln>
        </p:spPr>
      </p:pic>
      <p:sp>
        <p:nvSpPr>
          <p:cNvPr id="31749" name="文本框 1"/>
          <p:cNvSpPr txBox="1"/>
          <p:nvPr/>
        </p:nvSpPr>
        <p:spPr>
          <a:xfrm>
            <a:off x="2262188" y="3506788"/>
            <a:ext cx="2390775" cy="252412"/>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SJTU</a:t>
            </a:r>
          </a:p>
        </p:txBody>
      </p:sp>
      <p:sp>
        <p:nvSpPr>
          <p:cNvPr id="31750" name="文本框 3"/>
          <p:cNvSpPr txBox="1"/>
          <p:nvPr/>
        </p:nvSpPr>
        <p:spPr>
          <a:xfrm>
            <a:off x="2257425" y="5808663"/>
            <a:ext cx="2390775" cy="252412"/>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FUU</a:t>
            </a:r>
          </a:p>
        </p:txBody>
      </p:sp>
      <p:graphicFrame>
        <p:nvGraphicFramePr>
          <p:cNvPr id="6" name="表格 5"/>
          <p:cNvGraphicFramePr/>
          <p:nvPr/>
        </p:nvGraphicFramePr>
        <p:xfrm>
          <a:off x="1762125" y="2776538"/>
          <a:ext cx="2244725" cy="676275"/>
        </p:xfrm>
        <a:graphic>
          <a:graphicData uri="http://schemas.openxmlformats.org/drawingml/2006/table">
            <a:tbl>
              <a:tblPr firstRow="1" bandRow="1">
                <a:tableStyleId>{5940675A-B579-460E-94D1-54222C63F5DA}</a:tableStyleId>
              </a:tblPr>
              <a:tblGrid>
                <a:gridCol w="1113155"/>
                <a:gridCol w="1130935"/>
              </a:tblGrid>
              <a:tr h="135255">
                <a:tc>
                  <a:txBody>
                    <a:bodyPr/>
                    <a:lstStyle/>
                    <a:p>
                      <a:pPr>
                        <a:buNone/>
                      </a:pPr>
                      <a:r>
                        <a:rPr lang="en-US" altLang="zh-CN" sz="750"/>
                        <a:t>  Beam Engergy</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buNone/>
                      </a:pPr>
                      <a:r>
                        <a:rPr lang="en-US" altLang="zh-CN" sz="750"/>
                        <a:t>  100keV</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Pulser Current</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buNone/>
                      </a:pPr>
                      <a:r>
                        <a:rPr lang="en-US" altLang="zh-CN" sz="750"/>
                        <a:t>  0-1mA</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Pulser Width</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1-10nS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Repeat Frequency</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5Hz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Beam Diameter</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≤φ3mm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bl>
          </a:graphicData>
        </a:graphic>
      </p:graphicFrame>
      <p:pic>
        <p:nvPicPr>
          <p:cNvPr id="22556" name="图片 1"/>
          <p:cNvPicPr>
            <a:picLocks noChangeAspect="1" noChangeArrowheads="1"/>
          </p:cNvPicPr>
          <p:nvPr/>
        </p:nvPicPr>
        <p:blipFill>
          <a:blip r:embed="rId7" cstate="print"/>
          <a:srcRect/>
          <a:stretch>
            <a:fillRect/>
          </a:stretch>
        </p:blipFill>
        <p:spPr bwMode="auto">
          <a:xfrm>
            <a:off x="3729038" y="1296988"/>
            <a:ext cx="458787" cy="425450"/>
          </a:xfrm>
          <a:prstGeom prst="rect">
            <a:avLst/>
          </a:prstGeom>
          <a:noFill/>
          <a:ln w="9525">
            <a:noFill/>
            <a:miter lim="800000"/>
            <a:headEnd/>
            <a:tailEnd/>
          </a:ln>
        </p:spPr>
      </p:pic>
      <p:graphicFrame>
        <p:nvGraphicFramePr>
          <p:cNvPr id="4" name="表格 3"/>
          <p:cNvGraphicFramePr/>
          <p:nvPr/>
        </p:nvGraphicFramePr>
        <p:xfrm>
          <a:off x="3024188" y="5181600"/>
          <a:ext cx="1552575" cy="541338"/>
        </p:xfrm>
        <a:graphic>
          <a:graphicData uri="http://schemas.openxmlformats.org/drawingml/2006/table">
            <a:tbl>
              <a:tblPr firstRow="1" bandRow="1">
                <a:tableStyleId>{5940675A-B579-460E-94D1-54222C63F5DA}</a:tableStyleId>
              </a:tblPr>
              <a:tblGrid>
                <a:gridCol w="904875"/>
                <a:gridCol w="648335"/>
              </a:tblGrid>
              <a:tr h="135255">
                <a:tc>
                  <a:txBody>
                    <a:bodyPr/>
                    <a:lstStyle/>
                    <a:p>
                      <a:pPr>
                        <a:buNone/>
                      </a:pPr>
                      <a:r>
                        <a:rPr lang="en-US" altLang="zh-CN" sz="750"/>
                        <a:t>  Beam Engergy</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buNone/>
                      </a:pPr>
                      <a:r>
                        <a:rPr lang="en-US" altLang="zh-CN" sz="750"/>
                        <a:t>  10-2000eV</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Pulser Current</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buNone/>
                      </a:pPr>
                      <a:r>
                        <a:rPr lang="en-US" altLang="zh-CN" sz="750"/>
                        <a:t>  </a:t>
                      </a:r>
                      <a:r>
                        <a:rPr lang="en-US" altLang="zh-CN" sz="750">
                          <a:latin typeface="Arial" panose="020B0604020202020204" pitchFamily="34" charset="0"/>
                        </a:rPr>
                        <a:t>≈</a:t>
                      </a:r>
                      <a:r>
                        <a:rPr lang="en-US" altLang="zh-CN" sz="750"/>
                        <a:t>1</a:t>
                      </a:r>
                      <a:r>
                        <a:rPr lang="en-US" altLang="zh-CN" sz="750">
                          <a:sym typeface="Symbol" panose="05050102010706020507" charset="0"/>
                        </a:rPr>
                        <a:t></a:t>
                      </a:r>
                      <a:r>
                        <a:rPr lang="en-US" altLang="zh-CN" sz="750"/>
                        <a:t>A</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Pulser Width</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a:t>
                      </a:r>
                      <a:r>
                        <a:rPr lang="en-US" altLang="zh-CN" sz="750">
                          <a:latin typeface="Arial" panose="020B0604020202020204" pitchFamily="34" charset="0"/>
                          <a:sym typeface="+mn-ea"/>
                        </a:rPr>
                        <a:t>≈</a:t>
                      </a:r>
                      <a:r>
                        <a:rPr lang="en-US" altLang="zh-CN" sz="750"/>
                        <a:t>1nS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Repeat Frequency</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20kHz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bl>
          </a:graphicData>
        </a:graphic>
      </p:graphicFrame>
      <p:cxnSp>
        <p:nvCxnSpPr>
          <p:cNvPr id="5" name="直接连接符 4"/>
          <p:cNvCxnSpPr/>
          <p:nvPr/>
        </p:nvCxnSpPr>
        <p:spPr>
          <a:xfrm>
            <a:off x="1006475" y="3827463"/>
            <a:ext cx="3573463" cy="0"/>
          </a:xfrm>
          <a:prstGeom prst="line">
            <a:avLst/>
          </a:prstGeom>
          <a:ln w="12700"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1006475" y="1189038"/>
            <a:ext cx="3573463" cy="0"/>
          </a:xfrm>
          <a:prstGeom prst="line">
            <a:avLst/>
          </a:prstGeom>
          <a:ln w="12700"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22576" name="图片 1"/>
          <p:cNvPicPr>
            <a:picLocks noChangeAspect="1" noChangeArrowheads="1"/>
          </p:cNvPicPr>
          <p:nvPr/>
        </p:nvPicPr>
        <p:blipFill>
          <a:blip r:embed="rId8" cstate="print"/>
          <a:srcRect/>
          <a:stretch>
            <a:fillRect/>
          </a:stretch>
        </p:blipFill>
        <p:spPr bwMode="auto">
          <a:xfrm>
            <a:off x="4859338" y="1263650"/>
            <a:ext cx="1825625" cy="1620838"/>
          </a:xfrm>
          <a:prstGeom prst="rect">
            <a:avLst/>
          </a:prstGeom>
          <a:noFill/>
          <a:ln w="9525">
            <a:noFill/>
            <a:miter lim="800000"/>
            <a:headEnd/>
            <a:tailEnd/>
          </a:ln>
        </p:spPr>
      </p:pic>
      <p:pic>
        <p:nvPicPr>
          <p:cNvPr id="22577" name="图片 1"/>
          <p:cNvPicPr>
            <a:picLocks noChangeAspect="1" noChangeArrowheads="1"/>
          </p:cNvPicPr>
          <p:nvPr/>
        </p:nvPicPr>
        <p:blipFill>
          <a:blip r:embed="rId9" cstate="print"/>
          <a:srcRect/>
          <a:stretch>
            <a:fillRect/>
          </a:stretch>
        </p:blipFill>
        <p:spPr bwMode="auto">
          <a:xfrm>
            <a:off x="6762750" y="1257300"/>
            <a:ext cx="1768475" cy="1619250"/>
          </a:xfrm>
          <a:prstGeom prst="rect">
            <a:avLst/>
          </a:prstGeom>
          <a:noFill/>
          <a:ln w="9525">
            <a:noFill/>
            <a:miter lim="800000"/>
            <a:headEnd/>
            <a:tailEnd/>
          </a:ln>
        </p:spPr>
      </p:pic>
      <p:pic>
        <p:nvPicPr>
          <p:cNvPr id="22578" name="图片 26626"/>
          <p:cNvPicPr>
            <a:picLocks noChangeAspect="1" noChangeArrowheads="1"/>
          </p:cNvPicPr>
          <p:nvPr/>
        </p:nvPicPr>
        <p:blipFill>
          <a:blip r:embed="rId10" cstate="print"/>
          <a:srcRect/>
          <a:stretch>
            <a:fillRect/>
          </a:stretch>
        </p:blipFill>
        <p:spPr bwMode="auto">
          <a:xfrm>
            <a:off x="4868863" y="3009900"/>
            <a:ext cx="1798637" cy="1350963"/>
          </a:xfrm>
          <a:prstGeom prst="rect">
            <a:avLst/>
          </a:prstGeom>
          <a:noFill/>
          <a:ln w="9525">
            <a:noFill/>
            <a:miter lim="800000"/>
            <a:headEnd/>
            <a:tailEnd/>
          </a:ln>
        </p:spPr>
      </p:pic>
      <p:pic>
        <p:nvPicPr>
          <p:cNvPr id="22579" name="图片 30721"/>
          <p:cNvPicPr>
            <a:picLocks noChangeAspect="1" noChangeArrowheads="1"/>
          </p:cNvPicPr>
          <p:nvPr/>
        </p:nvPicPr>
        <p:blipFill>
          <a:blip r:embed="rId11" cstate="print"/>
          <a:srcRect/>
          <a:stretch>
            <a:fillRect/>
          </a:stretch>
        </p:blipFill>
        <p:spPr bwMode="auto">
          <a:xfrm>
            <a:off x="6732588" y="2971800"/>
            <a:ext cx="1839912" cy="1350963"/>
          </a:xfrm>
          <a:prstGeom prst="rect">
            <a:avLst/>
          </a:prstGeom>
          <a:noFill/>
          <a:ln w="9525">
            <a:noFill/>
            <a:miter lim="800000"/>
            <a:headEnd/>
            <a:tailEnd/>
          </a:ln>
        </p:spPr>
      </p:pic>
      <p:pic>
        <p:nvPicPr>
          <p:cNvPr id="22580" name="图片 28673"/>
          <p:cNvPicPr>
            <a:picLocks noChangeAspect="1" noChangeArrowheads="1"/>
          </p:cNvPicPr>
          <p:nvPr/>
        </p:nvPicPr>
        <p:blipFill>
          <a:blip r:embed="rId12" cstate="print"/>
          <a:srcRect/>
          <a:stretch>
            <a:fillRect/>
          </a:stretch>
        </p:blipFill>
        <p:spPr bwMode="auto">
          <a:xfrm>
            <a:off x="6750050" y="4364038"/>
            <a:ext cx="1784350" cy="1349375"/>
          </a:xfrm>
          <a:prstGeom prst="rect">
            <a:avLst/>
          </a:prstGeom>
          <a:noFill/>
          <a:ln w="9525">
            <a:noFill/>
            <a:miter lim="800000"/>
            <a:headEnd/>
            <a:tailEnd/>
          </a:ln>
        </p:spPr>
      </p:pic>
      <p:sp>
        <p:nvSpPr>
          <p:cNvPr id="33798" name="文本框 1"/>
          <p:cNvSpPr txBox="1"/>
          <p:nvPr/>
        </p:nvSpPr>
        <p:spPr>
          <a:xfrm>
            <a:off x="4983163" y="936625"/>
            <a:ext cx="919162" cy="252413"/>
          </a:xfrm>
          <a:prstGeom prst="rect">
            <a:avLst/>
          </a:prstGeom>
          <a:noFill/>
          <a:ln w="9525">
            <a:noFill/>
          </a:ln>
        </p:spPr>
        <p:txBody>
          <a:bodyPr wrap="none">
            <a:spAutoFit/>
          </a:bodyPr>
          <a:lstStyle/>
          <a:p>
            <a:pPr algn="ctr">
              <a:defRPr/>
            </a:pPr>
            <a:r>
              <a:rPr lang="en-US" altLang="zh-CN" sz="1050" b="1" noProof="1">
                <a:latin typeface="Times New Roman" panose="02020603050405020304" charset="0"/>
              </a:rPr>
              <a:t>Electron gun</a:t>
            </a:r>
            <a:endParaRPr lang="zh-CN" altLang="en-US" sz="1050" noProof="1">
              <a:latin typeface="Times New Roman" panose="02020603050405020304" charset="0"/>
            </a:endParaRPr>
          </a:p>
        </p:txBody>
      </p:sp>
      <p:sp>
        <p:nvSpPr>
          <p:cNvPr id="33799" name="文本框 2"/>
          <p:cNvSpPr txBox="1"/>
          <p:nvPr/>
        </p:nvSpPr>
        <p:spPr>
          <a:xfrm>
            <a:off x="6172200" y="5781675"/>
            <a:ext cx="2390775" cy="252413"/>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IHEP</a:t>
            </a:r>
          </a:p>
        </p:txBody>
      </p:sp>
      <p:graphicFrame>
        <p:nvGraphicFramePr>
          <p:cNvPr id="3" name="表格 2"/>
          <p:cNvGraphicFramePr/>
          <p:nvPr/>
        </p:nvGraphicFramePr>
        <p:xfrm>
          <a:off x="4973638" y="4725988"/>
          <a:ext cx="1552575" cy="541337"/>
        </p:xfrm>
        <a:graphic>
          <a:graphicData uri="http://schemas.openxmlformats.org/drawingml/2006/table">
            <a:tbl>
              <a:tblPr firstRow="1" bandRow="1">
                <a:tableStyleId>{5940675A-B579-460E-94D1-54222C63F5DA}</a:tableStyleId>
              </a:tblPr>
              <a:tblGrid>
                <a:gridCol w="904875"/>
                <a:gridCol w="648335"/>
              </a:tblGrid>
              <a:tr h="135255">
                <a:tc>
                  <a:txBody>
                    <a:bodyPr/>
                    <a:lstStyle/>
                    <a:p>
                      <a:pPr>
                        <a:buNone/>
                      </a:pPr>
                      <a:r>
                        <a:rPr lang="en-US" altLang="zh-CN" sz="750"/>
                        <a:t>  Beam Engergy</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buNone/>
                      </a:pPr>
                      <a:r>
                        <a:rPr lang="en-US" altLang="zh-CN" sz="750"/>
                        <a:t>  100-200keV</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Pulser Current</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buNone/>
                      </a:pPr>
                      <a:r>
                        <a:rPr lang="en-US" altLang="zh-CN" sz="750"/>
                        <a:t>  1</a:t>
                      </a:r>
                      <a:r>
                        <a:rPr lang="en-US" altLang="zh-CN" sz="750">
                          <a:sym typeface="Symbol" panose="05050102010706020507" charset="0"/>
                        </a:rPr>
                        <a:t></a:t>
                      </a:r>
                      <a:r>
                        <a:rPr lang="en-US" altLang="zh-CN" sz="750"/>
                        <a:t>A-1mA</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Pulser Width</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200pS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r h="135255">
                <a:tc>
                  <a:txBody>
                    <a:bodyPr/>
                    <a:lstStyle/>
                    <a:p>
                      <a:pPr algn="l">
                        <a:buNone/>
                      </a:pPr>
                      <a:r>
                        <a:rPr lang="en-US" altLang="zh-CN" sz="750"/>
                        <a:t>  Repeat Frequency</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c>
                  <a:txBody>
                    <a:bodyPr/>
                    <a:lstStyle/>
                    <a:p>
                      <a:pPr algn="l">
                        <a:buNone/>
                      </a:pPr>
                      <a:r>
                        <a:rPr lang="en-US" altLang="zh-CN" sz="750"/>
                        <a:t>  100Hz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tcPr>
                </a:tc>
              </a:tr>
            </a:tbl>
          </a:graphicData>
        </a:graphic>
      </p:graphicFrame>
      <p:pic>
        <p:nvPicPr>
          <p:cNvPr id="21" name="新录音18.wav">
            <a:hlinkClick r:id="" action="ppaction://media"/>
          </p:cNvPr>
          <p:cNvPicPr>
            <a:picLocks noRot="1" noChangeAspect="1"/>
          </p:cNvPicPr>
          <p:nvPr>
            <a:audioFile r:link="rId1"/>
          </p:nvPr>
        </p:nvPicPr>
        <p:blipFill>
          <a:blip r:embed="rId13" cstate="print"/>
          <a:srcRect/>
          <a:stretch>
            <a:fillRect/>
          </a:stretch>
        </p:blipFill>
        <p:spPr bwMode="auto">
          <a:xfrm>
            <a:off x="4140200" y="188913"/>
            <a:ext cx="304800" cy="304800"/>
          </a:xfrm>
          <a:prstGeom prst="rect">
            <a:avLst/>
          </a:prstGeom>
          <a:noFill/>
          <a:ln w="9525">
            <a:noFill/>
            <a:miter lim="800000"/>
            <a:headEnd/>
            <a:tailEnd/>
          </a:ln>
        </p:spPr>
      </p:pic>
    </p:spTree>
  </p:cSld>
  <p:clrMapOvr>
    <a:masterClrMapping/>
  </p:clrMapOvr>
  <p:transition advTm="1201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3" showWhenStopped="0">
                <p:cTn id="7" fill="hold" display="0">
                  <p:stCondLst>
                    <p:cond delay="indefinite"/>
                  </p:stCondLst>
                  <p:endCondLst>
                    <p:cond evt="onPrev" delay="0">
                      <p:tgtEl>
                        <p:sldTgt/>
                      </p:tgtEl>
                    </p:cond>
                    <p:cond evt="onStopAudio" delay="0">
                      <p:tgtEl>
                        <p:sldTgt/>
                      </p:tgtEl>
                    </p:cond>
                  </p:endCondLst>
                </p:cTn>
                <p:tgtEl>
                  <p:spTgt spid="21"/>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文本框 4"/>
          <p:cNvSpPr txBox="1"/>
          <p:nvPr/>
        </p:nvSpPr>
        <p:spPr>
          <a:xfrm>
            <a:off x="1135063" y="1117600"/>
            <a:ext cx="919162" cy="252413"/>
          </a:xfrm>
          <a:prstGeom prst="rect">
            <a:avLst/>
          </a:prstGeom>
          <a:noFill/>
          <a:ln w="9525">
            <a:noFill/>
          </a:ln>
        </p:spPr>
        <p:txBody>
          <a:bodyPr wrap="none">
            <a:spAutoFit/>
          </a:bodyPr>
          <a:lstStyle/>
          <a:p>
            <a:pPr algn="ctr">
              <a:defRPr/>
            </a:pPr>
            <a:r>
              <a:rPr lang="en-US" altLang="zh-CN" sz="1050" b="1" noProof="1">
                <a:latin typeface="Times New Roman" panose="02020603050405020304" charset="0"/>
                <a:ea typeface="新宋体" panose="02010609030101010101" charset="-122"/>
                <a:sym typeface="宋体" panose="02010600030101010101" pitchFamily="2" charset="-122"/>
              </a:rPr>
              <a:t>Electron gun</a:t>
            </a:r>
            <a:endParaRPr lang="zh-CN" altLang="en-US" sz="1050" noProof="1">
              <a:latin typeface="Times New Roman" panose="02020603050405020304" charset="0"/>
              <a:ea typeface="新宋体" panose="02010609030101010101" charset="-122"/>
            </a:endParaRPr>
          </a:p>
        </p:txBody>
      </p:sp>
      <p:pic>
        <p:nvPicPr>
          <p:cNvPr id="23555" name="图片 5122" descr="QQ图片20140625135232"/>
          <p:cNvPicPr>
            <a:picLocks noChangeAspect="1" noChangeArrowheads="1"/>
          </p:cNvPicPr>
          <p:nvPr/>
        </p:nvPicPr>
        <p:blipFill>
          <a:blip r:embed="rId2" cstate="print"/>
          <a:srcRect/>
          <a:stretch>
            <a:fillRect/>
          </a:stretch>
        </p:blipFill>
        <p:spPr bwMode="auto">
          <a:xfrm>
            <a:off x="965200" y="1573213"/>
            <a:ext cx="1754188" cy="1535112"/>
          </a:xfrm>
          <a:prstGeom prst="rect">
            <a:avLst/>
          </a:prstGeom>
          <a:noFill/>
          <a:ln w="9525">
            <a:noFill/>
            <a:miter lim="800000"/>
            <a:headEnd/>
            <a:tailEnd/>
          </a:ln>
        </p:spPr>
      </p:pic>
      <p:graphicFrame>
        <p:nvGraphicFramePr>
          <p:cNvPr id="5128" name="表格 5127"/>
          <p:cNvGraphicFramePr/>
          <p:nvPr/>
        </p:nvGraphicFramePr>
        <p:xfrm>
          <a:off x="2752725" y="1620838"/>
          <a:ext cx="1909763" cy="1439862"/>
        </p:xfrm>
        <a:graphic>
          <a:graphicData uri="http://schemas.openxmlformats.org/drawingml/2006/table">
            <a:tbl>
              <a:tblPr/>
              <a:tblGrid>
                <a:gridCol w="992505"/>
                <a:gridCol w="916940"/>
              </a:tblGrid>
              <a:tr h="180340">
                <a:tc>
                  <a:txBody>
                    <a:bodyPr/>
                    <a:lstStyle/>
                    <a:p>
                      <a:pPr marL="0" lvl="0" indent="0" algn="l">
                        <a:buNone/>
                      </a:pPr>
                      <a:r>
                        <a:rPr lang="zh-CN" altLang="en-US" sz="675" u="none">
                          <a:latin typeface="宋体" panose="02010600030101010101" pitchFamily="2" charset="-122"/>
                          <a:ea typeface="宋体" panose="02010600030101010101" pitchFamily="2" charset="-122"/>
                          <a:sym typeface="宋体" panose="02010600030101010101" pitchFamily="2" charset="-122"/>
                        </a:rPr>
                        <a:t>设计指标</a:t>
                      </a:r>
                    </a:p>
                  </a:txBody>
                  <a:tcPr marL="68580" marR="68580" marT="34290" marB="3429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lstStyle/>
                    <a:p>
                      <a:pPr marL="0" lvl="0" indent="0" algn="l">
                        <a:buNone/>
                      </a:pPr>
                      <a:r>
                        <a:rPr lang="zh-CN" altLang="en-US" sz="675" u="none">
                          <a:latin typeface="宋体" panose="02010600030101010101" pitchFamily="2" charset="-122"/>
                          <a:ea typeface="宋体" panose="02010600030101010101" pitchFamily="2" charset="-122"/>
                          <a:sym typeface="宋体" panose="02010600030101010101" pitchFamily="2" charset="-122"/>
                        </a:rPr>
                        <a:t>数   值</a:t>
                      </a:r>
                    </a:p>
                  </a:txBody>
                  <a:tcPr marL="68580" marR="68580" marT="34290" marB="3429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1259840">
                <a:tc>
                  <a:txBody>
                    <a:bodyPr/>
                    <a:lstStyle/>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1. </a:t>
                      </a:r>
                      <a:r>
                        <a:rPr lang="zh-CN" altLang="en-US" sz="675" u="none">
                          <a:latin typeface="宋体" panose="02010600030101010101" pitchFamily="2" charset="-122"/>
                          <a:ea typeface="宋体" panose="02010600030101010101" pitchFamily="2" charset="-122"/>
                          <a:sym typeface="宋体" panose="02010600030101010101" pitchFamily="2" charset="-122"/>
                        </a:rPr>
                        <a:t>能量范围</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2. </a:t>
                      </a:r>
                      <a:r>
                        <a:rPr lang="zh-CN" altLang="en-US" sz="675" u="none">
                          <a:latin typeface="宋体" panose="02010600030101010101" pitchFamily="2" charset="-122"/>
                          <a:ea typeface="宋体" panose="02010600030101010101" pitchFamily="2" charset="-122"/>
                          <a:sym typeface="宋体" panose="02010600030101010101" pitchFamily="2" charset="-122"/>
                        </a:rPr>
                        <a:t>高压精确度</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3. </a:t>
                      </a:r>
                      <a:r>
                        <a:rPr lang="zh-CN" altLang="en-US" sz="675" u="none">
                          <a:latin typeface="宋体" panose="02010600030101010101" pitchFamily="2" charset="-122"/>
                          <a:ea typeface="宋体" panose="02010600030101010101" pitchFamily="2" charset="-122"/>
                          <a:sym typeface="宋体" panose="02010600030101010101" pitchFamily="2" charset="-122"/>
                        </a:rPr>
                        <a:t>高压纹波</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4. </a:t>
                      </a:r>
                      <a:r>
                        <a:rPr lang="zh-CN" altLang="en-US" sz="675" u="none">
                          <a:latin typeface="宋体" panose="02010600030101010101" pitchFamily="2" charset="-122"/>
                          <a:ea typeface="宋体" panose="02010600030101010101" pitchFamily="2" charset="-122"/>
                          <a:sym typeface="宋体" panose="02010600030101010101" pitchFamily="2" charset="-122"/>
                        </a:rPr>
                        <a:t>高压漂移</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5. </a:t>
                      </a:r>
                      <a:r>
                        <a:rPr lang="zh-CN" altLang="en-US" sz="675" u="none">
                          <a:latin typeface="宋体" panose="02010600030101010101" pitchFamily="2" charset="-122"/>
                          <a:ea typeface="宋体" panose="02010600030101010101" pitchFamily="2" charset="-122"/>
                          <a:sym typeface="宋体" panose="02010600030101010101" pitchFamily="2" charset="-122"/>
                        </a:rPr>
                        <a:t>靶上束斑直径</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6. </a:t>
                      </a:r>
                      <a:r>
                        <a:rPr lang="zh-CN" altLang="en-US" sz="675" u="none">
                          <a:latin typeface="宋体" panose="02010600030101010101" pitchFamily="2" charset="-122"/>
                          <a:ea typeface="宋体" panose="02010600030101010101" pitchFamily="2" charset="-122"/>
                          <a:sym typeface="宋体" panose="02010600030101010101" pitchFamily="2" charset="-122"/>
                        </a:rPr>
                        <a:t>靶上电子通量范围</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7. </a:t>
                      </a:r>
                      <a:r>
                        <a:rPr lang="zh-CN" altLang="en-US" sz="675" u="none">
                          <a:latin typeface="宋体" panose="02010600030101010101" pitchFamily="2" charset="-122"/>
                          <a:ea typeface="宋体" panose="02010600030101010101" pitchFamily="2" charset="-122"/>
                          <a:sym typeface="宋体" panose="02010600030101010101" pitchFamily="2" charset="-122"/>
                        </a:rPr>
                        <a:t>靶上电子流稳定度</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8. </a:t>
                      </a:r>
                      <a:r>
                        <a:rPr lang="zh-CN" altLang="en-US" sz="675" u="none">
                          <a:latin typeface="宋体" panose="02010600030101010101" pitchFamily="2" charset="-122"/>
                          <a:ea typeface="宋体" panose="02010600030101010101" pitchFamily="2" charset="-122"/>
                          <a:sym typeface="宋体" panose="02010600030101010101" pitchFamily="2" charset="-122"/>
                        </a:rPr>
                        <a:t>靶上电子流精确度</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9. </a:t>
                      </a:r>
                      <a:r>
                        <a:rPr lang="zh-CN" altLang="en-US" sz="675" u="none">
                          <a:latin typeface="宋体" panose="02010600030101010101" pitchFamily="2" charset="-122"/>
                          <a:ea typeface="宋体" panose="02010600030101010101" pitchFamily="2" charset="-122"/>
                          <a:sym typeface="宋体" panose="02010600030101010101" pitchFamily="2" charset="-122"/>
                        </a:rPr>
                        <a:t>靶上电子流均匀度</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10. </a:t>
                      </a:r>
                      <a:r>
                        <a:rPr lang="zh-CN" altLang="en-US" sz="675" u="none">
                          <a:latin typeface="宋体" panose="02010600030101010101" pitchFamily="2" charset="-122"/>
                          <a:ea typeface="宋体" panose="02010600030101010101" pitchFamily="2" charset="-122"/>
                          <a:sym typeface="宋体" panose="02010600030101010101" pitchFamily="2" charset="-122"/>
                        </a:rPr>
                        <a:t>靶上电子半散角</a:t>
                      </a:r>
                    </a:p>
                    <a:p>
                      <a:pPr marL="0" lvl="0" indent="0" algn="l">
                        <a:buNone/>
                      </a:pPr>
                      <a:r>
                        <a:rPr lang="en-US" altLang="zh-CN" sz="675" u="none">
                          <a:latin typeface="宋体" panose="02010600030101010101" pitchFamily="2" charset="-122"/>
                          <a:ea typeface="宋体" panose="02010600030101010101" pitchFamily="2" charset="-122"/>
                          <a:sym typeface="宋体" panose="02010600030101010101" pitchFamily="2" charset="-122"/>
                        </a:rPr>
                        <a:t>11. </a:t>
                      </a:r>
                      <a:r>
                        <a:rPr lang="zh-CN" altLang="en-US" sz="675" u="none">
                          <a:latin typeface="宋体" panose="02010600030101010101" pitchFamily="2" charset="-122"/>
                          <a:ea typeface="宋体" panose="02010600030101010101" pitchFamily="2" charset="-122"/>
                          <a:sym typeface="宋体" panose="02010600030101010101" pitchFamily="2" charset="-122"/>
                        </a:rPr>
                        <a:t>电子流时间结构</a:t>
                      </a:r>
                    </a:p>
                  </a:txBody>
                  <a:tcPr marL="68580" marR="68580" marT="34290" marB="3429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lstStyle/>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50－250 keV</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好于1%</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好于0.1%</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好于0.05%@8小时</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50 mm</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10 </a:t>
                      </a:r>
                      <a:r>
                        <a:rPr lang="zh-CN" altLang="en-US" sz="675" u="none" baseline="30000" dirty="0">
                          <a:latin typeface="宋体" panose="02010600030101010101" pitchFamily="2" charset="-122"/>
                          <a:ea typeface="宋体" panose="02010600030101010101" pitchFamily="2" charset="-122"/>
                          <a:sym typeface="宋体" panose="02010600030101010101" pitchFamily="2" charset="-122"/>
                        </a:rPr>
                        <a:t>5</a:t>
                      </a:r>
                      <a:r>
                        <a:rPr lang="zh-CN" altLang="en-US" sz="675" u="none" dirty="0">
                          <a:latin typeface="宋体" panose="02010600030101010101" pitchFamily="2" charset="-122"/>
                          <a:ea typeface="宋体" panose="02010600030101010101" pitchFamily="2" charset="-122"/>
                          <a:sym typeface="宋体" panose="02010600030101010101" pitchFamily="2" charset="-122"/>
                        </a:rPr>
                        <a:t>－10 </a:t>
                      </a:r>
                      <a:r>
                        <a:rPr lang="zh-CN" altLang="en-US" sz="675" u="none" baseline="30000" dirty="0">
                          <a:latin typeface="宋体" panose="02010600030101010101" pitchFamily="2" charset="-122"/>
                          <a:ea typeface="宋体" panose="02010600030101010101" pitchFamily="2" charset="-122"/>
                          <a:sym typeface="宋体" panose="02010600030101010101" pitchFamily="2" charset="-122"/>
                        </a:rPr>
                        <a:t>9</a:t>
                      </a:r>
                      <a:r>
                        <a:rPr lang="zh-CN" altLang="en-US" sz="675" u="none" dirty="0">
                          <a:latin typeface="宋体" panose="02010600030101010101" pitchFamily="2" charset="-122"/>
                          <a:ea typeface="宋体" panose="02010600030101010101" pitchFamily="2" charset="-122"/>
                          <a:sym typeface="宋体" panose="02010600030101010101" pitchFamily="2" charset="-122"/>
                        </a:rPr>
                        <a:t> /cm</a:t>
                      </a:r>
                      <a:r>
                        <a:rPr lang="zh-CN" altLang="en-US" sz="675" u="none" baseline="30000" dirty="0">
                          <a:latin typeface="宋体" panose="02010600030101010101" pitchFamily="2" charset="-122"/>
                          <a:ea typeface="宋体" panose="02010600030101010101" pitchFamily="2" charset="-122"/>
                          <a:sym typeface="宋体" panose="02010600030101010101" pitchFamily="2" charset="-122"/>
                        </a:rPr>
                        <a:t>2</a:t>
                      </a:r>
                      <a:r>
                        <a:rPr lang="zh-CN" altLang="en-US" sz="675" u="none" dirty="0">
                          <a:latin typeface="宋体" panose="02010600030101010101" pitchFamily="2" charset="-122"/>
                          <a:ea typeface="宋体" panose="02010600030101010101" pitchFamily="2" charset="-122"/>
                          <a:sym typeface="宋体" panose="02010600030101010101" pitchFamily="2" charset="-122"/>
                        </a:rPr>
                        <a:t> s</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 5%@30 min</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好于2.0 %</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好于10%</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好于1度</a:t>
                      </a:r>
                    </a:p>
                    <a:p>
                      <a:pPr marL="0" lvl="0" indent="0" algn="l">
                        <a:buNone/>
                      </a:pPr>
                      <a:r>
                        <a:rPr lang="zh-CN" altLang="en-US" sz="675" u="none" dirty="0">
                          <a:latin typeface="宋体" panose="02010600030101010101" pitchFamily="2" charset="-122"/>
                          <a:ea typeface="宋体" panose="02010600030101010101" pitchFamily="2" charset="-122"/>
                          <a:sym typeface="宋体" panose="02010600030101010101" pitchFamily="2" charset="-122"/>
                        </a:rPr>
                        <a:t>连续</a:t>
                      </a:r>
                    </a:p>
                  </a:txBody>
                  <a:tcPr marL="68580" marR="68580" marT="34290" marB="34290">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4830" name="文本框 6148"/>
          <p:cNvSpPr txBox="1"/>
          <p:nvPr/>
        </p:nvSpPr>
        <p:spPr>
          <a:xfrm>
            <a:off x="1004888" y="4106863"/>
            <a:ext cx="1873250" cy="1009650"/>
          </a:xfrm>
          <a:prstGeom prst="rect">
            <a:avLst/>
          </a:prstGeom>
          <a:noFill/>
          <a:ln w="9525" cap="flat" cmpd="sng">
            <a:solidFill>
              <a:schemeClr val="tx1"/>
            </a:solidFill>
            <a:prstDash val="solid"/>
            <a:miter/>
            <a:headEnd type="none" w="med" len="med"/>
            <a:tailEnd type="none" w="med" len="med"/>
          </a:ln>
        </p:spPr>
        <p:txBody>
          <a:bodyPr lIns="67627" tIns="35242" rIns="67627" bIns="35242">
            <a:spAutoFit/>
          </a:bodyPr>
          <a:lstStyle/>
          <a:p>
            <a:pPr>
              <a:defRPr/>
            </a:pPr>
            <a:r>
              <a:rPr lang="zh-CN" altLang="en-US" sz="675" noProof="1">
                <a:latin typeface="宋体" panose="02010600030101010101" pitchFamily="2" charset="-122"/>
                <a:sym typeface="宋体" panose="02010600030101010101" pitchFamily="2" charset="-122"/>
              </a:rPr>
              <a:t>能量范围：100eV～30keV，可调</a:t>
            </a:r>
          </a:p>
          <a:p>
            <a:pPr>
              <a:defRPr/>
            </a:pPr>
            <a:r>
              <a:rPr lang="zh-CN" altLang="en-US" sz="675" noProof="1">
                <a:latin typeface="宋体" panose="02010600030101010101" pitchFamily="2" charset="-122"/>
                <a:sym typeface="宋体" panose="02010600030101010101" pitchFamily="2" charset="-122"/>
              </a:rPr>
              <a:t>能量散度：优于1%或10eV（取二者小值）</a:t>
            </a:r>
          </a:p>
          <a:p>
            <a:pPr>
              <a:defRPr/>
            </a:pPr>
            <a:r>
              <a:rPr lang="zh-CN" altLang="en-US" sz="675" noProof="1">
                <a:latin typeface="宋体" panose="02010600030101010101" pitchFamily="2" charset="-122"/>
                <a:sym typeface="宋体" panose="02010600030101010101" pitchFamily="2" charset="-122"/>
              </a:rPr>
              <a:t>能量绝对测量精度：优于1%±10eV</a:t>
            </a:r>
          </a:p>
          <a:p>
            <a:pPr>
              <a:defRPr/>
            </a:pPr>
            <a:r>
              <a:rPr lang="zh-CN" altLang="en-US" sz="675" noProof="1">
                <a:latin typeface="宋体" panose="02010600030101010101" pitchFamily="2" charset="-122"/>
                <a:sym typeface="宋体" panose="02010600030101010101" pitchFamily="2" charset="-122"/>
              </a:rPr>
              <a:t>束流动态范围：10</a:t>
            </a:r>
            <a:r>
              <a:rPr lang="zh-CN" altLang="en-US" sz="675" baseline="30000" noProof="1">
                <a:latin typeface="宋体" panose="02010600030101010101" pitchFamily="2" charset="-122"/>
                <a:sym typeface="宋体" panose="02010600030101010101" pitchFamily="2" charset="-122"/>
              </a:rPr>
              <a:t>3</a:t>
            </a:r>
            <a:r>
              <a:rPr lang="zh-CN" altLang="en-US" sz="675" noProof="1">
                <a:latin typeface="宋体" panose="02010600030101010101" pitchFamily="2" charset="-122"/>
                <a:sym typeface="宋体" panose="02010600030101010101" pitchFamily="2" charset="-122"/>
              </a:rPr>
              <a:t>～10</a:t>
            </a:r>
            <a:r>
              <a:rPr lang="zh-CN" altLang="en-US" sz="675" baseline="30000" noProof="1">
                <a:latin typeface="宋体" panose="02010600030101010101" pitchFamily="2" charset="-122"/>
                <a:sym typeface="宋体" panose="02010600030101010101" pitchFamily="2" charset="-122"/>
              </a:rPr>
              <a:t>10</a:t>
            </a:r>
            <a:r>
              <a:rPr lang="zh-CN" altLang="en-US" sz="675" noProof="1">
                <a:latin typeface="宋体" panose="02010600030101010101" pitchFamily="2" charset="-122"/>
                <a:sym typeface="宋体" panose="02010600030101010101" pitchFamily="2" charset="-122"/>
              </a:rPr>
              <a:t>/cm</a:t>
            </a:r>
            <a:r>
              <a:rPr lang="zh-CN" altLang="en-US" sz="675" baseline="30000" noProof="1">
                <a:latin typeface="宋体" panose="02010600030101010101" pitchFamily="2" charset="-122"/>
                <a:sym typeface="宋体" panose="02010600030101010101" pitchFamily="2" charset="-122"/>
              </a:rPr>
              <a:t>2</a:t>
            </a:r>
            <a:r>
              <a:rPr lang="zh-CN" altLang="en-US" sz="675" noProof="1">
                <a:latin typeface="宋体" panose="02010600030101010101" pitchFamily="2" charset="-122"/>
                <a:sym typeface="宋体" panose="02010600030101010101" pitchFamily="2" charset="-122"/>
              </a:rPr>
              <a:t>·s，可调。</a:t>
            </a:r>
          </a:p>
          <a:p>
            <a:pPr>
              <a:defRPr/>
            </a:pPr>
            <a:r>
              <a:rPr lang="zh-CN" altLang="en-US" sz="675" noProof="1">
                <a:latin typeface="宋体" panose="02010600030101010101" pitchFamily="2" charset="-122"/>
                <a:sym typeface="宋体" panose="02010600030101010101" pitchFamily="2" charset="-122"/>
              </a:rPr>
              <a:t>束流测量精度：优于±5％（束流大于10</a:t>
            </a:r>
            <a:r>
              <a:rPr lang="zh-CN" altLang="en-US" sz="675" baseline="30000" noProof="1">
                <a:latin typeface="宋体" panose="02010600030101010101" pitchFamily="2" charset="-122"/>
                <a:sym typeface="宋体" panose="02010600030101010101" pitchFamily="2" charset="-122"/>
              </a:rPr>
              <a:t>-12</a:t>
            </a:r>
            <a:r>
              <a:rPr lang="zh-CN" altLang="en-US" sz="675" noProof="1">
                <a:latin typeface="宋体" panose="02010600030101010101" pitchFamily="2" charset="-122"/>
                <a:sym typeface="宋体" panose="02010600030101010101" pitchFamily="2" charset="-122"/>
              </a:rPr>
              <a:t>A时)</a:t>
            </a:r>
          </a:p>
          <a:p>
            <a:pPr>
              <a:defRPr/>
            </a:pPr>
            <a:r>
              <a:rPr lang="zh-CN" altLang="en-US" sz="675" noProof="1">
                <a:latin typeface="宋体" panose="02010600030101010101" pitchFamily="2" charset="-122"/>
                <a:sym typeface="宋体" panose="02010600030101010101" pitchFamily="2" charset="-122"/>
              </a:rPr>
              <a:t>束斑大小：直径70mm</a:t>
            </a:r>
          </a:p>
          <a:p>
            <a:pPr>
              <a:defRPr/>
            </a:pPr>
            <a:r>
              <a:rPr lang="zh-CN" altLang="en-US" sz="675" noProof="1">
                <a:latin typeface="宋体" panose="02010600030101010101" pitchFamily="2" charset="-122"/>
                <a:sym typeface="宋体" panose="02010600030101010101" pitchFamily="2" charset="-122"/>
              </a:rPr>
              <a:t>束流均匀度：10%</a:t>
            </a:r>
          </a:p>
          <a:p>
            <a:pPr>
              <a:defRPr/>
            </a:pPr>
            <a:r>
              <a:rPr lang="zh-CN" altLang="en-US" sz="675" noProof="1">
                <a:latin typeface="宋体" panose="02010600030101010101" pitchFamily="2" charset="-122"/>
                <a:sym typeface="宋体" panose="02010600030101010101" pitchFamily="2" charset="-122"/>
              </a:rPr>
              <a:t>束半散角: 不大于1</a:t>
            </a:r>
            <a:r>
              <a:rPr lang="zh-CN" altLang="en-US" sz="675" noProof="1">
                <a:latin typeface="Arial Unicode MS" charset="0"/>
                <a:sym typeface="Arial Unicode MS" charset="0"/>
              </a:rPr>
              <a:t>〫</a:t>
            </a:r>
            <a:endParaRPr lang="zh-CN" altLang="en-US" sz="675" noProof="1">
              <a:latin typeface="宋体" panose="02010600030101010101" pitchFamily="2" charset="-122"/>
              <a:sym typeface="宋体" panose="02010600030101010101" pitchFamily="2" charset="-122"/>
            </a:endParaRPr>
          </a:p>
          <a:p>
            <a:pPr>
              <a:defRPr/>
            </a:pPr>
            <a:r>
              <a:rPr lang="zh-CN" altLang="en-US" sz="675" noProof="1">
                <a:latin typeface="宋体" panose="02010600030101010101" pitchFamily="2" charset="-122"/>
                <a:sym typeface="宋体" panose="02010600030101010101" pitchFamily="2" charset="-122"/>
              </a:rPr>
              <a:t>稳定性:±5%</a:t>
            </a:r>
          </a:p>
        </p:txBody>
      </p:sp>
      <p:pic>
        <p:nvPicPr>
          <p:cNvPr id="23568" name="图片 6146" descr="20150501_104039"/>
          <p:cNvPicPr>
            <a:picLocks noChangeAspect="1" noChangeArrowheads="1"/>
          </p:cNvPicPr>
          <p:nvPr/>
        </p:nvPicPr>
        <p:blipFill>
          <a:blip r:embed="rId3" cstate="print"/>
          <a:srcRect/>
          <a:stretch>
            <a:fillRect/>
          </a:stretch>
        </p:blipFill>
        <p:spPr bwMode="auto">
          <a:xfrm>
            <a:off x="2957513" y="3897313"/>
            <a:ext cx="1695450" cy="1282700"/>
          </a:xfrm>
          <a:prstGeom prst="rect">
            <a:avLst/>
          </a:prstGeom>
          <a:noFill/>
          <a:ln w="9525">
            <a:noFill/>
            <a:miter lim="800000"/>
            <a:headEnd/>
            <a:tailEnd/>
          </a:ln>
        </p:spPr>
      </p:pic>
      <p:sp>
        <p:nvSpPr>
          <p:cNvPr id="34832" name="文本框 1"/>
          <p:cNvSpPr txBox="1"/>
          <p:nvPr/>
        </p:nvSpPr>
        <p:spPr>
          <a:xfrm>
            <a:off x="2281238" y="3306763"/>
            <a:ext cx="2390775" cy="254000"/>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NSSC</a:t>
            </a:r>
          </a:p>
        </p:txBody>
      </p:sp>
      <p:sp>
        <p:nvSpPr>
          <p:cNvPr id="34833" name="文本框 2"/>
          <p:cNvSpPr txBox="1"/>
          <p:nvPr/>
        </p:nvSpPr>
        <p:spPr>
          <a:xfrm>
            <a:off x="2324100" y="5608638"/>
            <a:ext cx="2390775" cy="252412"/>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NSSC</a:t>
            </a:r>
          </a:p>
        </p:txBody>
      </p:sp>
      <p:cxnSp>
        <p:nvCxnSpPr>
          <p:cNvPr id="3" name="直接连接符 2"/>
          <p:cNvCxnSpPr/>
          <p:nvPr/>
        </p:nvCxnSpPr>
        <p:spPr>
          <a:xfrm>
            <a:off x="985838" y="3684588"/>
            <a:ext cx="3571875" cy="0"/>
          </a:xfrm>
          <a:prstGeom prst="line">
            <a:avLst/>
          </a:prstGeom>
          <a:ln w="12700"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957263" y="1420813"/>
            <a:ext cx="3573462" cy="0"/>
          </a:xfrm>
          <a:prstGeom prst="line">
            <a:avLst/>
          </a:prstGeom>
          <a:ln w="12700"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5841" name="标题 29697"/>
          <p:cNvSpPr>
            <a:spLocks noGrp="1"/>
          </p:cNvSpPr>
          <p:nvPr/>
        </p:nvSpPr>
        <p:spPr>
          <a:xfrm>
            <a:off x="5087938" y="817563"/>
            <a:ext cx="2420937" cy="444500"/>
          </a:xfrm>
          <a:prstGeom prst="rect">
            <a:avLst/>
          </a:prstGeom>
          <a:noFill/>
          <a:ln w="9525">
            <a:noFill/>
          </a:ln>
        </p:spPr>
        <p:txBody>
          <a:bodyPr anchor="ctr"/>
          <a:lstStyle/>
          <a:p>
            <a:pPr>
              <a:defRPr/>
            </a:pPr>
            <a:r>
              <a:rPr lang="en-US" altLang="zh-CN" sz="1050" b="1" noProof="1">
                <a:latin typeface="Times New Roman" panose="02020603050405020304" charset="0"/>
                <a:ea typeface="新宋体" panose="02010609030101010101" charset="-122"/>
              </a:rPr>
              <a:t>Laser ion source</a:t>
            </a:r>
            <a:endParaRPr lang="zh-CN" altLang="en-US" sz="1050" b="1" noProof="1">
              <a:latin typeface="Times New Roman" panose="02020603050405020304" charset="0"/>
              <a:ea typeface="新宋体" panose="02010609030101010101" charset="-122"/>
            </a:endParaRPr>
          </a:p>
        </p:txBody>
      </p:sp>
      <p:pic>
        <p:nvPicPr>
          <p:cNvPr id="23574" name="图片 1"/>
          <p:cNvPicPr>
            <a:picLocks noChangeAspect="1" noChangeArrowheads="1"/>
          </p:cNvPicPr>
          <p:nvPr/>
        </p:nvPicPr>
        <p:blipFill>
          <a:blip r:embed="rId4" cstate="print"/>
          <a:srcRect/>
          <a:stretch>
            <a:fillRect/>
          </a:stretch>
        </p:blipFill>
        <p:spPr bwMode="auto">
          <a:xfrm>
            <a:off x="5291138" y="1327150"/>
            <a:ext cx="1703387" cy="1266825"/>
          </a:xfrm>
          <a:prstGeom prst="rect">
            <a:avLst/>
          </a:prstGeom>
          <a:noFill/>
          <a:ln w="9525">
            <a:noFill/>
            <a:miter lim="800000"/>
            <a:headEnd/>
            <a:tailEnd/>
          </a:ln>
        </p:spPr>
      </p:pic>
      <p:pic>
        <p:nvPicPr>
          <p:cNvPr id="23575" name="图片 31750"/>
          <p:cNvPicPr>
            <a:picLocks noChangeAspect="1" noChangeArrowheads="1"/>
          </p:cNvPicPr>
          <p:nvPr/>
        </p:nvPicPr>
        <p:blipFill>
          <a:blip r:embed="rId5" cstate="print"/>
          <a:srcRect l="13419"/>
          <a:stretch>
            <a:fillRect/>
          </a:stretch>
        </p:blipFill>
        <p:spPr bwMode="auto">
          <a:xfrm>
            <a:off x="7148513" y="1316038"/>
            <a:ext cx="1074737" cy="1281112"/>
          </a:xfrm>
          <a:prstGeom prst="rect">
            <a:avLst/>
          </a:prstGeom>
          <a:noFill/>
          <a:ln w="9525">
            <a:noFill/>
            <a:miter lim="800000"/>
            <a:headEnd/>
            <a:tailEnd/>
          </a:ln>
        </p:spPr>
      </p:pic>
      <p:pic>
        <p:nvPicPr>
          <p:cNvPr id="23576" name="图片 4"/>
          <p:cNvPicPr>
            <a:picLocks noChangeAspect="1" noChangeArrowheads="1"/>
          </p:cNvPicPr>
          <p:nvPr/>
        </p:nvPicPr>
        <p:blipFill>
          <a:blip r:embed="rId6" cstate="print"/>
          <a:srcRect/>
          <a:stretch>
            <a:fillRect/>
          </a:stretch>
        </p:blipFill>
        <p:spPr bwMode="auto">
          <a:xfrm>
            <a:off x="5227638" y="3465513"/>
            <a:ext cx="1643062" cy="2097087"/>
          </a:xfrm>
          <a:prstGeom prst="rect">
            <a:avLst/>
          </a:prstGeom>
          <a:noFill/>
          <a:ln w="9525">
            <a:noFill/>
            <a:miter lim="800000"/>
            <a:headEnd/>
            <a:tailEnd/>
          </a:ln>
        </p:spPr>
      </p:pic>
      <p:pic>
        <p:nvPicPr>
          <p:cNvPr id="23577" name="图片 5"/>
          <p:cNvPicPr>
            <a:picLocks noChangeAspect="1" noChangeArrowheads="1"/>
          </p:cNvPicPr>
          <p:nvPr/>
        </p:nvPicPr>
        <p:blipFill>
          <a:blip r:embed="rId7" cstate="print"/>
          <a:srcRect/>
          <a:stretch>
            <a:fillRect/>
          </a:stretch>
        </p:blipFill>
        <p:spPr bwMode="auto">
          <a:xfrm>
            <a:off x="6940550" y="3922713"/>
            <a:ext cx="1366838" cy="1414462"/>
          </a:xfrm>
          <a:prstGeom prst="rect">
            <a:avLst/>
          </a:prstGeom>
          <a:noFill/>
          <a:ln w="9525">
            <a:noFill/>
            <a:miter lim="800000"/>
            <a:headEnd/>
            <a:tailEnd/>
          </a:ln>
        </p:spPr>
      </p:pic>
      <p:sp>
        <p:nvSpPr>
          <p:cNvPr id="35846" name="标题 29697"/>
          <p:cNvSpPr>
            <a:spLocks noGrp="1"/>
          </p:cNvSpPr>
          <p:nvPr/>
        </p:nvSpPr>
        <p:spPr>
          <a:xfrm>
            <a:off x="5084763" y="2986088"/>
            <a:ext cx="2921000" cy="442912"/>
          </a:xfrm>
          <a:prstGeom prst="rect">
            <a:avLst/>
          </a:prstGeom>
          <a:noFill/>
          <a:ln w="9525">
            <a:noFill/>
          </a:ln>
        </p:spPr>
        <p:txBody>
          <a:bodyPr anchor="ctr"/>
          <a:lstStyle/>
          <a:p>
            <a:pPr>
              <a:defRPr/>
            </a:pPr>
            <a:r>
              <a:rPr lang="en-US" altLang="zh-CN" sz="1050" b="1" noProof="1">
                <a:latin typeface="Times New Roman" panose="02020603050405020304" charset="0"/>
                <a:ea typeface="新宋体" panose="02010609030101010101" charset="-122"/>
              </a:rPr>
              <a:t>Electron beam ion source</a:t>
            </a:r>
            <a:endParaRPr lang="zh-CN" altLang="en-US" sz="1050" b="1" noProof="1">
              <a:latin typeface="Times New Roman" panose="02020603050405020304" charset="0"/>
              <a:ea typeface="新宋体" panose="02010609030101010101" charset="-122"/>
            </a:endParaRPr>
          </a:p>
        </p:txBody>
      </p:sp>
      <p:sp>
        <p:nvSpPr>
          <p:cNvPr id="35847" name="文本框 1"/>
          <p:cNvSpPr txBox="1"/>
          <p:nvPr/>
        </p:nvSpPr>
        <p:spPr>
          <a:xfrm>
            <a:off x="5934075" y="5665788"/>
            <a:ext cx="2390775" cy="252412"/>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FUU</a:t>
            </a:r>
          </a:p>
        </p:txBody>
      </p:sp>
      <p:sp>
        <p:nvSpPr>
          <p:cNvPr id="35848" name="文本框 2"/>
          <p:cNvSpPr txBox="1"/>
          <p:nvPr/>
        </p:nvSpPr>
        <p:spPr>
          <a:xfrm>
            <a:off x="5926138" y="2706688"/>
            <a:ext cx="2390775" cy="252412"/>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FUU</a:t>
            </a:r>
          </a:p>
        </p:txBody>
      </p:sp>
    </p:spTree>
  </p:cSld>
  <p:clrMapOvr>
    <a:masterClrMapping/>
  </p:clrMapOvr>
  <p:transition advTm="11966"/>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1"/>
          <p:cNvSpPr txBox="1">
            <a:spLocks noChangeArrowheads="1"/>
          </p:cNvSpPr>
          <p:nvPr/>
        </p:nvSpPr>
        <p:spPr bwMode="auto">
          <a:xfrm>
            <a:off x="4425950" y="4333875"/>
            <a:ext cx="3736975" cy="1419225"/>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The microwave devices introduced here were developed by SINAP and HVAC. Physcial design and microwave measurement was made by SINAP. HVAC carried out the engineering design and manufacturing.</a:t>
            </a:r>
          </a:p>
        </p:txBody>
      </p:sp>
      <p:pic>
        <p:nvPicPr>
          <p:cNvPr id="8195" name="图片 52"/>
          <p:cNvPicPr>
            <a:picLocks noChangeAspect="1" noChangeArrowheads="1"/>
          </p:cNvPicPr>
          <p:nvPr/>
        </p:nvPicPr>
        <p:blipFill>
          <a:blip r:embed="rId3" cstate="print"/>
          <a:srcRect/>
          <a:stretch>
            <a:fillRect/>
          </a:stretch>
        </p:blipFill>
        <p:spPr bwMode="auto">
          <a:xfrm>
            <a:off x="1135063" y="1417638"/>
            <a:ext cx="3575050" cy="2262187"/>
          </a:xfrm>
          <a:prstGeom prst="rect">
            <a:avLst/>
          </a:prstGeom>
          <a:noFill/>
          <a:ln w="28575">
            <a:noFill/>
            <a:miter lim="800000"/>
            <a:headEnd/>
            <a:tailEnd/>
          </a:ln>
        </p:spPr>
      </p:pic>
      <p:pic>
        <p:nvPicPr>
          <p:cNvPr id="8196" name="图片 1073743113"/>
          <p:cNvPicPr>
            <a:picLocks noChangeAspect="1" noChangeArrowheads="1"/>
          </p:cNvPicPr>
          <p:nvPr/>
        </p:nvPicPr>
        <p:blipFill>
          <a:blip r:embed="rId4" cstate="print"/>
          <a:srcRect/>
          <a:stretch>
            <a:fillRect/>
          </a:stretch>
        </p:blipFill>
        <p:spPr bwMode="auto">
          <a:xfrm>
            <a:off x="4757738" y="1406525"/>
            <a:ext cx="3182937" cy="2292350"/>
          </a:xfrm>
          <a:prstGeom prst="rect">
            <a:avLst/>
          </a:prstGeom>
          <a:noFill/>
          <a:ln w="28575">
            <a:noFill/>
            <a:miter lim="800000"/>
            <a:headEnd/>
            <a:tailEnd/>
          </a:ln>
        </p:spPr>
      </p:pic>
      <p:pic>
        <p:nvPicPr>
          <p:cNvPr id="8197" name="图片 1073743112" descr="巴西光源"/>
          <p:cNvPicPr>
            <a:picLocks noChangeAspect="1" noChangeArrowheads="1"/>
          </p:cNvPicPr>
          <p:nvPr/>
        </p:nvPicPr>
        <p:blipFill>
          <a:blip r:embed="rId5" cstate="print"/>
          <a:srcRect/>
          <a:stretch>
            <a:fillRect/>
          </a:stretch>
        </p:blipFill>
        <p:spPr bwMode="auto">
          <a:xfrm>
            <a:off x="1135063" y="3724275"/>
            <a:ext cx="3084512" cy="2312988"/>
          </a:xfrm>
          <a:prstGeom prst="rect">
            <a:avLst/>
          </a:prstGeom>
          <a:noFill/>
          <a:ln w="28575">
            <a:noFill/>
            <a:miter lim="800000"/>
            <a:headEnd/>
            <a:tailEnd/>
          </a:ln>
        </p:spPr>
      </p:pic>
      <p:sp>
        <p:nvSpPr>
          <p:cNvPr id="8198" name="文本框 1"/>
          <p:cNvSpPr txBox="1">
            <a:spLocks noChangeArrowheads="1"/>
          </p:cNvSpPr>
          <p:nvPr/>
        </p:nvSpPr>
        <p:spPr bwMode="auto">
          <a:xfrm>
            <a:off x="779463" y="882650"/>
            <a:ext cx="7686675" cy="398463"/>
          </a:xfrm>
          <a:prstGeom prst="rect">
            <a:avLst/>
          </a:prstGeom>
          <a:noFill/>
          <a:ln w="9525">
            <a:noFill/>
            <a:miter lim="800000"/>
            <a:headEnd/>
            <a:tailEnd/>
          </a:ln>
        </p:spPr>
        <p:txBody>
          <a:bodyPr>
            <a:spAutoFit/>
          </a:bodyPr>
          <a:lstStyle/>
          <a:p>
            <a:pPr marL="342900" indent="-342900"/>
            <a:r>
              <a:rPr lang="en-US" altLang="zh-CN" sz="2000" b="1" i="1">
                <a:solidFill>
                  <a:srgbClr val="0000FF"/>
                </a:solidFill>
                <a:latin typeface="Times New Roman" pitchFamily="18" charset="0"/>
                <a:sym typeface="Arial" pitchFamily="34" charset="0"/>
              </a:rPr>
              <a:t>Microwave Devices:</a:t>
            </a:r>
            <a:r>
              <a:rPr lang="en-US" altLang="zh-CN" b="1" i="1">
                <a:latin typeface="Times New Roman" pitchFamily="18" charset="0"/>
                <a:sym typeface="Arial" pitchFamily="34" charset="0"/>
              </a:rPr>
              <a:t>RF Accelerating Units,Energy Doublers,Wave-guides</a:t>
            </a:r>
            <a:endParaRPr lang="zh-CN" altLang="en-US"/>
          </a:p>
        </p:txBody>
      </p:sp>
      <p:sp>
        <p:nvSpPr>
          <p:cNvPr id="8199" name="文本框 2"/>
          <p:cNvSpPr txBox="1">
            <a:spLocks noChangeArrowheads="1"/>
          </p:cNvSpPr>
          <p:nvPr/>
        </p:nvSpPr>
        <p:spPr bwMode="auto">
          <a:xfrm>
            <a:off x="2822575" y="1417638"/>
            <a:ext cx="1938338" cy="306387"/>
          </a:xfrm>
          <a:prstGeom prst="rect">
            <a:avLst/>
          </a:prstGeom>
          <a:noFill/>
          <a:ln w="9525">
            <a:noFill/>
            <a:miter lim="800000"/>
            <a:headEnd/>
            <a:tailEnd/>
          </a:ln>
        </p:spPr>
        <p:txBody>
          <a:bodyPr wrap="none">
            <a:spAutoFit/>
          </a:bodyPr>
          <a:lstStyle/>
          <a:p>
            <a:pPr marL="342900" indent="-342900"/>
            <a:r>
              <a:rPr lang="en-US" altLang="zh-CN" sz="1400" b="1" i="1">
                <a:solidFill>
                  <a:srgbClr val="0000FF"/>
                </a:solidFill>
                <a:latin typeface="Times New Roman" pitchFamily="18" charset="0"/>
                <a:sym typeface="Arial" pitchFamily="34" charset="0"/>
              </a:rPr>
              <a:t>Wave-guides for SINAP</a:t>
            </a:r>
          </a:p>
        </p:txBody>
      </p:sp>
      <p:sp>
        <p:nvSpPr>
          <p:cNvPr id="8200" name="文本框 3"/>
          <p:cNvSpPr txBox="1">
            <a:spLocks noChangeArrowheads="1"/>
          </p:cNvSpPr>
          <p:nvPr/>
        </p:nvSpPr>
        <p:spPr bwMode="auto">
          <a:xfrm>
            <a:off x="4727575" y="3397250"/>
            <a:ext cx="1838325" cy="306388"/>
          </a:xfrm>
          <a:prstGeom prst="rect">
            <a:avLst/>
          </a:prstGeom>
          <a:noFill/>
          <a:ln w="9525">
            <a:noFill/>
            <a:miter lim="800000"/>
            <a:headEnd/>
            <a:tailEnd/>
          </a:ln>
        </p:spPr>
        <p:txBody>
          <a:bodyPr wrap="none">
            <a:spAutoFit/>
          </a:bodyPr>
          <a:lstStyle/>
          <a:p>
            <a:pPr marL="342900" indent="-342900"/>
            <a:r>
              <a:rPr lang="en-US" altLang="zh-CN" sz="1400" b="1" i="1">
                <a:solidFill>
                  <a:srgbClr val="0000FF"/>
                </a:solidFill>
                <a:latin typeface="Times New Roman" pitchFamily="18" charset="0"/>
                <a:sym typeface="Arial" pitchFamily="34" charset="0"/>
              </a:rPr>
              <a:t>Wave-guides for </a:t>
            </a:r>
            <a:r>
              <a:rPr lang="en-US" altLang="zh-CN" sz="1400" b="1" i="1">
                <a:solidFill>
                  <a:srgbClr val="0000FF"/>
                </a:solidFill>
                <a:latin typeface="Times New Roman" pitchFamily="18" charset="0"/>
                <a:sym typeface="宋体" pitchFamily="2" charset="-122"/>
              </a:rPr>
              <a:t>SJTU</a:t>
            </a:r>
            <a:endParaRPr lang="en-US" altLang="zh-CN" sz="1400" b="1" i="1">
              <a:solidFill>
                <a:srgbClr val="0000FF"/>
              </a:solidFill>
              <a:latin typeface="Times New Roman" pitchFamily="18" charset="0"/>
              <a:sym typeface="Arial" pitchFamily="34" charset="0"/>
            </a:endParaRPr>
          </a:p>
        </p:txBody>
      </p:sp>
      <p:sp>
        <p:nvSpPr>
          <p:cNvPr id="8201" name="文本框 4"/>
          <p:cNvSpPr txBox="1">
            <a:spLocks noChangeArrowheads="1"/>
          </p:cNvSpPr>
          <p:nvPr/>
        </p:nvSpPr>
        <p:spPr bwMode="auto">
          <a:xfrm>
            <a:off x="2225675" y="3730625"/>
            <a:ext cx="1997075" cy="306388"/>
          </a:xfrm>
          <a:prstGeom prst="rect">
            <a:avLst/>
          </a:prstGeom>
          <a:noFill/>
          <a:ln w="9525">
            <a:noFill/>
            <a:miter lim="800000"/>
            <a:headEnd/>
            <a:tailEnd/>
          </a:ln>
        </p:spPr>
        <p:txBody>
          <a:bodyPr wrap="none">
            <a:spAutoFit/>
          </a:bodyPr>
          <a:lstStyle/>
          <a:p>
            <a:pPr marL="342900" indent="-342900"/>
            <a:r>
              <a:rPr lang="en-US" altLang="zh-CN" sz="1400" b="1" i="1">
                <a:solidFill>
                  <a:srgbClr val="0000FF"/>
                </a:solidFill>
                <a:latin typeface="Times New Roman" pitchFamily="18" charset="0"/>
                <a:sym typeface="Arial" pitchFamily="34" charset="0"/>
              </a:rPr>
              <a:t>Wave-guides for SIRIUS</a:t>
            </a:r>
          </a:p>
        </p:txBody>
      </p:sp>
      <p:pic>
        <p:nvPicPr>
          <p:cNvPr id="10" name="新录音4.wav">
            <a:hlinkClick r:id="" action="ppaction://media"/>
          </p:cNvPr>
          <p:cNvPicPr>
            <a:picLocks noRot="1" noChangeAspect="1"/>
          </p:cNvPicPr>
          <p:nvPr>
            <a:audioFile r:link="rId1"/>
          </p:nvPr>
        </p:nvPicPr>
        <p:blipFill>
          <a:blip r:embed="rId6" cstate="print"/>
          <a:srcRect/>
          <a:stretch>
            <a:fillRect/>
          </a:stretch>
        </p:blipFill>
        <p:spPr bwMode="auto">
          <a:xfrm>
            <a:off x="3851275" y="260350"/>
            <a:ext cx="304800" cy="304800"/>
          </a:xfrm>
          <a:prstGeom prst="rect">
            <a:avLst/>
          </a:prstGeom>
          <a:noFill/>
          <a:ln w="9525">
            <a:noFill/>
            <a:miter lim="800000"/>
            <a:headEnd/>
            <a:tailEnd/>
          </a:ln>
        </p:spPr>
      </p:pic>
    </p:spTree>
  </p:cSld>
  <p:clrMapOvr>
    <a:masterClrMapping/>
  </p:clrMapOvr>
  <p:transition advTm="2425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cstate="print"/>
          <a:srcRect/>
          <a:stretch>
            <a:fillRect/>
          </a:stretch>
        </p:blipFill>
        <p:spPr bwMode="auto">
          <a:xfrm>
            <a:off x="1022350" y="1316038"/>
            <a:ext cx="3321050" cy="1647825"/>
          </a:xfrm>
          <a:prstGeom prst="rect">
            <a:avLst/>
          </a:prstGeom>
          <a:noFill/>
          <a:ln w="9525">
            <a:noFill/>
            <a:miter lim="800000"/>
            <a:headEnd/>
            <a:tailEnd/>
          </a:ln>
        </p:spPr>
      </p:pic>
      <p:pic>
        <p:nvPicPr>
          <p:cNvPr id="24579" name="图片 1"/>
          <p:cNvPicPr>
            <a:picLocks noChangeAspect="1" noChangeArrowheads="1"/>
          </p:cNvPicPr>
          <p:nvPr/>
        </p:nvPicPr>
        <p:blipFill>
          <a:blip r:embed="rId3" cstate="print"/>
          <a:srcRect/>
          <a:stretch>
            <a:fillRect/>
          </a:stretch>
        </p:blipFill>
        <p:spPr bwMode="auto">
          <a:xfrm>
            <a:off x="1017588" y="3060700"/>
            <a:ext cx="2014537" cy="1620838"/>
          </a:xfrm>
          <a:prstGeom prst="rect">
            <a:avLst/>
          </a:prstGeom>
          <a:noFill/>
          <a:ln w="9525">
            <a:noFill/>
            <a:miter lim="800000"/>
            <a:headEnd/>
            <a:tailEnd/>
          </a:ln>
        </p:spPr>
      </p:pic>
      <p:pic>
        <p:nvPicPr>
          <p:cNvPr id="24580" name="图片 2"/>
          <p:cNvPicPr>
            <a:picLocks noChangeAspect="1" noChangeArrowheads="1"/>
          </p:cNvPicPr>
          <p:nvPr/>
        </p:nvPicPr>
        <p:blipFill>
          <a:blip r:embed="rId4" cstate="print"/>
          <a:srcRect/>
          <a:stretch>
            <a:fillRect/>
          </a:stretch>
        </p:blipFill>
        <p:spPr bwMode="auto">
          <a:xfrm>
            <a:off x="3095625" y="3068638"/>
            <a:ext cx="1247775" cy="1619250"/>
          </a:xfrm>
          <a:prstGeom prst="rect">
            <a:avLst/>
          </a:prstGeom>
          <a:noFill/>
          <a:ln w="9525">
            <a:noFill/>
            <a:miter lim="800000"/>
            <a:headEnd/>
            <a:tailEnd/>
          </a:ln>
        </p:spPr>
      </p:pic>
      <p:sp>
        <p:nvSpPr>
          <p:cNvPr id="36868" name="文本框 4123"/>
          <p:cNvSpPr txBox="1"/>
          <p:nvPr/>
        </p:nvSpPr>
        <p:spPr>
          <a:xfrm>
            <a:off x="803275" y="1009650"/>
            <a:ext cx="3875088" cy="230188"/>
          </a:xfrm>
          <a:prstGeom prst="rect">
            <a:avLst/>
          </a:prstGeom>
          <a:noFill/>
          <a:ln w="9525">
            <a:noFill/>
          </a:ln>
        </p:spPr>
        <p:txBody>
          <a:bodyPr lIns="67627" tIns="35242" rIns="67627" bIns="35242">
            <a:spAutoFit/>
          </a:bodyPr>
          <a:lstStyle/>
          <a:p>
            <a:pPr>
              <a:defRPr/>
            </a:pPr>
            <a:r>
              <a:rPr lang="en-US" altLang="zh-CN" sz="1050" b="1" noProof="1">
                <a:latin typeface="Times New Roman" panose="02020603050405020304" charset="0"/>
                <a:ea typeface="新宋体" panose="02010609030101010101" charset="-122"/>
              </a:rPr>
              <a:t>Beam line for ECR ion source</a:t>
            </a:r>
            <a:r>
              <a:rPr lang="zh-CN" altLang="en-US" sz="1050" b="1" noProof="1">
                <a:latin typeface="Times New Roman" panose="02020603050405020304" charset="0"/>
                <a:ea typeface="新宋体" panose="02010609030101010101" charset="-122"/>
              </a:rPr>
              <a:t> </a:t>
            </a:r>
            <a:endParaRPr lang="en-US" altLang="zh-CN" sz="1050" b="1" noProof="1">
              <a:latin typeface="Times New Roman" panose="02020603050405020304" charset="0"/>
              <a:ea typeface="新宋体" panose="02010609030101010101" charset="-122"/>
            </a:endParaRPr>
          </a:p>
        </p:txBody>
      </p:sp>
      <p:sp>
        <p:nvSpPr>
          <p:cNvPr id="36869" name="文本框 1"/>
          <p:cNvSpPr txBox="1"/>
          <p:nvPr/>
        </p:nvSpPr>
        <p:spPr>
          <a:xfrm>
            <a:off x="2162175" y="5838825"/>
            <a:ext cx="2390775" cy="252413"/>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FUU</a:t>
            </a:r>
          </a:p>
        </p:txBody>
      </p:sp>
      <p:graphicFrame>
        <p:nvGraphicFramePr>
          <p:cNvPr id="2" name="表格 1"/>
          <p:cNvGraphicFramePr>
            <a:graphicFrameLocks noGrp="1"/>
          </p:cNvGraphicFramePr>
          <p:nvPr/>
        </p:nvGraphicFramePr>
        <p:xfrm>
          <a:off x="1074738" y="4800600"/>
          <a:ext cx="3244850" cy="944563"/>
        </p:xfrm>
        <a:graphic>
          <a:graphicData uri="http://schemas.openxmlformats.org/drawingml/2006/table">
            <a:tbl>
              <a:tblPr/>
              <a:tblGrid>
                <a:gridCol w="1787525"/>
                <a:gridCol w="1457325"/>
              </a:tblGrid>
              <a:tr h="188913">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rPr>
                        <a:t>高压</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 Voltage</a:t>
                      </a: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100kV</a:t>
                      </a: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rPr>
                        <a:t>束斑</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 Beam diameter</a:t>
                      </a: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Arial" pitchFamily="34" charset="0"/>
                        </a:rPr>
                        <a:t>≤ </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Arial" pitchFamily="34" charset="0"/>
                          <a:sym typeface="Symbol" pitchFamily="18" charset="2"/>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1mm</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Arial" pitchFamily="34" charset="0"/>
                      </a:endParaRP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rPr>
                        <a:t>束流</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 Beam current</a:t>
                      </a: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~uA</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endParaRP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rPr>
                        <a:t>源口真空</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 Vacuum at source output</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endParaRP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Arial" pitchFamily="34" charset="0"/>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rPr>
                        <a:t>-7</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mbar / </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cs typeface="Arial" pitchFamily="34" charset="0"/>
                        </a:rPr>
                        <a:t>≤</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rPr>
                        <a:t>-6</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mbar</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cs typeface="Arial" pitchFamily="34" charset="0"/>
                      </a:endParaRP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900" b="0" i="0" u="none" strike="noStrike" cap="none" normalizeH="0" baseline="0" smtClean="0">
                          <a:ln>
                            <a:noFill/>
                          </a:ln>
                          <a:solidFill>
                            <a:schemeClr val="tx1"/>
                          </a:solidFill>
                          <a:effectLst/>
                          <a:latin typeface="Times New Roman" pitchFamily="18" charset="0"/>
                          <a:ea typeface="宋体" pitchFamily="2" charset="-122"/>
                        </a:rPr>
                        <a:t>束线真空</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,Vacuum at beam line</a:t>
                      </a: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pP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~10</a:t>
                      </a:r>
                      <a:r>
                        <a:rPr kumimoji="0" lang="en-US" altLang="zh-CN" sz="900" b="0" i="0" u="none" strike="noStrike" cap="none" normalizeH="0" baseline="30000" smtClean="0">
                          <a:ln>
                            <a:noFill/>
                          </a:ln>
                          <a:solidFill>
                            <a:schemeClr val="tx1"/>
                          </a:solidFill>
                          <a:effectLst/>
                          <a:latin typeface="Times New Roman" pitchFamily="18" charset="0"/>
                          <a:ea typeface="宋体" pitchFamily="2" charset="-122"/>
                        </a:rPr>
                        <a:t>-9</a:t>
                      </a:r>
                      <a:r>
                        <a:rPr kumimoji="0" lang="en-US" altLang="zh-CN" sz="900" b="0" i="0" u="none" strike="noStrike" cap="none" normalizeH="0" baseline="0" smtClean="0">
                          <a:ln>
                            <a:noFill/>
                          </a:ln>
                          <a:solidFill>
                            <a:schemeClr val="tx1"/>
                          </a:solidFill>
                          <a:effectLst/>
                          <a:latin typeface="Times New Roman" pitchFamily="18" charset="0"/>
                          <a:ea typeface="宋体" pitchFamily="2" charset="-122"/>
                        </a:rPr>
                        <a:t>mbar</a:t>
                      </a:r>
                      <a:endParaRPr kumimoji="0" lang="zh-CN" altLang="en-US" sz="900" b="0" i="0" u="none" strike="noStrike" cap="none" normalizeH="0" baseline="0" smtClean="0">
                        <a:ln>
                          <a:noFill/>
                        </a:ln>
                        <a:solidFill>
                          <a:schemeClr val="tx1"/>
                        </a:solidFill>
                        <a:effectLst/>
                        <a:latin typeface="Times New Roman" pitchFamily="18" charset="0"/>
                        <a:ea typeface="宋体" pitchFamily="2" charset="-122"/>
                      </a:endParaRPr>
                    </a:p>
                  </a:txBody>
                  <a:tcPr marL="53816" marR="0" marT="0" marB="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4603" name="图片 1"/>
          <p:cNvPicPr>
            <a:picLocks noChangeAspect="1" noChangeArrowheads="1"/>
          </p:cNvPicPr>
          <p:nvPr/>
        </p:nvPicPr>
        <p:blipFill>
          <a:blip r:embed="rId5" cstate="print"/>
          <a:srcRect/>
          <a:stretch>
            <a:fillRect/>
          </a:stretch>
        </p:blipFill>
        <p:spPr bwMode="auto">
          <a:xfrm>
            <a:off x="5119688" y="1384300"/>
            <a:ext cx="3105150" cy="2219325"/>
          </a:xfrm>
          <a:prstGeom prst="rect">
            <a:avLst/>
          </a:prstGeom>
          <a:noFill/>
          <a:ln w="9525">
            <a:noFill/>
            <a:miter lim="800000"/>
            <a:headEnd/>
            <a:tailEnd/>
          </a:ln>
        </p:spPr>
      </p:pic>
      <p:pic>
        <p:nvPicPr>
          <p:cNvPr id="24604" name="图片 7169"/>
          <p:cNvPicPr>
            <a:picLocks noChangeAspect="1" noChangeArrowheads="1"/>
          </p:cNvPicPr>
          <p:nvPr/>
        </p:nvPicPr>
        <p:blipFill>
          <a:blip r:embed="rId6" cstate="print"/>
          <a:srcRect/>
          <a:stretch>
            <a:fillRect/>
          </a:stretch>
        </p:blipFill>
        <p:spPr bwMode="auto">
          <a:xfrm>
            <a:off x="5105400" y="3697288"/>
            <a:ext cx="3103563" cy="2098675"/>
          </a:xfrm>
          <a:prstGeom prst="rect">
            <a:avLst/>
          </a:prstGeom>
          <a:noFill/>
          <a:ln w="9525">
            <a:noFill/>
            <a:miter lim="800000"/>
            <a:headEnd/>
            <a:tailEnd/>
          </a:ln>
        </p:spPr>
      </p:pic>
      <p:sp>
        <p:nvSpPr>
          <p:cNvPr id="37891" name="文本框 4123"/>
          <p:cNvSpPr txBox="1"/>
          <p:nvPr/>
        </p:nvSpPr>
        <p:spPr>
          <a:xfrm>
            <a:off x="5064125" y="1012825"/>
            <a:ext cx="3357563" cy="231775"/>
          </a:xfrm>
          <a:prstGeom prst="rect">
            <a:avLst/>
          </a:prstGeom>
          <a:noFill/>
          <a:ln w="9525">
            <a:noFill/>
          </a:ln>
        </p:spPr>
        <p:txBody>
          <a:bodyPr lIns="67627" tIns="35242" rIns="67627" bIns="35242">
            <a:spAutoFit/>
          </a:bodyPr>
          <a:lstStyle/>
          <a:p>
            <a:pPr>
              <a:defRPr/>
            </a:pPr>
            <a:r>
              <a:rPr lang="en-US" altLang="zh-CN" sz="1050" b="1" noProof="1">
                <a:latin typeface="Times New Roman" panose="02020603050405020304" charset="0"/>
              </a:rPr>
              <a:t>Beam line for DC-Gun</a:t>
            </a:r>
          </a:p>
        </p:txBody>
      </p:sp>
      <p:sp>
        <p:nvSpPr>
          <p:cNvPr id="37892" name="文本框 1"/>
          <p:cNvSpPr txBox="1"/>
          <p:nvPr/>
        </p:nvSpPr>
        <p:spPr>
          <a:xfrm>
            <a:off x="5802313" y="5873750"/>
            <a:ext cx="2390775" cy="252413"/>
          </a:xfrm>
          <a:prstGeom prst="rect">
            <a:avLst/>
          </a:prstGeom>
          <a:noFill/>
          <a:ln w="9525">
            <a:noFill/>
          </a:ln>
        </p:spPr>
        <p:txBody>
          <a:bodyPr>
            <a:spAutoFit/>
          </a:bodyPr>
          <a:lstStyle/>
          <a:p>
            <a:pPr algn="r">
              <a:defRPr/>
            </a:pPr>
            <a:r>
              <a:rPr lang="en-US" altLang="zh-CN" sz="1050" b="1" i="1" noProof="1">
                <a:solidFill>
                  <a:srgbClr val="000000"/>
                </a:solidFill>
                <a:latin typeface="Times New Roman" panose="02020603050405020304" charset="0"/>
                <a:sym typeface="宋体" panose="02010600030101010101" pitchFamily="2" charset="-122"/>
              </a:rPr>
              <a:t>for IHEP</a:t>
            </a:r>
          </a:p>
        </p:txBody>
      </p:sp>
    </p:spTree>
  </p:cSld>
  <p:clrMapOvr>
    <a:masterClrMapping/>
  </p:clrMapOvr>
  <p:transition advTm="1794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3" name="矩形 2"/>
          <p:cNvSpPr/>
          <p:nvPr/>
        </p:nvSpPr>
        <p:spPr>
          <a:xfrm>
            <a:off x="2439478" y="2133018"/>
            <a:ext cx="4301177" cy="1754326"/>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altLang="zh-CN"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Thank you </a:t>
            </a:r>
          </a:p>
          <a:p>
            <a:pPr algn="ctr">
              <a:defRPr/>
            </a:pPr>
            <a:r>
              <a:rPr lang="en-US" altLang="zh-CN"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for watching</a:t>
            </a:r>
            <a:endParaRPr lang="zh-CN" alt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advTm="4556"/>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占位符 2052"/>
          <p:cNvSpPr>
            <a:spLocks noGrp="1" noChangeArrowheads="1"/>
          </p:cNvSpPr>
          <p:nvPr/>
        </p:nvSpPr>
        <p:spPr bwMode="auto">
          <a:xfrm>
            <a:off x="1196975" y="952500"/>
            <a:ext cx="2154238" cy="452438"/>
          </a:xfrm>
          <a:prstGeom prst="rect">
            <a:avLst/>
          </a:prstGeom>
          <a:noFill/>
          <a:ln w="9525">
            <a:noFill/>
            <a:miter lim="800000"/>
            <a:headEnd/>
            <a:tailEnd/>
          </a:ln>
        </p:spPr>
        <p:txBody>
          <a:bodyPr lIns="53816" tIns="162020" rIns="324040" bIns="162020"/>
          <a:lstStyle/>
          <a:p>
            <a:pPr defTabSz="1949450">
              <a:lnSpc>
                <a:spcPct val="90000"/>
              </a:lnSpc>
              <a:spcBef>
                <a:spcPct val="20000"/>
              </a:spcBef>
            </a:pPr>
            <a:r>
              <a:rPr lang="en-US" altLang="zh-CN" sz="2000" b="1" i="1">
                <a:latin typeface="Times New Roman" pitchFamily="18" charset="0"/>
              </a:rPr>
              <a:t>Machining</a:t>
            </a:r>
          </a:p>
          <a:p>
            <a:pPr defTabSz="1949450">
              <a:lnSpc>
                <a:spcPct val="90000"/>
              </a:lnSpc>
              <a:spcBef>
                <a:spcPct val="20000"/>
              </a:spcBef>
            </a:pPr>
            <a:endParaRPr lang="en-US" altLang="zh-CN" sz="2000" b="1" i="1">
              <a:solidFill>
                <a:srgbClr val="000066"/>
              </a:solidFill>
              <a:latin typeface="Times New Roman" pitchFamily="18" charset="0"/>
            </a:endParaRPr>
          </a:p>
          <a:p>
            <a:pPr defTabSz="1949450">
              <a:lnSpc>
                <a:spcPct val="90000"/>
              </a:lnSpc>
              <a:spcBef>
                <a:spcPct val="20000"/>
              </a:spcBef>
            </a:pPr>
            <a:endParaRPr lang="en-US" altLang="zh-CN" sz="2000" b="1" i="1">
              <a:solidFill>
                <a:srgbClr val="000066"/>
              </a:solidFill>
              <a:latin typeface="Times New Roman" pitchFamily="18" charset="0"/>
            </a:endParaRPr>
          </a:p>
        </p:txBody>
      </p:sp>
      <p:grpSp>
        <p:nvGrpSpPr>
          <p:cNvPr id="9219" name="组合 3"/>
          <p:cNvGrpSpPr>
            <a:grpSpLocks/>
          </p:cNvGrpSpPr>
          <p:nvPr/>
        </p:nvGrpSpPr>
        <p:grpSpPr bwMode="auto">
          <a:xfrm>
            <a:off x="1208088" y="1419225"/>
            <a:ext cx="7034212" cy="1676400"/>
            <a:chOff x="2016" y="2236"/>
            <a:chExt cx="11077" cy="2639"/>
          </a:xfrm>
        </p:grpSpPr>
        <p:pic>
          <p:nvPicPr>
            <p:cNvPr id="9230" name="图片 8"/>
            <p:cNvPicPr>
              <a:picLocks noChangeAspect="1" noChangeArrowheads="1"/>
            </p:cNvPicPr>
            <p:nvPr/>
          </p:nvPicPr>
          <p:blipFill>
            <a:blip r:embed="rId3" cstate="print"/>
            <a:srcRect/>
            <a:stretch>
              <a:fillRect/>
            </a:stretch>
          </p:blipFill>
          <p:spPr bwMode="auto">
            <a:xfrm>
              <a:off x="11435" y="3551"/>
              <a:ext cx="1657" cy="1323"/>
            </a:xfrm>
            <a:prstGeom prst="rect">
              <a:avLst/>
            </a:prstGeom>
            <a:noFill/>
            <a:ln w="12700">
              <a:noFill/>
              <a:miter lim="800000"/>
              <a:headEnd/>
              <a:tailEnd/>
            </a:ln>
          </p:spPr>
        </p:pic>
        <p:pic>
          <p:nvPicPr>
            <p:cNvPr id="9231" name="图片 19"/>
            <p:cNvPicPr>
              <a:picLocks noChangeAspect="1" noChangeArrowheads="1"/>
            </p:cNvPicPr>
            <p:nvPr/>
          </p:nvPicPr>
          <p:blipFill>
            <a:blip r:embed="rId4" cstate="print"/>
            <a:srcRect r="-23"/>
            <a:stretch>
              <a:fillRect/>
            </a:stretch>
          </p:blipFill>
          <p:spPr bwMode="auto">
            <a:xfrm>
              <a:off x="2016" y="2283"/>
              <a:ext cx="3493" cy="2567"/>
            </a:xfrm>
            <a:prstGeom prst="rect">
              <a:avLst/>
            </a:prstGeom>
            <a:noFill/>
            <a:ln w="28575">
              <a:noFill/>
              <a:miter lim="800000"/>
              <a:headEnd/>
              <a:tailEnd/>
            </a:ln>
          </p:spPr>
        </p:pic>
        <p:pic>
          <p:nvPicPr>
            <p:cNvPr id="9232" name="图片 20"/>
            <p:cNvPicPr>
              <a:picLocks noChangeAspect="1" noChangeArrowheads="1"/>
            </p:cNvPicPr>
            <p:nvPr/>
          </p:nvPicPr>
          <p:blipFill>
            <a:blip r:embed="rId5" cstate="print"/>
            <a:srcRect/>
            <a:stretch>
              <a:fillRect/>
            </a:stretch>
          </p:blipFill>
          <p:spPr bwMode="auto">
            <a:xfrm>
              <a:off x="5668" y="2290"/>
              <a:ext cx="3542" cy="2564"/>
            </a:xfrm>
            <a:prstGeom prst="rect">
              <a:avLst/>
            </a:prstGeom>
            <a:noFill/>
            <a:ln w="28575">
              <a:noFill/>
              <a:miter lim="800000"/>
              <a:headEnd/>
              <a:tailEnd/>
            </a:ln>
          </p:spPr>
        </p:pic>
        <p:pic>
          <p:nvPicPr>
            <p:cNvPr id="9233" name="图片 1"/>
            <p:cNvPicPr>
              <a:picLocks noChangeAspect="1" noChangeArrowheads="1"/>
            </p:cNvPicPr>
            <p:nvPr/>
          </p:nvPicPr>
          <p:blipFill>
            <a:blip r:embed="rId6" cstate="print"/>
            <a:srcRect/>
            <a:stretch>
              <a:fillRect/>
            </a:stretch>
          </p:blipFill>
          <p:spPr bwMode="auto">
            <a:xfrm>
              <a:off x="9499" y="2293"/>
              <a:ext cx="1650" cy="2569"/>
            </a:xfrm>
            <a:prstGeom prst="rect">
              <a:avLst/>
            </a:prstGeom>
            <a:noFill/>
            <a:ln w="9525">
              <a:noFill/>
              <a:miter lim="800000"/>
              <a:headEnd/>
              <a:tailEnd/>
            </a:ln>
          </p:spPr>
        </p:pic>
        <p:pic>
          <p:nvPicPr>
            <p:cNvPr id="9234" name="图片 2"/>
            <p:cNvPicPr>
              <a:picLocks noChangeAspect="1" noChangeArrowheads="1"/>
            </p:cNvPicPr>
            <p:nvPr/>
          </p:nvPicPr>
          <p:blipFill>
            <a:blip r:embed="rId7" cstate="print"/>
            <a:srcRect/>
            <a:stretch>
              <a:fillRect/>
            </a:stretch>
          </p:blipFill>
          <p:spPr bwMode="auto">
            <a:xfrm>
              <a:off x="11483" y="2236"/>
              <a:ext cx="1563" cy="1231"/>
            </a:xfrm>
            <a:prstGeom prst="rect">
              <a:avLst/>
            </a:prstGeom>
            <a:noFill/>
            <a:ln w="9525">
              <a:noFill/>
              <a:miter lim="800000"/>
              <a:headEnd/>
              <a:tailEnd/>
            </a:ln>
          </p:spPr>
        </p:pic>
      </p:grpSp>
      <p:sp>
        <p:nvSpPr>
          <p:cNvPr id="9220" name="文本占位符 2052"/>
          <p:cNvSpPr>
            <a:spLocks noGrp="1" noChangeArrowheads="1"/>
          </p:cNvSpPr>
          <p:nvPr/>
        </p:nvSpPr>
        <p:spPr bwMode="auto">
          <a:xfrm>
            <a:off x="1181100" y="3079750"/>
            <a:ext cx="2154238" cy="452438"/>
          </a:xfrm>
          <a:prstGeom prst="rect">
            <a:avLst/>
          </a:prstGeom>
          <a:noFill/>
          <a:ln w="9525">
            <a:noFill/>
            <a:miter lim="800000"/>
            <a:headEnd/>
            <a:tailEnd/>
          </a:ln>
        </p:spPr>
        <p:txBody>
          <a:bodyPr lIns="53816" tIns="162020" rIns="324040" bIns="162020"/>
          <a:lstStyle/>
          <a:p>
            <a:pPr defTabSz="1949450">
              <a:lnSpc>
                <a:spcPct val="90000"/>
              </a:lnSpc>
              <a:spcBef>
                <a:spcPct val="20000"/>
              </a:spcBef>
            </a:pPr>
            <a:r>
              <a:rPr lang="en-US" altLang="zh-CN" sz="2000" b="1" i="1">
                <a:latin typeface="Times New Roman" pitchFamily="18" charset="0"/>
              </a:rPr>
              <a:t>Vacuum Brazing</a:t>
            </a:r>
            <a:endParaRPr lang="en-US" altLang="zh-CN" sz="2000" b="1" i="1">
              <a:solidFill>
                <a:srgbClr val="000066"/>
              </a:solidFill>
              <a:latin typeface="Times New Roman" pitchFamily="18" charset="0"/>
            </a:endParaRPr>
          </a:p>
          <a:p>
            <a:pPr defTabSz="1949450">
              <a:lnSpc>
                <a:spcPct val="90000"/>
              </a:lnSpc>
              <a:spcBef>
                <a:spcPct val="20000"/>
              </a:spcBef>
            </a:pPr>
            <a:endParaRPr lang="en-US" altLang="zh-CN" sz="2000" b="1" i="1">
              <a:solidFill>
                <a:srgbClr val="000066"/>
              </a:solidFill>
              <a:latin typeface="Times New Roman" pitchFamily="18" charset="0"/>
            </a:endParaRPr>
          </a:p>
        </p:txBody>
      </p:sp>
      <p:grpSp>
        <p:nvGrpSpPr>
          <p:cNvPr id="9221" name="组合 1"/>
          <p:cNvGrpSpPr>
            <a:grpSpLocks/>
          </p:cNvGrpSpPr>
          <p:nvPr/>
        </p:nvGrpSpPr>
        <p:grpSpPr bwMode="auto">
          <a:xfrm>
            <a:off x="1219200" y="3621088"/>
            <a:ext cx="6999288" cy="2360612"/>
            <a:chOff x="1920" y="5703"/>
            <a:chExt cx="11023" cy="3716"/>
          </a:xfrm>
        </p:grpSpPr>
        <p:pic>
          <p:nvPicPr>
            <p:cNvPr id="9223" name="图片 17"/>
            <p:cNvPicPr>
              <a:picLocks noChangeAspect="1" noChangeArrowheads="1"/>
            </p:cNvPicPr>
            <p:nvPr/>
          </p:nvPicPr>
          <p:blipFill>
            <a:blip r:embed="rId8" cstate="print"/>
            <a:srcRect/>
            <a:stretch>
              <a:fillRect/>
            </a:stretch>
          </p:blipFill>
          <p:spPr bwMode="auto">
            <a:xfrm>
              <a:off x="1920" y="5702"/>
              <a:ext cx="2420" cy="3685"/>
            </a:xfrm>
            <a:prstGeom prst="rect">
              <a:avLst/>
            </a:prstGeom>
            <a:noFill/>
            <a:ln w="12700">
              <a:noFill/>
              <a:miter lim="800000"/>
              <a:headEnd/>
              <a:tailEnd/>
            </a:ln>
          </p:spPr>
        </p:pic>
        <p:pic>
          <p:nvPicPr>
            <p:cNvPr id="9224" name="图片 16"/>
            <p:cNvPicPr>
              <a:picLocks noChangeAspect="1" noChangeArrowheads="1"/>
            </p:cNvPicPr>
            <p:nvPr/>
          </p:nvPicPr>
          <p:blipFill>
            <a:blip r:embed="rId9" cstate="print"/>
            <a:srcRect/>
            <a:stretch>
              <a:fillRect/>
            </a:stretch>
          </p:blipFill>
          <p:spPr bwMode="auto">
            <a:xfrm>
              <a:off x="4617" y="5705"/>
              <a:ext cx="2382" cy="3685"/>
            </a:xfrm>
            <a:prstGeom prst="rect">
              <a:avLst/>
            </a:prstGeom>
            <a:noFill/>
            <a:ln w="12700">
              <a:noFill/>
              <a:miter lim="800000"/>
              <a:headEnd/>
              <a:tailEnd/>
            </a:ln>
          </p:spPr>
        </p:pic>
        <p:grpSp>
          <p:nvGrpSpPr>
            <p:cNvPr id="9225" name="组合 4"/>
            <p:cNvGrpSpPr>
              <a:grpSpLocks/>
            </p:cNvGrpSpPr>
            <p:nvPr/>
          </p:nvGrpSpPr>
          <p:grpSpPr bwMode="auto">
            <a:xfrm>
              <a:off x="7290" y="5732"/>
              <a:ext cx="1275" cy="3657"/>
              <a:chOff x="7064" y="5732"/>
              <a:chExt cx="1276" cy="3659"/>
            </a:xfrm>
          </p:grpSpPr>
          <p:pic>
            <p:nvPicPr>
              <p:cNvPr id="9228" name="图片 18"/>
              <p:cNvPicPr>
                <a:picLocks noChangeAspect="1" noChangeArrowheads="1"/>
              </p:cNvPicPr>
              <p:nvPr/>
            </p:nvPicPr>
            <p:blipFill>
              <a:blip r:embed="rId10" cstate="print"/>
              <a:srcRect/>
              <a:stretch>
                <a:fillRect/>
              </a:stretch>
            </p:blipFill>
            <p:spPr bwMode="auto">
              <a:xfrm>
                <a:off x="7096" y="5732"/>
                <a:ext cx="1234" cy="1900"/>
              </a:xfrm>
              <a:prstGeom prst="rect">
                <a:avLst/>
              </a:prstGeom>
              <a:noFill/>
              <a:ln w="12700">
                <a:noFill/>
                <a:miter lim="800000"/>
                <a:headEnd/>
                <a:tailEnd/>
              </a:ln>
            </p:spPr>
          </p:pic>
          <p:pic>
            <p:nvPicPr>
              <p:cNvPr id="9229" name="图片 9"/>
              <p:cNvPicPr>
                <a:picLocks noChangeAspect="1" noChangeArrowheads="1"/>
              </p:cNvPicPr>
              <p:nvPr/>
            </p:nvPicPr>
            <p:blipFill>
              <a:blip r:embed="rId11" cstate="print"/>
              <a:srcRect l="5481"/>
              <a:stretch>
                <a:fillRect/>
              </a:stretch>
            </p:blipFill>
            <p:spPr bwMode="auto">
              <a:xfrm>
                <a:off x="7064" y="8023"/>
                <a:ext cx="1276" cy="1369"/>
              </a:xfrm>
              <a:prstGeom prst="rect">
                <a:avLst/>
              </a:prstGeom>
              <a:noFill/>
              <a:ln w="12700">
                <a:noFill/>
                <a:miter lim="800000"/>
                <a:headEnd/>
                <a:tailEnd/>
              </a:ln>
            </p:spPr>
          </p:pic>
        </p:grpSp>
        <p:pic>
          <p:nvPicPr>
            <p:cNvPr id="9226" name="图片 11"/>
            <p:cNvPicPr>
              <a:picLocks noChangeAspect="1" noChangeArrowheads="1"/>
            </p:cNvPicPr>
            <p:nvPr/>
          </p:nvPicPr>
          <p:blipFill>
            <a:blip r:embed="rId12" cstate="print"/>
            <a:srcRect l="16693" t="-217" r="21013" b="217"/>
            <a:stretch>
              <a:fillRect/>
            </a:stretch>
          </p:blipFill>
          <p:spPr bwMode="auto">
            <a:xfrm>
              <a:off x="8935" y="5735"/>
              <a:ext cx="2005" cy="3685"/>
            </a:xfrm>
            <a:prstGeom prst="rect">
              <a:avLst/>
            </a:prstGeom>
            <a:noFill/>
            <a:ln w="12700">
              <a:noFill/>
              <a:miter lim="800000"/>
              <a:headEnd/>
              <a:tailEnd/>
            </a:ln>
          </p:spPr>
        </p:pic>
        <p:pic>
          <p:nvPicPr>
            <p:cNvPr id="9227" name="图片 12"/>
            <p:cNvPicPr>
              <a:picLocks noChangeAspect="1" noChangeArrowheads="1"/>
            </p:cNvPicPr>
            <p:nvPr/>
          </p:nvPicPr>
          <p:blipFill>
            <a:blip r:embed="rId13" cstate="print"/>
            <a:srcRect l="16710" r="23062"/>
            <a:stretch>
              <a:fillRect/>
            </a:stretch>
          </p:blipFill>
          <p:spPr bwMode="auto">
            <a:xfrm>
              <a:off x="11302" y="5730"/>
              <a:ext cx="1640" cy="3685"/>
            </a:xfrm>
            <a:prstGeom prst="rect">
              <a:avLst/>
            </a:prstGeom>
            <a:noFill/>
            <a:ln w="12700">
              <a:noFill/>
              <a:miter lim="800000"/>
              <a:headEnd/>
              <a:tailEnd/>
            </a:ln>
          </p:spPr>
        </p:pic>
      </p:grpSp>
      <p:pic>
        <p:nvPicPr>
          <p:cNvPr id="19" name="首1.wav">
            <a:hlinkClick r:id="" action="ppaction://media"/>
          </p:cNvPr>
          <p:cNvPicPr>
            <a:picLocks noRot="1" noChangeAspect="1"/>
          </p:cNvPicPr>
          <p:nvPr>
            <a:audioFile r:link="rId1"/>
          </p:nvPr>
        </p:nvPicPr>
        <p:blipFill>
          <a:blip r:embed="rId14" cstate="print"/>
          <a:srcRect/>
          <a:stretch>
            <a:fillRect/>
          </a:stretch>
        </p:blipFill>
        <p:spPr bwMode="auto">
          <a:xfrm>
            <a:off x="3779838" y="260350"/>
            <a:ext cx="304800" cy="304800"/>
          </a:xfrm>
          <a:prstGeom prst="rect">
            <a:avLst/>
          </a:prstGeom>
          <a:noFill/>
          <a:ln w="9525">
            <a:noFill/>
            <a:miter lim="800000"/>
            <a:headEnd/>
            <a:tailEnd/>
          </a:ln>
        </p:spPr>
      </p:pic>
    </p:spTree>
  </p:cSld>
  <p:clrMapOvr>
    <a:masterClrMapping/>
  </p:clrMapOvr>
  <p:transition advTm="6584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1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
          <p:cNvPicPr>
            <a:picLocks noChangeAspect="1" noChangeArrowheads="1"/>
          </p:cNvPicPr>
          <p:nvPr/>
        </p:nvPicPr>
        <p:blipFill>
          <a:blip r:embed="rId3" cstate="print"/>
          <a:srcRect/>
          <a:stretch>
            <a:fillRect/>
          </a:stretch>
        </p:blipFill>
        <p:spPr bwMode="auto">
          <a:xfrm>
            <a:off x="3214688" y="1560513"/>
            <a:ext cx="3063875" cy="2879725"/>
          </a:xfrm>
          <a:prstGeom prst="rect">
            <a:avLst/>
          </a:prstGeom>
          <a:noFill/>
          <a:ln w="28575">
            <a:noFill/>
            <a:miter lim="800000"/>
            <a:headEnd/>
            <a:tailEnd/>
          </a:ln>
        </p:spPr>
      </p:pic>
      <p:pic>
        <p:nvPicPr>
          <p:cNvPr id="10243" name="图片 12"/>
          <p:cNvPicPr>
            <a:picLocks noChangeAspect="1" noChangeArrowheads="1"/>
          </p:cNvPicPr>
          <p:nvPr/>
        </p:nvPicPr>
        <p:blipFill>
          <a:blip r:embed="rId4" cstate="print"/>
          <a:srcRect/>
          <a:stretch>
            <a:fillRect/>
          </a:stretch>
        </p:blipFill>
        <p:spPr bwMode="auto">
          <a:xfrm>
            <a:off x="2276475" y="4699000"/>
            <a:ext cx="1989138" cy="1254125"/>
          </a:xfrm>
          <a:prstGeom prst="rect">
            <a:avLst/>
          </a:prstGeom>
          <a:noFill/>
          <a:ln w="28575">
            <a:noFill/>
            <a:miter lim="800000"/>
            <a:headEnd/>
            <a:tailEnd/>
          </a:ln>
        </p:spPr>
      </p:pic>
      <p:pic>
        <p:nvPicPr>
          <p:cNvPr id="10244" name="图片 6"/>
          <p:cNvPicPr>
            <a:picLocks noChangeAspect="1" noChangeArrowheads="1"/>
          </p:cNvPicPr>
          <p:nvPr/>
        </p:nvPicPr>
        <p:blipFill>
          <a:blip r:embed="rId5" cstate="print"/>
          <a:srcRect/>
          <a:stretch>
            <a:fillRect/>
          </a:stretch>
        </p:blipFill>
        <p:spPr bwMode="auto">
          <a:xfrm>
            <a:off x="6315075" y="1550988"/>
            <a:ext cx="2346325" cy="2879725"/>
          </a:xfrm>
          <a:prstGeom prst="rect">
            <a:avLst/>
          </a:prstGeom>
          <a:noFill/>
          <a:ln w="28575">
            <a:noFill/>
            <a:miter lim="800000"/>
            <a:headEnd/>
            <a:tailEnd/>
          </a:ln>
        </p:spPr>
      </p:pic>
      <p:pic>
        <p:nvPicPr>
          <p:cNvPr id="10245" name="图片 14"/>
          <p:cNvPicPr>
            <a:picLocks noChangeAspect="1" noChangeArrowheads="1"/>
          </p:cNvPicPr>
          <p:nvPr/>
        </p:nvPicPr>
        <p:blipFill>
          <a:blip r:embed="rId6" cstate="print"/>
          <a:srcRect/>
          <a:stretch>
            <a:fillRect/>
          </a:stretch>
        </p:blipFill>
        <p:spPr bwMode="auto">
          <a:xfrm>
            <a:off x="5616575" y="4684713"/>
            <a:ext cx="1493838" cy="1268412"/>
          </a:xfrm>
          <a:prstGeom prst="rect">
            <a:avLst/>
          </a:prstGeom>
          <a:noFill/>
          <a:ln w="28575">
            <a:noFill/>
            <a:miter lim="800000"/>
            <a:headEnd/>
            <a:tailEnd/>
          </a:ln>
        </p:spPr>
      </p:pic>
      <p:sp>
        <p:nvSpPr>
          <p:cNvPr id="10246" name="文本占位符 2052"/>
          <p:cNvSpPr>
            <a:spLocks noGrp="1" noChangeArrowheads="1"/>
          </p:cNvSpPr>
          <p:nvPr/>
        </p:nvSpPr>
        <p:spPr bwMode="auto">
          <a:xfrm>
            <a:off x="939800" y="976313"/>
            <a:ext cx="2762250" cy="550862"/>
          </a:xfrm>
          <a:prstGeom prst="rect">
            <a:avLst/>
          </a:prstGeom>
          <a:noFill/>
          <a:ln w="9525">
            <a:noFill/>
            <a:miter lim="800000"/>
            <a:headEnd/>
            <a:tailEnd/>
          </a:ln>
        </p:spPr>
        <p:txBody>
          <a:bodyPr lIns="53816" tIns="162020" rIns="324040" bIns="162020"/>
          <a:lstStyle/>
          <a:p>
            <a:pPr defTabSz="1949450">
              <a:lnSpc>
                <a:spcPct val="90000"/>
              </a:lnSpc>
              <a:spcBef>
                <a:spcPct val="20000"/>
              </a:spcBef>
            </a:pPr>
            <a:r>
              <a:rPr lang="en-US" altLang="zh-CN" sz="2000" b="1" i="1">
                <a:latin typeface="Times New Roman" pitchFamily="18" charset="0"/>
              </a:rPr>
              <a:t>Measuring (by SINAP)</a:t>
            </a:r>
          </a:p>
          <a:p>
            <a:pPr defTabSz="1949450">
              <a:lnSpc>
                <a:spcPct val="90000"/>
              </a:lnSpc>
              <a:spcBef>
                <a:spcPct val="20000"/>
              </a:spcBef>
            </a:pPr>
            <a:endParaRPr lang="en-US" altLang="zh-CN" sz="2000" b="1" i="1">
              <a:solidFill>
                <a:srgbClr val="000066"/>
              </a:solidFill>
              <a:latin typeface="Times New Roman" pitchFamily="18" charset="0"/>
            </a:endParaRPr>
          </a:p>
          <a:p>
            <a:pPr defTabSz="1949450">
              <a:lnSpc>
                <a:spcPct val="90000"/>
              </a:lnSpc>
              <a:spcBef>
                <a:spcPct val="20000"/>
              </a:spcBef>
            </a:pPr>
            <a:endParaRPr lang="en-US" altLang="zh-CN" sz="2000" b="1" i="1">
              <a:solidFill>
                <a:srgbClr val="000066"/>
              </a:solidFill>
              <a:latin typeface="Times New Roman" pitchFamily="18" charset="0"/>
            </a:endParaRPr>
          </a:p>
        </p:txBody>
      </p:sp>
      <p:pic>
        <p:nvPicPr>
          <p:cNvPr id="10247" name="图片 1"/>
          <p:cNvPicPr>
            <a:picLocks noChangeAspect="1" noChangeArrowheads="1"/>
          </p:cNvPicPr>
          <p:nvPr/>
        </p:nvPicPr>
        <p:blipFill>
          <a:blip r:embed="rId7" cstate="print"/>
          <a:srcRect/>
          <a:stretch>
            <a:fillRect/>
          </a:stretch>
        </p:blipFill>
        <p:spPr bwMode="auto">
          <a:xfrm>
            <a:off x="1014413" y="1549400"/>
            <a:ext cx="2159000" cy="2879725"/>
          </a:xfrm>
          <a:prstGeom prst="rect">
            <a:avLst/>
          </a:prstGeom>
          <a:noFill/>
          <a:ln w="9525">
            <a:noFill/>
            <a:miter lim="800000"/>
            <a:headEnd/>
            <a:tailEnd/>
          </a:ln>
        </p:spPr>
      </p:pic>
      <p:pic>
        <p:nvPicPr>
          <p:cNvPr id="8" name="尾1.wav">
            <a:hlinkClick r:id="" action="ppaction://media"/>
          </p:cNvPr>
          <p:cNvPicPr>
            <a:picLocks noRot="1" noChangeAspect="1"/>
          </p:cNvPicPr>
          <p:nvPr>
            <a:audioFile r:link="rId1"/>
          </p:nvPr>
        </p:nvPicPr>
        <p:blipFill>
          <a:blip r:embed="rId8" cstate="print"/>
          <a:srcRect/>
          <a:stretch>
            <a:fillRect/>
          </a:stretch>
        </p:blipFill>
        <p:spPr bwMode="auto">
          <a:xfrm>
            <a:off x="3995738" y="188913"/>
            <a:ext cx="304800" cy="304800"/>
          </a:xfrm>
          <a:prstGeom prst="rect">
            <a:avLst/>
          </a:prstGeom>
          <a:noFill/>
          <a:ln w="9525">
            <a:noFill/>
            <a:miter lim="800000"/>
            <a:headEnd/>
            <a:tailEnd/>
          </a:ln>
        </p:spPr>
      </p:pic>
    </p:spTree>
  </p:cSld>
  <p:clrMapOvr>
    <a:masterClrMapping/>
  </p:clrMapOvr>
  <p:transition advTm="57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4"/>
          <p:cNvSpPr txBox="1">
            <a:spLocks noChangeArrowheads="1"/>
          </p:cNvSpPr>
          <p:nvPr/>
        </p:nvSpPr>
        <p:spPr bwMode="auto">
          <a:xfrm>
            <a:off x="941388" y="1092200"/>
            <a:ext cx="2913062" cy="400050"/>
          </a:xfrm>
          <a:prstGeom prst="rect">
            <a:avLst/>
          </a:prstGeom>
          <a:noFill/>
          <a:ln w="9525">
            <a:noFill/>
            <a:miter lim="800000"/>
            <a:headEnd/>
            <a:tailEnd/>
          </a:ln>
        </p:spPr>
        <p:txBody>
          <a:bodyPr wrap="none">
            <a:spAutoFit/>
          </a:bodyPr>
          <a:lstStyle/>
          <a:p>
            <a:r>
              <a:rPr lang="en-US" altLang="zh-CN" sz="2000" b="1" i="1">
                <a:solidFill>
                  <a:srgbClr val="0000FF"/>
                </a:solidFill>
                <a:latin typeface="Times New Roman" pitchFamily="18" charset="0"/>
                <a:sym typeface="宋体" pitchFamily="2" charset="-122"/>
              </a:rPr>
              <a:t>S band</a:t>
            </a:r>
            <a:r>
              <a:rPr lang="en-US" altLang="zh-CN" sz="2000" b="1" i="1">
                <a:solidFill>
                  <a:srgbClr val="0000FF"/>
                </a:solidFill>
                <a:latin typeface="Times New Roman" pitchFamily="18" charset="0"/>
                <a:sym typeface="Arial" pitchFamily="34" charset="0"/>
              </a:rPr>
              <a:t> accelerating units</a:t>
            </a:r>
          </a:p>
        </p:txBody>
      </p:sp>
      <p:pic>
        <p:nvPicPr>
          <p:cNvPr id="11267" name="图片 1"/>
          <p:cNvPicPr>
            <a:picLocks noChangeAspect="1" noChangeArrowheads="1"/>
          </p:cNvPicPr>
          <p:nvPr/>
        </p:nvPicPr>
        <p:blipFill>
          <a:blip r:embed="rId3" cstate="print"/>
          <a:srcRect/>
          <a:stretch>
            <a:fillRect/>
          </a:stretch>
        </p:blipFill>
        <p:spPr bwMode="auto">
          <a:xfrm>
            <a:off x="968375" y="1484313"/>
            <a:ext cx="4205288" cy="3087687"/>
          </a:xfrm>
          <a:prstGeom prst="rect">
            <a:avLst/>
          </a:prstGeom>
          <a:noFill/>
          <a:ln w="9525">
            <a:noFill/>
            <a:miter lim="800000"/>
            <a:headEnd/>
            <a:tailEnd/>
          </a:ln>
        </p:spPr>
      </p:pic>
      <p:graphicFrame>
        <p:nvGraphicFramePr>
          <p:cNvPr id="6" name="表格 5"/>
          <p:cNvGraphicFramePr/>
          <p:nvPr/>
        </p:nvGraphicFramePr>
        <p:xfrm>
          <a:off x="5507038" y="3109913"/>
          <a:ext cx="2921000" cy="1475105"/>
        </p:xfrm>
        <a:graphic>
          <a:graphicData uri="http://schemas.openxmlformats.org/drawingml/2006/table">
            <a:tbl>
              <a:tblPr firstRow="1" bandRow="1">
                <a:tableStyleId>{5940675A-B579-460E-94D1-54222C63F5DA}</a:tableStyleId>
              </a:tblPr>
              <a:tblGrid>
                <a:gridCol w="1249680"/>
                <a:gridCol w="1671320"/>
              </a:tblGrid>
              <a:tr h="182245">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Structure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  On-axis coupled traveling wave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Accelerator Material</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  OFHC</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Accelerator Length</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rPr>
                        <a:t>  3 m</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Acceleration Frequency</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2856 MHz</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Phase Advance Per Cell</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   2</a:t>
                      </a: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/3</a:t>
                      </a:r>
                      <a:endParaRPr lang="zh-CN" altLang="en-US" sz="9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&lt; 2E-10 torr∙l/s</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01295">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rPr>
                        <a:t>Flange Material</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316L,</a:t>
                      </a:r>
                      <a:r>
                        <a:rPr lang="en-US" altLang="zh-CN" sz="900" i="1">
                          <a:latin typeface="Times New Roman" panose="02020603050405020304" charset="0"/>
                          <a:ea typeface="宋体" panose="02010600030101010101" pitchFamily="2" charset="-122"/>
                          <a:cs typeface="宋体" panose="02010600030101010101" pitchFamily="2" charset="-122"/>
                          <a:sym typeface="Symbol" panose="05050102010706020507" charset="0"/>
                        </a:rPr>
                        <a:t>≤1.03</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Water cooling</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Inner </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pic>
        <p:nvPicPr>
          <p:cNvPr id="11297" name="图片 3"/>
          <p:cNvPicPr>
            <a:picLocks noChangeAspect="1" noChangeArrowheads="1"/>
          </p:cNvPicPr>
          <p:nvPr/>
        </p:nvPicPr>
        <p:blipFill>
          <a:blip r:embed="rId4" cstate="print"/>
          <a:srcRect/>
          <a:stretch>
            <a:fillRect/>
          </a:stretch>
        </p:blipFill>
        <p:spPr bwMode="auto">
          <a:xfrm>
            <a:off x="5708650" y="1660525"/>
            <a:ext cx="2424113" cy="1087438"/>
          </a:xfrm>
          <a:prstGeom prst="rect">
            <a:avLst/>
          </a:prstGeom>
          <a:noFill/>
          <a:ln w="9525">
            <a:noFill/>
            <a:miter lim="800000"/>
            <a:headEnd/>
            <a:tailEnd/>
          </a:ln>
        </p:spPr>
      </p:pic>
      <p:sp>
        <p:nvSpPr>
          <p:cNvPr id="11298" name="文本框 1"/>
          <p:cNvSpPr txBox="1">
            <a:spLocks noChangeArrowheads="1"/>
          </p:cNvSpPr>
          <p:nvPr/>
        </p:nvSpPr>
        <p:spPr bwMode="auto">
          <a:xfrm>
            <a:off x="1117600" y="5067300"/>
            <a:ext cx="7273925"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rPr>
              <a:t>Engineering design and manufacturing: HVAC</a:t>
            </a:r>
          </a:p>
        </p:txBody>
      </p:sp>
      <p:pic>
        <p:nvPicPr>
          <p:cNvPr id="7" name="新录音7.wav">
            <a:hlinkClick r:id="" action="ppaction://media"/>
          </p:cNvPr>
          <p:cNvPicPr>
            <a:picLocks noRot="1" noChangeAspect="1"/>
          </p:cNvPicPr>
          <p:nvPr>
            <a:audioFile r:link="rId1"/>
          </p:nvPr>
        </p:nvPicPr>
        <p:blipFill>
          <a:blip r:embed="rId5" cstate="print"/>
          <a:srcRect/>
          <a:stretch>
            <a:fillRect/>
          </a:stretch>
        </p:blipFill>
        <p:spPr bwMode="auto">
          <a:xfrm>
            <a:off x="4068763" y="333375"/>
            <a:ext cx="304800" cy="304800"/>
          </a:xfrm>
          <a:prstGeom prst="rect">
            <a:avLst/>
          </a:prstGeom>
          <a:noFill/>
          <a:ln w="9525">
            <a:noFill/>
            <a:miter lim="800000"/>
            <a:headEnd/>
            <a:tailEnd/>
          </a:ln>
        </p:spPr>
      </p:pic>
    </p:spTree>
  </p:cSld>
  <p:clrMapOvr>
    <a:masterClrMapping/>
  </p:clrMapOvr>
  <p:transition advTm="926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3" cstate="print"/>
          <a:srcRect/>
          <a:stretch>
            <a:fillRect/>
          </a:stretch>
        </p:blipFill>
        <p:spPr bwMode="auto">
          <a:xfrm>
            <a:off x="1887538" y="1304925"/>
            <a:ext cx="1322387" cy="4606925"/>
          </a:xfrm>
          <a:prstGeom prst="rect">
            <a:avLst/>
          </a:prstGeom>
          <a:noFill/>
          <a:ln w="12700">
            <a:noFill/>
            <a:miter lim="800000"/>
            <a:headEnd/>
            <a:tailEnd/>
          </a:ln>
        </p:spPr>
      </p:pic>
      <p:graphicFrame>
        <p:nvGraphicFramePr>
          <p:cNvPr id="6" name="表格 5"/>
          <p:cNvGraphicFramePr/>
          <p:nvPr/>
        </p:nvGraphicFramePr>
        <p:xfrm>
          <a:off x="3821113" y="3643313"/>
          <a:ext cx="3945255" cy="1322070"/>
        </p:xfrm>
        <a:graphic>
          <a:graphicData uri="http://schemas.openxmlformats.org/drawingml/2006/table">
            <a:tbl>
              <a:tblPr firstRow="1" bandRow="1">
                <a:tableStyleId>{5940675A-B579-460E-94D1-54222C63F5DA}</a:tableStyleId>
              </a:tblPr>
              <a:tblGrid>
                <a:gridCol w="1905000"/>
                <a:gridCol w="2040255"/>
              </a:tblGrid>
              <a:tr h="225425">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Structure </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 On-axis coupled traveling wave</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0815">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Accelerator Material</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 OFHC</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0180">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Accelerator Length</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rPr>
                        <a:t>  1.08 m</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25425">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Acceleration Frequency</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11424 MHz</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0815">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&lt; 2E-10 torr∙l/s</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9230">
                <a:tc>
                  <a:txBody>
                    <a:bodyPr/>
                    <a:lstStyle/>
                    <a:p>
                      <a:pPr algn="l">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rPr>
                        <a:t>Flange Material</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316L,</a:t>
                      </a:r>
                      <a:r>
                        <a:rPr lang="en-US" altLang="zh-CN" sz="900" i="1">
                          <a:latin typeface="Times New Roman" panose="02020603050405020304" charset="0"/>
                          <a:ea typeface="宋体" panose="02010600030101010101" pitchFamily="2" charset="-122"/>
                          <a:cs typeface="宋体" panose="02010600030101010101" pitchFamily="2" charset="-122"/>
                          <a:sym typeface="Symbol" panose="05050102010706020507" charset="0"/>
                        </a:rPr>
                        <a:t>≤1.03</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70180">
                <a:tc>
                  <a:txBody>
                    <a:bodyPr/>
                    <a:lstStyle/>
                    <a:p>
                      <a:pPr>
                        <a:buNone/>
                      </a:pPr>
                      <a:r>
                        <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rPr>
                        <a:t>Water cooling</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900" i="1">
                          <a:latin typeface="Times New Roman" panose="02020603050405020304" charset="0"/>
                          <a:ea typeface="宋体" panose="02010600030101010101" pitchFamily="2" charset="-122"/>
                          <a:cs typeface="宋体" panose="02010600030101010101" pitchFamily="2" charset="-122"/>
                          <a:sym typeface="+mn-ea"/>
                        </a:rPr>
                        <a:t>  Inner</a:t>
                      </a:r>
                      <a:endParaRPr lang="en-US" altLang="zh-CN" sz="9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pic>
        <p:nvPicPr>
          <p:cNvPr id="12317" name="图片 2"/>
          <p:cNvPicPr>
            <a:picLocks noChangeAspect="1" noChangeArrowheads="1"/>
          </p:cNvPicPr>
          <p:nvPr/>
        </p:nvPicPr>
        <p:blipFill>
          <a:blip r:embed="rId4" cstate="print"/>
          <a:srcRect/>
          <a:stretch>
            <a:fillRect/>
          </a:stretch>
        </p:blipFill>
        <p:spPr bwMode="auto">
          <a:xfrm>
            <a:off x="4178300" y="1381125"/>
            <a:ext cx="2979738" cy="2149475"/>
          </a:xfrm>
          <a:prstGeom prst="rect">
            <a:avLst/>
          </a:prstGeom>
          <a:noFill/>
          <a:ln w="9525">
            <a:noFill/>
            <a:miter lim="800000"/>
            <a:headEnd/>
            <a:tailEnd/>
          </a:ln>
        </p:spPr>
      </p:pic>
      <p:sp>
        <p:nvSpPr>
          <p:cNvPr id="12318" name="文本框 4"/>
          <p:cNvSpPr txBox="1">
            <a:spLocks noChangeArrowheads="1"/>
          </p:cNvSpPr>
          <p:nvPr/>
        </p:nvSpPr>
        <p:spPr bwMode="auto">
          <a:xfrm>
            <a:off x="1655763" y="827088"/>
            <a:ext cx="2870200" cy="398462"/>
          </a:xfrm>
          <a:prstGeom prst="rect">
            <a:avLst/>
          </a:prstGeom>
          <a:noFill/>
          <a:ln w="9525">
            <a:noFill/>
            <a:miter lim="800000"/>
            <a:headEnd/>
            <a:tailEnd/>
          </a:ln>
        </p:spPr>
        <p:txBody>
          <a:bodyPr wrap="none">
            <a:spAutoFit/>
          </a:bodyPr>
          <a:lstStyle/>
          <a:p>
            <a:r>
              <a:rPr lang="en-US" altLang="zh-CN" sz="2000" b="1" i="1">
                <a:solidFill>
                  <a:srgbClr val="0000FF"/>
                </a:solidFill>
                <a:latin typeface="Times New Roman" pitchFamily="18" charset="0"/>
                <a:sym typeface="宋体" pitchFamily="2" charset="-122"/>
              </a:rPr>
              <a:t>X band </a:t>
            </a:r>
            <a:r>
              <a:rPr lang="en-US" altLang="zh-CN" sz="2000" b="1" i="1">
                <a:solidFill>
                  <a:srgbClr val="0000FF"/>
                </a:solidFill>
                <a:latin typeface="Times New Roman" pitchFamily="18" charset="0"/>
                <a:sym typeface="Arial" pitchFamily="34" charset="0"/>
              </a:rPr>
              <a:t>accelerating units</a:t>
            </a:r>
          </a:p>
        </p:txBody>
      </p:sp>
      <p:sp>
        <p:nvSpPr>
          <p:cNvPr id="12319" name="文本框 1"/>
          <p:cNvSpPr txBox="1">
            <a:spLocks noChangeArrowheads="1"/>
          </p:cNvSpPr>
          <p:nvPr/>
        </p:nvSpPr>
        <p:spPr bwMode="auto">
          <a:xfrm>
            <a:off x="3727450" y="5354638"/>
            <a:ext cx="4899025"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sym typeface="宋体" pitchFamily="2" charset="-122"/>
              </a:rPr>
              <a:t>Design and maching: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Brazing:</a:t>
            </a:r>
            <a:r>
              <a:rPr lang="en-US" altLang="zh-CN" sz="1600" b="1" i="1">
                <a:solidFill>
                  <a:srgbClr val="0000FF"/>
                </a:solidFill>
                <a:latin typeface="Times New Roman" pitchFamily="18" charset="0"/>
              </a:rPr>
              <a:t> HVAC</a:t>
            </a:r>
          </a:p>
        </p:txBody>
      </p:sp>
      <p:pic>
        <p:nvPicPr>
          <p:cNvPr id="7" name="新录音8.wav">
            <a:hlinkClick r:id="" action="ppaction://media"/>
          </p:cNvPr>
          <p:cNvPicPr>
            <a:picLocks noRot="1" noChangeAspect="1"/>
          </p:cNvPicPr>
          <p:nvPr>
            <a:audioFile r:link="rId1"/>
          </p:nvPr>
        </p:nvPicPr>
        <p:blipFill>
          <a:blip r:embed="rId5" cstate="print"/>
          <a:srcRect/>
          <a:stretch>
            <a:fillRect/>
          </a:stretch>
        </p:blipFill>
        <p:spPr bwMode="auto">
          <a:xfrm>
            <a:off x="3779838" y="333375"/>
            <a:ext cx="304800" cy="304800"/>
          </a:xfrm>
          <a:prstGeom prst="rect">
            <a:avLst/>
          </a:prstGeom>
          <a:noFill/>
          <a:ln w="9525">
            <a:noFill/>
            <a:miter lim="800000"/>
            <a:headEnd/>
            <a:tailEnd/>
          </a:ln>
        </p:spPr>
      </p:pic>
    </p:spTree>
  </p:cSld>
  <p:clrMapOvr>
    <a:masterClrMapping/>
  </p:clrMapOvr>
  <p:transition advTm="967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3" cstate="print"/>
          <a:srcRect/>
          <a:stretch>
            <a:fillRect/>
          </a:stretch>
        </p:blipFill>
        <p:spPr bwMode="auto">
          <a:xfrm>
            <a:off x="1416050" y="1520825"/>
            <a:ext cx="2962275" cy="2917825"/>
          </a:xfrm>
          <a:prstGeom prst="rect">
            <a:avLst/>
          </a:prstGeom>
          <a:noFill/>
          <a:ln w="9525">
            <a:noFill/>
            <a:miter lim="800000"/>
            <a:headEnd/>
            <a:tailEnd/>
          </a:ln>
        </p:spPr>
      </p:pic>
      <p:graphicFrame>
        <p:nvGraphicFramePr>
          <p:cNvPr id="6" name="表格 5"/>
          <p:cNvGraphicFramePr/>
          <p:nvPr/>
        </p:nvGraphicFramePr>
        <p:xfrm>
          <a:off x="4568825" y="1927225"/>
          <a:ext cx="3597910" cy="2148840"/>
        </p:xfrm>
        <a:graphic>
          <a:graphicData uri="http://schemas.openxmlformats.org/drawingml/2006/table">
            <a:tbl>
              <a:tblPr firstRow="1" bandRow="1">
                <a:tableStyleId>{5940675A-B579-460E-94D1-54222C63F5DA}</a:tableStyleId>
              </a:tblPr>
              <a:tblGrid>
                <a:gridCol w="1229360"/>
                <a:gridCol w="2368550"/>
              </a:tblGrid>
              <a:tr h="265430">
                <a:tc>
                  <a:txBody>
                    <a:bodyPr/>
                    <a:lstStyle/>
                    <a:p>
                      <a:pPr>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rPr>
                        <a:t>Structure </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rPr>
                        <a:t> On-axis coupled traveling wave</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64795">
                <a:tc>
                  <a:txBody>
                    <a:bodyPr/>
                    <a:lstStyle/>
                    <a:p>
                      <a:pPr algn="l">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Cavity Material</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rPr>
                        <a:t> OFHC</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65430">
                <a:tc>
                  <a:txBody>
                    <a:bodyPr/>
                    <a:lstStyle/>
                    <a:p>
                      <a:pPr algn="l">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Cavity Length</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rPr>
                        <a:t>  0.65 m</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64160">
                <a:tc>
                  <a:txBody>
                    <a:bodyPr/>
                    <a:lstStyle/>
                    <a:p>
                      <a:pPr algn="l">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Frequency</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  11424 MHz</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65430">
                <a:tc>
                  <a:txBody>
                    <a:bodyPr/>
                    <a:lstStyle/>
                    <a:p>
                      <a:pPr algn="l">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rPr>
                        <a:t>Work mode</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rPr>
                        <a:t>  </a:t>
                      </a:r>
                      <a:r>
                        <a:rPr lang="en-US" altLang="zh-CN" sz="1200" i="1">
                          <a:latin typeface="Times New Roman" panose="02020603050405020304" charset="0"/>
                          <a:ea typeface="宋体" panose="02010600030101010101" pitchFamily="2" charset="-122"/>
                          <a:cs typeface="宋体" panose="02010600030101010101" pitchFamily="2" charset="-122"/>
                          <a:sym typeface="+mn-ea"/>
                        </a:rPr>
                        <a:t> 2</a:t>
                      </a:r>
                      <a:r>
                        <a:rPr lang="en-US" altLang="zh-CN" sz="1200" i="1">
                          <a:latin typeface="Times New Roman" panose="02020603050405020304" charset="0"/>
                          <a:ea typeface="宋体" panose="02010600030101010101" pitchFamily="2" charset="-122"/>
                          <a:cs typeface="宋体" panose="02010600030101010101" pitchFamily="2" charset="-122"/>
                          <a:sym typeface="Symbol" panose="05050102010706020507" charset="0"/>
                        </a:rPr>
                        <a:t>/3</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64795">
                <a:tc>
                  <a:txBody>
                    <a:bodyPr/>
                    <a:lstStyle/>
                    <a:p>
                      <a:pPr algn="l">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  &lt; 2E-10 torr∙l/s</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93370">
                <a:tc>
                  <a:txBody>
                    <a:bodyPr/>
                    <a:lstStyle/>
                    <a:p>
                      <a:pPr algn="l">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rPr>
                        <a:t>Flange Material</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lgn="l">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  316L,</a:t>
                      </a:r>
                      <a:r>
                        <a:rPr lang="en-US" altLang="zh-CN" sz="1200" i="1">
                          <a:latin typeface="Times New Roman" panose="02020603050405020304" charset="0"/>
                          <a:ea typeface="宋体" panose="02010600030101010101" pitchFamily="2" charset="-122"/>
                          <a:cs typeface="宋体" panose="02010600030101010101" pitchFamily="2" charset="-122"/>
                          <a:sym typeface="Symbol" panose="05050102010706020507" charset="0"/>
                        </a:rPr>
                        <a:t>≤1.03</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265430">
                <a:tc>
                  <a:txBody>
                    <a:bodyPr/>
                    <a:lstStyle/>
                    <a:p>
                      <a:pPr>
                        <a:buNone/>
                      </a:pPr>
                      <a:r>
                        <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rPr>
                        <a:t>Water cooling</a:t>
                      </a: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c>
                  <a:txBody>
                    <a:bodyPr/>
                    <a:lstStyle/>
                    <a:p>
                      <a:pPr>
                        <a:buNone/>
                      </a:pPr>
                      <a:r>
                        <a:rPr lang="en-US" altLang="zh-CN" sz="1200" i="1">
                          <a:latin typeface="Times New Roman" panose="02020603050405020304" charset="0"/>
                          <a:ea typeface="宋体" panose="02010600030101010101" pitchFamily="2" charset="-122"/>
                          <a:cs typeface="宋体" panose="02010600030101010101" pitchFamily="2" charset="-122"/>
                          <a:sym typeface="+mn-ea"/>
                        </a:rPr>
                        <a:t>  Inner </a:t>
                      </a:r>
                      <a:endParaRPr lang="en-US" altLang="zh-CN" sz="1200" i="1">
                        <a:solidFill>
                          <a:schemeClr val="tx1"/>
                        </a:solidFill>
                        <a:latin typeface="Times New Roman" panose="02020603050405020304" charset="0"/>
                        <a:ea typeface="宋体" panose="02010600030101010101" pitchFamily="2" charset="-122"/>
                        <a:cs typeface="宋体" panose="02010600030101010101" pitchFamily="2" charset="-122"/>
                        <a:sym typeface="+mn-ea"/>
                      </a:endParaRPr>
                    </a:p>
                  </a:txBody>
                  <a:tcPr marL="0" marR="0" marT="0" marB="0" anchor="ctr">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3344" name="文本框 4"/>
          <p:cNvSpPr txBox="1">
            <a:spLocks noChangeArrowheads="1"/>
          </p:cNvSpPr>
          <p:nvPr/>
        </p:nvSpPr>
        <p:spPr bwMode="auto">
          <a:xfrm>
            <a:off x="1400175" y="885825"/>
            <a:ext cx="2643188" cy="522288"/>
          </a:xfrm>
          <a:prstGeom prst="rect">
            <a:avLst/>
          </a:prstGeom>
          <a:noFill/>
          <a:ln w="9525">
            <a:noFill/>
            <a:miter lim="800000"/>
            <a:headEnd/>
            <a:tailEnd/>
          </a:ln>
        </p:spPr>
        <p:txBody>
          <a:bodyPr wrap="none">
            <a:spAutoFit/>
          </a:bodyPr>
          <a:lstStyle/>
          <a:p>
            <a:r>
              <a:rPr lang="en-US" altLang="zh-CN" sz="2800" b="1" i="1">
                <a:solidFill>
                  <a:srgbClr val="0000FF"/>
                </a:solidFill>
                <a:latin typeface="Times New Roman" pitchFamily="18" charset="0"/>
                <a:sym typeface="宋体" pitchFamily="2" charset="-122"/>
              </a:rPr>
              <a:t>Deflecting cavity</a:t>
            </a:r>
          </a:p>
        </p:txBody>
      </p:sp>
      <p:sp>
        <p:nvSpPr>
          <p:cNvPr id="13345" name="文本框 1"/>
          <p:cNvSpPr txBox="1">
            <a:spLocks noChangeArrowheads="1"/>
          </p:cNvSpPr>
          <p:nvPr/>
        </p:nvSpPr>
        <p:spPr bwMode="auto">
          <a:xfrm>
            <a:off x="4081463" y="1379538"/>
            <a:ext cx="4187825" cy="477837"/>
          </a:xfrm>
          <a:prstGeom prst="rect">
            <a:avLst/>
          </a:prstGeom>
          <a:noFill/>
          <a:ln w="9525">
            <a:noFill/>
            <a:miter lim="800000"/>
            <a:headEnd/>
            <a:tailEnd/>
          </a:ln>
        </p:spPr>
        <p:txBody>
          <a:bodyPr>
            <a:spAutoFit/>
          </a:bodyPr>
          <a:lstStyle/>
          <a:p>
            <a:pPr defTabSz="1949450">
              <a:lnSpc>
                <a:spcPct val="90000"/>
              </a:lnSpc>
            </a:pPr>
            <a:r>
              <a:rPr lang="en-US" altLang="zh-CN" sz="1400" b="1" i="1">
                <a:solidFill>
                  <a:srgbClr val="FF0000"/>
                </a:solidFill>
                <a:latin typeface="Times New Roman" pitchFamily="18" charset="0"/>
              </a:rPr>
              <a:t>P</a:t>
            </a:r>
            <a:r>
              <a:rPr lang="en-US" altLang="zh-CN" sz="1400" b="1" i="1">
                <a:solidFill>
                  <a:srgbClr val="FF0000"/>
                </a:solidFill>
                <a:latin typeface="Times New Roman" pitchFamily="18" charset="0"/>
                <a:sym typeface="宋体" pitchFamily="2" charset="-122"/>
              </a:rPr>
              <a:t>hysical design and microwave measurement: </a:t>
            </a:r>
            <a:r>
              <a:rPr lang="en-US" altLang="zh-CN" sz="1400" b="1" i="1">
                <a:solidFill>
                  <a:srgbClr val="FF0000"/>
                </a:solidFill>
                <a:latin typeface="Times New Roman" pitchFamily="18" charset="0"/>
              </a:rPr>
              <a:t>SINAP</a:t>
            </a:r>
          </a:p>
          <a:p>
            <a:pPr defTabSz="1949450">
              <a:lnSpc>
                <a:spcPct val="90000"/>
              </a:lnSpc>
            </a:pPr>
            <a:r>
              <a:rPr lang="en-US" altLang="zh-CN" sz="1400" b="1" i="1">
                <a:solidFill>
                  <a:srgbClr val="FF0000"/>
                </a:solidFill>
                <a:latin typeface="Times New Roman" pitchFamily="18" charset="0"/>
                <a:sym typeface="宋体" pitchFamily="2" charset="-122"/>
              </a:rPr>
              <a:t>Engineering design and manufacturing:</a:t>
            </a:r>
            <a:r>
              <a:rPr lang="en-US" altLang="zh-CN" sz="1400" b="1" i="1">
                <a:solidFill>
                  <a:srgbClr val="FF0000"/>
                </a:solidFill>
                <a:latin typeface="Times New Roman" pitchFamily="18" charset="0"/>
              </a:rPr>
              <a:t> HVAC</a:t>
            </a:r>
          </a:p>
        </p:txBody>
      </p:sp>
      <p:pic>
        <p:nvPicPr>
          <p:cNvPr id="7" name="新录音9.wav">
            <a:hlinkClick r:id="" action="ppaction://media"/>
          </p:cNvPr>
          <p:cNvPicPr>
            <a:picLocks noRot="1" noChangeAspect="1"/>
          </p:cNvPicPr>
          <p:nvPr>
            <a:audioFile r:link="rId1"/>
          </p:nvPr>
        </p:nvPicPr>
        <p:blipFill>
          <a:blip r:embed="rId4" cstate="print"/>
          <a:srcRect/>
          <a:stretch>
            <a:fillRect/>
          </a:stretch>
        </p:blipFill>
        <p:spPr bwMode="auto">
          <a:xfrm>
            <a:off x="4068763" y="333375"/>
            <a:ext cx="304800" cy="304800"/>
          </a:xfrm>
          <a:prstGeom prst="rect">
            <a:avLst/>
          </a:prstGeom>
          <a:noFill/>
          <a:ln w="9525">
            <a:noFill/>
            <a:miter lim="800000"/>
            <a:headEnd/>
            <a:tailEnd/>
          </a:ln>
        </p:spPr>
      </p:pic>
    </p:spTree>
  </p:cSld>
  <p:clrMapOvr>
    <a:masterClrMapping/>
  </p:clrMapOvr>
  <p:transition advTm="961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7"/>
          <p:cNvPicPr>
            <a:picLocks noChangeAspect="1" noChangeArrowheads="1"/>
          </p:cNvPicPr>
          <p:nvPr/>
        </p:nvPicPr>
        <p:blipFill>
          <a:blip r:embed="rId3" cstate="print"/>
          <a:srcRect/>
          <a:stretch>
            <a:fillRect/>
          </a:stretch>
        </p:blipFill>
        <p:spPr bwMode="auto">
          <a:xfrm>
            <a:off x="1582738" y="2020888"/>
            <a:ext cx="2286000" cy="1984375"/>
          </a:xfrm>
          <a:prstGeom prst="rect">
            <a:avLst/>
          </a:prstGeom>
          <a:noFill/>
          <a:ln w="28575">
            <a:noFill/>
            <a:miter lim="800000"/>
            <a:headEnd/>
            <a:tailEnd/>
          </a:ln>
        </p:spPr>
      </p:pic>
      <p:pic>
        <p:nvPicPr>
          <p:cNvPr id="14339" name="图片 10"/>
          <p:cNvPicPr>
            <a:picLocks noChangeAspect="1" noChangeArrowheads="1"/>
          </p:cNvPicPr>
          <p:nvPr/>
        </p:nvPicPr>
        <p:blipFill>
          <a:blip r:embed="rId4" cstate="print"/>
          <a:srcRect/>
          <a:stretch>
            <a:fillRect/>
          </a:stretch>
        </p:blipFill>
        <p:spPr bwMode="auto">
          <a:xfrm>
            <a:off x="4340225" y="2028825"/>
            <a:ext cx="2773363" cy="1936750"/>
          </a:xfrm>
          <a:prstGeom prst="rect">
            <a:avLst/>
          </a:prstGeom>
          <a:noFill/>
          <a:ln w="28575">
            <a:noFill/>
            <a:miter lim="800000"/>
            <a:headEnd/>
            <a:tailEnd/>
          </a:ln>
        </p:spPr>
      </p:pic>
      <p:sp>
        <p:nvSpPr>
          <p:cNvPr id="14340" name="文本框 4"/>
          <p:cNvSpPr txBox="1">
            <a:spLocks noChangeArrowheads="1"/>
          </p:cNvSpPr>
          <p:nvPr/>
        </p:nvSpPr>
        <p:spPr bwMode="auto">
          <a:xfrm>
            <a:off x="1493838" y="1427163"/>
            <a:ext cx="2455862" cy="398462"/>
          </a:xfrm>
          <a:prstGeom prst="rect">
            <a:avLst/>
          </a:prstGeom>
          <a:noFill/>
          <a:ln w="9525">
            <a:noFill/>
            <a:miter lim="800000"/>
            <a:headEnd/>
            <a:tailEnd/>
          </a:ln>
        </p:spPr>
        <p:txBody>
          <a:bodyPr wrap="none">
            <a:spAutoFit/>
          </a:bodyPr>
          <a:lstStyle/>
          <a:p>
            <a:r>
              <a:rPr lang="en-US" altLang="zh-CN" sz="2000" b="1" i="1">
                <a:solidFill>
                  <a:srgbClr val="0000FF"/>
                </a:solidFill>
                <a:latin typeface="Times New Roman" pitchFamily="18" charset="0"/>
                <a:sym typeface="宋体" pitchFamily="2" charset="-122"/>
              </a:rPr>
              <a:t>C band 5 Cell cavit</a:t>
            </a:r>
            <a:r>
              <a:rPr lang="en-US" altLang="zh-CN" sz="2000" b="1" i="1">
                <a:solidFill>
                  <a:srgbClr val="0000FF"/>
                </a:solidFill>
                <a:latin typeface="Times New Roman" pitchFamily="18" charset="0"/>
                <a:sym typeface="Arial" pitchFamily="34" charset="0"/>
              </a:rPr>
              <a:t>ies</a:t>
            </a:r>
          </a:p>
        </p:txBody>
      </p:sp>
      <p:sp>
        <p:nvSpPr>
          <p:cNvPr id="14341" name="文本框 4"/>
          <p:cNvSpPr txBox="1">
            <a:spLocks noChangeArrowheads="1"/>
          </p:cNvSpPr>
          <p:nvPr/>
        </p:nvSpPr>
        <p:spPr bwMode="auto">
          <a:xfrm>
            <a:off x="4435475" y="1455738"/>
            <a:ext cx="2427288" cy="398462"/>
          </a:xfrm>
          <a:prstGeom prst="rect">
            <a:avLst/>
          </a:prstGeom>
          <a:noFill/>
          <a:ln w="9525">
            <a:noFill/>
            <a:miter lim="800000"/>
            <a:headEnd/>
            <a:tailEnd/>
          </a:ln>
        </p:spPr>
        <p:txBody>
          <a:bodyPr wrap="none">
            <a:spAutoFit/>
          </a:bodyPr>
          <a:lstStyle/>
          <a:p>
            <a:r>
              <a:rPr lang="en-US" altLang="zh-CN" sz="2000" b="1" i="1">
                <a:solidFill>
                  <a:srgbClr val="0000FF"/>
                </a:solidFill>
                <a:latin typeface="Times New Roman" pitchFamily="18" charset="0"/>
                <a:sym typeface="宋体" pitchFamily="2" charset="-122"/>
              </a:rPr>
              <a:t>S band 5 Cell cavit</a:t>
            </a:r>
            <a:r>
              <a:rPr lang="en-US" altLang="zh-CN" sz="2000" b="1" i="1">
                <a:solidFill>
                  <a:srgbClr val="0000FF"/>
                </a:solidFill>
                <a:latin typeface="Times New Roman" pitchFamily="18" charset="0"/>
                <a:sym typeface="Arial" pitchFamily="34" charset="0"/>
              </a:rPr>
              <a:t>ies</a:t>
            </a:r>
          </a:p>
        </p:txBody>
      </p:sp>
      <p:sp>
        <p:nvSpPr>
          <p:cNvPr id="14342" name="文本框 2"/>
          <p:cNvSpPr txBox="1">
            <a:spLocks noChangeArrowheads="1"/>
          </p:cNvSpPr>
          <p:nvPr/>
        </p:nvSpPr>
        <p:spPr bwMode="auto">
          <a:xfrm>
            <a:off x="1816100" y="4081463"/>
            <a:ext cx="1881188" cy="339725"/>
          </a:xfrm>
          <a:prstGeom prst="rect">
            <a:avLst/>
          </a:prstGeom>
          <a:noFill/>
          <a:ln w="9525">
            <a:noFill/>
            <a:miter lim="800000"/>
            <a:headEnd/>
            <a:tailEnd/>
          </a:ln>
        </p:spPr>
        <p:txBody>
          <a:bodyPr wrap="none">
            <a:spAutoFit/>
          </a:bodyPr>
          <a:lstStyle/>
          <a:p>
            <a:pPr defTabSz="1949450">
              <a:lnSpc>
                <a:spcPct val="90000"/>
              </a:lnSpc>
            </a:pPr>
            <a:r>
              <a:rPr lang="en-US" altLang="zh-CN" b="1" i="1">
                <a:solidFill>
                  <a:srgbClr val="0000FF"/>
                </a:solidFill>
                <a:latin typeface="Times New Roman" pitchFamily="18" charset="0"/>
                <a:sym typeface="宋体" pitchFamily="2" charset="-122"/>
              </a:rPr>
              <a:t>Brazing by</a:t>
            </a:r>
            <a:r>
              <a:rPr lang="en-US" altLang="zh-CN" b="1" i="1">
                <a:solidFill>
                  <a:srgbClr val="0000FF"/>
                </a:solidFill>
                <a:latin typeface="Times New Roman" pitchFamily="18" charset="0"/>
              </a:rPr>
              <a:t> HVAC</a:t>
            </a:r>
            <a:endParaRPr lang="zh-CN" altLang="en-US"/>
          </a:p>
        </p:txBody>
      </p:sp>
      <p:sp>
        <p:nvSpPr>
          <p:cNvPr id="14343" name="文本框 3"/>
          <p:cNvSpPr txBox="1">
            <a:spLocks noChangeArrowheads="1"/>
          </p:cNvSpPr>
          <p:nvPr/>
        </p:nvSpPr>
        <p:spPr bwMode="auto">
          <a:xfrm>
            <a:off x="4730750" y="4046538"/>
            <a:ext cx="1981200" cy="339725"/>
          </a:xfrm>
          <a:prstGeom prst="rect">
            <a:avLst/>
          </a:prstGeom>
          <a:noFill/>
          <a:ln w="9525">
            <a:noFill/>
            <a:miter lim="800000"/>
            <a:headEnd/>
            <a:tailEnd/>
          </a:ln>
        </p:spPr>
        <p:txBody>
          <a:bodyPr wrap="none">
            <a:spAutoFit/>
          </a:bodyPr>
          <a:lstStyle/>
          <a:p>
            <a:pPr defTabSz="1949450">
              <a:lnSpc>
                <a:spcPct val="90000"/>
              </a:lnSpc>
            </a:pPr>
            <a:r>
              <a:rPr lang="en-US" altLang="zh-CN" b="1" i="1">
                <a:solidFill>
                  <a:srgbClr val="0000FF"/>
                </a:solidFill>
                <a:latin typeface="Times New Roman" pitchFamily="18" charset="0"/>
                <a:sym typeface="宋体" pitchFamily="2" charset="-122"/>
              </a:rPr>
              <a:t>Maching by HVAC</a:t>
            </a:r>
            <a:endParaRPr lang="zh-CN" altLang="en-US"/>
          </a:p>
        </p:txBody>
      </p:sp>
      <p:pic>
        <p:nvPicPr>
          <p:cNvPr id="8" name="新录音10.wav">
            <a:hlinkClick r:id="" action="ppaction://media"/>
          </p:cNvPr>
          <p:cNvPicPr>
            <a:picLocks noRot="1" noChangeAspect="1"/>
          </p:cNvPicPr>
          <p:nvPr>
            <a:audioFile r:link="rId1"/>
          </p:nvPr>
        </p:nvPicPr>
        <p:blipFill>
          <a:blip r:embed="rId5" cstate="print"/>
          <a:srcRect/>
          <a:stretch>
            <a:fillRect/>
          </a:stretch>
        </p:blipFill>
        <p:spPr bwMode="auto">
          <a:xfrm>
            <a:off x="3851275" y="260350"/>
            <a:ext cx="304800" cy="304800"/>
          </a:xfrm>
          <a:prstGeom prst="rect">
            <a:avLst/>
          </a:prstGeom>
          <a:noFill/>
          <a:ln w="9525">
            <a:noFill/>
            <a:miter lim="800000"/>
            <a:headEnd/>
            <a:tailEnd/>
          </a:ln>
        </p:spPr>
      </p:pic>
    </p:spTree>
  </p:cSld>
  <p:clrMapOvr>
    <a:masterClrMapping/>
  </p:clrMapOvr>
  <p:transition advTm="870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4"/>
          <p:cNvPicPr>
            <a:picLocks noChangeAspect="1" noChangeArrowheads="1"/>
          </p:cNvPicPr>
          <p:nvPr/>
        </p:nvPicPr>
        <p:blipFill>
          <a:blip r:embed="rId3" cstate="print"/>
          <a:srcRect/>
          <a:stretch>
            <a:fillRect/>
          </a:stretch>
        </p:blipFill>
        <p:spPr bwMode="auto">
          <a:xfrm>
            <a:off x="5295900" y="1419225"/>
            <a:ext cx="1296988" cy="2162175"/>
          </a:xfrm>
          <a:prstGeom prst="rect">
            <a:avLst/>
          </a:prstGeom>
          <a:noFill/>
          <a:ln w="9525">
            <a:noFill/>
            <a:miter lim="800000"/>
            <a:headEnd/>
            <a:tailEnd/>
          </a:ln>
        </p:spPr>
      </p:pic>
      <p:pic>
        <p:nvPicPr>
          <p:cNvPr id="15363" name="图片 1"/>
          <p:cNvPicPr>
            <a:picLocks noChangeAspect="1" noChangeArrowheads="1"/>
          </p:cNvPicPr>
          <p:nvPr/>
        </p:nvPicPr>
        <p:blipFill>
          <a:blip r:embed="rId4" cstate="print"/>
          <a:srcRect/>
          <a:stretch>
            <a:fillRect/>
          </a:stretch>
        </p:blipFill>
        <p:spPr bwMode="auto">
          <a:xfrm>
            <a:off x="1927225" y="1431925"/>
            <a:ext cx="1652588" cy="2159000"/>
          </a:xfrm>
          <a:prstGeom prst="rect">
            <a:avLst/>
          </a:prstGeom>
          <a:noFill/>
          <a:ln w="9525">
            <a:noFill/>
            <a:miter lim="800000"/>
            <a:headEnd/>
            <a:tailEnd/>
          </a:ln>
        </p:spPr>
      </p:pic>
      <p:graphicFrame>
        <p:nvGraphicFramePr>
          <p:cNvPr id="4" name="表格 3"/>
          <p:cNvGraphicFramePr/>
          <p:nvPr/>
        </p:nvGraphicFramePr>
        <p:xfrm>
          <a:off x="1727200" y="3651250"/>
          <a:ext cx="2253615" cy="1637030"/>
        </p:xfrm>
        <a:graphic>
          <a:graphicData uri="http://schemas.openxmlformats.org/drawingml/2006/table">
            <a:tbl>
              <a:tblPr firstRow="1" bandRow="1">
                <a:tableStyleId>{5940675A-B579-460E-94D1-54222C63F5DA}</a:tableStyleId>
              </a:tblPr>
              <a:tblGrid>
                <a:gridCol w="2253615"/>
              </a:tblGrid>
              <a:tr h="181610">
                <a:tc>
                  <a:txBody>
                    <a:bodyPr/>
                    <a:lstStyle/>
                    <a:p>
                      <a:pPr>
                        <a:buNone/>
                      </a:pPr>
                      <a:r>
                        <a:rPr lang="en-US" altLang="zh-CN" sz="1000" i="1" dirty="0">
                          <a:solidFill>
                            <a:schemeClr val="tx1"/>
                          </a:solidFill>
                          <a:latin typeface="Times New Roman" panose="02020603050405020304" charset="0"/>
                          <a:ea typeface="宋体" panose="02010600030101010101" pitchFamily="2" charset="-122"/>
                          <a:cs typeface="宋体" panose="02010600030101010101" pitchFamily="2" charset="-122"/>
                        </a:rPr>
                        <a:t>Frequency range:  5712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Work mode: TE114</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buNone/>
                      </a:pPr>
                      <a:r>
                        <a:rPr lang="en-US" altLang="zh-CN" sz="1000" i="1" dirty="0">
                          <a:latin typeface="Times New Roman" panose="02020603050405020304" charset="0"/>
                          <a:ea typeface="宋体" panose="02010600030101010101" pitchFamily="2" charset="-122"/>
                          <a:cs typeface="宋体" panose="02010600030101010101" pitchFamily="2" charset="-122"/>
                          <a:sym typeface="+mn-ea"/>
                        </a:rPr>
                        <a:t>Frequency adjustable range</a:t>
                      </a:r>
                      <a:r>
                        <a:rPr lang="en-US" altLang="zh-CN" sz="1000" i="1" dirty="0">
                          <a:solidFill>
                            <a:schemeClr val="tx1"/>
                          </a:solidFill>
                          <a:latin typeface="Times New Roman" panose="02020603050405020304" charset="0"/>
                          <a:ea typeface="宋体" panose="02010600030101010101" pitchFamily="2" charset="-122"/>
                          <a:cs typeface="宋体" panose="02010600030101010101" pitchFamily="2" charset="-122"/>
                          <a:sym typeface="+mn-ea"/>
                        </a:rPr>
                        <a:t>:  2MHz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Coupling degree: 5</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±5%</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Quality factor: </a:t>
                      </a:r>
                      <a:r>
                        <a:rPr lang="en-US" altLang="zh-CN" sz="1000" i="1">
                          <a:latin typeface="Times New Roman" panose="02020603050405020304" charset="0"/>
                          <a:ea typeface="宋体" panose="02010600030101010101" pitchFamily="2" charset="-122"/>
                          <a:cs typeface="宋体" panose="02010600030101010101" pitchFamily="2" charset="-122"/>
                          <a:sym typeface="+mn-ea"/>
                        </a:rPr>
                        <a:t>100000±5%</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36385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 copper(waveguide)</a:t>
                      </a:r>
                    </a:p>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                316L,</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≤1.03(flange)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 inner</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5384" name="文本框 4"/>
          <p:cNvSpPr txBox="1">
            <a:spLocks noChangeArrowheads="1"/>
          </p:cNvSpPr>
          <p:nvPr/>
        </p:nvSpPr>
        <p:spPr bwMode="auto">
          <a:xfrm>
            <a:off x="1319213" y="941388"/>
            <a:ext cx="2647950" cy="398462"/>
          </a:xfrm>
          <a:prstGeom prst="rect">
            <a:avLst/>
          </a:prstGeom>
          <a:noFill/>
          <a:ln w="9525">
            <a:noFill/>
            <a:miter lim="800000"/>
            <a:headEnd/>
            <a:tailEnd/>
          </a:ln>
        </p:spPr>
        <p:txBody>
          <a:bodyPr wrap="none">
            <a:spAutoFit/>
          </a:bodyPr>
          <a:lstStyle/>
          <a:p>
            <a:r>
              <a:rPr lang="en-US" altLang="zh-CN" sz="2000" b="1" i="1">
                <a:solidFill>
                  <a:srgbClr val="0000FF"/>
                </a:solidFill>
                <a:latin typeface="Times New Roman" pitchFamily="18" charset="0"/>
              </a:rPr>
              <a:t>Sphere energy doubler</a:t>
            </a:r>
          </a:p>
        </p:txBody>
      </p:sp>
      <p:graphicFrame>
        <p:nvGraphicFramePr>
          <p:cNvPr id="6" name="表格 5"/>
          <p:cNvGraphicFramePr/>
          <p:nvPr/>
        </p:nvGraphicFramePr>
        <p:xfrm>
          <a:off x="4927600" y="3646488"/>
          <a:ext cx="2253615" cy="1637030"/>
        </p:xfrm>
        <a:graphic>
          <a:graphicData uri="http://schemas.openxmlformats.org/drawingml/2006/table">
            <a:tbl>
              <a:tblPr firstRow="1" bandRow="1">
                <a:tableStyleId>{5940675A-B579-460E-94D1-54222C63F5DA}</a:tableStyleId>
              </a:tblPr>
              <a:tblGrid>
                <a:gridCol w="2253615"/>
              </a:tblGrid>
              <a:tr h="18161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Frequency range:  11424 MHz </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Work mode: TE113</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buNone/>
                      </a:pPr>
                      <a:r>
                        <a:rPr lang="en-US" altLang="zh-CN" sz="1000" i="1">
                          <a:latin typeface="Times New Roman" panose="02020603050405020304" charset="0"/>
                          <a:ea typeface="宋体" panose="02010600030101010101" pitchFamily="2" charset="-122"/>
                          <a:cs typeface="宋体" panose="02010600030101010101" pitchFamily="2" charset="-122"/>
                          <a:sym typeface="+mn-ea"/>
                        </a:rPr>
                        <a:t>Frequency adjustable range</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  4MHz</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Coupling degree: 4.6</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±5%</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lgn="l">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Quality factor: 95</a:t>
                      </a:r>
                      <a:r>
                        <a:rPr lang="en-US" altLang="zh-CN" sz="1000" i="1">
                          <a:latin typeface="Times New Roman" panose="02020603050405020304" charset="0"/>
                          <a:ea typeface="宋体" panose="02010600030101010101" pitchFamily="2" charset="-122"/>
                          <a:cs typeface="宋体" panose="02010600030101010101" pitchFamily="2" charset="-122"/>
                          <a:sym typeface="+mn-ea"/>
                        </a:rPr>
                        <a:t>000±5%</a:t>
                      </a:r>
                      <a:endPar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endParaRP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224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Leak rate: &lt; 2E-10 torr∙l/s</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363855">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Material: copper(waveguide)</a:t>
                      </a:r>
                    </a:p>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mn-ea"/>
                        </a:rPr>
                        <a:t>                316L,</a:t>
                      </a: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sym typeface="Symbol" panose="05050102010706020507" charset="0"/>
                        </a:rPr>
                        <a:t>≤1.03(flange)</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r h="181610">
                <a:tc>
                  <a:txBody>
                    <a:bodyPr/>
                    <a:lstStyle/>
                    <a:p>
                      <a:pPr>
                        <a:buNone/>
                      </a:pPr>
                      <a:r>
                        <a:rPr lang="en-US" altLang="zh-CN" sz="1000" i="1">
                          <a:solidFill>
                            <a:schemeClr val="tx1"/>
                          </a:solidFill>
                          <a:latin typeface="Times New Roman" panose="02020603050405020304" charset="0"/>
                          <a:ea typeface="宋体" panose="02010600030101010101" pitchFamily="2" charset="-122"/>
                          <a:cs typeface="宋体" panose="02010600030101010101" pitchFamily="2" charset="-122"/>
                        </a:rPr>
                        <a:t>Water cooling: inner</a:t>
                      </a:r>
                    </a:p>
                  </a:txBody>
                  <a:tcPr marL="0" marR="0" marT="0" marB="0">
                    <a:lnL w="3175">
                      <a:solidFill>
                        <a:schemeClr val="tx1"/>
                      </a:solidFill>
                      <a:prstDash val="solid"/>
                    </a:lnL>
                    <a:lnR w="3175">
                      <a:solidFill>
                        <a:schemeClr val="tx1"/>
                      </a:solidFill>
                      <a:prstDash val="solid"/>
                    </a:lnR>
                    <a:lnT w="3175">
                      <a:solidFill>
                        <a:schemeClr val="tx1"/>
                      </a:solidFill>
                      <a:prstDash val="solid"/>
                    </a:lnT>
                    <a:lnB w="3175">
                      <a:solidFill>
                        <a:schemeClr val="tx1"/>
                      </a:solidFill>
                      <a:prstDash val="solid"/>
                    </a:lnB>
                    <a:lnTlToBr>
                      <a:noFill/>
                    </a:lnTlToBr>
                    <a:lnBlToTr>
                      <a:noFill/>
                    </a:lnBlToTr>
                    <a:noFill/>
                  </a:tcPr>
                </a:tc>
              </a:tr>
            </a:tbl>
          </a:graphicData>
        </a:graphic>
      </p:graphicFrame>
      <p:sp>
        <p:nvSpPr>
          <p:cNvPr id="15405" name="文本框 1"/>
          <p:cNvSpPr txBox="1">
            <a:spLocks noChangeArrowheads="1"/>
          </p:cNvSpPr>
          <p:nvPr/>
        </p:nvSpPr>
        <p:spPr bwMode="auto">
          <a:xfrm>
            <a:off x="1603375" y="5459413"/>
            <a:ext cx="7273925" cy="533400"/>
          </a:xfrm>
          <a:prstGeom prst="rect">
            <a:avLst/>
          </a:prstGeom>
          <a:noFill/>
          <a:ln w="9525">
            <a:noFill/>
            <a:miter lim="800000"/>
            <a:headEnd/>
            <a:tailEnd/>
          </a:ln>
        </p:spPr>
        <p:txBody>
          <a:bodyPr>
            <a:spAutoFit/>
          </a:bodyPr>
          <a:lstStyle/>
          <a:p>
            <a:pPr defTabSz="1949450">
              <a:lnSpc>
                <a:spcPct val="90000"/>
              </a:lnSpc>
            </a:pPr>
            <a:r>
              <a:rPr lang="en-US" altLang="zh-CN" sz="1600" b="1" i="1">
                <a:solidFill>
                  <a:srgbClr val="0000FF"/>
                </a:solidFill>
                <a:latin typeface="Times New Roman" pitchFamily="18" charset="0"/>
              </a:rPr>
              <a:t>P</a:t>
            </a:r>
            <a:r>
              <a:rPr lang="en-US" altLang="zh-CN" sz="1600" b="1" i="1">
                <a:solidFill>
                  <a:srgbClr val="0000FF"/>
                </a:solidFill>
                <a:latin typeface="Times New Roman" pitchFamily="18" charset="0"/>
                <a:sym typeface="宋体" pitchFamily="2" charset="-122"/>
              </a:rPr>
              <a:t>hysical design and microwave measurement: </a:t>
            </a:r>
            <a:r>
              <a:rPr lang="en-US" altLang="zh-CN" sz="1600" b="1" i="1">
                <a:solidFill>
                  <a:srgbClr val="0000FF"/>
                </a:solidFill>
                <a:latin typeface="Times New Roman" pitchFamily="18" charset="0"/>
              </a:rPr>
              <a:t>SINAP</a:t>
            </a:r>
          </a:p>
          <a:p>
            <a:pPr defTabSz="1949450">
              <a:lnSpc>
                <a:spcPct val="90000"/>
              </a:lnSpc>
            </a:pPr>
            <a:r>
              <a:rPr lang="en-US" altLang="zh-CN" sz="1600" b="1" i="1">
                <a:solidFill>
                  <a:srgbClr val="0000FF"/>
                </a:solidFill>
                <a:latin typeface="Times New Roman" pitchFamily="18" charset="0"/>
                <a:sym typeface="宋体" pitchFamily="2" charset="-122"/>
              </a:rPr>
              <a:t>Engineering design and manufacturing:</a:t>
            </a:r>
            <a:r>
              <a:rPr lang="en-US" altLang="zh-CN" sz="1600" b="1" i="1">
                <a:solidFill>
                  <a:srgbClr val="0000FF"/>
                </a:solidFill>
                <a:latin typeface="Times New Roman" pitchFamily="18" charset="0"/>
              </a:rPr>
              <a:t> HVAC</a:t>
            </a:r>
          </a:p>
        </p:txBody>
      </p:sp>
      <p:pic>
        <p:nvPicPr>
          <p:cNvPr id="8" name="新录音11.wav">
            <a:hlinkClick r:id="" action="ppaction://media"/>
          </p:cNvPr>
          <p:cNvPicPr>
            <a:picLocks noRot="1" noChangeAspect="1"/>
          </p:cNvPicPr>
          <p:nvPr>
            <a:audioFile r:link="rId1"/>
          </p:nvPr>
        </p:nvPicPr>
        <p:blipFill>
          <a:blip r:embed="rId5" cstate="print"/>
          <a:srcRect/>
          <a:stretch>
            <a:fillRect/>
          </a:stretch>
        </p:blipFill>
        <p:spPr bwMode="auto">
          <a:xfrm>
            <a:off x="3851275" y="260350"/>
            <a:ext cx="304800" cy="304800"/>
          </a:xfrm>
          <a:prstGeom prst="rect">
            <a:avLst/>
          </a:prstGeom>
          <a:noFill/>
          <a:ln w="9525">
            <a:noFill/>
            <a:miter lim="800000"/>
            <a:headEnd/>
            <a:tailEnd/>
          </a:ln>
        </p:spPr>
      </p:pic>
    </p:spTree>
  </p:cSld>
  <p:clrMapOvr>
    <a:masterClrMapping/>
  </p:clrMapOvr>
  <p:transition advTm="106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1-hvac">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hva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hva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hva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hva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hva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hva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hva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hva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hva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hva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hva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hva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1-hvac">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1-hva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1-hva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1-hva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1-hva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1-hva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1-hva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1-hva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1-hva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1-hva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1-hva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1-hva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1-hva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TotalTime>
  <Words>1964</Words>
  <Application>Microsoft Office PowerPoint</Application>
  <PresentationFormat>全屏显示(4:3)</PresentationFormat>
  <Paragraphs>392</Paragraphs>
  <Slides>21</Slides>
  <Notes>1</Notes>
  <HiddenSlides>0</HiddenSlides>
  <MMClips>16</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21</vt:i4>
      </vt:variant>
    </vt:vector>
  </HeadingPairs>
  <TitlesOfParts>
    <vt:vector size="35" baseType="lpstr">
      <vt:lpstr>Arial</vt:lpstr>
      <vt:lpstr>宋体</vt:lpstr>
      <vt:lpstr>Wingdings</vt:lpstr>
      <vt:lpstr>Calibri</vt:lpstr>
      <vt:lpstr>黑体</vt:lpstr>
      <vt:lpstr>新宋体</vt:lpstr>
      <vt:lpstr>+mn-ea</vt:lpstr>
      <vt:lpstr>楷体_GB2312</vt:lpstr>
      <vt:lpstr>Times New Roman</vt:lpstr>
      <vt:lpstr>Symbol</vt:lpstr>
      <vt:lpstr>Arial Unicode MS</vt:lpstr>
      <vt:lpstr>1-hvac</vt:lpstr>
      <vt:lpstr>1_1-hvac</vt:lpstr>
      <vt:lpstr>Bitmap Image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HECAI</dc:creator>
  <cp:lastModifiedBy>pc</cp:lastModifiedBy>
  <cp:revision>876</cp:revision>
  <dcterms:created xsi:type="dcterms:W3CDTF">2005-09-19T13:43:00Z</dcterms:created>
  <dcterms:modified xsi:type="dcterms:W3CDTF">2018-06-07T00:09:04Z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2052-10.1.0.7245</vt:lpwstr>
  </property>
</Properties>
</file>