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gif" ContentType="video/unknown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notesMasterIdLst>
    <p:notesMasterId r:id="rId22"/>
  </p:notesMasterIdLst>
  <p:handoutMasterIdLst>
    <p:handoutMasterId r:id="rId23"/>
  </p:handoutMasterIdLst>
  <p:sldIdLst>
    <p:sldId id="259" r:id="rId2"/>
    <p:sldId id="270" r:id="rId3"/>
    <p:sldId id="437" r:id="rId4"/>
    <p:sldId id="421" r:id="rId5"/>
    <p:sldId id="423" r:id="rId6"/>
    <p:sldId id="425" r:id="rId7"/>
    <p:sldId id="426" r:id="rId8"/>
    <p:sldId id="431" r:id="rId9"/>
    <p:sldId id="434" r:id="rId10"/>
    <p:sldId id="430" r:id="rId11"/>
    <p:sldId id="327" r:id="rId12"/>
    <p:sldId id="290" r:id="rId13"/>
    <p:sldId id="417" r:id="rId14"/>
    <p:sldId id="405" r:id="rId15"/>
    <p:sldId id="381" r:id="rId16"/>
    <p:sldId id="428" r:id="rId17"/>
    <p:sldId id="429" r:id="rId18"/>
    <p:sldId id="433" r:id="rId19"/>
    <p:sldId id="435" r:id="rId20"/>
    <p:sldId id="411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D1CA9"/>
    <a:srgbClr val="59EA35"/>
    <a:srgbClr val="7733A4"/>
    <a:srgbClr val="A7AF3F"/>
    <a:srgbClr val="6CAB4B"/>
    <a:srgbClr val="49BD2A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20" autoAdjust="0"/>
    <p:restoredTop sz="96716" autoAdjust="0"/>
  </p:normalViewPr>
  <p:slideViewPr>
    <p:cSldViewPr>
      <p:cViewPr varScale="1">
        <p:scale>
          <a:sx n="101" d="100"/>
          <a:sy n="101" d="100"/>
        </p:scale>
        <p:origin x="-1320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1" d="100"/>
          <a:sy n="71" d="100"/>
        </p:scale>
        <p:origin x="-1968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handoutMaster" Target="handoutMasters/handout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Relationship Id="rId2" Type="http://schemas.openxmlformats.org/officeDocument/2006/relationships/image" Target="../media/image1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Relationship Id="rId2" Type="http://schemas.openxmlformats.org/officeDocument/2006/relationships/image" Target="../media/image20.emf"/><Relationship Id="rId3" Type="http://schemas.openxmlformats.org/officeDocument/2006/relationships/image" Target="../media/image2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7BC510-34BA-4E09-9618-F80A27368726}" type="datetimeFigureOut">
              <a:rPr lang="en-US" smtClean="0"/>
              <a:pPr/>
              <a:t>6/9/18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624CA6-C559-4822-BAAC-A8EDDA8FA44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84075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756801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0042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>
          <a:xfrm>
            <a:off x="453542" y="2819400"/>
            <a:ext cx="8229600" cy="1143000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Click to add title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3" hasCustomPrompt="1"/>
          </p:nvPr>
        </p:nvSpPr>
        <p:spPr>
          <a:xfrm>
            <a:off x="7391400" y="6553200"/>
            <a:ext cx="1647675" cy="304800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>
                <a:solidFill>
                  <a:schemeClr val="bg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LA-UR-16-XXXXX</a:t>
            </a:r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4"/>
          </p:nvPr>
        </p:nvSpPr>
        <p:spPr>
          <a:xfrm>
            <a:off x="8312300" y="6019800"/>
            <a:ext cx="723900" cy="365125"/>
          </a:xfrm>
        </p:spPr>
        <p:txBody>
          <a:bodyPr/>
          <a:lstStyle/>
          <a:p>
            <a:r>
              <a:rPr lang="en-US" smtClean="0"/>
              <a:t>Slide </a:t>
            </a:r>
            <a:fld id="{2651EAAB-5D0D-473B-859D-C18D8179491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5" hasCustomPrompt="1"/>
          </p:nvPr>
        </p:nvSpPr>
        <p:spPr>
          <a:xfrm>
            <a:off x="990600" y="4038600"/>
            <a:ext cx="7162800" cy="914400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400"/>
            </a:lvl1pPr>
            <a:lvl2pPr marL="344488" indent="0" algn="ctr">
              <a:buNone/>
              <a:defRPr sz="2400"/>
            </a:lvl2pPr>
            <a:lvl3pPr marL="681037" indent="0" algn="ctr">
              <a:buNone/>
              <a:defRPr sz="2400"/>
            </a:lvl3pPr>
            <a:lvl4pPr marL="1031875" indent="0" algn="ctr">
              <a:buNone/>
              <a:defRPr sz="2400"/>
            </a:lvl4pPr>
            <a:lvl5pPr marL="1604963" indent="0" algn="ctr">
              <a:buNone/>
              <a:defRPr sz="2400"/>
            </a:lvl5pPr>
          </a:lstStyle>
          <a:p>
            <a:pPr lvl="0"/>
            <a:r>
              <a:rPr lang="en-US" dirty="0" smtClean="0"/>
              <a:t>Click to add subtitle &amp; author</a:t>
            </a:r>
            <a:endParaRPr lang="en-US" dirty="0"/>
          </a:p>
        </p:txBody>
      </p:sp>
      <p:sp>
        <p:nvSpPr>
          <p:cNvPr id="20" name="Text Placeholder 18"/>
          <p:cNvSpPr>
            <a:spLocks noGrp="1"/>
          </p:cNvSpPr>
          <p:nvPr>
            <p:ph type="body" sz="quarter" idx="16" hasCustomPrompt="1"/>
          </p:nvPr>
        </p:nvSpPr>
        <p:spPr>
          <a:xfrm>
            <a:off x="2168042" y="5029200"/>
            <a:ext cx="4800600" cy="990600"/>
          </a:xfrm>
          <a:prstGeom prst="rect">
            <a:avLst/>
          </a:prstGeom>
        </p:spPr>
        <p:txBody>
          <a:bodyPr anchor="b"/>
          <a:lstStyle>
            <a:lvl1pPr marL="0" indent="0" algn="ctr">
              <a:spcBef>
                <a:spcPts val="0"/>
              </a:spcBef>
              <a:buNone/>
              <a:defRPr sz="2400"/>
            </a:lvl1pPr>
            <a:lvl2pPr marL="344488" indent="0" algn="ctr">
              <a:buNone/>
              <a:defRPr sz="2400"/>
            </a:lvl2pPr>
            <a:lvl3pPr marL="681037" indent="0" algn="ctr">
              <a:buNone/>
              <a:defRPr sz="2400"/>
            </a:lvl3pPr>
            <a:lvl4pPr marL="1031875" indent="0" algn="ctr">
              <a:buNone/>
              <a:defRPr sz="2400"/>
            </a:lvl4pPr>
            <a:lvl5pPr marL="1604963" indent="0" algn="ctr">
              <a:buNone/>
              <a:defRPr sz="2400"/>
            </a:lvl5pPr>
          </a:lstStyle>
          <a:p>
            <a:pPr lvl="0"/>
            <a:r>
              <a:rPr lang="en-US" dirty="0" smtClean="0"/>
              <a:t>Click to add details, 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4078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2651EAAB-5D0D-473B-859D-C18D8179491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457200" y="1600200"/>
            <a:ext cx="8229600" cy="4343399"/>
          </a:xfrm>
        </p:spPr>
        <p:txBody>
          <a:bodyPr/>
          <a:lstStyle>
            <a:lvl1pPr>
              <a:spcBef>
                <a:spcPts val="0"/>
              </a:spcBef>
              <a:spcAft>
                <a:spcPts val="600"/>
              </a:spcAft>
              <a:defRPr/>
            </a:lvl1pPr>
            <a:lvl2pPr>
              <a:spcBef>
                <a:spcPts val="0"/>
              </a:spcBef>
              <a:spcAft>
                <a:spcPts val="600"/>
              </a:spcAft>
              <a:defRPr/>
            </a:lvl2pPr>
            <a:lvl3pPr>
              <a:spcBef>
                <a:spcPts val="0"/>
              </a:spcBef>
              <a:spcAft>
                <a:spcPts val="600"/>
              </a:spcAft>
              <a:defRPr/>
            </a:lvl3pPr>
            <a:lvl4pPr>
              <a:spcBef>
                <a:spcPts val="0"/>
              </a:spcBef>
              <a:spcAft>
                <a:spcPts val="600"/>
              </a:spcAft>
              <a:defRPr/>
            </a:lvl4pPr>
            <a:lvl5pPr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dirty="0" smtClean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1429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2651EAAB-5D0D-473B-859D-C18D8179491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algn="ctr"/>
            <a:endParaRPr lang="en-US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457200" y="1600200"/>
            <a:ext cx="4038600" cy="441960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648200" y="1600200"/>
            <a:ext cx="4038600" cy="4419600"/>
          </a:xfrm>
        </p:spPr>
        <p:txBody>
          <a:bodyPr/>
          <a:lstStyle>
            <a:lvl1pPr>
              <a:spcBef>
                <a:spcPts val="0"/>
              </a:spcBef>
              <a:spcAft>
                <a:spcPts val="600"/>
              </a:spcAft>
              <a:defRPr/>
            </a:lvl1pPr>
            <a:lvl2pPr>
              <a:spcBef>
                <a:spcPts val="0"/>
              </a:spcBef>
              <a:spcAft>
                <a:spcPts val="600"/>
              </a:spcAft>
              <a:defRPr/>
            </a:lvl2pPr>
            <a:lvl3pPr marL="1031875" indent="-350838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/>
            </a:lvl3pPr>
            <a:lvl4pPr marL="1374775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–"/>
              <a:defRPr/>
            </a:lvl4pPr>
            <a:lvl5pPr marL="1830388" indent="-225425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 dirty="0" smtClean="0"/>
              <a:t>Click to add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dirty="0" smtClean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97776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Object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F4B834"/>
              </a:buClr>
              <a:buSzTx/>
              <a:buFont typeface="Wingdings" pitchFamily="2" charset="2"/>
              <a:buNone/>
              <a:tabLst/>
              <a:defRPr sz="2800" i="1">
                <a:solidFill>
                  <a:schemeClr val="tx1"/>
                </a:solidFill>
              </a:defRPr>
            </a:lvl1pPr>
            <a:lvl2pPr marL="690563" marR="0" indent="-3460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F4B834"/>
              </a:buClr>
              <a:buSzPct val="120000"/>
              <a:buFont typeface="Arial" panose="020B0604020202020204" pitchFamily="34" charset="0"/>
              <a:buChar char="–"/>
              <a:tabLst/>
              <a:def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Arial" pitchFamily="34" charset="0"/>
              </a:defRPr>
            </a:lvl2pPr>
            <a:lvl3pPr marL="1031875" marR="0" indent="-35083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F4B834"/>
              </a:buClr>
              <a:buSzPct val="130000"/>
              <a:buFont typeface="Arial" pitchFamily="34" charset="0"/>
              <a:buChar char="•"/>
              <a:tabLst/>
              <a:defRPr sz="2000">
                <a:solidFill>
                  <a:schemeClr val="tx1"/>
                </a:solidFill>
              </a:defRPr>
            </a:lvl3pPr>
            <a:lvl4pPr marL="1374775" marR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F4B834"/>
              </a:buClr>
              <a:buSzPct val="130000"/>
              <a:buFont typeface="Arial" panose="020B0604020202020204" pitchFamily="34" charset="0"/>
              <a:buChar char="-"/>
              <a:tabLst/>
              <a:defRPr sz="1800">
                <a:solidFill>
                  <a:schemeClr val="tx1"/>
                </a:solidFill>
              </a:defRPr>
            </a:lvl4pPr>
            <a:lvl5pPr marL="1830388" marR="0" indent="-22542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4B834"/>
              </a:buClr>
              <a:buSzTx/>
              <a:buFont typeface="Arial" pitchFamily="34" charset="0"/>
              <a:buChar char="–"/>
              <a:tabLst/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icon to add  graphics</a:t>
            </a:r>
          </a:p>
        </p:txBody>
      </p:sp>
      <p:sp>
        <p:nvSpPr>
          <p:cNvPr id="5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648200" y="4906963"/>
            <a:ext cx="4038600" cy="12192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FontTx/>
              <a:buNone/>
              <a:defRPr lang="en-US" sz="2000" i="1" dirty="0" smtClean="0"/>
            </a:lvl1pPr>
            <a:lvl2pPr marL="457200" indent="0">
              <a:buFontTx/>
              <a:buNone/>
              <a:defRPr lang="en-US" sz="2000" dirty="0" smtClean="0"/>
            </a:lvl2pPr>
            <a:lvl3pPr marL="914400" indent="0">
              <a:buFontTx/>
              <a:buNone/>
              <a:defRPr lang="en-US" sz="2000" dirty="0" smtClean="0"/>
            </a:lvl3pPr>
            <a:lvl4pPr marL="1371600" indent="0">
              <a:buFontTx/>
              <a:buNone/>
              <a:defRPr lang="en-US" sz="2000" dirty="0" smtClean="0"/>
            </a:lvl4pPr>
            <a:lvl5pPr marL="1828800" indent="0">
              <a:buFontTx/>
              <a:buNone/>
              <a:defRPr lang="en-US" sz="2000" dirty="0"/>
            </a:lvl5pPr>
          </a:lstStyle>
          <a:p>
            <a:pPr lvl="0"/>
            <a:r>
              <a:rPr lang="en-US" dirty="0" smtClean="0"/>
              <a:t>Click to add caption</a:t>
            </a:r>
          </a:p>
        </p:txBody>
      </p:sp>
      <p:sp>
        <p:nvSpPr>
          <p:cNvPr id="6" name="Content Placeholder 9"/>
          <p:cNvSpPr>
            <a:spLocks noGrp="1"/>
          </p:cNvSpPr>
          <p:nvPr>
            <p:ph sz="quarter" idx="12" hasCustomPrompt="1"/>
          </p:nvPr>
        </p:nvSpPr>
        <p:spPr>
          <a:xfrm>
            <a:off x="4648200" y="1600200"/>
            <a:ext cx="4038600" cy="320040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768"/>
              </a:spcBef>
              <a:spcAft>
                <a:spcPts val="0"/>
              </a:spcAft>
              <a:buClr>
                <a:srgbClr val="F4B834"/>
              </a:buClr>
              <a:buSzTx/>
              <a:buFontTx/>
              <a:buNone/>
              <a:tabLst/>
              <a:defRPr lang="en-US" sz="2400" i="1" kern="1200" baseline="0" dirty="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Click icon to add graphics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2651EAAB-5D0D-473B-859D-C18D8179491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84231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ct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5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" y="4906963"/>
            <a:ext cx="8229600" cy="12192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FontTx/>
              <a:buNone/>
              <a:defRPr lang="en-US" sz="2000" i="1" dirty="0" smtClean="0"/>
            </a:lvl1pPr>
            <a:lvl2pPr marL="457200" indent="0">
              <a:buFontTx/>
              <a:buNone/>
              <a:defRPr lang="en-US" sz="2000" dirty="0" smtClean="0"/>
            </a:lvl2pPr>
            <a:lvl3pPr marL="914400" indent="0">
              <a:buFontTx/>
              <a:buNone/>
              <a:defRPr lang="en-US" sz="2000" dirty="0" smtClean="0"/>
            </a:lvl3pPr>
            <a:lvl4pPr marL="1371600" indent="0">
              <a:buFontTx/>
              <a:buNone/>
              <a:defRPr lang="en-US" sz="2000" dirty="0" smtClean="0"/>
            </a:lvl4pPr>
            <a:lvl5pPr marL="1828800" indent="0">
              <a:buFontTx/>
              <a:buNone/>
              <a:defRPr lang="en-US" sz="2000" dirty="0"/>
            </a:lvl5pPr>
          </a:lstStyle>
          <a:p>
            <a:pPr lvl="0"/>
            <a:r>
              <a:rPr lang="en-US" dirty="0" smtClean="0"/>
              <a:t>Click to add caption</a:t>
            </a:r>
          </a:p>
        </p:txBody>
      </p:sp>
      <p:sp>
        <p:nvSpPr>
          <p:cNvPr id="6" name="Content Placeholder 9"/>
          <p:cNvSpPr>
            <a:spLocks noGrp="1"/>
          </p:cNvSpPr>
          <p:nvPr>
            <p:ph sz="quarter" idx="12" hasCustomPrompt="1"/>
          </p:nvPr>
        </p:nvSpPr>
        <p:spPr>
          <a:xfrm>
            <a:off x="457200" y="1600200"/>
            <a:ext cx="8229600" cy="320040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768"/>
              </a:spcBef>
              <a:spcAft>
                <a:spcPts val="0"/>
              </a:spcAft>
              <a:buClr>
                <a:srgbClr val="F4B834"/>
              </a:buClr>
              <a:buSzTx/>
              <a:buFontTx/>
              <a:buNone/>
              <a:tabLst/>
              <a:defRPr lang="en-US" sz="2800" i="1" kern="1200" baseline="0" dirty="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Click icon to add graphics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2651EAAB-5D0D-473B-859D-C18D8179491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95822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619500" y="6076950"/>
            <a:ext cx="1905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aseline="0" dirty="0" smtClean="0">
                <a:solidFill>
                  <a:schemeClr val="tx1"/>
                </a:solidFill>
                <a:latin typeface="Arial" panose="020B0604020202020204" pitchFamily="34" charset="0"/>
              </a:rPr>
              <a:t>UNCLASSIFIED</a:t>
            </a:r>
            <a:endParaRPr lang="en-US" sz="1200" baseline="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305800" y="5943600"/>
            <a:ext cx="6477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4400" rtl="0" eaLnBrk="1" latinLnBrk="0" hangingPunct="1">
              <a:defRPr lang="en-US" sz="1000" kern="1200" normalizeH="0" baseline="0" smtClean="0">
                <a:solidFill>
                  <a:srgbClr val="F4B834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r>
              <a:rPr lang="en-US" dirty="0" smtClean="0"/>
              <a:t>Slide </a:t>
            </a:r>
            <a:fld id="{2651EAAB-5D0D-473B-859D-C18D8179491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Placeholder 3"/>
          <p:cNvSpPr>
            <a:spLocks noGrp="1"/>
          </p:cNvSpPr>
          <p:nvPr>
            <p:ph type="title"/>
          </p:nvPr>
        </p:nvSpPr>
        <p:spPr>
          <a:xfrm>
            <a:off x="457200" y="368300"/>
            <a:ext cx="8229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457200" y="1820212"/>
            <a:ext cx="8229600" cy="41303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>
          <a:xfrm>
            <a:off x="3543300" y="648029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5774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23" r:id="rId3"/>
    <p:sldLayoutId id="2147483719" r:id="rId4"/>
    <p:sldLayoutId id="2147483721" r:id="rId5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200" b="1" kern="1200" baseline="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6075" marR="0" indent="-346075" algn="l" defTabSz="914400" rtl="0" eaLnBrk="1" fontAlgn="auto" latinLnBrk="0" hangingPunct="1">
        <a:lnSpc>
          <a:spcPct val="100000"/>
        </a:lnSpc>
        <a:spcBef>
          <a:spcPts val="600"/>
        </a:spcBef>
        <a:spcAft>
          <a:spcPts val="0"/>
        </a:spcAft>
        <a:buClr>
          <a:srgbClr val="F4B834"/>
        </a:buClr>
        <a:buSzPct val="100000"/>
        <a:buFont typeface="Wingdings" pitchFamily="2" charset="2"/>
        <a:buChar char="§"/>
        <a:tabLst/>
        <a:defRPr kumimoji="0" lang="en-US" sz="2800" b="0" i="0" u="none" strike="noStrike" kern="1200" cap="none" spc="0" normalizeH="0" baseline="0" noProof="0" smtClean="0">
          <a:ln>
            <a:noFill/>
          </a:ln>
          <a:solidFill>
            <a:schemeClr val="tx1"/>
          </a:solidFill>
          <a:effectLst/>
          <a:uLnTx/>
          <a:uFillTx/>
          <a:latin typeface="+mn-lt"/>
          <a:ea typeface="+mn-ea"/>
          <a:cs typeface="Arial" pitchFamily="34" charset="0"/>
        </a:defRPr>
      </a:lvl1pPr>
      <a:lvl2pPr marL="690563" marR="0" indent="-346075" algn="l" defTabSz="914400" rtl="0" eaLnBrk="1" fontAlgn="auto" latinLnBrk="0" hangingPunct="1">
        <a:lnSpc>
          <a:spcPct val="100000"/>
        </a:lnSpc>
        <a:spcBef>
          <a:spcPts val="600"/>
        </a:spcBef>
        <a:spcAft>
          <a:spcPts val="0"/>
        </a:spcAft>
        <a:buClr>
          <a:srgbClr val="F4B834"/>
        </a:buClr>
        <a:buSzPct val="100000"/>
        <a:buFont typeface="Arial" panose="020B0604020202020204" pitchFamily="34" charset="0"/>
        <a:buChar char="–"/>
        <a:tabLst/>
        <a:defRPr sz="240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031875" marR="0" indent="-350838" algn="l" defTabSz="914400" rtl="0" eaLnBrk="1" fontAlgn="auto" latinLnBrk="0" hangingPunct="1">
        <a:lnSpc>
          <a:spcPct val="100000"/>
        </a:lnSpc>
        <a:spcBef>
          <a:spcPts val="600"/>
        </a:spcBef>
        <a:spcAft>
          <a:spcPts val="0"/>
        </a:spcAft>
        <a:buClr>
          <a:srgbClr val="F4B834"/>
        </a:buClr>
        <a:buSzPct val="100000"/>
        <a:buFont typeface="Wingdings" panose="05000000000000000000" pitchFamily="2" charset="2"/>
        <a:buChar char="§"/>
        <a:tabLst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4775" marR="0" indent="-342900" algn="l" defTabSz="914400" rtl="0" eaLnBrk="1" fontAlgn="auto" latinLnBrk="0" hangingPunct="1">
        <a:lnSpc>
          <a:spcPct val="100000"/>
        </a:lnSpc>
        <a:spcBef>
          <a:spcPts val="600"/>
        </a:spcBef>
        <a:spcAft>
          <a:spcPts val="0"/>
        </a:spcAft>
        <a:buClr>
          <a:srgbClr val="F4B834"/>
        </a:buClr>
        <a:buSzPct val="100000"/>
        <a:buFont typeface="Arial" panose="020B0604020202020204" pitchFamily="34" charset="0"/>
        <a:buChar char="–"/>
        <a:tabLst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947863" marR="0" indent="-342900" algn="l" defTabSz="914400" rtl="0" eaLnBrk="1" fontAlgn="auto" latinLnBrk="0" hangingPunct="1">
        <a:lnSpc>
          <a:spcPct val="100000"/>
        </a:lnSpc>
        <a:spcBef>
          <a:spcPts val="600"/>
        </a:spcBef>
        <a:spcAft>
          <a:spcPts val="0"/>
        </a:spcAft>
        <a:buClr>
          <a:srgbClr val="F4B834"/>
        </a:buClr>
        <a:buSzTx/>
        <a:buFont typeface="Wingdings" panose="05000000000000000000" pitchFamily="2" charset="2"/>
        <a:buChar char="§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emf"/><Relationship Id="rId5" Type="http://schemas.openxmlformats.org/officeDocument/2006/relationships/image" Target="../media/image16.emf"/><Relationship Id="rId6" Type="http://schemas.openxmlformats.org/officeDocument/2006/relationships/oleObject" Target="../embeddings/oleObject1.bin"/><Relationship Id="rId7" Type="http://schemas.openxmlformats.org/officeDocument/2006/relationships/image" Target="../media/image13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oleObject" Target="../embeddings/oleObject2.bin"/><Relationship Id="rId5" Type="http://schemas.openxmlformats.org/officeDocument/2006/relationships/image" Target="../media/image13.emf"/><Relationship Id="rId6" Type="http://schemas.openxmlformats.org/officeDocument/2006/relationships/oleObject" Target="../embeddings/oleObject3.bin"/><Relationship Id="rId7" Type="http://schemas.openxmlformats.org/officeDocument/2006/relationships/image" Target="../media/image17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4" Type="http://schemas.openxmlformats.org/officeDocument/2006/relationships/image" Target="../media/image19.emf"/><Relationship Id="rId5" Type="http://schemas.openxmlformats.org/officeDocument/2006/relationships/oleObject" Target="../embeddings/oleObject5.bin"/><Relationship Id="rId6" Type="http://schemas.openxmlformats.org/officeDocument/2006/relationships/image" Target="../media/image20.emf"/><Relationship Id="rId7" Type="http://schemas.openxmlformats.org/officeDocument/2006/relationships/oleObject" Target="../embeddings/oleObject6.bin"/><Relationship Id="rId8" Type="http://schemas.openxmlformats.org/officeDocument/2006/relationships/image" Target="../media/image21.emf"/><Relationship Id="rId9" Type="http://schemas.openxmlformats.org/officeDocument/2006/relationships/image" Target="../media/image22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28.png"/><Relationship Id="rId1" Type="http://schemas.microsoft.com/office/2007/relationships/media" Target="../media/media3.gif"/><Relationship Id="rId2" Type="http://schemas.openxmlformats.org/officeDocument/2006/relationships/video" Target="../media/media3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emf"/><Relationship Id="rId3" Type="http://schemas.openxmlformats.org/officeDocument/2006/relationships/image" Target="../media/image30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Relationship Id="rId3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emf"/><Relationship Id="rId3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emf"/><Relationship Id="rId3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9.png"/><Relationship Id="rId5" Type="http://schemas.openxmlformats.org/officeDocument/2006/relationships/image" Target="../media/image10.emf"/><Relationship Id="rId1" Type="http://schemas.microsoft.com/office/2007/relationships/media" Target="../media/media1.gif"/><Relationship Id="rId2" Type="http://schemas.openxmlformats.org/officeDocument/2006/relationships/video" Target="../media/media1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12.png"/><Relationship Id="rId1" Type="http://schemas.microsoft.com/office/2007/relationships/media" Target="../media/media2.gif"/><Relationship Id="rId2" Type="http://schemas.openxmlformats.org/officeDocument/2006/relationships/video" Target="../media/media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453542" y="2590800"/>
            <a:ext cx="8229600" cy="1600200"/>
          </a:xfrm>
        </p:spPr>
        <p:txBody>
          <a:bodyPr>
            <a:normAutofit fontScale="90000"/>
          </a:bodyPr>
          <a:lstStyle/>
          <a:p>
            <a:r>
              <a:rPr lang="en-US" sz="2800" dirty="0" smtClean="0"/>
              <a:t>Correlations between fission fragment yields and the PFGS</a:t>
            </a:r>
            <a:br>
              <a:rPr lang="en-US" sz="2800" dirty="0" smtClean="0"/>
            </a:br>
            <a:r>
              <a:rPr lang="en-US" sz="2800" dirty="0"/>
              <a:t/>
            </a:r>
            <a:br>
              <a:rPr lang="en-US" sz="2800" dirty="0"/>
            </a:br>
            <a:r>
              <a:rPr lang="en-US" sz="2200" dirty="0" smtClean="0"/>
              <a:t>15</a:t>
            </a:r>
            <a:r>
              <a:rPr lang="en-US" sz="2200" baseline="30000" dirty="0" smtClean="0"/>
              <a:t>th</a:t>
            </a:r>
            <a:r>
              <a:rPr lang="en-US" sz="2200" dirty="0" smtClean="0"/>
              <a:t> Conference Nuclear Reaction Mechanisms</a:t>
            </a:r>
            <a:endParaRPr lang="en-US" sz="2200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1100" dirty="0" smtClean="0"/>
              <a:t>LA-UR-</a:t>
            </a:r>
            <a:r>
              <a:rPr lang="is-IS" sz="1100" dirty="0" smtClean="0"/>
              <a:t>18-24933</a:t>
            </a:r>
            <a:endParaRPr lang="en-US" sz="1100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5"/>
          </p:nvPr>
        </p:nvSpPr>
        <p:spPr>
          <a:xfrm>
            <a:off x="990600" y="4191000"/>
            <a:ext cx="7239000" cy="17526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</a:rPr>
              <a:t>Patrick Jaffke</a:t>
            </a:r>
          </a:p>
          <a:p>
            <a:pPr>
              <a:spcBef>
                <a:spcPts val="0"/>
              </a:spcBef>
            </a:pPr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</a:rPr>
              <a:t>T-2 Postdoc, Los Alamos National Lab</a:t>
            </a:r>
          </a:p>
          <a:p>
            <a:pPr>
              <a:spcBef>
                <a:spcPts val="0"/>
              </a:spcBef>
            </a:pPr>
            <a:endParaRPr lang="en-US" sz="2000" b="1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spcBef>
                <a:spcPts val="0"/>
              </a:spcBef>
            </a:pPr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</a:rPr>
              <a:t>P. </a:t>
            </a:r>
            <a:r>
              <a:rPr lang="en-US" sz="2000" b="1" dirty="0" err="1" smtClean="0">
                <a:solidFill>
                  <a:schemeClr val="bg1">
                    <a:lumMod val="50000"/>
                  </a:schemeClr>
                </a:solidFill>
              </a:rPr>
              <a:t>Talou</a:t>
            </a:r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</a:rPr>
              <a:t>, T. Kawano, M. Devlin, N. Fotiadis, I. </a:t>
            </a:r>
            <a:r>
              <a:rPr lang="en-US" sz="2000" b="1" dirty="0" err="1" smtClean="0">
                <a:solidFill>
                  <a:schemeClr val="bg1">
                    <a:lumMod val="50000"/>
                  </a:schemeClr>
                </a:solidFill>
              </a:rPr>
              <a:t>Stetcu</a:t>
            </a:r>
            <a:endParaRPr lang="en-US" sz="2000" b="1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spcBef>
                <a:spcPts val="0"/>
              </a:spcBef>
            </a:pPr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</a:rPr>
              <a:t>C.-Y. Wu, A. </a:t>
            </a:r>
            <a:r>
              <a:rPr lang="en-US" sz="2000" b="1" dirty="0" err="1" smtClean="0">
                <a:solidFill>
                  <a:schemeClr val="bg1">
                    <a:lumMod val="50000"/>
                  </a:schemeClr>
                </a:solidFill>
              </a:rPr>
              <a:t>Chyzh</a:t>
            </a:r>
            <a:endParaRPr lang="en-US" sz="2000" b="1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Text Placeholder 12"/>
          <p:cNvSpPr txBox="1">
            <a:spLocks/>
          </p:cNvSpPr>
          <p:nvPr/>
        </p:nvSpPr>
        <p:spPr>
          <a:xfrm>
            <a:off x="1219200" y="6400800"/>
            <a:ext cx="6629400" cy="457200"/>
          </a:xfrm>
          <a:prstGeom prst="rect">
            <a:avLst/>
          </a:prstGeom>
        </p:spPr>
        <p:txBody>
          <a:bodyPr>
            <a:normAutofit/>
          </a:bodyPr>
          <a:lstStyle>
            <a:lvl1pPr marL="346075" marR="0" indent="-346075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Pct val="100000"/>
              <a:buFont typeface="Wingdings" pitchFamily="2" charset="2"/>
              <a:buChar char="§"/>
              <a:tabLst/>
              <a:def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defRPr>
            </a:lvl1pPr>
            <a:lvl2pPr marL="690563" marR="0" indent="-346075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Pct val="100000"/>
              <a:buFont typeface="Arial" panose="020B0604020202020204" pitchFamily="34" charset="0"/>
              <a:buChar char="–"/>
              <a:tabLst/>
              <a:defRPr sz="24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031875" marR="0" indent="-350838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Pct val="100000"/>
              <a:buFont typeface="Wingdings" panose="05000000000000000000" pitchFamily="2" charset="2"/>
              <a:buChar char="§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4775" marR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Pct val="100000"/>
              <a:buFont typeface="Arial" panose="020B0604020202020204" pitchFamily="34" charset="0"/>
              <a:buChar char="–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47863" marR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Tx/>
              <a:buFont typeface="Wingdings" panose="05000000000000000000" pitchFamily="2" charset="2"/>
              <a:buChar char="§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en-US" sz="1800" dirty="0" smtClean="0">
                <a:solidFill>
                  <a:schemeClr val="bg1"/>
                </a:solidFill>
              </a:rPr>
              <a:t>15</a:t>
            </a:r>
            <a:r>
              <a:rPr lang="en-US" sz="1800" baseline="30000" dirty="0" smtClean="0">
                <a:solidFill>
                  <a:schemeClr val="bg1"/>
                </a:solidFill>
              </a:rPr>
              <a:t>th</a:t>
            </a:r>
            <a:r>
              <a:rPr lang="en-US" sz="1800" dirty="0" smtClean="0">
                <a:solidFill>
                  <a:schemeClr val="bg1"/>
                </a:solidFill>
              </a:rPr>
              <a:t> NRM	</a:t>
            </a:r>
            <a:r>
              <a:rPr lang="en-US" sz="1800" dirty="0" err="1" smtClean="0">
                <a:solidFill>
                  <a:schemeClr val="bg1"/>
                </a:solidFill>
              </a:rPr>
              <a:t>Varenna</a:t>
            </a:r>
            <a:r>
              <a:rPr lang="en-US" sz="1800" dirty="0" smtClean="0">
                <a:solidFill>
                  <a:schemeClr val="bg1"/>
                </a:solidFill>
              </a:rPr>
              <a:t>, Italy	June 11, 2018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2651EAAB-5D0D-473B-859D-C18D8179491F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18771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 txBox="1">
            <a:spLocks/>
          </p:cNvSpPr>
          <p:nvPr/>
        </p:nvSpPr>
        <p:spPr>
          <a:xfrm>
            <a:off x="228600" y="152400"/>
            <a:ext cx="8229600" cy="6397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 baseline="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2651EAAB-5D0D-473B-859D-C18D8179491F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8" name="Text Placeholder 12"/>
          <p:cNvSpPr txBox="1">
            <a:spLocks/>
          </p:cNvSpPr>
          <p:nvPr/>
        </p:nvSpPr>
        <p:spPr>
          <a:xfrm>
            <a:off x="1219200" y="6400800"/>
            <a:ext cx="6629400" cy="457200"/>
          </a:xfrm>
          <a:prstGeom prst="rect">
            <a:avLst/>
          </a:prstGeom>
        </p:spPr>
        <p:txBody>
          <a:bodyPr>
            <a:normAutofit/>
          </a:bodyPr>
          <a:lstStyle>
            <a:lvl1pPr marL="346075" marR="0" indent="-346075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Pct val="100000"/>
              <a:buFont typeface="Wingdings" pitchFamily="2" charset="2"/>
              <a:buChar char="§"/>
              <a:tabLst/>
              <a:def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defRPr>
            </a:lvl1pPr>
            <a:lvl2pPr marL="690563" marR="0" indent="-346075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Pct val="100000"/>
              <a:buFont typeface="Arial" panose="020B0604020202020204" pitchFamily="34" charset="0"/>
              <a:buChar char="–"/>
              <a:tabLst/>
              <a:defRPr sz="24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031875" marR="0" indent="-350838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Pct val="100000"/>
              <a:buFont typeface="Wingdings" panose="05000000000000000000" pitchFamily="2" charset="2"/>
              <a:buChar char="§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4775" marR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Pct val="100000"/>
              <a:buFont typeface="Arial" panose="020B0604020202020204" pitchFamily="34" charset="0"/>
              <a:buChar char="–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47863" marR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Tx/>
              <a:buFont typeface="Wingdings" panose="05000000000000000000" pitchFamily="2" charset="2"/>
              <a:buChar char="§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en-US" sz="1800" dirty="0" smtClean="0">
                <a:solidFill>
                  <a:schemeClr val="bg1"/>
                </a:solidFill>
              </a:rPr>
              <a:t>15</a:t>
            </a:r>
            <a:r>
              <a:rPr lang="en-US" sz="1800" baseline="30000" dirty="0" smtClean="0">
                <a:solidFill>
                  <a:schemeClr val="bg1"/>
                </a:solidFill>
              </a:rPr>
              <a:t>th</a:t>
            </a:r>
            <a:r>
              <a:rPr lang="en-US" sz="1800" dirty="0" smtClean="0">
                <a:solidFill>
                  <a:schemeClr val="bg1"/>
                </a:solidFill>
              </a:rPr>
              <a:t> NRM	</a:t>
            </a:r>
            <a:r>
              <a:rPr lang="en-US" sz="1800" dirty="0" err="1" smtClean="0">
                <a:solidFill>
                  <a:schemeClr val="bg1"/>
                </a:solidFill>
              </a:rPr>
              <a:t>Varenna</a:t>
            </a:r>
            <a:r>
              <a:rPr lang="en-US" sz="1800" dirty="0" smtClean="0">
                <a:solidFill>
                  <a:schemeClr val="bg1"/>
                </a:solidFill>
              </a:rPr>
              <a:t>, Italy	June 11, 2018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9" name="Text Placeholder 6"/>
          <p:cNvSpPr txBox="1">
            <a:spLocks/>
          </p:cNvSpPr>
          <p:nvPr/>
        </p:nvSpPr>
        <p:spPr>
          <a:xfrm>
            <a:off x="457200" y="762000"/>
            <a:ext cx="84582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6075" marR="0" indent="-3460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F4B834"/>
              </a:buClr>
              <a:buSzPct val="100000"/>
              <a:buFont typeface="Wingdings" pitchFamily="2" charset="2"/>
              <a:buChar char="§"/>
              <a:tabLst/>
              <a:def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defRPr>
            </a:lvl1pPr>
            <a:lvl2pPr marL="690563" marR="0" indent="-3460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F4B834"/>
              </a:buClr>
              <a:buSzPct val="100000"/>
              <a:buFont typeface="Arial" panose="020B0604020202020204" pitchFamily="34" charset="0"/>
              <a:buChar char="–"/>
              <a:tabLst/>
              <a:defRPr sz="24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031875" marR="0" indent="-35083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F4B834"/>
              </a:buClr>
              <a:buSzPct val="100000"/>
              <a:buFont typeface="Wingdings" panose="05000000000000000000" pitchFamily="2" charset="2"/>
              <a:buChar char="§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4775" marR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F4B834"/>
              </a:buClr>
              <a:buSzPct val="100000"/>
              <a:buFont typeface="Arial" panose="020B0604020202020204" pitchFamily="34" charset="0"/>
              <a:buChar char="–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47863" marR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F4B834"/>
              </a:buClr>
              <a:buSzTx/>
              <a:buFont typeface="Wingdings" panose="05000000000000000000" pitchFamily="2" charset="2"/>
              <a:buChar char="§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Yields can impact bulk properties of PFGS</a:t>
            </a:r>
          </a:p>
          <a:p>
            <a:pPr lvl="1"/>
            <a:r>
              <a:rPr lang="en-US" dirty="0" smtClean="0"/>
              <a:t>Neutron-induced vs. spontaneous can have an impact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  <a:sym typeface="Wingdings"/>
              </a:rPr>
              <a:t>Y(A) peaked near N=82 creates harder spectrum</a:t>
            </a:r>
          </a:p>
          <a:p>
            <a:pPr lvl="1"/>
            <a:r>
              <a:rPr lang="en-US" dirty="0" smtClean="0">
                <a:sym typeface="Wingdings"/>
              </a:rPr>
              <a:t>Coupled with </a:t>
            </a:r>
            <a:r>
              <a:rPr lang="en-US" dirty="0" smtClean="0">
                <a:solidFill>
                  <a:srgbClr val="0000FF"/>
                </a:solidFill>
                <a:sym typeface="Wingdings"/>
              </a:rPr>
              <a:t>lower &lt;J&gt; of (</a:t>
            </a:r>
            <a:r>
              <a:rPr lang="en-US" dirty="0" err="1" smtClean="0">
                <a:solidFill>
                  <a:srgbClr val="0000FF"/>
                </a:solidFill>
                <a:sym typeface="Wingdings"/>
              </a:rPr>
              <a:t>sf</a:t>
            </a:r>
            <a:r>
              <a:rPr lang="en-US" dirty="0" smtClean="0">
                <a:solidFill>
                  <a:srgbClr val="0000FF"/>
                </a:solidFill>
                <a:sym typeface="Wingdings"/>
              </a:rPr>
              <a:t>) will make it even harder</a:t>
            </a:r>
          </a:p>
          <a:p>
            <a:pPr lvl="1"/>
            <a:endParaRPr lang="en-US" dirty="0">
              <a:sym typeface="Wingdings"/>
            </a:endParaRPr>
          </a:p>
          <a:p>
            <a:r>
              <a:rPr lang="en-US" dirty="0" smtClean="0">
                <a:sym typeface="Wingdings"/>
              </a:rPr>
              <a:t>Specific transitions are governed by fission yields (and neutron emission)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  <a:sym typeface="Wingdings"/>
              </a:rPr>
              <a:t>Can link </a:t>
            </a:r>
            <a:r>
              <a:rPr lang="en-US" dirty="0" err="1">
                <a:solidFill>
                  <a:srgbClr val="0000FF"/>
                </a:solidFill>
              </a:rPr>
              <a:t>γ</a:t>
            </a:r>
            <a:r>
              <a:rPr lang="en-US" dirty="0">
                <a:solidFill>
                  <a:srgbClr val="0000FF"/>
                </a:solidFill>
              </a:rPr>
              <a:t>-</a:t>
            </a:r>
            <a:r>
              <a:rPr lang="en-US" dirty="0" smtClean="0">
                <a:solidFill>
                  <a:srgbClr val="0000FF"/>
                </a:solidFill>
              </a:rPr>
              <a:t>ray intensity to fission yield</a:t>
            </a:r>
            <a:r>
              <a:rPr lang="en-US" dirty="0" smtClean="0"/>
              <a:t>!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  <a:sym typeface="Wingdings"/>
              </a:rPr>
              <a:t>Caveats</a:t>
            </a:r>
            <a:r>
              <a:rPr lang="en-US" dirty="0" smtClean="0">
                <a:sym typeface="Wingdings"/>
              </a:rPr>
              <a:t>:</a:t>
            </a:r>
          </a:p>
          <a:p>
            <a:pPr lvl="3"/>
            <a:r>
              <a:rPr lang="en-US" dirty="0" smtClean="0">
                <a:sym typeface="Wingdings"/>
              </a:rPr>
              <a:t>Level corrections (J-dependence)</a:t>
            </a:r>
          </a:p>
          <a:p>
            <a:pPr lvl="3"/>
            <a:r>
              <a:rPr lang="en-US" dirty="0" smtClean="0">
                <a:sym typeface="Wingdings"/>
              </a:rPr>
              <a:t>Contaminations, detector effects (multiplicity cuts)</a:t>
            </a:r>
            <a:endParaRPr lang="en-US" dirty="0">
              <a:sym typeface="Wingding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657600" y="2678668"/>
            <a:ext cx="4419600" cy="369332"/>
          </a:xfrm>
          <a:prstGeom prst="rect">
            <a:avLst/>
          </a:prstGeom>
          <a:noFill/>
          <a:ln w="1270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A. </a:t>
            </a:r>
            <a:r>
              <a:rPr lang="en-US" dirty="0" err="1" smtClean="0"/>
              <a:t>Chyzh</a:t>
            </a:r>
            <a:r>
              <a:rPr lang="en-US" dirty="0" smtClean="0"/>
              <a:t>, </a:t>
            </a:r>
            <a:r>
              <a:rPr lang="en-US" b="1" dirty="0" smtClean="0"/>
              <a:t>PJ</a:t>
            </a:r>
            <a:r>
              <a:rPr lang="en-US" dirty="0" smtClean="0"/>
              <a:t>, </a:t>
            </a:r>
            <a:r>
              <a:rPr lang="en-US" i="1" dirty="0" smtClean="0"/>
              <a:t>et al.</a:t>
            </a:r>
            <a:r>
              <a:rPr lang="en-US" dirty="0" smtClean="0"/>
              <a:t> (</a:t>
            </a:r>
            <a:r>
              <a:rPr lang="en-US" b="1" dirty="0" smtClean="0"/>
              <a:t>accepted </a:t>
            </a:r>
            <a:r>
              <a:rPr lang="en-US" dirty="0" smtClean="0"/>
              <a:t>PLB 2018)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14400" y="5715000"/>
            <a:ext cx="5257800" cy="369332"/>
          </a:xfrm>
          <a:prstGeom prst="rect">
            <a:avLst/>
          </a:prstGeom>
          <a:noFill/>
          <a:ln w="1270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N. </a:t>
            </a:r>
            <a:r>
              <a:rPr lang="en-US" dirty="0" err="1" smtClean="0"/>
              <a:t>Fotiades</a:t>
            </a:r>
            <a:r>
              <a:rPr lang="en-US" dirty="0" smtClean="0"/>
              <a:t>, P. </a:t>
            </a:r>
            <a:r>
              <a:rPr lang="en-US" dirty="0" err="1" smtClean="0"/>
              <a:t>Casoli</a:t>
            </a:r>
            <a:r>
              <a:rPr lang="en-US" dirty="0" smtClean="0"/>
              <a:t>, </a:t>
            </a:r>
            <a:r>
              <a:rPr lang="en-US" b="1" dirty="0" smtClean="0"/>
              <a:t>PJ</a:t>
            </a:r>
            <a:r>
              <a:rPr lang="en-US" dirty="0" smtClean="0"/>
              <a:t>, </a:t>
            </a:r>
            <a:r>
              <a:rPr lang="en-US" i="1" dirty="0" smtClean="0"/>
              <a:t>et al.</a:t>
            </a:r>
            <a:r>
              <a:rPr lang="en-US" dirty="0" smtClean="0"/>
              <a:t> (</a:t>
            </a:r>
            <a:r>
              <a:rPr lang="en-US" b="1" dirty="0" smtClean="0"/>
              <a:t>submitted </a:t>
            </a:r>
            <a:r>
              <a:rPr lang="en-US" dirty="0" smtClean="0"/>
              <a:t>PRC)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95379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 txBox="1">
            <a:spLocks/>
          </p:cNvSpPr>
          <p:nvPr/>
        </p:nvSpPr>
        <p:spPr>
          <a:xfrm>
            <a:off x="228600" y="152400"/>
            <a:ext cx="8229600" cy="6397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 baseline="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dirty="0" smtClean="0"/>
              <a:t>Thanks!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2651EAAB-5D0D-473B-859D-C18D8179491F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Text Placeholder 12"/>
          <p:cNvSpPr txBox="1">
            <a:spLocks/>
          </p:cNvSpPr>
          <p:nvPr/>
        </p:nvSpPr>
        <p:spPr>
          <a:xfrm>
            <a:off x="1219200" y="6400800"/>
            <a:ext cx="6629400" cy="457200"/>
          </a:xfrm>
          <a:prstGeom prst="rect">
            <a:avLst/>
          </a:prstGeom>
        </p:spPr>
        <p:txBody>
          <a:bodyPr>
            <a:normAutofit/>
          </a:bodyPr>
          <a:lstStyle>
            <a:lvl1pPr marL="346075" marR="0" indent="-346075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Pct val="100000"/>
              <a:buFont typeface="Wingdings" pitchFamily="2" charset="2"/>
              <a:buChar char="§"/>
              <a:tabLst/>
              <a:def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defRPr>
            </a:lvl1pPr>
            <a:lvl2pPr marL="690563" marR="0" indent="-346075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Pct val="100000"/>
              <a:buFont typeface="Arial" panose="020B0604020202020204" pitchFamily="34" charset="0"/>
              <a:buChar char="–"/>
              <a:tabLst/>
              <a:defRPr sz="24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031875" marR="0" indent="-350838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Pct val="100000"/>
              <a:buFont typeface="Wingdings" panose="05000000000000000000" pitchFamily="2" charset="2"/>
              <a:buChar char="§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4775" marR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Pct val="100000"/>
              <a:buFont typeface="Arial" panose="020B0604020202020204" pitchFamily="34" charset="0"/>
              <a:buChar char="–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47863" marR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Tx/>
              <a:buFont typeface="Wingdings" panose="05000000000000000000" pitchFamily="2" charset="2"/>
              <a:buChar char="§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en-US" sz="1800" dirty="0" smtClean="0">
                <a:solidFill>
                  <a:schemeClr val="bg1"/>
                </a:solidFill>
              </a:rPr>
              <a:t>15</a:t>
            </a:r>
            <a:r>
              <a:rPr lang="en-US" sz="1800" baseline="30000" dirty="0" smtClean="0">
                <a:solidFill>
                  <a:schemeClr val="bg1"/>
                </a:solidFill>
              </a:rPr>
              <a:t>th</a:t>
            </a:r>
            <a:r>
              <a:rPr lang="en-US" sz="1800" dirty="0" smtClean="0">
                <a:solidFill>
                  <a:schemeClr val="bg1"/>
                </a:solidFill>
              </a:rPr>
              <a:t> NRM	</a:t>
            </a:r>
            <a:r>
              <a:rPr lang="en-US" sz="1800" dirty="0" err="1" smtClean="0">
                <a:solidFill>
                  <a:schemeClr val="bg1"/>
                </a:solidFill>
              </a:rPr>
              <a:t>Varenna</a:t>
            </a:r>
            <a:r>
              <a:rPr lang="en-US" sz="1800" dirty="0" smtClean="0">
                <a:solidFill>
                  <a:schemeClr val="bg1"/>
                </a:solidFill>
              </a:rPr>
              <a:t>, Italy	June 11, 2018</a:t>
            </a:r>
            <a:endParaRPr 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36600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 txBox="1">
            <a:spLocks/>
          </p:cNvSpPr>
          <p:nvPr/>
        </p:nvSpPr>
        <p:spPr>
          <a:xfrm>
            <a:off x="228600" y="152400"/>
            <a:ext cx="8229600" cy="6397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 baseline="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dirty="0" smtClean="0"/>
              <a:t>Extra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2651EAAB-5D0D-473B-859D-C18D8179491F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8" name="Text Placeholder 12"/>
          <p:cNvSpPr txBox="1">
            <a:spLocks/>
          </p:cNvSpPr>
          <p:nvPr/>
        </p:nvSpPr>
        <p:spPr>
          <a:xfrm>
            <a:off x="1219200" y="6400800"/>
            <a:ext cx="6629400" cy="457200"/>
          </a:xfrm>
          <a:prstGeom prst="rect">
            <a:avLst/>
          </a:prstGeom>
        </p:spPr>
        <p:txBody>
          <a:bodyPr>
            <a:normAutofit/>
          </a:bodyPr>
          <a:lstStyle>
            <a:lvl1pPr marL="346075" marR="0" indent="-346075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Pct val="100000"/>
              <a:buFont typeface="Wingdings" pitchFamily="2" charset="2"/>
              <a:buChar char="§"/>
              <a:tabLst/>
              <a:def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defRPr>
            </a:lvl1pPr>
            <a:lvl2pPr marL="690563" marR="0" indent="-346075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Pct val="100000"/>
              <a:buFont typeface="Arial" panose="020B0604020202020204" pitchFamily="34" charset="0"/>
              <a:buChar char="–"/>
              <a:tabLst/>
              <a:defRPr sz="24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031875" marR="0" indent="-350838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Pct val="100000"/>
              <a:buFont typeface="Wingdings" panose="05000000000000000000" pitchFamily="2" charset="2"/>
              <a:buChar char="§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4775" marR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Pct val="100000"/>
              <a:buFont typeface="Arial" panose="020B0604020202020204" pitchFamily="34" charset="0"/>
              <a:buChar char="–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47863" marR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Tx/>
              <a:buFont typeface="Wingdings" panose="05000000000000000000" pitchFamily="2" charset="2"/>
              <a:buChar char="§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en-US" sz="1800" dirty="0" smtClean="0">
                <a:solidFill>
                  <a:schemeClr val="bg1"/>
                </a:solidFill>
              </a:rPr>
              <a:t>15</a:t>
            </a:r>
            <a:r>
              <a:rPr lang="en-US" sz="1800" baseline="30000" dirty="0" smtClean="0">
                <a:solidFill>
                  <a:schemeClr val="bg1"/>
                </a:solidFill>
              </a:rPr>
              <a:t>th</a:t>
            </a:r>
            <a:r>
              <a:rPr lang="en-US" sz="1800" dirty="0" smtClean="0">
                <a:solidFill>
                  <a:schemeClr val="bg1"/>
                </a:solidFill>
              </a:rPr>
              <a:t> NRM	</a:t>
            </a:r>
            <a:r>
              <a:rPr lang="en-US" sz="1800" dirty="0" err="1" smtClean="0">
                <a:solidFill>
                  <a:schemeClr val="bg1"/>
                </a:solidFill>
              </a:rPr>
              <a:t>Varenna</a:t>
            </a:r>
            <a:r>
              <a:rPr lang="en-US" sz="1800" dirty="0" smtClean="0">
                <a:solidFill>
                  <a:schemeClr val="bg1"/>
                </a:solidFill>
              </a:rPr>
              <a:t>, Italy	June 11, 2018</a:t>
            </a:r>
            <a:endParaRPr 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49995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Placeholder 12"/>
          <p:cNvSpPr txBox="1">
            <a:spLocks/>
          </p:cNvSpPr>
          <p:nvPr/>
        </p:nvSpPr>
        <p:spPr>
          <a:xfrm>
            <a:off x="1219200" y="6400800"/>
            <a:ext cx="6629400" cy="457200"/>
          </a:xfrm>
          <a:prstGeom prst="rect">
            <a:avLst/>
          </a:prstGeom>
        </p:spPr>
        <p:txBody>
          <a:bodyPr>
            <a:normAutofit/>
          </a:bodyPr>
          <a:lstStyle>
            <a:lvl1pPr marL="346075" marR="0" indent="-346075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Pct val="100000"/>
              <a:buFont typeface="Wingdings" pitchFamily="2" charset="2"/>
              <a:buChar char="§"/>
              <a:tabLst/>
              <a:def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defRPr>
            </a:lvl1pPr>
            <a:lvl2pPr marL="690563" marR="0" indent="-346075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Pct val="100000"/>
              <a:buFont typeface="Arial" panose="020B0604020202020204" pitchFamily="34" charset="0"/>
              <a:buChar char="–"/>
              <a:tabLst/>
              <a:defRPr sz="24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031875" marR="0" indent="-350838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Pct val="100000"/>
              <a:buFont typeface="Wingdings" panose="05000000000000000000" pitchFamily="2" charset="2"/>
              <a:buChar char="§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4775" marR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Pct val="100000"/>
              <a:buFont typeface="Arial" panose="020B0604020202020204" pitchFamily="34" charset="0"/>
              <a:buChar char="–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47863" marR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Tx/>
              <a:buFont typeface="Wingdings" panose="05000000000000000000" pitchFamily="2" charset="2"/>
              <a:buChar char="§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en-US" sz="1800" dirty="0" smtClean="0">
                <a:solidFill>
                  <a:schemeClr val="bg1"/>
                </a:solidFill>
              </a:rPr>
              <a:t>15</a:t>
            </a:r>
            <a:r>
              <a:rPr lang="en-US" sz="1800" baseline="30000" dirty="0" smtClean="0">
                <a:solidFill>
                  <a:schemeClr val="bg1"/>
                </a:solidFill>
              </a:rPr>
              <a:t>th</a:t>
            </a:r>
            <a:r>
              <a:rPr lang="en-US" sz="1800" dirty="0" smtClean="0">
                <a:solidFill>
                  <a:schemeClr val="bg1"/>
                </a:solidFill>
              </a:rPr>
              <a:t> NRM	</a:t>
            </a:r>
            <a:r>
              <a:rPr lang="en-US" sz="1800" dirty="0" err="1" smtClean="0">
                <a:solidFill>
                  <a:schemeClr val="bg1"/>
                </a:solidFill>
              </a:rPr>
              <a:t>Varenna</a:t>
            </a:r>
            <a:r>
              <a:rPr lang="en-US" sz="1800" dirty="0" smtClean="0">
                <a:solidFill>
                  <a:schemeClr val="bg1"/>
                </a:solidFill>
              </a:rPr>
              <a:t>, Italy	June 11, 2018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457200" y="838201"/>
            <a:ext cx="8229600" cy="4038599"/>
          </a:xfrm>
        </p:spPr>
        <p:txBody>
          <a:bodyPr>
            <a:normAutofit/>
          </a:bodyPr>
          <a:lstStyle/>
          <a:p>
            <a:endParaRPr lang="is-IS" dirty="0" smtClean="0"/>
          </a:p>
          <a:p>
            <a:pPr lvl="1"/>
            <a:endParaRPr lang="is-IS" dirty="0"/>
          </a:p>
          <a:p>
            <a:pPr lvl="1"/>
            <a:endParaRPr lang="is-IS" dirty="0" smtClean="0"/>
          </a:p>
          <a:p>
            <a:pPr lvl="1"/>
            <a:endParaRPr lang="en-US" dirty="0" smtClean="0"/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228600" y="152400"/>
            <a:ext cx="8229600" cy="6397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 baseline="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dirty="0" smtClean="0">
                <a:solidFill>
                  <a:srgbClr val="0000FF"/>
                </a:solidFill>
              </a:rPr>
              <a:t>Hauser-</a:t>
            </a:r>
            <a:r>
              <a:rPr lang="en-US" dirty="0" err="1" smtClean="0">
                <a:solidFill>
                  <a:srgbClr val="0000FF"/>
                </a:solidFill>
              </a:rPr>
              <a:t>Feshbach</a:t>
            </a:r>
            <a:r>
              <a:rPr lang="en-US" dirty="0" smtClean="0">
                <a:solidFill>
                  <a:srgbClr val="0000FF"/>
                </a:solidFill>
              </a:rPr>
              <a:t> Model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382000" y="6019800"/>
            <a:ext cx="647700" cy="365125"/>
          </a:xfrm>
        </p:spPr>
        <p:txBody>
          <a:bodyPr/>
          <a:lstStyle/>
          <a:p>
            <a:r>
              <a:rPr lang="en-US" dirty="0" smtClean="0"/>
              <a:t>Slide </a:t>
            </a:r>
            <a:fld id="{2651EAAB-5D0D-473B-859D-C18D8179491F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4" name="Text Placeholder 6"/>
          <p:cNvSpPr txBox="1">
            <a:spLocks/>
          </p:cNvSpPr>
          <p:nvPr/>
        </p:nvSpPr>
        <p:spPr>
          <a:xfrm>
            <a:off x="152400" y="1905000"/>
            <a:ext cx="8613560" cy="685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6075" marR="0" indent="-3460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F4B834"/>
              </a:buClr>
              <a:buSzPct val="100000"/>
              <a:buFont typeface="Wingdings" pitchFamily="2" charset="2"/>
              <a:buChar char="§"/>
              <a:tabLst/>
              <a:def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defRPr>
            </a:lvl1pPr>
            <a:lvl2pPr marL="690563" marR="0" indent="-3460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F4B834"/>
              </a:buClr>
              <a:buSzPct val="100000"/>
              <a:buFont typeface="Arial" panose="020B0604020202020204" pitchFamily="34" charset="0"/>
              <a:buChar char="–"/>
              <a:tabLst/>
              <a:defRPr sz="24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031875" marR="0" indent="-35083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F4B834"/>
              </a:buClr>
              <a:buSzPct val="100000"/>
              <a:buFont typeface="Wingdings" panose="05000000000000000000" pitchFamily="2" charset="2"/>
              <a:buChar char="§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4775" marR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F4B834"/>
              </a:buClr>
              <a:buSzPct val="100000"/>
              <a:buFont typeface="Arial" panose="020B0604020202020204" pitchFamily="34" charset="0"/>
              <a:buChar char="–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47863" marR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F4B834"/>
              </a:buClr>
              <a:buSzTx/>
              <a:buFont typeface="Wingdings" panose="05000000000000000000" pitchFamily="2" charset="2"/>
              <a:buChar char="§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Need </a:t>
            </a:r>
            <a:r>
              <a:rPr lang="en-US" dirty="0" smtClean="0">
                <a:solidFill>
                  <a:srgbClr val="008000"/>
                </a:solidFill>
              </a:rPr>
              <a:t>transmission coefficients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rgbClr val="FF0000"/>
                </a:solidFill>
              </a:rPr>
              <a:t>level densities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marL="0" indent="0">
              <a:buFont typeface="Wingdings" pitchFamily="2" charset="2"/>
              <a:buNone/>
            </a:pPr>
            <a:endParaRPr lang="en-US" dirty="0" smtClean="0"/>
          </a:p>
          <a:p>
            <a:endParaRPr lang="en-US" dirty="0" smtClean="0"/>
          </a:p>
        </p:txBody>
      </p:sp>
      <p:pic>
        <p:nvPicPr>
          <p:cNvPr id="17" name="Picture 16" descr="LevelDe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0" y="3402069"/>
            <a:ext cx="4724400" cy="3455931"/>
          </a:xfrm>
          <a:prstGeom prst="rect">
            <a:avLst/>
          </a:prstGeom>
        </p:spPr>
      </p:pic>
      <p:pic>
        <p:nvPicPr>
          <p:cNvPr id="21" name="Picture 20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468290"/>
            <a:ext cx="7239000" cy="373561"/>
          </a:xfrm>
          <a:prstGeom prst="rect">
            <a:avLst/>
          </a:prstGeom>
        </p:spPr>
      </p:pic>
      <p:pic>
        <p:nvPicPr>
          <p:cNvPr id="22" name="Picture 21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838200"/>
            <a:ext cx="5816600" cy="390514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981200" y="762000"/>
            <a:ext cx="1066800" cy="1097280"/>
          </a:xfrm>
          <a:prstGeom prst="rect">
            <a:avLst/>
          </a:prstGeom>
          <a:noFill/>
          <a:ln w="19050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reeform 2"/>
          <p:cNvSpPr/>
          <p:nvPr/>
        </p:nvSpPr>
        <p:spPr>
          <a:xfrm>
            <a:off x="3055334" y="767065"/>
            <a:ext cx="3847459" cy="1119160"/>
          </a:xfrm>
          <a:custGeom>
            <a:avLst/>
            <a:gdLst>
              <a:gd name="connsiteX0" fmla="*/ 12574 w 3847459"/>
              <a:gd name="connsiteY0" fmla="*/ 0 h 1119160"/>
              <a:gd name="connsiteX1" fmla="*/ 2426665 w 3847459"/>
              <a:gd name="connsiteY1" fmla="*/ 0 h 1119160"/>
              <a:gd name="connsiteX2" fmla="*/ 2414092 w 3847459"/>
              <a:gd name="connsiteY2" fmla="*/ 578442 h 1119160"/>
              <a:gd name="connsiteX3" fmla="*/ 3847459 w 3847459"/>
              <a:gd name="connsiteY3" fmla="*/ 565867 h 1119160"/>
              <a:gd name="connsiteX4" fmla="*/ 3834885 w 3847459"/>
              <a:gd name="connsiteY4" fmla="*/ 1119160 h 1119160"/>
              <a:gd name="connsiteX5" fmla="*/ 0 w 3847459"/>
              <a:gd name="connsiteY5" fmla="*/ 1094010 h 1119160"/>
              <a:gd name="connsiteX6" fmla="*/ 12574 w 3847459"/>
              <a:gd name="connsiteY6" fmla="*/ 0 h 1119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847459" h="1119160">
                <a:moveTo>
                  <a:pt x="12574" y="0"/>
                </a:moveTo>
                <a:lnTo>
                  <a:pt x="2426665" y="0"/>
                </a:lnTo>
                <a:lnTo>
                  <a:pt x="2414092" y="578442"/>
                </a:lnTo>
                <a:lnTo>
                  <a:pt x="3847459" y="565867"/>
                </a:lnTo>
                <a:lnTo>
                  <a:pt x="3834885" y="1119160"/>
                </a:lnTo>
                <a:lnTo>
                  <a:pt x="0" y="1094010"/>
                </a:lnTo>
                <a:lnTo>
                  <a:pt x="12574" y="0"/>
                </a:lnTo>
                <a:close/>
              </a:path>
            </a:pathLst>
          </a:cu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5181600" y="2438400"/>
            <a:ext cx="3352800" cy="92333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RIPL discrete levels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+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Gilbert-Cameron with a(U)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24" name="Straight Arrow Connector 23"/>
          <p:cNvCxnSpPr>
            <a:stCxn id="23" idx="2"/>
          </p:cNvCxnSpPr>
          <p:nvPr/>
        </p:nvCxnSpPr>
        <p:spPr>
          <a:xfrm>
            <a:off x="6858000" y="3361730"/>
            <a:ext cx="304800" cy="829270"/>
          </a:xfrm>
          <a:prstGeom prst="straightConnector1">
            <a:avLst/>
          </a:prstGeom>
          <a:ln w="3810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25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1700913"/>
              </p:ext>
            </p:extLst>
          </p:nvPr>
        </p:nvGraphicFramePr>
        <p:xfrm>
          <a:off x="457200" y="3186723"/>
          <a:ext cx="3200400" cy="5470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0" name="Equation" r:id="rId6" imgW="1485900" imgH="254000" progId="Equation.3">
                  <p:embed/>
                </p:oleObj>
              </mc:Choice>
              <mc:Fallback>
                <p:oleObj name="Equation" r:id="rId6" imgW="1485900" imgH="254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7200" y="3186723"/>
                        <a:ext cx="3200400" cy="54707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228600" y="2602468"/>
            <a:ext cx="4114800" cy="369332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solidFill>
                  <a:srgbClr val="008000"/>
                </a:solidFill>
              </a:rPr>
              <a:t>T</a:t>
            </a:r>
            <a:r>
              <a:rPr lang="en-US" baseline="-25000" dirty="0" err="1" smtClean="0">
                <a:solidFill>
                  <a:srgbClr val="008000"/>
                </a:solidFill>
              </a:rPr>
              <a:t>γ</a:t>
            </a:r>
            <a:r>
              <a:rPr lang="en-US" dirty="0" smtClean="0">
                <a:solidFill>
                  <a:srgbClr val="008000"/>
                </a:solidFill>
              </a:rPr>
              <a:t>(</a:t>
            </a:r>
            <a:r>
              <a:rPr lang="en-US" dirty="0" err="1" smtClean="0">
                <a:solidFill>
                  <a:srgbClr val="008000"/>
                </a:solidFill>
              </a:rPr>
              <a:t>ε</a:t>
            </a:r>
            <a:r>
              <a:rPr lang="en-US" baseline="-25000" dirty="0" err="1" smtClean="0">
                <a:solidFill>
                  <a:srgbClr val="008000"/>
                </a:solidFill>
              </a:rPr>
              <a:t>γ</a:t>
            </a:r>
            <a:r>
              <a:rPr lang="en-US" dirty="0" smtClean="0">
                <a:solidFill>
                  <a:srgbClr val="008000"/>
                </a:solidFill>
              </a:rPr>
              <a:t>) from strength-function formalism</a:t>
            </a:r>
            <a:endParaRPr lang="en-US" baseline="-25000" dirty="0">
              <a:solidFill>
                <a:srgbClr val="008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8600" y="4202668"/>
            <a:ext cx="4114800" cy="369332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solidFill>
                  <a:srgbClr val="008000"/>
                </a:solidFill>
              </a:rPr>
              <a:t>T</a:t>
            </a:r>
            <a:r>
              <a:rPr lang="en-US" baseline="-25000" dirty="0" err="1" smtClean="0">
                <a:solidFill>
                  <a:srgbClr val="008000"/>
                </a:solidFill>
              </a:rPr>
              <a:t>n</a:t>
            </a:r>
            <a:r>
              <a:rPr lang="en-US" dirty="0" smtClean="0">
                <a:solidFill>
                  <a:srgbClr val="008000"/>
                </a:solidFill>
              </a:rPr>
              <a:t>(</a:t>
            </a:r>
            <a:r>
              <a:rPr lang="en-US" dirty="0" err="1" smtClean="0">
                <a:solidFill>
                  <a:srgbClr val="008000"/>
                </a:solidFill>
              </a:rPr>
              <a:t>ε</a:t>
            </a:r>
            <a:r>
              <a:rPr lang="en-US" baseline="-25000" dirty="0" err="1" smtClean="0">
                <a:solidFill>
                  <a:srgbClr val="008000"/>
                </a:solidFill>
              </a:rPr>
              <a:t>n</a:t>
            </a:r>
            <a:r>
              <a:rPr lang="en-US" dirty="0" smtClean="0">
                <a:solidFill>
                  <a:srgbClr val="008000"/>
                </a:solidFill>
              </a:rPr>
              <a:t>) from optical model calculations</a:t>
            </a:r>
            <a:endParaRPr lang="en-US" baseline="-25000" dirty="0">
              <a:solidFill>
                <a:srgbClr val="008000"/>
              </a:solidFill>
            </a:endParaRPr>
          </a:p>
        </p:txBody>
      </p:sp>
      <p:sp>
        <p:nvSpPr>
          <p:cNvPr id="31" name="Rectangular Callout 30"/>
          <p:cNvSpPr/>
          <p:nvPr/>
        </p:nvSpPr>
        <p:spPr>
          <a:xfrm>
            <a:off x="1066800" y="4934416"/>
            <a:ext cx="3048000" cy="1161583"/>
          </a:xfrm>
          <a:prstGeom prst="wedgeRectCallout">
            <a:avLst>
              <a:gd name="adj1" fmla="val -50808"/>
              <a:gd name="adj2" fmla="val -76502"/>
            </a:avLst>
          </a:prstGeom>
          <a:noFill/>
          <a:ln w="19050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1066800" y="4953000"/>
            <a:ext cx="3048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Global optical potential from </a:t>
            </a:r>
            <a:r>
              <a:rPr lang="en-US" sz="1600" dirty="0" err="1" smtClean="0"/>
              <a:t>Koning</a:t>
            </a:r>
            <a:r>
              <a:rPr lang="en-US" sz="1600" dirty="0" smtClean="0"/>
              <a:t> &amp; Delaroche ideal for spherical nuclei close to stability. Can we generalize?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2507588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12"/>
          <p:cNvSpPr txBox="1">
            <a:spLocks/>
          </p:cNvSpPr>
          <p:nvPr/>
        </p:nvSpPr>
        <p:spPr>
          <a:xfrm>
            <a:off x="1219200" y="6400800"/>
            <a:ext cx="6629400" cy="457200"/>
          </a:xfrm>
          <a:prstGeom prst="rect">
            <a:avLst/>
          </a:prstGeom>
        </p:spPr>
        <p:txBody>
          <a:bodyPr>
            <a:normAutofit/>
          </a:bodyPr>
          <a:lstStyle>
            <a:lvl1pPr marL="346075" marR="0" indent="-346075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Pct val="100000"/>
              <a:buFont typeface="Wingdings" pitchFamily="2" charset="2"/>
              <a:buChar char="§"/>
              <a:tabLst/>
              <a:def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defRPr>
            </a:lvl1pPr>
            <a:lvl2pPr marL="690563" marR="0" indent="-346075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Pct val="100000"/>
              <a:buFont typeface="Arial" panose="020B0604020202020204" pitchFamily="34" charset="0"/>
              <a:buChar char="–"/>
              <a:tabLst/>
              <a:defRPr sz="24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031875" marR="0" indent="-350838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Pct val="100000"/>
              <a:buFont typeface="Wingdings" panose="05000000000000000000" pitchFamily="2" charset="2"/>
              <a:buChar char="§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4775" marR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Pct val="100000"/>
              <a:buFont typeface="Arial" panose="020B0604020202020204" pitchFamily="34" charset="0"/>
              <a:buChar char="–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47863" marR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Tx/>
              <a:buFont typeface="Wingdings" panose="05000000000000000000" pitchFamily="2" charset="2"/>
              <a:buChar char="§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en-US" sz="1800" dirty="0" smtClean="0">
                <a:solidFill>
                  <a:schemeClr val="bg1"/>
                </a:solidFill>
              </a:rPr>
              <a:t>15</a:t>
            </a:r>
            <a:r>
              <a:rPr lang="en-US" sz="1800" baseline="30000" dirty="0" smtClean="0">
                <a:solidFill>
                  <a:schemeClr val="bg1"/>
                </a:solidFill>
              </a:rPr>
              <a:t>th</a:t>
            </a:r>
            <a:r>
              <a:rPr lang="en-US" sz="1800" dirty="0" smtClean="0">
                <a:solidFill>
                  <a:schemeClr val="bg1"/>
                </a:solidFill>
              </a:rPr>
              <a:t> NRM	</a:t>
            </a:r>
            <a:r>
              <a:rPr lang="en-US" sz="1800" dirty="0" err="1" smtClean="0">
                <a:solidFill>
                  <a:schemeClr val="bg1"/>
                </a:solidFill>
              </a:rPr>
              <a:t>Varenna</a:t>
            </a:r>
            <a:r>
              <a:rPr lang="en-US" sz="1800" dirty="0" smtClean="0">
                <a:solidFill>
                  <a:schemeClr val="bg1"/>
                </a:solidFill>
              </a:rPr>
              <a:t>, Italy	June 11, 2018</a:t>
            </a:r>
            <a:endParaRPr lang="en-US" sz="1800" dirty="0">
              <a:solidFill>
                <a:schemeClr val="bg1"/>
              </a:solidFill>
            </a:endParaRPr>
          </a:p>
        </p:txBody>
      </p:sp>
      <p:pic>
        <p:nvPicPr>
          <p:cNvPr id="7" name="Picture 6" descr="KopeckyUhl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9571" y="990600"/>
            <a:ext cx="3836757" cy="5867400"/>
          </a:xfrm>
          <a:prstGeom prst="rect">
            <a:avLst/>
          </a:prstGeom>
        </p:spPr>
      </p:pic>
      <p:sp>
        <p:nvSpPr>
          <p:cNvPr id="28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2960" y="762000"/>
            <a:ext cx="4950040" cy="5181600"/>
          </a:xfrm>
        </p:spPr>
        <p:txBody>
          <a:bodyPr>
            <a:normAutofit/>
          </a:bodyPr>
          <a:lstStyle/>
          <a:p>
            <a:r>
              <a:rPr lang="en-US" dirty="0" smtClean="0"/>
              <a:t>Gamma </a:t>
            </a:r>
            <a:r>
              <a:rPr lang="en-US" dirty="0" smtClean="0">
                <a:solidFill>
                  <a:srgbClr val="008000"/>
                </a:solidFill>
              </a:rPr>
              <a:t>transmission coefficients</a:t>
            </a:r>
            <a:r>
              <a:rPr lang="en-US" dirty="0" smtClean="0"/>
              <a:t>:</a:t>
            </a:r>
          </a:p>
          <a:p>
            <a:pPr lvl="1"/>
            <a:r>
              <a:rPr lang="en-US" dirty="0" err="1" smtClean="0"/>
              <a:t>f</a:t>
            </a:r>
            <a:r>
              <a:rPr lang="en-US" baseline="-25000" dirty="0" err="1" smtClean="0"/>
              <a:t>XL</a:t>
            </a:r>
            <a:r>
              <a:rPr lang="en-US" dirty="0" smtClean="0"/>
              <a:t> are gen. (E1) or std. (M1 &amp; E2) </a:t>
            </a:r>
            <a:r>
              <a:rPr lang="en-US" dirty="0" err="1" smtClean="0"/>
              <a:t>Lorentzian</a:t>
            </a:r>
            <a:r>
              <a:rPr lang="en-US" dirty="0" smtClean="0"/>
              <a:t> forms</a:t>
            </a:r>
          </a:p>
          <a:p>
            <a:pPr lvl="1"/>
            <a:r>
              <a:rPr lang="en-US" dirty="0" smtClean="0"/>
              <a:t>Higher </a:t>
            </a:r>
            <a:r>
              <a:rPr lang="en-US" dirty="0" err="1" smtClean="0"/>
              <a:t>multipolarity</a:t>
            </a:r>
            <a:r>
              <a:rPr lang="en-US" dirty="0" smtClean="0"/>
              <a:t> transitions are neglected in CGMF</a:t>
            </a:r>
          </a:p>
          <a:p>
            <a:r>
              <a:rPr lang="en-US" dirty="0" smtClean="0"/>
              <a:t>Neutron </a:t>
            </a:r>
            <a:r>
              <a:rPr lang="en-US" dirty="0" smtClean="0">
                <a:solidFill>
                  <a:srgbClr val="008000"/>
                </a:solidFill>
              </a:rPr>
              <a:t>transmission coefficients</a:t>
            </a:r>
            <a:r>
              <a:rPr lang="en-US" dirty="0" smtClean="0"/>
              <a:t>: </a:t>
            </a:r>
          </a:p>
          <a:p>
            <a:pPr lvl="1"/>
            <a:r>
              <a:rPr lang="en-US" dirty="0" smtClean="0"/>
              <a:t>Scattering matrix from optical model calculations</a:t>
            </a:r>
          </a:p>
          <a:p>
            <a:endParaRPr lang="en-US" dirty="0" smtClean="0"/>
          </a:p>
          <a:p>
            <a:pPr lvl="1"/>
            <a:endParaRPr lang="is-I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5449623" y="609600"/>
            <a:ext cx="3657600" cy="369332"/>
          </a:xfrm>
          <a:prstGeom prst="rect">
            <a:avLst/>
          </a:prstGeom>
          <a:noFill/>
          <a:ln w="1270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J. </a:t>
            </a:r>
            <a:r>
              <a:rPr lang="en-US" dirty="0" err="1" smtClean="0"/>
              <a:t>Kopecky</a:t>
            </a:r>
            <a:r>
              <a:rPr lang="en-US" dirty="0" smtClean="0"/>
              <a:t>, M. </a:t>
            </a:r>
            <a:r>
              <a:rPr lang="en-US" dirty="0" err="1" smtClean="0"/>
              <a:t>Uhl</a:t>
            </a:r>
            <a:r>
              <a:rPr lang="en-US" dirty="0" smtClean="0"/>
              <a:t> PRC </a:t>
            </a:r>
            <a:r>
              <a:rPr lang="en-US" b="1" dirty="0" smtClean="0"/>
              <a:t>41</a:t>
            </a:r>
            <a:r>
              <a:rPr lang="en-US" dirty="0" smtClean="0"/>
              <a:t> (1990) 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172200" y="5638800"/>
            <a:ext cx="1752600" cy="369332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Std. </a:t>
            </a:r>
            <a:r>
              <a:rPr lang="en-US" dirty="0" err="1" smtClean="0"/>
              <a:t>Lorentzian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 flipV="1">
            <a:off x="6629400" y="4648200"/>
            <a:ext cx="533400" cy="990600"/>
          </a:xfrm>
          <a:prstGeom prst="straightConnector1">
            <a:avLst/>
          </a:prstGeom>
          <a:ln w="3810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858000" y="1600200"/>
            <a:ext cx="1828800" cy="369332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Gen. </a:t>
            </a:r>
            <a:r>
              <a:rPr lang="en-US" dirty="0" err="1" smtClean="0"/>
              <a:t>Lorentzian</a:t>
            </a:r>
            <a:endParaRPr lang="en-US" dirty="0"/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7391400" y="1981200"/>
            <a:ext cx="304800" cy="1143000"/>
          </a:xfrm>
          <a:prstGeom prst="straightConnector1">
            <a:avLst/>
          </a:prstGeom>
          <a:ln w="3810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2651EAAB-5D0D-473B-859D-C18D8179491F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8" name="Title 4"/>
          <p:cNvSpPr txBox="1">
            <a:spLocks/>
          </p:cNvSpPr>
          <p:nvPr/>
        </p:nvSpPr>
        <p:spPr>
          <a:xfrm>
            <a:off x="228600" y="152400"/>
            <a:ext cx="8229600" cy="6397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 baseline="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dirty="0" smtClean="0">
                <a:solidFill>
                  <a:srgbClr val="0000FF"/>
                </a:solidFill>
              </a:rPr>
              <a:t>Hauser-</a:t>
            </a:r>
            <a:r>
              <a:rPr lang="en-US" dirty="0" err="1" smtClean="0">
                <a:solidFill>
                  <a:srgbClr val="0000FF"/>
                </a:solidFill>
              </a:rPr>
              <a:t>Feshbach</a:t>
            </a:r>
            <a:r>
              <a:rPr lang="en-US" dirty="0" smtClean="0">
                <a:solidFill>
                  <a:srgbClr val="0000FF"/>
                </a:solidFill>
              </a:rPr>
              <a:t> Model</a:t>
            </a:r>
            <a:endParaRPr lang="en-US" dirty="0">
              <a:solidFill>
                <a:srgbClr val="0000FF"/>
              </a:solidFill>
            </a:endParaRPr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6780259"/>
              </p:ext>
            </p:extLst>
          </p:nvPr>
        </p:nvGraphicFramePr>
        <p:xfrm>
          <a:off x="2438400" y="1219199"/>
          <a:ext cx="3200400" cy="5470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477" name="Equation" r:id="rId4" imgW="1485900" imgH="254000" progId="Equation.3">
                  <p:embed/>
                </p:oleObj>
              </mc:Choice>
              <mc:Fallback>
                <p:oleObj name="Equation" r:id="rId4" imgW="1485900" imgH="254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438400" y="1219199"/>
                        <a:ext cx="3200400" cy="54707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65479657"/>
              </p:ext>
            </p:extLst>
          </p:nvPr>
        </p:nvGraphicFramePr>
        <p:xfrm>
          <a:off x="2438400" y="4114800"/>
          <a:ext cx="175260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478" name="Equation" r:id="rId6" imgW="876300" imgH="304800" progId="Equation.3">
                  <p:embed/>
                </p:oleObj>
              </mc:Choice>
              <mc:Fallback>
                <p:oleObj name="Equation" r:id="rId6" imgW="876300" imgH="304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438400" y="4114800"/>
                        <a:ext cx="1752600" cy="609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228600" y="5498068"/>
            <a:ext cx="4419600" cy="369332"/>
          </a:xfrm>
          <a:prstGeom prst="rect">
            <a:avLst/>
          </a:prstGeom>
          <a:noFill/>
          <a:ln w="1270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A. </a:t>
            </a:r>
            <a:r>
              <a:rPr lang="en-US" dirty="0" err="1" smtClean="0"/>
              <a:t>Koning</a:t>
            </a:r>
            <a:r>
              <a:rPr lang="en-US" dirty="0" smtClean="0"/>
              <a:t> &amp; J. Delaroche NP</a:t>
            </a:r>
            <a:r>
              <a:rPr lang="en-US" b="1" dirty="0" smtClean="0"/>
              <a:t>A713</a:t>
            </a:r>
            <a:r>
              <a:rPr lang="en-US" dirty="0" smtClean="0"/>
              <a:t> (2003)</a:t>
            </a:r>
            <a:endParaRPr lang="en-US" dirty="0"/>
          </a:p>
        </p:txBody>
      </p:sp>
      <p:cxnSp>
        <p:nvCxnSpPr>
          <p:cNvPr id="24" name="Straight Arrow Connector 23"/>
          <p:cNvCxnSpPr/>
          <p:nvPr/>
        </p:nvCxnSpPr>
        <p:spPr>
          <a:xfrm flipH="1" flipV="1">
            <a:off x="7086600" y="4800600"/>
            <a:ext cx="76200" cy="838200"/>
          </a:xfrm>
          <a:prstGeom prst="straightConnector1">
            <a:avLst/>
          </a:prstGeom>
          <a:ln w="3810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11353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 txBox="1">
            <a:spLocks/>
          </p:cNvSpPr>
          <p:nvPr/>
        </p:nvSpPr>
        <p:spPr>
          <a:xfrm>
            <a:off x="228600" y="152400"/>
            <a:ext cx="8229600" cy="6397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 baseline="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dirty="0" smtClean="0"/>
              <a:t>Excitation Energy Sharing</a:t>
            </a:r>
            <a:endParaRPr lang="en-US" dirty="0"/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2960" y="762000"/>
            <a:ext cx="8763000" cy="685800"/>
          </a:xfrm>
        </p:spPr>
        <p:txBody>
          <a:bodyPr>
            <a:normAutofit/>
          </a:bodyPr>
          <a:lstStyle/>
          <a:p>
            <a:r>
              <a:rPr lang="en-US" dirty="0" smtClean="0"/>
              <a:t>Currently: vary R</a:t>
            </a:r>
            <a:r>
              <a:rPr lang="en-US" baseline="-25000" dirty="0" smtClean="0"/>
              <a:t>T</a:t>
            </a:r>
            <a:r>
              <a:rPr lang="en-US" dirty="0" smtClean="0"/>
              <a:t> until </a:t>
            </a:r>
            <a:r>
              <a:rPr lang="en-US" dirty="0" err="1" smtClean="0">
                <a:solidFill>
                  <a:srgbClr val="000000"/>
                </a:solidFill>
              </a:rPr>
              <a:t>ν</a:t>
            </a:r>
            <a:r>
              <a:rPr lang="en-US" dirty="0" smtClean="0">
                <a:solidFill>
                  <a:srgbClr val="000000"/>
                </a:solidFill>
              </a:rPr>
              <a:t>(A) matches (CGMF)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9092173"/>
              </p:ext>
            </p:extLst>
          </p:nvPr>
        </p:nvGraphicFramePr>
        <p:xfrm>
          <a:off x="5017044" y="1422816"/>
          <a:ext cx="1371600" cy="7869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84" name="Equation" r:id="rId3" imgW="774700" imgH="444500" progId="Equation.3">
                  <p:embed/>
                </p:oleObj>
              </mc:Choice>
              <mc:Fallback>
                <p:oleObj name="Equation" r:id="rId3" imgW="774700" imgH="4445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017044" y="1422816"/>
                        <a:ext cx="1371600" cy="78698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7099782"/>
              </p:ext>
            </p:extLst>
          </p:nvPr>
        </p:nvGraphicFramePr>
        <p:xfrm>
          <a:off x="7162800" y="1447800"/>
          <a:ext cx="1740444" cy="7710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85" name="Equation" r:id="rId5" imgW="1003300" imgH="444500" progId="Equation.3">
                  <p:embed/>
                </p:oleObj>
              </mc:Choice>
              <mc:Fallback>
                <p:oleObj name="Equation" r:id="rId5" imgW="1003300" imgH="4445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162800" y="1447800"/>
                        <a:ext cx="1740444" cy="77108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7" name="Straight Arrow Connector 16"/>
          <p:cNvCxnSpPr/>
          <p:nvPr/>
        </p:nvCxnSpPr>
        <p:spPr>
          <a:xfrm>
            <a:off x="6541044" y="1828800"/>
            <a:ext cx="5334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30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8007662"/>
              </p:ext>
            </p:extLst>
          </p:nvPr>
        </p:nvGraphicFramePr>
        <p:xfrm>
          <a:off x="533400" y="5181600"/>
          <a:ext cx="6193369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86" name="Equation" r:id="rId7" imgW="3378200" imgH="457200" progId="Equation.3">
                  <p:embed/>
                </p:oleObj>
              </mc:Choice>
              <mc:Fallback>
                <p:oleObj name="Equation" r:id="rId7" imgW="337820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33400" y="5181600"/>
                        <a:ext cx="6193369" cy="838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Slide Number Placeholder 3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2651EAAB-5D0D-473B-859D-C18D8179491F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2" name="Picture 1" descr="ExEPrelim.pd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72" y="1295400"/>
            <a:ext cx="5017128" cy="3810000"/>
          </a:xfrm>
          <a:prstGeom prst="rect">
            <a:avLst/>
          </a:prstGeom>
        </p:spPr>
      </p:pic>
      <p:sp>
        <p:nvSpPr>
          <p:cNvPr id="20" name="Text Placeholder 6"/>
          <p:cNvSpPr txBox="1">
            <a:spLocks/>
          </p:cNvSpPr>
          <p:nvPr/>
        </p:nvSpPr>
        <p:spPr>
          <a:xfrm>
            <a:off x="4876800" y="2286000"/>
            <a:ext cx="4038600" cy="3276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6075" marR="0" indent="-3460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F4B834"/>
              </a:buClr>
              <a:buSzPct val="100000"/>
              <a:buFont typeface="Wingdings" pitchFamily="2" charset="2"/>
              <a:buChar char="§"/>
              <a:tabLst/>
              <a:def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defRPr>
            </a:lvl1pPr>
            <a:lvl2pPr marL="690563" marR="0" indent="-3460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F4B834"/>
              </a:buClr>
              <a:buSzPct val="100000"/>
              <a:buFont typeface="Arial" panose="020B0604020202020204" pitchFamily="34" charset="0"/>
              <a:buChar char="–"/>
              <a:tabLst/>
              <a:defRPr sz="24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031875" marR="0" indent="-35083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F4B834"/>
              </a:buClr>
              <a:buSzPct val="100000"/>
              <a:buFont typeface="Wingdings" panose="05000000000000000000" pitchFamily="2" charset="2"/>
              <a:buChar char="§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4775" marR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F4B834"/>
              </a:buClr>
              <a:buSzPct val="100000"/>
              <a:buFont typeface="Arial" panose="020B0604020202020204" pitchFamily="34" charset="0"/>
              <a:buChar char="–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47863" marR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F4B834"/>
              </a:buClr>
              <a:buSzTx/>
              <a:buFont typeface="Wingdings" panose="05000000000000000000" pitchFamily="2" charset="2"/>
              <a:buChar char="§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Next: share </a:t>
            </a:r>
            <a:r>
              <a:rPr lang="en-US" dirty="0" err="1" smtClean="0"/>
              <a:t>E</a:t>
            </a:r>
            <a:r>
              <a:rPr lang="en-US" baseline="-25000" dirty="0" err="1" smtClean="0"/>
              <a:t>int</a:t>
            </a:r>
            <a:r>
              <a:rPr lang="en-US" dirty="0" smtClean="0"/>
              <a:t> via maximum entropy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E</a:t>
            </a:r>
            <a:r>
              <a:rPr lang="en-US" baseline="-25000" dirty="0" smtClean="0"/>
              <a:t>T</a:t>
            </a:r>
            <a:r>
              <a:rPr lang="en-US" dirty="0" smtClean="0"/>
              <a:t> = </a:t>
            </a:r>
            <a:r>
              <a:rPr lang="en-US" dirty="0" err="1" smtClean="0"/>
              <a:t>E</a:t>
            </a:r>
            <a:r>
              <a:rPr lang="en-US" baseline="-25000" dirty="0" err="1" smtClean="0"/>
              <a:t>int</a:t>
            </a:r>
            <a:r>
              <a:rPr lang="en-US" dirty="0" smtClean="0"/>
              <a:t> + </a:t>
            </a:r>
            <a:r>
              <a:rPr lang="en-US" dirty="0" err="1" smtClean="0"/>
              <a:t>E</a:t>
            </a:r>
            <a:r>
              <a:rPr lang="en-US" baseline="-25000" dirty="0" err="1" smtClean="0"/>
              <a:t>def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22" name="TextBox 21"/>
          <p:cNvSpPr txBox="1"/>
          <p:nvPr/>
        </p:nvSpPr>
        <p:spPr>
          <a:xfrm>
            <a:off x="2743200" y="1715869"/>
            <a:ext cx="1828800" cy="646331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Heavy fragment takes extra E</a:t>
            </a:r>
            <a:r>
              <a:rPr lang="en-US" baseline="30000" dirty="0" smtClean="0"/>
              <a:t>*</a:t>
            </a:r>
            <a:endParaRPr lang="en-US" dirty="0"/>
          </a:p>
        </p:txBody>
      </p:sp>
      <p:cxnSp>
        <p:nvCxnSpPr>
          <p:cNvPr id="24" name="Straight Arrow Connector 23"/>
          <p:cNvCxnSpPr>
            <a:stCxn id="22" idx="2"/>
          </p:cNvCxnSpPr>
          <p:nvPr/>
        </p:nvCxnSpPr>
        <p:spPr>
          <a:xfrm>
            <a:off x="3657600" y="2362200"/>
            <a:ext cx="152400" cy="609600"/>
          </a:xfrm>
          <a:prstGeom prst="straightConnector1">
            <a:avLst/>
          </a:prstGeom>
          <a:ln w="3810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381000" y="5181600"/>
            <a:ext cx="6477000" cy="83820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257800" y="48006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Max Entropy</a:t>
            </a:r>
            <a:endParaRPr lang="en-US" dirty="0"/>
          </a:p>
        </p:txBody>
      </p:sp>
      <p:sp>
        <p:nvSpPr>
          <p:cNvPr id="16" name="Text Placeholder 12"/>
          <p:cNvSpPr txBox="1">
            <a:spLocks/>
          </p:cNvSpPr>
          <p:nvPr/>
        </p:nvSpPr>
        <p:spPr>
          <a:xfrm>
            <a:off x="1219200" y="6400800"/>
            <a:ext cx="6629400" cy="457200"/>
          </a:xfrm>
          <a:prstGeom prst="rect">
            <a:avLst/>
          </a:prstGeom>
        </p:spPr>
        <p:txBody>
          <a:bodyPr>
            <a:normAutofit/>
          </a:bodyPr>
          <a:lstStyle>
            <a:lvl1pPr marL="346075" marR="0" indent="-346075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Pct val="100000"/>
              <a:buFont typeface="Wingdings" pitchFamily="2" charset="2"/>
              <a:buChar char="§"/>
              <a:tabLst/>
              <a:def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defRPr>
            </a:lvl1pPr>
            <a:lvl2pPr marL="690563" marR="0" indent="-346075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Pct val="100000"/>
              <a:buFont typeface="Arial" panose="020B0604020202020204" pitchFamily="34" charset="0"/>
              <a:buChar char="–"/>
              <a:tabLst/>
              <a:defRPr sz="24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031875" marR="0" indent="-350838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Pct val="100000"/>
              <a:buFont typeface="Wingdings" panose="05000000000000000000" pitchFamily="2" charset="2"/>
              <a:buChar char="§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4775" marR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Pct val="100000"/>
              <a:buFont typeface="Arial" panose="020B0604020202020204" pitchFamily="34" charset="0"/>
              <a:buChar char="–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47863" marR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Tx/>
              <a:buFont typeface="Wingdings" panose="05000000000000000000" pitchFamily="2" charset="2"/>
              <a:buChar char="§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en-US" sz="1800" dirty="0" smtClean="0">
                <a:solidFill>
                  <a:schemeClr val="bg1"/>
                </a:solidFill>
              </a:rPr>
              <a:t>15</a:t>
            </a:r>
            <a:r>
              <a:rPr lang="en-US" sz="1800" baseline="30000" dirty="0" smtClean="0">
                <a:solidFill>
                  <a:schemeClr val="bg1"/>
                </a:solidFill>
              </a:rPr>
              <a:t>th</a:t>
            </a:r>
            <a:r>
              <a:rPr lang="en-US" sz="1800" dirty="0" smtClean="0">
                <a:solidFill>
                  <a:schemeClr val="bg1"/>
                </a:solidFill>
              </a:rPr>
              <a:t> NRM	</a:t>
            </a:r>
            <a:r>
              <a:rPr lang="en-US" sz="1800" dirty="0" err="1" smtClean="0">
                <a:solidFill>
                  <a:schemeClr val="bg1"/>
                </a:solidFill>
              </a:rPr>
              <a:t>Varenna</a:t>
            </a:r>
            <a:r>
              <a:rPr lang="en-US" sz="1800" dirty="0" smtClean="0">
                <a:solidFill>
                  <a:schemeClr val="bg1"/>
                </a:solidFill>
              </a:rPr>
              <a:t>, Italy	June 11, 2018</a:t>
            </a:r>
            <a:endParaRPr 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10772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 txBox="1">
            <a:spLocks/>
          </p:cNvSpPr>
          <p:nvPr/>
        </p:nvSpPr>
        <p:spPr>
          <a:xfrm>
            <a:off x="228600" y="152400"/>
            <a:ext cx="8229600" cy="6397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 baseline="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dirty="0" smtClean="0"/>
              <a:t>Yields in (</a:t>
            </a:r>
            <a:r>
              <a:rPr lang="en-US" dirty="0" err="1" smtClean="0"/>
              <a:t>n,f</a:t>
            </a:r>
            <a:r>
              <a:rPr lang="en-US" dirty="0" smtClean="0"/>
              <a:t>) vs. (</a:t>
            </a:r>
            <a:r>
              <a:rPr lang="en-US" dirty="0" err="1" smtClean="0"/>
              <a:t>sf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2651EAAB-5D0D-473B-859D-C18D8179491F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6" name="Picture 5" descr="NewYields_FPY-2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9" t="4729" r="7023" b="2688"/>
          <a:stretch/>
        </p:blipFill>
        <p:spPr>
          <a:xfrm>
            <a:off x="152400" y="2590800"/>
            <a:ext cx="4953000" cy="3783165"/>
          </a:xfrm>
          <a:prstGeom prst="rect">
            <a:avLst/>
          </a:prstGeom>
        </p:spPr>
      </p:pic>
      <p:sp>
        <p:nvSpPr>
          <p:cNvPr id="8" name="Text Placeholder 12"/>
          <p:cNvSpPr txBox="1">
            <a:spLocks/>
          </p:cNvSpPr>
          <p:nvPr/>
        </p:nvSpPr>
        <p:spPr>
          <a:xfrm>
            <a:off x="1219200" y="6400800"/>
            <a:ext cx="6629400" cy="457200"/>
          </a:xfrm>
          <a:prstGeom prst="rect">
            <a:avLst/>
          </a:prstGeom>
        </p:spPr>
        <p:txBody>
          <a:bodyPr>
            <a:normAutofit/>
          </a:bodyPr>
          <a:lstStyle>
            <a:lvl1pPr marL="346075" marR="0" indent="-346075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Pct val="100000"/>
              <a:buFont typeface="Wingdings" pitchFamily="2" charset="2"/>
              <a:buChar char="§"/>
              <a:tabLst/>
              <a:def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defRPr>
            </a:lvl1pPr>
            <a:lvl2pPr marL="690563" marR="0" indent="-346075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Pct val="100000"/>
              <a:buFont typeface="Arial" panose="020B0604020202020204" pitchFamily="34" charset="0"/>
              <a:buChar char="–"/>
              <a:tabLst/>
              <a:defRPr sz="24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031875" marR="0" indent="-350838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Pct val="100000"/>
              <a:buFont typeface="Wingdings" panose="05000000000000000000" pitchFamily="2" charset="2"/>
              <a:buChar char="§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4775" marR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Pct val="100000"/>
              <a:buFont typeface="Arial" panose="020B0604020202020204" pitchFamily="34" charset="0"/>
              <a:buChar char="–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47863" marR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Tx/>
              <a:buFont typeface="Wingdings" panose="05000000000000000000" pitchFamily="2" charset="2"/>
              <a:buChar char="§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en-US" sz="1800" dirty="0" smtClean="0">
                <a:solidFill>
                  <a:schemeClr val="bg1"/>
                </a:solidFill>
              </a:rPr>
              <a:t>15</a:t>
            </a:r>
            <a:r>
              <a:rPr lang="en-US" sz="1800" baseline="30000" dirty="0" smtClean="0">
                <a:solidFill>
                  <a:schemeClr val="bg1"/>
                </a:solidFill>
              </a:rPr>
              <a:t>th</a:t>
            </a:r>
            <a:r>
              <a:rPr lang="en-US" sz="1800" dirty="0" smtClean="0">
                <a:solidFill>
                  <a:schemeClr val="bg1"/>
                </a:solidFill>
              </a:rPr>
              <a:t> NRM	</a:t>
            </a:r>
            <a:r>
              <a:rPr lang="en-US" sz="1800" dirty="0" err="1" smtClean="0">
                <a:solidFill>
                  <a:schemeClr val="bg1"/>
                </a:solidFill>
              </a:rPr>
              <a:t>Varenna</a:t>
            </a:r>
            <a:r>
              <a:rPr lang="en-US" sz="1800" dirty="0" smtClean="0">
                <a:solidFill>
                  <a:schemeClr val="bg1"/>
                </a:solidFill>
              </a:rPr>
              <a:t>, Italy	June 11, 2018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228600" y="914400"/>
            <a:ext cx="8763000" cy="13716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Both model (</a:t>
            </a:r>
            <a:r>
              <a:rPr lang="en-US" dirty="0" err="1" smtClean="0"/>
              <a:t>Möller</a:t>
            </a:r>
            <a:r>
              <a:rPr lang="en-US" dirty="0" smtClean="0"/>
              <a:t>) and data show wider Y(A) in (</a:t>
            </a:r>
            <a:r>
              <a:rPr lang="en-US" dirty="0" err="1" smtClean="0"/>
              <a:t>n,f</a:t>
            </a:r>
            <a:r>
              <a:rPr lang="en-US" dirty="0" smtClean="0"/>
              <a:t>)</a:t>
            </a:r>
          </a:p>
          <a:p>
            <a:r>
              <a:rPr lang="en-US" dirty="0" smtClean="0"/>
              <a:t>Y(A) for (</a:t>
            </a:r>
            <a:r>
              <a:rPr lang="en-US" dirty="0" err="1" smtClean="0"/>
              <a:t>sf</a:t>
            </a:r>
            <a:r>
              <a:rPr lang="en-US" dirty="0" smtClean="0"/>
              <a:t>) are sharply peaked near N=82 closure!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9" name="Rectangle 8"/>
          <p:cNvSpPr/>
          <p:nvPr/>
        </p:nvSpPr>
        <p:spPr>
          <a:xfrm>
            <a:off x="3276600" y="2819400"/>
            <a:ext cx="457200" cy="3124200"/>
          </a:xfrm>
          <a:prstGeom prst="rect">
            <a:avLst/>
          </a:prstGeom>
          <a:solidFill>
            <a:schemeClr val="bg1">
              <a:lumMod val="75000"/>
              <a:alpha val="36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Pleasonto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8794" y="2743200"/>
            <a:ext cx="4335206" cy="1981200"/>
          </a:xfrm>
          <a:prstGeom prst="rect">
            <a:avLst/>
          </a:prstGeom>
        </p:spPr>
      </p:pic>
      <p:pic>
        <p:nvPicPr>
          <p:cNvPr id="11" name="Picture 10" descr="Pleasonton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2416" y="4648200"/>
            <a:ext cx="3902671" cy="3810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876800" y="2286000"/>
            <a:ext cx="4191000" cy="369332"/>
          </a:xfrm>
          <a:prstGeom prst="rect">
            <a:avLst/>
          </a:prstGeom>
          <a:noFill/>
          <a:ln w="1270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F. </a:t>
            </a:r>
            <a:r>
              <a:rPr lang="en-US" dirty="0" err="1" smtClean="0"/>
              <a:t>Pleasonton</a:t>
            </a:r>
            <a:r>
              <a:rPr lang="en-US" dirty="0" smtClean="0"/>
              <a:t> </a:t>
            </a:r>
            <a:r>
              <a:rPr lang="en-US" i="1" dirty="0" smtClean="0"/>
              <a:t>et al.</a:t>
            </a:r>
            <a:r>
              <a:rPr lang="en-US" dirty="0" smtClean="0"/>
              <a:t> PRC </a:t>
            </a:r>
            <a:r>
              <a:rPr lang="en-US" b="1" dirty="0" smtClean="0"/>
              <a:t>6</a:t>
            </a:r>
            <a:r>
              <a:rPr lang="en-US" dirty="0" smtClean="0"/>
              <a:t> 1023 (1972)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257800" y="5096470"/>
            <a:ext cx="3733800" cy="646331"/>
          </a:xfrm>
          <a:prstGeom prst="rect">
            <a:avLst/>
          </a:prstGeom>
          <a:noFill/>
          <a:ln w="1270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Avg. </a:t>
            </a:r>
            <a:r>
              <a:rPr lang="en-US" dirty="0" err="1" smtClean="0"/>
              <a:t>E</a:t>
            </a:r>
            <a:r>
              <a:rPr lang="en-US" baseline="-25000" dirty="0" err="1"/>
              <a:t>γ</a:t>
            </a:r>
            <a:r>
              <a:rPr lang="en-US" dirty="0" smtClean="0"/>
              <a:t> increase is a property of products </a:t>
            </a:r>
            <a:r>
              <a:rPr lang="en-US" dirty="0" err="1" smtClean="0"/>
              <a:t>ρ</a:t>
            </a:r>
            <a:r>
              <a:rPr lang="en-US" dirty="0" smtClean="0"/>
              <a:t>, J</a:t>
            </a:r>
            <a:r>
              <a:rPr lang="en-US" baseline="30000" dirty="0" smtClean="0"/>
              <a:t>π</a:t>
            </a:r>
            <a:r>
              <a:rPr lang="en-US" dirty="0" smtClean="0"/>
              <a:t>, and U</a:t>
            </a:r>
            <a:r>
              <a:rPr lang="en-US" baseline="30000" dirty="0" smtClean="0"/>
              <a:t>*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1480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382000" y="6019800"/>
            <a:ext cx="647700" cy="365125"/>
          </a:xfrm>
        </p:spPr>
        <p:txBody>
          <a:bodyPr/>
          <a:lstStyle/>
          <a:p>
            <a:r>
              <a:rPr lang="en-US" dirty="0" smtClean="0"/>
              <a:t>Slide </a:t>
            </a:r>
            <a:fld id="{2651EAAB-5D0D-473B-859D-C18D8179491F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10" name="Text Placeholder 12"/>
          <p:cNvSpPr txBox="1">
            <a:spLocks/>
          </p:cNvSpPr>
          <p:nvPr/>
        </p:nvSpPr>
        <p:spPr>
          <a:xfrm>
            <a:off x="1219200" y="6400800"/>
            <a:ext cx="6629400" cy="457200"/>
          </a:xfrm>
          <a:prstGeom prst="rect">
            <a:avLst/>
          </a:prstGeom>
        </p:spPr>
        <p:txBody>
          <a:bodyPr>
            <a:normAutofit/>
          </a:bodyPr>
          <a:lstStyle>
            <a:lvl1pPr marL="346075" marR="0" indent="-346075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Pct val="100000"/>
              <a:buFont typeface="Wingdings" pitchFamily="2" charset="2"/>
              <a:buChar char="§"/>
              <a:tabLst/>
              <a:def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defRPr>
            </a:lvl1pPr>
            <a:lvl2pPr marL="690563" marR="0" indent="-346075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Pct val="100000"/>
              <a:buFont typeface="Arial" panose="020B0604020202020204" pitchFamily="34" charset="0"/>
              <a:buChar char="–"/>
              <a:tabLst/>
              <a:defRPr sz="24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031875" marR="0" indent="-350838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Pct val="100000"/>
              <a:buFont typeface="Wingdings" panose="05000000000000000000" pitchFamily="2" charset="2"/>
              <a:buChar char="§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4775" marR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Pct val="100000"/>
              <a:buFont typeface="Arial" panose="020B0604020202020204" pitchFamily="34" charset="0"/>
              <a:buChar char="–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47863" marR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Tx/>
              <a:buFont typeface="Wingdings" panose="05000000000000000000" pitchFamily="2" charset="2"/>
              <a:buChar char="§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en-US" sz="1800" dirty="0" smtClean="0">
                <a:solidFill>
                  <a:schemeClr val="bg1"/>
                </a:solidFill>
              </a:rPr>
              <a:t>15</a:t>
            </a:r>
            <a:r>
              <a:rPr lang="en-US" sz="1800" baseline="30000" dirty="0" smtClean="0">
                <a:solidFill>
                  <a:schemeClr val="bg1"/>
                </a:solidFill>
              </a:rPr>
              <a:t>th</a:t>
            </a:r>
            <a:r>
              <a:rPr lang="en-US" sz="1800" dirty="0" smtClean="0">
                <a:solidFill>
                  <a:schemeClr val="bg1"/>
                </a:solidFill>
              </a:rPr>
              <a:t> NRM	</a:t>
            </a:r>
            <a:r>
              <a:rPr lang="en-US" sz="1800" dirty="0" err="1" smtClean="0">
                <a:solidFill>
                  <a:schemeClr val="bg1"/>
                </a:solidFill>
              </a:rPr>
              <a:t>Varenna</a:t>
            </a:r>
            <a:r>
              <a:rPr lang="en-US" sz="1800" dirty="0" smtClean="0">
                <a:solidFill>
                  <a:schemeClr val="bg1"/>
                </a:solidFill>
              </a:rPr>
              <a:t>, Italy	June 11, 2018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228600" y="762000"/>
            <a:ext cx="3352800" cy="5486400"/>
          </a:xfrm>
        </p:spPr>
        <p:txBody>
          <a:bodyPr>
            <a:normAutofit/>
          </a:bodyPr>
          <a:lstStyle/>
          <a:p>
            <a:r>
              <a:rPr lang="en-US" dirty="0" smtClean="0"/>
              <a:t>Changing the &lt;J&gt; has a more dramatic effect on PFGS hardness</a:t>
            </a:r>
          </a:p>
          <a:p>
            <a:endParaRPr lang="en-US" dirty="0"/>
          </a:p>
          <a:p>
            <a:r>
              <a:rPr lang="en-US" dirty="0" smtClean="0"/>
              <a:t>Yields are ~0.5x the effect of a J±2 change</a:t>
            </a: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228600" y="152400"/>
            <a:ext cx="8229600" cy="6397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 baseline="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dirty="0" smtClean="0"/>
              <a:t>Impact of spin</a:t>
            </a:r>
            <a:endParaRPr lang="en-US" dirty="0"/>
          </a:p>
        </p:txBody>
      </p:sp>
      <p:pic>
        <p:nvPicPr>
          <p:cNvPr id="11" name="Picture 10" descr="SpectralRatiov3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0296" y="762000"/>
            <a:ext cx="5460804" cy="52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52074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382000" y="6019800"/>
            <a:ext cx="647700" cy="365125"/>
          </a:xfrm>
        </p:spPr>
        <p:txBody>
          <a:bodyPr/>
          <a:lstStyle/>
          <a:p>
            <a:r>
              <a:rPr lang="en-US" dirty="0" smtClean="0"/>
              <a:t>Slide </a:t>
            </a:r>
            <a:fld id="{2651EAAB-5D0D-473B-859D-C18D8179491F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0" name="Text Placeholder 12"/>
          <p:cNvSpPr txBox="1">
            <a:spLocks/>
          </p:cNvSpPr>
          <p:nvPr/>
        </p:nvSpPr>
        <p:spPr>
          <a:xfrm>
            <a:off x="1219200" y="6400800"/>
            <a:ext cx="6629400" cy="457200"/>
          </a:xfrm>
          <a:prstGeom prst="rect">
            <a:avLst/>
          </a:prstGeom>
        </p:spPr>
        <p:txBody>
          <a:bodyPr>
            <a:normAutofit/>
          </a:bodyPr>
          <a:lstStyle>
            <a:lvl1pPr marL="346075" marR="0" indent="-346075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Pct val="100000"/>
              <a:buFont typeface="Wingdings" pitchFamily="2" charset="2"/>
              <a:buChar char="§"/>
              <a:tabLst/>
              <a:def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defRPr>
            </a:lvl1pPr>
            <a:lvl2pPr marL="690563" marR="0" indent="-346075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Pct val="100000"/>
              <a:buFont typeface="Arial" panose="020B0604020202020204" pitchFamily="34" charset="0"/>
              <a:buChar char="–"/>
              <a:tabLst/>
              <a:defRPr sz="24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031875" marR="0" indent="-350838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Pct val="100000"/>
              <a:buFont typeface="Wingdings" panose="05000000000000000000" pitchFamily="2" charset="2"/>
              <a:buChar char="§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4775" marR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Pct val="100000"/>
              <a:buFont typeface="Arial" panose="020B0604020202020204" pitchFamily="34" charset="0"/>
              <a:buChar char="–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47863" marR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Tx/>
              <a:buFont typeface="Wingdings" panose="05000000000000000000" pitchFamily="2" charset="2"/>
              <a:buChar char="§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en-US" sz="1800" dirty="0" smtClean="0">
                <a:solidFill>
                  <a:schemeClr val="bg1"/>
                </a:solidFill>
              </a:rPr>
              <a:t>15</a:t>
            </a:r>
            <a:r>
              <a:rPr lang="en-US" sz="1800" baseline="30000" dirty="0" smtClean="0">
                <a:solidFill>
                  <a:schemeClr val="bg1"/>
                </a:solidFill>
              </a:rPr>
              <a:t>th</a:t>
            </a:r>
            <a:r>
              <a:rPr lang="en-US" sz="1800" dirty="0" smtClean="0">
                <a:solidFill>
                  <a:schemeClr val="bg1"/>
                </a:solidFill>
              </a:rPr>
              <a:t> NRM	</a:t>
            </a:r>
            <a:r>
              <a:rPr lang="en-US" sz="1800" dirty="0" err="1" smtClean="0">
                <a:solidFill>
                  <a:schemeClr val="bg1"/>
                </a:solidFill>
              </a:rPr>
              <a:t>Varenna</a:t>
            </a:r>
            <a:r>
              <a:rPr lang="en-US" sz="1800" dirty="0" smtClean="0">
                <a:solidFill>
                  <a:schemeClr val="bg1"/>
                </a:solidFill>
              </a:rPr>
              <a:t>, Italy	June 11, 2018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457200" y="762000"/>
            <a:ext cx="8153400" cy="16764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Can use CGMF to identify contaminants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  <a:sym typeface="Wingdings"/>
              </a:rPr>
              <a:t>Only as good as the discrete levels we put in!</a:t>
            </a:r>
          </a:p>
          <a:p>
            <a:pPr lvl="1"/>
            <a:r>
              <a:rPr lang="en-US" dirty="0" smtClean="0">
                <a:sym typeface="Wingdings"/>
              </a:rPr>
              <a:t>Doppler broadening does not make a large impact</a:t>
            </a:r>
          </a:p>
          <a:p>
            <a:pPr lvl="1"/>
            <a:r>
              <a:rPr lang="en-US" dirty="0" smtClean="0">
                <a:sym typeface="Wingdings"/>
              </a:rPr>
              <a:t>Typical energy resolution of </a:t>
            </a:r>
            <a:r>
              <a:rPr lang="en-US" dirty="0" err="1" smtClean="0">
                <a:sym typeface="Wingdings"/>
              </a:rPr>
              <a:t>HPGe</a:t>
            </a:r>
            <a:r>
              <a:rPr lang="en-US" dirty="0" smtClean="0">
                <a:sym typeface="Wingdings"/>
              </a:rPr>
              <a:t> (~1.8 </a:t>
            </a:r>
            <a:r>
              <a:rPr lang="en-US" dirty="0" err="1" smtClean="0">
                <a:sym typeface="Wingdings"/>
              </a:rPr>
              <a:t>keV</a:t>
            </a:r>
            <a:r>
              <a:rPr lang="en-US" dirty="0" smtClean="0">
                <a:sym typeface="Wingdings"/>
              </a:rPr>
              <a:t> @ 300keV)</a:t>
            </a:r>
            <a:endParaRPr lang="en-US" dirty="0">
              <a:sym typeface="Wingdings"/>
            </a:endParaRP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228600" y="152400"/>
            <a:ext cx="8229600" cy="6397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 baseline="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dirty="0" smtClean="0"/>
              <a:t>Discrete transitions</a:t>
            </a:r>
            <a:endParaRPr lang="en-US" dirty="0"/>
          </a:p>
        </p:txBody>
      </p:sp>
      <p:pic>
        <p:nvPicPr>
          <p:cNvPr id="6" name="Picture 5" descr="Zr100_4p-&gt;2p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13" t="6524" r="8009" b="1796"/>
          <a:stretch/>
        </p:blipFill>
        <p:spPr>
          <a:xfrm>
            <a:off x="228600" y="2438400"/>
            <a:ext cx="8686800" cy="3514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05828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382000" y="6019800"/>
            <a:ext cx="647700" cy="365125"/>
          </a:xfrm>
        </p:spPr>
        <p:txBody>
          <a:bodyPr/>
          <a:lstStyle/>
          <a:p>
            <a:r>
              <a:rPr lang="en-US" dirty="0" smtClean="0"/>
              <a:t>Slide </a:t>
            </a:r>
            <a:fld id="{2651EAAB-5D0D-473B-859D-C18D8179491F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10" name="Text Placeholder 12"/>
          <p:cNvSpPr txBox="1">
            <a:spLocks/>
          </p:cNvSpPr>
          <p:nvPr/>
        </p:nvSpPr>
        <p:spPr>
          <a:xfrm>
            <a:off x="1219200" y="6400800"/>
            <a:ext cx="6629400" cy="457200"/>
          </a:xfrm>
          <a:prstGeom prst="rect">
            <a:avLst/>
          </a:prstGeom>
        </p:spPr>
        <p:txBody>
          <a:bodyPr>
            <a:normAutofit/>
          </a:bodyPr>
          <a:lstStyle>
            <a:lvl1pPr marL="346075" marR="0" indent="-346075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Pct val="100000"/>
              <a:buFont typeface="Wingdings" pitchFamily="2" charset="2"/>
              <a:buChar char="§"/>
              <a:tabLst/>
              <a:def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defRPr>
            </a:lvl1pPr>
            <a:lvl2pPr marL="690563" marR="0" indent="-346075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Pct val="100000"/>
              <a:buFont typeface="Arial" panose="020B0604020202020204" pitchFamily="34" charset="0"/>
              <a:buChar char="–"/>
              <a:tabLst/>
              <a:defRPr sz="24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031875" marR="0" indent="-350838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Pct val="100000"/>
              <a:buFont typeface="Wingdings" panose="05000000000000000000" pitchFamily="2" charset="2"/>
              <a:buChar char="§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4775" marR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Pct val="100000"/>
              <a:buFont typeface="Arial" panose="020B0604020202020204" pitchFamily="34" charset="0"/>
              <a:buChar char="–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47863" marR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Tx/>
              <a:buFont typeface="Wingdings" panose="05000000000000000000" pitchFamily="2" charset="2"/>
              <a:buChar char="§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en-US" sz="1800" dirty="0" smtClean="0">
                <a:solidFill>
                  <a:schemeClr val="bg1"/>
                </a:solidFill>
              </a:rPr>
              <a:t>15</a:t>
            </a:r>
            <a:r>
              <a:rPr lang="en-US" sz="1800" baseline="30000" dirty="0" smtClean="0">
                <a:solidFill>
                  <a:schemeClr val="bg1"/>
                </a:solidFill>
              </a:rPr>
              <a:t>th</a:t>
            </a:r>
            <a:r>
              <a:rPr lang="en-US" sz="1800" dirty="0" smtClean="0">
                <a:solidFill>
                  <a:schemeClr val="bg1"/>
                </a:solidFill>
              </a:rPr>
              <a:t> NRM	</a:t>
            </a:r>
            <a:r>
              <a:rPr lang="en-US" sz="1800" dirty="0" err="1" smtClean="0">
                <a:solidFill>
                  <a:schemeClr val="bg1"/>
                </a:solidFill>
              </a:rPr>
              <a:t>Varenna</a:t>
            </a:r>
            <a:r>
              <a:rPr lang="en-US" sz="1800" dirty="0" smtClean="0">
                <a:solidFill>
                  <a:schemeClr val="bg1"/>
                </a:solidFill>
              </a:rPr>
              <a:t>, Italy	June 11, 2018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457200" y="762000"/>
            <a:ext cx="8382000" cy="1981200"/>
          </a:xfrm>
        </p:spPr>
        <p:txBody>
          <a:bodyPr>
            <a:normAutofit/>
          </a:bodyPr>
          <a:lstStyle/>
          <a:p>
            <a:r>
              <a:rPr lang="en-US" dirty="0" smtClean="0"/>
              <a:t>Change &lt;J&gt; of fragments arbitrarily</a:t>
            </a:r>
          </a:p>
          <a:p>
            <a:pPr lvl="1"/>
            <a:r>
              <a:rPr lang="en-US" dirty="0" smtClean="0">
                <a:sym typeface="Wingdings"/>
              </a:rPr>
              <a:t>Can have a 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much larger impact </a:t>
            </a:r>
            <a:r>
              <a:rPr lang="en-US" dirty="0" smtClean="0">
                <a:sym typeface="Wingdings"/>
              </a:rPr>
              <a:t>on the level correction! </a:t>
            </a:r>
          </a:p>
          <a:p>
            <a:pPr lvl="1"/>
            <a:r>
              <a:rPr lang="en-US" dirty="0" smtClean="0">
                <a:sym typeface="Wingdings"/>
              </a:rPr>
              <a:t>Especially with long-lived isomers (164ns in </a:t>
            </a:r>
            <a:r>
              <a:rPr lang="en-US" baseline="30000" dirty="0" smtClean="0">
                <a:sym typeface="Wingdings"/>
              </a:rPr>
              <a:t>134</a:t>
            </a:r>
            <a:r>
              <a:rPr lang="en-US" dirty="0" smtClean="0">
                <a:sym typeface="Wingdings"/>
              </a:rPr>
              <a:t>Te)</a:t>
            </a:r>
            <a:endParaRPr lang="en-US" dirty="0">
              <a:sym typeface="Wingdings"/>
            </a:endParaRP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228600" y="152400"/>
            <a:ext cx="8229600" cy="6397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 baseline="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dirty="0" smtClean="0"/>
              <a:t>Impact of spin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3348746"/>
              </p:ext>
            </p:extLst>
          </p:nvPr>
        </p:nvGraphicFramePr>
        <p:xfrm>
          <a:off x="5562600" y="2311402"/>
          <a:ext cx="3429000" cy="2031552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914400"/>
                <a:gridCol w="1219200"/>
                <a:gridCol w="1295400"/>
              </a:tblGrid>
              <a:tr h="62065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&lt;J&gt;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r>
                        <a:rPr lang="en-US" baseline="30000" dirty="0" smtClean="0"/>
                        <a:t>+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smtClean="0">
                          <a:sym typeface="Wingdings"/>
                        </a:rPr>
                        <a:t> 0</a:t>
                      </a:r>
                      <a:r>
                        <a:rPr lang="en-US" baseline="30000" dirty="0" smtClean="0">
                          <a:sym typeface="Wingdings"/>
                        </a:rPr>
                        <a:t>+</a:t>
                      </a:r>
                      <a:r>
                        <a:rPr lang="en-US" baseline="0" dirty="0" smtClean="0">
                          <a:sym typeface="Wingdings"/>
                        </a:rPr>
                        <a:t> Flow 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4</a:t>
                      </a:r>
                      <a:r>
                        <a:rPr lang="en-US" baseline="30000" dirty="0" smtClean="0"/>
                        <a:t>+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smtClean="0">
                          <a:sym typeface="Wingdings"/>
                        </a:rPr>
                        <a:t> 2</a:t>
                      </a:r>
                      <a:r>
                        <a:rPr lang="en-US" baseline="30000" dirty="0" smtClean="0">
                          <a:sym typeface="Wingdings"/>
                        </a:rPr>
                        <a:t>+</a:t>
                      </a:r>
                      <a:r>
                        <a:rPr lang="en-US" baseline="0" dirty="0" smtClean="0">
                          <a:sym typeface="Wingdings"/>
                        </a:rPr>
                        <a:t> Flow %</a:t>
                      </a:r>
                      <a:endParaRPr lang="en-US" dirty="0" smtClean="0"/>
                    </a:p>
                  </a:txBody>
                  <a:tcPr/>
                </a:tc>
              </a:tr>
              <a:tr h="46382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8.01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23.1%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15.0%</a:t>
                      </a:r>
                      <a:endParaRPr lang="en-US" dirty="0"/>
                    </a:p>
                  </a:txBody>
                  <a:tcPr/>
                </a:tc>
              </a:tr>
              <a:tr h="46382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9.42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19.0%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12.8%</a:t>
                      </a:r>
                      <a:endParaRPr lang="en-US" dirty="0"/>
                    </a:p>
                  </a:txBody>
                  <a:tcPr/>
                </a:tc>
              </a:tr>
              <a:tr h="46382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15.8%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11.0%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5638800" y="5068669"/>
            <a:ext cx="3276600" cy="646331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Even the 2</a:t>
            </a:r>
            <a:r>
              <a:rPr lang="en-US" baseline="30000" dirty="0" smtClean="0"/>
              <a:t>+</a:t>
            </a:r>
            <a:r>
              <a:rPr lang="en-US" dirty="0" smtClean="0"/>
              <a:t> </a:t>
            </a:r>
            <a:r>
              <a:rPr lang="en-US" dirty="0" smtClean="0">
                <a:sym typeface="Wingdings"/>
              </a:rPr>
              <a:t> 0</a:t>
            </a:r>
            <a:r>
              <a:rPr lang="en-US" baseline="30000" dirty="0" smtClean="0">
                <a:sym typeface="Wingdings"/>
              </a:rPr>
              <a:t>+</a:t>
            </a:r>
            <a:r>
              <a:rPr lang="en-US" dirty="0" smtClean="0">
                <a:sym typeface="Wingdings"/>
              </a:rPr>
              <a:t> transition can be sensitive to &lt;J&gt;</a:t>
            </a:r>
            <a:endParaRPr lang="en-US" dirty="0"/>
          </a:p>
        </p:txBody>
      </p:sp>
      <p:cxnSp>
        <p:nvCxnSpPr>
          <p:cNvPr id="11" name="Straight Arrow Connector 10"/>
          <p:cNvCxnSpPr>
            <a:stCxn id="9" idx="0"/>
          </p:cNvCxnSpPr>
          <p:nvPr/>
        </p:nvCxnSpPr>
        <p:spPr>
          <a:xfrm flipH="1" flipV="1">
            <a:off x="7162800" y="4419600"/>
            <a:ext cx="114300" cy="649069"/>
          </a:xfrm>
          <a:prstGeom prst="straightConnector1">
            <a:avLst/>
          </a:prstGeom>
          <a:ln w="3810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Te134Scheme.gif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52400" y="2208021"/>
            <a:ext cx="5181600" cy="3659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95658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457200" y="838200"/>
            <a:ext cx="8229600" cy="54102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Tools</a:t>
            </a:r>
          </a:p>
          <a:p>
            <a:pPr lvl="1"/>
            <a:r>
              <a:rPr lang="en-US" dirty="0" smtClean="0"/>
              <a:t>Brief CGMF primer and input yields</a:t>
            </a:r>
          </a:p>
          <a:p>
            <a:pPr lvl="2"/>
            <a:r>
              <a:rPr lang="en-US" dirty="0" smtClean="0"/>
              <a:t>Prompt </a:t>
            </a:r>
            <a:r>
              <a:rPr lang="en-US" dirty="0" err="1" smtClean="0"/>
              <a:t>γ</a:t>
            </a:r>
            <a:r>
              <a:rPr lang="en-US" dirty="0" smtClean="0"/>
              <a:t>-ray emission calculation</a:t>
            </a:r>
          </a:p>
          <a:p>
            <a:pPr lvl="2"/>
            <a:r>
              <a:rPr lang="en-US" dirty="0" smtClean="0"/>
              <a:t>Gaussian parameterization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Impact of changing yields</a:t>
            </a:r>
          </a:p>
          <a:p>
            <a:pPr lvl="1"/>
            <a:r>
              <a:rPr lang="en-US" dirty="0" smtClean="0"/>
              <a:t>PFGS softening and hardening</a:t>
            </a:r>
          </a:p>
          <a:p>
            <a:pPr lvl="1"/>
            <a:r>
              <a:rPr lang="en-US" dirty="0" smtClean="0"/>
              <a:t>Discrete transition intensities (some complexities)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Conclusions and outlook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228600" y="152400"/>
            <a:ext cx="8229600" cy="6397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 baseline="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382000" y="6019800"/>
            <a:ext cx="647700" cy="365125"/>
          </a:xfrm>
        </p:spPr>
        <p:txBody>
          <a:bodyPr/>
          <a:lstStyle/>
          <a:p>
            <a:r>
              <a:rPr lang="en-US" dirty="0" smtClean="0"/>
              <a:t>Slide </a:t>
            </a:r>
            <a:fld id="{2651EAAB-5D0D-473B-859D-C18D8179491F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0" name="Text Placeholder 12"/>
          <p:cNvSpPr txBox="1">
            <a:spLocks/>
          </p:cNvSpPr>
          <p:nvPr/>
        </p:nvSpPr>
        <p:spPr>
          <a:xfrm>
            <a:off x="1219200" y="6400800"/>
            <a:ext cx="6629400" cy="457200"/>
          </a:xfrm>
          <a:prstGeom prst="rect">
            <a:avLst/>
          </a:prstGeom>
        </p:spPr>
        <p:txBody>
          <a:bodyPr>
            <a:normAutofit/>
          </a:bodyPr>
          <a:lstStyle>
            <a:lvl1pPr marL="346075" marR="0" indent="-346075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Pct val="100000"/>
              <a:buFont typeface="Wingdings" pitchFamily="2" charset="2"/>
              <a:buChar char="§"/>
              <a:tabLst/>
              <a:def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defRPr>
            </a:lvl1pPr>
            <a:lvl2pPr marL="690563" marR="0" indent="-346075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Pct val="100000"/>
              <a:buFont typeface="Arial" panose="020B0604020202020204" pitchFamily="34" charset="0"/>
              <a:buChar char="–"/>
              <a:tabLst/>
              <a:defRPr sz="24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031875" marR="0" indent="-350838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Pct val="100000"/>
              <a:buFont typeface="Wingdings" panose="05000000000000000000" pitchFamily="2" charset="2"/>
              <a:buChar char="§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4775" marR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Pct val="100000"/>
              <a:buFont typeface="Arial" panose="020B0604020202020204" pitchFamily="34" charset="0"/>
              <a:buChar char="–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47863" marR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Tx/>
              <a:buFont typeface="Wingdings" panose="05000000000000000000" pitchFamily="2" charset="2"/>
              <a:buChar char="§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en-US" sz="1800" dirty="0" smtClean="0">
                <a:solidFill>
                  <a:schemeClr val="bg1"/>
                </a:solidFill>
              </a:rPr>
              <a:t>15</a:t>
            </a:r>
            <a:r>
              <a:rPr lang="en-US" sz="1800" baseline="30000" dirty="0" smtClean="0">
                <a:solidFill>
                  <a:schemeClr val="bg1"/>
                </a:solidFill>
              </a:rPr>
              <a:t>th</a:t>
            </a:r>
            <a:r>
              <a:rPr lang="en-US" sz="1800" dirty="0" smtClean="0">
                <a:solidFill>
                  <a:schemeClr val="bg1"/>
                </a:solidFill>
              </a:rPr>
              <a:t> NRM	</a:t>
            </a:r>
            <a:r>
              <a:rPr lang="en-US" sz="1800" dirty="0" err="1" smtClean="0">
                <a:solidFill>
                  <a:schemeClr val="bg1"/>
                </a:solidFill>
              </a:rPr>
              <a:t>Varenna</a:t>
            </a:r>
            <a:r>
              <a:rPr lang="en-US" sz="1800" dirty="0" smtClean="0">
                <a:solidFill>
                  <a:schemeClr val="bg1"/>
                </a:solidFill>
              </a:rPr>
              <a:t>, Italy	June 11, 2018</a:t>
            </a:r>
            <a:endParaRPr 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31267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228600" y="838201"/>
            <a:ext cx="8763000" cy="1904999"/>
          </a:xfrm>
        </p:spPr>
        <p:txBody>
          <a:bodyPr>
            <a:normAutofit/>
          </a:bodyPr>
          <a:lstStyle/>
          <a:p>
            <a:r>
              <a:rPr lang="en-US" dirty="0" smtClean="0"/>
              <a:t>Test detector effects on inferred yields</a:t>
            </a:r>
          </a:p>
          <a:p>
            <a:pPr lvl="1"/>
            <a:r>
              <a:rPr lang="en-US" dirty="0" smtClean="0"/>
              <a:t>Multiplicity cuts, energy resolution, double-coincidence</a:t>
            </a:r>
            <a:endParaRPr lang="en-US" dirty="0"/>
          </a:p>
          <a:p>
            <a:pPr lvl="1"/>
            <a:r>
              <a:rPr lang="en-US" dirty="0" smtClean="0"/>
              <a:t>Infer level corrections and contamination in these circumstances</a:t>
            </a: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228600" y="152400"/>
            <a:ext cx="8229600" cy="6397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 baseline="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dirty="0" smtClean="0"/>
              <a:t>Use of multiple gates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382000" y="6019800"/>
            <a:ext cx="647700" cy="365125"/>
          </a:xfrm>
        </p:spPr>
        <p:txBody>
          <a:bodyPr/>
          <a:lstStyle/>
          <a:p>
            <a:r>
              <a:rPr lang="en-US" dirty="0" smtClean="0"/>
              <a:t>Slide </a:t>
            </a:r>
            <a:fld id="{2651EAAB-5D0D-473B-859D-C18D8179491F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2" name="Picture 1" descr="IYMultiplicityCutImpact_DT150n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49968"/>
            <a:ext cx="4572000" cy="3547088"/>
          </a:xfrm>
          <a:prstGeom prst="rect">
            <a:avLst/>
          </a:prstGeom>
        </p:spPr>
      </p:pic>
      <p:pic>
        <p:nvPicPr>
          <p:cNvPr id="8" name="Picture 7" descr="IYCorrections_DT150ns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2849967"/>
            <a:ext cx="4648200" cy="3550833"/>
          </a:xfrm>
          <a:prstGeom prst="rect">
            <a:avLst/>
          </a:prstGeom>
        </p:spPr>
      </p:pic>
      <p:sp>
        <p:nvSpPr>
          <p:cNvPr id="13" name="Oval 12"/>
          <p:cNvSpPr/>
          <p:nvPr/>
        </p:nvSpPr>
        <p:spPr>
          <a:xfrm>
            <a:off x="1600200" y="4876800"/>
            <a:ext cx="1600200" cy="1143000"/>
          </a:xfrm>
          <a:prstGeom prst="ellipse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200400" y="5410200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Mo/</a:t>
            </a:r>
            <a:r>
              <a:rPr lang="en-US" dirty="0" err="1" smtClean="0"/>
              <a:t>Sn</a:t>
            </a:r>
            <a:r>
              <a:rPr lang="en-US" dirty="0" smtClean="0"/>
              <a:t> hit hardest</a:t>
            </a:r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6172200" y="4267200"/>
            <a:ext cx="1600200" cy="1143000"/>
          </a:xfrm>
          <a:prstGeom prst="ellipse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7010400" y="5373469"/>
            <a:ext cx="198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err="1" smtClean="0"/>
              <a:t>Dbl</a:t>
            </a:r>
            <a:r>
              <a:rPr lang="en-US" dirty="0" smtClean="0"/>
              <a:t>-coincidence lowers the yield!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638800" y="2514600"/>
            <a:ext cx="3352800" cy="323165"/>
          </a:xfrm>
          <a:prstGeom prst="rect">
            <a:avLst/>
          </a:prstGeom>
          <a:noFill/>
          <a:ln w="1270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500" dirty="0" smtClean="0"/>
              <a:t>N. </a:t>
            </a:r>
            <a:r>
              <a:rPr lang="en-US" sz="1500" dirty="0" err="1" smtClean="0"/>
              <a:t>Fotiades</a:t>
            </a:r>
            <a:r>
              <a:rPr lang="en-US" sz="1500" dirty="0" smtClean="0"/>
              <a:t> </a:t>
            </a:r>
            <a:r>
              <a:rPr lang="en-US" sz="1500" i="1" dirty="0" smtClean="0"/>
              <a:t>et al.</a:t>
            </a:r>
            <a:r>
              <a:rPr lang="en-US" sz="1500" dirty="0" smtClean="0"/>
              <a:t> (submitted to PRC)</a:t>
            </a:r>
            <a:endParaRPr lang="en-US" sz="1500" dirty="0"/>
          </a:p>
        </p:txBody>
      </p:sp>
      <p:sp>
        <p:nvSpPr>
          <p:cNvPr id="17" name="Text Placeholder 12"/>
          <p:cNvSpPr txBox="1">
            <a:spLocks/>
          </p:cNvSpPr>
          <p:nvPr/>
        </p:nvSpPr>
        <p:spPr>
          <a:xfrm>
            <a:off x="1219200" y="6400800"/>
            <a:ext cx="6629400" cy="457200"/>
          </a:xfrm>
          <a:prstGeom prst="rect">
            <a:avLst/>
          </a:prstGeom>
        </p:spPr>
        <p:txBody>
          <a:bodyPr>
            <a:normAutofit/>
          </a:bodyPr>
          <a:lstStyle>
            <a:lvl1pPr marL="346075" marR="0" indent="-346075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Pct val="100000"/>
              <a:buFont typeface="Wingdings" pitchFamily="2" charset="2"/>
              <a:buChar char="§"/>
              <a:tabLst/>
              <a:def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defRPr>
            </a:lvl1pPr>
            <a:lvl2pPr marL="690563" marR="0" indent="-346075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Pct val="100000"/>
              <a:buFont typeface="Arial" panose="020B0604020202020204" pitchFamily="34" charset="0"/>
              <a:buChar char="–"/>
              <a:tabLst/>
              <a:defRPr sz="24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031875" marR="0" indent="-350838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Pct val="100000"/>
              <a:buFont typeface="Wingdings" panose="05000000000000000000" pitchFamily="2" charset="2"/>
              <a:buChar char="§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4775" marR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Pct val="100000"/>
              <a:buFont typeface="Arial" panose="020B0604020202020204" pitchFamily="34" charset="0"/>
              <a:buChar char="–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47863" marR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Tx/>
              <a:buFont typeface="Wingdings" panose="05000000000000000000" pitchFamily="2" charset="2"/>
              <a:buChar char="§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en-US" sz="1800" dirty="0" smtClean="0">
                <a:solidFill>
                  <a:schemeClr val="bg1"/>
                </a:solidFill>
              </a:rPr>
              <a:t>15</a:t>
            </a:r>
            <a:r>
              <a:rPr lang="en-US" sz="1800" baseline="30000" dirty="0" smtClean="0">
                <a:solidFill>
                  <a:schemeClr val="bg1"/>
                </a:solidFill>
              </a:rPr>
              <a:t>th</a:t>
            </a:r>
            <a:r>
              <a:rPr lang="en-US" sz="1800" dirty="0" smtClean="0">
                <a:solidFill>
                  <a:schemeClr val="bg1"/>
                </a:solidFill>
              </a:rPr>
              <a:t> NRM	</a:t>
            </a:r>
            <a:r>
              <a:rPr lang="en-US" sz="1800" dirty="0" err="1" smtClean="0">
                <a:solidFill>
                  <a:schemeClr val="bg1"/>
                </a:solidFill>
              </a:rPr>
              <a:t>Varenna</a:t>
            </a:r>
            <a:r>
              <a:rPr lang="en-US" sz="1800" dirty="0" smtClean="0">
                <a:solidFill>
                  <a:schemeClr val="bg1"/>
                </a:solidFill>
              </a:rPr>
              <a:t>, Italy	June 11, 2018</a:t>
            </a:r>
            <a:endParaRPr 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62109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382000" y="6019800"/>
            <a:ext cx="647700" cy="365125"/>
          </a:xfrm>
        </p:spPr>
        <p:txBody>
          <a:bodyPr/>
          <a:lstStyle/>
          <a:p>
            <a:r>
              <a:rPr lang="en-US" dirty="0" smtClean="0"/>
              <a:t>Slide </a:t>
            </a:r>
            <a:fld id="{2651EAAB-5D0D-473B-859D-C18D8179491F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0" name="Text Placeholder 12"/>
          <p:cNvSpPr txBox="1">
            <a:spLocks/>
          </p:cNvSpPr>
          <p:nvPr/>
        </p:nvSpPr>
        <p:spPr>
          <a:xfrm>
            <a:off x="1219200" y="6400800"/>
            <a:ext cx="6629400" cy="457200"/>
          </a:xfrm>
          <a:prstGeom prst="rect">
            <a:avLst/>
          </a:prstGeom>
        </p:spPr>
        <p:txBody>
          <a:bodyPr>
            <a:normAutofit/>
          </a:bodyPr>
          <a:lstStyle>
            <a:lvl1pPr marL="346075" marR="0" indent="-346075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Pct val="100000"/>
              <a:buFont typeface="Wingdings" pitchFamily="2" charset="2"/>
              <a:buChar char="§"/>
              <a:tabLst/>
              <a:def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defRPr>
            </a:lvl1pPr>
            <a:lvl2pPr marL="690563" marR="0" indent="-346075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Pct val="100000"/>
              <a:buFont typeface="Arial" panose="020B0604020202020204" pitchFamily="34" charset="0"/>
              <a:buChar char="–"/>
              <a:tabLst/>
              <a:defRPr sz="24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031875" marR="0" indent="-350838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Pct val="100000"/>
              <a:buFont typeface="Wingdings" panose="05000000000000000000" pitchFamily="2" charset="2"/>
              <a:buChar char="§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4775" marR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Pct val="100000"/>
              <a:buFont typeface="Arial" panose="020B0604020202020204" pitchFamily="34" charset="0"/>
              <a:buChar char="–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47863" marR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Tx/>
              <a:buFont typeface="Wingdings" panose="05000000000000000000" pitchFamily="2" charset="2"/>
              <a:buChar char="§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en-US" sz="1800" dirty="0" smtClean="0">
                <a:solidFill>
                  <a:schemeClr val="bg1"/>
                </a:solidFill>
              </a:rPr>
              <a:t>15</a:t>
            </a:r>
            <a:r>
              <a:rPr lang="en-US" sz="1800" baseline="30000" dirty="0" smtClean="0">
                <a:solidFill>
                  <a:schemeClr val="bg1"/>
                </a:solidFill>
              </a:rPr>
              <a:t>th</a:t>
            </a:r>
            <a:r>
              <a:rPr lang="en-US" sz="1800" dirty="0" smtClean="0">
                <a:solidFill>
                  <a:schemeClr val="bg1"/>
                </a:solidFill>
              </a:rPr>
              <a:t> NRM	</a:t>
            </a:r>
            <a:r>
              <a:rPr lang="en-US" sz="1800" dirty="0" err="1" smtClean="0">
                <a:solidFill>
                  <a:schemeClr val="bg1"/>
                </a:solidFill>
              </a:rPr>
              <a:t>Varenna</a:t>
            </a:r>
            <a:r>
              <a:rPr lang="en-US" sz="1800" dirty="0" smtClean="0">
                <a:solidFill>
                  <a:schemeClr val="bg1"/>
                </a:solidFill>
              </a:rPr>
              <a:t>, Italy	June 11, 2018</a:t>
            </a:r>
            <a:endParaRPr lang="en-US" sz="1800" dirty="0">
              <a:solidFill>
                <a:schemeClr val="bg1"/>
              </a:solidFill>
            </a:endParaRPr>
          </a:p>
        </p:txBody>
      </p:sp>
      <p:pic>
        <p:nvPicPr>
          <p:cNvPr id="15" name="Picture 14" descr="PFGS_Low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9186" y="3429000"/>
            <a:ext cx="4510518" cy="3429000"/>
          </a:xfrm>
          <a:prstGeom prst="rect">
            <a:avLst/>
          </a:prstGeom>
        </p:spPr>
      </p:pic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457200" y="838200"/>
            <a:ext cx="4343400" cy="54102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Bulk Y(A) properties influence bulk PFGS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Specific Y(A) properties influence specific PFGS lines</a:t>
            </a:r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228600" y="152400"/>
            <a:ext cx="8229600" cy="6397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 baseline="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dirty="0" smtClean="0"/>
              <a:t>The </a:t>
            </a:r>
            <a:r>
              <a:rPr lang="en-US" dirty="0" err="1" smtClean="0"/>
              <a:t>punchline</a:t>
            </a:r>
            <a:endParaRPr lang="en-US" dirty="0"/>
          </a:p>
        </p:txBody>
      </p:sp>
      <p:pic>
        <p:nvPicPr>
          <p:cNvPr id="9" name="Picture 8" descr="PFGS_HighE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5406" y="0"/>
            <a:ext cx="4448593" cy="33528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410200" y="1792069"/>
            <a:ext cx="1752600" cy="64633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Slope changes with diff. Y(A)</a:t>
            </a:r>
            <a:endParaRPr lang="en-US" dirty="0"/>
          </a:p>
        </p:txBody>
      </p:sp>
      <p:cxnSp>
        <p:nvCxnSpPr>
          <p:cNvPr id="11" name="Straight Arrow Connector 10"/>
          <p:cNvCxnSpPr>
            <a:stCxn id="3" idx="0"/>
          </p:cNvCxnSpPr>
          <p:nvPr/>
        </p:nvCxnSpPr>
        <p:spPr>
          <a:xfrm flipV="1">
            <a:off x="6286500" y="1295400"/>
            <a:ext cx="571500" cy="496669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010400" y="4038600"/>
            <a:ext cx="1752600" cy="92333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Intensities of discrete peaks vary with Y(A)</a:t>
            </a:r>
            <a:endParaRPr lang="en-US" dirty="0"/>
          </a:p>
        </p:txBody>
      </p:sp>
      <p:cxnSp>
        <p:nvCxnSpPr>
          <p:cNvPr id="14" name="Straight Arrow Connector 13"/>
          <p:cNvCxnSpPr>
            <a:stCxn id="13" idx="2"/>
          </p:cNvCxnSpPr>
          <p:nvPr/>
        </p:nvCxnSpPr>
        <p:spPr>
          <a:xfrm flipH="1">
            <a:off x="7391400" y="4961930"/>
            <a:ext cx="495300" cy="67687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Elbow Connector 19"/>
          <p:cNvCxnSpPr>
            <a:stCxn id="13" idx="1"/>
          </p:cNvCxnSpPr>
          <p:nvPr/>
        </p:nvCxnSpPr>
        <p:spPr>
          <a:xfrm rot="10800000" flipV="1">
            <a:off x="6324600" y="4500264"/>
            <a:ext cx="685800" cy="452735"/>
          </a:xfrm>
          <a:prstGeom prst="bentConnector3">
            <a:avLst>
              <a:gd name="adj1" fmla="val 97668"/>
            </a:avLst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3" idx="1"/>
          </p:cNvCxnSpPr>
          <p:nvPr/>
        </p:nvCxnSpPr>
        <p:spPr>
          <a:xfrm flipH="1" flipV="1">
            <a:off x="5715000" y="4495800"/>
            <a:ext cx="1295400" cy="446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Oval 5"/>
          <p:cNvSpPr/>
          <p:nvPr/>
        </p:nvSpPr>
        <p:spPr>
          <a:xfrm>
            <a:off x="5486400" y="4495800"/>
            <a:ext cx="228600" cy="990600"/>
          </a:xfrm>
          <a:prstGeom prst="ellipse">
            <a:avLst/>
          </a:prstGeom>
          <a:noFill/>
          <a:ln w="44450">
            <a:solidFill>
              <a:srgbClr val="BD1CA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5760720" y="4495800"/>
            <a:ext cx="228600" cy="990600"/>
          </a:xfrm>
          <a:prstGeom prst="ellipse">
            <a:avLst/>
          </a:prstGeom>
          <a:noFill/>
          <a:ln w="44450">
            <a:solidFill>
              <a:srgbClr val="BD1CA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6736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457200" y="838200"/>
            <a:ext cx="8229600" cy="1524000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CGMF: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Monte Carlo Hauser</a:t>
            </a:r>
            <a:r>
              <a:rPr lang="en-US" dirty="0" smtClean="0">
                <a:solidFill>
                  <a:srgbClr val="0000FF"/>
                </a:solidFill>
              </a:rPr>
              <a:t>-</a:t>
            </a:r>
            <a:r>
              <a:rPr lang="en-US" dirty="0" err="1" smtClean="0">
                <a:solidFill>
                  <a:srgbClr val="0000FF"/>
                </a:solidFill>
              </a:rPr>
              <a:t>Feshbach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/>
              <a:t>de-excitation of fission fragments</a:t>
            </a:r>
          </a:p>
          <a:p>
            <a:pPr lvl="1"/>
            <a:r>
              <a:rPr lang="en-US" dirty="0" smtClean="0"/>
              <a:t>Starts with input yields Y(A,Z,U,J</a:t>
            </a:r>
            <a:r>
              <a:rPr lang="en-US" baseline="30000" dirty="0" smtClean="0"/>
              <a:t>π</a:t>
            </a:r>
            <a:r>
              <a:rPr lang="en-US" dirty="0"/>
              <a:t>)</a:t>
            </a:r>
            <a:endParaRPr lang="en-US" dirty="0" smtClean="0"/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228600" y="152400"/>
            <a:ext cx="8229600" cy="6397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 baseline="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dirty="0" smtClean="0"/>
              <a:t>Tools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382000" y="6019800"/>
            <a:ext cx="647700" cy="365125"/>
          </a:xfrm>
        </p:spPr>
        <p:txBody>
          <a:bodyPr/>
          <a:lstStyle/>
          <a:p>
            <a:r>
              <a:rPr lang="en-US" dirty="0" smtClean="0"/>
              <a:t>Slide </a:t>
            </a:r>
            <a:fld id="{2651EAAB-5D0D-473B-859D-C18D8179491F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0" name="Text Placeholder 12"/>
          <p:cNvSpPr txBox="1">
            <a:spLocks/>
          </p:cNvSpPr>
          <p:nvPr/>
        </p:nvSpPr>
        <p:spPr>
          <a:xfrm>
            <a:off x="1219200" y="6400800"/>
            <a:ext cx="6629400" cy="457200"/>
          </a:xfrm>
          <a:prstGeom prst="rect">
            <a:avLst/>
          </a:prstGeom>
        </p:spPr>
        <p:txBody>
          <a:bodyPr>
            <a:normAutofit/>
          </a:bodyPr>
          <a:lstStyle>
            <a:lvl1pPr marL="346075" marR="0" indent="-346075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Pct val="100000"/>
              <a:buFont typeface="Wingdings" pitchFamily="2" charset="2"/>
              <a:buChar char="§"/>
              <a:tabLst/>
              <a:def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defRPr>
            </a:lvl1pPr>
            <a:lvl2pPr marL="690563" marR="0" indent="-346075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Pct val="100000"/>
              <a:buFont typeface="Arial" panose="020B0604020202020204" pitchFamily="34" charset="0"/>
              <a:buChar char="–"/>
              <a:tabLst/>
              <a:defRPr sz="24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031875" marR="0" indent="-350838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Pct val="100000"/>
              <a:buFont typeface="Wingdings" panose="05000000000000000000" pitchFamily="2" charset="2"/>
              <a:buChar char="§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4775" marR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Pct val="100000"/>
              <a:buFont typeface="Arial" panose="020B0604020202020204" pitchFamily="34" charset="0"/>
              <a:buChar char="–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47863" marR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Tx/>
              <a:buFont typeface="Wingdings" panose="05000000000000000000" pitchFamily="2" charset="2"/>
              <a:buChar char="§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en-US" sz="1800" dirty="0" smtClean="0">
                <a:solidFill>
                  <a:schemeClr val="bg1"/>
                </a:solidFill>
              </a:rPr>
              <a:t>15</a:t>
            </a:r>
            <a:r>
              <a:rPr lang="en-US" sz="1800" baseline="30000" dirty="0" smtClean="0">
                <a:solidFill>
                  <a:schemeClr val="bg1"/>
                </a:solidFill>
              </a:rPr>
              <a:t>th</a:t>
            </a:r>
            <a:r>
              <a:rPr lang="en-US" sz="1800" dirty="0" smtClean="0">
                <a:solidFill>
                  <a:schemeClr val="bg1"/>
                </a:solidFill>
              </a:rPr>
              <a:t> NRM	</a:t>
            </a:r>
            <a:r>
              <a:rPr lang="en-US" sz="1800" dirty="0" err="1" smtClean="0">
                <a:solidFill>
                  <a:schemeClr val="bg1"/>
                </a:solidFill>
              </a:rPr>
              <a:t>Varenna</a:t>
            </a:r>
            <a:r>
              <a:rPr lang="en-US" sz="1800" dirty="0" smtClean="0">
                <a:solidFill>
                  <a:schemeClr val="bg1"/>
                </a:solidFill>
              </a:rPr>
              <a:t>, Italy	June 11, 2018</a:t>
            </a:r>
            <a:endParaRPr lang="en-US" sz="1800" dirty="0">
              <a:solidFill>
                <a:schemeClr val="bg1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3733799" y="2209799"/>
            <a:ext cx="5257801" cy="3429001"/>
            <a:chOff x="3962399" y="2133599"/>
            <a:chExt cx="5257801" cy="3429001"/>
          </a:xfrm>
        </p:grpSpPr>
        <p:grpSp>
          <p:nvGrpSpPr>
            <p:cNvPr id="8" name="Group 7"/>
            <p:cNvGrpSpPr/>
            <p:nvPr/>
          </p:nvGrpSpPr>
          <p:grpSpPr>
            <a:xfrm>
              <a:off x="3962399" y="2133599"/>
              <a:ext cx="5257801" cy="3429001"/>
              <a:chOff x="4114800" y="1600200"/>
              <a:chExt cx="5257801" cy="3429001"/>
            </a:xfrm>
          </p:grpSpPr>
          <p:cxnSp>
            <p:nvCxnSpPr>
              <p:cNvPr id="12" name="Straight Connector 11"/>
              <p:cNvCxnSpPr/>
              <p:nvPr/>
            </p:nvCxnSpPr>
            <p:spPr bwMode="auto">
              <a:xfrm>
                <a:off x="4876800" y="1828800"/>
                <a:ext cx="615005" cy="0"/>
              </a:xfrm>
              <a:prstGeom prst="line">
                <a:avLst/>
              </a:prstGeom>
              <a:noFill/>
              <a:ln w="571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cxnSp>
          <p:grpSp>
            <p:nvGrpSpPr>
              <p:cNvPr id="13" name="Group 12"/>
              <p:cNvGrpSpPr/>
              <p:nvPr/>
            </p:nvGrpSpPr>
            <p:grpSpPr>
              <a:xfrm>
                <a:off x="4114800" y="1600200"/>
                <a:ext cx="5257801" cy="3429001"/>
                <a:chOff x="4114800" y="1600200"/>
                <a:chExt cx="5257801" cy="3429001"/>
              </a:xfrm>
            </p:grpSpPr>
            <p:grpSp>
              <p:nvGrpSpPr>
                <p:cNvPr id="14" name="Group 13"/>
                <p:cNvGrpSpPr/>
                <p:nvPr/>
              </p:nvGrpSpPr>
              <p:grpSpPr>
                <a:xfrm>
                  <a:off x="4114800" y="1600200"/>
                  <a:ext cx="5257801" cy="3429001"/>
                  <a:chOff x="534382" y="1853082"/>
                  <a:chExt cx="4681669" cy="2947518"/>
                </a:xfrm>
              </p:grpSpPr>
              <p:sp>
                <p:nvSpPr>
                  <p:cNvPr id="16" name="TextBox 15"/>
                  <p:cNvSpPr txBox="1"/>
                  <p:nvPr/>
                </p:nvSpPr>
                <p:spPr>
                  <a:xfrm>
                    <a:off x="2057400" y="3124200"/>
                    <a:ext cx="386679" cy="359073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>
                      <a:buNone/>
                    </a:pPr>
                    <a:r>
                      <a:rPr lang="en-US" sz="2600" baseline="-25000" dirty="0" smtClean="0"/>
                      <a:t>n</a:t>
                    </a:r>
                    <a:endParaRPr lang="en-US" sz="2600" baseline="-25000" dirty="0"/>
                  </a:p>
                </p:txBody>
              </p:sp>
              <p:grpSp>
                <p:nvGrpSpPr>
                  <p:cNvPr id="17" name="Group 16"/>
                  <p:cNvGrpSpPr/>
                  <p:nvPr/>
                </p:nvGrpSpPr>
                <p:grpSpPr>
                  <a:xfrm>
                    <a:off x="534382" y="1853082"/>
                    <a:ext cx="4681669" cy="2947518"/>
                    <a:chOff x="533400" y="1853082"/>
                    <a:chExt cx="4681669" cy="2947518"/>
                  </a:xfrm>
                </p:grpSpPr>
                <p:grpSp>
                  <p:nvGrpSpPr>
                    <p:cNvPr id="18" name="Group 17"/>
                    <p:cNvGrpSpPr/>
                    <p:nvPr/>
                  </p:nvGrpSpPr>
                  <p:grpSpPr>
                    <a:xfrm>
                      <a:off x="533400" y="1853082"/>
                      <a:ext cx="4342418" cy="2947518"/>
                      <a:chOff x="468027" y="3702873"/>
                      <a:chExt cx="3385302" cy="2947518"/>
                    </a:xfrm>
                  </p:grpSpPr>
                  <p:cxnSp>
                    <p:nvCxnSpPr>
                      <p:cNvPr id="27" name="Straight Connector 26"/>
                      <p:cNvCxnSpPr/>
                      <p:nvPr/>
                    </p:nvCxnSpPr>
                    <p:spPr bwMode="auto">
                      <a:xfrm flipH="1">
                        <a:off x="983294" y="3899374"/>
                        <a:ext cx="2" cy="2743200"/>
                      </a:xfrm>
                      <a:prstGeom prst="line">
                        <a:avLst/>
                      </a:prstGeom>
                      <a:noFill/>
                      <a:ln w="9525" cap="flat" cmpd="sng" algn="ctr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</p:cxnSp>
                  <p:cxnSp>
                    <p:nvCxnSpPr>
                      <p:cNvPr id="28" name="Straight Connector 27"/>
                      <p:cNvCxnSpPr/>
                      <p:nvPr/>
                    </p:nvCxnSpPr>
                    <p:spPr bwMode="auto">
                      <a:xfrm flipH="1">
                        <a:off x="1430259" y="3909127"/>
                        <a:ext cx="1" cy="2741264"/>
                      </a:xfrm>
                      <a:prstGeom prst="line">
                        <a:avLst/>
                      </a:prstGeom>
                      <a:noFill/>
                      <a:ln w="9525" cap="flat" cmpd="sng" algn="ctr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</p:cxnSp>
                  <p:cxnSp>
                    <p:nvCxnSpPr>
                      <p:cNvPr id="29" name="Straight Connector 28"/>
                      <p:cNvCxnSpPr/>
                      <p:nvPr/>
                    </p:nvCxnSpPr>
                    <p:spPr bwMode="auto">
                      <a:xfrm>
                        <a:off x="476844" y="6634831"/>
                        <a:ext cx="3376485" cy="0"/>
                      </a:xfrm>
                      <a:prstGeom prst="line">
                        <a:avLst/>
                      </a:prstGeom>
                      <a:noFill/>
                      <a:ln w="12700" cap="flat" cmpd="sng" algn="ctr">
                        <a:solidFill>
                          <a:srgbClr val="000000"/>
                        </a:solidFill>
                        <a:prstDash val="sysDash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</p:cxnSp>
                  <p:cxnSp>
                    <p:nvCxnSpPr>
                      <p:cNvPr id="30" name="Straight Connector 29"/>
                      <p:cNvCxnSpPr>
                        <a:cxnSpLocks/>
                      </p:cNvCxnSpPr>
                      <p:nvPr/>
                    </p:nvCxnSpPr>
                    <p:spPr bwMode="auto">
                      <a:xfrm>
                        <a:off x="2014061" y="3909054"/>
                        <a:ext cx="457200" cy="0"/>
                      </a:xfrm>
                      <a:prstGeom prst="line">
                        <a:avLst/>
                      </a:prstGeom>
                      <a:noFill/>
                      <a:ln w="9525" cap="flat" cmpd="sng" algn="ctr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</p:cxnSp>
                  <p:cxnSp>
                    <p:nvCxnSpPr>
                      <p:cNvPr id="31" name="Straight Connector 30"/>
                      <p:cNvCxnSpPr/>
                      <p:nvPr/>
                    </p:nvCxnSpPr>
                    <p:spPr bwMode="auto">
                      <a:xfrm>
                        <a:off x="910956" y="3901311"/>
                        <a:ext cx="0" cy="2687059"/>
                      </a:xfrm>
                      <a:prstGeom prst="line">
                        <a:avLst/>
                      </a:prstGeom>
                      <a:noFill/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</p:cxnSp>
                  <p:cxnSp>
                    <p:nvCxnSpPr>
                      <p:cNvPr id="32" name="Straight Connector 31"/>
                      <p:cNvCxnSpPr/>
                      <p:nvPr/>
                    </p:nvCxnSpPr>
                    <p:spPr bwMode="auto">
                      <a:xfrm flipH="1">
                        <a:off x="2018983" y="3909126"/>
                        <a:ext cx="2" cy="2036591"/>
                      </a:xfrm>
                      <a:prstGeom prst="line">
                        <a:avLst/>
                      </a:prstGeom>
                      <a:noFill/>
                      <a:ln w="9525" cap="flat" cmpd="sng" algn="ctr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</p:cxnSp>
                  <p:cxnSp>
                    <p:nvCxnSpPr>
                      <p:cNvPr id="33" name="Straight Connector 32"/>
                      <p:cNvCxnSpPr/>
                      <p:nvPr/>
                    </p:nvCxnSpPr>
                    <p:spPr bwMode="auto">
                      <a:xfrm flipH="1">
                        <a:off x="2471263" y="3909126"/>
                        <a:ext cx="1" cy="2036591"/>
                      </a:xfrm>
                      <a:prstGeom prst="line">
                        <a:avLst/>
                      </a:prstGeom>
                      <a:noFill/>
                      <a:ln w="9525" cap="flat" cmpd="sng" algn="ctr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</p:cxnSp>
                  <p:cxnSp>
                    <p:nvCxnSpPr>
                      <p:cNvPr id="34" name="Straight Connector 33"/>
                      <p:cNvCxnSpPr/>
                      <p:nvPr/>
                    </p:nvCxnSpPr>
                    <p:spPr bwMode="auto">
                      <a:xfrm flipH="1">
                        <a:off x="3033364" y="3909055"/>
                        <a:ext cx="2" cy="1502275"/>
                      </a:xfrm>
                      <a:prstGeom prst="line">
                        <a:avLst/>
                      </a:prstGeom>
                      <a:noFill/>
                      <a:ln w="9525" cap="flat" cmpd="sng" algn="ctr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</p:cxnSp>
                  <p:cxnSp>
                    <p:nvCxnSpPr>
                      <p:cNvPr id="35" name="Straight Connector 34"/>
                      <p:cNvCxnSpPr/>
                      <p:nvPr/>
                    </p:nvCxnSpPr>
                    <p:spPr bwMode="auto">
                      <a:xfrm flipH="1">
                        <a:off x="3489090" y="3901310"/>
                        <a:ext cx="2" cy="1502275"/>
                      </a:xfrm>
                      <a:prstGeom prst="line">
                        <a:avLst/>
                      </a:prstGeom>
                      <a:noFill/>
                      <a:ln w="9525" cap="flat" cmpd="sng" algn="ctr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</p:cxnSp>
                  <p:cxnSp>
                    <p:nvCxnSpPr>
                      <p:cNvPr id="36" name="Straight Connector 35"/>
                      <p:cNvCxnSpPr>
                        <a:cxnSpLocks/>
                      </p:cNvCxnSpPr>
                      <p:nvPr/>
                    </p:nvCxnSpPr>
                    <p:spPr bwMode="auto">
                      <a:xfrm>
                        <a:off x="3031890" y="3909055"/>
                        <a:ext cx="457200" cy="0"/>
                      </a:xfrm>
                      <a:prstGeom prst="line">
                        <a:avLst/>
                      </a:prstGeom>
                      <a:noFill/>
                      <a:ln w="9525" cap="flat" cmpd="sng" algn="ctr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</p:cxnSp>
                  <p:cxnSp>
                    <p:nvCxnSpPr>
                      <p:cNvPr id="37" name="Straight Connector 36"/>
                      <p:cNvCxnSpPr/>
                      <p:nvPr/>
                    </p:nvCxnSpPr>
                    <p:spPr bwMode="auto">
                      <a:xfrm>
                        <a:off x="2014063" y="5945716"/>
                        <a:ext cx="457199" cy="0"/>
                      </a:xfrm>
                      <a:prstGeom prst="line">
                        <a:avLst/>
                      </a:prstGeom>
                      <a:noFill/>
                      <a:ln w="952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</p:cxnSp>
                  <p:cxnSp>
                    <p:nvCxnSpPr>
                      <p:cNvPr id="38" name="Straight Arrow Connector 37"/>
                      <p:cNvCxnSpPr/>
                      <p:nvPr/>
                    </p:nvCxnSpPr>
                    <p:spPr bwMode="auto">
                      <a:xfrm>
                        <a:off x="2246741" y="5945716"/>
                        <a:ext cx="0" cy="704675"/>
                      </a:xfrm>
                      <a:prstGeom prst="straightConnector1">
                        <a:avLst/>
                      </a:prstGeom>
                      <a:noFill/>
                      <a:ln w="6350" cap="flat" cmpd="sng" algn="ctr">
                        <a:solidFill>
                          <a:srgbClr val="000000"/>
                        </a:solidFill>
                        <a:prstDash val="solid"/>
                        <a:round/>
                        <a:headEnd type="triangle"/>
                        <a:tailEnd type="triangle"/>
                      </a:ln>
                      <a:effectLst/>
                    </p:spPr>
                  </p:cxnSp>
                  <p:cxnSp>
                    <p:nvCxnSpPr>
                      <p:cNvPr id="39" name="Straight Connector 38"/>
                      <p:cNvCxnSpPr/>
                      <p:nvPr/>
                    </p:nvCxnSpPr>
                    <p:spPr bwMode="auto">
                      <a:xfrm>
                        <a:off x="3033368" y="5402654"/>
                        <a:ext cx="457199" cy="0"/>
                      </a:xfrm>
                      <a:prstGeom prst="line">
                        <a:avLst/>
                      </a:prstGeom>
                      <a:noFill/>
                      <a:ln w="952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</p:cxnSp>
                  <p:cxnSp>
                    <p:nvCxnSpPr>
                      <p:cNvPr id="40" name="Straight Arrow Connector 39"/>
                      <p:cNvCxnSpPr/>
                      <p:nvPr/>
                    </p:nvCxnSpPr>
                    <p:spPr bwMode="auto">
                      <a:xfrm>
                        <a:off x="3236913" y="5403586"/>
                        <a:ext cx="0" cy="1231245"/>
                      </a:xfrm>
                      <a:prstGeom prst="straightConnector1">
                        <a:avLst/>
                      </a:prstGeom>
                      <a:noFill/>
                      <a:ln w="6350" cap="flat" cmpd="sng" algn="ctr">
                        <a:solidFill>
                          <a:srgbClr val="000000"/>
                        </a:solidFill>
                        <a:prstDash val="solid"/>
                        <a:round/>
                        <a:headEnd type="triangle"/>
                        <a:tailEnd type="triangle"/>
                      </a:ln>
                      <a:effectLst/>
                    </p:spPr>
                  </p:cxnSp>
                  <p:cxnSp>
                    <p:nvCxnSpPr>
                      <p:cNvPr id="41" name="Straight Arrow Connector 40"/>
                      <p:cNvCxnSpPr/>
                      <p:nvPr/>
                    </p:nvCxnSpPr>
                    <p:spPr bwMode="auto">
                      <a:xfrm flipH="1">
                        <a:off x="825168" y="3909127"/>
                        <a:ext cx="7744" cy="2741264"/>
                      </a:xfrm>
                      <a:prstGeom prst="straightConnector1">
                        <a:avLst/>
                      </a:prstGeom>
                      <a:noFill/>
                      <a:ln w="9525" cap="flat" cmpd="sng" algn="ctr">
                        <a:solidFill>
                          <a:srgbClr val="000000"/>
                        </a:solidFill>
                        <a:prstDash val="solid"/>
                        <a:round/>
                        <a:headEnd type="triangle"/>
                        <a:tailEnd type="none"/>
                      </a:ln>
                      <a:effectLst/>
                    </p:spPr>
                  </p:cxnSp>
                  <p:sp>
                    <p:nvSpPr>
                      <p:cNvPr id="42" name="TextBox 41"/>
                      <p:cNvSpPr txBox="1"/>
                      <p:nvPr/>
                    </p:nvSpPr>
                    <p:spPr>
                      <a:xfrm rot="16200000">
                        <a:off x="-249413" y="4964216"/>
                        <a:ext cx="1804212" cy="369332"/>
                      </a:xfrm>
                      <a:prstGeom prst="rect">
                        <a:avLst/>
                      </a:prstGeom>
                      <a:noFill/>
                      <a:effectLst>
                        <a:outerShdw blurRad="50800" dist="38100" dir="2700000" algn="tl" rotWithShape="0">
                          <a:srgbClr val="000000">
                            <a:alpha val="43000"/>
                          </a:srgbClr>
                        </a:outerShdw>
                      </a:effectLst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pPr>
                          <a:buNone/>
                        </a:pPr>
                        <a:r>
                          <a:rPr lang="en-US" dirty="0" smtClean="0"/>
                          <a:t>Excitation energy</a:t>
                        </a:r>
                        <a:endParaRPr lang="en-US" dirty="0"/>
                      </a:p>
                    </p:txBody>
                  </p:sp>
                  <p:sp>
                    <p:nvSpPr>
                      <p:cNvPr id="43" name="TextBox 42"/>
                      <p:cNvSpPr txBox="1"/>
                      <p:nvPr/>
                    </p:nvSpPr>
                    <p:spPr>
                      <a:xfrm>
                        <a:off x="2266468" y="6126387"/>
                        <a:ext cx="730514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pPr>
                          <a:buNone/>
                        </a:pPr>
                        <a:r>
                          <a:rPr lang="en-US" dirty="0" err="1" smtClean="0"/>
                          <a:t>S</a:t>
                        </a:r>
                        <a:r>
                          <a:rPr lang="en-US" baseline="-25000" dirty="0" err="1" smtClean="0"/>
                          <a:t>n</a:t>
                        </a:r>
                        <a:r>
                          <a:rPr lang="en-US" dirty="0" smtClean="0"/>
                          <a:t>(A,Z)</a:t>
                        </a:r>
                        <a:endParaRPr lang="en-US" baseline="-25000" dirty="0"/>
                      </a:p>
                    </p:txBody>
                  </p:sp>
                  <p:cxnSp>
                    <p:nvCxnSpPr>
                      <p:cNvPr id="44" name="Straight Connector 43"/>
                      <p:cNvCxnSpPr/>
                      <p:nvPr/>
                    </p:nvCxnSpPr>
                    <p:spPr bwMode="auto">
                      <a:xfrm>
                        <a:off x="3032393" y="4805935"/>
                        <a:ext cx="239088" cy="10446"/>
                      </a:xfrm>
                      <a:prstGeom prst="line">
                        <a:avLst/>
                      </a:prstGeom>
                      <a:noFill/>
                      <a:ln w="57150" cap="flat" cmpd="sng" algn="ctr">
                        <a:solidFill>
                          <a:srgbClr val="FF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>
                        <a:outerShdw blurRad="50800" dist="38100" dir="2700000" algn="tl" rotWithShape="0">
                          <a:prstClr val="black">
                            <a:alpha val="40000"/>
                          </a:prstClr>
                        </a:outerShdw>
                      </a:effectLst>
                    </p:spPr>
                  </p:cxnSp>
                  <p:cxnSp>
                    <p:nvCxnSpPr>
                      <p:cNvPr id="45" name="Straight Arrow Connector 44"/>
                      <p:cNvCxnSpPr/>
                      <p:nvPr/>
                    </p:nvCxnSpPr>
                    <p:spPr bwMode="auto">
                      <a:xfrm>
                        <a:off x="1430259" y="3895101"/>
                        <a:ext cx="571733" cy="528276"/>
                      </a:xfrm>
                      <a:prstGeom prst="straightConnector1">
                        <a:avLst/>
                      </a:prstGeom>
                      <a:noFill/>
                      <a:ln w="9525" cap="flat" cmpd="sng" algn="ctr">
                        <a:solidFill>
                          <a:srgbClr val="000000"/>
                        </a:solidFill>
                        <a:prstDash val="dot"/>
                        <a:round/>
                        <a:headEnd type="none" w="med" len="med"/>
                        <a:tailEnd type="triangle"/>
                      </a:ln>
                      <a:effectLst/>
                    </p:spPr>
                  </p:cxnSp>
                  <p:cxnSp>
                    <p:nvCxnSpPr>
                      <p:cNvPr id="46" name="Straight Arrow Connector 45"/>
                      <p:cNvCxnSpPr/>
                      <p:nvPr/>
                    </p:nvCxnSpPr>
                    <p:spPr bwMode="auto">
                      <a:xfrm>
                        <a:off x="2478050" y="4488878"/>
                        <a:ext cx="528953" cy="327503"/>
                      </a:xfrm>
                      <a:prstGeom prst="straightConnector1">
                        <a:avLst/>
                      </a:prstGeom>
                      <a:noFill/>
                      <a:ln w="9525" cap="flat" cmpd="sng" algn="ctr">
                        <a:solidFill>
                          <a:srgbClr val="000000"/>
                        </a:solidFill>
                        <a:prstDash val="dot"/>
                        <a:round/>
                        <a:headEnd type="none" w="med" len="med"/>
                        <a:tailEnd type="triangle"/>
                      </a:ln>
                      <a:effectLst/>
                    </p:spPr>
                  </p:cxnSp>
                  <p:cxnSp>
                    <p:nvCxnSpPr>
                      <p:cNvPr id="47" name="Straight Connector 46"/>
                      <p:cNvCxnSpPr/>
                      <p:nvPr/>
                    </p:nvCxnSpPr>
                    <p:spPr bwMode="auto">
                      <a:xfrm>
                        <a:off x="3236914" y="5211667"/>
                        <a:ext cx="205023" cy="0"/>
                      </a:xfrm>
                      <a:prstGeom prst="line">
                        <a:avLst/>
                      </a:prstGeom>
                      <a:noFill/>
                      <a:ln w="57150" cap="flat" cmpd="sng" algn="ctr">
                        <a:solidFill>
                          <a:srgbClr val="FF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>
                        <a:outerShdw blurRad="50800" dist="38100" dir="2700000" algn="tl" rotWithShape="0">
                          <a:prstClr val="black">
                            <a:alpha val="40000"/>
                          </a:prstClr>
                        </a:outerShdw>
                      </a:effectLst>
                    </p:spPr>
                  </p:cxnSp>
                  <p:cxnSp>
                    <p:nvCxnSpPr>
                      <p:cNvPr id="48" name="Straight Arrow Connector 47"/>
                      <p:cNvCxnSpPr/>
                      <p:nvPr/>
                    </p:nvCxnSpPr>
                    <p:spPr bwMode="auto">
                      <a:xfrm>
                        <a:off x="3441936" y="5255086"/>
                        <a:ext cx="0" cy="156307"/>
                      </a:xfrm>
                      <a:prstGeom prst="straightConnector1">
                        <a:avLst/>
                      </a:prstGeom>
                      <a:noFill/>
                      <a:ln w="9525" cap="flat" cmpd="sng" algn="ctr">
                        <a:solidFill>
                          <a:srgbClr val="000000"/>
                        </a:solidFill>
                        <a:prstDash val="dot"/>
                        <a:round/>
                        <a:headEnd type="none" w="med" len="med"/>
                        <a:tailEnd type="triangle"/>
                      </a:ln>
                      <a:effectLst/>
                    </p:spPr>
                  </p:cxnSp>
                  <p:sp>
                    <p:nvSpPr>
                      <p:cNvPr id="49" name="TextBox 48"/>
                      <p:cNvSpPr txBox="1"/>
                      <p:nvPr/>
                    </p:nvSpPr>
                    <p:spPr>
                      <a:xfrm>
                        <a:off x="3237519" y="4746318"/>
                        <a:ext cx="283868" cy="359073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pPr>
                          <a:buNone/>
                        </a:pPr>
                        <a:r>
                          <a:rPr lang="en-US" sz="2600" baseline="-25000" dirty="0" smtClean="0"/>
                          <a:t>γ</a:t>
                        </a:r>
                        <a:endParaRPr lang="en-US" sz="2600" baseline="-25000" dirty="0"/>
                      </a:p>
                    </p:txBody>
                  </p:sp>
                  <p:sp>
                    <p:nvSpPr>
                      <p:cNvPr id="50" name="TextBox 49"/>
                      <p:cNvSpPr txBox="1"/>
                      <p:nvPr/>
                    </p:nvSpPr>
                    <p:spPr>
                      <a:xfrm>
                        <a:off x="3492674" y="5034584"/>
                        <a:ext cx="318147" cy="359073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>
                          <a:buNone/>
                        </a:pPr>
                        <a:r>
                          <a:rPr lang="en-US" sz="2600" baseline="-25000" dirty="0" smtClean="0"/>
                          <a:t>γ</a:t>
                        </a:r>
                        <a:endParaRPr lang="en-US" sz="2600" baseline="-25000" dirty="0"/>
                      </a:p>
                    </p:txBody>
                  </p:sp>
                  <p:sp>
                    <p:nvSpPr>
                      <p:cNvPr id="51" name="TextBox 50"/>
                      <p:cNvSpPr txBox="1"/>
                      <p:nvPr/>
                    </p:nvSpPr>
                    <p:spPr>
                      <a:xfrm>
                        <a:off x="1632925" y="3702873"/>
                        <a:ext cx="301451" cy="359073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pPr>
                          <a:buNone/>
                        </a:pPr>
                        <a:r>
                          <a:rPr lang="en-US" sz="2600" baseline="-25000" dirty="0" smtClean="0"/>
                          <a:t>n</a:t>
                        </a:r>
                        <a:endParaRPr lang="en-US" sz="2600" baseline="-25000" dirty="0"/>
                      </a:p>
                    </p:txBody>
                  </p:sp>
                  <p:sp>
                    <p:nvSpPr>
                      <p:cNvPr id="52" name="TextBox 51"/>
                      <p:cNvSpPr txBox="1"/>
                      <p:nvPr/>
                    </p:nvSpPr>
                    <p:spPr>
                      <a:xfrm>
                        <a:off x="2636736" y="4226876"/>
                        <a:ext cx="301451" cy="359073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pPr>
                          <a:buNone/>
                        </a:pPr>
                        <a:r>
                          <a:rPr lang="en-US" sz="2600" baseline="-25000" dirty="0" smtClean="0"/>
                          <a:t>n</a:t>
                        </a:r>
                        <a:endParaRPr lang="en-US" sz="2600" baseline="-25000" dirty="0"/>
                      </a:p>
                    </p:txBody>
                  </p:sp>
                </p:grpSp>
                <p:cxnSp>
                  <p:nvCxnSpPr>
                    <p:cNvPr id="19" name="Straight Connector 18"/>
                    <p:cNvCxnSpPr/>
                    <p:nvPr/>
                  </p:nvCxnSpPr>
                  <p:spPr bwMode="auto">
                    <a:xfrm>
                      <a:off x="1219200" y="3429000"/>
                      <a:ext cx="533400" cy="0"/>
                    </a:xfrm>
                    <a:prstGeom prst="line">
                      <a:avLst/>
                    </a:prstGeom>
                    <a:noFill/>
                    <a:ln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</p:spPr>
                </p:cxnSp>
                <p:cxnSp>
                  <p:nvCxnSpPr>
                    <p:cNvPr id="20" name="Straight Connector 19"/>
                    <p:cNvCxnSpPr/>
                    <p:nvPr/>
                  </p:nvCxnSpPr>
                  <p:spPr bwMode="auto">
                    <a:xfrm>
                      <a:off x="2514600" y="3657600"/>
                      <a:ext cx="228600" cy="0"/>
                    </a:xfrm>
                    <a:prstGeom prst="line">
                      <a:avLst/>
                    </a:prstGeom>
                    <a:noFill/>
                    <a:ln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</p:spPr>
                </p:cxnSp>
                <p:cxnSp>
                  <p:nvCxnSpPr>
                    <p:cNvPr id="21" name="Straight Connector 20"/>
                    <p:cNvCxnSpPr/>
                    <p:nvPr/>
                  </p:nvCxnSpPr>
                  <p:spPr bwMode="auto">
                    <a:xfrm>
                      <a:off x="2743200" y="3886200"/>
                      <a:ext cx="228600" cy="0"/>
                    </a:xfrm>
                    <a:prstGeom prst="line">
                      <a:avLst/>
                    </a:prstGeom>
                    <a:noFill/>
                    <a:ln w="571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</p:spPr>
                </p:cxnSp>
                <p:cxnSp>
                  <p:nvCxnSpPr>
                    <p:cNvPr id="22" name="Straight Arrow Connector 21"/>
                    <p:cNvCxnSpPr/>
                    <p:nvPr/>
                  </p:nvCxnSpPr>
                  <p:spPr bwMode="auto">
                    <a:xfrm>
                      <a:off x="1828800" y="3429000"/>
                      <a:ext cx="685800" cy="228600"/>
                    </a:xfrm>
                    <a:prstGeom prst="straightConnector1">
                      <a:avLst/>
                    </a:prstGeom>
                    <a:noFill/>
                    <a:ln w="952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triangle"/>
                    </a:ln>
                    <a:effectLst/>
                  </p:spPr>
                </p:cxnSp>
                <p:cxnSp>
                  <p:nvCxnSpPr>
                    <p:cNvPr id="23" name="Straight Arrow Connector 22"/>
                    <p:cNvCxnSpPr/>
                    <p:nvPr/>
                  </p:nvCxnSpPr>
                  <p:spPr bwMode="auto">
                    <a:xfrm>
                      <a:off x="2743200" y="3657600"/>
                      <a:ext cx="0" cy="255736"/>
                    </a:xfrm>
                    <a:prstGeom prst="straightConnector1">
                      <a:avLst/>
                    </a:prstGeom>
                    <a:noFill/>
                    <a:ln w="952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triangle"/>
                    </a:ln>
                    <a:effectLst/>
                  </p:spPr>
                </p:cxnSp>
                <p:sp>
                  <p:nvSpPr>
                    <p:cNvPr id="24" name="TextBox 23"/>
                    <p:cNvSpPr txBox="1"/>
                    <p:nvPr/>
                  </p:nvSpPr>
                  <p:spPr>
                    <a:xfrm>
                      <a:off x="2743200" y="3429000"/>
                      <a:ext cx="364125" cy="359073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>
                        <a:buNone/>
                      </a:pPr>
                      <a:r>
                        <a:rPr lang="en-US" sz="2600" baseline="-25000" dirty="0" smtClean="0"/>
                        <a:t>γ</a:t>
                      </a:r>
                      <a:endParaRPr lang="en-US" sz="2600" baseline="-25000" dirty="0"/>
                    </a:p>
                  </p:txBody>
                </p:sp>
                <p:sp>
                  <p:nvSpPr>
                    <p:cNvPr id="25" name="TextBox 24"/>
                    <p:cNvSpPr txBox="1"/>
                    <p:nvPr/>
                  </p:nvSpPr>
                  <p:spPr>
                    <a:xfrm>
                      <a:off x="3048000" y="3679527"/>
                      <a:ext cx="364125" cy="359073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>
                        <a:buNone/>
                      </a:pPr>
                      <a:r>
                        <a:rPr lang="en-US" sz="2600" baseline="-25000" dirty="0" smtClean="0"/>
                        <a:t>γ</a:t>
                      </a:r>
                      <a:endParaRPr lang="en-US" sz="2600" baseline="-25000" dirty="0"/>
                    </a:p>
                  </p:txBody>
                </p:sp>
                <p:sp>
                  <p:nvSpPr>
                    <p:cNvPr id="26" name="TextBox 25"/>
                    <p:cNvSpPr txBox="1"/>
                    <p:nvPr/>
                  </p:nvSpPr>
                  <p:spPr>
                    <a:xfrm>
                      <a:off x="4072772" y="4145595"/>
                      <a:ext cx="1142297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>
                        <a:buNone/>
                      </a:pPr>
                      <a:r>
                        <a:rPr lang="en-US" dirty="0" err="1" smtClean="0"/>
                        <a:t>S</a:t>
                      </a:r>
                      <a:r>
                        <a:rPr lang="en-US" baseline="-25000" dirty="0" err="1" smtClean="0"/>
                        <a:t>n</a:t>
                      </a:r>
                      <a:r>
                        <a:rPr lang="en-US" dirty="0" smtClean="0"/>
                        <a:t>(A-1,Z)</a:t>
                      </a:r>
                      <a:endParaRPr lang="en-US" baseline="-25000" dirty="0"/>
                    </a:p>
                  </p:txBody>
                </p:sp>
              </p:grpSp>
            </p:grpSp>
            <p:cxnSp>
              <p:nvCxnSpPr>
                <p:cNvPr id="15" name="Straight Connector 14"/>
                <p:cNvCxnSpPr/>
                <p:nvPr/>
              </p:nvCxnSpPr>
              <p:spPr bwMode="auto">
                <a:xfrm>
                  <a:off x="6358857" y="2502449"/>
                  <a:ext cx="651543" cy="12151"/>
                </a:xfrm>
                <a:prstGeom prst="line">
                  <a:avLst/>
                </a:prstGeom>
                <a:noFill/>
                <a:ln w="571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</p:cxnSp>
          </p:grpSp>
        </p:grpSp>
        <p:cxnSp>
          <p:nvCxnSpPr>
            <p:cNvPr id="9" name="Straight Arrow Connector 8"/>
            <p:cNvCxnSpPr/>
            <p:nvPr/>
          </p:nvCxnSpPr>
          <p:spPr bwMode="auto">
            <a:xfrm>
              <a:off x="6705600" y="4503089"/>
              <a:ext cx="0" cy="221311"/>
            </a:xfrm>
            <a:prstGeom prst="straightConnector1">
              <a:avLst/>
            </a:prstGeom>
            <a:noFill/>
            <a:ln w="9525" cap="flat" cmpd="sng" algn="ctr">
              <a:solidFill>
                <a:srgbClr val="000000"/>
              </a:solidFill>
              <a:prstDash val="dot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1" name="Straight Arrow Connector 10"/>
            <p:cNvCxnSpPr/>
            <p:nvPr/>
          </p:nvCxnSpPr>
          <p:spPr bwMode="auto">
            <a:xfrm>
              <a:off x="8001000" y="3429000"/>
              <a:ext cx="0" cy="457200"/>
            </a:xfrm>
            <a:prstGeom prst="straightConnector1">
              <a:avLst/>
            </a:prstGeom>
            <a:noFill/>
            <a:ln w="9525" cap="flat" cmpd="sng" algn="ctr">
              <a:solidFill>
                <a:srgbClr val="000000"/>
              </a:solidFill>
              <a:prstDash val="dot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53" name="Text Placeholder 6"/>
          <p:cNvSpPr txBox="1">
            <a:spLocks/>
          </p:cNvSpPr>
          <p:nvPr/>
        </p:nvSpPr>
        <p:spPr>
          <a:xfrm>
            <a:off x="457200" y="2362200"/>
            <a:ext cx="3276600" cy="3810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6075" marR="0" indent="-3460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F4B834"/>
              </a:buClr>
              <a:buSzPct val="100000"/>
              <a:buFont typeface="Wingdings" pitchFamily="2" charset="2"/>
              <a:buChar char="§"/>
              <a:tabLst/>
              <a:def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defRPr>
            </a:lvl1pPr>
            <a:lvl2pPr marL="690563" marR="0" indent="-3460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F4B834"/>
              </a:buClr>
              <a:buSzPct val="100000"/>
              <a:buFont typeface="Arial" panose="020B0604020202020204" pitchFamily="34" charset="0"/>
              <a:buChar char="–"/>
              <a:tabLst/>
              <a:defRPr sz="24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031875" marR="0" indent="-35083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F4B834"/>
              </a:buClr>
              <a:buSzPct val="100000"/>
              <a:buFont typeface="Wingdings" panose="05000000000000000000" pitchFamily="2" charset="2"/>
              <a:buChar char="§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4775" marR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F4B834"/>
              </a:buClr>
              <a:buSzPct val="100000"/>
              <a:buFont typeface="Arial" panose="020B0604020202020204" pitchFamily="34" charset="0"/>
              <a:buChar char="–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47863" marR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F4B834"/>
              </a:buClr>
              <a:buSzTx/>
              <a:buFont typeface="Wingdings" panose="05000000000000000000" pitchFamily="2" charset="2"/>
              <a:buChar char="§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 smtClean="0"/>
              <a:t>Emit prompt neutrons then prompt </a:t>
            </a:r>
            <a:r>
              <a:rPr lang="en-US" dirty="0" err="1"/>
              <a:t>γ</a:t>
            </a:r>
            <a:r>
              <a:rPr lang="en-US" dirty="0"/>
              <a:t> rays</a:t>
            </a:r>
          </a:p>
          <a:p>
            <a:pPr lvl="1"/>
            <a:r>
              <a:rPr lang="en-US" dirty="0" smtClean="0"/>
              <a:t>Prompt </a:t>
            </a:r>
            <a:r>
              <a:rPr lang="en-US" dirty="0" err="1">
                <a:solidFill>
                  <a:srgbClr val="0000FF"/>
                </a:solidFill>
              </a:rPr>
              <a:t>γ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rays come from products</a:t>
            </a:r>
            <a:r>
              <a:rPr lang="en-US" dirty="0" smtClean="0"/>
              <a:t>!</a:t>
            </a:r>
          </a:p>
          <a:p>
            <a:endParaRPr lang="en-US" dirty="0"/>
          </a:p>
          <a:p>
            <a:r>
              <a:rPr lang="en-US" b="1" dirty="0" smtClean="0"/>
              <a:t>Open source version coming soon!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3748857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457200" y="838200"/>
            <a:ext cx="8229600" cy="15240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dirty="0" smtClean="0"/>
              <a:t>Yields: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Gaussian parameterization </a:t>
            </a:r>
            <a:r>
              <a:rPr lang="en-US" dirty="0" smtClean="0"/>
              <a:t>for the input mass yields</a:t>
            </a:r>
          </a:p>
          <a:p>
            <a:pPr lvl="1"/>
            <a:r>
              <a:rPr lang="en-US" dirty="0" smtClean="0"/>
              <a:t>Charge distribution follows </a:t>
            </a:r>
            <a:r>
              <a:rPr lang="en-US" dirty="0" smtClean="0">
                <a:solidFill>
                  <a:srgbClr val="0000FF"/>
                </a:solidFill>
              </a:rPr>
              <a:t>Wahl systematics</a:t>
            </a: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228600" y="152400"/>
            <a:ext cx="8229600" cy="6397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 baseline="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dirty="0" smtClean="0"/>
              <a:t>Tools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382000" y="6019800"/>
            <a:ext cx="647700" cy="365125"/>
          </a:xfrm>
        </p:spPr>
        <p:txBody>
          <a:bodyPr/>
          <a:lstStyle/>
          <a:p>
            <a:r>
              <a:rPr lang="en-US" dirty="0" smtClean="0"/>
              <a:t>Slide </a:t>
            </a:r>
            <a:fld id="{2651EAAB-5D0D-473B-859D-C18D8179491F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0" name="Text Placeholder 12"/>
          <p:cNvSpPr txBox="1">
            <a:spLocks/>
          </p:cNvSpPr>
          <p:nvPr/>
        </p:nvSpPr>
        <p:spPr>
          <a:xfrm>
            <a:off x="1219200" y="6400800"/>
            <a:ext cx="6629400" cy="457200"/>
          </a:xfrm>
          <a:prstGeom prst="rect">
            <a:avLst/>
          </a:prstGeom>
        </p:spPr>
        <p:txBody>
          <a:bodyPr>
            <a:normAutofit/>
          </a:bodyPr>
          <a:lstStyle>
            <a:lvl1pPr marL="346075" marR="0" indent="-346075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Pct val="100000"/>
              <a:buFont typeface="Wingdings" pitchFamily="2" charset="2"/>
              <a:buChar char="§"/>
              <a:tabLst/>
              <a:def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defRPr>
            </a:lvl1pPr>
            <a:lvl2pPr marL="690563" marR="0" indent="-346075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Pct val="100000"/>
              <a:buFont typeface="Arial" panose="020B0604020202020204" pitchFamily="34" charset="0"/>
              <a:buChar char="–"/>
              <a:tabLst/>
              <a:defRPr sz="24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031875" marR="0" indent="-350838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Pct val="100000"/>
              <a:buFont typeface="Wingdings" panose="05000000000000000000" pitchFamily="2" charset="2"/>
              <a:buChar char="§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4775" marR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Pct val="100000"/>
              <a:buFont typeface="Arial" panose="020B0604020202020204" pitchFamily="34" charset="0"/>
              <a:buChar char="–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47863" marR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Tx/>
              <a:buFont typeface="Wingdings" panose="05000000000000000000" pitchFamily="2" charset="2"/>
              <a:buChar char="§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en-US" sz="1800" dirty="0" smtClean="0">
                <a:solidFill>
                  <a:schemeClr val="bg1"/>
                </a:solidFill>
              </a:rPr>
              <a:t>15</a:t>
            </a:r>
            <a:r>
              <a:rPr lang="en-US" sz="1800" baseline="30000" dirty="0" smtClean="0">
                <a:solidFill>
                  <a:schemeClr val="bg1"/>
                </a:solidFill>
              </a:rPr>
              <a:t>th</a:t>
            </a:r>
            <a:r>
              <a:rPr lang="en-US" sz="1800" dirty="0" smtClean="0">
                <a:solidFill>
                  <a:schemeClr val="bg1"/>
                </a:solidFill>
              </a:rPr>
              <a:t> NRM	</a:t>
            </a:r>
            <a:r>
              <a:rPr lang="en-US" sz="1800" dirty="0" err="1" smtClean="0">
                <a:solidFill>
                  <a:schemeClr val="bg1"/>
                </a:solidFill>
              </a:rPr>
              <a:t>Varenna</a:t>
            </a:r>
            <a:r>
              <a:rPr lang="en-US" sz="1800" dirty="0" smtClean="0">
                <a:solidFill>
                  <a:schemeClr val="bg1"/>
                </a:solidFill>
              </a:rPr>
              <a:t>, Italy	June 11, 2018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53" name="Text Placeholder 6"/>
          <p:cNvSpPr txBox="1">
            <a:spLocks/>
          </p:cNvSpPr>
          <p:nvPr/>
        </p:nvSpPr>
        <p:spPr>
          <a:xfrm>
            <a:off x="457200" y="2286000"/>
            <a:ext cx="3276600" cy="3962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6075" marR="0" indent="-3460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F4B834"/>
              </a:buClr>
              <a:buSzPct val="100000"/>
              <a:buFont typeface="Wingdings" pitchFamily="2" charset="2"/>
              <a:buChar char="§"/>
              <a:tabLst/>
              <a:def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defRPr>
            </a:lvl1pPr>
            <a:lvl2pPr marL="690563" marR="0" indent="-3460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F4B834"/>
              </a:buClr>
              <a:buSzPct val="100000"/>
              <a:buFont typeface="Arial" panose="020B0604020202020204" pitchFamily="34" charset="0"/>
              <a:buChar char="–"/>
              <a:tabLst/>
              <a:defRPr sz="24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031875" marR="0" indent="-35083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F4B834"/>
              </a:buClr>
              <a:buSzPct val="100000"/>
              <a:buFont typeface="Wingdings" panose="05000000000000000000" pitchFamily="2" charset="2"/>
              <a:buChar char="§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4775" marR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F4B834"/>
              </a:buClr>
              <a:buSzPct val="100000"/>
              <a:buFont typeface="Arial" panose="020B0604020202020204" pitchFamily="34" charset="0"/>
              <a:buChar char="–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47863" marR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F4B834"/>
              </a:buClr>
              <a:buSzTx/>
              <a:buFont typeface="Wingdings" panose="05000000000000000000" pitchFamily="2" charset="2"/>
              <a:buChar char="§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 smtClean="0"/>
              <a:t>Easy to vary output yields for test cases</a:t>
            </a:r>
          </a:p>
        </p:txBody>
      </p:sp>
      <p:pic>
        <p:nvPicPr>
          <p:cNvPr id="2" name="Picture 1" descr="YAShift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3085" y="2209801"/>
            <a:ext cx="5264556" cy="3886200"/>
          </a:xfrm>
          <a:prstGeom prst="rect">
            <a:avLst/>
          </a:prstGeom>
        </p:spPr>
      </p:pic>
      <p:pic>
        <p:nvPicPr>
          <p:cNvPr id="3" name="Picture 2" descr="YApostShift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56" y="3461881"/>
            <a:ext cx="3878067" cy="2862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75049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382000" y="6019800"/>
            <a:ext cx="647700" cy="365125"/>
          </a:xfrm>
        </p:spPr>
        <p:txBody>
          <a:bodyPr/>
          <a:lstStyle/>
          <a:p>
            <a:r>
              <a:rPr lang="en-US" dirty="0" smtClean="0"/>
              <a:t>Slide </a:t>
            </a:r>
            <a:fld id="{2651EAAB-5D0D-473B-859D-C18D8179491F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0" name="Text Placeholder 12"/>
          <p:cNvSpPr txBox="1">
            <a:spLocks/>
          </p:cNvSpPr>
          <p:nvPr/>
        </p:nvSpPr>
        <p:spPr>
          <a:xfrm>
            <a:off x="1219200" y="6400800"/>
            <a:ext cx="6629400" cy="457200"/>
          </a:xfrm>
          <a:prstGeom prst="rect">
            <a:avLst/>
          </a:prstGeom>
        </p:spPr>
        <p:txBody>
          <a:bodyPr>
            <a:normAutofit/>
          </a:bodyPr>
          <a:lstStyle>
            <a:lvl1pPr marL="346075" marR="0" indent="-346075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Pct val="100000"/>
              <a:buFont typeface="Wingdings" pitchFamily="2" charset="2"/>
              <a:buChar char="§"/>
              <a:tabLst/>
              <a:def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defRPr>
            </a:lvl1pPr>
            <a:lvl2pPr marL="690563" marR="0" indent="-346075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Pct val="100000"/>
              <a:buFont typeface="Arial" panose="020B0604020202020204" pitchFamily="34" charset="0"/>
              <a:buChar char="–"/>
              <a:tabLst/>
              <a:defRPr sz="24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031875" marR="0" indent="-350838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Pct val="100000"/>
              <a:buFont typeface="Wingdings" panose="05000000000000000000" pitchFamily="2" charset="2"/>
              <a:buChar char="§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4775" marR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Pct val="100000"/>
              <a:buFont typeface="Arial" panose="020B0604020202020204" pitchFamily="34" charset="0"/>
              <a:buChar char="–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47863" marR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Tx/>
              <a:buFont typeface="Wingdings" panose="05000000000000000000" pitchFamily="2" charset="2"/>
              <a:buChar char="§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en-US" sz="1800" dirty="0" smtClean="0">
                <a:solidFill>
                  <a:schemeClr val="bg1"/>
                </a:solidFill>
              </a:rPr>
              <a:t>15</a:t>
            </a:r>
            <a:r>
              <a:rPr lang="en-US" sz="1800" baseline="30000" dirty="0" smtClean="0">
                <a:solidFill>
                  <a:schemeClr val="bg1"/>
                </a:solidFill>
              </a:rPr>
              <a:t>th</a:t>
            </a:r>
            <a:r>
              <a:rPr lang="en-US" sz="1800" dirty="0" smtClean="0">
                <a:solidFill>
                  <a:schemeClr val="bg1"/>
                </a:solidFill>
              </a:rPr>
              <a:t> NRM	</a:t>
            </a:r>
            <a:r>
              <a:rPr lang="en-US" sz="1800" dirty="0" err="1" smtClean="0">
                <a:solidFill>
                  <a:schemeClr val="bg1"/>
                </a:solidFill>
              </a:rPr>
              <a:t>Varenna</a:t>
            </a:r>
            <a:r>
              <a:rPr lang="en-US" sz="1800" dirty="0" smtClean="0">
                <a:solidFill>
                  <a:schemeClr val="bg1"/>
                </a:solidFill>
              </a:rPr>
              <a:t>, Italy	June 11, 2018</a:t>
            </a:r>
            <a:endParaRPr lang="en-US" sz="1800" dirty="0">
              <a:solidFill>
                <a:schemeClr val="bg1"/>
              </a:solidFill>
            </a:endParaRPr>
          </a:p>
        </p:txBody>
      </p:sp>
      <p:pic>
        <p:nvPicPr>
          <p:cNvPr id="24" name="Picture 23" descr="PFGS_HighE_MagicContribution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783851"/>
            <a:ext cx="4419600" cy="3330949"/>
          </a:xfrm>
          <a:prstGeom prst="rect">
            <a:avLst/>
          </a:prstGeom>
        </p:spPr>
      </p:pic>
      <p:pic>
        <p:nvPicPr>
          <p:cNvPr id="2" name="Picture 1" descr="EglabA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742950"/>
            <a:ext cx="4495800" cy="3371850"/>
          </a:xfrm>
          <a:prstGeom prst="rect">
            <a:avLst/>
          </a:prstGeom>
        </p:spPr>
      </p:pic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457200" y="4038600"/>
            <a:ext cx="8382000" cy="2590800"/>
          </a:xfrm>
        </p:spPr>
        <p:txBody>
          <a:bodyPr>
            <a:normAutofit/>
          </a:bodyPr>
          <a:lstStyle/>
          <a:p>
            <a:r>
              <a:rPr lang="en-US" dirty="0"/>
              <a:t>Average </a:t>
            </a:r>
            <a:r>
              <a:rPr lang="en-US" dirty="0" err="1"/>
              <a:t>γ</a:t>
            </a:r>
            <a:r>
              <a:rPr lang="en-US" dirty="0"/>
              <a:t>-</a:t>
            </a:r>
            <a:r>
              <a:rPr lang="en-US" dirty="0" smtClean="0"/>
              <a:t>ray energy peaks near the shell closure (larger level spacing)</a:t>
            </a:r>
          </a:p>
          <a:p>
            <a:r>
              <a:rPr lang="en-US" dirty="0" smtClean="0"/>
              <a:t>125&lt;A&lt;135 can dominate PFGS slope at high </a:t>
            </a:r>
            <a:r>
              <a:rPr lang="en-US" dirty="0" err="1"/>
              <a:t>E</a:t>
            </a:r>
            <a:r>
              <a:rPr lang="en-US" baseline="-25000" dirty="0" err="1"/>
              <a:t>γ</a:t>
            </a:r>
            <a:endParaRPr lang="en-US" baseline="-25000" dirty="0"/>
          </a:p>
          <a:p>
            <a:endParaRPr lang="en-US" dirty="0" smtClean="0"/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228600" y="152400"/>
            <a:ext cx="8229600" cy="6397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 baseline="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dirty="0" smtClean="0"/>
              <a:t>High energy slope changes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838200" y="2514600"/>
            <a:ext cx="1752600" cy="646331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125&lt;A&lt;135 contribution</a:t>
            </a:r>
            <a:endParaRPr lang="en-US" dirty="0"/>
          </a:p>
        </p:txBody>
      </p:sp>
      <p:cxnSp>
        <p:nvCxnSpPr>
          <p:cNvPr id="14" name="Straight Arrow Connector 13"/>
          <p:cNvCxnSpPr>
            <a:stCxn id="13" idx="0"/>
          </p:cNvCxnSpPr>
          <p:nvPr/>
        </p:nvCxnSpPr>
        <p:spPr>
          <a:xfrm flipH="1" flipV="1">
            <a:off x="1447800" y="1828800"/>
            <a:ext cx="266700" cy="685800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181600" y="990600"/>
            <a:ext cx="1905000" cy="64633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Similar shape in </a:t>
            </a:r>
            <a:r>
              <a:rPr lang="en-US" baseline="30000" dirty="0" smtClean="0"/>
              <a:t>235</a:t>
            </a:r>
            <a:r>
              <a:rPr lang="en-US" dirty="0" smtClean="0"/>
              <a:t>U and </a:t>
            </a:r>
            <a:r>
              <a:rPr lang="en-US" baseline="30000" dirty="0" smtClean="0"/>
              <a:t>239</a:t>
            </a:r>
            <a:r>
              <a:rPr lang="en-US" dirty="0" smtClean="0"/>
              <a:t>Pu</a:t>
            </a:r>
            <a:endParaRPr lang="en-US" dirty="0"/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6513455"/>
              </p:ext>
            </p:extLst>
          </p:nvPr>
        </p:nvGraphicFramePr>
        <p:xfrm>
          <a:off x="990600" y="5562600"/>
          <a:ext cx="7086597" cy="111252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828798"/>
                <a:gridCol w="838200"/>
                <a:gridCol w="838200"/>
                <a:gridCol w="914400"/>
                <a:gridCol w="914400"/>
                <a:gridCol w="914400"/>
                <a:gridCol w="838199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Y</a:t>
                      </a:r>
                      <a:r>
                        <a:rPr lang="en-US" baseline="-250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(A)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Y</a:t>
                      </a:r>
                      <a:r>
                        <a:rPr lang="en-US" baseline="-25000" dirty="0" smtClean="0">
                          <a:solidFill>
                            <a:srgbClr val="0000FF"/>
                          </a:solidFill>
                        </a:rPr>
                        <a:t>1</a:t>
                      </a:r>
                      <a:r>
                        <a:rPr lang="en-US" baseline="0" dirty="0" smtClean="0">
                          <a:solidFill>
                            <a:srgbClr val="0000FF"/>
                          </a:solidFill>
                        </a:rPr>
                        <a:t>(A)</a:t>
                      </a:r>
                      <a:endParaRPr lang="en-US" dirty="0" smtClean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</a:rPr>
                        <a:t>Y</a:t>
                      </a:r>
                      <a:r>
                        <a:rPr lang="en-US" baseline="-25000" dirty="0" smtClean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</a:rPr>
                        <a:t>2</a:t>
                      </a:r>
                      <a:r>
                        <a:rPr lang="en-US" baseline="0" dirty="0" smtClean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</a:rPr>
                        <a:t>(A)</a:t>
                      </a:r>
                      <a:endParaRPr lang="en-US" dirty="0" smtClean="0">
                        <a:solidFill>
                          <a:schemeClr val="accent5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49BD2A"/>
                          </a:solidFill>
                        </a:rPr>
                        <a:t>Y</a:t>
                      </a:r>
                      <a:r>
                        <a:rPr lang="en-US" baseline="-25000" dirty="0" smtClean="0">
                          <a:solidFill>
                            <a:srgbClr val="49BD2A"/>
                          </a:solidFill>
                        </a:rPr>
                        <a:t>3</a:t>
                      </a:r>
                      <a:r>
                        <a:rPr lang="en-US" baseline="0" dirty="0" smtClean="0">
                          <a:solidFill>
                            <a:srgbClr val="49BD2A"/>
                          </a:solidFill>
                        </a:rPr>
                        <a:t>(A)</a:t>
                      </a:r>
                      <a:endParaRPr lang="en-US" dirty="0" smtClean="0">
                        <a:solidFill>
                          <a:srgbClr val="49BD2A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FFFF00"/>
                          </a:solidFill>
                        </a:rPr>
                        <a:t>Y</a:t>
                      </a:r>
                      <a:r>
                        <a:rPr lang="en-US" baseline="-25000" dirty="0" smtClean="0">
                          <a:solidFill>
                            <a:srgbClr val="FFFF00"/>
                          </a:solidFill>
                        </a:rPr>
                        <a:t>4</a:t>
                      </a:r>
                      <a:r>
                        <a:rPr lang="en-US" baseline="0" dirty="0" smtClean="0">
                          <a:solidFill>
                            <a:srgbClr val="FFFF00"/>
                          </a:solidFill>
                        </a:rPr>
                        <a:t>(A)</a:t>
                      </a:r>
                      <a:endParaRPr lang="en-US" dirty="0" smtClean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Y</a:t>
                      </a:r>
                      <a:r>
                        <a:rPr lang="en-US" baseline="-25000" dirty="0" smtClean="0">
                          <a:solidFill>
                            <a:srgbClr val="FF0000"/>
                          </a:solidFill>
                        </a:rPr>
                        <a:t>5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(A)</a:t>
                      </a:r>
                      <a:endParaRPr lang="en-US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125&lt;A&lt;135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16.6%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21.0%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29.6%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33.8%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29.2%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18.7%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Slope (1/MeV)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-0.241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-0.236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-0.226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-0.222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-0.228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-0.243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90323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382000" y="6019800"/>
            <a:ext cx="647700" cy="365125"/>
          </a:xfrm>
        </p:spPr>
        <p:txBody>
          <a:bodyPr/>
          <a:lstStyle/>
          <a:p>
            <a:r>
              <a:rPr lang="en-US" dirty="0" smtClean="0"/>
              <a:t>Slide </a:t>
            </a:r>
            <a:fld id="{2651EAAB-5D0D-473B-859D-C18D8179491F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0" name="Text Placeholder 12"/>
          <p:cNvSpPr txBox="1">
            <a:spLocks/>
          </p:cNvSpPr>
          <p:nvPr/>
        </p:nvSpPr>
        <p:spPr>
          <a:xfrm>
            <a:off x="1219200" y="6400800"/>
            <a:ext cx="6629400" cy="457200"/>
          </a:xfrm>
          <a:prstGeom prst="rect">
            <a:avLst/>
          </a:prstGeom>
        </p:spPr>
        <p:txBody>
          <a:bodyPr>
            <a:normAutofit/>
          </a:bodyPr>
          <a:lstStyle>
            <a:lvl1pPr marL="346075" marR="0" indent="-346075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Pct val="100000"/>
              <a:buFont typeface="Wingdings" pitchFamily="2" charset="2"/>
              <a:buChar char="§"/>
              <a:tabLst/>
              <a:def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defRPr>
            </a:lvl1pPr>
            <a:lvl2pPr marL="690563" marR="0" indent="-346075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Pct val="100000"/>
              <a:buFont typeface="Arial" panose="020B0604020202020204" pitchFamily="34" charset="0"/>
              <a:buChar char="–"/>
              <a:tabLst/>
              <a:defRPr sz="24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031875" marR="0" indent="-350838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Pct val="100000"/>
              <a:buFont typeface="Wingdings" panose="05000000000000000000" pitchFamily="2" charset="2"/>
              <a:buChar char="§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4775" marR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Pct val="100000"/>
              <a:buFont typeface="Arial" panose="020B0604020202020204" pitchFamily="34" charset="0"/>
              <a:buChar char="–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47863" marR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Tx/>
              <a:buFont typeface="Wingdings" panose="05000000000000000000" pitchFamily="2" charset="2"/>
              <a:buChar char="§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en-US" sz="1800" dirty="0" smtClean="0">
                <a:solidFill>
                  <a:schemeClr val="bg1"/>
                </a:solidFill>
              </a:rPr>
              <a:t>15</a:t>
            </a:r>
            <a:r>
              <a:rPr lang="en-US" sz="1800" baseline="30000" dirty="0" smtClean="0">
                <a:solidFill>
                  <a:schemeClr val="bg1"/>
                </a:solidFill>
              </a:rPr>
              <a:t>th</a:t>
            </a:r>
            <a:r>
              <a:rPr lang="en-US" sz="1800" dirty="0" smtClean="0">
                <a:solidFill>
                  <a:schemeClr val="bg1"/>
                </a:solidFill>
              </a:rPr>
              <a:t> NRM	</a:t>
            </a:r>
            <a:r>
              <a:rPr lang="en-US" sz="1800" dirty="0" err="1" smtClean="0">
                <a:solidFill>
                  <a:schemeClr val="bg1"/>
                </a:solidFill>
              </a:rPr>
              <a:t>Varenna</a:t>
            </a:r>
            <a:r>
              <a:rPr lang="en-US" sz="1800" dirty="0" smtClean="0">
                <a:solidFill>
                  <a:schemeClr val="bg1"/>
                </a:solidFill>
              </a:rPr>
              <a:t>, Italy	June 11, 2018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457200" y="762000"/>
            <a:ext cx="8153400" cy="1295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Test of toy fission reaction</a:t>
            </a:r>
          </a:p>
          <a:p>
            <a:pPr lvl="1"/>
            <a:r>
              <a:rPr lang="en-US" dirty="0" smtClean="0"/>
              <a:t>Start with </a:t>
            </a:r>
            <a:r>
              <a:rPr lang="en-US" baseline="30000" dirty="0" smtClean="0"/>
              <a:t>239</a:t>
            </a:r>
            <a:r>
              <a:rPr lang="en-US" dirty="0" smtClean="0"/>
              <a:t>Pu(</a:t>
            </a:r>
            <a:r>
              <a:rPr lang="en-US" dirty="0" err="1" smtClean="0"/>
              <a:t>n</a:t>
            </a:r>
            <a:r>
              <a:rPr lang="en-US" baseline="-25000" dirty="0" err="1" smtClean="0"/>
              <a:t>th</a:t>
            </a:r>
            <a:r>
              <a:rPr lang="en-US" dirty="0" err="1" smtClean="0"/>
              <a:t>,f</a:t>
            </a:r>
            <a:r>
              <a:rPr lang="en-US" dirty="0" smtClean="0"/>
              <a:t>) and then change properties to reflect </a:t>
            </a:r>
            <a:r>
              <a:rPr lang="en-US" baseline="30000" dirty="0" smtClean="0"/>
              <a:t>240</a:t>
            </a:r>
            <a:r>
              <a:rPr lang="en-US" dirty="0" smtClean="0"/>
              <a:t>Pu(</a:t>
            </a:r>
            <a:r>
              <a:rPr lang="en-US" dirty="0" err="1" smtClean="0"/>
              <a:t>sf</a:t>
            </a:r>
            <a:r>
              <a:rPr lang="en-US" dirty="0" smtClean="0"/>
              <a:t>)</a:t>
            </a: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228600" y="152400"/>
            <a:ext cx="8229600" cy="6397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 baseline="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dirty="0" smtClean="0"/>
              <a:t>Impact of yields</a:t>
            </a:r>
            <a:endParaRPr lang="en-US" dirty="0"/>
          </a:p>
        </p:txBody>
      </p:sp>
      <p:pic>
        <p:nvPicPr>
          <p:cNvPr id="3" name="PFGS_Hardening.gif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04800" y="2057400"/>
            <a:ext cx="5181600" cy="416456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3124200" y="2514600"/>
            <a:ext cx="2057400" cy="83099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 smtClean="0"/>
              <a:t>Less U</a:t>
            </a:r>
            <a:r>
              <a:rPr lang="en-US" sz="1600" baseline="30000" dirty="0" smtClean="0"/>
              <a:t>*</a:t>
            </a:r>
            <a:r>
              <a:rPr lang="en-US" sz="1600" dirty="0" smtClean="0"/>
              <a:t> softens!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Y(A) near N=82 hardens!</a:t>
            </a:r>
            <a:endParaRPr lang="en-US" sz="1600" dirty="0"/>
          </a:p>
        </p:txBody>
      </p:sp>
      <p:sp>
        <p:nvSpPr>
          <p:cNvPr id="15" name="Text Placeholder 6"/>
          <p:cNvSpPr txBox="1">
            <a:spLocks/>
          </p:cNvSpPr>
          <p:nvPr/>
        </p:nvSpPr>
        <p:spPr>
          <a:xfrm>
            <a:off x="5486399" y="1676400"/>
            <a:ext cx="3626559" cy="2438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6075" marR="0" indent="-3460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F4B834"/>
              </a:buClr>
              <a:buSzPct val="100000"/>
              <a:buFont typeface="Wingdings" pitchFamily="2" charset="2"/>
              <a:buChar char="§"/>
              <a:tabLst/>
              <a:def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defRPr>
            </a:lvl1pPr>
            <a:lvl2pPr marL="690563" marR="0" indent="-3460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F4B834"/>
              </a:buClr>
              <a:buSzPct val="100000"/>
              <a:buFont typeface="Arial" panose="020B0604020202020204" pitchFamily="34" charset="0"/>
              <a:buChar char="–"/>
              <a:tabLst/>
              <a:defRPr sz="24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031875" marR="0" indent="-35083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F4B834"/>
              </a:buClr>
              <a:buSzPct val="100000"/>
              <a:buFont typeface="Wingdings" panose="05000000000000000000" pitchFamily="2" charset="2"/>
              <a:buChar char="§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4775" marR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F4B834"/>
              </a:buClr>
              <a:buSzPct val="100000"/>
              <a:buFont typeface="Arial" panose="020B0604020202020204" pitchFamily="34" charset="0"/>
              <a:buChar char="–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47863" marR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F4B834"/>
              </a:buClr>
              <a:buSzTx/>
              <a:buFont typeface="Wingdings" panose="05000000000000000000" pitchFamily="2" charset="2"/>
              <a:buChar char="§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0000FF"/>
                </a:solidFill>
              </a:rPr>
              <a:t>U</a:t>
            </a:r>
            <a:r>
              <a:rPr lang="en-US" baseline="30000" dirty="0" smtClean="0">
                <a:solidFill>
                  <a:srgbClr val="0000FF"/>
                </a:solidFill>
              </a:rPr>
              <a:t>*</a:t>
            </a:r>
            <a:r>
              <a:rPr lang="en-US" dirty="0" smtClean="0">
                <a:solidFill>
                  <a:srgbClr val="0000FF"/>
                </a:solidFill>
              </a:rPr>
              <a:t> from ~6.53 MeV to 0 MeV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FF0000"/>
                </a:solidFill>
              </a:rPr>
              <a:t>Y(A) from </a:t>
            </a:r>
            <a:r>
              <a:rPr lang="en-US" baseline="30000" dirty="0">
                <a:solidFill>
                  <a:srgbClr val="FF0000"/>
                </a:solidFill>
              </a:rPr>
              <a:t>239</a:t>
            </a:r>
            <a:r>
              <a:rPr lang="en-US" dirty="0">
                <a:solidFill>
                  <a:srgbClr val="FF0000"/>
                </a:solidFill>
              </a:rPr>
              <a:t>Pu(</a:t>
            </a:r>
            <a:r>
              <a:rPr lang="en-US" dirty="0" err="1">
                <a:solidFill>
                  <a:srgbClr val="FF0000"/>
                </a:solidFill>
              </a:rPr>
              <a:t>n</a:t>
            </a:r>
            <a:r>
              <a:rPr lang="en-US" baseline="-25000" dirty="0" err="1">
                <a:solidFill>
                  <a:srgbClr val="FF0000"/>
                </a:solidFill>
              </a:rPr>
              <a:t>th</a:t>
            </a:r>
            <a:r>
              <a:rPr lang="en-US" dirty="0" err="1">
                <a:solidFill>
                  <a:srgbClr val="FF0000"/>
                </a:solidFill>
              </a:rPr>
              <a:t>,f</a:t>
            </a:r>
            <a:r>
              <a:rPr lang="en-US" dirty="0">
                <a:solidFill>
                  <a:srgbClr val="FF0000"/>
                </a:solidFill>
              </a:rPr>
              <a:t>) to </a:t>
            </a:r>
            <a:r>
              <a:rPr lang="en-US" baseline="30000" dirty="0">
                <a:solidFill>
                  <a:srgbClr val="FF0000"/>
                </a:solidFill>
              </a:rPr>
              <a:t>240</a:t>
            </a:r>
            <a:r>
              <a:rPr lang="en-US" dirty="0">
                <a:solidFill>
                  <a:srgbClr val="FF0000"/>
                </a:solidFill>
              </a:rPr>
              <a:t>Pu(</a:t>
            </a:r>
            <a:r>
              <a:rPr lang="en-US" dirty="0" err="1" smtClean="0">
                <a:solidFill>
                  <a:srgbClr val="FF0000"/>
                </a:solidFill>
              </a:rPr>
              <a:t>sf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6CAB4B"/>
                </a:solidFill>
              </a:rPr>
              <a:t>&lt;TKE&gt; from 177.7 MeV to 179.4 MeV</a:t>
            </a:r>
            <a:endParaRPr lang="en-US" dirty="0" smtClean="0"/>
          </a:p>
        </p:txBody>
      </p:sp>
      <p:pic>
        <p:nvPicPr>
          <p:cNvPr id="11" name="Picture 10" descr="Pu240_YA_comparison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601" y="4126765"/>
            <a:ext cx="3581399" cy="273123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 rot="20907519">
            <a:off x="3163147" y="4798444"/>
            <a:ext cx="3836778" cy="49244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600" b="1" dirty="0" smtClean="0">
                <a:ln w="10541" cmpd="sng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alpha val="45000"/>
                  </a:schemeClr>
                </a:solidFill>
              </a:rPr>
              <a:t>Similar effect in </a:t>
            </a:r>
            <a:r>
              <a:rPr lang="en-US" sz="2600" b="1" baseline="30000" dirty="0" smtClean="0">
                <a:ln w="10541" cmpd="sng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alpha val="45000"/>
                  </a:schemeClr>
                </a:solidFill>
              </a:rPr>
              <a:t>242</a:t>
            </a:r>
            <a:r>
              <a:rPr lang="en-US" sz="2600" b="1" dirty="0" smtClean="0">
                <a:ln w="10541" cmpd="sng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alpha val="45000"/>
                  </a:schemeClr>
                </a:solidFill>
              </a:rPr>
              <a:t>Pu</a:t>
            </a:r>
            <a:r>
              <a:rPr lang="en-US" sz="2600" b="1" baseline="30000" dirty="0" smtClean="0">
                <a:ln w="10541" cmpd="sng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alpha val="45000"/>
                  </a:schemeClr>
                </a:solidFill>
              </a:rPr>
              <a:t>*</a:t>
            </a:r>
            <a:endParaRPr lang="en-US" sz="2600" b="1" dirty="0">
              <a:ln w="10541" cmpd="sng">
                <a:solidFill>
                  <a:schemeClr val="accent2"/>
                </a:solidFill>
                <a:prstDash val="solid"/>
              </a:ln>
              <a:solidFill>
                <a:schemeClr val="accent2">
                  <a:alpha val="4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72000" y="152400"/>
            <a:ext cx="4419600" cy="369332"/>
          </a:xfrm>
          <a:prstGeom prst="rect">
            <a:avLst/>
          </a:prstGeom>
          <a:noFill/>
          <a:ln w="1270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A. </a:t>
            </a:r>
            <a:r>
              <a:rPr lang="en-US" dirty="0" err="1" smtClean="0"/>
              <a:t>Chyzh</a:t>
            </a:r>
            <a:r>
              <a:rPr lang="en-US" dirty="0" smtClean="0"/>
              <a:t>, </a:t>
            </a:r>
            <a:r>
              <a:rPr lang="en-US" b="1" dirty="0" smtClean="0"/>
              <a:t>PJ</a:t>
            </a:r>
            <a:r>
              <a:rPr lang="en-US" dirty="0" smtClean="0"/>
              <a:t>, </a:t>
            </a:r>
            <a:r>
              <a:rPr lang="en-US" i="1" dirty="0" smtClean="0"/>
              <a:t>et al.</a:t>
            </a:r>
            <a:r>
              <a:rPr lang="en-US" dirty="0" smtClean="0"/>
              <a:t> (</a:t>
            </a:r>
            <a:r>
              <a:rPr lang="en-US" b="1" dirty="0" smtClean="0"/>
              <a:t>accepted </a:t>
            </a:r>
            <a:r>
              <a:rPr lang="en-US" dirty="0" smtClean="0"/>
              <a:t>PLB 2018)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67916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382000" y="6019800"/>
            <a:ext cx="647700" cy="365125"/>
          </a:xfrm>
        </p:spPr>
        <p:txBody>
          <a:bodyPr/>
          <a:lstStyle/>
          <a:p>
            <a:r>
              <a:rPr lang="en-US" dirty="0" smtClean="0"/>
              <a:t>Slide </a:t>
            </a:r>
            <a:fld id="{2651EAAB-5D0D-473B-859D-C18D8179491F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0" name="Text Placeholder 12"/>
          <p:cNvSpPr txBox="1">
            <a:spLocks/>
          </p:cNvSpPr>
          <p:nvPr/>
        </p:nvSpPr>
        <p:spPr>
          <a:xfrm>
            <a:off x="1219200" y="6400800"/>
            <a:ext cx="6629400" cy="457200"/>
          </a:xfrm>
          <a:prstGeom prst="rect">
            <a:avLst/>
          </a:prstGeom>
        </p:spPr>
        <p:txBody>
          <a:bodyPr>
            <a:normAutofit/>
          </a:bodyPr>
          <a:lstStyle>
            <a:lvl1pPr marL="346075" marR="0" indent="-346075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Pct val="100000"/>
              <a:buFont typeface="Wingdings" pitchFamily="2" charset="2"/>
              <a:buChar char="§"/>
              <a:tabLst/>
              <a:def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defRPr>
            </a:lvl1pPr>
            <a:lvl2pPr marL="690563" marR="0" indent="-346075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Pct val="100000"/>
              <a:buFont typeface="Arial" panose="020B0604020202020204" pitchFamily="34" charset="0"/>
              <a:buChar char="–"/>
              <a:tabLst/>
              <a:defRPr sz="24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031875" marR="0" indent="-350838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Pct val="100000"/>
              <a:buFont typeface="Wingdings" panose="05000000000000000000" pitchFamily="2" charset="2"/>
              <a:buChar char="§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4775" marR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Pct val="100000"/>
              <a:buFont typeface="Arial" panose="020B0604020202020204" pitchFamily="34" charset="0"/>
              <a:buChar char="–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47863" marR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Tx/>
              <a:buFont typeface="Wingdings" panose="05000000000000000000" pitchFamily="2" charset="2"/>
              <a:buChar char="§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en-US" sz="1800" dirty="0" smtClean="0">
                <a:solidFill>
                  <a:schemeClr val="bg1"/>
                </a:solidFill>
              </a:rPr>
              <a:t>15</a:t>
            </a:r>
            <a:r>
              <a:rPr lang="en-US" sz="1800" baseline="30000" dirty="0" smtClean="0">
                <a:solidFill>
                  <a:schemeClr val="bg1"/>
                </a:solidFill>
              </a:rPr>
              <a:t>th</a:t>
            </a:r>
            <a:r>
              <a:rPr lang="en-US" sz="1800" dirty="0" smtClean="0">
                <a:solidFill>
                  <a:schemeClr val="bg1"/>
                </a:solidFill>
              </a:rPr>
              <a:t> NRM	</a:t>
            </a:r>
            <a:r>
              <a:rPr lang="en-US" sz="1800" dirty="0" err="1" smtClean="0">
                <a:solidFill>
                  <a:schemeClr val="bg1"/>
                </a:solidFill>
              </a:rPr>
              <a:t>Varenna</a:t>
            </a:r>
            <a:r>
              <a:rPr lang="en-US" sz="1800" dirty="0" smtClean="0">
                <a:solidFill>
                  <a:schemeClr val="bg1"/>
                </a:solidFill>
              </a:rPr>
              <a:t>, Italy	June 11, 2018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457200" y="762000"/>
            <a:ext cx="8153400" cy="1981200"/>
          </a:xfrm>
        </p:spPr>
        <p:txBody>
          <a:bodyPr>
            <a:normAutofit/>
          </a:bodyPr>
          <a:lstStyle/>
          <a:p>
            <a:r>
              <a:rPr lang="en-US" dirty="0" smtClean="0"/>
              <a:t>Determine contribution of specific</a:t>
            </a:r>
            <a:r>
              <a:rPr lang="en-US" baseline="-25000" dirty="0" smtClean="0"/>
              <a:t> </a:t>
            </a:r>
            <a:r>
              <a:rPr lang="en-US" dirty="0" err="1" smtClean="0"/>
              <a:t>γ</a:t>
            </a:r>
            <a:r>
              <a:rPr lang="en-US" dirty="0" smtClean="0"/>
              <a:t>-ray lines</a:t>
            </a:r>
          </a:p>
          <a:p>
            <a:pPr lvl="1"/>
            <a:r>
              <a:rPr lang="en-US" baseline="30000" dirty="0" smtClean="0"/>
              <a:t>100</a:t>
            </a:r>
            <a:r>
              <a:rPr lang="en-US" dirty="0" smtClean="0"/>
              <a:t>Zr </a:t>
            </a:r>
            <a:r>
              <a:rPr lang="en-US" dirty="0" smtClean="0"/>
              <a:t>peak</a:t>
            </a:r>
            <a:endParaRPr lang="en-US" dirty="0" smtClean="0"/>
          </a:p>
          <a:p>
            <a:pPr lvl="2"/>
            <a:r>
              <a:rPr lang="en-US" dirty="0" smtClean="0"/>
              <a:t>212.53keV (2</a:t>
            </a:r>
            <a:r>
              <a:rPr lang="en-US" baseline="30000" dirty="0" smtClean="0"/>
              <a:t>+</a:t>
            </a:r>
            <a:r>
              <a:rPr lang="en-US" dirty="0" smtClean="0"/>
              <a:t> </a:t>
            </a:r>
            <a:r>
              <a:rPr lang="en-US" dirty="0" smtClean="0">
                <a:sym typeface="Wingdings"/>
              </a:rPr>
              <a:t> 0</a:t>
            </a:r>
            <a:r>
              <a:rPr lang="en-US" baseline="30000" dirty="0" smtClean="0">
                <a:sym typeface="Wingdings"/>
              </a:rPr>
              <a:t>+</a:t>
            </a:r>
            <a:r>
              <a:rPr lang="en-US" dirty="0" smtClean="0">
                <a:sym typeface="Wingdings"/>
              </a:rPr>
              <a:t>) contaminated with </a:t>
            </a:r>
            <a:r>
              <a:rPr lang="en-US" baseline="30000" dirty="0" smtClean="0">
                <a:sym typeface="Wingdings"/>
              </a:rPr>
              <a:t>113</a:t>
            </a:r>
            <a:r>
              <a:rPr lang="en-US" dirty="0" smtClean="0">
                <a:sym typeface="Wingdings"/>
              </a:rPr>
              <a:t>Rh</a:t>
            </a:r>
          </a:p>
          <a:p>
            <a:pPr lvl="2"/>
            <a:r>
              <a:rPr lang="en-US" dirty="0" smtClean="0"/>
              <a:t>Can quantify background sources with CGMF!</a:t>
            </a:r>
            <a:endParaRPr lang="en-US" dirty="0" smtClean="0">
              <a:sym typeface="Wingdings"/>
            </a:endParaRPr>
          </a:p>
          <a:p>
            <a:endParaRPr lang="en-US" dirty="0">
              <a:sym typeface="Wingdings"/>
            </a:endParaRP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228600" y="152400"/>
            <a:ext cx="8229600" cy="6397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 baseline="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dirty="0" smtClean="0"/>
              <a:t>Discrete transitions</a:t>
            </a:r>
            <a:endParaRPr lang="en-US" dirty="0"/>
          </a:p>
        </p:txBody>
      </p:sp>
      <p:pic>
        <p:nvPicPr>
          <p:cNvPr id="6" name="Picture 5" descr="Zr100_2p-&gt;0p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51" t="6590" r="8109" b="1364"/>
          <a:stretch/>
        </p:blipFill>
        <p:spPr>
          <a:xfrm>
            <a:off x="380999" y="2711116"/>
            <a:ext cx="8319657" cy="3384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62056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382000" y="6019800"/>
            <a:ext cx="647700" cy="365125"/>
          </a:xfrm>
        </p:spPr>
        <p:txBody>
          <a:bodyPr/>
          <a:lstStyle/>
          <a:p>
            <a:r>
              <a:rPr lang="en-US" dirty="0" smtClean="0"/>
              <a:t>Slide </a:t>
            </a:r>
            <a:fld id="{2651EAAB-5D0D-473B-859D-C18D8179491F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0" name="Text Placeholder 12"/>
          <p:cNvSpPr txBox="1">
            <a:spLocks/>
          </p:cNvSpPr>
          <p:nvPr/>
        </p:nvSpPr>
        <p:spPr>
          <a:xfrm>
            <a:off x="1219200" y="6400800"/>
            <a:ext cx="6629400" cy="457200"/>
          </a:xfrm>
          <a:prstGeom prst="rect">
            <a:avLst/>
          </a:prstGeom>
        </p:spPr>
        <p:txBody>
          <a:bodyPr>
            <a:normAutofit/>
          </a:bodyPr>
          <a:lstStyle>
            <a:lvl1pPr marL="346075" marR="0" indent="-346075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Pct val="100000"/>
              <a:buFont typeface="Wingdings" pitchFamily="2" charset="2"/>
              <a:buChar char="§"/>
              <a:tabLst/>
              <a:def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defRPr>
            </a:lvl1pPr>
            <a:lvl2pPr marL="690563" marR="0" indent="-346075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Pct val="100000"/>
              <a:buFont typeface="Arial" panose="020B0604020202020204" pitchFamily="34" charset="0"/>
              <a:buChar char="–"/>
              <a:tabLst/>
              <a:defRPr sz="24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031875" marR="0" indent="-350838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Pct val="100000"/>
              <a:buFont typeface="Wingdings" panose="05000000000000000000" pitchFamily="2" charset="2"/>
              <a:buChar char="§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4775" marR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Pct val="100000"/>
              <a:buFont typeface="Arial" panose="020B0604020202020204" pitchFamily="34" charset="0"/>
              <a:buChar char="–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47863" marR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4B834"/>
              </a:buClr>
              <a:buSzTx/>
              <a:buFont typeface="Wingdings" panose="05000000000000000000" pitchFamily="2" charset="2"/>
              <a:buChar char="§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en-US" sz="1800" dirty="0" smtClean="0">
                <a:solidFill>
                  <a:schemeClr val="bg1"/>
                </a:solidFill>
              </a:rPr>
              <a:t>15</a:t>
            </a:r>
            <a:r>
              <a:rPr lang="en-US" sz="1800" baseline="30000" dirty="0" smtClean="0">
                <a:solidFill>
                  <a:schemeClr val="bg1"/>
                </a:solidFill>
              </a:rPr>
              <a:t>th</a:t>
            </a:r>
            <a:r>
              <a:rPr lang="en-US" sz="1800" dirty="0" smtClean="0">
                <a:solidFill>
                  <a:schemeClr val="bg1"/>
                </a:solidFill>
              </a:rPr>
              <a:t> NRM	</a:t>
            </a:r>
            <a:r>
              <a:rPr lang="en-US" sz="1800" dirty="0" err="1" smtClean="0">
                <a:solidFill>
                  <a:schemeClr val="bg1"/>
                </a:solidFill>
              </a:rPr>
              <a:t>Varenna</a:t>
            </a:r>
            <a:r>
              <a:rPr lang="en-US" sz="1800" dirty="0" smtClean="0">
                <a:solidFill>
                  <a:schemeClr val="bg1"/>
                </a:solidFill>
              </a:rPr>
              <a:t>, Italy	June 11, 2018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457200" y="762000"/>
            <a:ext cx="8610600" cy="1981200"/>
          </a:xfrm>
        </p:spPr>
        <p:txBody>
          <a:bodyPr>
            <a:normAutofit/>
          </a:bodyPr>
          <a:lstStyle/>
          <a:p>
            <a:pPr lvl="1"/>
            <a:r>
              <a:rPr lang="en-US" dirty="0" err="1" smtClean="0"/>
              <a:t>γ</a:t>
            </a:r>
            <a:r>
              <a:rPr lang="en-US" dirty="0"/>
              <a:t>-ray </a:t>
            </a:r>
            <a:r>
              <a:rPr lang="en-US" dirty="0" smtClean="0"/>
              <a:t>cascade always flows through the transition (100%</a:t>
            </a:r>
            <a:r>
              <a:rPr lang="en-US" dirty="0" smtClean="0"/>
              <a:t>)</a:t>
            </a:r>
          </a:p>
          <a:p>
            <a:pPr lvl="1"/>
            <a:r>
              <a:rPr lang="en-US" b="1" dirty="0" smtClean="0">
                <a:sym typeface="Wingdings"/>
              </a:rPr>
              <a:t>Not</a:t>
            </a:r>
            <a:r>
              <a:rPr lang="en-US" dirty="0" smtClean="0">
                <a:sym typeface="Wingdings"/>
              </a:rPr>
              <a:t> true for most transitions!</a:t>
            </a:r>
          </a:p>
          <a:p>
            <a:pPr lvl="1"/>
            <a:r>
              <a:rPr lang="en-US" dirty="0" smtClean="0">
                <a:sym typeface="Wingdings"/>
              </a:rPr>
              <a:t>Insensitive to yields, but sensitive to Y(U,</a:t>
            </a:r>
            <a:r>
              <a:rPr lang="en-US" dirty="0" smtClean="0"/>
              <a:t>J</a:t>
            </a:r>
            <a:r>
              <a:rPr lang="en-US" baseline="30000" dirty="0" smtClean="0"/>
              <a:t>π</a:t>
            </a:r>
            <a:r>
              <a:rPr lang="en-US" dirty="0" smtClean="0"/>
              <a:t>)</a:t>
            </a:r>
            <a:endParaRPr lang="en-US" dirty="0">
              <a:sym typeface="Wingdings"/>
            </a:endParaRP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228600" y="152400"/>
            <a:ext cx="8229600" cy="6397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 baseline="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dirty="0" smtClean="0"/>
              <a:t>Impact of level corrections</a:t>
            </a:r>
            <a:endParaRPr lang="en-US" dirty="0"/>
          </a:p>
        </p:txBody>
      </p:sp>
      <p:pic>
        <p:nvPicPr>
          <p:cNvPr id="2" name="Zr100Scheme.gif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28600" y="2247900"/>
            <a:ext cx="5105400" cy="3605565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4292679"/>
              </p:ext>
            </p:extLst>
          </p:nvPr>
        </p:nvGraphicFramePr>
        <p:xfrm>
          <a:off x="5562600" y="2311402"/>
          <a:ext cx="3429000" cy="3423024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914400"/>
                <a:gridCol w="1219200"/>
                <a:gridCol w="1295400"/>
              </a:tblGrid>
              <a:tr h="620654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r>
                        <a:rPr lang="en-US" baseline="30000" dirty="0" smtClean="0"/>
                        <a:t>+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smtClean="0">
                          <a:sym typeface="Wingdings"/>
                        </a:rPr>
                        <a:t> 0</a:t>
                      </a:r>
                      <a:r>
                        <a:rPr lang="en-US" baseline="30000" dirty="0" smtClean="0">
                          <a:sym typeface="Wingdings"/>
                        </a:rPr>
                        <a:t>+</a:t>
                      </a:r>
                      <a:r>
                        <a:rPr lang="en-US" baseline="0" dirty="0" smtClean="0">
                          <a:sym typeface="Wingdings"/>
                        </a:rPr>
                        <a:t> Flow 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4</a:t>
                      </a:r>
                      <a:r>
                        <a:rPr lang="en-US" baseline="30000" dirty="0" smtClean="0"/>
                        <a:t>+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smtClean="0">
                          <a:sym typeface="Wingdings"/>
                        </a:rPr>
                        <a:t> 2</a:t>
                      </a:r>
                      <a:r>
                        <a:rPr lang="en-US" baseline="30000" dirty="0" smtClean="0">
                          <a:sym typeface="Wingdings"/>
                        </a:rPr>
                        <a:t>+</a:t>
                      </a:r>
                      <a:r>
                        <a:rPr lang="en-US" baseline="0" dirty="0" smtClean="0">
                          <a:sym typeface="Wingdings"/>
                        </a:rPr>
                        <a:t> Flow %</a:t>
                      </a:r>
                      <a:endParaRPr lang="en-US" dirty="0" smtClean="0"/>
                    </a:p>
                  </a:txBody>
                  <a:tcPr/>
                </a:tc>
              </a:tr>
              <a:tr h="46382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r>
                        <a:rPr lang="en-US" baseline="-25000" dirty="0" smtClean="0"/>
                        <a:t>0</a:t>
                      </a:r>
                      <a:r>
                        <a:rPr lang="en-US" baseline="0" dirty="0" smtClean="0"/>
                        <a:t>(A)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88.3%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76.8%</a:t>
                      </a:r>
                      <a:endParaRPr lang="en-US" dirty="0"/>
                    </a:p>
                  </a:txBody>
                  <a:tcPr/>
                </a:tc>
              </a:tr>
              <a:tr h="46382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Y</a:t>
                      </a:r>
                      <a:r>
                        <a:rPr lang="en-US" baseline="-25000" dirty="0" smtClean="0">
                          <a:solidFill>
                            <a:srgbClr val="0000FF"/>
                          </a:solidFill>
                        </a:rPr>
                        <a:t>1</a:t>
                      </a:r>
                      <a:r>
                        <a:rPr lang="en-US" baseline="0" dirty="0" smtClean="0">
                          <a:solidFill>
                            <a:srgbClr val="0000FF"/>
                          </a:solidFill>
                        </a:rPr>
                        <a:t>(A)</a:t>
                      </a:r>
                      <a:endParaRPr lang="en-US" dirty="0" smtClean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88.5%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75.1%</a:t>
                      </a:r>
                      <a:endParaRPr lang="en-US" dirty="0"/>
                    </a:p>
                  </a:txBody>
                  <a:tcPr/>
                </a:tc>
              </a:tr>
              <a:tr h="46382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Y</a:t>
                      </a:r>
                      <a:r>
                        <a:rPr lang="en-US" baseline="-250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2</a:t>
                      </a:r>
                      <a:r>
                        <a:rPr lang="en-US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(A)</a:t>
                      </a:r>
                      <a:endParaRPr lang="en-US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89.0%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76.4%</a:t>
                      </a:r>
                      <a:endParaRPr lang="en-US" dirty="0"/>
                    </a:p>
                  </a:txBody>
                  <a:tcPr/>
                </a:tc>
              </a:tr>
              <a:tr h="46382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49BD2A"/>
                          </a:solidFill>
                        </a:rPr>
                        <a:t>Y</a:t>
                      </a:r>
                      <a:r>
                        <a:rPr lang="en-US" baseline="-25000" dirty="0" smtClean="0">
                          <a:solidFill>
                            <a:srgbClr val="49BD2A"/>
                          </a:solidFill>
                        </a:rPr>
                        <a:t>3</a:t>
                      </a:r>
                      <a:r>
                        <a:rPr lang="en-US" baseline="0" dirty="0" smtClean="0">
                          <a:solidFill>
                            <a:srgbClr val="49BD2A"/>
                          </a:solidFill>
                        </a:rPr>
                        <a:t>(A)</a:t>
                      </a:r>
                      <a:endParaRPr lang="en-US" dirty="0" smtClean="0">
                        <a:solidFill>
                          <a:srgbClr val="49BD2A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89.3%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76.8%</a:t>
                      </a:r>
                      <a:endParaRPr lang="en-US" dirty="0"/>
                    </a:p>
                  </a:txBody>
                  <a:tcPr/>
                </a:tc>
              </a:tr>
              <a:tr h="46382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FFFF00"/>
                          </a:solidFill>
                        </a:rPr>
                        <a:t>Y</a:t>
                      </a:r>
                      <a:r>
                        <a:rPr lang="en-US" baseline="-25000" dirty="0" smtClean="0">
                          <a:solidFill>
                            <a:srgbClr val="FFFF00"/>
                          </a:solidFill>
                        </a:rPr>
                        <a:t>4</a:t>
                      </a:r>
                      <a:r>
                        <a:rPr lang="en-US" baseline="0" dirty="0" smtClean="0">
                          <a:solidFill>
                            <a:srgbClr val="FFFF00"/>
                          </a:solidFill>
                        </a:rPr>
                        <a:t>(A)</a:t>
                      </a:r>
                      <a:endParaRPr lang="en-US" dirty="0" smtClean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88.9%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76.6%</a:t>
                      </a:r>
                      <a:endParaRPr lang="en-US" dirty="0"/>
                    </a:p>
                  </a:txBody>
                  <a:tcPr/>
                </a:tc>
              </a:tr>
              <a:tr h="46382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Y</a:t>
                      </a:r>
                      <a:r>
                        <a:rPr lang="en-US" baseline="-25000" dirty="0" smtClean="0">
                          <a:solidFill>
                            <a:srgbClr val="FF0000"/>
                          </a:solidFill>
                        </a:rPr>
                        <a:t>5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(A)</a:t>
                      </a:r>
                      <a:endParaRPr lang="en-US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88.9%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76.5%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066800" y="5791200"/>
            <a:ext cx="5257800" cy="369332"/>
          </a:xfrm>
          <a:prstGeom prst="rect">
            <a:avLst/>
          </a:prstGeom>
          <a:noFill/>
          <a:ln w="1270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N. </a:t>
            </a:r>
            <a:r>
              <a:rPr lang="en-US" dirty="0" err="1" smtClean="0"/>
              <a:t>Fotiades</a:t>
            </a:r>
            <a:r>
              <a:rPr lang="en-US" dirty="0" smtClean="0"/>
              <a:t>, P. </a:t>
            </a:r>
            <a:r>
              <a:rPr lang="en-US" dirty="0" err="1" smtClean="0"/>
              <a:t>Casoli</a:t>
            </a:r>
            <a:r>
              <a:rPr lang="en-US" dirty="0" smtClean="0"/>
              <a:t>, </a:t>
            </a:r>
            <a:r>
              <a:rPr lang="en-US" b="1" dirty="0" smtClean="0"/>
              <a:t>PJ</a:t>
            </a:r>
            <a:r>
              <a:rPr lang="en-US" dirty="0" smtClean="0"/>
              <a:t>, </a:t>
            </a:r>
            <a:r>
              <a:rPr lang="en-US" i="1" dirty="0" smtClean="0"/>
              <a:t>et al.</a:t>
            </a:r>
            <a:r>
              <a:rPr lang="en-US" dirty="0" smtClean="0"/>
              <a:t> (</a:t>
            </a:r>
            <a:r>
              <a:rPr lang="en-US" b="1" dirty="0" smtClean="0"/>
              <a:t>submitted </a:t>
            </a:r>
            <a:r>
              <a:rPr lang="en-US" dirty="0" smtClean="0"/>
              <a:t>PRC)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54636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slideshow-2014_alt1_r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70t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slideshow-2014_alt1_r2</Template>
  <TotalTime>52718</TotalTime>
  <Words>1200</Words>
  <Application>Microsoft Macintosh PowerPoint</Application>
  <PresentationFormat>On-screen Show (4:3)</PresentationFormat>
  <Paragraphs>250</Paragraphs>
  <Slides>20</Slides>
  <Notes>1</Notes>
  <HiddenSlides>0</HiddenSlides>
  <MMClips>3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2" baseType="lpstr">
      <vt:lpstr>slideshow-2014_alt1_r2</vt:lpstr>
      <vt:lpstr>Equation</vt:lpstr>
      <vt:lpstr>Correlations between fission fragment yields and the PFGS  15th Conference Nuclear Reaction Mechanisms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Los Alamos National Laboratory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Bingham, Dana A</dc:creator>
  <cp:lastModifiedBy>Patrick Jaffke</cp:lastModifiedBy>
  <cp:revision>1396</cp:revision>
  <dcterms:created xsi:type="dcterms:W3CDTF">2014-01-16T17:36:14Z</dcterms:created>
  <dcterms:modified xsi:type="dcterms:W3CDTF">2018-06-11T09:52:17Z</dcterms:modified>
</cp:coreProperties>
</file>