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Lst>
  <p:notesMasterIdLst>
    <p:notesMasterId r:id="rId39"/>
  </p:notesMasterIdLst>
  <p:sldIdLst>
    <p:sldId id="274" r:id="rId2"/>
    <p:sldId id="268" r:id="rId3"/>
    <p:sldId id="409" r:id="rId4"/>
    <p:sldId id="395" r:id="rId5"/>
    <p:sldId id="407" r:id="rId6"/>
    <p:sldId id="456" r:id="rId7"/>
    <p:sldId id="405" r:id="rId8"/>
    <p:sldId id="406" r:id="rId9"/>
    <p:sldId id="404" r:id="rId10"/>
    <p:sldId id="413" r:id="rId11"/>
    <p:sldId id="411" r:id="rId12"/>
    <p:sldId id="399" r:id="rId13"/>
    <p:sldId id="401" r:id="rId14"/>
    <p:sldId id="438" r:id="rId15"/>
    <p:sldId id="424" r:id="rId16"/>
    <p:sldId id="435" r:id="rId17"/>
    <p:sldId id="431" r:id="rId18"/>
    <p:sldId id="436" r:id="rId19"/>
    <p:sldId id="430" r:id="rId20"/>
    <p:sldId id="437" r:id="rId21"/>
    <p:sldId id="389" r:id="rId22"/>
    <p:sldId id="428" r:id="rId23"/>
    <p:sldId id="442" r:id="rId24"/>
    <p:sldId id="447" r:id="rId25"/>
    <p:sldId id="448" r:id="rId26"/>
    <p:sldId id="449" r:id="rId27"/>
    <p:sldId id="451" r:id="rId28"/>
    <p:sldId id="452" r:id="rId29"/>
    <p:sldId id="347" r:id="rId30"/>
    <p:sldId id="348" r:id="rId31"/>
    <p:sldId id="445" r:id="rId32"/>
    <p:sldId id="454" r:id="rId33"/>
    <p:sldId id="349" r:id="rId34"/>
    <p:sldId id="417" r:id="rId35"/>
    <p:sldId id="453" r:id="rId36"/>
    <p:sldId id="351" r:id="rId37"/>
    <p:sldId id="357" r:id="rId3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alibri"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FF0000"/>
    <a:srgbClr val="9900CC"/>
    <a:srgbClr val="FFFF00"/>
    <a:srgbClr val="00FF00"/>
    <a:srgbClr val="FF5050"/>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751" autoAdjust="0"/>
    <p:restoredTop sz="93530" autoAdjust="0"/>
  </p:normalViewPr>
  <p:slideViewPr>
    <p:cSldViewPr>
      <p:cViewPr varScale="1">
        <p:scale>
          <a:sx n="75" d="100"/>
          <a:sy n="75" d="100"/>
        </p:scale>
        <p:origin x="324"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fontAlgn="auto" hangingPunct="0">
              <a:spcBef>
                <a:spcPts val="0"/>
              </a:spcBef>
              <a:spcAft>
                <a:spcPts val="0"/>
              </a:spcAft>
              <a:defRPr sz="1200">
                <a:latin typeface="+mn-lt"/>
                <a:cs typeface="+mn-cs"/>
              </a:defRPr>
            </a:lvl1pPr>
          </a:lstStyle>
          <a:p>
            <a:pPr>
              <a:defRPr/>
            </a:pPr>
            <a:endParaRPr lang="en-US"/>
          </a:p>
        </p:txBody>
      </p:sp>
      <p:sp>
        <p:nvSpPr>
          <p:cNvPr id="348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fontAlgn="auto" hangingPunct="0">
              <a:spcBef>
                <a:spcPts val="0"/>
              </a:spcBef>
              <a:spcAft>
                <a:spcPts val="0"/>
              </a:spcAft>
              <a:defRPr sz="1200">
                <a:latin typeface="+mn-lt"/>
                <a:cs typeface="+mn-cs"/>
              </a:defRPr>
            </a:lvl1pPr>
          </a:lstStyle>
          <a:p>
            <a:pPr>
              <a:defRPr/>
            </a:pPr>
            <a:endParaRPr lang="en-US"/>
          </a:p>
        </p:txBody>
      </p:sp>
      <p:sp>
        <p:nvSpPr>
          <p:cNvPr id="430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48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fontAlgn="auto" hangingPunct="0">
              <a:spcBef>
                <a:spcPts val="0"/>
              </a:spcBef>
              <a:spcAft>
                <a:spcPts val="0"/>
              </a:spcAft>
              <a:defRPr sz="1200">
                <a:latin typeface="+mn-lt"/>
                <a:cs typeface="+mn-cs"/>
              </a:defRPr>
            </a:lvl1pPr>
          </a:lstStyle>
          <a:p>
            <a:pPr>
              <a:defRPr/>
            </a:pPr>
            <a:endParaRPr lang="en-US"/>
          </a:p>
        </p:txBody>
      </p:sp>
      <p:sp>
        <p:nvSpPr>
          <p:cNvPr id="348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D61C07FD-4DD2-4485-A826-857501E7B3F1}" type="slidenum">
              <a:rPr lang="en-US" altLang="en-US"/>
              <a:pPr>
                <a:defRPr/>
              </a:pPr>
              <a:t>‹#›</a:t>
            </a:fld>
            <a:endParaRPr lang="en-US" altLang="en-US"/>
          </a:p>
        </p:txBody>
      </p:sp>
    </p:spTree>
    <p:extLst>
      <p:ext uri="{BB962C8B-B14F-4D97-AF65-F5344CB8AC3E}">
        <p14:creationId xmlns:p14="http://schemas.microsoft.com/office/powerpoint/2010/main" val="19995688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fld id="{AB49E176-9FB6-4999-A998-6B624A2AA48A}" type="slidenum">
              <a:rPr lang="en-US" altLang="en-US">
                <a:latin typeface="Times New Roman" pitchFamily="18" charset="0"/>
                <a:cs typeface="Arial" charset="0"/>
              </a:rPr>
              <a:pPr/>
              <a:t>1</a:t>
            </a:fld>
            <a:endParaRPr lang="en-US" altLang="en-US">
              <a:latin typeface="Times New Roman" pitchFamily="18"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fld id="{BDB5BE03-3A74-485B-A42C-2B7ED8878534}" type="slidenum">
              <a:rPr lang="en-US" altLang="en-US">
                <a:latin typeface="Times New Roman" pitchFamily="18" charset="0"/>
                <a:cs typeface="Arial" charset="0"/>
              </a:rPr>
              <a:pPr/>
              <a:t>2</a:t>
            </a:fld>
            <a:endParaRPr lang="en-US" altLang="en-US">
              <a:latin typeface="Times New Roman" pitchFamily="18"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a:defRPr/>
            </a:pPr>
            <a:fld id="{D61C07FD-4DD2-4485-A826-857501E7B3F1}" type="slidenum">
              <a:rPr lang="en-US" altLang="en-US" smtClean="0"/>
              <a:pPr>
                <a:defRPr/>
              </a:pPr>
              <a:t>9</a:t>
            </a:fld>
            <a:endParaRPr lang="en-US" altLang="en-US"/>
          </a:p>
        </p:txBody>
      </p:sp>
    </p:spTree>
    <p:extLst>
      <p:ext uri="{BB962C8B-B14F-4D97-AF65-F5344CB8AC3E}">
        <p14:creationId xmlns:p14="http://schemas.microsoft.com/office/powerpoint/2010/main" val="13271064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ZA" altLang="en-US"/>
          </a:p>
        </p:txBody>
      </p:sp>
      <p:sp>
        <p:nvSpPr>
          <p:cNvPr id="53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fld id="{80C8D176-05B4-4611-92C7-1EBA98A48918}" type="slidenum">
              <a:rPr lang="en-US" altLang="en-US"/>
              <a:pPr/>
              <a:t>10</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ZA" altLang="en-US"/>
          </a:p>
        </p:txBody>
      </p:sp>
      <p:sp>
        <p:nvSpPr>
          <p:cNvPr id="614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fld id="{22B0A61A-1576-4BBE-85E8-3D05BB49C7BA}" type="slidenum">
              <a:rPr lang="en-US" altLang="en-US"/>
              <a:pPr/>
              <a:t>30</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ZA"/>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ZA"/>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8C1C8FE-527C-4D66-9595-190CEB1BCAB1}" type="slidenum">
              <a:rPr lang="en-US" altLang="en-US"/>
              <a:pPr>
                <a:defRPr/>
              </a:pPr>
              <a:t>‹#›</a:t>
            </a:fld>
            <a:endParaRPr lang="en-US" altLang="en-US"/>
          </a:p>
        </p:txBody>
      </p:sp>
    </p:spTree>
    <p:extLst>
      <p:ext uri="{BB962C8B-B14F-4D97-AF65-F5344CB8AC3E}">
        <p14:creationId xmlns:p14="http://schemas.microsoft.com/office/powerpoint/2010/main" val="1047281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9BF8A48-7950-4DE8-89DA-78C7552ADA55}" type="slidenum">
              <a:rPr lang="en-US" altLang="en-US"/>
              <a:pPr>
                <a:defRPr/>
              </a:pPr>
              <a:t>‹#›</a:t>
            </a:fld>
            <a:endParaRPr lang="en-US" altLang="en-US"/>
          </a:p>
        </p:txBody>
      </p:sp>
    </p:spTree>
    <p:extLst>
      <p:ext uri="{BB962C8B-B14F-4D97-AF65-F5344CB8AC3E}">
        <p14:creationId xmlns:p14="http://schemas.microsoft.com/office/powerpoint/2010/main" val="1813644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C434EDF-B2D4-4F68-B0FF-D9771E30C270}" type="slidenum">
              <a:rPr lang="en-US" altLang="en-US"/>
              <a:pPr>
                <a:defRPr/>
              </a:pPr>
              <a:t>‹#›</a:t>
            </a:fld>
            <a:endParaRPr lang="en-US" altLang="en-US"/>
          </a:p>
        </p:txBody>
      </p:sp>
    </p:spTree>
    <p:extLst>
      <p:ext uri="{BB962C8B-B14F-4D97-AF65-F5344CB8AC3E}">
        <p14:creationId xmlns:p14="http://schemas.microsoft.com/office/powerpoint/2010/main" val="2792402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8E83C2F-C7EB-4B8D-9511-BC5F659072F6}" type="slidenum">
              <a:rPr lang="en-US" altLang="en-US"/>
              <a:pPr>
                <a:defRPr/>
              </a:pPr>
              <a:t>‹#›</a:t>
            </a:fld>
            <a:endParaRPr lang="en-US" altLang="en-US"/>
          </a:p>
        </p:txBody>
      </p:sp>
    </p:spTree>
    <p:extLst>
      <p:ext uri="{BB962C8B-B14F-4D97-AF65-F5344CB8AC3E}">
        <p14:creationId xmlns:p14="http://schemas.microsoft.com/office/powerpoint/2010/main" val="3108653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ZA"/>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2DF1514-2E49-4E1B-8012-1B855E948046}" type="slidenum">
              <a:rPr lang="en-US" altLang="en-US"/>
              <a:pPr>
                <a:defRPr/>
              </a:pPr>
              <a:t>‹#›</a:t>
            </a:fld>
            <a:endParaRPr lang="en-US" altLang="en-US"/>
          </a:p>
        </p:txBody>
      </p:sp>
    </p:spTree>
    <p:extLst>
      <p:ext uri="{BB962C8B-B14F-4D97-AF65-F5344CB8AC3E}">
        <p14:creationId xmlns:p14="http://schemas.microsoft.com/office/powerpoint/2010/main" val="158081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DEE9EDE-2087-4F01-9605-3923BD8C5C66}" type="slidenum">
              <a:rPr lang="en-US" altLang="en-US"/>
              <a:pPr>
                <a:defRPr/>
              </a:pPr>
              <a:t>‹#›</a:t>
            </a:fld>
            <a:endParaRPr lang="en-US" altLang="en-US"/>
          </a:p>
        </p:txBody>
      </p:sp>
    </p:spTree>
    <p:extLst>
      <p:ext uri="{BB962C8B-B14F-4D97-AF65-F5344CB8AC3E}">
        <p14:creationId xmlns:p14="http://schemas.microsoft.com/office/powerpoint/2010/main" val="1108346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ZA"/>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A9F253F-39AD-4723-9523-C1C828D709C8}" type="slidenum">
              <a:rPr lang="en-US" altLang="en-US"/>
              <a:pPr>
                <a:defRPr/>
              </a:pPr>
              <a:t>‹#›</a:t>
            </a:fld>
            <a:endParaRPr lang="en-US" altLang="en-US"/>
          </a:p>
        </p:txBody>
      </p:sp>
    </p:spTree>
    <p:extLst>
      <p:ext uri="{BB962C8B-B14F-4D97-AF65-F5344CB8AC3E}">
        <p14:creationId xmlns:p14="http://schemas.microsoft.com/office/powerpoint/2010/main" val="2202206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B8FB718-36DA-499B-A797-6FDCD9EE57DC}" type="slidenum">
              <a:rPr lang="en-US" altLang="en-US"/>
              <a:pPr>
                <a:defRPr/>
              </a:pPr>
              <a:t>‹#›</a:t>
            </a:fld>
            <a:endParaRPr lang="en-US" altLang="en-US"/>
          </a:p>
        </p:txBody>
      </p:sp>
    </p:spTree>
    <p:extLst>
      <p:ext uri="{BB962C8B-B14F-4D97-AF65-F5344CB8AC3E}">
        <p14:creationId xmlns:p14="http://schemas.microsoft.com/office/powerpoint/2010/main" val="3124971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5289262-8BF0-4E58-8250-475E6CB4FE32}" type="slidenum">
              <a:rPr lang="en-US" altLang="en-US"/>
              <a:pPr>
                <a:defRPr/>
              </a:pPr>
              <a:t>‹#›</a:t>
            </a:fld>
            <a:endParaRPr lang="en-US" altLang="en-US"/>
          </a:p>
        </p:txBody>
      </p:sp>
    </p:spTree>
    <p:extLst>
      <p:ext uri="{BB962C8B-B14F-4D97-AF65-F5344CB8AC3E}">
        <p14:creationId xmlns:p14="http://schemas.microsoft.com/office/powerpoint/2010/main" val="4197659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ZA"/>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DC0369B-F71A-4FC7-AE61-C48D5DF73FF5}" type="slidenum">
              <a:rPr lang="en-US" altLang="en-US"/>
              <a:pPr>
                <a:defRPr/>
              </a:pPr>
              <a:t>‹#›</a:t>
            </a:fld>
            <a:endParaRPr lang="en-US" altLang="en-US"/>
          </a:p>
        </p:txBody>
      </p:sp>
    </p:spTree>
    <p:extLst>
      <p:ext uri="{BB962C8B-B14F-4D97-AF65-F5344CB8AC3E}">
        <p14:creationId xmlns:p14="http://schemas.microsoft.com/office/powerpoint/2010/main" val="1387158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ZA"/>
          </a:p>
        </p:txBody>
      </p:sp>
      <p:sp>
        <p:nvSpPr>
          <p:cNvPr id="3" name="Picture Placeholder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ZA" noProof="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856C6C4-482D-40C9-85CC-B5E745DFF315}" type="slidenum">
              <a:rPr lang="en-US" altLang="en-US"/>
              <a:pPr>
                <a:defRPr/>
              </a:pPr>
              <a:t>‹#›</a:t>
            </a:fld>
            <a:endParaRPr lang="en-US" altLang="en-US"/>
          </a:p>
        </p:txBody>
      </p:sp>
    </p:spTree>
    <p:extLst>
      <p:ext uri="{BB962C8B-B14F-4D97-AF65-F5344CB8AC3E}">
        <p14:creationId xmlns:p14="http://schemas.microsoft.com/office/powerpoint/2010/main" val="4108810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ZA" altLang="en-US"/>
          </a:p>
        </p:txBody>
      </p:sp>
      <p:sp>
        <p:nvSpPr>
          <p:cNvPr id="1027" name="Text Placeholder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ZA" altLang="en-US"/>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endParaRPr 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smtClean="0">
                <a:solidFill>
                  <a:srgbClr val="898989"/>
                </a:solidFill>
              </a:defRPr>
            </a:lvl1pPr>
          </a:lstStyle>
          <a:p>
            <a:pPr>
              <a:defRPr/>
            </a:pPr>
            <a:fld id="{41EEC5B5-E91D-460E-A923-6945C527CAD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4.e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15.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file:///C:\Users\Richter\Documents\Nuclear%20Astrophysics\rProcessMovie.xdiv4_12000.avi" TargetMode="External"/><Relationship Id="rId1" Type="http://schemas.microsoft.com/office/2007/relationships/media" Target="file:///C:\Users\Richter\Documents\Nuclear%20Astrophysics\rProcessMovie.xdiv4_12000.avi" TargetMode="External"/><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026"/>
          <p:cNvSpPr>
            <a:spLocks noChangeArrowheads="1"/>
          </p:cNvSpPr>
          <p:nvPr/>
        </p:nvSpPr>
        <p:spPr bwMode="auto">
          <a:xfrm>
            <a:off x="-38637" y="0"/>
            <a:ext cx="9182637" cy="1676400"/>
          </a:xfrm>
          <a:prstGeom prst="rect">
            <a:avLst/>
          </a:prstGeom>
          <a:gradFill rotWithShape="0">
            <a:gsLst>
              <a:gs pos="0">
                <a:schemeClr val="tx2"/>
              </a:gs>
              <a:gs pos="50000">
                <a:schemeClr val="hlink"/>
              </a:gs>
              <a:gs pos="100000">
                <a:schemeClr val="tx2"/>
              </a:gs>
            </a:gsLst>
            <a:lin ang="5400000" scaled="1"/>
          </a:gradFill>
          <a:ln w="9525">
            <a:noFill/>
            <a:miter lim="800000"/>
            <a:headEnd/>
            <a:tailEnd/>
          </a:ln>
        </p:spPr>
        <p:txBody>
          <a:bodyPr anchor="ctr"/>
          <a:lstStyle/>
          <a:p>
            <a:pPr algn="ctr" fontAlgn="auto">
              <a:spcBef>
                <a:spcPts val="0"/>
              </a:spcBef>
              <a:spcAft>
                <a:spcPts val="0"/>
              </a:spcAft>
              <a:defRPr/>
            </a:pPr>
            <a:endParaRPr lang="en-GB" sz="3600" b="1" dirty="0">
              <a:solidFill>
                <a:srgbClr val="FFFF00"/>
              </a:solidFill>
              <a:latin typeface="+mn-lt"/>
              <a:cs typeface="Arial" charset="0"/>
            </a:endParaRPr>
          </a:p>
          <a:p>
            <a:pPr algn="ctr" fontAlgn="auto">
              <a:spcBef>
                <a:spcPts val="0"/>
              </a:spcBef>
              <a:spcAft>
                <a:spcPts val="0"/>
              </a:spcAft>
              <a:defRPr/>
            </a:pPr>
            <a:endParaRPr lang="en-GB" sz="3600" b="1" dirty="0">
              <a:solidFill>
                <a:srgbClr val="FFFF00"/>
              </a:solidFill>
              <a:latin typeface="+mn-lt"/>
              <a:cs typeface="Arial" charset="0"/>
            </a:endParaRPr>
          </a:p>
          <a:p>
            <a:pPr algn="ctr" fontAlgn="auto">
              <a:spcBef>
                <a:spcPts val="0"/>
              </a:spcBef>
              <a:spcAft>
                <a:spcPts val="0"/>
              </a:spcAft>
              <a:defRPr/>
            </a:pPr>
            <a:r>
              <a:rPr lang="en-ZA" sz="3600" dirty="0">
                <a:solidFill>
                  <a:srgbClr val="FFFF00"/>
                </a:solidFill>
              </a:rPr>
              <a:t>Shell-model studies of the</a:t>
            </a:r>
            <a:r>
              <a:rPr lang="en-ZA" sz="3600" dirty="0"/>
              <a:t> </a:t>
            </a:r>
            <a:r>
              <a:rPr lang="en-ZA" sz="3600" dirty="0">
                <a:solidFill>
                  <a:srgbClr val="FFFF00"/>
                </a:solidFill>
              </a:rPr>
              <a:t>astrophysical mirror </a:t>
            </a:r>
            <a:r>
              <a:rPr lang="en-ZA" sz="3600" dirty="0" err="1">
                <a:solidFill>
                  <a:srgbClr val="FFFF00"/>
                </a:solidFill>
              </a:rPr>
              <a:t>rp</a:t>
            </a:r>
            <a:r>
              <a:rPr lang="en-ZA" sz="3600" dirty="0">
                <a:solidFill>
                  <a:srgbClr val="FFFF00"/>
                </a:solidFill>
              </a:rPr>
              <a:t>-reactions </a:t>
            </a:r>
            <a:r>
              <a:rPr lang="en-ZA" sz="3600" baseline="30000" dirty="0">
                <a:solidFill>
                  <a:srgbClr val="FFFF00"/>
                </a:solidFill>
              </a:rPr>
              <a:t>34</a:t>
            </a:r>
            <a:r>
              <a:rPr lang="en-ZA" sz="3600" dirty="0">
                <a:solidFill>
                  <a:srgbClr val="FFFF00"/>
                </a:solidFill>
              </a:rPr>
              <a:t>S(p,</a:t>
            </a:r>
            <a:r>
              <a:rPr lang="el-GR" sz="3600" dirty="0">
                <a:solidFill>
                  <a:srgbClr val="FFFF00"/>
                </a:solidFill>
              </a:rPr>
              <a:t>ϒ</a:t>
            </a:r>
            <a:r>
              <a:rPr lang="en-ZA" sz="3600" dirty="0">
                <a:solidFill>
                  <a:srgbClr val="FFFF00"/>
                </a:solidFill>
              </a:rPr>
              <a:t>)</a:t>
            </a:r>
            <a:r>
              <a:rPr lang="en-ZA" sz="3600" baseline="30000" dirty="0">
                <a:solidFill>
                  <a:srgbClr val="FFFF00"/>
                </a:solidFill>
              </a:rPr>
              <a:t>35</a:t>
            </a:r>
            <a:r>
              <a:rPr lang="en-ZA" sz="3600" dirty="0">
                <a:solidFill>
                  <a:srgbClr val="FFFF00"/>
                </a:solidFill>
              </a:rPr>
              <a:t>Cl and </a:t>
            </a:r>
            <a:r>
              <a:rPr lang="en-ZA" sz="3600" baseline="30000" dirty="0">
                <a:solidFill>
                  <a:srgbClr val="FFFF00"/>
                </a:solidFill>
              </a:rPr>
              <a:t>34g,</a:t>
            </a:r>
            <a:r>
              <a:rPr lang="en-ZA" sz="3600" baseline="30000">
                <a:solidFill>
                  <a:srgbClr val="FFFF00"/>
                </a:solidFill>
              </a:rPr>
              <a:t>m </a:t>
            </a:r>
            <a:r>
              <a:rPr lang="en-ZA" sz="3600">
                <a:solidFill>
                  <a:srgbClr val="FFFF00"/>
                </a:solidFill>
              </a:rPr>
              <a:t>Cl</a:t>
            </a:r>
            <a:r>
              <a:rPr lang="en-ZA" sz="3600" dirty="0">
                <a:solidFill>
                  <a:srgbClr val="FFFF00"/>
                </a:solidFill>
              </a:rPr>
              <a:t>(</a:t>
            </a:r>
            <a:r>
              <a:rPr lang="en-ZA" sz="3600" dirty="0" err="1">
                <a:solidFill>
                  <a:srgbClr val="FFFF00"/>
                </a:solidFill>
              </a:rPr>
              <a:t>p,ϒ</a:t>
            </a:r>
            <a:r>
              <a:rPr lang="en-ZA" sz="3600" dirty="0">
                <a:solidFill>
                  <a:srgbClr val="FFFF00"/>
                </a:solidFill>
              </a:rPr>
              <a:t>)</a:t>
            </a:r>
            <a:r>
              <a:rPr lang="en-ZA" sz="3600" baseline="30000" dirty="0">
                <a:solidFill>
                  <a:srgbClr val="FFFF00"/>
                </a:solidFill>
              </a:rPr>
              <a:t>35</a:t>
            </a:r>
            <a:r>
              <a:rPr lang="en-ZA" sz="3600" dirty="0">
                <a:solidFill>
                  <a:srgbClr val="FFFF00"/>
                </a:solidFill>
              </a:rPr>
              <a:t>Ar </a:t>
            </a:r>
          </a:p>
          <a:p>
            <a:pPr algn="ctr" fontAlgn="auto">
              <a:spcBef>
                <a:spcPts val="0"/>
              </a:spcBef>
              <a:spcAft>
                <a:spcPts val="0"/>
              </a:spcAft>
              <a:defRPr/>
            </a:pPr>
            <a:endParaRPr lang="en-US" sz="3600" b="1" i="1" dirty="0">
              <a:solidFill>
                <a:srgbClr val="FFFF00"/>
              </a:solidFill>
              <a:latin typeface="+mn-lt"/>
              <a:ea typeface="Times New Roman" pitchFamily="18" charset="0"/>
            </a:endParaRPr>
          </a:p>
          <a:p>
            <a:pPr algn="ctr" fontAlgn="auto">
              <a:spcBef>
                <a:spcPts val="0"/>
              </a:spcBef>
              <a:spcAft>
                <a:spcPts val="0"/>
              </a:spcAft>
              <a:defRPr/>
            </a:pPr>
            <a:r>
              <a:rPr lang="en-US" sz="3600" b="1" i="1" dirty="0">
                <a:solidFill>
                  <a:srgbClr val="FFFF00"/>
                </a:solidFill>
                <a:latin typeface="+mn-lt"/>
                <a:ea typeface="Times New Roman" pitchFamily="18" charset="0"/>
              </a:rPr>
              <a:t> </a:t>
            </a:r>
            <a:endParaRPr lang="en-US" sz="3600" dirty="0">
              <a:solidFill>
                <a:srgbClr val="FFFF00"/>
              </a:solidFill>
              <a:latin typeface="+mn-lt"/>
            </a:endParaRPr>
          </a:p>
        </p:txBody>
      </p:sp>
      <p:sp>
        <p:nvSpPr>
          <p:cNvPr id="4" name="Rectangle 3"/>
          <p:cNvSpPr>
            <a:spLocks noChangeArrowheads="1"/>
          </p:cNvSpPr>
          <p:nvPr/>
        </p:nvSpPr>
        <p:spPr bwMode="auto">
          <a:xfrm>
            <a:off x="228600" y="1595021"/>
            <a:ext cx="8686800"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en-US" sz="1000" dirty="0">
                <a:solidFill>
                  <a:srgbClr val="FF0000"/>
                </a:solidFill>
                <a:latin typeface="Courier New" pitchFamily="49" charset="0"/>
                <a:cs typeface="Arial" charset="0"/>
              </a:rPr>
              <a:t>    </a:t>
            </a:r>
            <a:r>
              <a:rPr lang="en-US" altLang="en-US" sz="2800" b="1" dirty="0">
                <a:solidFill>
                  <a:srgbClr val="FF0000"/>
                </a:solidFill>
                <a:latin typeface="Arial" charset="0"/>
                <a:cs typeface="Arial" charset="0"/>
              </a:rPr>
              <a:t>                            </a:t>
            </a:r>
            <a:r>
              <a:rPr lang="en-US" altLang="en-US" sz="2400" b="1" dirty="0">
                <a:solidFill>
                  <a:srgbClr val="FF0000"/>
                </a:solidFill>
                <a:latin typeface="Arial" charset="0"/>
                <a:cs typeface="Arial" charset="0"/>
              </a:rPr>
              <a:t>Werner  Richter</a:t>
            </a:r>
          </a:p>
          <a:p>
            <a:endParaRPr lang="en-US" altLang="en-US" sz="2400" b="1" dirty="0">
              <a:solidFill>
                <a:srgbClr val="FF0000"/>
              </a:solidFill>
              <a:latin typeface="Arial" charset="0"/>
              <a:cs typeface="Arial" charset="0"/>
            </a:endParaRPr>
          </a:p>
          <a:p>
            <a:r>
              <a:rPr lang="en-US" altLang="en-US" sz="2800" b="1" dirty="0">
                <a:solidFill>
                  <a:srgbClr val="FF0000"/>
                </a:solidFill>
                <a:latin typeface="Arial" charset="0"/>
                <a:cs typeface="Arial" charset="0"/>
              </a:rPr>
              <a:t>                        </a:t>
            </a:r>
            <a:r>
              <a:rPr lang="en-US" altLang="en-US" sz="2400" b="1" dirty="0">
                <a:solidFill>
                  <a:srgbClr val="000099"/>
                </a:solidFill>
                <a:latin typeface="Arial" charset="0"/>
                <a:cs typeface="Arial" charset="0"/>
              </a:rPr>
              <a:t>University of Stellenbosch</a:t>
            </a:r>
          </a:p>
          <a:p>
            <a:r>
              <a:rPr lang="en-US" altLang="en-US" sz="2400" b="1" dirty="0">
                <a:solidFill>
                  <a:srgbClr val="000099"/>
                </a:solidFill>
                <a:latin typeface="Arial" charset="0"/>
                <a:cs typeface="Arial" charset="0"/>
              </a:rPr>
              <a:t>                           </a:t>
            </a:r>
            <a:r>
              <a:rPr lang="en-US" altLang="en-US" sz="2400" b="1" dirty="0" err="1">
                <a:solidFill>
                  <a:srgbClr val="000099"/>
                </a:solidFill>
                <a:latin typeface="Arial" charset="0"/>
                <a:cs typeface="Arial" charset="0"/>
              </a:rPr>
              <a:t>iThemba</a:t>
            </a:r>
            <a:r>
              <a:rPr lang="en-US" altLang="en-US" sz="2400" b="1" dirty="0">
                <a:solidFill>
                  <a:srgbClr val="000099"/>
                </a:solidFill>
                <a:latin typeface="Arial" charset="0"/>
                <a:cs typeface="Arial" charset="0"/>
              </a:rPr>
              <a:t> LABS, South Africa</a:t>
            </a:r>
          </a:p>
          <a:p>
            <a:endParaRPr lang="en-US" altLang="en-US" sz="2800" b="1" dirty="0">
              <a:solidFill>
                <a:srgbClr val="FF0000"/>
              </a:solidFill>
              <a:latin typeface="Arial" charset="0"/>
              <a:cs typeface="Arial" charset="0"/>
            </a:endParaRPr>
          </a:p>
          <a:p>
            <a:r>
              <a:rPr lang="en-US" altLang="en-US" sz="2800" b="1" dirty="0">
                <a:solidFill>
                  <a:srgbClr val="FF0000"/>
                </a:solidFill>
                <a:latin typeface="Arial" charset="0"/>
                <a:cs typeface="Arial" charset="0"/>
              </a:rPr>
              <a:t>              </a:t>
            </a:r>
            <a:r>
              <a:rPr lang="en-US" altLang="en-US" sz="2400" b="1" dirty="0">
                <a:solidFill>
                  <a:srgbClr val="FF0000"/>
                </a:solidFill>
                <a:latin typeface="Arial" charset="0"/>
                <a:cs typeface="Arial" charset="0"/>
              </a:rPr>
              <a:t>Alex Brown, Chris Wrede, Cathleen Fry</a:t>
            </a:r>
          </a:p>
          <a:p>
            <a:r>
              <a:rPr lang="en-US" altLang="en-US" sz="2800" b="1" dirty="0">
                <a:solidFill>
                  <a:srgbClr val="FF0000"/>
                </a:solidFill>
                <a:latin typeface="Arial" charset="0"/>
                <a:cs typeface="Arial" charset="0"/>
              </a:rPr>
              <a:t> </a:t>
            </a:r>
          </a:p>
          <a:p>
            <a:r>
              <a:rPr lang="en-US" altLang="en-US" sz="2800" b="1" dirty="0">
                <a:solidFill>
                  <a:srgbClr val="FF0000"/>
                </a:solidFill>
                <a:latin typeface="Arial" charset="0"/>
                <a:cs typeface="Arial" charset="0"/>
              </a:rPr>
              <a:t>                </a:t>
            </a:r>
            <a:r>
              <a:rPr lang="en-ZA" sz="2400" b="1" dirty="0">
                <a:solidFill>
                  <a:srgbClr val="000099"/>
                </a:solidFill>
                <a:latin typeface="Arial" pitchFamily="34" charset="0"/>
                <a:cs typeface="Arial" pitchFamily="34" charset="0"/>
              </a:rPr>
              <a:t>National Superconducting Cyclotron</a:t>
            </a:r>
          </a:p>
          <a:p>
            <a:r>
              <a:rPr lang="en-ZA" sz="2400" b="1" dirty="0">
                <a:solidFill>
                  <a:srgbClr val="000099"/>
                </a:solidFill>
                <a:latin typeface="Arial" pitchFamily="34" charset="0"/>
                <a:cs typeface="Arial" pitchFamily="34" charset="0"/>
              </a:rPr>
              <a:t>                   Laboratory, </a:t>
            </a:r>
            <a:r>
              <a:rPr lang="en-ZA" altLang="en-US" sz="2400" b="1" dirty="0">
                <a:solidFill>
                  <a:srgbClr val="000099"/>
                </a:solidFill>
                <a:latin typeface="Arial" pitchFamily="34" charset="0"/>
                <a:cs typeface="Arial" pitchFamily="34" charset="0"/>
              </a:rPr>
              <a:t>Michigan State University</a:t>
            </a:r>
          </a:p>
          <a:p>
            <a:endParaRPr lang="en-ZA" altLang="en-US" sz="2400" b="1" dirty="0">
              <a:solidFill>
                <a:srgbClr val="000099"/>
              </a:solidFill>
              <a:latin typeface="Arial" pitchFamily="34" charset="0"/>
              <a:cs typeface="Arial" pitchFamily="34" charset="0"/>
            </a:endParaRPr>
          </a:p>
          <a:p>
            <a:r>
              <a:rPr lang="en-ZA" altLang="en-US" sz="2400" b="1" dirty="0">
                <a:solidFill>
                  <a:srgbClr val="FF0000"/>
                </a:solidFill>
                <a:latin typeface="Arial" pitchFamily="34" charset="0"/>
                <a:cs typeface="Arial" pitchFamily="34" charset="0"/>
              </a:rPr>
              <a:t>                             Richard </a:t>
            </a:r>
            <a:r>
              <a:rPr lang="en-ZA" altLang="en-US" sz="2400" b="1" dirty="0" err="1">
                <a:solidFill>
                  <a:srgbClr val="FF0000"/>
                </a:solidFill>
                <a:latin typeface="Arial" pitchFamily="34" charset="0"/>
                <a:cs typeface="Arial" pitchFamily="34" charset="0"/>
              </a:rPr>
              <a:t>Longland</a:t>
            </a:r>
            <a:endParaRPr lang="en-ZA" altLang="en-US" sz="2400" b="1" dirty="0">
              <a:solidFill>
                <a:srgbClr val="FF0000"/>
              </a:solidFill>
              <a:latin typeface="Arial" pitchFamily="34" charset="0"/>
              <a:cs typeface="Arial" pitchFamily="34" charset="0"/>
            </a:endParaRPr>
          </a:p>
          <a:p>
            <a:r>
              <a:rPr lang="en-ZA" altLang="en-US" sz="2400" b="1" dirty="0">
                <a:solidFill>
                  <a:srgbClr val="000099"/>
                </a:solidFill>
                <a:latin typeface="Arial" pitchFamily="34" charset="0"/>
                <a:cs typeface="Arial" pitchFamily="34" charset="0"/>
              </a:rPr>
              <a:t>                   </a:t>
            </a:r>
          </a:p>
          <a:p>
            <a:r>
              <a:rPr lang="en-ZA" altLang="en-US" sz="2400" b="1" dirty="0">
                <a:solidFill>
                  <a:srgbClr val="000099"/>
                </a:solidFill>
                <a:latin typeface="Arial" pitchFamily="34" charset="0"/>
                <a:cs typeface="Arial" pitchFamily="34" charset="0"/>
              </a:rPr>
              <a:t>                      University of North Carolina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0" y="1524000"/>
            <a:ext cx="9144000" cy="5693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GB" altLang="en-US" sz="2400" b="1" dirty="0">
                <a:solidFill>
                  <a:srgbClr val="FFC000"/>
                </a:solidFill>
                <a:latin typeface="Arial" charset="0"/>
                <a:cs typeface="Arial" charset="0"/>
              </a:rPr>
              <a:t>         </a:t>
            </a:r>
            <a:r>
              <a:rPr lang="en-GB" altLang="en-US" sz="2800" b="1" dirty="0">
                <a:solidFill>
                  <a:srgbClr val="000099"/>
                </a:solidFill>
                <a:latin typeface="Arial" charset="0"/>
                <a:cs typeface="Arial" charset="0"/>
              </a:rPr>
              <a:t>The properties of many levels in the proton-</a:t>
            </a:r>
          </a:p>
          <a:p>
            <a:pPr eaLnBrk="1" hangingPunct="1"/>
            <a:r>
              <a:rPr lang="en-GB" altLang="en-US" sz="2800" b="1" dirty="0">
                <a:solidFill>
                  <a:srgbClr val="000099"/>
                </a:solidFill>
                <a:latin typeface="Arial" charset="0"/>
                <a:cs typeface="Arial" charset="0"/>
              </a:rPr>
              <a:t>        rich nucleus are generally not well known, </a:t>
            </a:r>
          </a:p>
          <a:p>
            <a:pPr eaLnBrk="1" hangingPunct="1"/>
            <a:r>
              <a:rPr lang="en-GB" altLang="en-US" sz="2800" b="1" dirty="0">
                <a:solidFill>
                  <a:srgbClr val="000099"/>
                </a:solidFill>
                <a:latin typeface="Arial" charset="0"/>
                <a:cs typeface="Arial" charset="0"/>
              </a:rPr>
              <a:t>        particularly in the present case, thus requiring </a:t>
            </a:r>
          </a:p>
          <a:p>
            <a:pPr eaLnBrk="1" hangingPunct="1"/>
            <a:r>
              <a:rPr lang="en-GB" altLang="en-US" sz="2800" b="1" dirty="0">
                <a:solidFill>
                  <a:srgbClr val="000099"/>
                </a:solidFill>
                <a:latin typeface="Arial" charset="0"/>
                <a:cs typeface="Arial" charset="0"/>
              </a:rPr>
              <a:t>        theoretical input.</a:t>
            </a:r>
          </a:p>
          <a:p>
            <a:pPr eaLnBrk="1" hangingPunct="1"/>
            <a:r>
              <a:rPr lang="en-GB" altLang="en-US" sz="2800" b="1" dirty="0">
                <a:solidFill>
                  <a:srgbClr val="000099"/>
                </a:solidFill>
                <a:latin typeface="Arial" charset="0"/>
                <a:cs typeface="Arial" charset="0"/>
              </a:rPr>
              <a:t> </a:t>
            </a:r>
          </a:p>
          <a:p>
            <a:pPr eaLnBrk="1" hangingPunct="1"/>
            <a:r>
              <a:rPr lang="en-GB" altLang="en-US" sz="2800" b="1" dirty="0">
                <a:solidFill>
                  <a:srgbClr val="000099"/>
                </a:solidFill>
                <a:latin typeface="Arial" charset="0"/>
                <a:cs typeface="Arial" charset="0"/>
              </a:rPr>
              <a:t>        These are the calculated partial </a:t>
            </a:r>
            <a:r>
              <a:rPr lang="en-GB" altLang="en-US" sz="2800" b="1" dirty="0">
                <a:solidFill>
                  <a:srgbClr val="FF0000"/>
                </a:solidFill>
                <a:latin typeface="Arial" charset="0"/>
                <a:cs typeface="Arial" charset="0"/>
              </a:rPr>
              <a:t>gamma-decay </a:t>
            </a:r>
          </a:p>
          <a:p>
            <a:pPr eaLnBrk="1" hangingPunct="1"/>
            <a:r>
              <a:rPr lang="en-GB" altLang="en-US" sz="2800" b="1" dirty="0">
                <a:solidFill>
                  <a:srgbClr val="FF0000"/>
                </a:solidFill>
                <a:latin typeface="Arial" charset="0"/>
                <a:cs typeface="Arial" charset="0"/>
              </a:rPr>
              <a:t>        widths</a:t>
            </a:r>
            <a:r>
              <a:rPr lang="en-GB" altLang="en-US" sz="2800" b="1" dirty="0">
                <a:solidFill>
                  <a:srgbClr val="FFC000"/>
                </a:solidFill>
                <a:latin typeface="Arial" charset="0"/>
                <a:cs typeface="Arial" charset="0"/>
              </a:rPr>
              <a:t> </a:t>
            </a:r>
            <a:r>
              <a:rPr lang="en-GB" altLang="en-US" sz="2800" b="1" dirty="0">
                <a:solidFill>
                  <a:srgbClr val="000099"/>
                </a:solidFill>
                <a:latin typeface="Arial" charset="0"/>
                <a:cs typeface="Arial" charset="0"/>
              </a:rPr>
              <a:t>above the proton emission threshold, </a:t>
            </a:r>
          </a:p>
          <a:p>
            <a:pPr eaLnBrk="1" hangingPunct="1"/>
            <a:r>
              <a:rPr lang="en-GB" altLang="en-US" sz="2800" b="1" dirty="0">
                <a:solidFill>
                  <a:srgbClr val="000099"/>
                </a:solidFill>
                <a:latin typeface="Arial" charset="0"/>
                <a:cs typeface="Arial" charset="0"/>
              </a:rPr>
              <a:t>        the </a:t>
            </a:r>
            <a:r>
              <a:rPr lang="en-GB" altLang="en-US" sz="2800" b="1" dirty="0">
                <a:solidFill>
                  <a:srgbClr val="FF0000"/>
                </a:solidFill>
                <a:latin typeface="Arial" charset="0"/>
                <a:cs typeface="Arial" charset="0"/>
              </a:rPr>
              <a:t>proton decay widths </a:t>
            </a:r>
            <a:r>
              <a:rPr lang="en-GB" altLang="en-US" sz="2800" b="1" dirty="0">
                <a:solidFill>
                  <a:srgbClr val="000099"/>
                </a:solidFill>
                <a:latin typeface="Arial" charset="0"/>
                <a:cs typeface="Arial" charset="0"/>
              </a:rPr>
              <a:t>of states (which</a:t>
            </a:r>
          </a:p>
          <a:p>
            <a:pPr eaLnBrk="1" hangingPunct="1"/>
            <a:r>
              <a:rPr lang="en-GB" altLang="en-US" sz="2800" b="1" dirty="0">
                <a:solidFill>
                  <a:srgbClr val="000099"/>
                </a:solidFill>
                <a:latin typeface="Arial" charset="0"/>
                <a:cs typeface="Arial" charset="0"/>
              </a:rPr>
              <a:t>        depend on  the  relevant spectroscopic factors),</a:t>
            </a:r>
          </a:p>
          <a:p>
            <a:pPr eaLnBrk="1" hangingPunct="1"/>
            <a:r>
              <a:rPr lang="en-GB" altLang="en-US" sz="2800" b="1" dirty="0">
                <a:solidFill>
                  <a:srgbClr val="000099"/>
                </a:solidFill>
                <a:latin typeface="Arial" charset="0"/>
                <a:cs typeface="Arial" charset="0"/>
              </a:rPr>
              <a:t>        as well as </a:t>
            </a:r>
            <a:r>
              <a:rPr lang="en-GB" altLang="en-US" sz="2800" b="1" dirty="0">
                <a:solidFill>
                  <a:srgbClr val="FF0000"/>
                </a:solidFill>
                <a:latin typeface="Arial" charset="0"/>
                <a:cs typeface="Arial" charset="0"/>
              </a:rPr>
              <a:t>energies</a:t>
            </a:r>
            <a:r>
              <a:rPr lang="en-GB" altLang="en-US" sz="2800" b="1" dirty="0">
                <a:solidFill>
                  <a:srgbClr val="000099"/>
                </a:solidFill>
                <a:latin typeface="Arial" charset="0"/>
                <a:cs typeface="Arial" charset="0"/>
              </a:rPr>
              <a:t>.</a:t>
            </a:r>
          </a:p>
          <a:p>
            <a:pPr eaLnBrk="1" hangingPunct="1"/>
            <a:endParaRPr lang="en-GB" altLang="en-US" sz="2800" b="1" dirty="0">
              <a:solidFill>
                <a:srgbClr val="FFC000"/>
              </a:solidFill>
              <a:latin typeface="Arial" charset="0"/>
              <a:cs typeface="Arial" charset="0"/>
            </a:endParaRPr>
          </a:p>
          <a:p>
            <a:pPr eaLnBrk="1" hangingPunct="1"/>
            <a:endParaRPr lang="en-GB" altLang="en-US" sz="2800" b="1" dirty="0">
              <a:solidFill>
                <a:srgbClr val="FFC000"/>
              </a:solidFill>
              <a:latin typeface="Arial" charset="0"/>
              <a:cs typeface="Arial" charset="0"/>
            </a:endParaRPr>
          </a:p>
          <a:p>
            <a:pPr eaLnBrk="1" hangingPunct="1"/>
            <a:r>
              <a:rPr lang="en-GB" altLang="en-US" sz="2800" b="1" dirty="0">
                <a:solidFill>
                  <a:srgbClr val="FFC000"/>
                </a:solidFill>
                <a:latin typeface="Arial" charset="0"/>
                <a:cs typeface="Arial" charset="0"/>
              </a:rPr>
              <a:t>      </a:t>
            </a:r>
          </a:p>
        </p:txBody>
      </p:sp>
      <p:sp>
        <p:nvSpPr>
          <p:cNvPr id="3" name="Rectangle 2"/>
          <p:cNvSpPr>
            <a:spLocks noChangeArrowheads="1"/>
          </p:cNvSpPr>
          <p:nvPr/>
        </p:nvSpPr>
        <p:spPr bwMode="auto">
          <a:xfrm>
            <a:off x="762000" y="5107632"/>
            <a:ext cx="7772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GB" altLang="en-US" sz="2400" b="1" dirty="0">
                <a:solidFill>
                  <a:srgbClr val="00FF00"/>
                </a:solidFill>
                <a:latin typeface="Arial" charset="0"/>
                <a:cs typeface="Arial" charset="0"/>
              </a:rPr>
              <a:t> </a:t>
            </a:r>
            <a:endParaRPr lang="en-US" altLang="en-US" sz="2400" dirty="0">
              <a:latin typeface="Times New Roman" pitchFamily="18" charset="0"/>
              <a:cs typeface="Arial" charset="0"/>
            </a:endParaRPr>
          </a:p>
        </p:txBody>
      </p:sp>
      <p:sp>
        <p:nvSpPr>
          <p:cNvPr id="23556" name="Rectangle 12"/>
          <p:cNvSpPr>
            <a:spLocks noChangeArrowheads="1"/>
          </p:cNvSpPr>
          <p:nvPr/>
        </p:nvSpPr>
        <p:spPr bwMode="auto">
          <a:xfrm>
            <a:off x="533400" y="457200"/>
            <a:ext cx="82296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ZA" altLang="en-US" sz="2800" b="1" dirty="0">
                <a:solidFill>
                  <a:srgbClr val="00FF00"/>
                </a:solidFill>
                <a:latin typeface="Arial" charset="0"/>
                <a:cs typeface="Arial" charset="0"/>
              </a:rPr>
              <a:t>  </a:t>
            </a:r>
            <a:r>
              <a:rPr lang="en-ZA" altLang="en-US" sz="2800" b="1" u="sng" dirty="0">
                <a:solidFill>
                  <a:srgbClr val="FF0000"/>
                </a:solidFill>
                <a:latin typeface="Arial" charset="0"/>
                <a:cs typeface="Arial" charset="0"/>
              </a:rPr>
              <a:t>Calculation of  (p</a:t>
            </a:r>
            <a:r>
              <a:rPr lang="en-ZA" altLang="en-US" sz="2800" u="sng" dirty="0">
                <a:solidFill>
                  <a:srgbClr val="FF0000"/>
                </a:solidFill>
                <a:latin typeface="Arial" charset="0"/>
                <a:cs typeface="Arial" charset="0"/>
              </a:rPr>
              <a:t>,</a:t>
            </a:r>
            <a:r>
              <a:rPr lang="el-GR" altLang="en-US" sz="2800" b="1" u="sng" dirty="0">
                <a:solidFill>
                  <a:srgbClr val="FF0000"/>
                </a:solidFill>
                <a:latin typeface="Times New Roman" pitchFamily="18" charset="0"/>
                <a:cs typeface="Arial" charset="0"/>
              </a:rPr>
              <a:t> γ</a:t>
            </a:r>
            <a:r>
              <a:rPr lang="en-ZA" altLang="en-US" sz="2800" u="sng" dirty="0">
                <a:solidFill>
                  <a:srgbClr val="FF0000"/>
                </a:solidFill>
                <a:latin typeface="Arial" charset="0"/>
                <a:cs typeface="Arial" charset="0"/>
              </a:rPr>
              <a:t>)</a:t>
            </a:r>
            <a:r>
              <a:rPr lang="en-ZA" altLang="en-US" sz="2800" b="1" u="sng" dirty="0">
                <a:solidFill>
                  <a:srgbClr val="FF0000"/>
                </a:solidFill>
                <a:latin typeface="Arial" charset="0"/>
                <a:cs typeface="Arial" charset="0"/>
              </a:rPr>
              <a:t> reaction rates for</a:t>
            </a:r>
          </a:p>
          <a:p>
            <a:pPr eaLnBrk="1" hangingPunct="1"/>
            <a:r>
              <a:rPr lang="en-ZA" altLang="en-US" sz="2800" b="1" dirty="0">
                <a:solidFill>
                  <a:srgbClr val="FF0000"/>
                </a:solidFill>
                <a:latin typeface="Arial" charset="0"/>
                <a:cs typeface="Arial" charset="0"/>
              </a:rPr>
              <a:t>  </a:t>
            </a:r>
            <a:r>
              <a:rPr lang="en-ZA" altLang="en-US" sz="2800" b="1" u="sng" dirty="0">
                <a:solidFill>
                  <a:srgbClr val="FF0000"/>
                </a:solidFill>
                <a:latin typeface="Arial" charset="0"/>
                <a:cs typeface="Arial" charset="0"/>
              </a:rPr>
              <a:t>the </a:t>
            </a:r>
            <a:r>
              <a:rPr lang="en-ZA" altLang="en-US" sz="2800" b="1" u="sng" dirty="0" err="1">
                <a:solidFill>
                  <a:srgbClr val="FF0000"/>
                </a:solidFill>
                <a:latin typeface="Arial" charset="0"/>
                <a:cs typeface="Arial" charset="0"/>
              </a:rPr>
              <a:t>rp</a:t>
            </a:r>
            <a:r>
              <a:rPr lang="en-ZA" altLang="en-US" sz="2800" b="1" u="sng" dirty="0">
                <a:solidFill>
                  <a:srgbClr val="FF0000"/>
                </a:solidFill>
                <a:latin typeface="Arial" charset="0"/>
                <a:cs typeface="Arial" charset="0"/>
              </a:rPr>
              <a:t> process </a:t>
            </a:r>
            <a:endParaRPr lang="en-US" altLang="en-US" sz="4000" u="sng" dirty="0">
              <a:solidFill>
                <a:srgbClr val="FF0000"/>
              </a:solidFill>
              <a:latin typeface="Arial" charset="0"/>
              <a:cs typeface="Arial" charset="0"/>
            </a:endParaRPr>
          </a:p>
        </p:txBody>
      </p:sp>
    </p:spTree>
    <p:extLst>
      <p:ext uri="{BB962C8B-B14F-4D97-AF65-F5344CB8AC3E}">
        <p14:creationId xmlns:p14="http://schemas.microsoft.com/office/powerpoint/2010/main" val="25045085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0"/>
          <p:cNvPicPr>
            <a:picLocks noChangeAspect="1" noChangeArrowheads="1"/>
          </p:cNvPicPr>
          <p:nvPr/>
        </p:nvPicPr>
        <p:blipFill>
          <a:blip r:embed="rId2">
            <a:extLst>
              <a:ext uri="{28A0092B-C50C-407E-A947-70E740481C1C}">
                <a14:useLocalDpi xmlns:a14="http://schemas.microsoft.com/office/drawing/2010/main" val="0"/>
              </a:ext>
            </a:extLst>
          </a:blip>
          <a:srcRect r="1404"/>
          <a:stretch>
            <a:fillRect/>
          </a:stretch>
        </p:blipFill>
        <p:spPr bwMode="auto">
          <a:xfrm>
            <a:off x="1663521" y="2413000"/>
            <a:ext cx="500062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28"/>
          <p:cNvSpPr txBox="1">
            <a:spLocks noChangeArrowheads="1"/>
          </p:cNvSpPr>
          <p:nvPr/>
        </p:nvSpPr>
        <p:spPr bwMode="auto">
          <a:xfrm>
            <a:off x="184060" y="1371600"/>
            <a:ext cx="78486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altLang="en-US" sz="2400" baseline="30000" dirty="0">
                <a:solidFill>
                  <a:srgbClr val="FF0000"/>
                </a:solidFill>
                <a:latin typeface="Times New Roman" pitchFamily="18" charset="0"/>
                <a:cs typeface="Arial" charset="0"/>
              </a:rPr>
              <a:t>32</a:t>
            </a:r>
            <a:r>
              <a:rPr lang="en-US" altLang="en-US" sz="2400" dirty="0">
                <a:solidFill>
                  <a:srgbClr val="FF0000"/>
                </a:solidFill>
                <a:latin typeface="Times New Roman" pitchFamily="18" charset="0"/>
                <a:cs typeface="Arial" charset="0"/>
              </a:rPr>
              <a:t>Cl(</a:t>
            </a:r>
            <a:r>
              <a:rPr lang="en-US" altLang="en-US" sz="2400" dirty="0" err="1">
                <a:solidFill>
                  <a:srgbClr val="FF0000"/>
                </a:solidFill>
                <a:latin typeface="Times New Roman" pitchFamily="18" charset="0"/>
                <a:cs typeface="Arial" charset="0"/>
              </a:rPr>
              <a:t>p,g</a:t>
            </a:r>
            <a:r>
              <a:rPr lang="en-US" altLang="en-US" sz="2400" dirty="0">
                <a:solidFill>
                  <a:srgbClr val="FF0000"/>
                </a:solidFill>
                <a:latin typeface="Times New Roman" pitchFamily="18" charset="0"/>
                <a:cs typeface="Arial" charset="0"/>
              </a:rPr>
              <a:t>)</a:t>
            </a:r>
            <a:r>
              <a:rPr lang="en-US" altLang="en-US" sz="2400" baseline="30000" dirty="0">
                <a:solidFill>
                  <a:srgbClr val="FF0000"/>
                </a:solidFill>
                <a:latin typeface="Times New Roman" pitchFamily="18" charset="0"/>
                <a:cs typeface="Arial" charset="0"/>
              </a:rPr>
              <a:t>33</a:t>
            </a:r>
            <a:r>
              <a:rPr lang="en-US" altLang="en-US" sz="2400" dirty="0">
                <a:solidFill>
                  <a:srgbClr val="FF0000"/>
                </a:solidFill>
                <a:latin typeface="Times New Roman" pitchFamily="18" charset="0"/>
                <a:cs typeface="Arial" charset="0"/>
              </a:rPr>
              <a:t>Ar  reaction rate for T=0.4 x 10</a:t>
            </a:r>
            <a:r>
              <a:rPr lang="en-US" altLang="en-US" sz="2400" baseline="30000" dirty="0">
                <a:solidFill>
                  <a:srgbClr val="FF0000"/>
                </a:solidFill>
                <a:latin typeface="Times New Roman" pitchFamily="18" charset="0"/>
                <a:cs typeface="Arial" charset="0"/>
              </a:rPr>
              <a:t>9 </a:t>
            </a:r>
            <a:r>
              <a:rPr lang="en-US" altLang="en-US" sz="2400" dirty="0">
                <a:solidFill>
                  <a:srgbClr val="FF0000"/>
                </a:solidFill>
                <a:latin typeface="Times New Roman" pitchFamily="18" charset="0"/>
                <a:cs typeface="Arial" charset="0"/>
              </a:rPr>
              <a:t>K                     </a:t>
            </a:r>
          </a:p>
          <a:p>
            <a:pPr algn="ctr" eaLnBrk="1" hangingPunct="1"/>
            <a:r>
              <a:rPr lang="en-US" altLang="en-US" sz="2400" dirty="0">
                <a:solidFill>
                  <a:srgbClr val="00FF00"/>
                </a:solidFill>
                <a:latin typeface="Times New Roman" pitchFamily="18" charset="0"/>
                <a:cs typeface="Arial" charset="0"/>
              </a:rPr>
              <a:t>Gamow peak shown</a:t>
            </a:r>
          </a:p>
        </p:txBody>
      </p:sp>
      <p:sp>
        <p:nvSpPr>
          <p:cNvPr id="7" name="Text Box 12"/>
          <p:cNvSpPr txBox="1">
            <a:spLocks noChangeArrowheads="1"/>
          </p:cNvSpPr>
          <p:nvPr/>
        </p:nvSpPr>
        <p:spPr bwMode="auto">
          <a:xfrm>
            <a:off x="2971800" y="3733800"/>
            <a:ext cx="1600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r>
              <a:rPr lang="en-US" altLang="en-US" sz="1600">
                <a:latin typeface="Times New Roman" pitchFamily="18" charset="0"/>
                <a:cs typeface="Arial" charset="0"/>
              </a:rPr>
              <a:t>Coulomb</a:t>
            </a:r>
            <a:br>
              <a:rPr lang="en-US" altLang="en-US" sz="1600">
                <a:latin typeface="Times New Roman" pitchFamily="18" charset="0"/>
                <a:cs typeface="Arial" charset="0"/>
              </a:rPr>
            </a:br>
            <a:r>
              <a:rPr lang="en-US" altLang="en-US" sz="1600">
                <a:latin typeface="Times New Roman" pitchFamily="18" charset="0"/>
                <a:cs typeface="Arial" charset="0"/>
              </a:rPr>
              <a:t>penetrability</a:t>
            </a:r>
          </a:p>
        </p:txBody>
      </p:sp>
      <p:sp>
        <p:nvSpPr>
          <p:cNvPr id="8" name="Text Box 14"/>
          <p:cNvSpPr txBox="1">
            <a:spLocks noChangeArrowheads="1"/>
          </p:cNvSpPr>
          <p:nvPr/>
        </p:nvSpPr>
        <p:spPr bwMode="auto">
          <a:xfrm>
            <a:off x="4419600" y="3733800"/>
            <a:ext cx="1752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r>
              <a:rPr lang="en-US" altLang="en-US" sz="1600">
                <a:latin typeface="Times New Roman" pitchFamily="18" charset="0"/>
                <a:cs typeface="Arial" charset="0"/>
              </a:rPr>
              <a:t>Boltzmann e</a:t>
            </a:r>
            <a:r>
              <a:rPr lang="en-US" altLang="en-US" sz="1600" baseline="30000">
                <a:latin typeface="Times New Roman" pitchFamily="18" charset="0"/>
                <a:cs typeface="Arial" charset="0"/>
              </a:rPr>
              <a:t>-E/kT</a:t>
            </a:r>
          </a:p>
        </p:txBody>
      </p:sp>
      <p:sp>
        <p:nvSpPr>
          <p:cNvPr id="2" name="Rectangle 1"/>
          <p:cNvSpPr/>
          <p:nvPr/>
        </p:nvSpPr>
        <p:spPr>
          <a:xfrm>
            <a:off x="1718993" y="457200"/>
            <a:ext cx="4889679" cy="523220"/>
          </a:xfrm>
          <a:prstGeom prst="rect">
            <a:avLst/>
          </a:prstGeom>
        </p:spPr>
        <p:txBody>
          <a:bodyPr wrap="square">
            <a:spAutoFit/>
          </a:bodyPr>
          <a:lstStyle/>
          <a:p>
            <a:r>
              <a:rPr lang="en-ZA" b="1" dirty="0">
                <a:latin typeface="Arial" pitchFamily="34" charset="0"/>
                <a:cs typeface="Arial" pitchFamily="34" charset="0"/>
              </a:rPr>
              <a:t>                 </a:t>
            </a:r>
            <a:r>
              <a:rPr lang="en-ZA" sz="2800" b="1" dirty="0">
                <a:latin typeface="Arial" pitchFamily="34" charset="0"/>
                <a:cs typeface="Arial" pitchFamily="34" charset="0"/>
              </a:rPr>
              <a:t>REACTION RATES           </a:t>
            </a:r>
          </a:p>
        </p:txBody>
      </p:sp>
    </p:spTree>
    <p:extLst>
      <p:ext uri="{BB962C8B-B14F-4D97-AF65-F5344CB8AC3E}">
        <p14:creationId xmlns:p14="http://schemas.microsoft.com/office/powerpoint/2010/main" val="16892009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C:\Users\richterw\Documents\Ar35\Clipboard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286" y="-304800"/>
            <a:ext cx="11171034" cy="716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12238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762000"/>
            <a:ext cx="7543800" cy="6104235"/>
          </a:xfrm>
          <a:prstGeom prst="rect">
            <a:avLst/>
          </a:prstGeom>
        </p:spPr>
        <p:txBody>
          <a:bodyPr wrap="square">
            <a:spAutoFit/>
          </a:bodyPr>
          <a:lstStyle/>
          <a:p>
            <a:r>
              <a:rPr lang="en-ZA" b="1" dirty="0">
                <a:solidFill>
                  <a:srgbClr val="000099"/>
                </a:solidFill>
                <a:latin typeface="Arial" pitchFamily="34" charset="0"/>
                <a:cs typeface="Arial" pitchFamily="34" charset="0"/>
              </a:rPr>
              <a:t>                                   </a:t>
            </a:r>
            <a:r>
              <a:rPr lang="en-ZA" sz="2400" b="1" dirty="0">
                <a:solidFill>
                  <a:srgbClr val="000099"/>
                </a:solidFill>
                <a:latin typeface="Arial" pitchFamily="34" charset="0"/>
                <a:cs typeface="Arial" pitchFamily="34" charset="0"/>
              </a:rPr>
              <a:t>THE SDPF-MU interaction</a:t>
            </a:r>
          </a:p>
          <a:p>
            <a:endParaRPr lang="en-ZA" sz="2400" b="1" dirty="0">
              <a:solidFill>
                <a:srgbClr val="000099"/>
              </a:solidFill>
              <a:latin typeface="Arial" pitchFamily="34" charset="0"/>
              <a:cs typeface="Arial" pitchFamily="34" charset="0"/>
            </a:endParaRPr>
          </a:p>
          <a:p>
            <a:r>
              <a:rPr lang="en-ZA" sz="2400" b="1" dirty="0" err="1">
                <a:solidFill>
                  <a:srgbClr val="000099"/>
                </a:solidFill>
                <a:latin typeface="Arial" pitchFamily="34" charset="0"/>
                <a:cs typeface="Arial" pitchFamily="34" charset="0"/>
              </a:rPr>
              <a:t>Utsuno</a:t>
            </a:r>
            <a:r>
              <a:rPr lang="en-ZA" sz="2400" b="1" dirty="0">
                <a:solidFill>
                  <a:srgbClr val="000099"/>
                </a:solidFill>
                <a:latin typeface="Arial" pitchFamily="34" charset="0"/>
                <a:cs typeface="Arial" pitchFamily="34" charset="0"/>
              </a:rPr>
              <a:t> et al. (2012)   </a:t>
            </a:r>
            <a:r>
              <a:rPr lang="en-ZA" sz="2400" b="1" dirty="0">
                <a:latin typeface="Arial" pitchFamily="34" charset="0"/>
                <a:cs typeface="Arial" pitchFamily="34" charset="0"/>
              </a:rPr>
              <a:t>USD for </a:t>
            </a:r>
            <a:r>
              <a:rPr lang="en-ZA" sz="2400" b="1" dirty="0" err="1">
                <a:latin typeface="Arial" pitchFamily="34" charset="0"/>
                <a:cs typeface="Arial" pitchFamily="34" charset="0"/>
              </a:rPr>
              <a:t>sd</a:t>
            </a:r>
            <a:r>
              <a:rPr lang="en-ZA" sz="2400" b="1" dirty="0">
                <a:latin typeface="Arial" pitchFamily="34" charset="0"/>
                <a:cs typeface="Arial" pitchFamily="34" charset="0"/>
              </a:rPr>
              <a:t> shell </a:t>
            </a:r>
          </a:p>
          <a:p>
            <a:endParaRPr lang="en-ZA" sz="2400" b="1" dirty="0">
              <a:latin typeface="Arial" pitchFamily="34" charset="0"/>
              <a:cs typeface="Arial" pitchFamily="34" charset="0"/>
            </a:endParaRPr>
          </a:p>
          <a:p>
            <a:r>
              <a:rPr lang="en-ZA" sz="2400" b="1">
                <a:latin typeface="Arial" pitchFamily="34" charset="0"/>
                <a:cs typeface="Arial" pitchFamily="34" charset="0"/>
              </a:rPr>
              <a:t>GXPF1B </a:t>
            </a:r>
            <a:r>
              <a:rPr lang="en-ZA" sz="2400" b="1" dirty="0">
                <a:latin typeface="Arial" pitchFamily="34" charset="0"/>
                <a:cs typeface="Arial" pitchFamily="34" charset="0"/>
              </a:rPr>
              <a:t>for pf shell (</a:t>
            </a:r>
            <a:r>
              <a:rPr lang="en-ZA" sz="2400" b="1" dirty="0" err="1">
                <a:latin typeface="Arial" pitchFamily="34" charset="0"/>
                <a:cs typeface="Arial" pitchFamily="34" charset="0"/>
              </a:rPr>
              <a:t>Honma</a:t>
            </a:r>
            <a:r>
              <a:rPr lang="en-ZA" sz="2400" b="1" dirty="0">
                <a:latin typeface="Arial" pitchFamily="34" charset="0"/>
                <a:cs typeface="Arial" pitchFamily="34" charset="0"/>
              </a:rPr>
              <a:t> et al. 2008)</a:t>
            </a:r>
          </a:p>
          <a:p>
            <a:endParaRPr lang="en-ZA" sz="2400" b="1" dirty="0">
              <a:latin typeface="Arial" pitchFamily="34" charset="0"/>
              <a:cs typeface="Arial" pitchFamily="34" charset="0"/>
            </a:endParaRPr>
          </a:p>
          <a:p>
            <a:r>
              <a:rPr lang="en-ZA" sz="2400" b="1" dirty="0">
                <a:latin typeface="Arial" pitchFamily="34" charset="0"/>
                <a:cs typeface="Arial" pitchFamily="34" charset="0"/>
              </a:rPr>
              <a:t>Monopole interactions V</a:t>
            </a:r>
            <a:r>
              <a:rPr lang="en-ZA" sz="2400" b="1" baseline="30000" dirty="0">
                <a:latin typeface="Arial" pitchFamily="34" charset="0"/>
                <a:cs typeface="Arial" pitchFamily="34" charset="0"/>
              </a:rPr>
              <a:t>T=0,1 </a:t>
            </a:r>
            <a:r>
              <a:rPr lang="en-ZA" sz="2400" b="1" baseline="-25000" dirty="0">
                <a:latin typeface="Arial" pitchFamily="34" charset="0"/>
                <a:cs typeface="Arial" pitchFamily="34" charset="0"/>
              </a:rPr>
              <a:t>0d3/2,0d5/2    </a:t>
            </a:r>
            <a:r>
              <a:rPr lang="en-ZA" sz="2400" b="1" dirty="0">
                <a:latin typeface="Arial" pitchFamily="34" charset="0"/>
                <a:cs typeface="Arial" pitchFamily="34" charset="0"/>
              </a:rPr>
              <a:t>based</a:t>
            </a:r>
            <a:r>
              <a:rPr lang="en-ZA" sz="2400" b="1" baseline="30000" dirty="0">
                <a:latin typeface="Arial" pitchFamily="34" charset="0"/>
                <a:cs typeface="Arial" pitchFamily="34" charset="0"/>
              </a:rPr>
              <a:t>  </a:t>
            </a:r>
            <a:r>
              <a:rPr lang="en-ZA" sz="2400" b="1" dirty="0">
                <a:latin typeface="Arial" pitchFamily="34" charset="0"/>
                <a:cs typeface="Arial" pitchFamily="34" charset="0"/>
              </a:rPr>
              <a:t>on   SDPF-M</a:t>
            </a:r>
            <a:r>
              <a:rPr lang="en-ZA" b="1" baseline="30000" dirty="0">
                <a:latin typeface="Arial" pitchFamily="34" charset="0"/>
                <a:cs typeface="Arial" pitchFamily="34" charset="0"/>
              </a:rPr>
              <a:t>    </a:t>
            </a:r>
            <a:r>
              <a:rPr lang="en-ZA" sz="2400" b="1" dirty="0">
                <a:latin typeface="Arial" pitchFamily="34" charset="0"/>
                <a:cs typeface="Arial" pitchFamily="34" charset="0"/>
              </a:rPr>
              <a:t>(</a:t>
            </a:r>
            <a:r>
              <a:rPr lang="en-ZA" sz="2400" b="1" dirty="0" err="1">
                <a:latin typeface="Arial" pitchFamily="34" charset="0"/>
                <a:cs typeface="Arial" pitchFamily="34" charset="0"/>
              </a:rPr>
              <a:t>Utsuno</a:t>
            </a:r>
            <a:r>
              <a:rPr lang="en-ZA" sz="2400" b="1" dirty="0">
                <a:latin typeface="Arial" pitchFamily="34" charset="0"/>
                <a:cs typeface="Arial" pitchFamily="34" charset="0"/>
              </a:rPr>
              <a:t> et al. 1999)</a:t>
            </a:r>
            <a:r>
              <a:rPr lang="en-ZA" b="1" baseline="30000" dirty="0">
                <a:latin typeface="Arial" pitchFamily="34" charset="0"/>
                <a:cs typeface="Arial" pitchFamily="34" charset="0"/>
              </a:rPr>
              <a:t>  </a:t>
            </a:r>
          </a:p>
          <a:p>
            <a:endParaRPr lang="en-ZA" b="1" baseline="30000" dirty="0">
              <a:latin typeface="Arial" pitchFamily="34" charset="0"/>
              <a:cs typeface="Arial" pitchFamily="34" charset="0"/>
            </a:endParaRPr>
          </a:p>
          <a:p>
            <a:r>
              <a:rPr lang="en-ZA" sz="2400" b="1" dirty="0">
                <a:latin typeface="Arial" pitchFamily="34" charset="0"/>
                <a:cs typeface="Arial" pitchFamily="34" charset="0"/>
              </a:rPr>
              <a:t>Monopole and quadrupole pairing matrix elements </a:t>
            </a:r>
          </a:p>
          <a:p>
            <a:endParaRPr lang="en-ZA" sz="2800" b="1" baseline="30000" dirty="0">
              <a:latin typeface="Arial" pitchFamily="34" charset="0"/>
              <a:cs typeface="Arial" pitchFamily="34" charset="0"/>
            </a:endParaRPr>
          </a:p>
          <a:p>
            <a:r>
              <a:rPr lang="en-ZA" sz="3200" b="1" baseline="30000" dirty="0">
                <a:latin typeface="Arial" pitchFamily="34" charset="0"/>
                <a:cs typeface="Arial" pitchFamily="34" charset="0"/>
              </a:rPr>
              <a:t>&lt;0f</a:t>
            </a:r>
            <a:r>
              <a:rPr lang="en-ZA" sz="2400" b="1" baseline="-25000" dirty="0">
                <a:latin typeface="Arial" pitchFamily="34" charset="0"/>
                <a:cs typeface="Arial" pitchFamily="34" charset="0"/>
              </a:rPr>
              <a:t>7/2</a:t>
            </a:r>
            <a:r>
              <a:rPr lang="en-ZA" sz="3200" b="1" baseline="30000" dirty="0">
                <a:latin typeface="Arial" pitchFamily="34" charset="0"/>
                <a:cs typeface="Arial" pitchFamily="34" charset="0"/>
              </a:rPr>
              <a:t>0f</a:t>
            </a:r>
            <a:r>
              <a:rPr lang="en-ZA" sz="2400" b="1" baseline="-25000" dirty="0">
                <a:latin typeface="Arial" pitchFamily="34" charset="0"/>
                <a:cs typeface="Arial" pitchFamily="34" charset="0"/>
              </a:rPr>
              <a:t>7/2</a:t>
            </a:r>
            <a:r>
              <a:rPr lang="en-ZA" sz="3200" b="1" baseline="30000" dirty="0">
                <a:latin typeface="Arial" pitchFamily="34" charset="0"/>
                <a:cs typeface="Arial" pitchFamily="34" charset="0"/>
              </a:rPr>
              <a:t>|V|0f</a:t>
            </a:r>
            <a:r>
              <a:rPr lang="en-ZA" sz="2400" b="1" baseline="-25000" dirty="0">
                <a:latin typeface="Arial" pitchFamily="34" charset="0"/>
                <a:cs typeface="Arial" pitchFamily="34" charset="0"/>
              </a:rPr>
              <a:t>7/2</a:t>
            </a:r>
            <a:r>
              <a:rPr lang="en-ZA" sz="3200" b="1" baseline="30000" dirty="0">
                <a:latin typeface="Arial" pitchFamily="34" charset="0"/>
                <a:cs typeface="Arial" pitchFamily="34" charset="0"/>
              </a:rPr>
              <a:t>0f</a:t>
            </a:r>
            <a:r>
              <a:rPr lang="en-ZA" sz="2400" b="1" baseline="-25000" dirty="0">
                <a:latin typeface="Arial" pitchFamily="34" charset="0"/>
                <a:cs typeface="Arial" pitchFamily="34" charset="0"/>
              </a:rPr>
              <a:t>7/2</a:t>
            </a:r>
            <a:r>
              <a:rPr lang="en-ZA" sz="3200" b="1" baseline="30000" dirty="0">
                <a:latin typeface="Arial" pitchFamily="34" charset="0"/>
                <a:cs typeface="Arial" pitchFamily="34" charset="0"/>
              </a:rPr>
              <a:t>&gt; J=0,2 </a:t>
            </a:r>
            <a:r>
              <a:rPr lang="en-ZA" sz="3600" b="1" baseline="30000" dirty="0">
                <a:latin typeface="Arial" pitchFamily="34" charset="0"/>
                <a:cs typeface="Arial" pitchFamily="34" charset="0"/>
              </a:rPr>
              <a:t>replaced with those of</a:t>
            </a:r>
          </a:p>
          <a:p>
            <a:endParaRPr lang="en-ZA" sz="3600" b="1" baseline="30000" dirty="0">
              <a:latin typeface="Arial" pitchFamily="34" charset="0"/>
              <a:cs typeface="Arial" pitchFamily="34" charset="0"/>
            </a:endParaRPr>
          </a:p>
          <a:p>
            <a:r>
              <a:rPr lang="en-ZA" sz="3600" b="1" baseline="30000" dirty="0">
                <a:latin typeface="Arial" pitchFamily="34" charset="0"/>
                <a:cs typeface="Arial" pitchFamily="34" charset="0"/>
              </a:rPr>
              <a:t>KB3 (</a:t>
            </a:r>
            <a:r>
              <a:rPr lang="en-ZA" sz="3600" b="1" baseline="30000" dirty="0" err="1">
                <a:latin typeface="Arial" pitchFamily="34" charset="0"/>
                <a:cs typeface="Arial" pitchFamily="34" charset="0"/>
              </a:rPr>
              <a:t>Poves-Zucker</a:t>
            </a:r>
            <a:r>
              <a:rPr lang="en-ZA" sz="3600" b="1" baseline="30000" dirty="0">
                <a:latin typeface="Arial" pitchFamily="34" charset="0"/>
                <a:cs typeface="Arial" pitchFamily="34" charset="0"/>
              </a:rPr>
              <a:t> 1981)</a:t>
            </a:r>
          </a:p>
          <a:p>
            <a:endParaRPr lang="en-ZA" sz="3600" b="1" baseline="30000" dirty="0">
              <a:latin typeface="Arial" pitchFamily="34" charset="0"/>
              <a:cs typeface="Arial" pitchFamily="34" charset="0"/>
            </a:endParaRPr>
          </a:p>
          <a:p>
            <a:r>
              <a:rPr lang="en-ZA" sz="3600" b="1" baseline="30000" dirty="0">
                <a:latin typeface="Arial" pitchFamily="34" charset="0"/>
                <a:cs typeface="Arial" pitchFamily="34" charset="0"/>
              </a:rPr>
              <a:t>Cross-shell part given by V</a:t>
            </a:r>
            <a:r>
              <a:rPr lang="en-ZA" sz="3600" b="1" baseline="-25000" dirty="0">
                <a:latin typeface="Arial" pitchFamily="34" charset="0"/>
                <a:cs typeface="Arial" pitchFamily="34" charset="0"/>
              </a:rPr>
              <a:t>MU</a:t>
            </a:r>
            <a:r>
              <a:rPr lang="en-ZA" sz="3600" b="1" baseline="30000" dirty="0">
                <a:latin typeface="Arial" pitchFamily="34" charset="0"/>
                <a:cs typeface="Arial" pitchFamily="34" charset="0"/>
              </a:rPr>
              <a:t>   (Otsuka et al. 2010)                                                               </a:t>
            </a:r>
          </a:p>
        </p:txBody>
      </p:sp>
    </p:spTree>
    <p:extLst>
      <p:ext uri="{BB962C8B-B14F-4D97-AF65-F5344CB8AC3E}">
        <p14:creationId xmlns:p14="http://schemas.microsoft.com/office/powerpoint/2010/main" val="39065029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233881-49BF-4399-B247-1ACA4979FBF0}"/>
              </a:ext>
            </a:extLst>
          </p:cNvPr>
          <p:cNvSpPr/>
          <p:nvPr/>
        </p:nvSpPr>
        <p:spPr>
          <a:xfrm>
            <a:off x="685800" y="457200"/>
            <a:ext cx="8153399" cy="1015663"/>
          </a:xfrm>
          <a:prstGeom prst="rect">
            <a:avLst/>
          </a:prstGeom>
        </p:spPr>
        <p:txBody>
          <a:bodyPr wrap="square">
            <a:spAutoFit/>
          </a:bodyPr>
          <a:lstStyle/>
          <a:p>
            <a:r>
              <a:rPr lang="en-ZA" b="1" dirty="0">
                <a:latin typeface="Arial" pitchFamily="34" charset="0"/>
                <a:cs typeface="Arial" pitchFamily="34" charset="0"/>
              </a:rPr>
              <a:t>                 </a:t>
            </a:r>
            <a:r>
              <a:rPr lang="en-ZA" sz="2800" b="1" dirty="0">
                <a:latin typeface="Arial" pitchFamily="34" charset="0"/>
                <a:cs typeface="Arial" pitchFamily="34" charset="0"/>
              </a:rPr>
              <a:t>REACTION RATES FOR  </a:t>
            </a:r>
          </a:p>
          <a:p>
            <a:r>
              <a:rPr lang="en-ZA" sz="2800" b="1" dirty="0">
                <a:latin typeface="Arial" pitchFamily="34" charset="0"/>
                <a:cs typeface="Arial" pitchFamily="34" charset="0"/>
              </a:rPr>
              <a:t>                    </a:t>
            </a:r>
            <a:r>
              <a:rPr lang="en-ZA" sz="3200" b="1" baseline="30000" dirty="0">
                <a:latin typeface="Arial" pitchFamily="34" charset="0"/>
                <a:cs typeface="Arial" pitchFamily="34" charset="0"/>
              </a:rPr>
              <a:t>34g,m</a:t>
            </a:r>
            <a:r>
              <a:rPr lang="en-ZA" sz="3200" b="1" dirty="0">
                <a:latin typeface="Arial" pitchFamily="34" charset="0"/>
                <a:cs typeface="Arial" pitchFamily="34" charset="0"/>
              </a:rPr>
              <a:t>Cl(p,</a:t>
            </a:r>
            <a:r>
              <a:rPr lang="el-GR" altLang="en-US" sz="3200" b="1" dirty="0">
                <a:latin typeface="Arial" pitchFamily="34" charset="0"/>
                <a:cs typeface="Arial" pitchFamily="34" charset="0"/>
              </a:rPr>
              <a:t>γ</a:t>
            </a:r>
            <a:r>
              <a:rPr lang="en-ZA" sz="3200" b="1" dirty="0">
                <a:latin typeface="Arial" pitchFamily="34" charset="0"/>
                <a:cs typeface="Arial" pitchFamily="34" charset="0"/>
              </a:rPr>
              <a:t>)</a:t>
            </a:r>
            <a:r>
              <a:rPr lang="en-ZA" sz="3200" b="1" baseline="30000" dirty="0">
                <a:latin typeface="Arial" pitchFamily="34" charset="0"/>
                <a:cs typeface="Arial" pitchFamily="34" charset="0"/>
              </a:rPr>
              <a:t>35</a:t>
            </a:r>
            <a:r>
              <a:rPr lang="en-ZA" sz="3200" b="1" dirty="0">
                <a:latin typeface="Arial" pitchFamily="34" charset="0"/>
                <a:cs typeface="Arial" pitchFamily="34" charset="0"/>
              </a:rPr>
              <a:t>Ar </a:t>
            </a:r>
          </a:p>
        </p:txBody>
      </p:sp>
    </p:spTree>
    <p:extLst>
      <p:ext uri="{BB962C8B-B14F-4D97-AF65-F5344CB8AC3E}">
        <p14:creationId xmlns:p14="http://schemas.microsoft.com/office/powerpoint/2010/main" val="28513138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41A3C8-79D2-445B-842E-998D907258EC}"/>
              </a:ext>
            </a:extLst>
          </p:cNvPr>
          <p:cNvPicPr>
            <a:picLocks noChangeAspect="1"/>
          </p:cNvPicPr>
          <p:nvPr/>
        </p:nvPicPr>
        <p:blipFill>
          <a:blip r:embed="rId2"/>
          <a:stretch>
            <a:fillRect/>
          </a:stretch>
        </p:blipFill>
        <p:spPr>
          <a:xfrm>
            <a:off x="838200" y="228600"/>
            <a:ext cx="7772400" cy="6629400"/>
          </a:xfrm>
          <a:prstGeom prst="rect">
            <a:avLst/>
          </a:prstGeom>
        </p:spPr>
      </p:pic>
    </p:spTree>
    <p:extLst>
      <p:ext uri="{BB962C8B-B14F-4D97-AF65-F5344CB8AC3E}">
        <p14:creationId xmlns:p14="http://schemas.microsoft.com/office/powerpoint/2010/main" val="26797905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A6D7E7B-55ED-4A14-91BD-01F65B960DA9}"/>
              </a:ext>
            </a:extLst>
          </p:cNvPr>
          <p:cNvSpPr/>
          <p:nvPr/>
        </p:nvSpPr>
        <p:spPr>
          <a:xfrm>
            <a:off x="990600" y="609600"/>
            <a:ext cx="7239000" cy="830997"/>
          </a:xfrm>
          <a:prstGeom prst="rect">
            <a:avLst/>
          </a:prstGeom>
        </p:spPr>
        <p:txBody>
          <a:bodyPr wrap="square">
            <a:spAutoFit/>
          </a:bodyPr>
          <a:lstStyle/>
          <a:p>
            <a:r>
              <a:rPr lang="en-ZA" sz="2400" b="1" dirty="0"/>
              <a:t>TABLE I:  Properties of the </a:t>
            </a:r>
            <a:r>
              <a:rPr lang="en-ZA" sz="2400" b="1" dirty="0" err="1"/>
              <a:t>rp</a:t>
            </a:r>
            <a:r>
              <a:rPr lang="en-ZA" sz="2400" b="1" dirty="0"/>
              <a:t>-resonance states for transitions from the ground state of </a:t>
            </a:r>
            <a:r>
              <a:rPr lang="en-ZA" sz="2400" b="1" baseline="30000" dirty="0"/>
              <a:t>34</a:t>
            </a:r>
            <a:r>
              <a:rPr lang="en-ZA" sz="2400" b="1" dirty="0"/>
              <a:t>Cl</a:t>
            </a:r>
          </a:p>
        </p:txBody>
      </p:sp>
      <p:pic>
        <p:nvPicPr>
          <p:cNvPr id="3" name="Picture 2">
            <a:extLst>
              <a:ext uri="{FF2B5EF4-FFF2-40B4-BE49-F238E27FC236}">
                <a16:creationId xmlns:a16="http://schemas.microsoft.com/office/drawing/2014/main" id="{8F2733A5-BD34-40B7-A303-7462371315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06" y="2438400"/>
            <a:ext cx="9111894" cy="2971800"/>
          </a:xfrm>
          <a:prstGeom prst="rect">
            <a:avLst/>
          </a:prstGeom>
        </p:spPr>
      </p:pic>
    </p:spTree>
    <p:extLst>
      <p:ext uri="{BB962C8B-B14F-4D97-AF65-F5344CB8AC3E}">
        <p14:creationId xmlns:p14="http://schemas.microsoft.com/office/powerpoint/2010/main" val="19320035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E55178D-C5AF-45DA-B481-50F076A0097A}"/>
              </a:ext>
            </a:extLst>
          </p:cNvPr>
          <p:cNvPicPr>
            <a:picLocks noChangeAspect="1"/>
          </p:cNvPicPr>
          <p:nvPr/>
        </p:nvPicPr>
        <p:blipFill>
          <a:blip r:embed="rId2"/>
          <a:stretch>
            <a:fillRect/>
          </a:stretch>
        </p:blipFill>
        <p:spPr>
          <a:xfrm>
            <a:off x="685800" y="685800"/>
            <a:ext cx="7620000" cy="5715000"/>
          </a:xfrm>
          <a:prstGeom prst="rect">
            <a:avLst/>
          </a:prstGeom>
        </p:spPr>
      </p:pic>
    </p:spTree>
    <p:extLst>
      <p:ext uri="{BB962C8B-B14F-4D97-AF65-F5344CB8AC3E}">
        <p14:creationId xmlns:p14="http://schemas.microsoft.com/office/powerpoint/2010/main" val="42164440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9449FF2-BB14-48E5-800B-9C7AB366338E}"/>
              </a:ext>
            </a:extLst>
          </p:cNvPr>
          <p:cNvSpPr/>
          <p:nvPr/>
        </p:nvSpPr>
        <p:spPr>
          <a:xfrm>
            <a:off x="762000" y="838200"/>
            <a:ext cx="7010400" cy="830997"/>
          </a:xfrm>
          <a:prstGeom prst="rect">
            <a:avLst/>
          </a:prstGeom>
        </p:spPr>
        <p:txBody>
          <a:bodyPr wrap="square">
            <a:spAutoFit/>
          </a:bodyPr>
          <a:lstStyle/>
          <a:p>
            <a:r>
              <a:rPr lang="en-ZA" sz="2400" b="1" dirty="0"/>
              <a:t>TABLE II:  Properties of the </a:t>
            </a:r>
            <a:r>
              <a:rPr lang="en-ZA" sz="2400" b="1" dirty="0" err="1"/>
              <a:t>rp</a:t>
            </a:r>
            <a:r>
              <a:rPr lang="en-ZA" sz="2400" b="1" dirty="0"/>
              <a:t>-resonance states for transitions from the first excited state of 34Cl</a:t>
            </a:r>
          </a:p>
        </p:txBody>
      </p:sp>
      <p:pic>
        <p:nvPicPr>
          <p:cNvPr id="4" name="Picture 3">
            <a:extLst>
              <a:ext uri="{FF2B5EF4-FFF2-40B4-BE49-F238E27FC236}">
                <a16:creationId xmlns:a16="http://schemas.microsoft.com/office/drawing/2014/main" id="{CAC9AA7C-F27C-4F83-8F7E-DD1CEEF586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2327274"/>
            <a:ext cx="8001000" cy="3692525"/>
          </a:xfrm>
          <a:prstGeom prst="rect">
            <a:avLst/>
          </a:prstGeom>
        </p:spPr>
      </p:pic>
    </p:spTree>
    <p:extLst>
      <p:ext uri="{BB962C8B-B14F-4D97-AF65-F5344CB8AC3E}">
        <p14:creationId xmlns:p14="http://schemas.microsoft.com/office/powerpoint/2010/main" val="40473035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C6902A7-A9CE-46D8-8611-D78A728D18F1}"/>
              </a:ext>
            </a:extLst>
          </p:cNvPr>
          <p:cNvPicPr>
            <a:picLocks noChangeAspect="1"/>
          </p:cNvPicPr>
          <p:nvPr/>
        </p:nvPicPr>
        <p:blipFill>
          <a:blip r:embed="rId2"/>
          <a:stretch>
            <a:fillRect/>
          </a:stretch>
        </p:blipFill>
        <p:spPr>
          <a:xfrm>
            <a:off x="990600" y="1295400"/>
            <a:ext cx="6858000" cy="4724400"/>
          </a:xfrm>
          <a:prstGeom prst="rect">
            <a:avLst/>
          </a:prstGeom>
        </p:spPr>
      </p:pic>
    </p:spTree>
    <p:extLst>
      <p:ext uri="{BB962C8B-B14F-4D97-AF65-F5344CB8AC3E}">
        <p14:creationId xmlns:p14="http://schemas.microsoft.com/office/powerpoint/2010/main" val="1923213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301625" y="828675"/>
            <a:ext cx="9144000" cy="6863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ltLang="en-US" sz="2800" b="1" i="1" dirty="0">
                <a:solidFill>
                  <a:srgbClr val="00FF00"/>
                </a:solidFill>
                <a:latin typeface="Times New Roman" pitchFamily="18" charset="0"/>
                <a:cs typeface="Arial" charset="0"/>
              </a:rPr>
              <a:t>        </a:t>
            </a:r>
          </a:p>
          <a:p>
            <a:r>
              <a:rPr lang="en-ZA" altLang="en-US" sz="2800" b="1" i="1" dirty="0">
                <a:solidFill>
                  <a:srgbClr val="00FF00"/>
                </a:solidFill>
                <a:latin typeface="Times New Roman" pitchFamily="18" charset="0"/>
                <a:cs typeface="Arial" charset="0"/>
              </a:rPr>
              <a:t>        </a:t>
            </a:r>
            <a:r>
              <a:rPr lang="en-ZA" altLang="en-US" sz="3200" b="1" dirty="0">
                <a:solidFill>
                  <a:srgbClr val="000099"/>
                </a:solidFill>
                <a:latin typeface="Times New Roman" pitchFamily="18" charset="0"/>
                <a:cs typeface="Arial" charset="0"/>
              </a:rPr>
              <a:t>Introduction</a:t>
            </a:r>
          </a:p>
          <a:p>
            <a:r>
              <a:rPr lang="en-ZA" altLang="en-US" sz="3200" b="1" dirty="0">
                <a:solidFill>
                  <a:srgbClr val="000099"/>
                </a:solidFill>
                <a:latin typeface="Times New Roman" pitchFamily="18" charset="0"/>
                <a:cs typeface="Arial" charset="0"/>
              </a:rPr>
              <a:t>   </a:t>
            </a:r>
          </a:p>
          <a:p>
            <a:r>
              <a:rPr lang="en-ZA" altLang="en-US" sz="3200" b="1" dirty="0">
                <a:solidFill>
                  <a:srgbClr val="000099"/>
                </a:solidFill>
                <a:latin typeface="Times New Roman" pitchFamily="18" charset="0"/>
                <a:cs typeface="Arial" charset="0"/>
              </a:rPr>
              <a:t>       Shell-model calculations</a:t>
            </a:r>
          </a:p>
          <a:p>
            <a:endParaRPr lang="en-ZA" altLang="en-US" sz="3200" b="1" dirty="0">
              <a:solidFill>
                <a:srgbClr val="000099"/>
              </a:solidFill>
              <a:latin typeface="Times New Roman" pitchFamily="18" charset="0"/>
              <a:cs typeface="Arial" charset="0"/>
            </a:endParaRPr>
          </a:p>
          <a:p>
            <a:r>
              <a:rPr lang="en-ZA" altLang="en-US" sz="3200" b="1" i="1" dirty="0">
                <a:solidFill>
                  <a:srgbClr val="000099"/>
                </a:solidFill>
                <a:latin typeface="Times New Roman" pitchFamily="18" charset="0"/>
                <a:cs typeface="Arial" charset="0"/>
              </a:rPr>
              <a:t>        </a:t>
            </a:r>
          </a:p>
          <a:p>
            <a:endParaRPr lang="en-ZA" altLang="en-US" sz="2800" b="1" i="1" dirty="0">
              <a:solidFill>
                <a:srgbClr val="000099"/>
              </a:solidFill>
              <a:latin typeface="Times New Roman" pitchFamily="18" charset="0"/>
              <a:cs typeface="Arial" charset="0"/>
            </a:endParaRPr>
          </a:p>
          <a:p>
            <a:endParaRPr lang="en-ZA" altLang="en-US" sz="2800" b="1" i="1" dirty="0">
              <a:solidFill>
                <a:srgbClr val="000099"/>
              </a:solidFill>
              <a:latin typeface="Times New Roman" pitchFamily="18" charset="0"/>
              <a:cs typeface="Arial" charset="0"/>
            </a:endParaRPr>
          </a:p>
          <a:p>
            <a:endParaRPr lang="en-ZA" altLang="en-US" sz="2800" b="1" i="1" dirty="0">
              <a:solidFill>
                <a:srgbClr val="000099"/>
              </a:solidFill>
              <a:latin typeface="Times New Roman" pitchFamily="18" charset="0"/>
              <a:cs typeface="Arial" charset="0"/>
            </a:endParaRPr>
          </a:p>
          <a:p>
            <a:r>
              <a:rPr lang="en-ZA" altLang="en-US" sz="2800" b="1" i="1" dirty="0">
                <a:solidFill>
                  <a:srgbClr val="000099"/>
                </a:solidFill>
                <a:latin typeface="Times New Roman" pitchFamily="18" charset="0"/>
                <a:cs typeface="Arial" charset="0"/>
              </a:rPr>
              <a:t>   </a:t>
            </a:r>
          </a:p>
          <a:p>
            <a:endParaRPr lang="en-ZA" altLang="en-US" sz="2800" b="1" i="1" dirty="0">
              <a:solidFill>
                <a:srgbClr val="00FF00"/>
              </a:solidFill>
              <a:latin typeface="Times New Roman" pitchFamily="18" charset="0"/>
              <a:cs typeface="Arial" charset="0"/>
            </a:endParaRPr>
          </a:p>
          <a:p>
            <a:endParaRPr lang="en-ZA" altLang="en-US" sz="2800" b="1" i="1" dirty="0">
              <a:solidFill>
                <a:srgbClr val="00FF00"/>
              </a:solidFill>
              <a:latin typeface="Times New Roman" pitchFamily="18" charset="0"/>
              <a:cs typeface="Arial" charset="0"/>
            </a:endParaRPr>
          </a:p>
          <a:p>
            <a:endParaRPr lang="en-ZA" altLang="en-US" sz="2800" b="1" i="1" dirty="0">
              <a:solidFill>
                <a:srgbClr val="00FF00"/>
              </a:solidFill>
              <a:latin typeface="Times New Roman" pitchFamily="18" charset="0"/>
              <a:cs typeface="Arial" charset="0"/>
            </a:endParaRPr>
          </a:p>
          <a:p>
            <a:endParaRPr lang="en-ZA" altLang="en-US" sz="2800" b="1" i="1" dirty="0">
              <a:solidFill>
                <a:srgbClr val="00FF00"/>
              </a:solidFill>
              <a:latin typeface="Times New Roman" pitchFamily="18" charset="0"/>
              <a:cs typeface="Arial" charset="0"/>
            </a:endParaRPr>
          </a:p>
          <a:p>
            <a:r>
              <a:rPr lang="en-ZA" altLang="en-US" sz="2800" b="1" i="1" dirty="0">
                <a:solidFill>
                  <a:srgbClr val="FF0000"/>
                </a:solidFill>
                <a:latin typeface="Times New Roman" pitchFamily="18" charset="0"/>
                <a:cs typeface="Arial" charset="0"/>
              </a:rPr>
              <a:t> </a:t>
            </a:r>
          </a:p>
        </p:txBody>
      </p:sp>
      <p:sp>
        <p:nvSpPr>
          <p:cNvPr id="4099" name="Rectangle 7"/>
          <p:cNvSpPr>
            <a:spLocks noChangeArrowheads="1"/>
          </p:cNvSpPr>
          <p:nvPr/>
        </p:nvSpPr>
        <p:spPr bwMode="auto">
          <a:xfrm>
            <a:off x="0" y="304800"/>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2400" b="1" i="1">
                <a:solidFill>
                  <a:srgbClr val="FF0000"/>
                </a:solidFill>
                <a:latin typeface="Times New Roman" pitchFamily="18" charset="0"/>
                <a:cs typeface="Times New Roman" pitchFamily="18" charset="0"/>
              </a:rPr>
              <a:t>                                                </a:t>
            </a:r>
            <a:r>
              <a:rPr lang="en-US" altLang="en-US" sz="2800" b="1" u="sng">
                <a:solidFill>
                  <a:srgbClr val="FF0000"/>
                </a:solidFill>
                <a:latin typeface="Times New Roman" pitchFamily="18" charset="0"/>
                <a:cs typeface="Times New Roman" pitchFamily="18" charset="0"/>
              </a:rPr>
              <a:t>OUTLINE</a:t>
            </a:r>
            <a:r>
              <a:rPr lang="en-US" altLang="en-US" sz="2800" b="1">
                <a:solidFill>
                  <a:srgbClr val="FF0000"/>
                </a:solidFill>
                <a:latin typeface="Times New Roman" pitchFamily="18" charset="0"/>
                <a:cs typeface="Times New Roman" pitchFamily="18" charset="0"/>
              </a:rPr>
              <a:t> </a:t>
            </a:r>
            <a:r>
              <a:rPr lang="en-US" altLang="en-US" b="1">
                <a:solidFill>
                  <a:srgbClr val="FFFF00"/>
                </a:solidFill>
                <a:latin typeface="Times New Roman" pitchFamily="18" charset="0"/>
                <a:cs typeface="Times New Roman" pitchFamily="18" charset="0"/>
              </a:rPr>
              <a:t> </a:t>
            </a:r>
            <a:endParaRPr lang="en-US" altLang="en-US" sz="800">
              <a:latin typeface="Times New Roman" pitchFamily="18" charset="0"/>
              <a:cs typeface="Times New Roman" pitchFamily="18" charset="0"/>
            </a:endParaRPr>
          </a:p>
        </p:txBody>
      </p:sp>
      <p:sp>
        <p:nvSpPr>
          <p:cNvPr id="4102" name="Rectangle 12"/>
          <p:cNvSpPr>
            <a:spLocks noChangeArrowheads="1"/>
          </p:cNvSpPr>
          <p:nvPr/>
        </p:nvSpPr>
        <p:spPr bwMode="auto">
          <a:xfrm>
            <a:off x="514663" y="4325651"/>
            <a:ext cx="8153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ZA" altLang="en-US" sz="2800" b="1" i="1" dirty="0">
                <a:solidFill>
                  <a:srgbClr val="00FF00"/>
                </a:solidFill>
                <a:latin typeface="Times New Roman" pitchFamily="18" charset="0"/>
                <a:cs typeface="Arial" charset="0"/>
              </a:rPr>
              <a:t> </a:t>
            </a:r>
            <a:r>
              <a:rPr lang="en-ZA" altLang="en-US" sz="2800" b="1" dirty="0">
                <a:solidFill>
                  <a:srgbClr val="00FF00"/>
                </a:solidFill>
                <a:latin typeface="Times New Roman" pitchFamily="18" charset="0"/>
                <a:cs typeface="Arial" charset="0"/>
              </a:rPr>
              <a:t>     </a:t>
            </a:r>
            <a:r>
              <a:rPr lang="en-ZA" altLang="en-US" sz="3200" b="1" dirty="0">
                <a:solidFill>
                  <a:srgbClr val="000099"/>
                </a:solidFill>
                <a:latin typeface="Times New Roman" pitchFamily="18" charset="0"/>
                <a:cs typeface="Arial" charset="0"/>
              </a:rPr>
              <a:t>Results  for the  (p,</a:t>
            </a:r>
            <a:r>
              <a:rPr lang="el-GR" altLang="en-US" sz="3200" b="1" dirty="0">
                <a:solidFill>
                  <a:srgbClr val="000099"/>
                </a:solidFill>
                <a:latin typeface="Times New Roman" pitchFamily="18" charset="0"/>
                <a:cs typeface="Arial" charset="0"/>
              </a:rPr>
              <a:t>γ</a:t>
            </a:r>
            <a:r>
              <a:rPr lang="en-ZA" altLang="en-US" sz="3200" b="1" dirty="0">
                <a:solidFill>
                  <a:srgbClr val="000099"/>
                </a:solidFill>
                <a:latin typeface="Times New Roman" pitchFamily="18" charset="0"/>
                <a:cs typeface="Arial" charset="0"/>
              </a:rPr>
              <a:t>)  reaction rates  </a:t>
            </a:r>
            <a:endParaRPr lang="en-US" altLang="en-US" sz="3200" dirty="0">
              <a:solidFill>
                <a:srgbClr val="000099"/>
              </a:solidFill>
              <a:latin typeface="Times New Roman" pitchFamily="18" charset="0"/>
              <a:cs typeface="Arial" charset="0"/>
            </a:endParaRPr>
          </a:p>
        </p:txBody>
      </p:sp>
      <p:sp>
        <p:nvSpPr>
          <p:cNvPr id="4103" name="Rectangle 6"/>
          <p:cNvSpPr>
            <a:spLocks noChangeArrowheads="1"/>
          </p:cNvSpPr>
          <p:nvPr/>
        </p:nvSpPr>
        <p:spPr bwMode="auto">
          <a:xfrm>
            <a:off x="-152399" y="5331762"/>
            <a:ext cx="9144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ZA" altLang="en-US" sz="3600" b="1" i="1" dirty="0">
                <a:solidFill>
                  <a:srgbClr val="000099"/>
                </a:solidFill>
                <a:latin typeface="Times New Roman" pitchFamily="18" charset="0"/>
                <a:cs typeface="Arial" charset="0"/>
              </a:rPr>
              <a:t>           </a:t>
            </a:r>
            <a:r>
              <a:rPr lang="en-ZA" altLang="en-US" sz="3200" b="1" dirty="0">
                <a:solidFill>
                  <a:srgbClr val="000099"/>
                </a:solidFill>
                <a:latin typeface="Times New Roman" pitchFamily="18" charset="0"/>
                <a:cs typeface="Arial" charset="0"/>
              </a:rPr>
              <a:t>Conclusions </a:t>
            </a:r>
          </a:p>
        </p:txBody>
      </p:sp>
      <p:sp>
        <p:nvSpPr>
          <p:cNvPr id="8" name="Rectangle 8"/>
          <p:cNvSpPr>
            <a:spLocks noChangeArrowheads="1"/>
          </p:cNvSpPr>
          <p:nvPr/>
        </p:nvSpPr>
        <p:spPr bwMode="auto">
          <a:xfrm>
            <a:off x="209863" y="3241149"/>
            <a:ext cx="84582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ZA" altLang="en-US" sz="2800" b="1" dirty="0">
                <a:solidFill>
                  <a:srgbClr val="000099"/>
                </a:solidFill>
                <a:latin typeface="Times New Roman" pitchFamily="18" charset="0"/>
                <a:cs typeface="Arial" charset="0"/>
              </a:rPr>
              <a:t>         </a:t>
            </a:r>
            <a:r>
              <a:rPr lang="en-ZA" altLang="en-US" sz="3200" b="1" dirty="0">
                <a:solidFill>
                  <a:srgbClr val="000099"/>
                </a:solidFill>
                <a:latin typeface="Times New Roman" pitchFamily="18" charset="0"/>
                <a:cs typeface="Arial" charset="0"/>
              </a:rPr>
              <a:t>The SDPF-MU interaction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35DA1A8-1CFC-4B00-8ADF-D219FA339D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2514600"/>
            <a:ext cx="8382000" cy="3429000"/>
          </a:xfrm>
          <a:prstGeom prst="rect">
            <a:avLst/>
          </a:prstGeom>
        </p:spPr>
      </p:pic>
      <p:sp>
        <p:nvSpPr>
          <p:cNvPr id="4" name="Rectangle 3">
            <a:extLst>
              <a:ext uri="{FF2B5EF4-FFF2-40B4-BE49-F238E27FC236}">
                <a16:creationId xmlns:a16="http://schemas.microsoft.com/office/drawing/2014/main" id="{0A3CDAF6-8F37-46A3-A88F-0D57962FADEF}"/>
              </a:ext>
            </a:extLst>
          </p:cNvPr>
          <p:cNvSpPr/>
          <p:nvPr/>
        </p:nvSpPr>
        <p:spPr>
          <a:xfrm>
            <a:off x="762000" y="914400"/>
            <a:ext cx="7924800" cy="830997"/>
          </a:xfrm>
          <a:prstGeom prst="rect">
            <a:avLst/>
          </a:prstGeom>
        </p:spPr>
        <p:txBody>
          <a:bodyPr wrap="square">
            <a:spAutoFit/>
          </a:bodyPr>
          <a:lstStyle/>
          <a:p>
            <a:r>
              <a:rPr lang="en-ZA" sz="2400" b="1" dirty="0"/>
              <a:t>TABLE III: Properties of the </a:t>
            </a:r>
            <a:r>
              <a:rPr lang="en-ZA" sz="2400" b="1" dirty="0" err="1"/>
              <a:t>rp</a:t>
            </a:r>
            <a:r>
              <a:rPr lang="en-ZA" sz="2400" b="1" dirty="0"/>
              <a:t>-resonance states of positive parity for transitions from the ground state of </a:t>
            </a:r>
            <a:r>
              <a:rPr lang="en-ZA" sz="2400" b="1" baseline="30000" dirty="0"/>
              <a:t>34</a:t>
            </a:r>
            <a:r>
              <a:rPr lang="en-ZA" sz="2400" b="1" dirty="0"/>
              <a:t>Cl</a:t>
            </a:r>
          </a:p>
        </p:txBody>
      </p:sp>
    </p:spTree>
    <p:extLst>
      <p:ext uri="{BB962C8B-B14F-4D97-AF65-F5344CB8AC3E}">
        <p14:creationId xmlns:p14="http://schemas.microsoft.com/office/powerpoint/2010/main" val="31780032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6300" y="533400"/>
            <a:ext cx="7391400" cy="1200329"/>
          </a:xfrm>
          <a:prstGeom prst="rect">
            <a:avLst/>
          </a:prstGeom>
        </p:spPr>
        <p:txBody>
          <a:bodyPr wrap="square">
            <a:spAutoFit/>
          </a:bodyPr>
          <a:lstStyle/>
          <a:p>
            <a:r>
              <a:rPr lang="en-ZA" sz="2400" b="1" dirty="0"/>
              <a:t>TABLE IV: Properties of the </a:t>
            </a:r>
            <a:r>
              <a:rPr lang="en-ZA" sz="2400" b="1" dirty="0" err="1"/>
              <a:t>rp</a:t>
            </a:r>
            <a:r>
              <a:rPr lang="en-ZA" sz="2400" b="1" dirty="0"/>
              <a:t>-resonance states of positive parity for transitions from the first excited state of </a:t>
            </a:r>
            <a:r>
              <a:rPr lang="en-ZA" sz="2400" b="1" baseline="30000" dirty="0"/>
              <a:t>34</a:t>
            </a:r>
            <a:r>
              <a:rPr lang="en-ZA" sz="2400" b="1" dirty="0"/>
              <a:t>Cl</a:t>
            </a:r>
          </a:p>
        </p:txBody>
      </p:sp>
      <p:pic>
        <p:nvPicPr>
          <p:cNvPr id="4" name="Picture 3">
            <a:extLst>
              <a:ext uri="{FF2B5EF4-FFF2-40B4-BE49-F238E27FC236}">
                <a16:creationId xmlns:a16="http://schemas.microsoft.com/office/drawing/2014/main" id="{FB167F5F-127C-4631-95F9-1F9DCEFCFC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2590800"/>
            <a:ext cx="8458200" cy="2819400"/>
          </a:xfrm>
          <a:prstGeom prst="rect">
            <a:avLst/>
          </a:prstGeom>
        </p:spPr>
      </p:pic>
    </p:spTree>
    <p:extLst>
      <p:ext uri="{BB962C8B-B14F-4D97-AF65-F5344CB8AC3E}">
        <p14:creationId xmlns:p14="http://schemas.microsoft.com/office/powerpoint/2010/main" val="21328009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E7EB4BB-7CB0-48D5-9242-0AB519F31956}"/>
              </a:ext>
            </a:extLst>
          </p:cNvPr>
          <p:cNvPicPr>
            <a:picLocks noChangeAspect="1"/>
          </p:cNvPicPr>
          <p:nvPr/>
        </p:nvPicPr>
        <p:blipFill>
          <a:blip r:embed="rId2"/>
          <a:stretch>
            <a:fillRect/>
          </a:stretch>
        </p:blipFill>
        <p:spPr>
          <a:xfrm>
            <a:off x="914400" y="228600"/>
            <a:ext cx="6705600" cy="6400800"/>
          </a:xfrm>
          <a:prstGeom prst="rect">
            <a:avLst/>
          </a:prstGeom>
        </p:spPr>
      </p:pic>
    </p:spTree>
    <p:extLst>
      <p:ext uri="{BB962C8B-B14F-4D97-AF65-F5344CB8AC3E}">
        <p14:creationId xmlns:p14="http://schemas.microsoft.com/office/powerpoint/2010/main" val="6852746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2F76BF7-EC75-4AE5-A70D-D7DE437D9D25}"/>
              </a:ext>
            </a:extLst>
          </p:cNvPr>
          <p:cNvSpPr/>
          <p:nvPr/>
        </p:nvSpPr>
        <p:spPr>
          <a:xfrm>
            <a:off x="524933" y="1507586"/>
            <a:ext cx="8610600" cy="2246769"/>
          </a:xfrm>
          <a:prstGeom prst="rect">
            <a:avLst/>
          </a:prstGeom>
        </p:spPr>
        <p:txBody>
          <a:bodyPr wrap="square">
            <a:spAutoFit/>
          </a:bodyPr>
          <a:lstStyle/>
          <a:p>
            <a:r>
              <a:rPr lang="en-ZA" sz="2800" b="1" dirty="0">
                <a:latin typeface="Arial" panose="020B0604020202020204" pitchFamily="34" charset="0"/>
                <a:cs typeface="Arial" panose="020B0604020202020204" pitchFamily="34" charset="0"/>
              </a:rPr>
              <a:t>In a recent experiment by Gillespie et al.  the </a:t>
            </a:r>
            <a:r>
              <a:rPr lang="en-ZA" sz="2800" b="1" baseline="30000" dirty="0">
                <a:latin typeface="Arial" panose="020B0604020202020204" pitchFamily="34" charset="0"/>
                <a:cs typeface="Arial" panose="020B0604020202020204" pitchFamily="34" charset="0"/>
              </a:rPr>
              <a:t>34</a:t>
            </a:r>
            <a:r>
              <a:rPr lang="en-ZA" sz="2800" b="1" dirty="0">
                <a:latin typeface="Arial" panose="020B0604020202020204" pitchFamily="34" charset="0"/>
                <a:cs typeface="Arial" panose="020B0604020202020204" pitchFamily="34" charset="0"/>
              </a:rPr>
              <a:t>S(</a:t>
            </a:r>
            <a:r>
              <a:rPr lang="en-ZA" sz="2800" b="1" baseline="30000" dirty="0">
                <a:latin typeface="Arial" panose="020B0604020202020204" pitchFamily="34" charset="0"/>
                <a:cs typeface="Arial" panose="020B0604020202020204" pitchFamily="34" charset="0"/>
              </a:rPr>
              <a:t>3</a:t>
            </a:r>
            <a:r>
              <a:rPr lang="en-ZA" sz="2800" b="1" dirty="0">
                <a:latin typeface="Arial" panose="020B0604020202020204" pitchFamily="34" charset="0"/>
                <a:cs typeface="Arial" panose="020B0604020202020204" pitchFamily="34" charset="0"/>
              </a:rPr>
              <a:t>He,d)</a:t>
            </a:r>
            <a:r>
              <a:rPr lang="en-ZA" sz="2800" b="1" baseline="30000" dirty="0">
                <a:latin typeface="Arial" panose="020B0604020202020204" pitchFamily="34" charset="0"/>
                <a:cs typeface="Arial" panose="020B0604020202020204" pitchFamily="34" charset="0"/>
              </a:rPr>
              <a:t>35</a:t>
            </a:r>
            <a:r>
              <a:rPr lang="en-ZA" sz="2800" b="1" dirty="0">
                <a:latin typeface="Arial" panose="020B0604020202020204" pitchFamily="34" charset="0"/>
                <a:cs typeface="Arial" panose="020B0604020202020204" pitchFamily="34" charset="0"/>
              </a:rPr>
              <a:t>Cl proton-transfer spectroscopic factors (2J + 1)C</a:t>
            </a:r>
            <a:r>
              <a:rPr lang="en-ZA" sz="2800" b="1" baseline="30000" dirty="0">
                <a:latin typeface="Arial" panose="020B0604020202020204" pitchFamily="34" charset="0"/>
                <a:cs typeface="Arial" panose="020B0604020202020204" pitchFamily="34" charset="0"/>
              </a:rPr>
              <a:t>2</a:t>
            </a:r>
            <a:r>
              <a:rPr lang="en-ZA" sz="2800" b="1" dirty="0">
                <a:latin typeface="Arial" panose="020B0604020202020204" pitchFamily="34" charset="0"/>
                <a:cs typeface="Arial" panose="020B0604020202020204" pitchFamily="34" charset="0"/>
              </a:rPr>
              <a:t>S were measured for 21 states in an energy region of about 1 MeV above the threshold energy (</a:t>
            </a:r>
            <a:r>
              <a:rPr lang="en-ZA" sz="2800" b="1" dirty="0" err="1">
                <a:latin typeface="Arial" panose="020B0604020202020204" pitchFamily="34" charset="0"/>
                <a:cs typeface="Arial" panose="020B0604020202020204" pitchFamily="34" charset="0"/>
              </a:rPr>
              <a:t>Sp</a:t>
            </a:r>
            <a:r>
              <a:rPr lang="en-ZA" sz="2800" b="1" dirty="0">
                <a:latin typeface="Arial" panose="020B0604020202020204" pitchFamily="34" charset="0"/>
                <a:cs typeface="Arial" panose="020B0604020202020204" pitchFamily="34" charset="0"/>
              </a:rPr>
              <a:t> = 6.371 MeV).</a:t>
            </a:r>
          </a:p>
        </p:txBody>
      </p:sp>
      <p:sp>
        <p:nvSpPr>
          <p:cNvPr id="3" name="Rectangle 2">
            <a:extLst>
              <a:ext uri="{FF2B5EF4-FFF2-40B4-BE49-F238E27FC236}">
                <a16:creationId xmlns:a16="http://schemas.microsoft.com/office/drawing/2014/main" id="{C39207A6-BA57-4EF6-A03D-7B5A1DBB0729}"/>
              </a:ext>
            </a:extLst>
          </p:cNvPr>
          <p:cNvSpPr/>
          <p:nvPr/>
        </p:nvSpPr>
        <p:spPr>
          <a:xfrm>
            <a:off x="533400" y="609600"/>
            <a:ext cx="8077200" cy="523220"/>
          </a:xfrm>
          <a:prstGeom prst="rect">
            <a:avLst/>
          </a:prstGeom>
        </p:spPr>
        <p:txBody>
          <a:bodyPr wrap="square">
            <a:spAutoFit/>
          </a:bodyPr>
          <a:lstStyle/>
          <a:p>
            <a:r>
              <a:rPr lang="en-ZA" b="1" dirty="0">
                <a:latin typeface="Arial" pitchFamily="34" charset="0"/>
                <a:cs typeface="Arial" pitchFamily="34" charset="0"/>
              </a:rPr>
              <a:t> </a:t>
            </a:r>
            <a:r>
              <a:rPr lang="en-ZA" sz="2800" b="1" dirty="0">
                <a:solidFill>
                  <a:srgbClr val="FF0000"/>
                </a:solidFill>
                <a:latin typeface="Arial" pitchFamily="34" charset="0"/>
                <a:cs typeface="Arial" pitchFamily="34" charset="0"/>
              </a:rPr>
              <a:t>REACTION RATES FOR  </a:t>
            </a:r>
            <a:r>
              <a:rPr lang="en-ZA" sz="2800" b="1" baseline="30000" dirty="0">
                <a:solidFill>
                  <a:srgbClr val="FF0000"/>
                </a:solidFill>
                <a:latin typeface="Arial" pitchFamily="34" charset="0"/>
                <a:cs typeface="Arial" pitchFamily="34" charset="0"/>
              </a:rPr>
              <a:t>34 </a:t>
            </a:r>
            <a:r>
              <a:rPr lang="en-ZA" sz="2800" b="1" dirty="0">
                <a:solidFill>
                  <a:srgbClr val="FF0000"/>
                </a:solidFill>
                <a:latin typeface="Arial" pitchFamily="34" charset="0"/>
                <a:cs typeface="Arial" pitchFamily="34" charset="0"/>
              </a:rPr>
              <a:t>S(p,</a:t>
            </a:r>
            <a:r>
              <a:rPr lang="el-GR" altLang="en-US" sz="2800" b="1" dirty="0">
                <a:solidFill>
                  <a:srgbClr val="FF0000"/>
                </a:solidFill>
                <a:latin typeface="Arial" pitchFamily="34" charset="0"/>
                <a:cs typeface="Arial" pitchFamily="34" charset="0"/>
              </a:rPr>
              <a:t>γ</a:t>
            </a:r>
            <a:r>
              <a:rPr lang="en-ZA" sz="2800" b="1" dirty="0">
                <a:solidFill>
                  <a:srgbClr val="FF0000"/>
                </a:solidFill>
                <a:latin typeface="Arial" pitchFamily="34" charset="0"/>
                <a:cs typeface="Arial" pitchFamily="34" charset="0"/>
              </a:rPr>
              <a:t>)</a:t>
            </a:r>
            <a:r>
              <a:rPr lang="en-ZA" sz="2800" b="1" baseline="30000" dirty="0">
                <a:solidFill>
                  <a:srgbClr val="FF0000"/>
                </a:solidFill>
                <a:latin typeface="Arial" pitchFamily="34" charset="0"/>
                <a:cs typeface="Arial" pitchFamily="34" charset="0"/>
              </a:rPr>
              <a:t>35</a:t>
            </a:r>
            <a:r>
              <a:rPr lang="en-ZA" sz="2800" b="1" dirty="0">
                <a:solidFill>
                  <a:srgbClr val="FF0000"/>
                </a:solidFill>
                <a:latin typeface="Arial" pitchFamily="34" charset="0"/>
                <a:cs typeface="Arial" pitchFamily="34" charset="0"/>
              </a:rPr>
              <a:t>Cl</a:t>
            </a:r>
            <a:r>
              <a:rPr lang="en-ZA" sz="2800" b="1" baseline="30000" dirty="0">
                <a:solidFill>
                  <a:srgbClr val="FF0000"/>
                </a:solidFill>
                <a:latin typeface="Arial" pitchFamily="34" charset="0"/>
                <a:cs typeface="Arial" pitchFamily="34" charset="0"/>
              </a:rPr>
              <a:t>     </a:t>
            </a:r>
            <a:r>
              <a:rPr lang="en-ZA" sz="2800" b="1" dirty="0">
                <a:solidFill>
                  <a:srgbClr val="FF0000"/>
                </a:solidFill>
                <a:latin typeface="Arial" pitchFamily="34" charset="0"/>
                <a:cs typeface="Arial" pitchFamily="34" charset="0"/>
              </a:rPr>
              <a:t> </a:t>
            </a:r>
            <a:endParaRPr lang="en-ZA" sz="2800" dirty="0">
              <a:solidFill>
                <a:srgbClr val="FF0000"/>
              </a:solidFill>
            </a:endParaRPr>
          </a:p>
        </p:txBody>
      </p:sp>
      <p:sp>
        <p:nvSpPr>
          <p:cNvPr id="4" name="Rectangle 3">
            <a:extLst>
              <a:ext uri="{FF2B5EF4-FFF2-40B4-BE49-F238E27FC236}">
                <a16:creationId xmlns:a16="http://schemas.microsoft.com/office/drawing/2014/main" id="{98B13E3C-0601-4A0B-A458-6F276D19A11D}"/>
              </a:ext>
            </a:extLst>
          </p:cNvPr>
          <p:cNvSpPr/>
          <p:nvPr/>
        </p:nvSpPr>
        <p:spPr>
          <a:xfrm>
            <a:off x="533400" y="3901855"/>
            <a:ext cx="8420100" cy="954107"/>
          </a:xfrm>
          <a:prstGeom prst="rect">
            <a:avLst/>
          </a:prstGeom>
        </p:spPr>
        <p:txBody>
          <a:bodyPr wrap="square">
            <a:spAutoFit/>
          </a:bodyPr>
          <a:lstStyle/>
          <a:p>
            <a:r>
              <a:rPr lang="en-ZA" sz="2800" b="1" dirty="0">
                <a:latin typeface="Arial" panose="020B0604020202020204" pitchFamily="34" charset="0"/>
                <a:cs typeface="Arial" panose="020B0604020202020204" pitchFamily="34" charset="0"/>
              </a:rPr>
              <a:t>The reaction rate could be determined</a:t>
            </a:r>
          </a:p>
          <a:p>
            <a:r>
              <a:rPr lang="en-ZA" sz="2800" b="1" dirty="0">
                <a:latin typeface="Arial" panose="020B0604020202020204" pitchFamily="34" charset="0"/>
                <a:cs typeface="Arial" panose="020B0604020202020204" pitchFamily="34" charset="0"/>
              </a:rPr>
              <a:t>directly from the experimental data.</a:t>
            </a:r>
          </a:p>
        </p:txBody>
      </p:sp>
      <p:sp>
        <p:nvSpPr>
          <p:cNvPr id="5" name="Rectangle 4">
            <a:extLst>
              <a:ext uri="{FF2B5EF4-FFF2-40B4-BE49-F238E27FC236}">
                <a16:creationId xmlns:a16="http://schemas.microsoft.com/office/drawing/2014/main" id="{C47F628A-DDEF-488B-B1C9-1DF9AE03497E}"/>
              </a:ext>
            </a:extLst>
          </p:cNvPr>
          <p:cNvSpPr/>
          <p:nvPr/>
        </p:nvSpPr>
        <p:spPr>
          <a:xfrm>
            <a:off x="533400" y="5150962"/>
            <a:ext cx="8420100" cy="954107"/>
          </a:xfrm>
          <a:prstGeom prst="rect">
            <a:avLst/>
          </a:prstGeom>
        </p:spPr>
        <p:txBody>
          <a:bodyPr wrap="square">
            <a:spAutoFit/>
          </a:bodyPr>
          <a:lstStyle/>
          <a:p>
            <a:r>
              <a:rPr lang="en-ZA" sz="2800" b="1" dirty="0">
                <a:latin typeface="Arial" panose="020B0604020202020204" pitchFamily="34" charset="0"/>
                <a:cs typeface="Arial" panose="020B0604020202020204" pitchFamily="34" charset="0"/>
              </a:rPr>
              <a:t>We compare the results with our calculations, </a:t>
            </a:r>
          </a:p>
          <a:p>
            <a:r>
              <a:rPr lang="en-ZA" sz="2800" b="1" dirty="0">
                <a:latin typeface="Arial" panose="020B0604020202020204" pitchFamily="34" charset="0"/>
                <a:cs typeface="Arial" panose="020B0604020202020204" pitchFamily="34" charset="0"/>
              </a:rPr>
              <a:t>similar to those for </a:t>
            </a:r>
            <a:r>
              <a:rPr lang="en-ZA" sz="2400" b="1" dirty="0">
                <a:latin typeface="Arial" pitchFamily="34" charset="0"/>
                <a:cs typeface="Arial" pitchFamily="34" charset="0"/>
              </a:rPr>
              <a:t> </a:t>
            </a:r>
            <a:r>
              <a:rPr lang="en-ZA" sz="2800" b="1" baseline="30000" dirty="0">
                <a:latin typeface="Arial" pitchFamily="34" charset="0"/>
                <a:cs typeface="Arial" pitchFamily="34" charset="0"/>
              </a:rPr>
              <a:t>34</a:t>
            </a:r>
            <a:r>
              <a:rPr lang="en-ZA" sz="2800" b="1" dirty="0">
                <a:latin typeface="Arial" pitchFamily="34" charset="0"/>
                <a:cs typeface="Arial" pitchFamily="34" charset="0"/>
              </a:rPr>
              <a:t>Cl(p,</a:t>
            </a:r>
            <a:r>
              <a:rPr lang="el-GR" altLang="en-US" sz="2800" b="1" dirty="0">
                <a:latin typeface="Arial" pitchFamily="34" charset="0"/>
                <a:cs typeface="Arial" pitchFamily="34" charset="0"/>
              </a:rPr>
              <a:t>γ</a:t>
            </a:r>
            <a:r>
              <a:rPr lang="en-ZA" sz="2800" b="1"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3658947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EBFF9C1-A490-49BF-8E28-B0C64BAF62B6}"/>
              </a:ext>
            </a:extLst>
          </p:cNvPr>
          <p:cNvPicPr>
            <a:picLocks noChangeAspect="1"/>
          </p:cNvPicPr>
          <p:nvPr/>
        </p:nvPicPr>
        <p:blipFill>
          <a:blip r:embed="rId2"/>
          <a:stretch>
            <a:fillRect/>
          </a:stretch>
        </p:blipFill>
        <p:spPr>
          <a:xfrm>
            <a:off x="1295400" y="24396"/>
            <a:ext cx="6477000" cy="6757404"/>
          </a:xfrm>
          <a:prstGeom prst="rect">
            <a:avLst/>
          </a:prstGeom>
        </p:spPr>
      </p:pic>
    </p:spTree>
    <p:extLst>
      <p:ext uri="{BB962C8B-B14F-4D97-AF65-F5344CB8AC3E}">
        <p14:creationId xmlns:p14="http://schemas.microsoft.com/office/powerpoint/2010/main" val="37161348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4310986-546B-4582-BA36-BD5A43904B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199" y="1905000"/>
            <a:ext cx="8991601" cy="1955800"/>
          </a:xfrm>
          <a:prstGeom prst="rect">
            <a:avLst/>
          </a:prstGeom>
        </p:spPr>
      </p:pic>
      <p:sp>
        <p:nvSpPr>
          <p:cNvPr id="4" name="Rectangle 3">
            <a:extLst>
              <a:ext uri="{FF2B5EF4-FFF2-40B4-BE49-F238E27FC236}">
                <a16:creationId xmlns:a16="http://schemas.microsoft.com/office/drawing/2014/main" id="{509C37F4-8ECD-498F-8808-4A3383871515}"/>
              </a:ext>
            </a:extLst>
          </p:cNvPr>
          <p:cNvSpPr/>
          <p:nvPr/>
        </p:nvSpPr>
        <p:spPr>
          <a:xfrm>
            <a:off x="876300" y="533400"/>
            <a:ext cx="7391400" cy="830997"/>
          </a:xfrm>
          <a:prstGeom prst="rect">
            <a:avLst/>
          </a:prstGeom>
        </p:spPr>
        <p:txBody>
          <a:bodyPr wrap="square">
            <a:spAutoFit/>
          </a:bodyPr>
          <a:lstStyle/>
          <a:p>
            <a:r>
              <a:rPr lang="en-ZA" sz="2400" b="1" dirty="0"/>
              <a:t>TABLE V: Properties of the </a:t>
            </a:r>
            <a:r>
              <a:rPr lang="en-ZA" sz="2400" b="1" dirty="0" err="1"/>
              <a:t>rp</a:t>
            </a:r>
            <a:r>
              <a:rPr lang="en-ZA" sz="2400" b="1" dirty="0"/>
              <a:t>-resonance states of both parities for transitions from the ground state of </a:t>
            </a:r>
            <a:r>
              <a:rPr lang="en-ZA" sz="2400" b="1" baseline="30000" dirty="0"/>
              <a:t>34 </a:t>
            </a:r>
            <a:r>
              <a:rPr lang="en-ZA" sz="2400" b="1" dirty="0"/>
              <a:t>S</a:t>
            </a:r>
          </a:p>
        </p:txBody>
      </p:sp>
    </p:spTree>
    <p:extLst>
      <p:ext uri="{BB962C8B-B14F-4D97-AF65-F5344CB8AC3E}">
        <p14:creationId xmlns:p14="http://schemas.microsoft.com/office/powerpoint/2010/main" val="40877797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42C95E4-DA34-40C8-802A-7E09D694005A}"/>
              </a:ext>
            </a:extLst>
          </p:cNvPr>
          <p:cNvSpPr/>
          <p:nvPr/>
        </p:nvSpPr>
        <p:spPr>
          <a:xfrm>
            <a:off x="533400" y="990600"/>
            <a:ext cx="8534400" cy="3108543"/>
          </a:xfrm>
          <a:prstGeom prst="rect">
            <a:avLst/>
          </a:prstGeom>
        </p:spPr>
        <p:txBody>
          <a:bodyPr wrap="square">
            <a:spAutoFit/>
          </a:bodyPr>
          <a:lstStyle/>
          <a:p>
            <a:r>
              <a:rPr lang="en-ZA" sz="2800" b="1" dirty="0">
                <a:latin typeface="Arial" panose="020B0604020202020204" pitchFamily="34" charset="0"/>
                <a:cs typeface="Arial" panose="020B0604020202020204" pitchFamily="34" charset="0"/>
              </a:rPr>
              <a:t>In the next figure we show the minimum and maximum rates from Gillespie and our result. </a:t>
            </a:r>
          </a:p>
          <a:p>
            <a:endParaRPr lang="en-ZA" sz="2800" b="1" dirty="0">
              <a:latin typeface="Arial" panose="020B0604020202020204" pitchFamily="34" charset="0"/>
              <a:cs typeface="Arial" panose="020B0604020202020204" pitchFamily="34" charset="0"/>
            </a:endParaRPr>
          </a:p>
          <a:p>
            <a:r>
              <a:rPr lang="en-ZA" sz="2800" b="1" dirty="0">
                <a:latin typeface="Arial" panose="020B0604020202020204" pitchFamily="34" charset="0"/>
                <a:cs typeface="Arial" panose="020B0604020202020204" pitchFamily="34" charset="0"/>
              </a:rPr>
              <a:t>Above 2.7 </a:t>
            </a:r>
            <a:r>
              <a:rPr lang="en-ZA" sz="2800" b="1">
                <a:latin typeface="Arial" panose="020B0604020202020204" pitchFamily="34" charset="0"/>
                <a:cs typeface="Arial" panose="020B0604020202020204" pitchFamily="34" charset="0"/>
              </a:rPr>
              <a:t>GK [log</a:t>
            </a:r>
            <a:r>
              <a:rPr lang="en-ZA" sz="2800" b="1" baseline="-25000">
                <a:latin typeface="Arial" panose="020B0604020202020204" pitchFamily="34" charset="0"/>
                <a:cs typeface="Arial" panose="020B0604020202020204" pitchFamily="34" charset="0"/>
              </a:rPr>
              <a:t>10 </a:t>
            </a:r>
            <a:r>
              <a:rPr lang="en-ZA" sz="2800" b="1">
                <a:latin typeface="Arial" panose="020B0604020202020204" pitchFamily="34" charset="0"/>
                <a:cs typeface="Arial" panose="020B0604020202020204" pitchFamily="34" charset="0"/>
              </a:rPr>
              <a:t>(T9) ~ 0.43] </a:t>
            </a:r>
            <a:r>
              <a:rPr lang="en-ZA" sz="2800" b="1" dirty="0">
                <a:latin typeface="Arial" panose="020B0604020202020204" pitchFamily="34" charset="0"/>
                <a:cs typeface="Arial" panose="020B0604020202020204" pitchFamily="34" charset="0"/>
              </a:rPr>
              <a:t>a statistical Hauser-</a:t>
            </a:r>
            <a:r>
              <a:rPr lang="en-ZA" sz="2800" b="1" dirty="0" err="1">
                <a:latin typeface="Arial" panose="020B0604020202020204" pitchFamily="34" charset="0"/>
                <a:cs typeface="Arial" panose="020B0604020202020204" pitchFamily="34" charset="0"/>
              </a:rPr>
              <a:t>Feshbach</a:t>
            </a:r>
            <a:r>
              <a:rPr lang="en-ZA" sz="2800" b="1" dirty="0">
                <a:latin typeface="Arial" panose="020B0604020202020204" pitchFamily="34" charset="0"/>
                <a:cs typeface="Arial" panose="020B0604020202020204" pitchFamily="34" charset="0"/>
              </a:rPr>
              <a:t> model (from </a:t>
            </a:r>
            <a:r>
              <a:rPr lang="en-ZA" sz="2800" b="1" dirty="0" err="1">
                <a:latin typeface="Arial" panose="020B0604020202020204" pitchFamily="34" charset="0"/>
                <a:cs typeface="Arial" panose="020B0604020202020204" pitchFamily="34" charset="0"/>
              </a:rPr>
              <a:t>Iliades</a:t>
            </a:r>
            <a:r>
              <a:rPr lang="en-ZA" sz="2800" b="1" dirty="0">
                <a:latin typeface="Arial" panose="020B0604020202020204" pitchFamily="34" charset="0"/>
                <a:cs typeface="Arial" panose="020B0604020202020204" pitchFamily="34" charset="0"/>
              </a:rPr>
              <a:t> 2001) was used by Gillespie et al. normalised to the minimum and maximum rates.</a:t>
            </a:r>
          </a:p>
        </p:txBody>
      </p:sp>
    </p:spTree>
    <p:extLst>
      <p:ext uri="{BB962C8B-B14F-4D97-AF65-F5344CB8AC3E}">
        <p14:creationId xmlns:p14="http://schemas.microsoft.com/office/powerpoint/2010/main" val="9773348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60871019-EA42-49D0-9783-A0B8242B130F}"/>
              </a:ext>
            </a:extLst>
          </p:cNvPr>
          <p:cNvGraphicFramePr>
            <a:graphicFrameLocks noChangeAspect="1"/>
          </p:cNvGraphicFramePr>
          <p:nvPr>
            <p:extLst>
              <p:ext uri="{D42A27DB-BD31-4B8C-83A1-F6EECF244321}">
                <p14:modId xmlns:p14="http://schemas.microsoft.com/office/powerpoint/2010/main" val="3424490059"/>
              </p:ext>
            </p:extLst>
          </p:nvPr>
        </p:nvGraphicFramePr>
        <p:xfrm>
          <a:off x="1143000" y="0"/>
          <a:ext cx="6096000" cy="6908807"/>
        </p:xfrm>
        <a:graphic>
          <a:graphicData uri="http://schemas.openxmlformats.org/presentationml/2006/ole">
            <mc:AlternateContent xmlns:mc="http://schemas.openxmlformats.org/markup-compatibility/2006">
              <mc:Choice xmlns:v="urn:schemas-microsoft-com:vml" Requires="v">
                <p:oleObj spid="_x0000_s5134" name="Acrobat Document" r:id="rId3" imgW="2838092" imgH="3860581" progId="AcroExch.Document.DC">
                  <p:embed/>
                </p:oleObj>
              </mc:Choice>
              <mc:Fallback>
                <p:oleObj name="Acrobat Document" r:id="rId3" imgW="2838092" imgH="3860581" progId="AcroExch.Document.DC">
                  <p:embed/>
                  <p:pic>
                    <p:nvPicPr>
                      <p:cNvPr id="0" name=""/>
                      <p:cNvPicPr/>
                      <p:nvPr/>
                    </p:nvPicPr>
                    <p:blipFill>
                      <a:blip r:embed="rId4"/>
                      <a:stretch>
                        <a:fillRect/>
                      </a:stretch>
                    </p:blipFill>
                    <p:spPr>
                      <a:xfrm>
                        <a:off x="1143000" y="0"/>
                        <a:ext cx="6096000" cy="6908807"/>
                      </a:xfrm>
                      <a:prstGeom prst="rect">
                        <a:avLst/>
                      </a:prstGeom>
                    </p:spPr>
                  </p:pic>
                </p:oleObj>
              </mc:Fallback>
            </mc:AlternateContent>
          </a:graphicData>
        </a:graphic>
      </p:graphicFrame>
    </p:spTree>
    <p:extLst>
      <p:ext uri="{BB962C8B-B14F-4D97-AF65-F5344CB8AC3E}">
        <p14:creationId xmlns:p14="http://schemas.microsoft.com/office/powerpoint/2010/main" val="39508042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7B3F8147-4578-412A-9D10-D47DC481F75B}"/>
              </a:ext>
            </a:extLst>
          </p:cNvPr>
          <p:cNvGraphicFramePr>
            <a:graphicFrameLocks noChangeAspect="1"/>
          </p:cNvGraphicFramePr>
          <p:nvPr>
            <p:extLst>
              <p:ext uri="{D42A27DB-BD31-4B8C-83A1-F6EECF244321}">
                <p14:modId xmlns:p14="http://schemas.microsoft.com/office/powerpoint/2010/main" val="486186569"/>
              </p:ext>
            </p:extLst>
          </p:nvPr>
        </p:nvGraphicFramePr>
        <p:xfrm>
          <a:off x="1143000" y="0"/>
          <a:ext cx="6096000" cy="6805161"/>
        </p:xfrm>
        <a:graphic>
          <a:graphicData uri="http://schemas.openxmlformats.org/presentationml/2006/ole">
            <mc:AlternateContent xmlns:mc="http://schemas.openxmlformats.org/markup-compatibility/2006">
              <mc:Choice xmlns:v="urn:schemas-microsoft-com:vml" Requires="v">
                <p:oleObj spid="_x0000_s6158" name="Acrobat Document" r:id="rId3" imgW="2838092" imgH="3860581" progId="AcroExch.Document.DC">
                  <p:embed/>
                </p:oleObj>
              </mc:Choice>
              <mc:Fallback>
                <p:oleObj name="Acrobat Document" r:id="rId3" imgW="2838092" imgH="3860581" progId="AcroExch.Document.DC">
                  <p:embed/>
                  <p:pic>
                    <p:nvPicPr>
                      <p:cNvPr id="0" name=""/>
                      <p:cNvPicPr/>
                      <p:nvPr/>
                    </p:nvPicPr>
                    <p:blipFill>
                      <a:blip r:embed="rId4"/>
                      <a:stretch>
                        <a:fillRect/>
                      </a:stretch>
                    </p:blipFill>
                    <p:spPr>
                      <a:xfrm>
                        <a:off x="1143000" y="0"/>
                        <a:ext cx="6096000" cy="6805161"/>
                      </a:xfrm>
                      <a:prstGeom prst="rect">
                        <a:avLst/>
                      </a:prstGeom>
                    </p:spPr>
                  </p:pic>
                </p:oleObj>
              </mc:Fallback>
            </mc:AlternateContent>
          </a:graphicData>
        </a:graphic>
      </p:graphicFrame>
    </p:spTree>
    <p:extLst>
      <p:ext uri="{BB962C8B-B14F-4D97-AF65-F5344CB8AC3E}">
        <p14:creationId xmlns:p14="http://schemas.microsoft.com/office/powerpoint/2010/main" val="22738346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ChangeArrowheads="1"/>
          </p:cNvSpPr>
          <p:nvPr/>
        </p:nvSpPr>
        <p:spPr bwMode="auto">
          <a:xfrm>
            <a:off x="685800" y="-381000"/>
            <a:ext cx="7848600" cy="7355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GB" altLang="en-US" sz="2400" b="1" i="1" dirty="0">
                <a:solidFill>
                  <a:srgbClr val="00FF00"/>
                </a:solidFill>
                <a:latin typeface="Times New Roman" pitchFamily="18" charset="0"/>
                <a:cs typeface="Times New Roman" pitchFamily="18" charset="0"/>
              </a:rPr>
              <a:t>                                </a:t>
            </a:r>
          </a:p>
          <a:p>
            <a:pPr eaLnBrk="1" hangingPunct="1"/>
            <a:endParaRPr lang="en-GB" altLang="en-US" sz="2400" b="1" i="1" dirty="0">
              <a:solidFill>
                <a:srgbClr val="00FF00"/>
              </a:solidFill>
              <a:latin typeface="Times New Roman" pitchFamily="18" charset="0"/>
              <a:cs typeface="Times New Roman" pitchFamily="18" charset="0"/>
            </a:endParaRPr>
          </a:p>
          <a:p>
            <a:pPr eaLnBrk="1" hangingPunct="1"/>
            <a:r>
              <a:rPr lang="en-GB" altLang="en-US" sz="2400" b="1" i="1" dirty="0">
                <a:solidFill>
                  <a:srgbClr val="00FF00"/>
                </a:solidFill>
                <a:latin typeface="Times New Roman" pitchFamily="18" charset="0"/>
                <a:cs typeface="Times New Roman" pitchFamily="18" charset="0"/>
              </a:rPr>
              <a:t>                              </a:t>
            </a:r>
            <a:r>
              <a:rPr lang="en-GB" altLang="en-US" sz="2800" b="1" dirty="0">
                <a:solidFill>
                  <a:srgbClr val="00FF00"/>
                </a:solidFill>
                <a:latin typeface="Times New Roman" pitchFamily="18" charset="0"/>
                <a:cs typeface="Times New Roman" pitchFamily="18" charset="0"/>
              </a:rPr>
              <a:t> </a:t>
            </a:r>
            <a:r>
              <a:rPr lang="en-GB" altLang="en-US" sz="3200" b="1" dirty="0">
                <a:solidFill>
                  <a:srgbClr val="FF0000"/>
                </a:solidFill>
                <a:latin typeface="Arial" charset="0"/>
                <a:cs typeface="Arial" charset="0"/>
              </a:rPr>
              <a:t>CONCLUSIONS</a:t>
            </a:r>
          </a:p>
          <a:p>
            <a:pPr eaLnBrk="1" hangingPunct="1"/>
            <a:endParaRPr lang="en-GB" altLang="en-US" sz="2800" b="1" dirty="0">
              <a:solidFill>
                <a:srgbClr val="00FF00"/>
              </a:solidFill>
              <a:latin typeface="Times New Roman" pitchFamily="18" charset="0"/>
              <a:cs typeface="Times New Roman" pitchFamily="18" charset="0"/>
            </a:endParaRPr>
          </a:p>
          <a:p>
            <a:pPr eaLnBrk="1" hangingPunct="1">
              <a:buFont typeface="Arial" charset="0"/>
              <a:buChar char="•"/>
            </a:pPr>
            <a:r>
              <a:rPr lang="en-GB" altLang="en-US" sz="2800" b="1" dirty="0">
                <a:solidFill>
                  <a:srgbClr val="00FF00"/>
                </a:solidFill>
                <a:latin typeface="Times New Roman" pitchFamily="18" charset="0"/>
                <a:cs typeface="Times New Roman" pitchFamily="18" charset="0"/>
              </a:rPr>
              <a:t> </a:t>
            </a:r>
            <a:r>
              <a:rPr lang="en-GB" altLang="en-US" sz="2800" b="1" dirty="0">
                <a:solidFill>
                  <a:srgbClr val="000099"/>
                </a:solidFill>
                <a:latin typeface="Times New Roman" pitchFamily="18" charset="0"/>
                <a:cs typeface="Times New Roman" pitchFamily="18" charset="0"/>
              </a:rPr>
              <a:t> </a:t>
            </a:r>
            <a:r>
              <a:rPr lang="en-ZA" altLang="en-US" sz="2800" b="1" dirty="0">
                <a:solidFill>
                  <a:srgbClr val="000099"/>
                </a:solidFill>
                <a:latin typeface="Arial" charset="0"/>
                <a:cs typeface="Arial" charset="0"/>
              </a:rPr>
              <a:t>Our theoretical analysis for </a:t>
            </a:r>
            <a:r>
              <a:rPr lang="en-ZA" sz="2800" b="1" baseline="30000" dirty="0">
                <a:latin typeface="Arial" pitchFamily="34" charset="0"/>
                <a:cs typeface="Arial" pitchFamily="34" charset="0"/>
              </a:rPr>
              <a:t>34g,m</a:t>
            </a:r>
            <a:r>
              <a:rPr lang="en-ZA" sz="2800" b="1" dirty="0">
                <a:latin typeface="Arial" pitchFamily="34" charset="0"/>
                <a:cs typeface="Arial" pitchFamily="34" charset="0"/>
              </a:rPr>
              <a:t>Cl(p,</a:t>
            </a:r>
            <a:r>
              <a:rPr lang="el-GR" altLang="en-US" sz="2800" b="1" dirty="0">
                <a:latin typeface="Arial" pitchFamily="34" charset="0"/>
                <a:cs typeface="Arial" pitchFamily="34" charset="0"/>
              </a:rPr>
              <a:t>γ</a:t>
            </a:r>
            <a:r>
              <a:rPr lang="en-ZA" sz="2800" b="1" dirty="0">
                <a:latin typeface="Arial" pitchFamily="34" charset="0"/>
                <a:cs typeface="Arial" pitchFamily="34" charset="0"/>
              </a:rPr>
              <a:t>)</a:t>
            </a:r>
            <a:r>
              <a:rPr lang="en-ZA" sz="2800" b="1" baseline="30000" dirty="0">
                <a:latin typeface="Arial" pitchFamily="34" charset="0"/>
                <a:cs typeface="Arial" pitchFamily="34" charset="0"/>
              </a:rPr>
              <a:t>35</a:t>
            </a:r>
            <a:r>
              <a:rPr lang="en-ZA" sz="2800" b="1" dirty="0">
                <a:latin typeface="Arial" pitchFamily="34" charset="0"/>
                <a:cs typeface="Arial" pitchFamily="34" charset="0"/>
              </a:rPr>
              <a:t>Ar </a:t>
            </a:r>
            <a:r>
              <a:rPr lang="en-ZA" altLang="en-US" sz="2800" b="1" dirty="0">
                <a:solidFill>
                  <a:srgbClr val="000099"/>
                </a:solidFill>
                <a:latin typeface="Arial" charset="0"/>
                <a:cs typeface="Arial" charset="0"/>
              </a:rPr>
              <a:t>shows that the total rate for negative parity states is larger than for positive parity, and thus the many negative parity states in the energy region above threshold dominate the reaction rate.</a:t>
            </a:r>
            <a:endParaRPr lang="en-GB" altLang="en-US" sz="2800" b="1" dirty="0">
              <a:solidFill>
                <a:srgbClr val="000099"/>
              </a:solidFill>
              <a:latin typeface="Times New Roman" pitchFamily="18" charset="0"/>
              <a:cs typeface="Times New Roman" pitchFamily="18" charset="0"/>
            </a:endParaRPr>
          </a:p>
          <a:p>
            <a:pPr eaLnBrk="1" hangingPunct="1">
              <a:buFont typeface="Arial" charset="0"/>
              <a:buChar char="•"/>
            </a:pPr>
            <a:endParaRPr lang="en-GB" altLang="en-US" sz="2800" b="1" dirty="0">
              <a:solidFill>
                <a:srgbClr val="FFC000"/>
              </a:solidFill>
              <a:latin typeface="Times New Roman" pitchFamily="18" charset="0"/>
              <a:cs typeface="Times New Roman" pitchFamily="18" charset="0"/>
            </a:endParaRPr>
          </a:p>
          <a:p>
            <a:pPr eaLnBrk="1" hangingPunct="1">
              <a:buFont typeface="Arial" charset="0"/>
              <a:buChar char="•"/>
            </a:pPr>
            <a:r>
              <a:rPr lang="en-GB" altLang="en-US" sz="2800" b="1" dirty="0">
                <a:solidFill>
                  <a:srgbClr val="FF0000"/>
                </a:solidFill>
                <a:latin typeface="Times New Roman" pitchFamily="18" charset="0"/>
                <a:cs typeface="Times New Roman" pitchFamily="18" charset="0"/>
              </a:rPr>
              <a:t> </a:t>
            </a:r>
            <a:r>
              <a:rPr lang="en-GB" altLang="en-US" sz="2800" b="1" dirty="0">
                <a:solidFill>
                  <a:srgbClr val="00FF00"/>
                </a:solidFill>
                <a:latin typeface="Times New Roman" pitchFamily="18" charset="0"/>
                <a:cs typeface="Times New Roman" pitchFamily="18" charset="0"/>
              </a:rPr>
              <a:t>  </a:t>
            </a:r>
            <a:r>
              <a:rPr lang="en-GB" altLang="en-US" sz="2800" b="1" dirty="0">
                <a:solidFill>
                  <a:srgbClr val="00FF00"/>
                </a:solidFill>
                <a:latin typeface="Arial" charset="0"/>
                <a:cs typeface="Arial" charset="0"/>
              </a:rPr>
              <a:t> </a:t>
            </a:r>
            <a:r>
              <a:rPr lang="en-GB" altLang="en-US" sz="2800" b="1" dirty="0">
                <a:solidFill>
                  <a:srgbClr val="9900CC"/>
                </a:solidFill>
                <a:latin typeface="Arial" charset="0"/>
                <a:cs typeface="Arial" charset="0"/>
              </a:rPr>
              <a:t>The calculated rates take into account the relative populations of the ground and first excited states of </a:t>
            </a:r>
            <a:r>
              <a:rPr lang="en-ZA" altLang="en-US" sz="2800" b="1" baseline="30000" dirty="0">
                <a:solidFill>
                  <a:srgbClr val="9900CC"/>
                </a:solidFill>
                <a:latin typeface="Arial" charset="0"/>
                <a:cs typeface="Arial" charset="0"/>
              </a:rPr>
              <a:t>34</a:t>
            </a:r>
            <a:r>
              <a:rPr lang="en-ZA" altLang="en-US" sz="2800" b="1" dirty="0">
                <a:solidFill>
                  <a:srgbClr val="9900CC"/>
                </a:solidFill>
                <a:latin typeface="Arial" charset="0"/>
                <a:cs typeface="Arial" charset="0"/>
              </a:rPr>
              <a:t>Cl as a function of temperature.</a:t>
            </a:r>
            <a:endParaRPr lang="en-GB" altLang="en-US" sz="2800" b="1" dirty="0">
              <a:solidFill>
                <a:srgbClr val="9900CC"/>
              </a:solidFill>
              <a:latin typeface="Times New Roman" pitchFamily="18" charset="0"/>
              <a:cs typeface="Times New Roman" pitchFamily="18" charset="0"/>
            </a:endParaRPr>
          </a:p>
          <a:p>
            <a:pPr eaLnBrk="1" hangingPunct="1"/>
            <a:r>
              <a:rPr lang="en-GB" altLang="en-US" sz="2800" b="1" dirty="0">
                <a:solidFill>
                  <a:srgbClr val="00FF00"/>
                </a:solidFill>
                <a:latin typeface="Times New Roman" pitchFamily="18" charset="0"/>
                <a:cs typeface="Times New Roman" pitchFamily="18" charset="0"/>
              </a:rPr>
              <a:t> </a:t>
            </a:r>
            <a:endParaRPr lang="en-GB" altLang="en-US" sz="2800" b="1" dirty="0">
              <a:solidFill>
                <a:srgbClr val="00FF00"/>
              </a:solidFill>
              <a:latin typeface="Times New Roman" pitchFamily="18" charset="0"/>
              <a:cs typeface="Arial" charset="0"/>
            </a:endParaRPr>
          </a:p>
          <a:p>
            <a:pPr eaLnBrk="1" hangingPunct="1"/>
            <a:endParaRPr lang="en-US" altLang="en-US" sz="2800" dirty="0">
              <a:latin typeface="Times New Roman" pitchFamily="18" charset="0"/>
              <a:cs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richter\Documents\rp11\nuclear_landscape-hirez.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37782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ChangeArrowheads="1"/>
          </p:cNvSpPr>
          <p:nvPr/>
        </p:nvSpPr>
        <p:spPr bwMode="auto">
          <a:xfrm>
            <a:off x="838200" y="381000"/>
            <a:ext cx="8153400" cy="6555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charset="0"/>
              <a:buChar char="•"/>
            </a:pPr>
            <a:r>
              <a:rPr lang="en-GB" altLang="en-US" sz="2800" b="1" i="1" dirty="0">
                <a:solidFill>
                  <a:srgbClr val="00FF00"/>
                </a:solidFill>
                <a:latin typeface="Arial" charset="0"/>
                <a:cs typeface="Arial" charset="0"/>
              </a:rPr>
              <a:t>   </a:t>
            </a:r>
            <a:r>
              <a:rPr lang="en-GB" altLang="en-US" sz="2800" b="1" dirty="0">
                <a:solidFill>
                  <a:srgbClr val="FF0000"/>
                </a:solidFill>
                <a:latin typeface="Arial" charset="0"/>
                <a:cs typeface="Arial" charset="0"/>
              </a:rPr>
              <a:t>The contributions from the isomeric first excited state of </a:t>
            </a:r>
            <a:r>
              <a:rPr lang="en-ZA" altLang="en-US" sz="2800" b="1" baseline="30000" dirty="0">
                <a:solidFill>
                  <a:srgbClr val="FF0000"/>
                </a:solidFill>
                <a:latin typeface="Arial" charset="0"/>
                <a:cs typeface="Arial" charset="0"/>
              </a:rPr>
              <a:t>34</a:t>
            </a:r>
            <a:r>
              <a:rPr lang="en-ZA" altLang="en-US" sz="2800" b="1" dirty="0">
                <a:solidFill>
                  <a:srgbClr val="FF0000"/>
                </a:solidFill>
                <a:latin typeface="Arial" charset="0"/>
                <a:cs typeface="Arial" charset="0"/>
              </a:rPr>
              <a:t>Cl for both positive and negative parity are small relative to that for the ground state at lower temperatures, but become dominant at higher temperatures.</a:t>
            </a:r>
          </a:p>
          <a:p>
            <a:pPr eaLnBrk="1" hangingPunct="1">
              <a:buFont typeface="Arial" charset="0"/>
              <a:buChar char="•"/>
            </a:pPr>
            <a:endParaRPr lang="en-GB" altLang="en-US" sz="2800" b="1" dirty="0">
              <a:solidFill>
                <a:srgbClr val="00FF00"/>
              </a:solidFill>
              <a:latin typeface="Arial" charset="0"/>
              <a:cs typeface="Arial" charset="0"/>
            </a:endParaRPr>
          </a:p>
          <a:p>
            <a:pPr eaLnBrk="1" hangingPunct="1">
              <a:buFont typeface="Arial" charset="0"/>
              <a:buChar char="•"/>
            </a:pPr>
            <a:r>
              <a:rPr lang="en-GB" altLang="en-US" sz="2800" b="1" dirty="0">
                <a:solidFill>
                  <a:srgbClr val="000099"/>
                </a:solidFill>
                <a:latin typeface="Arial" charset="0"/>
                <a:cs typeface="Arial" charset="0"/>
              </a:rPr>
              <a:t> </a:t>
            </a:r>
            <a:r>
              <a:rPr lang="en-ZA" altLang="en-US" sz="2800" b="1" dirty="0">
                <a:solidFill>
                  <a:srgbClr val="000099"/>
                </a:solidFill>
                <a:latin typeface="Arial" charset="0"/>
                <a:cs typeface="Arial" charset="0"/>
              </a:rPr>
              <a:t>The calculations also identify the most</a:t>
            </a:r>
          </a:p>
          <a:p>
            <a:pPr eaLnBrk="1" hangingPunct="1"/>
            <a:r>
              <a:rPr lang="en-ZA" altLang="en-US" sz="2800" b="1" dirty="0">
                <a:solidFill>
                  <a:srgbClr val="000099"/>
                </a:solidFill>
                <a:latin typeface="Arial" charset="0"/>
                <a:cs typeface="Arial" charset="0"/>
              </a:rPr>
              <a:t>prominent resonances in the reaction rates, and the analysis should serve as a guide for experiments as the spin-parity assignments of the most prominent resonances and their relative strengths are given. </a:t>
            </a:r>
          </a:p>
          <a:p>
            <a:pPr eaLnBrk="1" hangingPunct="1"/>
            <a:endParaRPr lang="en-GB" altLang="en-US" sz="2800" b="1" dirty="0">
              <a:solidFill>
                <a:srgbClr val="000099"/>
              </a:solidFill>
              <a:latin typeface="Arial" charset="0"/>
              <a:cs typeface="Arial" charset="0"/>
            </a:endParaRPr>
          </a:p>
          <a:p>
            <a:pPr eaLnBrk="1" hangingPunct="1"/>
            <a:endParaRPr lang="en-GB" altLang="en-US" sz="2800" b="1" dirty="0">
              <a:solidFill>
                <a:srgbClr val="00FF00"/>
              </a:solidFill>
              <a:latin typeface="Arial" charset="0"/>
              <a:cs typeface="Arial" charset="0"/>
            </a:endParaRPr>
          </a:p>
          <a:p>
            <a:pPr eaLnBrk="1" hangingPunct="1"/>
            <a:endParaRPr lang="en-US" altLang="en-US" sz="2800" dirty="0">
              <a:latin typeface="Arial" charset="0"/>
              <a:cs typeface="Arial"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608FA6C-0437-46B3-8085-6D6D37AE8E03}"/>
              </a:ext>
            </a:extLst>
          </p:cNvPr>
          <p:cNvSpPr/>
          <p:nvPr/>
        </p:nvSpPr>
        <p:spPr>
          <a:xfrm>
            <a:off x="583568" y="381000"/>
            <a:ext cx="7976864" cy="6678751"/>
          </a:xfrm>
          <a:prstGeom prst="rect">
            <a:avLst/>
          </a:prstGeom>
        </p:spPr>
        <p:txBody>
          <a:bodyPr wrap="none">
            <a:spAutoFit/>
          </a:bodyPr>
          <a:lstStyle/>
          <a:p>
            <a:r>
              <a:rPr lang="en-ZA" sz="2800" b="1" baseline="30000" dirty="0">
                <a:latin typeface="Arial" pitchFamily="34" charset="0"/>
                <a:cs typeface="Arial" pitchFamily="34" charset="0"/>
              </a:rPr>
              <a:t>  </a:t>
            </a:r>
            <a:r>
              <a:rPr lang="en-ZA" sz="2800" b="1" dirty="0">
                <a:latin typeface="Arial" pitchFamily="34" charset="0"/>
                <a:cs typeface="Arial" pitchFamily="34" charset="0"/>
              </a:rPr>
              <a:t>In the comparison of our calculations for</a:t>
            </a:r>
          </a:p>
          <a:p>
            <a:r>
              <a:rPr lang="en-ZA" sz="2800" b="1" baseline="30000" dirty="0">
                <a:latin typeface="Arial" pitchFamily="34" charset="0"/>
                <a:cs typeface="Arial" pitchFamily="34" charset="0"/>
              </a:rPr>
              <a:t>  34 </a:t>
            </a:r>
            <a:r>
              <a:rPr lang="en-ZA" sz="2800" b="1" dirty="0">
                <a:latin typeface="Arial" pitchFamily="34" charset="0"/>
                <a:cs typeface="Arial" pitchFamily="34" charset="0"/>
              </a:rPr>
              <a:t>S(p,</a:t>
            </a:r>
            <a:r>
              <a:rPr lang="el-GR" altLang="en-US" sz="2800" b="1" dirty="0">
                <a:latin typeface="Arial" pitchFamily="34" charset="0"/>
                <a:cs typeface="Arial" pitchFamily="34" charset="0"/>
              </a:rPr>
              <a:t>γ</a:t>
            </a:r>
            <a:r>
              <a:rPr lang="en-ZA" sz="2800" b="1" dirty="0">
                <a:latin typeface="Arial" pitchFamily="34" charset="0"/>
                <a:cs typeface="Arial" pitchFamily="34" charset="0"/>
              </a:rPr>
              <a:t>)</a:t>
            </a:r>
            <a:r>
              <a:rPr lang="en-ZA" sz="2800" b="1" baseline="30000" dirty="0">
                <a:latin typeface="Arial" pitchFamily="34" charset="0"/>
                <a:cs typeface="Arial" pitchFamily="34" charset="0"/>
              </a:rPr>
              <a:t>35</a:t>
            </a:r>
            <a:r>
              <a:rPr lang="en-ZA" sz="2800" b="1" dirty="0">
                <a:latin typeface="Arial" pitchFamily="34" charset="0"/>
                <a:cs typeface="Arial" pitchFamily="34" charset="0"/>
              </a:rPr>
              <a:t>Cl with the recent experiment of</a:t>
            </a:r>
          </a:p>
          <a:p>
            <a:r>
              <a:rPr lang="en-ZA" sz="2800" b="1" dirty="0">
                <a:latin typeface="Arial" pitchFamily="34" charset="0"/>
                <a:cs typeface="Arial" pitchFamily="34" charset="0"/>
              </a:rPr>
              <a:t> Gillespie et al. on </a:t>
            </a:r>
            <a:r>
              <a:rPr lang="en-ZA" sz="2800" b="1" baseline="30000" dirty="0">
                <a:latin typeface="Arial" panose="020B0604020202020204" pitchFamily="34" charset="0"/>
                <a:cs typeface="Arial" panose="020B0604020202020204" pitchFamily="34" charset="0"/>
              </a:rPr>
              <a:t>34</a:t>
            </a:r>
            <a:r>
              <a:rPr lang="en-ZA" sz="2800" b="1" dirty="0">
                <a:latin typeface="Arial" panose="020B0604020202020204" pitchFamily="34" charset="0"/>
                <a:cs typeface="Arial" panose="020B0604020202020204" pitchFamily="34" charset="0"/>
              </a:rPr>
              <a:t>S(</a:t>
            </a:r>
            <a:r>
              <a:rPr lang="en-ZA" sz="2800" b="1" baseline="30000" dirty="0">
                <a:latin typeface="Arial" panose="020B0604020202020204" pitchFamily="34" charset="0"/>
                <a:cs typeface="Arial" panose="020B0604020202020204" pitchFamily="34" charset="0"/>
              </a:rPr>
              <a:t>3</a:t>
            </a:r>
            <a:r>
              <a:rPr lang="en-ZA" sz="2800" b="1" dirty="0">
                <a:latin typeface="Arial" panose="020B0604020202020204" pitchFamily="34" charset="0"/>
                <a:cs typeface="Arial" panose="020B0604020202020204" pitchFamily="34" charset="0"/>
              </a:rPr>
              <a:t>He,d)</a:t>
            </a:r>
            <a:r>
              <a:rPr lang="en-ZA" sz="2800" b="1" baseline="30000" dirty="0">
                <a:latin typeface="Arial" panose="020B0604020202020204" pitchFamily="34" charset="0"/>
                <a:cs typeface="Arial" panose="020B0604020202020204" pitchFamily="34" charset="0"/>
              </a:rPr>
              <a:t>35</a:t>
            </a:r>
            <a:r>
              <a:rPr lang="en-ZA" sz="2800" b="1" dirty="0">
                <a:latin typeface="Arial" panose="020B0604020202020204" pitchFamily="34" charset="0"/>
                <a:cs typeface="Arial" panose="020B0604020202020204" pitchFamily="34" charset="0"/>
              </a:rPr>
              <a:t>Cl there is good</a:t>
            </a:r>
          </a:p>
          <a:p>
            <a:r>
              <a:rPr lang="en-ZA" sz="2800" b="1" dirty="0">
                <a:latin typeface="Arial" panose="020B0604020202020204" pitchFamily="34" charset="0"/>
                <a:cs typeface="Arial" panose="020B0604020202020204" pitchFamily="34" charset="0"/>
              </a:rPr>
              <a:t> agreement between the calculated total rate </a:t>
            </a:r>
          </a:p>
          <a:p>
            <a:r>
              <a:rPr lang="en-ZA" sz="2800" b="1" dirty="0">
                <a:latin typeface="Arial" panose="020B0604020202020204" pitchFamily="34" charset="0"/>
                <a:cs typeface="Arial" panose="020B0604020202020204" pitchFamily="34" charset="0"/>
              </a:rPr>
              <a:t> and the experimental rate up to 2.7 GK,</a:t>
            </a:r>
          </a:p>
          <a:p>
            <a:r>
              <a:rPr lang="en-ZA" sz="2800" b="1" dirty="0">
                <a:latin typeface="Arial" panose="020B0604020202020204" pitchFamily="34" charset="0"/>
                <a:cs typeface="Arial" panose="020B0604020202020204" pitchFamily="34" charset="0"/>
              </a:rPr>
              <a:t> except in the low-temperature region where</a:t>
            </a:r>
          </a:p>
          <a:p>
            <a:r>
              <a:rPr lang="en-ZA" sz="2800" b="1" dirty="0">
                <a:latin typeface="Arial" panose="020B0604020202020204" pitchFamily="34" charset="0"/>
                <a:cs typeface="Arial" panose="020B0604020202020204" pitchFamily="34" charset="0"/>
              </a:rPr>
              <a:t> the theory is up to an order of magnitude</a:t>
            </a:r>
          </a:p>
          <a:p>
            <a:r>
              <a:rPr lang="en-ZA" sz="2800" b="1" dirty="0">
                <a:latin typeface="Arial" panose="020B0604020202020204" pitchFamily="34" charset="0"/>
                <a:cs typeface="Arial" panose="020B0604020202020204" pitchFamily="34" charset="0"/>
              </a:rPr>
              <a:t> larger. The difference is due to the </a:t>
            </a:r>
            <a:r>
              <a:rPr lang="en-ZA" sz="2800" b="1" dirty="0" err="1">
                <a:latin typeface="Arial" panose="020B0604020202020204" pitchFamily="34" charset="0"/>
                <a:cs typeface="Arial" panose="020B0604020202020204" pitchFamily="34" charset="0"/>
              </a:rPr>
              <a:t>spectro</a:t>
            </a:r>
            <a:r>
              <a:rPr lang="en-ZA" sz="2800" b="1" dirty="0">
                <a:latin typeface="Arial" panose="020B0604020202020204" pitchFamily="34" charset="0"/>
                <a:cs typeface="Arial" panose="020B0604020202020204" pitchFamily="34" charset="0"/>
              </a:rPr>
              <a:t>-</a:t>
            </a:r>
          </a:p>
          <a:p>
            <a:r>
              <a:rPr lang="en-ZA" sz="2800" b="1" dirty="0">
                <a:latin typeface="Arial" panose="020B0604020202020204" pitchFamily="34" charset="0"/>
                <a:cs typeface="Arial" panose="020B0604020202020204" pitchFamily="34" charset="0"/>
              </a:rPr>
              <a:t> </a:t>
            </a:r>
            <a:r>
              <a:rPr lang="en-ZA" sz="2800" b="1" dirty="0" err="1">
                <a:latin typeface="Arial" panose="020B0604020202020204" pitchFamily="34" charset="0"/>
                <a:cs typeface="Arial" panose="020B0604020202020204" pitchFamily="34" charset="0"/>
              </a:rPr>
              <a:t>scopic</a:t>
            </a:r>
            <a:r>
              <a:rPr lang="en-ZA" sz="2800" b="1" dirty="0">
                <a:latin typeface="Arial" panose="020B0604020202020204" pitchFamily="34" charset="0"/>
                <a:cs typeface="Arial" panose="020B0604020202020204" pitchFamily="34" charset="0"/>
              </a:rPr>
              <a:t> factor of the 1/2</a:t>
            </a:r>
            <a:r>
              <a:rPr lang="en-ZA" sz="2800" b="1" baseline="30000" dirty="0">
                <a:latin typeface="Arial" panose="020B0604020202020204" pitchFamily="34" charset="0"/>
                <a:cs typeface="Arial" panose="020B0604020202020204" pitchFamily="34" charset="0"/>
              </a:rPr>
              <a:t>_</a:t>
            </a:r>
            <a:r>
              <a:rPr lang="en-ZA" sz="2800" b="1" dirty="0">
                <a:latin typeface="Arial" panose="020B0604020202020204" pitchFamily="34" charset="0"/>
                <a:cs typeface="Arial" panose="020B0604020202020204" pitchFamily="34" charset="0"/>
              </a:rPr>
              <a:t>(2) state. Adopting </a:t>
            </a:r>
          </a:p>
          <a:p>
            <a:r>
              <a:rPr lang="en-ZA" sz="2800" b="1" dirty="0">
                <a:latin typeface="Arial" panose="020B0604020202020204" pitchFamily="34" charset="0"/>
                <a:cs typeface="Arial" panose="020B0604020202020204" pitchFamily="34" charset="0"/>
              </a:rPr>
              <a:t> the experimental value resolves the problem.</a:t>
            </a:r>
          </a:p>
          <a:p>
            <a:endParaRPr lang="en-ZA" b="1" dirty="0">
              <a:latin typeface="Arial" pitchFamily="34" charset="0"/>
              <a:cs typeface="Arial" pitchFamily="34" charset="0"/>
            </a:endParaRPr>
          </a:p>
          <a:p>
            <a:r>
              <a:rPr lang="en-ZA" sz="2800" b="1" dirty="0">
                <a:solidFill>
                  <a:srgbClr val="FF0000"/>
                </a:solidFill>
                <a:latin typeface="Arial" pitchFamily="34" charset="0"/>
                <a:cs typeface="Arial" pitchFamily="34" charset="0"/>
              </a:rPr>
              <a:t>The contribution from negative parity also </a:t>
            </a:r>
          </a:p>
          <a:p>
            <a:r>
              <a:rPr lang="en-ZA" sz="2800" b="1" dirty="0">
                <a:solidFill>
                  <a:srgbClr val="FF0000"/>
                </a:solidFill>
                <a:latin typeface="Arial" pitchFamily="34" charset="0"/>
                <a:cs typeface="Arial" pitchFamily="34" charset="0"/>
              </a:rPr>
              <a:t>dominates except for an intermediate region</a:t>
            </a:r>
          </a:p>
          <a:p>
            <a:r>
              <a:rPr lang="en-ZA" sz="2800" b="1" dirty="0">
                <a:solidFill>
                  <a:srgbClr val="FF0000"/>
                </a:solidFill>
                <a:latin typeface="Arial" pitchFamily="34" charset="0"/>
                <a:cs typeface="Arial" pitchFamily="34" charset="0"/>
              </a:rPr>
              <a:t>near T ~ 1 GK. The dominant resonances are</a:t>
            </a:r>
          </a:p>
          <a:p>
            <a:r>
              <a:rPr lang="en-ZA" sz="2800" b="1" dirty="0">
                <a:solidFill>
                  <a:srgbClr val="FF0000"/>
                </a:solidFill>
                <a:latin typeface="Arial" pitchFamily="34" charset="0"/>
                <a:cs typeface="Arial" pitchFamily="34" charset="0"/>
              </a:rPr>
              <a:t>also indicated.</a:t>
            </a:r>
          </a:p>
          <a:p>
            <a:r>
              <a:rPr lang="en-ZA" b="1" baseline="30000" dirty="0">
                <a:latin typeface="Arial" pitchFamily="34" charset="0"/>
                <a:cs typeface="Arial" pitchFamily="34" charset="0"/>
              </a:rPr>
              <a:t> </a:t>
            </a:r>
            <a:endParaRPr lang="en-ZA" dirty="0"/>
          </a:p>
        </p:txBody>
      </p:sp>
    </p:spTree>
    <p:extLst>
      <p:ext uri="{BB962C8B-B14F-4D97-AF65-F5344CB8AC3E}">
        <p14:creationId xmlns:p14="http://schemas.microsoft.com/office/powerpoint/2010/main" val="13050651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BFC537A-F5FC-42EC-A665-87F985AE70AC}"/>
              </a:ext>
            </a:extLst>
          </p:cNvPr>
          <p:cNvSpPr/>
          <p:nvPr/>
        </p:nvSpPr>
        <p:spPr>
          <a:xfrm>
            <a:off x="838200" y="609600"/>
            <a:ext cx="8153400" cy="4401205"/>
          </a:xfrm>
          <a:prstGeom prst="rect">
            <a:avLst/>
          </a:prstGeom>
        </p:spPr>
        <p:txBody>
          <a:bodyPr wrap="square">
            <a:spAutoFit/>
          </a:bodyPr>
          <a:lstStyle/>
          <a:p>
            <a:r>
              <a:rPr lang="en-US" sz="2800" b="1" dirty="0">
                <a:solidFill>
                  <a:srgbClr val="FF0000"/>
                </a:solidFill>
                <a:latin typeface="Arial" panose="020B0604020202020204" pitchFamily="34" charset="0"/>
                <a:ea typeface="Calibri" panose="020F0502020204030204" pitchFamily="34" charset="0"/>
                <a:cs typeface="Arial" panose="020B0604020202020204" pitchFamily="34" charset="0"/>
              </a:rPr>
              <a:t>Uncertainties in the reaction rates: </a:t>
            </a:r>
          </a:p>
          <a:p>
            <a:endParaRPr lang="en-US" sz="2800" b="1" dirty="0">
              <a:solidFill>
                <a:srgbClr val="FF0000"/>
              </a:solidFill>
              <a:latin typeface="Arial" panose="020B0604020202020204" pitchFamily="34" charset="0"/>
              <a:ea typeface="Calibri" panose="020F0502020204030204" pitchFamily="34" charset="0"/>
              <a:cs typeface="Arial" panose="020B0604020202020204" pitchFamily="34" charset="0"/>
            </a:endParaRPr>
          </a:p>
          <a:p>
            <a:r>
              <a:rPr lang="en-US" sz="2800" b="1" dirty="0">
                <a:latin typeface="Arial" panose="020B0604020202020204" pitchFamily="34" charset="0"/>
                <a:ea typeface="Calibri" panose="020F0502020204030204" pitchFamily="34" charset="0"/>
                <a:cs typeface="Arial" panose="020B0604020202020204" pitchFamily="34" charset="0"/>
              </a:rPr>
              <a:t>These will be obtained using a Monte Carlo sampling of shell-model uncertainties in the calculated resonance properties. The rate program is currently being modified to produce inputs for STARLIB. </a:t>
            </a:r>
          </a:p>
          <a:p>
            <a:endParaRPr lang="en-US" sz="2800" b="1" dirty="0">
              <a:latin typeface="Arial" panose="020B0604020202020204" pitchFamily="34" charset="0"/>
              <a:cs typeface="Arial" panose="020B0604020202020204" pitchFamily="34" charset="0"/>
            </a:endParaRPr>
          </a:p>
          <a:p>
            <a:endParaRPr lang="en-US" sz="2800" b="1" dirty="0">
              <a:latin typeface="Arial" panose="020B0604020202020204" pitchFamily="34" charset="0"/>
              <a:cs typeface="Arial" panose="020B0604020202020204" pitchFamily="34" charset="0"/>
            </a:endParaRPr>
          </a:p>
          <a:p>
            <a:r>
              <a:rPr lang="en-US" sz="2800" b="1" dirty="0">
                <a:latin typeface="Arial" panose="020B0604020202020204" pitchFamily="34" charset="0"/>
                <a:cs typeface="Arial" panose="020B0604020202020204" pitchFamily="34" charset="0"/>
              </a:rPr>
              <a:t>                            **********</a:t>
            </a:r>
            <a:endParaRPr lang="en-ZA"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491857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
          <p:cNvSpPr>
            <a:spLocks noChangeArrowheads="1"/>
          </p:cNvSpPr>
          <p:nvPr/>
        </p:nvSpPr>
        <p:spPr bwMode="auto">
          <a:xfrm>
            <a:off x="3540125" y="3198813"/>
            <a:ext cx="19081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GB" altLang="en-US" sz="2400" b="1">
                <a:solidFill>
                  <a:srgbClr val="00FF00"/>
                </a:solidFill>
                <a:latin typeface="Arial" charset="0"/>
                <a:cs typeface="Arial" charset="0"/>
              </a:rPr>
              <a:t>Thank you !</a:t>
            </a:r>
            <a:endParaRPr lang="en-US" altLang="en-US" sz="2400">
              <a:latin typeface="Times New Roman" pitchFamily="18" charset="0"/>
              <a:cs typeface="Arial" charset="0"/>
            </a:endParaRPr>
          </a:p>
        </p:txBody>
      </p:sp>
      <p:pic>
        <p:nvPicPr>
          <p:cNvPr id="3993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4724400"/>
            <a:ext cx="16459200" cy="1234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0" name="Rectangle 3"/>
          <p:cNvSpPr>
            <a:spLocks noChangeArrowheads="1"/>
          </p:cNvSpPr>
          <p:nvPr/>
        </p:nvSpPr>
        <p:spPr bwMode="auto">
          <a:xfrm>
            <a:off x="3617913" y="2362200"/>
            <a:ext cx="23256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GB" altLang="en-US" sz="2400" b="1">
                <a:solidFill>
                  <a:srgbClr val="00FF00"/>
                </a:solidFill>
                <a:latin typeface="Arial" charset="0"/>
                <a:cs typeface="Arial" charset="0"/>
              </a:rPr>
              <a:t>THANK YOU !</a:t>
            </a:r>
            <a:endParaRPr lang="en-US" altLang="en-US" sz="2400">
              <a:latin typeface="Times New Roman" pitchFamily="18" charset="0"/>
              <a:cs typeface="Arial"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rot="10800000" flipV="1">
            <a:off x="347730" y="2886908"/>
            <a:ext cx="8001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3" name="Rectangle 2"/>
          <p:cNvSpPr/>
          <p:nvPr/>
        </p:nvSpPr>
        <p:spPr>
          <a:xfrm>
            <a:off x="609600" y="685800"/>
            <a:ext cx="7924800" cy="4524315"/>
          </a:xfrm>
          <a:prstGeom prst="rect">
            <a:avLst/>
          </a:prstGeom>
        </p:spPr>
        <p:txBody>
          <a:bodyPr wrap="square">
            <a:spAutoFit/>
          </a:bodyPr>
          <a:lstStyle/>
          <a:p>
            <a:r>
              <a:rPr lang="en-ZA" dirty="0"/>
              <a:t>We need to find a way to put an error bar on the rates. </a:t>
            </a:r>
            <a:br>
              <a:rPr lang="en-ZA" dirty="0"/>
            </a:br>
            <a:endParaRPr lang="en-ZA" dirty="0"/>
          </a:p>
          <a:p>
            <a:r>
              <a:rPr lang="en-ZA" dirty="0"/>
              <a:t>I attach a figure for the p (l=1) spectroscopic factors and </a:t>
            </a:r>
            <a:r>
              <a:rPr lang="en-ZA" dirty="0" err="1"/>
              <a:t>labeled</a:t>
            </a:r>
            <a:endParaRPr lang="en-ZA" dirty="0"/>
          </a:p>
          <a:p>
            <a:r>
              <a:rPr lang="en-ZA" dirty="0"/>
              <a:t>the most important states from your table.</a:t>
            </a:r>
          </a:p>
          <a:p>
            <a:r>
              <a:rPr lang="en-ZA" dirty="0"/>
              <a:t>What we need to do is slide the whole spectrum up by about 1 MeV in 0.1 MeV steps</a:t>
            </a:r>
          </a:p>
          <a:p>
            <a:r>
              <a:rPr lang="en-ZA" dirty="0"/>
              <a:t>and get a rate for each one (the new input I sent amounts to moving everything up </a:t>
            </a:r>
            <a:br>
              <a:rPr lang="en-ZA" dirty="0"/>
            </a:br>
            <a:r>
              <a:rPr lang="en-ZA" dirty="0"/>
              <a:t>by about 0.7 MeV). The min-max from the obtained rates will provide an error bar on the rates.</a:t>
            </a:r>
          </a:p>
          <a:p>
            <a:r>
              <a:rPr lang="en-ZA" dirty="0"/>
              <a:t>The point of this paper will be to discuss this error.</a:t>
            </a:r>
          </a:p>
          <a:p>
            <a:r>
              <a:rPr lang="en-ZA" dirty="0"/>
              <a:t>Perhaps you can modify the </a:t>
            </a:r>
            <a:r>
              <a:rPr lang="en-ZA" dirty="0" err="1"/>
              <a:t>rp</a:t>
            </a:r>
            <a:r>
              <a:rPr lang="en-ZA" dirty="0"/>
              <a:t> program (or the input) to do this.</a:t>
            </a:r>
          </a:p>
          <a:p>
            <a:r>
              <a:rPr lang="en-ZA" dirty="0"/>
              <a:t>If not we can discuss in Ischia.</a:t>
            </a:r>
          </a:p>
          <a:p>
            <a:pPr eaLnBrk="1" hangingPunct="1"/>
            <a:endParaRPr lang="en-ZA" altLang="en-US" b="1" dirty="0">
              <a:solidFill>
                <a:srgbClr val="000099"/>
              </a:solidFill>
              <a:latin typeface="Arial" charset="0"/>
              <a:cs typeface="Arial" charset="0"/>
            </a:endParaRPr>
          </a:p>
          <a:p>
            <a:pPr eaLnBrk="1" hangingPunct="1"/>
            <a:endParaRPr lang="en-ZA" altLang="en-US" b="1" dirty="0">
              <a:solidFill>
                <a:srgbClr val="000099"/>
              </a:solidFill>
              <a:latin typeface="Arial" charset="0"/>
              <a:cs typeface="Arial" charset="0"/>
            </a:endParaRPr>
          </a:p>
          <a:p>
            <a:pPr eaLnBrk="1" hangingPunct="1"/>
            <a:endParaRPr lang="en-ZA" altLang="en-US" b="1" dirty="0">
              <a:solidFill>
                <a:srgbClr val="000099"/>
              </a:solidFill>
              <a:latin typeface="Arial" charset="0"/>
              <a:cs typeface="Arial" charset="0"/>
            </a:endParaRPr>
          </a:p>
          <a:p>
            <a:pPr eaLnBrk="1" hangingPunct="1"/>
            <a:endParaRPr lang="en-ZA" altLang="en-US" b="1" dirty="0">
              <a:solidFill>
                <a:srgbClr val="000099"/>
              </a:solidFill>
              <a:latin typeface="Arial" charset="0"/>
              <a:cs typeface="Arial" charset="0"/>
            </a:endParaRPr>
          </a:p>
        </p:txBody>
      </p:sp>
    </p:spTree>
    <p:extLst>
      <p:ext uri="{BB962C8B-B14F-4D97-AF65-F5344CB8AC3E}">
        <p14:creationId xmlns:p14="http://schemas.microsoft.com/office/powerpoint/2010/main" val="23718212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4928387-A60D-41CD-8164-AE997B4F2BF2}"/>
              </a:ext>
            </a:extLst>
          </p:cNvPr>
          <p:cNvPicPr>
            <a:picLocks noChangeAspect="1"/>
          </p:cNvPicPr>
          <p:nvPr/>
        </p:nvPicPr>
        <p:blipFill>
          <a:blip r:embed="rId2"/>
          <a:stretch>
            <a:fillRect/>
          </a:stretch>
        </p:blipFill>
        <p:spPr>
          <a:xfrm>
            <a:off x="76200" y="609600"/>
            <a:ext cx="8839200" cy="5562599"/>
          </a:xfrm>
          <a:prstGeom prst="rect">
            <a:avLst/>
          </a:prstGeom>
        </p:spPr>
      </p:pic>
    </p:spTree>
    <p:extLst>
      <p:ext uri="{BB962C8B-B14F-4D97-AF65-F5344CB8AC3E}">
        <p14:creationId xmlns:p14="http://schemas.microsoft.com/office/powerpoint/2010/main" val="7212425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1219200" y="914400"/>
            <a:ext cx="6248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GB" altLang="en-US" sz="2400" b="1" i="1">
                <a:solidFill>
                  <a:srgbClr val="00FF00"/>
                </a:solidFill>
                <a:latin typeface="Times New Roman" pitchFamily="18" charset="0"/>
                <a:cs typeface="Times New Roman" pitchFamily="18" charset="0"/>
              </a:rPr>
              <a:t>Figure 6. Relative contributions to the reaction rates for x = -E</a:t>
            </a:r>
            <a:r>
              <a:rPr lang="en-GB" altLang="en-US" sz="2400" b="1" i="1" baseline="-25000">
                <a:solidFill>
                  <a:srgbClr val="00FF00"/>
                </a:solidFill>
                <a:latin typeface="Times New Roman" pitchFamily="18" charset="0"/>
                <a:cs typeface="Times New Roman" pitchFamily="18" charset="0"/>
              </a:rPr>
              <a:t>res </a:t>
            </a:r>
            <a:r>
              <a:rPr lang="en-GB" altLang="en-US" sz="2400" b="1" i="1">
                <a:solidFill>
                  <a:srgbClr val="00FF00"/>
                </a:solidFill>
                <a:latin typeface="Times New Roman" pitchFamily="18" charset="0"/>
                <a:cs typeface="Times New Roman" pitchFamily="18" charset="0"/>
              </a:rPr>
              <a:t>/(kT) with T9 = 10. Resonant reaction rate  </a:t>
            </a:r>
            <a:r>
              <a:rPr lang="el-GR" altLang="en-US" sz="2400" b="1" i="1">
                <a:solidFill>
                  <a:srgbClr val="00FF00"/>
                </a:solidFill>
                <a:latin typeface="Times New Roman" pitchFamily="18" charset="0"/>
                <a:cs typeface="Times New Roman" pitchFamily="18" charset="0"/>
              </a:rPr>
              <a:t>α</a:t>
            </a:r>
            <a:r>
              <a:rPr lang="en-US" altLang="en-US" sz="2400" b="1" i="1">
                <a:solidFill>
                  <a:srgbClr val="00FF00"/>
                </a:solidFill>
                <a:latin typeface="Times New Roman" pitchFamily="18" charset="0"/>
                <a:cs typeface="Times New Roman" pitchFamily="18" charset="0"/>
              </a:rPr>
              <a:t>   </a:t>
            </a:r>
            <a:r>
              <a:rPr lang="el-GR" altLang="en-US" sz="2400" b="1" i="1">
                <a:solidFill>
                  <a:srgbClr val="00FF00"/>
                </a:solidFill>
                <a:latin typeface="Times New Roman" pitchFamily="18" charset="0"/>
                <a:cs typeface="Times New Roman" pitchFamily="18" charset="0"/>
              </a:rPr>
              <a:t>Σ</a:t>
            </a:r>
            <a:r>
              <a:rPr lang="en-US" altLang="en-US" sz="2400" b="1" i="1" baseline="-25000">
                <a:solidFill>
                  <a:srgbClr val="00FF00"/>
                </a:solidFill>
                <a:latin typeface="Times New Roman" pitchFamily="18" charset="0"/>
                <a:cs typeface="Times New Roman" pitchFamily="18" charset="0"/>
              </a:rPr>
              <a:t>f</a:t>
            </a:r>
            <a:r>
              <a:rPr lang="en-US" altLang="en-US" sz="2400" b="1" i="1">
                <a:solidFill>
                  <a:srgbClr val="00FF00"/>
                </a:solidFill>
                <a:latin typeface="Times New Roman" pitchFamily="18" charset="0"/>
                <a:cs typeface="Times New Roman" pitchFamily="18" charset="0"/>
              </a:rPr>
              <a:t> </a:t>
            </a:r>
            <a:r>
              <a:rPr lang="el-GR" altLang="en-US" sz="2400" b="1" i="1">
                <a:solidFill>
                  <a:srgbClr val="00FF00"/>
                </a:solidFill>
                <a:latin typeface="Times New Roman" pitchFamily="18" charset="0"/>
                <a:cs typeface="Times New Roman" pitchFamily="18" charset="0"/>
              </a:rPr>
              <a:t>ωγ</a:t>
            </a:r>
            <a:r>
              <a:rPr lang="en-US" altLang="en-US" sz="2400" b="1" i="1" baseline="-25000">
                <a:solidFill>
                  <a:srgbClr val="00FF00"/>
                </a:solidFill>
                <a:latin typeface="Times New Roman" pitchFamily="18" charset="0"/>
                <a:cs typeface="Times New Roman" pitchFamily="18" charset="0"/>
              </a:rPr>
              <a:t>i f  </a:t>
            </a:r>
            <a:r>
              <a:rPr lang="en-US" altLang="en-US" sz="2400" b="1" i="1">
                <a:solidFill>
                  <a:srgbClr val="00FF00"/>
                </a:solidFill>
                <a:latin typeface="Times New Roman" pitchFamily="18" charset="0"/>
                <a:cs typeface="Times New Roman" pitchFamily="18" charset="0"/>
              </a:rPr>
              <a:t>e </a:t>
            </a:r>
            <a:r>
              <a:rPr lang="en-GB" altLang="en-US" sz="2400" b="1" i="1" baseline="30000">
                <a:solidFill>
                  <a:srgbClr val="00FF00"/>
                </a:solidFill>
                <a:latin typeface="Times New Roman" pitchFamily="18" charset="0"/>
                <a:cs typeface="Times New Roman" pitchFamily="18" charset="0"/>
              </a:rPr>
              <a:t>-Eres /(kT)</a:t>
            </a:r>
            <a:r>
              <a:rPr lang="en-GB" altLang="en-US" sz="2400" b="1" i="1">
                <a:solidFill>
                  <a:srgbClr val="00FF00"/>
                </a:solidFill>
                <a:latin typeface="Times New Roman" pitchFamily="18" charset="0"/>
                <a:cs typeface="Times New Roman" pitchFamily="18" charset="0"/>
              </a:rPr>
              <a:t> .</a:t>
            </a:r>
            <a:endParaRPr lang="en-US" altLang="en-US" sz="2400" baseline="30000">
              <a:latin typeface="Times New Roman" pitchFamily="18" charset="0"/>
              <a:cs typeface="Arial" charset="0"/>
            </a:endParaRPr>
          </a:p>
        </p:txBody>
      </p:sp>
      <p:pic>
        <p:nvPicPr>
          <p:cNvPr id="4096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4450" y="0"/>
            <a:ext cx="65151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ProcessMovie.xdiv4_12000.avi">
            <a:hlinkClick r:id="" action="ppaction://media"/>
          </p:cNvPr>
          <p:cNvPicPr>
            <a:picLocks noChangeAspect="1"/>
          </p:cNvPicPr>
          <p:nvPr>
            <a:videoFile r:link="rId2"/>
            <p:extLst>
              <p:ext uri="{DAA4B4D4-6D71-4841-9C94-3DE7FCFB9230}">
                <p14:media xmlns:p14="http://schemas.microsoft.com/office/powerpoint/2010/main" r:link="rId1"/>
              </p:ext>
            </p:extLst>
          </p:nvPr>
        </p:nvPicPr>
        <p:blipFill>
          <a:blip r:embed="rId4">
            <a:extLst>
              <a:ext uri="{28A0092B-C50C-407E-A947-70E740481C1C}">
                <a14:useLocalDpi xmlns:a14="http://schemas.microsoft.com/office/drawing/2010/main" val="0"/>
              </a:ext>
            </a:extLst>
          </a:blip>
          <a:srcRect/>
          <a:stretch>
            <a:fillRect/>
          </a:stretch>
        </p:blipFill>
        <p:spPr bwMode="auto">
          <a:xfrm>
            <a:off x="-1143000" y="133350"/>
            <a:ext cx="11506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685800"/>
            <a:ext cx="7848600" cy="6555641"/>
          </a:xfrm>
          <a:prstGeom prst="rect">
            <a:avLst/>
          </a:prstGeom>
        </p:spPr>
        <p:txBody>
          <a:bodyPr wrap="square">
            <a:spAutoFit/>
          </a:bodyPr>
          <a:lstStyle/>
          <a:p>
            <a:r>
              <a:rPr lang="en-ZA" sz="2800" b="1" dirty="0">
                <a:solidFill>
                  <a:srgbClr val="FF0000"/>
                </a:solidFill>
                <a:latin typeface="Arial" pitchFamily="34" charset="0"/>
                <a:cs typeface="Arial" pitchFamily="34" charset="0"/>
              </a:rPr>
              <a:t>In  explosive stellar environments, which include classical novae and x-ray </a:t>
            </a:r>
            <a:r>
              <a:rPr lang="en-ZA" sz="2800" b="1" dirty="0" err="1">
                <a:solidFill>
                  <a:srgbClr val="FF0000"/>
                </a:solidFill>
                <a:latin typeface="Arial" pitchFamily="34" charset="0"/>
                <a:cs typeface="Arial" pitchFamily="34" charset="0"/>
              </a:rPr>
              <a:t>bursters</a:t>
            </a:r>
            <a:r>
              <a:rPr lang="en-ZA" sz="2800" b="1" dirty="0">
                <a:solidFill>
                  <a:srgbClr val="FF0000"/>
                </a:solidFill>
                <a:latin typeface="Arial" pitchFamily="34" charset="0"/>
                <a:cs typeface="Arial" pitchFamily="34" charset="0"/>
              </a:rPr>
              <a:t>, thermonuclear </a:t>
            </a:r>
            <a:r>
              <a:rPr lang="en-ZA" sz="2800" b="1" dirty="0" err="1">
                <a:solidFill>
                  <a:srgbClr val="FF0000"/>
                </a:solidFill>
                <a:latin typeface="Arial" pitchFamily="34" charset="0"/>
                <a:cs typeface="Arial" pitchFamily="34" charset="0"/>
              </a:rPr>
              <a:t>radiative</a:t>
            </a:r>
            <a:r>
              <a:rPr lang="en-ZA" sz="2800" b="1" dirty="0">
                <a:solidFill>
                  <a:srgbClr val="FF0000"/>
                </a:solidFill>
                <a:latin typeface="Arial" pitchFamily="34" charset="0"/>
                <a:cs typeface="Arial" pitchFamily="34" charset="0"/>
              </a:rPr>
              <a:t> capture reactions on unstable nuclei determine the path of </a:t>
            </a:r>
            <a:r>
              <a:rPr lang="en-ZA" sz="2800" b="1" dirty="0" err="1">
                <a:solidFill>
                  <a:srgbClr val="FF0000"/>
                </a:solidFill>
                <a:latin typeface="Arial" pitchFamily="34" charset="0"/>
                <a:cs typeface="Arial" pitchFamily="34" charset="0"/>
              </a:rPr>
              <a:t>nucleosynthesis</a:t>
            </a:r>
            <a:r>
              <a:rPr lang="en-ZA" sz="2800" b="1" dirty="0">
                <a:solidFill>
                  <a:srgbClr val="FF0000"/>
                </a:solidFill>
                <a:latin typeface="Arial" pitchFamily="34" charset="0"/>
                <a:cs typeface="Arial" pitchFamily="34" charset="0"/>
              </a:rPr>
              <a:t> toward the proton drip line.</a:t>
            </a:r>
          </a:p>
          <a:p>
            <a:endParaRPr lang="en-ZA" sz="2800" b="1" dirty="0">
              <a:solidFill>
                <a:srgbClr val="FF0000"/>
              </a:solidFill>
              <a:latin typeface="Times New Roman" pitchFamily="18" charset="0"/>
              <a:cs typeface="Times New Roman" pitchFamily="18" charset="0"/>
            </a:endParaRPr>
          </a:p>
          <a:p>
            <a:r>
              <a:rPr lang="en-ZA" sz="2800" b="1" dirty="0">
                <a:latin typeface="Arial" pitchFamily="34" charset="0"/>
                <a:cs typeface="Arial" pitchFamily="34" charset="0"/>
              </a:rPr>
              <a:t>The thermonuclear </a:t>
            </a:r>
            <a:r>
              <a:rPr lang="en-ZA" sz="2800" b="1" baseline="30000" dirty="0">
                <a:latin typeface="Arial" pitchFamily="34" charset="0"/>
                <a:cs typeface="Arial" pitchFamily="34" charset="0"/>
              </a:rPr>
              <a:t>34g,m</a:t>
            </a:r>
            <a:r>
              <a:rPr lang="en-ZA" sz="2800" b="1" dirty="0">
                <a:latin typeface="Arial" pitchFamily="34" charset="0"/>
                <a:cs typeface="Arial" pitchFamily="34" charset="0"/>
              </a:rPr>
              <a:t>Cl(p,</a:t>
            </a:r>
            <a:r>
              <a:rPr lang="el-GR" altLang="en-US" sz="2800" b="1" dirty="0">
                <a:latin typeface="Arial" pitchFamily="34" charset="0"/>
                <a:cs typeface="Arial" pitchFamily="34" charset="0"/>
              </a:rPr>
              <a:t>γ</a:t>
            </a:r>
            <a:r>
              <a:rPr lang="en-ZA" sz="2800" b="1" dirty="0">
                <a:latin typeface="Arial" pitchFamily="34" charset="0"/>
                <a:cs typeface="Arial" pitchFamily="34" charset="0"/>
              </a:rPr>
              <a:t>)</a:t>
            </a:r>
            <a:r>
              <a:rPr lang="en-ZA" sz="2800" b="1" baseline="30000" dirty="0">
                <a:latin typeface="Arial" pitchFamily="34" charset="0"/>
                <a:cs typeface="Arial" pitchFamily="34" charset="0"/>
              </a:rPr>
              <a:t>35</a:t>
            </a:r>
            <a:r>
              <a:rPr lang="en-ZA" sz="2800" b="1" dirty="0">
                <a:latin typeface="Arial" pitchFamily="34" charset="0"/>
                <a:cs typeface="Arial" pitchFamily="34" charset="0"/>
              </a:rPr>
              <a:t>Ar reaction rates are unknown at nova temperatures due to a lack of experimental nuclear physics data for the resonances up to about 800 </a:t>
            </a:r>
            <a:r>
              <a:rPr lang="en-ZA" sz="2800" b="1" dirty="0" err="1">
                <a:latin typeface="Arial" pitchFamily="34" charset="0"/>
                <a:cs typeface="Arial" pitchFamily="34" charset="0"/>
              </a:rPr>
              <a:t>keV</a:t>
            </a:r>
            <a:r>
              <a:rPr lang="en-ZA" sz="2800" b="1" dirty="0">
                <a:latin typeface="Arial" pitchFamily="34" charset="0"/>
                <a:cs typeface="Arial" pitchFamily="34" charset="0"/>
              </a:rPr>
              <a:t> above the </a:t>
            </a:r>
            <a:r>
              <a:rPr lang="en-ZA" sz="2800" b="1" baseline="30000" dirty="0">
                <a:latin typeface="Arial" pitchFamily="34" charset="0"/>
                <a:cs typeface="Arial" pitchFamily="34" charset="0"/>
              </a:rPr>
              <a:t>35</a:t>
            </a:r>
            <a:r>
              <a:rPr lang="en-ZA" sz="2800" b="1" dirty="0">
                <a:latin typeface="Arial" pitchFamily="34" charset="0"/>
                <a:cs typeface="Arial" pitchFamily="34" charset="0"/>
              </a:rPr>
              <a:t>Ar proton separation energy </a:t>
            </a:r>
          </a:p>
          <a:p>
            <a:r>
              <a:rPr lang="en-ZA" sz="2800" b="1" dirty="0">
                <a:latin typeface="Arial" pitchFamily="34" charset="0"/>
                <a:cs typeface="Arial" pitchFamily="34" charset="0"/>
              </a:rPr>
              <a:t>(</a:t>
            </a:r>
            <a:r>
              <a:rPr lang="en-ZA" sz="2800" b="1" dirty="0" err="1">
                <a:latin typeface="Arial" pitchFamily="34" charset="0"/>
                <a:cs typeface="Arial" pitchFamily="34" charset="0"/>
              </a:rPr>
              <a:t>S</a:t>
            </a:r>
            <a:r>
              <a:rPr lang="en-ZA" sz="2800" b="1" baseline="-25000" dirty="0" err="1">
                <a:latin typeface="Arial" pitchFamily="34" charset="0"/>
                <a:cs typeface="Arial" pitchFamily="34" charset="0"/>
              </a:rPr>
              <a:t>p</a:t>
            </a:r>
            <a:r>
              <a:rPr lang="en-ZA" sz="2800" b="1" dirty="0">
                <a:latin typeface="Arial" pitchFamily="34" charset="0"/>
                <a:cs typeface="Arial" pitchFamily="34" charset="0"/>
              </a:rPr>
              <a:t> = 5.896 MeV) .</a:t>
            </a:r>
          </a:p>
          <a:p>
            <a:endParaRPr lang="en-ZA" sz="2800" b="1" dirty="0">
              <a:solidFill>
                <a:srgbClr val="FF0000"/>
              </a:solidFill>
              <a:latin typeface="Times New Roman" pitchFamily="18" charset="0"/>
              <a:cs typeface="Times New Roman" pitchFamily="18" charset="0"/>
            </a:endParaRPr>
          </a:p>
          <a:p>
            <a:endParaRPr lang="en-ZA" sz="2800" dirty="0">
              <a:solidFill>
                <a:srgbClr val="FF0000"/>
              </a:solidFill>
              <a:latin typeface="Times New Roman" pitchFamily="18" charset="0"/>
              <a:cs typeface="Times New Roman" pitchFamily="18" charset="0"/>
            </a:endParaRPr>
          </a:p>
          <a:p>
            <a:endParaRPr lang="en-ZA" sz="2800"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1241333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381000"/>
            <a:ext cx="8077200" cy="6247864"/>
          </a:xfrm>
          <a:prstGeom prst="rect">
            <a:avLst/>
          </a:prstGeom>
        </p:spPr>
        <p:txBody>
          <a:bodyPr wrap="square">
            <a:spAutoFit/>
          </a:bodyPr>
          <a:lstStyle/>
          <a:p>
            <a:r>
              <a:rPr lang="en-ZA" sz="2800" b="1" dirty="0">
                <a:latin typeface="Arial" pitchFamily="34" charset="0"/>
                <a:cs typeface="Arial" pitchFamily="34" charset="0"/>
              </a:rPr>
              <a:t>Energies for </a:t>
            </a:r>
            <a:r>
              <a:rPr lang="en-ZA" sz="2800" b="1" baseline="30000" dirty="0">
                <a:latin typeface="Arial" pitchFamily="34" charset="0"/>
                <a:cs typeface="Arial" pitchFamily="34" charset="0"/>
              </a:rPr>
              <a:t>35</a:t>
            </a:r>
            <a:r>
              <a:rPr lang="en-ZA" sz="2800" b="1" dirty="0">
                <a:latin typeface="Arial" pitchFamily="34" charset="0"/>
                <a:cs typeface="Arial" pitchFamily="34" charset="0"/>
              </a:rPr>
              <a:t>Ar are generally known in the resonance region but few spins and parities. For example,  Fry et  al. (2015) have measured 17 new levels in the 5.9 – 6.7 MeV range with the </a:t>
            </a:r>
            <a:r>
              <a:rPr lang="en-ZA" sz="2800" b="1" baseline="30000" dirty="0">
                <a:latin typeface="Arial" pitchFamily="34" charset="0"/>
                <a:cs typeface="Arial" pitchFamily="34" charset="0"/>
              </a:rPr>
              <a:t>36</a:t>
            </a:r>
            <a:r>
              <a:rPr lang="en-ZA" sz="2800" b="1" dirty="0">
                <a:latin typeface="Arial" pitchFamily="34" charset="0"/>
                <a:cs typeface="Arial" pitchFamily="34" charset="0"/>
              </a:rPr>
              <a:t>Ar(</a:t>
            </a:r>
            <a:r>
              <a:rPr lang="en-ZA" sz="2800" b="1" dirty="0" err="1">
                <a:latin typeface="Arial" pitchFamily="34" charset="0"/>
                <a:cs typeface="Arial" pitchFamily="34" charset="0"/>
              </a:rPr>
              <a:t>d,t</a:t>
            </a:r>
            <a:r>
              <a:rPr lang="en-ZA" sz="2800" b="1" dirty="0">
                <a:latin typeface="Arial" pitchFamily="34" charset="0"/>
                <a:cs typeface="Arial" pitchFamily="34" charset="0"/>
              </a:rPr>
              <a:t>)</a:t>
            </a:r>
            <a:r>
              <a:rPr lang="en-ZA" sz="2800" b="1" baseline="30000" dirty="0">
                <a:latin typeface="Arial" pitchFamily="34" charset="0"/>
                <a:cs typeface="Arial" pitchFamily="34" charset="0"/>
              </a:rPr>
              <a:t>35</a:t>
            </a:r>
            <a:r>
              <a:rPr lang="en-ZA" sz="2800" b="1" dirty="0">
                <a:latin typeface="Arial" pitchFamily="34" charset="0"/>
                <a:cs typeface="Arial" pitchFamily="34" charset="0"/>
              </a:rPr>
              <a:t>Ar reaction but no spins or parities were determined.</a:t>
            </a:r>
          </a:p>
          <a:p>
            <a:endParaRPr lang="en-ZA" sz="2800" b="1" dirty="0">
              <a:latin typeface="Arial" pitchFamily="34" charset="0"/>
              <a:cs typeface="Arial" pitchFamily="34" charset="0"/>
            </a:endParaRPr>
          </a:p>
          <a:p>
            <a:r>
              <a:rPr lang="en-ZA" sz="2800" b="1" dirty="0">
                <a:solidFill>
                  <a:srgbClr val="FF0000"/>
                </a:solidFill>
                <a:latin typeface="Arial" pitchFamily="34" charset="0"/>
                <a:cs typeface="Arial" pitchFamily="34" charset="0"/>
              </a:rPr>
              <a:t>Reaction rates govern energy release and final isotopic abundances. Some of the capture rates along the </a:t>
            </a:r>
            <a:r>
              <a:rPr lang="en-ZA" sz="2800" b="1" dirty="0" err="1">
                <a:solidFill>
                  <a:srgbClr val="FF0000"/>
                </a:solidFill>
                <a:latin typeface="Arial" pitchFamily="34" charset="0"/>
                <a:cs typeface="Arial" pitchFamily="34" charset="0"/>
              </a:rPr>
              <a:t>rp</a:t>
            </a:r>
            <a:r>
              <a:rPr lang="en-ZA" sz="2800" b="1" dirty="0">
                <a:solidFill>
                  <a:srgbClr val="FF0000"/>
                </a:solidFill>
                <a:latin typeface="Arial" pitchFamily="34" charset="0"/>
                <a:cs typeface="Arial" pitchFamily="34" charset="0"/>
              </a:rPr>
              <a:t>–process are not determined experimentally, so many have to rely on theoretical input.</a:t>
            </a:r>
          </a:p>
          <a:p>
            <a:endParaRPr lang="en-ZA" sz="2800" b="1" dirty="0">
              <a:latin typeface="Arial" pitchFamily="34" charset="0"/>
              <a:cs typeface="Arial" pitchFamily="34" charset="0"/>
            </a:endParaRPr>
          </a:p>
          <a:p>
            <a:endParaRPr lang="en-ZA" b="1" dirty="0">
              <a:latin typeface="Arial" pitchFamily="34" charset="0"/>
              <a:cs typeface="Arial" pitchFamily="34" charset="0"/>
            </a:endParaRPr>
          </a:p>
          <a:p>
            <a:endParaRPr lang="en-ZA" b="1" dirty="0">
              <a:latin typeface="Arial" pitchFamily="34" charset="0"/>
              <a:cs typeface="Arial" pitchFamily="34" charset="0"/>
            </a:endParaRPr>
          </a:p>
        </p:txBody>
      </p:sp>
    </p:spTree>
    <p:extLst>
      <p:ext uri="{BB962C8B-B14F-4D97-AF65-F5344CB8AC3E}">
        <p14:creationId xmlns:p14="http://schemas.microsoft.com/office/powerpoint/2010/main" val="4487560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F9CE04D-C442-4FD2-A6A6-69ED06315B14}"/>
              </a:ext>
            </a:extLst>
          </p:cNvPr>
          <p:cNvSpPr/>
          <p:nvPr/>
        </p:nvSpPr>
        <p:spPr>
          <a:xfrm>
            <a:off x="533400" y="1182231"/>
            <a:ext cx="8610600" cy="2246769"/>
          </a:xfrm>
          <a:prstGeom prst="rect">
            <a:avLst/>
          </a:prstGeom>
        </p:spPr>
        <p:txBody>
          <a:bodyPr wrap="square">
            <a:spAutoFit/>
          </a:bodyPr>
          <a:lstStyle/>
          <a:p>
            <a:r>
              <a:rPr lang="en-ZA" sz="2800" b="1" dirty="0">
                <a:latin typeface="Arial" panose="020B0604020202020204" pitchFamily="34" charset="0"/>
                <a:cs typeface="Arial" panose="020B0604020202020204" pitchFamily="34" charset="0"/>
              </a:rPr>
              <a:t>In a recent experiment by Gillespie et al.  the </a:t>
            </a:r>
            <a:r>
              <a:rPr lang="en-ZA" sz="2800" b="1" baseline="30000" dirty="0">
                <a:latin typeface="Arial" panose="020B0604020202020204" pitchFamily="34" charset="0"/>
                <a:cs typeface="Arial" panose="020B0604020202020204" pitchFamily="34" charset="0"/>
              </a:rPr>
              <a:t>34</a:t>
            </a:r>
            <a:r>
              <a:rPr lang="en-ZA" sz="2800" b="1" dirty="0">
                <a:latin typeface="Arial" panose="020B0604020202020204" pitchFamily="34" charset="0"/>
                <a:cs typeface="Arial" panose="020B0604020202020204" pitchFamily="34" charset="0"/>
              </a:rPr>
              <a:t>S(</a:t>
            </a:r>
            <a:r>
              <a:rPr lang="en-ZA" sz="2800" b="1" baseline="30000" dirty="0">
                <a:latin typeface="Arial" panose="020B0604020202020204" pitchFamily="34" charset="0"/>
                <a:cs typeface="Arial" panose="020B0604020202020204" pitchFamily="34" charset="0"/>
              </a:rPr>
              <a:t>3</a:t>
            </a:r>
            <a:r>
              <a:rPr lang="en-ZA" sz="2800" b="1" dirty="0">
                <a:latin typeface="Arial" panose="020B0604020202020204" pitchFamily="34" charset="0"/>
                <a:cs typeface="Arial" panose="020B0604020202020204" pitchFamily="34" charset="0"/>
              </a:rPr>
              <a:t>He,d)</a:t>
            </a:r>
            <a:r>
              <a:rPr lang="en-ZA" sz="2800" b="1" baseline="30000" dirty="0">
                <a:latin typeface="Arial" panose="020B0604020202020204" pitchFamily="34" charset="0"/>
                <a:cs typeface="Arial" panose="020B0604020202020204" pitchFamily="34" charset="0"/>
              </a:rPr>
              <a:t>35</a:t>
            </a:r>
            <a:r>
              <a:rPr lang="en-ZA" sz="2800" b="1" dirty="0">
                <a:latin typeface="Arial" panose="020B0604020202020204" pitchFamily="34" charset="0"/>
                <a:cs typeface="Arial" panose="020B0604020202020204" pitchFamily="34" charset="0"/>
              </a:rPr>
              <a:t>Cl proton-transfer spectroscopic factors (2J + 1)C</a:t>
            </a:r>
            <a:r>
              <a:rPr lang="en-ZA" sz="2800" b="1" baseline="30000" dirty="0">
                <a:latin typeface="Arial" panose="020B0604020202020204" pitchFamily="34" charset="0"/>
                <a:cs typeface="Arial" panose="020B0604020202020204" pitchFamily="34" charset="0"/>
              </a:rPr>
              <a:t>2</a:t>
            </a:r>
            <a:r>
              <a:rPr lang="en-ZA" sz="2800" b="1" dirty="0">
                <a:latin typeface="Arial" panose="020B0604020202020204" pitchFamily="34" charset="0"/>
                <a:cs typeface="Arial" panose="020B0604020202020204" pitchFamily="34" charset="0"/>
              </a:rPr>
              <a:t>S were measured for 21 states in an energy region of about 1 MeV above the threshold energy (</a:t>
            </a:r>
            <a:r>
              <a:rPr lang="en-ZA" sz="2800" b="1" dirty="0" err="1">
                <a:latin typeface="Arial" panose="020B0604020202020204" pitchFamily="34" charset="0"/>
                <a:cs typeface="Arial" panose="020B0604020202020204" pitchFamily="34" charset="0"/>
              </a:rPr>
              <a:t>Sp</a:t>
            </a:r>
            <a:r>
              <a:rPr lang="en-ZA" sz="2800" b="1" dirty="0">
                <a:latin typeface="Arial" panose="020B0604020202020204" pitchFamily="34" charset="0"/>
                <a:cs typeface="Arial" panose="020B0604020202020204" pitchFamily="34" charset="0"/>
              </a:rPr>
              <a:t> = 6.371 MeV).</a:t>
            </a:r>
          </a:p>
        </p:txBody>
      </p:sp>
      <p:sp>
        <p:nvSpPr>
          <p:cNvPr id="3" name="Rectangle 2">
            <a:extLst>
              <a:ext uri="{FF2B5EF4-FFF2-40B4-BE49-F238E27FC236}">
                <a16:creationId xmlns:a16="http://schemas.microsoft.com/office/drawing/2014/main" id="{379A0144-E448-4FA0-A397-1CE591B87797}"/>
              </a:ext>
            </a:extLst>
          </p:cNvPr>
          <p:cNvSpPr/>
          <p:nvPr/>
        </p:nvSpPr>
        <p:spPr>
          <a:xfrm>
            <a:off x="1371600" y="4495800"/>
            <a:ext cx="6781800" cy="1384995"/>
          </a:xfrm>
          <a:prstGeom prst="rect">
            <a:avLst/>
          </a:prstGeom>
        </p:spPr>
        <p:txBody>
          <a:bodyPr wrap="square">
            <a:spAutoFit/>
          </a:bodyPr>
          <a:lstStyle/>
          <a:p>
            <a:r>
              <a:rPr lang="en-ZA" sz="2800" b="1" dirty="0">
                <a:solidFill>
                  <a:srgbClr val="FF0000"/>
                </a:solidFill>
                <a:latin typeface="Arial" panose="020B0604020202020204" pitchFamily="34" charset="0"/>
                <a:cs typeface="Arial" panose="020B0604020202020204" pitchFamily="34" charset="0"/>
              </a:rPr>
              <a:t>SHELL-MODEL CALCULATIONS</a:t>
            </a:r>
          </a:p>
          <a:p>
            <a:endParaRPr lang="en-ZA" sz="2800" b="1" dirty="0">
              <a:solidFill>
                <a:srgbClr val="FF0000"/>
              </a:solidFill>
              <a:latin typeface="Arial" panose="020B0604020202020204" pitchFamily="34" charset="0"/>
              <a:cs typeface="Arial" panose="020B0604020202020204" pitchFamily="34" charset="0"/>
            </a:endParaRPr>
          </a:p>
          <a:p>
            <a:r>
              <a:rPr lang="en-ZA" sz="2800" b="1" baseline="30000" dirty="0">
                <a:latin typeface="Arial" pitchFamily="34" charset="0"/>
                <a:cs typeface="Arial" pitchFamily="34" charset="0"/>
              </a:rPr>
              <a:t>                           34g,m</a:t>
            </a:r>
            <a:r>
              <a:rPr lang="en-ZA" sz="2800" b="1" dirty="0">
                <a:latin typeface="Arial" pitchFamily="34" charset="0"/>
                <a:cs typeface="Arial" pitchFamily="34" charset="0"/>
              </a:rPr>
              <a:t>Cl(p,</a:t>
            </a:r>
            <a:r>
              <a:rPr lang="el-GR" altLang="en-US" sz="2800" b="1" dirty="0">
                <a:latin typeface="Arial" pitchFamily="34" charset="0"/>
                <a:cs typeface="Arial" pitchFamily="34" charset="0"/>
              </a:rPr>
              <a:t>γ</a:t>
            </a:r>
            <a:r>
              <a:rPr lang="en-ZA" sz="2800" b="1" dirty="0">
                <a:latin typeface="Arial" pitchFamily="34" charset="0"/>
                <a:cs typeface="Arial" pitchFamily="34" charset="0"/>
              </a:rPr>
              <a:t>)</a:t>
            </a:r>
            <a:r>
              <a:rPr lang="en-ZA" sz="2800" b="1" baseline="30000" dirty="0">
                <a:latin typeface="Arial" pitchFamily="34" charset="0"/>
                <a:cs typeface="Arial" pitchFamily="34" charset="0"/>
              </a:rPr>
              <a:t>35</a:t>
            </a:r>
            <a:r>
              <a:rPr lang="en-ZA" sz="2800" b="1" dirty="0">
                <a:latin typeface="Arial" pitchFamily="34" charset="0"/>
                <a:cs typeface="Arial" pitchFamily="34" charset="0"/>
              </a:rPr>
              <a:t>Ar</a:t>
            </a:r>
            <a:endParaRPr lang="en-ZA" sz="2800"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1125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685800"/>
            <a:ext cx="7848600" cy="6124754"/>
          </a:xfrm>
          <a:prstGeom prst="rect">
            <a:avLst/>
          </a:prstGeom>
        </p:spPr>
        <p:txBody>
          <a:bodyPr wrap="square">
            <a:spAutoFit/>
          </a:bodyPr>
          <a:lstStyle/>
          <a:p>
            <a:endParaRPr lang="en-ZA" sz="2800" b="1" dirty="0">
              <a:latin typeface="Arial" pitchFamily="34" charset="0"/>
              <a:cs typeface="Arial" pitchFamily="34" charset="0"/>
            </a:endParaRPr>
          </a:p>
          <a:p>
            <a:r>
              <a:rPr lang="en-ZA" sz="2800" b="1" dirty="0">
                <a:latin typeface="Arial" pitchFamily="34" charset="0"/>
                <a:cs typeface="Arial" pitchFamily="34" charset="0"/>
              </a:rPr>
              <a:t>Previous predictions of reaction rates have generally assumed that all interacting nuclei</a:t>
            </a:r>
          </a:p>
          <a:p>
            <a:r>
              <a:rPr lang="en-ZA" sz="2800" b="1" dirty="0">
                <a:latin typeface="Arial" pitchFamily="34" charset="0"/>
                <a:cs typeface="Arial" pitchFamily="34" charset="0"/>
              </a:rPr>
              <a:t>are in the ground state. Schatz et al.  showed</a:t>
            </a:r>
          </a:p>
          <a:p>
            <a:r>
              <a:rPr lang="en-ZA" sz="2800" b="1" dirty="0">
                <a:latin typeface="Arial" pitchFamily="34" charset="0"/>
                <a:cs typeface="Arial" pitchFamily="34" charset="0"/>
              </a:rPr>
              <a:t>that the capture on the low-lying first-excited state of </a:t>
            </a:r>
            <a:r>
              <a:rPr lang="en-ZA" sz="2800" b="1" baseline="30000" dirty="0">
                <a:latin typeface="Arial" pitchFamily="34" charset="0"/>
                <a:cs typeface="Arial" pitchFamily="34" charset="0"/>
              </a:rPr>
              <a:t>32</a:t>
            </a:r>
            <a:r>
              <a:rPr lang="en-ZA" sz="2800" b="1" dirty="0">
                <a:latin typeface="Arial" pitchFamily="34" charset="0"/>
                <a:cs typeface="Arial" pitchFamily="34" charset="0"/>
              </a:rPr>
              <a:t>Cl was crucial for the </a:t>
            </a:r>
            <a:r>
              <a:rPr lang="en-ZA" sz="2800" b="1" baseline="30000" dirty="0">
                <a:latin typeface="Arial" pitchFamily="34" charset="0"/>
                <a:cs typeface="Arial" pitchFamily="34" charset="0"/>
              </a:rPr>
              <a:t>32</a:t>
            </a:r>
            <a:r>
              <a:rPr lang="en-ZA" sz="2800" b="1" dirty="0">
                <a:latin typeface="Arial" pitchFamily="34" charset="0"/>
                <a:cs typeface="Arial" pitchFamily="34" charset="0"/>
              </a:rPr>
              <a:t>Cl(p,</a:t>
            </a:r>
            <a:r>
              <a:rPr lang="el-GR" altLang="en-US" sz="2800" b="1" dirty="0">
                <a:latin typeface="Arial" pitchFamily="34" charset="0"/>
                <a:cs typeface="Arial" pitchFamily="34" charset="0"/>
              </a:rPr>
              <a:t>γ</a:t>
            </a:r>
            <a:r>
              <a:rPr lang="en-ZA" sz="2800" b="1" dirty="0">
                <a:latin typeface="Arial" pitchFamily="34" charset="0"/>
                <a:cs typeface="Arial" pitchFamily="34" charset="0"/>
              </a:rPr>
              <a:t>)</a:t>
            </a:r>
            <a:r>
              <a:rPr lang="en-ZA" sz="2800" b="1" baseline="30000" dirty="0">
                <a:latin typeface="Arial" pitchFamily="34" charset="0"/>
                <a:cs typeface="Arial" pitchFamily="34" charset="0"/>
              </a:rPr>
              <a:t>33</a:t>
            </a:r>
            <a:r>
              <a:rPr lang="en-ZA" sz="2800" b="1" dirty="0">
                <a:latin typeface="Arial" pitchFamily="34" charset="0"/>
                <a:cs typeface="Arial" pitchFamily="34" charset="0"/>
              </a:rPr>
              <a:t>Ar reaction rate.</a:t>
            </a:r>
          </a:p>
          <a:p>
            <a:endParaRPr lang="en-ZA" sz="2800" b="1" dirty="0">
              <a:latin typeface="Arial" pitchFamily="34" charset="0"/>
              <a:cs typeface="Arial" pitchFamily="34" charset="0"/>
            </a:endParaRPr>
          </a:p>
          <a:p>
            <a:r>
              <a:rPr lang="en-ZA" sz="2800" b="1" dirty="0" err="1">
                <a:solidFill>
                  <a:srgbClr val="FF0000"/>
                </a:solidFill>
                <a:latin typeface="Arial" pitchFamily="34" charset="0"/>
                <a:cs typeface="Arial" pitchFamily="34" charset="0"/>
              </a:rPr>
              <a:t>Griniviciute</a:t>
            </a:r>
            <a:r>
              <a:rPr lang="en-ZA" sz="2800" b="1" dirty="0">
                <a:solidFill>
                  <a:srgbClr val="FF0000"/>
                </a:solidFill>
                <a:latin typeface="Arial" pitchFamily="34" charset="0"/>
                <a:cs typeface="Arial" pitchFamily="34" charset="0"/>
              </a:rPr>
              <a:t> et al. (2014 </a:t>
            </a:r>
            <a:r>
              <a:rPr lang="en-ZA" sz="2800" b="1">
                <a:solidFill>
                  <a:srgbClr val="FF0000"/>
                </a:solidFill>
                <a:latin typeface="Arial" pitchFamily="34" charset="0"/>
                <a:cs typeface="Arial" pitchFamily="34" charset="0"/>
              </a:rPr>
              <a:t>– unpublished</a:t>
            </a:r>
            <a:r>
              <a:rPr lang="en-ZA" sz="2800" b="1" dirty="0">
                <a:solidFill>
                  <a:srgbClr val="FF0000"/>
                </a:solidFill>
                <a:latin typeface="Arial" pitchFamily="34" charset="0"/>
                <a:cs typeface="Arial" pitchFamily="34" charset="0"/>
              </a:rPr>
              <a:t>) also made a study of p capture on low-lying excited states in the </a:t>
            </a:r>
            <a:r>
              <a:rPr lang="en-ZA" sz="2800" b="1" dirty="0" err="1">
                <a:solidFill>
                  <a:srgbClr val="FF0000"/>
                </a:solidFill>
                <a:latin typeface="Arial" pitchFamily="34" charset="0"/>
                <a:cs typeface="Arial" pitchFamily="34" charset="0"/>
              </a:rPr>
              <a:t>sd</a:t>
            </a:r>
            <a:r>
              <a:rPr lang="en-ZA" sz="2800" b="1" dirty="0">
                <a:solidFill>
                  <a:srgbClr val="FF0000"/>
                </a:solidFill>
                <a:latin typeface="Arial" pitchFamily="34" charset="0"/>
                <a:cs typeface="Arial" pitchFamily="34" charset="0"/>
              </a:rPr>
              <a:t> shell and reported significant enhancement  in a number of cases.</a:t>
            </a:r>
          </a:p>
          <a:p>
            <a:endParaRPr lang="en-ZA" sz="2800" b="1" dirty="0">
              <a:latin typeface="Arial" pitchFamily="34" charset="0"/>
              <a:cs typeface="Arial" pitchFamily="34" charset="0"/>
            </a:endParaRPr>
          </a:p>
        </p:txBody>
      </p:sp>
    </p:spTree>
    <p:extLst>
      <p:ext uri="{BB962C8B-B14F-4D97-AF65-F5344CB8AC3E}">
        <p14:creationId xmlns:p14="http://schemas.microsoft.com/office/powerpoint/2010/main" val="42254448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609600"/>
            <a:ext cx="7620000" cy="5262979"/>
          </a:xfrm>
          <a:prstGeom prst="rect">
            <a:avLst/>
          </a:prstGeom>
        </p:spPr>
        <p:txBody>
          <a:bodyPr wrap="square">
            <a:spAutoFit/>
          </a:bodyPr>
          <a:lstStyle/>
          <a:p>
            <a:endParaRPr lang="en-ZA" sz="2800" b="1" dirty="0">
              <a:solidFill>
                <a:srgbClr val="000099"/>
              </a:solidFill>
              <a:latin typeface="Arial" pitchFamily="34" charset="0"/>
              <a:cs typeface="Arial" pitchFamily="34" charset="0"/>
            </a:endParaRPr>
          </a:p>
          <a:p>
            <a:r>
              <a:rPr lang="en-ZA" sz="2800" b="1" dirty="0">
                <a:solidFill>
                  <a:srgbClr val="000099"/>
                </a:solidFill>
                <a:latin typeface="Arial" pitchFamily="34" charset="0"/>
                <a:cs typeface="Arial" pitchFamily="34" charset="0"/>
              </a:rPr>
              <a:t>The impact of the excited states in the tar-</a:t>
            </a:r>
          </a:p>
          <a:p>
            <a:r>
              <a:rPr lang="en-ZA" sz="2800" b="1" dirty="0">
                <a:solidFill>
                  <a:srgbClr val="000099"/>
                </a:solidFill>
                <a:latin typeface="Arial" pitchFamily="34" charset="0"/>
                <a:cs typeface="Arial" pitchFamily="34" charset="0"/>
              </a:rPr>
              <a:t>get nuclei that are thermally populated in astrophysical plasma is expressed in terms of a “stellar enhancement factor” (SEF).</a:t>
            </a:r>
          </a:p>
          <a:p>
            <a:endParaRPr lang="en-ZA" sz="2800" b="1" dirty="0">
              <a:solidFill>
                <a:srgbClr val="000099"/>
              </a:solidFill>
              <a:latin typeface="Arial" pitchFamily="34" charset="0"/>
              <a:cs typeface="Arial" pitchFamily="34" charset="0"/>
            </a:endParaRPr>
          </a:p>
          <a:p>
            <a:endParaRPr lang="en-ZA" sz="2800" b="1" dirty="0">
              <a:solidFill>
                <a:srgbClr val="000099"/>
              </a:solidFill>
              <a:latin typeface="Arial" pitchFamily="34" charset="0"/>
              <a:cs typeface="Arial" pitchFamily="34" charset="0"/>
            </a:endParaRPr>
          </a:p>
          <a:p>
            <a:endParaRPr lang="en-ZA" sz="2800" b="1" dirty="0">
              <a:solidFill>
                <a:srgbClr val="000099"/>
              </a:solidFill>
              <a:latin typeface="Arial" pitchFamily="34" charset="0"/>
              <a:cs typeface="Arial" pitchFamily="34" charset="0"/>
            </a:endParaRPr>
          </a:p>
          <a:p>
            <a:r>
              <a:rPr lang="en-ZA" sz="2800" b="1" dirty="0">
                <a:latin typeface="Arial" pitchFamily="34" charset="0"/>
                <a:cs typeface="Arial" pitchFamily="34" charset="0"/>
              </a:rPr>
              <a:t>               </a:t>
            </a:r>
          </a:p>
          <a:p>
            <a:r>
              <a:rPr lang="en-ZA" sz="2800" b="1" baseline="30000" dirty="0">
                <a:solidFill>
                  <a:srgbClr val="FF0000"/>
                </a:solidFill>
                <a:latin typeface="Arial" pitchFamily="34" charset="0"/>
                <a:cs typeface="Arial" pitchFamily="34" charset="0"/>
              </a:rPr>
              <a:t>34m</a:t>
            </a:r>
            <a:r>
              <a:rPr lang="en-ZA" sz="2800" b="1" dirty="0">
                <a:solidFill>
                  <a:srgbClr val="FF0000"/>
                </a:solidFill>
                <a:latin typeface="Arial" pitchFamily="34" charset="0"/>
                <a:cs typeface="Arial" pitchFamily="34" charset="0"/>
              </a:rPr>
              <a:t>Cl has an isomeric first excited state</a:t>
            </a:r>
          </a:p>
          <a:p>
            <a:r>
              <a:rPr lang="fr-FR" sz="2800" b="1" dirty="0">
                <a:solidFill>
                  <a:srgbClr val="FF0000"/>
                </a:solidFill>
                <a:latin typeface="Arial" pitchFamily="34" charset="0"/>
                <a:cs typeface="Arial" pitchFamily="34" charset="0"/>
              </a:rPr>
              <a:t>(3</a:t>
            </a:r>
            <a:r>
              <a:rPr lang="fr-FR" sz="2800" b="1" baseline="30000" dirty="0">
                <a:solidFill>
                  <a:srgbClr val="FF0000"/>
                </a:solidFill>
                <a:latin typeface="Arial" pitchFamily="34" charset="0"/>
                <a:cs typeface="Arial" pitchFamily="34" charset="0"/>
              </a:rPr>
              <a:t>+</a:t>
            </a:r>
            <a:r>
              <a:rPr lang="fr-FR" sz="2800" b="1" dirty="0">
                <a:solidFill>
                  <a:srgbClr val="FF0000"/>
                </a:solidFill>
                <a:latin typeface="Arial" pitchFamily="34" charset="0"/>
                <a:cs typeface="Arial" pitchFamily="34" charset="0"/>
              </a:rPr>
              <a:t>, Ex = 146.36 </a:t>
            </a:r>
            <a:r>
              <a:rPr lang="fr-FR" sz="2800" b="1" dirty="0" err="1">
                <a:solidFill>
                  <a:srgbClr val="FF0000"/>
                </a:solidFill>
                <a:latin typeface="Arial" pitchFamily="34" charset="0"/>
                <a:cs typeface="Arial" pitchFamily="34" charset="0"/>
              </a:rPr>
              <a:t>keV</a:t>
            </a:r>
            <a:r>
              <a:rPr lang="fr-FR" sz="2800" b="1" dirty="0">
                <a:solidFill>
                  <a:srgbClr val="FF0000"/>
                </a:solidFill>
                <a:latin typeface="Arial" pitchFamily="34" charset="0"/>
                <a:cs typeface="Arial" pitchFamily="34" charset="0"/>
              </a:rPr>
              <a:t>, T</a:t>
            </a:r>
            <a:r>
              <a:rPr lang="fr-FR" sz="2800" b="1" baseline="-25000" dirty="0">
                <a:solidFill>
                  <a:srgbClr val="FF0000"/>
                </a:solidFill>
                <a:latin typeface="Arial" pitchFamily="34" charset="0"/>
                <a:cs typeface="Arial" pitchFamily="34" charset="0"/>
              </a:rPr>
              <a:t>1/2</a:t>
            </a:r>
            <a:r>
              <a:rPr lang="fr-FR" sz="2800" b="1" dirty="0">
                <a:solidFill>
                  <a:srgbClr val="FF0000"/>
                </a:solidFill>
                <a:latin typeface="Arial" pitchFamily="34" charset="0"/>
                <a:cs typeface="Arial" pitchFamily="34" charset="0"/>
              </a:rPr>
              <a:t> = 31.99 min) </a:t>
            </a:r>
            <a:r>
              <a:rPr lang="fr-FR" sz="2800" b="1" dirty="0" err="1">
                <a:solidFill>
                  <a:srgbClr val="FF0000"/>
                </a:solidFill>
                <a:latin typeface="Arial" pitchFamily="34" charset="0"/>
                <a:cs typeface="Arial" pitchFamily="34" charset="0"/>
              </a:rPr>
              <a:t>whose</a:t>
            </a:r>
            <a:r>
              <a:rPr lang="fr-FR" sz="2800" b="1" dirty="0">
                <a:solidFill>
                  <a:srgbClr val="FF0000"/>
                </a:solidFill>
                <a:latin typeface="Arial" pitchFamily="34" charset="0"/>
                <a:cs typeface="Arial" pitchFamily="34" charset="0"/>
              </a:rPr>
              <a:t> contribution to the rate </a:t>
            </a:r>
            <a:r>
              <a:rPr lang="fr-FR" sz="2800" b="1" dirty="0" err="1">
                <a:solidFill>
                  <a:srgbClr val="FF0000"/>
                </a:solidFill>
                <a:latin typeface="Arial" pitchFamily="34" charset="0"/>
                <a:cs typeface="Arial" pitchFamily="34" charset="0"/>
              </a:rPr>
              <a:t>should</a:t>
            </a:r>
            <a:r>
              <a:rPr lang="fr-FR" sz="2800" b="1" dirty="0">
                <a:solidFill>
                  <a:srgbClr val="FF0000"/>
                </a:solidFill>
                <a:latin typeface="Arial" pitchFamily="34" charset="0"/>
                <a:cs typeface="Arial" pitchFamily="34" charset="0"/>
              </a:rPr>
              <a:t> </a:t>
            </a:r>
            <a:r>
              <a:rPr lang="fr-FR" sz="2800" b="1" dirty="0" err="1">
                <a:solidFill>
                  <a:srgbClr val="FF0000"/>
                </a:solidFill>
                <a:latin typeface="Arial" pitchFamily="34" charset="0"/>
                <a:cs typeface="Arial" pitchFamily="34" charset="0"/>
              </a:rPr>
              <a:t>be</a:t>
            </a:r>
            <a:r>
              <a:rPr lang="fr-FR" sz="2800" b="1" dirty="0">
                <a:solidFill>
                  <a:srgbClr val="FF0000"/>
                </a:solidFill>
                <a:latin typeface="Arial" pitchFamily="34" charset="0"/>
                <a:cs typeface="Arial" pitchFamily="34" charset="0"/>
              </a:rPr>
              <a:t> </a:t>
            </a:r>
            <a:r>
              <a:rPr lang="fr-FR" sz="2800" b="1" dirty="0" err="1">
                <a:solidFill>
                  <a:srgbClr val="FF0000"/>
                </a:solidFill>
                <a:latin typeface="Arial" pitchFamily="34" charset="0"/>
                <a:cs typeface="Arial" pitchFamily="34" charset="0"/>
              </a:rPr>
              <a:t>included</a:t>
            </a:r>
            <a:r>
              <a:rPr lang="fr-FR" sz="2800" b="1" dirty="0">
                <a:solidFill>
                  <a:srgbClr val="FF0000"/>
                </a:solidFill>
                <a:latin typeface="Arial" pitchFamily="34" charset="0"/>
                <a:cs typeface="Arial" pitchFamily="34" charset="0"/>
              </a:rPr>
              <a:t>.</a:t>
            </a:r>
            <a:endParaRPr lang="en-ZA" sz="2800" b="1" dirty="0">
              <a:solidFill>
                <a:srgbClr val="FF0000"/>
              </a:solidFill>
              <a:latin typeface="Arial" pitchFamily="34" charset="0"/>
              <a:cs typeface="Arial" pitchFamily="34" charset="0"/>
            </a:endParaRPr>
          </a:p>
        </p:txBody>
      </p:sp>
      <p:sp>
        <p:nvSpPr>
          <p:cNvPr id="3" name="Text Box 11"/>
          <p:cNvSpPr txBox="1">
            <a:spLocks noChangeArrowheads="1"/>
          </p:cNvSpPr>
          <p:nvPr/>
        </p:nvSpPr>
        <p:spPr bwMode="auto">
          <a:xfrm>
            <a:off x="838200" y="3245644"/>
            <a:ext cx="152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a:lstStyle>
          <a:p>
            <a:r>
              <a:rPr lang="en-US" sz="2800" b="1" dirty="0"/>
              <a:t>SEF = </a:t>
            </a:r>
          </a:p>
        </p:txBody>
      </p:sp>
      <p:sp>
        <p:nvSpPr>
          <p:cNvPr id="4" name="Text Box 12"/>
          <p:cNvSpPr txBox="1">
            <a:spLocks noChangeArrowheads="1"/>
          </p:cNvSpPr>
          <p:nvPr/>
        </p:nvSpPr>
        <p:spPr bwMode="auto">
          <a:xfrm>
            <a:off x="2086377" y="3025646"/>
            <a:ext cx="378102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a:lstStyle>
          <a:p>
            <a:r>
              <a:rPr lang="en-US" sz="2800" b="1" dirty="0"/>
              <a:t>stellar capture rate</a:t>
            </a:r>
          </a:p>
        </p:txBody>
      </p:sp>
      <p:sp>
        <p:nvSpPr>
          <p:cNvPr id="5" name="Text Box 14"/>
          <p:cNvSpPr txBox="1">
            <a:spLocks noChangeArrowheads="1"/>
          </p:cNvSpPr>
          <p:nvPr/>
        </p:nvSpPr>
        <p:spPr bwMode="auto">
          <a:xfrm>
            <a:off x="2086378" y="3516688"/>
            <a:ext cx="611424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a:lstStyle>
          <a:p>
            <a:r>
              <a:rPr lang="en-US" sz="2800" b="1" dirty="0"/>
              <a:t>ground state capture rate</a:t>
            </a:r>
          </a:p>
        </p:txBody>
      </p:sp>
      <p:sp>
        <p:nvSpPr>
          <p:cNvPr id="6" name="Line 13"/>
          <p:cNvSpPr>
            <a:spLocks noChangeShapeType="1"/>
          </p:cNvSpPr>
          <p:nvPr/>
        </p:nvSpPr>
        <p:spPr bwMode="auto">
          <a:xfrm>
            <a:off x="2209800" y="3548866"/>
            <a:ext cx="42672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a:lstStyle>
          <a:p>
            <a:endParaRPr lang="en-ZA"/>
          </a:p>
        </p:txBody>
      </p:sp>
    </p:spTree>
    <p:extLst>
      <p:ext uri="{BB962C8B-B14F-4D97-AF65-F5344CB8AC3E}">
        <p14:creationId xmlns:p14="http://schemas.microsoft.com/office/powerpoint/2010/main" val="1114499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414270"/>
            <a:ext cx="7620000" cy="6986528"/>
          </a:xfrm>
          <a:prstGeom prst="rect">
            <a:avLst/>
          </a:prstGeom>
        </p:spPr>
        <p:txBody>
          <a:bodyPr wrap="square">
            <a:spAutoFit/>
          </a:bodyPr>
          <a:lstStyle/>
          <a:p>
            <a:r>
              <a:rPr lang="en-ZA" sz="2800" b="1" dirty="0">
                <a:solidFill>
                  <a:srgbClr val="FF0000"/>
                </a:solidFill>
                <a:latin typeface="Arial" pitchFamily="34" charset="0"/>
                <a:cs typeface="Arial" pitchFamily="34" charset="0"/>
              </a:rPr>
              <a:t>Uncertainties in the reaction rates translate to uncertainties in </a:t>
            </a:r>
            <a:r>
              <a:rPr lang="en-ZA" sz="2800" b="1" baseline="30000" dirty="0">
                <a:solidFill>
                  <a:srgbClr val="FF0000"/>
                </a:solidFill>
                <a:latin typeface="Arial" pitchFamily="34" charset="0"/>
                <a:cs typeface="Arial" pitchFamily="34" charset="0"/>
              </a:rPr>
              <a:t>34</a:t>
            </a:r>
            <a:r>
              <a:rPr lang="en-ZA" sz="2800" b="1" dirty="0">
                <a:solidFill>
                  <a:srgbClr val="FF0000"/>
                </a:solidFill>
                <a:latin typeface="Arial" pitchFamily="34" charset="0"/>
                <a:cs typeface="Arial" pitchFamily="34" charset="0"/>
              </a:rPr>
              <a:t>S production in models of classical novae on oxygen-neon white dwarfs.</a:t>
            </a:r>
          </a:p>
          <a:p>
            <a:endParaRPr lang="en-ZA" sz="2800" b="1" dirty="0">
              <a:latin typeface="Arial" pitchFamily="34" charset="0"/>
              <a:cs typeface="Arial" pitchFamily="34" charset="0"/>
            </a:endParaRPr>
          </a:p>
          <a:p>
            <a:r>
              <a:rPr lang="en-ZA" sz="2800" b="1" baseline="30000" dirty="0">
                <a:solidFill>
                  <a:srgbClr val="000099"/>
                </a:solidFill>
                <a:latin typeface="Arial" pitchFamily="34" charset="0"/>
                <a:cs typeface="Arial" pitchFamily="34" charset="0"/>
              </a:rPr>
              <a:t>34</a:t>
            </a:r>
            <a:r>
              <a:rPr lang="en-ZA" sz="2800" b="1" dirty="0">
                <a:solidFill>
                  <a:srgbClr val="000099"/>
                </a:solidFill>
                <a:latin typeface="Arial" pitchFamily="34" charset="0"/>
                <a:cs typeface="Arial" pitchFamily="34" charset="0"/>
              </a:rPr>
              <a:t>S abundances have the potential to</a:t>
            </a:r>
          </a:p>
          <a:p>
            <a:r>
              <a:rPr lang="en-ZA" sz="2800" b="1" dirty="0">
                <a:solidFill>
                  <a:srgbClr val="000099"/>
                </a:solidFill>
                <a:latin typeface="Arial" pitchFamily="34" charset="0"/>
                <a:cs typeface="Arial" pitchFamily="34" charset="0"/>
              </a:rPr>
              <a:t>aid in the </a:t>
            </a:r>
            <a:r>
              <a:rPr lang="en-ZA" sz="2800" b="1" dirty="0" err="1">
                <a:solidFill>
                  <a:srgbClr val="000099"/>
                </a:solidFill>
                <a:latin typeface="Arial" pitchFamily="34" charset="0"/>
                <a:cs typeface="Arial" pitchFamily="34" charset="0"/>
              </a:rPr>
              <a:t>classication</a:t>
            </a:r>
            <a:r>
              <a:rPr lang="en-ZA" sz="2800" b="1" dirty="0">
                <a:solidFill>
                  <a:srgbClr val="000099"/>
                </a:solidFill>
                <a:latin typeface="Arial" pitchFamily="34" charset="0"/>
                <a:cs typeface="Arial" pitchFamily="34" charset="0"/>
              </a:rPr>
              <a:t> of </a:t>
            </a:r>
            <a:r>
              <a:rPr lang="en-ZA" sz="2800" b="1" dirty="0" err="1">
                <a:solidFill>
                  <a:srgbClr val="000099"/>
                </a:solidFill>
                <a:latin typeface="Arial" pitchFamily="34" charset="0"/>
                <a:cs typeface="Arial" pitchFamily="34" charset="0"/>
              </a:rPr>
              <a:t>presolar</a:t>
            </a:r>
            <a:r>
              <a:rPr lang="en-ZA" sz="2800" b="1" dirty="0">
                <a:solidFill>
                  <a:srgbClr val="000099"/>
                </a:solidFill>
                <a:latin typeface="Arial" pitchFamily="34" charset="0"/>
                <a:cs typeface="Arial" pitchFamily="34" charset="0"/>
              </a:rPr>
              <a:t> grains.</a:t>
            </a:r>
          </a:p>
          <a:p>
            <a:endParaRPr lang="en-ZA" sz="2800" b="1" dirty="0">
              <a:latin typeface="Arial" pitchFamily="34" charset="0"/>
              <a:cs typeface="Arial" pitchFamily="34" charset="0"/>
            </a:endParaRPr>
          </a:p>
          <a:p>
            <a:r>
              <a:rPr lang="en-ZA" sz="2800" b="1" dirty="0">
                <a:latin typeface="Arial" pitchFamily="34" charset="0"/>
                <a:cs typeface="Arial" pitchFamily="34" charset="0"/>
              </a:rPr>
              <a:t>A fast thermonuclear reaction rate leads to the destruction of </a:t>
            </a:r>
            <a:r>
              <a:rPr lang="en-ZA" sz="2800" b="1" baseline="30000" dirty="0">
                <a:latin typeface="Arial" pitchFamily="34" charset="0"/>
                <a:cs typeface="Arial" pitchFamily="34" charset="0"/>
              </a:rPr>
              <a:t>34</a:t>
            </a:r>
            <a:r>
              <a:rPr lang="en-ZA" sz="2800" b="1" dirty="0">
                <a:latin typeface="Arial" pitchFamily="34" charset="0"/>
                <a:cs typeface="Arial" pitchFamily="34" charset="0"/>
              </a:rPr>
              <a:t>Cl and bypasses the</a:t>
            </a:r>
          </a:p>
          <a:p>
            <a:r>
              <a:rPr lang="en-ZA" sz="2800" b="1" dirty="0">
                <a:latin typeface="Arial" pitchFamily="34" charset="0"/>
                <a:cs typeface="Arial" pitchFamily="34" charset="0"/>
              </a:rPr>
              <a:t>production of </a:t>
            </a:r>
            <a:r>
              <a:rPr lang="en-ZA" sz="2800" b="1" baseline="30000" dirty="0">
                <a:latin typeface="Arial" pitchFamily="34" charset="0"/>
                <a:cs typeface="Arial" pitchFamily="34" charset="0"/>
              </a:rPr>
              <a:t>34</a:t>
            </a:r>
            <a:r>
              <a:rPr lang="en-ZA" sz="2800" b="1" dirty="0">
                <a:latin typeface="Arial" pitchFamily="34" charset="0"/>
                <a:cs typeface="Arial" pitchFamily="34" charset="0"/>
              </a:rPr>
              <a:t>S, the beta decay daughter of </a:t>
            </a:r>
            <a:r>
              <a:rPr lang="en-ZA" sz="2800" b="1" baseline="30000" dirty="0">
                <a:latin typeface="Arial" pitchFamily="34" charset="0"/>
                <a:cs typeface="Arial" pitchFamily="34" charset="0"/>
              </a:rPr>
              <a:t>34</a:t>
            </a:r>
            <a:r>
              <a:rPr lang="en-ZA" sz="2800" b="1" dirty="0">
                <a:latin typeface="Arial" pitchFamily="34" charset="0"/>
                <a:cs typeface="Arial" pitchFamily="34" charset="0"/>
              </a:rPr>
              <a:t>Cl (T</a:t>
            </a:r>
            <a:r>
              <a:rPr lang="en-ZA" sz="2800" b="1" baseline="-25000" dirty="0">
                <a:latin typeface="Arial" pitchFamily="34" charset="0"/>
                <a:cs typeface="Arial" pitchFamily="34" charset="0"/>
              </a:rPr>
              <a:t>1/2</a:t>
            </a:r>
            <a:r>
              <a:rPr lang="en-ZA" sz="2800" b="1" dirty="0">
                <a:latin typeface="Arial" pitchFamily="34" charset="0"/>
                <a:cs typeface="Arial" pitchFamily="34" charset="0"/>
              </a:rPr>
              <a:t> = 1.53 s). </a:t>
            </a:r>
            <a:r>
              <a:rPr lang="en-ZA" sz="2800" b="1" dirty="0">
                <a:solidFill>
                  <a:srgbClr val="FF0000"/>
                </a:solidFill>
                <a:latin typeface="Arial" pitchFamily="34" charset="0"/>
                <a:cs typeface="Arial" pitchFamily="34" charset="0"/>
              </a:rPr>
              <a:t>The isotopic </a:t>
            </a:r>
            <a:r>
              <a:rPr lang="en-ZA" sz="2800" b="1" baseline="30000" dirty="0">
                <a:solidFill>
                  <a:srgbClr val="FF0000"/>
                </a:solidFill>
                <a:latin typeface="Arial" pitchFamily="34" charset="0"/>
                <a:cs typeface="Arial" pitchFamily="34" charset="0"/>
              </a:rPr>
              <a:t>32</a:t>
            </a:r>
            <a:r>
              <a:rPr lang="en-ZA" sz="2800" b="1" dirty="0">
                <a:solidFill>
                  <a:srgbClr val="FF0000"/>
                </a:solidFill>
                <a:latin typeface="Arial" pitchFamily="34" charset="0"/>
                <a:cs typeface="Arial" pitchFamily="34" charset="0"/>
              </a:rPr>
              <a:t>S/</a:t>
            </a:r>
            <a:r>
              <a:rPr lang="en-ZA" sz="2800" b="1" baseline="30000" dirty="0">
                <a:solidFill>
                  <a:srgbClr val="FF0000"/>
                </a:solidFill>
                <a:latin typeface="Arial" pitchFamily="34" charset="0"/>
                <a:cs typeface="Arial" pitchFamily="34" charset="0"/>
              </a:rPr>
              <a:t>34</a:t>
            </a:r>
            <a:r>
              <a:rPr lang="en-ZA" sz="2800" b="1" dirty="0">
                <a:solidFill>
                  <a:srgbClr val="FF0000"/>
                </a:solidFill>
                <a:latin typeface="Arial" pitchFamily="34" charset="0"/>
                <a:cs typeface="Arial" pitchFamily="34" charset="0"/>
              </a:rPr>
              <a:t>S</a:t>
            </a:r>
          </a:p>
          <a:p>
            <a:r>
              <a:rPr lang="en-ZA" sz="2800" b="1" dirty="0">
                <a:solidFill>
                  <a:srgbClr val="FF0000"/>
                </a:solidFill>
                <a:latin typeface="Arial" pitchFamily="34" charset="0"/>
                <a:cs typeface="Arial" pitchFamily="34" charset="0"/>
              </a:rPr>
              <a:t>ratio depends strongly on the </a:t>
            </a:r>
            <a:r>
              <a:rPr lang="en-ZA" sz="2800" b="1" baseline="30000" dirty="0">
                <a:solidFill>
                  <a:srgbClr val="FF0000"/>
                </a:solidFill>
                <a:latin typeface="Arial" pitchFamily="34" charset="0"/>
                <a:cs typeface="Arial" pitchFamily="34" charset="0"/>
              </a:rPr>
              <a:t>34</a:t>
            </a:r>
            <a:r>
              <a:rPr lang="en-ZA" sz="2800" b="1" dirty="0">
                <a:solidFill>
                  <a:srgbClr val="FF0000"/>
                </a:solidFill>
                <a:latin typeface="Arial" pitchFamily="34" charset="0"/>
                <a:cs typeface="Arial" pitchFamily="34" charset="0"/>
              </a:rPr>
              <a:t>Cl(p,</a:t>
            </a:r>
            <a:r>
              <a:rPr lang="el-GR" altLang="en-US" sz="2800" b="1" dirty="0">
                <a:solidFill>
                  <a:srgbClr val="FF0000"/>
                </a:solidFill>
                <a:latin typeface="Times New Roman" pitchFamily="18" charset="0"/>
                <a:cs typeface="Arial" charset="0"/>
              </a:rPr>
              <a:t>γ</a:t>
            </a:r>
            <a:r>
              <a:rPr lang="en-ZA" sz="2800" b="1" dirty="0">
                <a:solidFill>
                  <a:srgbClr val="FF0000"/>
                </a:solidFill>
                <a:latin typeface="Arial" pitchFamily="34" charset="0"/>
                <a:cs typeface="Arial" pitchFamily="34" charset="0"/>
              </a:rPr>
              <a:t>)</a:t>
            </a:r>
            <a:r>
              <a:rPr lang="en-ZA" sz="2800" b="1" baseline="30000" dirty="0">
                <a:solidFill>
                  <a:srgbClr val="FF0000"/>
                </a:solidFill>
                <a:latin typeface="Arial" pitchFamily="34" charset="0"/>
                <a:cs typeface="Arial" pitchFamily="34" charset="0"/>
              </a:rPr>
              <a:t>35</a:t>
            </a:r>
            <a:r>
              <a:rPr lang="en-ZA" sz="2800" b="1" dirty="0">
                <a:solidFill>
                  <a:srgbClr val="FF0000"/>
                </a:solidFill>
                <a:latin typeface="Arial" pitchFamily="34" charset="0"/>
                <a:cs typeface="Arial" pitchFamily="34" charset="0"/>
              </a:rPr>
              <a:t>Ar</a:t>
            </a:r>
          </a:p>
          <a:p>
            <a:r>
              <a:rPr lang="en-ZA" sz="2800" b="1" dirty="0">
                <a:solidFill>
                  <a:srgbClr val="FF0000"/>
                </a:solidFill>
                <a:latin typeface="Arial" pitchFamily="34" charset="0"/>
                <a:cs typeface="Arial" pitchFamily="34" charset="0"/>
              </a:rPr>
              <a:t>reaction rate.</a:t>
            </a:r>
          </a:p>
          <a:p>
            <a:endParaRPr lang="en-ZA" sz="2800" b="1" dirty="0">
              <a:latin typeface="Arial" pitchFamily="34" charset="0"/>
              <a:cs typeface="Arial" pitchFamily="34" charset="0"/>
            </a:endParaRPr>
          </a:p>
          <a:p>
            <a:endParaRPr lang="en-ZA" sz="2800" b="1" dirty="0">
              <a:latin typeface="Arial" pitchFamily="34" charset="0"/>
              <a:cs typeface="Arial" pitchFamily="34" charset="0"/>
            </a:endParaRPr>
          </a:p>
        </p:txBody>
      </p:sp>
    </p:spTree>
    <p:extLst>
      <p:ext uri="{BB962C8B-B14F-4D97-AF65-F5344CB8AC3E}">
        <p14:creationId xmlns:p14="http://schemas.microsoft.com/office/powerpoint/2010/main" val="42102520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10400</TotalTime>
  <Words>1391</Words>
  <Application>Microsoft Office PowerPoint</Application>
  <PresentationFormat>On-screen Show (4:3)</PresentationFormat>
  <Paragraphs>182</Paragraphs>
  <Slides>37</Slides>
  <Notes>5</Notes>
  <HiddenSlides>0</HiddenSlides>
  <MMClips>1</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44" baseType="lpstr">
      <vt:lpstr>Arial</vt:lpstr>
      <vt:lpstr>Calibri</vt:lpstr>
      <vt:lpstr>Calibri Light</vt:lpstr>
      <vt:lpstr>Courier New</vt:lpstr>
      <vt:lpstr>Times New Roman</vt:lpstr>
      <vt:lpstr>Office Theme</vt:lpstr>
      <vt:lpstr>Acrobat 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Fisika (Bio) 178</dc:title>
  <dc:creator>ARENDSE</dc:creator>
  <cp:lastModifiedBy>Alex Brown</cp:lastModifiedBy>
  <cp:revision>768</cp:revision>
  <dcterms:created xsi:type="dcterms:W3CDTF">1999-07-15T07:49:10Z</dcterms:created>
  <dcterms:modified xsi:type="dcterms:W3CDTF">2018-06-15T12:43:06Z</dcterms:modified>
</cp:coreProperties>
</file>