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86" r:id="rId4"/>
    <p:sldId id="273" r:id="rId5"/>
    <p:sldId id="293" r:id="rId6"/>
    <p:sldId id="287" r:id="rId7"/>
    <p:sldId id="274" r:id="rId8"/>
    <p:sldId id="289" r:id="rId9"/>
    <p:sldId id="290" r:id="rId10"/>
    <p:sldId id="291" r:id="rId11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ia bez názvu" id="{8B2D381F-C937-4017-8141-3A35638F8370}">
          <p14:sldIdLst>
            <p14:sldId id="256"/>
            <p14:sldId id="272"/>
            <p14:sldId id="286"/>
            <p14:sldId id="273"/>
            <p14:sldId id="293"/>
            <p14:sldId id="287"/>
            <p14:sldId id="274"/>
            <p14:sldId id="289"/>
            <p14:sldId id="290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75" autoAdjust="0"/>
  </p:normalViewPr>
  <p:slideViewPr>
    <p:cSldViewPr>
      <p:cViewPr varScale="1">
        <p:scale>
          <a:sx n="84" d="100"/>
          <a:sy n="84" d="100"/>
        </p:scale>
        <p:origin x="81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9"/>
    </p:cViewPr>
  </p:sorterViewPr>
  <p:notesViewPr>
    <p:cSldViewPr>
      <p:cViewPr varScale="1">
        <p:scale>
          <a:sx n="68" d="100"/>
          <a:sy n="68" d="100"/>
        </p:scale>
        <p:origin x="-308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6C4F7-F038-473D-A409-AF9835EC7B09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C5428-97EE-4E08-A9F2-E993904E1E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845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076DD-E893-4DBB-9D84-1DB214F5BC4E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BEC0E-C2C0-4C9E-B889-973A646FD70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4883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BEC0E-C2C0-4C9E-B889-973A646FD70A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25765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BEC0E-C2C0-4C9E-B889-973A646FD70A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7511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6225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29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5669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246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09602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8509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7580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08193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55610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720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981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CEBB0-29CF-46DE-8547-A02FB35FA5CA}" type="datetimeFigureOut">
              <a:rPr lang="sk-SK" smtClean="0"/>
              <a:t>11. 6. 2018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7A20D-1BAD-40F5-BDE3-5726F5DB96A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6008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844825"/>
            <a:ext cx="7632848" cy="194421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8000"/>
                </a:solidFill>
              </a:rPr>
              <a:t>How </a:t>
            </a:r>
            <a:r>
              <a:rPr lang="en-US" sz="4000" b="1" dirty="0" err="1">
                <a:solidFill>
                  <a:srgbClr val="008000"/>
                </a:solidFill>
              </a:rPr>
              <a:t>p</a:t>
            </a:r>
            <a:r>
              <a:rPr lang="en-US" sz="4000" b="1" dirty="0" err="1" smtClean="0">
                <a:solidFill>
                  <a:srgbClr val="008000"/>
                </a:solidFill>
              </a:rPr>
              <a:t>h</a:t>
            </a:r>
            <a:r>
              <a:rPr lang="de-DE" sz="4000" b="1" dirty="0" err="1" smtClean="0">
                <a:solidFill>
                  <a:srgbClr val="008000"/>
                </a:solidFill>
              </a:rPr>
              <a:t>ysics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r>
              <a:rPr lang="de-DE" sz="4000" b="1" dirty="0" err="1" smtClean="0">
                <a:solidFill>
                  <a:srgbClr val="008000"/>
                </a:solidFill>
              </a:rPr>
              <a:t>helped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r>
              <a:rPr lang="de-DE" sz="4000" b="1" dirty="0" err="1" smtClean="0">
                <a:solidFill>
                  <a:srgbClr val="008000"/>
                </a:solidFill>
              </a:rPr>
              <a:t>me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r>
              <a:rPr lang="de-DE" sz="4000" b="1" dirty="0" err="1" smtClean="0">
                <a:solidFill>
                  <a:srgbClr val="008000"/>
                </a:solidFill>
              </a:rPr>
              <a:t>to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r>
              <a:rPr lang="de-DE" sz="4000" b="1" dirty="0" err="1" smtClean="0">
                <a:solidFill>
                  <a:srgbClr val="008000"/>
                </a:solidFill>
              </a:rPr>
              <a:t>survive</a:t>
            </a:r>
            <a:r>
              <a:rPr lang="de-DE" sz="4000" b="1" dirty="0" smtClean="0">
                <a:solidFill>
                  <a:srgbClr val="008000"/>
                </a:solidFill>
              </a:rPr>
              <a:t/>
            </a:r>
            <a:br>
              <a:rPr lang="de-DE" sz="4000" b="1" dirty="0" smtClean="0">
                <a:solidFill>
                  <a:srgbClr val="008000"/>
                </a:solidFill>
              </a:rPr>
            </a:br>
            <a:r>
              <a:rPr lang="de-DE" sz="4000" b="1" dirty="0" err="1" smtClean="0">
                <a:solidFill>
                  <a:srgbClr val="008000"/>
                </a:solidFill>
              </a:rPr>
              <a:t>behind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r>
              <a:rPr lang="de-DE" sz="4000" b="1" dirty="0" err="1" smtClean="0">
                <a:solidFill>
                  <a:srgbClr val="008000"/>
                </a:solidFill>
              </a:rPr>
              <a:t>the</a:t>
            </a:r>
            <a:r>
              <a:rPr lang="de-DE" sz="4000" b="1" dirty="0" smtClean="0">
                <a:solidFill>
                  <a:srgbClr val="008000"/>
                </a:solidFill>
              </a:rPr>
              <a:t> Iron </a:t>
            </a:r>
            <a:r>
              <a:rPr lang="de-DE" sz="4000" b="1" dirty="0" err="1" smtClean="0">
                <a:solidFill>
                  <a:srgbClr val="008000"/>
                </a:solidFill>
              </a:rPr>
              <a:t>Curtain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r>
              <a:rPr lang="de-DE" sz="4000" b="1" dirty="0" err="1" smtClean="0">
                <a:solidFill>
                  <a:srgbClr val="008000"/>
                </a:solidFill>
              </a:rPr>
              <a:t>and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br>
              <a:rPr lang="de-DE" sz="4000" b="1" dirty="0" smtClean="0">
                <a:solidFill>
                  <a:srgbClr val="008000"/>
                </a:solidFill>
              </a:rPr>
            </a:br>
            <a:r>
              <a:rPr lang="de-DE" sz="4000" b="1" dirty="0" err="1" smtClean="0">
                <a:solidFill>
                  <a:srgbClr val="008000"/>
                </a:solidFill>
              </a:rPr>
              <a:t>what</a:t>
            </a:r>
            <a:r>
              <a:rPr lang="de-DE" sz="4000" b="1" dirty="0" smtClean="0">
                <a:solidFill>
                  <a:srgbClr val="008000"/>
                </a:solidFill>
              </a:rPr>
              <a:t> </a:t>
            </a:r>
            <a:r>
              <a:rPr lang="de-DE" sz="4000" b="1" dirty="0" err="1" smtClean="0">
                <a:solidFill>
                  <a:srgbClr val="008000"/>
                </a:solidFill>
              </a:rPr>
              <a:t>happened</a:t>
            </a:r>
            <a:r>
              <a:rPr lang="de-DE" sz="4000" b="1" dirty="0" smtClean="0">
                <a:solidFill>
                  <a:srgbClr val="008000"/>
                </a:solidFill>
              </a:rPr>
              <a:t> after </a:t>
            </a:r>
            <a:r>
              <a:rPr lang="de-DE" sz="4000" b="1" dirty="0" err="1" smtClean="0">
                <a:solidFill>
                  <a:srgbClr val="008000"/>
                </a:solidFill>
              </a:rPr>
              <a:t>its</a:t>
            </a:r>
            <a:r>
              <a:rPr lang="de-DE" sz="4000" b="1" dirty="0" smtClean="0">
                <a:solidFill>
                  <a:srgbClr val="008000"/>
                </a:solidFill>
              </a:rPr>
              <a:t> fall </a:t>
            </a:r>
            <a:endParaRPr lang="sk-SK" sz="4000" b="1" i="1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768752" cy="1728192"/>
          </a:xfrm>
        </p:spPr>
        <p:txBody>
          <a:bodyPr>
            <a:normAutofit fontScale="70000" lnSpcReduction="20000"/>
          </a:bodyPr>
          <a:lstStyle/>
          <a:p>
            <a:r>
              <a:rPr lang="sk-SK" sz="3400" b="1" i="1" dirty="0" smtClean="0">
                <a:solidFill>
                  <a:schemeClr val="tx1"/>
                </a:solidFill>
              </a:rPr>
              <a:t>Pavel </a:t>
            </a:r>
            <a:r>
              <a:rPr lang="sk-SK" sz="3400" b="1" i="1" dirty="0" err="1" smtClean="0">
                <a:solidFill>
                  <a:schemeClr val="tx1"/>
                </a:solidFill>
              </a:rPr>
              <a:t>Obložinský</a:t>
            </a:r>
            <a:endParaRPr lang="de-DE" sz="3400" b="1" i="1" dirty="0" smtClean="0">
              <a:solidFill>
                <a:schemeClr val="tx1"/>
              </a:solidFill>
            </a:endParaRPr>
          </a:p>
          <a:p>
            <a:endParaRPr lang="de-DE" b="1" i="1" dirty="0" smtClean="0">
              <a:solidFill>
                <a:schemeClr val="tx1"/>
              </a:solidFill>
            </a:endParaRPr>
          </a:p>
          <a:p>
            <a:r>
              <a:rPr lang="de-DE" i="1" dirty="0" err="1">
                <a:solidFill>
                  <a:schemeClr val="tx1"/>
                </a:solidFill>
              </a:rPr>
              <a:t>Slovak</a:t>
            </a:r>
            <a:r>
              <a:rPr lang="de-DE" i="1" dirty="0">
                <a:solidFill>
                  <a:schemeClr val="tx1"/>
                </a:solidFill>
              </a:rPr>
              <a:t> Academy </a:t>
            </a:r>
            <a:r>
              <a:rPr lang="de-DE" i="1" dirty="0" err="1">
                <a:solidFill>
                  <a:schemeClr val="tx1"/>
                </a:solidFill>
              </a:rPr>
              <a:t>of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i="1" dirty="0" err="1" smtClean="0">
                <a:solidFill>
                  <a:schemeClr val="tx1"/>
                </a:solidFill>
              </a:rPr>
              <a:t>Sciences</a:t>
            </a:r>
            <a:r>
              <a:rPr lang="de-DE" i="1" dirty="0" smtClean="0">
                <a:solidFill>
                  <a:schemeClr val="tx1"/>
                </a:solidFill>
              </a:rPr>
              <a:t>, Bratislava</a:t>
            </a:r>
            <a:r>
              <a:rPr lang="sk-SK" i="1" dirty="0" smtClean="0">
                <a:solidFill>
                  <a:schemeClr val="tx1"/>
                </a:solidFill>
              </a:rPr>
              <a:t> </a:t>
            </a:r>
            <a:r>
              <a:rPr lang="sk-SK" i="1" dirty="0">
                <a:solidFill>
                  <a:schemeClr val="tx1"/>
                </a:solidFill>
              </a:rPr>
              <a:t>(19</a:t>
            </a:r>
            <a:r>
              <a:rPr lang="de-DE" i="1" dirty="0">
                <a:solidFill>
                  <a:schemeClr val="tx1"/>
                </a:solidFill>
              </a:rPr>
              <a:t>67</a:t>
            </a:r>
            <a:r>
              <a:rPr lang="sk-SK" i="1" dirty="0">
                <a:solidFill>
                  <a:schemeClr val="tx1"/>
                </a:solidFill>
              </a:rPr>
              <a:t>-</a:t>
            </a:r>
            <a:r>
              <a:rPr lang="de-DE" i="1" dirty="0">
                <a:solidFill>
                  <a:schemeClr val="tx1"/>
                </a:solidFill>
              </a:rPr>
              <a:t>1993</a:t>
            </a:r>
            <a:r>
              <a:rPr lang="sk-SK" i="1" dirty="0">
                <a:solidFill>
                  <a:schemeClr val="tx1"/>
                </a:solidFill>
              </a:rPr>
              <a:t>)</a:t>
            </a:r>
            <a:endParaRPr lang="de-DE" i="1" dirty="0">
              <a:solidFill>
                <a:schemeClr val="tx1"/>
              </a:solidFill>
            </a:endParaRPr>
          </a:p>
          <a:p>
            <a:r>
              <a:rPr lang="de-DE" i="1" dirty="0">
                <a:solidFill>
                  <a:schemeClr val="tx1"/>
                </a:solidFill>
              </a:rPr>
              <a:t>IAEA </a:t>
            </a:r>
            <a:r>
              <a:rPr lang="de-DE" i="1" dirty="0" err="1">
                <a:solidFill>
                  <a:schemeClr val="tx1"/>
                </a:solidFill>
              </a:rPr>
              <a:t>Nuclear</a:t>
            </a:r>
            <a:r>
              <a:rPr lang="de-DE" i="1" dirty="0">
                <a:solidFill>
                  <a:schemeClr val="tx1"/>
                </a:solidFill>
              </a:rPr>
              <a:t> Data </a:t>
            </a:r>
            <a:r>
              <a:rPr lang="de-DE" i="1" dirty="0" err="1" smtClean="0">
                <a:solidFill>
                  <a:schemeClr val="tx1"/>
                </a:solidFill>
              </a:rPr>
              <a:t>Section</a:t>
            </a:r>
            <a:r>
              <a:rPr lang="de-DE" i="1" dirty="0" smtClean="0">
                <a:solidFill>
                  <a:schemeClr val="tx1"/>
                </a:solidFill>
              </a:rPr>
              <a:t>, Vienna </a:t>
            </a:r>
            <a:r>
              <a:rPr lang="de-DE" i="1" dirty="0">
                <a:solidFill>
                  <a:schemeClr val="tx1"/>
                </a:solidFill>
              </a:rPr>
              <a:t>(1993-2000)</a:t>
            </a:r>
          </a:p>
          <a:p>
            <a:r>
              <a:rPr lang="de-DE" i="1" dirty="0" err="1" smtClean="0">
                <a:solidFill>
                  <a:schemeClr val="tx1"/>
                </a:solidFill>
              </a:rPr>
              <a:t>Brookhaven</a:t>
            </a:r>
            <a:r>
              <a:rPr lang="de-DE" i="1" dirty="0" smtClean="0">
                <a:solidFill>
                  <a:schemeClr val="tx1"/>
                </a:solidFill>
              </a:rPr>
              <a:t> National Laboratory, Upton, NY (2000-2011</a:t>
            </a:r>
            <a:r>
              <a:rPr lang="de-DE" i="1" dirty="0" smtClean="0"/>
              <a:t>)</a:t>
            </a:r>
          </a:p>
          <a:p>
            <a:endParaRPr lang="de-DE" b="1" i="1" dirty="0" smtClean="0"/>
          </a:p>
          <a:p>
            <a:endParaRPr lang="de-DE" b="1" i="1" dirty="0" smtClean="0"/>
          </a:p>
          <a:p>
            <a:endParaRPr lang="sk-SK" b="1" i="1" dirty="0"/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1043608" y="404664"/>
            <a:ext cx="756084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 smtClean="0">
                <a:solidFill>
                  <a:schemeClr val="tx1"/>
                </a:solidFill>
              </a:rPr>
              <a:t>15</a:t>
            </a:r>
            <a:r>
              <a:rPr lang="en-US" sz="2000" i="1" baseline="30000" dirty="0" smtClean="0">
                <a:solidFill>
                  <a:schemeClr val="tx1"/>
                </a:solidFill>
              </a:rPr>
              <a:t>th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r>
              <a:rPr lang="en-US" sz="2000" i="1" dirty="0" err="1" smtClean="0">
                <a:solidFill>
                  <a:schemeClr val="tx1"/>
                </a:solidFill>
              </a:rPr>
              <a:t>Varenna</a:t>
            </a:r>
            <a:r>
              <a:rPr lang="en-US" sz="2000" i="1" dirty="0" smtClean="0">
                <a:solidFill>
                  <a:schemeClr val="tx1"/>
                </a:solidFill>
              </a:rPr>
              <a:t> Conference on Nuclear Reaction Mechanisms</a:t>
            </a:r>
          </a:p>
          <a:p>
            <a:r>
              <a:rPr lang="en-US" sz="2000" i="1" dirty="0" smtClean="0">
                <a:solidFill>
                  <a:schemeClr val="tx1"/>
                </a:solidFill>
              </a:rPr>
              <a:t>Evening Session, 13</a:t>
            </a:r>
            <a:r>
              <a:rPr lang="sk-SK" sz="2000" i="1" dirty="0" smtClean="0">
                <a:solidFill>
                  <a:schemeClr val="tx1"/>
                </a:solidFill>
              </a:rPr>
              <a:t> </a:t>
            </a:r>
            <a:r>
              <a:rPr lang="sk-SK" sz="2000" i="1" dirty="0" err="1" smtClean="0">
                <a:solidFill>
                  <a:schemeClr val="tx1"/>
                </a:solidFill>
              </a:rPr>
              <a:t>June</a:t>
            </a:r>
            <a:r>
              <a:rPr lang="sk-SK" sz="2000" i="1" dirty="0" smtClean="0">
                <a:solidFill>
                  <a:schemeClr val="tx1"/>
                </a:solidFill>
              </a:rPr>
              <a:t> 201</a:t>
            </a:r>
            <a:r>
              <a:rPr lang="en-US" sz="2000" i="1" dirty="0" smtClean="0">
                <a:solidFill>
                  <a:schemeClr val="tx1"/>
                </a:solidFill>
              </a:rPr>
              <a:t>8</a:t>
            </a:r>
            <a:endParaRPr lang="sk-SK" sz="2000" i="1" dirty="0" smtClean="0">
              <a:solidFill>
                <a:schemeClr val="tx1"/>
              </a:solidFill>
            </a:endParaRPr>
          </a:p>
          <a:p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2824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140968"/>
            <a:ext cx="8229600" cy="1143000"/>
          </a:xfrm>
        </p:spPr>
        <p:txBody>
          <a:bodyPr/>
          <a:lstStyle/>
          <a:p>
            <a:r>
              <a:rPr lang="de-DE" b="1" dirty="0" err="1" smtClean="0">
                <a:solidFill>
                  <a:srgbClr val="00B050"/>
                </a:solidFill>
              </a:rPr>
              <a:t>Thank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you</a:t>
            </a:r>
            <a:r>
              <a:rPr lang="de-DE" b="1" dirty="0" smtClean="0">
                <a:solidFill>
                  <a:srgbClr val="00B050"/>
                </a:solidFill>
              </a:rPr>
              <a:t>!</a:t>
            </a:r>
            <a:endParaRPr lang="de-DE" b="1" dirty="0">
              <a:solidFill>
                <a:srgbClr val="00B05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11560" y="476672"/>
            <a:ext cx="7992888" cy="18002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 smtClean="0"/>
              <a:t>In 2011, I </a:t>
            </a:r>
            <a:r>
              <a:rPr lang="de-DE" sz="2800" dirty="0" err="1" smtClean="0"/>
              <a:t>retired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BNL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returned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Bratislava </a:t>
            </a:r>
            <a:r>
              <a:rPr lang="de-DE" sz="2800" dirty="0" err="1" smtClean="0"/>
              <a:t>where</a:t>
            </a:r>
            <a:r>
              <a:rPr lang="de-DE" sz="2800" dirty="0" smtClean="0"/>
              <a:t> I </a:t>
            </a:r>
            <a:r>
              <a:rPr lang="de-DE" sz="2800" dirty="0" err="1" smtClean="0"/>
              <a:t>have</a:t>
            </a:r>
            <a:r>
              <a:rPr lang="de-DE" sz="2800" dirty="0" smtClean="0"/>
              <a:t> </a:t>
            </a:r>
            <a:r>
              <a:rPr lang="de-DE" sz="2800" dirty="0" err="1" smtClean="0"/>
              <a:t>been</a:t>
            </a:r>
            <a:r>
              <a:rPr lang="de-DE" sz="2800" dirty="0" smtClean="0"/>
              <a:t> </a:t>
            </a:r>
            <a:r>
              <a:rPr lang="de-DE" sz="2800" dirty="0" err="1" smtClean="0"/>
              <a:t>waiting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smtClean="0">
                <a:solidFill>
                  <a:srgbClr val="FF0000"/>
                </a:solidFill>
              </a:rPr>
              <a:t>7 </a:t>
            </a:r>
            <a:r>
              <a:rPr lang="de-DE" sz="2800" dirty="0" err="1" smtClean="0">
                <a:solidFill>
                  <a:srgbClr val="FF0000"/>
                </a:solidFill>
              </a:rPr>
              <a:t>years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get</a:t>
            </a:r>
            <a:r>
              <a:rPr lang="de-DE" sz="2800" dirty="0" smtClean="0"/>
              <a:t> </a:t>
            </a:r>
            <a:r>
              <a:rPr lang="de-DE" sz="2800" dirty="0" err="1" smtClean="0"/>
              <a:t>award</a:t>
            </a:r>
            <a:r>
              <a:rPr lang="de-DE" sz="2800" dirty="0" smtClean="0"/>
              <a:t> in </a:t>
            </a:r>
            <a:r>
              <a:rPr lang="de-DE" sz="2800" dirty="0" err="1" smtClean="0"/>
              <a:t>Varenna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72396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err="1" smtClean="0">
                <a:solidFill>
                  <a:srgbClr val="008000"/>
                </a:solidFill>
              </a:rPr>
              <a:t>Contents</a:t>
            </a:r>
            <a:endParaRPr lang="sk-SK" sz="3600" dirty="0">
              <a:solidFill>
                <a:srgbClr val="008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Bratislava and </a:t>
            </a:r>
            <a:r>
              <a:rPr lang="en-US" sz="2400" dirty="0" smtClean="0">
                <a:solidFill>
                  <a:srgbClr val="FF0000"/>
                </a:solidFill>
              </a:rPr>
              <a:t>Iron Curtain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Miracle in the socialistic misery: </a:t>
            </a:r>
            <a:r>
              <a:rPr lang="en-US" sz="2400" dirty="0" err="1" smtClean="0">
                <a:solidFill>
                  <a:srgbClr val="FF0000"/>
                </a:solidFill>
              </a:rPr>
              <a:t>Smolenice</a:t>
            </a:r>
            <a:r>
              <a:rPr lang="en-US" sz="2400" dirty="0" smtClean="0">
                <a:solidFill>
                  <a:srgbClr val="FF0000"/>
                </a:solidFill>
              </a:rPr>
              <a:t> Castle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/>
              <a:t>Preequilibrium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modelling</a:t>
            </a:r>
            <a:r>
              <a:rPr lang="en-US" sz="2400" dirty="0" smtClean="0"/>
              <a:t> of nuclear reactions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F</a:t>
            </a:r>
            <a:r>
              <a:rPr lang="en-US" sz="2400" dirty="0" smtClean="0"/>
              <a:t>rom Bratislava to </a:t>
            </a:r>
            <a:r>
              <a:rPr lang="en-US" sz="2400" dirty="0" smtClean="0">
                <a:solidFill>
                  <a:srgbClr val="FF0000"/>
                </a:solidFill>
              </a:rPr>
              <a:t>Vienna</a:t>
            </a:r>
            <a:r>
              <a:rPr lang="en-US" sz="2400" dirty="0" smtClean="0"/>
              <a:t>, 1993</a:t>
            </a: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err="1" smtClean="0"/>
              <a:t>My</a:t>
            </a:r>
            <a:r>
              <a:rPr lang="de-DE" sz="2400" dirty="0" smtClean="0"/>
              <a:t> </a:t>
            </a:r>
            <a:r>
              <a:rPr lang="de-DE" sz="2400" dirty="0" err="1" smtClean="0"/>
              <a:t>toughest</a:t>
            </a:r>
            <a:r>
              <a:rPr lang="de-DE" sz="2400" dirty="0" smtClean="0"/>
              <a:t> </a:t>
            </a:r>
            <a:r>
              <a:rPr lang="de-DE" sz="2400" dirty="0" err="1" smtClean="0"/>
              <a:t>moment</a:t>
            </a:r>
            <a:r>
              <a:rPr lang="de-DE" sz="2400" dirty="0" smtClean="0"/>
              <a:t> in </a:t>
            </a:r>
            <a:r>
              <a:rPr lang="de-DE" sz="2400" dirty="0" err="1" smtClean="0"/>
              <a:t>the</a:t>
            </a:r>
            <a:r>
              <a:rPr lang="de-DE" sz="2400" dirty="0" smtClean="0"/>
              <a:t> IAEA: </a:t>
            </a:r>
            <a:r>
              <a:rPr lang="de-DE" sz="2400" dirty="0" err="1" smtClean="0">
                <a:solidFill>
                  <a:srgbClr val="FF0000"/>
                </a:solidFill>
              </a:rPr>
              <a:t>Arima</a:t>
            </a:r>
            <a:r>
              <a:rPr lang="de-DE" sz="2400" dirty="0" smtClean="0">
                <a:solidFill>
                  <a:srgbClr val="FF0000"/>
                </a:solidFill>
              </a:rPr>
              <a:t> Panel</a:t>
            </a:r>
            <a:r>
              <a:rPr lang="de-DE" sz="2400" dirty="0" smtClean="0"/>
              <a:t>, 1995</a:t>
            </a:r>
            <a:r>
              <a:rPr lang="sk-SK" sz="2400" dirty="0" smtClean="0"/>
              <a:t> </a:t>
            </a: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err="1" smtClean="0"/>
              <a:t>My</a:t>
            </a:r>
            <a:r>
              <a:rPr lang="de-DE" sz="2400" dirty="0" smtClean="0"/>
              <a:t> </a:t>
            </a:r>
            <a:r>
              <a:rPr lang="de-DE" sz="2400" dirty="0" err="1" smtClean="0"/>
              <a:t>pleasant</a:t>
            </a:r>
            <a:r>
              <a:rPr lang="de-DE" sz="2400" dirty="0" smtClean="0"/>
              <a:t> </a:t>
            </a:r>
            <a:r>
              <a:rPr lang="de-DE" sz="2400" dirty="0" err="1" smtClean="0"/>
              <a:t>moments</a:t>
            </a:r>
            <a:r>
              <a:rPr lang="de-DE" sz="2400" dirty="0" smtClean="0"/>
              <a:t> in </a:t>
            </a:r>
            <a:r>
              <a:rPr lang="de-DE" sz="2400" dirty="0" err="1" smtClean="0"/>
              <a:t>the</a:t>
            </a:r>
            <a:r>
              <a:rPr lang="de-DE" sz="2400" dirty="0" smtClean="0"/>
              <a:t> IAEA: </a:t>
            </a:r>
            <a:r>
              <a:rPr lang="de-DE" sz="2400" dirty="0" err="1" smtClean="0">
                <a:solidFill>
                  <a:srgbClr val="FF0000"/>
                </a:solidFill>
              </a:rPr>
              <a:t>research</a:t>
            </a:r>
            <a:r>
              <a:rPr lang="de-DE" sz="2400" dirty="0" smtClean="0"/>
              <a:t> </a:t>
            </a:r>
            <a:r>
              <a:rPr lang="de-DE" sz="2400" dirty="0" err="1" smtClean="0"/>
              <a:t>projects</a:t>
            </a: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err="1" smtClean="0"/>
              <a:t>From</a:t>
            </a:r>
            <a:r>
              <a:rPr lang="de-DE" sz="2400" dirty="0" smtClean="0"/>
              <a:t> Vienna </a:t>
            </a:r>
            <a:r>
              <a:rPr lang="de-DE" sz="2400" dirty="0" err="1" smtClean="0"/>
              <a:t>to</a:t>
            </a:r>
            <a:r>
              <a:rPr lang="de-DE" sz="2400" dirty="0" smtClean="0"/>
              <a:t> US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smtClean="0"/>
              <a:t>National </a:t>
            </a:r>
            <a:r>
              <a:rPr lang="de-DE" sz="2400" dirty="0" err="1" smtClean="0"/>
              <a:t>Nuclear</a:t>
            </a:r>
            <a:r>
              <a:rPr lang="de-DE" sz="2400" dirty="0" smtClean="0"/>
              <a:t> </a:t>
            </a:r>
            <a:r>
              <a:rPr lang="de-DE" sz="2400" dirty="0" smtClean="0">
                <a:solidFill>
                  <a:srgbClr val="FF0000"/>
                </a:solidFill>
              </a:rPr>
              <a:t>Data Center</a:t>
            </a:r>
            <a:r>
              <a:rPr lang="de-DE" sz="2400" dirty="0" smtClean="0"/>
              <a:t>, 2000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49827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699378"/>
          </a:xfrm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rgbClr val="008000"/>
                </a:solidFill>
              </a:rPr>
              <a:t>Bratislava </a:t>
            </a:r>
            <a:r>
              <a:rPr lang="de-DE" sz="3600" dirty="0" err="1" smtClean="0">
                <a:solidFill>
                  <a:srgbClr val="008000"/>
                </a:solidFill>
              </a:rPr>
              <a:t>and</a:t>
            </a:r>
            <a:r>
              <a:rPr lang="de-DE" sz="3600" dirty="0" smtClean="0">
                <a:solidFill>
                  <a:srgbClr val="008000"/>
                </a:solidFill>
              </a:rPr>
              <a:t> Iron </a:t>
            </a:r>
            <a:r>
              <a:rPr lang="de-DE" sz="3600" dirty="0" err="1" smtClean="0">
                <a:solidFill>
                  <a:srgbClr val="008000"/>
                </a:solidFill>
              </a:rPr>
              <a:t>Curtain</a:t>
            </a:r>
            <a:endParaRPr lang="sk-SK" sz="3600" dirty="0">
              <a:solidFill>
                <a:srgbClr val="008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820278"/>
            <a:ext cx="4736551" cy="5849082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Bratislava: capital of Slovakia since 1918   </a:t>
            </a:r>
          </a:p>
          <a:p>
            <a:pPr lvl="1"/>
            <a:r>
              <a:rPr lang="en-US" sz="2300" dirty="0" smtClean="0"/>
              <a:t>It has 3 very different names</a:t>
            </a:r>
          </a:p>
          <a:p>
            <a:pPr lvl="1"/>
            <a:r>
              <a:rPr lang="en-US" sz="2300" dirty="0" err="1" smtClean="0"/>
              <a:t>Pressburg</a:t>
            </a:r>
            <a:r>
              <a:rPr lang="en-US" sz="2300" dirty="0" smtClean="0"/>
              <a:t> in German, with Germans dominating for centuries</a:t>
            </a:r>
          </a:p>
          <a:p>
            <a:pPr lvl="1"/>
            <a:r>
              <a:rPr lang="en-US" sz="2300" dirty="0" err="1" smtClean="0"/>
              <a:t>Pozsony</a:t>
            </a:r>
            <a:r>
              <a:rPr lang="en-US" sz="2300" dirty="0" smtClean="0"/>
              <a:t> in Hungarian, </a:t>
            </a:r>
            <a:r>
              <a:rPr lang="en-US" sz="2300" dirty="0" smtClean="0">
                <a:solidFill>
                  <a:srgbClr val="FF0000"/>
                </a:solidFill>
              </a:rPr>
              <a:t>capital of Hungary</a:t>
            </a:r>
            <a:r>
              <a:rPr lang="en-US" sz="2300" dirty="0" smtClean="0"/>
              <a:t>   </a:t>
            </a:r>
          </a:p>
          <a:p>
            <a:pPr marL="457200" lvl="1" indent="0">
              <a:buNone/>
            </a:pPr>
            <a:r>
              <a:rPr lang="en-US" sz="2300" dirty="0"/>
              <a:t> </a:t>
            </a:r>
            <a:r>
              <a:rPr lang="en-US" sz="2300" dirty="0" smtClean="0"/>
              <a:t>     in 1563-1830 (coronations of 10 kings, </a:t>
            </a:r>
          </a:p>
          <a:p>
            <a:pPr marL="457200" lvl="1" indent="0">
              <a:buNone/>
            </a:pPr>
            <a:r>
              <a:rPr lang="en-US" sz="2300" dirty="0"/>
              <a:t> </a:t>
            </a:r>
            <a:r>
              <a:rPr lang="en-US" sz="2300" dirty="0" smtClean="0"/>
              <a:t>     1 lady king Maria-Theresa and </a:t>
            </a:r>
            <a:r>
              <a:rPr lang="en-US" sz="2300" dirty="0"/>
              <a:t>8</a:t>
            </a:r>
            <a:r>
              <a:rPr lang="en-US" sz="2300" dirty="0" smtClean="0"/>
              <a:t> queens) </a:t>
            </a:r>
            <a:endParaRPr lang="en-US" sz="2300" dirty="0"/>
          </a:p>
          <a:p>
            <a:pPr lvl="1"/>
            <a:r>
              <a:rPr lang="en-US" sz="2300" dirty="0"/>
              <a:t>L</a:t>
            </a:r>
            <a:r>
              <a:rPr lang="en-US" sz="2300" dirty="0" smtClean="0"/>
              <a:t>ocated on Danube, directly on the </a:t>
            </a:r>
            <a:r>
              <a:rPr lang="en-US" sz="2300" dirty="0" smtClean="0">
                <a:solidFill>
                  <a:srgbClr val="FF0000"/>
                </a:solidFill>
              </a:rPr>
              <a:t>border</a:t>
            </a:r>
            <a:r>
              <a:rPr lang="en-US" sz="2300" dirty="0" smtClean="0"/>
              <a:t> with Austria, 65 km to Vienna</a:t>
            </a:r>
          </a:p>
          <a:p>
            <a:r>
              <a:rPr lang="en-US" sz="2600" dirty="0" smtClean="0"/>
              <a:t>I was born </a:t>
            </a:r>
            <a:r>
              <a:rPr lang="en-US" sz="2600" dirty="0" smtClean="0">
                <a:solidFill>
                  <a:srgbClr val="FF0000"/>
                </a:solidFill>
              </a:rPr>
              <a:t>less than 1 km </a:t>
            </a:r>
            <a:r>
              <a:rPr lang="en-US" sz="2600" dirty="0" smtClean="0"/>
              <a:t>from Austria </a:t>
            </a:r>
            <a:endParaRPr lang="en-US" sz="2600" dirty="0"/>
          </a:p>
          <a:p>
            <a:pPr lvl="1"/>
            <a:r>
              <a:rPr lang="en-US" sz="2300" dirty="0"/>
              <a:t>If the </a:t>
            </a:r>
            <a:r>
              <a:rPr lang="en-US" sz="2300" dirty="0" smtClean="0"/>
              <a:t>Almighty </a:t>
            </a:r>
            <a:r>
              <a:rPr lang="en-US" sz="2300" dirty="0"/>
              <a:t>would made </a:t>
            </a:r>
            <a:r>
              <a:rPr lang="en-US" sz="2300" dirty="0" smtClean="0"/>
              <a:t>just a </a:t>
            </a:r>
            <a:r>
              <a:rPr lang="en-US" sz="2300" dirty="0"/>
              <a:t>tiny </a:t>
            </a:r>
            <a:endParaRPr lang="en-US" sz="2300" dirty="0" smtClean="0"/>
          </a:p>
          <a:p>
            <a:pPr marL="457200" lvl="1" indent="0">
              <a:buNone/>
            </a:pPr>
            <a:r>
              <a:rPr lang="en-US" sz="2300" dirty="0"/>
              <a:t> </a:t>
            </a:r>
            <a:r>
              <a:rPr lang="en-US" sz="2300" dirty="0" smtClean="0"/>
              <a:t>     correction </a:t>
            </a:r>
            <a:r>
              <a:rPr lang="en-US" sz="2300" dirty="0"/>
              <a:t>in delivery</a:t>
            </a:r>
            <a:r>
              <a:rPr lang="en-US" sz="2300" dirty="0" smtClean="0"/>
              <a:t>…                                                </a:t>
            </a:r>
          </a:p>
          <a:p>
            <a:pPr lvl="1"/>
            <a:r>
              <a:rPr lang="en-US" sz="2300" dirty="0" smtClean="0"/>
              <a:t>I have seen the </a:t>
            </a:r>
            <a:r>
              <a:rPr lang="en-US" sz="2300" b="1" dirty="0" smtClean="0">
                <a:solidFill>
                  <a:srgbClr val="FF0000"/>
                </a:solidFill>
              </a:rPr>
              <a:t>Iron Curtain </a:t>
            </a:r>
            <a:r>
              <a:rPr lang="en-US" sz="2300" dirty="0" smtClean="0"/>
              <a:t>every day,           causing me enormous frustration </a:t>
            </a:r>
          </a:p>
          <a:p>
            <a:pPr marL="400050"/>
            <a:r>
              <a:rPr lang="en-US" sz="2600" dirty="0"/>
              <a:t>W</a:t>
            </a:r>
            <a:r>
              <a:rPr lang="en-US" sz="2600" dirty="0" smtClean="0"/>
              <a:t>itnessed Soviet tanks in August </a:t>
            </a:r>
            <a:r>
              <a:rPr lang="en-US" sz="2600" dirty="0" smtClean="0">
                <a:solidFill>
                  <a:srgbClr val="FF0000"/>
                </a:solidFill>
              </a:rPr>
              <a:t>1968</a:t>
            </a:r>
          </a:p>
          <a:p>
            <a:pPr marL="800100" lvl="1"/>
            <a:r>
              <a:rPr lang="en-US" sz="2300" dirty="0" smtClean="0"/>
              <a:t>Shaped my views on communism</a:t>
            </a:r>
          </a:p>
          <a:p>
            <a:pPr marL="400050"/>
            <a:r>
              <a:rPr lang="en-US" sz="2600" dirty="0"/>
              <a:t>A</a:t>
            </a:r>
            <a:r>
              <a:rPr lang="en-US" sz="2600" dirty="0" smtClean="0"/>
              <a:t>ctive participant in the </a:t>
            </a:r>
            <a:r>
              <a:rPr lang="en-US" sz="2600" dirty="0" smtClean="0">
                <a:solidFill>
                  <a:srgbClr val="FF0000"/>
                </a:solidFill>
              </a:rPr>
              <a:t>1989</a:t>
            </a:r>
            <a:r>
              <a:rPr lang="en-US" sz="2600" dirty="0" smtClean="0"/>
              <a:t> Velvet Revolution</a:t>
            </a:r>
          </a:p>
          <a:p>
            <a:pPr marL="800100" lvl="1"/>
            <a:r>
              <a:rPr lang="en-US" sz="2300" dirty="0"/>
              <a:t>T</a:t>
            </a:r>
            <a:r>
              <a:rPr lang="en-US" sz="2300" dirty="0" smtClean="0"/>
              <a:t>op representative of the Slovak Acad. Sci. for 3 </a:t>
            </a:r>
            <a:r>
              <a:rPr lang="en-US" sz="2300" dirty="0" smtClean="0">
                <a:solidFill>
                  <a:srgbClr val="FF0000"/>
                </a:solidFill>
              </a:rPr>
              <a:t>critical weeks</a:t>
            </a:r>
            <a:r>
              <a:rPr lang="en-US" sz="2300" dirty="0" smtClean="0"/>
              <a:t> in 1989</a:t>
            </a:r>
          </a:p>
          <a:p>
            <a:pPr marL="800100" lvl="1"/>
            <a:r>
              <a:rPr lang="en-US" sz="2300" dirty="0" smtClean="0"/>
              <a:t>Addressed crowd of </a:t>
            </a:r>
            <a:r>
              <a:rPr lang="en-US" sz="2300" dirty="0" smtClean="0">
                <a:solidFill>
                  <a:srgbClr val="FF0000"/>
                </a:solidFill>
              </a:rPr>
              <a:t>100 000 people </a:t>
            </a:r>
            <a:r>
              <a:rPr lang="en-US" sz="2300" dirty="0" smtClean="0"/>
              <a:t>…</a:t>
            </a:r>
          </a:p>
        </p:txBody>
      </p:sp>
      <p:pic>
        <p:nvPicPr>
          <p:cNvPr id="11270" name="Picture 6" descr="VÃ½sledok vyhÄ¾adÃ¡vania obrÃ¡zkov pre dopyt Bratisl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96" y="676262"/>
            <a:ext cx="3265011" cy="217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VÃ½sledok vyhÄ¾adÃ¡vania obrÃ¡zkov pre dopyt soviet tanks in Bratisla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71" y="5085184"/>
            <a:ext cx="329179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VÃ½sledok vyhÄ¾adÃ¡vania obrÃ¡zkov pre dopyt hranica bratislava rakusk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72373"/>
            <a:ext cx="3240360" cy="20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5364088" y="2483604"/>
            <a:ext cx="3227807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Bratislava: </a:t>
            </a:r>
            <a:r>
              <a:rPr lang="de-DE" dirty="0" err="1" smtClean="0"/>
              <a:t>castle</a:t>
            </a:r>
            <a:r>
              <a:rPr lang="de-DE" dirty="0" smtClean="0"/>
              <a:t>, </a:t>
            </a:r>
            <a:r>
              <a:rPr lang="de-DE" dirty="0" err="1" smtClean="0"/>
              <a:t>dome</a:t>
            </a:r>
            <a:r>
              <a:rPr lang="de-DE" dirty="0" smtClean="0"/>
              <a:t>, </a:t>
            </a:r>
            <a:r>
              <a:rPr lang="de-DE" dirty="0" err="1" smtClean="0"/>
              <a:t>Danube</a:t>
            </a:r>
            <a:endParaRPr lang="de-DE" dirty="0" smtClean="0"/>
          </a:p>
        </p:txBody>
      </p:sp>
      <p:sp>
        <p:nvSpPr>
          <p:cNvPr id="8" name="BlokTextu 7"/>
          <p:cNvSpPr txBox="1"/>
          <p:nvPr/>
        </p:nvSpPr>
        <p:spPr>
          <a:xfrm>
            <a:off x="5728363" y="4571836"/>
            <a:ext cx="2372957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Bratislava: </a:t>
            </a:r>
            <a:r>
              <a:rPr lang="de-DE" dirty="0"/>
              <a:t>I</a:t>
            </a:r>
            <a:r>
              <a:rPr lang="de-DE" dirty="0" smtClean="0"/>
              <a:t>ron </a:t>
            </a:r>
            <a:r>
              <a:rPr lang="de-DE" dirty="0" err="1" smtClean="0"/>
              <a:t>Curtain</a:t>
            </a:r>
            <a:endParaRPr lang="de-DE" dirty="0" smtClean="0"/>
          </a:p>
        </p:txBody>
      </p:sp>
      <p:sp>
        <p:nvSpPr>
          <p:cNvPr id="10" name="BlokTextu 9"/>
          <p:cNvSpPr txBox="1"/>
          <p:nvPr/>
        </p:nvSpPr>
        <p:spPr>
          <a:xfrm>
            <a:off x="5480898" y="6381328"/>
            <a:ext cx="2979534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Bratislava: </a:t>
            </a:r>
            <a:r>
              <a:rPr lang="de-DE" dirty="0" err="1" smtClean="0"/>
              <a:t>tanks</a:t>
            </a:r>
            <a:r>
              <a:rPr lang="de-DE" dirty="0" smtClean="0"/>
              <a:t>, August 1968</a:t>
            </a:r>
          </a:p>
        </p:txBody>
      </p:sp>
    </p:spTree>
    <p:extLst>
      <p:ext uri="{BB962C8B-B14F-4D97-AF65-F5344CB8AC3E}">
        <p14:creationId xmlns:p14="http://schemas.microsoft.com/office/powerpoint/2010/main" val="97256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9432" y="44624"/>
            <a:ext cx="8561040" cy="864096"/>
          </a:xfrm>
        </p:spPr>
        <p:txBody>
          <a:bodyPr>
            <a:normAutofit fontScale="90000"/>
          </a:bodyPr>
          <a:lstStyle/>
          <a:p>
            <a:r>
              <a:rPr lang="de-DE" sz="3600" dirty="0" err="1" smtClean="0">
                <a:solidFill>
                  <a:srgbClr val="008000"/>
                </a:solidFill>
              </a:rPr>
              <a:t>Miracle</a:t>
            </a:r>
            <a:r>
              <a:rPr lang="de-DE" sz="3600" dirty="0" smtClean="0">
                <a:solidFill>
                  <a:srgbClr val="008000"/>
                </a:solidFill>
              </a:rPr>
              <a:t> in </a:t>
            </a:r>
            <a:r>
              <a:rPr lang="de-DE" sz="3600" dirty="0" err="1" smtClean="0">
                <a:solidFill>
                  <a:srgbClr val="008000"/>
                </a:solidFill>
              </a:rPr>
              <a:t>the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socialistic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misery</a:t>
            </a:r>
            <a:r>
              <a:rPr lang="de-DE" sz="3600" dirty="0" smtClean="0">
                <a:solidFill>
                  <a:srgbClr val="008000"/>
                </a:solidFill>
              </a:rPr>
              <a:t>: </a:t>
            </a:r>
            <a:r>
              <a:rPr lang="de-DE" sz="3600" dirty="0" err="1" smtClean="0">
                <a:solidFill>
                  <a:srgbClr val="008000"/>
                </a:solidFill>
              </a:rPr>
              <a:t>Smolenice</a:t>
            </a:r>
            <a:r>
              <a:rPr lang="de-DE" sz="3600" dirty="0" smtClean="0">
                <a:solidFill>
                  <a:srgbClr val="008000"/>
                </a:solidFill>
              </a:rPr>
              <a:t> Castle</a:t>
            </a:r>
            <a:endParaRPr lang="sk-SK" sz="3600" dirty="0">
              <a:solidFill>
                <a:srgbClr val="008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25760" y="868070"/>
            <a:ext cx="8892480" cy="5873298"/>
          </a:xfrm>
        </p:spPr>
        <p:txBody>
          <a:bodyPr>
            <a:normAutofit/>
          </a:bodyPr>
          <a:lstStyle/>
          <a:p>
            <a:r>
              <a:rPr lang="de-DE" sz="2000" dirty="0" smtClean="0"/>
              <a:t>The </a:t>
            </a:r>
            <a:r>
              <a:rPr lang="de-DE" sz="2000" dirty="0" err="1" smtClean="0"/>
              <a:t>biggest</a:t>
            </a:r>
            <a:r>
              <a:rPr lang="de-DE" sz="2000" dirty="0" smtClean="0"/>
              <a:t> </a:t>
            </a:r>
            <a:r>
              <a:rPr lang="de-DE" sz="2000" dirty="0" err="1" smtClean="0"/>
              <a:t>asset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Slovak</a:t>
            </a:r>
            <a:r>
              <a:rPr lang="de-DE" sz="2000" dirty="0" smtClean="0"/>
              <a:t> Academy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Sciences</a:t>
            </a:r>
            <a:r>
              <a:rPr lang="de-DE" sz="2000" dirty="0" smtClean="0"/>
              <a:t>: </a:t>
            </a:r>
            <a:r>
              <a:rPr lang="de-DE" sz="2000" dirty="0" err="1" smtClean="0"/>
              <a:t>Smolenice</a:t>
            </a:r>
            <a:r>
              <a:rPr lang="de-DE" sz="2000" dirty="0" smtClean="0"/>
              <a:t> Castle</a:t>
            </a:r>
            <a:endParaRPr lang="de-DE" sz="1600" dirty="0" smtClean="0"/>
          </a:p>
          <a:p>
            <a:r>
              <a:rPr lang="de-DE" sz="2000" dirty="0" smtClean="0"/>
              <a:t>1974-1989 a </a:t>
            </a:r>
            <a:r>
              <a:rPr lang="de-DE" sz="2000" dirty="0" err="1" smtClean="0"/>
              <a:t>series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conferences</a:t>
            </a:r>
            <a:r>
              <a:rPr lang="de-DE" sz="2000" dirty="0" smtClean="0"/>
              <a:t> on Neutron-</a:t>
            </a:r>
            <a:r>
              <a:rPr lang="de-DE" sz="2000" dirty="0" err="1" smtClean="0"/>
              <a:t>induced</a:t>
            </a:r>
            <a:r>
              <a:rPr lang="de-DE" sz="2000" dirty="0" smtClean="0"/>
              <a:t> </a:t>
            </a:r>
            <a:r>
              <a:rPr lang="de-DE" sz="2000" dirty="0" err="1" smtClean="0"/>
              <a:t>Reactions</a:t>
            </a:r>
            <a:r>
              <a:rPr lang="de-DE" sz="2000" dirty="0" smtClean="0"/>
              <a:t> </a:t>
            </a:r>
            <a:r>
              <a:rPr lang="de-DE" sz="2000" dirty="0" err="1" smtClean="0"/>
              <a:t>helped</a:t>
            </a:r>
            <a:r>
              <a:rPr lang="de-DE" sz="2000" dirty="0" smtClean="0"/>
              <a:t> </a:t>
            </a:r>
            <a:r>
              <a:rPr lang="de-DE" sz="2000" dirty="0" err="1" smtClean="0"/>
              <a:t>us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keep</a:t>
            </a:r>
            <a:r>
              <a:rPr lang="de-DE" sz="2000" dirty="0" smtClean="0">
                <a:solidFill>
                  <a:srgbClr val="FF0000"/>
                </a:solidFill>
              </a:rPr>
              <a:t> in </a:t>
            </a:r>
            <a:r>
              <a:rPr lang="de-DE" sz="2000" dirty="0" err="1" smtClean="0">
                <a:solidFill>
                  <a:srgbClr val="FF0000"/>
                </a:solidFill>
              </a:rPr>
              <a:t>touch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colleagues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both</a:t>
            </a:r>
            <a:r>
              <a:rPr lang="de-DE" sz="2000" dirty="0" smtClean="0"/>
              <a:t> </a:t>
            </a:r>
          </a:p>
          <a:p>
            <a:pPr lvl="1"/>
            <a:r>
              <a:rPr lang="de-DE" sz="1700" dirty="0" smtClean="0"/>
              <a:t>West (</a:t>
            </a:r>
            <a:r>
              <a:rPr lang="de-DE" sz="1700" dirty="0" err="1" smtClean="0"/>
              <a:t>Blann</a:t>
            </a:r>
            <a:r>
              <a:rPr lang="de-DE" sz="1700" dirty="0" smtClean="0"/>
              <a:t>, </a:t>
            </a:r>
            <a:r>
              <a:rPr lang="de-DE" sz="1700" dirty="0" err="1" smtClean="0"/>
              <a:t>Cindro</a:t>
            </a:r>
            <a:r>
              <a:rPr lang="de-DE" sz="1700" dirty="0" smtClean="0"/>
              <a:t>, </a:t>
            </a:r>
            <a:r>
              <a:rPr lang="de-DE" sz="1700" dirty="0" err="1" smtClean="0">
                <a:solidFill>
                  <a:srgbClr val="FF0000"/>
                </a:solidFill>
              </a:rPr>
              <a:t>Gadioli</a:t>
            </a:r>
            <a:r>
              <a:rPr lang="de-DE" sz="1700" dirty="0" smtClean="0"/>
              <a:t>, Hodgson, Iwamoto, Raman, </a:t>
            </a:r>
            <a:r>
              <a:rPr lang="de-DE" sz="1700" dirty="0" err="1" smtClean="0"/>
              <a:t>Reffo</a:t>
            </a:r>
            <a:r>
              <a:rPr lang="de-DE" sz="1700" dirty="0" smtClean="0"/>
              <a:t>, </a:t>
            </a:r>
            <a:r>
              <a:rPr lang="de-DE" sz="1700" dirty="0" err="1" smtClean="0"/>
              <a:t>Vonach</a:t>
            </a:r>
            <a:r>
              <a:rPr lang="de-DE" sz="1700" dirty="0" smtClean="0"/>
              <a:t>, Weidenmüller, …) </a:t>
            </a:r>
          </a:p>
          <a:p>
            <a:pPr lvl="1"/>
            <a:r>
              <a:rPr lang="de-DE" sz="1700" dirty="0" smtClean="0"/>
              <a:t>East (</a:t>
            </a:r>
            <a:r>
              <a:rPr lang="de-DE" sz="1700" dirty="0" err="1" smtClean="0"/>
              <a:t>Ignatyuk</a:t>
            </a:r>
            <a:r>
              <a:rPr lang="de-DE" sz="1700" dirty="0" smtClean="0"/>
              <a:t>, </a:t>
            </a:r>
            <a:r>
              <a:rPr lang="de-DE" sz="1700" dirty="0" err="1" smtClean="0"/>
              <a:t>Russia</a:t>
            </a:r>
            <a:r>
              <a:rPr lang="de-DE" sz="1700" dirty="0" smtClean="0"/>
              <a:t>, </a:t>
            </a:r>
            <a:r>
              <a:rPr lang="de-DE" sz="1700" dirty="0" err="1" smtClean="0"/>
              <a:t>then</a:t>
            </a:r>
            <a:r>
              <a:rPr lang="de-DE" sz="1700" dirty="0" smtClean="0"/>
              <a:t> 47: </a:t>
            </a:r>
            <a:r>
              <a:rPr lang="de-DE" sz="1700" dirty="0" err="1" smtClean="0"/>
              <a:t>his</a:t>
            </a:r>
            <a:r>
              <a:rPr lang="de-DE" sz="1700" dirty="0" smtClean="0"/>
              <a:t> 1st </a:t>
            </a:r>
            <a:r>
              <a:rPr lang="de-DE" sz="1700" dirty="0" err="1" smtClean="0"/>
              <a:t>foreign</a:t>
            </a:r>
            <a:r>
              <a:rPr lang="de-DE" sz="1700" dirty="0" smtClean="0"/>
              <a:t> </a:t>
            </a:r>
            <a:r>
              <a:rPr lang="de-DE" sz="1700" dirty="0" err="1" smtClean="0"/>
              <a:t>trip</a:t>
            </a:r>
            <a:r>
              <a:rPr lang="de-DE" sz="1700" dirty="0" smtClean="0"/>
              <a:t> </a:t>
            </a:r>
            <a:r>
              <a:rPr lang="de-DE" sz="1700" dirty="0" err="1" smtClean="0"/>
              <a:t>ever</a:t>
            </a:r>
            <a:r>
              <a:rPr lang="de-DE" sz="1700" dirty="0" smtClean="0"/>
              <a:t>, in 1979, </a:t>
            </a:r>
            <a:r>
              <a:rPr lang="de-DE" sz="1700" dirty="0" err="1" smtClean="0"/>
              <a:t>numerous</a:t>
            </a:r>
            <a:r>
              <a:rPr lang="de-DE" sz="1700" dirty="0" smtClean="0"/>
              <a:t> tricks </a:t>
            </a:r>
            <a:r>
              <a:rPr lang="de-DE" sz="1700" dirty="0" err="1" smtClean="0"/>
              <a:t>used</a:t>
            </a:r>
            <a:r>
              <a:rPr lang="de-DE" sz="1700" dirty="0" smtClean="0"/>
              <a:t>!)</a:t>
            </a:r>
          </a:p>
          <a:p>
            <a:r>
              <a:rPr lang="de-DE" sz="2000" dirty="0" err="1" smtClean="0">
                <a:solidFill>
                  <a:srgbClr val="FF0000"/>
                </a:solidFill>
              </a:rPr>
              <a:t>Preequilibrium</a:t>
            </a:r>
            <a:r>
              <a:rPr lang="de-DE" sz="2000" dirty="0" smtClean="0"/>
              <a:t> </a:t>
            </a:r>
            <a:r>
              <a:rPr lang="de-DE" sz="2000" dirty="0" err="1" smtClean="0"/>
              <a:t>model</a:t>
            </a:r>
            <a:r>
              <a:rPr lang="de-DE" sz="2000" dirty="0" smtClean="0"/>
              <a:t> was </a:t>
            </a:r>
            <a:r>
              <a:rPr lang="de-DE" sz="2000" dirty="0" err="1" smtClean="0"/>
              <a:t>hot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      </a:t>
            </a:r>
            <a:r>
              <a:rPr lang="de-DE" sz="2000" dirty="0" err="1" smtClean="0"/>
              <a:t>topic</a:t>
            </a:r>
            <a:r>
              <a:rPr lang="de-DE" sz="2000" dirty="0" smtClean="0"/>
              <a:t> </a:t>
            </a:r>
            <a:r>
              <a:rPr lang="de-DE" sz="2000" dirty="0" err="1" smtClean="0"/>
              <a:t>which</a:t>
            </a:r>
            <a:r>
              <a:rPr lang="de-DE" sz="2000" dirty="0" smtClean="0"/>
              <a:t> </a:t>
            </a:r>
            <a:r>
              <a:rPr lang="de-DE" sz="2000" dirty="0" err="1" smtClean="0"/>
              <a:t>put</a:t>
            </a:r>
            <a:r>
              <a:rPr lang="de-DE" sz="2000" dirty="0" smtClean="0"/>
              <a:t> </a:t>
            </a:r>
            <a:r>
              <a:rPr lang="de-DE" sz="2000" dirty="0" err="1" smtClean="0"/>
              <a:t>us</a:t>
            </a:r>
            <a:r>
              <a:rPr lang="de-DE" sz="2000" dirty="0"/>
              <a:t> </a:t>
            </a:r>
            <a:r>
              <a:rPr lang="de-DE" sz="2000" dirty="0" smtClean="0"/>
              <a:t>all </a:t>
            </a:r>
            <a:r>
              <a:rPr lang="de-DE" sz="2000" dirty="0" err="1" smtClean="0"/>
              <a:t>together</a:t>
            </a:r>
            <a:endParaRPr lang="de-DE" sz="1000" dirty="0" smtClean="0"/>
          </a:p>
          <a:p>
            <a:pPr marL="0" indent="0">
              <a:buNone/>
            </a:pPr>
            <a:endParaRPr lang="de-DE" sz="1000" dirty="0" smtClean="0"/>
          </a:p>
          <a:p>
            <a:r>
              <a:rPr lang="de-DE" sz="2000" dirty="0" smtClean="0"/>
              <a:t>IAEA </a:t>
            </a:r>
            <a:r>
              <a:rPr lang="de-DE" sz="2000" dirty="0" err="1" smtClean="0"/>
              <a:t>meeting</a:t>
            </a:r>
            <a:r>
              <a:rPr lang="de-DE" sz="2000" dirty="0" smtClean="0"/>
              <a:t> in 1983 </a:t>
            </a:r>
          </a:p>
          <a:p>
            <a:pPr lvl="1"/>
            <a:r>
              <a:rPr lang="de-DE" sz="1700" dirty="0" smtClean="0"/>
              <a:t>235U </a:t>
            </a:r>
            <a:r>
              <a:rPr lang="de-DE" sz="1700" dirty="0" err="1" smtClean="0"/>
              <a:t>and</a:t>
            </a:r>
            <a:r>
              <a:rPr lang="de-DE" sz="1700" dirty="0" smtClean="0"/>
              <a:t> 252Cf </a:t>
            </a:r>
            <a:r>
              <a:rPr lang="de-DE" sz="1700" dirty="0" err="1" smtClean="0"/>
              <a:t>fission</a:t>
            </a:r>
            <a:endParaRPr lang="de-DE" sz="1700" dirty="0"/>
          </a:p>
          <a:p>
            <a:pPr lvl="1"/>
            <a:r>
              <a:rPr lang="de-DE" sz="1700" dirty="0" smtClean="0"/>
              <a:t>Evaluation </a:t>
            </a:r>
            <a:r>
              <a:rPr lang="de-DE" sz="1700" dirty="0" err="1" smtClean="0"/>
              <a:t>guru</a:t>
            </a:r>
            <a:r>
              <a:rPr lang="de-DE" sz="1700" dirty="0" smtClean="0"/>
              <a:t>: W. </a:t>
            </a:r>
            <a:r>
              <a:rPr lang="de-DE" sz="1700" dirty="0" err="1" smtClean="0"/>
              <a:t>Poenitz</a:t>
            </a:r>
            <a:endParaRPr lang="de-DE" sz="1700" dirty="0" smtClean="0"/>
          </a:p>
          <a:p>
            <a:pPr lvl="1"/>
            <a:r>
              <a:rPr lang="de-DE" sz="1700" dirty="0" smtClean="0">
                <a:solidFill>
                  <a:srgbClr val="FF0000"/>
                </a:solidFill>
              </a:rPr>
              <a:t>1st </a:t>
            </a:r>
            <a:r>
              <a:rPr lang="de-DE" sz="1700" dirty="0" err="1" smtClean="0">
                <a:solidFill>
                  <a:srgbClr val="FF0000"/>
                </a:solidFill>
              </a:rPr>
              <a:t>meeting</a:t>
            </a:r>
            <a:r>
              <a:rPr lang="de-DE" sz="1700" dirty="0" smtClean="0">
                <a:solidFill>
                  <a:srgbClr val="FF0000"/>
                </a:solidFill>
              </a:rPr>
              <a:t> USA </a:t>
            </a:r>
            <a:r>
              <a:rPr lang="de-DE" sz="1700" dirty="0" err="1" smtClean="0">
                <a:solidFill>
                  <a:srgbClr val="FF0000"/>
                </a:solidFill>
              </a:rPr>
              <a:t>attended</a:t>
            </a:r>
            <a:r>
              <a:rPr lang="de-DE" sz="1700" dirty="0" smtClean="0">
                <a:solidFill>
                  <a:srgbClr val="FF0000"/>
                </a:solidFill>
              </a:rPr>
              <a:t> </a:t>
            </a:r>
            <a:r>
              <a:rPr lang="de-DE" sz="1700" dirty="0" smtClean="0"/>
              <a:t>after </a:t>
            </a:r>
          </a:p>
          <a:p>
            <a:pPr marL="0" indent="0">
              <a:buNone/>
            </a:pPr>
            <a:r>
              <a:rPr lang="de-DE" sz="1700" dirty="0"/>
              <a:t> </a:t>
            </a:r>
            <a:r>
              <a:rPr lang="de-DE" sz="1700" dirty="0" smtClean="0"/>
              <a:t>             international </a:t>
            </a:r>
            <a:r>
              <a:rPr lang="de-DE" sz="1700" dirty="0" err="1" smtClean="0"/>
              <a:t>boycott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Israel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</a:p>
          <a:p>
            <a:pPr marL="0" indent="0">
              <a:buNone/>
            </a:pPr>
            <a:r>
              <a:rPr lang="de-DE" sz="1700" dirty="0"/>
              <a:t> </a:t>
            </a:r>
            <a:r>
              <a:rPr lang="de-DE" sz="1700" dirty="0" smtClean="0"/>
              <a:t>             </a:t>
            </a:r>
            <a:r>
              <a:rPr lang="de-DE" sz="1700" dirty="0" err="1" smtClean="0"/>
              <a:t>its</a:t>
            </a:r>
            <a:r>
              <a:rPr lang="de-DE" sz="1700" dirty="0" smtClean="0"/>
              <a:t> 1981 </a:t>
            </a:r>
            <a:r>
              <a:rPr lang="de-DE" sz="1700" dirty="0" err="1" smtClean="0"/>
              <a:t>bombing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Iraqi</a:t>
            </a:r>
            <a:r>
              <a:rPr lang="de-DE" sz="1700" dirty="0" smtClean="0"/>
              <a:t> </a:t>
            </a:r>
            <a:r>
              <a:rPr lang="de-DE" sz="1700" dirty="0" err="1" smtClean="0"/>
              <a:t>reactor</a:t>
            </a:r>
            <a:r>
              <a:rPr lang="de-DE" sz="1700" dirty="0" smtClean="0"/>
              <a:t> </a:t>
            </a:r>
            <a:endParaRPr lang="de-DE" sz="1700" dirty="0"/>
          </a:p>
          <a:p>
            <a:pPr lvl="1"/>
            <a:r>
              <a:rPr lang="de-DE" sz="1700" dirty="0" smtClean="0"/>
              <a:t>50 </a:t>
            </a:r>
            <a:r>
              <a:rPr lang="de-DE" sz="1700" dirty="0" err="1" smtClean="0"/>
              <a:t>phone</a:t>
            </a:r>
            <a:r>
              <a:rPr lang="de-DE" sz="1700" dirty="0" smtClean="0"/>
              <a:t> </a:t>
            </a:r>
            <a:r>
              <a:rPr lang="de-DE" sz="1700" dirty="0" err="1" smtClean="0"/>
              <a:t>calls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/>
              <a:t> </a:t>
            </a:r>
            <a:r>
              <a:rPr lang="de-DE" sz="1700" dirty="0" err="1" smtClean="0"/>
              <a:t>Prague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get</a:t>
            </a:r>
            <a:r>
              <a:rPr lang="de-DE" sz="1700" dirty="0" smtClean="0"/>
              <a:t>  </a:t>
            </a:r>
          </a:p>
          <a:p>
            <a:pPr marL="457200" lvl="1" indent="0">
              <a:buNone/>
            </a:pPr>
            <a:r>
              <a:rPr lang="de-DE" sz="1700" dirty="0"/>
              <a:t> </a:t>
            </a:r>
            <a:r>
              <a:rPr lang="de-DE" sz="1700" dirty="0" smtClean="0"/>
              <a:t>     </a:t>
            </a:r>
            <a:r>
              <a:rPr lang="de-DE" sz="1700" dirty="0" err="1" smtClean="0"/>
              <a:t>permit</a:t>
            </a:r>
            <a:r>
              <a:rPr lang="de-DE" sz="1700" dirty="0" smtClean="0"/>
              <a:t>:  „</a:t>
            </a:r>
            <a:r>
              <a:rPr lang="de-DE" sz="1700" dirty="0" err="1" smtClean="0"/>
              <a:t>We</a:t>
            </a:r>
            <a:r>
              <a:rPr lang="de-DE" sz="1700" dirty="0" smtClean="0"/>
              <a:t> do not </a:t>
            </a:r>
            <a:r>
              <a:rPr lang="de-DE" sz="1700" dirty="0" err="1" smtClean="0"/>
              <a:t>object</a:t>
            </a:r>
            <a:r>
              <a:rPr lang="de-DE" sz="1700" dirty="0" smtClean="0"/>
              <a:t>…“</a:t>
            </a:r>
          </a:p>
          <a:p>
            <a:pPr lvl="1"/>
            <a:r>
              <a:rPr lang="de-DE" sz="1700" dirty="0" err="1" smtClean="0"/>
              <a:t>My</a:t>
            </a:r>
            <a:r>
              <a:rPr lang="de-DE" sz="1700" dirty="0" smtClean="0"/>
              <a:t> 1st </a:t>
            </a:r>
            <a:r>
              <a:rPr lang="de-DE" sz="1700" dirty="0" err="1" smtClean="0"/>
              <a:t>touch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>
                <a:solidFill>
                  <a:srgbClr val="FF0000"/>
                </a:solidFill>
              </a:rPr>
              <a:t>nuclear</a:t>
            </a:r>
            <a:r>
              <a:rPr lang="de-DE" sz="1700" dirty="0" smtClean="0">
                <a:solidFill>
                  <a:srgbClr val="FF0000"/>
                </a:solidFill>
              </a:rPr>
              <a:t> </a:t>
            </a:r>
            <a:r>
              <a:rPr lang="de-DE" sz="1700" dirty="0" err="1" smtClean="0">
                <a:solidFill>
                  <a:srgbClr val="FF0000"/>
                </a:solidFill>
              </a:rPr>
              <a:t>data</a:t>
            </a:r>
            <a:r>
              <a:rPr lang="de-DE" sz="1800" dirty="0"/>
              <a:t>	</a:t>
            </a:r>
            <a:endParaRPr lang="sk-SK" sz="1800" dirty="0" smtClean="0"/>
          </a:p>
          <a:p>
            <a:pPr marL="0" indent="0">
              <a:buNone/>
            </a:pPr>
            <a:endParaRPr lang="sk-SK" sz="2400" dirty="0"/>
          </a:p>
        </p:txBody>
      </p:sp>
      <p:sp>
        <p:nvSpPr>
          <p:cNvPr id="8" name="BlokTextu 7"/>
          <p:cNvSpPr txBox="1"/>
          <p:nvPr/>
        </p:nvSpPr>
        <p:spPr>
          <a:xfrm>
            <a:off x="3834681" y="6093296"/>
            <a:ext cx="5273823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Jewel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Carpathian</a:t>
            </a:r>
            <a:r>
              <a:rPr lang="de-DE" dirty="0" smtClean="0"/>
              <a:t> Mountains, 55 km </a:t>
            </a:r>
            <a:r>
              <a:rPr lang="de-DE" dirty="0" err="1" smtClean="0"/>
              <a:t>from</a:t>
            </a:r>
            <a:r>
              <a:rPr lang="de-DE" dirty="0" smtClean="0"/>
              <a:t> Bratislava,</a:t>
            </a:r>
          </a:p>
          <a:p>
            <a:r>
              <a:rPr lang="de-DE" dirty="0"/>
              <a:t> </a:t>
            </a:r>
            <a:r>
              <a:rPr lang="de-DE" dirty="0" err="1" smtClean="0"/>
              <a:t>owned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Slovak</a:t>
            </a:r>
            <a:r>
              <a:rPr lang="de-DE" dirty="0" smtClean="0"/>
              <a:t> Academy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Sciences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1953</a:t>
            </a:r>
            <a:endParaRPr lang="sk-SK" dirty="0"/>
          </a:p>
        </p:txBody>
      </p:sp>
      <p:pic>
        <p:nvPicPr>
          <p:cNvPr id="9" name="Picture 4" descr="VÃ½sledok vyhÄ¾adÃ¡vania obrÃ¡zkov pre dopyt smolenice cas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852936"/>
            <a:ext cx="5040560" cy="312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2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err="1" smtClean="0">
                <a:solidFill>
                  <a:srgbClr val="008000"/>
                </a:solidFill>
              </a:rPr>
              <a:t>Preequilibrium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modelling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of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nuclear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reactions</a:t>
            </a:r>
            <a:endParaRPr lang="sk-SK" sz="3600" dirty="0">
              <a:solidFill>
                <a:srgbClr val="008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63888" y="1417638"/>
            <a:ext cx="536459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1800" dirty="0" smtClean="0"/>
          </a:p>
          <a:p>
            <a:pPr lvl="1"/>
            <a:endParaRPr lang="de-DE" sz="1600" dirty="0"/>
          </a:p>
          <a:p>
            <a:pPr marL="457200" lvl="1" indent="0">
              <a:buNone/>
            </a:pPr>
            <a:endParaRPr lang="de-DE" sz="1600" dirty="0" smtClean="0"/>
          </a:p>
        </p:txBody>
      </p:sp>
      <p:pic>
        <p:nvPicPr>
          <p:cNvPr id="11" name="Pictur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394019" y="1196752"/>
            <a:ext cx="5640608" cy="3463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308122" y="4045930"/>
            <a:ext cx="5832648" cy="275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BlokTextu 12"/>
          <p:cNvSpPr txBox="1"/>
          <p:nvPr/>
        </p:nvSpPr>
        <p:spPr>
          <a:xfrm>
            <a:off x="4662319" y="5767577"/>
            <a:ext cx="3124253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            Phys. </a:t>
            </a:r>
            <a:r>
              <a:rPr lang="de-DE" dirty="0" err="1" smtClean="0"/>
              <a:t>Rev</a:t>
            </a:r>
            <a:r>
              <a:rPr lang="de-DE" dirty="0" smtClean="0"/>
              <a:t>. C42, 1990</a:t>
            </a:r>
          </a:p>
          <a:p>
            <a:r>
              <a:rPr lang="de-DE" dirty="0" smtClean="0"/>
              <a:t>Mark </a:t>
            </a:r>
            <a:r>
              <a:rPr lang="de-DE" dirty="0" err="1" smtClean="0"/>
              <a:t>Chadwick‘s</a:t>
            </a:r>
            <a:r>
              <a:rPr lang="de-DE" dirty="0" smtClean="0"/>
              <a:t> 1st PRC </a:t>
            </a:r>
            <a:r>
              <a:rPr lang="de-DE" dirty="0" err="1" smtClean="0"/>
              <a:t>paper</a:t>
            </a:r>
            <a:endParaRPr lang="sk-SK" dirty="0"/>
          </a:p>
        </p:txBody>
      </p:sp>
      <p:sp>
        <p:nvSpPr>
          <p:cNvPr id="14" name="BlokTextu 13"/>
          <p:cNvSpPr txBox="1"/>
          <p:nvPr/>
        </p:nvSpPr>
        <p:spPr>
          <a:xfrm>
            <a:off x="5186766" y="2132856"/>
            <a:ext cx="252986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    </a:t>
            </a:r>
            <a:r>
              <a:rPr lang="de-DE" dirty="0" err="1" smtClean="0"/>
              <a:t>Nucl</a:t>
            </a:r>
            <a:r>
              <a:rPr lang="de-DE" dirty="0" smtClean="0"/>
              <a:t>. Phys. A226, 1974</a:t>
            </a:r>
          </a:p>
          <a:p>
            <a:r>
              <a:rPr lang="de-DE" dirty="0" smtClean="0"/>
              <a:t>Transition </a:t>
            </a:r>
            <a:r>
              <a:rPr lang="de-DE" dirty="0" err="1" smtClean="0"/>
              <a:t>rates</a:t>
            </a:r>
            <a:r>
              <a:rPr lang="de-DE" dirty="0" smtClean="0"/>
              <a:t>, </a:t>
            </a:r>
            <a:r>
              <a:rPr lang="de-DE" dirty="0" err="1" smtClean="0"/>
              <a:t>my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endParaRPr lang="sk-SK" dirty="0"/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1" y="1417638"/>
            <a:ext cx="3718356" cy="525658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/>
              <a:t>In 1966, J. Griffin </a:t>
            </a:r>
            <a:r>
              <a:rPr lang="de-DE" sz="2000" dirty="0" err="1" smtClean="0"/>
              <a:t>came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a </a:t>
            </a:r>
            <a:r>
              <a:rPr lang="de-DE" sz="2000" dirty="0" err="1" smtClean="0"/>
              <a:t>sort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revolutionary</a:t>
            </a:r>
            <a:r>
              <a:rPr lang="de-DE" sz="2000" dirty="0" smtClean="0"/>
              <a:t> </a:t>
            </a:r>
            <a:r>
              <a:rPr lang="de-DE" sz="2000" dirty="0" err="1" smtClean="0"/>
              <a:t>idea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preequilibrium</a:t>
            </a:r>
            <a:r>
              <a:rPr lang="de-DE" sz="2000" dirty="0" smtClean="0"/>
              <a:t> </a:t>
            </a:r>
            <a:r>
              <a:rPr lang="de-DE" sz="2000" dirty="0" err="1" smtClean="0"/>
              <a:t>reactions</a:t>
            </a:r>
            <a:r>
              <a:rPr lang="de-DE" sz="2000" dirty="0" smtClean="0"/>
              <a:t> </a:t>
            </a:r>
          </a:p>
          <a:p>
            <a:pPr lvl="1"/>
            <a:r>
              <a:rPr lang="de-DE" sz="1800" dirty="0" err="1" smtClean="0"/>
              <a:t>Our</a:t>
            </a:r>
            <a:r>
              <a:rPr lang="de-DE" sz="1800" dirty="0" smtClean="0"/>
              <a:t> </a:t>
            </a:r>
            <a:r>
              <a:rPr lang="de-DE" sz="1800" dirty="0" err="1" smtClean="0"/>
              <a:t>young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group</a:t>
            </a:r>
            <a:r>
              <a:rPr lang="de-DE" sz="1800" dirty="0" smtClean="0">
                <a:solidFill>
                  <a:srgbClr val="FF0000"/>
                </a:solidFill>
              </a:rPr>
              <a:t> in Bratislava </a:t>
            </a:r>
            <a:r>
              <a:rPr lang="de-DE" sz="1800" dirty="0" err="1" smtClean="0"/>
              <a:t>jumped</a:t>
            </a:r>
            <a:r>
              <a:rPr lang="de-DE" sz="1800" dirty="0" smtClean="0"/>
              <a:t> on </a:t>
            </a:r>
            <a:r>
              <a:rPr lang="de-DE" sz="1800" dirty="0" err="1" smtClean="0"/>
              <a:t>it</a:t>
            </a:r>
            <a:r>
              <a:rPr lang="de-DE" sz="1800" dirty="0" smtClean="0"/>
              <a:t>: </a:t>
            </a:r>
            <a:r>
              <a:rPr lang="de-DE" sz="1800" dirty="0" err="1" smtClean="0"/>
              <a:t>transition</a:t>
            </a:r>
            <a:r>
              <a:rPr lang="de-DE" sz="1800" dirty="0" smtClean="0"/>
              <a:t> </a:t>
            </a:r>
            <a:r>
              <a:rPr lang="de-DE" sz="1800" dirty="0" err="1" smtClean="0"/>
              <a:t>rates</a:t>
            </a:r>
            <a:r>
              <a:rPr lang="de-DE" sz="1800" dirty="0" smtClean="0"/>
              <a:t>, </a:t>
            </a:r>
            <a:r>
              <a:rPr lang="de-DE" sz="1800" dirty="0" err="1" smtClean="0"/>
              <a:t>complex</a:t>
            </a:r>
            <a:r>
              <a:rPr lang="de-DE" sz="1800" dirty="0" smtClean="0"/>
              <a:t> </a:t>
            </a:r>
            <a:r>
              <a:rPr lang="de-DE" sz="1800" dirty="0" err="1" smtClean="0"/>
              <a:t>particle</a:t>
            </a:r>
            <a:r>
              <a:rPr lang="de-DE" sz="1800" dirty="0" smtClean="0"/>
              <a:t> </a:t>
            </a:r>
            <a:r>
              <a:rPr lang="de-DE" sz="1800" dirty="0" err="1" smtClean="0"/>
              <a:t>emission</a:t>
            </a:r>
            <a:r>
              <a:rPr lang="de-DE" sz="1800" dirty="0" smtClean="0"/>
              <a:t>, </a:t>
            </a:r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p-h </a:t>
            </a:r>
            <a:r>
              <a:rPr lang="de-DE" sz="1800" dirty="0" err="1" smtClean="0"/>
              <a:t>level</a:t>
            </a:r>
            <a:r>
              <a:rPr lang="de-DE" sz="1800" dirty="0" smtClean="0"/>
              <a:t> </a:t>
            </a:r>
            <a:r>
              <a:rPr lang="de-DE" sz="1800" dirty="0" err="1" smtClean="0"/>
              <a:t>densities</a:t>
            </a:r>
            <a:r>
              <a:rPr lang="de-DE" sz="1800" dirty="0" smtClean="0"/>
              <a:t>, </a:t>
            </a:r>
            <a:r>
              <a:rPr lang="de-DE" sz="1800" dirty="0" err="1" smtClean="0"/>
              <a:t>master</a:t>
            </a:r>
            <a:endParaRPr lang="de-DE" sz="1800" dirty="0" smtClean="0"/>
          </a:p>
          <a:p>
            <a:pPr marL="0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        </a:t>
            </a:r>
            <a:r>
              <a:rPr lang="de-DE" sz="1800" dirty="0" err="1" smtClean="0"/>
              <a:t>equation</a:t>
            </a:r>
            <a:r>
              <a:rPr lang="de-DE" sz="1800" dirty="0" smtClean="0"/>
              <a:t>, </a:t>
            </a:r>
            <a:r>
              <a:rPr lang="el-GR" sz="1800" dirty="0" smtClean="0"/>
              <a:t>γ</a:t>
            </a:r>
            <a:r>
              <a:rPr lang="de-DE" sz="1800" dirty="0" smtClean="0"/>
              <a:t> </a:t>
            </a:r>
            <a:r>
              <a:rPr lang="de-DE" sz="1800" dirty="0" err="1" smtClean="0"/>
              <a:t>emission</a:t>
            </a:r>
            <a:r>
              <a:rPr lang="de-DE" sz="1800" dirty="0" smtClean="0"/>
              <a:t>, …</a:t>
            </a:r>
          </a:p>
          <a:p>
            <a:pPr lvl="1"/>
            <a:r>
              <a:rPr lang="de-DE" sz="1800" dirty="0" err="1" smtClean="0"/>
              <a:t>My</a:t>
            </a:r>
            <a:r>
              <a:rPr lang="de-DE" sz="1800" dirty="0" smtClean="0"/>
              <a:t> </a:t>
            </a:r>
            <a:r>
              <a:rPr lang="de-DE" sz="1800" dirty="0" err="1" smtClean="0"/>
              <a:t>collaboration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Mark </a:t>
            </a:r>
            <a:r>
              <a:rPr lang="de-DE" sz="1800" dirty="0" smtClean="0">
                <a:solidFill>
                  <a:srgbClr val="FF0000"/>
                </a:solidFill>
              </a:rPr>
              <a:t>Chadwick</a:t>
            </a:r>
            <a:r>
              <a:rPr lang="de-DE" sz="1800" dirty="0"/>
              <a:t>,</a:t>
            </a:r>
            <a:r>
              <a:rPr lang="de-DE" sz="1800" dirty="0" smtClean="0"/>
              <a:t> </a:t>
            </a:r>
            <a:r>
              <a:rPr lang="de-DE" sz="1800" dirty="0" err="1" smtClean="0"/>
              <a:t>his</a:t>
            </a:r>
            <a:r>
              <a:rPr lang="de-DE" sz="1800" dirty="0" smtClean="0"/>
              <a:t> 1st PRC </a:t>
            </a:r>
            <a:r>
              <a:rPr lang="de-DE" sz="1800" dirty="0" err="1" smtClean="0"/>
              <a:t>paper</a:t>
            </a:r>
            <a:endParaRPr lang="de-DE" sz="1800" dirty="0" smtClean="0"/>
          </a:p>
          <a:p>
            <a:pPr marL="457200" lvl="1" indent="0">
              <a:buNone/>
            </a:pPr>
            <a:endParaRPr lang="de-DE" sz="1000" dirty="0" smtClean="0"/>
          </a:p>
          <a:p>
            <a:r>
              <a:rPr lang="de-DE" sz="2000" dirty="0" err="1" smtClean="0"/>
              <a:t>Preequilibrium</a:t>
            </a:r>
            <a:r>
              <a:rPr lang="de-DE" sz="2000" dirty="0" smtClean="0"/>
              <a:t> </a:t>
            </a:r>
            <a:r>
              <a:rPr lang="de-DE" sz="2000" dirty="0" err="1" smtClean="0"/>
              <a:t>influenced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</a:t>
            </a:r>
            <a:r>
              <a:rPr lang="de-DE" sz="2000" dirty="0" err="1" smtClean="0"/>
              <a:t>whole</a:t>
            </a:r>
            <a:r>
              <a:rPr lang="de-DE" sz="2000" dirty="0" smtClean="0"/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generation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nuclear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</a:t>
            </a:r>
            <a:r>
              <a:rPr lang="de-DE" sz="2000" dirty="0" err="1" smtClean="0"/>
              <a:t>reaction</a:t>
            </a:r>
            <a:r>
              <a:rPr lang="de-DE" sz="2000" dirty="0" smtClean="0"/>
              <a:t> </a:t>
            </a:r>
            <a:r>
              <a:rPr lang="de-DE" sz="2000" dirty="0" err="1" smtClean="0"/>
              <a:t>physicists</a:t>
            </a:r>
            <a:endParaRPr lang="de-DE" sz="2000" dirty="0" smtClean="0"/>
          </a:p>
          <a:p>
            <a:pPr lvl="1"/>
            <a:r>
              <a:rPr lang="de-DE" sz="1800" dirty="0" smtClean="0"/>
              <a:t>Today, </a:t>
            </a:r>
            <a:r>
              <a:rPr lang="de-DE" sz="1800" dirty="0" err="1" smtClean="0"/>
              <a:t>many</a:t>
            </a:r>
            <a:r>
              <a:rPr lang="de-DE" sz="1800" dirty="0" smtClean="0"/>
              <a:t> </a:t>
            </a:r>
            <a:r>
              <a:rPr lang="de-DE" sz="1800" dirty="0" err="1" smtClean="0"/>
              <a:t>preequilibrium</a:t>
            </a:r>
            <a:r>
              <a:rPr lang="de-DE" sz="1800" dirty="0" smtClean="0"/>
              <a:t> </a:t>
            </a:r>
            <a:r>
              <a:rPr lang="de-DE" sz="1800" dirty="0" err="1" smtClean="0"/>
              <a:t>guys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important</a:t>
            </a:r>
            <a:r>
              <a:rPr lang="de-DE" sz="1800" dirty="0" smtClean="0"/>
              <a:t> </a:t>
            </a:r>
            <a:r>
              <a:rPr lang="de-DE" sz="1800" dirty="0" err="1" smtClean="0"/>
              <a:t>positions</a:t>
            </a:r>
            <a:r>
              <a:rPr lang="de-DE" sz="1800" dirty="0"/>
              <a:t> </a:t>
            </a:r>
            <a:r>
              <a:rPr lang="de-DE" sz="1800" dirty="0" smtClean="0"/>
              <a:t>in </a:t>
            </a:r>
            <a:r>
              <a:rPr lang="de-DE" sz="1800" dirty="0" err="1" smtClean="0">
                <a:solidFill>
                  <a:srgbClr val="FF0000"/>
                </a:solidFill>
              </a:rPr>
              <a:t>nuclear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data</a:t>
            </a:r>
            <a:r>
              <a:rPr lang="de-DE" sz="1800" dirty="0" smtClean="0"/>
              <a:t>  (</a:t>
            </a:r>
            <a:r>
              <a:rPr lang="de-DE" sz="1800" dirty="0" err="1" smtClean="0"/>
              <a:t>M.Chadwick</a:t>
            </a:r>
            <a:r>
              <a:rPr lang="de-DE" sz="1800" dirty="0" smtClean="0"/>
              <a:t>, M. Herman, A. </a:t>
            </a:r>
            <a:r>
              <a:rPr lang="de-DE" sz="1800" dirty="0" err="1" smtClean="0"/>
              <a:t>Koning</a:t>
            </a:r>
            <a:r>
              <a:rPr lang="de-DE" sz="1800" dirty="0" smtClean="0"/>
              <a:t>…)</a:t>
            </a:r>
          </a:p>
          <a:p>
            <a:pPr lvl="1"/>
            <a:endParaRPr lang="de-DE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34490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8230" y="44624"/>
            <a:ext cx="8908265" cy="868958"/>
          </a:xfrm>
        </p:spPr>
        <p:txBody>
          <a:bodyPr>
            <a:noAutofit/>
          </a:bodyPr>
          <a:lstStyle/>
          <a:p>
            <a:pPr algn="l"/>
            <a:r>
              <a:rPr lang="de-DE" sz="3200" dirty="0" smtClean="0">
                <a:solidFill>
                  <a:srgbClr val="FF0000"/>
                </a:solidFill>
              </a:rPr>
              <a:t>     </a:t>
            </a:r>
            <a:r>
              <a:rPr lang="de-DE" sz="3200" dirty="0" smtClean="0">
                <a:solidFill>
                  <a:srgbClr val="008000"/>
                </a:solidFill>
              </a:rPr>
              <a:t>F</a:t>
            </a:r>
            <a:r>
              <a:rPr lang="sk-SK" sz="3200" dirty="0" err="1" smtClean="0">
                <a:solidFill>
                  <a:srgbClr val="008000"/>
                </a:solidFill>
              </a:rPr>
              <a:t>rom</a:t>
            </a:r>
            <a:r>
              <a:rPr lang="sk-SK" sz="3200" dirty="0" smtClean="0">
                <a:solidFill>
                  <a:srgbClr val="008000"/>
                </a:solidFill>
              </a:rPr>
              <a:t> Bratislava to </a:t>
            </a:r>
            <a:r>
              <a:rPr lang="sk-SK" sz="3200" dirty="0" err="1" smtClean="0">
                <a:solidFill>
                  <a:srgbClr val="008000"/>
                </a:solidFill>
              </a:rPr>
              <a:t>Vienna</a:t>
            </a:r>
            <a:r>
              <a:rPr lang="de-DE" sz="3200" dirty="0" smtClean="0">
                <a:solidFill>
                  <a:srgbClr val="008000"/>
                </a:solidFill>
              </a:rPr>
              <a:t>, 1993: </a:t>
            </a:r>
            <a:r>
              <a:rPr lang="de-DE" sz="3200" dirty="0" err="1" smtClean="0">
                <a:solidFill>
                  <a:srgbClr val="008000"/>
                </a:solidFill>
              </a:rPr>
              <a:t>cultural</a:t>
            </a:r>
            <a:r>
              <a:rPr lang="de-DE" sz="3200" dirty="0" smtClean="0">
                <a:solidFill>
                  <a:srgbClr val="008000"/>
                </a:solidFill>
              </a:rPr>
              <a:t> </a:t>
            </a:r>
            <a:r>
              <a:rPr lang="de-DE" sz="3200" dirty="0" err="1" smtClean="0">
                <a:solidFill>
                  <a:srgbClr val="008000"/>
                </a:solidFill>
              </a:rPr>
              <a:t>shock</a:t>
            </a:r>
            <a:endParaRPr lang="sk-SK" sz="3200" dirty="0">
              <a:solidFill>
                <a:srgbClr val="008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496" y="836712"/>
            <a:ext cx="9000999" cy="5904656"/>
          </a:xfrm>
        </p:spPr>
        <p:txBody>
          <a:bodyPr>
            <a:normAutofit fontScale="92500" lnSpcReduction="10000"/>
          </a:bodyPr>
          <a:lstStyle/>
          <a:p>
            <a:r>
              <a:rPr lang="de-DE" sz="2000" dirty="0" smtClean="0"/>
              <a:t>I </a:t>
            </a:r>
            <a:r>
              <a:rPr lang="de-DE" sz="2000" dirty="0" err="1" smtClean="0"/>
              <a:t>got</a:t>
            </a:r>
            <a:r>
              <a:rPr lang="de-DE" sz="2000" dirty="0" smtClean="0"/>
              <a:t> </a:t>
            </a:r>
            <a:r>
              <a:rPr lang="de-DE" sz="2000" dirty="0" err="1" smtClean="0"/>
              <a:t>position</a:t>
            </a:r>
            <a:r>
              <a:rPr lang="de-DE" sz="2000" dirty="0" smtClean="0"/>
              <a:t>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IAEA </a:t>
            </a:r>
            <a:r>
              <a:rPr lang="de-DE" sz="2000" dirty="0" err="1" smtClean="0"/>
              <a:t>Nuclear</a:t>
            </a:r>
            <a:r>
              <a:rPr lang="de-DE" sz="2000" dirty="0" smtClean="0"/>
              <a:t> Data </a:t>
            </a:r>
            <a:r>
              <a:rPr lang="de-DE" sz="2000" dirty="0" err="1" smtClean="0"/>
              <a:t>Section</a:t>
            </a:r>
            <a:r>
              <a:rPr lang="de-DE" sz="2000" dirty="0" smtClean="0"/>
              <a:t>, </a:t>
            </a:r>
            <a:r>
              <a:rPr lang="sk-SK" sz="2000" dirty="0" err="1" smtClean="0"/>
              <a:t>Vienna</a:t>
            </a:r>
            <a:r>
              <a:rPr lang="de-DE" sz="2000" dirty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deputy</a:t>
            </a:r>
            <a:r>
              <a:rPr lang="de-DE" sz="2000" dirty="0" smtClean="0"/>
              <a:t> </a:t>
            </a:r>
            <a:r>
              <a:rPr lang="de-DE" sz="2000" dirty="0" err="1" smtClean="0"/>
              <a:t>section</a:t>
            </a:r>
            <a:r>
              <a:rPr lang="de-DE" sz="2000" dirty="0" smtClean="0"/>
              <a:t> </a:t>
            </a:r>
            <a:r>
              <a:rPr lang="de-DE" sz="2000" dirty="0" err="1" smtClean="0"/>
              <a:t>head</a:t>
            </a:r>
            <a:r>
              <a:rPr lang="de-DE" sz="2000" dirty="0" smtClean="0"/>
              <a:t> in 1993</a:t>
            </a:r>
            <a:r>
              <a:rPr lang="sk-SK" sz="1800" dirty="0" smtClean="0"/>
              <a:t> </a:t>
            </a:r>
            <a:endParaRPr lang="de-DE" sz="1800" dirty="0"/>
          </a:p>
          <a:p>
            <a:pPr lvl="1"/>
            <a:r>
              <a:rPr lang="de-DE" sz="1800" dirty="0" err="1" smtClean="0"/>
              <a:t>It</a:t>
            </a:r>
            <a:r>
              <a:rPr lang="de-DE" sz="1800" dirty="0" smtClean="0"/>
              <a:t> </a:t>
            </a:r>
            <a:r>
              <a:rPr lang="de-DE" sz="1800" dirty="0" err="1" smtClean="0"/>
              <a:t>looked</a:t>
            </a:r>
            <a:r>
              <a:rPr lang="de-DE" sz="1800" dirty="0" smtClean="0"/>
              <a:t> simple: </a:t>
            </a:r>
            <a:r>
              <a:rPr lang="sk-SK" sz="1800" dirty="0" smtClean="0"/>
              <a:t>1 </a:t>
            </a:r>
            <a:r>
              <a:rPr lang="sk-SK" sz="1800" dirty="0" err="1" smtClean="0"/>
              <a:t>hour</a:t>
            </a:r>
            <a:r>
              <a:rPr lang="sk-SK" sz="1800" dirty="0" smtClean="0"/>
              <a:t> </a:t>
            </a:r>
            <a:r>
              <a:rPr lang="sk-SK" sz="1800" dirty="0" err="1" smtClean="0"/>
              <a:t>drive</a:t>
            </a:r>
            <a:r>
              <a:rPr lang="de-DE" sz="1800" dirty="0" smtClean="0"/>
              <a:t>,</a:t>
            </a:r>
            <a:r>
              <a:rPr lang="sk-SK" sz="1800" dirty="0" smtClean="0"/>
              <a:t> </a:t>
            </a:r>
            <a:r>
              <a:rPr lang="de-DE" sz="1800" dirty="0" err="1" smtClean="0"/>
              <a:t>cross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Danube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left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side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to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right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side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that‘s</a:t>
            </a:r>
            <a:r>
              <a:rPr lang="de-DE" sz="1800" dirty="0" smtClean="0"/>
              <a:t> </a:t>
            </a:r>
            <a:r>
              <a:rPr lang="de-DE" sz="1800" dirty="0" err="1" smtClean="0"/>
              <a:t>it</a:t>
            </a:r>
            <a:endParaRPr lang="de-DE" sz="1800" dirty="0" smtClean="0"/>
          </a:p>
          <a:p>
            <a:pPr marL="457200" lvl="1" indent="0">
              <a:buNone/>
            </a:pPr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 smtClean="0"/>
              <a:t>Cultural </a:t>
            </a:r>
            <a:r>
              <a:rPr lang="de-DE" sz="2000" dirty="0" err="1" smtClean="0"/>
              <a:t>shock</a:t>
            </a:r>
            <a:r>
              <a:rPr lang="de-DE" sz="2000" dirty="0" smtClean="0"/>
              <a:t>, </a:t>
            </a:r>
            <a:r>
              <a:rPr lang="de-DE" sz="2000" dirty="0" err="1" smtClean="0"/>
              <a:t>threefold</a:t>
            </a:r>
            <a:endParaRPr lang="de-DE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de-DE" sz="1800" dirty="0" smtClean="0"/>
              <a:t>I was </a:t>
            </a:r>
            <a:r>
              <a:rPr lang="de-DE" sz="1800" dirty="0" err="1" smtClean="0"/>
              <a:t>crossing</a:t>
            </a:r>
            <a:r>
              <a:rPr lang="de-DE" sz="1800" dirty="0" smtClean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>
                <a:solidFill>
                  <a:srgbClr val="FF0000"/>
                </a:solidFill>
              </a:rPr>
              <a:t>Iron </a:t>
            </a:r>
            <a:r>
              <a:rPr lang="de-DE" sz="1800" dirty="0" err="1">
                <a:solidFill>
                  <a:srgbClr val="FF0000"/>
                </a:solidFill>
              </a:rPr>
              <a:t>Curtain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regularly</a:t>
            </a:r>
            <a:r>
              <a:rPr lang="de-DE" sz="1800" dirty="0" smtClean="0"/>
              <a:t>, </a:t>
            </a:r>
            <a:r>
              <a:rPr lang="de-DE" sz="1800" dirty="0" err="1" smtClean="0"/>
              <a:t>it</a:t>
            </a:r>
            <a:r>
              <a:rPr lang="de-DE" sz="1800" dirty="0" smtClean="0"/>
              <a:t> </a:t>
            </a:r>
            <a:r>
              <a:rPr lang="de-DE" sz="1800" dirty="0" err="1" smtClean="0"/>
              <a:t>took</a:t>
            </a:r>
            <a:r>
              <a:rPr lang="de-DE" sz="1800" dirty="0" smtClean="0"/>
              <a:t> </a:t>
            </a:r>
            <a:r>
              <a:rPr lang="de-DE" sz="1800" dirty="0" err="1"/>
              <a:t>me</a:t>
            </a:r>
            <a:r>
              <a:rPr lang="de-DE" sz="1800" dirty="0"/>
              <a:t> a </a:t>
            </a:r>
            <a:r>
              <a:rPr lang="de-DE" sz="1800" dirty="0" err="1"/>
              <a:t>year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 smtClean="0"/>
              <a:t>get</a:t>
            </a:r>
            <a:r>
              <a:rPr lang="de-DE" sz="1800" dirty="0" smtClean="0"/>
              <a:t> </a:t>
            </a:r>
            <a:r>
              <a:rPr lang="de-DE" sz="1800" dirty="0" err="1" smtClean="0"/>
              <a:t>used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it</a:t>
            </a:r>
            <a:endParaRPr lang="de-DE" sz="1800" dirty="0"/>
          </a:p>
          <a:p>
            <a:pPr marL="800100" lvl="1" indent="-342900">
              <a:buFont typeface="+mj-lt"/>
              <a:buAutoNum type="arabicPeriod"/>
            </a:pPr>
            <a:r>
              <a:rPr lang="de-DE" sz="1800" dirty="0" smtClean="0"/>
              <a:t>Bratislava was </a:t>
            </a:r>
            <a:r>
              <a:rPr lang="de-DE" sz="1800" dirty="0" err="1" smtClean="0"/>
              <a:t>gray</a:t>
            </a:r>
            <a:r>
              <a:rPr lang="de-DE" sz="1800" dirty="0" smtClean="0"/>
              <a:t>, Vienna was </a:t>
            </a:r>
            <a:r>
              <a:rPr lang="de-DE" sz="1800" dirty="0" err="1" smtClean="0"/>
              <a:t>colorful</a:t>
            </a:r>
            <a:endParaRPr lang="de-DE" sz="1800" dirty="0"/>
          </a:p>
          <a:p>
            <a:pPr marL="800100" lvl="1" indent="-342900">
              <a:buFont typeface="+mj-lt"/>
              <a:buAutoNum type="arabicPeriod"/>
            </a:pPr>
            <a:r>
              <a:rPr lang="de-DE" sz="1800" dirty="0" err="1" smtClean="0"/>
              <a:t>My</a:t>
            </a:r>
            <a:r>
              <a:rPr lang="de-DE" sz="1800" dirty="0" smtClean="0"/>
              <a:t> </a:t>
            </a:r>
            <a:r>
              <a:rPr lang="de-DE" sz="1800" dirty="0" err="1" smtClean="0"/>
              <a:t>salary</a:t>
            </a:r>
            <a:r>
              <a:rPr lang="de-DE" sz="1800" dirty="0"/>
              <a:t> </a:t>
            </a:r>
            <a:r>
              <a:rPr lang="de-DE" sz="1800" dirty="0" err="1" smtClean="0"/>
              <a:t>jumped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a </a:t>
            </a:r>
            <a:r>
              <a:rPr lang="de-DE" sz="1800" dirty="0" err="1" smtClean="0">
                <a:solidFill>
                  <a:srgbClr val="FF0000"/>
                </a:solidFill>
              </a:rPr>
              <a:t>factor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of</a:t>
            </a:r>
            <a:r>
              <a:rPr lang="de-DE" sz="1800" dirty="0" smtClean="0">
                <a:solidFill>
                  <a:srgbClr val="FF0000"/>
                </a:solidFill>
              </a:rPr>
              <a:t> 20: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9 000 </a:t>
            </a:r>
            <a:r>
              <a:rPr lang="de-DE" sz="1800" dirty="0" err="1" smtClean="0"/>
              <a:t>crowns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60 000 </a:t>
            </a:r>
            <a:r>
              <a:rPr lang="de-DE" sz="1800" dirty="0" err="1" smtClean="0"/>
              <a:t>schillings</a:t>
            </a:r>
            <a:r>
              <a:rPr lang="de-DE" sz="1800" dirty="0" smtClean="0"/>
              <a:t> (rate 3:1), </a:t>
            </a:r>
            <a:r>
              <a:rPr lang="de-DE" sz="1800" dirty="0" err="1" smtClean="0"/>
              <a:t>taxfree</a:t>
            </a:r>
            <a:r>
              <a:rPr lang="de-DE" sz="1800" dirty="0" smtClean="0"/>
              <a:t>, </a:t>
            </a:r>
            <a:r>
              <a:rPr lang="de-DE" sz="1800" dirty="0" err="1" smtClean="0"/>
              <a:t>leading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psychological</a:t>
            </a:r>
            <a:r>
              <a:rPr lang="de-DE" sz="1800" dirty="0" smtClean="0"/>
              <a:t> </a:t>
            </a:r>
            <a:r>
              <a:rPr lang="de-DE" sz="1800" dirty="0" err="1" smtClean="0"/>
              <a:t>problem</a:t>
            </a:r>
            <a:r>
              <a:rPr lang="de-DE" sz="1800" dirty="0" smtClean="0"/>
              <a:t>: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what</a:t>
            </a:r>
            <a:r>
              <a:rPr lang="de-DE" sz="1800" dirty="0" smtClean="0"/>
              <a:t> </a:t>
            </a:r>
            <a:r>
              <a:rPr lang="de-DE" sz="1800" dirty="0" err="1" smtClean="0"/>
              <a:t>they</a:t>
            </a:r>
            <a:r>
              <a:rPr lang="de-DE" sz="1800" dirty="0" smtClean="0"/>
              <a:t> </a:t>
            </a:r>
            <a:r>
              <a:rPr lang="de-DE" sz="1800" dirty="0" err="1" smtClean="0"/>
              <a:t>pay</a:t>
            </a:r>
            <a:r>
              <a:rPr lang="de-DE" sz="1800" dirty="0" smtClean="0"/>
              <a:t> </a:t>
            </a:r>
            <a:r>
              <a:rPr lang="de-DE" sz="1800" dirty="0" err="1" smtClean="0"/>
              <a:t>me</a:t>
            </a:r>
            <a:r>
              <a:rPr lang="de-DE" sz="1800" dirty="0" smtClean="0"/>
              <a:t> so </a:t>
            </a:r>
            <a:r>
              <a:rPr lang="de-DE" sz="1800" dirty="0" err="1" smtClean="0"/>
              <a:t>much</a:t>
            </a:r>
            <a:r>
              <a:rPr lang="de-DE" sz="1800" dirty="0" smtClean="0"/>
              <a:t>?</a:t>
            </a:r>
          </a:p>
          <a:p>
            <a:r>
              <a:rPr lang="de-DE" sz="2200" dirty="0" smtClean="0"/>
              <a:t>Vienna </a:t>
            </a:r>
            <a:r>
              <a:rPr lang="de-DE" sz="2200" dirty="0" err="1" smtClean="0"/>
              <a:t>started</a:t>
            </a:r>
            <a:r>
              <a:rPr lang="de-DE" sz="2200" dirty="0" smtClean="0"/>
              <a:t> </a:t>
            </a:r>
            <a:r>
              <a:rPr lang="de-DE" sz="2200" dirty="0" err="1" smtClean="0"/>
              <a:t>my</a:t>
            </a:r>
            <a:r>
              <a:rPr lang="de-DE" sz="2200" dirty="0" smtClean="0"/>
              <a:t> </a:t>
            </a:r>
            <a:r>
              <a:rPr lang="de-DE" sz="2200" dirty="0" err="1" smtClean="0"/>
              <a:t>career</a:t>
            </a:r>
            <a:r>
              <a:rPr lang="de-DE" sz="2200" dirty="0" smtClean="0"/>
              <a:t> in </a:t>
            </a:r>
            <a:r>
              <a:rPr lang="de-DE" sz="2200" dirty="0" err="1" smtClean="0"/>
              <a:t>nuclear</a:t>
            </a:r>
            <a:r>
              <a:rPr lang="de-DE" sz="2200" dirty="0" smtClean="0"/>
              <a:t> </a:t>
            </a:r>
            <a:r>
              <a:rPr lang="de-DE" sz="2200" dirty="0" err="1" smtClean="0"/>
              <a:t>data</a:t>
            </a:r>
            <a:endParaRPr lang="de-DE" sz="2200" dirty="0" smtClean="0"/>
          </a:p>
          <a:p>
            <a:pPr lvl="1"/>
            <a:r>
              <a:rPr lang="de-DE" sz="1800" dirty="0" err="1" smtClean="0"/>
              <a:t>My</a:t>
            </a:r>
            <a:r>
              <a:rPr lang="de-DE" sz="1800" dirty="0" smtClean="0"/>
              <a:t> 1st </a:t>
            </a:r>
            <a:r>
              <a:rPr lang="de-DE" sz="1800" dirty="0" err="1" smtClean="0"/>
              <a:t>boss</a:t>
            </a:r>
            <a:r>
              <a:rPr lang="de-DE" sz="1800" dirty="0" smtClean="0"/>
              <a:t> was Charlie </a:t>
            </a:r>
            <a:r>
              <a:rPr lang="de-DE" sz="1800" dirty="0" err="1" smtClean="0">
                <a:solidFill>
                  <a:srgbClr val="FF0000"/>
                </a:solidFill>
              </a:rPr>
              <a:t>Dunford</a:t>
            </a:r>
            <a:r>
              <a:rPr lang="de-DE" sz="1800" dirty="0" smtClean="0"/>
              <a:t>, </a:t>
            </a:r>
            <a:r>
              <a:rPr lang="de-DE" sz="1800" dirty="0" err="1" smtClean="0"/>
              <a:t>head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US National </a:t>
            </a:r>
            <a:r>
              <a:rPr lang="de-DE" sz="1800" dirty="0" err="1" smtClean="0"/>
              <a:t>Nuclear</a:t>
            </a:r>
            <a:r>
              <a:rPr lang="de-DE" sz="1800" dirty="0" smtClean="0"/>
              <a:t> Data</a:t>
            </a:r>
          </a:p>
          <a:p>
            <a:pPr lvl="1"/>
            <a:r>
              <a:rPr lang="de-DE" sz="1800" dirty="0" smtClean="0"/>
              <a:t>Charlie </a:t>
            </a:r>
            <a:r>
              <a:rPr lang="de-DE" sz="1800" dirty="0" err="1" smtClean="0"/>
              <a:t>served</a:t>
            </a:r>
            <a:r>
              <a:rPr lang="de-DE" sz="1800" dirty="0" smtClean="0"/>
              <a:t> in </a:t>
            </a:r>
            <a:r>
              <a:rPr lang="de-DE" sz="1800" dirty="0" err="1" smtClean="0"/>
              <a:t>the</a:t>
            </a:r>
            <a:r>
              <a:rPr lang="de-DE" sz="1800" dirty="0" smtClean="0"/>
              <a:t> IAEA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two</a:t>
            </a:r>
            <a:r>
              <a:rPr lang="de-DE" sz="1800" dirty="0" smtClean="0"/>
              <a:t> </a:t>
            </a:r>
            <a:r>
              <a:rPr lang="de-DE" sz="1800" dirty="0" err="1" smtClean="0"/>
              <a:t>years</a:t>
            </a:r>
            <a:r>
              <a:rPr lang="de-DE" sz="1800" dirty="0" smtClean="0"/>
              <a:t> (1993-1995) </a:t>
            </a:r>
            <a:r>
              <a:rPr lang="de-DE" sz="1800" dirty="0" err="1" smtClean="0"/>
              <a:t>as</a:t>
            </a:r>
            <a:r>
              <a:rPr lang="de-DE" sz="1800" dirty="0" smtClean="0"/>
              <a:t> a </a:t>
            </a:r>
            <a:r>
              <a:rPr lang="de-DE" sz="1800" dirty="0" err="1" smtClean="0"/>
              <a:t>sort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crisis</a:t>
            </a:r>
            <a:r>
              <a:rPr lang="de-DE" sz="1800" dirty="0" smtClean="0"/>
              <a:t> </a:t>
            </a:r>
            <a:r>
              <a:rPr lang="de-DE" sz="1800" dirty="0" err="1" smtClean="0"/>
              <a:t>manager</a:t>
            </a:r>
            <a:endParaRPr lang="de-DE" sz="1800" dirty="0" smtClean="0"/>
          </a:p>
          <a:p>
            <a:pPr marL="457200" lvl="1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sk-SK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4" y="1632753"/>
            <a:ext cx="2870700" cy="258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058" y="1628800"/>
            <a:ext cx="280367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3203848" y="2060848"/>
            <a:ext cx="2863202" cy="1754326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Distance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Gothic</a:t>
            </a:r>
            <a:r>
              <a:rPr lang="de-DE" dirty="0" smtClean="0"/>
              <a:t> </a:t>
            </a:r>
            <a:r>
              <a:rPr lang="de-DE" dirty="0" err="1" smtClean="0"/>
              <a:t>Cathedral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St. Martin in Bratislava </a:t>
            </a:r>
            <a:r>
              <a:rPr lang="de-DE" dirty="0" err="1" smtClean="0"/>
              <a:t>to</a:t>
            </a:r>
            <a:r>
              <a:rPr lang="de-DE" dirty="0" smtClean="0"/>
              <a:t> St. </a:t>
            </a:r>
            <a:r>
              <a:rPr lang="de-DE" dirty="0" err="1" smtClean="0"/>
              <a:t>Stephan‘s</a:t>
            </a:r>
            <a:r>
              <a:rPr lang="de-DE" dirty="0" smtClean="0"/>
              <a:t> Dome in Vienna </a:t>
            </a:r>
            <a:r>
              <a:rPr lang="de-DE" dirty="0" err="1" smtClean="0"/>
              <a:t>is</a:t>
            </a:r>
            <a:r>
              <a:rPr lang="de-DE" dirty="0" smtClean="0"/>
              <a:t> just </a:t>
            </a:r>
          </a:p>
          <a:p>
            <a:pPr algn="ctr"/>
            <a:r>
              <a:rPr lang="de-DE" dirty="0" smtClean="0"/>
              <a:t>66.4 km 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historical</a:t>
            </a:r>
            <a:r>
              <a:rPr lang="de-DE" dirty="0" smtClean="0"/>
              <a:t> </a:t>
            </a:r>
            <a:r>
              <a:rPr lang="de-DE" dirty="0" err="1" smtClean="0"/>
              <a:t>border</a:t>
            </a:r>
            <a:r>
              <a:rPr lang="de-DE" dirty="0" smtClean="0"/>
              <a:t> </a:t>
            </a:r>
            <a:r>
              <a:rPr lang="de-DE" dirty="0" err="1" smtClean="0"/>
              <a:t>stone</a:t>
            </a:r>
            <a:endParaRPr lang="sk-SK" dirty="0"/>
          </a:p>
        </p:txBody>
      </p:sp>
      <p:sp>
        <p:nvSpPr>
          <p:cNvPr id="8" name="BlokTextu 7"/>
          <p:cNvSpPr txBox="1"/>
          <p:nvPr/>
        </p:nvSpPr>
        <p:spPr>
          <a:xfrm>
            <a:off x="653985" y="3789040"/>
            <a:ext cx="2127827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St. Martin, Bratislava</a:t>
            </a:r>
          </a:p>
        </p:txBody>
      </p:sp>
      <p:sp>
        <p:nvSpPr>
          <p:cNvPr id="9" name="BlokTextu 8"/>
          <p:cNvSpPr txBox="1"/>
          <p:nvPr/>
        </p:nvSpPr>
        <p:spPr>
          <a:xfrm>
            <a:off x="6533698" y="3789040"/>
            <a:ext cx="2014398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St. Stephan, Vienna</a:t>
            </a:r>
          </a:p>
        </p:txBody>
      </p:sp>
    </p:spTree>
    <p:extLst>
      <p:ext uri="{BB962C8B-B14F-4D97-AF65-F5344CB8AC3E}">
        <p14:creationId xmlns:p14="http://schemas.microsoft.com/office/powerpoint/2010/main" val="24500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de-DE" sz="3600" dirty="0" err="1" smtClean="0">
                <a:solidFill>
                  <a:srgbClr val="008000"/>
                </a:solidFill>
              </a:rPr>
              <a:t>My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toughest</a:t>
            </a:r>
            <a:r>
              <a:rPr lang="de-DE" sz="3600" dirty="0" smtClean="0">
                <a:solidFill>
                  <a:srgbClr val="008000"/>
                </a:solidFill>
              </a:rPr>
              <a:t> </a:t>
            </a:r>
            <a:r>
              <a:rPr lang="de-DE" sz="3600" dirty="0" err="1" smtClean="0">
                <a:solidFill>
                  <a:srgbClr val="008000"/>
                </a:solidFill>
              </a:rPr>
              <a:t>moment</a:t>
            </a:r>
            <a:r>
              <a:rPr lang="de-DE" sz="3600" dirty="0" smtClean="0">
                <a:solidFill>
                  <a:srgbClr val="008000"/>
                </a:solidFill>
              </a:rPr>
              <a:t> in IAEA: </a:t>
            </a:r>
            <a:r>
              <a:rPr lang="de-DE" sz="3600" dirty="0" err="1" smtClean="0">
                <a:solidFill>
                  <a:srgbClr val="008000"/>
                </a:solidFill>
              </a:rPr>
              <a:t>Arima</a:t>
            </a:r>
            <a:r>
              <a:rPr lang="de-DE" sz="3600" dirty="0" smtClean="0">
                <a:solidFill>
                  <a:srgbClr val="008000"/>
                </a:solidFill>
              </a:rPr>
              <a:t> Panel 1995 </a:t>
            </a:r>
            <a:endParaRPr lang="sk-SK" sz="3600" dirty="0">
              <a:solidFill>
                <a:srgbClr val="008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760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400" dirty="0" err="1" smtClean="0">
                <a:solidFill>
                  <a:srgbClr val="FF0000"/>
                </a:solidFill>
              </a:rPr>
              <a:t>Dense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atmosphere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/>
              <a:t>around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IAEA </a:t>
            </a:r>
            <a:r>
              <a:rPr lang="de-DE" sz="2400" dirty="0" err="1" smtClean="0"/>
              <a:t>Nuclear</a:t>
            </a:r>
            <a:r>
              <a:rPr lang="de-DE" sz="2400" dirty="0" smtClean="0"/>
              <a:t> Data </a:t>
            </a:r>
            <a:r>
              <a:rPr lang="de-DE" sz="2400" dirty="0" err="1" smtClean="0"/>
              <a:t>Section</a:t>
            </a:r>
            <a:endParaRPr lang="de-DE" sz="2400" dirty="0" smtClean="0"/>
          </a:p>
          <a:p>
            <a:r>
              <a:rPr lang="de-DE" sz="2000" dirty="0" smtClean="0"/>
              <a:t>Post-</a:t>
            </a:r>
            <a:r>
              <a:rPr lang="de-DE" sz="2000" dirty="0" err="1" smtClean="0"/>
              <a:t>Chernobyl</a:t>
            </a:r>
            <a:r>
              <a:rPr lang="de-DE" sz="2000" dirty="0" smtClean="0"/>
              <a:t> </a:t>
            </a:r>
            <a:r>
              <a:rPr lang="de-DE" sz="2000" dirty="0" err="1" smtClean="0"/>
              <a:t>trauma</a:t>
            </a:r>
            <a:r>
              <a:rPr lang="de-DE" sz="2000" dirty="0" smtClean="0"/>
              <a:t>, strong anti-</a:t>
            </a:r>
            <a:r>
              <a:rPr lang="de-DE" sz="2000" dirty="0" err="1" smtClean="0"/>
              <a:t>nuclear</a:t>
            </a:r>
            <a:r>
              <a:rPr lang="de-DE" sz="2000" dirty="0" smtClean="0"/>
              <a:t> </a:t>
            </a:r>
            <a:r>
              <a:rPr lang="de-DE" sz="2000" dirty="0" err="1" smtClean="0"/>
              <a:t>feelings</a:t>
            </a:r>
            <a:r>
              <a:rPr lang="de-DE" sz="2000" dirty="0" smtClean="0"/>
              <a:t> </a:t>
            </a:r>
            <a:r>
              <a:rPr lang="de-DE" sz="2000" dirty="0" err="1" smtClean="0"/>
              <a:t>everywhere</a:t>
            </a:r>
            <a:r>
              <a:rPr lang="de-DE" sz="2000" dirty="0" smtClean="0"/>
              <a:t>, IAEA </a:t>
            </a:r>
            <a:r>
              <a:rPr lang="de-DE" sz="2000" dirty="0" err="1" smtClean="0"/>
              <a:t>wanted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show</a:t>
            </a:r>
            <a:r>
              <a:rPr lang="de-DE" sz="2000" dirty="0" smtClean="0"/>
              <a:t> due </a:t>
            </a:r>
            <a:r>
              <a:rPr lang="de-DE" sz="2000" dirty="0" err="1" smtClean="0"/>
              <a:t>response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shift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money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nuclear</a:t>
            </a:r>
            <a:r>
              <a:rPr lang="de-DE" sz="2000" dirty="0" smtClean="0"/>
              <a:t> </a:t>
            </a:r>
            <a:r>
              <a:rPr lang="de-DE" sz="2000" dirty="0" err="1" smtClean="0"/>
              <a:t>data</a:t>
            </a:r>
            <a:r>
              <a:rPr lang="de-DE" sz="2000" dirty="0" smtClean="0"/>
              <a:t> </a:t>
            </a:r>
            <a:r>
              <a:rPr lang="de-DE" sz="2000" dirty="0" err="1" smtClean="0"/>
              <a:t>program</a:t>
            </a:r>
            <a:r>
              <a:rPr lang="de-DE" sz="2000" dirty="0" smtClean="0"/>
              <a:t> (</a:t>
            </a:r>
            <a:r>
              <a:rPr lang="de-DE" sz="2000" dirty="0" err="1" smtClean="0"/>
              <a:t>research</a:t>
            </a:r>
            <a:r>
              <a:rPr lang="de-DE" sz="2000" dirty="0" smtClean="0"/>
              <a:t>)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safety</a:t>
            </a:r>
            <a:endParaRPr lang="de-DE" sz="2000" dirty="0" smtClean="0"/>
          </a:p>
          <a:p>
            <a:r>
              <a:rPr lang="de-DE" sz="2000" dirty="0" smtClean="0"/>
              <a:t>Charlie </a:t>
            </a:r>
            <a:r>
              <a:rPr lang="de-DE" sz="2000" dirty="0" err="1" smtClean="0"/>
              <a:t>left</a:t>
            </a:r>
            <a:r>
              <a:rPr lang="de-DE" sz="2000" dirty="0" smtClean="0"/>
              <a:t> in </a:t>
            </a:r>
            <a:r>
              <a:rPr lang="de-DE" sz="2000" dirty="0" err="1" smtClean="0"/>
              <a:t>July</a:t>
            </a:r>
            <a:r>
              <a:rPr lang="de-DE" sz="2000" dirty="0" smtClean="0"/>
              <a:t> 1995 </a:t>
            </a:r>
            <a:r>
              <a:rPr lang="de-DE" sz="2000" dirty="0" err="1" smtClean="0"/>
              <a:t>and</a:t>
            </a:r>
            <a:r>
              <a:rPr lang="de-DE" sz="2000" dirty="0" smtClean="0"/>
              <a:t> I was </a:t>
            </a:r>
            <a:r>
              <a:rPr lang="de-DE" sz="2000" dirty="0" err="1" smtClean="0"/>
              <a:t>put</a:t>
            </a:r>
            <a:r>
              <a:rPr lang="de-DE" sz="2000" dirty="0" smtClean="0"/>
              <a:t> in </a:t>
            </a:r>
            <a:r>
              <a:rPr lang="de-DE" sz="2000" dirty="0" err="1" smtClean="0"/>
              <a:t>charge</a:t>
            </a:r>
            <a:r>
              <a:rPr lang="de-DE" sz="2000" dirty="0" smtClean="0"/>
              <a:t>: he </a:t>
            </a:r>
            <a:r>
              <a:rPr lang="de-DE" sz="2000" dirty="0" err="1" smtClean="0"/>
              <a:t>told</a:t>
            </a:r>
            <a:r>
              <a:rPr lang="de-DE" sz="2000" dirty="0" smtClean="0"/>
              <a:t> </a:t>
            </a:r>
            <a:r>
              <a:rPr lang="de-DE" sz="2000" dirty="0" err="1" smtClean="0"/>
              <a:t>me</a:t>
            </a:r>
            <a:r>
              <a:rPr lang="de-DE" sz="2000" dirty="0" smtClean="0"/>
              <a:t> - do not </a:t>
            </a:r>
            <a:r>
              <a:rPr lang="de-DE" sz="2000" dirty="0" err="1" smtClean="0"/>
              <a:t>worry</a:t>
            </a:r>
            <a:r>
              <a:rPr lang="de-DE" sz="2000" dirty="0" smtClean="0"/>
              <a:t>, </a:t>
            </a:r>
            <a:r>
              <a:rPr lang="de-DE" sz="2000" dirty="0" err="1" smtClean="0"/>
              <a:t>nothing</a:t>
            </a:r>
            <a:r>
              <a:rPr lang="de-DE" sz="2000" dirty="0" smtClean="0"/>
              <a:t> </a:t>
            </a:r>
            <a:r>
              <a:rPr lang="de-DE" sz="2000" dirty="0" err="1" smtClean="0"/>
              <a:t>can</a:t>
            </a:r>
            <a:r>
              <a:rPr lang="de-DE" sz="2000" dirty="0" smtClean="0"/>
              <a:t> happen in </a:t>
            </a:r>
            <a:r>
              <a:rPr lang="de-DE" sz="2000" dirty="0" err="1" smtClean="0"/>
              <a:t>summer</a:t>
            </a:r>
            <a:r>
              <a:rPr lang="de-DE" sz="2000" dirty="0" smtClean="0"/>
              <a:t>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IAEA</a:t>
            </a:r>
          </a:p>
          <a:p>
            <a:pPr lvl="1"/>
            <a:r>
              <a:rPr lang="de-DE" sz="1800" dirty="0" smtClean="0"/>
              <a:t>IAEA </a:t>
            </a:r>
            <a:r>
              <a:rPr lang="de-DE" sz="1800" dirty="0" err="1" smtClean="0"/>
              <a:t>management</a:t>
            </a:r>
            <a:r>
              <a:rPr lang="de-DE" sz="1800" dirty="0" smtClean="0"/>
              <a:t> </a:t>
            </a:r>
            <a:r>
              <a:rPr lang="de-DE" sz="1800" dirty="0" err="1" smtClean="0"/>
              <a:t>figured</a:t>
            </a:r>
            <a:r>
              <a:rPr lang="de-DE" sz="1800" dirty="0" smtClean="0"/>
              <a:t> </a:t>
            </a:r>
            <a:r>
              <a:rPr lang="de-DE" sz="1800" dirty="0" err="1" smtClean="0"/>
              <a:t>that</a:t>
            </a:r>
            <a:r>
              <a:rPr lang="de-DE" sz="1800" dirty="0" smtClean="0"/>
              <a:t> </a:t>
            </a:r>
            <a:r>
              <a:rPr lang="de-DE" sz="1800" dirty="0" err="1" smtClean="0"/>
              <a:t>this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right</a:t>
            </a:r>
            <a:r>
              <a:rPr lang="de-DE" sz="1800" dirty="0" smtClean="0"/>
              <a:t> </a:t>
            </a:r>
            <a:r>
              <a:rPr lang="de-DE" sz="1800" dirty="0" err="1" smtClean="0"/>
              <a:t>moment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an </a:t>
            </a:r>
            <a:r>
              <a:rPr lang="de-DE" sz="1800" dirty="0" err="1" smtClean="0"/>
              <a:t>action</a:t>
            </a:r>
            <a:endParaRPr lang="de-DE" sz="1800" dirty="0" smtClean="0"/>
          </a:p>
          <a:p>
            <a:pPr lvl="1"/>
            <a:r>
              <a:rPr lang="de-DE" sz="1800" dirty="0" err="1"/>
              <a:t>T</a:t>
            </a:r>
            <a:r>
              <a:rPr lang="de-DE" sz="1800" dirty="0" err="1" smtClean="0"/>
              <a:t>hey</a:t>
            </a:r>
            <a:r>
              <a:rPr lang="de-DE" sz="1800" dirty="0" smtClean="0"/>
              <a:t> </a:t>
            </a:r>
            <a:r>
              <a:rPr lang="de-DE" sz="1800" dirty="0" err="1" smtClean="0"/>
              <a:t>grossly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underestimated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my</a:t>
            </a:r>
            <a:r>
              <a:rPr lang="de-DE" sz="1800" dirty="0" smtClean="0"/>
              <a:t> </a:t>
            </a:r>
            <a:r>
              <a:rPr lang="de-DE" sz="1800" dirty="0" err="1" smtClean="0"/>
              <a:t>resolve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experience</a:t>
            </a:r>
            <a:r>
              <a:rPr lang="de-DE" sz="1800" dirty="0" smtClean="0"/>
              <a:t> </a:t>
            </a:r>
            <a:r>
              <a:rPr lang="de-DE" sz="1800" dirty="0" err="1" smtClean="0"/>
              <a:t>fighting</a:t>
            </a:r>
            <a:r>
              <a:rPr lang="de-DE" sz="1800" dirty="0" smtClean="0"/>
              <a:t> </a:t>
            </a:r>
            <a:r>
              <a:rPr lang="de-DE" sz="1800" dirty="0" err="1" smtClean="0"/>
              <a:t>bureaucracies</a:t>
            </a:r>
            <a:endParaRPr lang="de-DE" sz="1800" dirty="0" smtClean="0"/>
          </a:p>
          <a:p>
            <a:pPr lvl="1"/>
            <a:r>
              <a:rPr lang="de-DE" sz="1800" dirty="0" err="1"/>
              <a:t>N</a:t>
            </a:r>
            <a:r>
              <a:rPr lang="de-DE" sz="1800" dirty="0" err="1" smtClean="0"/>
              <a:t>uclear</a:t>
            </a:r>
            <a:r>
              <a:rPr lang="de-DE" sz="1800" dirty="0" smtClean="0"/>
              <a:t> </a:t>
            </a:r>
            <a:r>
              <a:rPr lang="de-DE" sz="1800" dirty="0" err="1" smtClean="0"/>
              <a:t>data</a:t>
            </a:r>
            <a:r>
              <a:rPr lang="de-DE" sz="1800" dirty="0" smtClean="0"/>
              <a:t> </a:t>
            </a:r>
            <a:r>
              <a:rPr lang="de-DE" sz="1800" dirty="0" err="1" smtClean="0"/>
              <a:t>world</a:t>
            </a:r>
            <a:r>
              <a:rPr lang="de-DE" sz="1800" dirty="0" smtClean="0"/>
              <a:t> was </a:t>
            </a:r>
            <a:r>
              <a:rPr lang="de-DE" sz="1800" dirty="0" err="1" smtClean="0"/>
              <a:t>strongly</a:t>
            </a:r>
            <a:r>
              <a:rPr lang="de-DE" sz="1800" dirty="0" smtClean="0"/>
              <a:t> </a:t>
            </a:r>
            <a:r>
              <a:rPr lang="de-DE" sz="1800" dirty="0" err="1" smtClean="0"/>
              <a:t>coupled</a:t>
            </a:r>
            <a:r>
              <a:rPr lang="de-DE" sz="1800" dirty="0" smtClean="0"/>
              <a:t> (IAEA </a:t>
            </a:r>
            <a:r>
              <a:rPr lang="de-DE" sz="1800" dirty="0" err="1" smtClean="0"/>
              <a:t>funding</a:t>
            </a:r>
            <a:r>
              <a:rPr lang="de-DE" sz="1800" dirty="0" smtClean="0"/>
              <a:t> </a:t>
            </a:r>
            <a:r>
              <a:rPr lang="de-DE" sz="1800" dirty="0" err="1" smtClean="0"/>
              <a:t>goes</a:t>
            </a:r>
            <a:r>
              <a:rPr lang="de-DE" sz="1800" dirty="0" smtClean="0"/>
              <a:t> down -&gt; US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next</a:t>
            </a:r>
            <a:r>
              <a:rPr lang="de-DE" sz="1800" dirty="0" smtClean="0"/>
              <a:t>, </a:t>
            </a:r>
            <a:r>
              <a:rPr lang="de-DE" sz="1800" dirty="0" err="1" smtClean="0"/>
              <a:t>etc</a:t>
            </a:r>
            <a:r>
              <a:rPr lang="de-DE" sz="1800" dirty="0" smtClean="0"/>
              <a:t>)</a:t>
            </a:r>
          </a:p>
          <a:p>
            <a:pPr lvl="1"/>
            <a:r>
              <a:rPr lang="de-DE" sz="1800" dirty="0" smtClean="0"/>
              <a:t>I </a:t>
            </a:r>
            <a:r>
              <a:rPr lang="de-DE" sz="1800" dirty="0" err="1" smtClean="0"/>
              <a:t>felt</a:t>
            </a:r>
            <a:r>
              <a:rPr lang="de-DE" sz="1800" dirty="0" smtClean="0"/>
              <a:t> </a:t>
            </a:r>
            <a:r>
              <a:rPr lang="de-DE" sz="1800" dirty="0" err="1" smtClean="0"/>
              <a:t>that</a:t>
            </a:r>
            <a:r>
              <a:rPr lang="de-DE" sz="1800" dirty="0" smtClean="0"/>
              <a:t> </a:t>
            </a:r>
            <a:r>
              <a:rPr lang="de-DE" sz="1800" dirty="0" err="1" smtClean="0"/>
              <a:t>whole</a:t>
            </a:r>
            <a:r>
              <a:rPr lang="de-DE" sz="1800" dirty="0" smtClean="0"/>
              <a:t> ND </a:t>
            </a:r>
            <a:r>
              <a:rPr lang="de-DE" sz="1800" dirty="0" err="1" smtClean="0"/>
              <a:t>world</a:t>
            </a:r>
            <a:r>
              <a:rPr lang="de-DE" sz="1800" dirty="0" smtClean="0"/>
              <a:t> lies on </a:t>
            </a:r>
            <a:r>
              <a:rPr lang="de-DE" sz="1800" dirty="0" err="1" smtClean="0"/>
              <a:t>my</a:t>
            </a:r>
            <a:r>
              <a:rPr lang="de-DE" sz="1800" dirty="0" smtClean="0"/>
              <a:t> </a:t>
            </a:r>
            <a:r>
              <a:rPr lang="de-DE" sz="1800" dirty="0" err="1" smtClean="0"/>
              <a:t>shoulders</a:t>
            </a:r>
            <a:endParaRPr lang="de-DE" sz="1800" dirty="0"/>
          </a:p>
          <a:p>
            <a:pPr marL="0" indent="0">
              <a:buNone/>
            </a:pPr>
            <a:endParaRPr lang="de-DE" sz="1100" dirty="0" smtClean="0"/>
          </a:p>
          <a:p>
            <a:pPr marL="0" indent="0">
              <a:buNone/>
            </a:pPr>
            <a:r>
              <a:rPr lang="de-DE" sz="2400" dirty="0" smtClean="0"/>
              <a:t>High-ranking </a:t>
            </a:r>
            <a:r>
              <a:rPr lang="de-DE" sz="2400" dirty="0" err="1" smtClean="0"/>
              <a:t>review</a:t>
            </a:r>
            <a:r>
              <a:rPr lang="de-DE" sz="2400" dirty="0" smtClean="0"/>
              <a:t> </a:t>
            </a:r>
            <a:r>
              <a:rPr lang="de-DE" sz="2400" dirty="0" err="1" smtClean="0"/>
              <a:t>panel</a:t>
            </a:r>
            <a:r>
              <a:rPr lang="de-DE" sz="2400" dirty="0" smtClean="0"/>
              <a:t>, </a:t>
            </a:r>
            <a:r>
              <a:rPr lang="de-DE" sz="2400" dirty="0" err="1" smtClean="0"/>
              <a:t>chair</a:t>
            </a:r>
            <a:r>
              <a:rPr lang="de-DE" sz="2400" dirty="0" smtClean="0"/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Arima</a:t>
            </a:r>
            <a:r>
              <a:rPr lang="de-DE" sz="2400" dirty="0" smtClean="0"/>
              <a:t> </a:t>
            </a:r>
          </a:p>
          <a:p>
            <a:r>
              <a:rPr lang="de-DE" sz="2000" dirty="0" smtClean="0"/>
              <a:t>Panel was </a:t>
            </a:r>
            <a:r>
              <a:rPr lang="de-DE" sz="2000" dirty="0" err="1" smtClean="0"/>
              <a:t>put</a:t>
            </a:r>
            <a:r>
              <a:rPr lang="de-DE" sz="2000" dirty="0" smtClean="0"/>
              <a:t> </a:t>
            </a:r>
            <a:r>
              <a:rPr lang="de-DE" sz="2000" dirty="0" err="1" smtClean="0"/>
              <a:t>together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/>
              <a:t> </a:t>
            </a:r>
            <a:r>
              <a:rPr lang="de-DE" sz="2000" dirty="0" err="1" smtClean="0"/>
              <a:t>unsual</a:t>
            </a:r>
            <a:r>
              <a:rPr lang="de-DE" sz="2000" dirty="0" smtClean="0"/>
              <a:t> </a:t>
            </a:r>
            <a:r>
              <a:rPr lang="de-DE" sz="2000" dirty="0" err="1" smtClean="0"/>
              <a:t>speed</a:t>
            </a:r>
            <a:endParaRPr lang="de-DE" sz="2000" dirty="0" smtClean="0"/>
          </a:p>
          <a:p>
            <a:r>
              <a:rPr lang="de-DE" sz="2000" dirty="0" err="1" smtClean="0"/>
              <a:t>Our</a:t>
            </a:r>
            <a:r>
              <a:rPr lang="de-DE" sz="2000" dirty="0"/>
              <a:t> </a:t>
            </a:r>
            <a:r>
              <a:rPr lang="de-DE" sz="2000" dirty="0" err="1" smtClean="0"/>
              <a:t>response</a:t>
            </a:r>
            <a:r>
              <a:rPr lang="de-DE" sz="2000" dirty="0" smtClean="0"/>
              <a:t> was </a:t>
            </a:r>
            <a:r>
              <a:rPr lang="de-DE" sz="2000" dirty="0" err="1" smtClean="0">
                <a:solidFill>
                  <a:srgbClr val="FF0000"/>
                </a:solidFill>
              </a:rPr>
              <a:t>vigorous</a:t>
            </a:r>
            <a:endParaRPr lang="de-DE" sz="2000" dirty="0" smtClean="0">
              <a:solidFill>
                <a:srgbClr val="FF0000"/>
              </a:solidFill>
            </a:endParaRPr>
          </a:p>
          <a:p>
            <a:pPr lvl="1"/>
            <a:r>
              <a:rPr lang="de-DE" sz="1800" dirty="0" err="1" smtClean="0"/>
              <a:t>Numerous</a:t>
            </a:r>
            <a:r>
              <a:rPr lang="de-DE" sz="1800" dirty="0" smtClean="0"/>
              <a:t> </a:t>
            </a:r>
            <a:r>
              <a:rPr lang="de-DE" sz="1800" dirty="0" err="1" smtClean="0"/>
              <a:t>colleagues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friends</a:t>
            </a:r>
            <a:r>
              <a:rPr lang="de-DE" sz="1800" dirty="0" smtClean="0"/>
              <a:t> </a:t>
            </a:r>
            <a:r>
              <a:rPr lang="de-DE" sz="1800" dirty="0" err="1" smtClean="0"/>
              <a:t>were</a:t>
            </a:r>
            <a:r>
              <a:rPr lang="de-DE" sz="1800" dirty="0" smtClean="0"/>
              <a:t> </a:t>
            </a:r>
            <a:r>
              <a:rPr lang="de-DE" sz="1800" dirty="0" err="1" smtClean="0"/>
              <a:t>allerted</a:t>
            </a:r>
            <a:endParaRPr lang="de-DE" sz="1800" dirty="0" smtClean="0"/>
          </a:p>
          <a:p>
            <a:pPr lvl="1"/>
            <a:r>
              <a:rPr lang="de-DE" sz="1800" dirty="0" smtClean="0"/>
              <a:t>Message </a:t>
            </a:r>
            <a:r>
              <a:rPr lang="de-DE" sz="1800" dirty="0" err="1" smtClean="0"/>
              <a:t>delivered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all </a:t>
            </a:r>
            <a:r>
              <a:rPr lang="de-DE" sz="1800" dirty="0" err="1" smtClean="0"/>
              <a:t>members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panel</a:t>
            </a:r>
            <a:endParaRPr lang="de-DE" sz="1800" dirty="0" smtClean="0"/>
          </a:p>
          <a:p>
            <a:r>
              <a:rPr lang="de-DE" sz="2000" dirty="0" smtClean="0"/>
              <a:t>Panel </a:t>
            </a:r>
            <a:r>
              <a:rPr lang="de-DE" sz="2000" dirty="0" err="1" smtClean="0"/>
              <a:t>met</a:t>
            </a:r>
            <a:r>
              <a:rPr lang="de-DE" sz="2000" dirty="0" smtClean="0"/>
              <a:t> in Vienna </a:t>
            </a:r>
            <a:r>
              <a:rPr lang="de-DE" sz="2000" dirty="0" err="1" smtClean="0"/>
              <a:t>for</a:t>
            </a:r>
            <a:r>
              <a:rPr lang="de-DE" sz="2000" dirty="0" smtClean="0"/>
              <a:t> 2 </a:t>
            </a:r>
            <a:r>
              <a:rPr lang="de-DE" sz="2000" dirty="0" err="1" smtClean="0"/>
              <a:t>days</a:t>
            </a:r>
            <a:r>
              <a:rPr lang="de-DE" sz="2000" dirty="0" smtClean="0"/>
              <a:t> in August 1995</a:t>
            </a:r>
          </a:p>
          <a:p>
            <a:pPr lvl="1"/>
            <a:r>
              <a:rPr lang="de-DE" sz="1800" dirty="0" smtClean="0"/>
              <a:t>Shock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management</a:t>
            </a:r>
            <a:r>
              <a:rPr lang="de-DE" sz="1800" dirty="0" smtClean="0"/>
              <a:t>: </a:t>
            </a:r>
            <a:r>
              <a:rPr lang="de-DE" sz="1800" dirty="0" smtClean="0">
                <a:solidFill>
                  <a:srgbClr val="FF0000"/>
                </a:solidFill>
              </a:rPr>
              <a:t>positive </a:t>
            </a:r>
            <a:r>
              <a:rPr lang="de-DE" sz="1800" dirty="0" err="1" smtClean="0">
                <a:solidFill>
                  <a:srgbClr val="FF0000"/>
                </a:solidFill>
              </a:rPr>
              <a:t>outcome</a:t>
            </a:r>
            <a:r>
              <a:rPr lang="de-DE" sz="1800" dirty="0" smtClean="0">
                <a:solidFill>
                  <a:srgbClr val="FF0000"/>
                </a:solidFill>
              </a:rPr>
              <a:t>!</a:t>
            </a:r>
          </a:p>
          <a:p>
            <a:pPr lvl="1"/>
            <a:r>
              <a:rPr lang="de-DE" sz="1800" dirty="0" err="1" smtClean="0"/>
              <a:t>Full</a:t>
            </a:r>
            <a:r>
              <a:rPr lang="de-DE" sz="1800" dirty="0" smtClean="0"/>
              <a:t> </a:t>
            </a:r>
            <a:r>
              <a:rPr lang="de-DE" sz="1800" dirty="0" err="1" smtClean="0"/>
              <a:t>report</a:t>
            </a:r>
            <a:r>
              <a:rPr lang="de-DE" sz="1800" dirty="0" smtClean="0"/>
              <a:t> in September, </a:t>
            </a:r>
            <a:r>
              <a:rPr lang="de-DE" sz="1800" dirty="0" err="1" smtClean="0"/>
              <a:t>acknowledged</a:t>
            </a:r>
            <a:r>
              <a:rPr lang="de-DE" sz="1800" dirty="0" smtClean="0"/>
              <a:t> </a:t>
            </a:r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after 3months </a:t>
            </a:r>
            <a:r>
              <a:rPr lang="de-DE" sz="1800" dirty="0" err="1" smtClean="0"/>
              <a:t>of</a:t>
            </a:r>
            <a:r>
              <a:rPr lang="de-DE" sz="1800" dirty="0" smtClean="0"/>
              <a:t> bitter IAEA </a:t>
            </a:r>
            <a:r>
              <a:rPr lang="de-DE" sz="1800" dirty="0" err="1" smtClean="0"/>
              <a:t>maneuvering</a:t>
            </a:r>
            <a:r>
              <a:rPr lang="de-DE" sz="1800" dirty="0" smtClean="0"/>
              <a:t>…</a:t>
            </a:r>
            <a:endParaRPr lang="sk-SK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137" y="3416519"/>
            <a:ext cx="3572343" cy="267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5364088" y="6105490"/>
            <a:ext cx="3489160" cy="707886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sk-SK" sz="2000" dirty="0" err="1" smtClean="0"/>
              <a:t>Akito</a:t>
            </a:r>
            <a:r>
              <a:rPr lang="sk-SK" sz="2000" dirty="0" smtClean="0"/>
              <a:t> </a:t>
            </a:r>
            <a:r>
              <a:rPr lang="sk-SK" sz="2000" dirty="0" err="1" smtClean="0"/>
              <a:t>Arima</a:t>
            </a:r>
            <a:r>
              <a:rPr lang="sk-SK" sz="2000" dirty="0"/>
              <a:t>:</a:t>
            </a:r>
            <a:r>
              <a:rPr lang="sk-SK" sz="2000" dirty="0" smtClean="0"/>
              <a:t> </a:t>
            </a:r>
            <a:r>
              <a:rPr lang="de-DE" sz="2000" dirty="0" smtClean="0"/>
              <a:t>IBM </a:t>
            </a:r>
            <a:r>
              <a:rPr lang="de-DE" sz="2000" dirty="0" err="1" smtClean="0"/>
              <a:t>model</a:t>
            </a:r>
            <a:r>
              <a:rPr lang="de-DE" sz="2000" dirty="0" smtClean="0"/>
              <a:t>, RIKEN </a:t>
            </a:r>
          </a:p>
          <a:p>
            <a:pPr algn="ctr"/>
            <a:r>
              <a:rPr lang="sk-SK" sz="2000" dirty="0" err="1" smtClean="0"/>
              <a:t>Director</a:t>
            </a:r>
            <a:r>
              <a:rPr lang="de-DE" sz="2000" dirty="0" smtClean="0"/>
              <a:t>,</a:t>
            </a:r>
            <a:r>
              <a:rPr lang="de-DE" sz="2000" dirty="0"/>
              <a:t> </a:t>
            </a:r>
            <a:r>
              <a:rPr lang="de-DE" sz="2000" dirty="0" smtClean="0"/>
              <a:t>Mr. Science </a:t>
            </a:r>
            <a:r>
              <a:rPr lang="de-DE" sz="2000" dirty="0" err="1" smtClean="0"/>
              <a:t>of</a:t>
            </a:r>
            <a:r>
              <a:rPr lang="de-DE" sz="2000" dirty="0" smtClean="0"/>
              <a:t> Japan</a:t>
            </a:r>
            <a:endParaRPr lang="sk-SK" sz="2000" dirty="0" smtClean="0"/>
          </a:p>
        </p:txBody>
      </p:sp>
    </p:spTree>
    <p:extLst>
      <p:ext uri="{BB962C8B-B14F-4D97-AF65-F5344CB8AC3E}">
        <p14:creationId xmlns:p14="http://schemas.microsoft.com/office/powerpoint/2010/main" val="217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72008"/>
            <a:ext cx="9036496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/>
            </a:r>
            <a:br>
              <a:rPr lang="en-US" sz="3200" dirty="0" smtClean="0">
                <a:solidFill>
                  <a:srgbClr val="008000"/>
                </a:solidFill>
              </a:rPr>
            </a:br>
            <a:r>
              <a:rPr lang="en-US" sz="3200" dirty="0" smtClean="0">
                <a:solidFill>
                  <a:srgbClr val="008000"/>
                </a:solidFill>
              </a:rPr>
              <a:t>M</a:t>
            </a:r>
            <a:r>
              <a:rPr lang="de-DE" sz="3200" dirty="0" smtClean="0">
                <a:solidFill>
                  <a:srgbClr val="008000"/>
                </a:solidFill>
              </a:rPr>
              <a:t>y </a:t>
            </a:r>
            <a:r>
              <a:rPr lang="de-DE" sz="3200" dirty="0" err="1" smtClean="0">
                <a:solidFill>
                  <a:srgbClr val="008000"/>
                </a:solidFill>
              </a:rPr>
              <a:t>pleasant</a:t>
            </a:r>
            <a:r>
              <a:rPr lang="de-DE" sz="3200" dirty="0" smtClean="0">
                <a:solidFill>
                  <a:srgbClr val="008000"/>
                </a:solidFill>
              </a:rPr>
              <a:t> </a:t>
            </a:r>
            <a:r>
              <a:rPr lang="de-DE" sz="3200" dirty="0" err="1" smtClean="0">
                <a:solidFill>
                  <a:srgbClr val="008000"/>
                </a:solidFill>
              </a:rPr>
              <a:t>moments</a:t>
            </a:r>
            <a:r>
              <a:rPr lang="de-DE" sz="3200" dirty="0" smtClean="0">
                <a:solidFill>
                  <a:srgbClr val="008000"/>
                </a:solidFill>
              </a:rPr>
              <a:t> in IAEA: </a:t>
            </a:r>
            <a:r>
              <a:rPr lang="de-DE" sz="3200" dirty="0" err="1" smtClean="0">
                <a:solidFill>
                  <a:srgbClr val="008000"/>
                </a:solidFill>
              </a:rPr>
              <a:t>research</a:t>
            </a:r>
            <a:r>
              <a:rPr lang="de-DE" sz="3200" dirty="0" smtClean="0">
                <a:solidFill>
                  <a:srgbClr val="008000"/>
                </a:solidFill>
              </a:rPr>
              <a:t> </a:t>
            </a:r>
            <a:r>
              <a:rPr lang="de-DE" sz="3200" dirty="0" err="1" smtClean="0">
                <a:solidFill>
                  <a:srgbClr val="008000"/>
                </a:solidFill>
              </a:rPr>
              <a:t>projects</a:t>
            </a:r>
            <a:r>
              <a:rPr lang="de-DE" sz="3200" dirty="0" smtClean="0">
                <a:solidFill>
                  <a:srgbClr val="008000"/>
                </a:solidFill>
              </a:rPr>
              <a:t/>
            </a:r>
            <a:br>
              <a:rPr lang="de-DE" sz="3200" dirty="0" smtClean="0">
                <a:solidFill>
                  <a:srgbClr val="008000"/>
                </a:solidFill>
              </a:rPr>
            </a:br>
            <a:endParaRPr lang="de-DE" sz="3200" dirty="0">
              <a:solidFill>
                <a:srgbClr val="008000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656605"/>
              </p:ext>
            </p:extLst>
          </p:nvPr>
        </p:nvGraphicFramePr>
        <p:xfrm>
          <a:off x="5402261" y="1283667"/>
          <a:ext cx="3706243" cy="5097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8" name="Acrobat Document" r:id="rId3" imgW="4663359" imgH="6415848" progId="AcroExch.Document.7">
                  <p:embed/>
                </p:oleObj>
              </mc:Choice>
              <mc:Fallback>
                <p:oleObj name="Acrobat Document" r:id="rId3" imgW="4663359" imgH="6415848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02261" y="1283667"/>
                        <a:ext cx="3706243" cy="5097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5652120" y="4017838"/>
            <a:ext cx="3024336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RIPL-1 Project:</a:t>
            </a:r>
            <a:r>
              <a:rPr lang="sk-SK" dirty="0" smtClean="0"/>
              <a:t> 1994-1997 </a:t>
            </a:r>
          </a:p>
          <a:p>
            <a:pPr algn="ctr"/>
            <a:r>
              <a:rPr lang="sk-SK" dirty="0" err="1" smtClean="0"/>
              <a:t>Tech</a:t>
            </a:r>
            <a:r>
              <a:rPr lang="de-DE" dirty="0" err="1" smtClean="0"/>
              <a:t>nical</a:t>
            </a:r>
            <a:r>
              <a:rPr lang="sk-SK" dirty="0" smtClean="0"/>
              <a:t> </a:t>
            </a:r>
            <a:r>
              <a:rPr lang="sk-SK" dirty="0" err="1" smtClean="0"/>
              <a:t>officer</a:t>
            </a:r>
            <a:r>
              <a:rPr lang="sk-SK" dirty="0" smtClean="0"/>
              <a:t>: </a:t>
            </a:r>
            <a:r>
              <a:rPr lang="de-DE" dirty="0" smtClean="0"/>
              <a:t>P. </a:t>
            </a:r>
            <a:r>
              <a:rPr lang="sk-SK" dirty="0" err="1" smtClean="0"/>
              <a:t>Obložinský</a:t>
            </a:r>
            <a:endParaRPr lang="sk-SK" dirty="0" smtClean="0"/>
          </a:p>
          <a:p>
            <a:pPr algn="ctr"/>
            <a:r>
              <a:rPr lang="de-DE" dirty="0"/>
              <a:t>C</a:t>
            </a:r>
            <a:r>
              <a:rPr lang="sk-SK" dirty="0" err="1" smtClean="0"/>
              <a:t>hair</a:t>
            </a:r>
            <a:r>
              <a:rPr lang="sk-SK" dirty="0" smtClean="0"/>
              <a:t>: P. </a:t>
            </a:r>
            <a:r>
              <a:rPr lang="sk-SK" dirty="0" err="1" smtClean="0"/>
              <a:t>Young</a:t>
            </a:r>
            <a:r>
              <a:rPr lang="sk-SK" dirty="0" smtClean="0"/>
              <a:t>, LANL</a:t>
            </a:r>
          </a:p>
        </p:txBody>
      </p:sp>
      <p:sp>
        <p:nvSpPr>
          <p:cNvPr id="6" name="Zástupný symbol obsahu 2"/>
          <p:cNvSpPr>
            <a:spLocks noGrp="1"/>
          </p:cNvSpPr>
          <p:nvPr>
            <p:ph idx="1"/>
          </p:nvPr>
        </p:nvSpPr>
        <p:spPr>
          <a:xfrm>
            <a:off x="107503" y="980728"/>
            <a:ext cx="5184577" cy="5832648"/>
          </a:xfrm>
          <a:ln>
            <a:noFill/>
          </a:ln>
        </p:spPr>
        <p:txBody>
          <a:bodyPr>
            <a:normAutofit/>
          </a:bodyPr>
          <a:lstStyle/>
          <a:p>
            <a:r>
              <a:rPr lang="de-DE" sz="2000" dirty="0" smtClean="0"/>
              <a:t>Reference Input Parameter Library (RIPL)</a:t>
            </a:r>
            <a:endParaRPr lang="de-DE" sz="2000" dirty="0" smtClean="0">
              <a:solidFill>
                <a:srgbClr val="FF0000"/>
              </a:solidFill>
            </a:endParaRPr>
          </a:p>
          <a:p>
            <a:pPr lvl="1"/>
            <a:r>
              <a:rPr lang="de-DE" sz="1800" dirty="0" smtClean="0"/>
              <a:t>In 1990-ies </a:t>
            </a:r>
            <a:r>
              <a:rPr lang="de-DE" sz="1800" dirty="0" err="1" smtClean="0"/>
              <a:t>it</a:t>
            </a:r>
            <a:r>
              <a:rPr lang="de-DE" sz="1800" dirty="0" smtClean="0"/>
              <a:t> </a:t>
            </a:r>
            <a:r>
              <a:rPr lang="de-DE" sz="1800" dirty="0" err="1" smtClean="0"/>
              <a:t>took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weeks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prepare</a:t>
            </a:r>
            <a:r>
              <a:rPr lang="de-DE" sz="1800" dirty="0" smtClean="0"/>
              <a:t> </a:t>
            </a:r>
            <a:r>
              <a:rPr lang="de-DE" sz="1800" dirty="0" err="1" smtClean="0"/>
              <a:t>input</a:t>
            </a:r>
            <a:r>
              <a:rPr lang="de-DE" sz="1800" dirty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nuclear</a:t>
            </a:r>
            <a:r>
              <a:rPr lang="de-DE" sz="1800" dirty="0" smtClean="0"/>
              <a:t> </a:t>
            </a:r>
            <a:r>
              <a:rPr lang="de-DE" sz="1800" dirty="0" err="1" smtClean="0"/>
              <a:t>reaction</a:t>
            </a:r>
            <a:r>
              <a:rPr lang="de-DE" sz="1800" dirty="0" smtClean="0"/>
              <a:t> </a:t>
            </a:r>
            <a:r>
              <a:rPr lang="de-DE" sz="1800" dirty="0" err="1" smtClean="0"/>
              <a:t>model</a:t>
            </a:r>
            <a:r>
              <a:rPr lang="de-DE" sz="1800" dirty="0" smtClean="0"/>
              <a:t> </a:t>
            </a:r>
            <a:r>
              <a:rPr lang="de-DE" sz="1800" dirty="0" err="1" smtClean="0"/>
              <a:t>calculations</a:t>
            </a:r>
            <a:endParaRPr lang="de-DE" sz="1800" dirty="0" smtClean="0"/>
          </a:p>
          <a:p>
            <a:pPr lvl="1"/>
            <a:r>
              <a:rPr lang="de-DE" sz="1800" dirty="0" smtClean="0"/>
              <a:t>RIPL </a:t>
            </a:r>
            <a:r>
              <a:rPr lang="de-DE" sz="1800" dirty="0" err="1" smtClean="0">
                <a:solidFill>
                  <a:srgbClr val="FF0000"/>
                </a:solidFill>
              </a:rPr>
              <a:t>shortened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it</a:t>
            </a:r>
            <a:r>
              <a:rPr lang="de-DE" sz="1800" dirty="0" smtClean="0"/>
              <a:t> </a:t>
            </a:r>
            <a:r>
              <a:rPr lang="de-DE" sz="1800" dirty="0" err="1" smtClean="0"/>
              <a:t>dramatically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/>
            <a:r>
              <a:rPr lang="de-DE" sz="1800" dirty="0" smtClean="0"/>
              <a:t>RIPL-1 </a:t>
            </a:r>
            <a:r>
              <a:rPr lang="de-DE" sz="1800" dirty="0" err="1" smtClean="0"/>
              <a:t>published</a:t>
            </a:r>
            <a:r>
              <a:rPr lang="de-DE" sz="1800" dirty="0" smtClean="0"/>
              <a:t> in </a:t>
            </a:r>
            <a:r>
              <a:rPr lang="de-DE" sz="1800" dirty="0" smtClean="0">
                <a:solidFill>
                  <a:srgbClr val="FF0000"/>
                </a:solidFill>
              </a:rPr>
              <a:t>1998</a:t>
            </a:r>
          </a:p>
          <a:p>
            <a:pPr lvl="1"/>
            <a:r>
              <a:rPr lang="de-DE" sz="1800" dirty="0" smtClean="0"/>
              <a:t>IAEA </a:t>
            </a:r>
            <a:r>
              <a:rPr lang="de-DE" sz="1800" dirty="0" err="1" smtClean="0"/>
              <a:t>had</a:t>
            </a:r>
            <a:r>
              <a:rPr lang="de-DE" sz="1800" dirty="0" smtClean="0"/>
              <a:t> rigid </a:t>
            </a:r>
            <a:r>
              <a:rPr lang="de-DE" sz="1800" dirty="0" err="1" smtClean="0"/>
              <a:t>planning</a:t>
            </a:r>
            <a:r>
              <a:rPr lang="de-DE" sz="1800" dirty="0" smtClean="0"/>
              <a:t> </a:t>
            </a:r>
            <a:r>
              <a:rPr lang="de-DE" sz="1800" dirty="0" err="1" smtClean="0"/>
              <a:t>system</a:t>
            </a:r>
            <a:r>
              <a:rPr lang="de-DE" sz="1800" dirty="0"/>
              <a:t> </a:t>
            </a:r>
            <a:r>
              <a:rPr lang="de-DE" sz="1800" dirty="0" err="1" smtClean="0"/>
              <a:t>which</a:t>
            </a:r>
            <a:r>
              <a:rPr lang="de-DE" sz="1800" dirty="0" smtClean="0"/>
              <a:t> I  </a:t>
            </a:r>
            <a:r>
              <a:rPr lang="de-DE" sz="1800" dirty="0" err="1" smtClean="0"/>
              <a:t>mastered</a:t>
            </a:r>
            <a:r>
              <a:rPr lang="de-DE" sz="1800" dirty="0" smtClean="0"/>
              <a:t> </a:t>
            </a:r>
            <a:r>
              <a:rPr lang="de-DE" sz="1800" dirty="0" err="1" smtClean="0"/>
              <a:t>using</a:t>
            </a:r>
            <a:r>
              <a:rPr lang="de-DE" sz="1800" dirty="0" smtClean="0"/>
              <a:t> </a:t>
            </a:r>
            <a:r>
              <a:rPr lang="de-DE" sz="1800" dirty="0" err="1" smtClean="0"/>
              <a:t>know-how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socialistic</a:t>
            </a:r>
            <a:r>
              <a:rPr lang="de-DE" sz="1800" dirty="0" smtClean="0"/>
              <a:t> </a:t>
            </a:r>
            <a:r>
              <a:rPr lang="de-DE" sz="1800" dirty="0" err="1" smtClean="0"/>
              <a:t>Czechoslovakia</a:t>
            </a:r>
            <a:r>
              <a:rPr lang="de-DE" sz="1800" dirty="0" smtClean="0"/>
              <a:t>, </a:t>
            </a:r>
            <a:r>
              <a:rPr lang="de-DE" sz="1800" dirty="0" err="1" smtClean="0"/>
              <a:t>smuggled</a:t>
            </a:r>
            <a:r>
              <a:rPr lang="de-DE" sz="1800" dirty="0" smtClean="0"/>
              <a:t> RIPL-2 </a:t>
            </a:r>
            <a:r>
              <a:rPr lang="de-DE" sz="1800" dirty="0" err="1" smtClean="0"/>
              <a:t>into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IAEA </a:t>
            </a:r>
            <a:r>
              <a:rPr lang="de-DE" sz="1800" dirty="0" err="1" smtClean="0"/>
              <a:t>planning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book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ensure</a:t>
            </a:r>
            <a:r>
              <a:rPr lang="de-DE" sz="1800" dirty="0" smtClean="0"/>
              <a:t> due follow-</a:t>
            </a:r>
            <a:r>
              <a:rPr lang="de-DE" sz="1800" dirty="0" err="1" smtClean="0"/>
              <a:t>up</a:t>
            </a:r>
            <a:endParaRPr lang="de-DE" sz="1800" dirty="0"/>
          </a:p>
          <a:p>
            <a:pPr lvl="1"/>
            <a:r>
              <a:rPr lang="de-DE" sz="1800" dirty="0" smtClean="0"/>
              <a:t>RIPL-2 (Mike </a:t>
            </a:r>
            <a:r>
              <a:rPr lang="de-DE" sz="1800" dirty="0" smtClean="0">
                <a:solidFill>
                  <a:srgbClr val="FF0000"/>
                </a:solidFill>
              </a:rPr>
              <a:t>Herman</a:t>
            </a:r>
            <a:r>
              <a:rPr lang="de-DE" sz="1800" dirty="0" smtClean="0"/>
              <a:t>)</a:t>
            </a:r>
          </a:p>
          <a:p>
            <a:pPr lvl="1"/>
            <a:r>
              <a:rPr lang="de-DE" sz="1800" dirty="0" smtClean="0"/>
              <a:t>RIPL-3 (Roberto </a:t>
            </a:r>
            <a:r>
              <a:rPr lang="de-DE" sz="1800" dirty="0" smtClean="0">
                <a:solidFill>
                  <a:srgbClr val="FF0000"/>
                </a:solidFill>
              </a:rPr>
              <a:t>Capote</a:t>
            </a:r>
            <a:r>
              <a:rPr lang="de-DE" sz="1800" dirty="0" smtClean="0"/>
              <a:t>)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/>
            <a:r>
              <a:rPr lang="de-DE" sz="1800" dirty="0" smtClean="0"/>
              <a:t>This </a:t>
            </a:r>
            <a:r>
              <a:rPr lang="de-DE" sz="1800" dirty="0" err="1" smtClean="0"/>
              <a:t>library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widely</a:t>
            </a:r>
            <a:r>
              <a:rPr lang="de-DE" sz="1800" dirty="0" smtClean="0"/>
              <a:t> </a:t>
            </a:r>
            <a:r>
              <a:rPr lang="de-DE" sz="1800" dirty="0" err="1" smtClean="0"/>
              <a:t>used</a:t>
            </a:r>
            <a:r>
              <a:rPr lang="de-DE" sz="1800" dirty="0" smtClean="0"/>
              <a:t> </a:t>
            </a:r>
            <a:r>
              <a:rPr lang="de-DE" sz="1800" dirty="0" err="1" smtClean="0"/>
              <a:t>around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world</a:t>
            </a:r>
            <a:endParaRPr lang="de-DE" sz="1800" dirty="0" smtClean="0"/>
          </a:p>
          <a:p>
            <a:pPr marL="457200" lvl="1" indent="0">
              <a:buNone/>
            </a:pPr>
            <a:endParaRPr lang="de-DE" sz="1000" dirty="0" smtClean="0"/>
          </a:p>
          <a:p>
            <a:r>
              <a:rPr lang="de-DE" sz="2000" dirty="0" smtClean="0"/>
              <a:t>Medical </a:t>
            </a:r>
            <a:r>
              <a:rPr lang="de-DE" sz="2000" dirty="0" err="1" smtClean="0"/>
              <a:t>radioisotope</a:t>
            </a:r>
            <a:r>
              <a:rPr lang="de-DE" sz="2000" dirty="0" smtClean="0"/>
              <a:t> </a:t>
            </a:r>
            <a:r>
              <a:rPr lang="de-DE" sz="2000" dirty="0" err="1" smtClean="0"/>
              <a:t>production</a:t>
            </a:r>
            <a:endParaRPr lang="de-DE" sz="2000" dirty="0" smtClean="0"/>
          </a:p>
          <a:p>
            <a:pPr lvl="1"/>
            <a:r>
              <a:rPr lang="de-DE" sz="1800" dirty="0" err="1" smtClean="0"/>
              <a:t>Suggested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Syed </a:t>
            </a:r>
            <a:r>
              <a:rPr lang="de-DE" sz="1800" dirty="0" err="1" smtClean="0">
                <a:solidFill>
                  <a:srgbClr val="FF0000"/>
                </a:solidFill>
              </a:rPr>
              <a:t>Qaim</a:t>
            </a:r>
            <a:r>
              <a:rPr lang="de-DE" sz="1800" dirty="0" smtClean="0"/>
              <a:t>, </a:t>
            </a:r>
            <a:r>
              <a:rPr lang="de-DE" sz="1800" dirty="0" err="1" smtClean="0"/>
              <a:t>then</a:t>
            </a:r>
            <a:r>
              <a:rPr lang="de-DE" sz="1800" dirty="0" smtClean="0"/>
              <a:t> </a:t>
            </a:r>
            <a:r>
              <a:rPr lang="de-DE" sz="1800" dirty="0" err="1" smtClean="0"/>
              <a:t>chair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International </a:t>
            </a:r>
            <a:r>
              <a:rPr lang="de-DE" sz="1800" dirty="0" err="1" smtClean="0"/>
              <a:t>Nuclear</a:t>
            </a:r>
            <a:r>
              <a:rPr lang="de-DE" sz="1800" dirty="0" smtClean="0"/>
              <a:t> Data </a:t>
            </a:r>
            <a:r>
              <a:rPr lang="de-DE" sz="1800" dirty="0" err="1" smtClean="0"/>
              <a:t>Committee</a:t>
            </a:r>
            <a:endParaRPr lang="de-DE" sz="1800" dirty="0" smtClean="0"/>
          </a:p>
          <a:p>
            <a:pPr lvl="1"/>
            <a:r>
              <a:rPr lang="de-DE" sz="1800" dirty="0" err="1" smtClean="0"/>
              <a:t>Finished</a:t>
            </a:r>
            <a:r>
              <a:rPr lang="de-DE" sz="1800" dirty="0" smtClean="0"/>
              <a:t> </a:t>
            </a:r>
            <a:r>
              <a:rPr lang="de-DE" sz="1800" dirty="0" smtClean="0"/>
              <a:t>in </a:t>
            </a:r>
            <a:r>
              <a:rPr lang="de-DE" sz="1800" dirty="0" smtClean="0"/>
              <a:t>2000,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continued</a:t>
            </a:r>
            <a:r>
              <a:rPr lang="de-DE" sz="1800" dirty="0" smtClean="0"/>
              <a:t> </a:t>
            </a:r>
            <a:r>
              <a:rPr lang="de-DE" sz="1800" dirty="0" err="1" smtClean="0"/>
              <a:t>interest</a:t>
            </a:r>
            <a:endParaRPr lang="de-DE" sz="1800" dirty="0" smtClean="0"/>
          </a:p>
          <a:p>
            <a:pPr lvl="1"/>
            <a:r>
              <a:rPr lang="de-DE" sz="1800" dirty="0" err="1" smtClean="0">
                <a:solidFill>
                  <a:srgbClr val="FF0000"/>
                </a:solidFill>
              </a:rPr>
              <a:t>Two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talks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smtClean="0"/>
              <a:t>at </a:t>
            </a:r>
            <a:r>
              <a:rPr lang="de-DE" sz="1800" dirty="0" err="1" smtClean="0"/>
              <a:t>this</a:t>
            </a:r>
            <a:r>
              <a:rPr lang="de-DE" sz="1800" dirty="0" smtClean="0"/>
              <a:t> Conference (</a:t>
            </a:r>
            <a:r>
              <a:rPr lang="de-DE" sz="1800" dirty="0" err="1" smtClean="0"/>
              <a:t>Qaim</a:t>
            </a:r>
            <a:r>
              <a:rPr lang="de-DE" sz="1800" dirty="0" smtClean="0"/>
              <a:t>, Capote)</a:t>
            </a: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179828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068" y="44624"/>
            <a:ext cx="8316416" cy="900100"/>
          </a:xfrm>
        </p:spPr>
        <p:txBody>
          <a:bodyPr>
            <a:noAutofit/>
          </a:bodyPr>
          <a:lstStyle/>
          <a:p>
            <a:r>
              <a:rPr lang="de-DE" sz="3200" dirty="0" err="1" smtClean="0">
                <a:solidFill>
                  <a:srgbClr val="008000"/>
                </a:solidFill>
              </a:rPr>
              <a:t>From</a:t>
            </a:r>
            <a:r>
              <a:rPr lang="de-DE" sz="3200" dirty="0" smtClean="0">
                <a:solidFill>
                  <a:srgbClr val="008000"/>
                </a:solidFill>
              </a:rPr>
              <a:t> Vienna </a:t>
            </a:r>
            <a:r>
              <a:rPr lang="de-DE" sz="3200" dirty="0" err="1" smtClean="0">
                <a:solidFill>
                  <a:srgbClr val="008000"/>
                </a:solidFill>
              </a:rPr>
              <a:t>to</a:t>
            </a:r>
            <a:r>
              <a:rPr lang="de-DE" sz="3200" dirty="0" smtClean="0">
                <a:solidFill>
                  <a:srgbClr val="008000"/>
                </a:solidFill>
              </a:rPr>
              <a:t> USA, 2000</a:t>
            </a:r>
            <a:br>
              <a:rPr lang="de-DE" sz="3200" dirty="0" smtClean="0">
                <a:solidFill>
                  <a:srgbClr val="008000"/>
                </a:solidFill>
              </a:rPr>
            </a:br>
            <a:r>
              <a:rPr lang="de-DE" sz="2800" dirty="0" smtClean="0">
                <a:solidFill>
                  <a:srgbClr val="008000"/>
                </a:solidFill>
              </a:rPr>
              <a:t>(US National </a:t>
            </a:r>
            <a:r>
              <a:rPr lang="de-DE" sz="2800" dirty="0" err="1" smtClean="0">
                <a:solidFill>
                  <a:srgbClr val="008000"/>
                </a:solidFill>
              </a:rPr>
              <a:t>Nuclear</a:t>
            </a:r>
            <a:r>
              <a:rPr lang="de-DE" sz="2800" dirty="0" smtClean="0">
                <a:solidFill>
                  <a:srgbClr val="008000"/>
                </a:solidFill>
              </a:rPr>
              <a:t> Data Center, BNL</a:t>
            </a:r>
            <a:r>
              <a:rPr lang="de-DE" sz="2800" dirty="0" smtClean="0">
                <a:solidFill>
                  <a:srgbClr val="00B050"/>
                </a:solidFill>
              </a:rPr>
              <a:t>)</a:t>
            </a:r>
            <a:endParaRPr lang="de-DE" sz="2800" dirty="0">
              <a:solidFill>
                <a:srgbClr val="00B05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7504" y="1052736"/>
            <a:ext cx="8820980" cy="5773972"/>
          </a:xfrm>
        </p:spPr>
        <p:txBody>
          <a:bodyPr>
            <a:normAutofit fontScale="92500" lnSpcReduction="20000"/>
          </a:bodyPr>
          <a:lstStyle/>
          <a:p>
            <a:r>
              <a:rPr lang="de-DE" sz="2200" dirty="0" smtClean="0"/>
              <a:t>I </a:t>
            </a:r>
            <a:r>
              <a:rPr lang="de-DE" sz="2200" dirty="0" err="1" smtClean="0"/>
              <a:t>moved</a:t>
            </a:r>
            <a:r>
              <a:rPr lang="de-DE" sz="2200" dirty="0" smtClean="0"/>
              <a:t> </a:t>
            </a:r>
            <a:r>
              <a:rPr lang="de-DE" sz="2200" dirty="0" err="1" smtClean="0"/>
              <a:t>from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right</a:t>
            </a:r>
            <a:r>
              <a:rPr lang="de-DE" sz="2200" dirty="0" smtClean="0"/>
              <a:t> </a:t>
            </a:r>
            <a:r>
              <a:rPr lang="de-DE" sz="2200" dirty="0" err="1" smtClean="0"/>
              <a:t>side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Danube</a:t>
            </a:r>
            <a:r>
              <a:rPr lang="de-DE" sz="2200" dirty="0" smtClean="0"/>
              <a:t> </a:t>
            </a:r>
            <a:r>
              <a:rPr lang="de-DE" sz="2200" dirty="0" err="1" smtClean="0"/>
              <a:t>to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right</a:t>
            </a:r>
            <a:r>
              <a:rPr lang="de-DE" sz="2200" dirty="0" smtClean="0"/>
              <a:t> </a:t>
            </a:r>
            <a:r>
              <a:rPr lang="de-DE" sz="2200" dirty="0" err="1" smtClean="0"/>
              <a:t>side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Atlantic</a:t>
            </a:r>
            <a:r>
              <a:rPr lang="de-DE" sz="2200" dirty="0" smtClean="0"/>
              <a:t> in 2000</a:t>
            </a:r>
          </a:p>
          <a:p>
            <a:pPr lvl="1"/>
            <a:r>
              <a:rPr lang="de-DE" sz="1800" dirty="0" smtClean="0"/>
              <a:t>After </a:t>
            </a:r>
            <a:r>
              <a:rPr lang="de-DE" sz="1800" dirty="0" err="1" smtClean="0"/>
              <a:t>staying</a:t>
            </a:r>
            <a:r>
              <a:rPr lang="de-DE" sz="1800" dirty="0" smtClean="0"/>
              <a:t> in Vienna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b="1" dirty="0" smtClean="0">
                <a:solidFill>
                  <a:srgbClr val="FF0000"/>
                </a:solidFill>
              </a:rPr>
              <a:t>7 </a:t>
            </a:r>
            <a:r>
              <a:rPr lang="de-DE" sz="1800" b="1" dirty="0" err="1" smtClean="0">
                <a:solidFill>
                  <a:srgbClr val="FF0000"/>
                </a:solidFill>
              </a:rPr>
              <a:t>years</a:t>
            </a:r>
            <a:r>
              <a:rPr lang="de-DE" sz="1800" dirty="0" smtClean="0"/>
              <a:t>,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smtClean="0"/>
              <a:t>Charlie </a:t>
            </a:r>
            <a:r>
              <a:rPr lang="de-DE" sz="1800" dirty="0" err="1" smtClean="0"/>
              <a:t>Dunford</a:t>
            </a:r>
            <a:r>
              <a:rPr lang="de-DE" sz="1800" dirty="0" smtClean="0"/>
              <a:t> (NNDC </a:t>
            </a:r>
            <a:r>
              <a:rPr lang="de-DE" sz="1800" dirty="0" err="1" smtClean="0"/>
              <a:t>head</a:t>
            </a:r>
            <a:r>
              <a:rPr lang="de-DE" sz="1800" dirty="0" smtClean="0"/>
              <a:t>) </a:t>
            </a:r>
            <a:r>
              <a:rPr lang="de-DE" sz="1800" dirty="0" err="1" smtClean="0"/>
              <a:t>brought</a:t>
            </a:r>
            <a:r>
              <a:rPr lang="de-DE" sz="1800" dirty="0" smtClean="0"/>
              <a:t> </a:t>
            </a:r>
            <a:r>
              <a:rPr lang="de-DE" sz="1800" dirty="0" err="1" smtClean="0"/>
              <a:t>me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BNL </a:t>
            </a:r>
          </a:p>
          <a:p>
            <a:pPr lvl="1"/>
            <a:r>
              <a:rPr lang="de-DE" sz="1800" dirty="0" err="1" smtClean="0"/>
              <a:t>Charlie‘s</a:t>
            </a:r>
            <a:r>
              <a:rPr lang="de-DE" sz="1800" dirty="0" smtClean="0"/>
              <a:t> plan </a:t>
            </a:r>
            <a:r>
              <a:rPr lang="de-DE" sz="1800" dirty="0" err="1" smtClean="0">
                <a:solidFill>
                  <a:srgbClr val="FF0000"/>
                </a:solidFill>
              </a:rPr>
              <a:t>stunned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me</a:t>
            </a:r>
            <a:r>
              <a:rPr lang="de-DE" sz="1800" dirty="0" smtClean="0"/>
              <a:t>: </a:t>
            </a:r>
            <a:r>
              <a:rPr lang="de-DE" sz="1800" dirty="0" err="1" smtClean="0"/>
              <a:t>come</a:t>
            </a:r>
            <a:r>
              <a:rPr lang="de-DE" sz="1800" dirty="0" smtClean="0"/>
              <a:t> </a:t>
            </a:r>
            <a:r>
              <a:rPr lang="de-DE" sz="1800" dirty="0" err="1" smtClean="0"/>
              <a:t>as</a:t>
            </a:r>
            <a:r>
              <a:rPr lang="de-DE" sz="1800" dirty="0" smtClean="0"/>
              <a:t> </a:t>
            </a:r>
            <a:r>
              <a:rPr lang="de-DE" sz="1800" dirty="0" err="1" smtClean="0"/>
              <a:t>my</a:t>
            </a:r>
            <a:r>
              <a:rPr lang="de-DE" sz="1800" dirty="0" smtClean="0"/>
              <a:t> </a:t>
            </a:r>
            <a:r>
              <a:rPr lang="de-DE" sz="1800" dirty="0" err="1" smtClean="0"/>
              <a:t>deputy</a:t>
            </a:r>
            <a:r>
              <a:rPr lang="de-DE" sz="1800" dirty="0" smtClean="0"/>
              <a:t>, </a:t>
            </a:r>
            <a:r>
              <a:rPr lang="de-DE" sz="1800" dirty="0" err="1" smtClean="0"/>
              <a:t>then</a:t>
            </a:r>
            <a:r>
              <a:rPr lang="de-DE" sz="1800" dirty="0" smtClean="0"/>
              <a:t> </a:t>
            </a:r>
            <a:r>
              <a:rPr lang="de-DE" sz="1800" dirty="0" err="1" smtClean="0"/>
              <a:t>we</a:t>
            </a:r>
            <a:r>
              <a:rPr lang="de-DE" sz="1800" dirty="0" smtClean="0"/>
              <a:t> </a:t>
            </a:r>
            <a:r>
              <a:rPr lang="de-DE" sz="1800" dirty="0" err="1" smtClean="0"/>
              <a:t>switch</a:t>
            </a:r>
            <a:r>
              <a:rPr lang="de-DE" sz="1800" dirty="0" smtClean="0"/>
              <a:t> </a:t>
            </a:r>
            <a:r>
              <a:rPr lang="de-DE" sz="1800" dirty="0" err="1" smtClean="0"/>
              <a:t>positions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endParaRPr lang="de-DE" sz="1800" dirty="0" smtClean="0"/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</a:t>
            </a:r>
            <a:r>
              <a:rPr lang="de-DE" sz="1800" dirty="0"/>
              <a:t> </a:t>
            </a:r>
            <a:r>
              <a:rPr lang="de-DE" sz="1800" dirty="0" err="1" smtClean="0"/>
              <a:t>you</a:t>
            </a:r>
            <a:r>
              <a:rPr lang="de-DE" sz="1800" dirty="0" smtClean="0"/>
              <a:t> will </a:t>
            </a:r>
            <a:r>
              <a:rPr lang="de-DE" sz="1800" dirty="0" err="1" smtClean="0"/>
              <a:t>become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boss</a:t>
            </a:r>
            <a:r>
              <a:rPr lang="de-DE" sz="1800" dirty="0" smtClean="0"/>
              <a:t>!</a:t>
            </a:r>
          </a:p>
          <a:p>
            <a:pPr lvl="1"/>
            <a:r>
              <a:rPr lang="de-DE" sz="1800" dirty="0" smtClean="0"/>
              <a:t>I was </a:t>
            </a:r>
            <a:r>
              <a:rPr lang="de-DE" sz="1800" dirty="0" err="1" smtClean="0"/>
              <a:t>sure</a:t>
            </a:r>
            <a:r>
              <a:rPr lang="de-DE" sz="1800" dirty="0" smtClean="0"/>
              <a:t> </a:t>
            </a:r>
            <a:r>
              <a:rPr lang="de-DE" sz="1800" dirty="0" err="1" smtClean="0"/>
              <a:t>this</a:t>
            </a:r>
            <a:r>
              <a:rPr lang="de-DE" sz="1800" dirty="0" smtClean="0"/>
              <a:t> will </a:t>
            </a:r>
            <a:r>
              <a:rPr lang="de-DE" sz="1800" dirty="0" smtClean="0">
                <a:solidFill>
                  <a:srgbClr val="FF0000"/>
                </a:solidFill>
              </a:rPr>
              <a:t>not </a:t>
            </a:r>
            <a:r>
              <a:rPr lang="de-DE" sz="1800" dirty="0" err="1" smtClean="0">
                <a:solidFill>
                  <a:srgbClr val="FF0000"/>
                </a:solidFill>
              </a:rPr>
              <a:t>work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told</a:t>
            </a:r>
            <a:r>
              <a:rPr lang="de-DE" sz="1800" dirty="0" smtClean="0"/>
              <a:t> </a:t>
            </a:r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Ludmila: I </a:t>
            </a:r>
            <a:r>
              <a:rPr lang="de-DE" sz="1800" dirty="0" err="1" smtClean="0"/>
              <a:t>cannot</a:t>
            </a:r>
            <a:r>
              <a:rPr lang="de-DE" sz="1800" dirty="0" smtClean="0"/>
              <a:t> </a:t>
            </a:r>
            <a:r>
              <a:rPr lang="de-DE" sz="1800" dirty="0" err="1" smtClean="0"/>
              <a:t>say</a:t>
            </a:r>
            <a:r>
              <a:rPr lang="de-DE" sz="1800" dirty="0" smtClean="0"/>
              <a:t> </a:t>
            </a:r>
            <a:r>
              <a:rPr lang="de-DE" sz="1800" dirty="0" err="1" smtClean="0"/>
              <a:t>no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Charlie, but I </a:t>
            </a:r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ensure</a:t>
            </a:r>
            <a:r>
              <a:rPr lang="de-DE" sz="1800" dirty="0" smtClean="0"/>
              <a:t> </a:t>
            </a:r>
            <a:r>
              <a:rPr lang="de-DE" sz="1800" dirty="0" err="1" smtClean="0"/>
              <a:t>you</a:t>
            </a:r>
            <a:r>
              <a:rPr lang="de-DE" sz="1800" dirty="0" smtClean="0"/>
              <a:t> </a:t>
            </a:r>
            <a:r>
              <a:rPr lang="de-DE" sz="1800" dirty="0" err="1" smtClean="0"/>
              <a:t>that</a:t>
            </a:r>
            <a:r>
              <a:rPr lang="de-DE" sz="1800" dirty="0" smtClean="0"/>
              <a:t> in 1 </a:t>
            </a:r>
            <a:r>
              <a:rPr lang="de-DE" sz="1800" dirty="0" err="1" smtClean="0"/>
              <a:t>year</a:t>
            </a:r>
            <a:r>
              <a:rPr lang="de-DE" sz="1800" dirty="0" smtClean="0"/>
              <a:t> </a:t>
            </a:r>
            <a:r>
              <a:rPr lang="de-DE" sz="1800" dirty="0" err="1" smtClean="0"/>
              <a:t>we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back</a:t>
            </a:r>
          </a:p>
          <a:p>
            <a:pPr lvl="1"/>
            <a:r>
              <a:rPr lang="de-DE" sz="1800" dirty="0" err="1" smtClean="0"/>
              <a:t>It</a:t>
            </a:r>
            <a:r>
              <a:rPr lang="de-DE" sz="1800" dirty="0" smtClean="0"/>
              <a:t> </a:t>
            </a:r>
            <a:r>
              <a:rPr lang="de-DE" sz="1800" dirty="0" err="1" smtClean="0"/>
              <a:t>worked</a:t>
            </a:r>
            <a:r>
              <a:rPr lang="de-DE" sz="1800" dirty="0" smtClean="0"/>
              <a:t>, I was NNDC </a:t>
            </a:r>
            <a:r>
              <a:rPr lang="de-DE" sz="1800" dirty="0" err="1" smtClean="0"/>
              <a:t>head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b="1" dirty="0" smtClean="0">
                <a:solidFill>
                  <a:srgbClr val="FF0000"/>
                </a:solidFill>
              </a:rPr>
              <a:t>7 </a:t>
            </a:r>
            <a:r>
              <a:rPr lang="de-DE" sz="1800" b="1" dirty="0" err="1" smtClean="0">
                <a:solidFill>
                  <a:srgbClr val="FF0000"/>
                </a:solidFill>
              </a:rPr>
              <a:t>years</a:t>
            </a:r>
            <a:r>
              <a:rPr lang="de-DE" sz="1800" b="1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and</a:t>
            </a:r>
            <a:endParaRPr lang="de-DE" sz="1800" b="1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de-DE" sz="1800" dirty="0" smtClean="0"/>
              <a:t>      </a:t>
            </a:r>
            <a:r>
              <a:rPr lang="de-DE" sz="1800" dirty="0" err="1" smtClean="0"/>
              <a:t>we</a:t>
            </a:r>
            <a:r>
              <a:rPr lang="de-DE" sz="1800" dirty="0" smtClean="0"/>
              <a:t> </a:t>
            </a:r>
            <a:r>
              <a:rPr lang="de-DE" sz="1800" dirty="0" err="1" smtClean="0"/>
              <a:t>stayed</a:t>
            </a:r>
            <a:r>
              <a:rPr lang="de-DE" sz="1800" dirty="0"/>
              <a:t> </a:t>
            </a:r>
            <a:r>
              <a:rPr lang="de-DE" sz="1800" dirty="0" smtClean="0"/>
              <a:t>in BNL  double 1=11 </a:t>
            </a:r>
            <a:r>
              <a:rPr lang="de-DE" sz="1800" dirty="0" err="1" smtClean="0"/>
              <a:t>years</a:t>
            </a:r>
            <a:endParaRPr lang="de-DE" sz="1800" dirty="0" smtClean="0"/>
          </a:p>
          <a:p>
            <a:pPr marL="457200" lvl="1" indent="0">
              <a:buNone/>
            </a:pPr>
            <a:endParaRPr lang="de-DE" sz="900" dirty="0" smtClean="0"/>
          </a:p>
          <a:p>
            <a:r>
              <a:rPr lang="de-DE" sz="2200" dirty="0" err="1" smtClean="0"/>
              <a:t>Achievement</a:t>
            </a:r>
            <a:r>
              <a:rPr lang="de-DE" sz="2200" dirty="0" smtClean="0"/>
              <a:t>: ENDF/B-VII.0 </a:t>
            </a:r>
            <a:r>
              <a:rPr lang="de-DE" sz="2200" dirty="0" err="1" smtClean="0"/>
              <a:t>library</a:t>
            </a:r>
            <a:r>
              <a:rPr lang="de-DE" sz="2200" dirty="0" smtClean="0"/>
              <a:t>, 2006</a:t>
            </a:r>
          </a:p>
          <a:p>
            <a:pPr lvl="1"/>
            <a:r>
              <a:rPr lang="de-DE" sz="1800" dirty="0" smtClean="0"/>
              <a:t>Major </a:t>
            </a:r>
            <a:r>
              <a:rPr lang="de-DE" sz="1800" dirty="0" err="1" smtClean="0"/>
              <a:t>release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US </a:t>
            </a:r>
            <a:r>
              <a:rPr lang="de-DE" sz="1800" dirty="0" err="1" smtClean="0"/>
              <a:t>evaluated</a:t>
            </a:r>
            <a:r>
              <a:rPr lang="de-DE" sz="1800" dirty="0" smtClean="0"/>
              <a:t> </a:t>
            </a:r>
            <a:r>
              <a:rPr lang="de-DE" sz="1800" dirty="0" err="1" smtClean="0"/>
              <a:t>nuclear</a:t>
            </a:r>
            <a:endParaRPr lang="de-DE" sz="1800" dirty="0" smtClean="0"/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</a:t>
            </a:r>
            <a:r>
              <a:rPr lang="de-DE" sz="1800" dirty="0" err="1" smtClean="0"/>
              <a:t>data</a:t>
            </a:r>
            <a:r>
              <a:rPr lang="de-DE" sz="1800" dirty="0" smtClean="0"/>
              <a:t> </a:t>
            </a:r>
            <a:r>
              <a:rPr lang="de-DE" sz="1800" dirty="0" err="1" smtClean="0"/>
              <a:t>library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science</a:t>
            </a:r>
            <a:r>
              <a:rPr lang="de-DE" sz="1800" dirty="0" smtClean="0"/>
              <a:t> &amp; </a:t>
            </a:r>
            <a:r>
              <a:rPr lang="de-DE" sz="1800" dirty="0" err="1" smtClean="0"/>
              <a:t>technology</a:t>
            </a:r>
            <a:endParaRPr lang="de-DE" sz="1800" dirty="0" smtClean="0"/>
          </a:p>
          <a:p>
            <a:pPr lvl="1"/>
            <a:r>
              <a:rPr lang="de-DE" sz="1800" dirty="0" err="1" smtClean="0"/>
              <a:t>Huge</a:t>
            </a:r>
            <a:r>
              <a:rPr lang="de-DE" sz="1800" dirty="0" smtClean="0"/>
              <a:t> </a:t>
            </a:r>
            <a:r>
              <a:rPr lang="de-DE" sz="1800" dirty="0" err="1" smtClean="0"/>
              <a:t>collective</a:t>
            </a:r>
            <a:r>
              <a:rPr lang="de-DE" sz="1800" dirty="0" smtClean="0"/>
              <a:t> </a:t>
            </a:r>
            <a:r>
              <a:rPr lang="de-DE" sz="1800" dirty="0" err="1" smtClean="0"/>
              <a:t>effort</a:t>
            </a:r>
            <a:r>
              <a:rPr lang="de-DE" sz="1800" dirty="0" smtClean="0"/>
              <a:t> </a:t>
            </a:r>
            <a:r>
              <a:rPr lang="de-DE" sz="1800" dirty="0" err="1" smtClean="0"/>
              <a:t>since</a:t>
            </a:r>
            <a:r>
              <a:rPr lang="de-DE" sz="1800" dirty="0" smtClean="0"/>
              <a:t> 1966</a:t>
            </a:r>
          </a:p>
          <a:p>
            <a:pPr lvl="1"/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1st time </a:t>
            </a:r>
            <a:r>
              <a:rPr lang="de-DE" sz="1800" dirty="0" err="1" smtClean="0"/>
              <a:t>duly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published</a:t>
            </a:r>
            <a:r>
              <a:rPr lang="de-DE" sz="1800" dirty="0" smtClean="0"/>
              <a:t>, in </a:t>
            </a:r>
            <a:r>
              <a:rPr lang="de-DE" sz="1800" dirty="0" err="1" smtClean="0"/>
              <a:t>Nuclear</a:t>
            </a:r>
            <a:endParaRPr lang="de-DE" sz="1800" dirty="0" smtClean="0"/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Data Sheets, </a:t>
            </a:r>
            <a:r>
              <a:rPr lang="de-DE" sz="1800" dirty="0" err="1" smtClean="0"/>
              <a:t>pioneering</a:t>
            </a:r>
            <a:r>
              <a:rPr lang="de-DE" sz="1800" dirty="0"/>
              <a:t> </a:t>
            </a:r>
            <a:r>
              <a:rPr lang="de-DE" sz="1800" dirty="0" err="1" smtClean="0"/>
              <a:t>effort</a:t>
            </a:r>
            <a:r>
              <a:rPr lang="de-DE" sz="1800" dirty="0" smtClean="0"/>
              <a:t> </a:t>
            </a:r>
            <a:r>
              <a:rPr lang="de-DE" sz="1800" dirty="0" err="1" smtClean="0"/>
              <a:t>driven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</a:t>
            </a:r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Mark Chadwick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myself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/>
            <a:r>
              <a:rPr lang="de-DE" sz="1800" dirty="0" err="1" smtClean="0"/>
              <a:t>Why</a:t>
            </a:r>
            <a:r>
              <a:rPr lang="de-DE" sz="1800" dirty="0" smtClean="0"/>
              <a:t> </a:t>
            </a:r>
            <a:r>
              <a:rPr lang="de-DE" sz="1800" dirty="0" err="1" smtClean="0"/>
              <a:t>it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my</a:t>
            </a:r>
            <a:r>
              <a:rPr lang="de-DE" sz="1800" dirty="0" smtClean="0"/>
              <a:t> </a:t>
            </a:r>
            <a:r>
              <a:rPr lang="de-DE" sz="1800" dirty="0" err="1" smtClean="0"/>
              <a:t>most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cited</a:t>
            </a:r>
            <a:r>
              <a:rPr lang="de-DE" sz="1800" dirty="0" smtClean="0"/>
              <a:t> </a:t>
            </a:r>
            <a:r>
              <a:rPr lang="de-DE" sz="1800" dirty="0" err="1" smtClean="0"/>
              <a:t>paper</a:t>
            </a:r>
            <a:r>
              <a:rPr lang="de-DE" sz="1800" dirty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 </a:t>
            </a:r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</a:t>
            </a:r>
            <a:r>
              <a:rPr lang="de-DE" sz="1800" dirty="0" err="1" smtClean="0"/>
              <a:t>how</a:t>
            </a:r>
            <a:r>
              <a:rPr lang="de-DE" sz="1800" dirty="0" smtClean="0"/>
              <a:t> I </a:t>
            </a:r>
            <a:r>
              <a:rPr lang="de-DE" sz="1800" dirty="0" err="1" smtClean="0"/>
              <a:t>fought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Mark </a:t>
            </a:r>
            <a:r>
              <a:rPr lang="de-DE" sz="1800" dirty="0" err="1" smtClean="0"/>
              <a:t>over</a:t>
            </a:r>
            <a:r>
              <a:rPr lang="de-DE" sz="1800" dirty="0" smtClean="0"/>
              <a:t> </a:t>
            </a:r>
            <a:r>
              <a:rPr lang="de-DE" sz="1800" dirty="0" err="1" smtClean="0"/>
              <a:t>articles</a:t>
            </a:r>
            <a:r>
              <a:rPr lang="de-DE" sz="1800" dirty="0" smtClean="0"/>
              <a:t> (</a:t>
            </a:r>
            <a:r>
              <a:rPr lang="de-DE" sz="1800" dirty="0" err="1" smtClean="0"/>
              <a:t>the</a:t>
            </a:r>
            <a:r>
              <a:rPr lang="de-DE" sz="1800" dirty="0" smtClean="0"/>
              <a:t>, a)</a:t>
            </a:r>
          </a:p>
          <a:p>
            <a:pPr marL="457200" lvl="1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his</a:t>
            </a:r>
            <a:r>
              <a:rPr lang="de-DE" sz="1800" dirty="0" smtClean="0"/>
              <a:t> Oxford English… </a:t>
            </a:r>
            <a:endParaRPr lang="de-DE" sz="800" dirty="0"/>
          </a:p>
          <a:p>
            <a:pPr marL="457200" lvl="1" indent="0">
              <a:buNone/>
            </a:pPr>
            <a:endParaRPr lang="de-DE" sz="900" dirty="0" smtClean="0"/>
          </a:p>
          <a:p>
            <a:r>
              <a:rPr lang="de-DE" sz="2200" dirty="0" smtClean="0"/>
              <a:t>I will </a:t>
            </a:r>
            <a:r>
              <a:rPr lang="de-DE" sz="2200" dirty="0" err="1" smtClean="0"/>
              <a:t>stop</a:t>
            </a:r>
            <a:r>
              <a:rPr lang="de-DE" sz="2200" dirty="0" smtClean="0"/>
              <a:t> </a:t>
            </a:r>
            <a:r>
              <a:rPr lang="de-DE" sz="2200" dirty="0" err="1" smtClean="0"/>
              <a:t>here</a:t>
            </a:r>
            <a:r>
              <a:rPr lang="de-DE" sz="2200" dirty="0" smtClean="0"/>
              <a:t> </a:t>
            </a:r>
            <a:r>
              <a:rPr lang="de-DE" sz="2200" dirty="0" err="1" smtClean="0"/>
              <a:t>as</a:t>
            </a:r>
            <a:r>
              <a:rPr lang="de-DE" sz="2200" dirty="0" smtClean="0"/>
              <a:t> Mike </a:t>
            </a:r>
            <a:r>
              <a:rPr lang="de-DE" sz="2200" dirty="0" err="1" smtClean="0"/>
              <a:t>covered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rest</a:t>
            </a:r>
            <a:r>
              <a:rPr lang="de-DE" sz="2200" dirty="0" smtClean="0"/>
              <a:t>…</a:t>
            </a:r>
          </a:p>
          <a:p>
            <a:pPr marL="457200" lvl="1" indent="0">
              <a:buNone/>
            </a:pPr>
            <a:endParaRPr lang="de-DE" sz="1800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5"/>
            <a:ext cx="3996444" cy="455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BlokTextu 5"/>
          <p:cNvSpPr txBox="1"/>
          <p:nvPr/>
        </p:nvSpPr>
        <p:spPr>
          <a:xfrm>
            <a:off x="5364088" y="5805264"/>
            <a:ext cx="3096344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1st Special </a:t>
            </a:r>
            <a:r>
              <a:rPr lang="de-DE" dirty="0" err="1" smtClean="0"/>
              <a:t>Issue</a:t>
            </a:r>
            <a:r>
              <a:rPr lang="de-DE" dirty="0" smtClean="0"/>
              <a:t> on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</a:p>
          <a:p>
            <a:pPr algn="ctr"/>
            <a:r>
              <a:rPr lang="de-DE" dirty="0" err="1" smtClean="0"/>
              <a:t>Reaction</a:t>
            </a:r>
            <a:r>
              <a:rPr lang="de-DE" dirty="0" err="1"/>
              <a:t>s</a:t>
            </a:r>
            <a:r>
              <a:rPr lang="de-DE" dirty="0" smtClean="0"/>
              <a:t>, </a:t>
            </a:r>
            <a:r>
              <a:rPr lang="de-DE" dirty="0" err="1" smtClean="0"/>
              <a:t>Dec</a:t>
            </a:r>
            <a:r>
              <a:rPr lang="de-DE" dirty="0" smtClean="0"/>
              <a:t> 2006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1228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1295</Words>
  <Application>Microsoft Office PowerPoint</Application>
  <PresentationFormat>Prezentácia na obrazovke (4:3)</PresentationFormat>
  <Paragraphs>161</Paragraphs>
  <Slides>10</Slides>
  <Notes>2</Notes>
  <HiddenSlides>0</HiddenSlides>
  <MMClips>0</MMClips>
  <ScaleCrop>false</ScaleCrop>
  <HeadingPairs>
    <vt:vector size="8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4" baseType="lpstr">
      <vt:lpstr>Arial</vt:lpstr>
      <vt:lpstr>Calibri</vt:lpstr>
      <vt:lpstr>Motív Office</vt:lpstr>
      <vt:lpstr>Acrobat Document</vt:lpstr>
      <vt:lpstr>How physics helped me to survive behind the Iron Curtain and  what happened after its fall </vt:lpstr>
      <vt:lpstr>Contents</vt:lpstr>
      <vt:lpstr>Bratislava and Iron Curtain</vt:lpstr>
      <vt:lpstr>Miracle in the socialistic misery: Smolenice Castle</vt:lpstr>
      <vt:lpstr>Preequilibrium modelling of nuclear reactions</vt:lpstr>
      <vt:lpstr>     From Bratislava to Vienna, 1993: cultural shock</vt:lpstr>
      <vt:lpstr>My toughest moment in IAEA: Arima Panel 1995 </vt:lpstr>
      <vt:lpstr> My pleasant moments in IAEA: research projects </vt:lpstr>
      <vt:lpstr>From Vienna to USA, 2000 (US National Nuclear Data Center, BNL)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Arima panel 1995: Most dramatic moment in my nuclear data carrier</dc:title>
  <dc:creator>Pavel</dc:creator>
  <cp:lastModifiedBy>Pavel Oblozinsky</cp:lastModifiedBy>
  <cp:revision>897</cp:revision>
  <cp:lastPrinted>2018-06-10T16:52:02Z</cp:lastPrinted>
  <dcterms:created xsi:type="dcterms:W3CDTF">2014-04-18T17:54:48Z</dcterms:created>
  <dcterms:modified xsi:type="dcterms:W3CDTF">2018-06-11T07:50:57Z</dcterms:modified>
</cp:coreProperties>
</file>