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12"/>
  </p:notesMasterIdLst>
  <p:handoutMasterIdLst>
    <p:handoutMasterId r:id="rId13"/>
  </p:handoutMasterIdLst>
  <p:sldIdLst>
    <p:sldId id="587" r:id="rId2"/>
    <p:sldId id="588" r:id="rId3"/>
    <p:sldId id="586" r:id="rId4"/>
    <p:sldId id="580" r:id="rId5"/>
    <p:sldId id="583" r:id="rId6"/>
    <p:sldId id="582" r:id="rId7"/>
    <p:sldId id="581" r:id="rId8"/>
    <p:sldId id="584" r:id="rId9"/>
    <p:sldId id="585" r:id="rId10"/>
    <p:sldId id="58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02BB"/>
    <a:srgbClr val="000000"/>
    <a:srgbClr val="179E68"/>
    <a:srgbClr val="0000FF"/>
    <a:srgbClr val="FF8181"/>
    <a:srgbClr val="C1B3D1"/>
    <a:srgbClr val="0033CC"/>
    <a:srgbClr val="56E09E"/>
    <a:srgbClr val="00B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843" autoAdjust="0"/>
    <p:restoredTop sz="95204" autoAdjust="0"/>
  </p:normalViewPr>
  <p:slideViewPr>
    <p:cSldViewPr snapToGrid="0" snapToObjects="1">
      <p:cViewPr varScale="1">
        <p:scale>
          <a:sx n="70" d="100"/>
          <a:sy n="70" d="100"/>
        </p:scale>
        <p:origin x="2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11/23/2017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11/23/2017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897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540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193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680681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s.cern.ch/display/PSOP/LIU+PS+INJECTION+MD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66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81105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 smtClean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57469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469087"/>
            <a:ext cx="8701471" cy="1241267"/>
          </a:xfrm>
        </p:spPr>
        <p:txBody>
          <a:bodyPr>
            <a:normAutofit/>
          </a:bodyPr>
          <a:lstStyle/>
          <a:p>
            <a:r>
              <a:rPr lang="en-GB" sz="3692" b="0" dirty="0">
                <a:latin typeface="Arial" panose="020B0604020202020204" pitchFamily="34" charset="0"/>
                <a:cs typeface="Arial" panose="020B0604020202020204" pitchFamily="34" charset="0"/>
              </a:rPr>
              <a:t>LIU-PS Beam Dynamics</a:t>
            </a:r>
            <a:br>
              <a:rPr lang="en-GB" sz="3692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92" b="0" dirty="0">
                <a:latin typeface="Arial" panose="020B0604020202020204" pitchFamily="34" charset="0"/>
                <a:cs typeface="Arial" panose="020B0604020202020204" pitchFamily="34" charset="0"/>
              </a:rPr>
              <a:t>Working Group</a:t>
            </a:r>
            <a:endParaRPr lang="en-US" sz="3692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747592"/>
            <a:ext cx="8701471" cy="1650885"/>
          </a:xfrm>
        </p:spPr>
        <p:txBody>
          <a:bodyPr>
            <a:normAutofit/>
          </a:bodyPr>
          <a:lstStyle/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93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LIU-PS Beam Performance </a:t>
            </a:r>
            <a:r>
              <a:rPr lang="en-US" sz="193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</a:t>
            </a:r>
          </a:p>
          <a:p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en-US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November </a:t>
            </a:r>
            <a:r>
              <a:rPr lang="pl-PL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51693" y="3913094"/>
            <a:ext cx="8701471" cy="35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H. Damerau, V. Forte, M. Fraser, A. </a:t>
            </a:r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Huschauer, 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A. Lasheen</a:t>
            </a:r>
            <a:endParaRPr lang="en-US" sz="1662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4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LIU-PS Beam Dynamics Working Group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433329" cy="5380850"/>
          </a:xfrm>
        </p:spPr>
        <p:txBody>
          <a:bodyPr>
            <a:normAutofit/>
          </a:bodyPr>
          <a:lstStyle/>
          <a:p>
            <a:r>
              <a:rPr lang="en-GB" dirty="0" smtClean="0"/>
              <a:t>Mandate</a:t>
            </a:r>
          </a:p>
          <a:p>
            <a:pPr lvl="1"/>
            <a:r>
              <a:rPr lang="en-GB" dirty="0" smtClean="0"/>
              <a:t>Offer a forum for </a:t>
            </a:r>
            <a:r>
              <a:rPr lang="en-GB" b="1" dirty="0" smtClean="0"/>
              <a:t>detailed discussion between experts </a:t>
            </a:r>
            <a:r>
              <a:rPr lang="en-GB" dirty="0" smtClean="0"/>
              <a:t>from all fields</a:t>
            </a:r>
          </a:p>
          <a:p>
            <a:pPr lvl="1"/>
            <a:r>
              <a:rPr lang="en-GB" dirty="0" smtClean="0"/>
              <a:t>List </a:t>
            </a:r>
            <a:r>
              <a:rPr lang="en-GB" dirty="0"/>
              <a:t>the </a:t>
            </a:r>
            <a:r>
              <a:rPr lang="en-GB" b="1" dirty="0"/>
              <a:t>required LIU studies </a:t>
            </a:r>
            <a:r>
              <a:rPr lang="en-GB" dirty="0"/>
              <a:t>with milestones, timeline and responsible person</a:t>
            </a:r>
          </a:p>
          <a:p>
            <a:pPr lvl="1"/>
            <a:r>
              <a:rPr lang="en-GB" dirty="0"/>
              <a:t>Ensure that the work remains focused on the agreed topics and provide timely results</a:t>
            </a:r>
          </a:p>
          <a:p>
            <a:pPr lvl="1"/>
            <a:r>
              <a:rPr lang="en-GB" dirty="0"/>
              <a:t>Cover LIU related topics from </a:t>
            </a:r>
            <a:r>
              <a:rPr lang="en-GB" b="1" dirty="0"/>
              <a:t>PSB to PS injection to PS flat top</a:t>
            </a:r>
            <a:r>
              <a:rPr lang="en-GB" dirty="0"/>
              <a:t>. Include </a:t>
            </a:r>
            <a:r>
              <a:rPr lang="en-GB" b="1" dirty="0"/>
              <a:t>PS-to-SPS transfer</a:t>
            </a:r>
            <a:r>
              <a:rPr lang="en-GB" dirty="0"/>
              <a:t>, in collaboration with SPS BD WG and LIU-SPS management</a:t>
            </a:r>
          </a:p>
          <a:p>
            <a:pPr lvl="1"/>
            <a:r>
              <a:rPr lang="en-GB" dirty="0"/>
              <a:t>Present activity outcomes to dedicated LIU PT meetings</a:t>
            </a:r>
          </a:p>
          <a:p>
            <a:pPr lvl="1"/>
            <a:r>
              <a:rPr lang="en-GB" dirty="0"/>
              <a:t>Cover both protons and </a:t>
            </a:r>
            <a:r>
              <a:rPr lang="en-GB" dirty="0" smtClean="0"/>
              <a:t>ions</a:t>
            </a:r>
          </a:p>
          <a:p>
            <a:pPr lvl="1"/>
            <a:endParaRPr lang="en-GB" dirty="0" smtClean="0"/>
          </a:p>
          <a:p>
            <a:r>
              <a:rPr lang="en-US" dirty="0"/>
              <a:t>Launched </a:t>
            </a:r>
            <a:r>
              <a:rPr lang="en-US" dirty="0" smtClean="0"/>
              <a:t>on </a:t>
            </a:r>
            <a:r>
              <a:rPr lang="en-US" dirty="0"/>
              <a:t>23 August 2017</a:t>
            </a:r>
          </a:p>
          <a:p>
            <a:r>
              <a:rPr lang="en-US" dirty="0" smtClean="0"/>
              <a:t>7 meetings for far, one more to come in 2017, alternating topics</a:t>
            </a:r>
          </a:p>
          <a:p>
            <a:pPr lvl="1"/>
            <a:r>
              <a:rPr lang="en-US" dirty="0" smtClean="0"/>
              <a:t>3 meetings dedicated to PS injection studies</a:t>
            </a:r>
          </a:p>
          <a:p>
            <a:pPr lvl="1"/>
            <a:r>
              <a:rPr lang="en-US" dirty="0" smtClean="0"/>
              <a:t>4 meetings on longitudinal and transverse issues in the PS </a:t>
            </a:r>
            <a:r>
              <a:rPr lang="en-US" dirty="0" smtClean="0"/>
              <a:t>ring</a:t>
            </a:r>
            <a:endParaRPr lang="en-US" dirty="0"/>
          </a:p>
          <a:p>
            <a:r>
              <a:rPr lang="en-US" dirty="0" smtClean="0"/>
              <a:t>Detailed list of topic and priorities attached to </a:t>
            </a:r>
            <a:r>
              <a:rPr lang="en-US" dirty="0" err="1" smtClean="0"/>
              <a:t>indico</a:t>
            </a:r>
            <a:r>
              <a:rPr lang="en-US" dirty="0" smtClean="0"/>
              <a:t> page</a:t>
            </a:r>
          </a:p>
          <a:p>
            <a:pPr lvl="1"/>
            <a:r>
              <a:rPr lang="en-US" dirty="0" smtClean="0"/>
              <a:t>Latest version: </a:t>
            </a:r>
            <a:r>
              <a:rPr lang="en-US" dirty="0">
                <a:hlinkClick r:id="rId2"/>
              </a:rPr>
              <a:t>https://indico.cern.ch/event/680681/</a:t>
            </a:r>
            <a:endParaRPr lang="en-US" dirty="0" smtClean="0"/>
          </a:p>
          <a:p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4654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Transfer and injection studies 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Placeholder 2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302708" y="1245033"/>
                <a:ext cx="8433329" cy="538085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Transfer line matching and injection blow-up studies:</a:t>
                </a:r>
                <a:endParaRPr lang="en-US" dirty="0"/>
              </a:p>
              <a:p>
                <a:pPr lvl="1"/>
                <a:r>
                  <a:rPr lang="en-US" dirty="0" smtClean="0"/>
                  <a:t>Kick response measurements show good agreement with the stitched optics model</a:t>
                </a:r>
              </a:p>
              <a:p>
                <a:pPr lvl="1"/>
                <a:r>
                  <a:rPr lang="en-US" dirty="0" smtClean="0"/>
                  <a:t>Dispersion measurements show good agreement with model:</a:t>
                </a:r>
              </a:p>
              <a:p>
                <a:pPr lvl="2"/>
                <a:r>
                  <a:rPr lang="en-US" dirty="0" smtClean="0"/>
                  <a:t>Confirmed horizontal dispersion mismatch in PS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~±</m:t>
                    </m:r>
                  </m:oMath>
                </a14:m>
                <a:r>
                  <a:rPr lang="en-US" dirty="0" smtClean="0"/>
                  <a:t>2 m from all rings</a:t>
                </a:r>
              </a:p>
              <a:p>
                <a:pPr lvl="2"/>
                <a:r>
                  <a:rPr lang="en-US" dirty="0"/>
                  <a:t>Re-match </a:t>
                </a:r>
                <a:r>
                  <a:rPr lang="en-US" dirty="0" smtClean="0"/>
                  <a:t>based on model attempted but source of blow-up not fully understood</a:t>
                </a:r>
              </a:p>
              <a:p>
                <a:pPr lvl="2"/>
                <a:r>
                  <a:rPr lang="en-US" dirty="0" smtClean="0"/>
                  <a:t>Identification that beam type, machine parameters and instrumentation settings need controlling better for injection MDs</a:t>
                </a:r>
              </a:p>
              <a:p>
                <a:pPr lvl="2"/>
                <a:r>
                  <a:rPr lang="en-US" dirty="0" smtClean="0"/>
                  <a:t>Agreement reached on injection </a:t>
                </a:r>
                <a:r>
                  <a:rPr lang="en-US" dirty="0"/>
                  <a:t>MD procedure/check-list has been </a:t>
                </a:r>
                <a:r>
                  <a:rPr lang="en-US" dirty="0" smtClean="0"/>
                  <a:t>defined                  (see later slide) </a:t>
                </a:r>
              </a:p>
              <a:p>
                <a:pPr lvl="1"/>
                <a:r>
                  <a:rPr lang="en-US" dirty="0" smtClean="0"/>
                  <a:t>Dedicated </a:t>
                </a:r>
                <a:r>
                  <a:rPr lang="en-US" dirty="0"/>
                  <a:t>MD on 6th </a:t>
                </a:r>
                <a:r>
                  <a:rPr lang="en-US" dirty="0" smtClean="0"/>
                  <a:t>Dec. for blow-up studies at </a:t>
                </a:r>
                <a:r>
                  <a:rPr lang="en-US" dirty="0"/>
                  <a:t>injection (non-PPM settings) for </a:t>
                </a:r>
                <a:r>
                  <a:rPr lang="en-US" dirty="0" smtClean="0"/>
                  <a:t>R3</a:t>
                </a:r>
              </a:p>
              <a:p>
                <a:pPr lvl="2"/>
                <a:r>
                  <a:rPr lang="en-US" dirty="0" smtClean="0"/>
                  <a:t>Focus on sensitivity to mismatch with low brightness beam far from coupling</a:t>
                </a:r>
              </a:p>
              <a:p>
                <a:pPr lvl="2"/>
                <a:r>
                  <a:rPr lang="en-US" dirty="0" smtClean="0"/>
                  <a:t>Excellent support from BGI team is much appreciated, especially at &lt; C171 </a:t>
                </a:r>
                <a:r>
                  <a:rPr lang="en-US" dirty="0" err="1" smtClean="0"/>
                  <a:t>ms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Measurement of Twiss parameters using BTM and PS injection screens </a:t>
                </a:r>
              </a:p>
              <a:p>
                <a:pPr lvl="2"/>
                <a:r>
                  <a:rPr lang="en-US" dirty="0" smtClean="0"/>
                  <a:t>Good agreement for INDIV, some discrepancy for BCMS</a:t>
                </a:r>
              </a:p>
              <a:p>
                <a:pPr lvl="2"/>
                <a:r>
                  <a:rPr lang="en-US" dirty="0" smtClean="0"/>
                  <a:t>Optics parameters at extraction from PSB play a role and need measuring </a:t>
                </a:r>
              </a:p>
              <a:p>
                <a:r>
                  <a:rPr lang="en-US" dirty="0"/>
                  <a:t>Injection </a:t>
                </a:r>
                <a:r>
                  <a:rPr lang="en-US" dirty="0" err="1"/>
                  <a:t>mis</a:t>
                </a:r>
                <a:r>
                  <a:rPr lang="en-US" dirty="0"/>
                  <a:t>-steering studies:</a:t>
                </a:r>
              </a:p>
              <a:p>
                <a:pPr lvl="1"/>
                <a:r>
                  <a:rPr lang="en-US" dirty="0"/>
                  <a:t>Measured sensitivity of blow-up to </a:t>
                </a:r>
                <a:r>
                  <a:rPr lang="en-US" dirty="0" err="1"/>
                  <a:t>mis</a:t>
                </a:r>
                <a:r>
                  <a:rPr lang="en-US" dirty="0"/>
                  <a:t>-steering (KFA45) at low brightness and without coupling have shown promising first </a:t>
                </a:r>
                <a:r>
                  <a:rPr lang="en-US" dirty="0" smtClean="0"/>
                  <a:t>steps</a:t>
                </a:r>
              </a:p>
              <a:p>
                <a:pPr lvl="2"/>
                <a:endParaRPr lang="en-US" dirty="0" smtClean="0"/>
              </a:p>
            </p:txBody>
          </p:sp>
        </mc:Choice>
        <mc:Fallback xmlns="">
          <p:sp>
            <p:nvSpPr>
              <p:cNvPr id="11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302708" y="1245033"/>
                <a:ext cx="8433329" cy="5380850"/>
              </a:xfrm>
              <a:blipFill rotWithShape="0">
                <a:blip r:embed="rId2"/>
                <a:stretch>
                  <a:fillRect l="-362" t="-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786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Transfer and injection studies II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Placeholder 2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302708" y="1245033"/>
                <a:ext cx="8433329" cy="538085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Observation of </a:t>
                </a:r>
                <a:r>
                  <a:rPr lang="en-US" dirty="0"/>
                  <a:t>mismatch at injection using fast diagnostics:</a:t>
                </a:r>
              </a:p>
              <a:p>
                <a:pPr lvl="1"/>
                <a:r>
                  <a:rPr lang="en-US" dirty="0"/>
                  <a:t>A direct, fast observable does not exist and is needed to compliment slower, multi-turn WS and BGI </a:t>
                </a:r>
                <a:r>
                  <a:rPr lang="en-US" dirty="0" smtClean="0"/>
                  <a:t>measurements. </a:t>
                </a:r>
              </a:p>
              <a:p>
                <a:pPr lvl="1"/>
                <a:r>
                  <a:rPr lang="en-US" dirty="0" smtClean="0"/>
                  <a:t>Turn-by-turn </a:t>
                </a:r>
                <a:r>
                  <a:rPr lang="en-US" dirty="0"/>
                  <a:t>SEM grid electronics not available, might be possible before end of </a:t>
                </a:r>
                <a:r>
                  <a:rPr lang="en-US" dirty="0" smtClean="0"/>
                  <a:t>2018</a:t>
                </a:r>
              </a:p>
              <a:p>
                <a:pPr lvl="1"/>
                <a:r>
                  <a:rPr lang="en-US" dirty="0"/>
                  <a:t>It will be indispensable to </a:t>
                </a:r>
                <a:r>
                  <a:rPr lang="en-US" dirty="0" err="1"/>
                  <a:t>optimise</a:t>
                </a:r>
                <a:r>
                  <a:rPr lang="en-US" dirty="0"/>
                  <a:t> matching at </a:t>
                </a:r>
                <a:r>
                  <a:rPr lang="en-US" dirty="0" smtClean="0"/>
                  <a:t>injection after LS2, useful before</a:t>
                </a:r>
                <a:endParaRPr lang="en-US" dirty="0"/>
              </a:p>
              <a:p>
                <a:r>
                  <a:rPr lang="en-US" dirty="0" smtClean="0"/>
                  <a:t>Transfer of large 1.5 eVs longitudinal emittance beams:</a:t>
                </a:r>
                <a:endParaRPr lang="en-US" dirty="0"/>
              </a:p>
              <a:p>
                <a:pPr lvl="1"/>
                <a:r>
                  <a:rPr lang="en-US" dirty="0" smtClean="0"/>
                  <a:t>BCMS 1.5 eVs beam available in PSB for transfer studies</a:t>
                </a:r>
              </a:p>
              <a:p>
                <a:pPr lvl="1"/>
                <a:r>
                  <a:rPr lang="en-US" dirty="0"/>
                  <a:t>Discrepancy between PSB WS and BTM SEMs to be understood (both </a:t>
                </a:r>
                <a:r>
                  <a:rPr lang="en-US" dirty="0" smtClean="0"/>
                  <a:t>planes)</a:t>
                </a:r>
              </a:p>
              <a:p>
                <a:pPr lvl="1"/>
                <a:r>
                  <a:rPr lang="en-US" dirty="0" smtClean="0"/>
                  <a:t>Larger than expected blow-up measured on PSB to PS WS and depend on WS</a:t>
                </a:r>
              </a:p>
              <a:p>
                <a:pPr lvl="1"/>
                <a:r>
                  <a:rPr lang="en-US" dirty="0" smtClean="0"/>
                  <a:t>Slow losses observed on flat-bottom to be </a:t>
                </a:r>
                <a:r>
                  <a:rPr lang="en-US" dirty="0" err="1" smtClean="0"/>
                  <a:t>optimised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Understanding of blow-up between PSB and PS is hindered by need to de-convolute momentum contribution to beam size:</a:t>
                </a:r>
              </a:p>
              <a:p>
                <a:pPr lvl="2"/>
                <a:r>
                  <a:rPr lang="en-US" dirty="0"/>
                  <a:t>Assumed optics parameters and imposed Gaussian </a:t>
                </a:r>
                <a:r>
                  <a:rPr lang="en-US" dirty="0" err="1"/>
                  <a:t>betatron</a:t>
                </a:r>
                <a:r>
                  <a:rPr lang="en-US" dirty="0"/>
                  <a:t> distribution have an important impact on emittance blow-up </a:t>
                </a:r>
                <a:r>
                  <a:rPr lang="en-US" dirty="0" smtClean="0"/>
                  <a:t>evaluation</a:t>
                </a:r>
              </a:p>
              <a:p>
                <a:pPr lvl="2"/>
                <a:r>
                  <a:rPr lang="en-US" dirty="0" smtClean="0"/>
                  <a:t>Systematic errors are on limit </a:t>
                </a:r>
                <a:r>
                  <a:rPr lang="en-US" dirty="0"/>
                  <a:t>of required accuracy on </a:t>
                </a:r>
                <a:r>
                  <a:rPr lang="en-US" dirty="0" smtClean="0"/>
                  <a:t>precision: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~</m:t>
                    </m:r>
                  </m:oMath>
                </a14:m>
                <a:r>
                  <a:rPr lang="en-US" dirty="0"/>
                  <a:t>5% </a:t>
                </a:r>
                <a:r>
                  <a:rPr lang="en-US" dirty="0" smtClean="0"/>
                  <a:t>growth budget</a:t>
                </a:r>
              </a:p>
            </p:txBody>
          </p:sp>
        </mc:Choice>
        <mc:Fallback xmlns="">
          <p:sp>
            <p:nvSpPr>
              <p:cNvPr id="11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302708" y="1245033"/>
                <a:ext cx="8433329" cy="5380850"/>
              </a:xfrm>
              <a:blipFill rotWithShape="0">
                <a:blip r:embed="rId2"/>
                <a:stretch>
                  <a:fillRect l="-362" t="-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03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Transverse studies I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763034" cy="5146210"/>
          </a:xfrm>
        </p:spPr>
        <p:txBody>
          <a:bodyPr>
            <a:normAutofit/>
          </a:bodyPr>
          <a:lstStyle/>
          <a:p>
            <a:r>
              <a:rPr lang="en-US" dirty="0" smtClean="0"/>
              <a:t>Definition of standardized protocol for MDs</a:t>
            </a:r>
          </a:p>
          <a:p>
            <a:pPr lvl="1"/>
            <a:r>
              <a:rPr lang="en-US" dirty="0"/>
              <a:t>Aim: provide reproducible and comparable </a:t>
            </a:r>
            <a:r>
              <a:rPr lang="en-US" dirty="0" smtClean="0"/>
              <a:t>conditions for different MDs</a:t>
            </a:r>
          </a:p>
          <a:p>
            <a:pPr lvl="1"/>
            <a:r>
              <a:rPr lang="en-US" dirty="0" smtClean="0"/>
              <a:t>Wide range of parameters to be optimized in general, </a:t>
            </a:r>
            <a:r>
              <a:rPr lang="en-US" dirty="0"/>
              <a:t>critical </a:t>
            </a:r>
            <a:r>
              <a:rPr lang="en-US" dirty="0" smtClean="0"/>
              <a:t>for understanding source </a:t>
            </a:r>
            <a:r>
              <a:rPr lang="en-US" dirty="0"/>
              <a:t>of blow-up</a:t>
            </a:r>
            <a:endParaRPr lang="en-US" dirty="0" smtClean="0"/>
          </a:p>
          <a:p>
            <a:pPr lvl="1"/>
            <a:r>
              <a:rPr lang="en-US" dirty="0" smtClean="0"/>
              <a:t>Created wiki page summarizing the most important steps for MD cycle preparation:</a:t>
            </a:r>
          </a:p>
          <a:p>
            <a:pPr lvl="2"/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wikis.cern.ch</a:t>
            </a:r>
            <a:r>
              <a:rPr lang="en-US" dirty="0">
                <a:hlinkClick r:id="rId2"/>
              </a:rPr>
              <a:t>/display/PSOP/LIU+PS+INJECTION+MD</a:t>
            </a:r>
            <a:r>
              <a:rPr lang="en-US" dirty="0" smtClean="0"/>
              <a:t>	</a:t>
            </a:r>
          </a:p>
          <a:p>
            <a:r>
              <a:rPr lang="en-US" dirty="0" smtClean="0"/>
              <a:t>Validation of BCMS cycle with low chromaticity and TFB</a:t>
            </a:r>
          </a:p>
          <a:p>
            <a:pPr lvl="1"/>
            <a:r>
              <a:rPr lang="en-US" dirty="0" smtClean="0"/>
              <a:t>Possibility to disentangle different contributions to the blow-up at injection</a:t>
            </a:r>
          </a:p>
          <a:p>
            <a:pPr lvl="1"/>
            <a:r>
              <a:rPr lang="en-US" dirty="0" smtClean="0"/>
              <a:t>Setup of the cycle implies:</a:t>
            </a:r>
          </a:p>
          <a:p>
            <a:pPr lvl="2"/>
            <a:r>
              <a:rPr lang="en-US" dirty="0" smtClean="0"/>
              <a:t>Chromaticity reduction with PFW</a:t>
            </a:r>
          </a:p>
          <a:p>
            <a:pPr lvl="2"/>
            <a:r>
              <a:rPr lang="en-US" dirty="0" smtClean="0"/>
              <a:t>Coupling correction with skew </a:t>
            </a:r>
            <a:r>
              <a:rPr lang="en-US" dirty="0" err="1" smtClean="0"/>
              <a:t>quadupoles</a:t>
            </a:r>
            <a:endParaRPr lang="en-US" dirty="0" smtClean="0"/>
          </a:p>
          <a:p>
            <a:pPr lvl="2"/>
            <a:r>
              <a:rPr lang="en-US" dirty="0" smtClean="0"/>
              <a:t>TFB operating along the low-energy part</a:t>
            </a:r>
          </a:p>
          <a:p>
            <a:pPr lvl="1"/>
            <a:r>
              <a:rPr lang="en-US" dirty="0" smtClean="0"/>
              <a:t>No degradation of beam quality observed, slightly smaller vertical emittance compared to operational cycle</a:t>
            </a:r>
          </a:p>
          <a:p>
            <a:pPr lvl="1"/>
            <a:r>
              <a:rPr lang="en-US" dirty="0" smtClean="0"/>
              <a:t>Horizontal blow-up at injection in the order of 30%</a:t>
            </a:r>
          </a:p>
          <a:p>
            <a:pPr lvl="1"/>
            <a:r>
              <a:rPr lang="en-US" dirty="0"/>
              <a:t>Important step towards injection of 1.5 eVs BCMS bunches from </a:t>
            </a:r>
            <a:r>
              <a:rPr lang="en-US" dirty="0" smtClean="0"/>
              <a:t>PSB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31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Transverse studies II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763034" cy="5146210"/>
          </a:xfrm>
        </p:spPr>
        <p:txBody>
          <a:bodyPr>
            <a:normAutofit/>
          </a:bodyPr>
          <a:lstStyle/>
          <a:p>
            <a:r>
              <a:rPr lang="en-US" dirty="0" smtClean="0"/>
              <a:t>Beta-beating measurements for improved emittance determination </a:t>
            </a:r>
          </a:p>
          <a:p>
            <a:pPr lvl="1"/>
            <a:r>
              <a:rPr lang="en-US" dirty="0" smtClean="0"/>
              <a:t>Collaboration with the LHC optics team</a:t>
            </a:r>
          </a:p>
          <a:p>
            <a:pPr lvl="1"/>
            <a:r>
              <a:rPr lang="en-US" dirty="0" smtClean="0"/>
              <a:t>Comparison of different methods to improve knowledge of beta functions at the WSs</a:t>
            </a:r>
          </a:p>
          <a:p>
            <a:pPr lvl="1"/>
            <a:r>
              <a:rPr lang="en-US" dirty="0" smtClean="0"/>
              <a:t>First results are in agreement measurements performed in the past:</a:t>
            </a:r>
          </a:p>
          <a:p>
            <a:pPr lvl="2"/>
            <a:r>
              <a:rPr lang="en-US" dirty="0" smtClean="0"/>
              <a:t>Horizontal beta-beat: ~ ± 5%</a:t>
            </a:r>
          </a:p>
          <a:p>
            <a:pPr lvl="2"/>
            <a:r>
              <a:rPr lang="en-US" dirty="0" smtClean="0"/>
              <a:t>Vertical beta-beat: </a:t>
            </a:r>
            <a:r>
              <a:rPr lang="en-US" dirty="0"/>
              <a:t>~ ± </a:t>
            </a:r>
            <a:r>
              <a:rPr lang="en-US" dirty="0" smtClean="0"/>
              <a:t>10%</a:t>
            </a:r>
          </a:p>
          <a:p>
            <a:pPr lvl="1"/>
            <a:r>
              <a:rPr lang="en-US" dirty="0" smtClean="0"/>
              <a:t>Tools are being further improved to include coupling</a:t>
            </a:r>
          </a:p>
          <a:p>
            <a:r>
              <a:rPr lang="en-US" dirty="0" smtClean="0"/>
              <a:t>Horizontal BGI</a:t>
            </a:r>
          </a:p>
          <a:p>
            <a:pPr lvl="1"/>
            <a:r>
              <a:rPr lang="en-US" dirty="0" smtClean="0"/>
              <a:t>First results show excellent agreement between WS and BGI measurements at flat top (comparison at flat bottom to be carried out)</a:t>
            </a:r>
          </a:p>
          <a:p>
            <a:pPr lvl="1"/>
            <a:r>
              <a:rPr lang="en-US" dirty="0" smtClean="0"/>
              <a:t>Modulation of the beam size observed (changing from 							        cycle to cycle)</a:t>
            </a:r>
          </a:p>
          <a:p>
            <a:pPr lvl="1"/>
            <a:r>
              <a:rPr lang="en-US" dirty="0" smtClean="0"/>
              <a:t>Turn-by-turn measurement seems very challenging due 							t        to insufficient signal</a:t>
            </a:r>
          </a:p>
          <a:p>
            <a:pPr lvl="1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723" y="4005942"/>
            <a:ext cx="3556277" cy="215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93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Longitudinal studies I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572085" cy="5146210"/>
          </a:xfrm>
        </p:spPr>
        <p:txBody>
          <a:bodyPr>
            <a:normAutofit/>
          </a:bodyPr>
          <a:lstStyle/>
          <a:p>
            <a:r>
              <a:rPr lang="en-US" dirty="0" smtClean="0"/>
              <a:t>Intensity reach with nominal longitudinal emittance</a:t>
            </a:r>
          </a:p>
          <a:p>
            <a:pPr lvl="1"/>
            <a:r>
              <a:rPr lang="en-US" dirty="0" smtClean="0"/>
              <a:t>Dipole coupled-bunch oscillations well damped up to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 · 10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ppb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BCMS: maximum bunch intensity of about 2.1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· 10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ppb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Dipole and quadrupole instabilities beyond: promising with 40 MHz system for increased Landau damping at flat-top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Preliminary set of parameters for Landau RF system during acceleration</a:t>
            </a:r>
          </a:p>
          <a:p>
            <a:pPr lvl="1"/>
            <a:r>
              <a:rPr lang="en-US" dirty="0"/>
              <a:t>Effect of impedance of 3</a:t>
            </a:r>
            <a:r>
              <a:rPr lang="en-US" baseline="30000" dirty="0"/>
              <a:t>rd</a:t>
            </a:r>
            <a:r>
              <a:rPr lang="en-US" dirty="0"/>
              <a:t> 80 MHz cavity</a:t>
            </a:r>
          </a:p>
          <a:p>
            <a:pPr lvl="2"/>
            <a:r>
              <a:rPr lang="en-US" dirty="0" smtClean="0"/>
              <a:t>Significant </a:t>
            </a:r>
            <a:r>
              <a:rPr lang="en-US" dirty="0"/>
              <a:t>blow-up during RF manipulations at </a:t>
            </a:r>
            <a:r>
              <a:rPr lang="en-US" dirty="0" smtClean="0"/>
              <a:t>flat-top</a:t>
            </a:r>
          </a:p>
          <a:p>
            <a:pPr lvl="2"/>
            <a:r>
              <a:rPr lang="en-US" dirty="0"/>
              <a:t>Emittance grows towards the tails bunches already at 2.5 </a:t>
            </a:r>
            <a:r>
              <a:rPr lang="en-US" dirty="0" smtClean="0"/>
              <a:t>GeV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 impedance model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PS longitudinal impedance model: cavities, transmission line kickers (KFA45, KFA71/79), </a:t>
            </a:r>
            <a:r>
              <a:rPr lang="en-US" dirty="0" smtClean="0"/>
              <a:t>vacuum valves, bellows</a:t>
            </a:r>
          </a:p>
          <a:p>
            <a:pPr lvl="2"/>
            <a:r>
              <a:rPr lang="en-US" dirty="0" smtClean="0"/>
              <a:t>Simulations predict low-frequency resonances (&lt; 100 MHz) from ejection kickers</a:t>
            </a:r>
          </a:p>
          <a:p>
            <a:pPr lvl="2"/>
            <a:r>
              <a:rPr lang="en-US" dirty="0" smtClean="0"/>
              <a:t>Internal dump oscillating as </a:t>
            </a:r>
            <a:r>
              <a:rPr lang="en-US" dirty="0" smtClean="0">
                <a:latin typeface="Symbol" panose="05050102010706020507" pitchFamily="18" charset="2"/>
              </a:rPr>
              <a:t>l</a:t>
            </a:r>
            <a:r>
              <a:rPr lang="en-US" dirty="0" smtClean="0"/>
              <a:t>/4-resonator </a:t>
            </a:r>
            <a:r>
              <a:rPr lang="en-US" dirty="0" smtClean="0">
                <a:sym typeface="Symbol" panose="05050102010706020507" pitchFamily="18" charset="2"/>
              </a:rPr>
              <a:t> important impedance at ~150 MHz</a:t>
            </a:r>
            <a:endParaRPr lang="en-US" dirty="0" smtClean="0"/>
          </a:p>
          <a:p>
            <a:pPr lvl="1"/>
            <a:r>
              <a:rPr lang="en-US" dirty="0" smtClean="0"/>
              <a:t>Beam-based impedance measurements  (10 MHz), 20 MHz, 40 MHz and 80 MHz RF systems</a:t>
            </a:r>
          </a:p>
          <a:p>
            <a:pPr lvl="2"/>
            <a:r>
              <a:rPr lang="en-US" dirty="0" smtClean="0"/>
              <a:t>Tomographic calibration of cavity probes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19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Longitudinal studies II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763034" cy="5146210"/>
          </a:xfrm>
        </p:spPr>
        <p:txBody>
          <a:bodyPr>
            <a:normAutofit/>
          </a:bodyPr>
          <a:lstStyle/>
          <a:p>
            <a:r>
              <a:rPr lang="en-US" dirty="0" smtClean="0"/>
              <a:t>Optimization of PS-SPS bunch rotation</a:t>
            </a:r>
          </a:p>
          <a:p>
            <a:pPr lvl="1"/>
            <a:r>
              <a:rPr lang="en-US" dirty="0" smtClean="0"/>
              <a:t>80 MHz to linearize first part of bunch rotation (phase switching) 	</a:t>
            </a:r>
            <a:r>
              <a:rPr lang="en-US" dirty="0" smtClean="0">
                <a:sym typeface="Symbol" panose="05050102010706020507" pitchFamily="18" charset="2"/>
              </a:rPr>
              <a:t> minor improvement</a:t>
            </a: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3</a:t>
            </a:r>
            <a:r>
              <a:rPr lang="en-US" baseline="30000" dirty="0" smtClean="0">
                <a:sym typeface="Symbol" panose="05050102010706020507" pitchFamily="18" charset="2"/>
              </a:rPr>
              <a:t>rd</a:t>
            </a:r>
            <a:r>
              <a:rPr lang="en-US" dirty="0" smtClean="0">
                <a:sym typeface="Symbol" panose="05050102010706020507" pitchFamily="18" charset="2"/>
              </a:rPr>
              <a:t> 80 MHz cavity during bunch rotation					 minor improvement</a:t>
            </a: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Parameter optimization of bunch rotation (timings and relative phases) efficient</a:t>
            </a:r>
            <a:endParaRPr lang="en-US" dirty="0" smtClean="0"/>
          </a:p>
          <a:p>
            <a:pPr lvl="1"/>
            <a:r>
              <a:rPr lang="en-US" dirty="0" smtClean="0"/>
              <a:t>Powerful tool: longitudinal tomography in SPS to evaluate distribution from PS</a:t>
            </a:r>
          </a:p>
          <a:p>
            <a:r>
              <a:rPr lang="en-US" dirty="0" smtClean="0"/>
              <a:t>Post-acceleration in PS to remove uncaptured particles before transfer</a:t>
            </a:r>
          </a:p>
          <a:p>
            <a:pPr lvl="1"/>
            <a:r>
              <a:rPr lang="en-US" dirty="0" smtClean="0"/>
              <a:t>Investigate contribution of uncaptured particles at PS-SPS transfer</a:t>
            </a:r>
          </a:p>
          <a:p>
            <a:pPr lvl="1"/>
            <a:r>
              <a:rPr lang="en-US" dirty="0" smtClean="0"/>
              <a:t>Demonstrated fixed frequency post acceleration at 40 MHz</a:t>
            </a:r>
          </a:p>
          <a:p>
            <a:pPr lvl="2"/>
            <a:r>
              <a:rPr lang="en-US" dirty="0" smtClean="0"/>
              <a:t>Remove uncaptured particles after RF manipulations at high energy</a:t>
            </a:r>
          </a:p>
          <a:p>
            <a:pPr lvl="2"/>
            <a:r>
              <a:rPr lang="en-US" dirty="0" smtClean="0"/>
              <a:t>Well defined longitudinal shaving of large amplitude particles</a:t>
            </a:r>
          </a:p>
          <a:p>
            <a:pPr lvl="1"/>
            <a:r>
              <a:rPr lang="en-US" dirty="0" smtClean="0"/>
              <a:t>Limitation from 40 MHz RF system power supplies</a:t>
            </a:r>
            <a:endParaRPr lang="en-US" dirty="0"/>
          </a:p>
          <a:p>
            <a:pPr lvl="2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Limited to 36 bunches at ~1.3 · 10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ppb</a:t>
            </a:r>
          </a:p>
          <a:p>
            <a:pPr lvl="2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Expected improvements in 2018 from new power converters</a:t>
            </a:r>
          </a:p>
          <a:p>
            <a:pPr lvl="1"/>
            <a:r>
              <a:rPr lang="en-US" dirty="0"/>
              <a:t>Extensive measurement campaign in SPS with post-accelerated </a:t>
            </a:r>
            <a:r>
              <a:rPr lang="en-US" dirty="0" smtClean="0"/>
              <a:t>beam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Symbol" panose="05050102010706020507" pitchFamily="18" charset="2"/>
              <a:buChar char="®"/>
            </a:pPr>
            <a:r>
              <a:rPr lang="en-US" dirty="0" smtClean="0"/>
              <a:t>Part of losses in SPS are caused by uncaptured/large amplitude particles from PS</a:t>
            </a:r>
            <a:endParaRPr lang="en-US" dirty="0"/>
          </a:p>
          <a:p>
            <a:pPr lvl="2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8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52291</TotalTime>
  <Words>829</Words>
  <Application>Microsoft Office PowerPoint</Application>
  <PresentationFormat>On-screen Show (4:3)</PresentationFormat>
  <Paragraphs>114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Cambria Math</vt:lpstr>
      <vt:lpstr>Lucida Grande</vt:lpstr>
      <vt:lpstr>Symbol</vt:lpstr>
      <vt:lpstr>Times New Roman</vt:lpstr>
      <vt:lpstr>Wingdings</vt:lpstr>
      <vt:lpstr>LIU_PowerPoint_Template</vt:lpstr>
      <vt:lpstr>PowerPoint Presentation</vt:lpstr>
      <vt:lpstr>LIU-PS Beam Dynamics Working Group</vt:lpstr>
      <vt:lpstr>LIU-PS Beam Dynamics Working Group</vt:lpstr>
      <vt:lpstr>Transfer and injection studies I</vt:lpstr>
      <vt:lpstr>Transfer and injection studies II</vt:lpstr>
      <vt:lpstr>Transverse studies I</vt:lpstr>
      <vt:lpstr>Transverse studies II</vt:lpstr>
      <vt:lpstr>Longitudinal studies I</vt:lpstr>
      <vt:lpstr>Longitudinal studies II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Heiko Damerau</cp:lastModifiedBy>
  <cp:revision>2402</cp:revision>
  <dcterms:created xsi:type="dcterms:W3CDTF">2013-04-17T22:56:34Z</dcterms:created>
  <dcterms:modified xsi:type="dcterms:W3CDTF">2017-11-23T07:35:46Z</dcterms:modified>
  <cp:category/>
</cp:coreProperties>
</file>