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12"/>
  </p:notesMasterIdLst>
  <p:handoutMasterIdLst>
    <p:handoutMasterId r:id="rId13"/>
  </p:handoutMasterIdLst>
  <p:sldIdLst>
    <p:sldId id="259" r:id="rId2"/>
    <p:sldId id="260" r:id="rId3"/>
    <p:sldId id="267" r:id="rId4"/>
    <p:sldId id="262" r:id="rId5"/>
    <p:sldId id="269" r:id="rId6"/>
    <p:sldId id="273" r:id="rId7"/>
    <p:sldId id="274" r:id="rId8"/>
    <p:sldId id="263" r:id="rId9"/>
    <p:sldId id="275" r:id="rId10"/>
    <p:sldId id="27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63082"/>
    <a:srgbClr val="6E0A49"/>
    <a:srgbClr val="3F062A"/>
    <a:srgbClr val="FFB2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49" autoAdjust="0"/>
    <p:restoredTop sz="94010" autoAdjust="0"/>
  </p:normalViewPr>
  <p:slideViewPr>
    <p:cSldViewPr snapToGrid="0" snapToObjects="1">
      <p:cViewPr varScale="1">
        <p:scale>
          <a:sx n="66" d="100"/>
          <a:sy n="66" d="100"/>
        </p:scale>
        <p:origin x="1204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11/23/2017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11/23/2017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Profit from other working groups’ expertise</a:t>
            </a:r>
            <a:r>
              <a:rPr lang="en-GB" baseline="0" dirty="0" smtClean="0"/>
              <a:t> </a:t>
            </a:r>
          </a:p>
          <a:p>
            <a:r>
              <a:rPr lang="en-GB" dirty="0" smtClean="0"/>
              <a:t>Highlights that do not do</a:t>
            </a:r>
            <a:r>
              <a:rPr lang="en-GB" baseline="0" dirty="0" smtClean="0"/>
              <a:t> justice to all the work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917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Analitical</a:t>
            </a:r>
            <a:r>
              <a:rPr lang="en-GB" dirty="0" smtClean="0"/>
              <a:t> method is computed</a:t>
            </a:r>
            <a:r>
              <a:rPr lang="en-GB" baseline="0" dirty="0" smtClean="0"/>
              <a:t> assuming elastic scattering and that the particles are scattered in a small angle and calculating the change of action due to a change of x’ of the particles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424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524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24423"/>
            <a:ext cx="8763034" cy="5522886"/>
          </a:xfrm>
        </p:spPr>
        <p:txBody>
          <a:bodyPr>
            <a:normAutofit/>
          </a:bodyPr>
          <a:lstStyle/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lot of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parallel MD activities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ongoing in the PSB during 2017.</a:t>
            </a: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We expect that the number of studies will ramp up during 2018.</a:t>
            </a:r>
          </a:p>
          <a:p>
            <a:pPr>
              <a:buClr>
                <a:schemeClr val="tx1"/>
              </a:buClr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New working group will help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defining the priorities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 an organic way and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synchronize them with the downstream machines.</a:t>
            </a: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Review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simulation studies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together with MD activities.</a:t>
            </a: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Encourage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documentation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reproducibility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of the studies, i.e. common code repository.</a:t>
            </a: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Set the basis for future endeavors post-LS2.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07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PSB: Status of Studies and Recent Progress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S. Albright, </a:t>
            </a:r>
            <a:r>
              <a:rPr lang="en-US" sz="1800" dirty="0" smtClean="0"/>
              <a:t>F</a:t>
            </a:r>
            <a:r>
              <a:rPr lang="en-US" sz="1800" dirty="0" smtClean="0"/>
              <a:t>. </a:t>
            </a:r>
            <a:r>
              <a:rPr lang="en-US" sz="1800" dirty="0" smtClean="0"/>
              <a:t>Antoniou, G.P. </a:t>
            </a:r>
            <a:r>
              <a:rPr lang="en-US" sz="1800" smtClean="0"/>
              <a:t>Di Giovanni, D</a:t>
            </a:r>
            <a:r>
              <a:rPr lang="en-US" sz="1800" dirty="0" smtClean="0"/>
              <a:t>. </a:t>
            </a:r>
            <a:r>
              <a:rPr lang="en-US" sz="1800" dirty="0" err="1" smtClean="0"/>
              <a:t>Quartullo</a:t>
            </a:r>
            <a:r>
              <a:rPr lang="en-US" sz="1800" dirty="0" smtClean="0"/>
              <a:t>, </a:t>
            </a:r>
            <a:endParaRPr lang="en-US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Gian Piero Di Giovanni - LIU Beam Performance Meeting - 2017/11/23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the LIU-PSB Beam Dynamics WG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0186" y="1429717"/>
            <a:ext cx="8940800" cy="5135468"/>
          </a:xfrm>
        </p:spPr>
        <p:txBody>
          <a:bodyPr>
            <a:normAutofit/>
          </a:bodyPr>
          <a:lstStyle/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A new working group has been set up to discuss measurements and simulations for all PSB beams post-LS2.</a:t>
            </a: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Kick-off meeting on Monday 27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November at 14h00.</a:t>
            </a: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Provide a forum to support studies in the PSB, complementing the effort in PS and SPS.</a:t>
            </a: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Closely follow-up ongoing MDs as well as steer the priorities. </a:t>
            </a:r>
          </a:p>
          <a:p>
            <a:pPr>
              <a:buClr>
                <a:schemeClr val="tx1"/>
              </a:buClr>
            </a:pPr>
            <a:endParaRPr lang="en-US" sz="1800" dirty="0" smtClean="0"/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Report back to the LIU/LIU-PSB management.</a:t>
            </a: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Today we present a few selected highlights of the ongoing activities. </a:t>
            </a:r>
            <a:endParaRPr lang="en-US" sz="1800" dirty="0"/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7115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Emittance Along the Cycle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055106"/>
            <a:ext cx="8763034" cy="4880866"/>
          </a:xfrm>
        </p:spPr>
        <p:txBody>
          <a:bodyPr>
            <a:normAutofit/>
          </a:bodyPr>
          <a:lstStyle/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00" dirty="0" smtClean="0"/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400" dirty="0" smtClean="0"/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b="1" dirty="0" smtClean="0"/>
              <a:t>Deconvolution of the </a:t>
            </a:r>
            <a:r>
              <a:rPr lang="en-US" sz="1600" b="1" dirty="0"/>
              <a:t>d</a:t>
            </a:r>
            <a:r>
              <a:rPr lang="en-US" sz="1600" b="1" dirty="0" smtClean="0"/>
              <a:t>ispersive </a:t>
            </a:r>
            <a:r>
              <a:rPr lang="en-US" sz="1600" b="1" dirty="0"/>
              <a:t>contribution </a:t>
            </a:r>
            <a:r>
              <a:rPr lang="en-US" sz="1600" dirty="0" smtClean="0"/>
              <a:t>in the beam profile.</a:t>
            </a:r>
            <a:endParaRPr lang="en-US" sz="1600" dirty="0"/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400" dirty="0" smtClean="0"/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Correction of </a:t>
            </a:r>
            <a:r>
              <a:rPr lang="en-US" sz="1600" b="1" dirty="0" smtClean="0"/>
              <a:t>multiple Coulomb scattering </a:t>
            </a:r>
            <a:r>
              <a:rPr lang="en-US" sz="1600" dirty="0" smtClean="0"/>
              <a:t>due to the wire scan:</a:t>
            </a:r>
          </a:p>
          <a:p>
            <a:pPr marL="646225" lvl="1" indent="-174625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Experimentally by using the relative emittance difference at the SEM-grids.</a:t>
            </a:r>
          </a:p>
          <a:p>
            <a:pPr marL="646225" lvl="1" indent="-174625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Analytically from average scattering angle and emittance growth formulas.</a:t>
            </a: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400" b="1" dirty="0" smtClean="0"/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b="1" dirty="0" smtClean="0"/>
              <a:t>Emittance preserved along the cycle </a:t>
            </a:r>
            <a:r>
              <a:rPr lang="en-US" sz="1600" dirty="0" smtClean="0"/>
              <a:t>(</a:t>
            </a:r>
            <a:r>
              <a:rPr lang="en-US" sz="1600" i="1" dirty="0" smtClean="0"/>
              <a:t>first </a:t>
            </a:r>
            <a:r>
              <a:rPr lang="en-US" sz="1600" i="1" dirty="0"/>
              <a:t>point is </a:t>
            </a:r>
            <a:r>
              <a:rPr lang="en-US" sz="1600" i="1" dirty="0" smtClean="0"/>
              <a:t>influenced </a:t>
            </a:r>
            <a:r>
              <a:rPr lang="en-US" sz="1600" i="1" dirty="0"/>
              <a:t>by losses at injection</a:t>
            </a:r>
            <a:r>
              <a:rPr lang="en-US" sz="1600" i="1" dirty="0" smtClean="0"/>
              <a:t>.)</a:t>
            </a:r>
            <a:endParaRPr lang="en-US" sz="16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185" y="3163316"/>
            <a:ext cx="4125143" cy="30938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3163315"/>
            <a:ext cx="4125143" cy="30938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78711" y="868286"/>
            <a:ext cx="218752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A. Santamaria Garcia</a:t>
            </a:r>
            <a:endParaRPr lang="en-GB" b="1" dirty="0"/>
          </a:p>
        </p:txBody>
      </p:sp>
      <p:sp>
        <p:nvSpPr>
          <p:cNvPr id="7" name="Rectangle 6"/>
          <p:cNvSpPr/>
          <p:nvPr/>
        </p:nvSpPr>
        <p:spPr>
          <a:xfrm>
            <a:off x="203200" y="6149876"/>
            <a:ext cx="8059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1" dirty="0"/>
              <a:t>BCMS-type beam: </a:t>
            </a:r>
            <a:r>
              <a:rPr lang="en-US" dirty="0"/>
              <a:t>Intensity~85E10 </a:t>
            </a:r>
            <a:r>
              <a:rPr lang="en-US" dirty="0" err="1"/>
              <a:t>ppp</a:t>
            </a:r>
            <a:r>
              <a:rPr lang="en-US" dirty="0"/>
              <a:t>, </a:t>
            </a:r>
            <a:r>
              <a:rPr lang="en-US" dirty="0" err="1">
                <a:latin typeface="Symbol" panose="05050102010706020507" pitchFamily="18" charset="2"/>
                <a:cs typeface="Symap" panose="00000400000000000000" pitchFamily="2" charset="0"/>
              </a:rPr>
              <a:t>e</a:t>
            </a:r>
            <a:r>
              <a:rPr lang="en-US" baseline="-25000" dirty="0" err="1"/>
              <a:t>H</a:t>
            </a:r>
            <a:r>
              <a:rPr lang="en-US" baseline="-25000" dirty="0"/>
              <a:t>/V</a:t>
            </a:r>
            <a:r>
              <a:rPr lang="en-US" dirty="0"/>
              <a:t> ~ 1.0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m, </a:t>
            </a:r>
            <a:r>
              <a:rPr lang="en-US" dirty="0" err="1"/>
              <a:t>dp</a:t>
            </a:r>
            <a:r>
              <a:rPr lang="en-US" dirty="0"/>
              <a:t>/p ~</a:t>
            </a:r>
            <a:r>
              <a:rPr lang="en-US" dirty="0" smtClean="0"/>
              <a:t>0.9E-3 at extraction.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03200" y="3163316"/>
            <a:ext cx="8132278" cy="357436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61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Emittance Comparison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870" y="3132753"/>
            <a:ext cx="5562600" cy="3708400"/>
          </a:xfrm>
          <a:prstGeom prst="rect">
            <a:avLst/>
          </a:prstGeom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52400" y="1060115"/>
            <a:ext cx="8839200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7313" indent="-87313">
              <a:buClr>
                <a:schemeClr val="tx1"/>
              </a:buClr>
              <a:buSzPct val="99000"/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Allocated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budget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for transverse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emittance growth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is 5%.</a:t>
            </a:r>
          </a:p>
          <a:p>
            <a:pPr marL="87313" indent="-87313">
              <a:buClr>
                <a:schemeClr val="tx1"/>
              </a:buClr>
              <a:buSzPct val="99000"/>
              <a:buFont typeface="Arial" panose="020B0604020202020204" pitchFamily="34" charset="0"/>
              <a:buChar char="•"/>
            </a:pPr>
            <a:endParaRPr lang="en-GB" sz="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7313" indent="-87313">
              <a:buClr>
                <a:schemeClr val="tx1"/>
              </a:buClr>
              <a:buSzPct val="99000"/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Available instrumentation need to be able 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 measure emittance with a precision &lt; 5%.</a:t>
            </a:r>
          </a:p>
          <a:p>
            <a:endParaRPr lang="en-US" sz="400" dirty="0" smtClean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marL="87313" indent="-87313">
              <a:buFont typeface="Arial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Systematic comparison between WS and SEM grids showed that the emittance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measured at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  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SEM grid is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~10% larger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than the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respective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measurement at the WS.</a:t>
            </a:r>
          </a:p>
          <a:p>
            <a:pPr marL="87313" indent="-87313">
              <a:buClr>
                <a:schemeClr val="tx1"/>
              </a:buClr>
              <a:buSzPct val="99000"/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tx1"/>
              </a:buClr>
              <a:buSzPct val="99000"/>
            </a:pPr>
            <a:endParaRPr lang="en-US" sz="400" dirty="0" smtClean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3242911" y="6223533"/>
            <a:ext cx="381000" cy="381000"/>
          </a:xfrm>
          <a:prstGeom prst="roundRect">
            <a:avLst/>
          </a:prstGeom>
          <a:noFill/>
          <a:ln w="285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839453" y="6604535"/>
            <a:ext cx="117187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Speed: 10 m/s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530289" y="6595347"/>
            <a:ext cx="16764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Speed: 10 m/s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5168768" y="6223535"/>
            <a:ext cx="381000" cy="381000"/>
          </a:xfrm>
          <a:prstGeom prst="roundRect">
            <a:avLst/>
          </a:prstGeom>
          <a:noFill/>
          <a:ln w="2857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66" charset="-128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2444817" y="5863387"/>
            <a:ext cx="4331368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2"/>
          <p:cNvSpPr txBox="1"/>
          <p:nvPr/>
        </p:nvSpPr>
        <p:spPr>
          <a:xfrm>
            <a:off x="6216314" y="4379494"/>
            <a:ext cx="981359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BMCS25</a:t>
            </a:r>
            <a:endParaRPr lang="en-GB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043" y="3121034"/>
            <a:ext cx="5563292" cy="3708861"/>
          </a:xfrm>
          <a:prstGeom prst="rect">
            <a:avLst/>
          </a:prstGeom>
        </p:spPr>
      </p:pic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150794" y="2242421"/>
            <a:ext cx="911833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sz="400" dirty="0" smtClean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marL="285750" indent="-285750">
              <a:buFont typeface="Symbol" panose="05050102010706020507" pitchFamily="18" charset="2"/>
              <a:buChar char="®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Up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to 70% difference for the large longitudinal (1.5 eVs)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emittance beams, baseline for LIU.</a:t>
            </a:r>
          </a:p>
          <a:p>
            <a:pPr marL="285750" indent="-285750">
              <a:buFont typeface="Symbol" panose="05050102010706020507" pitchFamily="18" charset="2"/>
              <a:buChar char="®"/>
            </a:pPr>
            <a:endParaRPr lang="en-US" sz="200" dirty="0" smtClean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endParaRPr lang="en-US" sz="200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marL="285750" indent="-285750">
              <a:buFont typeface="Symbol" panose="05050102010706020507" pitchFamily="18" charset="2"/>
              <a:buChar char="®"/>
            </a:pPr>
            <a:endParaRPr lang="en-US" sz="200" dirty="0" smtClean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marL="285750" indent="-285750">
              <a:buFont typeface="Symbol" panose="05050102010706020507" pitchFamily="18" charset="2"/>
              <a:buChar char="®"/>
            </a:pPr>
            <a:endParaRPr lang="en-US" sz="200" dirty="0" smtClean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marL="285750" indent="-285750">
              <a:buFont typeface="Symbol" panose="05050102010706020507" pitchFamily="18" charset="2"/>
              <a:buChar char="®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Studying  the systematic effects in the measurements. Also need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beta-beat measurement at PSB extraction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(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ongoing commissioning of the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BTMS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and beta-beat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).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25952" y="4531894"/>
            <a:ext cx="1715470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BMCS25 1.5 eVs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547707" y="781661"/>
            <a:ext cx="2536785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G.P. Di Giovanni/V. Forte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77975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Triple Harmonic Capture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110682"/>
            <a:ext cx="9143999" cy="2808584"/>
          </a:xfrm>
        </p:spPr>
        <p:txBody>
          <a:bodyPr>
            <a:normAutofit/>
          </a:bodyPr>
          <a:lstStyle/>
          <a:p>
            <a:pPr marL="269875" lvl="1" indent="-8255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 PSB brightness essential for LHC beam parameters: Expect </a:t>
            </a:r>
            <a:r>
              <a:rPr lang="en-US" sz="1600" b="1" dirty="0" smtClean="0"/>
              <a:t>factor 2 higher</a:t>
            </a:r>
            <a:r>
              <a:rPr lang="en-US" sz="1600" dirty="0" smtClean="0"/>
              <a:t> brightness </a:t>
            </a:r>
          </a:p>
          <a:p>
            <a:pPr marL="187325" lvl="1" indent="0">
              <a:buClr>
                <a:schemeClr val="tx1"/>
              </a:buClr>
              <a:buSzPct val="100000"/>
              <a:buNone/>
            </a:pPr>
            <a:r>
              <a:rPr lang="en-US" sz="1600" dirty="0" smtClean="0"/>
              <a:t>   with Linac4 and 160 MeV injection.</a:t>
            </a:r>
          </a:p>
          <a:p>
            <a:pPr marL="269875" lvl="1" indent="-8255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PSB currently operates at the </a:t>
            </a:r>
            <a:r>
              <a:rPr lang="en-US" sz="1600" b="1" dirty="0" smtClean="0"/>
              <a:t>expected brightness.</a:t>
            </a:r>
          </a:p>
          <a:p>
            <a:pPr marL="269875" lvl="1" indent="-8255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Improved </a:t>
            </a:r>
            <a:r>
              <a:rPr lang="en-US" sz="1600" dirty="0"/>
              <a:t>brightness demonstrated </a:t>
            </a:r>
            <a:r>
              <a:rPr lang="en-US" sz="1600" b="1" dirty="0"/>
              <a:t>with triple harmonic </a:t>
            </a:r>
            <a:r>
              <a:rPr lang="en-US" sz="1600" b="1" dirty="0" smtClean="0"/>
              <a:t>capture </a:t>
            </a:r>
            <a:r>
              <a:rPr lang="en-US" sz="1600" dirty="0" smtClean="0"/>
              <a:t>on LHC25 with </a:t>
            </a:r>
            <a:r>
              <a:rPr lang="en-US" sz="1600" dirty="0" err="1" smtClean="0"/>
              <a:t>Finemet</a:t>
            </a:r>
            <a:r>
              <a:rPr lang="en-US" sz="1600" baseline="30000" dirty="0" smtClean="0">
                <a:sym typeface="Symbol" panose="05050102010706020507" pitchFamily="18" charset="2"/>
              </a:rPr>
              <a:t></a:t>
            </a:r>
            <a:r>
              <a:rPr lang="en-US" sz="1600" dirty="0" smtClean="0"/>
              <a:t>:</a:t>
            </a:r>
          </a:p>
          <a:p>
            <a:pPr marL="696275" lvl="2" indent="-285750"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dirty="0" smtClean="0"/>
              <a:t>0.1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 </a:t>
            </a:r>
            <a:r>
              <a:rPr lang="en-GB" dirty="0"/>
              <a:t>reduction in </a:t>
            </a:r>
            <a:r>
              <a:rPr lang="en-GB" dirty="0" err="1" smtClean="0">
                <a:latin typeface="Symbol" panose="05050102010706020507" pitchFamily="18" charset="2"/>
              </a:rPr>
              <a:t>e</a:t>
            </a:r>
            <a:r>
              <a:rPr lang="en-GB" baseline="-25000" dirty="0" err="1" smtClean="0"/>
              <a:t>H</a:t>
            </a:r>
            <a:r>
              <a:rPr lang="en-GB" dirty="0"/>
              <a:t>, and 0.2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 </a:t>
            </a:r>
            <a:r>
              <a:rPr lang="en-GB" dirty="0"/>
              <a:t>reduction in </a:t>
            </a:r>
            <a:r>
              <a:rPr lang="en-GB" dirty="0" smtClean="0">
                <a:latin typeface="Symbol" panose="05050102010706020507" pitchFamily="18" charset="2"/>
              </a:rPr>
              <a:t>e</a:t>
            </a:r>
            <a:r>
              <a:rPr lang="en-GB" baseline="-25000" dirty="0" smtClean="0"/>
              <a:t>V</a:t>
            </a:r>
            <a:endParaRPr lang="en-GB" dirty="0" smtClean="0"/>
          </a:p>
          <a:p>
            <a:pPr marL="358775" lvl="1" indent="-17145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Successful application also to high intensity beams, i.e. ~10% brighter MTE beam.</a:t>
            </a:r>
            <a:endParaRPr lang="en-GB" sz="1600" dirty="0" smtClean="0"/>
          </a:p>
          <a:p>
            <a:pPr lvl="2"/>
            <a:endParaRPr lang="en-US" dirty="0"/>
          </a:p>
          <a:p>
            <a:pPr lvl="1"/>
            <a:endParaRPr lang="en-US" sz="16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056" y="3513222"/>
            <a:ext cx="6296783" cy="33470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80961" y="569903"/>
            <a:ext cx="1174809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S. Albright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0089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985587" y="4022893"/>
            <a:ext cx="30852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1630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operationally in </a:t>
            </a:r>
            <a:r>
              <a:rPr lang="en-GB" sz="1600" dirty="0" smtClean="0">
                <a:solidFill>
                  <a:srgbClr val="1630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SPS and LHC.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400" dirty="0">
              <a:solidFill>
                <a:srgbClr val="16308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1630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harmonic </a:t>
            </a:r>
            <a:r>
              <a:rPr lang="en-GB" sz="1600" dirty="0" smtClean="0">
                <a:solidFill>
                  <a:srgbClr val="1630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modulated </a:t>
            </a:r>
            <a:r>
              <a:rPr lang="en-GB" sz="1600" dirty="0">
                <a:solidFill>
                  <a:srgbClr val="1630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GB" sz="1600" dirty="0" smtClean="0">
                <a:solidFill>
                  <a:srgbClr val="1630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band limited </a:t>
            </a:r>
            <a:r>
              <a:rPr lang="en-GB" sz="1600" dirty="0">
                <a:solidFill>
                  <a:srgbClr val="1630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white </a:t>
            </a:r>
            <a:r>
              <a:rPr lang="en-GB" sz="1600" dirty="0" smtClean="0">
                <a:solidFill>
                  <a:srgbClr val="1630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spectrum.</a:t>
            </a:r>
            <a:endParaRPr lang="en-GB" sz="1600" dirty="0">
              <a:solidFill>
                <a:srgbClr val="16308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400" dirty="0" smtClean="0">
              <a:solidFill>
                <a:srgbClr val="16308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1630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</a:t>
            </a:r>
            <a:r>
              <a:rPr lang="en-GB" sz="1600" dirty="0">
                <a:solidFill>
                  <a:srgbClr val="1630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particles within </a:t>
            </a:r>
            <a:r>
              <a:rPr lang="en-GB" sz="1600" dirty="0" smtClean="0">
                <a:solidFill>
                  <a:srgbClr val="1630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noise </a:t>
            </a:r>
            <a:r>
              <a:rPr lang="en-GB" sz="1600" dirty="0">
                <a:solidFill>
                  <a:srgbClr val="1630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band </a:t>
            </a:r>
            <a:r>
              <a:rPr lang="en-GB" sz="1600" dirty="0" smtClean="0">
                <a:solidFill>
                  <a:srgbClr val="16308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excited to higher synchrotron amplitudes.</a:t>
            </a:r>
            <a:endParaRPr lang="en-GB" sz="1600" dirty="0">
              <a:solidFill>
                <a:srgbClr val="16308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Longitudinal Emittance Blow-Up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83949" y="1033674"/>
            <a:ext cx="8763034" cy="4745691"/>
          </a:xfrm>
        </p:spPr>
        <p:txBody>
          <a:bodyPr>
            <a:normAutofit/>
          </a:bodyPr>
          <a:lstStyle/>
          <a:p>
            <a:pPr marL="87313" indent="-87313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 </a:t>
            </a:r>
            <a:r>
              <a:rPr lang="en-GB" sz="1600" dirty="0"/>
              <a:t>Longitudinal emittance blow-up in the PSB is required for </a:t>
            </a:r>
            <a:r>
              <a:rPr lang="en-GB" sz="1600" dirty="0" smtClean="0"/>
              <a:t>stability and </a:t>
            </a:r>
            <a:r>
              <a:rPr lang="en-GB" sz="1600" dirty="0"/>
              <a:t>space charge </a:t>
            </a:r>
            <a:r>
              <a:rPr lang="en-GB" sz="1600" dirty="0" smtClean="0"/>
              <a:t> </a:t>
            </a:r>
          </a:p>
          <a:p>
            <a:pPr>
              <a:buClr>
                <a:schemeClr val="tx1"/>
              </a:buClr>
            </a:pPr>
            <a:r>
              <a:rPr lang="en-GB" sz="1600" dirty="0" smtClean="0"/>
              <a:t>   mitigation </a:t>
            </a:r>
            <a:r>
              <a:rPr lang="en-GB" sz="1600" dirty="0"/>
              <a:t>in the </a:t>
            </a:r>
            <a:r>
              <a:rPr lang="en-GB" sz="1600" dirty="0" smtClean="0"/>
              <a:t>PS.</a:t>
            </a:r>
          </a:p>
          <a:p>
            <a:pPr>
              <a:buClr>
                <a:schemeClr val="tx1"/>
              </a:buClr>
            </a:pPr>
            <a:endParaRPr lang="en-GB" sz="400" dirty="0" smtClean="0"/>
          </a:p>
          <a:p>
            <a:pPr marL="87313" indent="-87313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 </a:t>
            </a:r>
            <a:r>
              <a:rPr lang="en-GB" sz="1600" dirty="0" smtClean="0"/>
              <a:t>Currently </a:t>
            </a:r>
            <a:r>
              <a:rPr lang="en-GB" sz="1600" dirty="0"/>
              <a:t>the </a:t>
            </a:r>
            <a:r>
              <a:rPr lang="en-GB" sz="1600" b="1" dirty="0"/>
              <a:t>C16 cavity is used with sinusoidal phase </a:t>
            </a:r>
            <a:r>
              <a:rPr lang="en-GB" sz="1600" b="1" dirty="0" smtClean="0"/>
              <a:t>modulation</a:t>
            </a:r>
            <a:r>
              <a:rPr lang="en-GB" sz="1600" dirty="0" smtClean="0"/>
              <a:t>.</a:t>
            </a:r>
          </a:p>
          <a:p>
            <a:pPr marL="87313" indent="-87313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400" dirty="0" smtClean="0"/>
          </a:p>
          <a:p>
            <a:pPr marL="87313" indent="-87313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 smtClean="0"/>
              <a:t> Research </a:t>
            </a:r>
            <a:r>
              <a:rPr lang="en-GB" sz="1600" dirty="0"/>
              <a:t>is ongoing into the use of </a:t>
            </a:r>
            <a:r>
              <a:rPr lang="en-GB" sz="1600" b="1" dirty="0">
                <a:solidFill>
                  <a:srgbClr val="0055A0"/>
                </a:solidFill>
              </a:rPr>
              <a:t>phase noise on the </a:t>
            </a:r>
            <a:r>
              <a:rPr lang="en-GB" sz="1600" b="1" dirty="0" smtClean="0">
                <a:solidFill>
                  <a:srgbClr val="0055A0"/>
                </a:solidFill>
              </a:rPr>
              <a:t>main harmonic </a:t>
            </a:r>
            <a:r>
              <a:rPr lang="en-GB" sz="1600" b="1" dirty="0">
                <a:solidFill>
                  <a:srgbClr val="0055A0"/>
                </a:solidFill>
              </a:rPr>
              <a:t>as an </a:t>
            </a:r>
            <a:r>
              <a:rPr lang="en-GB" sz="1600" b="1" dirty="0" smtClean="0">
                <a:solidFill>
                  <a:srgbClr val="0055A0"/>
                </a:solidFill>
              </a:rPr>
              <a:t>alternative:</a:t>
            </a:r>
          </a:p>
          <a:p>
            <a:pPr marL="558913" lvl="1" indent="-87313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 smtClean="0"/>
              <a:t> Simpler to control/understand </a:t>
            </a:r>
            <a:r>
              <a:rPr lang="en-GB" sz="1600" dirty="0" err="1" smtClean="0"/>
              <a:t>wrt</a:t>
            </a:r>
            <a:r>
              <a:rPr lang="en-GB" sz="1600" dirty="0" smtClean="0"/>
              <a:t> higher harmonic BU.</a:t>
            </a:r>
          </a:p>
          <a:p>
            <a:pPr>
              <a:buClr>
                <a:schemeClr val="tx1"/>
              </a:buClr>
              <a:buSzPct val="100000"/>
            </a:pPr>
            <a:endParaRPr lang="en-GB" sz="400" dirty="0" smtClean="0">
              <a:sym typeface="Symbol" panose="05050102010706020507" pitchFamily="18" charset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85587" y="4022892"/>
            <a:ext cx="3085200" cy="2185215"/>
          </a:xfrm>
          <a:prstGeom prst="rect">
            <a:avLst/>
          </a:prstGeom>
          <a:noFill/>
          <a:ln w="28575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975361" y="4021287"/>
            <a:ext cx="3061171" cy="2185214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Used operationally in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PSB and PS.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High harmonic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is modulated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at a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single frequency.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Resonance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conditions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at different points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bunch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cause increase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 emittance.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189" y="3671082"/>
            <a:ext cx="3083600" cy="3052223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587" y="3676379"/>
            <a:ext cx="3094828" cy="3052800"/>
          </a:xfrm>
          <a:prstGeom prst="rect">
            <a:avLst/>
          </a:prstGeom>
        </p:spPr>
      </p:pic>
      <p:sp>
        <p:nvSpPr>
          <p:cNvPr id="14" name="Text Placeholder 2"/>
          <p:cNvSpPr txBox="1">
            <a:spLocks/>
          </p:cNvSpPr>
          <p:nvPr/>
        </p:nvSpPr>
        <p:spPr>
          <a:xfrm>
            <a:off x="182344" y="1032071"/>
            <a:ext cx="8763034" cy="47456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3" indent="-87313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 </a:t>
            </a:r>
            <a:r>
              <a:rPr lang="en-GB" sz="1600" dirty="0" smtClean="0"/>
              <a:t>Longitudinal emittance blow-up in the PSB is required for stability and space charge  </a:t>
            </a:r>
          </a:p>
          <a:p>
            <a:pPr>
              <a:buClr>
                <a:schemeClr val="tx1"/>
              </a:buClr>
            </a:pPr>
            <a:r>
              <a:rPr lang="en-GB" sz="1600" dirty="0" smtClean="0"/>
              <a:t>   mitigation in the PS.</a:t>
            </a:r>
          </a:p>
          <a:p>
            <a:pPr>
              <a:buClr>
                <a:schemeClr val="tx1"/>
              </a:buClr>
            </a:pPr>
            <a:endParaRPr lang="en-GB" sz="400" dirty="0" smtClean="0"/>
          </a:p>
          <a:p>
            <a:pPr marL="87313" indent="-87313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 smtClean="0"/>
              <a:t> Currently the </a:t>
            </a:r>
            <a:r>
              <a:rPr lang="en-GB" sz="1600" b="1" dirty="0" smtClean="0"/>
              <a:t>C16 cavity is used with sinusoidal phase modulation</a:t>
            </a:r>
            <a:r>
              <a:rPr lang="en-GB" sz="1600" dirty="0" smtClean="0"/>
              <a:t>.</a:t>
            </a:r>
          </a:p>
          <a:p>
            <a:pPr marL="87313" indent="-87313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400" dirty="0" smtClean="0"/>
          </a:p>
          <a:p>
            <a:pPr marL="87313" indent="-87313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 smtClean="0"/>
              <a:t> Research is ongoing into the use of </a:t>
            </a:r>
            <a:r>
              <a:rPr lang="en-GB" sz="1600" b="1" dirty="0" smtClean="0">
                <a:solidFill>
                  <a:srgbClr val="0055A0"/>
                </a:solidFill>
              </a:rPr>
              <a:t>phase noise on the main harmonic as an alternative:</a:t>
            </a:r>
          </a:p>
          <a:p>
            <a:pPr marL="558913" lvl="1" indent="-87313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 smtClean="0"/>
              <a:t> Simpler to control/understand </a:t>
            </a:r>
            <a:r>
              <a:rPr lang="en-GB" sz="1600" dirty="0" err="1" smtClean="0"/>
              <a:t>wrt</a:t>
            </a:r>
            <a:r>
              <a:rPr lang="en-GB" sz="1600" dirty="0" smtClean="0"/>
              <a:t> higher harmonic BU.</a:t>
            </a:r>
          </a:p>
          <a:p>
            <a:pPr>
              <a:buClr>
                <a:schemeClr val="tx1"/>
              </a:buClr>
              <a:buSzPct val="100000"/>
            </a:pPr>
            <a:endParaRPr lang="en-GB" sz="400" dirty="0" smtClean="0">
              <a:sym typeface="Symbol" panose="05050102010706020507" pitchFamily="18" charset="2"/>
            </a:endParaRPr>
          </a:p>
          <a:p>
            <a:pPr>
              <a:buClr>
                <a:schemeClr val="tx1"/>
              </a:buClr>
              <a:buSzPct val="100000"/>
            </a:pPr>
            <a:endParaRPr lang="en-GB" sz="400" dirty="0">
              <a:sym typeface="Symbol" panose="05050102010706020507" pitchFamily="18" charset="2"/>
            </a:endParaRPr>
          </a:p>
          <a:p>
            <a:pPr>
              <a:buClr>
                <a:schemeClr val="tx1"/>
              </a:buClr>
              <a:buSzPct val="100000"/>
            </a:pPr>
            <a:r>
              <a:rPr lang="en-GB" sz="1600" b="1" dirty="0" smtClean="0">
                <a:sym typeface="Symbol" panose="05050102010706020507" pitchFamily="18" charset="2"/>
              </a:rPr>
              <a:t> Promising results with the phase noise BU!</a:t>
            </a:r>
          </a:p>
        </p:txBody>
      </p:sp>
      <p:sp>
        <p:nvSpPr>
          <p:cNvPr id="9" name="Rectangle 8"/>
          <p:cNvSpPr/>
          <p:nvPr/>
        </p:nvSpPr>
        <p:spPr>
          <a:xfrm>
            <a:off x="4985588" y="3682113"/>
            <a:ext cx="3085200" cy="340780"/>
          </a:xfrm>
          <a:prstGeom prst="rect">
            <a:avLst/>
          </a:prstGeom>
          <a:solidFill>
            <a:schemeClr val="bg1"/>
          </a:solidFill>
          <a:ln w="28575">
            <a:solidFill>
              <a:srgbClr val="0055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NOISE</a:t>
            </a:r>
            <a:endParaRPr lang="en-GB" sz="16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75361" y="3671082"/>
            <a:ext cx="3061172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HIGH HARMONIC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29159" y="3178357"/>
            <a:ext cx="3097451" cy="3077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S. Albright/D. </a:t>
            </a:r>
            <a:r>
              <a:rPr lang="en-GB" sz="1400" b="1" dirty="0" err="1" smtClean="0"/>
              <a:t>Quartullo</a:t>
            </a:r>
            <a:r>
              <a:rPr lang="en-GB" sz="1400" b="1" dirty="0" smtClean="0"/>
              <a:t>/</a:t>
            </a:r>
            <a:r>
              <a:rPr lang="en-GB" sz="1400" b="1" dirty="0" err="1" smtClean="0"/>
              <a:t>M.E.Angoletta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944406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B-Train and TFB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097281"/>
            <a:ext cx="8763034" cy="5760720"/>
          </a:xfrm>
        </p:spPr>
        <p:txBody>
          <a:bodyPr>
            <a:normAutofit/>
          </a:bodyPr>
          <a:lstStyle/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Commissioning of the new White-Rabbit B-Train started!</a:t>
            </a: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Successful milestones reached (TE-MSC in collaboration with BE-RF):</a:t>
            </a:r>
          </a:p>
          <a:p>
            <a:pPr marL="646225" lvl="1" indent="-174625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/>
              <a:t>The magnetic field in Ring 3</a:t>
            </a:r>
            <a:r>
              <a:rPr lang="en-GB" sz="1600" dirty="0"/>
              <a:t>, measured with the </a:t>
            </a:r>
            <a:r>
              <a:rPr lang="en-GB" sz="1600" b="1" dirty="0"/>
              <a:t>existing sensor</a:t>
            </a:r>
            <a:r>
              <a:rPr lang="en-GB" sz="1600" dirty="0"/>
              <a:t>, was processed  </a:t>
            </a:r>
            <a:r>
              <a:rPr lang="en-GB" sz="1600" dirty="0" smtClean="0"/>
              <a:t>     by </a:t>
            </a:r>
            <a:r>
              <a:rPr lang="en-GB" sz="1600" dirty="0"/>
              <a:t>the new system and transmitted via </a:t>
            </a:r>
            <a:r>
              <a:rPr lang="en-GB" sz="1600" b="1" dirty="0"/>
              <a:t>White Rabbit to the Ring 3 </a:t>
            </a:r>
            <a:r>
              <a:rPr lang="en-GB" sz="1600" b="1" dirty="0" smtClean="0"/>
              <a:t>LLRF</a:t>
            </a:r>
            <a:r>
              <a:rPr lang="en-GB" sz="1600" dirty="0" smtClean="0"/>
              <a:t>:</a:t>
            </a:r>
          </a:p>
          <a:p>
            <a:pPr lvl="2" indent="0">
              <a:buClr>
                <a:schemeClr val="tx1"/>
              </a:buClr>
              <a:buNone/>
            </a:pPr>
            <a:r>
              <a:rPr lang="en-GB" dirty="0" smtClean="0">
                <a:sym typeface="Symbol" panose="05050102010706020507" pitchFamily="18" charset="2"/>
              </a:rPr>
              <a:t> </a:t>
            </a:r>
            <a:r>
              <a:rPr lang="en-GB" b="1" dirty="0" smtClean="0"/>
              <a:t>Beam captured and accelerated seamlessly.</a:t>
            </a:r>
          </a:p>
          <a:p>
            <a:pPr marL="646225" lvl="1" indent="-174625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 smtClean="0"/>
              <a:t>White-Rabbit and up/down </a:t>
            </a:r>
            <a:r>
              <a:rPr lang="en-GB" sz="1600" dirty="0"/>
              <a:t>distributions of the </a:t>
            </a:r>
            <a:r>
              <a:rPr lang="en-GB" sz="1600" dirty="0" smtClean="0"/>
              <a:t>B-field </a:t>
            </a:r>
            <a:r>
              <a:rPr lang="en-GB" sz="1600" dirty="0"/>
              <a:t>can be acquired in </a:t>
            </a:r>
            <a:r>
              <a:rPr lang="en-GB" sz="1600" b="1" dirty="0"/>
              <a:t>parallel</a:t>
            </a:r>
            <a:r>
              <a:rPr lang="en-GB" sz="1600" dirty="0"/>
              <a:t> in the PSB LLRF systems and displayed in </a:t>
            </a:r>
            <a:r>
              <a:rPr lang="en-GB" sz="1600" dirty="0" smtClean="0"/>
              <a:t>OASIS </a:t>
            </a:r>
            <a:r>
              <a:rPr lang="en-GB" sz="1600" dirty="0"/>
              <a:t>as separate signals. </a:t>
            </a:r>
            <a:endParaRPr lang="en-GB" sz="1600" dirty="0" smtClean="0"/>
          </a:p>
          <a:p>
            <a:pPr marL="646225" lvl="1" indent="-174625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 smtClean="0"/>
              <a:t>Also managed to </a:t>
            </a:r>
            <a:r>
              <a:rPr lang="en-GB" sz="1600" b="1" dirty="0" smtClean="0"/>
              <a:t>accelerate beam on R2/4 </a:t>
            </a:r>
            <a:r>
              <a:rPr lang="en-GB" sz="1600" dirty="0"/>
              <a:t>with the </a:t>
            </a:r>
            <a:r>
              <a:rPr lang="en-GB" sz="1600" b="1" dirty="0"/>
              <a:t>new </a:t>
            </a:r>
            <a:r>
              <a:rPr lang="en-GB" sz="1600" b="1" dirty="0" smtClean="0"/>
              <a:t>R2/4 coils</a:t>
            </a:r>
            <a:r>
              <a:rPr lang="en-GB" sz="1600" dirty="0" smtClean="0"/>
              <a:t>!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Logging of the main parameters available on CALS.</a:t>
            </a: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Diagnostic panel available on the operational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WorkingSet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Ready for longer reliability test and systematic comparison using operational beams.</a:t>
            </a:r>
          </a:p>
          <a:p>
            <a:pPr marL="285750" indent="-285750">
              <a:buClr>
                <a:schemeClr val="tx1"/>
              </a:buClr>
              <a:buFont typeface="Symbol" panose="05050102010706020507" pitchFamily="18" charset="2"/>
              <a:buChar char="®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electronics for the TFB available for R3H for testing before YETS17/18:</a:t>
            </a:r>
          </a:p>
          <a:p>
            <a:pPr marL="646225" lvl="1" indent="-174625">
              <a:spcBef>
                <a:spcPts val="6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Possibility to switch to new electronics in a PPM fashion.</a:t>
            </a:r>
          </a:p>
          <a:p>
            <a:pPr marL="646225" lvl="1" indent="-174625">
              <a:spcBef>
                <a:spcPts val="6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 knobs recently made available for BE-OP.</a:t>
            </a:r>
          </a:p>
          <a:p>
            <a:pPr lvl="1" indent="0">
              <a:spcBef>
                <a:spcPts val="600"/>
              </a:spcBef>
              <a:buClr>
                <a:schemeClr val="tx1"/>
              </a:buClr>
              <a:buSzPct val="100000"/>
              <a:buNone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Ready to start testing the basic functionalities.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6253" y="1097280"/>
            <a:ext cx="8869981" cy="3946779"/>
          </a:xfrm>
          <a:prstGeom prst="rect">
            <a:avLst/>
          </a:prstGeom>
          <a:noFill/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94647" y="5301928"/>
            <a:ext cx="8869981" cy="1397255"/>
          </a:xfrm>
          <a:prstGeom prst="rect">
            <a:avLst/>
          </a:prstGeom>
          <a:noFill/>
          <a:ln w="285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180443" y="938909"/>
            <a:ext cx="1679615" cy="341252"/>
          </a:xfrm>
          <a:prstGeom prst="rect">
            <a:avLst/>
          </a:prstGeom>
          <a:solidFill>
            <a:schemeClr val="bg1"/>
          </a:solidFill>
          <a:ln w="28575">
            <a:solidFill>
              <a:srgbClr val="0055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B-TRAIN</a:t>
            </a:r>
            <a:endParaRPr lang="en-GB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67587" y="5133929"/>
            <a:ext cx="1110116" cy="341252"/>
          </a:xfrm>
          <a:prstGeom prst="rect">
            <a:avLst/>
          </a:prstGeom>
          <a:solidFill>
            <a:schemeClr val="bg1"/>
          </a:solidFill>
          <a:ln w="28575">
            <a:solidFill>
              <a:srgbClr val="0055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TFB</a:t>
            </a:r>
            <a:endParaRPr lang="en-GB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20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Priority Items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24423"/>
            <a:ext cx="8763034" cy="5522886"/>
          </a:xfrm>
        </p:spPr>
        <p:txBody>
          <a:bodyPr>
            <a:normAutofit/>
          </a:bodyPr>
          <a:lstStyle/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PSB is performing well and the MD users are very active. </a:t>
            </a:r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174625" indent="-17462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b="1" dirty="0" smtClean="0"/>
              <a:t>Still a </a:t>
            </a:r>
            <a:r>
              <a:rPr lang="en-US" sz="1600" b="1" dirty="0"/>
              <a:t>lot of ground to cover:</a:t>
            </a:r>
          </a:p>
          <a:p>
            <a:pPr marL="646225" lvl="1" indent="-174625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 err="1" smtClean="0"/>
              <a:t>Finalise</a:t>
            </a:r>
            <a:r>
              <a:rPr lang="en-US" sz="1600" dirty="0" smtClean="0"/>
              <a:t> transverse </a:t>
            </a:r>
            <a:r>
              <a:rPr lang="en-US" sz="1600" dirty="0"/>
              <a:t>and longitudinal emittance characterization.</a:t>
            </a:r>
          </a:p>
          <a:p>
            <a:pPr marL="646225" lvl="1" indent="-174625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Build tools for beta-beating measurement/loss map/resonance </a:t>
            </a:r>
            <a:r>
              <a:rPr lang="en-US" sz="1600" dirty="0"/>
              <a:t>compensation.</a:t>
            </a:r>
          </a:p>
          <a:p>
            <a:pPr marL="646225" lvl="1" indent="-174625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Refine the impedance </a:t>
            </a:r>
            <a:r>
              <a:rPr lang="en-US" sz="1600" dirty="0"/>
              <a:t>model.</a:t>
            </a:r>
          </a:p>
          <a:p>
            <a:pPr marL="646225" lvl="1" indent="-174625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/>
              <a:t>Commission B-Train and TFB.</a:t>
            </a:r>
          </a:p>
          <a:p>
            <a:pPr marL="646225" lvl="1" indent="-174625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latin typeface="Arial" panose="020B0604020202020204" pitchFamily="34" charset="0"/>
              </a:rPr>
              <a:t>Refine </a:t>
            </a:r>
            <a:r>
              <a:rPr lang="en-US" altLang="en-US" sz="1600" dirty="0">
                <a:latin typeface="Arial" panose="020B0604020202020204" pitchFamily="34" charset="0"/>
              </a:rPr>
              <a:t>simulations of future PSB </a:t>
            </a:r>
            <a:r>
              <a:rPr lang="en-US" altLang="en-US" sz="1600" dirty="0" smtClean="0">
                <a:latin typeface="Arial" panose="020B0604020202020204" pitchFamily="34" charset="0"/>
              </a:rPr>
              <a:t>injection:</a:t>
            </a:r>
          </a:p>
          <a:p>
            <a:pPr marL="980550" lvl="2" indent="-285750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Arial" panose="020B0604020202020204" pitchFamily="34" charset="0"/>
              </a:rPr>
              <a:t>C</a:t>
            </a:r>
            <a:r>
              <a:rPr lang="en-US" altLang="en-US" dirty="0" smtClean="0">
                <a:latin typeface="Arial" panose="020B0604020202020204" pitchFamily="34" charset="0"/>
              </a:rPr>
              <a:t>onfirm horizontal aperture. </a:t>
            </a:r>
          </a:p>
          <a:p>
            <a:pPr marL="980550" lvl="2" indent="-285750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Arial" panose="020B0604020202020204" pitchFamily="34" charset="0"/>
              </a:rPr>
              <a:t>P</a:t>
            </a:r>
            <a:r>
              <a:rPr lang="en-US" altLang="en-US" dirty="0" smtClean="0">
                <a:latin typeface="Arial" panose="020B0604020202020204" pitchFamily="34" charset="0"/>
              </a:rPr>
              <a:t>rovide </a:t>
            </a:r>
            <a:r>
              <a:rPr lang="en-US" altLang="en-US" dirty="0">
                <a:latin typeface="Arial" panose="020B0604020202020204" pitchFamily="34" charset="0"/>
              </a:rPr>
              <a:t>input on how to produce all beams during LS2 commissioning </a:t>
            </a:r>
            <a:r>
              <a:rPr lang="en-US" altLang="en-US" dirty="0" smtClean="0">
                <a:latin typeface="Arial" panose="020B0604020202020204" pitchFamily="34" charset="0"/>
              </a:rPr>
              <a:t>phase.</a:t>
            </a:r>
          </a:p>
          <a:p>
            <a:pPr marL="980550" lvl="2" indent="-285750">
              <a:buClr>
                <a:schemeClr val="tx1"/>
              </a:buClr>
              <a:buFont typeface="Courier New" panose="02070309020205020404" pitchFamily="49" charset="0"/>
              <a:buChar char="o"/>
            </a:pPr>
            <a:r>
              <a:rPr lang="en-US" altLang="en-US" dirty="0">
                <a:latin typeface="Arial" panose="020B0604020202020204" pitchFamily="34" charset="0"/>
              </a:rPr>
              <a:t>U</a:t>
            </a:r>
            <a:r>
              <a:rPr lang="en-US" altLang="en-US" dirty="0" smtClean="0">
                <a:latin typeface="Arial" panose="020B0604020202020204" pitchFamily="34" charset="0"/>
              </a:rPr>
              <a:t>se </a:t>
            </a:r>
            <a:r>
              <a:rPr lang="en-US" altLang="en-US" dirty="0">
                <a:latin typeface="Arial" panose="020B0604020202020204" pitchFamily="34" charset="0"/>
              </a:rPr>
              <a:t>realistic Linac4 beam </a:t>
            </a:r>
            <a:r>
              <a:rPr lang="en-US" altLang="en-US" dirty="0" smtClean="0">
                <a:latin typeface="Arial" panose="020B0604020202020204" pitchFamily="34" charset="0"/>
              </a:rPr>
              <a:t>current.</a:t>
            </a:r>
          </a:p>
          <a:p>
            <a:pPr marL="646225" lvl="1" indent="-174625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latin typeface="Arial" panose="020B0604020202020204" pitchFamily="34" charset="0"/>
              </a:rPr>
              <a:t>Vertical </a:t>
            </a:r>
            <a:r>
              <a:rPr lang="en-US" altLang="en-US" sz="1600" dirty="0">
                <a:latin typeface="Arial" panose="020B0604020202020204" pitchFamily="34" charset="0"/>
              </a:rPr>
              <a:t>beta beating </a:t>
            </a:r>
            <a:r>
              <a:rPr lang="en-US" altLang="en-US" sz="1600" dirty="0" smtClean="0">
                <a:latin typeface="Arial" panose="020B0604020202020204" pitchFamily="34" charset="0"/>
              </a:rPr>
              <a:t>compensation.</a:t>
            </a:r>
          </a:p>
          <a:p>
            <a:pPr marL="646225" lvl="1" indent="-174625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latin typeface="Arial" panose="020B0604020202020204" pitchFamily="34" charset="0"/>
              </a:rPr>
              <a:t>Longitudinal painting. </a:t>
            </a:r>
            <a:endParaRPr lang="en-US" altLang="en-US" sz="1600" dirty="0">
              <a:latin typeface="Arial" panose="020B0604020202020204" pitchFamily="34" charset="0"/>
            </a:endParaRPr>
          </a:p>
          <a:p>
            <a:pPr marL="646225" lvl="1" indent="-174625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646225" lvl="1" indent="-174625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66710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596</TotalTime>
  <Words>979</Words>
  <Application>Microsoft Office PowerPoint</Application>
  <PresentationFormat>On-screen Show (4:3)</PresentationFormat>
  <Paragraphs>139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ＭＳ Ｐゴシック</vt:lpstr>
      <vt:lpstr>Arial</vt:lpstr>
      <vt:lpstr>Calibri</vt:lpstr>
      <vt:lpstr>Courier New</vt:lpstr>
      <vt:lpstr>Lucida Grande</vt:lpstr>
      <vt:lpstr>Symap</vt:lpstr>
      <vt:lpstr>Symbol</vt:lpstr>
      <vt:lpstr>Wingdings</vt:lpstr>
      <vt:lpstr>LIU_PowerPoint_Template</vt:lpstr>
      <vt:lpstr>PowerPoint Presentation</vt:lpstr>
      <vt:lpstr> PSB: Status of Studies and Recent Progress</vt:lpstr>
      <vt:lpstr>Scope of the LIU-PSB Beam Dynamics WG</vt:lpstr>
      <vt:lpstr>Transverse Emittance Along the Cycle</vt:lpstr>
      <vt:lpstr>Transverse Emittance Comparison</vt:lpstr>
      <vt:lpstr>Triple Harmonic Capture</vt:lpstr>
      <vt:lpstr>Longitudinal Emittance Blow-Up</vt:lpstr>
      <vt:lpstr>B-Train and TFB</vt:lpstr>
      <vt:lpstr>High Priority Items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Gian Piero Di Giovanni</cp:lastModifiedBy>
  <cp:revision>87</cp:revision>
  <dcterms:created xsi:type="dcterms:W3CDTF">2011-05-16T09:28:26Z</dcterms:created>
  <dcterms:modified xsi:type="dcterms:W3CDTF">2017-11-23T06:56:17Z</dcterms:modified>
</cp:coreProperties>
</file>