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8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9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4" r:id="rId2"/>
    <p:sldMasterId id="2147483694" r:id="rId3"/>
    <p:sldMasterId id="2147483705" r:id="rId4"/>
    <p:sldMasterId id="2147483716" r:id="rId5"/>
    <p:sldMasterId id="2147483727" r:id="rId6"/>
    <p:sldMasterId id="2147483738" r:id="rId7"/>
    <p:sldMasterId id="2147483754" r:id="rId8"/>
    <p:sldMasterId id="2147483764" r:id="rId9"/>
    <p:sldMasterId id="2147483775" r:id="rId10"/>
  </p:sldMasterIdLst>
  <p:notesMasterIdLst>
    <p:notesMasterId r:id="rId49"/>
  </p:notesMasterIdLst>
  <p:handoutMasterIdLst>
    <p:handoutMasterId r:id="rId50"/>
  </p:handoutMasterIdLst>
  <p:sldIdLst>
    <p:sldId id="314" r:id="rId11"/>
    <p:sldId id="259" r:id="rId12"/>
    <p:sldId id="332" r:id="rId13"/>
    <p:sldId id="328" r:id="rId14"/>
    <p:sldId id="320" r:id="rId15"/>
    <p:sldId id="264" r:id="rId16"/>
    <p:sldId id="322" r:id="rId17"/>
    <p:sldId id="274" r:id="rId18"/>
    <p:sldId id="275" r:id="rId19"/>
    <p:sldId id="27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7" r:id="rId28"/>
    <p:sldId id="278" r:id="rId29"/>
    <p:sldId id="336" r:id="rId30"/>
    <p:sldId id="337" r:id="rId31"/>
    <p:sldId id="338" r:id="rId32"/>
    <p:sldId id="359" r:id="rId33"/>
    <p:sldId id="340" r:id="rId34"/>
    <p:sldId id="341" r:id="rId35"/>
    <p:sldId id="357" r:id="rId36"/>
    <p:sldId id="358" r:id="rId37"/>
    <p:sldId id="360" r:id="rId38"/>
    <p:sldId id="364" r:id="rId39"/>
    <p:sldId id="334" r:id="rId40"/>
    <p:sldId id="335" r:id="rId41"/>
    <p:sldId id="354" r:id="rId42"/>
    <p:sldId id="350" r:id="rId43"/>
    <p:sldId id="365" r:id="rId44"/>
    <p:sldId id="348" r:id="rId45"/>
    <p:sldId id="356" r:id="rId46"/>
    <p:sldId id="351" r:id="rId47"/>
    <p:sldId id="352" r:id="rId48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844"/>
    <a:srgbClr val="6878F0"/>
    <a:srgbClr val="24E8DF"/>
    <a:srgbClr val="00B1B0"/>
    <a:srgbClr val="EF5091"/>
    <a:srgbClr val="D7DF23"/>
    <a:srgbClr val="F9A25E"/>
    <a:srgbClr val="FF5050"/>
    <a:srgbClr val="FFFF66"/>
    <a:srgbClr val="EC7B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95474" autoAdjust="0"/>
  </p:normalViewPr>
  <p:slideViewPr>
    <p:cSldViewPr snapToGrid="0" snapToObjects="1">
      <p:cViewPr varScale="1">
        <p:scale>
          <a:sx n="75" d="100"/>
          <a:sy n="75" d="100"/>
        </p:scale>
        <p:origin x="66" y="108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38B9B3-D31E-4A77-8A0D-05CB69232B7C}" type="doc">
      <dgm:prSet loTypeId="urn:microsoft.com/office/officeart/2005/8/layout/venn1" loCatId="relationship" qsTypeId="urn:microsoft.com/office/officeart/2005/8/quickstyle/3d3" qsCatId="3D" csTypeId="urn:microsoft.com/office/officeart/2005/8/colors/accent4_5" csCatId="accent4" phldr="1"/>
      <dgm:spPr/>
    </dgm:pt>
    <dgm:pt modelId="{F93B8AD9-CFAB-43F9-9812-847C60DCFDFE}">
      <dgm:prSet phldrT="[Text]"/>
      <dgm:spPr/>
      <dgm:t>
        <a:bodyPr/>
        <a:lstStyle/>
        <a:p>
          <a:r>
            <a:rPr lang="fr-CH" dirty="0" err="1" smtClean="0">
              <a:solidFill>
                <a:schemeClr val="bg1"/>
              </a:solidFill>
              <a:latin typeface="Optima"/>
            </a:rPr>
            <a:t>Welcome</a:t>
          </a:r>
          <a:endParaRPr lang="en-US" dirty="0">
            <a:solidFill>
              <a:schemeClr val="bg1"/>
            </a:solidFill>
            <a:latin typeface="Optima"/>
          </a:endParaRPr>
        </a:p>
      </dgm:t>
    </dgm:pt>
    <dgm:pt modelId="{CE953876-41E7-40DE-AA01-ECA4872D7ED3}" type="parTrans" cxnId="{24581CB9-17CF-485E-8F94-043E93A68D5D}">
      <dgm:prSet/>
      <dgm:spPr/>
      <dgm:t>
        <a:bodyPr/>
        <a:lstStyle/>
        <a:p>
          <a:endParaRPr lang="en-US"/>
        </a:p>
      </dgm:t>
    </dgm:pt>
    <dgm:pt modelId="{E3271B06-0435-4E23-BA1D-CEA9C5349477}" type="sibTrans" cxnId="{24581CB9-17CF-485E-8F94-043E93A68D5D}">
      <dgm:prSet/>
      <dgm:spPr/>
      <dgm:t>
        <a:bodyPr/>
        <a:lstStyle/>
        <a:p>
          <a:endParaRPr lang="en-US"/>
        </a:p>
      </dgm:t>
    </dgm:pt>
    <dgm:pt modelId="{FCB5C305-EC20-4DE8-9CB8-C5D751F0AD2A}" type="pres">
      <dgm:prSet presAssocID="{6A38B9B3-D31E-4A77-8A0D-05CB69232B7C}" presName="compositeShape" presStyleCnt="0">
        <dgm:presLayoutVars>
          <dgm:chMax val="7"/>
          <dgm:dir/>
          <dgm:resizeHandles val="exact"/>
        </dgm:presLayoutVars>
      </dgm:prSet>
      <dgm:spPr/>
    </dgm:pt>
    <dgm:pt modelId="{86CA85AC-80D3-4441-9195-97329036AFEF}" type="pres">
      <dgm:prSet presAssocID="{F93B8AD9-CFAB-43F9-9812-847C60DCFDFE}" presName="circ1TxSh" presStyleLbl="vennNode1" presStyleIdx="0" presStyleCnt="1" custLinFactNeighborX="2642" custLinFactNeighborY="-3396"/>
      <dgm:spPr/>
      <dgm:t>
        <a:bodyPr/>
        <a:lstStyle/>
        <a:p>
          <a:endParaRPr lang="en-US"/>
        </a:p>
      </dgm:t>
    </dgm:pt>
  </dgm:ptLst>
  <dgm:cxnLst>
    <dgm:cxn modelId="{796D0D64-77E9-448C-AD89-03770D21C2E2}" type="presOf" srcId="{F93B8AD9-CFAB-43F9-9812-847C60DCFDFE}" destId="{86CA85AC-80D3-4441-9195-97329036AFEF}" srcOrd="0" destOrd="0" presId="urn:microsoft.com/office/officeart/2005/8/layout/venn1"/>
    <dgm:cxn modelId="{774494AB-7902-4CF5-9C06-18D8D46AF6F7}" type="presOf" srcId="{6A38B9B3-D31E-4A77-8A0D-05CB69232B7C}" destId="{FCB5C305-EC20-4DE8-9CB8-C5D751F0AD2A}" srcOrd="0" destOrd="0" presId="urn:microsoft.com/office/officeart/2005/8/layout/venn1"/>
    <dgm:cxn modelId="{24581CB9-17CF-485E-8F94-043E93A68D5D}" srcId="{6A38B9B3-D31E-4A77-8A0D-05CB69232B7C}" destId="{F93B8AD9-CFAB-43F9-9812-847C60DCFDFE}" srcOrd="0" destOrd="0" parTransId="{CE953876-41E7-40DE-AA01-ECA4872D7ED3}" sibTransId="{E3271B06-0435-4E23-BA1D-CEA9C5349477}"/>
    <dgm:cxn modelId="{9374FD5F-8905-4850-96E5-DD99D6A5AF47}" type="presParOf" srcId="{FCB5C305-EC20-4DE8-9CB8-C5D751F0AD2A}" destId="{86CA85AC-80D3-4441-9195-97329036AFE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38B9B3-D31E-4A77-8A0D-05CB69232B7C}" type="doc">
      <dgm:prSet loTypeId="urn:microsoft.com/office/officeart/2005/8/layout/venn1" loCatId="relationship" qsTypeId="urn:microsoft.com/office/officeart/2005/8/quickstyle/3d3" qsCatId="3D" csTypeId="urn:microsoft.com/office/officeart/2005/8/colors/accent4_5" csCatId="accent4" phldr="1"/>
      <dgm:spPr/>
    </dgm:pt>
    <dgm:pt modelId="{F93B8AD9-CFAB-43F9-9812-847C60DCFDFE}">
      <dgm:prSet phldrT="[Text]"/>
      <dgm:spPr/>
      <dgm:t>
        <a:bodyPr/>
        <a:lstStyle/>
        <a:p>
          <a:r>
            <a:rPr lang="fr-CH" dirty="0" smtClean="0">
              <a:solidFill>
                <a:schemeClr val="bg1"/>
              </a:solidFill>
            </a:rPr>
            <a:t>Bienvenue</a:t>
          </a:r>
          <a:endParaRPr lang="en-US" dirty="0">
            <a:solidFill>
              <a:schemeClr val="bg1"/>
            </a:solidFill>
          </a:endParaRPr>
        </a:p>
      </dgm:t>
    </dgm:pt>
    <dgm:pt modelId="{CE953876-41E7-40DE-AA01-ECA4872D7ED3}" type="parTrans" cxnId="{24581CB9-17CF-485E-8F94-043E93A68D5D}">
      <dgm:prSet/>
      <dgm:spPr/>
      <dgm:t>
        <a:bodyPr/>
        <a:lstStyle/>
        <a:p>
          <a:endParaRPr lang="en-US"/>
        </a:p>
      </dgm:t>
    </dgm:pt>
    <dgm:pt modelId="{E3271B06-0435-4E23-BA1D-CEA9C5349477}" type="sibTrans" cxnId="{24581CB9-17CF-485E-8F94-043E93A68D5D}">
      <dgm:prSet/>
      <dgm:spPr/>
      <dgm:t>
        <a:bodyPr/>
        <a:lstStyle/>
        <a:p>
          <a:endParaRPr lang="en-US"/>
        </a:p>
      </dgm:t>
    </dgm:pt>
    <dgm:pt modelId="{FCB5C305-EC20-4DE8-9CB8-C5D751F0AD2A}" type="pres">
      <dgm:prSet presAssocID="{6A38B9B3-D31E-4A77-8A0D-05CB69232B7C}" presName="compositeShape" presStyleCnt="0">
        <dgm:presLayoutVars>
          <dgm:chMax val="7"/>
          <dgm:dir/>
          <dgm:resizeHandles val="exact"/>
        </dgm:presLayoutVars>
      </dgm:prSet>
      <dgm:spPr/>
    </dgm:pt>
    <dgm:pt modelId="{86CA85AC-80D3-4441-9195-97329036AFEF}" type="pres">
      <dgm:prSet presAssocID="{F93B8AD9-CFAB-43F9-9812-847C60DCFDFE}" presName="circ1TxSh" presStyleLbl="vennNode1" presStyleIdx="0" presStyleCnt="1" custLinFactNeighborX="-2642" custLinFactNeighborY="9751"/>
      <dgm:spPr/>
      <dgm:t>
        <a:bodyPr/>
        <a:lstStyle/>
        <a:p>
          <a:endParaRPr lang="en-US"/>
        </a:p>
      </dgm:t>
    </dgm:pt>
  </dgm:ptLst>
  <dgm:cxnLst>
    <dgm:cxn modelId="{2C908E96-4A1D-476C-8CF6-BA0539023DBC}" type="presOf" srcId="{F93B8AD9-CFAB-43F9-9812-847C60DCFDFE}" destId="{86CA85AC-80D3-4441-9195-97329036AFEF}" srcOrd="0" destOrd="0" presId="urn:microsoft.com/office/officeart/2005/8/layout/venn1"/>
    <dgm:cxn modelId="{24581CB9-17CF-485E-8F94-043E93A68D5D}" srcId="{6A38B9B3-D31E-4A77-8A0D-05CB69232B7C}" destId="{F93B8AD9-CFAB-43F9-9812-847C60DCFDFE}" srcOrd="0" destOrd="0" parTransId="{CE953876-41E7-40DE-AA01-ECA4872D7ED3}" sibTransId="{E3271B06-0435-4E23-BA1D-CEA9C5349477}"/>
    <dgm:cxn modelId="{48FD2378-3262-4FB8-B7A1-E89AE93EA365}" type="presOf" srcId="{6A38B9B3-D31E-4A77-8A0D-05CB69232B7C}" destId="{FCB5C305-EC20-4DE8-9CB8-C5D751F0AD2A}" srcOrd="0" destOrd="0" presId="urn:microsoft.com/office/officeart/2005/8/layout/venn1"/>
    <dgm:cxn modelId="{C501D143-75DA-4147-BFC0-8941958CE467}" type="presParOf" srcId="{FCB5C305-EC20-4DE8-9CB8-C5D751F0AD2A}" destId="{86CA85AC-80D3-4441-9195-97329036AFE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B1D98-159E-4B93-AE77-4C955EC397A7}" type="doc">
      <dgm:prSet loTypeId="urn:microsoft.com/office/officeart/2005/8/layout/hProcess9" loCatId="process" qsTypeId="urn:microsoft.com/office/officeart/2005/8/quickstyle/3d1" qsCatId="3D" csTypeId="urn:microsoft.com/office/officeart/2005/8/colors/accent0_2" csCatId="mainScheme" phldr="1"/>
      <dgm:spPr/>
    </dgm:pt>
    <dgm:pt modelId="{577C564A-038F-42DF-A040-40778C1DF886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 d’induction</a:t>
          </a:r>
        </a:p>
        <a:p>
          <a:r>
            <a:rPr lang="fr-CH" sz="1200" b="1" dirty="0" smtClean="0">
              <a:solidFill>
                <a:schemeClr val="bg1"/>
              </a:solidFill>
            </a:rPr>
            <a:t>4 semaines</a:t>
          </a:r>
          <a:endParaRPr lang="en-GB" sz="1200" b="1" dirty="0">
            <a:solidFill>
              <a:schemeClr val="bg1"/>
            </a:solidFill>
          </a:endParaRPr>
        </a:p>
      </dgm:t>
    </dgm:pt>
    <dgm:pt modelId="{89471FEF-361B-4167-A8DE-16FE74F4E4D0}" type="parTrans" cxnId="{A5D88BFD-4277-4F2D-804A-22AF5D01AA8C}">
      <dgm:prSet/>
      <dgm:spPr/>
      <dgm:t>
        <a:bodyPr/>
        <a:lstStyle/>
        <a:p>
          <a:endParaRPr lang="en-GB"/>
        </a:p>
      </dgm:t>
    </dgm:pt>
    <dgm:pt modelId="{1662CF36-22C9-4528-A4A7-1EAB0F0F5413}" type="sibTrans" cxnId="{A5D88BFD-4277-4F2D-804A-22AF5D01AA8C}">
      <dgm:prSet/>
      <dgm:spPr/>
      <dgm:t>
        <a:bodyPr/>
        <a:lstStyle/>
        <a:p>
          <a:endParaRPr lang="en-GB"/>
        </a:p>
      </dgm:t>
    </dgm:pt>
    <dgm:pt modelId="{3CB5C6DB-3452-4980-96C0-360F747E179E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Point </a:t>
          </a:r>
          <a:r>
            <a:rPr lang="fr-CH" sz="1200" b="1" dirty="0" err="1" smtClean="0">
              <a:solidFill>
                <a:schemeClr val="bg1"/>
              </a:solidFill>
            </a:rPr>
            <a:t>mi-période</a:t>
          </a:r>
          <a:r>
            <a:rPr lang="fr-CH" sz="1200" b="1" dirty="0" smtClean="0">
              <a:solidFill>
                <a:schemeClr val="bg1"/>
              </a:solidFill>
            </a:rPr>
            <a:t> d’essai</a:t>
          </a:r>
        </a:p>
        <a:p>
          <a:r>
            <a:rPr lang="fr-CH" sz="1200" b="1" dirty="0" smtClean="0">
              <a:solidFill>
                <a:schemeClr val="bg1"/>
              </a:solidFill>
            </a:rPr>
            <a:t>3 mois</a:t>
          </a:r>
          <a:endParaRPr lang="en-GB" sz="1200" b="1" dirty="0">
            <a:solidFill>
              <a:schemeClr val="bg1"/>
            </a:solidFill>
          </a:endParaRPr>
        </a:p>
      </dgm:t>
    </dgm:pt>
    <dgm:pt modelId="{EF1AEE7F-2172-4523-8257-0453D1495B65}" type="parTrans" cxnId="{BCF38CD7-37CD-4D74-B674-4F9E011864FA}">
      <dgm:prSet/>
      <dgm:spPr/>
      <dgm:t>
        <a:bodyPr/>
        <a:lstStyle/>
        <a:p>
          <a:endParaRPr lang="en-GB"/>
        </a:p>
      </dgm:t>
    </dgm:pt>
    <dgm:pt modelId="{B3DA3110-16F6-4AE8-9FB7-5BC7B4A9B70F}" type="sibTrans" cxnId="{BCF38CD7-37CD-4D74-B674-4F9E011864FA}">
      <dgm:prSet/>
      <dgm:spPr/>
      <dgm:t>
        <a:bodyPr/>
        <a:lstStyle/>
        <a:p>
          <a:endParaRPr lang="en-GB"/>
        </a:p>
      </dgm:t>
    </dgm:pt>
    <dgm:pt modelId="{A3F7659A-81E7-4123-B1F6-918E0B19C24A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Décision</a:t>
          </a:r>
        </a:p>
        <a:p>
          <a:r>
            <a:rPr lang="fr-CH" sz="1200" b="1" dirty="0" smtClean="0">
              <a:solidFill>
                <a:schemeClr val="bg1"/>
              </a:solidFill>
            </a:rPr>
            <a:t>Fin période essai </a:t>
          </a:r>
        </a:p>
        <a:p>
          <a:r>
            <a:rPr lang="fr-CH" sz="1200" b="1" dirty="0" smtClean="0">
              <a:solidFill>
                <a:schemeClr val="bg1"/>
              </a:solidFill>
            </a:rPr>
            <a:t>5 mois</a:t>
          </a:r>
          <a:endParaRPr lang="en-GB" sz="1200" b="1" dirty="0">
            <a:solidFill>
              <a:schemeClr val="bg1"/>
            </a:solidFill>
          </a:endParaRPr>
        </a:p>
      </dgm:t>
    </dgm:pt>
    <dgm:pt modelId="{DD71D64A-B975-401B-A1BA-9531DBD90562}" type="parTrans" cxnId="{F703CBEC-ECED-44B4-96A5-1A21570D98D1}">
      <dgm:prSet/>
      <dgm:spPr/>
      <dgm:t>
        <a:bodyPr/>
        <a:lstStyle/>
        <a:p>
          <a:endParaRPr lang="en-GB"/>
        </a:p>
      </dgm:t>
    </dgm:pt>
    <dgm:pt modelId="{EB1755A2-EDBA-43C6-AFBF-09227716A0A4}" type="sibTrans" cxnId="{F703CBEC-ECED-44B4-96A5-1A21570D98D1}">
      <dgm:prSet/>
      <dgm:spPr/>
      <dgm:t>
        <a:bodyPr/>
        <a:lstStyle/>
        <a:p>
          <a:endParaRPr lang="en-GB"/>
        </a:p>
      </dgm:t>
    </dgm:pt>
    <dgm:pt modelId="{02AB1953-3FA2-466D-8001-395C94C9B00A}" type="pres">
      <dgm:prSet presAssocID="{F08B1D98-159E-4B93-AE77-4C955EC397A7}" presName="CompostProcess" presStyleCnt="0">
        <dgm:presLayoutVars>
          <dgm:dir/>
          <dgm:resizeHandles val="exact"/>
        </dgm:presLayoutVars>
      </dgm:prSet>
      <dgm:spPr/>
    </dgm:pt>
    <dgm:pt modelId="{000C5CD2-2C2D-434C-8AC0-4C40D92143F4}" type="pres">
      <dgm:prSet presAssocID="{F08B1D98-159E-4B93-AE77-4C955EC397A7}" presName="arrow" presStyleLbl="bgShp" presStyleIdx="0" presStyleCnt="1" custScaleX="117647" custScaleY="77070" custLinFactNeighborX="0" custLinFactNeighborY="6012"/>
      <dgm:spPr>
        <a:solidFill>
          <a:srgbClr val="D7DF23"/>
        </a:solidFill>
        <a:ln>
          <a:noFill/>
        </a:ln>
      </dgm:spPr>
    </dgm:pt>
    <dgm:pt modelId="{AC11EE2C-CF09-4861-87E4-B3240B3E2DDD}" type="pres">
      <dgm:prSet presAssocID="{F08B1D98-159E-4B93-AE77-4C955EC397A7}" presName="linearProcess" presStyleCnt="0"/>
      <dgm:spPr/>
    </dgm:pt>
    <dgm:pt modelId="{54F4DC6D-6B86-436E-9D81-9E9226D90402}" type="pres">
      <dgm:prSet presAssocID="{577C564A-038F-42DF-A040-40778C1DF886}" presName="textNode" presStyleLbl="node1" presStyleIdx="0" presStyleCnt="3" custScaleX="74069" custScaleY="50051" custLinFactNeighborX="-98392" custLinFactNeighborY="-164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E5F103-237F-437C-92B4-F71B5E934B40}" type="pres">
      <dgm:prSet presAssocID="{1662CF36-22C9-4528-A4A7-1EAB0F0F5413}" presName="sibTrans" presStyleCnt="0"/>
      <dgm:spPr/>
    </dgm:pt>
    <dgm:pt modelId="{19D4DCE3-75F5-4131-8E84-3B9B2BE66624}" type="pres">
      <dgm:prSet presAssocID="{3CB5C6DB-3452-4980-96C0-360F747E179E}" presName="textNode" presStyleLbl="node1" presStyleIdx="1" presStyleCnt="3" custScaleX="79636" custScaleY="45595" custLinFactX="-4526" custLinFactNeighborX="-100000" custLinFactNeighborY="-125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84A2F1-F834-492A-979B-5E3701EF19E9}" type="pres">
      <dgm:prSet presAssocID="{B3DA3110-16F6-4AE8-9FB7-5BC7B4A9B70F}" presName="sibTrans" presStyleCnt="0"/>
      <dgm:spPr/>
    </dgm:pt>
    <dgm:pt modelId="{6112F2BF-24E9-4441-9DC3-C09F90B2A1F4}" type="pres">
      <dgm:prSet presAssocID="{A3F7659A-81E7-4123-B1F6-918E0B19C24A}" presName="textNode" presStyleLbl="node1" presStyleIdx="2" presStyleCnt="3" custScaleX="66762" custScaleY="55583" custLinFactX="-8062" custLinFactNeighborX="-100000" custLinFactNeighborY="-1296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40C1EA9-2DC5-4AF5-95CA-0E6B021B9553}" type="presOf" srcId="{3CB5C6DB-3452-4980-96C0-360F747E179E}" destId="{19D4DCE3-75F5-4131-8E84-3B9B2BE66624}" srcOrd="0" destOrd="0" presId="urn:microsoft.com/office/officeart/2005/8/layout/hProcess9"/>
    <dgm:cxn modelId="{F703CBEC-ECED-44B4-96A5-1A21570D98D1}" srcId="{F08B1D98-159E-4B93-AE77-4C955EC397A7}" destId="{A3F7659A-81E7-4123-B1F6-918E0B19C24A}" srcOrd="2" destOrd="0" parTransId="{DD71D64A-B975-401B-A1BA-9531DBD90562}" sibTransId="{EB1755A2-EDBA-43C6-AFBF-09227716A0A4}"/>
    <dgm:cxn modelId="{F2CDA7A1-FAE4-4C86-8F26-EC96D7356B3D}" type="presOf" srcId="{F08B1D98-159E-4B93-AE77-4C955EC397A7}" destId="{02AB1953-3FA2-466D-8001-395C94C9B00A}" srcOrd="0" destOrd="0" presId="urn:microsoft.com/office/officeart/2005/8/layout/hProcess9"/>
    <dgm:cxn modelId="{BCF38CD7-37CD-4D74-B674-4F9E011864FA}" srcId="{F08B1D98-159E-4B93-AE77-4C955EC397A7}" destId="{3CB5C6DB-3452-4980-96C0-360F747E179E}" srcOrd="1" destOrd="0" parTransId="{EF1AEE7F-2172-4523-8257-0453D1495B65}" sibTransId="{B3DA3110-16F6-4AE8-9FB7-5BC7B4A9B70F}"/>
    <dgm:cxn modelId="{6735A992-7DAF-4FCE-9CEB-C8B2D06D25DC}" type="presOf" srcId="{A3F7659A-81E7-4123-B1F6-918E0B19C24A}" destId="{6112F2BF-24E9-4441-9DC3-C09F90B2A1F4}" srcOrd="0" destOrd="0" presId="urn:microsoft.com/office/officeart/2005/8/layout/hProcess9"/>
    <dgm:cxn modelId="{A5D88BFD-4277-4F2D-804A-22AF5D01AA8C}" srcId="{F08B1D98-159E-4B93-AE77-4C955EC397A7}" destId="{577C564A-038F-42DF-A040-40778C1DF886}" srcOrd="0" destOrd="0" parTransId="{89471FEF-361B-4167-A8DE-16FE74F4E4D0}" sibTransId="{1662CF36-22C9-4528-A4A7-1EAB0F0F5413}"/>
    <dgm:cxn modelId="{304C8232-77CB-4824-8538-DD3E175FF266}" type="presOf" srcId="{577C564A-038F-42DF-A040-40778C1DF886}" destId="{54F4DC6D-6B86-436E-9D81-9E9226D90402}" srcOrd="0" destOrd="0" presId="urn:microsoft.com/office/officeart/2005/8/layout/hProcess9"/>
    <dgm:cxn modelId="{9B04E1E9-281D-436F-9461-4DB9C24C663F}" type="presParOf" srcId="{02AB1953-3FA2-466D-8001-395C94C9B00A}" destId="{000C5CD2-2C2D-434C-8AC0-4C40D92143F4}" srcOrd="0" destOrd="0" presId="urn:microsoft.com/office/officeart/2005/8/layout/hProcess9"/>
    <dgm:cxn modelId="{8FC82BC9-3956-4ACB-9097-43FDB331C3A0}" type="presParOf" srcId="{02AB1953-3FA2-466D-8001-395C94C9B00A}" destId="{AC11EE2C-CF09-4861-87E4-B3240B3E2DDD}" srcOrd="1" destOrd="0" presId="urn:microsoft.com/office/officeart/2005/8/layout/hProcess9"/>
    <dgm:cxn modelId="{1B970071-AD52-4FD6-88AB-44F81DD5D300}" type="presParOf" srcId="{AC11EE2C-CF09-4861-87E4-B3240B3E2DDD}" destId="{54F4DC6D-6B86-436E-9D81-9E9226D90402}" srcOrd="0" destOrd="0" presId="urn:microsoft.com/office/officeart/2005/8/layout/hProcess9"/>
    <dgm:cxn modelId="{C59D0750-E8E7-41D2-9AFB-D8AC57ABB7F2}" type="presParOf" srcId="{AC11EE2C-CF09-4861-87E4-B3240B3E2DDD}" destId="{02E5F103-237F-437C-92B4-F71B5E934B40}" srcOrd="1" destOrd="0" presId="urn:microsoft.com/office/officeart/2005/8/layout/hProcess9"/>
    <dgm:cxn modelId="{E3E7340E-8864-497E-BDFC-2B765F97D59B}" type="presParOf" srcId="{AC11EE2C-CF09-4861-87E4-B3240B3E2DDD}" destId="{19D4DCE3-75F5-4131-8E84-3B9B2BE66624}" srcOrd="2" destOrd="0" presId="urn:microsoft.com/office/officeart/2005/8/layout/hProcess9"/>
    <dgm:cxn modelId="{4118AC5E-A7A5-4418-8CE9-909716B1CD76}" type="presParOf" srcId="{AC11EE2C-CF09-4861-87E4-B3240B3E2DDD}" destId="{A684A2F1-F834-492A-979B-5E3701EF19E9}" srcOrd="3" destOrd="0" presId="urn:microsoft.com/office/officeart/2005/8/layout/hProcess9"/>
    <dgm:cxn modelId="{8265AC9C-246E-45ED-83A8-F89D05DC7D73}" type="presParOf" srcId="{AC11EE2C-CF09-4861-87E4-B3240B3E2DDD}" destId="{6112F2BF-24E9-4441-9DC3-C09F90B2A1F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8B1D98-159E-4B93-AE77-4C955EC397A7}" type="doc">
      <dgm:prSet loTypeId="urn:microsoft.com/office/officeart/2005/8/layout/hProcess9" loCatId="process" qsTypeId="urn:microsoft.com/office/officeart/2005/8/quickstyle/3d1" qsCatId="3D" csTypeId="urn:microsoft.com/office/officeart/2005/8/colors/accent0_2" csCatId="mainScheme" phldr="1"/>
      <dgm:spPr/>
    </dgm:pt>
    <dgm:pt modelId="{577C564A-038F-42DF-A040-40778C1DF886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 d’induction</a:t>
          </a:r>
        </a:p>
        <a:p>
          <a:r>
            <a:rPr lang="fr-CH" sz="1200" b="1" dirty="0" smtClean="0">
              <a:solidFill>
                <a:schemeClr val="bg1"/>
              </a:solidFill>
            </a:rPr>
            <a:t>6 semaines</a:t>
          </a:r>
          <a:endParaRPr lang="en-GB" sz="1200" b="1" dirty="0">
            <a:solidFill>
              <a:schemeClr val="bg1"/>
            </a:solidFill>
          </a:endParaRPr>
        </a:p>
      </dgm:t>
    </dgm:pt>
    <dgm:pt modelId="{1662CF36-22C9-4528-A4A7-1EAB0F0F5413}" type="sibTrans" cxnId="{A5D88BFD-4277-4F2D-804A-22AF5D01AA8C}">
      <dgm:prSet/>
      <dgm:spPr/>
      <dgm:t>
        <a:bodyPr/>
        <a:lstStyle/>
        <a:p>
          <a:endParaRPr lang="en-GB"/>
        </a:p>
      </dgm:t>
    </dgm:pt>
    <dgm:pt modelId="{89471FEF-361B-4167-A8DE-16FE74F4E4D0}" type="parTrans" cxnId="{A5D88BFD-4277-4F2D-804A-22AF5D01AA8C}">
      <dgm:prSet/>
      <dgm:spPr/>
      <dgm:t>
        <a:bodyPr/>
        <a:lstStyle/>
        <a:p>
          <a:endParaRPr lang="en-GB"/>
        </a:p>
      </dgm:t>
    </dgm:pt>
    <dgm:pt modelId="{3CB5C6DB-3452-4980-96C0-360F747E179E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 </a:t>
          </a:r>
          <a:br>
            <a:rPr lang="fr-CH" sz="1200" b="1" dirty="0" smtClean="0">
              <a:solidFill>
                <a:schemeClr val="bg1"/>
              </a:solidFill>
            </a:rPr>
          </a:br>
          <a:r>
            <a:rPr lang="fr-CH" sz="1200" b="1" dirty="0" err="1" smtClean="0">
              <a:solidFill>
                <a:schemeClr val="bg1"/>
              </a:solidFill>
            </a:rPr>
            <a:t>Mi-période</a:t>
          </a:r>
          <a:r>
            <a:rPr lang="fr-CH" sz="1200" b="1" dirty="0" smtClean="0">
              <a:solidFill>
                <a:schemeClr val="bg1"/>
              </a:solidFill>
            </a:rPr>
            <a:t> d’essai</a:t>
          </a:r>
        </a:p>
        <a:p>
          <a:r>
            <a:rPr lang="fr-CH" sz="1200" b="1" dirty="0" smtClean="0">
              <a:solidFill>
                <a:schemeClr val="bg1"/>
              </a:solidFill>
            </a:rPr>
            <a:t>5 mois</a:t>
          </a:r>
          <a:endParaRPr lang="en-GB" sz="1200" b="1" dirty="0">
            <a:solidFill>
              <a:schemeClr val="bg1"/>
            </a:solidFill>
          </a:endParaRPr>
        </a:p>
      </dgm:t>
    </dgm:pt>
    <dgm:pt modelId="{B3DA3110-16F6-4AE8-9FB7-5BC7B4A9B70F}" type="sibTrans" cxnId="{BCF38CD7-37CD-4D74-B674-4F9E011864FA}">
      <dgm:prSet/>
      <dgm:spPr/>
      <dgm:t>
        <a:bodyPr/>
        <a:lstStyle/>
        <a:p>
          <a:endParaRPr lang="en-GB"/>
        </a:p>
      </dgm:t>
    </dgm:pt>
    <dgm:pt modelId="{EF1AEE7F-2172-4523-8257-0453D1495B65}" type="parTrans" cxnId="{BCF38CD7-37CD-4D74-B674-4F9E011864FA}">
      <dgm:prSet/>
      <dgm:spPr/>
      <dgm:t>
        <a:bodyPr/>
        <a:lstStyle/>
        <a:p>
          <a:endParaRPr lang="en-GB"/>
        </a:p>
      </dgm:t>
    </dgm:pt>
    <dgm:pt modelId="{A3F7659A-81E7-4123-B1F6-918E0B19C24A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</a:t>
          </a:r>
          <a:br>
            <a:rPr lang="fr-CH" sz="1200" b="1" dirty="0" smtClean="0">
              <a:solidFill>
                <a:schemeClr val="bg1"/>
              </a:solidFill>
            </a:rPr>
          </a:br>
          <a:r>
            <a:rPr lang="fr-CH" sz="1200" b="1" dirty="0" smtClean="0">
              <a:solidFill>
                <a:schemeClr val="bg1"/>
              </a:solidFill>
            </a:rPr>
            <a:t>Fin période essai</a:t>
          </a:r>
        </a:p>
        <a:p>
          <a:r>
            <a:rPr lang="fr-CH" sz="1200" b="1" dirty="0" smtClean="0">
              <a:solidFill>
                <a:schemeClr val="bg1"/>
              </a:solidFill>
            </a:rPr>
            <a:t>11 mois</a:t>
          </a:r>
          <a:endParaRPr lang="en-GB" sz="1200" b="1" dirty="0">
            <a:solidFill>
              <a:schemeClr val="bg1"/>
            </a:solidFill>
          </a:endParaRPr>
        </a:p>
      </dgm:t>
    </dgm:pt>
    <dgm:pt modelId="{EB1755A2-EDBA-43C6-AFBF-09227716A0A4}" type="sibTrans" cxnId="{F703CBEC-ECED-44B4-96A5-1A21570D98D1}">
      <dgm:prSet/>
      <dgm:spPr/>
      <dgm:t>
        <a:bodyPr/>
        <a:lstStyle/>
        <a:p>
          <a:endParaRPr lang="en-GB"/>
        </a:p>
      </dgm:t>
    </dgm:pt>
    <dgm:pt modelId="{DD71D64A-B975-401B-A1BA-9531DBD90562}" type="parTrans" cxnId="{F703CBEC-ECED-44B4-96A5-1A21570D98D1}">
      <dgm:prSet/>
      <dgm:spPr/>
      <dgm:t>
        <a:bodyPr/>
        <a:lstStyle/>
        <a:p>
          <a:endParaRPr lang="en-GB"/>
        </a:p>
      </dgm:t>
    </dgm:pt>
    <dgm:pt modelId="{02AB1953-3FA2-466D-8001-395C94C9B00A}" type="pres">
      <dgm:prSet presAssocID="{F08B1D98-159E-4B93-AE77-4C955EC397A7}" presName="CompostProcess" presStyleCnt="0">
        <dgm:presLayoutVars>
          <dgm:dir/>
          <dgm:resizeHandles val="exact"/>
        </dgm:presLayoutVars>
      </dgm:prSet>
      <dgm:spPr/>
    </dgm:pt>
    <dgm:pt modelId="{000C5CD2-2C2D-434C-8AC0-4C40D92143F4}" type="pres">
      <dgm:prSet presAssocID="{F08B1D98-159E-4B93-AE77-4C955EC397A7}" presName="arrow" presStyleLbl="bgShp" presStyleIdx="0" presStyleCnt="1" custScaleX="117647" custLinFactNeighborX="0" custLinFactNeighborY="1182"/>
      <dgm:spPr>
        <a:solidFill>
          <a:srgbClr val="D7DF23"/>
        </a:solidFill>
      </dgm:spPr>
    </dgm:pt>
    <dgm:pt modelId="{AC11EE2C-CF09-4861-87E4-B3240B3E2DDD}" type="pres">
      <dgm:prSet presAssocID="{F08B1D98-159E-4B93-AE77-4C955EC397A7}" presName="linearProcess" presStyleCnt="0"/>
      <dgm:spPr/>
    </dgm:pt>
    <dgm:pt modelId="{54F4DC6D-6B86-436E-9D81-9E9226D90402}" type="pres">
      <dgm:prSet presAssocID="{577C564A-038F-42DF-A040-40778C1DF886}" presName="textNode" presStyleLbl="node1" presStyleIdx="0" presStyleCnt="3" custScaleX="80448" custScaleY="74133" custLinFactNeighborX="-73459" custLinFactNeighborY="11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E5F103-237F-437C-92B4-F71B5E934B40}" type="pres">
      <dgm:prSet presAssocID="{1662CF36-22C9-4528-A4A7-1EAB0F0F5413}" presName="sibTrans" presStyleCnt="0"/>
      <dgm:spPr/>
    </dgm:pt>
    <dgm:pt modelId="{19D4DCE3-75F5-4131-8E84-3B9B2BE66624}" type="pres">
      <dgm:prSet presAssocID="{3CB5C6DB-3452-4980-96C0-360F747E179E}" presName="textNode" presStyleLbl="node1" presStyleIdx="1" presStyleCnt="3" custScaleX="91146" custScaleY="70349" custLinFactX="-680" custLinFactNeighborX="-100000" custLinFactNeighborY="4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84A2F1-F834-492A-979B-5E3701EF19E9}" type="pres">
      <dgm:prSet presAssocID="{B3DA3110-16F6-4AE8-9FB7-5BC7B4A9B70F}" presName="sibTrans" presStyleCnt="0"/>
      <dgm:spPr/>
    </dgm:pt>
    <dgm:pt modelId="{6112F2BF-24E9-4441-9DC3-C09F90B2A1F4}" type="pres">
      <dgm:prSet presAssocID="{A3F7659A-81E7-4123-B1F6-918E0B19C24A}" presName="textNode" presStyleLbl="node1" presStyleIdx="2" presStyleCnt="3" custScaleX="83012" custScaleY="76640" custLinFactX="-3472" custLinFactNeighborX="-100000" custLinFactNeighborY="-17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703CBEC-ECED-44B4-96A5-1A21570D98D1}" srcId="{F08B1D98-159E-4B93-AE77-4C955EC397A7}" destId="{A3F7659A-81E7-4123-B1F6-918E0B19C24A}" srcOrd="2" destOrd="0" parTransId="{DD71D64A-B975-401B-A1BA-9531DBD90562}" sibTransId="{EB1755A2-EDBA-43C6-AFBF-09227716A0A4}"/>
    <dgm:cxn modelId="{BAD2EDA6-8054-4C1B-BEBA-6351304CFDA9}" type="presOf" srcId="{A3F7659A-81E7-4123-B1F6-918E0B19C24A}" destId="{6112F2BF-24E9-4441-9DC3-C09F90B2A1F4}" srcOrd="0" destOrd="0" presId="urn:microsoft.com/office/officeart/2005/8/layout/hProcess9"/>
    <dgm:cxn modelId="{E90F8B4A-2EB2-4A27-9E38-FC3734C3E882}" type="presOf" srcId="{577C564A-038F-42DF-A040-40778C1DF886}" destId="{54F4DC6D-6B86-436E-9D81-9E9226D90402}" srcOrd="0" destOrd="0" presId="urn:microsoft.com/office/officeart/2005/8/layout/hProcess9"/>
    <dgm:cxn modelId="{9E975B37-2A81-4111-A6F4-483A0A70D728}" type="presOf" srcId="{3CB5C6DB-3452-4980-96C0-360F747E179E}" destId="{19D4DCE3-75F5-4131-8E84-3B9B2BE66624}" srcOrd="0" destOrd="0" presId="urn:microsoft.com/office/officeart/2005/8/layout/hProcess9"/>
    <dgm:cxn modelId="{BCF38CD7-37CD-4D74-B674-4F9E011864FA}" srcId="{F08B1D98-159E-4B93-AE77-4C955EC397A7}" destId="{3CB5C6DB-3452-4980-96C0-360F747E179E}" srcOrd="1" destOrd="0" parTransId="{EF1AEE7F-2172-4523-8257-0453D1495B65}" sibTransId="{B3DA3110-16F6-4AE8-9FB7-5BC7B4A9B70F}"/>
    <dgm:cxn modelId="{7E6E655E-3F8F-4E13-B170-A599558D4270}" type="presOf" srcId="{F08B1D98-159E-4B93-AE77-4C955EC397A7}" destId="{02AB1953-3FA2-466D-8001-395C94C9B00A}" srcOrd="0" destOrd="0" presId="urn:microsoft.com/office/officeart/2005/8/layout/hProcess9"/>
    <dgm:cxn modelId="{A5D88BFD-4277-4F2D-804A-22AF5D01AA8C}" srcId="{F08B1D98-159E-4B93-AE77-4C955EC397A7}" destId="{577C564A-038F-42DF-A040-40778C1DF886}" srcOrd="0" destOrd="0" parTransId="{89471FEF-361B-4167-A8DE-16FE74F4E4D0}" sibTransId="{1662CF36-22C9-4528-A4A7-1EAB0F0F5413}"/>
    <dgm:cxn modelId="{A4459AA2-3123-44A1-B4FD-C6B09AE3B4CC}" type="presParOf" srcId="{02AB1953-3FA2-466D-8001-395C94C9B00A}" destId="{000C5CD2-2C2D-434C-8AC0-4C40D92143F4}" srcOrd="0" destOrd="0" presId="urn:microsoft.com/office/officeart/2005/8/layout/hProcess9"/>
    <dgm:cxn modelId="{B1FF5E74-375D-44CE-A871-D2366CAD2D19}" type="presParOf" srcId="{02AB1953-3FA2-466D-8001-395C94C9B00A}" destId="{AC11EE2C-CF09-4861-87E4-B3240B3E2DDD}" srcOrd="1" destOrd="0" presId="urn:microsoft.com/office/officeart/2005/8/layout/hProcess9"/>
    <dgm:cxn modelId="{52F5AB3B-B99D-4F81-82D3-6AE09A890A17}" type="presParOf" srcId="{AC11EE2C-CF09-4861-87E4-B3240B3E2DDD}" destId="{54F4DC6D-6B86-436E-9D81-9E9226D90402}" srcOrd="0" destOrd="0" presId="urn:microsoft.com/office/officeart/2005/8/layout/hProcess9"/>
    <dgm:cxn modelId="{E1D0115C-F91D-4FD5-AAF2-421495D8CFBA}" type="presParOf" srcId="{AC11EE2C-CF09-4861-87E4-B3240B3E2DDD}" destId="{02E5F103-237F-437C-92B4-F71B5E934B40}" srcOrd="1" destOrd="0" presId="urn:microsoft.com/office/officeart/2005/8/layout/hProcess9"/>
    <dgm:cxn modelId="{A4DB55FA-36CD-43CB-97EE-87903EB6AC56}" type="presParOf" srcId="{AC11EE2C-CF09-4861-87E4-B3240B3E2DDD}" destId="{19D4DCE3-75F5-4131-8E84-3B9B2BE66624}" srcOrd="2" destOrd="0" presId="urn:microsoft.com/office/officeart/2005/8/layout/hProcess9"/>
    <dgm:cxn modelId="{81682F34-10B3-404E-99CE-9447136FC70B}" type="presParOf" srcId="{AC11EE2C-CF09-4861-87E4-B3240B3E2DDD}" destId="{A684A2F1-F834-492A-979B-5E3701EF19E9}" srcOrd="3" destOrd="0" presId="urn:microsoft.com/office/officeart/2005/8/layout/hProcess9"/>
    <dgm:cxn modelId="{0D5BC392-0710-4C04-90EA-E5FC79FDF743}" type="presParOf" srcId="{AC11EE2C-CF09-4861-87E4-B3240B3E2DDD}" destId="{6112F2BF-24E9-4441-9DC3-C09F90B2A1F4}" srcOrd="4" destOrd="0" presId="urn:microsoft.com/office/officeart/2005/8/layout/hProcess9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A85AC-80D3-4441-9195-97329036AFEF}">
      <dsp:nvSpPr>
        <dsp:cNvPr id="0" name=""/>
        <dsp:cNvSpPr/>
      </dsp:nvSpPr>
      <dsp:spPr>
        <a:xfrm>
          <a:off x="83354" y="0"/>
          <a:ext cx="1577579" cy="1577579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>
              <a:solidFill>
                <a:schemeClr val="bg1"/>
              </a:solidFill>
              <a:latin typeface="Optima"/>
            </a:rPr>
            <a:t>Welcome</a:t>
          </a:r>
          <a:endParaRPr lang="en-US" sz="2100" kern="1200" dirty="0">
            <a:solidFill>
              <a:schemeClr val="bg1"/>
            </a:solidFill>
            <a:latin typeface="Optima"/>
          </a:endParaRPr>
        </a:p>
      </dsp:txBody>
      <dsp:txXfrm>
        <a:off x="314385" y="231031"/>
        <a:ext cx="1115517" cy="11155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A85AC-80D3-4441-9195-97329036AFEF}">
      <dsp:nvSpPr>
        <dsp:cNvPr id="0" name=""/>
        <dsp:cNvSpPr/>
      </dsp:nvSpPr>
      <dsp:spPr>
        <a:xfrm>
          <a:off x="0" y="0"/>
          <a:ext cx="1577579" cy="1577579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smtClean="0">
              <a:solidFill>
                <a:schemeClr val="bg1"/>
              </a:solidFill>
            </a:rPr>
            <a:t>Bienvenue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31031" y="231031"/>
        <a:ext cx="1115517" cy="11155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0C5CD2-2C2D-434C-8AC0-4C40D92143F4}">
      <dsp:nvSpPr>
        <dsp:cNvPr id="0" name=""/>
        <dsp:cNvSpPr/>
      </dsp:nvSpPr>
      <dsp:spPr>
        <a:xfrm>
          <a:off x="1" y="665009"/>
          <a:ext cx="6879312" cy="1584154"/>
        </a:xfrm>
        <a:prstGeom prst="rightArrow">
          <a:avLst/>
        </a:prstGeom>
        <a:solidFill>
          <a:srgbClr val="D7DF23"/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4F4DC6D-6B86-436E-9D81-9E9226D90402}">
      <dsp:nvSpPr>
        <dsp:cNvPr id="0" name=""/>
        <dsp:cNvSpPr/>
      </dsp:nvSpPr>
      <dsp:spPr>
        <a:xfrm>
          <a:off x="0" y="1196895"/>
          <a:ext cx="1852679" cy="533948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 d’induction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4 semaines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26065" y="1222960"/>
        <a:ext cx="1800549" cy="481818"/>
      </dsp:txXfrm>
    </dsp:sp>
    <dsp:sp modelId="{19D4DCE3-75F5-4131-8E84-3B9B2BE66624}">
      <dsp:nvSpPr>
        <dsp:cNvPr id="0" name=""/>
        <dsp:cNvSpPr/>
      </dsp:nvSpPr>
      <dsp:spPr>
        <a:xfrm>
          <a:off x="2077905" y="1261896"/>
          <a:ext cx="1991926" cy="486411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Point </a:t>
          </a:r>
          <a:r>
            <a:rPr lang="fr-CH" sz="1200" b="1" kern="1200" dirty="0" err="1" smtClean="0">
              <a:solidFill>
                <a:schemeClr val="bg1"/>
              </a:solidFill>
            </a:rPr>
            <a:t>mi-période</a:t>
          </a:r>
          <a:r>
            <a:rPr lang="fr-CH" sz="1200" b="1" kern="1200" dirty="0" smtClean="0">
              <a:solidFill>
                <a:schemeClr val="bg1"/>
              </a:solidFill>
            </a:rPr>
            <a:t> d’essai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3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2101650" y="1285641"/>
        <a:ext cx="1944436" cy="438921"/>
      </dsp:txXfrm>
    </dsp:sp>
    <dsp:sp modelId="{6112F2BF-24E9-4441-9DC3-C09F90B2A1F4}">
      <dsp:nvSpPr>
        <dsp:cNvPr id="0" name=""/>
        <dsp:cNvSpPr/>
      </dsp:nvSpPr>
      <dsp:spPr>
        <a:xfrm>
          <a:off x="4325351" y="1204544"/>
          <a:ext cx="1669910" cy="592964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Décision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Fin période essai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5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4354297" y="1233490"/>
        <a:ext cx="1612018" cy="5350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0C5CD2-2C2D-434C-8AC0-4C40D92143F4}">
      <dsp:nvSpPr>
        <dsp:cNvPr id="0" name=""/>
        <dsp:cNvSpPr/>
      </dsp:nvSpPr>
      <dsp:spPr>
        <a:xfrm>
          <a:off x="1" y="0"/>
          <a:ext cx="6879312" cy="1795637"/>
        </a:xfrm>
        <a:prstGeom prst="rightArrow">
          <a:avLst/>
        </a:prstGeom>
        <a:solidFill>
          <a:srgbClr val="D7DF23"/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4F4DC6D-6B86-436E-9D81-9E9226D90402}">
      <dsp:nvSpPr>
        <dsp:cNvPr id="0" name=""/>
        <dsp:cNvSpPr/>
      </dsp:nvSpPr>
      <dsp:spPr>
        <a:xfrm>
          <a:off x="24173" y="639559"/>
          <a:ext cx="1781343" cy="532463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 d’induction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6 semaines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50166" y="665552"/>
        <a:ext cx="1729357" cy="480477"/>
      </dsp:txXfrm>
    </dsp:sp>
    <dsp:sp modelId="{19D4DCE3-75F5-4131-8E84-3B9B2BE66624}">
      <dsp:nvSpPr>
        <dsp:cNvPr id="0" name=""/>
        <dsp:cNvSpPr/>
      </dsp:nvSpPr>
      <dsp:spPr>
        <a:xfrm>
          <a:off x="2043134" y="648235"/>
          <a:ext cx="2018227" cy="505285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 </a:t>
          </a:r>
          <a:br>
            <a:rPr lang="fr-CH" sz="1200" b="1" kern="1200" dirty="0" smtClean="0">
              <a:solidFill>
                <a:schemeClr val="bg1"/>
              </a:solidFill>
            </a:rPr>
          </a:br>
          <a:r>
            <a:rPr lang="fr-CH" sz="1200" b="1" kern="1200" dirty="0" err="1" smtClean="0">
              <a:solidFill>
                <a:schemeClr val="bg1"/>
              </a:solidFill>
            </a:rPr>
            <a:t>Mi-période</a:t>
          </a:r>
          <a:r>
            <a:rPr lang="fr-CH" sz="1200" b="1" kern="1200" dirty="0" smtClean="0">
              <a:solidFill>
                <a:schemeClr val="bg1"/>
              </a:solidFill>
            </a:rPr>
            <a:t> d’essai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5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2067800" y="672901"/>
        <a:ext cx="1968895" cy="455953"/>
      </dsp:txXfrm>
    </dsp:sp>
    <dsp:sp modelId="{6112F2BF-24E9-4441-9DC3-C09F90B2A1F4}">
      <dsp:nvSpPr>
        <dsp:cNvPr id="0" name=""/>
        <dsp:cNvSpPr/>
      </dsp:nvSpPr>
      <dsp:spPr>
        <a:xfrm>
          <a:off x="4343504" y="610150"/>
          <a:ext cx="1838117" cy="550470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</a:t>
          </a:r>
          <a:br>
            <a:rPr lang="fr-CH" sz="1200" b="1" kern="1200" dirty="0" smtClean="0">
              <a:solidFill>
                <a:schemeClr val="bg1"/>
              </a:solidFill>
            </a:rPr>
          </a:br>
          <a:r>
            <a:rPr lang="fr-CH" sz="1200" b="1" kern="1200" dirty="0" smtClean="0">
              <a:solidFill>
                <a:schemeClr val="bg1"/>
              </a:solidFill>
            </a:rPr>
            <a:t>Fin période essai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11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4370376" y="637022"/>
        <a:ext cx="1784373" cy="496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690EF-4F9D-4F66-91CD-E8DE7CABB207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140C2-0E2E-45AF-BA64-DE6ADCBA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358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A6912-6851-4CEA-A4D4-6D29DF7CC74F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12F79-F5C2-490B-9685-0971D8833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44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53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22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7254">
              <a:defRPr/>
            </a:pP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44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05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7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402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47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27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620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Cotisation</a:t>
            </a:r>
            <a:r>
              <a:rPr lang="en-US" dirty="0" smtClean="0"/>
              <a:t> 2016=2015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717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618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12F79-F5C2-490B-9685-0971D88335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293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1363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9679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581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95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902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r>
              <a:rPr lang="en-US" baseline="0" dirty="0" smtClean="0"/>
              <a:t>Regarding the staff population of around 2500 staff members,  there is a team of Human Resources Advisers, commonly called HRAs, available to guide you with all the HR-related questions. </a:t>
            </a:r>
            <a:endParaRPr lang="fr-CH" baseline="0" dirty="0" smtClean="0"/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Frontline group is composed of a Group Leader, a deputy group leader and a team of HR generalists and administrative assistants. Depending on your Department or unit,  I let you read the name of “your Human resources adviser”.  You will meet them soon after your start of work.</a:t>
            </a:r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contact details of my colleagues are available on our web pages and in the directory.</a:t>
            </a:r>
            <a:endParaRPr lang="en-US" dirty="0" smtClean="0"/>
          </a:p>
          <a:p>
            <a:pPr defTabSz="948507"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1229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Interview takes place with supervisor during first 6 weeks;  usually HRA will also be in contact for a first meeting.</a:t>
            </a:r>
          </a:p>
          <a:p>
            <a:r>
              <a:rPr lang="en-US" dirty="0" smtClean="0"/>
              <a:t>Definition</a:t>
            </a:r>
            <a:r>
              <a:rPr lang="en-US" baseline="0" dirty="0" smtClean="0"/>
              <a:t> of work objectives, which can be modified as necessary according to service’s needs/changing priorities etc.</a:t>
            </a:r>
            <a:endParaRPr lang="en-US" dirty="0" smtClean="0"/>
          </a:p>
          <a:p>
            <a:r>
              <a:rPr lang="en-US" dirty="0" smtClean="0"/>
              <a:t>Chance</a:t>
            </a:r>
            <a:r>
              <a:rPr lang="en-US" baseline="0" dirty="0" smtClean="0"/>
              <a:t> to have feedback on what is expected during the first few months and what development may be needed (e.g. technical training, on-the-job learning etc.).</a:t>
            </a:r>
            <a:r>
              <a:rPr lang="en-US" baseline="0" dirty="0" smtClean="0">
                <a:solidFill>
                  <a:srgbClr val="00B050"/>
                </a:solidFill>
              </a:rPr>
              <a:t> Usually at the time of selection, the supervisor has identified the needs for development to adjust to the post requirements.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7485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probation period at CERN for Fellows lasts 6 months. </a:t>
            </a:r>
          </a:p>
          <a:p>
            <a:r>
              <a:rPr lang="en-GB" dirty="0"/>
              <a:t>1. The first one is the Induction Interview, mandatory for staff members and fellows. In the first 4 weeks of your contract, your supervisor and you will define the work objectives to </a:t>
            </a:r>
            <a:r>
              <a:rPr lang="en-GB" dirty="0" smtClean="0"/>
              <a:t>be achieved </a:t>
            </a:r>
            <a:r>
              <a:rPr lang="en-GB" dirty="0"/>
              <a:t>during the probation period. This interview is also an opportunity for a dialogue and to talk about your training needs.</a:t>
            </a:r>
          </a:p>
          <a:p>
            <a:r>
              <a:rPr lang="en-GB" dirty="0"/>
              <a:t>2. </a:t>
            </a:r>
            <a:r>
              <a:rPr lang="en-GB" dirty="0" smtClean="0"/>
              <a:t>After </a:t>
            </a:r>
            <a:r>
              <a:rPr lang="en-GB" dirty="0"/>
              <a:t>3 months </a:t>
            </a:r>
            <a:r>
              <a:rPr lang="en-GB" dirty="0" smtClean="0"/>
              <a:t>the supervisor receives an e-mail containing a reminder of the main steps of the probation period,</a:t>
            </a:r>
            <a:r>
              <a:rPr lang="en-GB" baseline="0" dirty="0" smtClean="0"/>
              <a:t> </a:t>
            </a:r>
            <a:r>
              <a:rPr lang="en-GB" dirty="0" smtClean="0"/>
              <a:t>but </a:t>
            </a:r>
            <a:r>
              <a:rPr lang="en-GB" dirty="0"/>
              <a:t>with no formal appraisal or report.</a:t>
            </a:r>
          </a:p>
          <a:p>
            <a:r>
              <a:rPr lang="en-GB" dirty="0"/>
              <a:t>3. The final decision to either end the probation or extend it for an additional 3 months is taken 5 months after the beginning of the contract . </a:t>
            </a:r>
          </a:p>
          <a:p>
            <a:r>
              <a:rPr lang="en-GB" dirty="0"/>
              <a:t>If all goes well, as in the vast majority of the cases, your appointment will be confirmed and you will receive an official notification.</a:t>
            </a:r>
          </a:p>
          <a:p>
            <a:r>
              <a:rPr lang="en-GB" dirty="0"/>
              <a:t>Of course, the whole process is transparent and you will receive an electronic copy of all </a:t>
            </a:r>
            <a:r>
              <a:rPr lang="en-GB" dirty="0" smtClean="0"/>
              <a:t>relevant the reports </a:t>
            </a:r>
            <a:r>
              <a:rPr lang="en-GB" dirty="0"/>
              <a:t>and you will be able to approve and comment on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282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r>
              <a:rPr lang="en-US" baseline="0" dirty="0" smtClean="0"/>
              <a:t>Regarding the staff population of around 2500 staff members,  there is a team of Human Resources Advisers, commonly called HRAs, available to guide you with all the HR-related questions. </a:t>
            </a:r>
            <a:endParaRPr lang="fr-CH" baseline="0" dirty="0" smtClean="0"/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Frontline group is composed of a Group Leader, a deputy group leader and a team of HR generalists and administrative assistants. Depending on your Department or unit,  I let you read the name of “your Human resources adviser”.  You will meet them soon after your start of work.</a:t>
            </a:r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contact details of my colleagues are available on our web pages and in the directory.</a:t>
            </a:r>
            <a:endParaRPr lang="en-US" dirty="0" smtClean="0"/>
          </a:p>
          <a:p>
            <a:pPr defTabSz="948507"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6988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12F79-F5C2-490B-9685-0971D883351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5629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09:00  →  09:55   Module 1: </a:t>
            </a:r>
            <a:r>
              <a:rPr lang="fr-FR" dirty="0" err="1" smtClean="0"/>
              <a:t>Welcome</a:t>
            </a:r>
            <a:r>
              <a:rPr lang="fr-FR" dirty="0" smtClean="0"/>
              <a:t> and </a:t>
            </a:r>
            <a:r>
              <a:rPr lang="fr-FR" dirty="0" err="1" smtClean="0"/>
              <a:t>presentations</a:t>
            </a:r>
            <a:r>
              <a:rPr lang="fr-FR" dirty="0" smtClean="0"/>
              <a:t> (for all)</a:t>
            </a:r>
          </a:p>
          <a:p>
            <a:r>
              <a:rPr lang="fr-FR" dirty="0" smtClean="0"/>
              <a:t>Essential info </a:t>
            </a:r>
            <a:r>
              <a:rPr lang="fr-FR" dirty="0" err="1" smtClean="0"/>
              <a:t>related</a:t>
            </a:r>
            <a:r>
              <a:rPr lang="fr-FR" dirty="0" smtClean="0"/>
              <a:t> to </a:t>
            </a:r>
            <a:r>
              <a:rPr lang="fr-FR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arrival</a:t>
            </a:r>
            <a:endParaRPr lang="fr-FR" baseline="0" dirty="0" smtClean="0"/>
          </a:p>
          <a:p>
            <a:endParaRPr lang="fr-FR" baseline="0" dirty="0" smtClean="0"/>
          </a:p>
          <a:p>
            <a:r>
              <a:rPr lang="fr-FR" dirty="0" smtClean="0"/>
              <a:t>CERN Service Portal</a:t>
            </a:r>
          </a:p>
          <a:p>
            <a:r>
              <a:rPr lang="fr-FR" dirty="0" smtClean="0"/>
              <a:t>IT Services</a:t>
            </a:r>
          </a:p>
          <a:p>
            <a:r>
              <a:rPr lang="fr-FR" dirty="0" smtClean="0"/>
              <a:t>Safety</a:t>
            </a:r>
          </a:p>
          <a:p>
            <a:r>
              <a:rPr lang="fr-FR" dirty="0" smtClean="0"/>
              <a:t>CERN Staff Association</a:t>
            </a:r>
          </a:p>
          <a:p>
            <a:endParaRPr lang="fr-FR" dirty="0" smtClean="0"/>
          </a:p>
          <a:p>
            <a:r>
              <a:rPr lang="fr-FR" dirty="0" smtClean="0"/>
              <a:t> 09:55  →  10:55   Module 2: Entrance </a:t>
            </a:r>
            <a:r>
              <a:rPr lang="fr-FR" dirty="0" err="1" smtClean="0"/>
              <a:t>formalities</a:t>
            </a:r>
            <a:r>
              <a:rPr lang="fr-FR" dirty="0" smtClean="0"/>
              <a:t> and workshops (for all) </a:t>
            </a:r>
          </a:p>
          <a:p>
            <a:endParaRPr lang="fr-FR" dirty="0" smtClean="0"/>
          </a:p>
          <a:p>
            <a:r>
              <a:rPr lang="fr-FR" dirty="0" err="1" smtClean="0"/>
              <a:t>Mandatory</a:t>
            </a:r>
            <a:r>
              <a:rPr lang="fr-FR" dirty="0" smtClean="0"/>
              <a:t>: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newcomer</a:t>
            </a:r>
            <a:r>
              <a:rPr lang="fr-FR" dirty="0" smtClean="0"/>
              <a:t> </a:t>
            </a:r>
            <a:r>
              <a:rPr lang="fr-FR" dirty="0" err="1" smtClean="0"/>
              <a:t>goes</a:t>
            </a:r>
            <a:r>
              <a:rPr lang="fr-FR" dirty="0" smtClean="0"/>
              <a:t> </a:t>
            </a:r>
            <a:r>
              <a:rPr lang="fr-FR" dirty="0" err="1" smtClean="0"/>
              <a:t>individually</a:t>
            </a:r>
            <a:r>
              <a:rPr lang="fr-FR" dirty="0" smtClean="0"/>
              <a:t> to one of the desks </a:t>
            </a:r>
            <a:r>
              <a:rPr lang="fr-FR" dirty="0" err="1" smtClean="0"/>
              <a:t>where</a:t>
            </a:r>
            <a:r>
              <a:rPr lang="fr-FR" dirty="0" smtClean="0"/>
              <a:t> an HR expert </a:t>
            </a:r>
            <a:r>
              <a:rPr lang="fr-FR" dirty="0" err="1" smtClean="0"/>
              <a:t>goes</a:t>
            </a:r>
            <a:r>
              <a:rPr lang="fr-FR" dirty="0" smtClean="0"/>
              <a:t> over the entrance </a:t>
            </a:r>
            <a:r>
              <a:rPr lang="fr-FR" dirty="0" err="1" smtClean="0"/>
              <a:t>formality</a:t>
            </a:r>
            <a:r>
              <a:rPr lang="fr-FR" dirty="0" smtClean="0"/>
              <a:t> documents.</a:t>
            </a:r>
          </a:p>
          <a:p>
            <a:endParaRPr lang="fr-FR" dirty="0" smtClean="0"/>
          </a:p>
          <a:p>
            <a:r>
              <a:rPr lang="fr-FR" dirty="0" err="1" smtClean="0"/>
              <a:t>Optional</a:t>
            </a:r>
            <a:r>
              <a:rPr lang="fr-FR" dirty="0" smtClean="0"/>
              <a:t>: Desks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newcomers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go to the experts/service </a:t>
            </a:r>
            <a:r>
              <a:rPr lang="fr-FR" dirty="0" err="1" smtClean="0"/>
              <a:t>owner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questions.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 10:55  →  11:20   Module 3: </a:t>
            </a:r>
            <a:r>
              <a:rPr lang="fr-FR" dirty="0" err="1" smtClean="0"/>
              <a:t>Additional</a:t>
            </a:r>
            <a:r>
              <a:rPr lang="fr-FR" dirty="0" smtClean="0"/>
              <a:t> information and workshops (</a:t>
            </a:r>
            <a:r>
              <a:rPr lang="fr-FR" dirty="0" err="1" smtClean="0"/>
              <a:t>Only</a:t>
            </a:r>
            <a:r>
              <a:rPr lang="fr-FR" dirty="0" smtClean="0"/>
              <a:t> for staff, </a:t>
            </a:r>
            <a:r>
              <a:rPr lang="fr-FR" dirty="0" err="1" smtClean="0"/>
              <a:t>fellows</a:t>
            </a:r>
            <a:r>
              <a:rPr lang="fr-FR" dirty="0" smtClean="0"/>
              <a:t> and </a:t>
            </a:r>
            <a:r>
              <a:rPr lang="fr-FR" dirty="0" err="1" smtClean="0"/>
              <a:t>students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r>
              <a:rPr lang="fr-FR" dirty="0" err="1" smtClean="0"/>
              <a:t>Health</a:t>
            </a:r>
            <a:r>
              <a:rPr lang="fr-FR" dirty="0" smtClean="0"/>
              <a:t> </a:t>
            </a:r>
            <a:r>
              <a:rPr lang="fr-FR" dirty="0" err="1" smtClean="0"/>
              <a:t>Insurance</a:t>
            </a:r>
            <a:r>
              <a:rPr lang="fr-FR" dirty="0" smtClean="0"/>
              <a:t> (CHIS)</a:t>
            </a:r>
          </a:p>
          <a:p>
            <a:r>
              <a:rPr lang="fr-FR" dirty="0" smtClean="0"/>
              <a:t>Pension </a:t>
            </a:r>
            <a:r>
              <a:rPr lang="fr-FR" dirty="0" err="1" smtClean="0"/>
              <a:t>Fund</a:t>
            </a:r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12F79-F5C2-490B-9685-0971D883351F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4796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261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aseline="0" dirty="0" smtClean="0"/>
              <a:t>Our Organisation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based</a:t>
            </a:r>
            <a:r>
              <a:rPr lang="fr-CH" baseline="0" dirty="0" smtClean="0"/>
              <a:t> on 5 values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underlying</a:t>
            </a:r>
            <a:r>
              <a:rPr lang="fr-CH" baseline="0" dirty="0" smtClean="0"/>
              <a:t> value of excellence.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values of </a:t>
            </a:r>
            <a:r>
              <a:rPr lang="fr-CH" baseline="0" dirty="0" err="1" smtClean="0"/>
              <a:t>creativity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diversity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commitment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professionalism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integrity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present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environmment</a:t>
            </a:r>
            <a:r>
              <a:rPr lang="fr-CH" baseline="0" dirty="0" smtClean="0"/>
              <a:t>. </a:t>
            </a:r>
          </a:p>
          <a:p>
            <a:endParaRPr lang="fr-CH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These</a:t>
            </a:r>
            <a:r>
              <a:rPr lang="en-US" baseline="0" dirty="0" smtClean="0"/>
              <a:t> 5 values </a:t>
            </a:r>
            <a:r>
              <a:rPr lang="fr-CH" baseline="0" dirty="0" smtClean="0"/>
              <a:t>are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at the </a:t>
            </a:r>
            <a:r>
              <a:rPr lang="fr-CH" baseline="0" dirty="0" err="1" smtClean="0"/>
              <a:t>heart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Code of </a:t>
            </a:r>
            <a:r>
              <a:rPr lang="fr-CH" baseline="0" dirty="0" err="1" smtClean="0"/>
              <a:t>Conduct</a:t>
            </a:r>
            <a:r>
              <a:rPr lang="fr-CH" baseline="0" dirty="0" smtClean="0"/>
              <a:t>.</a:t>
            </a:r>
          </a:p>
          <a:p>
            <a:r>
              <a:rPr lang="en-US" dirty="0" smtClean="0"/>
              <a:t>This tool</a:t>
            </a:r>
            <a:r>
              <a:rPr lang="en-US" baseline="0" dirty="0" smtClean="0"/>
              <a:t> provides us with a framework for interacting with each other, it sets a standard of how we are expected to treat others and to be treated by others in return.</a:t>
            </a:r>
            <a:endParaRPr lang="en-US" dirty="0" smtClean="0"/>
          </a:p>
          <a:p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30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29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85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33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250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0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737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815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578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76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 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997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90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18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4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29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56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49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083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71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11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71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175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07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283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773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60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46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1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68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384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317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79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106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96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9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74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61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38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07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08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1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2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17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36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842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177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8434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987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13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079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539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021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7902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486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085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61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1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10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71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09381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411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3739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35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8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60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505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989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0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35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92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255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266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819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982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8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570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872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956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</p:spTree>
    <p:extLst>
      <p:ext uri="{BB962C8B-B14F-4D97-AF65-F5344CB8AC3E}">
        <p14:creationId xmlns:p14="http://schemas.microsoft.com/office/powerpoint/2010/main" val="40977558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3" y="1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23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75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6063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3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38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935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63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16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92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3" y="1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23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94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0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99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57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94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06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344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412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8567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362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768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59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7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theme" Target="../theme/theme9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Induction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1" r:id="rId4"/>
    <p:sldLayoutId id="2147483679" r:id="rId5"/>
    <p:sldLayoutId id="2147483667" r:id="rId6"/>
    <p:sldLayoutId id="2147483674" r:id="rId7"/>
    <p:sldLayoutId id="2147483682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0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 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8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4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91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45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7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3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30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01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hyperlink" Target="mailto:HR-cards.support@cern.ch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InstallationServic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mailto:installation.service@cern.ch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r-dep.web.cern.ch/social/social-affairs-servic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hyperlink" Target="mailto:social.affairs@cern.ch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94773/contributions/2403921/attachments/1391806/2120495/James_Purvis_Welcome.m4v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pensionfund.cern.ch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6.xml"/><Relationship Id="rId4" Type="http://schemas.openxmlformats.org/officeDocument/2006/relationships/hyperlink" Target="mailto:pension-benefits@cern.ch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4.png"/><Relationship Id="rId7" Type="http://schemas.microsoft.com/office/2007/relationships/hdphoto" Target="../media/hdphoto2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36.png"/><Relationship Id="rId5" Type="http://schemas.openxmlformats.org/officeDocument/2006/relationships/image" Target="../media/image35.jp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pn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42.png"/><Relationship Id="rId11" Type="http://schemas.openxmlformats.org/officeDocument/2006/relationships/image" Target="../media/image47.jpe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4" Type="http://schemas.openxmlformats.org/officeDocument/2006/relationships/image" Target="../media/image40.jpe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/>
          </p:nvPr>
        </p:nvGraphicFramePr>
        <p:xfrm>
          <a:off x="6179355" y="53560"/>
          <a:ext cx="1660934" cy="1577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http://cdsweb.cern.ch/record/1056730/files/bul-pho-2007-046_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150" y="4036388"/>
            <a:ext cx="959327" cy="938319"/>
          </a:xfrm>
          <a:prstGeom prst="rect">
            <a:avLst/>
          </a:prstGeom>
          <a:noFill/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04333201"/>
              </p:ext>
            </p:extLst>
          </p:nvPr>
        </p:nvGraphicFramePr>
        <p:xfrm>
          <a:off x="1232707" y="1478458"/>
          <a:ext cx="1660934" cy="1577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074" name="Picture 2" descr="\\cern.ch\dfs\Users\v\VBLONDEA\Documents\Virginie\Projet Induction\Cartoonist\Dessin_Julien-intro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24871" y="399764"/>
            <a:ext cx="5496082" cy="4808308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Titre 3"/>
          <p:cNvSpPr>
            <a:spLocks noGrp="1"/>
          </p:cNvSpPr>
          <p:nvPr>
            <p:ph type="ctrTitle"/>
          </p:nvPr>
        </p:nvSpPr>
        <p:spPr>
          <a:xfrm>
            <a:off x="1483076" y="4081131"/>
            <a:ext cx="4089836" cy="976316"/>
          </a:xfrm>
        </p:spPr>
        <p:txBody>
          <a:bodyPr>
            <a:normAutofit/>
          </a:bodyPr>
          <a:lstStyle/>
          <a:p>
            <a:r>
              <a:rPr lang="fr-FR" sz="3300" b="0" dirty="0" smtClean="0"/>
              <a:t>Induction</a:t>
            </a:r>
            <a:endParaRPr lang="fr-FR" sz="3300" b="0" dirty="0"/>
          </a:p>
        </p:txBody>
      </p:sp>
    </p:spTree>
    <p:extLst>
      <p:ext uri="{BB962C8B-B14F-4D97-AF65-F5344CB8AC3E}">
        <p14:creationId xmlns:p14="http://schemas.microsoft.com/office/powerpoint/2010/main" val="421695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189600"/>
            <a:ext cx="8226854" cy="705332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1 – Cartes officielles - </a:t>
            </a:r>
            <a:r>
              <a:rPr lang="fr-FR" sz="3000" i="1" dirty="0">
                <a:solidFill>
                  <a:srgbClr val="001844"/>
                </a:solidFill>
              </a:rPr>
              <a:t>Official </a:t>
            </a:r>
            <a:r>
              <a:rPr lang="fr-FR" sz="3000" i="1" dirty="0" err="1">
                <a:solidFill>
                  <a:srgbClr val="001844"/>
                </a:solidFill>
              </a:rPr>
              <a:t>cards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ln cap="sq">
            <a:noFill/>
            <a:round/>
          </a:ln>
          <a:effectLst/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146" name="Picture 2" descr="\\cern.ch\dfs\Users\v\VBLONDEA\Documents\Virginie\Projet Induction\Photos - JPG\IMG_3226.JPG"/>
          <p:cNvPicPr>
            <a:picLocks noChangeAspect="1" noChangeArrowheads="1"/>
          </p:cNvPicPr>
          <p:nvPr/>
        </p:nvPicPr>
        <p:blipFill rotWithShape="1">
          <a:blip r:embed="rId3" cstate="print"/>
          <a:srcRect l="25854" t="13869" r="34791" b="2657"/>
          <a:stretch/>
        </p:blipFill>
        <p:spPr bwMode="auto">
          <a:xfrm>
            <a:off x="5689062" y="3117454"/>
            <a:ext cx="880288" cy="12475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914310" y="969281"/>
            <a:ext cx="7153080" cy="1477328"/>
            <a:chOff x="428596" y="1571612"/>
            <a:chExt cx="8286808" cy="1969770"/>
          </a:xfrm>
        </p:grpSpPr>
        <p:sp>
          <p:nvSpPr>
            <p:cNvPr id="11" name="TextBox 10"/>
            <p:cNvSpPr txBox="1"/>
            <p:nvPr/>
          </p:nvSpPr>
          <p:spPr>
            <a:xfrm>
              <a:off x="428596" y="1571612"/>
              <a:ext cx="8286808" cy="1969770"/>
            </a:xfrm>
            <a:prstGeom prst="rect">
              <a:avLst/>
            </a:prstGeom>
            <a:solidFill>
              <a:srgbClr val="D7DF23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rtlCol="0">
              <a:spAutoFit/>
            </a:bodyPr>
            <a:lstStyle/>
            <a:p>
              <a:r>
                <a:rPr lang="fr-FR" sz="1500" b="1" dirty="0" smtClean="0">
                  <a:solidFill>
                    <a:srgbClr val="001844"/>
                  </a:solidFill>
                </a:rPr>
                <a:t>Plus </a:t>
              </a:r>
              <a:r>
                <a:rPr lang="fr-FR" sz="1500" b="1" dirty="0">
                  <a:solidFill>
                    <a:srgbClr val="001844"/>
                  </a:solidFill>
                </a:rPr>
                <a:t>d’informations </a:t>
              </a:r>
              <a:r>
                <a:rPr lang="fr-FR" sz="1500" dirty="0">
                  <a:solidFill>
                    <a:srgbClr val="001844"/>
                  </a:solidFill>
                </a:rPr>
                <a:t>:</a:t>
              </a:r>
            </a:p>
            <a:p>
              <a:endParaRPr lang="fr-FR" sz="1500" dirty="0">
                <a:solidFill>
                  <a:srgbClr val="001844"/>
                </a:solidFill>
              </a:endParaRPr>
            </a:p>
            <a:p>
              <a:r>
                <a:rPr lang="fr-FR" sz="1500" b="1" dirty="0">
                  <a:solidFill>
                    <a:srgbClr val="001844"/>
                  </a:solidFill>
                </a:rPr>
                <a:t>Horaires d’ouverture </a:t>
              </a:r>
              <a:r>
                <a:rPr lang="fr-FR" sz="1500" dirty="0">
                  <a:solidFill>
                    <a:srgbClr val="001844"/>
                  </a:solidFill>
                </a:rPr>
                <a:t>: du lundi au vendredi de 8h30 à 12h30</a:t>
              </a:r>
            </a:p>
            <a:p>
              <a:r>
                <a:rPr lang="fr-FR" sz="1500" b="1" dirty="0">
                  <a:solidFill>
                    <a:srgbClr val="001844"/>
                  </a:solidFill>
                </a:rPr>
                <a:t>Bureau</a:t>
              </a:r>
              <a:r>
                <a:rPr lang="fr-FR" sz="1500" dirty="0">
                  <a:solidFill>
                    <a:srgbClr val="001844"/>
                  </a:solidFill>
                </a:rPr>
                <a:t> : 33/1-024</a:t>
              </a:r>
            </a:p>
            <a:p>
              <a:r>
                <a:rPr lang="fr-FR" sz="1500" b="1" dirty="0" smtClean="0">
                  <a:solidFill>
                    <a:srgbClr val="001844"/>
                  </a:solidFill>
                </a:rPr>
                <a:t>Email</a:t>
              </a:r>
              <a:r>
                <a:rPr lang="fr-FR" sz="1500" dirty="0" smtClean="0">
                  <a:solidFill>
                    <a:srgbClr val="001844"/>
                  </a:solidFill>
                </a:rPr>
                <a:t> </a:t>
              </a:r>
              <a:r>
                <a:rPr lang="fr-FR" sz="1500" dirty="0">
                  <a:solidFill>
                    <a:srgbClr val="001844"/>
                  </a:solidFill>
                </a:rPr>
                <a:t>: </a:t>
              </a:r>
              <a:r>
                <a:rPr lang="fr-FR" sz="1500" dirty="0">
                  <a:solidFill>
                    <a:srgbClr val="001844"/>
                  </a:solidFill>
                  <a:hlinkClick r:id="rId4"/>
                </a:rPr>
                <a:t>HR-cards.support@cern.ch</a:t>
              </a:r>
              <a:endParaRPr lang="fr-FR" sz="1500" dirty="0">
                <a:solidFill>
                  <a:srgbClr val="001844"/>
                </a:solidFill>
              </a:endParaRPr>
            </a:p>
            <a:p>
              <a:endParaRPr lang="fr-FR" sz="15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60714" t="76429" r="32589" b="21428"/>
            <a:stretch>
              <a:fillRect/>
            </a:stretch>
          </p:blipFill>
          <p:spPr bwMode="auto">
            <a:xfrm>
              <a:off x="2963482" y="1707973"/>
              <a:ext cx="1071570" cy="214315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grpSp>
        <p:nvGrpSpPr>
          <p:cNvPr id="12" name="Groupe 18"/>
          <p:cNvGrpSpPr/>
          <p:nvPr/>
        </p:nvGrpSpPr>
        <p:grpSpPr>
          <a:xfrm>
            <a:off x="7293759" y="857238"/>
            <a:ext cx="1393041" cy="1017992"/>
            <a:chOff x="6429388" y="214290"/>
            <a:chExt cx="1857388" cy="1357322"/>
          </a:xfrm>
          <a:solidFill>
            <a:srgbClr val="001844"/>
          </a:solidFill>
        </p:grpSpPr>
        <p:sp>
          <p:nvSpPr>
            <p:cNvPr id="14" name="Cloud 9"/>
            <p:cNvSpPr/>
            <p:nvPr/>
          </p:nvSpPr>
          <p:spPr>
            <a:xfrm>
              <a:off x="6429388" y="214290"/>
              <a:ext cx="1857388" cy="1357322"/>
            </a:xfrm>
            <a:prstGeom prst="cloud">
              <a:avLst/>
            </a:prstGeom>
            <a:grp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60714" t="76429" r="32589" b="21428"/>
            <a:stretch>
              <a:fillRect/>
            </a:stretch>
          </p:blipFill>
          <p:spPr bwMode="auto">
            <a:xfrm>
              <a:off x="6660752" y="714356"/>
              <a:ext cx="1428760" cy="285752"/>
            </a:xfrm>
            <a:prstGeom prst="rect">
              <a:avLst/>
            </a:prstGeom>
            <a:grpFill/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050" name="Picture 2" descr="\\cern.ch\dfs\Users\n\ndumeaux\Documents\My Pictures\Roxanna Banic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37" y="3114702"/>
            <a:ext cx="937711" cy="125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958502" y="3478232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Roxana Banica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72829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28416" y="3478232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Maria </a:t>
            </a:r>
            <a:r>
              <a:rPr lang="fr-FR" sz="1400" b="1" dirty="0" err="1">
                <a:solidFill>
                  <a:schemeClr val="bg1"/>
                </a:solidFill>
              </a:rPr>
              <a:t>Quintas</a:t>
            </a:r>
            <a:endParaRPr lang="fr-FR" sz="1400" b="1" dirty="0">
              <a:solidFill>
                <a:schemeClr val="bg1"/>
              </a:solidFill>
            </a:endParaRP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79494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563937" y="2206517"/>
            <a:ext cx="1995167" cy="994193"/>
          </a:xfrm>
          <a:prstGeom prst="ellipse">
            <a:avLst/>
          </a:prstGeom>
          <a:solidFill>
            <a:srgbClr val="EF509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/>
              <a:t>Bâtiment 33</a:t>
            </a:r>
          </a:p>
          <a:p>
            <a:pPr algn="ctr"/>
            <a:r>
              <a:rPr lang="fr-CH"/>
              <a:t>1er étage</a:t>
            </a:r>
          </a:p>
          <a:p>
            <a:pPr algn="ctr"/>
            <a:r>
              <a:rPr lang="fr-CH"/>
              <a:t>Bureau 24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918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v\VBLONDEA\Documents\Virginie\Projet Induction\Cartoonist\Dessin_Julien-importation.png"/>
          <p:cNvPicPr>
            <a:picLocks noChangeAspect="1" noChangeArrowheads="1"/>
          </p:cNvPicPr>
          <p:nvPr/>
        </p:nvPicPr>
        <p:blipFill>
          <a:blip r:embed="rId3" cstate="print"/>
          <a:srcRect l="2997"/>
          <a:stretch>
            <a:fillRect/>
          </a:stretch>
        </p:blipFill>
        <p:spPr bwMode="auto">
          <a:xfrm>
            <a:off x="5232576" y="323056"/>
            <a:ext cx="2749522" cy="4007662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71617" y="3984303"/>
            <a:ext cx="5962079" cy="976316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2 – Installation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2" descr="\\cern.ch\dfs\Users\v\VBLONDEA\Documents\Virginie\Projet Induction\Cartoonist\Dessin_Julien-import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007566" y="759322"/>
            <a:ext cx="1551124" cy="2193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336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2 – Installation</a:t>
            </a:r>
            <a:endParaRPr lang="en-US" sz="3000" dirty="0">
              <a:solidFill>
                <a:srgbClr val="001844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16856" y="775677"/>
            <a:ext cx="6507542" cy="3600986"/>
          </a:xfrm>
          <a:prstGeom prst="rect">
            <a:avLst/>
          </a:prstGeom>
          <a:ln>
            <a:solidFill>
              <a:srgbClr val="001844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b="1" dirty="0" smtClean="0">
                <a:solidFill>
                  <a:srgbClr val="00B1B0"/>
                </a:solidFill>
              </a:rPr>
              <a:t>Formalités douanières (selon pays de résidence) </a:t>
            </a:r>
          </a:p>
          <a:p>
            <a:pPr marL="285750" indent="-285750">
              <a:buFontTx/>
              <a:buChar char="-"/>
            </a:pPr>
            <a:r>
              <a:rPr lang="fr-FR" sz="1500" b="1" dirty="0" smtClean="0">
                <a:solidFill>
                  <a:srgbClr val="001844"/>
                </a:solidFill>
              </a:rPr>
              <a:t>Importation </a:t>
            </a:r>
            <a:r>
              <a:rPr lang="fr-FR" sz="1500" b="1" dirty="0">
                <a:solidFill>
                  <a:srgbClr val="001844"/>
                </a:solidFill>
              </a:rPr>
              <a:t>biens </a:t>
            </a:r>
            <a:r>
              <a:rPr lang="fr-FR" sz="1500" b="1" dirty="0" smtClean="0">
                <a:solidFill>
                  <a:srgbClr val="001844"/>
                </a:solidFill>
              </a:rPr>
              <a:t>personnels</a:t>
            </a:r>
          </a:p>
          <a:p>
            <a:pPr marL="285750" indent="-285750">
              <a:buFontTx/>
              <a:buChar char="-"/>
            </a:pPr>
            <a:r>
              <a:rPr lang="fr-FR" sz="1500" b="1" dirty="0" smtClean="0">
                <a:solidFill>
                  <a:srgbClr val="001844"/>
                </a:solidFill>
              </a:rPr>
              <a:t>Importation / achat véhicule</a:t>
            </a:r>
          </a:p>
          <a:p>
            <a:pPr marL="285750" indent="-285750">
              <a:buFontTx/>
              <a:buChar char="-"/>
            </a:pPr>
            <a:endParaRPr lang="fr-FR" sz="1200" b="1" dirty="0" smtClean="0">
              <a:solidFill>
                <a:srgbClr val="00B1B0"/>
              </a:solidFill>
            </a:endParaRPr>
          </a:p>
          <a:p>
            <a:r>
              <a:rPr lang="fr-FR" b="1" dirty="0" smtClean="0">
                <a:solidFill>
                  <a:srgbClr val="00B1B0"/>
                </a:solidFill>
              </a:rPr>
              <a:t>Formalités d’immatriculation de véhicule</a:t>
            </a:r>
            <a:r>
              <a:rPr lang="fr-FR" sz="1500" b="1" dirty="0">
                <a:solidFill>
                  <a:srgbClr val="00B1B0"/>
                </a:solidFill>
              </a:rPr>
              <a:t/>
            </a:r>
            <a:br>
              <a:rPr lang="fr-FR" sz="1500" b="1" dirty="0">
                <a:solidFill>
                  <a:srgbClr val="00B1B0"/>
                </a:solidFill>
              </a:rPr>
            </a:br>
            <a:r>
              <a:rPr lang="fr-FR" sz="1500" b="1" dirty="0" smtClean="0">
                <a:solidFill>
                  <a:srgbClr val="00B1B0"/>
                </a:solidFill>
              </a:rPr>
              <a:t>	</a:t>
            </a:r>
            <a:r>
              <a:rPr lang="fr-FR" sz="1500" b="1" dirty="0" smtClean="0">
                <a:solidFill>
                  <a:srgbClr val="001844"/>
                </a:solidFill>
              </a:rPr>
              <a:t>France </a:t>
            </a:r>
            <a:r>
              <a:rPr lang="fr-FR" sz="1500" b="1" dirty="0">
                <a:solidFill>
                  <a:srgbClr val="001844"/>
                </a:solidFill>
              </a:rPr>
              <a:t>– plaques </a:t>
            </a:r>
            <a:r>
              <a:rPr lang="fr-FR" sz="1500" b="1" dirty="0" smtClean="0">
                <a:solidFill>
                  <a:srgbClr val="001844"/>
                </a:solidFill>
              </a:rPr>
              <a:t>vertes</a:t>
            </a:r>
            <a:endParaRPr lang="fr-FR" sz="1500" b="1" dirty="0">
              <a:solidFill>
                <a:srgbClr val="001844"/>
              </a:solidFill>
            </a:endParaRPr>
          </a:p>
          <a:p>
            <a:pPr lvl="1"/>
            <a:endParaRPr lang="fr-FR" sz="1200" b="1" i="1" dirty="0">
              <a:solidFill>
                <a:srgbClr val="00B1B0"/>
              </a:solidFill>
            </a:endParaRPr>
          </a:p>
          <a:p>
            <a:r>
              <a:rPr lang="fr-FR" b="1" dirty="0">
                <a:solidFill>
                  <a:srgbClr val="00B1B0"/>
                </a:solidFill>
              </a:rPr>
              <a:t>Contact </a:t>
            </a:r>
            <a:r>
              <a:rPr lang="fr-FR" b="1" dirty="0" smtClean="0">
                <a:solidFill>
                  <a:srgbClr val="00B1B0"/>
                </a:solidFill>
              </a:rPr>
              <a:t>service de relocalisation</a:t>
            </a:r>
            <a:endParaRPr lang="fr-FR" b="1" dirty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500" b="1" dirty="0">
                <a:solidFill>
                  <a:srgbClr val="001844"/>
                </a:solidFill>
              </a:rPr>
              <a:t>Aide </a:t>
            </a:r>
            <a:r>
              <a:rPr lang="fr-FR" sz="1500" b="1" dirty="0" smtClean="0">
                <a:solidFill>
                  <a:srgbClr val="001844"/>
                </a:solidFill>
              </a:rPr>
              <a:t>professionnelle </a:t>
            </a:r>
            <a:r>
              <a:rPr lang="fr-FR" sz="1500" b="1" dirty="0">
                <a:solidFill>
                  <a:srgbClr val="001844"/>
                </a:solidFill>
              </a:rPr>
              <a:t>pour trouver logement, </a:t>
            </a:r>
            <a:r>
              <a:rPr lang="fr-FR" sz="1500" b="1" dirty="0" smtClean="0">
                <a:solidFill>
                  <a:srgbClr val="001844"/>
                </a:solidFill>
              </a:rPr>
              <a:t>école, </a:t>
            </a:r>
            <a:r>
              <a:rPr lang="fr-FR" sz="1500" b="1" dirty="0">
                <a:solidFill>
                  <a:srgbClr val="001844"/>
                </a:solidFill>
              </a:rPr>
              <a:t>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500" b="1" dirty="0" smtClean="0">
                <a:solidFill>
                  <a:srgbClr val="001844"/>
                </a:solidFill>
              </a:rPr>
              <a:t>Payant</a:t>
            </a:r>
          </a:p>
          <a:p>
            <a:pPr marL="285750" indent="-285750">
              <a:buFontTx/>
              <a:buChar char="-"/>
            </a:pPr>
            <a:endParaRPr lang="fr-FR" sz="1500" b="1" dirty="0">
              <a:solidFill>
                <a:srgbClr val="00B1B0"/>
              </a:solidFill>
            </a:endParaRPr>
          </a:p>
          <a:p>
            <a:pPr lvl="1"/>
            <a:r>
              <a:rPr lang="fr-FR" sz="1500" b="1" dirty="0" smtClean="0">
                <a:solidFill>
                  <a:srgbClr val="00B1B0"/>
                </a:solidFill>
              </a:rPr>
              <a:t>Pour titulaires uniquement: </a:t>
            </a:r>
            <a:r>
              <a:rPr lang="fr-FR" sz="1500" b="1" i="1" dirty="0">
                <a:solidFill>
                  <a:srgbClr val="00B1B0"/>
                </a:solidFill>
              </a:rPr>
              <a:t>prise en charge du déménagement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500" b="1" i="1" dirty="0">
                <a:solidFill>
                  <a:srgbClr val="001844"/>
                </a:solidFill>
              </a:rPr>
              <a:t>3 devis nécessaires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500" b="1" i="1" dirty="0">
                <a:solidFill>
                  <a:srgbClr val="001844"/>
                </a:solidFill>
              </a:rPr>
              <a:t>délai 24 mois</a:t>
            </a:r>
          </a:p>
          <a:p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12" name="Cloud 11"/>
          <p:cNvSpPr/>
          <p:nvPr/>
        </p:nvSpPr>
        <p:spPr>
          <a:xfrm rot="1683401">
            <a:off x="7622800" y="3083621"/>
            <a:ext cx="1125149" cy="828072"/>
          </a:xfrm>
          <a:prstGeom prst="cloud">
            <a:avLst/>
          </a:prstGeom>
          <a:solidFill>
            <a:srgbClr val="00B1B0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2400" b="1" kern="0" dirty="0">
                <a:solidFill>
                  <a:prstClr val="white"/>
                </a:solidFill>
                <a:latin typeface="Calibri"/>
              </a:rPr>
              <a:t>HRA</a:t>
            </a:r>
            <a:endParaRPr lang="en-US" sz="2400" b="1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052" name="Picture 4" descr="http://www.gifsmaniac.com/gifs-animes/drapeaux/suisse/drapeaux-suisse-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62697" flipH="1">
            <a:off x="7942488" y="1319065"/>
            <a:ext cx="987199" cy="1048899"/>
          </a:xfrm>
          <a:prstGeom prst="rect">
            <a:avLst/>
          </a:prstGeom>
          <a:noFill/>
        </p:spPr>
      </p:pic>
      <p:pic>
        <p:nvPicPr>
          <p:cNvPr id="2054" name="Picture 6" descr="http://francaisdefrance.files.wordpress.com/2010/01/drapeau-francais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778245">
            <a:off x="166097" y="1450778"/>
            <a:ext cx="886316" cy="941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414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2 – Installation</a:t>
            </a:r>
            <a:endParaRPr lang="en-US" sz="3000" dirty="0">
              <a:solidFill>
                <a:srgbClr val="00184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58983" y="1137072"/>
            <a:ext cx="6970567" cy="1246495"/>
          </a:xfrm>
          <a:prstGeom prst="rect">
            <a:avLst/>
          </a:prstGeom>
          <a:solidFill>
            <a:srgbClr val="D7DF2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r>
              <a:rPr lang="fr-FR" sz="1500" b="1" dirty="0" smtClean="0">
                <a:solidFill>
                  <a:srgbClr val="001844"/>
                </a:solidFill>
              </a:rPr>
              <a:t>Plus </a:t>
            </a:r>
            <a:r>
              <a:rPr lang="fr-FR" sz="1500" b="1" dirty="0">
                <a:solidFill>
                  <a:srgbClr val="001844"/>
                </a:solidFill>
              </a:rPr>
              <a:t>d’informations </a:t>
            </a:r>
            <a:r>
              <a:rPr lang="fr-FR" sz="1500" dirty="0">
                <a:solidFill>
                  <a:srgbClr val="001844"/>
                </a:solidFill>
              </a:rPr>
              <a:t>: </a:t>
            </a:r>
            <a:r>
              <a:rPr lang="en-GB" sz="1350" b="1" u="sng" dirty="0">
                <a:solidFill>
                  <a:srgbClr val="001844"/>
                </a:solidFill>
                <a:hlinkClick r:id="rId3"/>
              </a:rPr>
              <a:t>http://cern.ch/InstallationService</a:t>
            </a:r>
            <a:endParaRPr lang="en-US" sz="1350" dirty="0">
              <a:solidFill>
                <a:srgbClr val="001844"/>
              </a:solidFill>
            </a:endParaRPr>
          </a:p>
          <a:p>
            <a:endParaRPr lang="fr-FR" sz="1500" dirty="0">
              <a:solidFill>
                <a:srgbClr val="001844"/>
              </a:solidFill>
            </a:endParaRPr>
          </a:p>
          <a:p>
            <a:r>
              <a:rPr lang="fr-FR" sz="1500" b="1" dirty="0">
                <a:solidFill>
                  <a:srgbClr val="001844"/>
                </a:solidFill>
              </a:rPr>
              <a:t>Horaires d’ouverture </a:t>
            </a:r>
            <a:r>
              <a:rPr lang="fr-FR" sz="1500" dirty="0">
                <a:solidFill>
                  <a:srgbClr val="001844"/>
                </a:solidFill>
              </a:rPr>
              <a:t>: du lundi au vendredi de 14h à 17h</a:t>
            </a:r>
          </a:p>
          <a:p>
            <a:r>
              <a:rPr lang="fr-FR" sz="1500" b="1" dirty="0">
                <a:solidFill>
                  <a:srgbClr val="001844"/>
                </a:solidFill>
              </a:rPr>
              <a:t>Bureau</a:t>
            </a:r>
            <a:r>
              <a:rPr lang="fr-FR" sz="1500" dirty="0">
                <a:solidFill>
                  <a:srgbClr val="001844"/>
                </a:solidFill>
              </a:rPr>
              <a:t> : </a:t>
            </a:r>
            <a:r>
              <a:rPr lang="fr-CH" sz="1500" dirty="0">
                <a:solidFill>
                  <a:srgbClr val="001844"/>
                </a:solidFill>
              </a:rPr>
              <a:t>73/1-003</a:t>
            </a:r>
            <a:endParaRPr lang="fr-FR" sz="1500" dirty="0">
              <a:solidFill>
                <a:srgbClr val="001844"/>
              </a:solidFill>
            </a:endParaRPr>
          </a:p>
          <a:p>
            <a:r>
              <a:rPr lang="fr-FR" sz="1500" b="1" dirty="0">
                <a:solidFill>
                  <a:srgbClr val="001844"/>
                </a:solidFill>
              </a:rPr>
              <a:t>Email</a:t>
            </a:r>
            <a:r>
              <a:rPr lang="fr-FR" sz="1500" dirty="0">
                <a:solidFill>
                  <a:srgbClr val="001844"/>
                </a:solidFill>
              </a:rPr>
              <a:t> : </a:t>
            </a:r>
            <a:r>
              <a:rPr lang="fr-FR" sz="1500" dirty="0">
                <a:solidFill>
                  <a:srgbClr val="001844"/>
                </a:solidFill>
                <a:hlinkClick r:id="rId4"/>
              </a:rPr>
              <a:t>installation.service@cern.ch</a:t>
            </a:r>
            <a:endParaRPr lang="fr-FR" sz="1500" dirty="0">
              <a:solidFill>
                <a:srgbClr val="001844"/>
              </a:solidFill>
            </a:endParaRPr>
          </a:p>
        </p:txBody>
      </p:sp>
      <p:pic>
        <p:nvPicPr>
          <p:cNvPr id="13" name="Picture 2" descr="\\cern.ch\dfs\Users\v\VBLONDEA\Documents\Virginie\Projet Induction\Photos - JPG\SPS\IMG_3250.JPG"/>
          <p:cNvPicPr>
            <a:picLocks noChangeAspect="1" noChangeArrowheads="1"/>
          </p:cNvPicPr>
          <p:nvPr/>
        </p:nvPicPr>
        <p:blipFill rotWithShape="1">
          <a:blip r:embed="rId5" cstate="print"/>
          <a:srcRect l="16434" r="30635" b="1845"/>
          <a:stretch/>
        </p:blipFill>
        <p:spPr bwMode="auto">
          <a:xfrm>
            <a:off x="5050700" y="2903334"/>
            <a:ext cx="1007200" cy="1337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\\cern.ch\dfs\Users\n\ndumeaux\Documents\My Pictures\Camille GILLE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08" y="2896081"/>
            <a:ext cx="986052" cy="131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10902" y="3213777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Camille Gilles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74493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0399" y="3213777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Karine Robert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74407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" name="Picture 2" descr="\\cern.ch\dfs\Users\v\VBLONDEA\Documents\Virginie\Projet Induction\Cartoonist\Dessin_Julien-intégration.png"/>
          <p:cNvPicPr>
            <a:picLocks noChangeAspect="1" noChangeArrowheads="1"/>
          </p:cNvPicPr>
          <p:nvPr/>
        </p:nvPicPr>
        <p:blipFill>
          <a:blip r:embed="rId3" cstate="print"/>
          <a:srcRect l="990"/>
          <a:stretch>
            <a:fillRect/>
          </a:stretch>
        </p:blipFill>
        <p:spPr bwMode="auto">
          <a:xfrm>
            <a:off x="3920341" y="120312"/>
            <a:ext cx="4853653" cy="4943177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38126" y="4176067"/>
            <a:ext cx="6057900" cy="607976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Intégration - </a:t>
            </a:r>
            <a:r>
              <a:rPr lang="fr-FR" sz="3000" i="1" dirty="0" err="1">
                <a:solidFill>
                  <a:srgbClr val="001844"/>
                </a:solidFill>
              </a:rPr>
              <a:t>Integration</a:t>
            </a:r>
            <a:endParaRPr lang="fr-FR" sz="3000" i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5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112" y="230313"/>
            <a:ext cx="8226854" cy="705332"/>
          </a:xfrm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Intégration - </a:t>
            </a:r>
            <a:r>
              <a:rPr lang="fr-FR" sz="3000" i="1" dirty="0" err="1">
                <a:solidFill>
                  <a:srgbClr val="001844"/>
                </a:solidFill>
              </a:rPr>
              <a:t>Integration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29050" y="807403"/>
            <a:ext cx="7456326" cy="307777"/>
          </a:xfrm>
          <a:prstGeom prst="rect">
            <a:avLst/>
          </a:prstGeom>
          <a:solidFill>
            <a:srgbClr val="D7DF23"/>
          </a:solidFill>
          <a:ln>
            <a:solidFill>
              <a:srgbClr val="D7DF2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1400" dirty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Pour vous et </a:t>
            </a:r>
            <a:r>
              <a:rPr lang="fr-FR" sz="1400" dirty="0" smtClean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votre famille, </a:t>
            </a:r>
            <a:r>
              <a:rPr lang="fr-FR" sz="1400" dirty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le Service </a:t>
            </a:r>
            <a:r>
              <a:rPr lang="fr-FR" sz="1400" dirty="0" smtClean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des Affaires Sociales </a:t>
            </a:r>
            <a:r>
              <a:rPr lang="fr-FR" sz="1400" dirty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propose de l’aide sur :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825835" y="1315235"/>
            <a:ext cx="1285884" cy="786981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Loisirs</a:t>
            </a:r>
            <a:endParaRPr lang="en-US" sz="15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1711233" y="2489579"/>
            <a:ext cx="2464611" cy="1768091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Vie quotidienne</a:t>
            </a:r>
            <a:endParaRPr lang="en-US" sz="15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1385112" y="3694670"/>
            <a:ext cx="1393041" cy="661408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Assurances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99849" y="2354193"/>
            <a:ext cx="1125149" cy="737931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Electricité</a:t>
            </a:r>
          </a:p>
          <a:p>
            <a:pPr algn="ctr"/>
            <a:r>
              <a:rPr lang="fr-CH" sz="1350" dirty="0">
                <a:solidFill>
                  <a:schemeClr val="tx1"/>
                </a:solidFill>
              </a:rPr>
              <a:t>Eau, Gaz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178047" y="3694671"/>
            <a:ext cx="1285884" cy="661408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Permis de conduire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390853" y="3694670"/>
            <a:ext cx="1393041" cy="564861"/>
          </a:xfrm>
          <a:prstGeom prst="roundRect">
            <a:avLst/>
          </a:prstGeom>
          <a:solidFill>
            <a:srgbClr val="001844"/>
          </a:solidFill>
          <a:effectLst>
            <a:outerShdw blurRad="39000" dist="25400" dir="5400000" rotWithShape="0">
              <a:srgbClr val="000000">
                <a:alpha val="38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chemeClr val="bg1"/>
                </a:solidFill>
              </a:rPr>
              <a:t>Cours de langues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08135" y="2609151"/>
            <a:ext cx="1446620" cy="803678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Travail pour les conjoints</a:t>
            </a:r>
            <a:endParaRPr lang="en-US" sz="1500" b="1" dirty="0"/>
          </a:p>
        </p:txBody>
      </p:sp>
      <p:sp>
        <p:nvSpPr>
          <p:cNvPr id="18" name="Rounded Rectangle 17"/>
          <p:cNvSpPr/>
          <p:nvPr/>
        </p:nvSpPr>
        <p:spPr>
          <a:xfrm rot="20198950">
            <a:off x="196171" y="1421550"/>
            <a:ext cx="1393041" cy="803678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Logement</a:t>
            </a:r>
            <a:endParaRPr lang="en-US" sz="1350" b="1" dirty="0"/>
          </a:p>
        </p:txBody>
      </p:sp>
      <p:sp>
        <p:nvSpPr>
          <p:cNvPr id="19" name="Flowchart: Alternate Process 18"/>
          <p:cNvSpPr/>
          <p:nvPr/>
        </p:nvSpPr>
        <p:spPr>
          <a:xfrm>
            <a:off x="4723115" y="3603754"/>
            <a:ext cx="1907441" cy="653916"/>
          </a:xfrm>
          <a:prstGeom prst="flowChartAlternateProcess">
            <a:avLst/>
          </a:prstGeom>
          <a:solidFill>
            <a:srgbClr val="001844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Santé</a:t>
            </a:r>
          </a:p>
          <a:p>
            <a:pPr algn="ctr"/>
            <a:r>
              <a:rPr lang="fr-CH" sz="1400" b="1" dirty="0"/>
              <a:t>Protection sociale</a:t>
            </a:r>
            <a:endParaRPr lang="en-US" sz="14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3128497" y="2408034"/>
            <a:ext cx="1461281" cy="724024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Formalités administratives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 rot="20198950">
            <a:off x="183001" y="2068341"/>
            <a:ext cx="1925015" cy="496285"/>
          </a:xfrm>
          <a:prstGeom prst="roundRect">
            <a:avLst/>
          </a:prstGeom>
          <a:solidFill>
            <a:srgbClr val="D7DF23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rgbClr val="001844"/>
                </a:solidFill>
              </a:rPr>
              <a:t>Service du logement au CERN</a:t>
            </a:r>
            <a:endParaRPr lang="en-US" sz="1100" b="1" dirty="0">
              <a:solidFill>
                <a:srgbClr val="001844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583870" y="1832242"/>
            <a:ext cx="1315323" cy="375050"/>
          </a:xfrm>
          <a:prstGeom prst="roundRect">
            <a:avLst/>
          </a:prstGeom>
          <a:solidFill>
            <a:srgbClr val="D7DF23"/>
          </a:solidFill>
          <a:ln>
            <a:solidFill>
              <a:srgbClr val="D7DF2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350" b="1" dirty="0">
                <a:solidFill>
                  <a:srgbClr val="001844"/>
                </a:solidFill>
              </a:rPr>
              <a:t>Clubs au CERN</a:t>
            </a:r>
            <a:endParaRPr lang="en-US" sz="1050" b="1" dirty="0">
              <a:solidFill>
                <a:srgbClr val="001844"/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 rot="1495449">
            <a:off x="7492831" y="1656074"/>
            <a:ext cx="1446620" cy="803678"/>
          </a:xfrm>
          <a:prstGeom prst="flowChartAlternateProcess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Education</a:t>
            </a:r>
          </a:p>
          <a:p>
            <a:pPr algn="ctr"/>
            <a:r>
              <a:rPr lang="fr-CH" sz="1500" b="1" dirty="0"/>
              <a:t>Scolarité</a:t>
            </a:r>
            <a:endParaRPr lang="en-US" sz="1500" b="1" dirty="0"/>
          </a:p>
        </p:txBody>
      </p:sp>
      <p:sp>
        <p:nvSpPr>
          <p:cNvPr id="6" name="Flowchart: Alternate Process 5"/>
          <p:cNvSpPr/>
          <p:nvPr/>
        </p:nvSpPr>
        <p:spPr>
          <a:xfrm rot="21068693">
            <a:off x="5484825" y="1350844"/>
            <a:ext cx="1446620" cy="803678"/>
          </a:xfrm>
          <a:prstGeom prst="flowChartAlternateProcess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Modes de garde</a:t>
            </a:r>
            <a:endParaRPr lang="en-US" sz="1500" b="1" dirty="0"/>
          </a:p>
        </p:txBody>
      </p:sp>
      <p:sp>
        <p:nvSpPr>
          <p:cNvPr id="22" name="Flowchart: Alternate Process 21"/>
          <p:cNvSpPr/>
          <p:nvPr/>
        </p:nvSpPr>
        <p:spPr>
          <a:xfrm rot="21068693">
            <a:off x="5369140" y="2046850"/>
            <a:ext cx="1835691" cy="419219"/>
          </a:xfrm>
          <a:prstGeom prst="flowChartAlternateProcess">
            <a:avLst/>
          </a:prstGeom>
          <a:solidFill>
            <a:srgbClr val="D7DF23"/>
          </a:solidFill>
          <a:ln>
            <a:solidFill>
              <a:srgbClr val="D7DF2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rgbClr val="001844"/>
                </a:solidFill>
              </a:rPr>
              <a:t>Crèche et Jardin d’enfants au CERN</a:t>
            </a:r>
            <a:endParaRPr lang="en-US" sz="1400" b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9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5" grpId="0" animBg="1"/>
      <p:bldP spid="20" grpId="0" animBg="1"/>
      <p:bldP spid="21" grpId="0" animBg="1"/>
      <p:bldP spid="7" grpId="0" animBg="1"/>
      <p:bldP spid="6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59114"/>
            <a:ext cx="8362950" cy="705332"/>
          </a:xfrm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L’offre du service </a:t>
            </a:r>
            <a:r>
              <a:rPr lang="fr-FR" sz="3000" dirty="0" smtClean="0">
                <a:solidFill>
                  <a:srgbClr val="001844"/>
                </a:solidFill>
              </a:rPr>
              <a:t>des Affaires Sociales…</a:t>
            </a:r>
            <a:r>
              <a:rPr lang="fr-FR" sz="3000" dirty="0">
                <a:solidFill>
                  <a:srgbClr val="001844"/>
                </a:solidFill>
              </a:rPr>
              <a:t/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fr-FR" sz="3000" dirty="0">
                <a:solidFill>
                  <a:srgbClr val="001844"/>
                </a:solidFill>
              </a:rPr>
              <a:t>The S</a:t>
            </a:r>
            <a:r>
              <a:rPr lang="fr-FR" sz="3000" i="1" dirty="0">
                <a:solidFill>
                  <a:srgbClr val="001844"/>
                </a:solidFill>
              </a:rPr>
              <a:t>ocial </a:t>
            </a:r>
            <a:r>
              <a:rPr lang="fr-FR" sz="3000" i="1" dirty="0" smtClean="0">
                <a:solidFill>
                  <a:srgbClr val="001844"/>
                </a:solidFill>
              </a:rPr>
              <a:t>Affairs </a:t>
            </a:r>
            <a:r>
              <a:rPr lang="fr-FR" sz="3000" i="1" dirty="0" err="1" smtClean="0">
                <a:solidFill>
                  <a:srgbClr val="001844"/>
                </a:solidFill>
              </a:rPr>
              <a:t>Service’s</a:t>
            </a:r>
            <a:r>
              <a:rPr lang="fr-FR" sz="3000" i="1" dirty="0" smtClean="0">
                <a:solidFill>
                  <a:srgbClr val="001844"/>
                </a:solidFill>
              </a:rPr>
              <a:t> </a:t>
            </a:r>
            <a:r>
              <a:rPr lang="fr-FR" sz="3000" i="1" dirty="0" err="1">
                <a:solidFill>
                  <a:srgbClr val="001844"/>
                </a:solidFill>
              </a:rPr>
              <a:t>offer</a:t>
            </a:r>
            <a:r>
              <a:rPr lang="fr-FR" sz="3000" i="1" dirty="0">
                <a:solidFill>
                  <a:srgbClr val="001844"/>
                </a:solidFill>
              </a:rPr>
              <a:t>…</a:t>
            </a:r>
            <a:endParaRPr lang="en-US" sz="3000" dirty="0">
              <a:solidFill>
                <a:srgbClr val="001844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96472" y="1675262"/>
            <a:ext cx="1851453" cy="1137824"/>
          </a:xfrm>
          <a:prstGeom prst="roundRect">
            <a:avLst>
              <a:gd name="adj" fmla="val 10000"/>
            </a:avLst>
          </a:prstGeom>
          <a:blipFill rotWithShape="0">
            <a:blip r:embed="rId3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TextBox 4"/>
          <p:cNvSpPr txBox="1"/>
          <p:nvPr/>
        </p:nvSpPr>
        <p:spPr>
          <a:xfrm>
            <a:off x="2933700" y="1243426"/>
            <a:ext cx="58864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r-CH" sz="2400" b="1" dirty="0">
                <a:solidFill>
                  <a:srgbClr val="00B1B0"/>
                </a:solidFill>
              </a:rPr>
              <a:t>Une information adaptée à votre situation </a:t>
            </a:r>
            <a:r>
              <a:rPr lang="fr-CH" sz="2400" b="1" dirty="0" smtClean="0">
                <a:solidFill>
                  <a:srgbClr val="00B1B0"/>
                </a:solidFill>
              </a:rPr>
              <a:t>personnelle</a:t>
            </a:r>
          </a:p>
          <a:p>
            <a:pPr lvl="0"/>
            <a:endParaRPr lang="fr-CH" sz="2400" b="1" dirty="0" smtClean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2400" b="1" dirty="0">
                <a:solidFill>
                  <a:srgbClr val="00B1B0"/>
                </a:solidFill>
              </a:rPr>
              <a:t>Un lieu de conseil et/ou de </a:t>
            </a:r>
            <a:r>
              <a:rPr lang="fr-CH" sz="2400" b="1" dirty="0" smtClean="0">
                <a:solidFill>
                  <a:srgbClr val="00B1B0"/>
                </a:solidFill>
              </a:rPr>
              <a:t>soutien</a:t>
            </a:r>
          </a:p>
          <a:p>
            <a:endParaRPr lang="fr-CH" sz="2400" b="1" dirty="0" smtClean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2400" b="1" dirty="0">
                <a:solidFill>
                  <a:srgbClr val="00B1B0"/>
                </a:solidFill>
              </a:rPr>
              <a:t>Entretiens confidentiels</a:t>
            </a:r>
            <a:endParaRPr lang="en-US" sz="2400" b="1" dirty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fr-CH" dirty="0" smtClean="0"/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36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24" y="139747"/>
            <a:ext cx="8226854" cy="705332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Intégration - </a:t>
            </a:r>
            <a:r>
              <a:rPr lang="fr-FR" sz="3000" i="1" dirty="0" err="1">
                <a:solidFill>
                  <a:srgbClr val="001844"/>
                </a:solidFill>
              </a:rPr>
              <a:t>Integration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5869" y="1123292"/>
            <a:ext cx="6949459" cy="1131079"/>
          </a:xfrm>
          <a:prstGeom prst="rect">
            <a:avLst/>
          </a:prstGeom>
          <a:solidFill>
            <a:srgbClr val="D7DF23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r>
              <a:rPr lang="fr-FR" sz="1300" b="1" dirty="0" smtClean="0">
                <a:solidFill>
                  <a:srgbClr val="001844"/>
                </a:solidFill>
              </a:rPr>
              <a:t>Plus </a:t>
            </a:r>
            <a:r>
              <a:rPr lang="fr-FR" sz="1300" b="1" dirty="0">
                <a:solidFill>
                  <a:srgbClr val="001844"/>
                </a:solidFill>
              </a:rPr>
              <a:t>d’informations </a:t>
            </a:r>
            <a:r>
              <a:rPr lang="fr-FR" sz="1300" b="1" dirty="0"/>
              <a:t>: </a:t>
            </a:r>
            <a:r>
              <a:rPr lang="fr-FR" sz="1300" b="1" dirty="0">
                <a:hlinkClick r:id="rId3"/>
              </a:rPr>
              <a:t>http://hr-dep.web.cern.ch/social/social-affairs-service</a:t>
            </a:r>
            <a:r>
              <a:rPr lang="fr-FR" sz="1300" b="1" dirty="0"/>
              <a:t> </a:t>
            </a:r>
            <a:endParaRPr lang="fr-FR" sz="1300" dirty="0"/>
          </a:p>
          <a:p>
            <a:endParaRPr lang="fr-FR" sz="1300" dirty="0"/>
          </a:p>
          <a:p>
            <a:r>
              <a:rPr lang="fr-FR" sz="1300" b="1" dirty="0">
                <a:solidFill>
                  <a:srgbClr val="001844"/>
                </a:solidFill>
              </a:rPr>
              <a:t>Horaires d’ouverture </a:t>
            </a:r>
            <a:r>
              <a:rPr lang="fr-FR" sz="1300" dirty="0">
                <a:solidFill>
                  <a:srgbClr val="001844"/>
                </a:solidFill>
              </a:rPr>
              <a:t>: du lundi au vendredi de 8h30 à 12h30  et de 13h30 à 17h30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Bureau</a:t>
            </a:r>
            <a:r>
              <a:rPr lang="fr-FR" sz="1300" dirty="0">
                <a:solidFill>
                  <a:srgbClr val="001844"/>
                </a:solidFill>
              </a:rPr>
              <a:t> : 33/1-038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Email</a:t>
            </a:r>
            <a:r>
              <a:rPr lang="fr-FR" sz="1300" dirty="0">
                <a:solidFill>
                  <a:srgbClr val="001844"/>
                </a:solidFill>
              </a:rPr>
              <a:t> :</a:t>
            </a:r>
            <a:r>
              <a:rPr lang="fr-FR" sz="1300" dirty="0"/>
              <a:t> </a:t>
            </a:r>
            <a:r>
              <a:rPr lang="en-GB" sz="1300" dirty="0">
                <a:hlinkClick r:id="rId4"/>
              </a:rPr>
              <a:t>social.affairs@cern.ch</a:t>
            </a:r>
            <a:r>
              <a:rPr lang="en-GB" sz="1300" dirty="0"/>
              <a:t> </a:t>
            </a:r>
            <a:endParaRPr lang="fr-FR" sz="1300" dirty="0"/>
          </a:p>
        </p:txBody>
      </p:sp>
      <p:sp>
        <p:nvSpPr>
          <p:cNvPr id="5" name="AutoShape 2" descr="https://aismedia.cern.ch/aismedia/cern.aismedia.DownloadServlet?file_id=2297774"/>
          <p:cNvSpPr>
            <a:spLocks noChangeAspect="1" noChangeArrowheads="1"/>
          </p:cNvSpPr>
          <p:nvPr/>
        </p:nvSpPr>
        <p:spPr bwMode="auto">
          <a:xfrm>
            <a:off x="1259681" y="-1028700"/>
            <a:ext cx="1714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3136" y="2780757"/>
            <a:ext cx="1086014" cy="13403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81575" y="3189327"/>
            <a:ext cx="1895475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 err="1" smtClean="0">
                <a:solidFill>
                  <a:schemeClr val="bg1"/>
                </a:solidFill>
              </a:rPr>
              <a:t>Biliana</a:t>
            </a:r>
            <a:r>
              <a:rPr lang="fr-CH" sz="1400" b="1" dirty="0" smtClean="0">
                <a:solidFill>
                  <a:schemeClr val="bg1"/>
                </a:solidFill>
              </a:rPr>
              <a:t> DIMITROVA</a:t>
            </a:r>
          </a:p>
          <a:p>
            <a:pPr algn="ctr"/>
            <a:r>
              <a:rPr lang="fr-CH" sz="1400" b="1" dirty="0" smtClean="0">
                <a:solidFill>
                  <a:schemeClr val="bg1"/>
                </a:solidFill>
              </a:rPr>
              <a:t>Tel. 74201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88987" y="4233435"/>
            <a:ext cx="6057900" cy="624314"/>
          </a:xfrm>
        </p:spPr>
        <p:txBody>
          <a:bodyPr>
            <a:norm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4 – Congés - </a:t>
            </a:r>
            <a:r>
              <a:rPr lang="fr-FR" sz="3000" i="1" dirty="0" err="1" smtClean="0">
                <a:solidFill>
                  <a:srgbClr val="001844"/>
                </a:solidFill>
              </a:rPr>
              <a:t>Leave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050" name="Picture 2" descr="\\cern.ch\dfs\Users\v\VBLONDEA\Documents\Virginie\Projet Induction\Cartoonist\Dessin_Julien-congé.png"/>
          <p:cNvPicPr>
            <a:picLocks noChangeAspect="1" noChangeArrowheads="1"/>
          </p:cNvPicPr>
          <p:nvPr/>
        </p:nvPicPr>
        <p:blipFill>
          <a:blip r:embed="rId3" cstate="print"/>
          <a:srcRect b="1264"/>
          <a:stretch>
            <a:fillRect/>
          </a:stretch>
        </p:blipFill>
        <p:spPr bwMode="auto">
          <a:xfrm>
            <a:off x="2017930" y="1"/>
            <a:ext cx="5014688" cy="35018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817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4 – Congés - </a:t>
            </a:r>
            <a:r>
              <a:rPr lang="fr-FR" sz="3000" i="1" dirty="0" err="1" smtClean="0">
                <a:solidFill>
                  <a:srgbClr val="001844"/>
                </a:solidFill>
              </a:rPr>
              <a:t>Leave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113177"/>
            <a:ext cx="5430982" cy="677108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B1B0"/>
                </a:solidFill>
              </a:rPr>
              <a:t>Congés </a:t>
            </a:r>
            <a:r>
              <a:rPr lang="fr-FR" sz="1400" b="1" dirty="0" smtClean="0">
                <a:solidFill>
                  <a:srgbClr val="00B1B0"/>
                </a:solidFill>
              </a:rPr>
              <a:t>annuels / Absences autorisées</a:t>
            </a:r>
            <a:endParaRPr lang="fr-FR" sz="1400" b="1" dirty="0">
              <a:solidFill>
                <a:srgbClr val="00B1B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rgbClr val="001844"/>
                </a:solidFill>
              </a:rPr>
              <a:t>30 jours (2,5 jours par mois</a:t>
            </a:r>
            <a:r>
              <a:rPr lang="fr-FR" sz="1200" dirty="0" smtClean="0">
                <a:solidFill>
                  <a:srgbClr val="001844"/>
                </a:solidFill>
              </a:rPr>
              <a:t>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001844"/>
                </a:solidFill>
              </a:rPr>
              <a:t>Année </a:t>
            </a:r>
            <a:r>
              <a:rPr lang="fr-FR" sz="1200" dirty="0">
                <a:solidFill>
                  <a:srgbClr val="001844"/>
                </a:solidFill>
              </a:rPr>
              <a:t>de congé : du 1 octobre ou 30 septembre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992234"/>
            <a:ext cx="5430982" cy="461665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rgbClr val="001844"/>
                </a:solidFill>
              </a:rPr>
              <a:t>10 jours fériés dans </a:t>
            </a:r>
            <a:r>
              <a:rPr lang="fr-FR" sz="1200" dirty="0" smtClean="0">
                <a:solidFill>
                  <a:srgbClr val="001844"/>
                </a:solidFill>
              </a:rPr>
              <a:t>l’année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001844"/>
                </a:solidFill>
              </a:rPr>
              <a:t>Deux </a:t>
            </a:r>
            <a:r>
              <a:rPr lang="fr-FR" sz="1200" dirty="0">
                <a:solidFill>
                  <a:srgbClr val="001844"/>
                </a:solidFill>
              </a:rPr>
              <a:t>semaines de fermeture annuelle (dont 4 jours fériés)</a:t>
            </a:r>
            <a:endParaRPr lang="fr-FR" sz="1100" dirty="0">
              <a:solidFill>
                <a:srgbClr val="00184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032436">
            <a:off x="6894643" y="742493"/>
            <a:ext cx="1879684" cy="646331"/>
          </a:xfrm>
          <a:prstGeom prst="rect">
            <a:avLst/>
          </a:prstGeom>
          <a:solidFill>
            <a:srgbClr val="D7DF23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A partir de 4 mois de contrat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984869" y="2251631"/>
            <a:ext cx="3159131" cy="1107996"/>
            <a:chOff x="10845511" y="1406898"/>
            <a:chExt cx="6045782" cy="1440397"/>
          </a:xfrm>
        </p:grpSpPr>
        <p:sp>
          <p:nvSpPr>
            <p:cNvPr id="11" name="TextBox 10"/>
            <p:cNvSpPr txBox="1"/>
            <p:nvPr/>
          </p:nvSpPr>
          <p:spPr>
            <a:xfrm>
              <a:off x="10845511" y="1406898"/>
              <a:ext cx="6045782" cy="1440397"/>
            </a:xfrm>
            <a:prstGeom prst="rect">
              <a:avLst/>
            </a:prstGeom>
            <a:solidFill>
              <a:srgbClr val="001844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r>
                <a:rPr lang="fr-FR" sz="1500" b="1" dirty="0">
                  <a:solidFill>
                    <a:prstClr val="white"/>
                  </a:solidFill>
                </a:rPr>
                <a:t>Plus d’informations </a:t>
              </a:r>
              <a:r>
                <a:rPr lang="fr-FR" sz="1500" dirty="0" smtClean="0">
                  <a:solidFill>
                    <a:prstClr val="white"/>
                  </a:solidFill>
                </a:rPr>
                <a:t>:</a:t>
              </a:r>
              <a:endParaRPr lang="fr-FR" sz="1500" dirty="0">
                <a:solidFill>
                  <a:prstClr val="white"/>
                </a:solidFill>
              </a:endParaRPr>
            </a:p>
            <a:p>
              <a:r>
                <a:rPr lang="fr-FR" sz="1500" dirty="0">
                  <a:solidFill>
                    <a:prstClr val="white"/>
                  </a:solidFill>
                </a:rPr>
                <a:t>	</a:t>
              </a:r>
              <a:r>
                <a:rPr lang="fr-FR" sz="1050" dirty="0">
                  <a:solidFill>
                    <a:prstClr val="white"/>
                  </a:solidFill>
                </a:rPr>
                <a:t>Statut et Règlement du </a:t>
              </a:r>
              <a:r>
                <a:rPr lang="fr-FR" sz="1050" dirty="0" smtClean="0">
                  <a:solidFill>
                    <a:prstClr val="white"/>
                  </a:solidFill>
                </a:rPr>
                <a:t>Personnel</a:t>
              </a:r>
            </a:p>
            <a:p>
              <a:r>
                <a:rPr lang="fr-FR" sz="1050" dirty="0">
                  <a:solidFill>
                    <a:prstClr val="white"/>
                  </a:solidFill>
                </a:rPr>
                <a:t>	</a:t>
              </a:r>
              <a:r>
                <a:rPr lang="fr-FR" sz="1050" dirty="0" smtClean="0">
                  <a:solidFill>
                    <a:prstClr val="white"/>
                  </a:solidFill>
                </a:rPr>
                <a:t>Circulaires Administratives</a:t>
              </a:r>
            </a:p>
            <a:p>
              <a:r>
                <a:rPr lang="fr-FR" sz="1050" dirty="0">
                  <a:solidFill>
                    <a:prstClr val="white"/>
                  </a:solidFill>
                </a:rPr>
                <a:t>	</a:t>
              </a:r>
              <a:r>
                <a:rPr lang="fr-FR" sz="1050" dirty="0" smtClean="0">
                  <a:solidFill>
                    <a:prstClr val="white"/>
                  </a:solidFill>
                </a:rPr>
                <a:t>DAO</a:t>
              </a:r>
              <a:endParaRPr lang="fr-FR" sz="1050" dirty="0">
                <a:solidFill>
                  <a:prstClr val="white"/>
                </a:solidFill>
              </a:endParaRPr>
            </a:p>
            <a:p>
              <a:endParaRPr lang="fr-FR" sz="1500" b="1" dirty="0">
                <a:solidFill>
                  <a:prstClr val="white"/>
                </a:solidFill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60714" t="76429" r="32589" b="21428"/>
            <a:stretch>
              <a:fillRect/>
            </a:stretch>
          </p:blipFill>
          <p:spPr bwMode="auto">
            <a:xfrm>
              <a:off x="12849186" y="2458266"/>
              <a:ext cx="1178819" cy="23576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sp>
        <p:nvSpPr>
          <p:cNvPr id="13" name="TextBox 12"/>
          <p:cNvSpPr txBox="1"/>
          <p:nvPr/>
        </p:nvSpPr>
        <p:spPr>
          <a:xfrm>
            <a:off x="457200" y="2734142"/>
            <a:ext cx="5430982" cy="1231106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B1B0"/>
                </a:solidFill>
              </a:rPr>
              <a:t>Congés </a:t>
            </a:r>
            <a:r>
              <a:rPr lang="fr-FR" sz="1400" b="1" dirty="0" smtClean="0">
                <a:solidFill>
                  <a:srgbClr val="00B1B0"/>
                </a:solidFill>
              </a:rPr>
              <a:t>maladie </a:t>
            </a:r>
            <a:endParaRPr lang="fr-FR" sz="1400" dirty="0">
              <a:solidFill>
                <a:srgbClr val="00B1B0"/>
              </a:solidFill>
            </a:endParaRPr>
          </a:p>
          <a:p>
            <a:r>
              <a:rPr lang="fr-FR" sz="1200" dirty="0" smtClean="0">
                <a:solidFill>
                  <a:srgbClr val="001844"/>
                </a:solidFill>
              </a:rPr>
              <a:t>Prévenir immédiatement votre superviseur ou votre secrétariat (DAO) </a:t>
            </a:r>
            <a:endParaRPr lang="fr-FR" sz="1200" dirty="0">
              <a:solidFill>
                <a:srgbClr val="001844"/>
              </a:solidFill>
            </a:endParaRPr>
          </a:p>
          <a:p>
            <a:r>
              <a:rPr lang="fr-FR" sz="1200" dirty="0" smtClean="0">
                <a:solidFill>
                  <a:srgbClr val="001844"/>
                </a:solidFill>
              </a:rPr>
              <a:t>Certificat médical obligatoire</a:t>
            </a:r>
          </a:p>
          <a:p>
            <a:endParaRPr lang="fr-FR" sz="1200" dirty="0" smtClean="0">
              <a:solidFill>
                <a:srgbClr val="00184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001844"/>
                </a:solidFill>
              </a:rPr>
              <a:t>Si absence &gt; 3 jours consécutifs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001844"/>
                </a:solidFill>
              </a:rPr>
              <a:t>Si dans la même année de congé &gt; 7 jours d’absence sans certificat</a:t>
            </a:r>
            <a:endParaRPr lang="fr-FR" sz="1200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02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387" y="1102980"/>
            <a:ext cx="6170141" cy="705332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Bienvenue</a:t>
            </a:r>
            <a:r>
              <a:rPr lang="fr-FR" sz="3000" dirty="0">
                <a:solidFill>
                  <a:srgbClr val="001844"/>
                </a:solidFill>
              </a:rPr>
              <a:t/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fr-FR" sz="3000" dirty="0" err="1" smtClean="0">
                <a:solidFill>
                  <a:srgbClr val="001844"/>
                </a:solidFill>
              </a:rPr>
              <a:t>W</a:t>
            </a:r>
            <a:r>
              <a:rPr lang="fr-FR" sz="3000" i="1" dirty="0" err="1" smtClean="0">
                <a:solidFill>
                  <a:srgbClr val="001844"/>
                </a:solidFill>
              </a:rPr>
              <a:t>elcome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729001" y="2324162"/>
            <a:ext cx="4966415" cy="963625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rgbClr val="001844"/>
                </a:solidFill>
              </a:rPr>
              <a:t>James PURVIS</a:t>
            </a:r>
          </a:p>
          <a:p>
            <a:r>
              <a:rPr lang="fr-FR" sz="1500" dirty="0" smtClean="0">
                <a:solidFill>
                  <a:srgbClr val="001844"/>
                </a:solidFill>
              </a:rPr>
              <a:t>Chef du département des ressources humaines </a:t>
            </a:r>
            <a:endParaRPr lang="fr-FR" sz="1500" dirty="0">
              <a:solidFill>
                <a:srgbClr val="001844"/>
              </a:solidFill>
            </a:endParaRPr>
          </a:p>
          <a:p>
            <a:r>
              <a:rPr lang="fr-FR" sz="1500" i="1" dirty="0" smtClean="0">
                <a:solidFill>
                  <a:srgbClr val="001844"/>
                </a:solidFill>
              </a:rPr>
              <a:t>Head, </a:t>
            </a:r>
            <a:r>
              <a:rPr lang="fr-FR" sz="1500" i="1" dirty="0" err="1" smtClean="0">
                <a:solidFill>
                  <a:srgbClr val="001844"/>
                </a:solidFill>
              </a:rPr>
              <a:t>Human</a:t>
            </a:r>
            <a:r>
              <a:rPr lang="fr-FR" sz="1500" i="1" dirty="0" smtClean="0">
                <a:solidFill>
                  <a:srgbClr val="001844"/>
                </a:solidFill>
              </a:rPr>
              <a:t> </a:t>
            </a:r>
            <a:r>
              <a:rPr lang="fr-FR" sz="1500" i="1" dirty="0" err="1" smtClean="0">
                <a:solidFill>
                  <a:srgbClr val="001844"/>
                </a:solidFill>
              </a:rPr>
              <a:t>Resources</a:t>
            </a:r>
            <a:r>
              <a:rPr lang="fr-FR" sz="1500" i="1" dirty="0" smtClean="0">
                <a:solidFill>
                  <a:srgbClr val="001844"/>
                </a:solidFill>
              </a:rPr>
              <a:t> </a:t>
            </a:r>
            <a:r>
              <a:rPr lang="fr-FR" sz="1500" i="1" dirty="0" err="1" smtClean="0">
                <a:solidFill>
                  <a:srgbClr val="001844"/>
                </a:solidFill>
              </a:rPr>
              <a:t>Department</a:t>
            </a:r>
            <a:r>
              <a:rPr lang="fr-FR" sz="1500" i="1" dirty="0" smtClean="0">
                <a:solidFill>
                  <a:srgbClr val="001844"/>
                </a:solidFill>
              </a:rPr>
              <a:t> </a:t>
            </a:r>
            <a:endParaRPr lang="fr-FR" sz="1500" i="1" dirty="0">
              <a:solidFill>
                <a:srgbClr val="001844"/>
              </a:solidFill>
            </a:endParaRPr>
          </a:p>
        </p:txBody>
      </p:sp>
      <p:pic>
        <p:nvPicPr>
          <p:cNvPr id="3" name="Picture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416" y="1513509"/>
            <a:ext cx="2489960" cy="18262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6285" y="512532"/>
            <a:ext cx="2802622" cy="349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46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v\VBLONDEA\Documents\Virginie\Former Functions\Projet Induction\Cartoonist\Dessin_Julien-assurance v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8861" y="393830"/>
            <a:ext cx="3916271" cy="3392263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360218" y="4081593"/>
            <a:ext cx="8578043" cy="879026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5 - Régime d’assurance </a:t>
            </a:r>
            <a:r>
              <a:rPr lang="fr-FR" sz="3000" dirty="0">
                <a:solidFill>
                  <a:srgbClr val="001844"/>
                </a:solidFill>
              </a:rPr>
              <a:t>maladie </a:t>
            </a:r>
            <a:r>
              <a:rPr lang="fr-FR" sz="3000" dirty="0" smtClean="0">
                <a:solidFill>
                  <a:srgbClr val="001844"/>
                </a:solidFill>
              </a:rPr>
              <a:t>du CERN (CHIS) </a:t>
            </a:r>
            <a:r>
              <a:rPr lang="fr-FR" sz="3000" i="1" dirty="0" smtClean="0">
                <a:solidFill>
                  <a:srgbClr val="001844"/>
                </a:solidFill>
              </a:rPr>
              <a:t>CERN </a:t>
            </a:r>
            <a:r>
              <a:rPr lang="fr-FR" sz="3000" i="1" dirty="0" err="1">
                <a:solidFill>
                  <a:srgbClr val="001844"/>
                </a:solidFill>
              </a:rPr>
              <a:t>Health</a:t>
            </a:r>
            <a:r>
              <a:rPr lang="fr-FR" sz="3000" i="1" dirty="0">
                <a:solidFill>
                  <a:srgbClr val="001844"/>
                </a:solidFill>
              </a:rPr>
              <a:t> </a:t>
            </a:r>
            <a:r>
              <a:rPr lang="fr-FR" sz="3000" i="1" dirty="0" err="1">
                <a:solidFill>
                  <a:srgbClr val="001844"/>
                </a:solidFill>
              </a:rPr>
              <a:t>Insurance</a:t>
            </a:r>
            <a:r>
              <a:rPr lang="fr-FR" sz="3000" i="1" dirty="0">
                <a:solidFill>
                  <a:srgbClr val="001844"/>
                </a:solidFill>
              </a:rPr>
              <a:t> </a:t>
            </a:r>
            <a:r>
              <a:rPr lang="fr-FR" sz="3000" i="1" dirty="0" err="1" smtClean="0">
                <a:solidFill>
                  <a:srgbClr val="001844"/>
                </a:solidFill>
              </a:rPr>
              <a:t>Scheme</a:t>
            </a:r>
            <a:r>
              <a:rPr lang="fr-FR" sz="3000" i="1" dirty="0" smtClean="0">
                <a:solidFill>
                  <a:srgbClr val="001844"/>
                </a:solidFill>
              </a:rPr>
              <a:t> (CHIS)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loud 7"/>
          <p:cNvSpPr/>
          <p:nvPr/>
        </p:nvSpPr>
        <p:spPr>
          <a:xfrm>
            <a:off x="5985133" y="573529"/>
            <a:ext cx="1790276" cy="987569"/>
          </a:xfrm>
          <a:prstGeom prst="cloud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3600" b="1" dirty="0">
                <a:solidFill>
                  <a:prstClr val="white"/>
                </a:solidFill>
              </a:rPr>
              <a:t>CHIS</a:t>
            </a:r>
            <a:endParaRPr lang="en-US" sz="3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3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664767" y="3910708"/>
            <a:ext cx="5255282" cy="323165"/>
          </a:xfrm>
          <a:prstGeom prst="rect">
            <a:avLst/>
          </a:prstGeom>
          <a:solidFill>
            <a:schemeClr val="bg1"/>
          </a:solidFill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500" b="1" dirty="0">
                <a:solidFill>
                  <a:srgbClr val="00B1B0"/>
                </a:solidFill>
              </a:rPr>
              <a:t>Dès le premier jour du contrat de </a:t>
            </a:r>
            <a:r>
              <a:rPr lang="fr-FR" sz="1500" b="1" dirty="0" smtClean="0">
                <a:solidFill>
                  <a:srgbClr val="00B1B0"/>
                </a:solidFill>
              </a:rPr>
              <a:t>travail</a:t>
            </a:r>
            <a:endParaRPr lang="fr-FR" sz="1500" b="1" dirty="0">
              <a:solidFill>
                <a:srgbClr val="00B1B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64768" y="2737825"/>
            <a:ext cx="5255281" cy="784830"/>
          </a:xfrm>
          <a:prstGeom prst="rect">
            <a:avLst/>
          </a:prstGeom>
          <a:solidFill>
            <a:schemeClr val="bg1"/>
          </a:solidFill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500" b="1" dirty="0">
                <a:solidFill>
                  <a:srgbClr val="00B1B0"/>
                </a:solidFill>
              </a:rPr>
              <a:t>Obligatoire pour les titulaires, boursiers et étudiants</a:t>
            </a:r>
          </a:p>
          <a:p>
            <a:r>
              <a:rPr lang="fr-FR" sz="1500" b="1" dirty="0">
                <a:solidFill>
                  <a:srgbClr val="00B1B0"/>
                </a:solidFill>
              </a:rPr>
              <a:t>Famille : </a:t>
            </a:r>
            <a:r>
              <a:rPr lang="fr-FR" sz="1500" b="1" dirty="0">
                <a:solidFill>
                  <a:srgbClr val="001844"/>
                </a:solidFill>
              </a:rPr>
              <a:t>automatiquement </a:t>
            </a:r>
            <a:r>
              <a:rPr lang="fr-FR" sz="1500" b="1" dirty="0" smtClean="0">
                <a:solidFill>
                  <a:srgbClr val="001844"/>
                </a:solidFill>
              </a:rPr>
              <a:t>couverte </a:t>
            </a:r>
            <a:r>
              <a:rPr lang="fr-FR" sz="1500" b="1" dirty="0">
                <a:solidFill>
                  <a:srgbClr val="001844"/>
                </a:solidFill>
              </a:rPr>
              <a:t>	conjoint/partenaire, enfants à charge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64767" y="1245665"/>
            <a:ext cx="5255284" cy="1246495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500" b="1" dirty="0">
                <a:solidFill>
                  <a:srgbClr val="00B1B0"/>
                </a:solidFill>
              </a:rPr>
              <a:t>Principe de base :  </a:t>
            </a:r>
            <a:r>
              <a:rPr lang="fr-FR" sz="1500" b="1" dirty="0">
                <a:solidFill>
                  <a:srgbClr val="001844"/>
                </a:solidFill>
              </a:rPr>
              <a:t>mutualité entre tous les membres</a:t>
            </a:r>
          </a:p>
          <a:p>
            <a:r>
              <a:rPr lang="fr-FR" sz="1500" b="1" dirty="0">
                <a:solidFill>
                  <a:srgbClr val="00B1B0"/>
                </a:solidFill>
              </a:rPr>
              <a:t>Assureur : </a:t>
            </a:r>
            <a:r>
              <a:rPr lang="fr-FR" sz="1500" b="1" dirty="0">
                <a:solidFill>
                  <a:srgbClr val="001844"/>
                </a:solidFill>
              </a:rPr>
              <a:t>CERN</a:t>
            </a:r>
          </a:p>
          <a:p>
            <a:r>
              <a:rPr lang="fr-FR" sz="1500" b="1" dirty="0">
                <a:solidFill>
                  <a:srgbClr val="00B1B0"/>
                </a:solidFill>
              </a:rPr>
              <a:t>Tiers administrateur : </a:t>
            </a:r>
            <a:r>
              <a:rPr lang="fr-FR" sz="1500" b="1" dirty="0">
                <a:solidFill>
                  <a:srgbClr val="001844"/>
                </a:solidFill>
              </a:rPr>
              <a:t>UNIQA</a:t>
            </a:r>
          </a:p>
          <a:p>
            <a:r>
              <a:rPr lang="fr-FR" sz="1500" b="1" dirty="0">
                <a:solidFill>
                  <a:srgbClr val="00B1B0"/>
                </a:solidFill>
              </a:rPr>
              <a:t>Couverture : </a:t>
            </a:r>
            <a:r>
              <a:rPr lang="fr-FR" sz="1500" b="1" dirty="0" smtClean="0">
                <a:solidFill>
                  <a:srgbClr val="001844"/>
                </a:solidFill>
              </a:rPr>
              <a:t>mondiale</a:t>
            </a:r>
            <a:endParaRPr lang="fr-FR" sz="1500" b="1" dirty="0">
              <a:solidFill>
                <a:srgbClr val="001844"/>
              </a:solidFill>
            </a:endParaRPr>
          </a:p>
          <a:p>
            <a:r>
              <a:rPr lang="fr-FR" sz="1500" b="1" dirty="0">
                <a:solidFill>
                  <a:srgbClr val="00B1B0"/>
                </a:solidFill>
              </a:rPr>
              <a:t>Cotisation </a:t>
            </a:r>
            <a:r>
              <a:rPr lang="fr-FR" sz="1500" b="1" dirty="0" smtClean="0">
                <a:solidFill>
                  <a:srgbClr val="00B1B0"/>
                </a:solidFill>
              </a:rPr>
              <a:t>2017 </a:t>
            </a:r>
            <a:r>
              <a:rPr lang="fr-FR" sz="1500" b="1" dirty="0">
                <a:solidFill>
                  <a:srgbClr val="00B1B0"/>
                </a:solidFill>
              </a:rPr>
              <a:t>: </a:t>
            </a:r>
            <a:r>
              <a:rPr lang="fr-FR" sz="1500" b="1" dirty="0">
                <a:solidFill>
                  <a:srgbClr val="001844"/>
                </a:solidFill>
              </a:rPr>
              <a:t>12,69%(4,86% membre + 7,83% CERN)</a:t>
            </a:r>
          </a:p>
        </p:txBody>
      </p:sp>
      <p:sp>
        <p:nvSpPr>
          <p:cNvPr id="16" name="Titre 3"/>
          <p:cNvSpPr>
            <a:spLocks noGrp="1"/>
          </p:cNvSpPr>
          <p:nvPr>
            <p:ph type="title"/>
          </p:nvPr>
        </p:nvSpPr>
        <p:spPr>
          <a:xfrm>
            <a:off x="457201" y="163294"/>
            <a:ext cx="8226854" cy="705332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5 - Régime d’assurance </a:t>
            </a:r>
            <a:r>
              <a:rPr lang="fr-FR" sz="3000" dirty="0">
                <a:solidFill>
                  <a:srgbClr val="001844"/>
                </a:solidFill>
              </a:rPr>
              <a:t>maladie du CERN</a:t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en-GB" sz="3000" i="1" dirty="0" smtClean="0">
                <a:solidFill>
                  <a:srgbClr val="001844"/>
                </a:solidFill>
              </a:rPr>
              <a:t>CERN Health Insurance Scheme (CHIS)</a:t>
            </a:r>
            <a:endParaRPr lang="en-GB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21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050" name="Picture 2" descr="C:\Users\mosselma\AppData\Local\Microsoft\Windows\Temporary Internet Files\Content.IE5\UF026TP7\MC910221022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807" y="1419219"/>
            <a:ext cx="1327011" cy="883894"/>
          </a:xfrm>
          <a:prstGeom prst="rect">
            <a:avLst/>
          </a:prstGeom>
          <a:noFill/>
          <a:ln>
            <a:solidFill>
              <a:srgbClr val="00184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osselma\AppData\Local\Microsoft\Windows\Temporary Internet Files\Content.IE5\C65CBFHU\MC910216993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22" y="2523409"/>
            <a:ext cx="995381" cy="979656"/>
          </a:xfrm>
          <a:prstGeom prst="rect">
            <a:avLst/>
          </a:prstGeom>
          <a:noFill/>
          <a:ln>
            <a:solidFill>
              <a:srgbClr val="00184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7787" y="1571625"/>
            <a:ext cx="1253256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Faits clef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7787" y="2828571"/>
            <a:ext cx="1253256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Pour qui?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7787" y="3888364"/>
            <a:ext cx="2311427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A partir de quand?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032436">
            <a:off x="7700683" y="485635"/>
            <a:ext cx="1378566" cy="553998"/>
          </a:xfrm>
          <a:prstGeom prst="rect">
            <a:avLst/>
          </a:prstGeom>
          <a:solidFill>
            <a:srgbClr val="D7DF23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000" dirty="0" smtClean="0">
                <a:solidFill>
                  <a:srgbClr val="001844"/>
                </a:solidFill>
              </a:rPr>
              <a:t>Pour </a:t>
            </a:r>
            <a:r>
              <a:rPr lang="fr-CH" sz="1000" dirty="0">
                <a:solidFill>
                  <a:srgbClr val="001844"/>
                </a:solidFill>
              </a:rPr>
              <a:t>t</a:t>
            </a:r>
            <a:r>
              <a:rPr lang="fr-CH" sz="1000" dirty="0" smtClean="0">
                <a:solidFill>
                  <a:srgbClr val="001844"/>
                </a:solidFill>
              </a:rPr>
              <a:t>itulaires/boursiers/</a:t>
            </a:r>
          </a:p>
          <a:p>
            <a:pPr algn="ctr"/>
            <a:r>
              <a:rPr lang="fr-CH" sz="1000" dirty="0" smtClean="0">
                <a:solidFill>
                  <a:srgbClr val="001844"/>
                </a:solidFill>
              </a:rPr>
              <a:t>étudiants</a:t>
            </a:r>
            <a:endParaRPr lang="en-GB" sz="1000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2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53598" y="2085193"/>
            <a:ext cx="7009302" cy="1477328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  <a:tabLst>
                <a:tab pos="401241" algn="l"/>
                <a:tab pos="1346597" algn="l"/>
                <a:tab pos="3633788" algn="r"/>
              </a:tabLst>
            </a:pPr>
            <a:r>
              <a:rPr lang="fr-FR" sz="1500" b="1" dirty="0" smtClean="0">
                <a:solidFill>
                  <a:srgbClr val="00B1B0"/>
                </a:solidFill>
              </a:rPr>
              <a:t>Consulter le Règlement du CHIS pour vous informer sur les prestations</a:t>
            </a:r>
            <a:endParaRPr lang="fr-FR" sz="1100" b="1" dirty="0" smtClean="0">
              <a:solidFill>
                <a:srgbClr val="001844"/>
              </a:solidFill>
            </a:endParaRPr>
          </a:p>
          <a:p>
            <a:pPr algn="just"/>
            <a:endParaRPr lang="fr-FR" sz="1500" b="1" dirty="0" smtClean="0">
              <a:solidFill>
                <a:srgbClr val="001844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fr-FR" sz="1500" b="1" dirty="0" smtClean="0">
                <a:solidFill>
                  <a:srgbClr val="00B1B0"/>
                </a:solidFill>
              </a:rPr>
              <a:t>Résilier votre assurance-maladie et complémentaire</a:t>
            </a:r>
          </a:p>
          <a:p>
            <a:pPr algn="just"/>
            <a:endParaRPr lang="fr-FR" sz="1500" b="1" dirty="0" smtClean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500" b="1" dirty="0" smtClean="0">
                <a:solidFill>
                  <a:srgbClr val="00B1B0"/>
                </a:solidFill>
              </a:rPr>
              <a:t>Remplir une ‘</a:t>
            </a:r>
            <a:r>
              <a:rPr lang="fr-FR" sz="1500" b="1" i="1" dirty="0" smtClean="0">
                <a:solidFill>
                  <a:srgbClr val="00B1B0"/>
                </a:solidFill>
              </a:rPr>
              <a:t>CHIS </a:t>
            </a:r>
            <a:r>
              <a:rPr lang="fr-FR" sz="1500" b="1" i="1" dirty="0" err="1" smtClean="0">
                <a:solidFill>
                  <a:srgbClr val="00B1B0"/>
                </a:solidFill>
              </a:rPr>
              <a:t>Declaration</a:t>
            </a:r>
            <a:r>
              <a:rPr lang="fr-FR" sz="1500" b="1" i="1" dirty="0" smtClean="0">
                <a:solidFill>
                  <a:srgbClr val="00B1B0"/>
                </a:solidFill>
              </a:rPr>
              <a:t>’</a:t>
            </a:r>
            <a:r>
              <a:rPr lang="fr-FR" sz="1500" b="1" dirty="0" smtClean="0">
                <a:solidFill>
                  <a:srgbClr val="00B1B0"/>
                </a:solidFill>
              </a:rPr>
              <a:t> pour annoncer la situation d’assurance de votre conjoint</a:t>
            </a:r>
            <a:endParaRPr lang="fr-FR" dirty="0">
              <a:solidFill>
                <a:sysClr val="windowText" lastClr="000000"/>
              </a:solidFill>
            </a:endParaRPr>
          </a:p>
        </p:txBody>
      </p:sp>
      <p:sp>
        <p:nvSpPr>
          <p:cNvPr id="15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5 - Régime d’assurance </a:t>
            </a:r>
            <a:r>
              <a:rPr lang="fr-FR" sz="3000" dirty="0">
                <a:solidFill>
                  <a:srgbClr val="001844"/>
                </a:solidFill>
              </a:rPr>
              <a:t>maladie du CERN </a:t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en-GB" sz="3000" i="1" dirty="0" smtClean="0">
                <a:solidFill>
                  <a:srgbClr val="001844"/>
                </a:solidFill>
              </a:rPr>
              <a:t>CERN Health Insurance Scheme (CHIS)</a:t>
            </a:r>
            <a:endParaRPr lang="en-GB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22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624228" y="3510000"/>
            <a:ext cx="0" cy="54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876550" y="1500726"/>
            <a:ext cx="2848524" cy="369332"/>
          </a:xfrm>
          <a:prstGeom prst="rect">
            <a:avLst/>
          </a:prstGeom>
          <a:solidFill>
            <a:srgbClr val="EF509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001844"/>
                </a:solidFill>
              </a:rPr>
              <a:t>A FAIRE SANS TARDER</a:t>
            </a:r>
            <a:endParaRPr lang="en-GB" b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37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48608" y="1169765"/>
            <a:ext cx="4103458" cy="156966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500" b="1" dirty="0">
                <a:solidFill>
                  <a:srgbClr val="00B1B0"/>
                </a:solidFill>
              </a:rPr>
              <a:t>Soins </a:t>
            </a:r>
            <a:r>
              <a:rPr lang="fr-FR" sz="1500" b="1" dirty="0" smtClean="0">
                <a:solidFill>
                  <a:srgbClr val="00B1B0"/>
                </a:solidFill>
              </a:rPr>
              <a:t>ambulatoires</a:t>
            </a:r>
            <a:endParaRPr lang="fr-FR" sz="1500" b="1" dirty="0">
              <a:solidFill>
                <a:srgbClr val="00B1B0"/>
              </a:solidFill>
            </a:endParaRPr>
          </a:p>
          <a:p>
            <a:r>
              <a:rPr lang="fr-FR" sz="1500" dirty="0" smtClean="0">
                <a:solidFill>
                  <a:srgbClr val="00B1B0"/>
                </a:solidFill>
              </a:rPr>
              <a:t>Règle générale </a:t>
            </a:r>
            <a:r>
              <a:rPr lang="fr-FR" sz="1200" b="1" dirty="0">
                <a:solidFill>
                  <a:srgbClr val="001844"/>
                </a:solidFill>
              </a:rPr>
              <a:t>remboursement progressif </a:t>
            </a:r>
            <a:endParaRPr lang="fr-FR" sz="1200" b="1" dirty="0" smtClean="0">
              <a:solidFill>
                <a:srgbClr val="001844"/>
              </a:solidFill>
            </a:endParaRPr>
          </a:p>
          <a:p>
            <a:r>
              <a:rPr lang="fr-FR" sz="1200" b="1" dirty="0">
                <a:solidFill>
                  <a:srgbClr val="001844"/>
                </a:solidFill>
              </a:rPr>
              <a:t>	</a:t>
            </a:r>
            <a:r>
              <a:rPr lang="fr-FR" sz="1200" b="1" dirty="0" smtClean="0">
                <a:solidFill>
                  <a:srgbClr val="001844"/>
                </a:solidFill>
              </a:rPr>
              <a:t>80%	90% 	100%</a:t>
            </a:r>
            <a:endParaRPr lang="fr-FR" sz="1200" b="1" dirty="0">
              <a:solidFill>
                <a:srgbClr val="001844"/>
              </a:solidFill>
            </a:endParaRPr>
          </a:p>
          <a:p>
            <a:r>
              <a:rPr lang="fr-FR" sz="1500" dirty="0" smtClean="0">
                <a:solidFill>
                  <a:srgbClr val="00B1B0"/>
                </a:solidFill>
              </a:rPr>
              <a:t>Plafonds</a:t>
            </a:r>
            <a:r>
              <a:rPr lang="fr-FR" sz="1350" b="1" dirty="0" smtClean="0">
                <a:solidFill>
                  <a:prstClr val="white"/>
                </a:solidFill>
              </a:rPr>
              <a:t> </a:t>
            </a:r>
            <a:r>
              <a:rPr lang="fr-FR" sz="1200" b="1" dirty="0">
                <a:solidFill>
                  <a:srgbClr val="001844"/>
                </a:solidFill>
              </a:rPr>
              <a:t>(lunettes, soins dentaires …)  </a:t>
            </a:r>
          </a:p>
          <a:p>
            <a:r>
              <a:rPr lang="fr-FR" sz="1200" b="1" dirty="0">
                <a:solidFill>
                  <a:srgbClr val="001844"/>
                </a:solidFill>
              </a:rPr>
              <a:t>	</a:t>
            </a:r>
            <a:r>
              <a:rPr lang="fr-FR" sz="1200" b="1" dirty="0" smtClean="0">
                <a:solidFill>
                  <a:srgbClr val="001844"/>
                </a:solidFill>
              </a:rPr>
              <a:t>annuels </a:t>
            </a:r>
            <a:r>
              <a:rPr lang="fr-FR" sz="1200" b="1" dirty="0">
                <a:solidFill>
                  <a:srgbClr val="001844"/>
                </a:solidFill>
              </a:rPr>
              <a:t>ou cumulables sur 3 années</a:t>
            </a:r>
          </a:p>
          <a:p>
            <a:r>
              <a:rPr lang="fr-FR" sz="1200" b="1" dirty="0">
                <a:solidFill>
                  <a:srgbClr val="001844"/>
                </a:solidFill>
              </a:rPr>
              <a:t>     </a:t>
            </a:r>
            <a:r>
              <a:rPr lang="fr-FR" sz="1200" b="1" dirty="0" smtClean="0">
                <a:solidFill>
                  <a:srgbClr val="001844"/>
                </a:solidFill>
              </a:rPr>
              <a:t>	prorata </a:t>
            </a:r>
            <a:r>
              <a:rPr lang="fr-FR" sz="1200" b="1" dirty="0">
                <a:solidFill>
                  <a:srgbClr val="001844"/>
                </a:solidFill>
              </a:rPr>
              <a:t>temporis en </a:t>
            </a:r>
            <a:r>
              <a:rPr lang="fr-FR" sz="1200" b="1" dirty="0" smtClean="0">
                <a:solidFill>
                  <a:srgbClr val="001844"/>
                </a:solidFill>
              </a:rPr>
              <a:t>début/fin </a:t>
            </a:r>
            <a:r>
              <a:rPr lang="fr-FR" sz="1200" b="1" dirty="0">
                <a:solidFill>
                  <a:srgbClr val="001844"/>
                </a:solidFill>
              </a:rPr>
              <a:t>de </a:t>
            </a:r>
            <a:r>
              <a:rPr lang="fr-FR" sz="1200" b="1" dirty="0" smtClean="0">
                <a:solidFill>
                  <a:srgbClr val="001844"/>
                </a:solidFill>
              </a:rPr>
              <a:t>contrat</a:t>
            </a:r>
            <a:endParaRPr lang="fr-FR" sz="1200" b="1" dirty="0">
              <a:solidFill>
                <a:srgbClr val="001844"/>
              </a:solidFill>
            </a:endParaRPr>
          </a:p>
          <a:p>
            <a:r>
              <a:rPr lang="fr-FR" sz="1500" dirty="0">
                <a:solidFill>
                  <a:srgbClr val="00B1B0"/>
                </a:solidFill>
              </a:rPr>
              <a:t>Avis </a:t>
            </a:r>
            <a:r>
              <a:rPr lang="fr-FR" sz="1500" dirty="0" smtClean="0">
                <a:solidFill>
                  <a:srgbClr val="00B1B0"/>
                </a:solidFill>
              </a:rPr>
              <a:t>préalable </a:t>
            </a:r>
            <a:endParaRPr lang="fr-FR" sz="1500" dirty="0">
              <a:solidFill>
                <a:srgbClr val="00B1B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23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225" y="1888909"/>
            <a:ext cx="1577367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fr-FR" dirty="0"/>
              <a:t>Bon à savoir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1382" y="1169765"/>
            <a:ext cx="2836299" cy="507831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500" b="1" dirty="0">
                <a:solidFill>
                  <a:srgbClr val="00B1B0"/>
                </a:solidFill>
              </a:rPr>
              <a:t>Demande de remboursement</a:t>
            </a:r>
          </a:p>
          <a:p>
            <a:r>
              <a:rPr lang="fr-FR" sz="1200" b="1" dirty="0">
                <a:solidFill>
                  <a:srgbClr val="001844"/>
                </a:solidFill>
              </a:rPr>
              <a:t>Factures, preuves de paiement avec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48608" y="3189335"/>
            <a:ext cx="4103458" cy="1123384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500" b="1" dirty="0" smtClean="0">
                <a:solidFill>
                  <a:srgbClr val="00B1B0"/>
                </a:solidFill>
              </a:rPr>
              <a:t>Hospitalisations</a:t>
            </a:r>
            <a:br>
              <a:rPr lang="fr-FR" sz="1500" b="1" dirty="0" smtClean="0">
                <a:solidFill>
                  <a:srgbClr val="00B1B0"/>
                </a:solidFill>
              </a:rPr>
            </a:br>
            <a:r>
              <a:rPr lang="fr-FR" sz="1500" dirty="0" smtClean="0">
                <a:solidFill>
                  <a:srgbClr val="00B1B0"/>
                </a:solidFill>
              </a:rPr>
              <a:t>Selon choix </a:t>
            </a:r>
            <a:r>
              <a:rPr lang="fr-FR" sz="1500" dirty="0">
                <a:solidFill>
                  <a:srgbClr val="00B1B0"/>
                </a:solidFill>
              </a:rPr>
              <a:t>de </a:t>
            </a:r>
            <a:r>
              <a:rPr lang="fr-FR" sz="1500" dirty="0" smtClean="0">
                <a:solidFill>
                  <a:srgbClr val="00B1B0"/>
                </a:solidFill>
              </a:rPr>
              <a:t>l’établissement</a:t>
            </a:r>
            <a:endParaRPr lang="fr-FR" sz="1500" dirty="0">
              <a:solidFill>
                <a:srgbClr val="00B1B0"/>
              </a:solidFill>
            </a:endParaRPr>
          </a:p>
          <a:p>
            <a:r>
              <a:rPr lang="fr-FR" sz="1200" b="1" dirty="0" smtClean="0">
                <a:solidFill>
                  <a:srgbClr val="001844"/>
                </a:solidFill>
              </a:rPr>
              <a:t>Etablissements publics -  </a:t>
            </a:r>
            <a:r>
              <a:rPr lang="fr-FR" sz="1200" b="1" dirty="0">
                <a:solidFill>
                  <a:srgbClr val="001844"/>
                </a:solidFill>
              </a:rPr>
              <a:t>100% </a:t>
            </a:r>
          </a:p>
          <a:p>
            <a:r>
              <a:rPr lang="fr-FR" sz="1200" b="1" dirty="0" smtClean="0">
                <a:solidFill>
                  <a:srgbClr val="001844"/>
                </a:solidFill>
              </a:rPr>
              <a:t>Etablissements agréés - </a:t>
            </a:r>
            <a:r>
              <a:rPr lang="fr-FR" sz="1200" b="1" dirty="0">
                <a:solidFill>
                  <a:srgbClr val="001844"/>
                </a:solidFill>
              </a:rPr>
              <a:t>règle générale </a:t>
            </a:r>
            <a:r>
              <a:rPr lang="fr-FR" sz="1500" b="1" dirty="0">
                <a:solidFill>
                  <a:srgbClr val="001844"/>
                </a:solidFill>
              </a:rPr>
              <a:t/>
            </a:r>
            <a:br>
              <a:rPr lang="fr-FR" sz="1500" b="1" dirty="0">
                <a:solidFill>
                  <a:srgbClr val="001844"/>
                </a:solidFill>
              </a:rPr>
            </a:br>
            <a:r>
              <a:rPr lang="fr-FR" sz="1200" b="1" dirty="0" smtClean="0">
                <a:solidFill>
                  <a:srgbClr val="001844"/>
                </a:solidFill>
              </a:rPr>
              <a:t>Autres </a:t>
            </a:r>
            <a:r>
              <a:rPr lang="fr-FR" sz="1200" b="1" dirty="0">
                <a:solidFill>
                  <a:srgbClr val="001844"/>
                </a:solidFill>
              </a:rPr>
              <a:t>établissements - 80%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863" y="1881394"/>
            <a:ext cx="1654127" cy="2333351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6691230" y="2873864"/>
            <a:ext cx="1931391" cy="923330"/>
          </a:xfrm>
          <a:prstGeom prst="rect">
            <a:avLst/>
          </a:prstGeom>
          <a:solidFill>
            <a:srgbClr val="D7DF23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350" b="1" dirty="0">
                <a:solidFill>
                  <a:srgbClr val="001844"/>
                </a:solidFill>
              </a:rPr>
              <a:t>Faire parvenir à UNIQA dans les </a:t>
            </a:r>
            <a:r>
              <a:rPr lang="fr-FR" sz="1350" b="1" u="sng" dirty="0">
                <a:solidFill>
                  <a:srgbClr val="EF5091"/>
                </a:solidFill>
              </a:rPr>
              <a:t>12 mois</a:t>
            </a:r>
            <a:r>
              <a:rPr lang="fr-FR" sz="1350" b="1" dirty="0">
                <a:solidFill>
                  <a:srgbClr val="001844"/>
                </a:solidFill>
              </a:rPr>
              <a:t> qui suivent la date de la facture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46006" y="316088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000" dirty="0" smtClean="0">
                <a:solidFill>
                  <a:srgbClr val="001844"/>
                </a:solidFill>
              </a:rPr>
              <a:t>5 - Régime d’assurance maladie du CERN </a:t>
            </a:r>
            <a:br>
              <a:rPr lang="fr-FR" sz="3000" dirty="0" smtClean="0">
                <a:solidFill>
                  <a:srgbClr val="001844"/>
                </a:solidFill>
              </a:rPr>
            </a:br>
            <a:r>
              <a:rPr lang="en-GB" sz="3000" i="1" dirty="0" smtClean="0">
                <a:solidFill>
                  <a:srgbClr val="001844"/>
                </a:solidFill>
              </a:rPr>
              <a:t>CERN Health Insurance Scheme (CHIS)</a:t>
            </a:r>
            <a:endParaRPr lang="en-GB" sz="3000" i="1" dirty="0">
              <a:solidFill>
                <a:srgbClr val="001844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397469" y="1773621"/>
            <a:ext cx="370490" cy="0"/>
          </a:xfrm>
          <a:prstGeom prst="straightConnector1">
            <a:avLst/>
          </a:prstGeom>
          <a:ln>
            <a:solidFill>
              <a:srgbClr val="00184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10097" y="1769833"/>
            <a:ext cx="370490" cy="0"/>
          </a:xfrm>
          <a:prstGeom prst="straightConnector1">
            <a:avLst/>
          </a:prstGeom>
          <a:ln>
            <a:solidFill>
              <a:srgbClr val="00184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48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3268" y="1780294"/>
            <a:ext cx="5485007" cy="323165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00B1B0"/>
                </a:solidFill>
              </a:rPr>
              <a:t>Règlement du </a:t>
            </a:r>
            <a:r>
              <a:rPr lang="fr-FR" dirty="0" smtClean="0">
                <a:solidFill>
                  <a:srgbClr val="00B1B0"/>
                </a:solidFill>
              </a:rPr>
              <a:t>CHIS: </a:t>
            </a:r>
            <a:r>
              <a:rPr lang="fr-FR" dirty="0" smtClean="0">
                <a:solidFill>
                  <a:srgbClr val="001844"/>
                </a:solidFill>
              </a:rPr>
              <a:t>LA référence </a:t>
            </a:r>
            <a:endParaRPr lang="fr-FR" dirty="0">
              <a:solidFill>
                <a:srgbClr val="001844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5 - Régime d’assurance </a:t>
            </a:r>
            <a:r>
              <a:rPr lang="fr-FR" sz="3000" dirty="0">
                <a:solidFill>
                  <a:srgbClr val="001844"/>
                </a:solidFill>
              </a:rPr>
              <a:t>maladie du CERN </a:t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en-GB" sz="3000" i="1" dirty="0" smtClean="0">
                <a:solidFill>
                  <a:srgbClr val="001844"/>
                </a:solidFill>
              </a:rPr>
              <a:t>CERN Health Insurance Scheme (CHIS)</a:t>
            </a:r>
            <a:endParaRPr lang="en-GB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24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3268" y="2889087"/>
            <a:ext cx="5485006" cy="1015663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GB" dirty="0">
                <a:solidFill>
                  <a:srgbClr val="00B1B0"/>
                </a:solidFill>
              </a:rPr>
              <a:t>Help-desk</a:t>
            </a:r>
            <a:r>
              <a:rPr lang="fr-FR" dirty="0">
                <a:solidFill>
                  <a:srgbClr val="00B1B0"/>
                </a:solidFill>
              </a:rPr>
              <a:t> au </a:t>
            </a:r>
            <a:r>
              <a:rPr lang="fr-FR" dirty="0" smtClean="0">
                <a:solidFill>
                  <a:srgbClr val="00B1B0"/>
                </a:solidFill>
              </a:rPr>
              <a:t>CERN	</a:t>
            </a:r>
            <a:r>
              <a:rPr lang="fr-FR" dirty="0" smtClean="0">
                <a:solidFill>
                  <a:srgbClr val="001844"/>
                </a:solidFill>
              </a:rPr>
              <a:t>63/R-001 </a:t>
            </a:r>
            <a:r>
              <a:rPr lang="fr-FR" dirty="0">
                <a:solidFill>
                  <a:srgbClr val="001844"/>
                </a:solidFill>
              </a:rPr>
              <a:t>(Bâtiment principal) </a:t>
            </a:r>
          </a:p>
          <a:p>
            <a:r>
              <a:rPr lang="fr-FR" dirty="0" smtClean="0">
                <a:solidFill>
                  <a:srgbClr val="00B1B0"/>
                </a:solidFill>
              </a:rPr>
              <a:t>Téléphone </a:t>
            </a:r>
            <a:r>
              <a:rPr lang="fr-FR" dirty="0">
                <a:solidFill>
                  <a:srgbClr val="00B1B0"/>
                </a:solidFill>
              </a:rPr>
              <a:t>: 	</a:t>
            </a:r>
            <a:r>
              <a:rPr lang="fr-FR" dirty="0">
                <a:solidFill>
                  <a:srgbClr val="001844"/>
                </a:solidFill>
              </a:rPr>
              <a:t>72730 </a:t>
            </a:r>
            <a:r>
              <a:rPr lang="fr-FR" dirty="0" smtClean="0">
                <a:solidFill>
                  <a:srgbClr val="001844"/>
                </a:solidFill>
              </a:rPr>
              <a:t>= </a:t>
            </a:r>
            <a:r>
              <a:rPr lang="sv-FI" dirty="0">
                <a:solidFill>
                  <a:srgbClr val="001844"/>
                </a:solidFill>
              </a:rPr>
              <a:t>+</a:t>
            </a:r>
            <a:r>
              <a:rPr lang="sv-FI" dirty="0" smtClean="0">
                <a:solidFill>
                  <a:srgbClr val="001844"/>
                </a:solidFill>
              </a:rPr>
              <a:t>41 22.767.27.30</a:t>
            </a:r>
            <a:endParaRPr lang="fr-FR" dirty="0">
              <a:solidFill>
                <a:srgbClr val="001844"/>
              </a:solidFill>
            </a:endParaRPr>
          </a:p>
          <a:p>
            <a:r>
              <a:rPr lang="fr-FR" dirty="0">
                <a:solidFill>
                  <a:srgbClr val="00B1B0"/>
                </a:solidFill>
              </a:rPr>
              <a:t>Email : 		</a:t>
            </a:r>
            <a:r>
              <a:rPr lang="fr-FR" dirty="0">
                <a:solidFill>
                  <a:srgbClr val="001844"/>
                </a:solidFill>
              </a:rPr>
              <a:t>uniqa@cern.ch</a:t>
            </a:r>
          </a:p>
          <a:p>
            <a:r>
              <a:rPr lang="fr-FR" dirty="0">
                <a:solidFill>
                  <a:srgbClr val="00B1B0"/>
                </a:solidFill>
              </a:rPr>
              <a:t>Web :		</a:t>
            </a:r>
            <a:r>
              <a:rPr lang="fr-FR" dirty="0">
                <a:solidFill>
                  <a:srgbClr val="001844"/>
                </a:solidFill>
              </a:rPr>
              <a:t>extranet.uniqa.net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656064"/>
            <a:ext cx="2525300" cy="646331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Plus d’informations:</a:t>
            </a:r>
          </a:p>
          <a:p>
            <a:r>
              <a:rPr lang="fr-FR" b="1" dirty="0" smtClean="0">
                <a:solidFill>
                  <a:srgbClr val="FFFF00"/>
                </a:solidFill>
              </a:rPr>
              <a:t>www.cern.ch/chis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3068180"/>
            <a:ext cx="2847975" cy="615553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Questions</a:t>
            </a:r>
            <a:r>
              <a:rPr lang="fr-CH" dirty="0" smtClean="0">
                <a:solidFill>
                  <a:schemeClr val="bg1"/>
                </a:solidFill>
              </a:rPr>
              <a:t>:</a:t>
            </a:r>
          </a:p>
          <a:p>
            <a:r>
              <a:rPr lang="fr-FR" sz="1600" dirty="0">
                <a:solidFill>
                  <a:prstClr val="white"/>
                </a:solidFill>
              </a:rPr>
              <a:t>UNIQA  </a:t>
            </a:r>
            <a:r>
              <a:rPr lang="fr-FR" sz="1600" dirty="0" smtClean="0">
                <a:solidFill>
                  <a:prstClr val="white"/>
                </a:solidFill>
              </a:rPr>
              <a:t>(</a:t>
            </a:r>
            <a:r>
              <a:rPr lang="fr-FR" sz="1600" dirty="0">
                <a:solidFill>
                  <a:prstClr val="white"/>
                </a:solidFill>
              </a:rPr>
              <a:t>tiers </a:t>
            </a:r>
            <a:r>
              <a:rPr lang="fr-FR" sz="1600" dirty="0" smtClean="0">
                <a:solidFill>
                  <a:prstClr val="white"/>
                </a:solidFill>
              </a:rPr>
              <a:t>administrateur)</a:t>
            </a:r>
            <a:endParaRPr lang="fr-CH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43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8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50413" y="4197808"/>
            <a:ext cx="7208903" cy="569456"/>
          </a:xfrm>
        </p:spPr>
        <p:txBody>
          <a:bodyPr>
            <a:normAutofit fontScale="90000"/>
          </a:bodyPr>
          <a:lstStyle/>
          <a:p>
            <a:r>
              <a:rPr lang="fr-FR" sz="3300" dirty="0" smtClean="0">
                <a:solidFill>
                  <a:srgbClr val="001844"/>
                </a:solidFill>
              </a:rPr>
              <a:t>6 - Caisse </a:t>
            </a:r>
            <a:r>
              <a:rPr lang="fr-FR" sz="3300" dirty="0">
                <a:solidFill>
                  <a:srgbClr val="001844"/>
                </a:solidFill>
              </a:rPr>
              <a:t>de Pensions - </a:t>
            </a:r>
            <a:r>
              <a:rPr lang="fr-FR" sz="3300" i="1" dirty="0">
                <a:solidFill>
                  <a:srgbClr val="001844"/>
                </a:solidFill>
              </a:rPr>
              <a:t>Pension </a:t>
            </a:r>
            <a:r>
              <a:rPr lang="fr-FR" sz="3300" i="1" dirty="0" err="1" smtClean="0">
                <a:solidFill>
                  <a:srgbClr val="001844"/>
                </a:solidFill>
              </a:rPr>
              <a:t>Fund</a:t>
            </a:r>
            <a:r>
              <a:rPr lang="fr-FR" sz="3300" dirty="0" smtClean="0">
                <a:solidFill>
                  <a:srgbClr val="001844"/>
                </a:solidFill>
              </a:rPr>
              <a:t/>
            </a:r>
            <a:br>
              <a:rPr lang="fr-FR" sz="3300" dirty="0" smtClean="0">
                <a:solidFill>
                  <a:srgbClr val="001844"/>
                </a:solidFill>
              </a:rPr>
            </a:br>
            <a:r>
              <a:rPr lang="fr-FR" sz="2200" dirty="0">
                <a:solidFill>
                  <a:srgbClr val="00B1B0"/>
                </a:solidFill>
                <a:latin typeface="Optima"/>
              </a:rPr>
              <a:t>Uniquement pour titulaires et boursiers</a:t>
            </a:r>
            <a:endParaRPr lang="fr-FR" sz="2000" dirty="0">
              <a:solidFill>
                <a:srgbClr val="00B1B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25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098" name="Picture 2" descr="\\cern.ch\dfs\Users\v\VBLONDEA\Documents\Virginie\Projet Induction\Cartoonist\Dessin_Julien-retrait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89" y="1"/>
            <a:ext cx="5669756" cy="37421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025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6 - Caisse de Pensions - </a:t>
            </a:r>
            <a:r>
              <a:rPr lang="fr-FR" sz="3000" i="1" dirty="0">
                <a:solidFill>
                  <a:srgbClr val="001844"/>
                </a:solidFill>
              </a:rPr>
              <a:t>Pension </a:t>
            </a:r>
            <a:r>
              <a:rPr lang="fr-FR" sz="3000" i="1" dirty="0" err="1">
                <a:solidFill>
                  <a:srgbClr val="001844"/>
                </a:solidFill>
              </a:rPr>
              <a:t>Fund</a:t>
            </a:r>
            <a:r>
              <a:rPr lang="fr-FR" sz="3000" dirty="0">
                <a:solidFill>
                  <a:srgbClr val="001844"/>
                </a:solidFill>
              </a:rPr>
              <a:t/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fr-FR" sz="2000" b="1" dirty="0">
                <a:solidFill>
                  <a:srgbClr val="00B1B0"/>
                </a:solidFill>
                <a:latin typeface="Optima"/>
              </a:rPr>
              <a:t>Uniquement pour titulaires et boursiers</a:t>
            </a:r>
            <a:endParaRPr lang="en-US" sz="2700" dirty="0">
              <a:solidFill>
                <a:srgbClr val="00B1B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26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9533" y="1062906"/>
            <a:ext cx="6909955" cy="1454244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Assurer les membres et bénéficiaires contre les conséquences économiques de :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la vieillesse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l’invalidité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le décès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Affiliation obligatoire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Possibilité de racheter des périodes d’affiliation : 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transferts d’autres caisses de pensions privées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fonds propres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9533" y="2671528"/>
            <a:ext cx="6909955" cy="646331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1200" b="1" dirty="0">
                <a:solidFill>
                  <a:srgbClr val="00B1B0"/>
                </a:solidFill>
                <a:latin typeface="Optima"/>
              </a:rPr>
              <a:t>Cotisations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  <a:tabLst>
                <a:tab pos="1213247" algn="l"/>
              </a:tabLst>
            </a:pPr>
            <a:r>
              <a:rPr lang="fr-FR" sz="1200" b="1" dirty="0">
                <a:solidFill>
                  <a:srgbClr val="001844"/>
                </a:solidFill>
              </a:rPr>
              <a:t>Membre	: 12.64% du traitement de référence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  <a:tabLst>
                <a:tab pos="1213247" algn="l"/>
              </a:tabLst>
            </a:pPr>
            <a:r>
              <a:rPr lang="fr-FR" sz="1200" b="1" dirty="0">
                <a:solidFill>
                  <a:srgbClr val="001844"/>
                </a:solidFill>
              </a:rPr>
              <a:t>Organisation	: 18.96% du traitement de référence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9532" y="3426069"/>
            <a:ext cx="6909956" cy="946413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200" b="1" dirty="0">
                <a:solidFill>
                  <a:srgbClr val="00B1B0"/>
                </a:solidFill>
                <a:latin typeface="Optima"/>
              </a:rPr>
              <a:t>Fin de contrat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Options selon le nombre d’années de service :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versement valeur de transfert sur compte bancaire </a:t>
            </a:r>
            <a:r>
              <a:rPr lang="fr-FR" sz="1050" b="1" u="sng" dirty="0">
                <a:solidFill>
                  <a:srgbClr val="00B1B0"/>
                </a:solidFill>
                <a:latin typeface="Optima"/>
              </a:rPr>
              <a:t>suisse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versement valeur de transfert à une autre caisse privée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pension de retraite différée</a:t>
            </a:r>
          </a:p>
        </p:txBody>
      </p:sp>
    </p:spTree>
    <p:extLst>
      <p:ext uri="{BB962C8B-B14F-4D97-AF65-F5344CB8AC3E}">
        <p14:creationId xmlns:p14="http://schemas.microsoft.com/office/powerpoint/2010/main" val="117432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300" dirty="0">
                <a:solidFill>
                  <a:srgbClr val="001844"/>
                </a:solidFill>
              </a:rPr>
              <a:t>6 - Caisse de Pensions - </a:t>
            </a:r>
            <a:r>
              <a:rPr lang="fr-FR" sz="3300" i="1" dirty="0">
                <a:solidFill>
                  <a:srgbClr val="001844"/>
                </a:solidFill>
              </a:rPr>
              <a:t>Pension </a:t>
            </a:r>
            <a:r>
              <a:rPr lang="fr-FR" sz="3300" i="1" dirty="0" err="1">
                <a:solidFill>
                  <a:srgbClr val="001844"/>
                </a:solidFill>
              </a:rPr>
              <a:t>Fund</a:t>
            </a:r>
            <a:r>
              <a:rPr lang="fr-FR" sz="3300" i="1" dirty="0">
                <a:solidFill>
                  <a:srgbClr val="001844"/>
                </a:solidFill>
              </a:rPr>
              <a:t/>
            </a:r>
            <a:br>
              <a:rPr lang="fr-FR" sz="3300" i="1" dirty="0">
                <a:solidFill>
                  <a:srgbClr val="001844"/>
                </a:solidFill>
              </a:rPr>
            </a:br>
            <a:r>
              <a:rPr lang="fr-FR" sz="2200" b="1" dirty="0">
                <a:solidFill>
                  <a:srgbClr val="00B1B0"/>
                </a:solidFill>
                <a:latin typeface="Optima"/>
              </a:rPr>
              <a:t>Uniquement pour titulaires et boursiers</a:t>
            </a:r>
            <a:endParaRPr lang="en-US" sz="2200" dirty="0">
              <a:solidFill>
                <a:srgbClr val="00B1B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27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0583" y="1301418"/>
            <a:ext cx="7720087" cy="1292662"/>
          </a:xfrm>
          <a:prstGeom prst="rect">
            <a:avLst/>
          </a:prstGeom>
          <a:solidFill>
            <a:srgbClr val="D7DF2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r>
              <a:rPr lang="fr-FR" sz="1300" b="1" dirty="0">
                <a:solidFill>
                  <a:srgbClr val="001844"/>
                </a:solidFill>
              </a:rPr>
              <a:t>Plus d’informations </a:t>
            </a:r>
            <a:r>
              <a:rPr lang="fr-FR" sz="1300" dirty="0">
                <a:solidFill>
                  <a:srgbClr val="001844"/>
                </a:solidFill>
              </a:rPr>
              <a:t>: 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1844"/>
                </a:solidFill>
              </a:rPr>
              <a:t>Les Statuts et Règlements de la Caisse </a:t>
            </a:r>
            <a:r>
              <a:rPr lang="fr-FR" sz="1300" u="sng" dirty="0">
                <a:solidFill>
                  <a:srgbClr val="001844"/>
                </a:solidFill>
                <a:hlinkClick r:id="rId3"/>
              </a:rPr>
              <a:t>http://pensionfund.cern.ch</a:t>
            </a:r>
            <a:r>
              <a:rPr lang="fr-FR" sz="1300" dirty="0">
                <a:solidFill>
                  <a:srgbClr val="001844"/>
                </a:solidFill>
              </a:rPr>
              <a:t> 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1844"/>
                </a:solidFill>
              </a:rPr>
              <a:t>Induction trimestrielle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Horaires d’ouverture </a:t>
            </a:r>
            <a:r>
              <a:rPr lang="fr-FR" sz="1300" dirty="0">
                <a:solidFill>
                  <a:srgbClr val="001844"/>
                </a:solidFill>
              </a:rPr>
              <a:t>: mardi/mercredi/jeudi de </a:t>
            </a:r>
            <a:r>
              <a:rPr lang="fr-CH" sz="1300" dirty="0">
                <a:solidFill>
                  <a:srgbClr val="001844"/>
                </a:solidFill>
              </a:rPr>
              <a:t>9h30 à 11h30 </a:t>
            </a:r>
            <a:r>
              <a:rPr lang="fr-FR" sz="1300" dirty="0">
                <a:solidFill>
                  <a:srgbClr val="001844"/>
                </a:solidFill>
              </a:rPr>
              <a:t>et de </a:t>
            </a:r>
            <a:r>
              <a:rPr lang="fr-CH" sz="1300" dirty="0">
                <a:solidFill>
                  <a:srgbClr val="001844"/>
                </a:solidFill>
              </a:rPr>
              <a:t>14h30 à 16h30 </a:t>
            </a:r>
            <a:r>
              <a:rPr lang="fr-FR" sz="1300" dirty="0">
                <a:solidFill>
                  <a:srgbClr val="001844"/>
                </a:solidFill>
              </a:rPr>
              <a:t>ou sur rendez-vous 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Email</a:t>
            </a:r>
            <a:r>
              <a:rPr lang="fr-FR" sz="1300" dirty="0">
                <a:solidFill>
                  <a:srgbClr val="001844"/>
                </a:solidFill>
              </a:rPr>
              <a:t> : </a:t>
            </a:r>
            <a:r>
              <a:rPr lang="fr-FR" sz="1300" dirty="0">
                <a:solidFill>
                  <a:srgbClr val="001844"/>
                </a:solidFill>
                <a:hlinkClick r:id="rId4"/>
              </a:rPr>
              <a:t>pension-benefits@cern.ch</a:t>
            </a:r>
            <a:r>
              <a:rPr lang="fr-FR" sz="1300" dirty="0">
                <a:solidFill>
                  <a:srgbClr val="001844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93121" y="3113663"/>
            <a:ext cx="1607355" cy="523220"/>
          </a:xfrm>
          <a:prstGeom prst="rect">
            <a:avLst/>
          </a:prstGeom>
          <a:solidFill>
            <a:srgbClr val="00184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</a:rPr>
              <a:t>Emilie Clerc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</a:rPr>
              <a:t>Tel. 78798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79058" y="3113663"/>
            <a:ext cx="1607355" cy="523220"/>
          </a:xfrm>
          <a:prstGeom prst="rect">
            <a:avLst/>
          </a:prstGeom>
          <a:solidFill>
            <a:srgbClr val="00184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</a:rPr>
              <a:t>Garance Louvin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</a:rPr>
              <a:t>Tel. 63156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64996" y="3119795"/>
            <a:ext cx="1607355" cy="523220"/>
          </a:xfrm>
          <a:prstGeom prst="rect">
            <a:avLst/>
          </a:prstGeom>
          <a:solidFill>
            <a:srgbClr val="00184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</a:rPr>
              <a:t>Pilar Herguedas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</a:rPr>
              <a:t>Tel. 72738</a:t>
            </a:r>
          </a:p>
        </p:txBody>
      </p:sp>
    </p:spTree>
    <p:extLst>
      <p:ext uri="{BB962C8B-B14F-4D97-AF65-F5344CB8AC3E}">
        <p14:creationId xmlns:p14="http://schemas.microsoft.com/office/powerpoint/2010/main" val="5633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fr-CH" sz="3200" dirty="0">
                <a:solidFill>
                  <a:srgbClr val="001844"/>
                </a:solidFill>
              </a:rPr>
              <a:t>Contacts clés RH - </a:t>
            </a:r>
            <a:r>
              <a:rPr lang="fr-CH" sz="3200" i="1" dirty="0">
                <a:solidFill>
                  <a:srgbClr val="001844"/>
                </a:solidFill>
              </a:rPr>
              <a:t>Key HR Contacts</a:t>
            </a:r>
            <a:endParaRPr lang="en-GB" sz="3200" i="1" dirty="0">
              <a:solidFill>
                <a:srgbClr val="0018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9393"/>
            <a:ext cx="9144001" cy="508330"/>
          </a:xfrm>
        </p:spPr>
        <p:txBody>
          <a:bodyPr>
            <a:normAutofit fontScale="92500"/>
          </a:bodyPr>
          <a:lstStyle/>
          <a:p>
            <a:pPr marL="36575" indent="0">
              <a:buNone/>
            </a:pPr>
            <a:r>
              <a:rPr lang="fr-CH" sz="1800" b="1" i="1" dirty="0">
                <a:solidFill>
                  <a:srgbClr val="92D050"/>
                </a:solidFill>
              </a:rPr>
              <a:t>Boursiers/</a:t>
            </a:r>
            <a:r>
              <a:rPr lang="fr-CH" sz="1800" b="1" i="1" dirty="0" err="1">
                <a:solidFill>
                  <a:srgbClr val="92D050"/>
                </a:solidFill>
              </a:rPr>
              <a:t>Fellows</a:t>
            </a:r>
            <a:r>
              <a:rPr lang="fr-CH" sz="1800" i="1" dirty="0">
                <a:solidFill>
                  <a:srgbClr val="92D050"/>
                </a:solidFill>
              </a:rPr>
              <a:t>	        </a:t>
            </a:r>
            <a:r>
              <a:rPr lang="fr-CH" sz="1800" b="1" i="1" dirty="0">
                <a:solidFill>
                  <a:srgbClr val="C00000"/>
                </a:solidFill>
              </a:rPr>
              <a:t>Etudiants/</a:t>
            </a:r>
            <a:r>
              <a:rPr lang="fr-CH" sz="1800" b="1" i="1" dirty="0" err="1">
                <a:solidFill>
                  <a:srgbClr val="C00000"/>
                </a:solidFill>
              </a:rPr>
              <a:t>Students</a:t>
            </a:r>
            <a:r>
              <a:rPr lang="fr-CH" sz="1800" b="1" i="1" dirty="0">
                <a:solidFill>
                  <a:srgbClr val="C00000"/>
                </a:solidFill>
              </a:rPr>
              <a:t>  </a:t>
            </a:r>
            <a:r>
              <a:rPr lang="fr-CH" sz="1800" i="1" dirty="0">
                <a:solidFill>
                  <a:srgbClr val="C00000"/>
                </a:solidFill>
              </a:rPr>
              <a:t>                    </a:t>
            </a:r>
            <a:r>
              <a:rPr lang="fr-CH" sz="1800" b="1" dirty="0" smtClean="0">
                <a:solidFill>
                  <a:srgbClr val="FFC000"/>
                </a:solidFill>
              </a:rPr>
              <a:t>Associés</a:t>
            </a:r>
            <a:r>
              <a:rPr lang="fr-CH" sz="1800" b="1" i="1" dirty="0" smtClean="0">
                <a:solidFill>
                  <a:srgbClr val="FFC000"/>
                </a:solidFill>
              </a:rPr>
              <a:t>/Associates</a:t>
            </a:r>
            <a:endParaRPr lang="fr-CH" sz="1800" b="1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C00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C00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6" t="11365" r="26952" b="60514"/>
          <a:stretch/>
        </p:blipFill>
        <p:spPr>
          <a:xfrm>
            <a:off x="7703074" y="1311582"/>
            <a:ext cx="776972" cy="981757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21" t="14300" r="58435" b="52100"/>
          <a:stretch/>
        </p:blipFill>
        <p:spPr>
          <a:xfrm>
            <a:off x="435788" y="1240504"/>
            <a:ext cx="744816" cy="933363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5" r="4339"/>
          <a:stretch/>
        </p:blipFill>
        <p:spPr>
          <a:xfrm>
            <a:off x="435788" y="2274249"/>
            <a:ext cx="744816" cy="990784"/>
          </a:xfrm>
          <a:prstGeom prst="rect">
            <a:avLst/>
          </a:prstGeom>
          <a:ln>
            <a:solidFill>
              <a:srgbClr val="001844"/>
            </a:solidFill>
          </a:ln>
        </p:spPr>
      </p:pic>
      <p:sp>
        <p:nvSpPr>
          <p:cNvPr id="19" name="Text Box 51"/>
          <p:cNvSpPr txBox="1"/>
          <p:nvPr/>
        </p:nvSpPr>
        <p:spPr>
          <a:xfrm>
            <a:off x="4715549" y="3717496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Celine DELIEUTRAZ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1100" b="1" dirty="0">
                <a:solidFill>
                  <a:srgbClr val="001844"/>
                </a:solidFill>
                <a:ea typeface="Calibri"/>
                <a:cs typeface="Times New Roman"/>
              </a:rPr>
              <a:t>63786</a:t>
            </a:r>
            <a:endParaRPr lang="en-GB" sz="1100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20" name="Text Box 46"/>
          <p:cNvSpPr txBox="1"/>
          <p:nvPr/>
        </p:nvSpPr>
        <p:spPr>
          <a:xfrm>
            <a:off x="4703426" y="1480821"/>
            <a:ext cx="1516241" cy="62149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1100" b="1" dirty="0">
                <a:solidFill>
                  <a:srgbClr val="001844"/>
                </a:solidFill>
                <a:ea typeface="Calibri"/>
                <a:cs typeface="Times New Roman"/>
              </a:rPr>
              <a:t>Ingrid HAUG</a:t>
            </a:r>
            <a:br>
              <a:rPr lang="fr-CH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900" b="1" dirty="0">
                <a:solidFill>
                  <a:srgbClr val="EF5091"/>
                </a:solidFill>
                <a:ea typeface="Calibri"/>
                <a:cs typeface="Times New Roman"/>
              </a:rPr>
              <a:t>Student programme coordinator</a:t>
            </a:r>
            <a:r>
              <a:rPr lang="fr-CH" sz="1100" b="1" dirty="0">
                <a:solidFill>
                  <a:srgbClr val="EF5091"/>
                </a:solidFill>
                <a:ea typeface="Calibri"/>
                <a:cs typeface="Times New Roman"/>
              </a:rPr>
              <a:t/>
            </a:r>
            <a:br>
              <a:rPr lang="fr-CH" sz="1100" b="1" dirty="0">
                <a:solidFill>
                  <a:srgbClr val="EF5091"/>
                </a:solidFill>
                <a:ea typeface="Calibri"/>
                <a:cs typeface="Times New Roman"/>
              </a:rPr>
            </a:br>
            <a:r>
              <a:rPr lang="fr-CH" sz="1100" b="1" dirty="0">
                <a:solidFill>
                  <a:srgbClr val="001844"/>
                </a:solidFill>
                <a:ea typeface="Calibri"/>
                <a:cs typeface="Times New Roman"/>
              </a:rPr>
              <a:t>74472</a:t>
            </a:r>
            <a:endParaRPr lang="en-GB" sz="1100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21" name="Text Box 46"/>
          <p:cNvSpPr txBox="1"/>
          <p:nvPr/>
        </p:nvSpPr>
        <p:spPr>
          <a:xfrm>
            <a:off x="6561574" y="2364394"/>
            <a:ext cx="1043696" cy="40524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788" b="1" dirty="0">
                <a:solidFill>
                  <a:srgbClr val="001844"/>
                </a:solidFill>
                <a:ea typeface="Calibri"/>
                <a:cs typeface="Times New Roman"/>
              </a:rPr>
              <a:t>Ingrid HAUG</a:t>
            </a:r>
            <a:br>
              <a:rPr lang="fr-CH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fr-CH" sz="788" b="1" dirty="0">
                <a:solidFill>
                  <a:srgbClr val="001844"/>
                </a:solidFill>
                <a:ea typeface="Calibri"/>
                <a:cs typeface="Times New Roman"/>
              </a:rPr>
              <a:t>74472</a:t>
            </a:r>
            <a:endParaRPr lang="en-GB" sz="788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23" name="Text Box 51"/>
          <p:cNvSpPr txBox="1"/>
          <p:nvPr/>
        </p:nvSpPr>
        <p:spPr>
          <a:xfrm>
            <a:off x="1344685" y="2640431"/>
            <a:ext cx="1391670" cy="376110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Katerina JANAQI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71816</a:t>
            </a:r>
          </a:p>
        </p:txBody>
      </p:sp>
      <p:pic>
        <p:nvPicPr>
          <p:cNvPr id="24" name="Content Placeholder 1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85518" y="1240288"/>
            <a:ext cx="740819" cy="960567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6" t="11365" r="26952" b="60514"/>
          <a:stretch/>
        </p:blipFill>
        <p:spPr>
          <a:xfrm>
            <a:off x="441932" y="3357993"/>
            <a:ext cx="738673" cy="933364"/>
          </a:xfrm>
          <a:prstGeom prst="rect">
            <a:avLst/>
          </a:prstGeom>
          <a:ln>
            <a:solidFill>
              <a:srgbClr val="001844"/>
            </a:solidFill>
          </a:ln>
        </p:spPr>
      </p:pic>
      <p:sp>
        <p:nvSpPr>
          <p:cNvPr id="26" name="Text Box 46"/>
          <p:cNvSpPr txBox="1"/>
          <p:nvPr/>
        </p:nvSpPr>
        <p:spPr>
          <a:xfrm>
            <a:off x="1242426" y="1493810"/>
            <a:ext cx="2325616" cy="75872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1050" b="1" dirty="0">
                <a:solidFill>
                  <a:srgbClr val="001844"/>
                </a:solidFill>
                <a:ea typeface="Calibri"/>
                <a:cs typeface="Times New Roman"/>
              </a:rPr>
              <a:t>Katharine THOMAS-CHEVREUX</a:t>
            </a:r>
            <a:br>
              <a:rPr lang="fr-CH" sz="105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900" b="1" dirty="0">
                <a:solidFill>
                  <a:srgbClr val="EF5091"/>
                </a:solidFill>
                <a:ea typeface="Calibri"/>
                <a:cs typeface="Times New Roman"/>
              </a:rPr>
              <a:t>Fellowship programme coordinator</a:t>
            </a:r>
            <a:r>
              <a:rPr lang="fr-CH" sz="1050" b="1" dirty="0">
                <a:solidFill>
                  <a:srgbClr val="EF5091"/>
                </a:solidFill>
                <a:ea typeface="Calibri"/>
                <a:cs typeface="Times New Roman"/>
              </a:rPr>
              <a:t/>
            </a:r>
            <a:br>
              <a:rPr lang="fr-CH" sz="1050" b="1" dirty="0">
                <a:solidFill>
                  <a:srgbClr val="EF5091"/>
                </a:solidFill>
                <a:ea typeface="Calibri"/>
                <a:cs typeface="Times New Roman"/>
              </a:rPr>
            </a:br>
            <a:r>
              <a:rPr lang="fr-CH" sz="1050" b="1" dirty="0">
                <a:solidFill>
                  <a:srgbClr val="001844"/>
                </a:solidFill>
                <a:ea typeface="Calibri"/>
                <a:cs typeface="Times New Roman"/>
              </a:rPr>
              <a:t>74471</a:t>
            </a:r>
            <a:r>
              <a:rPr lang="en-GB" sz="1050" b="1" dirty="0">
                <a:solidFill>
                  <a:srgbClr val="001844"/>
                </a:solidFill>
                <a:ea typeface="Calibri"/>
                <a:cs typeface="Times New Roman"/>
              </a:rPr>
              <a:t> </a:t>
            </a:r>
          </a:p>
        </p:txBody>
      </p:sp>
      <p:sp>
        <p:nvSpPr>
          <p:cNvPr id="27" name="Text Box 51"/>
          <p:cNvSpPr txBox="1"/>
          <p:nvPr/>
        </p:nvSpPr>
        <p:spPr>
          <a:xfrm>
            <a:off x="1385960" y="3747932"/>
            <a:ext cx="1434652" cy="450118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 err="1">
                <a:solidFill>
                  <a:srgbClr val="001844"/>
                </a:solidFill>
                <a:ea typeface="Calibri"/>
                <a:cs typeface="Times New Roman"/>
              </a:rPr>
              <a:t>Géraldine</a:t>
            </a: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 BALLET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74151</a:t>
            </a:r>
          </a:p>
        </p:txBody>
      </p:sp>
      <p:sp>
        <p:nvSpPr>
          <p:cNvPr id="28" name="Text Box 51"/>
          <p:cNvSpPr txBox="1"/>
          <p:nvPr/>
        </p:nvSpPr>
        <p:spPr>
          <a:xfrm>
            <a:off x="7545164" y="2367599"/>
            <a:ext cx="1138891" cy="450118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88" b="1" dirty="0" err="1">
                <a:solidFill>
                  <a:srgbClr val="001844"/>
                </a:solidFill>
                <a:ea typeface="Calibri"/>
                <a:cs typeface="Times New Roman"/>
              </a:rPr>
              <a:t>Géraldine</a:t>
            </a: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 BALLET</a:t>
            </a:r>
            <a:b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74151</a:t>
            </a:r>
          </a:p>
        </p:txBody>
      </p:sp>
      <p:sp>
        <p:nvSpPr>
          <p:cNvPr id="22" name="Text Box 51"/>
          <p:cNvSpPr txBox="1"/>
          <p:nvPr/>
        </p:nvSpPr>
        <p:spPr>
          <a:xfrm>
            <a:off x="4691374" y="2694443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Jennifer DEMBSKI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1100" b="1" dirty="0">
                <a:solidFill>
                  <a:srgbClr val="001844"/>
                </a:solidFill>
                <a:ea typeface="Calibri"/>
                <a:cs typeface="Times New Roman"/>
              </a:rPr>
              <a:t>72735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endParaRPr lang="en-GB" sz="1100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pic>
        <p:nvPicPr>
          <p:cNvPr id="29" name="Content Placeholder 1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06078" y="1311582"/>
            <a:ext cx="754690" cy="978552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3" t="8439" r="27290" b="47227"/>
          <a:stretch/>
        </p:blipFill>
        <p:spPr>
          <a:xfrm>
            <a:off x="3791453" y="2274249"/>
            <a:ext cx="747584" cy="1000622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3" t="8439" r="27290" b="47227"/>
          <a:stretch/>
        </p:blipFill>
        <p:spPr>
          <a:xfrm>
            <a:off x="6709630" y="2955817"/>
            <a:ext cx="747584" cy="1000622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sp>
        <p:nvSpPr>
          <p:cNvPr id="32" name="Text Box 51"/>
          <p:cNvSpPr txBox="1"/>
          <p:nvPr/>
        </p:nvSpPr>
        <p:spPr>
          <a:xfrm>
            <a:off x="6431623" y="3974555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Jennifer DEMBSKI</a:t>
            </a:r>
            <a:b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788" b="1" dirty="0">
                <a:solidFill>
                  <a:srgbClr val="001844"/>
                </a:solidFill>
                <a:ea typeface="Calibri"/>
                <a:cs typeface="Times New Roman"/>
              </a:rPr>
              <a:t>72735</a:t>
            </a:r>
            <a:endParaRPr lang="en-GB" sz="788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33" name="Text Box 51"/>
          <p:cNvSpPr txBox="1"/>
          <p:nvPr/>
        </p:nvSpPr>
        <p:spPr>
          <a:xfrm>
            <a:off x="7479182" y="4003386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Celine DELIEUTRAZ</a:t>
            </a:r>
            <a:b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788" b="1" dirty="0">
                <a:solidFill>
                  <a:srgbClr val="001844"/>
                </a:solidFill>
                <a:ea typeface="Calibri"/>
                <a:cs typeface="Times New Roman"/>
              </a:rPr>
              <a:t>63786</a:t>
            </a:r>
            <a:endParaRPr lang="en-GB" sz="788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327" y="3348499"/>
            <a:ext cx="748745" cy="1025379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841" y="2949176"/>
            <a:ext cx="748745" cy="1025379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0040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75121"/>
            <a:ext cx="8226854" cy="439757"/>
          </a:xfrm>
        </p:spPr>
        <p:txBody>
          <a:bodyPr>
            <a:normAutofit fontScale="90000"/>
          </a:bodyPr>
          <a:lstStyle/>
          <a:p>
            <a:r>
              <a:rPr lang="fr-CH" sz="2700" dirty="0">
                <a:solidFill>
                  <a:srgbClr val="001844"/>
                </a:solidFill>
              </a:rPr>
              <a:t>Contacts clés titulaires : </a:t>
            </a:r>
            <a:r>
              <a:rPr lang="fr-CH" sz="2700" b="1" dirty="0">
                <a:solidFill>
                  <a:srgbClr val="001844"/>
                </a:solidFill>
              </a:rPr>
              <a:t>HR </a:t>
            </a:r>
            <a:r>
              <a:rPr lang="fr-CH" sz="2700" b="1" dirty="0" err="1">
                <a:solidFill>
                  <a:srgbClr val="001844"/>
                </a:solidFill>
              </a:rPr>
              <a:t>Frontline</a:t>
            </a:r>
            <a:r>
              <a:rPr lang="fr-CH" sz="2700" b="1" dirty="0">
                <a:solidFill>
                  <a:srgbClr val="001844"/>
                </a:solidFill>
              </a:rPr>
              <a:t> </a:t>
            </a:r>
            <a:r>
              <a:rPr lang="fr-CH" sz="2700" dirty="0">
                <a:solidFill>
                  <a:srgbClr val="001844"/>
                </a:solidFill>
              </a:rPr>
              <a:t>:</a:t>
            </a:r>
            <a:r>
              <a:rPr lang="en-GB" sz="4800" dirty="0">
                <a:solidFill>
                  <a:srgbClr val="001844"/>
                </a:solidFill>
              </a:rPr>
              <a:t> </a:t>
            </a:r>
            <a:r>
              <a:rPr lang="en-GB" sz="2700" i="1" dirty="0">
                <a:solidFill>
                  <a:srgbClr val="001844"/>
                </a:solidFill>
              </a:rPr>
              <a:t>Key contacts staff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4" t="12533" r="14231" b="30274"/>
          <a:stretch/>
        </p:blipFill>
        <p:spPr>
          <a:xfrm>
            <a:off x="1622623" y="2282018"/>
            <a:ext cx="518504" cy="67435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7" b="15350"/>
          <a:stretch/>
        </p:blipFill>
        <p:spPr>
          <a:xfrm>
            <a:off x="758785" y="2284422"/>
            <a:ext cx="495456" cy="649133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116" y="1244935"/>
            <a:ext cx="533531" cy="699134"/>
          </a:xfrm>
          <a:prstGeom prst="rect">
            <a:avLst/>
          </a:prstGeom>
        </p:spPr>
      </p:pic>
      <p:sp>
        <p:nvSpPr>
          <p:cNvPr id="57" name="Text Box 50"/>
          <p:cNvSpPr txBox="1"/>
          <p:nvPr/>
        </p:nvSpPr>
        <p:spPr>
          <a:xfrm flipH="1">
            <a:off x="464367" y="1933716"/>
            <a:ext cx="1161991" cy="405409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5100" tIns="34290" rIns="35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prstClr val="black"/>
                </a:solidFill>
                <a:ea typeface="Calibri"/>
                <a:cs typeface="Times New Roman"/>
              </a:rPr>
              <a:t>Florence LICCI-OUNNOUGH</a:t>
            </a:r>
            <a:br>
              <a:rPr lang="en-GB" sz="600" b="1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prstClr val="black"/>
                </a:solidFill>
                <a:ea typeface="Calibri"/>
                <a:cs typeface="Times New Roman"/>
              </a:rPr>
              <a:t>HRA for EN</a:t>
            </a:r>
            <a:br>
              <a:rPr lang="en-GB" sz="600" b="1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en-GB" sz="600" dirty="0">
                <a:solidFill>
                  <a:srgbClr val="001844"/>
                </a:solidFill>
                <a:ea typeface="Calibri"/>
                <a:cs typeface="Times New Roman"/>
              </a:rPr>
              <a:t>79189 - 161306</a:t>
            </a:r>
          </a:p>
        </p:txBody>
      </p:sp>
      <p:sp>
        <p:nvSpPr>
          <p:cNvPr id="58" name="Text Box 61"/>
          <p:cNvSpPr txBox="1"/>
          <p:nvPr/>
        </p:nvSpPr>
        <p:spPr>
          <a:xfrm flipH="1">
            <a:off x="1532416" y="1960776"/>
            <a:ext cx="692827" cy="36533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Donna CARMONA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HRA for BE 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62998 - 161736 </a:t>
            </a:r>
          </a:p>
        </p:txBody>
      </p:sp>
      <p:sp>
        <p:nvSpPr>
          <p:cNvPr id="59" name="Text Box 61"/>
          <p:cNvSpPr txBox="1"/>
          <p:nvPr/>
        </p:nvSpPr>
        <p:spPr>
          <a:xfrm flipH="1">
            <a:off x="1497004" y="2944739"/>
            <a:ext cx="769740" cy="378966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34290" rIns="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Sebastian BOTT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HRA for TE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77954</a:t>
            </a:r>
            <a:r>
              <a:rPr lang="en-GB" sz="600" b="1" dirty="0">
                <a:solidFill>
                  <a:srgbClr val="0055A0">
                    <a:lumMod val="40000"/>
                    <a:lumOff val="60000"/>
                  </a:srgbClr>
                </a:solidFill>
                <a:ea typeface="Calibri"/>
                <a:cs typeface="Times New Roman"/>
              </a:rPr>
              <a:t/>
            </a:r>
            <a:br>
              <a:rPr lang="en-GB" sz="600" b="1" dirty="0">
                <a:solidFill>
                  <a:srgbClr val="0055A0">
                    <a:lumMod val="40000"/>
                    <a:lumOff val="60000"/>
                  </a:srgbClr>
                </a:solidFill>
                <a:ea typeface="Calibri"/>
                <a:cs typeface="Times New Roman"/>
              </a:rPr>
            </a:br>
            <a:r>
              <a:rPr lang="en-GB" sz="750" b="1" dirty="0">
                <a:solidFill>
                  <a:prstClr val="white"/>
                </a:solidFill>
                <a:latin typeface="Agency FB"/>
                <a:ea typeface="Calibri"/>
                <a:cs typeface="Times New Roman"/>
              </a:rPr>
              <a:t>77954</a:t>
            </a:r>
            <a:endParaRPr lang="en-GB" sz="750" b="1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100" y="3432197"/>
            <a:ext cx="480355" cy="627880"/>
          </a:xfrm>
          <a:prstGeom prst="rect">
            <a:avLst/>
          </a:prstGeom>
        </p:spPr>
      </p:pic>
      <p:sp>
        <p:nvSpPr>
          <p:cNvPr id="61" name="Text Box 56"/>
          <p:cNvSpPr txBox="1"/>
          <p:nvPr/>
        </p:nvSpPr>
        <p:spPr>
          <a:xfrm flipH="1">
            <a:off x="1703214" y="4060077"/>
            <a:ext cx="1110928" cy="368879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0055A0"/>
                </a:solidFill>
                <a:ea typeface="Calibri"/>
                <a:cs typeface="Times New Roman"/>
              </a:rPr>
              <a:t>Francesco CASTIGLIONE</a:t>
            </a: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/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Frontline support for </a:t>
            </a:r>
            <a:b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TE Department</a:t>
            </a:r>
            <a:b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</a:br>
            <a:endParaRPr lang="en-GB" sz="600" b="1" dirty="0">
              <a:solidFill>
                <a:srgbClr val="F9A25E"/>
              </a:solidFill>
              <a:ea typeface="Calibri"/>
              <a:cs typeface="Times New Roman"/>
            </a:endParaRPr>
          </a:p>
        </p:txBody>
      </p:sp>
      <p:sp>
        <p:nvSpPr>
          <p:cNvPr id="62" name="Text Box 54"/>
          <p:cNvSpPr txBox="1"/>
          <p:nvPr/>
        </p:nvSpPr>
        <p:spPr>
          <a:xfrm flipH="1">
            <a:off x="547403" y="2949238"/>
            <a:ext cx="924369" cy="369962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Valeria PEREZ REALE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HRA for TE</a:t>
            </a:r>
            <a:b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62424 - 169683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endParaRPr lang="en-GB" sz="750" dirty="0">
              <a:solidFill>
                <a:prstClr val="white"/>
              </a:solidFill>
              <a:ea typeface="Calibri"/>
              <a:cs typeface="Times New Roman"/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3" r="5453"/>
          <a:stretch/>
        </p:blipFill>
        <p:spPr>
          <a:xfrm>
            <a:off x="414790" y="3427903"/>
            <a:ext cx="505454" cy="654925"/>
          </a:xfrm>
          <a:prstGeom prst="rect">
            <a:avLst/>
          </a:prstGeom>
        </p:spPr>
      </p:pic>
      <p:sp>
        <p:nvSpPr>
          <p:cNvPr id="64" name="Text Box 56"/>
          <p:cNvSpPr txBox="1"/>
          <p:nvPr/>
        </p:nvSpPr>
        <p:spPr>
          <a:xfrm flipH="1">
            <a:off x="169708" y="4077176"/>
            <a:ext cx="889277" cy="368879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0055A0"/>
                </a:solidFill>
                <a:ea typeface="Calibri"/>
                <a:cs typeface="Times New Roman"/>
              </a:rPr>
              <a:t>Jessica MARTINS </a:t>
            </a: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/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Frontline support for </a:t>
            </a:r>
            <a:b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 EN Department</a:t>
            </a:r>
          </a:p>
        </p:txBody>
      </p:sp>
      <p:sp>
        <p:nvSpPr>
          <p:cNvPr id="66" name="Text Box 45"/>
          <p:cNvSpPr txBox="1"/>
          <p:nvPr/>
        </p:nvSpPr>
        <p:spPr>
          <a:xfrm>
            <a:off x="924244" y="4070009"/>
            <a:ext cx="977576" cy="405611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>
                <a:solidFill>
                  <a:srgbClr val="0055A0"/>
                </a:solidFill>
                <a:ea typeface="Calibri"/>
                <a:cs typeface="Times New Roman"/>
              </a:rPr>
              <a:t>Monica BULEANDRA</a:t>
            </a: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/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Frontline support for </a:t>
            </a:r>
            <a:b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BE Department</a:t>
            </a: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77"/>
          <a:stretch/>
        </p:blipFill>
        <p:spPr>
          <a:xfrm>
            <a:off x="2823497" y="2309662"/>
            <a:ext cx="492632" cy="635078"/>
          </a:xfrm>
          <a:prstGeom prst="rect">
            <a:avLst/>
          </a:prstGeom>
        </p:spPr>
      </p:pic>
      <p:sp>
        <p:nvSpPr>
          <p:cNvPr id="68" name="Text Box 58"/>
          <p:cNvSpPr txBox="1"/>
          <p:nvPr/>
        </p:nvSpPr>
        <p:spPr>
          <a:xfrm flipH="1">
            <a:off x="2720771" y="2934174"/>
            <a:ext cx="722475" cy="379328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Christille</a:t>
            </a: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 </a:t>
            </a: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DE</a:t>
            </a: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 </a:t>
            </a: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POIX</a:t>
            </a:r>
            <a:b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HRA for SMB, HSE</a:t>
            </a:r>
            <a:b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fr-CH" sz="600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63335 - 167510</a:t>
            </a:r>
            <a:endParaRPr lang="en-GB" sz="600" dirty="0">
              <a:solidFill>
                <a:srgbClr val="4D4D4D">
                  <a:lumMod val="50000"/>
                </a:srgbClr>
              </a:solidFill>
              <a:ea typeface="Calibri"/>
              <a:cs typeface="Times New Roman"/>
            </a:endParaRP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36"/>
          <a:stretch/>
        </p:blipFill>
        <p:spPr bwMode="auto">
          <a:xfrm>
            <a:off x="3785321" y="1280620"/>
            <a:ext cx="506325" cy="653097"/>
          </a:xfrm>
          <a:prstGeom prst="rect">
            <a:avLst/>
          </a:prstGeom>
          <a:noFill/>
          <a:ln w="28575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0" name="Text Box 54"/>
          <p:cNvSpPr txBox="1"/>
          <p:nvPr/>
        </p:nvSpPr>
        <p:spPr>
          <a:xfrm flipH="1">
            <a:off x="3402891" y="1909018"/>
            <a:ext cx="1372792" cy="369961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Aurélie CHOY</a:t>
            </a:r>
            <a:b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HRA for HR</a:t>
            </a: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, DG, ATS, RCS</a:t>
            </a: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/>
            </a:r>
            <a:b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fr-CH" sz="600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79344     </a:t>
            </a:r>
            <a:endParaRPr lang="en-GB" sz="600" dirty="0">
              <a:solidFill>
                <a:srgbClr val="4D4D4D">
                  <a:lumMod val="50000"/>
                </a:srgbClr>
              </a:solidFill>
              <a:ea typeface="Calibri"/>
              <a:cs typeface="Times New Roman"/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770715" y="2286617"/>
            <a:ext cx="506446" cy="653253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2" t="17504" r="20559" b="22695"/>
          <a:stretch/>
        </p:blipFill>
        <p:spPr bwMode="auto">
          <a:xfrm flipH="1">
            <a:off x="3372353" y="3435760"/>
            <a:ext cx="491712" cy="6342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4" name="Text Box 55"/>
          <p:cNvSpPr txBox="1"/>
          <p:nvPr/>
        </p:nvSpPr>
        <p:spPr>
          <a:xfrm flipH="1">
            <a:off x="2645218" y="1930134"/>
            <a:ext cx="849188" cy="369961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27000" tIns="34290" rIns="270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Marie-Luce FALIPOU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HRA for PF, FAP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74701 - 161210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endParaRPr lang="en-GB" sz="600" dirty="0">
              <a:solidFill>
                <a:srgbClr val="4D4D4D">
                  <a:lumMod val="50000"/>
                </a:srgbClr>
              </a:solidFill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50" b="1" dirty="0">
                <a:solidFill>
                  <a:srgbClr val="0055A0"/>
                </a:solidFill>
                <a:latin typeface="Agency FB"/>
                <a:ea typeface="Calibri"/>
                <a:cs typeface="Times New Roman"/>
              </a:rPr>
              <a:t> </a:t>
            </a:r>
            <a:endParaRPr lang="en-GB" sz="750" dirty="0">
              <a:solidFill>
                <a:srgbClr val="0055A0"/>
              </a:solidFill>
              <a:ea typeface="Calibri"/>
              <a:cs typeface="Times New Roman"/>
            </a:endParaRPr>
          </a:p>
        </p:txBody>
      </p:sp>
      <p:sp>
        <p:nvSpPr>
          <p:cNvPr id="76" name="Text Box 60"/>
          <p:cNvSpPr txBox="1"/>
          <p:nvPr/>
        </p:nvSpPr>
        <p:spPr>
          <a:xfrm flipH="1">
            <a:off x="3181468" y="4070938"/>
            <a:ext cx="954089" cy="37241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0055A0"/>
                </a:solidFill>
                <a:ea typeface="Calibri"/>
                <a:cs typeface="Times New Roman"/>
              </a:rPr>
              <a:t>Emeline DOLMAZON</a:t>
            </a:r>
            <a:br>
              <a:rPr lang="en-GB" sz="600" b="1" dirty="0">
                <a:solidFill>
                  <a:srgbClr val="0055A0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Frontline support</a:t>
            </a:r>
            <a:b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for the sector</a:t>
            </a:r>
            <a:b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</a:br>
            <a:endParaRPr lang="en-GB" sz="600" b="1" dirty="0">
              <a:solidFill>
                <a:srgbClr val="F9A25E"/>
              </a:solidFill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50" b="1" dirty="0">
                <a:solidFill>
                  <a:srgbClr val="0055A0"/>
                </a:solidFill>
                <a:latin typeface="Agency FB"/>
                <a:ea typeface="Calibri"/>
                <a:cs typeface="Times New Roman"/>
              </a:rPr>
              <a:t> </a:t>
            </a:r>
            <a:endParaRPr lang="en-GB" sz="750" dirty="0">
              <a:solidFill>
                <a:srgbClr val="0055A0"/>
              </a:solidFill>
              <a:ea typeface="Calibri"/>
              <a:cs typeface="Times New Roman"/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258484" y="1258996"/>
            <a:ext cx="523088" cy="674720"/>
          </a:xfrm>
          <a:prstGeom prst="rect">
            <a:avLst/>
          </a:prstGeom>
          <a:noFill/>
          <a:ln w="28575">
            <a:noFill/>
          </a:ln>
        </p:spPr>
      </p:pic>
      <p:sp>
        <p:nvSpPr>
          <p:cNvPr id="81" name="Text Box 52"/>
          <p:cNvSpPr txBox="1"/>
          <p:nvPr/>
        </p:nvSpPr>
        <p:spPr>
          <a:xfrm flipH="1">
            <a:off x="3575909" y="2957968"/>
            <a:ext cx="951833" cy="369242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Isabel PUMARES ARGÜELLES 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HRA for IPT</a:t>
            </a: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/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62954 - 167030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6" r="18609" b="25040"/>
          <a:stretch/>
        </p:blipFill>
        <p:spPr>
          <a:xfrm>
            <a:off x="2824679" y="1244934"/>
            <a:ext cx="519043" cy="688783"/>
          </a:xfrm>
          <a:prstGeom prst="rect">
            <a:avLst/>
          </a:prstGeom>
        </p:spPr>
      </p:pic>
      <p:sp>
        <p:nvSpPr>
          <p:cNvPr id="83" name="Text Box 54"/>
          <p:cNvSpPr txBox="1"/>
          <p:nvPr/>
        </p:nvSpPr>
        <p:spPr>
          <a:xfrm flipH="1">
            <a:off x="7646949" y="3481867"/>
            <a:ext cx="924368" cy="369962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>Marie-Luce FALIPOU</a:t>
            </a:r>
            <a:br>
              <a:rPr lang="en-GB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</a:br>
            <a:r>
              <a:rPr lang="fr-CH" sz="750" b="1" dirty="0" err="1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>Deputy</a:t>
            </a:r>
            <a:r>
              <a:rPr lang="fr-CH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> Group Leader</a:t>
            </a:r>
            <a:br>
              <a:rPr lang="fr-CH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</a:br>
            <a:r>
              <a:rPr lang="en-GB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>74701 - 161210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endParaRPr lang="en-GB" sz="750" dirty="0">
              <a:solidFill>
                <a:srgbClr val="0055A0"/>
              </a:solidFill>
              <a:ea typeface="Calibri"/>
              <a:cs typeface="Times New Roman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1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1" r="10211"/>
          <a:stretch/>
        </p:blipFill>
        <p:spPr>
          <a:xfrm>
            <a:off x="6163021" y="1254533"/>
            <a:ext cx="525584" cy="671897"/>
          </a:xfrm>
          <a:prstGeom prst="rect">
            <a:avLst/>
          </a:prstGeom>
        </p:spPr>
      </p:pic>
      <p:sp>
        <p:nvSpPr>
          <p:cNvPr id="85" name="Text Box 54"/>
          <p:cNvSpPr txBox="1"/>
          <p:nvPr/>
        </p:nvSpPr>
        <p:spPr>
          <a:xfrm flipH="1">
            <a:off x="5984371" y="1916053"/>
            <a:ext cx="924368" cy="369962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Nina KOIVUNEN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HRA for TH, EP</a:t>
            </a:r>
            <a:b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63856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endParaRPr lang="en-GB" sz="750" dirty="0">
              <a:solidFill>
                <a:srgbClr val="0055A0"/>
              </a:solidFill>
              <a:ea typeface="Calibri"/>
              <a:cs typeface="Times New Roman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4" t="22302" r="29333" b="39070"/>
          <a:stretch/>
        </p:blipFill>
        <p:spPr bwMode="auto">
          <a:xfrm>
            <a:off x="5744873" y="2339232"/>
            <a:ext cx="570887" cy="736372"/>
          </a:xfrm>
          <a:prstGeom prst="rect">
            <a:avLst/>
          </a:prstGeom>
          <a:grpFill/>
          <a:ln w="28575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7" name="Text Box 59"/>
          <p:cNvSpPr txBox="1"/>
          <p:nvPr/>
        </p:nvSpPr>
        <p:spPr>
          <a:xfrm flipH="1">
            <a:off x="5459232" y="3059267"/>
            <a:ext cx="1142167" cy="339702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0055A0"/>
                </a:solidFill>
                <a:ea typeface="Calibri"/>
                <a:cs typeface="Times New Roman"/>
              </a:rPr>
              <a:t>Donia GRANDCLAUDE</a:t>
            </a:r>
            <a:br>
              <a:rPr lang="en-GB" sz="600" b="1" dirty="0">
                <a:solidFill>
                  <a:srgbClr val="0055A0"/>
                </a:solidFill>
                <a:ea typeface="Calibri"/>
                <a:cs typeface="Times New Roman"/>
              </a:rPr>
            </a:br>
            <a:r>
              <a:rPr lang="en-GB" sz="600" b="1">
                <a:solidFill>
                  <a:srgbClr val="F9A25E"/>
                </a:solidFill>
                <a:ea typeface="Calibri"/>
                <a:cs typeface="Times New Roman"/>
              </a:rPr>
              <a:t>Frontline support</a:t>
            </a: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/>
            </a:r>
            <a:b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for the sector</a:t>
            </a:r>
            <a:r>
              <a:rPr lang="en-GB" sz="750" b="1" dirty="0">
                <a:solidFill>
                  <a:srgbClr val="F9A25E"/>
                </a:solidFill>
                <a:latin typeface="Agency FB"/>
                <a:ea typeface="Calibri"/>
                <a:cs typeface="Times New Roman"/>
              </a:rPr>
              <a:t/>
            </a:r>
            <a:br>
              <a:rPr lang="en-GB" sz="750" b="1" dirty="0">
                <a:solidFill>
                  <a:srgbClr val="F9A25E"/>
                </a:solidFill>
                <a:latin typeface="Agency FB"/>
                <a:ea typeface="Calibri"/>
                <a:cs typeface="Times New Roman"/>
              </a:rPr>
            </a:br>
            <a:endParaRPr lang="en-GB" sz="750" dirty="0">
              <a:solidFill>
                <a:srgbClr val="F9A25E"/>
              </a:solidFill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50" b="1" dirty="0">
                <a:solidFill>
                  <a:srgbClr val="0055A0"/>
                </a:solidFill>
                <a:latin typeface="Agency FB"/>
                <a:ea typeface="Calibri"/>
                <a:cs typeface="Times New Roman"/>
              </a:rPr>
              <a:t> </a:t>
            </a:r>
            <a:endParaRPr lang="en-GB" sz="750" dirty="0">
              <a:solidFill>
                <a:srgbClr val="0055A0"/>
              </a:solidFill>
              <a:ea typeface="Calibri"/>
              <a:cs typeface="Times New Roman"/>
            </a:endParaRPr>
          </a:p>
        </p:txBody>
      </p:sp>
      <p:pic>
        <p:nvPicPr>
          <p:cNvPr id="93" name="Picture 92"/>
          <p:cNvPicPr>
            <a:picLocks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3" r="13986" b="-61"/>
          <a:stretch/>
        </p:blipFill>
        <p:spPr bwMode="auto">
          <a:xfrm>
            <a:off x="7724107" y="1114775"/>
            <a:ext cx="718751" cy="939665"/>
          </a:xfrm>
          <a:prstGeom prst="rect">
            <a:avLst/>
          </a:prstGeom>
          <a:grp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4" name="Text Box 46"/>
          <p:cNvSpPr txBox="1"/>
          <p:nvPr/>
        </p:nvSpPr>
        <p:spPr>
          <a:xfrm>
            <a:off x="7565438" y="2101367"/>
            <a:ext cx="1036089" cy="532378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>Marie-Laure</a:t>
            </a:r>
            <a:r>
              <a:rPr lang="en-GB" sz="525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> </a:t>
            </a:r>
            <a:r>
              <a:rPr lang="fr-CH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>RIVIER</a:t>
            </a:r>
            <a:br>
              <a:rPr lang="fr-CH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</a:br>
            <a:r>
              <a:rPr lang="en-GB" sz="90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>Group Leader</a:t>
            </a:r>
            <a:r>
              <a:rPr lang="en-GB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/>
            </a:r>
            <a:br>
              <a:rPr lang="en-GB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</a:br>
            <a:r>
              <a:rPr lang="en-GB" sz="750" b="1" dirty="0">
                <a:solidFill>
                  <a:srgbClr val="001844"/>
                </a:solidFill>
                <a:latin typeface="Agency FB"/>
                <a:ea typeface="Calibri"/>
                <a:cs typeface="Times New Roman"/>
              </a:rPr>
              <a:t>79866 - 168946</a:t>
            </a:r>
            <a:endParaRPr lang="en-GB" sz="750" b="1" dirty="0">
              <a:solidFill>
                <a:srgbClr val="001844"/>
              </a:solidFill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50" b="1" dirty="0">
                <a:solidFill>
                  <a:srgbClr val="92CDDC"/>
                </a:solidFill>
                <a:latin typeface="Agency FB"/>
                <a:ea typeface="Calibri"/>
                <a:cs typeface="Times New Roman"/>
              </a:rPr>
              <a:t> </a:t>
            </a:r>
            <a:endParaRPr lang="en-GB" sz="825" dirty="0">
              <a:solidFill>
                <a:srgbClr val="0055A0"/>
              </a:solidFill>
              <a:ea typeface="Calibri"/>
              <a:cs typeface="Times New Roman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823846" y="779613"/>
            <a:ext cx="1580396" cy="396505"/>
          </a:xfrm>
          <a:prstGeom prst="roundRect">
            <a:avLst/>
          </a:prstGeom>
          <a:solidFill>
            <a:srgbClr val="001844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>
                <a:solidFill>
                  <a:prstClr val="white"/>
                </a:solidFill>
              </a:rPr>
              <a:t>Accelerators</a:t>
            </a:r>
            <a:r>
              <a:rPr lang="fr-CH" sz="1200" b="1" dirty="0">
                <a:solidFill>
                  <a:prstClr val="white"/>
                </a:solidFill>
              </a:rPr>
              <a:t> and </a:t>
            </a:r>
            <a:r>
              <a:rPr lang="fr-CH" sz="1200" b="1" dirty="0" err="1">
                <a:solidFill>
                  <a:prstClr val="white"/>
                </a:solidFill>
              </a:rPr>
              <a:t>Technology</a:t>
            </a:r>
            <a:endParaRPr lang="en-GB" sz="1200" b="1" dirty="0">
              <a:solidFill>
                <a:prstClr val="white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2814144" y="783347"/>
            <a:ext cx="1688737" cy="382729"/>
          </a:xfrm>
          <a:prstGeom prst="round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>
                <a:solidFill>
                  <a:srgbClr val="4D4D4D">
                    <a:lumMod val="50000"/>
                  </a:srgbClr>
                </a:solidFill>
              </a:rPr>
              <a:t>Finance &amp; </a:t>
            </a:r>
            <a:r>
              <a:rPr lang="fr-CH" sz="1200" b="1" dirty="0" err="1">
                <a:solidFill>
                  <a:srgbClr val="4D4D4D">
                    <a:lumMod val="50000"/>
                  </a:srgbClr>
                </a:solidFill>
              </a:rPr>
              <a:t>Human</a:t>
            </a:r>
            <a:r>
              <a:rPr lang="fr-CH" sz="1200" b="1" dirty="0">
                <a:solidFill>
                  <a:srgbClr val="4D4D4D">
                    <a:lumMod val="50000"/>
                  </a:srgbClr>
                </a:solidFill>
              </a:rPr>
              <a:t> Ressources</a:t>
            </a:r>
            <a:endParaRPr lang="en-GB" sz="1200" b="1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072830" y="783271"/>
            <a:ext cx="1780529" cy="381062"/>
          </a:xfrm>
          <a:prstGeom prst="round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>
                <a:solidFill>
                  <a:srgbClr val="001844"/>
                </a:solidFill>
              </a:rPr>
              <a:t>Research</a:t>
            </a:r>
            <a:r>
              <a:rPr lang="fr-CH" sz="1200" b="1" dirty="0">
                <a:solidFill>
                  <a:srgbClr val="001844"/>
                </a:solidFill>
              </a:rPr>
              <a:t> &amp; </a:t>
            </a:r>
            <a:r>
              <a:rPr lang="fr-CH" sz="1200" b="1" dirty="0" err="1">
                <a:solidFill>
                  <a:srgbClr val="001844"/>
                </a:solidFill>
              </a:rPr>
              <a:t>Computing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6" name="Title 1"/>
          <p:cNvSpPr txBox="1">
            <a:spLocks/>
          </p:cNvSpPr>
          <p:nvPr/>
        </p:nvSpPr>
        <p:spPr>
          <a:xfrm>
            <a:off x="301147" y="20602"/>
            <a:ext cx="8226854" cy="705332"/>
          </a:xfrm>
          <a:prstGeom prst="rect">
            <a:avLst/>
          </a:prstGeom>
          <a:ln>
            <a:noFill/>
          </a:ln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000" dirty="0">
              <a:solidFill>
                <a:srgbClr val="001844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6" r="18609" b="25040"/>
          <a:stretch/>
        </p:blipFill>
        <p:spPr>
          <a:xfrm>
            <a:off x="7837774" y="2678904"/>
            <a:ext cx="605084" cy="80296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16" cstate="print">
            <a:lum contras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1" t="11209" r="11979" b="31100"/>
          <a:stretch/>
        </p:blipFill>
        <p:spPr>
          <a:xfrm>
            <a:off x="5293173" y="3857916"/>
            <a:ext cx="517174" cy="669122"/>
          </a:xfrm>
          <a:prstGeom prst="rect">
            <a:avLst/>
          </a:prstGeom>
        </p:spPr>
      </p:pic>
      <p:sp>
        <p:nvSpPr>
          <p:cNvPr id="50" name="Text Box 50"/>
          <p:cNvSpPr txBox="1"/>
          <p:nvPr/>
        </p:nvSpPr>
        <p:spPr>
          <a:xfrm flipH="1">
            <a:off x="4944071" y="4536291"/>
            <a:ext cx="1161991" cy="405409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5100" tIns="34290" rIns="3510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600" b="1" dirty="0">
                <a:solidFill>
                  <a:prstClr val="black"/>
                </a:solidFill>
                <a:ea typeface="Calibri"/>
                <a:cs typeface="Times New Roman"/>
              </a:rPr>
              <a:t>Florence LICCI</a:t>
            </a:r>
          </a:p>
          <a:p>
            <a:pPr algn="ctr"/>
            <a:r>
              <a:rPr lang="en-GB" sz="600" b="1" dirty="0">
                <a:solidFill>
                  <a:prstClr val="black"/>
                </a:solidFill>
                <a:ea typeface="Calibri"/>
                <a:cs typeface="Times New Roman"/>
              </a:rPr>
              <a:t>OUNNOUGH</a:t>
            </a:r>
            <a:br>
              <a:rPr lang="en-GB" sz="600" b="1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prstClr val="black"/>
                </a:solidFill>
                <a:ea typeface="Calibri"/>
                <a:cs typeface="Times New Roman"/>
              </a:rPr>
              <a:t>HRA for IR</a:t>
            </a:r>
            <a:br>
              <a:rPr lang="en-GB" sz="600" b="1" dirty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en-GB" sz="600" dirty="0">
                <a:solidFill>
                  <a:srgbClr val="001844"/>
                </a:solidFill>
                <a:ea typeface="Calibri"/>
                <a:cs typeface="Times New Roman"/>
              </a:rPr>
              <a:t>79189 - 161306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16" cstate="print">
            <a:lum contras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1" t="11209" r="11979" b="31100"/>
          <a:stretch/>
        </p:blipFill>
        <p:spPr>
          <a:xfrm>
            <a:off x="817711" y="1244935"/>
            <a:ext cx="540371" cy="699134"/>
          </a:xfrm>
          <a:prstGeom prst="rect">
            <a:avLst/>
          </a:prstGeom>
        </p:spPr>
      </p:pic>
      <p:sp>
        <p:nvSpPr>
          <p:cNvPr id="53" name="Text Box 52"/>
          <p:cNvSpPr txBox="1"/>
          <p:nvPr/>
        </p:nvSpPr>
        <p:spPr>
          <a:xfrm flipH="1">
            <a:off x="5095317" y="1958818"/>
            <a:ext cx="951833" cy="369242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Isabel PUMARES ARGÜELLES </a:t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fr-CH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HRA for IPT</a:t>
            </a:r>
            <a: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/>
            </a:r>
            <a:br>
              <a:rPr lang="en-GB" sz="600" b="1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</a:br>
            <a:r>
              <a:rPr lang="en-GB" sz="600" dirty="0">
                <a:solidFill>
                  <a:srgbClr val="4D4D4D">
                    <a:lumMod val="50000"/>
                  </a:srgbClr>
                </a:solidFill>
                <a:ea typeface="Calibri"/>
                <a:cs typeface="Times New Roman"/>
              </a:rPr>
              <a:t>62954 - 167030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5098779" y="3427903"/>
            <a:ext cx="1780529" cy="3810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>
                <a:solidFill>
                  <a:srgbClr val="001844"/>
                </a:solidFill>
              </a:rPr>
              <a:t>International Relations</a:t>
            </a:r>
            <a:endParaRPr lang="en-GB" sz="1200" b="1" dirty="0">
              <a:solidFill>
                <a:srgbClr val="001844"/>
              </a:solidFill>
            </a:endParaRP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2" t="17504" r="20559" b="22695"/>
          <a:stretch/>
        </p:blipFill>
        <p:spPr bwMode="auto">
          <a:xfrm flipH="1">
            <a:off x="6156406" y="3866836"/>
            <a:ext cx="491712" cy="6342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9" name="Text Box 60"/>
          <p:cNvSpPr txBox="1"/>
          <p:nvPr/>
        </p:nvSpPr>
        <p:spPr>
          <a:xfrm flipH="1">
            <a:off x="5963094" y="4536291"/>
            <a:ext cx="983521" cy="404203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600" b="1" dirty="0">
                <a:solidFill>
                  <a:srgbClr val="0055A0"/>
                </a:solidFill>
                <a:ea typeface="Calibri"/>
                <a:cs typeface="Times New Roman"/>
              </a:rPr>
              <a:t>Emeline DOLMAZON</a:t>
            </a:r>
            <a:br>
              <a:rPr lang="en-GB" sz="600" b="1" dirty="0">
                <a:solidFill>
                  <a:srgbClr val="0055A0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Frontline support</a:t>
            </a:r>
            <a:b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</a:br>
            <a: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  <a:t>for the sector</a:t>
            </a:r>
            <a:br>
              <a:rPr lang="en-GB" sz="600" b="1" dirty="0">
                <a:solidFill>
                  <a:srgbClr val="F9A25E"/>
                </a:solidFill>
                <a:ea typeface="Calibri"/>
                <a:cs typeface="Times New Roman"/>
              </a:rPr>
            </a:br>
            <a:endParaRPr lang="en-GB" sz="600" b="1" dirty="0">
              <a:solidFill>
                <a:srgbClr val="F9A25E"/>
              </a:solidFill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50" b="1" dirty="0">
                <a:solidFill>
                  <a:srgbClr val="0055A0"/>
                </a:solidFill>
                <a:latin typeface="Agency FB"/>
                <a:ea typeface="Calibri"/>
                <a:cs typeface="Times New Roman"/>
              </a:rPr>
              <a:t> </a:t>
            </a:r>
            <a:endParaRPr lang="en-GB" sz="750" dirty="0">
              <a:solidFill>
                <a:srgbClr val="0055A0"/>
              </a:solidFill>
              <a:ea typeface="Calibri"/>
              <a:cs typeface="Times New Roman"/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4" t="10679" r="23362" b="30973"/>
          <a:stretch/>
        </p:blipFill>
        <p:spPr>
          <a:xfrm>
            <a:off x="1189315" y="3440114"/>
            <a:ext cx="498569" cy="63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75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Programme - </a:t>
            </a:r>
            <a:r>
              <a:rPr lang="fr-FR" sz="3000" i="1" dirty="0">
                <a:solidFill>
                  <a:srgbClr val="001844"/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453"/>
            <a:ext cx="8229600" cy="3316898"/>
          </a:xfrm>
        </p:spPr>
        <p:txBody>
          <a:bodyPr>
            <a:normAutofit fontScale="62500" lnSpcReduction="20000"/>
          </a:bodyPr>
          <a:lstStyle/>
          <a:p>
            <a:pPr marL="27432" indent="0">
              <a:buNone/>
            </a:pPr>
            <a:r>
              <a:rPr lang="fr-FR" sz="1900" b="1" i="1" dirty="0" smtClean="0">
                <a:ln w="0"/>
                <a:solidFill>
                  <a:srgbClr val="00B1B0"/>
                </a:solidFill>
              </a:rPr>
              <a:t>8h30 – 09h30 </a:t>
            </a:r>
            <a:r>
              <a:rPr lang="fr-FR" sz="1800" dirty="0" smtClean="0">
                <a:ln w="0"/>
                <a:solidFill>
                  <a:srgbClr val="00B1B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fr-FR" sz="1900" b="1" u="sng" dirty="0" smtClean="0">
                <a:ln w="0"/>
                <a:solidFill>
                  <a:srgbClr val="00B1B0"/>
                </a:solidFill>
              </a:rPr>
              <a:t>Formalités d’entrées / </a:t>
            </a:r>
            <a:r>
              <a:rPr lang="fr-FR" sz="1900" b="1" i="1" u="sng" dirty="0" smtClean="0">
                <a:ln w="0"/>
                <a:solidFill>
                  <a:srgbClr val="00B1B0"/>
                </a:solidFill>
              </a:rPr>
              <a:t>Entrance Formalities</a:t>
            </a:r>
          </a:p>
          <a:p>
            <a:pPr marL="438912" lvl="1" indent="0">
              <a:buNone/>
            </a:pPr>
            <a:r>
              <a:rPr lang="fr-FR" sz="1900" dirty="0" smtClean="0">
                <a:ln w="0"/>
                <a:solidFill>
                  <a:srgbClr val="00B1B0"/>
                </a:solidFill>
              </a:rPr>
              <a:t>	</a:t>
            </a:r>
            <a:r>
              <a:rPr lang="fr-FR" sz="1800" dirty="0" smtClean="0">
                <a:ln w="0"/>
                <a:solidFill>
                  <a:srgbClr val="00B1B0"/>
                </a:solidFill>
              </a:rPr>
              <a:t>Café et rencontres </a:t>
            </a:r>
            <a:r>
              <a:rPr lang="fr-FR" sz="1800" i="1" dirty="0" smtClean="0">
                <a:ln w="0"/>
                <a:solidFill>
                  <a:srgbClr val="00B1B0"/>
                </a:solidFill>
              </a:rPr>
              <a:t>/ Coffee and Networking</a:t>
            </a:r>
          </a:p>
          <a:p>
            <a:pPr marL="438912" lvl="1" indent="0">
              <a:buNone/>
            </a:pPr>
            <a:r>
              <a:rPr lang="fr-FR" sz="1800" i="1" dirty="0" smtClean="0">
                <a:ln w="0"/>
                <a:solidFill>
                  <a:srgbClr val="00B1B0"/>
                </a:solidFill>
              </a:rPr>
              <a:t>	V</a:t>
            </a:r>
            <a:r>
              <a:rPr lang="fr-FR" sz="1800" dirty="0" smtClean="0">
                <a:ln w="0"/>
                <a:solidFill>
                  <a:srgbClr val="00B1B0"/>
                </a:solidFill>
              </a:rPr>
              <a:t>isite</a:t>
            </a:r>
            <a:r>
              <a:rPr lang="fr-FR" sz="1800" i="1" dirty="0" smtClean="0">
                <a:ln w="0"/>
                <a:solidFill>
                  <a:srgbClr val="00B1B0"/>
                </a:solidFill>
              </a:rPr>
              <a:t> / Visit </a:t>
            </a:r>
            <a:r>
              <a:rPr lang="fr-FR" sz="1800" dirty="0" smtClean="0">
                <a:ln w="0"/>
                <a:solidFill>
                  <a:srgbClr val="00B1B0"/>
                </a:solidFill>
              </a:rPr>
              <a:t>‘CERN Expo’ </a:t>
            </a:r>
          </a:p>
          <a:p>
            <a:pPr marL="27432" indent="0">
              <a:buNone/>
            </a:pPr>
            <a:endParaRPr lang="fr-FR" sz="1800" b="1" dirty="0">
              <a:solidFill>
                <a:srgbClr val="0055A0"/>
              </a:solidFill>
            </a:endParaRPr>
          </a:p>
          <a:p>
            <a:pPr marL="27432" indent="0">
              <a:buNone/>
            </a:pPr>
            <a:r>
              <a:rPr lang="fr-FR" sz="1900" b="1" dirty="0" smtClean="0">
                <a:solidFill>
                  <a:srgbClr val="001844"/>
                </a:solidFill>
              </a:rPr>
              <a:t>09h30 – 10h25 </a:t>
            </a:r>
            <a:r>
              <a:rPr lang="fr-FR" sz="1800" b="1" dirty="0" smtClean="0">
                <a:solidFill>
                  <a:srgbClr val="001844"/>
                </a:solidFill>
              </a:rPr>
              <a:t>: </a:t>
            </a:r>
            <a:r>
              <a:rPr lang="fr-FR" sz="1900" b="1" u="sng" dirty="0" smtClean="0">
                <a:solidFill>
                  <a:srgbClr val="001844"/>
                </a:solidFill>
              </a:rPr>
              <a:t>Présentation </a:t>
            </a:r>
            <a:r>
              <a:rPr lang="fr-FR" sz="1900" b="1" u="sng" dirty="0">
                <a:solidFill>
                  <a:srgbClr val="001844"/>
                </a:solidFill>
              </a:rPr>
              <a:t>sur / </a:t>
            </a:r>
            <a:r>
              <a:rPr lang="fr-FR" sz="1900" b="1" i="1" u="sng" dirty="0" err="1" smtClean="0">
                <a:solidFill>
                  <a:srgbClr val="001844"/>
                </a:solidFill>
              </a:rPr>
              <a:t>Presentations</a:t>
            </a:r>
            <a:r>
              <a:rPr lang="fr-FR" sz="1900" b="1" i="1" u="sng" dirty="0" smtClean="0">
                <a:solidFill>
                  <a:srgbClr val="001844"/>
                </a:solidFill>
              </a:rPr>
              <a:t> </a:t>
            </a:r>
            <a:endParaRPr lang="fr-FR" sz="1900" b="1" u="sng" dirty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La structure du CERN / </a:t>
            </a:r>
            <a:r>
              <a:rPr lang="fr-FR" sz="1800" i="1" dirty="0" smtClean="0">
                <a:solidFill>
                  <a:srgbClr val="001844"/>
                </a:solidFill>
              </a:rPr>
              <a:t>CERN Structure</a:t>
            </a: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Cartes officielles / </a:t>
            </a:r>
            <a:r>
              <a:rPr lang="fr-FR" sz="1800" i="1" dirty="0" smtClean="0">
                <a:solidFill>
                  <a:srgbClr val="001844"/>
                </a:solidFill>
              </a:rPr>
              <a:t>Official </a:t>
            </a:r>
            <a:r>
              <a:rPr lang="fr-FR" sz="1800" i="1" dirty="0" err="1" smtClean="0">
                <a:solidFill>
                  <a:srgbClr val="001844"/>
                </a:solidFill>
              </a:rPr>
              <a:t>cards</a:t>
            </a:r>
            <a:endParaRPr lang="fr-FR" sz="1800" i="1" dirty="0" smtClean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Installation</a:t>
            </a: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Congés / </a:t>
            </a:r>
            <a:r>
              <a:rPr lang="fr-FR" sz="1800" i="1" dirty="0" err="1" smtClean="0">
                <a:solidFill>
                  <a:srgbClr val="001844"/>
                </a:solidFill>
              </a:rPr>
              <a:t>Leave</a:t>
            </a:r>
            <a:endParaRPr lang="fr-FR" sz="1800" i="1" dirty="0" smtClean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Assurance maladie / </a:t>
            </a:r>
            <a:r>
              <a:rPr lang="fr-FR" sz="1800" i="1" dirty="0" err="1" smtClean="0">
                <a:solidFill>
                  <a:srgbClr val="001844"/>
                </a:solidFill>
              </a:rPr>
              <a:t>Health</a:t>
            </a:r>
            <a:r>
              <a:rPr lang="fr-FR" sz="1800" i="1" dirty="0" smtClean="0">
                <a:solidFill>
                  <a:srgbClr val="001844"/>
                </a:solidFill>
              </a:rPr>
              <a:t> </a:t>
            </a:r>
            <a:r>
              <a:rPr lang="fr-FR" sz="1800" i="1" dirty="0" err="1" smtClean="0">
                <a:solidFill>
                  <a:srgbClr val="001844"/>
                </a:solidFill>
              </a:rPr>
              <a:t>Insurance</a:t>
            </a:r>
            <a:endParaRPr lang="fr-FR" sz="1800" i="1" dirty="0" smtClean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Caisse de pension / </a:t>
            </a:r>
            <a:r>
              <a:rPr lang="fr-FR" sz="1800" i="1" dirty="0" smtClean="0">
                <a:solidFill>
                  <a:srgbClr val="001844"/>
                </a:solidFill>
              </a:rPr>
              <a:t>Pension </a:t>
            </a:r>
            <a:r>
              <a:rPr lang="fr-FR" sz="1800" i="1" dirty="0" err="1" smtClean="0">
                <a:solidFill>
                  <a:srgbClr val="001844"/>
                </a:solidFill>
              </a:rPr>
              <a:t>Fund</a:t>
            </a:r>
            <a:r>
              <a:rPr lang="fr-FR" sz="1800" i="1" dirty="0" smtClean="0">
                <a:solidFill>
                  <a:srgbClr val="001844"/>
                </a:solidFill>
              </a:rPr>
              <a:t> </a:t>
            </a: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i="1" dirty="0" smtClean="0">
                <a:solidFill>
                  <a:srgbClr val="001844"/>
                </a:solidFill>
              </a:rPr>
              <a:t>Safety – </a:t>
            </a:r>
            <a:r>
              <a:rPr lang="fr-FR" sz="1800" i="1" dirty="0" err="1">
                <a:solidFill>
                  <a:srgbClr val="001844"/>
                </a:solidFill>
              </a:rPr>
              <a:t>C</a:t>
            </a:r>
            <a:r>
              <a:rPr lang="fr-FR" sz="1800" i="1" dirty="0" err="1" smtClean="0">
                <a:solidFill>
                  <a:srgbClr val="001844"/>
                </a:solidFill>
              </a:rPr>
              <a:t>omputing</a:t>
            </a:r>
            <a:r>
              <a:rPr lang="fr-FR" sz="1800" i="1" dirty="0" smtClean="0">
                <a:solidFill>
                  <a:srgbClr val="001844"/>
                </a:solidFill>
              </a:rPr>
              <a:t> – Staff Association – Service </a:t>
            </a:r>
            <a:r>
              <a:rPr lang="fr-FR" sz="1800" i="1" dirty="0" err="1" smtClean="0">
                <a:solidFill>
                  <a:srgbClr val="001844"/>
                </a:solidFill>
              </a:rPr>
              <a:t>Now</a:t>
            </a:r>
            <a:r>
              <a:rPr lang="fr-FR" sz="1800" i="1" dirty="0" smtClean="0">
                <a:solidFill>
                  <a:srgbClr val="001844"/>
                </a:solidFill>
              </a:rPr>
              <a:t>  </a:t>
            </a:r>
          </a:p>
          <a:p>
            <a:pPr lvl="3">
              <a:buClr>
                <a:srgbClr val="001844"/>
              </a:buClr>
              <a:buFont typeface="Courier New" panose="02070309020205020404" pitchFamily="49" charset="0"/>
              <a:buChar char="o"/>
            </a:pPr>
            <a:endParaRPr lang="fr-FR" sz="1300" i="1" dirty="0">
              <a:solidFill>
                <a:srgbClr val="001844"/>
              </a:solidFill>
            </a:endParaRPr>
          </a:p>
          <a:p>
            <a:pPr marL="27432" indent="0">
              <a:buClr>
                <a:srgbClr val="001844"/>
              </a:buClr>
              <a:buNone/>
            </a:pPr>
            <a:r>
              <a:rPr lang="fr-FR" sz="1900" b="1" dirty="0" smtClean="0">
                <a:solidFill>
                  <a:srgbClr val="001844"/>
                </a:solidFill>
              </a:rPr>
              <a:t>10h25 </a:t>
            </a:r>
            <a:r>
              <a:rPr lang="fr-FR" sz="1900" b="1" dirty="0">
                <a:solidFill>
                  <a:srgbClr val="001844"/>
                </a:solidFill>
              </a:rPr>
              <a:t>– </a:t>
            </a:r>
            <a:r>
              <a:rPr lang="fr-FR" sz="1900" b="1" dirty="0" smtClean="0">
                <a:solidFill>
                  <a:srgbClr val="001844"/>
                </a:solidFill>
              </a:rPr>
              <a:t>11:00 : </a:t>
            </a:r>
            <a:r>
              <a:rPr lang="fr-FR" sz="1900" b="1" u="sng" dirty="0" smtClean="0">
                <a:solidFill>
                  <a:srgbClr val="001844"/>
                </a:solidFill>
              </a:rPr>
              <a:t>Vos questions aux experts / Q&amp;A: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Ask</a:t>
            </a:r>
            <a:r>
              <a:rPr lang="fr-FR" sz="1900" b="1" u="sng" dirty="0" smtClean="0">
                <a:solidFill>
                  <a:srgbClr val="001844"/>
                </a:solidFill>
              </a:rPr>
              <a:t> the experts</a:t>
            </a:r>
            <a:endParaRPr lang="fr-FR" sz="1900" b="1" u="sng" dirty="0">
              <a:solidFill>
                <a:srgbClr val="001844"/>
              </a:solidFill>
            </a:endParaRPr>
          </a:p>
          <a:p>
            <a:pPr lvl="1">
              <a:buClr>
                <a:srgbClr val="001844"/>
              </a:buClr>
              <a:buNone/>
            </a:pPr>
            <a:endParaRPr lang="fr-FR" sz="1800" b="1" dirty="0">
              <a:solidFill>
                <a:srgbClr val="001844"/>
              </a:solidFill>
            </a:endParaRPr>
          </a:p>
          <a:p>
            <a:pPr marL="27432" indent="0">
              <a:buClr>
                <a:srgbClr val="001844"/>
              </a:buClr>
              <a:buNone/>
            </a:pPr>
            <a:r>
              <a:rPr lang="fr-FR" sz="1900" b="1" dirty="0" smtClean="0">
                <a:solidFill>
                  <a:srgbClr val="001844"/>
                </a:solidFill>
              </a:rPr>
              <a:t>Ensuite / </a:t>
            </a:r>
            <a:r>
              <a:rPr lang="fr-FR" sz="1900" b="1" i="1" dirty="0" err="1" smtClean="0">
                <a:solidFill>
                  <a:srgbClr val="001844"/>
                </a:solidFill>
              </a:rPr>
              <a:t>Next</a:t>
            </a:r>
            <a:r>
              <a:rPr lang="fr-FR" sz="1900" b="1" i="1" dirty="0" smtClean="0">
                <a:solidFill>
                  <a:srgbClr val="001844"/>
                </a:solidFill>
              </a:rPr>
              <a:t> </a:t>
            </a:r>
            <a:r>
              <a:rPr lang="fr-FR" sz="1800" b="1" dirty="0" smtClean="0">
                <a:solidFill>
                  <a:srgbClr val="001844"/>
                </a:solidFill>
              </a:rPr>
              <a:t>: </a:t>
            </a:r>
            <a:r>
              <a:rPr lang="fr-FR" sz="1900" b="1" u="sng" dirty="0">
                <a:solidFill>
                  <a:srgbClr val="001844"/>
                </a:solidFill>
              </a:rPr>
              <a:t>E</a:t>
            </a:r>
            <a:r>
              <a:rPr lang="fr-FR" sz="1900" b="1" u="sng" dirty="0" smtClean="0">
                <a:solidFill>
                  <a:srgbClr val="001844"/>
                </a:solidFill>
              </a:rPr>
              <a:t>n route pour votre département /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Leave</a:t>
            </a:r>
            <a:r>
              <a:rPr lang="fr-FR" sz="1900" b="1" u="sng" dirty="0" smtClean="0">
                <a:solidFill>
                  <a:srgbClr val="001844"/>
                </a:solidFill>
              </a:rPr>
              <a:t> for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your</a:t>
            </a:r>
            <a:r>
              <a:rPr lang="fr-FR" sz="1900" b="1" u="sng" dirty="0" smtClean="0">
                <a:solidFill>
                  <a:srgbClr val="001844"/>
                </a:solidFill>
              </a:rPr>
              <a:t>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Department</a:t>
            </a:r>
            <a:endParaRPr lang="fr-FR" sz="1900" b="1" u="sng" dirty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Formalités d’arrivées (ex. carte d’accès) – </a:t>
            </a:r>
            <a:r>
              <a:rPr lang="fr-FR" sz="1800" i="1" dirty="0">
                <a:solidFill>
                  <a:srgbClr val="001844"/>
                </a:solidFill>
              </a:rPr>
              <a:t>Entrance </a:t>
            </a:r>
            <a:r>
              <a:rPr lang="fr-FR" sz="1800" i="1" dirty="0" err="1">
                <a:solidFill>
                  <a:srgbClr val="001844"/>
                </a:solidFill>
              </a:rPr>
              <a:t>formalities</a:t>
            </a:r>
            <a:r>
              <a:rPr lang="fr-FR" sz="1800" i="1" dirty="0">
                <a:solidFill>
                  <a:srgbClr val="001844"/>
                </a:solidFill>
              </a:rPr>
              <a:t> (</a:t>
            </a:r>
            <a:r>
              <a:rPr lang="fr-FR" sz="1800" i="1" dirty="0" err="1">
                <a:solidFill>
                  <a:srgbClr val="001844"/>
                </a:solidFill>
              </a:rPr>
              <a:t>eg</a:t>
            </a:r>
            <a:r>
              <a:rPr lang="fr-FR" sz="1800" i="1" dirty="0">
                <a:solidFill>
                  <a:srgbClr val="001844"/>
                </a:solidFill>
              </a:rPr>
              <a:t>. Access </a:t>
            </a:r>
            <a:r>
              <a:rPr lang="fr-FR" sz="1800" i="1" dirty="0" err="1">
                <a:solidFill>
                  <a:srgbClr val="001844"/>
                </a:solidFill>
              </a:rPr>
              <a:t>card</a:t>
            </a:r>
            <a:r>
              <a:rPr lang="fr-FR" sz="1800" i="1" dirty="0">
                <a:solidFill>
                  <a:srgbClr val="001844"/>
                </a:solidFill>
              </a:rPr>
              <a:t>)</a:t>
            </a: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Rencontre avec votre DAO– </a:t>
            </a:r>
            <a:r>
              <a:rPr lang="fr-FR" sz="1800" i="1" dirty="0" err="1" smtClean="0">
                <a:solidFill>
                  <a:srgbClr val="001844"/>
                </a:solidFill>
              </a:rPr>
              <a:t>Meet</a:t>
            </a:r>
            <a:r>
              <a:rPr lang="fr-FR" sz="1800" i="1" dirty="0" smtClean="0">
                <a:solidFill>
                  <a:srgbClr val="001844"/>
                </a:solidFill>
              </a:rPr>
              <a:t> </a:t>
            </a:r>
            <a:r>
              <a:rPr lang="fr-FR" sz="1800" i="1" dirty="0" err="1" smtClean="0">
                <a:solidFill>
                  <a:srgbClr val="001844"/>
                </a:solidFill>
              </a:rPr>
              <a:t>your</a:t>
            </a:r>
            <a:r>
              <a:rPr lang="fr-FR" sz="1800" i="1" dirty="0" smtClean="0">
                <a:solidFill>
                  <a:srgbClr val="001844"/>
                </a:solidFill>
              </a:rPr>
              <a:t> DAO</a:t>
            </a: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Rencontre avec votre superviseur – </a:t>
            </a:r>
            <a:r>
              <a:rPr lang="fr-FR" sz="1800" i="1" dirty="0" err="1">
                <a:solidFill>
                  <a:srgbClr val="001844"/>
                </a:solidFill>
              </a:rPr>
              <a:t>Meet</a:t>
            </a:r>
            <a:r>
              <a:rPr lang="fr-FR" sz="1800" i="1" dirty="0">
                <a:solidFill>
                  <a:srgbClr val="001844"/>
                </a:solidFill>
              </a:rPr>
              <a:t> </a:t>
            </a:r>
            <a:r>
              <a:rPr lang="fr-FR" sz="1800" i="1" dirty="0" err="1">
                <a:solidFill>
                  <a:srgbClr val="001844"/>
                </a:solidFill>
              </a:rPr>
              <a:t>your</a:t>
            </a:r>
            <a:r>
              <a:rPr lang="fr-FR" sz="1800" i="1" dirty="0">
                <a:solidFill>
                  <a:srgbClr val="001844"/>
                </a:solidFill>
              </a:rPr>
              <a:t> </a:t>
            </a:r>
            <a:r>
              <a:rPr lang="fr-FR" sz="1800" i="1" dirty="0" err="1" smtClean="0">
                <a:solidFill>
                  <a:srgbClr val="001844"/>
                </a:solidFill>
              </a:rPr>
              <a:t>supervisor</a:t>
            </a:r>
            <a:endParaRPr lang="fr-FR" sz="1800" i="1" dirty="0">
              <a:solidFill>
                <a:srgbClr val="001844"/>
              </a:solidFill>
            </a:endParaRPr>
          </a:p>
          <a:p>
            <a:pPr marL="313182" indent="-285750">
              <a:buFont typeface="Wingdings" panose="05000000000000000000" pitchFamily="2" charset="2"/>
              <a:buChar char="§"/>
            </a:pPr>
            <a:endParaRPr lang="fr-FR" sz="1650" b="1" dirty="0">
              <a:solidFill>
                <a:srgbClr val="0055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loud 7"/>
          <p:cNvSpPr/>
          <p:nvPr/>
        </p:nvSpPr>
        <p:spPr>
          <a:xfrm rot="1124524">
            <a:off x="6948555" y="2308716"/>
            <a:ext cx="1229248" cy="684077"/>
          </a:xfrm>
          <a:prstGeom prst="cloud">
            <a:avLst/>
          </a:prstGeom>
          <a:solidFill>
            <a:srgbClr val="D7DF23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2400" b="1" kern="0" dirty="0">
                <a:solidFill>
                  <a:srgbClr val="001844"/>
                </a:solidFill>
                <a:latin typeface="Calibri"/>
              </a:rPr>
              <a:t>DAO</a:t>
            </a:r>
            <a:endParaRPr lang="en-US" sz="2400" b="1" kern="0" dirty="0">
              <a:solidFill>
                <a:srgbClr val="001844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16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829678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3000" dirty="0" err="1">
                <a:solidFill>
                  <a:srgbClr val="001844"/>
                </a:solidFill>
              </a:rPr>
              <a:t>L’entretien</a:t>
            </a:r>
            <a:r>
              <a:rPr lang="en-US" sz="3000" dirty="0">
                <a:solidFill>
                  <a:srgbClr val="001844"/>
                </a:solidFill>
              </a:rPr>
              <a:t> </a:t>
            </a:r>
            <a:r>
              <a:rPr lang="en-US" sz="3000" dirty="0" err="1">
                <a:solidFill>
                  <a:srgbClr val="001844"/>
                </a:solidFill>
              </a:rPr>
              <a:t>d’entrée</a:t>
            </a:r>
            <a:r>
              <a:rPr lang="en-US" sz="3000" dirty="0">
                <a:solidFill>
                  <a:srgbClr val="001844"/>
                </a:solidFill>
              </a:rPr>
              <a:t> en </a:t>
            </a:r>
            <a:r>
              <a:rPr lang="en-US" sz="3000" dirty="0" err="1" smtClean="0">
                <a:solidFill>
                  <a:srgbClr val="001844"/>
                </a:solidFill>
              </a:rPr>
              <a:t>fonctions</a:t>
            </a:r>
            <a:r>
              <a:rPr lang="en-US" sz="3000" dirty="0" smtClean="0">
                <a:solidFill>
                  <a:srgbClr val="001844"/>
                </a:solidFill>
              </a:rPr>
              <a:t/>
            </a:r>
            <a:br>
              <a:rPr lang="en-US" sz="3000" dirty="0" smtClean="0">
                <a:solidFill>
                  <a:srgbClr val="001844"/>
                </a:solidFill>
              </a:rPr>
            </a:br>
            <a:r>
              <a:rPr lang="en-US" sz="3000" i="1" dirty="0" smtClean="0">
                <a:solidFill>
                  <a:srgbClr val="001844"/>
                </a:solidFill>
              </a:rPr>
              <a:t>Induction interview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855"/>
            <a:ext cx="8229600" cy="3203145"/>
          </a:xfrm>
        </p:spPr>
        <p:txBody>
          <a:bodyPr>
            <a:normAutofit/>
          </a:bodyPr>
          <a:lstStyle/>
          <a:p>
            <a:pPr marL="13097" indent="0" eaLnBrk="0" fontAlgn="base" hangingPunct="0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r>
              <a:rPr lang="fr-CH" sz="2400" b="1" kern="0" dirty="0">
                <a:solidFill>
                  <a:srgbClr val="001844"/>
                </a:solidFill>
              </a:rPr>
              <a:t>Obligatoire pour </a:t>
            </a:r>
            <a:r>
              <a:rPr lang="fr-CH" sz="2400" b="1" kern="0" dirty="0">
                <a:solidFill>
                  <a:srgbClr val="00B1B0"/>
                </a:solidFill>
              </a:rPr>
              <a:t>titulaires</a:t>
            </a:r>
            <a:r>
              <a:rPr lang="fr-CH" sz="2400" b="1" kern="0" dirty="0">
                <a:solidFill>
                  <a:srgbClr val="001844"/>
                </a:solidFill>
              </a:rPr>
              <a:t> et </a:t>
            </a:r>
            <a:r>
              <a:rPr lang="fr-CH" sz="2400" b="1" kern="0" dirty="0" smtClean="0">
                <a:solidFill>
                  <a:srgbClr val="00B1B0"/>
                </a:solidFill>
              </a:rPr>
              <a:t>boursiers</a:t>
            </a:r>
            <a:r>
              <a:rPr lang="fr-CH" sz="2400" b="1" kern="0" dirty="0">
                <a:solidFill>
                  <a:srgbClr val="001844"/>
                </a:solidFill>
              </a:rPr>
              <a:t/>
            </a:r>
            <a:br>
              <a:rPr lang="fr-CH" sz="2400" b="1" kern="0" dirty="0">
                <a:solidFill>
                  <a:srgbClr val="001844"/>
                </a:solidFill>
              </a:rPr>
            </a:br>
            <a:r>
              <a:rPr lang="fr-CH" sz="2400" kern="0" dirty="0">
                <a:solidFill>
                  <a:srgbClr val="001844"/>
                </a:solidFill>
              </a:rPr>
              <a:t>Recommandé pour </a:t>
            </a:r>
            <a:r>
              <a:rPr lang="fr-CH" sz="2400" b="1" kern="0" dirty="0" smtClean="0">
                <a:solidFill>
                  <a:srgbClr val="00B1B0"/>
                </a:solidFill>
              </a:rPr>
              <a:t>étudiants</a:t>
            </a:r>
            <a:r>
              <a:rPr lang="fr-CH" sz="2400" b="1" kern="0" dirty="0" smtClean="0">
                <a:solidFill>
                  <a:srgbClr val="001844"/>
                </a:solidFill>
              </a:rPr>
              <a:t> </a:t>
            </a:r>
            <a:r>
              <a:rPr lang="fr-CH" sz="1600" b="1" kern="0" dirty="0" smtClean="0">
                <a:solidFill>
                  <a:srgbClr val="001844"/>
                </a:solidFill>
              </a:rPr>
              <a:t>(pas nécessaire pour les autres </a:t>
            </a:r>
            <a:r>
              <a:rPr lang="fr-CH" sz="1600" b="1" kern="0" dirty="0" err="1" smtClean="0">
                <a:solidFill>
                  <a:srgbClr val="001844"/>
                </a:solidFill>
              </a:rPr>
              <a:t>status</a:t>
            </a:r>
            <a:r>
              <a:rPr lang="fr-CH" sz="1600" b="1" kern="0" dirty="0" smtClean="0">
                <a:solidFill>
                  <a:srgbClr val="001844"/>
                </a:solidFill>
              </a:rPr>
              <a:t>)</a:t>
            </a:r>
          </a:p>
          <a:p>
            <a:pPr marL="13097" indent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None/>
            </a:pPr>
            <a:endParaRPr lang="fr-CH" sz="1050" kern="0" dirty="0">
              <a:solidFill>
                <a:srgbClr val="001844"/>
              </a:solidFill>
            </a:endParaRPr>
          </a:p>
          <a:p>
            <a:pPr marL="401241" indent="-388144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FontTx/>
              <a:buChar char="•"/>
            </a:pPr>
            <a:r>
              <a:rPr lang="fr-CH" sz="2100" kern="0" dirty="0" smtClean="0">
                <a:solidFill>
                  <a:srgbClr val="001844"/>
                </a:solidFill>
              </a:rPr>
              <a:t>Définition des </a:t>
            </a:r>
            <a:r>
              <a:rPr lang="fr-CH" sz="2100" b="1" kern="0" dirty="0" smtClean="0">
                <a:solidFill>
                  <a:srgbClr val="001844"/>
                </a:solidFill>
              </a:rPr>
              <a:t>objectifs </a:t>
            </a:r>
            <a:r>
              <a:rPr lang="fr-CH" sz="2100" b="1" kern="0" dirty="0">
                <a:solidFill>
                  <a:srgbClr val="001844"/>
                </a:solidFill>
              </a:rPr>
              <a:t>de travail </a:t>
            </a:r>
            <a:r>
              <a:rPr lang="fr-CH" sz="2100" kern="0" dirty="0">
                <a:solidFill>
                  <a:srgbClr val="001844"/>
                </a:solidFill>
              </a:rPr>
              <a:t>pour les </a:t>
            </a:r>
            <a:r>
              <a:rPr lang="fr-CH" sz="2100" kern="0" dirty="0" smtClean="0">
                <a:solidFill>
                  <a:srgbClr val="001844"/>
                </a:solidFill>
              </a:rPr>
              <a:t>6/12 </a:t>
            </a:r>
            <a:r>
              <a:rPr lang="fr-CH" sz="2100" kern="0" dirty="0">
                <a:solidFill>
                  <a:srgbClr val="001844"/>
                </a:solidFill>
              </a:rPr>
              <a:t>premiers mois </a:t>
            </a:r>
          </a:p>
          <a:p>
            <a:pPr marL="401241" indent="-388144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FontTx/>
              <a:buChar char="•"/>
            </a:pPr>
            <a:r>
              <a:rPr lang="fr-CH" sz="2100" kern="0" dirty="0">
                <a:solidFill>
                  <a:srgbClr val="001844"/>
                </a:solidFill>
              </a:rPr>
              <a:t>Discussion sur les </a:t>
            </a:r>
            <a:r>
              <a:rPr lang="fr-CH" sz="2100" b="1" kern="0" dirty="0">
                <a:solidFill>
                  <a:srgbClr val="001844"/>
                </a:solidFill>
              </a:rPr>
              <a:t>besoins </a:t>
            </a:r>
            <a:r>
              <a:rPr lang="fr-CH" sz="2100" b="1" kern="0" dirty="0" smtClean="0">
                <a:solidFill>
                  <a:srgbClr val="001844"/>
                </a:solidFill>
              </a:rPr>
              <a:t>de </a:t>
            </a:r>
            <a:r>
              <a:rPr lang="fr-CH" sz="2100" b="1" kern="0" dirty="0">
                <a:solidFill>
                  <a:srgbClr val="001844"/>
                </a:solidFill>
              </a:rPr>
              <a:t>développement</a:t>
            </a:r>
          </a:p>
          <a:p>
            <a:pPr marL="401241" indent="-388144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FontTx/>
              <a:buChar char="•"/>
            </a:pPr>
            <a:r>
              <a:rPr lang="fr-CH" sz="2100" kern="0" dirty="0">
                <a:solidFill>
                  <a:srgbClr val="001844"/>
                </a:solidFill>
              </a:rPr>
              <a:t>Dialogue sur </a:t>
            </a:r>
            <a:r>
              <a:rPr lang="fr-CH" sz="2100" b="1" kern="0" dirty="0">
                <a:solidFill>
                  <a:srgbClr val="001844"/>
                </a:solidFill>
              </a:rPr>
              <a:t>les attentes </a:t>
            </a:r>
            <a:r>
              <a:rPr lang="fr-CH" sz="2100" kern="0" dirty="0">
                <a:solidFill>
                  <a:srgbClr val="001844"/>
                </a:solidFill>
              </a:rPr>
              <a:t>des deux parties</a:t>
            </a:r>
          </a:p>
          <a:p>
            <a:pPr marL="36576" indent="0">
              <a:buNone/>
            </a:pPr>
            <a:r>
              <a:rPr lang="en-US" sz="2800" dirty="0" smtClean="0">
                <a:solidFill>
                  <a:srgbClr val="001844"/>
                </a:solidFill>
              </a:rPr>
              <a:t>Lien </a:t>
            </a:r>
            <a:r>
              <a:rPr lang="en-US" sz="2800" dirty="0">
                <a:solidFill>
                  <a:srgbClr val="001844"/>
                </a:solidFill>
              </a:rPr>
              <a:t>avec </a:t>
            </a:r>
            <a:r>
              <a:rPr lang="en-US" sz="2800" dirty="0" err="1">
                <a:solidFill>
                  <a:srgbClr val="001844"/>
                </a:solidFill>
              </a:rPr>
              <a:t>période</a:t>
            </a:r>
            <a:r>
              <a:rPr lang="en-US" sz="2800" dirty="0">
                <a:solidFill>
                  <a:srgbClr val="001844"/>
                </a:solidFill>
              </a:rPr>
              <a:t> </a:t>
            </a:r>
            <a:r>
              <a:rPr lang="en-US" sz="2800" dirty="0" err="1" smtClean="0">
                <a:solidFill>
                  <a:srgbClr val="001844"/>
                </a:solidFill>
              </a:rPr>
              <a:t>probatoire</a:t>
            </a:r>
            <a:endParaRPr lang="en-GB" sz="2800" dirty="0">
              <a:solidFill>
                <a:srgbClr val="001844"/>
              </a:solidFill>
            </a:endParaRPr>
          </a:p>
        </p:txBody>
      </p:sp>
      <p:pic>
        <p:nvPicPr>
          <p:cNvPr id="1030" name="Picture 6" descr="http://thedooverguy.com/wp-content/uploads/2010/12/setting-goals-and-objectiv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432" y="2703777"/>
            <a:ext cx="1933343" cy="145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79" y="141480"/>
            <a:ext cx="7653730" cy="720698"/>
          </a:xfrm>
        </p:spPr>
        <p:txBody>
          <a:bodyPr>
            <a:noAutofit/>
          </a:bodyPr>
          <a:lstStyle/>
          <a:p>
            <a:r>
              <a:rPr lang="fr-CH" sz="3000" dirty="0" smtClean="0">
                <a:solidFill>
                  <a:srgbClr val="001844"/>
                </a:solidFill>
              </a:rPr>
              <a:t>Période probatoire - </a:t>
            </a:r>
            <a:r>
              <a:rPr lang="fr-CH" sz="3000" i="1" dirty="0" smtClean="0">
                <a:solidFill>
                  <a:srgbClr val="001844"/>
                </a:solidFill>
              </a:rPr>
              <a:t>Probation </a:t>
            </a:r>
            <a:r>
              <a:rPr lang="fr-CH" sz="3000" i="1" dirty="0" err="1" smtClean="0">
                <a:solidFill>
                  <a:srgbClr val="001844"/>
                </a:solidFill>
              </a:rPr>
              <a:t>period</a:t>
            </a:r>
            <a:endParaRPr lang="en-GB" sz="3000" i="1" dirty="0">
              <a:solidFill>
                <a:srgbClr val="001844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0564650"/>
              </p:ext>
            </p:extLst>
          </p:nvPr>
        </p:nvGraphicFramePr>
        <p:xfrm>
          <a:off x="2030222" y="1619226"/>
          <a:ext cx="6879316" cy="2667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3749" y="2493406"/>
            <a:ext cx="1159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B1B0"/>
                </a:solidFill>
              </a:rPr>
              <a:t>Boursiers</a:t>
            </a:r>
            <a:br>
              <a:rPr lang="fr-CH" dirty="0" smtClean="0">
                <a:solidFill>
                  <a:srgbClr val="00B1B0"/>
                </a:solidFill>
              </a:rPr>
            </a:br>
            <a:r>
              <a:rPr lang="fr-CH" i="1" dirty="0" err="1" smtClean="0">
                <a:solidFill>
                  <a:srgbClr val="00B1B0"/>
                </a:solidFill>
              </a:rPr>
              <a:t>Fellows</a:t>
            </a:r>
            <a:r>
              <a:rPr lang="fr-CH" dirty="0" smtClean="0">
                <a:solidFill>
                  <a:srgbClr val="00B1B0"/>
                </a:solidFill>
              </a:rPr>
              <a:t> </a:t>
            </a:r>
            <a:endParaRPr lang="fr-CH" dirty="0">
              <a:solidFill>
                <a:srgbClr val="00B1B0"/>
              </a:solidFill>
            </a:endParaRPr>
          </a:p>
          <a:p>
            <a:pPr algn="ctr"/>
            <a:r>
              <a:rPr lang="fr-CH" b="1" dirty="0" smtClean="0">
                <a:solidFill>
                  <a:srgbClr val="001844"/>
                </a:solidFill>
              </a:rPr>
              <a:t>6 mois</a:t>
            </a:r>
            <a:endParaRPr lang="en-GB" b="1" dirty="0">
              <a:solidFill>
                <a:srgbClr val="001844"/>
              </a:solidFill>
            </a:endParaRP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633578"/>
              </p:ext>
            </p:extLst>
          </p:nvPr>
        </p:nvGraphicFramePr>
        <p:xfrm>
          <a:off x="2030222" y="671199"/>
          <a:ext cx="6879316" cy="179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8577" y="1167329"/>
            <a:ext cx="11122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B1B0"/>
                </a:solidFill>
              </a:rPr>
              <a:t>Titulaires</a:t>
            </a:r>
          </a:p>
          <a:p>
            <a:pPr algn="ctr"/>
            <a:r>
              <a:rPr lang="fr-CH" i="1" dirty="0" smtClean="0">
                <a:solidFill>
                  <a:srgbClr val="00B1B0"/>
                </a:solidFill>
              </a:rPr>
              <a:t>Staff </a:t>
            </a:r>
            <a:r>
              <a:rPr lang="fr-CH" dirty="0" smtClean="0">
                <a:solidFill>
                  <a:srgbClr val="00B1B0"/>
                </a:solidFill>
              </a:rPr>
              <a:t> </a:t>
            </a:r>
            <a:endParaRPr lang="fr-CH" dirty="0">
              <a:solidFill>
                <a:srgbClr val="00B1B0"/>
              </a:solidFill>
            </a:endParaRPr>
          </a:p>
          <a:p>
            <a:pPr algn="ctr"/>
            <a:r>
              <a:rPr lang="fr-CH" b="1" dirty="0" smtClean="0">
                <a:solidFill>
                  <a:srgbClr val="001844"/>
                </a:solidFill>
              </a:rPr>
              <a:t>12 mois</a:t>
            </a:r>
            <a:endParaRPr lang="en-GB" b="1" dirty="0">
              <a:solidFill>
                <a:srgbClr val="001844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0979" y="3685792"/>
            <a:ext cx="60929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b="1" dirty="0" smtClean="0">
                <a:solidFill>
                  <a:srgbClr val="00B1B0"/>
                </a:solidFill>
              </a:rPr>
              <a:t>Etudiants </a:t>
            </a:r>
            <a:r>
              <a:rPr lang="fr-CH" b="1" i="1" dirty="0" smtClean="0">
                <a:solidFill>
                  <a:srgbClr val="00B1B0"/>
                </a:solidFill>
              </a:rPr>
              <a:t>/ </a:t>
            </a:r>
            <a:r>
              <a:rPr lang="fr-CH" b="1" i="1" dirty="0" err="1" smtClean="0">
                <a:solidFill>
                  <a:srgbClr val="00B1B0"/>
                </a:solidFill>
              </a:rPr>
              <a:t>Students</a:t>
            </a:r>
            <a:r>
              <a:rPr lang="fr-CH" b="1" i="1" dirty="0" smtClean="0">
                <a:solidFill>
                  <a:srgbClr val="00B1B0"/>
                </a:solidFill>
              </a:rPr>
              <a:t> and </a:t>
            </a:r>
            <a:r>
              <a:rPr lang="fr-CH" b="1" i="1" dirty="0" err="1" smtClean="0">
                <a:solidFill>
                  <a:srgbClr val="00B1B0"/>
                </a:solidFill>
              </a:rPr>
              <a:t>other</a:t>
            </a:r>
            <a:r>
              <a:rPr lang="fr-CH" b="1" i="1" dirty="0" smtClean="0">
                <a:solidFill>
                  <a:srgbClr val="00B1B0"/>
                </a:solidFill>
              </a:rPr>
              <a:t> </a:t>
            </a:r>
            <a:r>
              <a:rPr lang="fr-CH" b="1" i="1" dirty="0" err="1" smtClean="0">
                <a:solidFill>
                  <a:srgbClr val="00B1B0"/>
                </a:solidFill>
              </a:rPr>
              <a:t>Status</a:t>
            </a:r>
            <a:endParaRPr lang="fr-CH" b="1" i="1" dirty="0" smtClean="0">
              <a:solidFill>
                <a:srgbClr val="00B1B0"/>
              </a:solidFill>
            </a:endParaRPr>
          </a:p>
          <a:p>
            <a:r>
              <a:rPr lang="fr-CH" b="1" dirty="0" smtClean="0">
                <a:solidFill>
                  <a:srgbClr val="0B387C"/>
                </a:solidFill>
              </a:rPr>
              <a:t>Pas de période probatoire – </a:t>
            </a:r>
            <a:r>
              <a:rPr lang="fr-CH" b="1" i="1" dirty="0" smtClean="0">
                <a:solidFill>
                  <a:srgbClr val="0B387C"/>
                </a:solidFill>
              </a:rPr>
              <a:t>no probation </a:t>
            </a:r>
            <a:r>
              <a:rPr lang="fr-CH" b="1" i="1" dirty="0" err="1" smtClean="0">
                <a:solidFill>
                  <a:srgbClr val="0B387C"/>
                </a:solidFill>
              </a:rPr>
              <a:t>period</a:t>
            </a:r>
            <a:r>
              <a:rPr lang="fr-CH" b="1" i="1" dirty="0" smtClean="0">
                <a:solidFill>
                  <a:srgbClr val="0B387C"/>
                </a:solidFill>
              </a:rPr>
              <a:t> </a:t>
            </a:r>
            <a:endParaRPr lang="fr-CH" b="1" i="1" dirty="0">
              <a:solidFill>
                <a:srgbClr val="0B387C"/>
              </a:solidFill>
            </a:endParaRPr>
          </a:p>
          <a:p>
            <a:r>
              <a:rPr lang="fr-CH" dirty="0" smtClean="0">
                <a:solidFill>
                  <a:srgbClr val="92D050"/>
                </a:solidFill>
              </a:rPr>
              <a:t> 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0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6654"/>
            <a:ext cx="8226854" cy="705332"/>
          </a:xfrm>
        </p:spPr>
        <p:txBody>
          <a:bodyPr>
            <a:noAutofit/>
          </a:bodyPr>
          <a:lstStyle/>
          <a:p>
            <a:r>
              <a:rPr lang="fr-FR" sz="2000" dirty="0">
                <a:solidFill>
                  <a:srgbClr val="001844"/>
                </a:solidFill>
              </a:rPr>
              <a:t>Secrétaires de département – </a:t>
            </a:r>
            <a:r>
              <a:rPr lang="fr-FR" sz="2000" i="1" dirty="0" err="1" smtClean="0">
                <a:solidFill>
                  <a:srgbClr val="001844"/>
                </a:solidFill>
              </a:rPr>
              <a:t>Departmental</a:t>
            </a:r>
            <a:r>
              <a:rPr lang="fr-FR" sz="2000" i="1" dirty="0" smtClean="0">
                <a:solidFill>
                  <a:srgbClr val="001844"/>
                </a:solidFill>
              </a:rPr>
              <a:t> </a:t>
            </a:r>
            <a:r>
              <a:rPr lang="fr-FR" sz="2000" i="1" dirty="0">
                <a:solidFill>
                  <a:srgbClr val="001844"/>
                </a:solidFill>
              </a:rPr>
              <a:t>Administrative </a:t>
            </a:r>
            <a:r>
              <a:rPr lang="fr-FR" sz="2000" i="1" dirty="0" err="1">
                <a:solidFill>
                  <a:srgbClr val="001844"/>
                </a:solidFill>
              </a:rPr>
              <a:t>Officers</a:t>
            </a:r>
            <a:endParaRPr lang="en-GB" sz="2000" dirty="0">
              <a:solidFill>
                <a:srgbClr val="00184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43515" y="2291724"/>
            <a:ext cx="1473138" cy="396505"/>
          </a:xfrm>
          <a:prstGeom prst="roundRect">
            <a:avLst/>
          </a:prstGeom>
          <a:solidFill>
            <a:srgbClr val="001844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>
                <a:solidFill>
                  <a:schemeClr val="bg1"/>
                </a:solidFill>
              </a:rPr>
              <a:t>Accelerators</a:t>
            </a:r>
            <a:r>
              <a:rPr lang="fr-CH" sz="1200" dirty="0">
                <a:solidFill>
                  <a:schemeClr val="tx2"/>
                </a:solidFill>
              </a:rPr>
              <a:t> </a:t>
            </a:r>
            <a:r>
              <a:rPr lang="fr-CH" sz="1200" b="1" dirty="0">
                <a:solidFill>
                  <a:schemeClr val="bg1"/>
                </a:solidFill>
              </a:rPr>
              <a:t>and </a:t>
            </a:r>
            <a:r>
              <a:rPr lang="fr-CH" sz="1200" b="1" dirty="0" err="1">
                <a:solidFill>
                  <a:schemeClr val="bg1"/>
                </a:solidFill>
              </a:rPr>
              <a:t>Technology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2891409" y="2288153"/>
            <a:ext cx="1688737" cy="382729"/>
          </a:xfrm>
          <a:prstGeom prst="round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>
                <a:solidFill>
                  <a:srgbClr val="4D4D4D">
                    <a:lumMod val="50000"/>
                  </a:srgbClr>
                </a:solidFill>
              </a:rPr>
              <a:t>Finance and </a:t>
            </a:r>
            <a:r>
              <a:rPr lang="fr-CH" sz="1200" b="1" dirty="0" err="1">
                <a:solidFill>
                  <a:srgbClr val="4D4D4D">
                    <a:lumMod val="50000"/>
                  </a:srgbClr>
                </a:solidFill>
              </a:rPr>
              <a:t>Human</a:t>
            </a:r>
            <a:r>
              <a:rPr lang="fr-CH" sz="1200" b="1" dirty="0">
                <a:solidFill>
                  <a:srgbClr val="4D4D4D">
                    <a:lumMod val="50000"/>
                  </a:srgbClr>
                </a:solidFill>
              </a:rPr>
              <a:t> </a:t>
            </a:r>
            <a:r>
              <a:rPr lang="fr-CH" sz="1200" b="1" dirty="0" err="1" smtClean="0">
                <a:solidFill>
                  <a:srgbClr val="4D4D4D">
                    <a:lumMod val="50000"/>
                  </a:srgbClr>
                </a:solidFill>
              </a:rPr>
              <a:t>Resources</a:t>
            </a:r>
            <a:endParaRPr lang="en-GB" sz="1200" b="1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5172351" y="2299446"/>
            <a:ext cx="1780529" cy="381062"/>
          </a:xfrm>
          <a:prstGeom prst="round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>
                <a:solidFill>
                  <a:srgbClr val="001844"/>
                </a:solidFill>
              </a:rPr>
              <a:t>Research</a:t>
            </a:r>
            <a:r>
              <a:rPr lang="fr-CH" sz="1200" b="1" dirty="0">
                <a:solidFill>
                  <a:srgbClr val="001844"/>
                </a:solidFill>
              </a:rPr>
              <a:t> &amp; </a:t>
            </a:r>
            <a:r>
              <a:rPr lang="fr-CH" sz="1200" b="1" dirty="0" err="1">
                <a:solidFill>
                  <a:srgbClr val="001844"/>
                </a:solidFill>
              </a:rPr>
              <a:t>Computing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53423" y="2817071"/>
            <a:ext cx="15241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/>
            <a:r>
              <a:rPr lang="fr-CH" sz="1200" dirty="0" err="1" smtClean="0">
                <a:solidFill>
                  <a:srgbClr val="001844"/>
                </a:solidFill>
              </a:rPr>
              <a:t>Jeanette</a:t>
            </a:r>
            <a:r>
              <a:rPr lang="fr-CH" sz="1200" dirty="0" smtClean="0">
                <a:solidFill>
                  <a:srgbClr val="001844"/>
                </a:solidFill>
              </a:rPr>
              <a:t> </a:t>
            </a:r>
            <a:r>
              <a:rPr lang="fr-CH" sz="1200" dirty="0">
                <a:solidFill>
                  <a:srgbClr val="001844"/>
                </a:solidFill>
              </a:rPr>
              <a:t>KOTZIAN</a:t>
            </a:r>
            <a:endParaRPr lang="en-GB" sz="1200" dirty="0">
              <a:solidFill>
                <a:srgbClr val="00184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64056" y="3100411"/>
            <a:ext cx="13487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 smtClean="0">
                <a:solidFill>
                  <a:srgbClr val="001844"/>
                </a:solidFill>
              </a:rPr>
              <a:t>Pierre BONNAL/</a:t>
            </a:r>
          </a:p>
          <a:p>
            <a:pPr marL="36576" fontAlgn="b"/>
            <a:r>
              <a:rPr lang="en-GB" sz="1200" dirty="0" smtClean="0">
                <a:solidFill>
                  <a:srgbClr val="001844"/>
                </a:solidFill>
              </a:rPr>
              <a:t>Galina GALDO</a:t>
            </a:r>
            <a:endParaRPr lang="en-GB" sz="1200" dirty="0">
              <a:solidFill>
                <a:srgbClr val="001844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94070" y="1372544"/>
            <a:ext cx="14765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Lynda MEICHTRY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45247" y="3591924"/>
            <a:ext cx="14930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Celine ECARNOT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11367" y="1384464"/>
            <a:ext cx="14159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/>
            <a:r>
              <a:rPr lang="en-GB" sz="1200" dirty="0" err="1">
                <a:solidFill>
                  <a:srgbClr val="001844"/>
                </a:solidFill>
              </a:rPr>
              <a:t>Maryka</a:t>
            </a:r>
            <a:r>
              <a:rPr lang="en-GB" sz="1200" dirty="0">
                <a:solidFill>
                  <a:srgbClr val="001844"/>
                </a:solidFill>
              </a:rPr>
              <a:t> FLYGAR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22955" y="1780830"/>
            <a:ext cx="14337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Florence RABIER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443898" y="4002779"/>
            <a:ext cx="1663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Veronique ANGELINI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252779" y="3625528"/>
            <a:ext cx="156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Georgina HOBGEN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706927" y="3194805"/>
            <a:ext cx="1491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Jeanne ROSTANT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706001" y="3596294"/>
            <a:ext cx="17002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>
              <a:spcBef>
                <a:spcPct val="20000"/>
              </a:spcBef>
              <a:buClr>
                <a:srgbClr val="0055A0"/>
              </a:buClr>
              <a:buSzPct val="80000"/>
            </a:pPr>
            <a:r>
              <a:rPr lang="en-GB" sz="1200" dirty="0">
                <a:solidFill>
                  <a:srgbClr val="001844"/>
                </a:solidFill>
              </a:rPr>
              <a:t>Florence RABIER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209490" y="1407734"/>
            <a:ext cx="1234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Christel PARIS</a:t>
            </a:r>
          </a:p>
        </p:txBody>
      </p:sp>
      <p:sp>
        <p:nvSpPr>
          <p:cNvPr id="8" name="Rectangle 7"/>
          <p:cNvSpPr/>
          <p:nvPr/>
        </p:nvSpPr>
        <p:spPr>
          <a:xfrm>
            <a:off x="764874" y="2765239"/>
            <a:ext cx="511387" cy="328831"/>
          </a:xfrm>
          <a:prstGeom prst="rect">
            <a:avLst/>
          </a:prstGeom>
          <a:solidFill>
            <a:srgbClr val="001844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BE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74119" y="3154390"/>
            <a:ext cx="521829" cy="328831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EN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63066" y="3554000"/>
            <a:ext cx="521458" cy="410432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TE -ATS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183200" y="3582204"/>
            <a:ext cx="511387" cy="314604"/>
          </a:xfrm>
          <a:prstGeom prst="rect">
            <a:avLst/>
          </a:prstGeom>
          <a:solidFill>
            <a:srgbClr val="00B1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>
                    <a:lumMod val="50000"/>
                  </a:schemeClr>
                </a:solidFill>
              </a:rPr>
              <a:t>EP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675728" y="1379253"/>
            <a:ext cx="527133" cy="328831"/>
          </a:xfrm>
          <a:prstGeom prst="rect">
            <a:avLst/>
          </a:prstGeom>
          <a:solidFill>
            <a:srgbClr val="24E8DF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 smtClean="0">
                <a:solidFill>
                  <a:srgbClr val="4D4D4D">
                    <a:lumMod val="50000"/>
                  </a:srgbClr>
                </a:solidFill>
              </a:rPr>
              <a:t>HSE</a:t>
            </a:r>
            <a:endParaRPr lang="en-GB" sz="1200" b="1" dirty="0">
              <a:solidFill>
                <a:srgbClr val="4D4D4D">
                  <a:lumMod val="50000"/>
                </a:srgb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566484" y="1351416"/>
            <a:ext cx="529374" cy="307756"/>
          </a:xfrm>
          <a:prstGeom prst="rect">
            <a:avLst/>
          </a:prstGeom>
          <a:solidFill>
            <a:srgbClr val="6878F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DG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905450" y="3574474"/>
            <a:ext cx="533133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IPT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44946" y="1769875"/>
            <a:ext cx="524634" cy="328831"/>
          </a:xfrm>
          <a:prstGeom prst="rect">
            <a:avLst/>
          </a:prstGeom>
          <a:solidFill>
            <a:srgbClr val="F9A2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1844"/>
                </a:solidFill>
              </a:rPr>
              <a:t>IR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4946" y="1351509"/>
            <a:ext cx="523826" cy="328831"/>
          </a:xfrm>
          <a:prstGeom prst="rect">
            <a:avLst/>
          </a:prstGeom>
          <a:solidFill>
            <a:srgbClr val="F9A2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1844"/>
                </a:solidFill>
              </a:rPr>
              <a:t>RCS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905450" y="3974761"/>
            <a:ext cx="533134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SMB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448290" y="2798103"/>
            <a:ext cx="14834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Caroline LAIGNEL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892956" y="2768739"/>
            <a:ext cx="545627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FAP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451047" y="3196551"/>
            <a:ext cx="1480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Virginie NAEPELS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900035" y="3170041"/>
            <a:ext cx="538548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HR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426743" y="892782"/>
            <a:ext cx="1688737" cy="382729"/>
          </a:xfrm>
          <a:prstGeom prst="roundRect">
            <a:avLst/>
          </a:prstGeom>
          <a:solidFill>
            <a:srgbClr val="F9A25E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smtClean="0">
                <a:solidFill>
                  <a:srgbClr val="001844"/>
                </a:solidFill>
              </a:rPr>
              <a:t>International Relations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703452" y="2817204"/>
            <a:ext cx="1795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Nathalie DEL VICARIO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175423" y="3181046"/>
            <a:ext cx="523826" cy="328831"/>
          </a:xfrm>
          <a:prstGeom prst="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001844"/>
                </a:solidFill>
              </a:rPr>
              <a:t>TH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175423" y="2769210"/>
            <a:ext cx="519164" cy="328831"/>
          </a:xfrm>
          <a:prstGeom prst="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001844"/>
                </a:solidFill>
              </a:rPr>
              <a:t>IT</a:t>
            </a:r>
          </a:p>
        </p:txBody>
      </p:sp>
      <p:sp>
        <p:nvSpPr>
          <p:cNvPr id="47" name="Cloud 46"/>
          <p:cNvSpPr/>
          <p:nvPr/>
        </p:nvSpPr>
        <p:spPr>
          <a:xfrm rot="1124524">
            <a:off x="7570753" y="3338969"/>
            <a:ext cx="1229248" cy="684077"/>
          </a:xfrm>
          <a:prstGeom prst="cloud">
            <a:avLst/>
          </a:prstGeom>
          <a:solidFill>
            <a:srgbClr val="D7DF23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2400" b="1" kern="0" dirty="0">
                <a:solidFill>
                  <a:srgbClr val="001844"/>
                </a:solidFill>
                <a:latin typeface="Calibri"/>
              </a:rPr>
              <a:t>DAO</a:t>
            </a:r>
            <a:endParaRPr lang="en-US" sz="2400" b="1" kern="0" dirty="0">
              <a:solidFill>
                <a:srgbClr val="001844"/>
              </a:solidFill>
              <a:latin typeface="Calibri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4673153" y="898526"/>
            <a:ext cx="1688737" cy="372091"/>
          </a:xfrm>
          <a:prstGeom prst="roundRect">
            <a:avLst/>
          </a:prstGeom>
          <a:solidFill>
            <a:srgbClr val="24E8DF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</a:rPr>
              <a:t>Health </a:t>
            </a:r>
            <a:r>
              <a:rPr lang="en-GB" sz="1200" b="1" dirty="0">
                <a:solidFill>
                  <a:schemeClr val="tx1">
                    <a:lumMod val="50000"/>
                  </a:schemeClr>
                </a:solidFill>
              </a:rPr>
              <a:t>&amp; Safety and Environmental </a:t>
            </a:r>
            <a:r>
              <a:rPr lang="en-GB" sz="1200" b="1" dirty="0" smtClean="0">
                <a:solidFill>
                  <a:schemeClr val="tx1">
                    <a:lumMod val="50000"/>
                  </a:schemeClr>
                </a:solidFill>
              </a:rPr>
              <a:t>unit</a:t>
            </a:r>
            <a:endParaRPr lang="en-GB" sz="12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2572729" y="892034"/>
            <a:ext cx="1688737" cy="382729"/>
          </a:xfrm>
          <a:prstGeom prst="roundRect">
            <a:avLst/>
          </a:prstGeom>
          <a:solidFill>
            <a:srgbClr val="6878F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err="1" smtClean="0">
                <a:solidFill>
                  <a:srgbClr val="001844"/>
                </a:solidFill>
              </a:rPr>
              <a:t>Director</a:t>
            </a:r>
            <a:r>
              <a:rPr lang="fr-CH" sz="1200" b="1" dirty="0" smtClean="0">
                <a:solidFill>
                  <a:srgbClr val="001844"/>
                </a:solidFill>
              </a:rPr>
              <a:t> General </a:t>
            </a:r>
            <a:r>
              <a:rPr lang="fr-CH" sz="1200" b="1" dirty="0" err="1" smtClean="0">
                <a:solidFill>
                  <a:srgbClr val="001844"/>
                </a:solidFill>
              </a:rPr>
              <a:t>Units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096271" y="1430821"/>
            <a:ext cx="203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fontAlgn="b"/>
            <a:r>
              <a:rPr lang="en-GB" sz="1200" dirty="0" err="1">
                <a:solidFill>
                  <a:srgbClr val="001844"/>
                </a:solidFill>
              </a:rPr>
              <a:t>Fabienne</a:t>
            </a:r>
            <a:r>
              <a:rPr lang="en-GB" sz="1200" dirty="0">
                <a:solidFill>
                  <a:srgbClr val="001844"/>
                </a:solidFill>
              </a:rPr>
              <a:t> BAUD-LAVIGNE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546809" y="1404079"/>
            <a:ext cx="542115" cy="328831"/>
          </a:xfrm>
          <a:prstGeom prst="rect">
            <a:avLst/>
          </a:prstGeom>
          <a:solidFill>
            <a:srgbClr val="EF509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>
                <a:solidFill>
                  <a:srgbClr val="4D4D4D">
                    <a:lumMod val="50000"/>
                  </a:srgbClr>
                </a:solidFill>
              </a:rPr>
              <a:t>PF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6546809" y="894362"/>
            <a:ext cx="1688737" cy="382729"/>
          </a:xfrm>
          <a:prstGeom prst="roundRect">
            <a:avLst/>
          </a:prstGeom>
          <a:solidFill>
            <a:srgbClr val="EF509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CH" sz="1200" b="1" dirty="0" smtClean="0">
                <a:solidFill>
                  <a:srgbClr val="001844"/>
                </a:solidFill>
              </a:rPr>
              <a:t>Pension </a:t>
            </a:r>
            <a:r>
              <a:rPr lang="fr-CH" sz="1200" b="1" dirty="0" err="1" smtClean="0">
                <a:solidFill>
                  <a:srgbClr val="001844"/>
                </a:solidFill>
              </a:rPr>
              <a:t>Fund</a:t>
            </a:r>
            <a:endParaRPr lang="en-GB" sz="1200" b="1" dirty="0">
              <a:solidFill>
                <a:srgbClr val="001844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714088" y="3985090"/>
            <a:ext cx="14337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fontAlgn="b"/>
            <a:r>
              <a:rPr lang="en-GB" sz="1200" dirty="0">
                <a:solidFill>
                  <a:srgbClr val="001844"/>
                </a:solidFill>
              </a:rPr>
              <a:t>Florence RABIER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183200" y="3976720"/>
            <a:ext cx="523826" cy="328831"/>
          </a:xfrm>
          <a:prstGeom prst="rect">
            <a:avLst/>
          </a:prstGeom>
          <a:solidFill>
            <a:srgbClr val="00B1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1844"/>
                </a:solidFill>
              </a:rPr>
              <a:t>RCS</a:t>
            </a:r>
            <a:endParaRPr lang="en-GB" sz="1200" b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52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Plus d’informations - </a:t>
            </a:r>
            <a:r>
              <a:rPr lang="fr-FR" sz="3000" i="1" dirty="0">
                <a:solidFill>
                  <a:srgbClr val="001844"/>
                </a:solidFill>
              </a:rPr>
              <a:t>For </a:t>
            </a:r>
            <a:r>
              <a:rPr lang="fr-FR" sz="3000" i="1" dirty="0" smtClean="0">
                <a:solidFill>
                  <a:srgbClr val="001844"/>
                </a:solidFill>
              </a:rPr>
              <a:t>more information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33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2093" t="16908" r="35828" b="16235"/>
          <a:stretch/>
        </p:blipFill>
        <p:spPr>
          <a:xfrm>
            <a:off x="1857806" y="880452"/>
            <a:ext cx="5181599" cy="3400426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575260" y="2186839"/>
            <a:ext cx="1620180" cy="297165"/>
          </a:xfrm>
          <a:prstGeom prst="roundRect">
            <a:avLst/>
          </a:prstGeom>
          <a:noFill/>
          <a:ln w="76200">
            <a:solidFill>
              <a:srgbClr val="00B1B0"/>
            </a:solidFill>
            <a:prstDash val="soli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97243" y="1633337"/>
            <a:ext cx="1620180" cy="291103"/>
          </a:xfrm>
          <a:prstGeom prst="roundRect">
            <a:avLst/>
          </a:prstGeom>
          <a:noFill/>
          <a:ln w="76200">
            <a:solidFill>
              <a:srgbClr val="00B1B0"/>
            </a:solidFill>
            <a:prstDash val="soli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Visite guidée CERN avec famille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Chaque mois</a:t>
            </a:r>
          </a:p>
          <a:p>
            <a:r>
              <a:rPr lang="fr-CH" dirty="0" smtClean="0"/>
              <a:t>En anglais et en français</a:t>
            </a:r>
          </a:p>
          <a:p>
            <a:r>
              <a:rPr lang="fr-CH" dirty="0" smtClean="0"/>
              <a:t>Durée : 2 heures</a:t>
            </a:r>
          </a:p>
          <a:p>
            <a:r>
              <a:rPr lang="fr-CH" dirty="0" smtClean="0"/>
              <a:t>Inscription : lien dans mail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6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i="1" dirty="0" smtClean="0">
                <a:solidFill>
                  <a:srgbClr val="001844"/>
                </a:solidFill>
              </a:rPr>
              <a:t>Spouse Welcome</a:t>
            </a:r>
            <a:endParaRPr lang="en-GB" sz="3000" i="1" dirty="0">
              <a:solidFill>
                <a:srgbClr val="0018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550" y="1222285"/>
            <a:ext cx="8229600" cy="320314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sz="3200" b="1" dirty="0" smtClean="0">
                <a:solidFill>
                  <a:srgbClr val="00B1B0"/>
                </a:solidFill>
              </a:rPr>
              <a:t>Titulaires et boursiers uniquement - </a:t>
            </a:r>
            <a:r>
              <a:rPr lang="fr-FR" sz="3200" b="1" i="1" dirty="0" smtClean="0">
                <a:solidFill>
                  <a:srgbClr val="00B1B0"/>
                </a:solidFill>
              </a:rPr>
              <a:t>Staff &amp; </a:t>
            </a:r>
            <a:r>
              <a:rPr lang="fr-FR" sz="3200" b="1" i="1" dirty="0" err="1" smtClean="0">
                <a:solidFill>
                  <a:srgbClr val="00B1B0"/>
                </a:solidFill>
              </a:rPr>
              <a:t>Fellows</a:t>
            </a:r>
            <a:r>
              <a:rPr lang="fr-FR" sz="3200" b="1" i="1" dirty="0" smtClean="0">
                <a:solidFill>
                  <a:srgbClr val="00B1B0"/>
                </a:solidFill>
              </a:rPr>
              <a:t> </a:t>
            </a:r>
            <a:r>
              <a:rPr lang="fr-FR" sz="3200" b="1" i="1" dirty="0" err="1" smtClean="0">
                <a:solidFill>
                  <a:srgbClr val="00B1B0"/>
                </a:solidFill>
              </a:rPr>
              <a:t>only</a:t>
            </a:r>
            <a:endParaRPr lang="fr-FR" sz="3200" b="1" i="1" dirty="0" smtClean="0">
              <a:solidFill>
                <a:srgbClr val="00B1B0"/>
              </a:solidFill>
            </a:endParaRPr>
          </a:p>
          <a:p>
            <a:pPr marL="0" indent="0">
              <a:buNone/>
            </a:pPr>
            <a:endParaRPr lang="fr-FR" sz="1400" b="1" dirty="0" smtClean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Pourquoi ? </a:t>
            </a:r>
            <a:r>
              <a:rPr lang="fr-FR" sz="3200" b="1" dirty="0" smtClean="0"/>
              <a:t>	</a:t>
            </a:r>
            <a:r>
              <a:rPr lang="fr-FR" sz="3200" dirty="0" smtClean="0"/>
              <a:t>faciliter l’int</a:t>
            </a:r>
            <a:r>
              <a:rPr lang="fr-FR" sz="3200" dirty="0"/>
              <a:t>é</a:t>
            </a:r>
            <a:r>
              <a:rPr lang="fr-FR" sz="3200" dirty="0" smtClean="0"/>
              <a:t>gration dans la région des 				époux/partenaires et membres de la famille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Quand ?</a:t>
            </a:r>
            <a:r>
              <a:rPr lang="fr-FR" sz="3200" dirty="0" smtClean="0">
                <a:solidFill>
                  <a:srgbClr val="EF5091"/>
                </a:solidFill>
              </a:rPr>
              <a:t> </a:t>
            </a:r>
            <a:r>
              <a:rPr lang="fr-FR" sz="3200" dirty="0" smtClean="0"/>
              <a:t>	20 </a:t>
            </a:r>
            <a:r>
              <a:rPr lang="fr-FR" sz="3200" smtClean="0"/>
              <a:t>mars 2018</a:t>
            </a:r>
            <a:endParaRPr lang="fr-FR" sz="3200" dirty="0"/>
          </a:p>
          <a:p>
            <a:pPr marL="457200">
              <a:buFont typeface="Arial" panose="020B0604020202020204" pitchFamily="34" charset="0"/>
              <a:buChar char="•"/>
            </a:pPr>
            <a:endParaRPr lang="fr-FR" sz="3200" dirty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Où ? 	</a:t>
            </a:r>
            <a:r>
              <a:rPr lang="fr-FR" sz="3200" b="1" dirty="0" smtClean="0"/>
              <a:t>	</a:t>
            </a:r>
            <a:r>
              <a:rPr lang="fr-FR" sz="3200" dirty="0" smtClean="0"/>
              <a:t>CERN </a:t>
            </a:r>
            <a:r>
              <a:rPr lang="fr-FR" sz="3200" dirty="0"/>
              <a:t>- Restaurant </a:t>
            </a:r>
            <a:r>
              <a:rPr lang="fr-FR" sz="3200" dirty="0" smtClean="0"/>
              <a:t>1, </a:t>
            </a:r>
            <a:r>
              <a:rPr lang="fr-FR" sz="3200" dirty="0"/>
              <a:t>à</a:t>
            </a:r>
            <a:r>
              <a:rPr lang="fr-FR" sz="3200" dirty="0" smtClean="0"/>
              <a:t> côté du « glass box »</a:t>
            </a:r>
          </a:p>
          <a:p>
            <a:pPr marL="457200">
              <a:buFont typeface="Arial" panose="020B0604020202020204" pitchFamily="34" charset="0"/>
              <a:buChar char="•"/>
            </a:pPr>
            <a:endParaRPr lang="fr-FR" sz="3200" dirty="0" smtClean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Comment ? </a:t>
            </a:r>
            <a:r>
              <a:rPr lang="fr-FR" sz="3200" b="1" dirty="0" smtClean="0"/>
              <a:t>	</a:t>
            </a:r>
            <a:r>
              <a:rPr lang="fr-FR" sz="3200" dirty="0" smtClean="0"/>
              <a:t>Service des Affaires Sociales vous contactera pour 		l’invitation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66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5373" y="1050359"/>
            <a:ext cx="2559281" cy="1046440"/>
          </a:xfrm>
          <a:prstGeom prst="rect">
            <a:avLst/>
          </a:prstGeom>
          <a:solidFill>
            <a:srgbClr val="F9A25E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</a:t>
            </a:r>
            <a:r>
              <a:rPr kumimoji="0" lang="fr-FR" sz="1500" b="1" i="0" u="sng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Desk &amp; Service Portal</a:t>
            </a:r>
            <a:endParaRPr kumimoji="0" lang="fr-FR" sz="1500" b="1" i="0" u="sng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500" b="1" kern="0" dirty="0" smtClean="0">
                <a:solidFill>
                  <a:prstClr val="white"/>
                </a:solidFill>
                <a:latin typeface="Calibri"/>
              </a:rPr>
              <a:t>Eric LIENARD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71808</a:t>
            </a:r>
            <a:endParaRPr kumimoji="0" lang="fr-FR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73/2-011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000" dirty="0" smtClean="0">
                <a:solidFill>
                  <a:srgbClr val="001844"/>
                </a:solidFill>
              </a:rPr>
              <a:t>Droits &amp; Obligations</a:t>
            </a:r>
            <a:r>
              <a:rPr lang="fr-FR" sz="3000" i="1" dirty="0" smtClean="0">
                <a:solidFill>
                  <a:srgbClr val="001844"/>
                </a:solidFill>
              </a:rPr>
              <a:t> – </a:t>
            </a:r>
            <a:r>
              <a:rPr lang="fr-FR" sz="3000" i="1" dirty="0" err="1" smtClean="0">
                <a:solidFill>
                  <a:srgbClr val="001844"/>
                </a:solidFill>
              </a:rPr>
              <a:t>Rights</a:t>
            </a:r>
            <a:r>
              <a:rPr lang="fr-FR" sz="3000" i="1" dirty="0" smtClean="0">
                <a:solidFill>
                  <a:srgbClr val="001844"/>
                </a:solidFill>
              </a:rPr>
              <a:t> &amp; Obligations</a:t>
            </a:r>
            <a:endParaRPr lang="fr-FR" sz="3000" dirty="0" smtClean="0">
              <a:solidFill>
                <a:srgbClr val="00184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3919" y="1584002"/>
            <a:ext cx="2357454" cy="1015663"/>
          </a:xfrm>
          <a:prstGeom prst="rect">
            <a:avLst/>
          </a:prstGeom>
          <a:solidFill>
            <a:srgbClr val="00B1B0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Services IT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Arash KHODABANDEH</a:t>
            </a:r>
            <a:endParaRPr kumimoji="0" lang="en-GB" sz="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74943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31/3-019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93195" y="2161612"/>
            <a:ext cx="2196719" cy="1015663"/>
          </a:xfrm>
          <a:prstGeom prst="rect">
            <a:avLst/>
          </a:prstGeom>
          <a:solidFill>
            <a:srgbClr val="001844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sécurité au CERN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500" b="1" kern="0" dirty="0" smtClean="0">
                <a:solidFill>
                  <a:prstClr val="white"/>
                </a:solidFill>
                <a:latin typeface="Calibri"/>
              </a:rPr>
              <a:t>Christoph BALLE</a:t>
            </a:r>
            <a:endParaRPr kumimoji="0" lang="fr-FR" sz="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78927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</a:t>
            </a:r>
            <a:r>
              <a:rPr lang="fr-FR" sz="1500" kern="0" dirty="0" smtClean="0">
                <a:solidFill>
                  <a:prstClr val="white"/>
                </a:solidFill>
                <a:latin typeface="Calibri"/>
              </a:rPr>
              <a:t>24/R-017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1736" y="2883977"/>
            <a:ext cx="2357454" cy="1015663"/>
          </a:xfrm>
          <a:prstGeom prst="rect">
            <a:avLst/>
          </a:prstGeom>
          <a:solidFill>
            <a:srgbClr val="EF5091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Association du Personnel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Jenni SUUTALA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63738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64/R-010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693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5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171" y="101448"/>
            <a:ext cx="8226854" cy="705332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Et maintenant… - </a:t>
            </a:r>
            <a:r>
              <a:rPr lang="fr-FR" sz="3000" i="1" dirty="0" smtClean="0">
                <a:solidFill>
                  <a:srgbClr val="001844"/>
                </a:solidFill>
              </a:rPr>
              <a:t>And </a:t>
            </a:r>
            <a:r>
              <a:rPr lang="fr-FR" sz="3000" i="1" dirty="0" err="1">
                <a:solidFill>
                  <a:srgbClr val="001844"/>
                </a:solidFill>
              </a:rPr>
              <a:t>n</a:t>
            </a:r>
            <a:r>
              <a:rPr lang="fr-FR" sz="3000" i="1" dirty="0" err="1" smtClean="0">
                <a:solidFill>
                  <a:srgbClr val="001844"/>
                </a:solidFill>
              </a:rPr>
              <a:t>ow</a:t>
            </a:r>
            <a:r>
              <a:rPr lang="fr-FR" sz="3000" i="1" dirty="0" smtClean="0">
                <a:solidFill>
                  <a:srgbClr val="001844"/>
                </a:solidFill>
              </a:rPr>
              <a:t>…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726" y="959644"/>
            <a:ext cx="7919299" cy="3831818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313182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00B1B0"/>
                </a:solidFill>
              </a:rPr>
              <a:t>QUESTIONS / REPONSES – </a:t>
            </a:r>
            <a:r>
              <a:rPr lang="fr-FR" i="1" dirty="0" smtClean="0">
                <a:solidFill>
                  <a:srgbClr val="00B1B0"/>
                </a:solidFill>
              </a:rPr>
              <a:t>ASK THE EXPERTS</a:t>
            </a:r>
          </a:p>
          <a:p>
            <a:pPr marL="27432"/>
            <a:r>
              <a:rPr lang="fr-FR" i="1" dirty="0" smtClean="0">
                <a:solidFill>
                  <a:srgbClr val="00B1B0"/>
                </a:solidFill>
              </a:rPr>
              <a:t>____________________________________________________</a:t>
            </a:r>
            <a:endParaRPr lang="fr-FR" i="1" dirty="0">
              <a:solidFill>
                <a:srgbClr val="00B1B0"/>
              </a:solidFill>
            </a:endParaRPr>
          </a:p>
          <a:p>
            <a:pPr marL="27432"/>
            <a:endParaRPr lang="fr-FR" i="1" dirty="0" smtClean="0">
              <a:solidFill>
                <a:srgbClr val="00B1B0"/>
              </a:solidFill>
            </a:endParaRPr>
          </a:p>
          <a:p>
            <a:pPr marL="313182" indent="-285750">
              <a:buFont typeface="Wingdings" panose="05000000000000000000" pitchFamily="2" charset="2"/>
              <a:buChar char="q"/>
            </a:pPr>
            <a:r>
              <a:rPr lang="fr-FR" dirty="0">
                <a:solidFill>
                  <a:srgbClr val="00B1B0"/>
                </a:solidFill>
              </a:rPr>
              <a:t>Rencontre avec votre DAO –  </a:t>
            </a:r>
            <a:r>
              <a:rPr lang="fr-FR" i="1" dirty="0" err="1">
                <a:solidFill>
                  <a:srgbClr val="00B1B0"/>
                </a:solidFill>
              </a:rPr>
              <a:t>Meet</a:t>
            </a:r>
            <a:r>
              <a:rPr lang="fr-FR" i="1" dirty="0">
                <a:solidFill>
                  <a:srgbClr val="00B1B0"/>
                </a:solidFill>
              </a:rPr>
              <a:t> </a:t>
            </a:r>
            <a:r>
              <a:rPr lang="fr-FR" i="1" dirty="0" err="1">
                <a:solidFill>
                  <a:srgbClr val="00B1B0"/>
                </a:solidFill>
              </a:rPr>
              <a:t>your</a:t>
            </a:r>
            <a:r>
              <a:rPr lang="fr-FR" i="1" dirty="0">
                <a:solidFill>
                  <a:srgbClr val="00B1B0"/>
                </a:solidFill>
              </a:rPr>
              <a:t> </a:t>
            </a:r>
            <a:r>
              <a:rPr lang="fr-FR" i="1" dirty="0" smtClean="0">
                <a:solidFill>
                  <a:srgbClr val="00B1B0"/>
                </a:solidFill>
              </a:rPr>
              <a:t>DAO</a:t>
            </a:r>
            <a:br>
              <a:rPr lang="fr-FR" i="1" dirty="0" smtClean="0">
                <a:solidFill>
                  <a:srgbClr val="00B1B0"/>
                </a:solidFill>
              </a:rPr>
            </a:br>
            <a:r>
              <a:rPr lang="fr-FR" dirty="0" smtClean="0">
                <a:solidFill>
                  <a:srgbClr val="00B1B0"/>
                </a:solidFill>
              </a:rPr>
              <a:t>En début d’après-midi - sauf autres indications:</a:t>
            </a:r>
          </a:p>
          <a:p>
            <a:pPr marL="1227582" lvl="2" indent="-285750">
              <a:buFont typeface="Courier New" panose="02070309020205020404" pitchFamily="49" charset="0"/>
              <a:buChar char="o"/>
            </a:pPr>
            <a:r>
              <a:rPr lang="fr-FR" dirty="0" smtClean="0">
                <a:solidFill>
                  <a:srgbClr val="00B1B0"/>
                </a:solidFill>
              </a:rPr>
              <a:t>EN : immédiatement après cette session</a:t>
            </a:r>
          </a:p>
          <a:p>
            <a:pPr marL="1227582" lvl="2" indent="-285750">
              <a:buFont typeface="Courier New" panose="02070309020205020404" pitchFamily="49" charset="0"/>
              <a:buChar char="o"/>
            </a:pPr>
            <a:r>
              <a:rPr lang="fr-FR" dirty="0" smtClean="0">
                <a:solidFill>
                  <a:srgbClr val="00B1B0"/>
                </a:solidFill>
              </a:rPr>
              <a:t>TE : rencontre avec GAO</a:t>
            </a:r>
            <a:endParaRPr lang="fr-FR" dirty="0">
              <a:solidFill>
                <a:srgbClr val="00B1B0"/>
              </a:solidFill>
            </a:endParaRPr>
          </a:p>
          <a:p>
            <a:pPr marL="313182" indent="-285750">
              <a:buFont typeface="Wingdings" panose="05000000000000000000" pitchFamily="2" charset="2"/>
              <a:buChar char="q"/>
            </a:pPr>
            <a:r>
              <a:rPr lang="fr-FR" dirty="0">
                <a:solidFill>
                  <a:srgbClr val="00B1B0"/>
                </a:solidFill>
              </a:rPr>
              <a:t>Complément des formalités d’arrivées (ex. carte d’accès) – </a:t>
            </a:r>
            <a:r>
              <a:rPr lang="fr-FR" i="1" dirty="0">
                <a:solidFill>
                  <a:srgbClr val="00B1B0"/>
                </a:solidFill>
              </a:rPr>
              <a:t>Entrance </a:t>
            </a:r>
            <a:r>
              <a:rPr lang="fr-FR" i="1" dirty="0" err="1">
                <a:solidFill>
                  <a:srgbClr val="00B1B0"/>
                </a:solidFill>
              </a:rPr>
              <a:t>formalities</a:t>
            </a:r>
            <a:r>
              <a:rPr lang="fr-FR" i="1" dirty="0">
                <a:solidFill>
                  <a:srgbClr val="00B1B0"/>
                </a:solidFill>
              </a:rPr>
              <a:t> (</a:t>
            </a:r>
            <a:r>
              <a:rPr lang="fr-FR" i="1" dirty="0" err="1">
                <a:solidFill>
                  <a:srgbClr val="00B1B0"/>
                </a:solidFill>
              </a:rPr>
              <a:t>eg</a:t>
            </a:r>
            <a:r>
              <a:rPr lang="fr-FR" i="1" dirty="0">
                <a:solidFill>
                  <a:srgbClr val="00B1B0"/>
                </a:solidFill>
              </a:rPr>
              <a:t>. Access </a:t>
            </a:r>
            <a:r>
              <a:rPr lang="fr-FR" i="1" dirty="0" err="1">
                <a:solidFill>
                  <a:srgbClr val="00B1B0"/>
                </a:solidFill>
              </a:rPr>
              <a:t>card</a:t>
            </a:r>
            <a:r>
              <a:rPr lang="fr-FR" i="1" dirty="0">
                <a:solidFill>
                  <a:srgbClr val="00B1B0"/>
                </a:solidFill>
              </a:rPr>
              <a:t>)</a:t>
            </a:r>
          </a:p>
          <a:p>
            <a:pPr marL="27432"/>
            <a:endParaRPr lang="fr-FR" dirty="0" smtClean="0">
              <a:solidFill>
                <a:srgbClr val="00B1B0"/>
              </a:solidFill>
            </a:endParaRPr>
          </a:p>
          <a:p>
            <a:pPr marL="313182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rgbClr val="00B1B0"/>
                </a:solidFill>
              </a:rPr>
              <a:t>Rencontre avec votre superviseur - </a:t>
            </a:r>
            <a:r>
              <a:rPr lang="fr-FR" i="1" dirty="0" err="1" smtClean="0">
                <a:solidFill>
                  <a:srgbClr val="00B1B0"/>
                </a:solidFill>
              </a:rPr>
              <a:t>Meet</a:t>
            </a:r>
            <a:r>
              <a:rPr lang="fr-FR" i="1" dirty="0" smtClean="0">
                <a:solidFill>
                  <a:srgbClr val="00B1B0"/>
                </a:solidFill>
              </a:rPr>
              <a:t> </a:t>
            </a:r>
            <a:r>
              <a:rPr lang="fr-FR" i="1" dirty="0" err="1">
                <a:solidFill>
                  <a:srgbClr val="00B1B0"/>
                </a:solidFill>
              </a:rPr>
              <a:t>your</a:t>
            </a:r>
            <a:r>
              <a:rPr lang="fr-FR" i="1" dirty="0">
                <a:solidFill>
                  <a:srgbClr val="00B1B0"/>
                </a:solidFill>
              </a:rPr>
              <a:t> </a:t>
            </a:r>
            <a:r>
              <a:rPr lang="fr-FR" i="1" dirty="0" err="1">
                <a:solidFill>
                  <a:srgbClr val="00B1B0"/>
                </a:solidFill>
              </a:rPr>
              <a:t>supervisor</a:t>
            </a:r>
            <a:endParaRPr lang="fr-FR" i="1" dirty="0">
              <a:solidFill>
                <a:srgbClr val="00B1B0"/>
              </a:solidFill>
            </a:endParaRPr>
          </a:p>
          <a:p>
            <a:pPr marL="27432"/>
            <a:endParaRPr lang="fr-FR" dirty="0" smtClean="0">
              <a:solidFill>
                <a:srgbClr val="00B1B0"/>
              </a:solidFill>
            </a:endParaRPr>
          </a:p>
          <a:p>
            <a:pPr marL="27432"/>
            <a:endParaRPr lang="fr-FR" sz="1600" dirty="0">
              <a:solidFill>
                <a:srgbClr val="001844"/>
              </a:solidFill>
            </a:endParaRPr>
          </a:p>
          <a:p>
            <a:pPr marL="27432"/>
            <a:endParaRPr lang="fr-FR" sz="11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0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700" dirty="0" smtClean="0"/>
              <a:t/>
            </a:r>
            <a:br>
              <a:rPr lang="fr-FR" sz="2700" dirty="0" smtClean="0"/>
            </a:br>
            <a:r>
              <a:rPr lang="fr-FR" sz="3000" dirty="0" smtClean="0">
                <a:solidFill>
                  <a:srgbClr val="001844"/>
                </a:solidFill>
              </a:rPr>
              <a:t>Questions / Réponses – </a:t>
            </a:r>
            <a:r>
              <a:rPr lang="fr-FR" sz="3000" i="1" dirty="0" smtClean="0">
                <a:solidFill>
                  <a:srgbClr val="001844"/>
                </a:solidFill>
              </a:rPr>
              <a:t>ASK THE EXPERTS</a:t>
            </a:r>
            <a:r>
              <a:rPr lang="fr-FR" sz="3000" i="1" dirty="0">
                <a:solidFill>
                  <a:srgbClr val="001844"/>
                </a:solidFill>
              </a:rPr>
              <a:t/>
            </a:r>
            <a:br>
              <a:rPr lang="fr-FR" sz="3000" i="1" dirty="0">
                <a:solidFill>
                  <a:srgbClr val="001844"/>
                </a:solidFill>
              </a:rPr>
            </a:br>
            <a:endParaRPr lang="fr-FR" sz="3000" dirty="0">
              <a:solidFill>
                <a:srgbClr val="00184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38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7" name="TextBox 6"/>
          <p:cNvSpPr txBox="1"/>
          <p:nvPr/>
        </p:nvSpPr>
        <p:spPr>
          <a:xfrm>
            <a:off x="1300079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4F81BD">
                  <a:shade val="47500"/>
                  <a:satMod val="137000"/>
                </a:srgbClr>
              </a:gs>
              <a:gs pos="55000">
                <a:srgbClr val="4F81BD">
                  <a:shade val="69000"/>
                  <a:satMod val="137000"/>
                </a:srgbClr>
              </a:gs>
              <a:gs pos="100000">
                <a:srgbClr val="4F81BD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6014987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F79646">
                  <a:shade val="47500"/>
                  <a:satMod val="137000"/>
                </a:srgbClr>
              </a:gs>
              <a:gs pos="55000">
                <a:srgbClr val="F79646">
                  <a:shade val="69000"/>
                  <a:satMod val="137000"/>
                </a:srgbClr>
              </a:gs>
              <a:gs pos="100000">
                <a:srgbClr val="F79646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5050574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4BACC6">
                  <a:shade val="47500"/>
                  <a:satMod val="137000"/>
                </a:srgbClr>
              </a:gs>
              <a:gs pos="55000">
                <a:srgbClr val="4BACC6">
                  <a:shade val="69000"/>
                  <a:satMod val="137000"/>
                </a:srgbClr>
              </a:gs>
              <a:gs pos="100000">
                <a:srgbClr val="4BACC6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6"/>
          <p:cNvSpPr txBox="1"/>
          <p:nvPr/>
        </p:nvSpPr>
        <p:spPr>
          <a:xfrm>
            <a:off x="4139740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8064A2">
                  <a:shade val="47500"/>
                  <a:satMod val="137000"/>
                </a:srgbClr>
              </a:gs>
              <a:gs pos="55000">
                <a:srgbClr val="8064A2">
                  <a:shade val="69000"/>
                  <a:satMod val="137000"/>
                </a:srgbClr>
              </a:gs>
              <a:gs pos="100000">
                <a:srgbClr val="8064A2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3228905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9BBB59">
                  <a:shade val="47500"/>
                  <a:satMod val="137000"/>
                </a:srgbClr>
              </a:gs>
              <a:gs pos="55000">
                <a:srgbClr val="9BBB59">
                  <a:shade val="69000"/>
                  <a:satMod val="137000"/>
                </a:srgbClr>
              </a:gs>
              <a:gs pos="100000">
                <a:srgbClr val="9BBB59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6"/>
          <p:cNvSpPr txBox="1"/>
          <p:nvPr/>
        </p:nvSpPr>
        <p:spPr>
          <a:xfrm>
            <a:off x="2264492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C0504D">
                  <a:shade val="47500"/>
                  <a:satMod val="137000"/>
                </a:srgbClr>
              </a:gs>
              <a:gs pos="55000">
                <a:srgbClr val="C0504D">
                  <a:shade val="69000"/>
                  <a:satMod val="137000"/>
                </a:srgbClr>
              </a:gs>
              <a:gs pos="100000">
                <a:srgbClr val="C0504D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6"/>
          <p:cNvSpPr txBox="1"/>
          <p:nvPr/>
        </p:nvSpPr>
        <p:spPr>
          <a:xfrm>
            <a:off x="6882022" y="1188503"/>
            <a:ext cx="750099" cy="415498"/>
          </a:xfrm>
          <a:prstGeom prst="rect">
            <a:avLst/>
          </a:prstGeom>
          <a:solidFill>
            <a:srgbClr val="24E8DF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59879" y="1744818"/>
            <a:ext cx="61917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1 - Formalités </a:t>
            </a:r>
            <a:r>
              <a:rPr lang="fr-CH" sz="1200" dirty="0">
                <a:solidFill>
                  <a:srgbClr val="001844"/>
                </a:solidFill>
              </a:rPr>
              <a:t>douanières / Plaques Vertes / Déménagements / Service relocalisation </a:t>
            </a:r>
            <a:r>
              <a:rPr lang="fr-CH" sz="1200" dirty="0" smtClean="0">
                <a:solidFill>
                  <a:srgbClr val="001844"/>
                </a:solidFill>
              </a:rPr>
              <a:t>– </a:t>
            </a: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Custom </a:t>
            </a:r>
            <a:r>
              <a:rPr lang="fr-CH" sz="1200" dirty="0" err="1">
                <a:solidFill>
                  <a:srgbClr val="001844"/>
                </a:solidFill>
              </a:rPr>
              <a:t>formalities</a:t>
            </a:r>
            <a:r>
              <a:rPr lang="fr-CH" sz="1200" dirty="0">
                <a:solidFill>
                  <a:srgbClr val="001844"/>
                </a:solidFill>
              </a:rPr>
              <a:t> / Green Plates / </a:t>
            </a:r>
            <a:r>
              <a:rPr lang="fr-CH" sz="1200" dirty="0" err="1">
                <a:solidFill>
                  <a:srgbClr val="001844"/>
                </a:solidFill>
              </a:rPr>
              <a:t>Removals</a:t>
            </a:r>
            <a:r>
              <a:rPr lang="fr-CH" sz="1200" dirty="0">
                <a:solidFill>
                  <a:srgbClr val="001844"/>
                </a:solidFill>
              </a:rPr>
              <a:t> / Relocation </a:t>
            </a:r>
            <a:r>
              <a:rPr lang="fr-CH" sz="1200" dirty="0" smtClean="0">
                <a:solidFill>
                  <a:srgbClr val="001844"/>
                </a:solidFill>
              </a:rPr>
              <a:t>Service</a:t>
            </a:r>
            <a:endParaRPr lang="fr-CH" sz="1200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2 - Intégration </a:t>
            </a:r>
            <a:r>
              <a:rPr lang="fr-CH" sz="1200" dirty="0">
                <a:solidFill>
                  <a:srgbClr val="001844"/>
                </a:solidFill>
              </a:rPr>
              <a:t>/ Service </a:t>
            </a:r>
            <a:r>
              <a:rPr lang="fr-CH" sz="1200" dirty="0" smtClean="0">
                <a:solidFill>
                  <a:srgbClr val="001844"/>
                </a:solidFill>
              </a:rPr>
              <a:t>des affaires sociales </a:t>
            </a:r>
            <a:r>
              <a:rPr lang="fr-CH" sz="1200" dirty="0">
                <a:solidFill>
                  <a:srgbClr val="001844"/>
                </a:solidFill>
              </a:rPr>
              <a:t>– </a:t>
            </a:r>
            <a:r>
              <a:rPr lang="fr-CH" sz="1200" i="1" dirty="0" err="1">
                <a:solidFill>
                  <a:srgbClr val="001844"/>
                </a:solidFill>
              </a:rPr>
              <a:t>Integration</a:t>
            </a:r>
            <a:r>
              <a:rPr lang="fr-CH" sz="1200" i="1" dirty="0">
                <a:solidFill>
                  <a:srgbClr val="001844"/>
                </a:solidFill>
              </a:rPr>
              <a:t> / Social </a:t>
            </a:r>
            <a:r>
              <a:rPr lang="fr-CH" sz="1200" i="1" dirty="0" smtClean="0">
                <a:solidFill>
                  <a:srgbClr val="001844"/>
                </a:solidFill>
              </a:rPr>
              <a:t>Affairs Service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3 - Cartes </a:t>
            </a:r>
            <a:r>
              <a:rPr lang="fr-CH" sz="1200" dirty="0">
                <a:solidFill>
                  <a:srgbClr val="001844"/>
                </a:solidFill>
              </a:rPr>
              <a:t>française et suisse / </a:t>
            </a:r>
            <a:r>
              <a:rPr lang="fr-CH" sz="1200" i="1" dirty="0">
                <a:solidFill>
                  <a:srgbClr val="001844"/>
                </a:solidFill>
              </a:rPr>
              <a:t>French and </a:t>
            </a:r>
            <a:r>
              <a:rPr lang="fr-CH" sz="1200" i="1" dirty="0" err="1">
                <a:solidFill>
                  <a:srgbClr val="001844"/>
                </a:solidFill>
              </a:rPr>
              <a:t>Swiss</a:t>
            </a:r>
            <a:r>
              <a:rPr lang="fr-CH" sz="1200" i="1" dirty="0">
                <a:solidFill>
                  <a:srgbClr val="001844"/>
                </a:solidFill>
              </a:rPr>
              <a:t> </a:t>
            </a:r>
            <a:r>
              <a:rPr lang="fr-CH" sz="1200" i="1" dirty="0" err="1">
                <a:solidFill>
                  <a:srgbClr val="001844"/>
                </a:solidFill>
              </a:rPr>
              <a:t>Cards</a:t>
            </a:r>
            <a:r>
              <a:rPr lang="fr-CH" sz="1200" i="1" dirty="0">
                <a:solidFill>
                  <a:srgbClr val="001844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4 - Caisse </a:t>
            </a:r>
            <a:r>
              <a:rPr lang="fr-CH" sz="1200" dirty="0">
                <a:solidFill>
                  <a:srgbClr val="001844"/>
                </a:solidFill>
              </a:rPr>
              <a:t>de pension </a:t>
            </a:r>
            <a:r>
              <a:rPr lang="fr-CH" sz="1200" i="1" dirty="0">
                <a:solidFill>
                  <a:srgbClr val="001844"/>
                </a:solidFill>
              </a:rPr>
              <a:t>– Pension </a:t>
            </a:r>
            <a:r>
              <a:rPr lang="fr-CH" sz="1200" i="1" dirty="0" err="1">
                <a:solidFill>
                  <a:srgbClr val="001844"/>
                </a:solidFill>
              </a:rPr>
              <a:t>Fund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>
                <a:solidFill>
                  <a:srgbClr val="001844"/>
                </a:solidFill>
              </a:rPr>
              <a:t>5</a:t>
            </a:r>
            <a:r>
              <a:rPr lang="fr-CH" sz="1200" dirty="0" smtClean="0">
                <a:solidFill>
                  <a:srgbClr val="001844"/>
                </a:solidFill>
              </a:rPr>
              <a:t> - Service </a:t>
            </a:r>
            <a:r>
              <a:rPr lang="fr-CH" sz="1200" dirty="0">
                <a:solidFill>
                  <a:srgbClr val="001844"/>
                </a:solidFill>
              </a:rPr>
              <a:t>informatiques </a:t>
            </a:r>
            <a:r>
              <a:rPr lang="fr-CH" sz="1200" i="1" dirty="0">
                <a:solidFill>
                  <a:srgbClr val="001844"/>
                </a:solidFill>
              </a:rPr>
              <a:t>– </a:t>
            </a:r>
            <a:r>
              <a:rPr lang="fr-CH" sz="1200" i="1" dirty="0" err="1">
                <a:solidFill>
                  <a:srgbClr val="001844"/>
                </a:solidFill>
              </a:rPr>
              <a:t>Computing</a:t>
            </a:r>
            <a:r>
              <a:rPr lang="fr-CH" sz="1200" i="1" dirty="0">
                <a:solidFill>
                  <a:srgbClr val="001844"/>
                </a:solidFill>
              </a:rPr>
              <a:t> </a:t>
            </a:r>
            <a:r>
              <a:rPr lang="fr-CH" sz="1200" i="1" dirty="0" smtClean="0">
                <a:solidFill>
                  <a:srgbClr val="001844"/>
                </a:solidFill>
              </a:rPr>
              <a:t>Service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>
                <a:solidFill>
                  <a:srgbClr val="001844"/>
                </a:solidFill>
              </a:rPr>
              <a:t>6</a:t>
            </a:r>
            <a:r>
              <a:rPr lang="fr-CH" sz="1200" dirty="0" smtClean="0">
                <a:solidFill>
                  <a:srgbClr val="001844"/>
                </a:solidFill>
              </a:rPr>
              <a:t> - Sécurité</a:t>
            </a:r>
            <a:r>
              <a:rPr lang="fr-CH" sz="1200" i="1" dirty="0" smtClean="0">
                <a:solidFill>
                  <a:srgbClr val="001844"/>
                </a:solidFill>
              </a:rPr>
              <a:t> </a:t>
            </a:r>
            <a:r>
              <a:rPr lang="fr-CH" sz="1200" i="1" dirty="0">
                <a:solidFill>
                  <a:srgbClr val="001844"/>
                </a:solidFill>
              </a:rPr>
              <a:t>– </a:t>
            </a:r>
            <a:r>
              <a:rPr lang="fr-CH" sz="1200" i="1" dirty="0" err="1">
                <a:solidFill>
                  <a:srgbClr val="001844"/>
                </a:solidFill>
              </a:rPr>
              <a:t>Safety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>
                <a:solidFill>
                  <a:srgbClr val="001844"/>
                </a:solidFill>
              </a:rPr>
              <a:t>7</a:t>
            </a:r>
            <a:r>
              <a:rPr lang="fr-CH" sz="1200" dirty="0" smtClean="0">
                <a:solidFill>
                  <a:srgbClr val="001844"/>
                </a:solidFill>
              </a:rPr>
              <a:t> - Association </a:t>
            </a:r>
            <a:r>
              <a:rPr lang="fr-CH" sz="1200" dirty="0">
                <a:solidFill>
                  <a:srgbClr val="001844"/>
                </a:solidFill>
              </a:rPr>
              <a:t>du Personnel </a:t>
            </a:r>
            <a:r>
              <a:rPr lang="fr-CH" sz="1200" i="1" dirty="0">
                <a:solidFill>
                  <a:srgbClr val="001844"/>
                </a:solidFill>
              </a:rPr>
              <a:t>– Staff Association</a:t>
            </a:r>
            <a:endParaRPr lang="fr-CH" sz="1200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1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507"/>
            <a:ext cx="8226854" cy="1476436"/>
          </a:xfrm>
        </p:spPr>
        <p:txBody>
          <a:bodyPr>
            <a:normAutofit/>
          </a:bodyPr>
          <a:lstStyle/>
          <a:p>
            <a:r>
              <a:rPr lang="fr-CH" sz="3000" dirty="0">
                <a:solidFill>
                  <a:srgbClr val="001844"/>
                </a:solidFill>
              </a:rPr>
              <a:t>La structure du CERN</a:t>
            </a:r>
            <a:br>
              <a:rPr lang="fr-CH" sz="3000" dirty="0">
                <a:solidFill>
                  <a:srgbClr val="001844"/>
                </a:solidFill>
              </a:rPr>
            </a:br>
            <a:r>
              <a:rPr lang="en-GB" sz="3000" i="1" dirty="0">
                <a:solidFill>
                  <a:srgbClr val="001844"/>
                </a:solidFill>
              </a:rPr>
              <a:t>The structure of CERN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" t="1525" r="2686" b="6229"/>
          <a:stretch/>
        </p:blipFill>
        <p:spPr>
          <a:xfrm>
            <a:off x="705784" y="170712"/>
            <a:ext cx="6338595" cy="413657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868960"/>
            <a:ext cx="3977951" cy="561734"/>
          </a:xfrm>
          <a:prstGeom prst="rect">
            <a:avLst/>
          </a:prstGeom>
          <a:solidFill>
            <a:srgbClr val="001844"/>
          </a:solidFill>
          <a:ln>
            <a:solidFill>
              <a:srgbClr val="001844"/>
            </a:solidFill>
          </a:ln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CERN Conseil/</a:t>
            </a:r>
            <a:r>
              <a:rPr lang="fr-FR" i="1" dirty="0" smtClean="0">
                <a:solidFill>
                  <a:schemeClr val="bg1"/>
                </a:solidFill>
              </a:rPr>
              <a:t>Council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21021" y="3157122"/>
            <a:ext cx="4817706" cy="1010552"/>
          </a:xfrm>
          <a:prstGeom prst="rect">
            <a:avLst/>
          </a:prstGeom>
          <a:solidFill>
            <a:srgbClr val="001844"/>
          </a:solidFill>
          <a:ln>
            <a:solidFill>
              <a:srgbClr val="001844"/>
            </a:solidFill>
          </a:ln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1800" dirty="0" smtClean="0">
                <a:solidFill>
                  <a:schemeClr val="bg1"/>
                </a:solidFill>
              </a:rPr>
              <a:t>Chaque pays membre : 2 délégués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Se réunit tous les 3 mois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Nomination du directeur général</a:t>
            </a:r>
            <a:endParaRPr lang="fr-FR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2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121" y="275281"/>
            <a:ext cx="5697116" cy="41721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949" y="38101"/>
            <a:ext cx="1480306" cy="9850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71871" y="3602372"/>
            <a:ext cx="726831" cy="7281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GB" sz="600" dirty="0"/>
          </a:p>
        </p:txBody>
      </p:sp>
      <p:sp>
        <p:nvSpPr>
          <p:cNvPr id="2" name="TextBox 1"/>
          <p:cNvSpPr txBox="1"/>
          <p:nvPr/>
        </p:nvSpPr>
        <p:spPr>
          <a:xfrm>
            <a:off x="3709588" y="3567463"/>
            <a:ext cx="116644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600" b="1" dirty="0" smtClean="0">
                <a:solidFill>
                  <a:schemeClr val="accent6"/>
                </a:solidFill>
              </a:rPr>
              <a:t>J. Purvis</a:t>
            </a:r>
            <a:endParaRPr lang="en-GB" sz="600" b="1" dirty="0">
              <a:solidFill>
                <a:schemeClr val="accent6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05273" y="175120"/>
            <a:ext cx="3042752" cy="70533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1844"/>
                </a:solidFill>
              </a:rPr>
              <a:t>Structure du CERN  </a:t>
            </a:r>
            <a:endParaRPr lang="en-US" sz="2400" dirty="0" smtClean="0">
              <a:solidFill>
                <a:srgbClr val="001844"/>
              </a:solidFill>
            </a:endParaRPr>
          </a:p>
          <a:p>
            <a:r>
              <a:rPr lang="en-US" sz="2400" i="1" dirty="0" smtClean="0">
                <a:solidFill>
                  <a:srgbClr val="001844"/>
                </a:solidFill>
              </a:rPr>
              <a:t>CERN </a:t>
            </a:r>
            <a:r>
              <a:rPr lang="en-US" sz="2400" i="1" dirty="0">
                <a:solidFill>
                  <a:srgbClr val="001844"/>
                </a:solidFill>
              </a:rPr>
              <a:t>Structure</a:t>
            </a:r>
            <a:endParaRPr lang="en-GB" sz="2400" i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65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1844"/>
                </a:solidFill>
              </a:rPr>
              <a:t>Code de </a:t>
            </a:r>
            <a:r>
              <a:rPr lang="en-US" sz="3000" dirty="0" err="1">
                <a:solidFill>
                  <a:srgbClr val="001844"/>
                </a:solidFill>
              </a:rPr>
              <a:t>conduite</a:t>
            </a:r>
            <a:r>
              <a:rPr lang="en-US" sz="3000" dirty="0">
                <a:solidFill>
                  <a:srgbClr val="001844"/>
                </a:solidFill>
              </a:rPr>
              <a:t> - </a:t>
            </a:r>
            <a:r>
              <a:rPr lang="en-US" sz="3000" i="1" dirty="0">
                <a:solidFill>
                  <a:srgbClr val="001844"/>
                </a:solidFill>
              </a:rPr>
              <a:t>Code of Conduct</a:t>
            </a:r>
            <a:endParaRPr lang="en-GB" sz="3000" i="1" dirty="0">
              <a:solidFill>
                <a:srgbClr val="001844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219" y="1037372"/>
            <a:ext cx="3268255" cy="261937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51379" y="3813667"/>
            <a:ext cx="6147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http://hr-dep.web.cern.ch/content/cern-code-conduct-its-all</a:t>
            </a:r>
          </a:p>
        </p:txBody>
      </p:sp>
    </p:spTree>
    <p:extLst>
      <p:ext uri="{BB962C8B-B14F-4D97-AF65-F5344CB8AC3E}">
        <p14:creationId xmlns:p14="http://schemas.microsoft.com/office/powerpoint/2010/main" val="90881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90531" y="4237845"/>
            <a:ext cx="8277308" cy="619904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1 – Cartes officielles </a:t>
            </a:r>
            <a:r>
              <a:rPr lang="fr-FR" sz="3000" dirty="0" smtClean="0">
                <a:solidFill>
                  <a:srgbClr val="001844"/>
                </a:solidFill>
              </a:rPr>
              <a:t>– </a:t>
            </a:r>
            <a:r>
              <a:rPr lang="fr-FR" sz="3000" i="1" dirty="0" smtClean="0">
                <a:solidFill>
                  <a:srgbClr val="001844"/>
                </a:solidFill>
              </a:rPr>
              <a:t>Official </a:t>
            </a:r>
            <a:r>
              <a:rPr lang="fr-FR" sz="3000" i="1" dirty="0" err="1" smtClean="0">
                <a:solidFill>
                  <a:srgbClr val="001844"/>
                </a:solidFill>
              </a:rPr>
              <a:t>cards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 descr="\\cern.ch\dfs\Users\v\VBLONDEA\Documents\Virginie\Projet Induction\Cartoonist\Dessin_Julien-cart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5985" y="246215"/>
            <a:ext cx="4266660" cy="3422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766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1 – Cartes officielles - </a:t>
            </a:r>
            <a:r>
              <a:rPr lang="fr-FR" sz="3000" i="1" dirty="0">
                <a:solidFill>
                  <a:srgbClr val="001844"/>
                </a:solidFill>
              </a:rPr>
              <a:t>Official </a:t>
            </a:r>
            <a:r>
              <a:rPr lang="fr-FR" sz="3000" i="1" dirty="0" err="1">
                <a:solidFill>
                  <a:srgbClr val="001844"/>
                </a:solidFill>
              </a:rPr>
              <a:t>cards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dirty="0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09291" y="2284624"/>
            <a:ext cx="3881283" cy="1246495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500" b="1" dirty="0">
                <a:solidFill>
                  <a:srgbClr val="EF5091"/>
                </a:solidFill>
              </a:rPr>
              <a:t>Obligatoire</a:t>
            </a:r>
          </a:p>
          <a:p>
            <a:pPr algn="ctr"/>
            <a:r>
              <a:rPr lang="fr-FR" sz="1200" dirty="0">
                <a:solidFill>
                  <a:srgbClr val="001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(sauf français résidant en France</a:t>
            </a:r>
            <a:r>
              <a:rPr lang="fr-FR" sz="1200" dirty="0" smtClean="0">
                <a:solidFill>
                  <a:srgbClr val="001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sz="1500" dirty="0">
              <a:solidFill>
                <a:srgbClr val="00184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Permis </a:t>
            </a:r>
            <a:r>
              <a:rPr lang="fr-FR" sz="1200" dirty="0">
                <a:solidFill>
                  <a:srgbClr val="001844"/>
                </a:solidFill>
              </a:rPr>
              <a:t>de travail, permis de séjour, statut de fonctionnaire international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Validité </a:t>
            </a:r>
            <a:r>
              <a:rPr lang="fr-FR" sz="1200" dirty="0">
                <a:solidFill>
                  <a:srgbClr val="001844"/>
                </a:solidFill>
              </a:rPr>
              <a:t>: 3 ans (renouvelable)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Délai </a:t>
            </a:r>
            <a:r>
              <a:rPr lang="fr-FR" sz="1200" dirty="0">
                <a:solidFill>
                  <a:srgbClr val="001844"/>
                </a:solidFill>
              </a:rPr>
              <a:t>! 3 mois pour </a:t>
            </a:r>
            <a:r>
              <a:rPr lang="fr-FR" sz="1200" dirty="0" smtClean="0">
                <a:solidFill>
                  <a:srgbClr val="001844"/>
                </a:solidFill>
              </a:rPr>
              <a:t>demander</a:t>
            </a:r>
            <a:endParaRPr lang="fr-FR" sz="1200" dirty="0">
              <a:solidFill>
                <a:srgbClr val="00184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0407" y="2284624"/>
            <a:ext cx="3877509" cy="1138773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500" b="1" dirty="0">
                <a:solidFill>
                  <a:srgbClr val="EF5091"/>
                </a:solidFill>
              </a:rPr>
              <a:t>Obligatoire</a:t>
            </a:r>
          </a:p>
          <a:p>
            <a:pPr marL="257175" indent="-257175">
              <a:buFontTx/>
              <a:buChar char="-"/>
            </a:pPr>
            <a:endParaRPr lang="fr-FR" sz="500" b="1" dirty="0">
              <a:solidFill>
                <a:srgbClr val="00184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Permis </a:t>
            </a:r>
            <a:r>
              <a:rPr lang="fr-FR" sz="1200" dirty="0">
                <a:solidFill>
                  <a:srgbClr val="001844"/>
                </a:solidFill>
              </a:rPr>
              <a:t>de travail, permis de séjour</a:t>
            </a:r>
            <a:r>
              <a:rPr lang="fr-FR" sz="1200" dirty="0" smtClean="0">
                <a:solidFill>
                  <a:srgbClr val="001844"/>
                </a:solidFill>
              </a:rPr>
              <a:t>, statut </a:t>
            </a:r>
            <a:r>
              <a:rPr lang="fr-FR" sz="1200" dirty="0">
                <a:solidFill>
                  <a:srgbClr val="001844"/>
                </a:solidFill>
              </a:rPr>
              <a:t>de fonctionnaire international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Validité </a:t>
            </a:r>
            <a:r>
              <a:rPr lang="fr-FR" sz="1200" dirty="0">
                <a:solidFill>
                  <a:srgbClr val="001844"/>
                </a:solidFill>
              </a:rPr>
              <a:t>: durée du contrat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Procédure automatisée</a:t>
            </a:r>
            <a:endParaRPr lang="fr-FR" sz="1200" dirty="0">
              <a:solidFill>
                <a:srgbClr val="001844"/>
              </a:solidFill>
            </a:endParaRPr>
          </a:p>
        </p:txBody>
      </p:sp>
      <p:pic>
        <p:nvPicPr>
          <p:cNvPr id="7" name="Picture 29" descr="IMG_0004"/>
          <p:cNvPicPr>
            <a:picLocks noChangeAspect="1" noChangeArrowheads="1"/>
          </p:cNvPicPr>
          <p:nvPr/>
        </p:nvPicPr>
        <p:blipFill>
          <a:blip r:embed="rId3" cstate="print"/>
          <a:srcRect l="1974" t="12821" r="4862" b="925"/>
          <a:stretch>
            <a:fillRect/>
          </a:stretch>
        </p:blipFill>
        <p:spPr>
          <a:xfrm>
            <a:off x="2268173" y="1095067"/>
            <a:ext cx="1484677" cy="1001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6" descr="IMG_0003"/>
          <p:cNvPicPr>
            <a:picLocks noChangeAspect="1" noChangeArrowheads="1"/>
          </p:cNvPicPr>
          <p:nvPr/>
        </p:nvPicPr>
        <p:blipFill>
          <a:blip r:embed="rId4" cstate="print"/>
          <a:srcRect l="2113" t="3674" r="2816" b="6412"/>
          <a:stretch>
            <a:fillRect/>
          </a:stretch>
        </p:blipFill>
        <p:spPr>
          <a:xfrm>
            <a:off x="5387693" y="1116300"/>
            <a:ext cx="1356008" cy="9291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908573" y="1410531"/>
            <a:ext cx="1082694" cy="553998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500" b="1" dirty="0"/>
              <a:t>Carte suisse</a:t>
            </a:r>
            <a:endParaRPr lang="en-US" sz="15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249206" y="1357352"/>
            <a:ext cx="1094694" cy="5539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500" b="1" dirty="0"/>
              <a:t>Carte française</a:t>
            </a:r>
            <a:endParaRPr lang="en-US" sz="15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4954" y="3615053"/>
            <a:ext cx="3877509" cy="78483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500" dirty="0">
                <a:solidFill>
                  <a:srgbClr val="00B1B0"/>
                </a:solidFill>
              </a:rPr>
              <a:t>Famille : </a:t>
            </a:r>
          </a:p>
          <a:p>
            <a:pPr lvl="1">
              <a:buFontTx/>
              <a:buChar char="-"/>
            </a:pPr>
            <a:r>
              <a:rPr lang="fr-FR" sz="1500" dirty="0">
                <a:solidFill>
                  <a:srgbClr val="00B1B0"/>
                </a:solidFill>
              </a:rPr>
              <a:t> obligatoire pour résidents en Suisse</a:t>
            </a:r>
          </a:p>
          <a:p>
            <a:pPr lvl="1">
              <a:buFontTx/>
              <a:buChar char="-"/>
            </a:pPr>
            <a:r>
              <a:rPr lang="fr-FR" sz="1500" dirty="0">
                <a:solidFill>
                  <a:srgbClr val="00B1B0"/>
                </a:solidFill>
              </a:rPr>
              <a:t> </a:t>
            </a:r>
            <a:r>
              <a:rPr lang="fr-FR" sz="1500" dirty="0" smtClean="0">
                <a:solidFill>
                  <a:srgbClr val="00B1B0"/>
                </a:solidFill>
              </a:rPr>
              <a:t>nécessité d’un visa</a:t>
            </a:r>
            <a:r>
              <a:rPr lang="fr-FR" sz="1500" dirty="0">
                <a:solidFill>
                  <a:srgbClr val="00B1B0"/>
                </a:solidFill>
              </a:rPr>
              <a:t>, selon </a:t>
            </a:r>
            <a:r>
              <a:rPr lang="fr-FR" sz="1500" dirty="0" smtClean="0">
                <a:solidFill>
                  <a:srgbClr val="00B1B0"/>
                </a:solidFill>
              </a:rPr>
              <a:t>nationalité</a:t>
            </a:r>
            <a:endParaRPr lang="fr-FR" sz="1500" dirty="0">
              <a:solidFill>
                <a:srgbClr val="00B1B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3065" y="3615053"/>
            <a:ext cx="3877509" cy="78483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500" dirty="0" smtClean="0">
                <a:solidFill>
                  <a:srgbClr val="00B1B0"/>
                </a:solidFill>
              </a:rPr>
              <a:t>Famille </a:t>
            </a:r>
            <a:r>
              <a:rPr lang="fr-FR" sz="1500" dirty="0">
                <a:solidFill>
                  <a:srgbClr val="00B1B0"/>
                </a:solidFill>
              </a:rPr>
              <a:t>: </a:t>
            </a:r>
          </a:p>
          <a:p>
            <a:pPr lvl="1">
              <a:buFontTx/>
              <a:buChar char="-"/>
            </a:pPr>
            <a:r>
              <a:rPr lang="fr-FR" sz="1500" dirty="0">
                <a:solidFill>
                  <a:srgbClr val="00B1B0"/>
                </a:solidFill>
              </a:rPr>
              <a:t> obligatoire selon conditions</a:t>
            </a:r>
          </a:p>
          <a:p>
            <a:pPr lvl="1">
              <a:buFontTx/>
              <a:buChar char="-"/>
            </a:pPr>
            <a:r>
              <a:rPr lang="fr-FR" sz="1500" dirty="0" smtClean="0">
                <a:solidFill>
                  <a:srgbClr val="00B1B0"/>
                </a:solidFill>
              </a:rPr>
              <a:t> nécessité d’un visa</a:t>
            </a:r>
            <a:r>
              <a:rPr lang="fr-FR" sz="1500" dirty="0">
                <a:solidFill>
                  <a:srgbClr val="00B1B0"/>
                </a:solidFill>
              </a:rPr>
              <a:t>, selon nationalité</a:t>
            </a:r>
          </a:p>
        </p:txBody>
      </p:sp>
    </p:spTree>
    <p:extLst>
      <p:ext uri="{BB962C8B-B14F-4D97-AF65-F5344CB8AC3E}">
        <p14:creationId xmlns:p14="http://schemas.microsoft.com/office/powerpoint/2010/main" val="201105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9" grpId="0" animBg="1"/>
      <p:bldP spid="10" grpId="0" animBg="1"/>
      <p:bldP spid="14" grpId="0"/>
      <p:bldP spid="15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9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8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6624</TotalTime>
  <Words>2035</Words>
  <Application>Microsoft Office PowerPoint</Application>
  <PresentationFormat>On-screen Show (16:9)</PresentationFormat>
  <Paragraphs>539</Paragraphs>
  <Slides>38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38</vt:i4>
      </vt:variant>
    </vt:vector>
  </HeadingPairs>
  <TitlesOfParts>
    <vt:vector size="55" baseType="lpstr">
      <vt:lpstr>Agency FB</vt:lpstr>
      <vt:lpstr>Arial</vt:lpstr>
      <vt:lpstr>Calibri</vt:lpstr>
      <vt:lpstr>Courier New</vt:lpstr>
      <vt:lpstr>Optima</vt:lpstr>
      <vt:lpstr>Times New Roman</vt:lpstr>
      <vt:lpstr>Wingdings</vt:lpstr>
      <vt:lpstr>CERNCorporate16-9</vt:lpstr>
      <vt:lpstr>1_CERNCorporate16-9</vt:lpstr>
      <vt:lpstr>2_CERNCorporate16-9</vt:lpstr>
      <vt:lpstr>3_CERNCorporate16-9</vt:lpstr>
      <vt:lpstr>4_CERNCorporate16-9</vt:lpstr>
      <vt:lpstr>5_CERNCorporate16-9</vt:lpstr>
      <vt:lpstr>6_CERNCorporate16-9</vt:lpstr>
      <vt:lpstr>7_CERNCorporate16-9</vt:lpstr>
      <vt:lpstr>8_CERNCorporate16-9</vt:lpstr>
      <vt:lpstr>9_CERNCorporate16-9</vt:lpstr>
      <vt:lpstr>Induction</vt:lpstr>
      <vt:lpstr>Bienvenue Welcome</vt:lpstr>
      <vt:lpstr>Programme - Agenda</vt:lpstr>
      <vt:lpstr>La structure du CERN The structure of CERN</vt:lpstr>
      <vt:lpstr>PowerPoint Presentation</vt:lpstr>
      <vt:lpstr>PowerPoint Presentation</vt:lpstr>
      <vt:lpstr>Code de conduite - Code of Conduct</vt:lpstr>
      <vt:lpstr>1 – Cartes officielles – Official cards</vt:lpstr>
      <vt:lpstr>1 – Cartes officielles - Official cards</vt:lpstr>
      <vt:lpstr>1 – Cartes officielles - Official cards</vt:lpstr>
      <vt:lpstr>2 – Installation </vt:lpstr>
      <vt:lpstr>2 – Installation</vt:lpstr>
      <vt:lpstr>2 – Installation</vt:lpstr>
      <vt:lpstr>3 – Intégration - Integration</vt:lpstr>
      <vt:lpstr>3 – Intégration - Integration</vt:lpstr>
      <vt:lpstr>3 – L’offre du service des Affaires Sociales… The Social Affairs Service’s offer…</vt:lpstr>
      <vt:lpstr>3 – Intégration - Integration</vt:lpstr>
      <vt:lpstr>4 – Congés - Leave</vt:lpstr>
      <vt:lpstr>4 – Congés - Leave</vt:lpstr>
      <vt:lpstr>5 - Régime d’assurance maladie du CERN (CHIS) CERN Health Insurance Scheme (CHIS)</vt:lpstr>
      <vt:lpstr>5 - Régime d’assurance maladie du CERN CERN Health Insurance Scheme (CHIS)</vt:lpstr>
      <vt:lpstr>5 - Régime d’assurance maladie du CERN  CERN Health Insurance Scheme (CHIS)</vt:lpstr>
      <vt:lpstr>PowerPoint Presentation</vt:lpstr>
      <vt:lpstr>5 - Régime d’assurance maladie du CERN  CERN Health Insurance Scheme (CHIS)</vt:lpstr>
      <vt:lpstr>6 - Caisse de Pensions - Pension Fund Uniquement pour titulaires et boursiers</vt:lpstr>
      <vt:lpstr>6 - Caisse de Pensions - Pension Fund Uniquement pour titulaires et boursiers</vt:lpstr>
      <vt:lpstr>6 - Caisse de Pensions - Pension Fund Uniquement pour titulaires et boursiers</vt:lpstr>
      <vt:lpstr>Contacts clés RH - Key HR Contacts</vt:lpstr>
      <vt:lpstr>Contacts clés titulaires : HR Frontline : Key contacts staff</vt:lpstr>
      <vt:lpstr>L’entretien d’entrée en fonctions Induction interview</vt:lpstr>
      <vt:lpstr>Période probatoire - Probation period</vt:lpstr>
      <vt:lpstr>Secrétaires de département – Departmental Administrative Officers</vt:lpstr>
      <vt:lpstr>Plus d’informations - For more information</vt:lpstr>
      <vt:lpstr>Visite guidée CERN avec famille</vt:lpstr>
      <vt:lpstr>Spouse Welcome</vt:lpstr>
      <vt:lpstr>PowerPoint Presentation</vt:lpstr>
      <vt:lpstr>Et maintenant… - And now…</vt:lpstr>
      <vt:lpstr> Questions / Réponses – ASK THE EXPERTS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Introduction presentation</dc:subject>
  <dc:creator>Erwin MOSSELMANS</dc:creator>
  <cp:keywords>Monthly Induction</cp:keywords>
  <cp:lastModifiedBy>Marie Lahchimi</cp:lastModifiedBy>
  <cp:revision>359</cp:revision>
  <cp:lastPrinted>2017-06-19T12:32:33Z</cp:lastPrinted>
  <dcterms:created xsi:type="dcterms:W3CDTF">2012-11-30T11:04:26Z</dcterms:created>
  <dcterms:modified xsi:type="dcterms:W3CDTF">2017-11-02T10:31:45Z</dcterms:modified>
</cp:coreProperties>
</file>