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13" r:id="rId2"/>
    <p:sldId id="305" r:id="rId3"/>
    <p:sldId id="307" r:id="rId4"/>
    <p:sldId id="291" r:id="rId5"/>
    <p:sldId id="302" r:id="rId6"/>
    <p:sldId id="292" r:id="rId7"/>
    <p:sldId id="301" r:id="rId8"/>
    <p:sldId id="308" r:id="rId9"/>
    <p:sldId id="312" r:id="rId10"/>
    <p:sldId id="293" r:id="rId11"/>
    <p:sldId id="303" r:id="rId12"/>
    <p:sldId id="304" r:id="rId13"/>
    <p:sldId id="294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rwin Mosselmans" initials="EM" lastIdx="1" clrIdx="0">
    <p:extLst>
      <p:ext uri="{19B8F6BF-5375-455C-9EA6-DF929625EA0E}">
        <p15:presenceInfo xmlns:p15="http://schemas.microsoft.com/office/powerpoint/2012/main" userId="S-1-5-21-1526224874-1540688658-1361462980-194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999"/>
    <a:srgbClr val="0000FF"/>
    <a:srgbClr val="4C80CC"/>
    <a:srgbClr val="3367B4"/>
    <a:srgbClr val="8F8FFF"/>
    <a:srgbClr val="96E400"/>
    <a:srgbClr val="6893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94" autoAdjust="0"/>
    <p:restoredTop sz="70525" autoAdjust="0"/>
  </p:normalViewPr>
  <p:slideViewPr>
    <p:cSldViewPr>
      <p:cViewPr varScale="1">
        <p:scale>
          <a:sx n="79" d="100"/>
          <a:sy n="79" d="100"/>
        </p:scale>
        <p:origin x="112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E6F90C-C1B0-46F9-A500-C44E14E85722}" type="datetimeFigureOut">
              <a:rPr lang="fr-FR" smtClean="0"/>
              <a:t>31/10/2017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E285C7-B51E-4388-AAAC-8F8BE8C098F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0756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Good </a:t>
            </a:r>
            <a:r>
              <a:rPr lang="fr-CH" dirty="0" err="1" smtClean="0"/>
              <a:t>morning</a:t>
            </a:r>
            <a:r>
              <a:rPr lang="fr-CH" dirty="0" smtClean="0"/>
              <a:t> </a:t>
            </a:r>
            <a:r>
              <a:rPr lang="fr-CH" dirty="0" err="1" smtClean="0"/>
              <a:t>everybody</a:t>
            </a:r>
            <a:r>
              <a:rPr lang="fr-CH" dirty="0" smtClean="0"/>
              <a:t>,</a:t>
            </a:r>
          </a:p>
          <a:p>
            <a:endParaRPr lang="fr-CH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dirty="0" err="1" smtClean="0"/>
              <a:t>My</a:t>
            </a:r>
            <a:r>
              <a:rPr lang="fr-CH" dirty="0" smtClean="0"/>
              <a:t> </a:t>
            </a:r>
            <a:r>
              <a:rPr lang="fr-CH" dirty="0" err="1" smtClean="0"/>
              <a:t>name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XXX and I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like</a:t>
            </a:r>
            <a:r>
              <a:rPr lang="fr-CH" dirty="0" smtClean="0"/>
              <a:t> to </a:t>
            </a:r>
            <a:r>
              <a:rPr lang="fr-CH" dirty="0" err="1" smtClean="0"/>
              <a:t>welcome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warmly</a:t>
            </a:r>
            <a:r>
              <a:rPr lang="fr-CH" dirty="0" smtClean="0"/>
              <a:t> on </a:t>
            </a:r>
            <a:r>
              <a:rPr lang="fr-CH" dirty="0" err="1" smtClean="0"/>
              <a:t>behalf</a:t>
            </a:r>
            <a:r>
              <a:rPr lang="fr-CH" dirty="0" smtClean="0"/>
              <a:t> of the CERN Service management team.</a:t>
            </a:r>
            <a:r>
              <a:rPr lang="fr-CH" baseline="0" dirty="0" smtClean="0"/>
              <a:t> </a:t>
            </a:r>
            <a:r>
              <a:rPr lang="fr-CH" b="1" baseline="0" dirty="0" smtClean="0"/>
              <a:t>The </a:t>
            </a:r>
            <a:r>
              <a:rPr lang="fr-CH" b="1" baseline="0" dirty="0" err="1" smtClean="0"/>
              <a:t>aim</a:t>
            </a:r>
            <a:r>
              <a:rPr lang="fr-CH" b="1" baseline="0" dirty="0" smtClean="0"/>
              <a:t> of </a:t>
            </a:r>
            <a:r>
              <a:rPr lang="fr-CH" b="1" baseline="0" dirty="0" err="1" smtClean="0"/>
              <a:t>this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presentation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is</a:t>
            </a:r>
            <a:r>
              <a:rPr lang="fr-CH" b="1" baseline="0" dirty="0" smtClean="0"/>
              <a:t> to tell </a:t>
            </a:r>
            <a:r>
              <a:rPr lang="fr-CH" b="1" baseline="0" dirty="0" err="1" smtClean="0"/>
              <a:t>you</a:t>
            </a:r>
            <a:r>
              <a:rPr lang="fr-CH" b="1" baseline="0" dirty="0" smtClean="0"/>
              <a:t> how to </a:t>
            </a:r>
            <a:r>
              <a:rPr lang="fr-CH" b="1" baseline="0" dirty="0" err="1" smtClean="0"/>
              <a:t>get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helped</a:t>
            </a:r>
            <a:r>
              <a:rPr lang="fr-CH" b="1" baseline="0" dirty="0" smtClean="0"/>
              <a:t>, </a:t>
            </a:r>
            <a:r>
              <a:rPr lang="fr-CH" b="1" baseline="0" dirty="0" err="1" smtClean="0"/>
              <a:t>b</a:t>
            </a:r>
            <a:r>
              <a:rPr lang="fr-CH" b="1" dirty="0" err="1" smtClean="0"/>
              <a:t>ecause</a:t>
            </a:r>
            <a:r>
              <a:rPr lang="fr-CH" b="1" dirty="0" smtClean="0"/>
              <a:t> </a:t>
            </a:r>
            <a:r>
              <a:rPr lang="fr-CH" b="1" dirty="0" err="1" smtClean="0"/>
              <a:t>during</a:t>
            </a:r>
            <a:r>
              <a:rPr lang="fr-CH" b="1" dirty="0" smtClean="0"/>
              <a:t> </a:t>
            </a:r>
            <a:r>
              <a:rPr lang="fr-CH" b="1" dirty="0" err="1" smtClean="0"/>
              <a:t>your</a:t>
            </a:r>
            <a:r>
              <a:rPr lang="fr-CH" b="1" dirty="0" smtClean="0"/>
              <a:t> tim</a:t>
            </a:r>
            <a:r>
              <a:rPr lang="fr-CH" b="1" baseline="0" dirty="0" smtClean="0"/>
              <a:t>e at CERN, </a:t>
            </a:r>
            <a:r>
              <a:rPr lang="fr-CH" b="1" baseline="0" dirty="0" err="1" smtClean="0"/>
              <a:t>you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may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encounter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problem</a:t>
            </a:r>
            <a:r>
              <a:rPr lang="fr-CH" b="1" baseline="0" dirty="0" smtClean="0"/>
              <a:t> or </a:t>
            </a:r>
            <a:r>
              <a:rPr lang="fr-CH" b="1" baseline="0" dirty="0" err="1" smtClean="0"/>
              <a:t>simply</a:t>
            </a:r>
            <a:r>
              <a:rPr lang="fr-CH" b="1" baseline="0" dirty="0" smtClean="0"/>
              <a:t> have questions.</a:t>
            </a:r>
            <a:endParaRPr lang="fr-CH" b="1" dirty="0" smtClean="0"/>
          </a:p>
          <a:p>
            <a:endParaRPr lang="fr-CH" dirty="0" smtClean="0"/>
          </a:p>
          <a:p>
            <a:r>
              <a:rPr lang="fr-CH" dirty="0" err="1" smtClean="0"/>
              <a:t>Indeed</a:t>
            </a:r>
            <a:r>
              <a:rPr lang="fr-CH" dirty="0" smtClean="0"/>
              <a:t> as </a:t>
            </a:r>
            <a:r>
              <a:rPr lang="fr-CH" dirty="0" err="1" smtClean="0"/>
              <a:t>you</a:t>
            </a:r>
            <a:r>
              <a:rPr lang="fr-CH" dirty="0" smtClean="0"/>
              <a:t> all know, CERN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/>
              <a:t>big</a:t>
            </a:r>
            <a:r>
              <a:rPr lang="fr-CH" dirty="0" smtClean="0"/>
              <a:t> </a:t>
            </a:r>
            <a:r>
              <a:rPr lang="fr-CH" dirty="0" err="1" smtClean="0"/>
              <a:t>Laboratory</a:t>
            </a:r>
            <a:r>
              <a:rPr lang="fr-CH" dirty="0" smtClean="0"/>
              <a:t> </a:t>
            </a:r>
            <a:r>
              <a:rPr lang="fr-CH" dirty="0" err="1" smtClean="0"/>
              <a:t>hosting</a:t>
            </a:r>
            <a:r>
              <a:rPr lang="fr-CH" dirty="0" smtClean="0"/>
              <a:t> </a:t>
            </a:r>
            <a:r>
              <a:rPr lang="fr-CH" dirty="0" err="1" smtClean="0"/>
              <a:t>thousands</a:t>
            </a:r>
            <a:r>
              <a:rPr lang="fr-CH" dirty="0" smtClean="0"/>
              <a:t> of people and </a:t>
            </a:r>
            <a:r>
              <a:rPr lang="fr-CH" dirty="0" err="1" smtClean="0"/>
              <a:t>offering</a:t>
            </a:r>
            <a:r>
              <a:rPr lang="fr-CH" dirty="0" smtClean="0"/>
              <a:t> 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r>
              <a:rPr lang="fr-CH" dirty="0" smtClean="0"/>
              <a:t> services.</a:t>
            </a:r>
          </a:p>
          <a:p>
            <a:endParaRPr lang="en-GB" dirty="0" smtClean="0"/>
          </a:p>
          <a:p>
            <a:r>
              <a:rPr lang="en-GB" dirty="0" smtClean="0"/>
              <a:t>So, the purpose</a:t>
            </a:r>
            <a:r>
              <a:rPr lang="en-GB" baseline="0" dirty="0" smtClean="0"/>
              <a:t> of </a:t>
            </a:r>
            <a:r>
              <a:rPr lang="en-GB" dirty="0" smtClean="0"/>
              <a:t>Service</a:t>
            </a:r>
            <a:r>
              <a:rPr lang="en-GB" baseline="0" dirty="0" smtClean="0"/>
              <a:t> management at CERN is to simplify your life and the one of those providing the service by providing</a:t>
            </a:r>
          </a:p>
          <a:p>
            <a:r>
              <a:rPr lang="en-GB" baseline="0" dirty="0" smtClean="0"/>
              <a:t>- One point of contact for different services: one phone number to remember, ONE </a:t>
            </a:r>
            <a:r>
              <a:rPr lang="en-GB" baseline="0" dirty="0" err="1" smtClean="0"/>
              <a:t>url</a:t>
            </a:r>
            <a:r>
              <a:rPr lang="en-GB" baseline="0" dirty="0" smtClean="0"/>
              <a:t> to use, ONE physical place to go</a:t>
            </a:r>
          </a:p>
          <a:p>
            <a:r>
              <a:rPr lang="en-GB" baseline="0" dirty="0" smtClean="0"/>
              <a:t>- One behaviour based on unified processes and best practice for all services</a:t>
            </a:r>
          </a:p>
          <a:p>
            <a:r>
              <a:rPr lang="en-GB" baseline="0" dirty="0" smtClean="0"/>
              <a:t>- One tool to facilitate the work between services</a:t>
            </a:r>
          </a:p>
          <a:p>
            <a:r>
              <a:rPr lang="en-GB" baseline="0" dirty="0" smtClean="0"/>
              <a:t>- And finally ONE business service </a:t>
            </a:r>
            <a:r>
              <a:rPr lang="en-GB" baseline="0" dirty="0" err="1" smtClean="0"/>
              <a:t>catalog</a:t>
            </a:r>
            <a:r>
              <a:rPr lang="en-GB" baseline="0" dirty="0" smtClean="0"/>
              <a:t> listing all services that are provided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13692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OR You </a:t>
            </a:r>
            <a:r>
              <a:rPr lang="en-GB" b="0" baseline="0" dirty="0" smtClean="0"/>
              <a:t>can also update the </a:t>
            </a:r>
            <a:r>
              <a:rPr lang="en-GB" baseline="0" dirty="0" smtClean="0"/>
              <a:t>ticket information </a:t>
            </a:r>
            <a:r>
              <a:rPr lang="en-GB" b="1" baseline="0" dirty="0" smtClean="0"/>
              <a:t>by Replying to the notification you have received. </a:t>
            </a:r>
          </a:p>
          <a:p>
            <a:endParaRPr lang="en-GB" b="1" baseline="0" dirty="0" smtClean="0"/>
          </a:p>
          <a:p>
            <a:r>
              <a:rPr lang="en-GB" b="1" baseline="0" dirty="0" smtClean="0"/>
              <a:t>Please note that all t</a:t>
            </a:r>
            <a:r>
              <a:rPr lang="en-GB" b="0" baseline="0" dirty="0" smtClean="0"/>
              <a:t>he notifications comes from CERN Service desk even if the Service desk is not dealing with your issue.</a:t>
            </a:r>
          </a:p>
          <a:p>
            <a:endParaRPr lang="fr-CH" b="0" baseline="0" dirty="0" smtClean="0"/>
          </a:p>
          <a:p>
            <a:r>
              <a:rPr lang="fr-CH" b="0" baseline="0" dirty="0" smtClean="0"/>
              <a:t>NEXT: </a:t>
            </a:r>
            <a:r>
              <a:rPr lang="fr-CH" b="0" baseline="0" dirty="0" err="1" smtClean="0"/>
              <a:t>Now</a:t>
            </a:r>
            <a:r>
              <a:rPr lang="fr-CH" b="0" baseline="0" dirty="0" smtClean="0"/>
              <a:t> </a:t>
            </a:r>
            <a:r>
              <a:rPr lang="fr-CH" b="0" baseline="0" dirty="0" err="1" smtClean="0"/>
              <a:t>Let’s</a:t>
            </a:r>
            <a:r>
              <a:rPr lang="fr-CH" b="0" baseline="0" dirty="0" smtClean="0"/>
              <a:t> finish </a:t>
            </a:r>
            <a:r>
              <a:rPr lang="fr-CH" b="0" baseline="0" dirty="0" err="1" smtClean="0"/>
              <a:t>with</a:t>
            </a:r>
            <a:r>
              <a:rPr lang="fr-CH" b="0" baseline="0" dirty="0" smtClean="0"/>
              <a:t> how to </a:t>
            </a:r>
            <a:r>
              <a:rPr lang="fr-CH" b="0" baseline="0" dirty="0" err="1" smtClean="0"/>
              <a:t>browse</a:t>
            </a:r>
            <a:r>
              <a:rPr lang="fr-CH" b="0" baseline="0" dirty="0" smtClean="0"/>
              <a:t> and </a:t>
            </a:r>
            <a:r>
              <a:rPr lang="fr-CH" b="0" baseline="0" dirty="0" err="1" smtClean="0"/>
              <a:t>search</a:t>
            </a:r>
            <a:r>
              <a:rPr lang="fr-CH" b="0" baseline="0" dirty="0" smtClean="0"/>
              <a:t> the Service Portal?</a:t>
            </a:r>
            <a:endParaRPr lang="en-GB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332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CERN Service Portal allows you to access to services many services provided at CERN as previously said.</a:t>
            </a:r>
          </a:p>
          <a:p>
            <a:endParaRPr lang="en-GB" baseline="0" dirty="0" smtClean="0"/>
          </a:p>
          <a:p>
            <a:r>
              <a:rPr lang="en-GB" baseline="0" dirty="0" smtClean="0"/>
              <a:t>From there, you can search in French or English as an example</a:t>
            </a:r>
          </a:p>
          <a:p>
            <a:r>
              <a:rPr lang="en-GB" baseline="0" dirty="0" smtClean="0"/>
              <a:t>	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If you have ants in your office, you can search on ‘ant’ or ‘</a:t>
            </a:r>
            <a:r>
              <a:rPr lang="en-GB" baseline="0" dirty="0" err="1" smtClean="0"/>
              <a:t>fourmis</a:t>
            </a:r>
            <a:r>
              <a:rPr lang="en-GB" baseline="0" dirty="0" smtClean="0"/>
              <a:t>’</a:t>
            </a:r>
          </a:p>
          <a:p>
            <a:endParaRPr lang="en-GB" baseline="0" dirty="0" smtClean="0"/>
          </a:p>
          <a:p>
            <a:r>
              <a:rPr lang="en-GB" baseline="0" dirty="0" smtClean="0"/>
              <a:t>It proposes you </a:t>
            </a:r>
          </a:p>
          <a:p>
            <a:endParaRPr lang="en-GB" baseline="0" dirty="0" smtClean="0"/>
          </a:p>
          <a:p>
            <a:pPr marL="171450" indent="-171450">
              <a:buFontTx/>
              <a:buChar char="-"/>
            </a:pPr>
            <a:r>
              <a:rPr lang="en-GB" baseline="0" dirty="0" smtClean="0"/>
              <a:t>to report an animal nuisance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And the Cleaning Service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1916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Upon Visiting the service you will find its</a:t>
            </a:r>
            <a:r>
              <a:rPr lang="en-GB" baseline="0" dirty="0" smtClean="0"/>
              <a:t> description, contact, web forms to submit your issues and Knowledge articles.</a:t>
            </a:r>
          </a:p>
          <a:p>
            <a:r>
              <a:rPr lang="en-GB" baseline="0" dirty="0" smtClean="0"/>
              <a:t>The same structure is followed to describe all services</a:t>
            </a:r>
          </a:p>
          <a:p>
            <a:endParaRPr lang="fr-CH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What is </a:t>
            </a:r>
            <a:r>
              <a:rPr lang="en-GB" b="1" baseline="0" dirty="0" smtClean="0"/>
              <a:t>important for you to remember </a:t>
            </a:r>
            <a:r>
              <a:rPr lang="en-GB" baseline="0" dirty="0" smtClean="0"/>
              <a:t>here is that you have access to around </a:t>
            </a:r>
            <a:r>
              <a:rPr lang="en-GB" b="1" baseline="0" dirty="0" smtClean="0"/>
              <a:t>5’000 knowledge articles</a:t>
            </a:r>
            <a:r>
              <a:rPr lang="en-GB" baseline="0" dirty="0" smtClean="0"/>
              <a:t>. I am pretty sure will </a:t>
            </a:r>
            <a:r>
              <a:rPr lang="en-GB" b="1" baseline="0" dirty="0" smtClean="0"/>
              <a:t>find the answer to your problem</a:t>
            </a:r>
            <a:r>
              <a:rPr lang="en-GB" baseline="0" dirty="0" smtClean="0"/>
              <a:t>. If not, do not hesitate to contact the Service Desk.</a:t>
            </a:r>
            <a:endParaRPr lang="fr-FR" dirty="0" smtClean="0"/>
          </a:p>
          <a:p>
            <a:endParaRPr lang="en-GB" baseline="0" dirty="0" smtClean="0"/>
          </a:p>
          <a:p>
            <a:endParaRPr lang="en-GB" baseline="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NEXT: We have seen the main </a:t>
            </a:r>
            <a:r>
              <a:rPr lang="en-GB" dirty="0" smtClean="0"/>
              <a:t>highlights of the CERN Service Portal and the Service desk.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536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You </a:t>
            </a:r>
            <a:r>
              <a:rPr lang="en-GB" dirty="0" smtClean="0"/>
              <a:t>have seen the main highlights of the CERN Service Portal and the Service desk.</a:t>
            </a:r>
          </a:p>
          <a:p>
            <a:endParaRPr lang="en-GB" dirty="0" smtClean="0"/>
          </a:p>
          <a:p>
            <a:r>
              <a:rPr lang="en-GB" dirty="0" smtClean="0"/>
              <a:t>I</a:t>
            </a:r>
            <a:r>
              <a:rPr lang="en-GB" baseline="0" dirty="0" smtClean="0"/>
              <a:t> hope they will be helpful to you during your stay.</a:t>
            </a:r>
          </a:p>
          <a:p>
            <a:endParaRPr lang="en-GB" baseline="0" dirty="0" smtClean="0"/>
          </a:p>
          <a:p>
            <a:r>
              <a:rPr lang="en-GB" baseline="0" dirty="0" smtClean="0"/>
              <a:t>Do you have any q</a:t>
            </a:r>
            <a:r>
              <a:rPr lang="en-GB" dirty="0" smtClean="0"/>
              <a:t>uestions?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If not, I wish you a pleasant and fulfilling stay at CERN!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Thank you!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5125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 I</a:t>
            </a:r>
            <a:r>
              <a:rPr lang="en-GB" baseline="0" dirty="0" smtClean="0"/>
              <a:t> just mentioned, d</a:t>
            </a:r>
            <a:r>
              <a:rPr lang="en-GB" dirty="0" smtClean="0"/>
              <a:t>uring your stay at CERN </a:t>
            </a:r>
          </a:p>
          <a:p>
            <a:r>
              <a:rPr lang="en-GB" dirty="0" smtClean="0"/>
              <a:t>You may encounter: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computer problems</a:t>
            </a:r>
            <a:r>
              <a:rPr lang="en-GB" dirty="0" smtClean="0"/>
              <a:t>, </a:t>
            </a:r>
          </a:p>
          <a:p>
            <a:pPr marL="171450" indent="-171450">
              <a:buFontTx/>
              <a:buChar char="-"/>
            </a:pPr>
            <a:r>
              <a:rPr lang="en-GB" dirty="0" smtClean="0"/>
              <a:t>network issues,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general service request</a:t>
            </a:r>
          </a:p>
          <a:p>
            <a:r>
              <a:rPr lang="en-GB" baseline="0" dirty="0" smtClean="0"/>
              <a:t> 	as example:</a:t>
            </a:r>
          </a:p>
          <a:p>
            <a:r>
              <a:rPr lang="en-GB" baseline="0" dirty="0" smtClean="0"/>
              <a:t>	- need to reserve a car from the car sharing pool,</a:t>
            </a:r>
          </a:p>
          <a:p>
            <a:r>
              <a:rPr lang="en-GB" baseline="0" dirty="0" smtClean="0"/>
              <a:t>	- heating did not start in your office, </a:t>
            </a:r>
          </a:p>
          <a:p>
            <a:r>
              <a:rPr lang="en-GB" baseline="0" dirty="0" smtClean="0"/>
              <a:t>	- a door lock issue</a:t>
            </a:r>
          </a:p>
          <a:p>
            <a:r>
              <a:rPr lang="en-GB" baseline="0" dirty="0" smtClean="0"/>
              <a:t> or simply ask for information…</a:t>
            </a:r>
          </a:p>
          <a:p>
            <a:endParaRPr lang="en-GB" baseline="0" dirty="0" smtClean="0"/>
          </a:p>
          <a:p>
            <a:r>
              <a:rPr lang="en-GB" baseline="0" dirty="0" smtClean="0"/>
              <a:t>NEXT: Who should you contact?</a:t>
            </a:r>
          </a:p>
          <a:p>
            <a:endParaRPr lang="fr-CH" baseline="0" dirty="0" smtClean="0"/>
          </a:p>
          <a:p>
            <a:endParaRPr lang="en-GB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913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Who should you contact?</a:t>
            </a:r>
          </a:p>
          <a:p>
            <a:endParaRPr lang="fr-CH" baseline="0" dirty="0" smtClean="0"/>
          </a:p>
          <a:p>
            <a:r>
              <a:rPr lang="fr-CH" baseline="0" dirty="0" smtClean="0"/>
              <a:t>You have 2 options: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The 1</a:t>
            </a:r>
            <a:r>
              <a:rPr lang="fr-CH" sz="1200" baseline="30000" dirty="0" smtClean="0"/>
              <a:t>st</a:t>
            </a:r>
            <a:r>
              <a:rPr lang="fr-CH" baseline="0" dirty="0" smtClean="0"/>
              <a:t> one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human</a:t>
            </a:r>
            <a:r>
              <a:rPr lang="fr-CH" baseline="0" dirty="0" smtClean="0"/>
              <a:t> interface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the CERN Service desk</a:t>
            </a:r>
          </a:p>
          <a:p>
            <a:pPr marL="171450" indent="-171450">
              <a:buFontTx/>
              <a:buChar char="-"/>
            </a:pPr>
            <a:r>
              <a:rPr lang="fr-CH" baseline="0" dirty="0" smtClean="0"/>
              <a:t>The 2</a:t>
            </a:r>
            <a:r>
              <a:rPr lang="fr-CH" baseline="30000" dirty="0" smtClean="0"/>
              <a:t>nd</a:t>
            </a:r>
            <a:r>
              <a:rPr lang="fr-CH" baseline="0" dirty="0" smtClean="0"/>
              <a:t> one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web interface </a:t>
            </a:r>
            <a:r>
              <a:rPr lang="fr-CH" baseline="0" dirty="0" err="1" smtClean="0"/>
              <a:t>through</a:t>
            </a:r>
            <a:r>
              <a:rPr lang="fr-CH" baseline="0" dirty="0" smtClean="0"/>
              <a:t> the CERN Service Portal</a:t>
            </a:r>
          </a:p>
          <a:p>
            <a:pPr marL="171450" indent="-171450">
              <a:buFontTx/>
              <a:buChar char="-"/>
            </a:pPr>
            <a:endParaRPr lang="fr-CH" baseline="0" dirty="0" smtClean="0"/>
          </a:p>
          <a:p>
            <a:pPr marL="0" indent="0">
              <a:buFontTx/>
              <a:buNone/>
            </a:pPr>
            <a:r>
              <a:rPr lang="fr-CH" baseline="0" dirty="0" err="1" smtClean="0"/>
              <a:t>Both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here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channel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request</a:t>
            </a:r>
            <a:r>
              <a:rPr lang="fr-CH" baseline="0" dirty="0" smtClean="0"/>
              <a:t> to the </a:t>
            </a:r>
            <a:r>
              <a:rPr lang="fr-CH" baseline="0" dirty="0" err="1" smtClean="0"/>
              <a:t>most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appropriate</a:t>
            </a:r>
            <a:r>
              <a:rPr lang="fr-CH" baseline="0" dirty="0" smtClean="0"/>
              <a:t> service</a:t>
            </a:r>
            <a:endParaRPr lang="en-GB" baseline="0" dirty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19984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Where</a:t>
            </a:r>
            <a:r>
              <a:rPr lang="en-GB" baseline="0" dirty="0" smtClean="0"/>
              <a:t> can you find the Service Portal ?</a:t>
            </a:r>
          </a:p>
          <a:p>
            <a:endParaRPr lang="en-GB" baseline="0" dirty="0" smtClean="0"/>
          </a:p>
          <a:p>
            <a:r>
              <a:rPr lang="en-GB" dirty="0" smtClean="0"/>
              <a:t>From the CERN main page</a:t>
            </a:r>
            <a:r>
              <a:rPr lang="en-GB" baseline="0" dirty="0" smtClean="0"/>
              <a:t> : c</a:t>
            </a:r>
            <a:r>
              <a:rPr lang="en-GB" dirty="0" smtClean="0"/>
              <a:t>lick</a:t>
            </a:r>
            <a:r>
              <a:rPr lang="en-GB" baseline="0" dirty="0" smtClean="0"/>
              <a:t> on the </a:t>
            </a:r>
            <a:r>
              <a:rPr lang="en-GB" b="1" baseline="0" dirty="0" smtClean="0"/>
              <a:t>top right corner</a:t>
            </a:r>
            <a:r>
              <a:rPr lang="en-GB" baseline="0" dirty="0" smtClean="0"/>
              <a:t>: Directory</a:t>
            </a:r>
          </a:p>
          <a:p>
            <a:endParaRPr lang="en-GB" baseline="0" dirty="0" smtClean="0"/>
          </a:p>
          <a:p>
            <a:r>
              <a:rPr lang="en-GB" baseline="0" dirty="0" smtClean="0"/>
              <a:t>It </a:t>
            </a:r>
            <a:r>
              <a:rPr lang="en-GB" b="1" baseline="0" dirty="0" smtClean="0"/>
              <a:t>brings you to </a:t>
            </a:r>
            <a:r>
              <a:rPr lang="en-GB" baseline="0" dirty="0" smtClean="0"/>
              <a:t>the CERN  internal main page</a:t>
            </a:r>
          </a:p>
          <a:p>
            <a:r>
              <a:rPr lang="en-GB" b="1" baseline="0" dirty="0" smtClean="0"/>
              <a:t>You will see </a:t>
            </a:r>
            <a:r>
              <a:rPr lang="en-GB" baseline="0" dirty="0" smtClean="0"/>
              <a:t>on the top right corner </a:t>
            </a:r>
          </a:p>
          <a:p>
            <a:endParaRPr lang="en-GB" baseline="0" dirty="0" smtClean="0"/>
          </a:p>
          <a:p>
            <a:r>
              <a:rPr lang="en-GB" b="1" baseline="0" dirty="0" smtClean="0"/>
              <a:t>Useful contacts</a:t>
            </a:r>
            <a:r>
              <a:rPr lang="en-GB" baseline="0" dirty="0" smtClean="0"/>
              <a:t>: CERN service portal  link with the telephone number 77777</a:t>
            </a:r>
          </a:p>
          <a:p>
            <a:endParaRPr lang="en-GB" baseline="0" dirty="0" smtClean="0"/>
          </a:p>
          <a:p>
            <a:r>
              <a:rPr lang="en-GB" baseline="0" dirty="0" smtClean="0"/>
              <a:t>When you perform a search, you can also select to restrict the search to CERN ‘s service portal</a:t>
            </a:r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4882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the </a:t>
            </a:r>
            <a:r>
              <a:rPr lang="en-GB" b="1" dirty="0" smtClean="0"/>
              <a:t>CERN</a:t>
            </a:r>
            <a:r>
              <a:rPr lang="en-GB" b="1" baseline="0" dirty="0" smtClean="0"/>
              <a:t> Service Portal main page</a:t>
            </a:r>
          </a:p>
          <a:p>
            <a:endParaRPr lang="en-GB" baseline="0" dirty="0" smtClean="0"/>
          </a:p>
          <a:p>
            <a:r>
              <a:rPr lang="en-GB" baseline="0" dirty="0" smtClean="0"/>
              <a:t>You can see </a:t>
            </a:r>
            <a:r>
              <a:rPr lang="en-GB" b="1" baseline="0" dirty="0" smtClean="0"/>
              <a:t>the Key contacts </a:t>
            </a:r>
            <a:r>
              <a:rPr lang="en-GB" baseline="0" dirty="0" smtClean="0"/>
              <a:t>on the bottom right corner</a:t>
            </a:r>
          </a:p>
          <a:p>
            <a:endParaRPr lang="en-GB" baseline="0" dirty="0" smtClean="0"/>
          </a:p>
          <a:p>
            <a:r>
              <a:rPr lang="en-GB" baseline="0" dirty="0" smtClean="0"/>
              <a:t>You have to remember that in case of fire or an accident call </a:t>
            </a:r>
            <a:r>
              <a:rPr lang="en-GB" b="1" baseline="0" dirty="0" smtClean="0"/>
              <a:t>the Emergency number 74444 and NOT the Service Desk.</a:t>
            </a:r>
          </a:p>
          <a:p>
            <a:endParaRPr lang="fr-CH" b="1" baseline="0" dirty="0" smtClean="0"/>
          </a:p>
          <a:p>
            <a:r>
              <a:rPr lang="fr-CH" b="1" baseline="0" dirty="0" smtClean="0"/>
              <a:t>NEXT: </a:t>
            </a:r>
            <a:r>
              <a:rPr lang="fr-CH" b="1" baseline="0" dirty="0" err="1" smtClean="0"/>
              <a:t>Otherwise</a:t>
            </a:r>
            <a:r>
              <a:rPr lang="fr-CH" b="1" baseline="0" dirty="0" smtClean="0"/>
              <a:t> for </a:t>
            </a:r>
            <a:r>
              <a:rPr lang="fr-CH" b="1" baseline="0" dirty="0" err="1" smtClean="0"/>
              <a:t>any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other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kind</a:t>
            </a:r>
            <a:r>
              <a:rPr lang="fr-CH" b="1" baseline="0" dirty="0" smtClean="0"/>
              <a:t> of issue </a:t>
            </a:r>
            <a:r>
              <a:rPr lang="fr-CH" b="1" baseline="0" dirty="0" err="1" smtClean="0"/>
              <a:t>you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can</a:t>
            </a:r>
            <a:r>
              <a:rPr lang="fr-CH" b="1" baseline="0" dirty="0" smtClean="0"/>
              <a:t> contact the Service Desk</a:t>
            </a:r>
            <a:endParaRPr lang="en-GB" b="1" baseline="0" dirty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578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b="1" baseline="0" dirty="0" err="1" smtClean="0"/>
              <a:t>Otherwise</a:t>
            </a:r>
            <a:r>
              <a:rPr lang="fr-CH" b="1" baseline="0" dirty="0" smtClean="0"/>
              <a:t> for </a:t>
            </a:r>
            <a:r>
              <a:rPr lang="fr-CH" b="1" baseline="0" dirty="0" err="1" smtClean="0"/>
              <a:t>any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other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kind</a:t>
            </a:r>
            <a:r>
              <a:rPr lang="fr-CH" b="1" baseline="0" dirty="0" smtClean="0"/>
              <a:t> of issue </a:t>
            </a:r>
            <a:r>
              <a:rPr lang="fr-CH" b="1" baseline="0" dirty="0" err="1" smtClean="0"/>
              <a:t>you</a:t>
            </a:r>
            <a:r>
              <a:rPr lang="fr-CH" b="1" baseline="0" dirty="0" smtClean="0"/>
              <a:t> </a:t>
            </a:r>
            <a:r>
              <a:rPr lang="fr-CH" b="1" baseline="0" dirty="0" err="1" smtClean="0"/>
              <a:t>can</a:t>
            </a:r>
            <a:r>
              <a:rPr lang="fr-CH" b="1" baseline="0" dirty="0" smtClean="0"/>
              <a:t> contact the Service Desk</a:t>
            </a:r>
            <a:endParaRPr lang="en-GB" b="1" baseline="0" dirty="0" smtClean="0"/>
          </a:p>
          <a:p>
            <a:pPr marL="171450" indent="-171450">
              <a:buFontTx/>
              <a:buChar char="-"/>
            </a:pPr>
            <a:r>
              <a:rPr lang="en-GB" dirty="0" smtClean="0"/>
              <a:t>By email</a:t>
            </a:r>
            <a:r>
              <a:rPr lang="en-GB" baseline="0" dirty="0" smtClean="0"/>
              <a:t> 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By phone  77 7 77</a:t>
            </a:r>
            <a:endParaRPr lang="en-GB" dirty="0" smtClean="0"/>
          </a:p>
          <a:p>
            <a:r>
              <a:rPr lang="en-GB" dirty="0" smtClean="0"/>
              <a:t>You</a:t>
            </a:r>
            <a:r>
              <a:rPr lang="en-GB" baseline="0" dirty="0" smtClean="0"/>
              <a:t> can visit the Service Desk, located in  </a:t>
            </a:r>
            <a:r>
              <a:rPr lang="en-GB" b="1" baseline="0" dirty="0" smtClean="0"/>
              <a:t>building 55 next to Entrance B</a:t>
            </a:r>
            <a:r>
              <a:rPr lang="en-GB" baseline="0" dirty="0" smtClean="0"/>
              <a:t>, </a:t>
            </a:r>
          </a:p>
          <a:p>
            <a:r>
              <a:rPr lang="en-GB" baseline="0" dirty="0" smtClean="0"/>
              <a:t>	- the building where you are going to activate your computer account, and get your access card.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The Service </a:t>
            </a:r>
            <a:r>
              <a:rPr lang="en-GB" b="0" baseline="0" dirty="0" smtClean="0"/>
              <a:t>Desk </a:t>
            </a:r>
            <a:r>
              <a:rPr lang="en-GB" b="1" baseline="0" dirty="0" smtClean="0"/>
              <a:t>is open from </a:t>
            </a:r>
            <a:r>
              <a:rPr lang="en-GB" baseline="0" dirty="0" smtClean="0"/>
              <a:t>07:30 to 18:30 during working days acts as a single point of contact.</a:t>
            </a:r>
          </a:p>
          <a:p>
            <a:endParaRPr lang="en-GB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The Service Desk team will register your issue in a so called ticket in a tracking system called Service-now or Snow.</a:t>
            </a:r>
          </a:p>
          <a:p>
            <a:endParaRPr lang="en-GB" baseline="0" dirty="0" smtClean="0"/>
          </a:p>
          <a:p>
            <a:pPr marL="0" indent="0">
              <a:buFontTx/>
              <a:buNone/>
            </a:pPr>
            <a:r>
              <a:rPr lang="en-GB" dirty="0" smtClean="0"/>
              <a:t>So your</a:t>
            </a:r>
            <a:r>
              <a:rPr lang="en-GB" baseline="0" dirty="0" smtClean="0"/>
              <a:t> issue can be submitted via:</a:t>
            </a:r>
          </a:p>
          <a:p>
            <a:pPr marL="0" indent="0">
              <a:buFontTx/>
              <a:buNone/>
            </a:pPr>
            <a:r>
              <a:rPr lang="en-GB" baseline="0" dirty="0" smtClean="0"/>
              <a:t>	 - email,</a:t>
            </a:r>
          </a:p>
          <a:p>
            <a:pPr marL="0" indent="0">
              <a:buFontTx/>
              <a:buNone/>
            </a:pPr>
            <a:r>
              <a:rPr lang="en-GB" baseline="0" dirty="0" smtClean="0"/>
              <a:t>	 - telephone,</a:t>
            </a:r>
          </a:p>
          <a:p>
            <a:pPr marL="0" indent="0">
              <a:buFontTx/>
              <a:buNone/>
            </a:pPr>
            <a:r>
              <a:rPr lang="en-GB" baseline="0" dirty="0" smtClean="0"/>
              <a:t>	 - by visiting the Service Desk and you can also</a:t>
            </a:r>
          </a:p>
          <a:p>
            <a:pPr marL="0" indent="0">
              <a:buFontTx/>
              <a:buNone/>
            </a:pPr>
            <a:r>
              <a:rPr lang="fr-CH" baseline="0" dirty="0" smtClean="0"/>
              <a:t>	 - </a:t>
            </a:r>
            <a:r>
              <a:rPr lang="fr-CH" baseline="0" dirty="0" err="1" smtClean="0"/>
              <a:t>create</a:t>
            </a:r>
            <a:r>
              <a:rPr lang="fr-CH" baseline="0" dirty="0" smtClean="0"/>
              <a:t> tickets </a:t>
            </a:r>
            <a:r>
              <a:rPr lang="fr-CH" baseline="0" dirty="0" err="1" smtClean="0"/>
              <a:t>directly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the CERN Service Portal</a:t>
            </a:r>
          </a:p>
          <a:p>
            <a:pPr marL="0" indent="0">
              <a:buFontTx/>
              <a:buNone/>
            </a:pPr>
            <a:endParaRPr lang="fr-CH" baseline="0" dirty="0" smtClean="0"/>
          </a:p>
          <a:p>
            <a:pPr marL="0" indent="0">
              <a:buFontTx/>
              <a:buNone/>
            </a:pPr>
            <a:r>
              <a:rPr lang="fr-CH" baseline="0" dirty="0" smtClean="0"/>
              <a:t>NEXT: How </a:t>
            </a:r>
            <a:r>
              <a:rPr lang="fr-CH" baseline="0" dirty="0" err="1" smtClean="0"/>
              <a:t>can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do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?</a:t>
            </a:r>
            <a:endParaRPr lang="en-GB" baseline="0" dirty="0" smtClean="0"/>
          </a:p>
          <a:p>
            <a:pPr marL="0" indent="0">
              <a:buFontTx/>
              <a:buNone/>
            </a:pPr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655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You can</a:t>
            </a:r>
            <a:r>
              <a:rPr lang="en-GB" baseline="0" dirty="0" smtClean="0"/>
              <a:t> submit your issue f</a:t>
            </a:r>
            <a:r>
              <a:rPr lang="en-GB" dirty="0" smtClean="0"/>
              <a:t>rom the CERN</a:t>
            </a:r>
            <a:r>
              <a:rPr lang="en-GB" baseline="0" dirty="0" smtClean="0"/>
              <a:t> Service Portal main page. You may ask yourself: How can I do that?</a:t>
            </a:r>
          </a:p>
          <a:p>
            <a:r>
              <a:rPr lang="fr-CH" baseline="0" dirty="0" err="1" smtClean="0"/>
              <a:t>It’s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easy</a:t>
            </a:r>
            <a:r>
              <a:rPr lang="fr-CH" baseline="0" dirty="0" smtClean="0"/>
              <a:t>, o</a:t>
            </a:r>
            <a:r>
              <a:rPr lang="en-GB" baseline="0" dirty="0" err="1" smtClean="0"/>
              <a:t>nce</a:t>
            </a:r>
            <a:r>
              <a:rPr lang="en-GB" baseline="0" dirty="0" smtClean="0"/>
              <a:t> you are </a:t>
            </a:r>
            <a:r>
              <a:rPr lang="en-GB" b="1" baseline="0" dirty="0" smtClean="0"/>
              <a:t>logged in</a:t>
            </a:r>
            <a:r>
              <a:rPr lang="en-GB" baseline="0" dirty="0" smtClean="0"/>
              <a:t>, you can either</a:t>
            </a:r>
          </a:p>
          <a:p>
            <a:r>
              <a:rPr lang="en-GB" baseline="0" dirty="0" smtClean="0"/>
              <a:t>      - </a:t>
            </a:r>
            <a:r>
              <a:rPr lang="en-GB" b="1" baseline="0" dirty="0" smtClean="0"/>
              <a:t>Report an incident</a:t>
            </a:r>
            <a:r>
              <a:rPr lang="en-GB" baseline="0" dirty="0" smtClean="0"/>
              <a:t>, if something does not work as expected or </a:t>
            </a:r>
          </a:p>
          <a:p>
            <a:r>
              <a:rPr lang="en-GB" baseline="0" dirty="0" smtClean="0"/>
              <a:t>      - </a:t>
            </a:r>
            <a:r>
              <a:rPr lang="en-GB" b="1" baseline="0" dirty="0" smtClean="0"/>
              <a:t>Submit a request.</a:t>
            </a:r>
          </a:p>
          <a:p>
            <a:endParaRPr lang="en-GB" sz="1000" baseline="0" dirty="0" smtClean="0"/>
          </a:p>
          <a:p>
            <a:r>
              <a:rPr lang="en-GB" baseline="0" dirty="0" smtClean="0"/>
              <a:t>Let’s submit a request via a simple form where you need to provide:</a:t>
            </a:r>
          </a:p>
          <a:p>
            <a:r>
              <a:rPr lang="en-GB" baseline="0" dirty="0" smtClean="0"/>
              <a:t>- a short description of your request,</a:t>
            </a:r>
          </a:p>
          <a:p>
            <a:r>
              <a:rPr lang="en-GB" baseline="0" dirty="0" smtClean="0"/>
              <a:t>- a more detailed explanation</a:t>
            </a:r>
          </a:p>
          <a:p>
            <a:r>
              <a:rPr lang="en-GB" baseline="0" dirty="0" smtClean="0"/>
              <a:t>- And you may add someone in the watch list to follow your ticket as you would use the CC field of your email</a:t>
            </a:r>
          </a:p>
          <a:p>
            <a:r>
              <a:rPr lang="en-GB" b="1" baseline="0" dirty="0" smtClean="0"/>
              <a:t>Once submitted</a:t>
            </a:r>
            <a:r>
              <a:rPr lang="en-GB" baseline="0" dirty="0" smtClean="0"/>
              <a:t>,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A ticket will be </a:t>
            </a:r>
            <a:r>
              <a:rPr lang="en-GB" b="1" baseline="0" dirty="0" smtClean="0"/>
              <a:t>created</a:t>
            </a:r>
            <a:r>
              <a:rPr lang="en-GB" baseline="0" dirty="0" smtClean="0"/>
              <a:t> in the tracking system that is called Service-Now or Snow with a reference number INC or RQF and  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It will be handled by </a:t>
            </a:r>
            <a:r>
              <a:rPr lang="en-GB" b="1" baseline="0" dirty="0" smtClean="0"/>
              <a:t>the Service Desk </a:t>
            </a:r>
            <a:r>
              <a:rPr lang="en-GB" baseline="0" dirty="0" smtClean="0"/>
              <a:t>who will send it to the appropriate service, if they can not solve it.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And you </a:t>
            </a:r>
            <a:r>
              <a:rPr lang="en-GB" b="1" baseline="0" dirty="0" smtClean="0"/>
              <a:t>will receive a notification </a:t>
            </a:r>
            <a:r>
              <a:rPr lang="en-GB" baseline="0" dirty="0" smtClean="0"/>
              <a:t>email confirming the creation of the ticket.</a:t>
            </a:r>
          </a:p>
          <a:p>
            <a:pPr marL="0" indent="0">
              <a:buFontTx/>
              <a:buNone/>
            </a:pPr>
            <a:r>
              <a:rPr lang="fr-CH" b="0" baseline="0" dirty="0" err="1" smtClean="0"/>
              <a:t>From</a:t>
            </a:r>
            <a:r>
              <a:rPr lang="fr-CH" b="0" baseline="0" dirty="0" smtClean="0"/>
              <a:t> </a:t>
            </a:r>
            <a:r>
              <a:rPr lang="fr-CH" b="0" baseline="0" dirty="0" err="1" smtClean="0"/>
              <a:t>then</a:t>
            </a:r>
            <a:r>
              <a:rPr lang="fr-CH" b="0" baseline="0" dirty="0" smtClean="0"/>
              <a:t> on, the Service desk has </a:t>
            </a:r>
            <a:r>
              <a:rPr lang="fr-CH" b="1" baseline="0" dirty="0" smtClean="0"/>
              <a:t>10 minutes max </a:t>
            </a:r>
            <a:r>
              <a:rPr lang="fr-CH" b="0" baseline="0" dirty="0" smtClean="0"/>
              <a:t>to </a:t>
            </a:r>
            <a:r>
              <a:rPr lang="fr-CH" b="0" baseline="0" dirty="0" err="1" smtClean="0"/>
              <a:t>either</a:t>
            </a:r>
            <a:r>
              <a:rPr lang="fr-CH" b="0" baseline="0" dirty="0" smtClean="0"/>
              <a:t> </a:t>
            </a:r>
            <a:r>
              <a:rPr lang="fr-CH" b="0" baseline="0" dirty="0" err="1" smtClean="0"/>
              <a:t>solve</a:t>
            </a:r>
            <a:r>
              <a:rPr lang="fr-CH" b="0" baseline="0" dirty="0" smtClean="0"/>
              <a:t> </a:t>
            </a:r>
            <a:r>
              <a:rPr lang="fr-CH" b="0" baseline="0" dirty="0" err="1" smtClean="0"/>
              <a:t>your</a:t>
            </a:r>
            <a:r>
              <a:rPr lang="fr-CH" b="0" baseline="0" dirty="0" smtClean="0"/>
              <a:t> </a:t>
            </a:r>
            <a:r>
              <a:rPr lang="fr-CH" b="0" baseline="0" dirty="0" err="1" smtClean="0"/>
              <a:t>request</a:t>
            </a:r>
            <a:r>
              <a:rPr lang="fr-CH" b="0" baseline="0" dirty="0" smtClean="0"/>
              <a:t> or to </a:t>
            </a:r>
            <a:r>
              <a:rPr lang="fr-CH" b="0" baseline="0" dirty="0" err="1" smtClean="0"/>
              <a:t>escalate</a:t>
            </a:r>
            <a:r>
              <a:rPr lang="fr-CH" b="0" baseline="0" dirty="0" smtClean="0"/>
              <a:t> </a:t>
            </a:r>
            <a:r>
              <a:rPr lang="fr-CH" b="0" baseline="0" dirty="0" err="1" smtClean="0"/>
              <a:t>it</a:t>
            </a:r>
            <a:r>
              <a:rPr lang="fr-CH" b="0" baseline="0" dirty="0" smtClean="0"/>
              <a:t> to the </a:t>
            </a:r>
            <a:r>
              <a:rPr lang="fr-CH" b="0" baseline="0" dirty="0" err="1" smtClean="0"/>
              <a:t>most</a:t>
            </a:r>
            <a:r>
              <a:rPr lang="fr-CH" b="0" baseline="0" dirty="0" smtClean="0"/>
              <a:t> </a:t>
            </a:r>
            <a:r>
              <a:rPr lang="fr-CH" b="0" baseline="0" dirty="0" err="1" smtClean="0"/>
              <a:t>appropriate</a:t>
            </a:r>
            <a:r>
              <a:rPr lang="fr-CH" b="0" baseline="0" dirty="0" smtClean="0"/>
              <a:t> service.</a:t>
            </a:r>
          </a:p>
          <a:p>
            <a:pPr marL="0" indent="0">
              <a:buFontTx/>
              <a:buNone/>
            </a:pPr>
            <a:r>
              <a:rPr lang="fr-CH" b="0" baseline="0" dirty="0" smtClean="0"/>
              <a:t>NEXT: Once </a:t>
            </a:r>
            <a:r>
              <a:rPr lang="fr-CH" b="0" baseline="0" dirty="0" err="1" smtClean="0"/>
              <a:t>your</a:t>
            </a:r>
            <a:r>
              <a:rPr lang="fr-CH" b="0" baseline="0" dirty="0" smtClean="0"/>
              <a:t> ticket has been </a:t>
            </a:r>
            <a:r>
              <a:rPr lang="fr-CH" b="0" baseline="0" dirty="0" err="1" smtClean="0"/>
              <a:t>created</a:t>
            </a:r>
            <a:r>
              <a:rPr lang="fr-CH" b="0" baseline="0" dirty="0" smtClean="0"/>
              <a:t> how </a:t>
            </a:r>
            <a:r>
              <a:rPr lang="fr-CH" b="0" baseline="0" dirty="0" err="1" smtClean="0"/>
              <a:t>can</a:t>
            </a:r>
            <a:r>
              <a:rPr lang="fr-CH" b="0" baseline="0" dirty="0" smtClean="0"/>
              <a:t> </a:t>
            </a:r>
            <a:r>
              <a:rPr lang="fr-CH" b="0" baseline="0" dirty="0" err="1" smtClean="0"/>
              <a:t>follow</a:t>
            </a:r>
            <a:r>
              <a:rPr lang="fr-CH" b="0" baseline="0" dirty="0" smtClean="0"/>
              <a:t>-</a:t>
            </a:r>
            <a:r>
              <a:rPr lang="fr-CH" b="0" baseline="0" dirty="0" err="1" smtClean="0"/>
              <a:t>it</a:t>
            </a:r>
            <a:r>
              <a:rPr lang="fr-CH" b="0" baseline="0" dirty="0" smtClean="0"/>
              <a:t>-up? </a:t>
            </a:r>
            <a:endParaRPr lang="fr-FR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8027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You </a:t>
            </a:r>
            <a:r>
              <a:rPr lang="en-GB" b="1" baseline="0" dirty="0" smtClean="0"/>
              <a:t>can follow the status of your issue or update its information</a:t>
            </a:r>
            <a:r>
              <a:rPr lang="en-GB" baseline="0" dirty="0" smtClean="0"/>
              <a:t>:</a:t>
            </a:r>
          </a:p>
          <a:p>
            <a:r>
              <a:rPr lang="en-GB" baseline="0" dirty="0" smtClean="0"/>
              <a:t>Via the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Portal</a:t>
            </a:r>
          </a:p>
          <a:p>
            <a:pPr marL="171450" indent="-171450">
              <a:buFontTx/>
              <a:buChar char="-"/>
            </a:pPr>
            <a:r>
              <a:rPr lang="en-GB" baseline="0" dirty="0" smtClean="0"/>
              <a:t>Or by replying to the email notifications you have received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8580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</a:t>
            </a:r>
            <a:r>
              <a:rPr lang="en-GB" baseline="0" dirty="0" smtClean="0"/>
              <a:t> the portal,</a:t>
            </a:r>
          </a:p>
          <a:p>
            <a:r>
              <a:rPr lang="en-GB" baseline="0" dirty="0" smtClean="0"/>
              <a:t>You can see the list with your ‘on-going’ tickets and you can follow their status</a:t>
            </a:r>
          </a:p>
          <a:p>
            <a:endParaRPr lang="en-GB" baseline="0" dirty="0" smtClean="0"/>
          </a:p>
          <a:p>
            <a:r>
              <a:rPr lang="en-GB" baseline="0" dirty="0" smtClean="0"/>
              <a:t>Should you need to update the information you provided on a specific ticket,</a:t>
            </a:r>
          </a:p>
          <a:p>
            <a:r>
              <a:rPr lang="en-GB" baseline="0" dirty="0" smtClean="0"/>
              <a:t>- Click on the ticket you want to update and provide your comments and don’t forget to </a:t>
            </a:r>
            <a:r>
              <a:rPr lang="en-GB" b="1" baseline="0" dirty="0" smtClean="0"/>
              <a:t>save it</a:t>
            </a:r>
            <a:r>
              <a:rPr lang="en-GB" baseline="0" dirty="0" smtClean="0"/>
              <a:t>!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E285C7-B51E-4388-AAAC-8F8BE8C098FD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3853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770399"/>
            <a:ext cx="2520000" cy="3326232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568468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E8F8D-2FAB-4422-B722-184015F7F0C0}" type="datetimeFigureOut">
              <a:rPr lang="fr-FR" smtClean="0"/>
              <a:pPr/>
              <a:t>31/10/2017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AB578-7E9A-4703-B143-6F4E648A0512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8" y="2444447"/>
            <a:ext cx="1172455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753867"/>
            <a:ext cx="252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1" y="2406826"/>
            <a:ext cx="1221946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ltGray">
          <a:xfrm>
            <a:off x="0" y="1"/>
            <a:ext cx="9144000" cy="823716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97972" y="-1"/>
            <a:ext cx="8226854" cy="823716"/>
          </a:xfrm>
        </p:spPr>
        <p:txBody>
          <a:bodyPr vert="horz" lIns="91438" tIns="0" rIns="91438" bIns="0" rtlCol="0" anchor="b" anchorCtr="0">
            <a:noAutofit/>
          </a:bodyPr>
          <a:lstStyle>
            <a:lvl1pPr>
              <a:defRPr lang="en-US" sz="5900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83239" y="1090604"/>
            <a:ext cx="8946461" cy="4793729"/>
          </a:xfrm>
        </p:spPr>
        <p:txBody>
          <a:bodyPr vert="horz" lIns="91438" tIns="45719" rIns="91438" bIns="45719" rtlCol="0">
            <a:noAutofit/>
          </a:bodyPr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US" dirty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6341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ltGray">
          <a:xfrm>
            <a:off x="0" y="1"/>
            <a:ext cx="9144000" cy="823716"/>
          </a:xfrm>
          <a:prstGeom prst="rect">
            <a:avLst/>
          </a:prstGeom>
          <a:solidFill>
            <a:srgbClr val="D9D9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38" tIns="45719" rIns="91438" bIns="4571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402336" y="132735"/>
            <a:ext cx="8229600" cy="668692"/>
          </a:xfrm>
        </p:spPr>
        <p:txBody>
          <a:bodyPr tIns="45719" bIns="45719"/>
          <a:lstStyle>
            <a:lvl1pPr>
              <a:defRPr/>
            </a:lvl1pPr>
          </a:lstStyle>
          <a:p>
            <a:r>
              <a:rPr lang="en-US" dirty="0" smtClean="0"/>
              <a:t>Agenda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68401"/>
            <a:ext cx="9144000" cy="744539"/>
          </a:xfrm>
          <a:gradFill flip="none" rotWithShape="1">
            <a:gsLst>
              <a:gs pos="100000">
                <a:srgbClr val="F4F4F4"/>
              </a:gs>
              <a:gs pos="0">
                <a:srgbClr val="ECECEC"/>
              </a:gs>
              <a:gs pos="28000">
                <a:srgbClr val="FFFFF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594345" tIns="45719" rIns="91438" bIns="45719" numCol="1" anchor="ctr" anchorCtr="0" compatLnSpc="1">
            <a:prstTxWarp prst="textNoShape">
              <a:avLst/>
            </a:prstTxWarp>
          </a:bodyPr>
          <a:lstStyle>
            <a:lvl1pPr marL="0" indent="0">
              <a:lnSpc>
                <a:spcPct val="90000"/>
              </a:lnSpc>
              <a:buNone/>
              <a:defRPr lang="en-US" sz="2400" smtClean="0">
                <a:solidFill>
                  <a:schemeClr val="tx1"/>
                </a:solidFill>
              </a:defRPr>
            </a:lvl1pPr>
            <a:lvl2pPr>
              <a:defRPr lang="en-US" sz="1900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z="1900" smtClean="0">
                <a:solidFill>
                  <a:schemeClr val="tx1"/>
                </a:solidFill>
              </a:defRPr>
            </a:lvl4pPr>
            <a:lvl5pPr>
              <a:defRPr lang="en-US" sz="1900">
                <a:solidFill>
                  <a:schemeClr val="tx1"/>
                </a:solidFill>
              </a:defRPr>
            </a:lvl5pPr>
          </a:lstStyle>
          <a:p>
            <a:pPr marL="0" lvl="0"/>
            <a:r>
              <a:rPr lang="en-US" dirty="0" smtClean="0"/>
              <a:t>Click to edit Agenda Item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088857"/>
            <a:ext cx="9144000" cy="744539"/>
          </a:xfrm>
          <a:gradFill flip="none" rotWithShape="1">
            <a:gsLst>
              <a:gs pos="100000">
                <a:srgbClr val="F4F4F4"/>
              </a:gs>
              <a:gs pos="0">
                <a:srgbClr val="ECECEC"/>
              </a:gs>
              <a:gs pos="28000">
                <a:srgbClr val="FFFFF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594345" tIns="45719" rIns="91438" bIns="45719" numCol="1" anchor="ctr" anchorCtr="0" compatLnSpc="1">
            <a:prstTxWarp prst="textNoShape">
              <a:avLst/>
            </a:prstTxWarp>
          </a:bodyPr>
          <a:lstStyle>
            <a:lvl1pPr marL="0" indent="0">
              <a:lnSpc>
                <a:spcPct val="90000"/>
              </a:lnSpc>
              <a:buNone/>
              <a:defRPr lang="en-US" sz="2400" smtClean="0">
                <a:solidFill>
                  <a:schemeClr val="tx1"/>
                </a:solidFill>
              </a:defRPr>
            </a:lvl1pPr>
            <a:lvl2pPr>
              <a:defRPr lang="en-US" sz="1900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z="1900" smtClean="0">
                <a:solidFill>
                  <a:schemeClr val="tx1"/>
                </a:solidFill>
              </a:defRPr>
            </a:lvl4pPr>
            <a:lvl5pPr>
              <a:defRPr lang="en-US" sz="1900">
                <a:solidFill>
                  <a:schemeClr val="tx1"/>
                </a:solidFill>
              </a:defRPr>
            </a:lvl5pPr>
          </a:lstStyle>
          <a:p>
            <a:pPr marL="0" lvl="0"/>
            <a:r>
              <a:rPr lang="en-US" dirty="0" smtClean="0"/>
              <a:t>Click to edit Agenda Item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009313"/>
            <a:ext cx="9144000" cy="744539"/>
          </a:xfrm>
          <a:gradFill flip="none" rotWithShape="1">
            <a:gsLst>
              <a:gs pos="100000">
                <a:srgbClr val="F4F4F4"/>
              </a:gs>
              <a:gs pos="0">
                <a:srgbClr val="ECECEC"/>
              </a:gs>
              <a:gs pos="28000">
                <a:srgbClr val="FFFFF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594345" tIns="45719" rIns="91438" bIns="45719" numCol="1" anchor="ctr" anchorCtr="0" compatLnSpc="1">
            <a:prstTxWarp prst="textNoShape">
              <a:avLst/>
            </a:prstTxWarp>
          </a:bodyPr>
          <a:lstStyle>
            <a:lvl1pPr marL="0" indent="0">
              <a:lnSpc>
                <a:spcPct val="90000"/>
              </a:lnSpc>
              <a:buNone/>
              <a:defRPr lang="en-US" sz="2400" smtClean="0">
                <a:solidFill>
                  <a:schemeClr val="tx1"/>
                </a:solidFill>
              </a:defRPr>
            </a:lvl1pPr>
            <a:lvl2pPr>
              <a:defRPr lang="en-US" sz="1900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z="1900" smtClean="0">
                <a:solidFill>
                  <a:schemeClr val="tx1"/>
                </a:solidFill>
              </a:defRPr>
            </a:lvl4pPr>
            <a:lvl5pPr>
              <a:defRPr lang="en-US" sz="1900">
                <a:solidFill>
                  <a:schemeClr val="tx1"/>
                </a:solidFill>
              </a:defRPr>
            </a:lvl5pPr>
          </a:lstStyle>
          <a:p>
            <a:pPr marL="0" lvl="0"/>
            <a:r>
              <a:rPr lang="en-US" dirty="0" smtClean="0"/>
              <a:t>Click to edit Agenda Item</a:t>
            </a:r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929769"/>
            <a:ext cx="9144000" cy="744539"/>
          </a:xfrm>
          <a:gradFill flip="none" rotWithShape="1">
            <a:gsLst>
              <a:gs pos="100000">
                <a:srgbClr val="F4F4F4"/>
              </a:gs>
              <a:gs pos="0">
                <a:srgbClr val="ECECEC"/>
              </a:gs>
              <a:gs pos="28000">
                <a:srgbClr val="FFFFF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594345" tIns="45719" rIns="91438" bIns="45719" numCol="1" anchor="ctr" anchorCtr="0" compatLnSpc="1">
            <a:prstTxWarp prst="textNoShape">
              <a:avLst/>
            </a:prstTxWarp>
          </a:bodyPr>
          <a:lstStyle>
            <a:lvl1pPr marL="0" indent="0">
              <a:lnSpc>
                <a:spcPct val="90000"/>
              </a:lnSpc>
              <a:buNone/>
              <a:defRPr lang="en-US" sz="2400" smtClean="0">
                <a:solidFill>
                  <a:schemeClr val="tx1"/>
                </a:solidFill>
              </a:defRPr>
            </a:lvl1pPr>
            <a:lvl2pPr>
              <a:defRPr lang="en-US" sz="1900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z="1900" smtClean="0">
                <a:solidFill>
                  <a:schemeClr val="tx1"/>
                </a:solidFill>
              </a:defRPr>
            </a:lvl4pPr>
            <a:lvl5pPr>
              <a:defRPr lang="en-US" sz="1900">
                <a:solidFill>
                  <a:schemeClr val="tx1"/>
                </a:solidFill>
              </a:defRPr>
            </a:lvl5pPr>
          </a:lstStyle>
          <a:p>
            <a:pPr marL="0" lvl="0"/>
            <a:r>
              <a:rPr lang="en-US" dirty="0" smtClean="0"/>
              <a:t>Click to edit Agenda Item</a:t>
            </a:r>
          </a:p>
        </p:txBody>
      </p:sp>
      <p:sp>
        <p:nvSpPr>
          <p:cNvPr id="20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4850225"/>
            <a:ext cx="9144000" cy="744539"/>
          </a:xfrm>
          <a:gradFill flip="none" rotWithShape="1">
            <a:gsLst>
              <a:gs pos="100000">
                <a:srgbClr val="F4F4F4"/>
              </a:gs>
              <a:gs pos="0">
                <a:srgbClr val="ECECEC"/>
              </a:gs>
              <a:gs pos="28000">
                <a:srgbClr val="FFFFFF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594345" tIns="45719" rIns="91438" bIns="45719" numCol="1" anchor="ctr" anchorCtr="0" compatLnSpc="1">
            <a:prstTxWarp prst="textNoShape">
              <a:avLst/>
            </a:prstTxWarp>
          </a:bodyPr>
          <a:lstStyle>
            <a:lvl1pPr marL="0" indent="0">
              <a:lnSpc>
                <a:spcPct val="90000"/>
              </a:lnSpc>
              <a:buNone/>
              <a:defRPr lang="en-US" sz="2400" smtClean="0">
                <a:solidFill>
                  <a:schemeClr val="tx1"/>
                </a:solidFill>
              </a:defRPr>
            </a:lvl1pPr>
            <a:lvl2pPr>
              <a:defRPr lang="en-US" sz="1900" smtClean="0">
                <a:solidFill>
                  <a:schemeClr val="tx1"/>
                </a:solidFill>
              </a:defRPr>
            </a:lvl2pPr>
            <a:lvl3pPr>
              <a:defRPr lang="en-US" smtClean="0">
                <a:solidFill>
                  <a:schemeClr val="tx1"/>
                </a:solidFill>
              </a:defRPr>
            </a:lvl3pPr>
            <a:lvl4pPr>
              <a:defRPr lang="en-US" sz="1900" smtClean="0">
                <a:solidFill>
                  <a:schemeClr val="tx1"/>
                </a:solidFill>
              </a:defRPr>
            </a:lvl4pPr>
            <a:lvl5pPr>
              <a:defRPr lang="en-US" sz="1900">
                <a:solidFill>
                  <a:schemeClr val="tx1"/>
                </a:solidFill>
              </a:defRPr>
            </a:lvl5pPr>
          </a:lstStyle>
          <a:p>
            <a:pPr marL="0" lvl="0"/>
            <a:r>
              <a:rPr lang="en-US" dirty="0" smtClean="0"/>
              <a:t>Click to edit Agenda Item</a:t>
            </a:r>
          </a:p>
        </p:txBody>
      </p:sp>
    </p:spTree>
    <p:extLst>
      <p:ext uri="{BB962C8B-B14F-4D97-AF65-F5344CB8AC3E}">
        <p14:creationId xmlns:p14="http://schemas.microsoft.com/office/powerpoint/2010/main" val="14092032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0" y="2667002"/>
            <a:ext cx="6400800" cy="1470025"/>
          </a:xfrm>
          <a:prstGeom prst="rect">
            <a:avLst/>
          </a:prstGeom>
        </p:spPr>
        <p:txBody>
          <a:bodyPr/>
          <a:lstStyle>
            <a:lvl1pPr algn="l">
              <a:defRPr sz="4800" b="1">
                <a:solidFill>
                  <a:srgbClr val="A5A5A5"/>
                </a:solidFill>
                <a:latin typeface="Calibri"/>
                <a:cs typeface="Calibri"/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716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874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C4DE8F8D-2FAB-4422-B722-184015F7F0C0}" type="datetimeFigureOut">
              <a:rPr lang="fr-FR" smtClean="0"/>
              <a:pPr/>
              <a:t>31/10/2017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4F6AB578-7E9A-4703-B143-6F4E648A0512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136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458200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46998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/>
          <a:stretch/>
        </p:blipFill>
        <p:spPr>
          <a:xfrm>
            <a:off x="0" y="5923531"/>
            <a:ext cx="9144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7196" y="1"/>
            <a:ext cx="9033304" cy="823716"/>
          </a:xfrm>
          <a:prstGeom prst="rect">
            <a:avLst/>
          </a:prstGeom>
        </p:spPr>
        <p:txBody>
          <a:bodyPr vert="horz" lIns="60958" tIns="60958" rIns="60958" bIns="60958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4450" y="1139341"/>
            <a:ext cx="8229600" cy="4270860"/>
          </a:xfrm>
          <a:prstGeom prst="rect">
            <a:avLst/>
          </a:prstGeom>
        </p:spPr>
        <p:txBody>
          <a:bodyPr vert="horz" lIns="121917" tIns="60958" rIns="121917" bIns="60958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E8F8D-2FAB-4422-B722-184015F7F0C0}" type="datetimeFigureOut">
              <a:rPr lang="fr-FR" smtClean="0"/>
              <a:pPr/>
              <a:t>31/10/2017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AB578-7E9A-4703-B143-6F4E648A0512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9144000" cy="9429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14"/>
          <a:srcRect t="9215"/>
          <a:stretch/>
        </p:blipFill>
        <p:spPr>
          <a:xfrm>
            <a:off x="80318" y="6021287"/>
            <a:ext cx="747266" cy="7436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rgbClr val="C00000"/>
        </a:buClr>
        <a:buSzPct val="80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rgbClr val="C00000"/>
        </a:buClr>
        <a:buSzPct val="90000"/>
        <a:buFont typeface="Arial"/>
        <a:buChar char="•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rgbClr val="C00000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rgbClr val="C00000"/>
        </a:buClr>
        <a:buSzPct val="90000"/>
        <a:buFont typeface="Arial"/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rgbClr val="C00000"/>
        </a:buClr>
        <a:buSzPct val="100000"/>
        <a:buFont typeface="Arial"/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62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3.gif"/><Relationship Id="rId5" Type="http://schemas.openxmlformats.org/officeDocument/2006/relationships/hyperlink" Target="mailto:service-desk@cern.ch" TargetMode="Externa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1.jpeg"/><Relationship Id="rId18" Type="http://schemas.openxmlformats.org/officeDocument/2006/relationships/image" Target="../media/image32.jpeg"/><Relationship Id="rId3" Type="http://schemas.openxmlformats.org/officeDocument/2006/relationships/image" Target="../media/image11.PNG"/><Relationship Id="rId21" Type="http://schemas.openxmlformats.org/officeDocument/2006/relationships/image" Target="../media/image35.gif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1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11" Type="http://schemas.openxmlformats.org/officeDocument/2006/relationships/image" Target="../media/image26.png"/><Relationship Id="rId5" Type="http://schemas.openxmlformats.org/officeDocument/2006/relationships/image" Target="../media/image13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10" Type="http://schemas.openxmlformats.org/officeDocument/2006/relationships/image" Target="../media/image25.png"/><Relationship Id="rId19" Type="http://schemas.openxmlformats.org/officeDocument/2006/relationships/image" Target="../media/image33.jpeg"/><Relationship Id="rId4" Type="http://schemas.openxmlformats.org/officeDocument/2006/relationships/image" Target="../media/image12.png"/><Relationship Id="rId9" Type="http://schemas.openxmlformats.org/officeDocument/2006/relationships/image" Target="../media/image24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4.png"/><Relationship Id="rId7" Type="http://schemas.openxmlformats.org/officeDocument/2006/relationships/hyperlink" Target="mailto:service-desk@cern.ch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noProof="0" dirty="0" smtClean="0"/>
              <a:t>CERN Service Management</a:t>
            </a:r>
            <a:endParaRPr lang="en-US" sz="4800" noProof="0" dirty="0"/>
          </a:p>
        </p:txBody>
      </p:sp>
      <p:grpSp>
        <p:nvGrpSpPr>
          <p:cNvPr id="114" name="Group 113"/>
          <p:cNvGrpSpPr/>
          <p:nvPr/>
        </p:nvGrpSpPr>
        <p:grpSpPr>
          <a:xfrm>
            <a:off x="147850" y="2184019"/>
            <a:ext cx="4928207" cy="3456384"/>
            <a:chOff x="59439" y="2132856"/>
            <a:chExt cx="5997628" cy="3744416"/>
          </a:xfrm>
        </p:grpSpPr>
        <p:grpSp>
          <p:nvGrpSpPr>
            <p:cNvPr id="52" name="Group 51"/>
            <p:cNvGrpSpPr/>
            <p:nvPr/>
          </p:nvGrpSpPr>
          <p:grpSpPr>
            <a:xfrm>
              <a:off x="232632" y="2132856"/>
              <a:ext cx="5190996" cy="3744416"/>
              <a:chOff x="75823" y="2137255"/>
              <a:chExt cx="5087389" cy="3591098"/>
            </a:xfrm>
          </p:grpSpPr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823" y="2137255"/>
                <a:ext cx="5087389" cy="3591098"/>
              </a:xfrm>
              <a:prstGeom prst="rect">
                <a:avLst/>
              </a:prstGeom>
            </p:spPr>
          </p:pic>
          <p:sp>
            <p:nvSpPr>
              <p:cNvPr id="62" name="TextBox 61"/>
              <p:cNvSpPr txBox="1"/>
              <p:nvPr/>
            </p:nvSpPr>
            <p:spPr>
              <a:xfrm flipH="1">
                <a:off x="1508252" y="2890352"/>
                <a:ext cx="13944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  <a:latin typeface="Bradley Hand ITC" panose="03070402050302030203" pitchFamily="66" charset="0"/>
                  </a:rPr>
                  <a:t>I can not access to </a:t>
                </a:r>
                <a:r>
                  <a:rPr lang="en-GB" sz="1400" dirty="0" err="1" smtClean="0">
                    <a:solidFill>
                      <a:srgbClr val="FF0000"/>
                    </a:solidFill>
                    <a:latin typeface="Bradley Hand ITC" panose="03070402050302030203" pitchFamily="66" charset="0"/>
                  </a:rPr>
                  <a:t>wifi</a:t>
                </a:r>
                <a:endParaRPr lang="fr-FR" sz="1400" dirty="0">
                  <a:solidFill>
                    <a:srgbClr val="FF0000"/>
                  </a:solidFill>
                  <a:latin typeface="Bradley Hand ITC" panose="03070402050302030203" pitchFamily="66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2844918" y="2544425"/>
                <a:ext cx="1353506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sz="1400" b="1" dirty="0" smtClean="0">
                  <a:solidFill>
                    <a:srgbClr val="92D050"/>
                  </a:solidFill>
                  <a:latin typeface="Bradley Hand ITC" panose="03070402050302030203" pitchFamily="66" charset="0"/>
                </a:endParaRPr>
              </a:p>
              <a:p>
                <a:r>
                  <a:rPr lang="en-GB" sz="1400" b="1" dirty="0" smtClean="0">
                    <a:solidFill>
                      <a:srgbClr val="92D050"/>
                    </a:solidFill>
                    <a:latin typeface="Bradley Hand ITC" panose="03070402050302030203" pitchFamily="66" charset="0"/>
                  </a:rPr>
                  <a:t>How can I access LXPLUS?</a:t>
                </a:r>
                <a:endParaRPr lang="fr-FR" sz="1400" b="1" dirty="0">
                  <a:solidFill>
                    <a:srgbClr val="92D050"/>
                  </a:solidFill>
                  <a:latin typeface="Bradley Hand ITC" panose="03070402050302030203" pitchFamily="66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3820719" y="2913743"/>
                <a:ext cx="817637" cy="671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GB" sz="1400" b="1" dirty="0" smtClean="0">
                  <a:solidFill>
                    <a:srgbClr val="92D050"/>
                  </a:solidFill>
                  <a:latin typeface="Bradley Hand ITC" panose="03070402050302030203" pitchFamily="66" charset="0"/>
                </a:endParaRPr>
              </a:p>
              <a:p>
                <a:r>
                  <a:rPr lang="en-GB" sz="1100" b="1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Bradley Hand ITC" panose="03070402050302030203" pitchFamily="66" charset="0"/>
                  </a:rPr>
                  <a:t>Heating issue ..</a:t>
                </a:r>
                <a:endParaRPr lang="fr-FR" sz="1100" b="1" dirty="0">
                  <a:solidFill>
                    <a:srgbClr val="92D050"/>
                  </a:solidFill>
                  <a:latin typeface="Bradley Hand ITC" panose="03070402050302030203" pitchFamily="66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482511" y="2909338"/>
                <a:ext cx="1353506" cy="671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b="1" dirty="0" smtClean="0">
                    <a:solidFill>
                      <a:srgbClr val="92D050"/>
                    </a:solidFill>
                    <a:latin typeface="Bradley Hand ITC" panose="03070402050302030203" pitchFamily="66" charset="0"/>
                  </a:rPr>
                  <a:t>I need help about car sharing</a:t>
                </a:r>
                <a:endParaRPr lang="fr-FR" sz="1200" b="1" dirty="0">
                  <a:solidFill>
                    <a:srgbClr val="92D050"/>
                  </a:solidFill>
                  <a:latin typeface="Bradley Hand ITC" panose="03070402050302030203" pitchFamily="66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4502686" y="3361832"/>
              <a:ext cx="1554381" cy="1474781"/>
              <a:chOff x="4222976" y="3717032"/>
              <a:chExt cx="1523358" cy="1414395"/>
            </a:xfrm>
          </p:grpSpPr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22976" y="3717032"/>
                <a:ext cx="1402202" cy="1414395"/>
              </a:xfrm>
              <a:prstGeom prst="rect">
                <a:avLst/>
              </a:prstGeom>
            </p:spPr>
          </p:pic>
          <p:sp>
            <p:nvSpPr>
              <p:cNvPr id="59" name="TextBox 58"/>
              <p:cNvSpPr txBox="1"/>
              <p:nvPr/>
            </p:nvSpPr>
            <p:spPr>
              <a:xfrm flipH="1">
                <a:off x="4351893" y="3850766"/>
                <a:ext cx="1394441" cy="863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chemeClr val="accent4">
                        <a:lumMod val="75000"/>
                      </a:schemeClr>
                    </a:solidFill>
                    <a:latin typeface="Bradley Hand ITC" panose="03070402050302030203" pitchFamily="66" charset="0"/>
                  </a:rPr>
                  <a:t>I need a key for my new office !</a:t>
                </a:r>
                <a:endParaRPr lang="fr-FR" sz="1600" dirty="0">
                  <a:solidFill>
                    <a:schemeClr val="accent6">
                      <a:lumMod val="60000"/>
                      <a:lumOff val="40000"/>
                    </a:schemeClr>
                  </a:solidFill>
                  <a:latin typeface="Bradley Hand ITC" panose="03070402050302030203" pitchFamily="66" charset="0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59439" y="3712633"/>
              <a:ext cx="1653243" cy="1123980"/>
              <a:chOff x="-60804" y="3717032"/>
              <a:chExt cx="1620247" cy="1077958"/>
            </a:xfrm>
          </p:grpSpPr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17938" y="3717032"/>
                <a:ext cx="1077958" cy="1077958"/>
              </a:xfrm>
              <a:prstGeom prst="rect">
                <a:avLst/>
              </a:prstGeom>
            </p:spPr>
          </p:pic>
          <p:sp>
            <p:nvSpPr>
              <p:cNvPr id="56" name="TextBox 55"/>
              <p:cNvSpPr txBox="1"/>
              <p:nvPr/>
            </p:nvSpPr>
            <p:spPr>
              <a:xfrm flipH="1">
                <a:off x="-60804" y="3777490"/>
                <a:ext cx="1620247" cy="6715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rgbClr val="FF0000"/>
                    </a:solidFill>
                    <a:latin typeface="Bradley Hand ITC" panose="03070402050302030203" pitchFamily="66" charset="0"/>
                  </a:rPr>
                  <a:t>My computer</a:t>
                </a:r>
                <a:br>
                  <a:rPr lang="en-GB" sz="1200" dirty="0" smtClean="0">
                    <a:solidFill>
                      <a:srgbClr val="FF0000"/>
                    </a:solidFill>
                    <a:latin typeface="Bradley Hand ITC" panose="03070402050302030203" pitchFamily="66" charset="0"/>
                  </a:rPr>
                </a:br>
                <a:r>
                  <a:rPr lang="en-GB" sz="1200" dirty="0" smtClean="0">
                    <a:solidFill>
                      <a:srgbClr val="FF0000"/>
                    </a:solidFill>
                    <a:latin typeface="Bradley Hand ITC" panose="03070402050302030203" pitchFamily="66" charset="0"/>
                  </a:rPr>
                  <a:t>account</a:t>
                </a:r>
                <a:br>
                  <a:rPr lang="en-GB" sz="1200" dirty="0" smtClean="0">
                    <a:solidFill>
                      <a:srgbClr val="FF0000"/>
                    </a:solidFill>
                    <a:latin typeface="Bradley Hand ITC" panose="03070402050302030203" pitchFamily="66" charset="0"/>
                  </a:rPr>
                </a:br>
                <a:r>
                  <a:rPr lang="en-GB" sz="1200" dirty="0" smtClean="0">
                    <a:solidFill>
                      <a:srgbClr val="FF0000"/>
                    </a:solidFill>
                    <a:latin typeface="Bradley Hand ITC" panose="03070402050302030203" pitchFamily="66" charset="0"/>
                  </a:rPr>
                  <a:t>is blocked</a:t>
                </a:r>
                <a:endParaRPr lang="fr-FR" sz="1200" dirty="0">
                  <a:solidFill>
                    <a:srgbClr val="FF0000"/>
                  </a:solidFill>
                  <a:latin typeface="Bradley Hand ITC" panose="03070402050302030203" pitchFamily="66" charset="0"/>
                </a:endParaRPr>
              </a:p>
            </p:txBody>
          </p:sp>
        </p:grpSp>
      </p:grpSp>
      <p:sp>
        <p:nvSpPr>
          <p:cNvPr id="117" name="TextBox 116"/>
          <p:cNvSpPr txBox="1"/>
          <p:nvPr/>
        </p:nvSpPr>
        <p:spPr>
          <a:xfrm>
            <a:off x="2195736" y="975447"/>
            <a:ext cx="707338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Simplify your life </a:t>
            </a:r>
            <a:r>
              <a:rPr lang="en-GB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supporters’ 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life by providing</a:t>
            </a:r>
          </a:p>
          <a:p>
            <a:pPr marL="285750" indent="-285750">
              <a:buBlip>
                <a:blip r:embed="rId6"/>
              </a:buBlip>
            </a:pPr>
            <a:r>
              <a:rPr lang="en-GB" sz="2000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point of contact (</a:t>
            </a:r>
            <a:r>
              <a:rPr lang="en-GB" sz="2000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</a:t>
            </a:r>
            <a:r>
              <a:rPr lang="en-GB" sz="2000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#,</a:t>
            </a:r>
            <a:r>
              <a:rPr lang="en-GB" sz="2000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</a:t>
            </a:r>
            <a:r>
              <a:rPr lang="en-GB" sz="2000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url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r>
              <a:rPr lang="en-GB" sz="2000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</a:t>
            </a:r>
            <a:r>
              <a:rPr lang="en-GB" sz="2000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place)</a:t>
            </a:r>
          </a:p>
          <a:p>
            <a:pPr marL="285750" indent="-285750">
              <a:buBlip>
                <a:blip r:embed="rId6"/>
              </a:buBlip>
            </a:pPr>
            <a:r>
              <a:rPr lang="en-GB" sz="2000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behaviour; unified processes for all services</a:t>
            </a:r>
          </a:p>
          <a:p>
            <a:pPr marL="285750" indent="-285750">
              <a:buBlip>
                <a:blip r:embed="rId6"/>
              </a:buBlip>
            </a:pPr>
            <a:r>
              <a:rPr lang="en-GB" sz="2000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tool shared by all service provides</a:t>
            </a:r>
          </a:p>
          <a:p>
            <a:pPr marL="285750" indent="-285750">
              <a:buBlip>
                <a:blip r:embed="rId6"/>
              </a:buBlip>
            </a:pPr>
            <a:r>
              <a:rPr lang="en-GB" sz="2000" dirty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</a:t>
            </a:r>
            <a:r>
              <a:rPr lang="en-GB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business service </a:t>
            </a:r>
            <a:r>
              <a:rPr lang="en-GB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catalog</a:t>
            </a:r>
            <a:endParaRPr lang="en-GB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36277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Track your tickets</a:t>
            </a:r>
            <a:endParaRPr lang="fr-FR" sz="4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19402"/>
            <a:ext cx="7416824" cy="484756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138" y="1639277"/>
            <a:ext cx="6264696" cy="246111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1538138" y="4100394"/>
            <a:ext cx="6274222" cy="13448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3938676" y="1844824"/>
            <a:ext cx="0" cy="3456384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1519900" y="1761142"/>
            <a:ext cx="2418776" cy="211608"/>
          </a:xfrm>
          <a:prstGeom prst="roundRect">
            <a:avLst/>
          </a:prstGeom>
          <a:noFill/>
          <a:ln w="38100">
            <a:solidFill>
              <a:srgbClr val="96E4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le 26"/>
          <p:cNvSpPr/>
          <p:nvPr/>
        </p:nvSpPr>
        <p:spPr>
          <a:xfrm>
            <a:off x="3956914" y="3455421"/>
            <a:ext cx="3783437" cy="740660"/>
          </a:xfrm>
          <a:prstGeom prst="roundRect">
            <a:avLst/>
          </a:prstGeom>
          <a:noFill/>
          <a:ln w="38100">
            <a:solidFill>
              <a:srgbClr val="96E4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1724" y="950964"/>
            <a:ext cx="2514600" cy="14287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082808" y="5135360"/>
            <a:ext cx="3878905" cy="72729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gray">
          <a:xfrm>
            <a:off x="5261516" y="5364614"/>
            <a:ext cx="3694975" cy="422760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B050"/>
              </a:buClr>
              <a:buNone/>
            </a:pPr>
            <a:r>
              <a:rPr lang="en-GB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Easy update from email notification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516216" y="89439"/>
            <a:ext cx="2627784" cy="64176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rgbClr val="005999"/>
                </a:solidFill>
              </a:rPr>
              <a:t>Email</a:t>
            </a:r>
            <a:endParaRPr lang="en-GB" sz="1000" dirty="0">
              <a:solidFill>
                <a:srgbClr val="005999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826" y="210770"/>
            <a:ext cx="606636" cy="399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268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CERN Service portal</a:t>
            </a:r>
            <a:endParaRPr lang="fr-FR" sz="32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gray">
          <a:xfrm>
            <a:off x="4844741" y="1844824"/>
            <a:ext cx="4217560" cy="792088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184150">
              <a:buClr>
                <a:srgbClr val="00B050"/>
              </a:buClr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Browse / search the Service Catalogue</a:t>
            </a:r>
          </a:p>
          <a:p>
            <a:pPr>
              <a:buClr>
                <a:srgbClr val="00B050"/>
              </a:buClr>
            </a:pPr>
            <a:endParaRPr lang="en-GB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33292"/>
            <a:ext cx="4498086" cy="4007876"/>
          </a:xfrm>
          <a:prstGeom prst="rect">
            <a:avLst/>
          </a:prstGeom>
          <a:effectLst>
            <a:outerShdw blurRad="63500" sx="102000" sy="102000" algn="ctr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</p:pic>
      <p:sp>
        <p:nvSpPr>
          <p:cNvPr id="3" name="Rectangle 2"/>
          <p:cNvSpPr/>
          <p:nvPr/>
        </p:nvSpPr>
        <p:spPr>
          <a:xfrm>
            <a:off x="1490780" y="3378200"/>
            <a:ext cx="792088" cy="1037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441252" y="3332592"/>
            <a:ext cx="4635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Fourmis</a:t>
            </a:r>
            <a:endParaRPr lang="en-GB" sz="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267" y="4032469"/>
            <a:ext cx="8816662" cy="19222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ight Arrow 9"/>
          <p:cNvSpPr/>
          <p:nvPr/>
        </p:nvSpPr>
        <p:spPr>
          <a:xfrm flipV="1">
            <a:off x="973555" y="3244029"/>
            <a:ext cx="317325" cy="364811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Straight Arrow Connector 10"/>
          <p:cNvCxnSpPr>
            <a:stCxn id="3" idx="2"/>
          </p:cNvCxnSpPr>
          <p:nvPr/>
        </p:nvCxnSpPr>
        <p:spPr>
          <a:xfrm>
            <a:off x="1886824" y="3481958"/>
            <a:ext cx="596944" cy="739130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1739550" y="5044926"/>
            <a:ext cx="960242" cy="202112"/>
          </a:xfrm>
          <a:prstGeom prst="roundRect">
            <a:avLst/>
          </a:prstGeom>
          <a:noFill/>
          <a:ln>
            <a:solidFill>
              <a:srgbClr val="96E4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9"/>
          <p:cNvSpPr txBox="1">
            <a:spLocks/>
          </p:cNvSpPr>
          <p:nvPr/>
        </p:nvSpPr>
        <p:spPr bwMode="gray">
          <a:xfrm>
            <a:off x="778815" y="6118053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</p:spTree>
    <p:extLst>
      <p:ext uri="{BB962C8B-B14F-4D97-AF65-F5344CB8AC3E}">
        <p14:creationId xmlns:p14="http://schemas.microsoft.com/office/powerpoint/2010/main" val="159808667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8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CERN Service portal</a:t>
            </a:r>
            <a:endParaRPr lang="fr-FR" sz="3200" dirty="0"/>
          </a:p>
        </p:txBody>
      </p:sp>
      <p:sp>
        <p:nvSpPr>
          <p:cNvPr id="3" name="Rectangle 2"/>
          <p:cNvSpPr/>
          <p:nvPr/>
        </p:nvSpPr>
        <p:spPr>
          <a:xfrm>
            <a:off x="1507406" y="3378200"/>
            <a:ext cx="792088" cy="1037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899331"/>
            <a:ext cx="8816662" cy="19222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2679082"/>
            <a:ext cx="7691503" cy="3354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ounded Rectangle 9"/>
          <p:cNvSpPr/>
          <p:nvPr/>
        </p:nvSpPr>
        <p:spPr>
          <a:xfrm>
            <a:off x="1619672" y="1920310"/>
            <a:ext cx="960242" cy="202112"/>
          </a:xfrm>
          <a:prstGeom prst="roundRect">
            <a:avLst/>
          </a:prstGeom>
          <a:noFill/>
          <a:ln>
            <a:solidFill>
              <a:srgbClr val="96E4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95736" y="2122703"/>
            <a:ext cx="576064" cy="698837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037300" y="1027797"/>
            <a:ext cx="3888432" cy="8675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gray">
          <a:xfrm>
            <a:off x="4932039" y="1035422"/>
            <a:ext cx="3894729" cy="926453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184150">
              <a:buClr>
                <a:srgbClr val="00B050"/>
              </a:buClr>
            </a:pP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User oriented</a:t>
            </a:r>
          </a:p>
          <a:p>
            <a:pPr marL="361950" indent="-184150">
              <a:buClr>
                <a:srgbClr val="00B050"/>
              </a:buClr>
            </a:pP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Access to knowledge base (FAQ)</a:t>
            </a:r>
          </a:p>
          <a:p>
            <a:pPr marL="361950" indent="-184150">
              <a:buClr>
                <a:srgbClr val="00B050"/>
              </a:buClr>
            </a:pP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Web forms</a:t>
            </a:r>
          </a:p>
          <a:p>
            <a:pPr>
              <a:buClr>
                <a:srgbClr val="00B050"/>
              </a:buClr>
            </a:pPr>
            <a:endParaRPr lang="en-GB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Content Placeholder 9"/>
          <p:cNvSpPr txBox="1">
            <a:spLocks/>
          </p:cNvSpPr>
          <p:nvPr/>
        </p:nvSpPr>
        <p:spPr bwMode="gray">
          <a:xfrm>
            <a:off x="778815" y="6118053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</p:spTree>
    <p:extLst>
      <p:ext uri="{BB962C8B-B14F-4D97-AF65-F5344CB8AC3E}">
        <p14:creationId xmlns:p14="http://schemas.microsoft.com/office/powerpoint/2010/main" val="8407286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9"/>
          <p:cNvSpPr txBox="1">
            <a:spLocks/>
          </p:cNvSpPr>
          <p:nvPr/>
        </p:nvSpPr>
        <p:spPr bwMode="gray">
          <a:xfrm>
            <a:off x="1" y="6118053"/>
            <a:ext cx="9126810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 algn="ctr">
              <a:buNone/>
            </a:pPr>
            <a:r>
              <a:rPr lang="fr-FR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60648"/>
            <a:ext cx="6247770" cy="55922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82522">
            <a:off x="5806134" y="3966523"/>
            <a:ext cx="963630" cy="73419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059794" y="5035412"/>
            <a:ext cx="2967124" cy="832870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gray">
          <a:xfrm>
            <a:off x="6059794" y="5035412"/>
            <a:ext cx="3006029" cy="941217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B050"/>
              </a:buClr>
              <a:buNone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en-GB" sz="140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5"/>
              </a:rPr>
              <a:t>service-desk@cern.ch</a:t>
            </a:r>
            <a:endParaRPr lang="en-GB" sz="1400" dirty="0" smtClean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Clr>
                <a:srgbClr val="00B050"/>
              </a:buClr>
              <a:buNone/>
            </a:pP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en-GB" sz="1400" u="sng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77777</a:t>
            </a: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Clr>
                <a:srgbClr val="00B050"/>
              </a:buClr>
              <a:buNone/>
            </a:pPr>
            <a:r>
              <a:rPr lang="en-GB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(+41 22 76 77777 from outside CERN)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16632"/>
            <a:ext cx="1300253" cy="27269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4169" y="5112054"/>
            <a:ext cx="253148" cy="1935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83296" y="5329352"/>
            <a:ext cx="218829" cy="2269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183576">
            <a:off x="5505565" y="4627577"/>
            <a:ext cx="24086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Service desk</a:t>
            </a:r>
            <a:endParaRPr lang="fr-FR" sz="2000" b="1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91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noProof="0" dirty="0" smtClean="0"/>
              <a:t>CERN Service Management</a:t>
            </a:r>
            <a:endParaRPr lang="en-US" sz="4800" noProof="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786" y="1943543"/>
            <a:ext cx="3657729" cy="257477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650" y="1920432"/>
            <a:ext cx="4000000" cy="3368889"/>
          </a:xfrm>
          <a:prstGeom prst="rect">
            <a:avLst/>
          </a:prstGeom>
        </p:spPr>
      </p:pic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527061" y="3722470"/>
            <a:ext cx="2789861" cy="1924404"/>
          </a:xfrm>
        </p:spPr>
        <p:txBody>
          <a:bodyPr/>
          <a:lstStyle/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Blocked Computer Account</a:t>
            </a:r>
          </a:p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Unable to connect to </a:t>
            </a:r>
            <a:r>
              <a:rPr lang="en-GB" sz="14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Wifi</a:t>
            </a:r>
            <a:endParaRPr lang="en-GB" sz="1400" dirty="0" smtClean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LXPLUS batch issue</a:t>
            </a:r>
          </a:p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Need to reserve car from car sharing pool</a:t>
            </a:r>
          </a:p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Heating in your office</a:t>
            </a:r>
          </a:p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4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Door lock</a:t>
            </a:r>
          </a:p>
          <a:p>
            <a:pPr lvl="1">
              <a:buClr>
                <a:srgbClr val="00B050"/>
              </a:buClr>
              <a:buBlip>
                <a:blip r:embed="rId5"/>
              </a:buBlip>
            </a:pPr>
            <a:endParaRPr lang="en-GB" sz="1600" dirty="0" smtClean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Blip>
                <a:blip r:embed="rId5"/>
              </a:buBlip>
            </a:pPr>
            <a:endParaRPr lang="en-GB" sz="1600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Blip>
                <a:blip r:embed="rId5"/>
              </a:buBlip>
            </a:pPr>
            <a:endParaRPr lang="en-GB" sz="1600" dirty="0" smtClean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93229" y="970997"/>
            <a:ext cx="938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 smtClean="0">
              <a:solidFill>
                <a:srgbClr val="92D050"/>
              </a:solidFill>
              <a:latin typeface="Bradley Hand ITC" panose="03070402050302030203" pitchFamily="66" charset="0"/>
            </a:endParaRPr>
          </a:p>
          <a:p>
            <a:endParaRPr lang="fr-FR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2132856"/>
            <a:ext cx="2924175" cy="1504950"/>
          </a:xfrm>
          <a:prstGeom prst="rect">
            <a:avLst/>
          </a:prstGeom>
        </p:spPr>
      </p:pic>
      <p:pic>
        <p:nvPicPr>
          <p:cNvPr id="1028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183">
            <a:off x="2516427" y="1756001"/>
            <a:ext cx="311969" cy="46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74634">
            <a:off x="2415737" y="1480248"/>
            <a:ext cx="194801" cy="289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183">
            <a:off x="1954467" y="1635733"/>
            <a:ext cx="311969" cy="46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1719">
            <a:off x="1647193" y="1350306"/>
            <a:ext cx="311969" cy="46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82735">
            <a:off x="1187136" y="1672115"/>
            <a:ext cx="311969" cy="46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183">
            <a:off x="965650" y="1230650"/>
            <a:ext cx="311969" cy="46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81881">
            <a:off x="681064" y="1703156"/>
            <a:ext cx="311969" cy="46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28921">
            <a:off x="1687546" y="1855721"/>
            <a:ext cx="183403" cy="27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86269">
            <a:off x="1383041" y="1376253"/>
            <a:ext cx="168139" cy="249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0050">
            <a:off x="755306" y="1392033"/>
            <a:ext cx="162467" cy="24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28921">
            <a:off x="2278747" y="1948399"/>
            <a:ext cx="183403" cy="27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64700" flipH="1">
            <a:off x="4276101" y="2730435"/>
            <a:ext cx="483625" cy="688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1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729" y="2743951"/>
            <a:ext cx="685800" cy="685800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 rot="20957511">
            <a:off x="7433393" y="3291250"/>
            <a:ext cx="1941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Service desk</a:t>
            </a:r>
            <a:endParaRPr lang="fr-FR" sz="1200" b="1" dirty="0">
              <a:solidFill>
                <a:schemeClr val="accent3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316923" y="1027845"/>
            <a:ext cx="5387043" cy="68030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 smtClean="0">
                <a:solidFill>
                  <a:schemeClr val="accent6">
                    <a:lumMod val="75000"/>
                  </a:schemeClr>
                </a:solidFill>
              </a:rPr>
              <a:t>@</a:t>
            </a:r>
            <a:r>
              <a:rPr lang="en-GB" sz="2800" dirty="0" smtClean="0">
                <a:solidFill>
                  <a:srgbClr val="4C80CC"/>
                </a:solidFill>
              </a:rPr>
              <a:t> </a:t>
            </a:r>
            <a:r>
              <a:rPr lang="en-GB" sz="2800" dirty="0" smtClean="0">
                <a:solidFill>
                  <a:schemeClr val="accent6"/>
                </a:solidFill>
              </a:rPr>
              <a:t>https://cern.ch/service-portal</a:t>
            </a:r>
            <a:endParaRPr lang="en-GB" sz="2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4146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noProof="0" dirty="0" smtClean="0"/>
              <a:t>CERN Service Management</a:t>
            </a:r>
            <a:endParaRPr lang="en-US" sz="4800" noProof="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315" y="1437292"/>
            <a:ext cx="3657729" cy="257477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179" y="1414181"/>
            <a:ext cx="4000000" cy="3368889"/>
          </a:xfrm>
          <a:prstGeom prst="rect">
            <a:avLst/>
          </a:prstGeom>
        </p:spPr>
      </p:pic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162410" y="3123666"/>
            <a:ext cx="2740010" cy="1924404"/>
          </a:xfrm>
        </p:spPr>
        <p:txBody>
          <a:bodyPr/>
          <a:lstStyle/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Account is blocked</a:t>
            </a:r>
          </a:p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100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Wifi</a:t>
            </a:r>
            <a:r>
              <a:rPr lang="en-GB" sz="1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connexion</a:t>
            </a:r>
          </a:p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LXPLUS batch issue</a:t>
            </a:r>
          </a:p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Help with Car sharing</a:t>
            </a:r>
          </a:p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Heating issue</a:t>
            </a:r>
          </a:p>
          <a:p>
            <a:pPr marL="182563" lvl="1" indent="-182563">
              <a:buClr>
                <a:srgbClr val="00B050"/>
              </a:buClr>
              <a:buBlip>
                <a:blip r:embed="rId5"/>
              </a:buBlip>
            </a:pPr>
            <a:r>
              <a:rPr lang="en-GB" sz="11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Door lock issues</a:t>
            </a:r>
          </a:p>
          <a:p>
            <a:pPr lvl="1">
              <a:buClr>
                <a:srgbClr val="00B050"/>
              </a:buClr>
              <a:buBlip>
                <a:blip r:embed="rId5"/>
              </a:buBlip>
            </a:pPr>
            <a:endParaRPr lang="en-GB" sz="1600" dirty="0" smtClean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Blip>
                <a:blip r:embed="rId5"/>
              </a:buBlip>
            </a:pPr>
            <a:endParaRPr lang="en-GB" sz="1600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Blip>
                <a:blip r:embed="rId5"/>
              </a:buBlip>
            </a:pPr>
            <a:endParaRPr lang="en-GB" sz="1600" dirty="0" smtClean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993229" y="970997"/>
            <a:ext cx="938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 smtClean="0">
              <a:solidFill>
                <a:srgbClr val="92D050"/>
              </a:solidFill>
              <a:latin typeface="Bradley Hand ITC" panose="03070402050302030203" pitchFamily="66" charset="0"/>
            </a:endParaRPr>
          </a:p>
          <a:p>
            <a:endParaRPr lang="fr-FR" sz="1400" b="1" dirty="0">
              <a:solidFill>
                <a:srgbClr val="92D05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0390" y="2110037"/>
            <a:ext cx="1872208" cy="963547"/>
          </a:xfrm>
          <a:prstGeom prst="rect">
            <a:avLst/>
          </a:prstGeom>
        </p:spPr>
      </p:pic>
      <p:pic>
        <p:nvPicPr>
          <p:cNvPr id="1028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183">
            <a:off x="1543737" y="1785994"/>
            <a:ext cx="199739" cy="29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974634">
            <a:off x="1355633" y="1681620"/>
            <a:ext cx="124722" cy="182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183">
            <a:off x="1074024" y="1879614"/>
            <a:ext cx="199739" cy="29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1719">
            <a:off x="1036330" y="1530094"/>
            <a:ext cx="199739" cy="29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82735">
            <a:off x="665904" y="1836308"/>
            <a:ext cx="199739" cy="29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2183">
            <a:off x="529864" y="1651222"/>
            <a:ext cx="199739" cy="29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81881">
            <a:off x="357769" y="1856787"/>
            <a:ext cx="196883" cy="296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28921">
            <a:off x="891300" y="1898524"/>
            <a:ext cx="115745" cy="17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586269">
            <a:off x="854031" y="1661931"/>
            <a:ext cx="107651" cy="15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60050">
            <a:off x="409063" y="1688122"/>
            <a:ext cx="104020" cy="152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http://images.clipartpanda.com/animated-question-mark-for-powerpoint-1256186461796715642question-mark-icon.svg.hi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28921">
            <a:off x="1384661" y="1990511"/>
            <a:ext cx="117424" cy="17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1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544" y="2145697"/>
            <a:ext cx="685800" cy="685800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 rot="20957511">
            <a:off x="5570078" y="2716109"/>
            <a:ext cx="19412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Service desk</a:t>
            </a:r>
            <a:endParaRPr lang="fr-FR" sz="1200" b="1" dirty="0">
              <a:solidFill>
                <a:schemeClr val="accent3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gray">
          <a:xfrm>
            <a:off x="5850625" y="4239703"/>
            <a:ext cx="3339099" cy="2133303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1" indent="-266700">
              <a:buClr>
                <a:srgbClr val="00B050"/>
              </a:buClr>
              <a:buBlip>
                <a:blip r:embed="rId14"/>
              </a:buBlip>
            </a:pPr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Identity management</a:t>
            </a:r>
          </a:p>
          <a:p>
            <a:pPr marL="266700" lvl="1" indent="-266700">
              <a:buClr>
                <a:srgbClr val="00B050"/>
              </a:buClr>
              <a:buBlip>
                <a:blip r:embed="rId14"/>
              </a:buBlip>
            </a:pPr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WIFI Service</a:t>
            </a:r>
          </a:p>
          <a:p>
            <a:pPr marL="266700" lvl="1" indent="-266700">
              <a:buClr>
                <a:srgbClr val="00B050"/>
              </a:buClr>
              <a:buBlip>
                <a:blip r:embed="rId14"/>
              </a:buBlip>
            </a:pPr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LXPLUS Service</a:t>
            </a:r>
          </a:p>
          <a:p>
            <a:pPr marL="266700" lvl="1" indent="-266700">
              <a:buClr>
                <a:srgbClr val="00B050"/>
              </a:buClr>
              <a:buBlip>
                <a:blip r:embed="rId14"/>
              </a:buBlip>
            </a:pPr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 pool and Rental Service</a:t>
            </a:r>
          </a:p>
          <a:p>
            <a:pPr marL="266700" lvl="1" indent="-266700">
              <a:buClr>
                <a:srgbClr val="00B050"/>
              </a:buClr>
              <a:buBlip>
                <a:blip r:embed="rId14"/>
              </a:buBlip>
            </a:pPr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Heating, ventilation, Air Conditioning and Compressed Air Service</a:t>
            </a:r>
          </a:p>
          <a:p>
            <a:pPr marL="266700" lvl="1" indent="-266700">
              <a:buClr>
                <a:srgbClr val="00B050"/>
              </a:buClr>
              <a:buBlip>
                <a:blip r:embed="rId14"/>
              </a:buBlip>
            </a:pPr>
            <a:r>
              <a:rPr lang="en-GB" sz="12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Locks and Keys Service</a:t>
            </a:r>
          </a:p>
          <a:p>
            <a:pPr lvl="1">
              <a:buClr>
                <a:srgbClr val="00B050"/>
              </a:buClr>
              <a:buFont typeface="Arial"/>
              <a:buBlip>
                <a:blip r:embed="rId5"/>
              </a:buBlip>
            </a:pPr>
            <a:endParaRPr lang="en-GB" sz="1600" dirty="0" smtClean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Font typeface="Arial"/>
              <a:buBlip>
                <a:blip r:embed="rId5"/>
              </a:buBlip>
            </a:pPr>
            <a:endParaRPr lang="en-GB" sz="1600" dirty="0" smtClean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>
              <a:buClr>
                <a:srgbClr val="00B050"/>
              </a:buClr>
              <a:buFont typeface="Arial"/>
              <a:buBlip>
                <a:blip r:embed="rId5"/>
              </a:buBlip>
            </a:pPr>
            <a:endParaRPr lang="en-GB" sz="1600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70072" y="1354213"/>
            <a:ext cx="573074" cy="39017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730" y="1804155"/>
            <a:ext cx="609600" cy="6096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677" y="3232467"/>
            <a:ext cx="541533" cy="70238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146" y="3301038"/>
            <a:ext cx="1143000" cy="80867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878" y="2448551"/>
            <a:ext cx="975360" cy="76581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324" y="2007673"/>
            <a:ext cx="777143" cy="73904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755" y="2793912"/>
            <a:ext cx="358140" cy="35814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4865" y="1175702"/>
            <a:ext cx="650159" cy="65015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609" y="2759380"/>
            <a:ext cx="511716" cy="511716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 flipV="1">
            <a:off x="6257760" y="1685181"/>
            <a:ext cx="522604" cy="432500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361732" y="2972982"/>
            <a:ext cx="281604" cy="226080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6410160" y="2145697"/>
            <a:ext cx="292797" cy="124384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484468" y="2591810"/>
            <a:ext cx="273449" cy="0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Content Placeholder 9"/>
          <p:cNvSpPr txBox="1">
            <a:spLocks/>
          </p:cNvSpPr>
          <p:nvPr/>
        </p:nvSpPr>
        <p:spPr bwMode="gray">
          <a:xfrm>
            <a:off x="778815" y="6118053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</p:spTree>
    <p:extLst>
      <p:ext uri="{BB962C8B-B14F-4D97-AF65-F5344CB8AC3E}">
        <p14:creationId xmlns:p14="http://schemas.microsoft.com/office/powerpoint/2010/main" val="65422500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CERN Service Portal</a:t>
            </a:r>
            <a:endParaRPr lang="en-US" noProof="0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778815" y="6118053"/>
            <a:ext cx="8208912" cy="504055"/>
          </a:xfrm>
        </p:spPr>
        <p:txBody>
          <a:bodyPr/>
          <a:lstStyle/>
          <a:p>
            <a:pPr marL="48767" indent="0">
              <a:buNone/>
            </a:pPr>
            <a:r>
              <a:rPr lang="fr-FR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51" y="928704"/>
            <a:ext cx="7573432" cy="245779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598"/>
          <a:stretch/>
        </p:blipFill>
        <p:spPr>
          <a:xfrm>
            <a:off x="1547664" y="3055491"/>
            <a:ext cx="7440063" cy="2245717"/>
          </a:xfrm>
          <a:prstGeom prst="rect">
            <a:avLst/>
          </a:prstGeom>
        </p:spPr>
      </p:pic>
      <p:cxnSp>
        <p:nvCxnSpPr>
          <p:cNvPr id="15" name="Straight Arrow Connector 14"/>
          <p:cNvCxnSpPr>
            <a:stCxn id="16" idx="4"/>
          </p:cNvCxnSpPr>
          <p:nvPr/>
        </p:nvCxnSpPr>
        <p:spPr>
          <a:xfrm>
            <a:off x="6928886" y="1975490"/>
            <a:ext cx="19378" cy="1381502"/>
          </a:xfrm>
          <a:prstGeom prst="straightConnector1">
            <a:avLst/>
          </a:prstGeom>
          <a:ln w="38100"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6532842" y="1631260"/>
            <a:ext cx="792088" cy="344230"/>
          </a:xfrm>
          <a:prstGeom prst="ellipse">
            <a:avLst/>
          </a:prstGeom>
          <a:noFill/>
          <a:ln w="28575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9595" y="3732322"/>
            <a:ext cx="7358132" cy="15676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72092" y="5178598"/>
            <a:ext cx="1787837" cy="774985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1972091" y="5559706"/>
            <a:ext cx="1787837" cy="144000"/>
          </a:xfrm>
          <a:prstGeom prst="roundRect">
            <a:avLst/>
          </a:prstGeom>
          <a:noFill/>
          <a:ln w="28575">
            <a:solidFill>
              <a:srgbClr val="96E4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ounded Rectangle 13"/>
          <p:cNvSpPr/>
          <p:nvPr/>
        </p:nvSpPr>
        <p:spPr>
          <a:xfrm>
            <a:off x="7324930" y="4752766"/>
            <a:ext cx="1495542" cy="212612"/>
          </a:xfrm>
          <a:prstGeom prst="roundRect">
            <a:avLst/>
          </a:prstGeom>
          <a:noFill/>
          <a:ln w="28575">
            <a:solidFill>
              <a:srgbClr val="96E4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1035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CERN Service Portal</a:t>
            </a:r>
            <a:endParaRPr 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23715"/>
            <a:ext cx="6195639" cy="504447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Right Arrow 10"/>
          <p:cNvSpPr/>
          <p:nvPr/>
        </p:nvSpPr>
        <p:spPr>
          <a:xfrm rot="20287361" flipV="1">
            <a:off x="4306785" y="4683446"/>
            <a:ext cx="545117" cy="53548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224" y="3409072"/>
            <a:ext cx="1408298" cy="10729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9207" y="4493537"/>
            <a:ext cx="1941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Service desk</a:t>
            </a:r>
            <a:endParaRPr lang="fr-FR" b="1" dirty="0">
              <a:solidFill>
                <a:schemeClr val="accent1">
                  <a:lumMod val="60000"/>
                  <a:lumOff val="4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Content Placeholder 9"/>
          <p:cNvSpPr txBox="1">
            <a:spLocks/>
          </p:cNvSpPr>
          <p:nvPr/>
        </p:nvSpPr>
        <p:spPr bwMode="gray">
          <a:xfrm>
            <a:off x="778815" y="6118053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</p:spTree>
    <p:extLst>
      <p:ext uri="{BB962C8B-B14F-4D97-AF65-F5344CB8AC3E}">
        <p14:creationId xmlns:p14="http://schemas.microsoft.com/office/powerpoint/2010/main" val="24540351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183" y="1872457"/>
            <a:ext cx="252000" cy="2613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Service Desk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925" y="57150"/>
            <a:ext cx="884780" cy="6743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635" y="2915821"/>
            <a:ext cx="2952328" cy="273117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12906" y="3818512"/>
            <a:ext cx="274435" cy="20748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gray">
          <a:xfrm>
            <a:off x="1286485" y="3810042"/>
            <a:ext cx="474731" cy="281832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>
              <a:buClr>
                <a:srgbClr val="00B050"/>
              </a:buClr>
              <a:buNone/>
            </a:pPr>
            <a:r>
              <a:rPr lang="en-GB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55</a:t>
            </a:r>
            <a:endParaRPr lang="fr-FR" sz="1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01139" y="3531620"/>
            <a:ext cx="754781" cy="18530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>
              <a:solidFill>
                <a:schemeClr val="tx1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gray">
          <a:xfrm>
            <a:off x="1938655" y="3526044"/>
            <a:ext cx="1020172" cy="20750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5725" indent="0">
              <a:buClr>
                <a:srgbClr val="00B050"/>
              </a:buClr>
              <a:buNone/>
            </a:pPr>
            <a:r>
              <a:rPr lang="en-GB" sz="8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ENTRÉE B</a:t>
            </a:r>
            <a:endParaRPr lang="fr-FR" sz="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ight Arrow 12"/>
          <p:cNvSpPr/>
          <p:nvPr/>
        </p:nvSpPr>
        <p:spPr>
          <a:xfrm rot="12112867" flipV="1">
            <a:off x="1552708" y="4127101"/>
            <a:ext cx="287451" cy="308615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195" y="1554107"/>
            <a:ext cx="386836" cy="229051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 bwMode="gray">
          <a:xfrm>
            <a:off x="635966" y="1061769"/>
            <a:ext cx="8112498" cy="1522491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B050"/>
              </a:buClr>
              <a:buNone/>
            </a:pPr>
            <a:r>
              <a:rPr lang="en-GB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possible ways to contact the Service Desk</a:t>
            </a:r>
            <a:r>
              <a:rPr lang="en-GB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Clr>
                <a:srgbClr val="00B050"/>
              </a:buClr>
              <a:buNone/>
            </a:pPr>
            <a:r>
              <a:rPr lang="en-GB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Email: </a:t>
            </a:r>
            <a:r>
              <a:rPr lang="en-GB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 smtClean="0">
                <a:solidFill>
                  <a:srgbClr val="8F8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7"/>
              </a:rPr>
              <a:t>service-desk@cern.ch</a:t>
            </a:r>
            <a:endParaRPr lang="en-GB" sz="1800" dirty="0" smtClean="0">
              <a:solidFill>
                <a:srgbClr val="8F8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Clr>
                <a:srgbClr val="00B050"/>
              </a:buClr>
              <a:buNone/>
            </a:pPr>
            <a:r>
              <a:rPr lang="en-GB" sz="1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Phone: </a:t>
            </a:r>
            <a:r>
              <a:rPr lang="en-GB" sz="1800" u="sng" dirty="0" smtClean="0">
                <a:solidFill>
                  <a:srgbClr val="0000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77777</a:t>
            </a:r>
            <a:r>
              <a:rPr lang="en-GB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(+41 22 76 77777 from outside CERN) </a:t>
            </a:r>
          </a:p>
          <a:p>
            <a:pPr marL="0" indent="0">
              <a:buClr>
                <a:srgbClr val="00B050"/>
              </a:buClr>
              <a:buNone/>
            </a:pPr>
            <a:r>
              <a:rPr lang="en-GB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By visiting: building 55 (entrance B)</a:t>
            </a:r>
          </a:p>
          <a:p>
            <a:pPr marL="0" indent="0">
              <a:buClr>
                <a:srgbClr val="00B050"/>
              </a:buClr>
              <a:buNone/>
            </a:pPr>
            <a:endParaRPr lang="fr-FR" sz="110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000" y="2350930"/>
            <a:ext cx="5204247" cy="3531595"/>
          </a:xfrm>
          <a:prstGeom prst="rect">
            <a:avLst/>
          </a:prstGeom>
        </p:spPr>
      </p:pic>
      <p:sp>
        <p:nvSpPr>
          <p:cNvPr id="18" name="Content Placeholder 2"/>
          <p:cNvSpPr txBox="1">
            <a:spLocks/>
          </p:cNvSpPr>
          <p:nvPr/>
        </p:nvSpPr>
        <p:spPr bwMode="gray">
          <a:xfrm rot="20860380">
            <a:off x="4785757" y="3327638"/>
            <a:ext cx="3593615" cy="1699508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Clr>
                <a:srgbClr val="00B050"/>
              </a:buClr>
              <a:buNone/>
            </a:pPr>
            <a:r>
              <a:rPr lang="fr-F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Open </a:t>
            </a:r>
            <a:endParaRPr lang="fr-FR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Clr>
                <a:srgbClr val="00B050"/>
              </a:buClr>
              <a:buNone/>
            </a:pPr>
            <a:r>
              <a:rPr lang="fr-FR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fr-F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07:30 to 18:30</a:t>
            </a:r>
            <a:r>
              <a:rPr lang="fr-F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 algn="ctr">
              <a:buClr>
                <a:srgbClr val="00B050"/>
              </a:buClr>
              <a:buNone/>
            </a:pPr>
            <a:r>
              <a:rPr lang="fr-FR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</a:t>
            </a:r>
            <a:r>
              <a:rPr lang="fr-F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days</a:t>
            </a:r>
            <a:endParaRPr lang="fr-FR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Clr>
                <a:srgbClr val="00B050"/>
              </a:buClr>
              <a:buNone/>
            </a:pPr>
            <a:r>
              <a:rPr lang="fr-FR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Geneva time</a:t>
            </a:r>
            <a:endParaRPr lang="fr-FR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Content Placeholder 9"/>
          <p:cNvSpPr txBox="1">
            <a:spLocks/>
          </p:cNvSpPr>
          <p:nvPr/>
        </p:nvSpPr>
        <p:spPr bwMode="gray">
          <a:xfrm>
            <a:off x="778815" y="6118053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</p:spTree>
    <p:extLst>
      <p:ext uri="{BB962C8B-B14F-4D97-AF65-F5344CB8AC3E}">
        <p14:creationId xmlns:p14="http://schemas.microsoft.com/office/powerpoint/2010/main" val="18048370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3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2" y="929851"/>
            <a:ext cx="4753948" cy="362142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Rounded Rectangle 23"/>
          <p:cNvSpPr/>
          <p:nvPr/>
        </p:nvSpPr>
        <p:spPr>
          <a:xfrm>
            <a:off x="1467661" y="4269033"/>
            <a:ext cx="2105760" cy="195848"/>
          </a:xfrm>
          <a:prstGeom prst="roundRect">
            <a:avLst/>
          </a:prstGeom>
          <a:noFill/>
          <a:ln>
            <a:solidFill>
              <a:srgbClr val="96E4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CERN Service portal: </a:t>
            </a:r>
            <a:r>
              <a:rPr lang="en-GB" sz="3200" dirty="0"/>
              <a:t>C</a:t>
            </a:r>
            <a:r>
              <a:rPr lang="en-GB" sz="3200" dirty="0" smtClean="0"/>
              <a:t>reate your tickets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6096" y="908721"/>
            <a:ext cx="2448271" cy="571942"/>
          </a:xfrm>
          <a:ln>
            <a:solidFill>
              <a:srgbClr val="96E400"/>
            </a:solidFill>
          </a:ln>
          <a:effectLst>
            <a:outerShdw blurRad="63500" sx="102000" sy="102000" algn="ctr" rotWithShape="0">
              <a:srgbClr val="FFFF00">
                <a:alpha val="40000"/>
              </a:srgbClr>
            </a:outerShdw>
          </a:effectLst>
        </p:spPr>
        <p:txBody>
          <a:bodyPr/>
          <a:lstStyle/>
          <a:p>
            <a:pPr marL="266700" lvl="1" indent="-174625">
              <a:buClr>
                <a:srgbClr val="00B050"/>
              </a:buClr>
              <a:buBlip>
                <a:blip r:embed="rId4"/>
              </a:buBlip>
            </a:pPr>
            <a:r>
              <a:rPr lang="en-GB" sz="1400" b="1" dirty="0" smtClean="0">
                <a:solidFill>
                  <a:srgbClr val="4F81BD">
                    <a:lumMod val="60000"/>
                    <a:lumOff val="4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Report an incident</a:t>
            </a:r>
          </a:p>
          <a:p>
            <a:pPr marL="266700" lvl="1" indent="-174625">
              <a:buClr>
                <a:srgbClr val="00B050"/>
              </a:buClr>
              <a:buBlip>
                <a:blip r:embed="rId4"/>
              </a:buBlip>
            </a:pPr>
            <a:r>
              <a:rPr lang="en-GB" sz="1400" b="1" dirty="0" smtClean="0">
                <a:solidFill>
                  <a:srgbClr val="4F81BD">
                    <a:lumMod val="60000"/>
                    <a:lumOff val="4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Submit a request</a:t>
            </a:r>
            <a:endParaRPr lang="en-GB" sz="1400" b="1" dirty="0">
              <a:solidFill>
                <a:srgbClr val="4F81BD">
                  <a:lumMod val="60000"/>
                  <a:lumOff val="40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1197" y="1649180"/>
            <a:ext cx="4221307" cy="4536247"/>
          </a:xfrm>
          <a:prstGeom prst="rect">
            <a:avLst/>
          </a:prstGeom>
          <a:effectLst>
            <a:outerShdw blurRad="63500" sx="102000" sy="102000" algn="ctr" rotWithShape="0">
              <a:srgbClr val="92D050">
                <a:alpha val="40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57" y="4824234"/>
            <a:ext cx="7201905" cy="19528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Oval 4"/>
          <p:cNvSpPr/>
          <p:nvPr/>
        </p:nvSpPr>
        <p:spPr>
          <a:xfrm>
            <a:off x="3779912" y="933553"/>
            <a:ext cx="576064" cy="288032"/>
          </a:xfrm>
          <a:prstGeom prst="ellipse">
            <a:avLst/>
          </a:prstGeom>
          <a:noFill/>
          <a:ln w="28575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051720" y="3714482"/>
            <a:ext cx="1728192" cy="506606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Cloud 19"/>
          <p:cNvSpPr/>
          <p:nvPr/>
        </p:nvSpPr>
        <p:spPr>
          <a:xfrm>
            <a:off x="7044427" y="2556279"/>
            <a:ext cx="2036153" cy="832451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Simple </a:t>
            </a:r>
            <a:r>
              <a:rPr lang="en-GB" dirty="0" smtClean="0"/>
              <a:t>interface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995936" y="2898583"/>
            <a:ext cx="106471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smtClean="0"/>
              <a:t>I have a question about…</a:t>
            </a:r>
            <a:endParaRPr lang="en-GB" sz="600" dirty="0"/>
          </a:p>
        </p:txBody>
      </p:sp>
      <p:sp>
        <p:nvSpPr>
          <p:cNvPr id="23" name="TextBox 22"/>
          <p:cNvSpPr txBox="1"/>
          <p:nvPr/>
        </p:nvSpPr>
        <p:spPr>
          <a:xfrm>
            <a:off x="3941842" y="3340467"/>
            <a:ext cx="3294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 smtClean="0"/>
              <a:t>Dear colleagues,</a:t>
            </a:r>
          </a:p>
          <a:p>
            <a:r>
              <a:rPr lang="en-GB" sz="600" dirty="0" smtClean="0"/>
              <a:t>I would appreciate your help…</a:t>
            </a:r>
          </a:p>
          <a:p>
            <a:endParaRPr lang="en-GB" sz="600" dirty="0"/>
          </a:p>
          <a:p>
            <a:r>
              <a:rPr lang="en-GB" sz="600" dirty="0" smtClean="0"/>
              <a:t>This is a …</a:t>
            </a:r>
            <a:endParaRPr lang="en-GB" sz="600" dirty="0"/>
          </a:p>
        </p:txBody>
      </p:sp>
      <p:sp>
        <p:nvSpPr>
          <p:cNvPr id="25" name="TextBox 24"/>
          <p:cNvSpPr txBox="1"/>
          <p:nvPr/>
        </p:nvSpPr>
        <p:spPr>
          <a:xfrm>
            <a:off x="3995936" y="4657415"/>
            <a:ext cx="93610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dirty="0" smtClean="0"/>
              <a:t>Eric Lienard</a:t>
            </a:r>
            <a:endParaRPr lang="en-GB" sz="600" dirty="0"/>
          </a:p>
        </p:txBody>
      </p:sp>
      <p:sp>
        <p:nvSpPr>
          <p:cNvPr id="26" name="Rounded Rectangle 25"/>
          <p:cNvSpPr/>
          <p:nvPr/>
        </p:nvSpPr>
        <p:spPr>
          <a:xfrm>
            <a:off x="7369547" y="5949280"/>
            <a:ext cx="692958" cy="236147"/>
          </a:xfrm>
          <a:prstGeom prst="roundRect">
            <a:avLst/>
          </a:prstGeom>
          <a:noFill/>
          <a:ln>
            <a:solidFill>
              <a:srgbClr val="96E4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7954493" y="5800683"/>
            <a:ext cx="216024" cy="20973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3</a:t>
            </a:r>
          </a:p>
        </p:txBody>
      </p:sp>
      <p:cxnSp>
        <p:nvCxnSpPr>
          <p:cNvPr id="28" name="Straight Arrow Connector 27"/>
          <p:cNvCxnSpPr>
            <a:stCxn id="26" idx="0"/>
          </p:cNvCxnSpPr>
          <p:nvPr/>
        </p:nvCxnSpPr>
        <p:spPr>
          <a:xfrm flipH="1" flipV="1">
            <a:off x="7184008" y="5373216"/>
            <a:ext cx="532018" cy="576064"/>
          </a:xfrm>
          <a:prstGeom prst="straightConnector1">
            <a:avLst/>
          </a:prstGeom>
          <a:ln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1403649" y="4092704"/>
            <a:ext cx="216024" cy="20973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2</a:t>
            </a:r>
            <a:endParaRPr lang="en-GB" sz="1200" dirty="0"/>
          </a:p>
        </p:txBody>
      </p:sp>
      <p:sp>
        <p:nvSpPr>
          <p:cNvPr id="15" name="Oval 14"/>
          <p:cNvSpPr/>
          <p:nvPr/>
        </p:nvSpPr>
        <p:spPr>
          <a:xfrm>
            <a:off x="3671900" y="1124744"/>
            <a:ext cx="216024" cy="20973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6027918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6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  <p:bldP spid="23" grpId="0"/>
      <p:bldP spid="25" grpId="0"/>
      <p:bldP spid="26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Track your tickets</a:t>
            </a:r>
            <a:endParaRPr lang="fr-FR" sz="4000" dirty="0"/>
          </a:p>
        </p:txBody>
      </p:sp>
      <p:sp>
        <p:nvSpPr>
          <p:cNvPr id="14" name="Rectangle 13"/>
          <p:cNvSpPr/>
          <p:nvPr/>
        </p:nvSpPr>
        <p:spPr>
          <a:xfrm>
            <a:off x="687816" y="2332579"/>
            <a:ext cx="3744416" cy="1584176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74" y="2620723"/>
            <a:ext cx="547514" cy="535693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157138" y="2561303"/>
            <a:ext cx="3382826" cy="64176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rgbClr val="3367B4"/>
                </a:solidFill>
              </a:rPr>
              <a:t>CERN Service Portal</a:t>
            </a:r>
          </a:p>
          <a:p>
            <a:pPr algn="ctr"/>
            <a:r>
              <a:rPr lang="en-GB" sz="1000" dirty="0" smtClean="0">
                <a:solidFill>
                  <a:srgbClr val="3367B4"/>
                </a:solidFill>
              </a:rPr>
              <a:t>                            easy access to service at CERN</a:t>
            </a:r>
            <a:endParaRPr lang="en-GB" sz="1000" dirty="0">
              <a:solidFill>
                <a:srgbClr val="3367B4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12270" y="3356992"/>
            <a:ext cx="3159921" cy="25207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@</a:t>
            </a:r>
            <a:r>
              <a:rPr lang="en-GB" dirty="0" smtClean="0">
                <a:solidFill>
                  <a:srgbClr val="4C80CC"/>
                </a:solidFill>
              </a:rPr>
              <a:t> </a:t>
            </a:r>
            <a:r>
              <a:rPr lang="en-GB" sz="1400" dirty="0" smtClean="0">
                <a:solidFill>
                  <a:schemeClr val="accent6"/>
                </a:solidFill>
              </a:rPr>
              <a:t>https://cern.ch/service-portal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716016" y="2326750"/>
            <a:ext cx="3744416" cy="1584176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5008263" y="3356992"/>
            <a:ext cx="3159921" cy="25207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@</a:t>
            </a:r>
            <a:r>
              <a:rPr lang="en-GB" dirty="0" smtClean="0">
                <a:solidFill>
                  <a:srgbClr val="4C80CC"/>
                </a:solidFill>
              </a:rPr>
              <a:t> </a:t>
            </a:r>
            <a:r>
              <a:rPr lang="en-GB" sz="1400" dirty="0" smtClean="0">
                <a:solidFill>
                  <a:schemeClr val="accent6"/>
                </a:solidFill>
              </a:rPr>
              <a:t>Your computer 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729579" y="2551810"/>
            <a:ext cx="3744416" cy="641766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rgbClr val="3367B4"/>
                </a:solidFill>
              </a:rPr>
              <a:t>Email</a:t>
            </a:r>
            <a:endParaRPr lang="en-GB" sz="1000" dirty="0">
              <a:solidFill>
                <a:srgbClr val="3367B4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596802"/>
            <a:ext cx="792663" cy="52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1177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smtClean="0"/>
              <a:t>Track your tickets</a:t>
            </a:r>
            <a:endParaRPr lang="fr-FR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33292"/>
            <a:ext cx="4498086" cy="4007876"/>
          </a:xfrm>
          <a:prstGeom prst="rect">
            <a:avLst/>
          </a:prstGeom>
          <a:effectLst>
            <a:outerShdw blurRad="63500" sx="102000" sy="102000" algn="ctr" rotWithShape="0">
              <a:schemeClr val="accent1">
                <a:lumMod val="20000"/>
                <a:lumOff val="80000"/>
                <a:alpha val="40000"/>
              </a:schemeClr>
            </a:outerShdw>
          </a:effectLst>
        </p:spPr>
      </p:pic>
      <p:sp>
        <p:nvSpPr>
          <p:cNvPr id="12" name="Rounded Rectangle 11"/>
          <p:cNvSpPr/>
          <p:nvPr/>
        </p:nvSpPr>
        <p:spPr>
          <a:xfrm>
            <a:off x="1995165" y="4200333"/>
            <a:ext cx="1224136" cy="148869"/>
          </a:xfrm>
          <a:prstGeom prst="roundRect">
            <a:avLst/>
          </a:prstGeom>
          <a:noFill/>
          <a:ln w="38100">
            <a:solidFill>
              <a:srgbClr val="96E4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ontent Placeholder 9"/>
          <p:cNvSpPr txBox="1">
            <a:spLocks/>
          </p:cNvSpPr>
          <p:nvPr/>
        </p:nvSpPr>
        <p:spPr bwMode="gray">
          <a:xfrm>
            <a:off x="778815" y="6251061"/>
            <a:ext cx="8208912" cy="504055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https://cern.ch/service-portal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0213" y="164523"/>
            <a:ext cx="547514" cy="535693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108822" y="1000520"/>
            <a:ext cx="3878905" cy="72729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 bwMode="gray">
          <a:xfrm>
            <a:off x="5292752" y="1076596"/>
            <a:ext cx="3694975" cy="598356"/>
          </a:xfrm>
          <a:prstGeom prst="rect">
            <a:avLst/>
          </a:prstGeom>
        </p:spPr>
        <p:txBody>
          <a:bodyPr vert="horz" lIns="91438" tIns="45719" rIns="91438" bIns="45719" rtlCol="0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80000"/>
              <a:buFont typeface="Arial"/>
              <a:buChar char="•"/>
              <a:defRPr kumimoji="0"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7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85000"/>
              <a:buFont typeface="Arial"/>
              <a:buChar char="•"/>
              <a:defRPr kumimoji="0"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Arial"/>
              <a:buChar char="•"/>
              <a:defRPr kumimoji="0" lang="en-US" sz="21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rgbClr val="C00000"/>
              </a:buClr>
              <a:buSzPct val="100000"/>
              <a:buFont typeface="Arial"/>
              <a:buChar char="•"/>
              <a:defRPr kumimoji="0" lang="en-US" sz="21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B050"/>
              </a:buClr>
              <a:buNone/>
            </a:pPr>
            <a:r>
              <a:rPr lang="en-GB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Easy update from ticket</a:t>
            </a:r>
          </a:p>
          <a:p>
            <a:pPr marL="0" indent="0">
              <a:buClr>
                <a:srgbClr val="00B050"/>
              </a:buClr>
              <a:buNone/>
            </a:pPr>
            <a:r>
              <a:rPr lang="en-GB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(add comments)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8294" y="45144"/>
            <a:ext cx="3383573" cy="6767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1103" y="2488834"/>
            <a:ext cx="5616624" cy="2978189"/>
          </a:xfrm>
          <a:prstGeom prst="rect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cxnSp>
        <p:nvCxnSpPr>
          <p:cNvPr id="13" name="Straight Arrow Connector 12"/>
          <p:cNvCxnSpPr/>
          <p:nvPr/>
        </p:nvCxnSpPr>
        <p:spPr>
          <a:xfrm flipV="1">
            <a:off x="2642824" y="3714830"/>
            <a:ext cx="792089" cy="485503"/>
          </a:xfrm>
          <a:prstGeom prst="straightConnector1">
            <a:avLst/>
          </a:prstGeom>
          <a:ln w="38100">
            <a:solidFill>
              <a:srgbClr val="96E4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3635896" y="4801800"/>
            <a:ext cx="378077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50"/>
              </a:buClr>
            </a:pPr>
            <a:r>
              <a:rPr lang="en-GB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Yes, I would need it, as I am currently working on….</a:t>
            </a:r>
            <a:endParaRPr lang="en-GB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3542820" y="4981774"/>
            <a:ext cx="216024" cy="20973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1</a:t>
            </a:r>
            <a:endParaRPr lang="en-GB" sz="1200" dirty="0"/>
          </a:p>
        </p:txBody>
      </p:sp>
      <p:sp>
        <p:nvSpPr>
          <p:cNvPr id="28" name="Rounded Rectangle 27"/>
          <p:cNvSpPr/>
          <p:nvPr/>
        </p:nvSpPr>
        <p:spPr>
          <a:xfrm>
            <a:off x="8721346" y="2975318"/>
            <a:ext cx="280670" cy="157729"/>
          </a:xfrm>
          <a:prstGeom prst="roundRect">
            <a:avLst/>
          </a:prstGeom>
          <a:noFill/>
          <a:ln w="38100">
            <a:solidFill>
              <a:srgbClr val="96E4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8651625" y="3172999"/>
            <a:ext cx="216024" cy="20973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053425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W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4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957B49DC-287B-42A4-B482-088842438B08}">
  <we:reference id="wa104198733" version="1.0.0.7" store="en-US" storeType="OMEX"/>
  <we:alternateReferences>
    <we:reference id="WA104198733" version="1.0.0.7" store="WA104198733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SMforAll</Template>
  <TotalTime>24682</TotalTime>
  <Words>1299</Words>
  <Application>Microsoft Office PowerPoint</Application>
  <PresentationFormat>On-screen Show (4:3)</PresentationFormat>
  <Paragraphs>233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Bradley Hand ITC</vt:lpstr>
      <vt:lpstr>Calibri</vt:lpstr>
      <vt:lpstr>Verdana</vt:lpstr>
      <vt:lpstr>CernWide</vt:lpstr>
      <vt:lpstr>CERN Service Management</vt:lpstr>
      <vt:lpstr>CERN Service Management</vt:lpstr>
      <vt:lpstr>CERN Service Management</vt:lpstr>
      <vt:lpstr>CERN Service Portal</vt:lpstr>
      <vt:lpstr>CERN Service Portal</vt:lpstr>
      <vt:lpstr>CERN Service Desk</vt:lpstr>
      <vt:lpstr>CERN Service portal: Create your tickets</vt:lpstr>
      <vt:lpstr>Track your tickets</vt:lpstr>
      <vt:lpstr>Track your tickets</vt:lpstr>
      <vt:lpstr>Track your tickets</vt:lpstr>
      <vt:lpstr>CERN Service portal</vt:lpstr>
      <vt:lpstr>CERN Service portal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Management &amp; HR</dc:title>
  <dc:creator>ifernand</dc:creator>
  <cp:lastModifiedBy>Marie Lahchimi</cp:lastModifiedBy>
  <cp:revision>516</cp:revision>
  <cp:lastPrinted>2016-12-01T08:29:09Z</cp:lastPrinted>
  <dcterms:created xsi:type="dcterms:W3CDTF">2014-10-07T14:55:08Z</dcterms:created>
  <dcterms:modified xsi:type="dcterms:W3CDTF">2017-10-31T14:49:57Z</dcterms:modified>
</cp:coreProperties>
</file>