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257" r:id="rId3"/>
    <p:sldId id="258" r:id="rId4"/>
    <p:sldId id="306" r:id="rId5"/>
    <p:sldId id="282" r:id="rId6"/>
    <p:sldId id="294" r:id="rId7"/>
    <p:sldId id="295" r:id="rId8"/>
    <p:sldId id="284" r:id="rId9"/>
    <p:sldId id="285" r:id="rId10"/>
    <p:sldId id="264" r:id="rId11"/>
    <p:sldId id="287" r:id="rId12"/>
    <p:sldId id="307" r:id="rId13"/>
    <p:sldId id="266" r:id="rId14"/>
    <p:sldId id="277" r:id="rId15"/>
    <p:sldId id="298" r:id="rId16"/>
    <p:sldId id="300" r:id="rId17"/>
    <p:sldId id="302" r:id="rId18"/>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20" autoAdjust="0"/>
    <p:restoredTop sz="63764" autoAdjust="0"/>
  </p:normalViewPr>
  <p:slideViewPr>
    <p:cSldViewPr>
      <p:cViewPr varScale="1">
        <p:scale>
          <a:sx n="84" d="100"/>
          <a:sy n="84" d="100"/>
        </p:scale>
        <p:origin x="2610" y="96"/>
      </p:cViewPr>
      <p:guideLst>
        <p:guide orient="horz" pos="2160"/>
        <p:guide pos="2880"/>
      </p:guideLst>
    </p:cSldViewPr>
  </p:slideViewPr>
  <p:outlineViewPr>
    <p:cViewPr>
      <p:scale>
        <a:sx n="33" d="100"/>
        <a:sy n="33" d="100"/>
      </p:scale>
      <p:origin x="0" y="7734"/>
    </p:cViewPr>
  </p:outlineViewPr>
  <p:notesTextViewPr>
    <p:cViewPr>
      <p:scale>
        <a:sx n="100" d="100"/>
        <a:sy n="100" d="100"/>
      </p:scale>
      <p:origin x="0" y="-168"/>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6809"/>
          </a:xfrm>
          <a:prstGeom prst="rect">
            <a:avLst/>
          </a:prstGeom>
        </p:spPr>
        <p:txBody>
          <a:bodyPr vert="horz" lIns="90727" tIns="45363" rIns="90727" bIns="45363"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6809"/>
          </a:xfrm>
          <a:prstGeom prst="rect">
            <a:avLst/>
          </a:prstGeom>
        </p:spPr>
        <p:txBody>
          <a:bodyPr vert="horz" lIns="90727" tIns="45363" rIns="90727" bIns="45363" rtlCol="0"/>
          <a:lstStyle>
            <a:lvl1pPr algn="r">
              <a:defRPr sz="1200"/>
            </a:lvl1pPr>
          </a:lstStyle>
          <a:p>
            <a:fld id="{5B0AF548-E665-48F1-B22A-314B4370A4BA}" type="datetimeFigureOut">
              <a:rPr lang="en-US" smtClean="0"/>
              <a:pPr/>
              <a:t>6/22/2017</a:t>
            </a:fld>
            <a:endParaRPr lang="en-US"/>
          </a:p>
        </p:txBody>
      </p:sp>
      <p:sp>
        <p:nvSpPr>
          <p:cNvPr id="4" name="Footer Placeholder 3"/>
          <p:cNvSpPr>
            <a:spLocks noGrp="1"/>
          </p:cNvSpPr>
          <p:nvPr>
            <p:ph type="ftr" sz="quarter" idx="2"/>
          </p:nvPr>
        </p:nvSpPr>
        <p:spPr>
          <a:xfrm>
            <a:off x="0" y="9428242"/>
            <a:ext cx="2890665" cy="496809"/>
          </a:xfrm>
          <a:prstGeom prst="rect">
            <a:avLst/>
          </a:prstGeom>
        </p:spPr>
        <p:txBody>
          <a:bodyPr vert="horz" lIns="90727" tIns="45363" rIns="90727" bIns="45363"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428242"/>
            <a:ext cx="2890665" cy="496809"/>
          </a:xfrm>
          <a:prstGeom prst="rect">
            <a:avLst/>
          </a:prstGeom>
        </p:spPr>
        <p:txBody>
          <a:bodyPr vert="horz" lIns="90727" tIns="45363" rIns="90727" bIns="45363" rtlCol="0" anchor="b"/>
          <a:lstStyle>
            <a:lvl1pPr algn="r">
              <a:defRPr sz="1200"/>
            </a:lvl1pPr>
          </a:lstStyle>
          <a:p>
            <a:fld id="{54C1B404-21AC-44A9-82B2-9A4A5A3E98BC}" type="slidenum">
              <a:rPr lang="en-US" smtClean="0"/>
              <a:pPr/>
              <a:t>‹#›</a:t>
            </a:fld>
            <a:endParaRPr lang="en-US"/>
          </a:p>
        </p:txBody>
      </p:sp>
    </p:spTree>
    <p:extLst>
      <p:ext uri="{BB962C8B-B14F-4D97-AF65-F5344CB8AC3E}">
        <p14:creationId xmlns:p14="http://schemas.microsoft.com/office/powerpoint/2010/main" val="3381766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89938" cy="496333"/>
          </a:xfrm>
          <a:prstGeom prst="rect">
            <a:avLst/>
          </a:prstGeom>
        </p:spPr>
        <p:txBody>
          <a:bodyPr vert="horz" lIns="90727" tIns="45363" rIns="90727" bIns="45363" rtlCol="0"/>
          <a:lstStyle>
            <a:lvl1pPr algn="l">
              <a:defRPr sz="1200"/>
            </a:lvl1pPr>
          </a:lstStyle>
          <a:p>
            <a:endParaRPr lang="en-US"/>
          </a:p>
        </p:txBody>
      </p:sp>
      <p:sp>
        <p:nvSpPr>
          <p:cNvPr id="3" name="Date Placeholder 2"/>
          <p:cNvSpPr>
            <a:spLocks noGrp="1"/>
          </p:cNvSpPr>
          <p:nvPr>
            <p:ph type="dt" idx="1"/>
          </p:nvPr>
        </p:nvSpPr>
        <p:spPr>
          <a:xfrm>
            <a:off x="3777608" y="0"/>
            <a:ext cx="2889938" cy="496333"/>
          </a:xfrm>
          <a:prstGeom prst="rect">
            <a:avLst/>
          </a:prstGeom>
        </p:spPr>
        <p:txBody>
          <a:bodyPr vert="horz" lIns="90727" tIns="45363" rIns="90727" bIns="45363" rtlCol="0"/>
          <a:lstStyle>
            <a:lvl1pPr algn="r">
              <a:defRPr sz="1200"/>
            </a:lvl1pPr>
          </a:lstStyle>
          <a:p>
            <a:fld id="{54D981D5-09BB-4746-AE66-CFDCD8964A8D}" type="datetimeFigureOut">
              <a:rPr lang="en-US" smtClean="0"/>
              <a:pPr/>
              <a:t>6/22/2017</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0727" tIns="45363" rIns="90727" bIns="45363" rtlCol="0" anchor="ctr"/>
          <a:lstStyle/>
          <a:p>
            <a:endParaRPr lang="en-US"/>
          </a:p>
        </p:txBody>
      </p:sp>
      <p:sp>
        <p:nvSpPr>
          <p:cNvPr id="5" name="Notes Placeholder 4"/>
          <p:cNvSpPr>
            <a:spLocks noGrp="1"/>
          </p:cNvSpPr>
          <p:nvPr>
            <p:ph type="body" sz="quarter" idx="3"/>
          </p:nvPr>
        </p:nvSpPr>
        <p:spPr>
          <a:xfrm>
            <a:off x="666909" y="4715153"/>
            <a:ext cx="5335270" cy="4466988"/>
          </a:xfrm>
          <a:prstGeom prst="rect">
            <a:avLst/>
          </a:prstGeom>
        </p:spPr>
        <p:txBody>
          <a:bodyPr vert="horz" lIns="90727" tIns="45363" rIns="90727" bIns="4536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8583"/>
            <a:ext cx="2889938" cy="496333"/>
          </a:xfrm>
          <a:prstGeom prst="rect">
            <a:avLst/>
          </a:prstGeom>
        </p:spPr>
        <p:txBody>
          <a:bodyPr vert="horz" lIns="90727" tIns="45363" rIns="90727" bIns="45363" rtlCol="0" anchor="b"/>
          <a:lstStyle>
            <a:lvl1pPr algn="l">
              <a:defRPr sz="1200"/>
            </a:lvl1pPr>
          </a:lstStyle>
          <a:p>
            <a:endParaRPr lang="en-US"/>
          </a:p>
        </p:txBody>
      </p:sp>
      <p:sp>
        <p:nvSpPr>
          <p:cNvPr id="7" name="Slide Number Placeholder 6"/>
          <p:cNvSpPr>
            <a:spLocks noGrp="1"/>
          </p:cNvSpPr>
          <p:nvPr>
            <p:ph type="sldNum" sz="quarter" idx="5"/>
          </p:nvPr>
        </p:nvSpPr>
        <p:spPr>
          <a:xfrm>
            <a:off x="3777608" y="9428583"/>
            <a:ext cx="2889938" cy="496333"/>
          </a:xfrm>
          <a:prstGeom prst="rect">
            <a:avLst/>
          </a:prstGeom>
        </p:spPr>
        <p:txBody>
          <a:bodyPr vert="horz" lIns="90727" tIns="45363" rIns="90727" bIns="45363" rtlCol="0" anchor="b"/>
          <a:lstStyle>
            <a:lvl1pPr algn="r">
              <a:defRPr sz="1200"/>
            </a:lvl1pPr>
          </a:lstStyle>
          <a:p>
            <a:fld id="{201D4215-7483-4846-9055-F100B378C88C}" type="slidenum">
              <a:rPr lang="en-US" smtClean="0"/>
              <a:pPr/>
              <a:t>‹#›</a:t>
            </a:fld>
            <a:endParaRPr lang="en-US"/>
          </a:p>
        </p:txBody>
      </p:sp>
    </p:spTree>
    <p:extLst>
      <p:ext uri="{BB962C8B-B14F-4D97-AF65-F5344CB8AC3E}">
        <p14:creationId xmlns:p14="http://schemas.microsoft.com/office/powerpoint/2010/main" val="3993513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1</a:t>
            </a:fld>
            <a:endParaRPr lang="en-US" dirty="0"/>
          </a:p>
        </p:txBody>
      </p:sp>
    </p:spTree>
    <p:extLst>
      <p:ext uri="{BB962C8B-B14F-4D97-AF65-F5344CB8AC3E}">
        <p14:creationId xmlns:p14="http://schemas.microsoft.com/office/powerpoint/2010/main" val="408299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In the general security</a:t>
            </a:r>
            <a:r>
              <a:rPr lang="en-US" baseline="0" noProof="0" dirty="0" smtClean="0"/>
              <a:t> interest</a:t>
            </a:r>
          </a:p>
          <a:p>
            <a:pPr lvl="1">
              <a:buFont typeface="Arial" pitchFamily="34" charset="0"/>
              <a:buChar char="•"/>
            </a:pPr>
            <a:r>
              <a:rPr lang="en-US" baseline="0" noProof="0" dirty="0" smtClean="0"/>
              <a:t> Use the central IT services and let IT deal with security. The services managers do take measure for the services offered.</a:t>
            </a:r>
          </a:p>
          <a:p>
            <a:pPr lvl="1">
              <a:buFont typeface="Arial" pitchFamily="34" charset="0"/>
              <a:buChar char="•"/>
            </a:pPr>
            <a:r>
              <a:rPr lang="en-US" baseline="0" noProof="0" dirty="0" smtClean="0"/>
              <a:t> Take advantage of the help and trainings offered to secure what you develop and deploy</a:t>
            </a: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10</a:t>
            </a:fld>
            <a:endParaRPr lang="en-US"/>
          </a:p>
        </p:txBody>
      </p:sp>
    </p:spTree>
    <p:extLst>
      <p:ext uri="{BB962C8B-B14F-4D97-AF65-F5344CB8AC3E}">
        <p14:creationId xmlns:p14="http://schemas.microsoft.com/office/powerpoint/2010/main" val="477916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The training</a:t>
            </a:r>
            <a:r>
              <a:rPr lang="en-US" baseline="0" noProof="0" dirty="0" smtClean="0"/>
              <a:t> catalogue offers courses on safety and security:</a:t>
            </a:r>
          </a:p>
          <a:p>
            <a:endParaRPr lang="en-US" baseline="0" noProof="0" dirty="0" smtClean="0"/>
          </a:p>
          <a:p>
            <a:r>
              <a:rPr lang="en-US" baseline="0" noProof="0" dirty="0" smtClean="0"/>
              <a:t>I would like to draw your attention to the first one called “ safe e-mail and Web browsing” . This course is targeted at everybody, regardless of your profile and background. It is very short (1.5 hours) and dense and I encourage you to follow it. As it is a recording, you can follow it when and where you want.</a:t>
            </a:r>
          </a:p>
          <a:p>
            <a:endParaRPr lang="en-US" baseline="0" noProof="0" dirty="0" smtClean="0"/>
          </a:p>
          <a:p>
            <a:r>
              <a:rPr lang="en-US" baseline="0" noProof="0" dirty="0" smtClean="0"/>
              <a:t>There are also more technical courses for those of you who will be developing applications.</a:t>
            </a:r>
          </a:p>
        </p:txBody>
      </p:sp>
      <p:sp>
        <p:nvSpPr>
          <p:cNvPr id="4" name="Slide Number Placeholder 3"/>
          <p:cNvSpPr>
            <a:spLocks noGrp="1"/>
          </p:cNvSpPr>
          <p:nvPr>
            <p:ph type="sldNum" sz="quarter" idx="10"/>
          </p:nvPr>
        </p:nvSpPr>
        <p:spPr/>
        <p:txBody>
          <a:bodyPr/>
          <a:lstStyle/>
          <a:p>
            <a:fld id="{201D4215-7483-4846-9055-F100B378C88C}" type="slidenum">
              <a:rPr lang="en-US" smtClean="0"/>
              <a:pPr/>
              <a:t>11</a:t>
            </a:fld>
            <a:endParaRPr lang="en-US"/>
          </a:p>
        </p:txBody>
      </p:sp>
    </p:spTree>
    <p:extLst>
      <p:ext uri="{BB962C8B-B14F-4D97-AF65-F5344CB8AC3E}">
        <p14:creationId xmlns:p14="http://schemas.microsoft.com/office/powerpoint/2010/main" val="499128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While we are on training, I would like to point</a:t>
            </a:r>
            <a:r>
              <a:rPr lang="en-US" baseline="0" noProof="0" dirty="0" smtClean="0"/>
              <a:t> you short courses on administrative tools I mentioned before EDH and HRT. These are few individual or group coaching sessions. And also a recording for EDH that you can watch on your own screen.</a:t>
            </a:r>
          </a:p>
          <a:p>
            <a:endParaRPr lang="en-US" baseline="0" noProof="0" dirty="0" smtClean="0"/>
          </a:p>
          <a:p>
            <a:r>
              <a:rPr lang="en-US" baseline="0" noProof="0" dirty="0" smtClean="0"/>
              <a:t>HRT, the human resource tool where you can find some administrative documents, such as your pay information or proof of employment.</a:t>
            </a:r>
          </a:p>
        </p:txBody>
      </p:sp>
      <p:sp>
        <p:nvSpPr>
          <p:cNvPr id="4" name="Slide Number Placeholder 3"/>
          <p:cNvSpPr>
            <a:spLocks noGrp="1"/>
          </p:cNvSpPr>
          <p:nvPr>
            <p:ph type="sldNum" sz="quarter" idx="10"/>
          </p:nvPr>
        </p:nvSpPr>
        <p:spPr/>
        <p:txBody>
          <a:bodyPr/>
          <a:lstStyle/>
          <a:p>
            <a:fld id="{201D4215-7483-4846-9055-F100B378C88C}" type="slidenum">
              <a:rPr lang="en-US" smtClean="0"/>
              <a:pPr/>
              <a:t>12</a:t>
            </a:fld>
            <a:endParaRPr lang="en-US"/>
          </a:p>
        </p:txBody>
      </p:sp>
    </p:spTree>
    <p:extLst>
      <p:ext uri="{BB962C8B-B14F-4D97-AF65-F5344CB8AC3E}">
        <p14:creationId xmlns:p14="http://schemas.microsoft.com/office/powerpoint/2010/main" val="1714768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For</a:t>
            </a:r>
            <a:r>
              <a:rPr lang="en-US" baseline="0" noProof="0" dirty="0" smtClean="0"/>
              <a:t> your desktop there are 2 recommended and supported platforms:</a:t>
            </a:r>
          </a:p>
          <a:p>
            <a:pPr lvl="1">
              <a:buFont typeface="Arial" pitchFamily="34" charset="0"/>
              <a:buChar char="•"/>
            </a:pPr>
            <a:r>
              <a:rPr lang="en-US" baseline="0" noProof="0" dirty="0" smtClean="0"/>
              <a:t> Windows 7 </a:t>
            </a:r>
          </a:p>
          <a:p>
            <a:pPr lvl="1">
              <a:buFont typeface="Arial" pitchFamily="34" charset="0"/>
              <a:buChar char="•"/>
            </a:pPr>
            <a:r>
              <a:rPr lang="en-US" baseline="0" noProof="0" dirty="0" smtClean="0"/>
              <a:t> Scientific Linux, which is based on Red Hat Enterprise Linux</a:t>
            </a:r>
          </a:p>
          <a:p>
            <a:endParaRPr lang="en-US" baseline="0" noProof="0" dirty="0" smtClean="0"/>
          </a:p>
          <a:p>
            <a:r>
              <a:rPr lang="en-US" baseline="0" noProof="0" dirty="0" smtClean="0"/>
              <a:t>With these services you have a centrally managed computer with</a:t>
            </a:r>
          </a:p>
          <a:p>
            <a:pPr lvl="1" algn="l">
              <a:buFont typeface="Arial" pitchFamily="34" charset="0"/>
              <a:buChar char="•"/>
            </a:pPr>
            <a:r>
              <a:rPr lang="en-US" baseline="0" noProof="0" dirty="0" smtClean="0"/>
              <a:t> centrally managed installation of the computer and software/packages</a:t>
            </a:r>
          </a:p>
          <a:p>
            <a:pPr lvl="1" algn="l">
              <a:buFont typeface="Arial" pitchFamily="34" charset="0"/>
              <a:buChar char="•"/>
            </a:pPr>
            <a:r>
              <a:rPr lang="en-US" baseline="0" noProof="0" dirty="0" smtClean="0"/>
              <a:t> regular updates and security patches</a:t>
            </a:r>
          </a:p>
          <a:p>
            <a:pPr lvl="1" algn="l">
              <a:buFont typeface="Arial" pitchFamily="34" charset="0"/>
              <a:buChar char="•"/>
            </a:pPr>
            <a:r>
              <a:rPr lang="en-US" baseline="0" noProof="0" dirty="0" smtClean="0"/>
              <a:t> Home directory with backup</a:t>
            </a:r>
          </a:p>
          <a:p>
            <a:pPr lvl="1" algn="l">
              <a:buFont typeface="Arial" pitchFamily="34" charset="0"/>
              <a:buChar char="•"/>
            </a:pPr>
            <a:r>
              <a:rPr lang="en-US" baseline="0" noProof="0" dirty="0" smtClean="0"/>
              <a:t> Shared file systems with backup</a:t>
            </a:r>
          </a:p>
          <a:p>
            <a:r>
              <a:rPr lang="en-US" baseline="0" noProof="0" dirty="0" smtClean="0"/>
              <a:t>It is recommended to use the central storage:</a:t>
            </a:r>
          </a:p>
          <a:p>
            <a:pPr lvl="1">
              <a:buFont typeface="Arial" pitchFamily="34" charset="0"/>
              <a:buChar char="•"/>
            </a:pPr>
            <a:r>
              <a:rPr lang="en-US" baseline="0" noProof="0" dirty="0" smtClean="0"/>
              <a:t> Your central data is backed up</a:t>
            </a:r>
          </a:p>
          <a:p>
            <a:pPr lvl="1">
              <a:buFont typeface="Arial" pitchFamily="34" charset="0"/>
              <a:buChar char="•"/>
            </a:pPr>
            <a:r>
              <a:rPr lang="en-US" baseline="0" noProof="0" dirty="0" smtClean="0"/>
              <a:t> In case of infection your local PC and local drive will be reinstalled and your local data on the local drive lost</a:t>
            </a:r>
          </a:p>
          <a:p>
            <a:endParaRPr lang="en-US" baseline="0" noProof="0" dirty="0" smtClean="0"/>
          </a:p>
          <a:p>
            <a:r>
              <a:rPr lang="en-US" baseline="0" noProof="0" dirty="0" smtClean="0"/>
              <a:t>MAC is also supported but not centrally managed. This means that you do not receive centrally the patches and security updates.</a:t>
            </a:r>
          </a:p>
          <a:p>
            <a:r>
              <a:rPr lang="en-US" baseline="0" noProof="0" dirty="0" smtClean="0"/>
              <a:t>But you have access to the central shared file servers.</a:t>
            </a:r>
          </a:p>
          <a:p>
            <a:endParaRPr lang="en-US" baseline="0" noProof="0" dirty="0" smtClean="0"/>
          </a:p>
          <a:p>
            <a:r>
              <a:rPr lang="en-US" baseline="0" noProof="0" dirty="0" err="1" smtClean="0"/>
              <a:t>Andriod</a:t>
            </a:r>
            <a:r>
              <a:rPr lang="en-US" baseline="0" noProof="0" dirty="0" smtClean="0"/>
              <a:t> and </a:t>
            </a:r>
            <a:r>
              <a:rPr lang="en-US" baseline="0" noProof="0" dirty="0" err="1" smtClean="0"/>
              <a:t>Ios</a:t>
            </a:r>
            <a:r>
              <a:rPr lang="en-US" baseline="0" noProof="0" dirty="0" smtClean="0"/>
              <a:t> are not supported. There are community </a:t>
            </a:r>
            <a:r>
              <a:rPr lang="en-US" baseline="0" noProof="0" dirty="0" err="1" smtClean="0"/>
              <a:t>fora</a:t>
            </a:r>
            <a:r>
              <a:rPr lang="en-US" baseline="0" noProof="0" dirty="0" smtClean="0"/>
              <a:t>.</a:t>
            </a:r>
          </a:p>
        </p:txBody>
      </p:sp>
      <p:sp>
        <p:nvSpPr>
          <p:cNvPr id="4" name="Slide Number Placeholder 3"/>
          <p:cNvSpPr>
            <a:spLocks noGrp="1"/>
          </p:cNvSpPr>
          <p:nvPr>
            <p:ph type="sldNum" sz="quarter" idx="10"/>
          </p:nvPr>
        </p:nvSpPr>
        <p:spPr/>
        <p:txBody>
          <a:bodyPr/>
          <a:lstStyle/>
          <a:p>
            <a:fld id="{201D4215-7483-4846-9055-F100B378C88C}" type="slidenum">
              <a:rPr lang="en-US" smtClean="0"/>
              <a:pPr/>
              <a:t>13</a:t>
            </a:fld>
            <a:endParaRPr lang="en-US"/>
          </a:p>
        </p:txBody>
      </p:sp>
    </p:spTree>
    <p:extLst>
      <p:ext uri="{BB962C8B-B14F-4D97-AF65-F5344CB8AC3E}">
        <p14:creationId xmlns:p14="http://schemas.microsoft.com/office/powerpoint/2010/main" val="1275284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7268">
              <a:defRPr/>
            </a:pPr>
            <a:r>
              <a:rPr lang="en-US" noProof="0" dirty="0" smtClean="0"/>
              <a:t>To conclude let me show you</a:t>
            </a:r>
            <a:r>
              <a:rPr lang="en-US" baseline="0" noProof="0" dirty="0" smtClean="0"/>
              <a:t> few locations where you can get more information.</a:t>
            </a:r>
            <a:endParaRPr lang="en-US" baseline="0" noProof="0" dirty="0" smtClean="0">
              <a:solidFill>
                <a:srgbClr val="3861AA"/>
              </a:solidFill>
            </a:endParaRPr>
          </a:p>
        </p:txBody>
      </p:sp>
      <p:sp>
        <p:nvSpPr>
          <p:cNvPr id="4" name="Slide Number Placeholder 3"/>
          <p:cNvSpPr>
            <a:spLocks noGrp="1"/>
          </p:cNvSpPr>
          <p:nvPr>
            <p:ph type="sldNum" sz="quarter" idx="10"/>
          </p:nvPr>
        </p:nvSpPr>
        <p:spPr/>
        <p:txBody>
          <a:bodyPr/>
          <a:lstStyle/>
          <a:p>
            <a:fld id="{201D4215-7483-4846-9055-F100B378C88C}" type="slidenum">
              <a:rPr lang="en-US" smtClean="0"/>
              <a:pPr/>
              <a:t>14</a:t>
            </a:fld>
            <a:endParaRPr lang="en-US"/>
          </a:p>
        </p:txBody>
      </p:sp>
    </p:spTree>
    <p:extLst>
      <p:ext uri="{BB962C8B-B14F-4D97-AF65-F5344CB8AC3E}">
        <p14:creationId xmlns:p14="http://schemas.microsoft.com/office/powerpoint/2010/main" val="265415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80451" lvl="1" indent="-226817">
              <a:buFont typeface="+mj-lt"/>
              <a:buAutoNum type="arabicPeriod"/>
            </a:pPr>
            <a:endParaRPr lang="en-US" baseline="0" noProof="0" dirty="0" smtClean="0"/>
          </a:p>
          <a:p>
            <a:pPr marL="226817" indent="-226817"/>
            <a:r>
              <a:rPr lang="en-US" baseline="0" noProof="0" dirty="0" smtClean="0"/>
              <a:t>- The CERN Alerter</a:t>
            </a:r>
            <a:br>
              <a:rPr lang="en-US" baseline="0" noProof="0" dirty="0" smtClean="0"/>
            </a:br>
            <a:r>
              <a:rPr lang="en-US" baseline="0" noProof="0" dirty="0" smtClean="0"/>
              <a:t>Used to push important information to targeted users or to all users.</a:t>
            </a:r>
            <a:br>
              <a:rPr lang="en-US" baseline="0" noProof="0" dirty="0" smtClean="0"/>
            </a:br>
            <a:r>
              <a:rPr lang="en-US" baseline="0" noProof="0" dirty="0" smtClean="0"/>
              <a:t>It can be computing information, or logistic information (e.g. road problem because of heavy snow)</a:t>
            </a:r>
            <a:br>
              <a:rPr lang="en-US" baseline="0" noProof="0" dirty="0" smtClean="0"/>
            </a:br>
            <a:r>
              <a:rPr lang="en-US" baseline="0" noProof="0" dirty="0" smtClean="0"/>
              <a:t/>
            </a:r>
            <a:br>
              <a:rPr lang="en-US" baseline="0" noProof="0" dirty="0" smtClean="0"/>
            </a:br>
            <a:r>
              <a:rPr lang="en-US" baseline="0" noProof="0" dirty="0" smtClean="0"/>
              <a:t>This is by default on all centrally managed PCs. For Mac and Linux users, please look a the KB on ‘What is CERN </a:t>
            </a:r>
            <a:r>
              <a:rPr lang="en-US" baseline="0" noProof="0" dirty="0" err="1" smtClean="0"/>
              <a:t>Alerter</a:t>
            </a:r>
            <a:r>
              <a:rPr lang="en-US" baseline="0" noProof="0" dirty="0" smtClean="0"/>
              <a:t>’</a:t>
            </a:r>
            <a:br>
              <a:rPr lang="en-US" baseline="0" noProof="0" dirty="0" smtClean="0"/>
            </a:br>
            <a:r>
              <a:rPr lang="en-US" baseline="0" noProof="0" dirty="0" smtClean="0"/>
              <a:t/>
            </a:r>
            <a:br>
              <a:rPr lang="en-US" baseline="0" noProof="0" dirty="0" smtClean="0"/>
            </a:br>
            <a:r>
              <a:rPr lang="en-US" baseline="0" noProof="0" dirty="0" smtClean="0"/>
              <a:t>Or subscribe to the RSS feed from </a:t>
            </a:r>
            <a:r>
              <a:rPr lang="en-GB" sz="1200" kern="1200" dirty="0" smtClean="0">
                <a:solidFill>
                  <a:schemeClr val="tx1"/>
                </a:solidFill>
                <a:effectLst/>
                <a:latin typeface="+mn-lt"/>
                <a:ea typeface="+mn-ea"/>
                <a:cs typeface="+mn-cs"/>
              </a:rPr>
              <a:t>http://cern.ch/cernalerts</a:t>
            </a:r>
            <a:endParaRPr lang="en-US" baseline="0" noProof="0" dirty="0" smtClean="0"/>
          </a:p>
        </p:txBody>
      </p:sp>
      <p:sp>
        <p:nvSpPr>
          <p:cNvPr id="4" name="Slide Number Placeholder 3"/>
          <p:cNvSpPr>
            <a:spLocks noGrp="1"/>
          </p:cNvSpPr>
          <p:nvPr>
            <p:ph type="sldNum" sz="quarter" idx="10"/>
          </p:nvPr>
        </p:nvSpPr>
        <p:spPr/>
        <p:txBody>
          <a:bodyPr/>
          <a:lstStyle/>
          <a:p>
            <a:fld id="{201D4215-7483-4846-9055-F100B378C88C}" type="slidenum">
              <a:rPr lang="en-US" smtClean="0"/>
              <a:pPr/>
              <a:t>15</a:t>
            </a:fld>
            <a:endParaRPr lang="en-US"/>
          </a:p>
        </p:txBody>
      </p:sp>
    </p:spTree>
    <p:extLst>
      <p:ext uri="{BB962C8B-B14F-4D97-AF65-F5344CB8AC3E}">
        <p14:creationId xmlns:p14="http://schemas.microsoft.com/office/powerpoint/2010/main" val="3863231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6817" indent="-226817">
              <a:buClr>
                <a:schemeClr val="tx1"/>
              </a:buClr>
            </a:pPr>
            <a:r>
              <a:rPr lang="en-US" baseline="0" noProof="0" dirty="0" smtClean="0">
                <a:solidFill>
                  <a:srgbClr val="3861AA"/>
                </a:solidFill>
              </a:rPr>
              <a:t>- The IT web pages, where you have:</a:t>
            </a:r>
          </a:p>
          <a:p>
            <a:pPr marL="680451" lvl="1" indent="-226817">
              <a:buClr>
                <a:schemeClr val="tx1"/>
              </a:buClr>
              <a:buFont typeface="Arial" pitchFamily="34" charset="0"/>
              <a:buChar char="•"/>
            </a:pPr>
            <a:r>
              <a:rPr lang="en-US" baseline="0" noProof="0" dirty="0" smtClean="0">
                <a:solidFill>
                  <a:srgbClr val="3861AA"/>
                </a:solidFill>
              </a:rPr>
              <a:t>Link to the Service page with the full list of services</a:t>
            </a:r>
          </a:p>
          <a:p>
            <a:pPr marL="680451" lvl="1" indent="-226817">
              <a:buClr>
                <a:schemeClr val="tx1"/>
              </a:buClr>
              <a:buFont typeface="Arial" pitchFamily="34" charset="0"/>
              <a:buChar char="•"/>
            </a:pPr>
            <a:r>
              <a:rPr lang="en-US" baseline="0" noProof="0" dirty="0" smtClean="0">
                <a:solidFill>
                  <a:srgbClr val="3861AA"/>
                </a:solidFill>
              </a:rPr>
              <a:t>The most popular services are displayed at the top level</a:t>
            </a:r>
          </a:p>
          <a:p>
            <a:pPr marL="680451" lvl="1" indent="-226817">
              <a:buClr>
                <a:schemeClr val="tx1"/>
              </a:buClr>
              <a:buFont typeface="Arial" pitchFamily="34" charset="0"/>
              <a:buChar char="•"/>
            </a:pPr>
            <a:r>
              <a:rPr lang="en-US" baseline="0" noProof="0" dirty="0" smtClean="0">
                <a:solidFill>
                  <a:srgbClr val="3861AA"/>
                </a:solidFill>
              </a:rPr>
              <a:t>Link to the status board (what are the current problems and planned interventions). Interesting place to go if you notice a something is not working as expected before opening a ticket </a:t>
            </a:r>
            <a:r>
              <a:rPr lang="en-US" baseline="0" noProof="0" smtClean="0">
                <a:solidFill>
                  <a:srgbClr val="3861AA"/>
                </a:solidFill>
              </a:rPr>
              <a:t>with Service Desk, </a:t>
            </a:r>
            <a:r>
              <a:rPr lang="en-US" baseline="0" noProof="0" dirty="0" smtClean="0">
                <a:solidFill>
                  <a:srgbClr val="3861AA"/>
                </a:solidFill>
              </a:rPr>
              <a:t>in case the problem was </a:t>
            </a:r>
            <a:r>
              <a:rPr lang="en-US" baseline="0" noProof="0" smtClean="0">
                <a:solidFill>
                  <a:srgbClr val="3861AA"/>
                </a:solidFill>
              </a:rPr>
              <a:t>already reported.</a:t>
            </a:r>
            <a:endParaRPr lang="en-US" baseline="0" noProof="0" dirty="0" smtClean="0">
              <a:solidFill>
                <a:srgbClr val="3861AA"/>
              </a:solidFill>
            </a:endParaRPr>
          </a:p>
          <a:p>
            <a:pPr marL="226817" indent="-226817">
              <a:buClr>
                <a:schemeClr val="tx1"/>
              </a:buClr>
              <a:buFont typeface="+mj-lt"/>
              <a:buAutoNum type="arabicPeriod"/>
            </a:pPr>
            <a:endParaRPr lang="en-US" baseline="0" noProof="0" dirty="0" smtClean="0">
              <a:solidFill>
                <a:srgbClr val="3861AA"/>
              </a:solidFill>
            </a:endParaRPr>
          </a:p>
        </p:txBody>
      </p:sp>
      <p:sp>
        <p:nvSpPr>
          <p:cNvPr id="4" name="Slide Number Placeholder 3"/>
          <p:cNvSpPr>
            <a:spLocks noGrp="1"/>
          </p:cNvSpPr>
          <p:nvPr>
            <p:ph type="sldNum" sz="quarter" idx="10"/>
          </p:nvPr>
        </p:nvSpPr>
        <p:spPr/>
        <p:txBody>
          <a:bodyPr/>
          <a:lstStyle/>
          <a:p>
            <a:fld id="{201D4215-7483-4846-9055-F100B378C88C}" type="slidenum">
              <a:rPr lang="en-US" smtClean="0"/>
              <a:pPr/>
              <a:t>16</a:t>
            </a:fld>
            <a:endParaRPr lang="en-US"/>
          </a:p>
        </p:txBody>
      </p:sp>
    </p:spTree>
    <p:extLst>
      <p:ext uri="{BB962C8B-B14F-4D97-AF65-F5344CB8AC3E}">
        <p14:creationId xmlns:p14="http://schemas.microsoft.com/office/powerpoint/2010/main" val="2110859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a:t>
            </a:r>
            <a:r>
              <a:rPr lang="en-GB" baseline="0" dirty="0" smtClean="0"/>
              <a:t> you for your attention </a:t>
            </a:r>
            <a:r>
              <a:rPr lang="en-GB" baseline="0" smtClean="0"/>
              <a:t>and welcome to CERN.</a:t>
            </a:r>
            <a:endParaRPr lang="en-GB"/>
          </a:p>
        </p:txBody>
      </p:sp>
      <p:sp>
        <p:nvSpPr>
          <p:cNvPr id="4" name="Slide Number Placeholder 3"/>
          <p:cNvSpPr>
            <a:spLocks noGrp="1"/>
          </p:cNvSpPr>
          <p:nvPr>
            <p:ph type="sldNum" sz="quarter" idx="10"/>
          </p:nvPr>
        </p:nvSpPr>
        <p:spPr/>
        <p:txBody>
          <a:bodyPr/>
          <a:lstStyle/>
          <a:p>
            <a:fld id="{201D4215-7483-4846-9055-F100B378C88C}" type="slidenum">
              <a:rPr lang="en-US" smtClean="0"/>
              <a:pPr/>
              <a:t>17</a:t>
            </a:fld>
            <a:endParaRPr lang="en-US"/>
          </a:p>
        </p:txBody>
      </p:sp>
    </p:spTree>
    <p:extLst>
      <p:ext uri="{BB962C8B-B14F-4D97-AF65-F5344CB8AC3E}">
        <p14:creationId xmlns:p14="http://schemas.microsoft.com/office/powerpoint/2010/main" val="1490807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Part of this information will be familiar to you if you have already been working at CERN.</a:t>
            </a:r>
          </a:p>
          <a:p>
            <a:endParaRPr lang="en-US" noProof="0" dirty="0" smtClean="0"/>
          </a:p>
          <a:p>
            <a:r>
              <a:rPr lang="en-US" noProof="0" dirty="0" smtClean="0"/>
              <a:t>The goal of this presentation is not to show you all</a:t>
            </a:r>
            <a:r>
              <a:rPr lang="en-US" baseline="0" noProof="0" dirty="0" smtClean="0"/>
              <a:t> the available services but only the one of immediate interest to you, and point you to the places where you can find more information and specially get help.</a:t>
            </a:r>
          </a:p>
        </p:txBody>
      </p:sp>
      <p:sp>
        <p:nvSpPr>
          <p:cNvPr id="4" name="Slide Number Placeholder 3"/>
          <p:cNvSpPr>
            <a:spLocks noGrp="1"/>
          </p:cNvSpPr>
          <p:nvPr>
            <p:ph type="sldNum" sz="quarter" idx="10"/>
          </p:nvPr>
        </p:nvSpPr>
        <p:spPr/>
        <p:txBody>
          <a:bodyPr/>
          <a:lstStyle/>
          <a:p>
            <a:fld id="{201D4215-7483-4846-9055-F100B378C88C}" type="slidenum">
              <a:rPr lang="en-US" smtClean="0"/>
              <a:pPr/>
              <a:t>2</a:t>
            </a:fld>
            <a:endParaRPr lang="en-US" dirty="0"/>
          </a:p>
        </p:txBody>
      </p:sp>
    </p:spTree>
    <p:extLst>
      <p:ext uri="{BB962C8B-B14F-4D97-AF65-F5344CB8AC3E}">
        <p14:creationId xmlns:p14="http://schemas.microsoft.com/office/powerpoint/2010/main" val="955078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noProof="0" dirty="0" smtClean="0"/>
              <a:t>The first computing</a:t>
            </a:r>
            <a:r>
              <a:rPr lang="en-US" baseline="0" noProof="0" dirty="0" smtClean="0"/>
              <a:t> action you need to perform is to get your hands on your accounts. The procedure I am describing here is documented in the handout you have received at the induction presentation.</a:t>
            </a:r>
          </a:p>
          <a:p>
            <a:endParaRPr lang="en-US" baseline="0" noProof="0" dirty="0" smtClean="0"/>
          </a:p>
          <a:p>
            <a:r>
              <a:rPr lang="en-US" baseline="0" noProof="0" dirty="0" smtClean="0"/>
              <a:t>If you have already been at CERN your accounts already exist but they may be locked.</a:t>
            </a:r>
          </a:p>
          <a:p>
            <a:endParaRPr lang="en-US" baseline="0" noProof="0" dirty="0" smtClean="0"/>
          </a:p>
          <a:p>
            <a:r>
              <a:rPr lang="en-US" baseline="0" noProof="0" dirty="0" smtClean="0"/>
              <a:t>If it is your first stay at CERN your accounts are created for you when you register at the Registration Service. You get your access card, your Primary Account, your email address and your EDH account.</a:t>
            </a:r>
          </a:p>
          <a:p>
            <a:endParaRPr lang="en-US" baseline="0" noProof="0" dirty="0" smtClean="0"/>
          </a:p>
          <a:p>
            <a:r>
              <a:rPr lang="en-US" baseline="0" noProof="0" dirty="0" smtClean="0"/>
              <a:t>EDH is the main tool that you will use for most of your administrative actions:</a:t>
            </a:r>
          </a:p>
          <a:p>
            <a:pPr lvl="1">
              <a:buFont typeface="Arial" pitchFamily="34" charset="0"/>
              <a:buChar char="•"/>
            </a:pPr>
            <a:r>
              <a:rPr lang="en-US" baseline="0" noProof="0" dirty="0" smtClean="0"/>
              <a:t> ask for leaves</a:t>
            </a:r>
          </a:p>
          <a:p>
            <a:pPr lvl="1">
              <a:buFont typeface="Arial" pitchFamily="34" charset="0"/>
              <a:buChar char="•"/>
            </a:pPr>
            <a:r>
              <a:rPr lang="en-US" baseline="0" noProof="0" dirty="0" smtClean="0"/>
              <a:t> ask for access to restricted area</a:t>
            </a:r>
          </a:p>
          <a:p>
            <a:pPr lvl="1">
              <a:buFont typeface="Arial" pitchFamily="34" charset="0"/>
              <a:buChar char="•"/>
            </a:pPr>
            <a:r>
              <a:rPr lang="en-US" baseline="0" noProof="0" dirty="0" smtClean="0"/>
              <a:t> ask for a GSM phone</a:t>
            </a:r>
          </a:p>
          <a:p>
            <a:pPr lvl="1">
              <a:buFont typeface="Arial" pitchFamily="34" charset="0"/>
              <a:buChar char="•"/>
            </a:pPr>
            <a:r>
              <a:rPr lang="en-US" baseline="0" noProof="0" dirty="0" smtClean="0"/>
              <a:t> manage your official trip</a:t>
            </a:r>
          </a:p>
          <a:p>
            <a:pPr lvl="1">
              <a:buFont typeface="Arial" pitchFamily="34" charset="0"/>
              <a:buChar char="•"/>
            </a:pPr>
            <a:r>
              <a:rPr lang="en-US" baseline="0" noProof="0" dirty="0" smtClean="0"/>
              <a:t> ask for training</a:t>
            </a:r>
          </a:p>
          <a:p>
            <a:pPr lvl="1">
              <a:buFont typeface="Arial" pitchFamily="34" charset="0"/>
              <a:buChar char="•"/>
            </a:pPr>
            <a:r>
              <a:rPr lang="en-US" baseline="0" noProof="0" dirty="0" smtClean="0"/>
              <a:t> order material and furniture from the CERN Store</a:t>
            </a:r>
          </a:p>
          <a:p>
            <a:r>
              <a:rPr lang="en-US" baseline="0" noProof="0" dirty="0" smtClean="0"/>
              <a:t>You connect to EDH using your primary account password. But some actions require a second “signature password” that must be obviously different than your ‘Primary Account’ password.</a:t>
            </a:r>
          </a:p>
          <a:p>
            <a:endParaRPr lang="en-US" baseline="0" noProof="0" dirty="0" smtClean="0"/>
          </a:p>
          <a:p>
            <a:pPr marL="226817" indent="-226817"/>
            <a:r>
              <a:rPr lang="en-US" baseline="0" noProof="0" dirty="0" smtClean="0"/>
              <a:t>At that point you need to activate your accounts, even if you have been at CERN before:</a:t>
            </a:r>
          </a:p>
          <a:p>
            <a:pPr lvl="1">
              <a:buFont typeface="Arial" pitchFamily="34" charset="0"/>
              <a:buChar char="•"/>
            </a:pPr>
            <a:r>
              <a:rPr lang="en-US" baseline="0" noProof="0" dirty="0" smtClean="0"/>
              <a:t> Either by passing at the Service Desk with your access card and use the dedicated booth to activate your Primary Account</a:t>
            </a:r>
          </a:p>
          <a:p>
            <a:pPr lvl="1">
              <a:buFont typeface="Arial" pitchFamily="34" charset="0"/>
              <a:buChar char="•"/>
            </a:pPr>
            <a:r>
              <a:rPr lang="en-US" baseline="0" noProof="0" dirty="0" smtClean="0"/>
              <a:t> Or email a scan of your photo ID to Service Desk from an external email account such as </a:t>
            </a:r>
            <a:r>
              <a:rPr lang="en-US" baseline="0" noProof="0" dirty="0" err="1" smtClean="0"/>
              <a:t>gmail</a:t>
            </a:r>
            <a:r>
              <a:rPr lang="en-US" baseline="0" noProof="0" dirty="0" smtClean="0"/>
              <a:t> or Yahoo mail</a:t>
            </a:r>
          </a:p>
          <a:p>
            <a:pPr lvl="0">
              <a:buFont typeface="Arial" pitchFamily="34" charset="0"/>
              <a:buNone/>
            </a:pPr>
            <a:endParaRPr lang="en-US" baseline="0" noProof="0" dirty="0" smtClean="0"/>
          </a:p>
          <a:p>
            <a:pPr lvl="0">
              <a:buFont typeface="Arial" pitchFamily="34" charset="0"/>
              <a:buNone/>
            </a:pPr>
            <a:r>
              <a:rPr lang="en-US" baseline="0" noProof="0" smtClean="0"/>
              <a:t>Please </a:t>
            </a:r>
            <a:r>
              <a:rPr lang="en-US" baseline="0" noProof="0" smtClean="0"/>
              <a:t>10-15 </a:t>
            </a:r>
            <a:r>
              <a:rPr lang="en-US" baseline="0" noProof="0" dirty="0" smtClean="0"/>
              <a:t>minutes before activating your accounts at the booth after you have collected your access card.</a:t>
            </a:r>
          </a:p>
          <a:p>
            <a:pPr lvl="0">
              <a:buFont typeface="Arial" pitchFamily="34" charset="0"/>
              <a:buNone/>
            </a:pPr>
            <a:endParaRPr lang="en-US" baseline="0" noProof="0" dirty="0" smtClean="0"/>
          </a:p>
          <a:p>
            <a:pPr lvl="0">
              <a:buFont typeface="Arial" pitchFamily="34" charset="0"/>
              <a:buNone/>
            </a:pPr>
            <a:r>
              <a:rPr lang="en-US" baseline="0" noProof="0" dirty="0" smtClean="0"/>
              <a:t>You will receive the temporary password of your ‘Primary Account’ and if it is your first stay at CERN, the temporary password of your EDH account.</a:t>
            </a:r>
          </a:p>
          <a:p>
            <a:pPr lvl="1">
              <a:buFont typeface="Arial" pitchFamily="34" charset="0"/>
              <a:buChar char="•"/>
            </a:pPr>
            <a:endParaRPr lang="en-US" baseline="0" noProof="0" dirty="0" smtClean="0"/>
          </a:p>
          <a:p>
            <a:pPr marL="226817" indent="-226817" defTabSz="907268">
              <a:buFont typeface="+mj-lt"/>
              <a:buAutoNum type="arabicPeriod"/>
              <a:defRPr/>
            </a:pPr>
            <a:r>
              <a:rPr lang="en-US" baseline="0" noProof="0" dirty="0" smtClean="0"/>
              <a:t>Change immediately the received passwords you will be provided</a:t>
            </a:r>
          </a:p>
          <a:p>
            <a:pPr marL="226817" indent="-226817">
              <a:buFont typeface="+mj-lt"/>
              <a:buAutoNum type="arabicPeriod"/>
            </a:pPr>
            <a:r>
              <a:rPr lang="en-US" noProof="0" dirty="0" smtClean="0"/>
              <a:t>And</a:t>
            </a:r>
            <a:r>
              <a:rPr lang="en-US" baseline="0" noProof="0" dirty="0" smtClean="0"/>
              <a:t> y</a:t>
            </a:r>
            <a:r>
              <a:rPr lang="en-US" noProof="0" dirty="0" smtClean="0"/>
              <a:t>ou have 5 real (not</a:t>
            </a:r>
            <a:r>
              <a:rPr lang="en-US" baseline="0" noProof="0" dirty="0" smtClean="0"/>
              <a:t> working</a:t>
            </a:r>
            <a:r>
              <a:rPr lang="en-US" noProof="0" dirty="0" smtClean="0"/>
              <a:t>) days you follow a computing</a:t>
            </a:r>
            <a:r>
              <a:rPr lang="en-US" baseline="0" noProof="0" dirty="0" smtClean="0"/>
              <a:t> security course and sign the computing rules called Operational Circular #5</a:t>
            </a:r>
          </a:p>
          <a:p>
            <a:pPr marL="226817" indent="-226817">
              <a:buFont typeface="+mj-lt"/>
              <a:buAutoNum type="arabicPeriod"/>
            </a:pPr>
            <a:endParaRPr lang="en-US" baseline="0" noProof="0" dirty="0" smtClean="0"/>
          </a:p>
          <a:p>
            <a:pPr marL="226817" indent="-226817"/>
            <a:r>
              <a:rPr lang="en-US" baseline="0" noProof="0" dirty="0" smtClean="0"/>
              <a:t>You can do these actions from the portal: </a:t>
            </a:r>
            <a:r>
              <a:rPr lang="en-US" dirty="0">
                <a:sym typeface="Arial" pitchFamily="34" charset="0"/>
              </a:rPr>
              <a:t>http://cern.ch/account </a:t>
            </a: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3</a:t>
            </a:fld>
            <a:endParaRPr lang="en-US"/>
          </a:p>
        </p:txBody>
      </p:sp>
    </p:spTree>
    <p:extLst>
      <p:ext uri="{BB962C8B-B14F-4D97-AF65-F5344CB8AC3E}">
        <p14:creationId xmlns:p14="http://schemas.microsoft.com/office/powerpoint/2010/main" val="1541614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This is the wizard that will take to through the steps describes on the previous slide</a:t>
            </a:r>
            <a:endParaRPr lang="en-US" baseline="0" noProof="0" dirty="0" smtClean="0"/>
          </a:p>
          <a:p>
            <a:pPr marL="226817" indent="-226817">
              <a:buFont typeface="+mj-lt"/>
              <a:buAutoNum type="arabicPeriod"/>
            </a:pP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4</a:t>
            </a:fld>
            <a:endParaRPr lang="en-US"/>
          </a:p>
        </p:txBody>
      </p:sp>
    </p:spTree>
    <p:extLst>
      <p:ext uri="{BB962C8B-B14F-4D97-AF65-F5344CB8AC3E}">
        <p14:creationId xmlns:p14="http://schemas.microsoft.com/office/powerpoint/2010/main" val="1354944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What</a:t>
            </a:r>
            <a:r>
              <a:rPr lang="en-US" baseline="0" noProof="0" dirty="0" smtClean="0"/>
              <a:t> if you </a:t>
            </a:r>
            <a:r>
              <a:rPr lang="en-US" noProof="0" dirty="0" smtClean="0"/>
              <a:t>need </a:t>
            </a:r>
            <a:r>
              <a:rPr lang="en-US" baseline="0" noProof="0" dirty="0" smtClean="0"/>
              <a:t>to connect your personal devices.</a:t>
            </a:r>
          </a:p>
          <a:p>
            <a:endParaRPr lang="en-US" baseline="0" noProof="0" dirty="0" smtClean="0"/>
          </a:p>
          <a:p>
            <a:r>
              <a:rPr lang="en-US" baseline="0" noProof="0" dirty="0" smtClean="0"/>
              <a:t>This is possible, but first you need to register/declare your device:</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noProof="0" dirty="0" smtClean="0"/>
              <a:t>  Preferably, go to the network web site and follow the link to connect a new device</a:t>
            </a:r>
          </a:p>
          <a:p>
            <a:pPr lvl="1">
              <a:buFont typeface="Arial" pitchFamily="34" charset="0"/>
              <a:buChar char="•"/>
            </a:pPr>
            <a:r>
              <a:rPr lang="en-US" baseline="0" noProof="0" dirty="0" smtClean="0"/>
              <a:t>  Or, for mobile devices, follow the steps at the first connection </a:t>
            </a:r>
          </a:p>
          <a:p>
            <a:pPr lvl="1">
              <a:buFont typeface="Arial" pitchFamily="34" charset="0"/>
              <a:buNone/>
            </a:pPr>
            <a:endParaRPr lang="en-US" baseline="0" noProof="0" dirty="0" smtClean="0"/>
          </a:p>
          <a:p>
            <a:r>
              <a:rPr lang="en-US" baseline="0" noProof="0" dirty="0" smtClean="0"/>
              <a:t>This is simple but indispensable step.</a:t>
            </a:r>
          </a:p>
          <a:p>
            <a:endParaRPr lang="en-US" baseline="0" noProof="0" dirty="0" smtClean="0"/>
          </a:p>
        </p:txBody>
      </p:sp>
      <p:sp>
        <p:nvSpPr>
          <p:cNvPr id="4" name="Slide Number Placeholder 3"/>
          <p:cNvSpPr>
            <a:spLocks noGrp="1"/>
          </p:cNvSpPr>
          <p:nvPr>
            <p:ph type="sldNum" sz="quarter" idx="10"/>
          </p:nvPr>
        </p:nvSpPr>
        <p:spPr/>
        <p:txBody>
          <a:bodyPr/>
          <a:lstStyle/>
          <a:p>
            <a:fld id="{201D4215-7483-4846-9055-F100B378C88C}" type="slidenum">
              <a:rPr lang="en-US" smtClean="0"/>
              <a:pPr/>
              <a:t>5</a:t>
            </a:fld>
            <a:endParaRPr lang="en-US"/>
          </a:p>
        </p:txBody>
      </p:sp>
    </p:spTree>
    <p:extLst>
      <p:ext uri="{BB962C8B-B14F-4D97-AF65-F5344CB8AC3E}">
        <p14:creationId xmlns:p14="http://schemas.microsoft.com/office/powerpoint/2010/main" val="2042319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This is the link you need to follow on the net.cern.ch web site to register </a:t>
            </a:r>
            <a:r>
              <a:rPr lang="en-US" noProof="0" smtClean="0"/>
              <a:t>your</a:t>
            </a:r>
            <a:r>
              <a:rPr lang="en-US" baseline="0" noProof="0" smtClean="0"/>
              <a:t> devices.</a:t>
            </a: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6</a:t>
            </a:fld>
            <a:endParaRPr lang="en-US"/>
          </a:p>
        </p:txBody>
      </p:sp>
    </p:spTree>
    <p:extLst>
      <p:ext uri="{BB962C8B-B14F-4D97-AF65-F5344CB8AC3E}">
        <p14:creationId xmlns:p14="http://schemas.microsoft.com/office/powerpoint/2010/main" val="1195654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noProof="0" dirty="0" smtClean="0"/>
          </a:p>
          <a:p>
            <a:r>
              <a:rPr lang="en-US" baseline="0" noProof="0" dirty="0" smtClean="0"/>
              <a:t>The CERN network seems to be open, and it is so to some extend, but it is not unmanaged.</a:t>
            </a:r>
          </a:p>
          <a:p>
            <a:r>
              <a:rPr lang="en-US" baseline="0" noProof="0" dirty="0" smtClean="0"/>
              <a:t>The actions performed on the network are monitored for our security.</a:t>
            </a:r>
          </a:p>
          <a:p>
            <a:endParaRPr lang="en-US" baseline="0" noProof="0" dirty="0" smtClean="0"/>
          </a:p>
          <a:p>
            <a:r>
              <a:rPr lang="en-US" baseline="0" noProof="0" dirty="0" smtClean="0"/>
              <a:t>You do not perform unauthorized changes: e.g. you do not need to connect your printer, </a:t>
            </a:r>
            <a:r>
              <a:rPr lang="en-US" baseline="0" noProof="0" dirty="0" err="1" smtClean="0"/>
              <a:t>WiFi</a:t>
            </a:r>
            <a:r>
              <a:rPr lang="en-US" baseline="0" noProof="0" dirty="0" smtClean="0"/>
              <a:t> hotspot, rooter.</a:t>
            </a:r>
          </a:p>
          <a:p>
            <a:r>
              <a:rPr lang="en-US" baseline="0" noProof="0" dirty="0" smtClean="0"/>
              <a:t>IT offers a lot of central services to print anywhere, to connect anywhere. Do make use of these services and if you notice any missing feature or problem let us know so that we can take the corrective actions or extend the services.</a:t>
            </a:r>
          </a:p>
          <a:p>
            <a:endParaRPr lang="en-US" baseline="0" noProof="0" dirty="0" smtClean="0"/>
          </a:p>
          <a:p>
            <a:endParaRPr lang="en-US" baseline="0" noProof="0" dirty="0" smtClean="0"/>
          </a:p>
          <a:p>
            <a:r>
              <a:rPr lang="en-US" baseline="0" noProof="0" dirty="0" smtClean="0"/>
              <a:t>And of course follow the security rules that you will read and sign.</a:t>
            </a: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7</a:t>
            </a:fld>
            <a:endParaRPr lang="en-US"/>
          </a:p>
        </p:txBody>
      </p:sp>
    </p:spTree>
    <p:extLst>
      <p:ext uri="{BB962C8B-B14F-4D97-AF65-F5344CB8AC3E}">
        <p14:creationId xmlns:p14="http://schemas.microsoft.com/office/powerpoint/2010/main" val="4040889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7268">
              <a:defRPr/>
            </a:pPr>
            <a:r>
              <a:rPr lang="en-US" noProof="0" dirty="0" smtClean="0"/>
              <a:t>The rules OC5 can be found at this URL </a:t>
            </a:r>
            <a:r>
              <a:rPr lang="en-US" kern="0" dirty="0" smtClean="0"/>
              <a:t>http://cern.ch/computingrules</a:t>
            </a:r>
            <a:r>
              <a:rPr lang="en-US" noProof="0" dirty="0" smtClean="0"/>
              <a:t>.</a:t>
            </a:r>
          </a:p>
          <a:p>
            <a:pPr defTabSz="907268">
              <a:defRPr/>
            </a:pPr>
            <a:endParaRPr lang="en-US" noProof="0" dirty="0" smtClean="0"/>
          </a:p>
          <a:p>
            <a:pPr defTabSz="907268">
              <a:defRPr/>
            </a:pPr>
            <a:r>
              <a:rPr lang="en-US" noProof="0" dirty="0" smtClean="0"/>
              <a:t>They are</a:t>
            </a:r>
            <a:r>
              <a:rPr lang="en-US" baseline="0" noProof="0" dirty="0" smtClean="0"/>
              <a:t> mostly common sense.</a:t>
            </a:r>
            <a:endParaRPr lang="en-US" noProof="0" dirty="0" smtClean="0"/>
          </a:p>
          <a:p>
            <a:endParaRPr lang="en-US" noProof="0" dirty="0" smtClean="0"/>
          </a:p>
          <a:p>
            <a:r>
              <a:rPr lang="en-US" noProof="0" dirty="0" smtClean="0"/>
              <a:t>At home, at CERN</a:t>
            </a:r>
            <a:r>
              <a:rPr lang="en-US" baseline="0" noProof="0" dirty="0" smtClean="0"/>
              <a:t> you are responsible of the security of your devices, files, programs and services.</a:t>
            </a:r>
          </a:p>
          <a:p>
            <a:endParaRPr lang="en-US" baseline="0" noProof="0" dirty="0" smtClean="0"/>
          </a:p>
          <a:p>
            <a:pPr defTabSz="907268">
              <a:defRPr/>
            </a:pPr>
            <a:r>
              <a:rPr lang="en-US" baseline="0" noProof="0" dirty="0" smtClean="0"/>
              <a:t>The IT security team and all the IT services are ready to help you to fulfill this responsibility.</a:t>
            </a:r>
          </a:p>
          <a:p>
            <a:endParaRPr lang="en-US" baseline="0" noProof="0" dirty="0" smtClean="0"/>
          </a:p>
          <a:p>
            <a:r>
              <a:rPr lang="en-US" baseline="0" noProof="0" dirty="0" smtClean="0"/>
              <a:t>Your activities should not be illegal, commercial, politic nor offensive.</a:t>
            </a:r>
          </a:p>
          <a:p>
            <a:endParaRPr lang="en-US" baseline="0" noProof="0" dirty="0" smtClean="0"/>
          </a:p>
          <a:p>
            <a:r>
              <a:rPr lang="en-US" baseline="0" noProof="0" dirty="0" smtClean="0"/>
              <a:t>We can not access pornographic or illicit material.</a:t>
            </a:r>
          </a:p>
          <a:p>
            <a:endParaRPr lang="en-US" baseline="0" noProof="0" dirty="0" smtClean="0"/>
          </a:p>
        </p:txBody>
      </p:sp>
      <p:sp>
        <p:nvSpPr>
          <p:cNvPr id="4" name="Slide Number Placeholder 3"/>
          <p:cNvSpPr>
            <a:spLocks noGrp="1"/>
          </p:cNvSpPr>
          <p:nvPr>
            <p:ph type="sldNum" sz="quarter" idx="10"/>
          </p:nvPr>
        </p:nvSpPr>
        <p:spPr/>
        <p:txBody>
          <a:bodyPr/>
          <a:lstStyle/>
          <a:p>
            <a:fld id="{201D4215-7483-4846-9055-F100B378C88C}" type="slidenum">
              <a:rPr lang="en-US" smtClean="0"/>
              <a:pPr/>
              <a:t>8</a:t>
            </a:fld>
            <a:endParaRPr lang="en-US"/>
          </a:p>
        </p:txBody>
      </p:sp>
    </p:spTree>
    <p:extLst>
      <p:ext uri="{BB962C8B-B14F-4D97-AF65-F5344CB8AC3E}">
        <p14:creationId xmlns:p14="http://schemas.microsoft.com/office/powerpoint/2010/main" val="346944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Protect your devices:</a:t>
            </a:r>
          </a:p>
          <a:p>
            <a:pPr lvl="1">
              <a:buFont typeface="Arial" pitchFamily="34" charset="0"/>
              <a:buChar char="•"/>
            </a:pPr>
            <a:r>
              <a:rPr lang="en-US" noProof="0" dirty="0" smtClean="0"/>
              <a:t> The CERN anti-virus is free for home use as well. You can install it on your</a:t>
            </a:r>
            <a:r>
              <a:rPr lang="en-US" baseline="0" noProof="0" dirty="0" smtClean="0"/>
              <a:t> personal laptop</a:t>
            </a:r>
          </a:p>
          <a:p>
            <a:pPr lvl="1">
              <a:buFont typeface="Arial" pitchFamily="34" charset="0"/>
              <a:buChar char="•"/>
            </a:pPr>
            <a:r>
              <a:rPr lang="en-US" baseline="0" noProof="0" dirty="0" smtClean="0"/>
              <a:t> Do scan and update your devices on a regular basis</a:t>
            </a:r>
          </a:p>
          <a:p>
            <a:endParaRPr lang="en-US" baseline="0" noProof="0" dirty="0" smtClean="0"/>
          </a:p>
          <a:p>
            <a:r>
              <a:rPr lang="en-US" baseline="0" noProof="0" dirty="0" smtClean="0"/>
              <a:t>Be careful with mail and web</a:t>
            </a:r>
          </a:p>
          <a:p>
            <a:pPr lvl="1">
              <a:buFont typeface="Arial" pitchFamily="34" charset="0"/>
              <a:buChar char="•"/>
            </a:pPr>
            <a:r>
              <a:rPr lang="en-US" baseline="0" noProof="0" dirty="0" smtClean="0"/>
              <a:t> Stop – think and only then click</a:t>
            </a:r>
          </a:p>
          <a:p>
            <a:pPr lvl="1">
              <a:buFont typeface="Arial" pitchFamily="34" charset="0"/>
              <a:buChar char="•"/>
            </a:pPr>
            <a:r>
              <a:rPr lang="en-US" baseline="0" noProof="0" dirty="0" smtClean="0"/>
              <a:t> Do not open suspicious or unexpected attachments</a:t>
            </a:r>
          </a:p>
          <a:p>
            <a:endParaRPr lang="en-US" baseline="0" noProof="0" dirty="0" smtClean="0"/>
          </a:p>
          <a:p>
            <a:r>
              <a:rPr lang="en-US" baseline="0" noProof="0" dirty="0" smtClean="0"/>
              <a:t>Protect your passwords</a:t>
            </a:r>
          </a:p>
          <a:p>
            <a:pPr lvl="1">
              <a:buFont typeface="Arial" pitchFamily="34" charset="0"/>
              <a:buChar char="•"/>
            </a:pPr>
            <a:r>
              <a:rPr lang="en-US" baseline="0" noProof="0" dirty="0" smtClean="0"/>
              <a:t> They are personal</a:t>
            </a:r>
          </a:p>
          <a:p>
            <a:pPr lvl="1">
              <a:buFont typeface="Arial" pitchFamily="34" charset="0"/>
              <a:buChar char="•"/>
            </a:pPr>
            <a:r>
              <a:rPr lang="en-US" baseline="0" noProof="0" dirty="0" smtClean="0"/>
              <a:t> Make them complex and long</a:t>
            </a:r>
          </a:p>
          <a:p>
            <a:pPr lvl="1">
              <a:buFont typeface="Arial" pitchFamily="34" charset="0"/>
              <a:buChar char="•"/>
            </a:pPr>
            <a:r>
              <a:rPr lang="en-US" baseline="0" noProof="0" dirty="0" smtClean="0"/>
              <a:t> Do not reuse them (across accounts and over time)</a:t>
            </a:r>
          </a:p>
          <a:p>
            <a:pPr lvl="1">
              <a:buFont typeface="Arial" pitchFamily="34" charset="0"/>
              <a:buChar char="•"/>
            </a:pPr>
            <a:r>
              <a:rPr lang="en-US" baseline="0" noProof="0" dirty="0" smtClean="0"/>
              <a:t> Publishing can happen without you noticing. For example you send an email to support describing your connection problem and you leave the password in clear text. </a:t>
            </a:r>
          </a:p>
          <a:p>
            <a:pPr lvl="1">
              <a:buFont typeface="Arial" pitchFamily="34" charset="0"/>
              <a:buChar char="•"/>
            </a:pPr>
            <a:r>
              <a:rPr lang="en-US" baseline="0" noProof="0" dirty="0" smtClean="0"/>
              <a:t> And last, lock your screen otherwise the above steps are useless.</a:t>
            </a:r>
          </a:p>
          <a:p>
            <a:endParaRPr lang="en-US" baseline="0" noProof="0" dirty="0" smtClean="0"/>
          </a:p>
          <a:p>
            <a:r>
              <a:rPr lang="en-US" baseline="0" noProof="0" dirty="0" smtClean="0"/>
              <a:t>Respect copyright</a:t>
            </a:r>
          </a:p>
          <a:p>
            <a:pPr lvl="1">
              <a:buFont typeface="Arial" pitchFamily="34" charset="0"/>
              <a:buChar char="•"/>
            </a:pPr>
            <a:r>
              <a:rPr lang="en-US" baseline="0" noProof="0" dirty="0" smtClean="0"/>
              <a:t> Do not redistribute protected material</a:t>
            </a:r>
          </a:p>
          <a:p>
            <a:pPr lvl="1">
              <a:buFont typeface="Arial" pitchFamily="34" charset="0"/>
              <a:buChar char="•"/>
            </a:pPr>
            <a:r>
              <a:rPr lang="en-US" baseline="0" noProof="0" dirty="0" smtClean="0"/>
              <a:t> Avoid sharing applications and hosting services</a:t>
            </a:r>
            <a:endParaRPr lang="en-US" noProof="0" dirty="0"/>
          </a:p>
        </p:txBody>
      </p:sp>
      <p:sp>
        <p:nvSpPr>
          <p:cNvPr id="4" name="Slide Number Placeholder 3"/>
          <p:cNvSpPr>
            <a:spLocks noGrp="1"/>
          </p:cNvSpPr>
          <p:nvPr>
            <p:ph type="sldNum" sz="quarter" idx="10"/>
          </p:nvPr>
        </p:nvSpPr>
        <p:spPr/>
        <p:txBody>
          <a:bodyPr/>
          <a:lstStyle/>
          <a:p>
            <a:fld id="{201D4215-7483-4846-9055-F100B378C88C}" type="slidenum">
              <a:rPr lang="en-US" smtClean="0"/>
              <a:pPr/>
              <a:t>9</a:t>
            </a:fld>
            <a:endParaRPr lang="en-US"/>
          </a:p>
        </p:txBody>
      </p:sp>
    </p:spTree>
    <p:extLst>
      <p:ext uri="{BB962C8B-B14F-4D97-AF65-F5344CB8AC3E}">
        <p14:creationId xmlns:p14="http://schemas.microsoft.com/office/powerpoint/2010/main" val="796184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452438" indent="-452438">
              <a:spcBef>
                <a:spcPts val="2400"/>
              </a:spcBef>
              <a:buClr>
                <a:schemeClr val="tx1"/>
              </a:buClr>
              <a:buSzPct val="100000"/>
              <a:buFont typeface="Arial" pitchFamily="34" charset="0"/>
              <a:buChar char="►"/>
              <a:defRPr/>
            </a:pPr>
            <a:r>
              <a:rPr lang="fr-FR" sz="3200" dirty="0" smtClean="0"/>
              <a:t>Utilisez les services IT &amp;</a:t>
            </a:r>
            <a:br>
              <a:rPr lang="fr-FR" sz="3200" dirty="0" smtClean="0"/>
            </a:br>
            <a:r>
              <a:rPr lang="fr-FR" sz="3200" dirty="0" smtClean="0"/>
              <a:t>laissez IT s'occuper de la sécurité</a:t>
            </a:r>
          </a:p>
          <a:p>
            <a:pPr marL="452438" indent="-452438">
              <a:spcBef>
                <a:spcPts val="2400"/>
              </a:spcBef>
              <a:buClr>
                <a:schemeClr val="tx1"/>
              </a:buClr>
              <a:buSzPct val="100000"/>
              <a:buFont typeface="Arial" pitchFamily="34" charset="0"/>
              <a:buChar char="►"/>
              <a:defRPr/>
            </a:pPr>
            <a:r>
              <a:rPr lang="fr-FR" sz="3200" dirty="0" smtClean="0"/>
              <a:t>Bénéficiez de formation et d'aide:</a:t>
            </a:r>
            <a:br>
              <a:rPr lang="fr-FR" sz="3200" dirty="0" smtClean="0"/>
            </a:br>
            <a:r>
              <a:rPr lang="fr-FR" sz="3200" dirty="0" smtClean="0"/>
              <a:t>http://cern.ch/security</a:t>
            </a:r>
            <a:br>
              <a:rPr lang="fr-FR" sz="3200" dirty="0" smtClean="0"/>
            </a:br>
            <a:r>
              <a:rPr lang="fr-FR" sz="3200" dirty="0" smtClean="0"/>
              <a:t>computer.security@cern.ch</a:t>
            </a:r>
            <a:br>
              <a:rPr lang="fr-FR" sz="3200" dirty="0" smtClean="0"/>
            </a:br>
            <a:r>
              <a:rPr lang="fr-FR" sz="3200" dirty="0" smtClean="0"/>
              <a:t>http://cta.cern.ch</a:t>
            </a:r>
          </a:p>
          <a:p>
            <a:pPr>
              <a:buClr>
                <a:schemeClr val="tx1"/>
              </a:buClr>
              <a:buSzPct val="100000"/>
              <a:buFont typeface="Arial" pitchFamily="34" charset="0"/>
              <a:buChar char="►"/>
            </a:pPr>
            <a:endParaRPr lang="fr-FR" dirty="0"/>
          </a:p>
        </p:txBody>
      </p:sp>
      <p:sp>
        <p:nvSpPr>
          <p:cNvPr id="7" name="Title 6"/>
          <p:cNvSpPr>
            <a:spLocks noGrp="1"/>
          </p:cNvSpPr>
          <p:nvPr>
            <p:ph type="title"/>
          </p:nvPr>
        </p:nvSpPr>
        <p:spPr/>
        <p:txBody>
          <a:bodyPr/>
          <a:lstStyle/>
          <a:p>
            <a:r>
              <a:rPr lang="fr-CH" dirty="0" smtClean="0"/>
              <a:t>Pour la sécurité</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16478" y="0"/>
            <a:ext cx="9127522" cy="6855047"/>
          </a:xfrm>
          <a:prstGeom prst="rect">
            <a:avLst/>
          </a:prstGeom>
          <a:noFill/>
          <a:ln w="9525">
            <a:noFill/>
            <a:miter lim="800000"/>
            <a:headEnd/>
            <a:tailEnd/>
          </a:ln>
        </p:spPr>
      </p:pic>
      <p:sp>
        <p:nvSpPr>
          <p:cNvPr id="4" name="Oval 3"/>
          <p:cNvSpPr/>
          <p:nvPr/>
        </p:nvSpPr>
        <p:spPr>
          <a:xfrm>
            <a:off x="-324544" y="2348880"/>
            <a:ext cx="6624736" cy="64807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Action Button: Movie 1">
            <a:hlinkClick r:id="" action="ppaction://noaction" highlightClick="1"/>
          </p:cNvPr>
          <p:cNvSpPr/>
          <p:nvPr/>
        </p:nvSpPr>
        <p:spPr>
          <a:xfrm>
            <a:off x="5972980" y="2492896"/>
            <a:ext cx="399220" cy="399220"/>
          </a:xfrm>
          <a:prstGeom prst="actionButtonMovi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ln>
                <a:solidFill>
                  <a:srgbClr val="FF0000"/>
                </a:solidFill>
              </a:l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912" y="0"/>
            <a:ext cx="9136088" cy="6852066"/>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4147224"/>
            <a:ext cx="5088636" cy="2483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52536" y="1628800"/>
            <a:ext cx="2627784" cy="86409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Movie 5">
            <a:hlinkClick r:id="" action="ppaction://noaction" highlightClick="1"/>
          </p:cNvPr>
          <p:cNvSpPr/>
          <p:nvPr/>
        </p:nvSpPr>
        <p:spPr>
          <a:xfrm>
            <a:off x="2436086" y="2165684"/>
            <a:ext cx="399220" cy="399220"/>
          </a:xfrm>
          <a:prstGeom prst="actionButtonMovi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ln>
                <a:solidFill>
                  <a:srgbClr val="FF0000"/>
                </a:solidFill>
              </a:ln>
            </a:endParaRPr>
          </a:p>
        </p:txBody>
      </p:sp>
    </p:spTree>
    <p:extLst>
      <p:ext uri="{BB962C8B-B14F-4D97-AF65-F5344CB8AC3E}">
        <p14:creationId xmlns:p14="http://schemas.microsoft.com/office/powerpoint/2010/main" val="191605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ea typeface="ＭＳ Ｐゴシック" pitchFamily="34" charset="-128"/>
              </a:rPr>
              <a:t>Services mis à disposition</a:t>
            </a:r>
            <a:endParaRPr lang="en-US" dirty="0"/>
          </a:p>
        </p:txBody>
      </p:sp>
      <p:sp>
        <p:nvSpPr>
          <p:cNvPr id="3" name="Content Placeholder 2"/>
          <p:cNvSpPr>
            <a:spLocks noGrp="1"/>
          </p:cNvSpPr>
          <p:nvPr>
            <p:ph idx="1"/>
          </p:nvPr>
        </p:nvSpPr>
        <p:spPr/>
        <p:txBody>
          <a:bodyPr>
            <a:noAutofit/>
          </a:bodyPr>
          <a:lstStyle/>
          <a:p>
            <a:pPr>
              <a:buNone/>
            </a:pPr>
            <a:r>
              <a:rPr lang="fr-FR" sz="1700" dirty="0" err="1" smtClean="0">
                <a:ea typeface="ＭＳ Ｐゴシック" pitchFamily="34" charset="-128"/>
              </a:rPr>
              <a:t>DeskTop</a:t>
            </a:r>
            <a:r>
              <a:rPr lang="fr-FR" sz="1700" dirty="0" smtClean="0">
                <a:ea typeface="ＭＳ Ｐゴシック" pitchFamily="34" charset="-128"/>
              </a:rPr>
              <a:t> supportés et recommandés</a:t>
            </a:r>
          </a:p>
          <a:p>
            <a:pPr>
              <a:buClr>
                <a:schemeClr val="tx1"/>
              </a:buClr>
              <a:buSzPct val="100000"/>
              <a:buFont typeface="Arial" pitchFamily="34" charset="0"/>
              <a:buChar char="►"/>
            </a:pPr>
            <a:r>
              <a:rPr lang="fr-FR" sz="1700" dirty="0" smtClean="0">
                <a:ea typeface="ＭＳ Ｐゴシック" pitchFamily="34" charset="-128"/>
              </a:rPr>
              <a:t>W7 (NICE) </a:t>
            </a:r>
            <a:r>
              <a:rPr lang="fr-FR" sz="1700" dirty="0" smtClean="0">
                <a:ea typeface="ＭＳ Ｐゴシック" pitchFamily="34" charset="-128"/>
                <a:sym typeface="Wingdings" pitchFamily="2" charset="2"/>
              </a:rPr>
              <a:t>: </a:t>
            </a:r>
            <a:r>
              <a:rPr lang="fr-FR" sz="1700" dirty="0" smtClean="0">
                <a:ea typeface="ＭＳ Ｐゴシック" pitchFamily="34" charset="-128"/>
              </a:rPr>
              <a:t>http://cern.ch/winservices </a:t>
            </a:r>
          </a:p>
          <a:p>
            <a:pPr>
              <a:buClr>
                <a:schemeClr val="tx1"/>
              </a:buClr>
              <a:buSzPct val="100000"/>
              <a:buFont typeface="Arial" pitchFamily="34" charset="0"/>
              <a:buChar char="►"/>
            </a:pPr>
            <a:r>
              <a:rPr lang="fr-FR" sz="1700" dirty="0" smtClean="0">
                <a:ea typeface="ＭＳ Ｐゴシック" pitchFamily="34" charset="-128"/>
              </a:rPr>
              <a:t>SLC </a:t>
            </a:r>
            <a:r>
              <a:rPr lang="fr-FR" sz="1700" dirty="0" err="1" smtClean="0">
                <a:ea typeface="ＭＳ Ｐゴシック" pitchFamily="34" charset="-128"/>
              </a:rPr>
              <a:t>Scientific</a:t>
            </a:r>
            <a:r>
              <a:rPr lang="fr-FR" sz="1700" dirty="0" smtClean="0">
                <a:ea typeface="ＭＳ Ｐゴシック" pitchFamily="34" charset="-128"/>
              </a:rPr>
              <a:t> Linux CERN (</a:t>
            </a:r>
            <a:r>
              <a:rPr lang="fr-FR" sz="1700" dirty="0" err="1" smtClean="0"/>
              <a:t>Red</a:t>
            </a:r>
            <a:r>
              <a:rPr lang="fr-FR" sz="1700" dirty="0" smtClean="0"/>
              <a:t> </a:t>
            </a:r>
            <a:r>
              <a:rPr lang="fr-FR" sz="1700" dirty="0" err="1" smtClean="0"/>
              <a:t>Hat</a:t>
            </a:r>
            <a:r>
              <a:rPr lang="fr-FR" sz="1700" dirty="0" smtClean="0"/>
              <a:t> Enterprise Linux</a:t>
            </a:r>
            <a:r>
              <a:rPr lang="fr-FR" sz="1700" dirty="0" smtClean="0">
                <a:ea typeface="ＭＳ Ｐゴシック" pitchFamily="34" charset="-128"/>
              </a:rPr>
              <a:t>) </a:t>
            </a:r>
            <a:r>
              <a:rPr lang="fr-FR" sz="1700" dirty="0" smtClean="0">
                <a:ea typeface="ＭＳ Ｐゴシック" pitchFamily="34" charset="-128"/>
                <a:sym typeface="Wingdings" pitchFamily="2" charset="2"/>
              </a:rPr>
              <a:t>: </a:t>
            </a:r>
            <a:r>
              <a:rPr lang="fr-FR" sz="1700" dirty="0" smtClean="0">
                <a:ea typeface="ＭＳ Ｐゴシック" pitchFamily="34" charset="-128"/>
              </a:rPr>
              <a:t>http://cern.ch/linux </a:t>
            </a:r>
          </a:p>
          <a:p>
            <a:pPr>
              <a:buNone/>
            </a:pPr>
            <a:endParaRPr lang="fr-FR" sz="1700" dirty="0" smtClean="0">
              <a:ea typeface="ＭＳ Ｐゴシック" pitchFamily="34" charset="-128"/>
            </a:endParaRPr>
          </a:p>
          <a:p>
            <a:pPr>
              <a:buNone/>
            </a:pPr>
            <a:r>
              <a:rPr lang="fr-FR" sz="1700" dirty="0" smtClean="0">
                <a:ea typeface="ＭＳ Ｐゴシック" pitchFamily="34" charset="-128"/>
              </a:rPr>
              <a:t>Gestion centralisée des machines</a:t>
            </a:r>
          </a:p>
          <a:p>
            <a:pPr>
              <a:buClr>
                <a:schemeClr val="tx1"/>
              </a:buClr>
              <a:buSzPct val="100000"/>
              <a:buFont typeface="Arial" pitchFamily="34" charset="0"/>
              <a:buChar char="►"/>
            </a:pPr>
            <a:r>
              <a:rPr lang="fr-FR" sz="1700" dirty="0" smtClean="0">
                <a:ea typeface="ＭＳ Ｐゴシック" pitchFamily="34" charset="-128"/>
              </a:rPr>
              <a:t>Gestions des installations centralisés / mises à jours / répertoires Home / systèmes de fichiers partagé / répertoires par département / sauvegarde des données</a:t>
            </a:r>
          </a:p>
          <a:p>
            <a:pPr>
              <a:buNone/>
            </a:pPr>
            <a:endParaRPr lang="fr-FR" sz="1700" dirty="0" smtClean="0">
              <a:ea typeface="ＭＳ Ｐゴシック" pitchFamily="34" charset="-128"/>
            </a:endParaRPr>
          </a:p>
          <a:p>
            <a:pPr>
              <a:buNone/>
            </a:pPr>
            <a:r>
              <a:rPr lang="fr-FR" sz="1700" dirty="0" smtClean="0">
                <a:ea typeface="ＭＳ Ｐゴシック" pitchFamily="34" charset="-128"/>
              </a:rPr>
              <a:t>Supporté mais pas géré centralement</a:t>
            </a:r>
          </a:p>
          <a:p>
            <a:pPr>
              <a:buClr>
                <a:schemeClr val="tx1"/>
              </a:buClr>
              <a:buSzPct val="100000"/>
              <a:buFont typeface="Arial" pitchFamily="34" charset="0"/>
              <a:buChar char="►"/>
            </a:pPr>
            <a:r>
              <a:rPr lang="fr-FR" sz="1700" dirty="0" smtClean="0">
                <a:ea typeface="ＭＳ Ｐゴシック" pitchFamily="34" charset="-128"/>
              </a:rPr>
              <a:t>Mac </a:t>
            </a:r>
            <a:r>
              <a:rPr lang="fr-FR" sz="1700" dirty="0" smtClean="0">
                <a:ea typeface="ＭＳ Ｐゴシック" pitchFamily="34" charset="-128"/>
                <a:sym typeface="Wingdings" pitchFamily="2" charset="2"/>
              </a:rPr>
              <a:t>: http://c</a:t>
            </a:r>
            <a:r>
              <a:rPr lang="fr-FR" sz="1700" dirty="0" smtClean="0">
                <a:ea typeface="ＭＳ Ｐゴシック" pitchFamily="34" charset="-128"/>
              </a:rPr>
              <a:t>ern.ch/mac</a:t>
            </a:r>
          </a:p>
          <a:p>
            <a:pPr>
              <a:buClr>
                <a:schemeClr val="tx1"/>
              </a:buClr>
              <a:buSzPct val="100000"/>
              <a:buFont typeface="Arial" pitchFamily="34" charset="0"/>
              <a:buChar char="►"/>
            </a:pPr>
            <a:r>
              <a:rPr lang="fr-FR" sz="1700" dirty="0" err="1" smtClean="0">
                <a:ea typeface="ＭＳ Ｐゴシック" pitchFamily="34" charset="-128"/>
              </a:rPr>
              <a:t>Egroup</a:t>
            </a:r>
            <a:r>
              <a:rPr lang="fr-FR" sz="1700" dirty="0" smtClean="0">
                <a:ea typeface="ＭＳ Ｐゴシック" pitchFamily="34" charset="-128"/>
              </a:rPr>
              <a:t>: support-macosx@cern.ch</a:t>
            </a:r>
            <a:endParaRPr lang="fr-FR" sz="1700" b="1" dirty="0" smtClean="0">
              <a:ea typeface="ＭＳ Ｐゴシック" pitchFamily="34" charset="-128"/>
            </a:endParaRPr>
          </a:p>
          <a:p>
            <a:pPr>
              <a:buNone/>
            </a:pPr>
            <a:endParaRPr lang="fr-FR" sz="1700" dirty="0" smtClean="0">
              <a:ea typeface="ＭＳ Ｐゴシック" pitchFamily="34" charset="-128"/>
            </a:endParaRPr>
          </a:p>
          <a:p>
            <a:pPr>
              <a:buNone/>
            </a:pPr>
            <a:r>
              <a:rPr lang="fr-FR" sz="1700" dirty="0" smtClean="0">
                <a:ea typeface="ＭＳ Ｐゴシック" pitchFamily="34" charset="-128"/>
              </a:rPr>
              <a:t>Non supporté mais ‘</a:t>
            </a:r>
            <a:r>
              <a:rPr lang="fr-FR" sz="1700" dirty="0" err="1" smtClean="0">
                <a:ea typeface="ＭＳ Ｐゴシック" pitchFamily="34" charset="-128"/>
              </a:rPr>
              <a:t>community</a:t>
            </a:r>
            <a:r>
              <a:rPr lang="fr-FR" sz="1700" dirty="0" smtClean="0">
                <a:ea typeface="ＭＳ Ｐゴシック" pitchFamily="34" charset="-128"/>
              </a:rPr>
              <a:t> fora’ (</a:t>
            </a:r>
            <a:r>
              <a:rPr lang="fr-FR" sz="1700" dirty="0" err="1" smtClean="0">
                <a:ea typeface="ＭＳ Ｐゴシック" pitchFamily="34" charset="-128"/>
              </a:rPr>
              <a:t>Android</a:t>
            </a:r>
            <a:r>
              <a:rPr lang="fr-FR" sz="1700" dirty="0" smtClean="0">
                <a:ea typeface="ＭＳ Ｐゴシック" pitchFamily="34" charset="-128"/>
              </a:rPr>
              <a:t>, Ios)</a:t>
            </a:r>
            <a:endParaRPr lang="fr-FR" sz="17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ea typeface="ＭＳ Ｐゴシック" pitchFamily="34" charset="-128"/>
              </a:rPr>
              <a:t>S</a:t>
            </a:r>
            <a:r>
              <a:rPr lang="fr-FR" altLang="en-US" dirty="0" smtClean="0">
                <a:ea typeface="ＭＳ Ｐゴシック" pitchFamily="34" charset="-128"/>
              </a:rPr>
              <a:t>’</a:t>
            </a:r>
            <a:r>
              <a:rPr lang="fr-FR" dirty="0" smtClean="0">
                <a:ea typeface="ＭＳ Ｐゴシック" pitchFamily="34" charset="-128"/>
              </a:rPr>
              <a:t>informer</a:t>
            </a:r>
            <a:endParaRPr lang="en-US" dirty="0"/>
          </a:p>
        </p:txBody>
      </p:sp>
      <p:sp>
        <p:nvSpPr>
          <p:cNvPr id="3" name="Content Placeholder 2"/>
          <p:cNvSpPr>
            <a:spLocks noGrp="1"/>
          </p:cNvSpPr>
          <p:nvPr>
            <p:ph idx="1"/>
          </p:nvPr>
        </p:nvSpPr>
        <p:spPr/>
        <p:txBody>
          <a:bodyPr>
            <a:normAutofit/>
          </a:bodyPr>
          <a:lstStyle/>
          <a:p>
            <a:pPr>
              <a:buClr>
                <a:schemeClr val="tx1"/>
              </a:buClr>
              <a:buFont typeface="Arial" pitchFamily="34" charset="0"/>
              <a:buChar char="►"/>
            </a:pPr>
            <a:r>
              <a:rPr lang="en-US" dirty="0" smtClean="0">
                <a:solidFill>
                  <a:srgbClr val="3861AA"/>
                </a:solidFill>
                <a:ea typeface="ＭＳ Ｐゴシック" pitchFamily="34" charset="-128"/>
              </a:rPr>
              <a:t>CERN Alerts</a:t>
            </a:r>
          </a:p>
          <a:p>
            <a:pPr>
              <a:buClr>
                <a:schemeClr val="tx1"/>
              </a:buClr>
              <a:buFont typeface="Arial" pitchFamily="34" charset="0"/>
              <a:buChar char="►"/>
            </a:pPr>
            <a:endParaRPr lang="en-US" sz="2600" dirty="0" smtClean="0">
              <a:solidFill>
                <a:srgbClr val="3861AA"/>
              </a:solidFill>
              <a:ea typeface="ＭＳ Ｐゴシック" pitchFamily="34" charset="-128"/>
            </a:endParaRPr>
          </a:p>
          <a:p>
            <a:pPr>
              <a:buClr>
                <a:schemeClr val="tx1"/>
              </a:buClr>
              <a:buFont typeface="Arial" pitchFamily="34" charset="0"/>
              <a:buChar char="►"/>
            </a:pPr>
            <a:r>
              <a:rPr lang="en-US" dirty="0" smtClean="0">
                <a:solidFill>
                  <a:srgbClr val="3861AA"/>
                </a:solidFill>
                <a:ea typeface="ＭＳ Ｐゴシック" pitchFamily="34" charset="-128"/>
              </a:rPr>
              <a:t>IT Web Page</a:t>
            </a:r>
          </a:p>
          <a:p>
            <a:pPr lvl="1">
              <a:buClr>
                <a:schemeClr val="tx1"/>
              </a:buClr>
              <a:buSzPct val="80000"/>
              <a:buFont typeface="Arial" pitchFamily="34" charset="0"/>
              <a:buChar char="►"/>
            </a:pPr>
            <a:r>
              <a:rPr lang="en-US" dirty="0" smtClean="0">
                <a:solidFill>
                  <a:srgbClr val="3861AA"/>
                </a:solidFill>
                <a:ea typeface="ＭＳ Ｐゴシック" pitchFamily="34" charset="-128"/>
              </a:rPr>
              <a:t>http://cern.ch/it </a:t>
            </a:r>
          </a:p>
          <a:p>
            <a:pPr lvl="1">
              <a:buClr>
                <a:schemeClr val="tx1"/>
              </a:buClr>
              <a:buNone/>
            </a:pPr>
            <a:endParaRPr lang="en-US" dirty="0" smtClean="0">
              <a:solidFill>
                <a:srgbClr val="3861AA"/>
              </a:solidFill>
              <a:ea typeface="ＭＳ Ｐゴシック" pitchFamily="34" charset="-128"/>
            </a:endParaRPr>
          </a:p>
          <a:p>
            <a:pPr>
              <a:buClr>
                <a:schemeClr val="tx1"/>
              </a:buClr>
              <a:buFont typeface="Arial" pitchFamily="34" charset="0"/>
              <a:buChar char="►"/>
            </a:pPr>
            <a:r>
              <a:rPr lang="en-US" dirty="0" smtClean="0">
                <a:solidFill>
                  <a:srgbClr val="3861AA"/>
                </a:solidFill>
                <a:ea typeface="ＭＳ Ｐゴシック" pitchFamily="34" charset="-128"/>
              </a:rPr>
              <a:t>CERN Web Page</a:t>
            </a:r>
          </a:p>
          <a:p>
            <a:pPr lvl="1">
              <a:buClr>
                <a:schemeClr val="tx1"/>
              </a:buClr>
              <a:buSzPct val="80000"/>
              <a:buFont typeface="Arial" pitchFamily="34" charset="0"/>
              <a:buChar char="►"/>
            </a:pPr>
            <a:r>
              <a:rPr lang="en-US" dirty="0" smtClean="0">
                <a:solidFill>
                  <a:srgbClr val="3861AA"/>
                </a:solidFill>
                <a:ea typeface="ＭＳ Ｐゴシック" pitchFamily="34" charset="-128"/>
              </a:rPr>
              <a:t>http://</a:t>
            </a:r>
            <a:r>
              <a:rPr lang="en-US" dirty="0">
                <a:solidFill>
                  <a:srgbClr val="3861AA"/>
                </a:solidFill>
                <a:ea typeface="ＭＳ Ｐゴシック" pitchFamily="34" charset="-128"/>
              </a:rPr>
              <a:t>cern.ch/directory </a:t>
            </a:r>
            <a:endParaRPr lang="en-US" dirty="0" smtClean="0">
              <a:solidFill>
                <a:srgbClr val="3861AA"/>
              </a:solidFill>
              <a:ea typeface="ＭＳ Ｐゴシック" pitchFamily="34" charset="-128"/>
            </a:endParaRPr>
          </a:p>
        </p:txBody>
      </p:sp>
      <p:pic>
        <p:nvPicPr>
          <p:cNvPr id="4" name="Picture 7" descr="info"/>
          <p:cNvPicPr>
            <a:picLocks noChangeAspect="1" noChangeArrowheads="1"/>
          </p:cNvPicPr>
          <p:nvPr/>
        </p:nvPicPr>
        <p:blipFill>
          <a:blip r:embed="rId3" cstate="print"/>
          <a:srcRect/>
          <a:stretch>
            <a:fillRect/>
          </a:stretch>
        </p:blipFill>
        <p:spPr bwMode="auto">
          <a:xfrm>
            <a:off x="7740352" y="404664"/>
            <a:ext cx="682625" cy="67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43608" y="5445224"/>
            <a:ext cx="7344816" cy="646331"/>
          </a:xfrm>
          <a:prstGeom prst="rect">
            <a:avLst/>
          </a:prstGeom>
        </p:spPr>
        <p:txBody>
          <a:bodyPr wrap="square">
            <a:spAutoFit/>
          </a:bodyPr>
          <a:lstStyle/>
          <a:p>
            <a:pPr>
              <a:buClr>
                <a:schemeClr val="tx1"/>
              </a:buClr>
              <a:buSzPct val="80000"/>
            </a:pPr>
            <a:r>
              <a:rPr lang="en-US" dirty="0" err="1" smtClean="0">
                <a:solidFill>
                  <a:srgbClr val="3861AA"/>
                </a:solidFill>
                <a:ea typeface="ＭＳ Ｐゴシック" pitchFamily="34" charset="-128"/>
              </a:rPr>
              <a:t>Utilisateurs</a:t>
            </a:r>
            <a:r>
              <a:rPr lang="en-US" dirty="0" smtClean="0">
                <a:solidFill>
                  <a:srgbClr val="3861AA"/>
                </a:solidFill>
                <a:ea typeface="ＭＳ Ｐゴシック" pitchFamily="34" charset="-128"/>
              </a:rPr>
              <a:t> Mac/Linux </a:t>
            </a:r>
            <a:r>
              <a:rPr lang="en-US" dirty="0" err="1" smtClean="0">
                <a:solidFill>
                  <a:srgbClr val="3861AA"/>
                </a:solidFill>
                <a:ea typeface="ＭＳ Ｐゴシック" pitchFamily="34" charset="-128"/>
              </a:rPr>
              <a:t>voir</a:t>
            </a:r>
            <a:r>
              <a:rPr lang="en-US" dirty="0" smtClean="0">
                <a:solidFill>
                  <a:srgbClr val="3861AA"/>
                </a:solidFill>
                <a:ea typeface="ＭＳ Ｐゴシック" pitchFamily="34" charset="-128"/>
              </a:rPr>
              <a:t> article KB (portal) </a:t>
            </a:r>
            <a:r>
              <a:rPr lang="en-US" dirty="0" smtClean="0">
                <a:solidFill>
                  <a:srgbClr val="3861AA"/>
                </a:solidFill>
                <a:ea typeface="ＭＳ Ｐゴシック" pitchFamily="34" charset="-128"/>
                <a:sym typeface="Wingdings" pitchFamily="2" charset="2"/>
              </a:rPr>
              <a:t></a:t>
            </a:r>
            <a:r>
              <a:rPr lang="en-US" altLang="en-US" dirty="0" smtClean="0">
                <a:solidFill>
                  <a:srgbClr val="3861AA"/>
                </a:solidFill>
                <a:ea typeface="ＭＳ Ｐゴシック" pitchFamily="34" charset="-128"/>
              </a:rPr>
              <a:t>‘</a:t>
            </a:r>
            <a:r>
              <a:rPr lang="en-US" dirty="0" smtClean="0">
                <a:solidFill>
                  <a:srgbClr val="3861AA"/>
                </a:solidFill>
                <a:ea typeface="ＭＳ Ｐゴシック" pitchFamily="34" charset="-128"/>
              </a:rPr>
              <a:t>What is CERN </a:t>
            </a:r>
            <a:r>
              <a:rPr lang="en-US" dirty="0" err="1" smtClean="0">
                <a:solidFill>
                  <a:srgbClr val="3861AA"/>
                </a:solidFill>
                <a:ea typeface="ＭＳ Ｐゴシック" pitchFamily="34" charset="-128"/>
              </a:rPr>
              <a:t>Alerter</a:t>
            </a:r>
            <a:r>
              <a:rPr lang="en-US" altLang="en-US" dirty="0" smtClean="0">
                <a:solidFill>
                  <a:srgbClr val="3861AA"/>
                </a:solidFill>
                <a:ea typeface="ＭＳ Ｐゴシック" pitchFamily="34" charset="-128"/>
              </a:rPr>
              <a:t>’</a:t>
            </a:r>
            <a:br>
              <a:rPr lang="en-US" altLang="en-US" dirty="0" smtClean="0">
                <a:solidFill>
                  <a:srgbClr val="3861AA"/>
                </a:solidFill>
                <a:ea typeface="ＭＳ Ｐゴシック" pitchFamily="34" charset="-128"/>
              </a:rPr>
            </a:br>
            <a:r>
              <a:rPr lang="en-US" altLang="en-US" dirty="0" smtClean="0">
                <a:solidFill>
                  <a:srgbClr val="3861AA"/>
                </a:solidFill>
                <a:ea typeface="ＭＳ Ｐゴシック" pitchFamily="34" charset="-128"/>
              </a:rPr>
              <a:t>RSS </a:t>
            </a:r>
            <a:r>
              <a:rPr lang="en-US" altLang="en-US" smtClean="0">
                <a:solidFill>
                  <a:srgbClr val="3861AA"/>
                </a:solidFill>
                <a:ea typeface="ＭＳ Ｐゴシック" pitchFamily="34" charset="-128"/>
              </a:rPr>
              <a:t>feed au </a:t>
            </a:r>
            <a:r>
              <a:rPr lang="en-GB" smtClean="0"/>
              <a:t>http</a:t>
            </a:r>
            <a:r>
              <a:rPr lang="en-GB" dirty="0" smtClean="0"/>
              <a:t>://cern.ch/cernalerts</a:t>
            </a:r>
            <a:endParaRPr lang="en-US" altLang="en-US" dirty="0" smtClean="0">
              <a:solidFill>
                <a:srgbClr val="3861AA"/>
              </a:solidFill>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274" y="357383"/>
            <a:ext cx="76200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Oval 18"/>
          <p:cNvSpPr/>
          <p:nvPr/>
        </p:nvSpPr>
        <p:spPr>
          <a:xfrm>
            <a:off x="971600" y="3212976"/>
            <a:ext cx="5112568" cy="201622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419872" y="2276872"/>
            <a:ext cx="1296144" cy="72008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6084168" y="6093296"/>
            <a:ext cx="2609374" cy="523220"/>
          </a:xfrm>
          <a:prstGeom prst="rect">
            <a:avLst/>
          </a:prstGeom>
        </p:spPr>
        <p:txBody>
          <a:bodyPr wrap="square">
            <a:spAutoFit/>
          </a:bodyPr>
          <a:lstStyle/>
          <a:p>
            <a:r>
              <a:rPr lang="fr-FR" sz="2800" dirty="0">
                <a:sym typeface="Arial" pitchFamily="34" charset="0"/>
              </a:rPr>
              <a:t>http://</a:t>
            </a:r>
            <a:r>
              <a:rPr lang="fr-FR" sz="2800" dirty="0" smtClean="0">
                <a:sym typeface="Arial" pitchFamily="34" charset="0"/>
              </a:rPr>
              <a:t>cern.ch/it</a:t>
            </a:r>
            <a:endParaRPr lang="en-GB" sz="2800" dirty="0"/>
          </a:p>
        </p:txBody>
      </p:sp>
      <p:sp>
        <p:nvSpPr>
          <p:cNvPr id="7" name="Oval 6"/>
          <p:cNvSpPr/>
          <p:nvPr/>
        </p:nvSpPr>
        <p:spPr>
          <a:xfrm>
            <a:off x="2123728" y="1073756"/>
            <a:ext cx="1296144" cy="28803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680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1800" y="2515818"/>
            <a:ext cx="8265984" cy="3217438"/>
          </a:xfrm>
        </p:spPr>
        <p:txBody>
          <a:bodyPr>
            <a:normAutofit/>
          </a:bodyPr>
          <a:lstStyle/>
          <a:p>
            <a:r>
              <a:rPr lang="en-US" dirty="0" smtClean="0">
                <a:ea typeface="ＭＳ Ｐゴシック" pitchFamily="34" charset="-128"/>
              </a:rPr>
              <a:t>Les Services </a:t>
            </a:r>
            <a:r>
              <a:rPr lang="en-US" dirty="0" err="1" smtClean="0">
                <a:ea typeface="ＭＳ Ｐゴシック" pitchFamily="34" charset="-128"/>
              </a:rPr>
              <a:t>Informatiques</a:t>
            </a:r>
            <a:r>
              <a:rPr lang="en-US" dirty="0" smtClean="0">
                <a:ea typeface="ＭＳ Ｐゴシック" pitchFamily="34" charset="-128"/>
              </a:rPr>
              <a:t/>
            </a:r>
            <a:br>
              <a:rPr lang="en-US" dirty="0" smtClean="0">
                <a:ea typeface="ＭＳ Ｐゴシック" pitchFamily="34" charset="-128"/>
              </a:rPr>
            </a:br>
            <a:r>
              <a:rPr lang="en-US" sz="3600" dirty="0" smtClean="0">
                <a:ea typeface="ＭＳ Ｐゴシック" pitchFamily="34" charset="-128"/>
              </a:rPr>
              <a:t>Induction</a:t>
            </a:r>
            <a:br>
              <a:rPr lang="en-US" sz="3600" dirty="0" smtClean="0">
                <a:ea typeface="ＭＳ Ｐゴシック" pitchFamily="34" charset="-128"/>
              </a:rPr>
            </a:br>
            <a:r>
              <a:rPr lang="en-US" sz="3600" dirty="0" smtClean="0">
                <a:ea typeface="ＭＳ Ｐゴシック" pitchFamily="34" charset="-128"/>
              </a:rPr>
              <a:t/>
            </a:r>
            <a:br>
              <a:rPr lang="en-US" sz="3600" dirty="0" smtClean="0">
                <a:ea typeface="ＭＳ Ｐゴシック" pitchFamily="34" charset="-128"/>
              </a:rPr>
            </a:br>
            <a:r>
              <a:rPr lang="en-US" sz="3600" dirty="0" smtClean="0">
                <a:ea typeface="ＭＳ Ｐゴシック" pitchFamily="34" charset="-128"/>
              </a:rPr>
              <a:t/>
            </a:r>
            <a:br>
              <a:rPr lang="en-US" sz="3600" dirty="0" smtClean="0">
                <a:ea typeface="ＭＳ Ｐゴシック" pitchFamily="34" charset="-128"/>
              </a:rPr>
            </a:br>
            <a:r>
              <a:rPr lang="en-US" sz="2000" dirty="0" smtClean="0">
                <a:ea typeface="ＭＳ Ｐゴシック" pitchFamily="34" charset="-128"/>
              </a:rPr>
              <a:t/>
            </a:r>
            <a:br>
              <a:rPr lang="en-US" sz="2000" dirty="0" smtClean="0">
                <a:ea typeface="ＭＳ Ｐゴシック" pitchFamily="34" charset="-128"/>
              </a:rPr>
            </a:br>
            <a:r>
              <a:rPr lang="en-US" sz="2000" dirty="0" smtClean="0">
                <a:ea typeface="ＭＳ Ｐゴシック" pitchFamily="34" charset="-128"/>
              </a:rPr>
              <a:t/>
            </a:r>
            <a:br>
              <a:rPr lang="en-US" sz="2000" dirty="0" smtClean="0">
                <a:ea typeface="ＭＳ Ｐゴシック" pitchFamily="34" charset="-128"/>
              </a:rPr>
            </a:br>
            <a:r>
              <a:rPr lang="en-US" sz="1000" b="0" dirty="0" smtClean="0">
                <a:ea typeface="ＭＳ Ｐゴシック" pitchFamily="34" charset="-128"/>
              </a:rPr>
              <a:t>v 5.05</a:t>
            </a:r>
            <a:endParaRPr lang="en-US" sz="1000" b="0"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marL="304800" indent="-265113">
              <a:lnSpc>
                <a:spcPct val="90000"/>
              </a:lnSpc>
              <a:spcBef>
                <a:spcPts val="600"/>
              </a:spcBef>
              <a:defRPr/>
            </a:pPr>
            <a:r>
              <a:rPr lang="fr-FR" sz="4800" b="1" dirty="0" smtClean="0"/>
              <a:t>Obtenir un compte</a:t>
            </a:r>
          </a:p>
        </p:txBody>
      </p:sp>
      <p:sp>
        <p:nvSpPr>
          <p:cNvPr id="5" name="Content Placeholder 4"/>
          <p:cNvSpPr>
            <a:spLocks noGrp="1"/>
          </p:cNvSpPr>
          <p:nvPr>
            <p:ph idx="1"/>
          </p:nvPr>
        </p:nvSpPr>
        <p:spPr>
          <a:xfrm>
            <a:off x="251520" y="1325606"/>
            <a:ext cx="8892480" cy="4667421"/>
          </a:xfrm>
        </p:spPr>
        <p:txBody>
          <a:bodyPr>
            <a:noAutofit/>
          </a:bodyPr>
          <a:lstStyle/>
          <a:p>
            <a:pPr marL="382587" indent="-342900">
              <a:lnSpc>
                <a:spcPct val="90000"/>
              </a:lnSpc>
              <a:spcBef>
                <a:spcPts val="600"/>
              </a:spcBef>
              <a:buClr>
                <a:srgbClr val="3861AA"/>
              </a:buClr>
              <a:buSzPct val="100000"/>
              <a:buFont typeface="+mj-lt"/>
              <a:buAutoNum type="arabicPeriod"/>
              <a:defRPr/>
            </a:pPr>
            <a:r>
              <a:rPr lang="fr-FR" altLang="ja-JP" sz="1700" dirty="0" smtClean="0"/>
              <a:t>Au Service Enregistrement (Bat 55/1),</a:t>
            </a:r>
            <a:br>
              <a:rPr lang="fr-FR" altLang="ja-JP" sz="1700" dirty="0" smtClean="0"/>
            </a:br>
            <a:r>
              <a:rPr lang="fr-FR" altLang="ja-JP" sz="1700" dirty="0" smtClean="0"/>
              <a:t>vos comptes ‘</a:t>
            </a:r>
            <a:r>
              <a:rPr lang="fr-FR" altLang="ja-JP" sz="1700" dirty="0" err="1" smtClean="0"/>
              <a:t>Primary</a:t>
            </a:r>
            <a:r>
              <a:rPr lang="fr-FR" altLang="ja-JP" sz="1700" dirty="0" smtClean="0"/>
              <a:t>’, mail et EDH sont </a:t>
            </a:r>
            <a:r>
              <a:rPr lang="fr-FR" altLang="ja-JP" sz="1700" dirty="0"/>
              <a:t>crées, </a:t>
            </a:r>
            <a:br>
              <a:rPr lang="fr-FR" altLang="ja-JP" sz="1700" dirty="0"/>
            </a:br>
            <a:r>
              <a:rPr lang="fr-FR" altLang="ja-JP" sz="1700" dirty="0"/>
              <a:t>en même temps que votre carte d’accès,</a:t>
            </a:r>
            <a:endParaRPr lang="fr-FR" altLang="ja-JP" sz="1700" dirty="0" smtClean="0"/>
          </a:p>
          <a:p>
            <a:pPr marL="382587" indent="-342900">
              <a:lnSpc>
                <a:spcPct val="90000"/>
              </a:lnSpc>
              <a:spcBef>
                <a:spcPts val="600"/>
              </a:spcBef>
              <a:buClr>
                <a:srgbClr val="3861AA"/>
              </a:buClr>
              <a:buSzPct val="100000"/>
              <a:buFont typeface="+mj-lt"/>
              <a:buAutoNum type="arabicPeriod"/>
              <a:defRPr/>
            </a:pPr>
            <a:endParaRPr lang="fr-FR" sz="1700" dirty="0" smtClean="0"/>
          </a:p>
          <a:p>
            <a:pPr marL="382587" indent="-342900">
              <a:lnSpc>
                <a:spcPct val="90000"/>
              </a:lnSpc>
              <a:spcBef>
                <a:spcPts val="600"/>
              </a:spcBef>
              <a:buClr>
                <a:srgbClr val="3861AA"/>
              </a:buClr>
              <a:buSzPct val="100000"/>
              <a:buFont typeface="+mj-lt"/>
              <a:buAutoNum type="arabicPeriod"/>
              <a:defRPr/>
            </a:pPr>
            <a:r>
              <a:rPr lang="fr-FR" sz="1700" dirty="0" smtClean="0"/>
              <a:t>Activation des comptes au Service Desk (B 55/2-001)</a:t>
            </a:r>
          </a:p>
          <a:p>
            <a:pPr marL="716280" lvl="1" indent="-265113">
              <a:lnSpc>
                <a:spcPct val="90000"/>
              </a:lnSpc>
              <a:spcBef>
                <a:spcPts val="600"/>
              </a:spcBef>
              <a:buClr>
                <a:srgbClr val="3861AA"/>
              </a:buClr>
              <a:buSzPct val="100000"/>
              <a:buFont typeface="Times New Roman" pitchFamily="18" charset="0"/>
              <a:buChar char="►"/>
              <a:defRPr/>
            </a:pPr>
            <a:r>
              <a:rPr lang="fr-FR" altLang="ja-JP" sz="1700" dirty="0" smtClean="0"/>
              <a:t>Borne au Service Desk avec carte d’accès</a:t>
            </a:r>
          </a:p>
          <a:p>
            <a:pPr marL="716280" lvl="1" indent="-265113">
              <a:lnSpc>
                <a:spcPct val="90000"/>
              </a:lnSpc>
              <a:spcBef>
                <a:spcPts val="600"/>
              </a:spcBef>
              <a:buClr>
                <a:srgbClr val="3861AA"/>
              </a:buClr>
              <a:buSzPct val="100000"/>
              <a:buFont typeface="Times New Roman" pitchFamily="18" charset="0"/>
              <a:buChar char="►"/>
              <a:defRPr/>
            </a:pPr>
            <a:r>
              <a:rPr lang="fr-FR" altLang="ja-JP" sz="1700" dirty="0" smtClean="0"/>
              <a:t>Envoyant un scan de votre pièce d’identité avec e-mail extérieur au Service Desk</a:t>
            </a:r>
          </a:p>
          <a:p>
            <a:pPr marL="716280" lvl="1" indent="-265113">
              <a:lnSpc>
                <a:spcPct val="90000"/>
              </a:lnSpc>
              <a:spcBef>
                <a:spcPts val="600"/>
              </a:spcBef>
              <a:buClr>
                <a:srgbClr val="3861AA"/>
              </a:buClr>
              <a:buSzPct val="100000"/>
              <a:buFont typeface="Times New Roman" pitchFamily="18" charset="0"/>
              <a:buChar char="►"/>
              <a:defRPr/>
            </a:pPr>
            <a:endParaRPr lang="fr-FR" altLang="ja-JP" sz="1700" dirty="0" smtClean="0"/>
          </a:p>
          <a:p>
            <a:pPr marL="304800" indent="-265113">
              <a:lnSpc>
                <a:spcPct val="90000"/>
              </a:lnSpc>
              <a:spcBef>
                <a:spcPts val="600"/>
              </a:spcBef>
              <a:buClr>
                <a:srgbClr val="3861AA"/>
              </a:buClr>
              <a:buSzPct val="100000"/>
              <a:buNone/>
              <a:defRPr/>
            </a:pPr>
            <a:r>
              <a:rPr lang="fr-FR" altLang="ja-JP" sz="1700" dirty="0" smtClean="0">
                <a:sym typeface="Wingdings" pitchFamily="2" charset="2"/>
              </a:rPr>
              <a:t>  </a:t>
            </a:r>
            <a:r>
              <a:rPr lang="fr-FR" altLang="ja-JP" sz="1700" dirty="0" smtClean="0"/>
              <a:t>Mots de passe temporaire:  1/ ‘</a:t>
            </a:r>
            <a:r>
              <a:rPr lang="fr-FR" altLang="ja-JP" sz="1700" dirty="0" err="1" smtClean="0"/>
              <a:t>Primary</a:t>
            </a:r>
            <a:r>
              <a:rPr lang="fr-FR" altLang="ja-JP" sz="1700" dirty="0" smtClean="0"/>
              <a:t> Account’    2 / Signature EDH</a:t>
            </a:r>
          </a:p>
          <a:p>
            <a:pPr marL="496887">
              <a:lnSpc>
                <a:spcPct val="90000"/>
              </a:lnSpc>
              <a:spcBef>
                <a:spcPts val="600"/>
              </a:spcBef>
              <a:buClr>
                <a:srgbClr val="3861AA"/>
              </a:buClr>
              <a:buSzPct val="100000"/>
              <a:buFont typeface="+mj-lt"/>
              <a:buAutoNum type="arabicPeriod"/>
              <a:defRPr/>
            </a:pPr>
            <a:endParaRPr lang="fr-FR" sz="1700" dirty="0" smtClean="0">
              <a:sym typeface="Arial" pitchFamily="34" charset="0"/>
            </a:endParaRPr>
          </a:p>
          <a:p>
            <a:pPr marL="496887">
              <a:lnSpc>
                <a:spcPct val="90000"/>
              </a:lnSpc>
              <a:spcBef>
                <a:spcPts val="600"/>
              </a:spcBef>
              <a:buClr>
                <a:srgbClr val="3861AA"/>
              </a:buClr>
              <a:buSzPct val="100000"/>
              <a:buFont typeface="+mj-lt"/>
              <a:buAutoNum type="arabicPeriod"/>
              <a:defRPr/>
            </a:pPr>
            <a:r>
              <a:rPr lang="fr-FR" sz="1700" dirty="0" smtClean="0">
                <a:sym typeface="Arial" pitchFamily="34" charset="0"/>
              </a:rPr>
              <a:t>Changez </a:t>
            </a:r>
            <a:r>
              <a:rPr lang="fr-FR" sz="1700" u="sng" dirty="0" smtClean="0">
                <a:sym typeface="Arial" pitchFamily="34" charset="0"/>
              </a:rPr>
              <a:t>immédiatement</a:t>
            </a:r>
            <a:r>
              <a:rPr lang="fr-FR" sz="1700" dirty="0" smtClean="0">
                <a:sym typeface="Arial" pitchFamily="34" charset="0"/>
              </a:rPr>
              <a:t> vos 2 mots de passe</a:t>
            </a:r>
          </a:p>
          <a:p>
            <a:pPr marL="496887">
              <a:lnSpc>
                <a:spcPct val="90000"/>
              </a:lnSpc>
              <a:spcBef>
                <a:spcPts val="600"/>
              </a:spcBef>
              <a:buClr>
                <a:srgbClr val="3861AA"/>
              </a:buClr>
              <a:buSzPct val="100000"/>
              <a:buFont typeface="+mj-lt"/>
              <a:buAutoNum type="arabicPeriod"/>
              <a:defRPr/>
            </a:pPr>
            <a:endParaRPr lang="fr-FR" sz="1700" dirty="0" smtClean="0">
              <a:sym typeface="Arial" pitchFamily="34" charset="0"/>
            </a:endParaRPr>
          </a:p>
          <a:p>
            <a:pPr marL="496887">
              <a:lnSpc>
                <a:spcPct val="90000"/>
              </a:lnSpc>
              <a:spcBef>
                <a:spcPts val="600"/>
              </a:spcBef>
              <a:buClr>
                <a:srgbClr val="3861AA"/>
              </a:buClr>
              <a:buSzPct val="100000"/>
              <a:buFont typeface="+mj-lt"/>
              <a:buAutoNum type="arabicPeriod"/>
              <a:defRPr/>
            </a:pPr>
            <a:r>
              <a:rPr lang="fr-FR" sz="1700" dirty="0" smtClean="0"/>
              <a:t>5 </a:t>
            </a:r>
            <a:r>
              <a:rPr lang="fr-FR" sz="1700" b="1" dirty="0" smtClean="0"/>
              <a:t>vrais</a:t>
            </a:r>
            <a:r>
              <a:rPr lang="fr-FR" sz="1700" dirty="0" smtClean="0"/>
              <a:t> jours pour suivre le cours de sécurité</a:t>
            </a:r>
            <a:r>
              <a:rPr lang="fr-FR" sz="1700" dirty="0" smtClean="0">
                <a:sym typeface="Arial" pitchFamily="34" charset="0"/>
              </a:rPr>
              <a:t> et signer le règlement informatique OC5</a:t>
            </a:r>
          </a:p>
          <a:p>
            <a:pPr marL="304800" lvl="1" indent="-265113">
              <a:lnSpc>
                <a:spcPct val="90000"/>
              </a:lnSpc>
              <a:spcBef>
                <a:spcPts val="600"/>
              </a:spcBef>
              <a:buClr>
                <a:srgbClr val="3861AA"/>
              </a:buClr>
              <a:buSzPct val="100000"/>
              <a:buFont typeface="Times New Roman" pitchFamily="18" charset="0"/>
              <a:buChar char="►"/>
              <a:defRPr/>
            </a:pPr>
            <a:endParaRPr lang="fr-FR" sz="1800" dirty="0" smtClean="0">
              <a:sym typeface="Arial" pitchFamily="34" charset="0"/>
            </a:endParaRPr>
          </a:p>
          <a:p>
            <a:pPr marL="304800" lvl="1" indent="-265113">
              <a:lnSpc>
                <a:spcPct val="90000"/>
              </a:lnSpc>
              <a:spcBef>
                <a:spcPts val="600"/>
              </a:spcBef>
              <a:buClr>
                <a:srgbClr val="3861AA"/>
              </a:buClr>
              <a:buSzPct val="100000"/>
              <a:buNone/>
              <a:defRPr/>
            </a:pPr>
            <a:r>
              <a:rPr lang="fr-FR" sz="2800" dirty="0" smtClean="0">
                <a:sym typeface="Arial" pitchFamily="34" charset="0"/>
              </a:rPr>
              <a:t>http</a:t>
            </a:r>
            <a:r>
              <a:rPr lang="fr-FR" sz="2800" dirty="0">
                <a:sym typeface="Arial" pitchFamily="34" charset="0"/>
              </a:rPr>
              <a:t>://</a:t>
            </a:r>
            <a:r>
              <a:rPr lang="fr-FR" sz="2800" dirty="0" smtClean="0">
                <a:sym typeface="Arial" pitchFamily="34" charset="0"/>
              </a:rPr>
              <a:t>cern.ch/wizard</a:t>
            </a:r>
            <a:endParaRPr lang="fr-FR" sz="2800" dirty="0" smtClean="0"/>
          </a:p>
        </p:txBody>
      </p:sp>
      <p:pic>
        <p:nvPicPr>
          <p:cNvPr id="1027" name="Picture 3"/>
          <p:cNvPicPr>
            <a:picLocks noChangeAspect="1" noChangeArrowheads="1"/>
          </p:cNvPicPr>
          <p:nvPr/>
        </p:nvPicPr>
        <p:blipFill>
          <a:blip r:embed="rId3" cstate="print"/>
          <a:srcRect/>
          <a:stretch>
            <a:fillRect/>
          </a:stretch>
        </p:blipFill>
        <p:spPr bwMode="auto">
          <a:xfrm>
            <a:off x="7596336" y="260648"/>
            <a:ext cx="1294483" cy="1575682"/>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131840" y="5949280"/>
            <a:ext cx="5489694" cy="523220"/>
          </a:xfrm>
          <a:prstGeom prst="rect">
            <a:avLst/>
          </a:prstGeom>
        </p:spPr>
        <p:txBody>
          <a:bodyPr wrap="square">
            <a:spAutoFit/>
          </a:bodyPr>
          <a:lstStyle/>
          <a:p>
            <a:pPr marL="0" lvl="1"/>
            <a:r>
              <a:rPr lang="fr-FR" sz="2800" dirty="0">
                <a:sym typeface="Arial" pitchFamily="34" charset="0"/>
              </a:rPr>
              <a:t>https</a:t>
            </a:r>
            <a:r>
              <a:rPr lang="fr-FR" sz="2800" dirty="0" smtClean="0">
                <a:sym typeface="Arial" pitchFamily="34" charset="0"/>
              </a:rPr>
              <a:t>://cern.ch/wizard</a:t>
            </a:r>
            <a:endParaRPr lang="fr-FR" sz="2800" dirty="0"/>
          </a:p>
        </p:txBody>
      </p:sp>
      <p:sp>
        <p:nvSpPr>
          <p:cNvPr id="4" name="Oval 3"/>
          <p:cNvSpPr/>
          <p:nvPr/>
        </p:nvSpPr>
        <p:spPr>
          <a:xfrm>
            <a:off x="2699792" y="5949280"/>
            <a:ext cx="4464496" cy="52322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4685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Connecter mes appareils</a:t>
            </a:r>
            <a:endParaRPr lang="en-US" dirty="0"/>
          </a:p>
        </p:txBody>
      </p:sp>
      <p:sp>
        <p:nvSpPr>
          <p:cNvPr id="3" name="Content Placeholder 2"/>
          <p:cNvSpPr>
            <a:spLocks noGrp="1"/>
          </p:cNvSpPr>
          <p:nvPr>
            <p:ph idx="1"/>
          </p:nvPr>
        </p:nvSpPr>
        <p:spPr/>
        <p:txBody>
          <a:bodyPr>
            <a:normAutofit/>
          </a:bodyPr>
          <a:lstStyle/>
          <a:p>
            <a:pPr>
              <a:buClr>
                <a:schemeClr val="tx1"/>
              </a:buClr>
              <a:buSzPct val="100000"/>
              <a:buNone/>
              <a:defRPr/>
            </a:pPr>
            <a:r>
              <a:rPr lang="fr-FR" sz="3200" dirty="0" smtClean="0"/>
              <a:t>OUI</a:t>
            </a:r>
          </a:p>
          <a:p>
            <a:pPr>
              <a:buClr>
                <a:schemeClr val="tx1"/>
              </a:buClr>
              <a:buSzPct val="100000"/>
              <a:buNone/>
            </a:pPr>
            <a:endParaRPr lang="fr-FR" sz="2300" dirty="0" smtClean="0"/>
          </a:p>
          <a:p>
            <a:pPr>
              <a:buClr>
                <a:schemeClr val="tx1"/>
              </a:buClr>
              <a:buSzPct val="100000"/>
              <a:buNone/>
            </a:pPr>
            <a:r>
              <a:rPr lang="fr-FR" sz="2300" dirty="0" smtClean="0"/>
              <a:t>Possibilité de connecter votre ordinateur / téléphone / tablette</a:t>
            </a:r>
          </a:p>
          <a:p>
            <a:pPr>
              <a:buClr>
                <a:schemeClr val="tx1"/>
              </a:buClr>
              <a:buSzPct val="100000"/>
              <a:buFont typeface="Arial" pitchFamily="34" charset="0"/>
              <a:buChar char="►"/>
            </a:pPr>
            <a:endParaRPr lang="fr-FR" sz="1800" dirty="0" smtClean="0"/>
          </a:p>
          <a:p>
            <a:pPr>
              <a:buClr>
                <a:schemeClr val="tx1"/>
              </a:buClr>
              <a:buSzPct val="100000"/>
              <a:buFont typeface="Arial" pitchFamily="34" charset="0"/>
              <a:buChar char="►"/>
            </a:pPr>
            <a:endParaRPr lang="fr-FR" sz="1800" dirty="0" smtClean="0"/>
          </a:p>
          <a:p>
            <a:pPr>
              <a:buClr>
                <a:schemeClr val="tx1"/>
              </a:buClr>
              <a:buSzPct val="100000"/>
              <a:buNone/>
            </a:pPr>
            <a:r>
              <a:rPr lang="fr-FR" sz="2300" dirty="0" smtClean="0"/>
              <a:t>Devez enregistrer votre appareil:</a:t>
            </a:r>
          </a:p>
          <a:p>
            <a:pPr lvl="1">
              <a:buClr>
                <a:schemeClr val="tx1"/>
              </a:buClr>
              <a:buSzPct val="100000"/>
              <a:buFont typeface="Arial" pitchFamily="34" charset="0"/>
              <a:buChar char="►"/>
            </a:pPr>
            <a:r>
              <a:rPr lang="fr-FR" sz="2300" dirty="0" smtClean="0"/>
              <a:t>http</a:t>
            </a:r>
            <a:r>
              <a:rPr lang="fr-FR" sz="2300" dirty="0"/>
              <a:t>://cern.ch/net</a:t>
            </a:r>
          </a:p>
          <a:p>
            <a:pPr lvl="1">
              <a:buClr>
                <a:schemeClr val="tx1"/>
              </a:buClr>
              <a:buSzPct val="100000"/>
              <a:buFont typeface="Arial" pitchFamily="34" charset="0"/>
              <a:buChar char="►"/>
            </a:pPr>
            <a:r>
              <a:rPr lang="fr-FR" sz="2300" dirty="0" smtClean="0"/>
              <a:t>Ou la première connexion pour les mobiles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p:nvPr/>
        </p:nvGrpSpPr>
        <p:grpSpPr>
          <a:xfrm>
            <a:off x="0" y="0"/>
            <a:ext cx="9127522" cy="6855047"/>
            <a:chOff x="0" y="2953"/>
            <a:chExt cx="9127522" cy="6855047"/>
          </a:xfrm>
        </p:grpSpPr>
        <p:pic>
          <p:nvPicPr>
            <p:cNvPr id="1027" name="Picture 3"/>
            <p:cNvPicPr>
              <a:picLocks noChangeAspect="1" noChangeArrowheads="1"/>
            </p:cNvPicPr>
            <p:nvPr/>
          </p:nvPicPr>
          <p:blipFill>
            <a:blip r:embed="rId3" cstate="print"/>
            <a:srcRect/>
            <a:stretch>
              <a:fillRect/>
            </a:stretch>
          </p:blipFill>
          <p:spPr bwMode="auto">
            <a:xfrm>
              <a:off x="0" y="2953"/>
              <a:ext cx="9127522" cy="6855047"/>
            </a:xfrm>
            <a:prstGeom prst="rect">
              <a:avLst/>
            </a:prstGeom>
            <a:noFill/>
            <a:ln w="9525">
              <a:noFill/>
              <a:miter lim="800000"/>
              <a:headEnd/>
              <a:tailEnd/>
            </a:ln>
          </p:spPr>
        </p:pic>
        <p:sp>
          <p:nvSpPr>
            <p:cNvPr id="7" name="Oval 6"/>
            <p:cNvSpPr/>
            <p:nvPr/>
          </p:nvSpPr>
          <p:spPr>
            <a:xfrm>
              <a:off x="1187624" y="4077072"/>
              <a:ext cx="1872208" cy="50405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Connecter mes appareils</a:t>
            </a:r>
            <a:endParaRPr lang="en-US" dirty="0"/>
          </a:p>
        </p:txBody>
      </p:sp>
      <p:sp>
        <p:nvSpPr>
          <p:cNvPr id="3" name="Content Placeholder 2"/>
          <p:cNvSpPr>
            <a:spLocks noGrp="1"/>
          </p:cNvSpPr>
          <p:nvPr>
            <p:ph idx="1"/>
          </p:nvPr>
        </p:nvSpPr>
        <p:spPr/>
        <p:txBody>
          <a:bodyPr>
            <a:normAutofit/>
          </a:bodyPr>
          <a:lstStyle/>
          <a:p>
            <a:pPr>
              <a:buNone/>
            </a:pPr>
            <a:r>
              <a:rPr lang="en-US" sz="3200" dirty="0" smtClean="0"/>
              <a:t>MAIS</a:t>
            </a:r>
          </a:p>
          <a:p>
            <a:pPr>
              <a:buClr>
                <a:schemeClr val="tx1"/>
              </a:buClr>
              <a:buSzPct val="100000"/>
              <a:buNone/>
            </a:pPr>
            <a:endParaRPr lang="fr-FR" sz="1800" dirty="0" smtClean="0">
              <a:sym typeface="Arial" pitchFamily="34" charset="0"/>
            </a:endParaRPr>
          </a:p>
          <a:p>
            <a:pPr>
              <a:buClr>
                <a:schemeClr val="tx1"/>
              </a:buClr>
              <a:buSzPct val="100000"/>
              <a:buNone/>
            </a:pPr>
            <a:endParaRPr lang="fr-FR" sz="1800" dirty="0" smtClean="0">
              <a:sym typeface="Arial" pitchFamily="34" charset="0"/>
            </a:endParaRPr>
          </a:p>
          <a:p>
            <a:pPr>
              <a:buClr>
                <a:schemeClr val="tx1"/>
              </a:buClr>
              <a:buSzPct val="100000"/>
              <a:buNone/>
            </a:pPr>
            <a:r>
              <a:rPr lang="fr-FR" sz="2200" dirty="0" smtClean="0">
                <a:sym typeface="Arial" pitchFamily="34" charset="0"/>
              </a:rPr>
              <a:t>Ne faire aucune modification non autorisée au réseau du CERN</a:t>
            </a:r>
          </a:p>
          <a:p>
            <a:pPr lvl="1">
              <a:buClr>
                <a:schemeClr val="tx1"/>
              </a:buClr>
              <a:buSzPct val="100000"/>
              <a:buFont typeface="Arial" pitchFamily="34" charset="0"/>
              <a:buChar char="►"/>
            </a:pPr>
            <a:r>
              <a:rPr lang="fr-FR" sz="2200" dirty="0" smtClean="0"/>
              <a:t>Utiliser les services mises a disposition (impression, wifi)</a:t>
            </a:r>
          </a:p>
          <a:p>
            <a:pPr lvl="1">
              <a:buClr>
                <a:schemeClr val="tx1"/>
              </a:buClr>
              <a:buSzPct val="100000"/>
              <a:buFont typeface="Arial" pitchFamily="34" charset="0"/>
              <a:buChar char="►"/>
            </a:pPr>
            <a:r>
              <a:rPr lang="fr-FR" sz="2200" dirty="0" smtClean="0"/>
              <a:t>Nous contacter si des besoins ne sont pas couverts</a:t>
            </a:r>
          </a:p>
          <a:p>
            <a:pPr>
              <a:buClr>
                <a:schemeClr val="tx1"/>
              </a:buClr>
              <a:buSzPct val="100000"/>
              <a:buNone/>
            </a:pPr>
            <a:endParaRPr lang="fr-FR" sz="2200" dirty="0" smtClean="0"/>
          </a:p>
          <a:p>
            <a:pPr>
              <a:buClr>
                <a:schemeClr val="tx1"/>
              </a:buClr>
              <a:buSzPct val="100000"/>
              <a:buNone/>
            </a:pPr>
            <a:endParaRPr lang="fr-FR" sz="2200" dirty="0" smtClean="0"/>
          </a:p>
          <a:p>
            <a:pPr>
              <a:buClr>
                <a:schemeClr val="tx1"/>
              </a:buClr>
              <a:buSzPct val="100000"/>
              <a:buNone/>
            </a:pPr>
            <a:r>
              <a:rPr lang="fr-FR" sz="2200" dirty="0" smtClean="0"/>
              <a:t>Dans le respect des règles de sécurité notamment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z="4800" dirty="0" smtClean="0">
                <a:sym typeface="Arial" pitchFamily="34" charset="0"/>
              </a:rPr>
              <a:t>Suivez les règles informatiques</a:t>
            </a:r>
            <a:endParaRPr lang="en-US" dirty="0"/>
          </a:p>
        </p:txBody>
      </p:sp>
      <p:sp>
        <p:nvSpPr>
          <p:cNvPr id="3" name="Content Placeholder 2"/>
          <p:cNvSpPr>
            <a:spLocks noGrp="1"/>
          </p:cNvSpPr>
          <p:nvPr>
            <p:ph idx="1"/>
          </p:nvPr>
        </p:nvSpPr>
        <p:spPr/>
        <p:txBody>
          <a:bodyPr>
            <a:normAutofit/>
          </a:bodyPr>
          <a:lstStyle/>
          <a:p>
            <a:pPr marL="452438" indent="-452438">
              <a:spcBef>
                <a:spcPts val="2400"/>
              </a:spcBef>
              <a:buClr>
                <a:schemeClr val="tx1"/>
              </a:buClr>
              <a:buSzPct val="100000"/>
              <a:buNone/>
              <a:defRPr/>
            </a:pPr>
            <a:r>
              <a:rPr lang="fr-FR" kern="0" dirty="0" smtClean="0"/>
              <a:t>http://cern.ch/computingrules</a:t>
            </a:r>
          </a:p>
          <a:p>
            <a:pPr marL="452438" indent="-452438">
              <a:spcBef>
                <a:spcPts val="2400"/>
              </a:spcBef>
              <a:buClr>
                <a:schemeClr val="tx1"/>
              </a:buClr>
              <a:buSzPct val="100000"/>
              <a:buFont typeface="Wingdings 3" pitchFamily="18" charset="2"/>
              <a:buChar char="u"/>
              <a:defRPr/>
            </a:pPr>
            <a:r>
              <a:rPr lang="fr-FR" sz="2000" kern="0" dirty="0" smtClean="0"/>
              <a:t>Dans le  milieu académique du CERN (comme à la maison) vous êtes responsable de la sécurité de vos ordinateurs, fichiers, programmes, services</a:t>
            </a:r>
          </a:p>
          <a:p>
            <a:pPr marL="452438" indent="-452438">
              <a:spcBef>
                <a:spcPts val="2400"/>
              </a:spcBef>
              <a:buClr>
                <a:schemeClr val="tx1"/>
              </a:buClr>
              <a:buSzPct val="100000"/>
              <a:buFont typeface="Wingdings 3" pitchFamily="18" charset="2"/>
              <a:buChar char="u"/>
              <a:defRPr/>
            </a:pPr>
            <a:r>
              <a:rPr lang="fr-FR" sz="2000" dirty="0" smtClean="0">
                <a:sym typeface="Arial" pitchFamily="34" charset="0"/>
              </a:rPr>
              <a:t>L</a:t>
            </a:r>
            <a:r>
              <a:rPr lang="fr-FR" altLang="en-US" sz="2000" dirty="0" smtClean="0">
                <a:sym typeface="Arial" pitchFamily="34" charset="0"/>
              </a:rPr>
              <a:t>’</a:t>
            </a:r>
            <a:r>
              <a:rPr lang="fr-FR" sz="2000" dirty="0" smtClean="0">
                <a:sym typeface="Arial" pitchFamily="34" charset="0"/>
              </a:rPr>
              <a:t> équipe de sécurité informatique et le département IT sont là pour vous aider dans cette tâche </a:t>
            </a:r>
            <a:endParaRPr lang="fr-FR" sz="2000" kern="0" dirty="0" smtClean="0"/>
          </a:p>
          <a:p>
            <a:pPr marL="452438" indent="-452438">
              <a:spcBef>
                <a:spcPts val="2400"/>
              </a:spcBef>
              <a:buClr>
                <a:schemeClr val="tx1"/>
              </a:buClr>
              <a:buSzPct val="100000"/>
              <a:buFont typeface="Wingdings 3" pitchFamily="18" charset="2"/>
              <a:buChar char="u"/>
              <a:defRPr/>
            </a:pPr>
            <a:r>
              <a:rPr lang="fr-FR" sz="2000" dirty="0" smtClean="0"/>
              <a:t>Votre activité ne doit pas être illégale, commerciale, politique, offensive</a:t>
            </a:r>
          </a:p>
          <a:p>
            <a:pPr marL="452438" indent="-452438">
              <a:spcBef>
                <a:spcPts val="2400"/>
              </a:spcBef>
              <a:buClr>
                <a:schemeClr val="tx1"/>
              </a:buClr>
              <a:buSzPct val="100000"/>
              <a:buFont typeface="Wingdings 3" pitchFamily="18" charset="2"/>
              <a:buChar char="u"/>
              <a:defRPr/>
            </a:pPr>
            <a:r>
              <a:rPr lang="fr-FR" sz="2000" dirty="0" smtClean="0"/>
              <a:t>N'est pas autorisé : consultation de matériel pornographique ou autre matériel illicite (</a:t>
            </a:r>
            <a:r>
              <a:rPr lang="fr-FR" sz="2000" dirty="0" err="1" smtClean="0"/>
              <a:t>e.g</a:t>
            </a:r>
            <a:r>
              <a:rPr lang="fr-FR" sz="2000" dirty="0" smtClean="0"/>
              <a:t>. incitation à la violence, discrimination)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4"/>
          </p:nvPr>
        </p:nvSpPr>
        <p:spPr>
          <a:xfrm>
            <a:off x="314201" y="260648"/>
            <a:ext cx="4113783" cy="2728212"/>
          </a:xfrm>
          <a:ln>
            <a:solidFill>
              <a:schemeClr val="tx1"/>
            </a:solidFill>
          </a:ln>
        </p:spPr>
        <p:txBody>
          <a:bodyPr>
            <a:normAutofit/>
          </a:bodyPr>
          <a:lstStyle/>
          <a:p>
            <a:pPr marL="0" indent="0">
              <a:spcBef>
                <a:spcPts val="2400"/>
              </a:spcBef>
              <a:buNone/>
              <a:defRPr/>
            </a:pPr>
            <a:r>
              <a:rPr lang="fr-FR" sz="2200" b="1" kern="0" dirty="0" smtClean="0"/>
              <a:t>Protégez vos ordinateurs</a:t>
            </a:r>
          </a:p>
          <a:p>
            <a:pPr marL="0" indent="0">
              <a:spcBef>
                <a:spcPts val="2400"/>
              </a:spcBef>
              <a:buNone/>
              <a:defRPr/>
            </a:pPr>
            <a:r>
              <a:rPr lang="fr-FR" sz="2200" kern="0" dirty="0" smtClean="0"/>
              <a:t>Utilisez un logiciel anti-virus et appliquez les mises à jour de sécurité régulièrement</a:t>
            </a:r>
          </a:p>
          <a:p>
            <a:pPr marL="0" indent="0">
              <a:spcBef>
                <a:spcPts val="2400"/>
              </a:spcBef>
              <a:buNone/>
              <a:defRPr/>
            </a:pPr>
            <a:r>
              <a:rPr lang="fr-FR" sz="2200" kern="0" dirty="0" smtClean="0"/>
              <a:t>L’anti-virus CERN est gratuit pour l’utilisation domestique</a:t>
            </a:r>
          </a:p>
        </p:txBody>
      </p:sp>
      <p:sp>
        <p:nvSpPr>
          <p:cNvPr id="17" name="Content Placeholder 7"/>
          <p:cNvSpPr txBox="1">
            <a:spLocks/>
          </p:cNvSpPr>
          <p:nvPr/>
        </p:nvSpPr>
        <p:spPr>
          <a:xfrm>
            <a:off x="4716016" y="260648"/>
            <a:ext cx="4104456" cy="2728212"/>
          </a:xfrm>
          <a:prstGeom prst="rect">
            <a:avLst/>
          </a:prstGeom>
          <a:ln>
            <a:solidFill>
              <a:schemeClr val="tx1"/>
            </a:solidFill>
          </a:ln>
        </p:spPr>
        <p:txBody>
          <a:bodyPr vert="horz">
            <a:normAutofit/>
          </a:bodyPr>
          <a:lstStyle/>
          <a:p>
            <a:pPr marL="0" marR="0" lvl="0" indent="0" algn="l" defTabSz="914400" rtl="0" eaLnBrk="1" fontAlgn="auto" latinLnBrk="0" hangingPunct="1">
              <a:lnSpc>
                <a:spcPct val="100000"/>
              </a:lnSpc>
              <a:spcBef>
                <a:spcPts val="2400"/>
              </a:spcBef>
              <a:spcAft>
                <a:spcPts val="0"/>
              </a:spcAft>
              <a:buClr>
                <a:schemeClr val="accent1"/>
              </a:buClr>
              <a:buSzPct val="80000"/>
              <a:buFont typeface="Arial"/>
              <a:buNone/>
              <a:tabLst/>
              <a:defRPr/>
            </a:pPr>
            <a:r>
              <a:rPr kumimoji="0" lang="fr-FR" sz="2200" b="1" i="0" u="none" strike="noStrike" kern="0" cap="none" spc="0" normalizeH="0" baseline="0" noProof="0" dirty="0" smtClean="0">
                <a:ln>
                  <a:noFill/>
                </a:ln>
                <a:uLnTx/>
                <a:uFillTx/>
                <a:latin typeface="+mn-lt"/>
                <a:ea typeface="+mn-ea"/>
                <a:cs typeface="+mn-cs"/>
              </a:rPr>
              <a:t>Prudence avec</a:t>
            </a:r>
            <a:r>
              <a:rPr kumimoji="0" lang="fr-FR" sz="2200" b="1" i="0" u="none" strike="noStrike" kern="0" cap="none" spc="0" normalizeH="0" noProof="0" dirty="0" smtClean="0">
                <a:ln>
                  <a:noFill/>
                </a:ln>
                <a:uLnTx/>
                <a:uFillTx/>
                <a:latin typeface="+mn-lt"/>
                <a:ea typeface="+mn-ea"/>
                <a:cs typeface="+mn-cs"/>
              </a:rPr>
              <a:t> emails et web</a:t>
            </a:r>
            <a:endParaRPr kumimoji="0" lang="fr-FR" sz="2200" b="1" i="0" u="none" strike="noStrike" kern="0" cap="none" spc="0" normalizeH="0" baseline="0" noProof="0" dirty="0" smtClean="0">
              <a:ln>
                <a:noFill/>
              </a:ln>
              <a:uLnTx/>
              <a:uFillTx/>
              <a:latin typeface="+mn-lt"/>
              <a:ea typeface="+mn-ea"/>
              <a:cs typeface="+mn-cs"/>
            </a:endParaRPr>
          </a:p>
          <a:p>
            <a:pPr>
              <a:spcBef>
                <a:spcPts val="2400"/>
              </a:spcBef>
              <a:defRPr/>
            </a:pPr>
            <a:r>
              <a:rPr lang="fr-FR" sz="2200" kern="0" dirty="0" smtClean="0"/>
              <a:t>Stop - réfléchissez - cliquez</a:t>
            </a:r>
          </a:p>
          <a:p>
            <a:pPr>
              <a:spcBef>
                <a:spcPts val="2400"/>
              </a:spcBef>
              <a:defRPr/>
            </a:pPr>
            <a:r>
              <a:rPr lang="fr-FR" sz="2200" kern="0" dirty="0" smtClean="0"/>
              <a:t>N’ouvrez pas les liens, emails ou pièces jointes inattendues ou suspectes</a:t>
            </a:r>
            <a:endParaRPr kumimoji="0" lang="fr-FR" sz="2200" b="0" i="0" u="none" strike="noStrike" kern="0" cap="none" spc="0" normalizeH="0" baseline="0" noProof="0" dirty="0" smtClean="0">
              <a:ln>
                <a:noFill/>
              </a:ln>
              <a:uLnTx/>
              <a:uFillTx/>
              <a:latin typeface="+mn-lt"/>
              <a:ea typeface="+mn-ea"/>
              <a:cs typeface="+mn-cs"/>
            </a:endParaRPr>
          </a:p>
        </p:txBody>
      </p:sp>
      <p:sp>
        <p:nvSpPr>
          <p:cNvPr id="18" name="Content Placeholder 7"/>
          <p:cNvSpPr>
            <a:spLocks noGrp="1"/>
          </p:cNvSpPr>
          <p:nvPr>
            <p:ph sz="quarter" idx="4"/>
          </p:nvPr>
        </p:nvSpPr>
        <p:spPr>
          <a:xfrm>
            <a:off x="323528" y="3212976"/>
            <a:ext cx="4104456" cy="2728212"/>
          </a:xfrm>
          <a:ln>
            <a:solidFill>
              <a:schemeClr val="tx1"/>
            </a:solidFill>
          </a:ln>
        </p:spPr>
        <p:txBody>
          <a:bodyPr>
            <a:normAutofit/>
          </a:bodyPr>
          <a:lstStyle/>
          <a:p>
            <a:pPr marL="0" indent="0">
              <a:spcBef>
                <a:spcPts val="2400"/>
              </a:spcBef>
              <a:buNone/>
              <a:defRPr/>
            </a:pPr>
            <a:r>
              <a:rPr lang="fr-FR" sz="2200" b="1" kern="0" dirty="0" smtClean="0"/>
              <a:t>Protégez vos mots de passe</a:t>
            </a:r>
          </a:p>
          <a:p>
            <a:pPr marL="0" indent="1588">
              <a:spcBef>
                <a:spcPts val="2400"/>
              </a:spcBef>
              <a:buNone/>
              <a:defRPr/>
            </a:pPr>
            <a:r>
              <a:rPr lang="fr-FR" sz="2200" kern="0" dirty="0" smtClean="0"/>
              <a:t>Ils sont personnels</a:t>
            </a:r>
            <a:br>
              <a:rPr lang="fr-FR" sz="2200" kern="0" dirty="0" smtClean="0"/>
            </a:br>
            <a:r>
              <a:rPr lang="fr-FR" sz="2200" kern="0" dirty="0" smtClean="0"/>
              <a:t>Faites-les complexes</a:t>
            </a:r>
            <a:br>
              <a:rPr lang="fr-FR" sz="2200" kern="0" dirty="0" smtClean="0"/>
            </a:br>
            <a:r>
              <a:rPr lang="fr-FR" sz="2200" kern="0" dirty="0" smtClean="0"/>
              <a:t>Ne les réutilisez pas</a:t>
            </a:r>
            <a:br>
              <a:rPr lang="fr-FR" sz="2200" kern="0" dirty="0" smtClean="0"/>
            </a:br>
            <a:r>
              <a:rPr lang="fr-FR" sz="2200" kern="0" dirty="0" smtClean="0"/>
              <a:t>Ne les publiez pas</a:t>
            </a:r>
            <a:br>
              <a:rPr lang="fr-FR" sz="2200" kern="0" dirty="0" smtClean="0"/>
            </a:br>
            <a:r>
              <a:rPr lang="fr-FR" sz="2200" kern="0" dirty="0" smtClean="0"/>
              <a:t>Protégez votre écran</a:t>
            </a:r>
          </a:p>
          <a:p>
            <a:pPr>
              <a:spcBef>
                <a:spcPts val="2400"/>
              </a:spcBef>
              <a:buNone/>
              <a:defRPr/>
            </a:pPr>
            <a:endParaRPr lang="fr-FR" sz="2200" kern="0" dirty="0"/>
          </a:p>
        </p:txBody>
      </p:sp>
      <p:sp>
        <p:nvSpPr>
          <p:cNvPr id="19" name="Content Placeholder 7"/>
          <p:cNvSpPr txBox="1">
            <a:spLocks/>
          </p:cNvSpPr>
          <p:nvPr/>
        </p:nvSpPr>
        <p:spPr>
          <a:xfrm>
            <a:off x="4716016" y="3212976"/>
            <a:ext cx="4104456" cy="2728212"/>
          </a:xfrm>
          <a:prstGeom prst="rect">
            <a:avLst/>
          </a:prstGeom>
          <a:ln>
            <a:solidFill>
              <a:schemeClr val="tx1"/>
            </a:solidFill>
          </a:ln>
        </p:spPr>
        <p:txBody>
          <a:bodyPr vert="horz">
            <a:noAutofit/>
          </a:bodyPr>
          <a:lstStyle/>
          <a:p>
            <a:pPr marL="0" marR="0" lvl="0" indent="0" algn="l" defTabSz="914400" rtl="0" eaLnBrk="1" fontAlgn="auto" latinLnBrk="0" hangingPunct="1">
              <a:lnSpc>
                <a:spcPct val="100000"/>
              </a:lnSpc>
              <a:spcBef>
                <a:spcPts val="2400"/>
              </a:spcBef>
              <a:spcAft>
                <a:spcPts val="0"/>
              </a:spcAft>
              <a:buClr>
                <a:schemeClr val="accent1"/>
              </a:buClr>
              <a:buSzPct val="80000"/>
              <a:buFont typeface="Arial"/>
              <a:buNone/>
              <a:tabLst/>
              <a:defRPr/>
            </a:pPr>
            <a:r>
              <a:rPr kumimoji="0" lang="fr-FR" sz="2200" b="1" i="0" u="none" strike="noStrike" kern="0" cap="none" spc="0" normalizeH="0" baseline="0" noProof="0" dirty="0" smtClean="0">
                <a:ln>
                  <a:noFill/>
                </a:ln>
                <a:uLnTx/>
                <a:uFillTx/>
                <a:latin typeface="+mn-lt"/>
                <a:ea typeface="+mn-ea"/>
                <a:cs typeface="+mn-cs"/>
              </a:rPr>
              <a:t>Respectez</a:t>
            </a:r>
            <a:r>
              <a:rPr kumimoji="0" lang="fr-FR" sz="2200" b="1" i="0" u="none" strike="noStrike" kern="0" cap="none" spc="0" normalizeH="0" noProof="0" dirty="0" smtClean="0">
                <a:ln>
                  <a:noFill/>
                </a:ln>
                <a:uLnTx/>
                <a:uFillTx/>
                <a:latin typeface="+mn-lt"/>
                <a:ea typeface="+mn-ea"/>
                <a:cs typeface="+mn-cs"/>
              </a:rPr>
              <a:t> le droit d’auteur</a:t>
            </a:r>
            <a:endParaRPr kumimoji="0" lang="fr-FR" sz="2200" b="1" i="0" u="none" strike="noStrike" kern="0" cap="none" spc="0" normalizeH="0" baseline="0" noProof="0" dirty="0" smtClean="0">
              <a:ln>
                <a:noFill/>
              </a:ln>
              <a:uLnTx/>
              <a:uFillTx/>
              <a:latin typeface="+mn-lt"/>
              <a:ea typeface="+mn-ea"/>
              <a:cs typeface="+mn-cs"/>
            </a:endParaRPr>
          </a:p>
          <a:p>
            <a:pPr>
              <a:spcBef>
                <a:spcPts val="2400"/>
              </a:spcBef>
              <a:defRPr/>
            </a:pPr>
            <a:r>
              <a:rPr lang="fr-FR" sz="2200" kern="0" dirty="0" smtClean="0"/>
              <a:t>Ne distribuez pas de matériels avec des droits d'auteurs</a:t>
            </a:r>
          </a:p>
          <a:p>
            <a:pPr>
              <a:spcBef>
                <a:spcPts val="2400"/>
              </a:spcBef>
              <a:defRPr/>
            </a:pPr>
            <a:r>
              <a:rPr lang="fr-FR" sz="2200" kern="0" dirty="0" smtClean="0"/>
              <a:t>Evitez les applications de partage de fichiers ou des services d'hébergement</a:t>
            </a:r>
            <a:endParaRPr kumimoji="0" lang="fr-FR" sz="2200" b="0" i="0" u="none" strike="noStrike" kern="0" cap="none" spc="0" normalizeH="0" baseline="0" noProof="0" dirty="0" smtClean="0">
              <a:ln>
                <a:noFill/>
              </a:ln>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RNPreÌ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CERNPreÌsentation1</Template>
  <TotalTime>5633</TotalTime>
  <Words>1683</Words>
  <Application>Microsoft Office PowerPoint</Application>
  <PresentationFormat>On-screen Show (4:3)</PresentationFormat>
  <Paragraphs>208</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ＭＳ Ｐゴシック</vt:lpstr>
      <vt:lpstr>Arial</vt:lpstr>
      <vt:lpstr>Calibri</vt:lpstr>
      <vt:lpstr>Times New Roman</vt:lpstr>
      <vt:lpstr>Wingdings</vt:lpstr>
      <vt:lpstr>Wingdings 3</vt:lpstr>
      <vt:lpstr>CERNPreÌsentation1</vt:lpstr>
      <vt:lpstr>PowerPoint Presentation</vt:lpstr>
      <vt:lpstr>Les Services Informatiques Induction     v 5.05</vt:lpstr>
      <vt:lpstr>Obtenir un compte</vt:lpstr>
      <vt:lpstr>PowerPoint Presentation</vt:lpstr>
      <vt:lpstr>Connecter mes appareils</vt:lpstr>
      <vt:lpstr>PowerPoint Presentation</vt:lpstr>
      <vt:lpstr>Connecter mes appareils</vt:lpstr>
      <vt:lpstr>Suivez les règles informatiques</vt:lpstr>
      <vt:lpstr>PowerPoint Presentation</vt:lpstr>
      <vt:lpstr>Pour la sécurité</vt:lpstr>
      <vt:lpstr>PowerPoint Presentation</vt:lpstr>
      <vt:lpstr>PowerPoint Presentation</vt:lpstr>
      <vt:lpstr>Services mis à disposition</vt:lpstr>
      <vt:lpstr>S’informer</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akhodaba</dc:creator>
  <cp:lastModifiedBy>Arash Khodabandeh</cp:lastModifiedBy>
  <cp:revision>563</cp:revision>
  <cp:lastPrinted>2013-02-01T09:30:38Z</cp:lastPrinted>
  <dcterms:created xsi:type="dcterms:W3CDTF">2012-09-17T15:25:33Z</dcterms:created>
  <dcterms:modified xsi:type="dcterms:W3CDTF">2017-06-22T13:22:56Z</dcterms:modified>
</cp:coreProperties>
</file>