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7"/>
  </p:notesMasterIdLst>
  <p:handoutMasterIdLst>
    <p:handoutMasterId r:id="rId38"/>
  </p:handoutMasterIdLst>
  <p:sldIdLst>
    <p:sldId id="257" r:id="rId2"/>
    <p:sldId id="292" r:id="rId3"/>
    <p:sldId id="293" r:id="rId4"/>
    <p:sldId id="334" r:id="rId5"/>
    <p:sldId id="258" r:id="rId6"/>
    <p:sldId id="314" r:id="rId7"/>
    <p:sldId id="259" r:id="rId8"/>
    <p:sldId id="281" r:id="rId9"/>
    <p:sldId id="301" r:id="rId10"/>
    <p:sldId id="269" r:id="rId11"/>
    <p:sldId id="341" r:id="rId12"/>
    <p:sldId id="312" r:id="rId13"/>
    <p:sldId id="329" r:id="rId14"/>
    <p:sldId id="270" r:id="rId15"/>
    <p:sldId id="299" r:id="rId16"/>
    <p:sldId id="300" r:id="rId17"/>
    <p:sldId id="342" r:id="rId18"/>
    <p:sldId id="313" r:id="rId19"/>
    <p:sldId id="330" r:id="rId20"/>
    <p:sldId id="304" r:id="rId21"/>
    <p:sldId id="309" r:id="rId22"/>
    <p:sldId id="271" r:id="rId23"/>
    <p:sldId id="343" r:id="rId24"/>
    <p:sldId id="318" r:id="rId25"/>
    <p:sldId id="331" r:id="rId26"/>
    <p:sldId id="272" r:id="rId27"/>
    <p:sldId id="344" r:id="rId28"/>
    <p:sldId id="320" r:id="rId29"/>
    <p:sldId id="332" r:id="rId30"/>
    <p:sldId id="308" r:id="rId31"/>
    <p:sldId id="305" r:id="rId32"/>
    <p:sldId id="273" r:id="rId33"/>
    <p:sldId id="345" r:id="rId34"/>
    <p:sldId id="322" r:id="rId35"/>
    <p:sldId id="333" r:id="rId36"/>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5A0"/>
    <a:srgbClr val="104282"/>
    <a:srgbClr val="0B387C"/>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107" d="100"/>
          <a:sy n="107" d="100"/>
        </p:scale>
        <p:origin x="132" y="102"/>
      </p:cViewPr>
      <p:guideLst>
        <p:guide orient="horz" pos="2160"/>
        <p:guide pos="2880"/>
      </p:guideLst>
    </p:cSldViewPr>
  </p:slid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7BF14396-0F50-444F-A23B-6A6541ECD8D1}" type="datetimeFigureOut">
              <a:rPr lang="en-GB" smtClean="0"/>
              <a:t>31/10/2017</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A459BA96-2C0B-401D-9FD0-50A7E5E6BC67}" type="slidenum">
              <a:rPr lang="en-GB" smtClean="0"/>
              <a:t>‹#›</a:t>
            </a:fld>
            <a:endParaRPr lang="en-GB"/>
          </a:p>
        </p:txBody>
      </p:sp>
    </p:spTree>
    <p:extLst>
      <p:ext uri="{BB962C8B-B14F-4D97-AF65-F5344CB8AC3E}">
        <p14:creationId xmlns:p14="http://schemas.microsoft.com/office/powerpoint/2010/main" val="30638817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45FAD328-2336-44E5-9C90-A7156F1B7628}" type="datetimeFigureOut">
              <a:rPr lang="en-GB" smtClean="0"/>
              <a:t>31/10/2017</a:t>
            </a:fld>
            <a:endParaRPr lang="en-GB"/>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275694-668C-4B1B-9E79-CA7DDF9A57D0}" type="datetime1">
              <a:rPr lang="en-US" smtClean="0"/>
              <a:t>10/31/2017</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1564FF4-675E-4853-95EE-39215F09B51B}" type="datetime1">
              <a:rPr lang="en-US" smtClean="0"/>
              <a:t>10/31/2017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B4D9C1-D595-4A11-9265-7229B5EB370A}" type="datetime1">
              <a:rPr lang="en-US" smtClean="0"/>
              <a:t>10/31/2017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84DFDC1-5EE8-4E6D-8D2C-BA3B796E995D}" type="datetime1">
              <a:rPr lang="en-US" smtClean="0"/>
              <a:t>10/31/2017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4F8CF48-B92C-418A-83EE-513E7BB2F6D2}" type="datetime1">
              <a:rPr lang="en-US" smtClean="0"/>
              <a:t>10/31/2017</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BB3D1C7-87D1-4D0B-8850-21CB9C008C20}" type="datetime1">
              <a:rPr lang="en-US" smtClean="0"/>
              <a:t>10/31/2017</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fr-CH"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47F343-554C-4469-BD20-6DAF46DE45C5}" type="datetime1">
              <a:rPr lang="en-US" smtClean="0"/>
              <a:t>10/31/2017</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HR Department</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e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D2FFD7A-C9EA-43BD-B188-29545A7E3FC4}" type="datetime1">
              <a:rPr lang="en-US" smtClean="0"/>
              <a:t>10/31/2017</a:t>
            </a:fld>
            <a:endParaRPr lang="en-US" dirty="0"/>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HR Department</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Lst>
  <p:timing>
    <p:tnLst>
      <p:par>
        <p:cTn id="1" dur="indefinite" restart="never" nodeType="tmRoot"/>
      </p:par>
    </p:tnLst>
  </p:timing>
  <p:hf sldNum="0"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1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lunchcollider.ch/" TargetMode="Externa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2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lunchcollider.ch/" TargetMode="Externa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0.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s://lunchcollider.ch/" TargetMode="Externa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29110" y="4837822"/>
            <a:ext cx="6549246" cy="769441"/>
          </a:xfrm>
          <a:prstGeom prst="rect">
            <a:avLst/>
          </a:prstGeom>
          <a:noFill/>
        </p:spPr>
        <p:txBody>
          <a:bodyPr wrap="square" rtlCol="0">
            <a:spAutoFit/>
          </a:bodyPr>
          <a:lstStyle/>
          <a:p>
            <a:r>
              <a:rPr lang="en-GB" sz="4400" dirty="0" smtClean="0"/>
              <a:t>And </a:t>
            </a:r>
            <a:r>
              <a:rPr lang="en-GB" sz="4400" b="1" dirty="0" smtClean="0"/>
              <a:t>welcome</a:t>
            </a:r>
            <a:r>
              <a:rPr lang="en-GB" sz="4400" dirty="0" smtClean="0"/>
              <a:t> to CERN!</a:t>
            </a:r>
            <a:endParaRPr lang="en-GB" sz="4400" dirty="0"/>
          </a:p>
        </p:txBody>
      </p:sp>
      <p:pic>
        <p:nvPicPr>
          <p:cNvPr id="7" name="Picture 6"/>
          <p:cNvPicPr>
            <a:picLocks noChangeAspect="1"/>
          </p:cNvPicPr>
          <p:nvPr/>
        </p:nvPicPr>
        <p:blipFill>
          <a:blip r:embed="rId2"/>
          <a:stretch>
            <a:fillRect/>
          </a:stretch>
        </p:blipFill>
        <p:spPr>
          <a:xfrm>
            <a:off x="1407190" y="1333140"/>
            <a:ext cx="5831874" cy="3164046"/>
          </a:xfrm>
          <a:prstGeom prst="rect">
            <a:avLst/>
          </a:prstGeom>
        </p:spPr>
      </p:pic>
      <p:sp>
        <p:nvSpPr>
          <p:cNvPr id="8" name="TextBox 7"/>
          <p:cNvSpPr txBox="1"/>
          <p:nvPr/>
        </p:nvSpPr>
        <p:spPr>
          <a:xfrm>
            <a:off x="160280" y="563699"/>
            <a:ext cx="6549246" cy="769441"/>
          </a:xfrm>
          <a:prstGeom prst="rect">
            <a:avLst/>
          </a:prstGeom>
          <a:noFill/>
        </p:spPr>
        <p:txBody>
          <a:bodyPr wrap="square" rtlCol="0">
            <a:spAutoFit/>
          </a:bodyPr>
          <a:lstStyle/>
          <a:p>
            <a:r>
              <a:rPr lang="en-GB" sz="4400" dirty="0" smtClean="0"/>
              <a:t>Good morning </a:t>
            </a:r>
            <a:endParaRPr lang="en-GB" sz="4400" dirty="0"/>
          </a:p>
        </p:txBody>
      </p:sp>
    </p:spTree>
    <p:extLst>
      <p:ext uri="{BB962C8B-B14F-4D97-AF65-F5344CB8AC3E}">
        <p14:creationId xmlns:p14="http://schemas.microsoft.com/office/powerpoint/2010/main" val="3822323474"/>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Unravelling the mysteries of the universe: it’s a big task. And that’s one of the reasons that experts come to CERN – to test themselves, push their abilities and help create history with </a:t>
            </a:r>
            <a:r>
              <a:rPr lang="en-GB" sz="1900" i="1" dirty="0" err="1"/>
              <a:t>groundbreaking</a:t>
            </a:r>
            <a:r>
              <a:rPr lang="en-GB" sz="1900" i="1" dirty="0"/>
              <a:t> discoveries. </a:t>
            </a:r>
          </a:p>
          <a:p>
            <a:pPr marL="36576" indent="0" algn="ctr">
              <a:buNone/>
            </a:pPr>
            <a:endParaRPr lang="en-GB" sz="1900" i="1" dirty="0"/>
          </a:p>
          <a:p>
            <a:pPr marL="36576" indent="0" algn="ctr">
              <a:buNone/>
            </a:pPr>
            <a:r>
              <a:rPr lang="en-GB" sz="1900" i="1" dirty="0"/>
              <a:t>But this is not just about physics. The engineering and technical skills needed to make the experiments succeed are as world-class as the science behind them. If you want to help answer the world’s toughest questions, this is the place to do it.</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401555" y="110632"/>
            <a:ext cx="3361038"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Challenge</a:t>
            </a:r>
            <a:endParaRPr lang="en-GB" sz="3200" dirty="0">
              <a:solidFill>
                <a:srgbClr val="00B050"/>
              </a:solidFill>
            </a:endParaRPr>
          </a:p>
        </p:txBody>
      </p:sp>
      <p:pic>
        <p:nvPicPr>
          <p:cNvPr id="10" name="Picture 9" descr="1304108_05-A4-at-144-dpi.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23620" y="451606"/>
            <a:ext cx="4476714" cy="2979856"/>
          </a:xfrm>
          <a:prstGeom prst="rect">
            <a:avLst/>
          </a:prstGeom>
          <a:ln>
            <a:noFill/>
          </a:ln>
          <a:effectLst>
            <a:softEdge rad="112500"/>
          </a:effectLst>
        </p:spPr>
      </p:pic>
      <p:sp>
        <p:nvSpPr>
          <p:cNvPr id="8" name="TextBox 7"/>
          <p:cNvSpPr txBox="1"/>
          <p:nvPr/>
        </p:nvSpPr>
        <p:spPr>
          <a:xfrm>
            <a:off x="4721933" y="1748961"/>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err="1" smtClean="0">
                <a:solidFill>
                  <a:srgbClr val="00B050"/>
                </a:solidFill>
              </a:rPr>
              <a:t>Relever</a:t>
            </a:r>
            <a:r>
              <a:rPr lang="en-GB" sz="3200" dirty="0" smtClean="0">
                <a:solidFill>
                  <a:srgbClr val="00B050"/>
                </a:solidFill>
              </a:rPr>
              <a:t> les </a:t>
            </a:r>
            <a:r>
              <a:rPr lang="en-GB" sz="3200" dirty="0" err="1" smtClean="0">
                <a:solidFill>
                  <a:srgbClr val="00B050"/>
                </a:solidFill>
              </a:rPr>
              <a:t>défis</a:t>
            </a:r>
            <a:endParaRPr lang="en-GB" sz="3200" dirty="0">
              <a:solidFill>
                <a:srgbClr val="00B050"/>
              </a:solidFill>
            </a:endParaRPr>
          </a:p>
        </p:txBody>
      </p:sp>
    </p:spTree>
    <p:extLst>
      <p:ext uri="{BB962C8B-B14F-4D97-AF65-F5344CB8AC3E}">
        <p14:creationId xmlns:p14="http://schemas.microsoft.com/office/powerpoint/2010/main" val="1486126002"/>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extLst/>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smtClean="0">
                          <a:effectLst/>
                        </a:rPr>
                        <a:t>08h30</a:t>
                      </a:r>
                      <a:endParaRPr lang="fr-CH" sz="800" dirty="0">
                        <a:effectLst/>
                      </a:endParaRPr>
                    </a:p>
                    <a:p>
                      <a:pPr algn="ctr">
                        <a:lnSpc>
                          <a:spcPct val="115000"/>
                        </a:lnSpc>
                        <a:spcAft>
                          <a:spcPts val="0"/>
                        </a:spcAft>
                      </a:pPr>
                      <a:r>
                        <a:rPr lang="fr-FR" sz="800" dirty="0">
                          <a:effectLst/>
                        </a:rPr>
                        <a:t>(</a:t>
                      </a:r>
                      <a:r>
                        <a:rPr lang="fr-FR" sz="800" dirty="0" smtClean="0">
                          <a:effectLst/>
                        </a:rPr>
                        <a:t>1h)</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dirty="0" smtClean="0">
                          <a:effectLst/>
                        </a:rPr>
                        <a:t>Welcome</a:t>
                      </a:r>
                      <a:r>
                        <a:rPr lang="en-US" sz="900" baseline="0" dirty="0" smtClean="0">
                          <a:effectLst/>
                        </a:rPr>
                        <a:t> by Head of HR Department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Elizabeth</a:t>
                      </a:r>
                      <a:r>
                        <a:rPr lang="en-GB" sz="900" baseline="0" dirty="0" smtClean="0">
                          <a:effectLst/>
                        </a:rPr>
                        <a:t> Eastwood-Barzdo</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Eric Lienard</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Christoph Balle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3293979526"/>
      </p:ext>
    </p:extLst>
  </p:cSld>
  <p:clrMapOvr>
    <a:masterClrMapping/>
  </p:clrMapOvr>
  <mc:AlternateContent xmlns:mc="http://schemas.openxmlformats.org/markup-compatibility/2006">
    <mc:Choice xmlns:p14="http://schemas.microsoft.com/office/powerpoint/2010/main" Requires="p14">
      <p:transition spd="slow" p14:dur="2000" advTm="15000"/>
    </mc:Choice>
    <mc:Fallback>
      <p:transition spd="slow" advTm="15000"/>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2019189503"/>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09:30 for the </a:t>
            </a:r>
            <a:r>
              <a:rPr lang="fr-CH" sz="2000" dirty="0" err="1" smtClean="0"/>
              <a:t>presentations</a:t>
            </a:r>
            <a:r>
              <a:rPr lang="fr-CH" sz="2000" dirty="0" smtClean="0"/>
              <a:t> </a:t>
            </a:r>
          </a:p>
          <a:p>
            <a:r>
              <a:rPr lang="fr-CH" sz="2000" dirty="0" smtClean="0"/>
              <a:t>Veuillez s’il vous plait être de retour à 09h30 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1995520176"/>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This is a word that is included in the CERN values, but it’s something that can be claimed by any number of organisations, so what does it actually mean here? Respect isn’t handed out automatically at CERN – it’s earned. </a:t>
            </a:r>
          </a:p>
          <a:p>
            <a:pPr marL="36576" indent="0" algn="ctr">
              <a:buNone/>
            </a:pPr>
            <a:r>
              <a:rPr lang="en-GB" sz="1900" i="1" dirty="0"/>
              <a:t>But, because of the nature of the work, people act with integrity. People are driven by scientific discovery. Their motivations are pure. They trust and are trusted.</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319381" y="122093"/>
            <a:ext cx="3361038"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Integrity</a:t>
            </a:r>
            <a:endParaRPr lang="en-GB" sz="3200" dirty="0">
              <a:solidFill>
                <a:srgbClr val="00B050"/>
              </a:solidFill>
            </a:endParaRPr>
          </a:p>
        </p:txBody>
      </p:sp>
      <p:pic>
        <p:nvPicPr>
          <p:cNvPr id="8" name="Picture 7" descr="ATLAS-OSU-Run2.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255801" y="363119"/>
            <a:ext cx="4180287" cy="3135215"/>
          </a:xfrm>
          <a:prstGeom prst="rect">
            <a:avLst/>
          </a:prstGeom>
          <a:ln>
            <a:noFill/>
          </a:ln>
          <a:effectLst>
            <a:softEdge rad="112500"/>
          </a:effectLst>
        </p:spPr>
      </p:pic>
      <p:sp>
        <p:nvSpPr>
          <p:cNvPr id="10" name="TextBox 9"/>
          <p:cNvSpPr txBox="1"/>
          <p:nvPr/>
        </p:nvSpPr>
        <p:spPr>
          <a:xfrm>
            <a:off x="-256002" y="1930726"/>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err="1" smtClean="0">
                <a:solidFill>
                  <a:srgbClr val="00B050"/>
                </a:solidFill>
              </a:rPr>
              <a:t>L’intégrité</a:t>
            </a:r>
            <a:endParaRPr lang="en-GB" sz="3200" dirty="0">
              <a:solidFill>
                <a:srgbClr val="00B050"/>
              </a:solidFill>
            </a:endParaRPr>
          </a:p>
        </p:txBody>
      </p:sp>
    </p:spTree>
    <p:extLst>
      <p:ext uri="{BB962C8B-B14F-4D97-AF65-F5344CB8AC3E}">
        <p14:creationId xmlns:p14="http://schemas.microsoft.com/office/powerpoint/2010/main" val="1170379278"/>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26004" y="1741564"/>
            <a:ext cx="8260796" cy="1908213"/>
          </a:xfrm>
          <a:prstGeom prst="rect">
            <a:avLst/>
          </a:prstGeom>
        </p:spPr>
      </p:pic>
      <p:sp>
        <p:nvSpPr>
          <p:cNvPr id="6" name="Rectangle 4"/>
          <p:cNvSpPr>
            <a:spLocks noChangeArrowheads="1"/>
          </p:cNvSpPr>
          <p:nvPr/>
        </p:nvSpPr>
        <p:spPr bwMode="auto">
          <a:xfrm>
            <a:off x="2416914" y="3887129"/>
            <a:ext cx="212566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User :  </a:t>
            </a:r>
            <a:r>
              <a:rPr lang="en-US" altLang="fr-FR" sz="1800" b="1" dirty="0" err="1">
                <a:solidFill>
                  <a:srgbClr val="004084"/>
                </a:solidFill>
                <a:latin typeface="DIN-Medium"/>
                <a:ea typeface="DIN-Medium"/>
                <a:cs typeface="DIN-Medium"/>
              </a:rPr>
              <a:t>Cern_GUEST</a:t>
            </a:r>
            <a:endParaRPr lang="en-US" altLang="fr-FR" sz="1800" b="1" dirty="0">
              <a:solidFill>
                <a:srgbClr val="004084"/>
              </a:solidFill>
              <a:latin typeface="DIN-Medium"/>
              <a:ea typeface="DIN-Medium"/>
              <a:cs typeface="DIN-Medium"/>
            </a:endParaRPr>
          </a:p>
          <a:p>
            <a:pPr algn="ctr">
              <a:spcBef>
                <a:spcPct val="0"/>
              </a:spcBef>
              <a:buFontTx/>
              <a:buNone/>
            </a:pPr>
            <a:r>
              <a:rPr lang="en-US" altLang="fr-FR" sz="1400" dirty="0">
                <a:solidFill>
                  <a:srgbClr val="004084"/>
                </a:solidFill>
                <a:latin typeface="DIN-Medium"/>
                <a:ea typeface="DIN-Medium"/>
                <a:cs typeface="DIN-Medium"/>
              </a:rPr>
              <a:t>Code:  </a:t>
            </a:r>
            <a:r>
              <a:rPr lang="en-US" altLang="fr-FR" sz="1800" b="1" dirty="0">
                <a:solidFill>
                  <a:srgbClr val="004084"/>
                </a:solidFill>
                <a:latin typeface="DIN-Medium"/>
                <a:ea typeface="DIN-Medium"/>
                <a:cs typeface="DIN-Medium"/>
              </a:rPr>
              <a:t>Glob3FR33W1F1</a:t>
            </a:r>
          </a:p>
        </p:txBody>
      </p:sp>
      <p:sp>
        <p:nvSpPr>
          <p:cNvPr id="7" name="Rectangle 8"/>
          <p:cNvSpPr>
            <a:spLocks noChangeArrowheads="1"/>
          </p:cNvSpPr>
          <p:nvPr/>
        </p:nvSpPr>
        <p:spPr bwMode="auto">
          <a:xfrm>
            <a:off x="4656877" y="3887129"/>
            <a:ext cx="18700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Outside</a:t>
            </a:r>
          </a:p>
          <a:p>
            <a:pPr algn="ctr">
              <a:spcBef>
                <a:spcPct val="0"/>
              </a:spcBef>
              <a:buFontTx/>
              <a:buNone/>
            </a:pPr>
            <a:r>
              <a:rPr lang="en-US" altLang="fr-FR" sz="1400" dirty="0">
                <a:solidFill>
                  <a:srgbClr val="004084"/>
                </a:solidFill>
                <a:latin typeface="DIN-Medium"/>
                <a:ea typeface="DIN-Medium"/>
                <a:cs typeface="DIN-Medium"/>
              </a:rPr>
              <a:t>A </a:t>
            </a:r>
            <a:r>
              <a:rPr lang="en-US" altLang="fr-FR" sz="1400" dirty="0" err="1">
                <a:solidFill>
                  <a:srgbClr val="004084"/>
                </a:solidFill>
                <a:latin typeface="DIN-Medium"/>
                <a:ea typeface="DIN-Medium"/>
                <a:cs typeface="DIN-Medium"/>
              </a:rPr>
              <a:t>l’extérieur</a:t>
            </a:r>
            <a:endParaRPr lang="en-US" altLang="fr-FR" sz="1400" dirty="0">
              <a:solidFill>
                <a:srgbClr val="004084"/>
              </a:solidFill>
              <a:latin typeface="DIN-Medium"/>
              <a:ea typeface="DIN-Medium"/>
              <a:cs typeface="DIN-Medium"/>
            </a:endParaRPr>
          </a:p>
        </p:txBody>
      </p:sp>
      <p:sp>
        <p:nvSpPr>
          <p:cNvPr id="10" name="Rectangle 4"/>
          <p:cNvSpPr>
            <a:spLocks noChangeArrowheads="1"/>
          </p:cNvSpPr>
          <p:nvPr/>
        </p:nvSpPr>
        <p:spPr bwMode="auto">
          <a:xfrm>
            <a:off x="145280" y="3887127"/>
            <a:ext cx="22716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During presentations</a:t>
            </a:r>
          </a:p>
          <a:p>
            <a:pPr algn="ctr">
              <a:spcBef>
                <a:spcPct val="0"/>
              </a:spcBef>
              <a:buFontTx/>
              <a:buNone/>
            </a:pPr>
            <a:r>
              <a:rPr lang="en-US" altLang="fr-FR" sz="1400" dirty="0">
                <a:solidFill>
                  <a:srgbClr val="004084"/>
                </a:solidFill>
                <a:latin typeface="DIN-Medium"/>
                <a:ea typeface="DIN-Medium"/>
                <a:cs typeface="DIN-Medium"/>
              </a:rPr>
              <a:t>Pendant les presentations</a:t>
            </a:r>
            <a:endParaRPr lang="en-US" altLang="fr-FR" sz="1800" dirty="0">
              <a:solidFill>
                <a:srgbClr val="004084"/>
              </a:solidFill>
              <a:latin typeface="DIN-Medium"/>
              <a:ea typeface="DIN-Medium"/>
              <a:cs typeface="DIN-Medium"/>
            </a:endParaRPr>
          </a:p>
        </p:txBody>
      </p:sp>
      <p:sp>
        <p:nvSpPr>
          <p:cNvPr id="11" name="Rectangle 4"/>
          <p:cNvSpPr>
            <a:spLocks noChangeArrowheads="1"/>
          </p:cNvSpPr>
          <p:nvPr/>
        </p:nvSpPr>
        <p:spPr bwMode="auto">
          <a:xfrm>
            <a:off x="6561138" y="3887127"/>
            <a:ext cx="21256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CERN = </a:t>
            </a:r>
          </a:p>
          <a:p>
            <a:pPr algn="ctr">
              <a:spcBef>
                <a:spcPct val="0"/>
              </a:spcBef>
              <a:buFontTx/>
              <a:buNone/>
            </a:pPr>
            <a:r>
              <a:rPr lang="en-US" altLang="fr-FR" sz="1400" dirty="0">
                <a:solidFill>
                  <a:srgbClr val="004084"/>
                </a:solidFill>
                <a:latin typeface="DIN-Medium"/>
                <a:ea typeface="DIN-Medium"/>
                <a:cs typeface="DIN-Medium"/>
              </a:rPr>
              <a:t>non-smoking </a:t>
            </a:r>
          </a:p>
          <a:p>
            <a:pPr algn="ctr">
              <a:spcBef>
                <a:spcPct val="0"/>
              </a:spcBef>
              <a:buFontTx/>
              <a:buNone/>
            </a:pPr>
            <a:r>
              <a:rPr lang="en-US" altLang="fr-FR" sz="1400" dirty="0">
                <a:solidFill>
                  <a:srgbClr val="004084"/>
                </a:solidFill>
                <a:latin typeface="DIN-Medium"/>
                <a:ea typeface="DIN-Medium"/>
                <a:cs typeface="DIN-Medium"/>
              </a:rPr>
              <a:t>non-</a:t>
            </a:r>
            <a:r>
              <a:rPr lang="en-US" altLang="fr-FR" sz="1400" dirty="0" err="1">
                <a:solidFill>
                  <a:srgbClr val="004084"/>
                </a:solidFill>
                <a:latin typeface="DIN-Medium"/>
                <a:ea typeface="DIN-Medium"/>
                <a:cs typeface="DIN-Medium"/>
              </a:rPr>
              <a:t>fumeur</a:t>
            </a:r>
            <a:endParaRPr lang="en-US" altLang="fr-FR" sz="1800" dirty="0">
              <a:solidFill>
                <a:srgbClr val="004084"/>
              </a:solidFill>
              <a:latin typeface="DIN-Medium"/>
              <a:ea typeface="DIN-Medium"/>
              <a:cs typeface="DIN-Medium"/>
            </a:endParaRPr>
          </a:p>
        </p:txBody>
      </p:sp>
    </p:spTree>
    <p:extLst>
      <p:ext uri="{BB962C8B-B14F-4D97-AF65-F5344CB8AC3E}">
        <p14:creationId xmlns:p14="http://schemas.microsoft.com/office/powerpoint/2010/main" val="954546746"/>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Emergency </a:t>
            </a:r>
            <a:r>
              <a:rPr lang="fr-FR" dirty="0" err="1"/>
              <a:t>P</a:t>
            </a:r>
            <a:r>
              <a:rPr lang="fr-FR" dirty="0" err="1" smtClean="0"/>
              <a:t>rocedure</a:t>
            </a:r>
            <a:r>
              <a:rPr lang="fr-FR" dirty="0" smtClean="0"/>
              <a:t> d’Urgence</a:t>
            </a:r>
            <a:endParaRPr lang="fr-FR" dirty="0"/>
          </a:p>
        </p:txBody>
      </p:sp>
      <p:sp>
        <p:nvSpPr>
          <p:cNvPr id="8" name="Rectangle 7"/>
          <p:cNvSpPr/>
          <p:nvPr/>
        </p:nvSpPr>
        <p:spPr>
          <a:xfrm>
            <a:off x="595417" y="1749733"/>
            <a:ext cx="3198311" cy="3459922"/>
          </a:xfrm>
          <a:prstGeom prst="rect">
            <a:avLst/>
          </a:prstGeom>
        </p:spPr>
        <p:txBody>
          <a:bodyPr wrap="none">
            <a:spAutoFit/>
          </a:bodyPr>
          <a:lstStyle/>
          <a:p>
            <a:pPr defTabSz="342892">
              <a:lnSpc>
                <a:spcPct val="110000"/>
              </a:lnSpc>
              <a:defRPr/>
            </a:pPr>
            <a:endParaRPr lang="en-US" sz="1200" dirty="0">
              <a:solidFill>
                <a:prstClr val="black"/>
              </a:solidFill>
              <a:latin typeface="Optima"/>
              <a:cs typeface="DIN-Medium"/>
            </a:endParaRPr>
          </a:p>
          <a:p>
            <a:pPr defTabSz="342892">
              <a:lnSpc>
                <a:spcPct val="110000"/>
              </a:lnSpc>
              <a:defRPr/>
            </a:pPr>
            <a:endParaRPr lang="en-US" sz="1200" dirty="0">
              <a:solidFill>
                <a:prstClr val="black"/>
              </a:solidFill>
              <a:latin typeface="Optima"/>
              <a:cs typeface="DIN-Medium"/>
            </a:endParaRPr>
          </a:p>
          <a:p>
            <a:pPr marL="215995" algn="dist" defTabSz="342892">
              <a:lnSpc>
                <a:spcPts val="743"/>
              </a:lnSpc>
              <a:defRPr/>
            </a:pPr>
            <a:r>
              <a:rPr lang="en-US" sz="1200" dirty="0">
                <a:solidFill>
                  <a:srgbClr val="404040"/>
                </a:solidFill>
                <a:latin typeface="Optima"/>
                <a:cs typeface="DIN-Medium"/>
              </a:rPr>
              <a:t>When the alarm sounds</a:t>
            </a:r>
          </a:p>
          <a:p>
            <a:pPr marL="215995" algn="dist" defTabSz="342892">
              <a:lnSpc>
                <a:spcPts val="743"/>
              </a:lnSpc>
              <a:defRPr/>
            </a:pPr>
            <a:endParaRPr lang="en-US" sz="1200" dirty="0">
              <a:solidFill>
                <a:srgbClr val="7F7F7F"/>
              </a:solidFill>
              <a:latin typeface="Optima"/>
              <a:cs typeface="DIN-Medium"/>
            </a:endParaRPr>
          </a:p>
          <a:p>
            <a:pPr marL="215995" algn="dist" defTabSz="342892">
              <a:lnSpc>
                <a:spcPts val="743"/>
              </a:lnSpc>
              <a:defRPr/>
            </a:pPr>
            <a:r>
              <a:rPr lang="en-US" sz="1200" dirty="0" err="1">
                <a:solidFill>
                  <a:srgbClr val="7F7F7F"/>
                </a:solidFill>
                <a:latin typeface="Optima"/>
                <a:cs typeface="DIN-Medium"/>
              </a:rPr>
              <a:t>Lorsque</a:t>
            </a:r>
            <a:r>
              <a:rPr lang="en-US" sz="1200" dirty="0">
                <a:solidFill>
                  <a:srgbClr val="7F7F7F"/>
                </a:solidFill>
                <a:latin typeface="Optima"/>
                <a:cs typeface="DIN-Medium"/>
              </a:rPr>
              <a:t> le signal </a:t>
            </a:r>
            <a:r>
              <a:rPr lang="en-US" sz="1200" dirty="0" err="1">
                <a:solidFill>
                  <a:srgbClr val="7F7F7F"/>
                </a:solidFill>
                <a:latin typeface="Optima"/>
                <a:cs typeface="DIN-Medium"/>
              </a:rPr>
              <a:t>d’évacuation</a:t>
            </a:r>
            <a:r>
              <a:rPr lang="en-US" sz="1200" dirty="0">
                <a:solidFill>
                  <a:srgbClr val="7F7F7F"/>
                </a:solidFill>
                <a:latin typeface="Optima"/>
                <a:cs typeface="DIN-Medium"/>
              </a:rPr>
              <a:t> </a:t>
            </a:r>
            <a:r>
              <a:rPr lang="en-US" sz="1200" dirty="0" err="1">
                <a:solidFill>
                  <a:srgbClr val="7F7F7F"/>
                </a:solidFill>
                <a:latin typeface="Optima"/>
                <a:cs typeface="DIN-Medium"/>
              </a:rPr>
              <a:t>retentit</a:t>
            </a:r>
            <a:endParaRPr lang="en-US" sz="1200" dirty="0">
              <a:solidFill>
                <a:srgbClr val="7F7F7F"/>
              </a:solidFill>
              <a:latin typeface="Optima"/>
              <a:cs typeface="DIN-Medium"/>
            </a:endParaRPr>
          </a:p>
          <a:p>
            <a:pPr marL="215995" algn="dist" defTabSz="342892">
              <a:lnSpc>
                <a:spcPts val="743"/>
              </a:lnSpc>
              <a:defRPr/>
            </a:pPr>
            <a:endParaRPr lang="en-US" sz="1200" dirty="0">
              <a:solidFill>
                <a:prstClr val="black"/>
              </a:solidFill>
              <a:latin typeface="Optima"/>
              <a:cs typeface="DIN-Medium"/>
            </a:endParaRPr>
          </a:p>
          <a:p>
            <a:pPr marL="215995" defTabSz="342892">
              <a:lnSpc>
                <a:spcPct val="110000"/>
              </a:lnSpc>
              <a:defRPr/>
            </a:pPr>
            <a:endParaRPr lang="en-US" sz="1200" dirty="0">
              <a:solidFill>
                <a:srgbClr val="404040"/>
              </a:solidFill>
              <a:latin typeface="Optima"/>
              <a:cs typeface="DIN-Medium"/>
            </a:endParaRPr>
          </a:p>
          <a:p>
            <a:pPr marL="215995" defTabSz="342892">
              <a:lnSpc>
                <a:spcPct val="110000"/>
              </a:lnSpc>
              <a:defRPr/>
            </a:pPr>
            <a:r>
              <a:rPr lang="en-US" sz="1200" dirty="0">
                <a:solidFill>
                  <a:srgbClr val="404040"/>
                </a:solidFill>
                <a:latin typeface="Optima"/>
                <a:cs typeface="DIN-Medium"/>
              </a:rPr>
              <a:t>Evacuate immediately</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Évacuez</a:t>
            </a:r>
            <a:r>
              <a:rPr lang="en-US" sz="1200" dirty="0">
                <a:solidFill>
                  <a:srgbClr val="7F7F7F"/>
                </a:solidFill>
                <a:latin typeface="Optima"/>
                <a:cs typeface="DIN-Medium"/>
              </a:rPr>
              <a:t> </a:t>
            </a:r>
            <a:r>
              <a:rPr lang="en-US" sz="1200" dirty="0" err="1">
                <a:solidFill>
                  <a:srgbClr val="7F7F7F"/>
                </a:solidFill>
                <a:latin typeface="Optima"/>
                <a:cs typeface="DIN-Medium"/>
              </a:rPr>
              <a:t>immédiatement</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endParaRPr lang="en-US" sz="800" dirty="0">
              <a:solidFill>
                <a:srgbClr val="404040"/>
              </a:solidFill>
              <a:latin typeface="Optima"/>
              <a:cs typeface="DIN-Medium"/>
            </a:endParaRPr>
          </a:p>
          <a:p>
            <a:pPr marL="215995" defTabSz="342892">
              <a:lnSpc>
                <a:spcPct val="120000"/>
              </a:lnSpc>
              <a:defRPr/>
            </a:pPr>
            <a:r>
              <a:rPr lang="en-US" sz="1200" dirty="0">
                <a:solidFill>
                  <a:srgbClr val="404040"/>
                </a:solidFill>
                <a:latin typeface="Optima"/>
                <a:cs typeface="DIN-Medium"/>
              </a:rPr>
              <a:t>Don’t use the lift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N’utilisez</a:t>
            </a:r>
            <a:r>
              <a:rPr lang="en-US" sz="1200" dirty="0">
                <a:solidFill>
                  <a:srgbClr val="7F7F7F"/>
                </a:solidFill>
                <a:latin typeface="Optima"/>
                <a:cs typeface="DIN-Medium"/>
              </a:rPr>
              <a:t> pas </a:t>
            </a:r>
            <a:r>
              <a:rPr lang="en-US" sz="1200" dirty="0" err="1">
                <a:solidFill>
                  <a:srgbClr val="7F7F7F"/>
                </a:solidFill>
                <a:latin typeface="Optima"/>
                <a:cs typeface="DIN-Medium"/>
              </a:rPr>
              <a:t>l’ascenseur</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40000"/>
              </a:lnSpc>
              <a:defRPr/>
            </a:pPr>
            <a:r>
              <a:rPr lang="en-US" sz="1200" dirty="0">
                <a:solidFill>
                  <a:srgbClr val="404040"/>
                </a:solidFill>
                <a:latin typeface="Optima"/>
                <a:cs typeface="DIN-Medium"/>
              </a:rPr>
              <a:t>Follow the signs</a:t>
            </a:r>
            <a:endParaRPr lang="en-US" sz="8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Suivez</a:t>
            </a:r>
            <a:r>
              <a:rPr lang="en-US" sz="1200" dirty="0">
                <a:solidFill>
                  <a:srgbClr val="7F7F7F"/>
                </a:solidFill>
                <a:latin typeface="Optima"/>
                <a:cs typeface="DIN-Medium"/>
              </a:rPr>
              <a:t> le balisage</a:t>
            </a: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r>
              <a:rPr lang="en-US" sz="1200" dirty="0">
                <a:solidFill>
                  <a:srgbClr val="404040"/>
                </a:solidFill>
                <a:latin typeface="Optima"/>
                <a:cs typeface="DIN-Medium"/>
              </a:rPr>
              <a:t>Go to assembly point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Rendez-vous</a:t>
            </a:r>
            <a:r>
              <a:rPr lang="en-US" sz="1200" dirty="0">
                <a:solidFill>
                  <a:srgbClr val="7F7F7F"/>
                </a:solidFill>
                <a:latin typeface="Optima"/>
                <a:cs typeface="DIN-Medium"/>
              </a:rPr>
              <a:t> au point de </a:t>
            </a:r>
            <a:r>
              <a:rPr lang="en-US" sz="1200" dirty="0" err="1">
                <a:solidFill>
                  <a:srgbClr val="7F7F7F"/>
                </a:solidFill>
                <a:latin typeface="Optima"/>
                <a:cs typeface="DIN-Medium"/>
              </a:rPr>
              <a:t>rassemblement</a:t>
            </a: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p:txBody>
      </p:sp>
      <p:sp>
        <p:nvSpPr>
          <p:cNvPr id="9" name="Rectangle 8"/>
          <p:cNvSpPr/>
          <p:nvPr/>
        </p:nvSpPr>
        <p:spPr>
          <a:xfrm>
            <a:off x="7158873" y="1977064"/>
            <a:ext cx="1838965" cy="3042884"/>
          </a:xfrm>
          <a:prstGeom prst="rect">
            <a:avLst/>
          </a:prstGeom>
        </p:spPr>
        <p:txBody>
          <a:bodyPr wrap="none">
            <a:spAutoFit/>
          </a:bodyPr>
          <a:lstStyle/>
          <a:p>
            <a:pPr marL="215995" defTabSz="342892">
              <a:lnSpc>
                <a:spcPct val="60000"/>
              </a:lnSpc>
              <a:defRPr/>
            </a:pPr>
            <a:endParaRPr lang="en-US" sz="800" dirty="0">
              <a:solidFill>
                <a:srgbClr val="404040"/>
              </a:solidFill>
              <a:latin typeface="Optima"/>
              <a:cs typeface="DIN-Medium"/>
            </a:endParaRPr>
          </a:p>
          <a:p>
            <a:pPr defTabSz="342892">
              <a:lnSpc>
                <a:spcPct val="60000"/>
              </a:lnSpc>
              <a:defRPr/>
            </a:pPr>
            <a:endParaRPr lang="en-US" sz="1200" dirty="0">
              <a:solidFill>
                <a:srgbClr val="404040"/>
              </a:solidFill>
              <a:latin typeface="Optima"/>
              <a:cs typeface="DIN-Medium"/>
            </a:endParaRPr>
          </a:p>
          <a:p>
            <a:pPr defTabSz="342892">
              <a:lnSpc>
                <a:spcPct val="60000"/>
              </a:lnSpc>
              <a:defRPr/>
            </a:pPr>
            <a:r>
              <a:rPr lang="en-US" sz="1200" dirty="0">
                <a:solidFill>
                  <a:srgbClr val="404040"/>
                </a:solidFill>
                <a:latin typeface="Optima"/>
                <a:cs typeface="DIN-Medium"/>
              </a:rPr>
              <a:t>74444</a:t>
            </a:r>
          </a:p>
          <a:p>
            <a:pPr defTabSz="342892">
              <a:lnSpc>
                <a:spcPct val="210000"/>
              </a:lnSpc>
              <a:defRPr/>
            </a:pPr>
            <a:endParaRPr lang="en-US" sz="1200" dirty="0">
              <a:solidFill>
                <a:srgbClr val="404040"/>
              </a:solidFill>
              <a:latin typeface="Optima"/>
              <a:cs typeface="DIN-Medium"/>
            </a:endParaRPr>
          </a:p>
          <a:p>
            <a:pPr defTabSz="342892">
              <a:lnSpc>
                <a:spcPct val="150000"/>
              </a:lnSpc>
              <a:defRPr/>
            </a:pPr>
            <a:r>
              <a:rPr lang="en-US" sz="1200" kern="0" dirty="0">
                <a:solidFill>
                  <a:srgbClr val="404040"/>
                </a:solidFill>
                <a:latin typeface="Optima"/>
                <a:cs typeface="DIN-Medium"/>
              </a:rPr>
              <a:t>Escape routes</a:t>
            </a:r>
          </a:p>
          <a:p>
            <a:pPr defTabSz="342892">
              <a:lnSpc>
                <a:spcPts val="668"/>
              </a:lnSpc>
              <a:defRPr/>
            </a:pPr>
            <a:r>
              <a:rPr lang="en-US" sz="1200" kern="0" dirty="0">
                <a:solidFill>
                  <a:prstClr val="white">
                    <a:lumMod val="50000"/>
                  </a:prstClr>
                </a:solidFill>
                <a:latin typeface="Optima"/>
                <a:cs typeface="DIN-Medium"/>
              </a:rPr>
              <a:t/>
            </a:r>
            <a:br>
              <a:rPr lang="en-US" sz="1200" kern="0" dirty="0">
                <a:solidFill>
                  <a:prstClr val="white">
                    <a:lumMod val="50000"/>
                  </a:prstClr>
                </a:solidFill>
                <a:latin typeface="Optima"/>
                <a:cs typeface="DIN-Medium"/>
              </a:rPr>
            </a:br>
            <a:r>
              <a:rPr lang="en-US" sz="1200" kern="0" dirty="0" err="1">
                <a:solidFill>
                  <a:prstClr val="white">
                    <a:lumMod val="50000"/>
                  </a:prstClr>
                </a:solidFill>
                <a:latin typeface="Optima"/>
                <a:cs typeface="DIN-Medium"/>
              </a:rPr>
              <a:t>Voies</a:t>
            </a:r>
            <a:r>
              <a:rPr lang="en-US" sz="1200" kern="0" dirty="0">
                <a:solidFill>
                  <a:prstClr val="white">
                    <a:lumMod val="50000"/>
                  </a:prstClr>
                </a:solidFill>
                <a:latin typeface="Optima"/>
                <a:cs typeface="DIN-Medium"/>
              </a:rPr>
              <a:t> </a:t>
            </a:r>
            <a:r>
              <a:rPr lang="en-US" sz="1200" kern="0" dirty="0" err="1">
                <a:solidFill>
                  <a:prstClr val="white">
                    <a:lumMod val="50000"/>
                  </a:prstClr>
                </a:solidFill>
                <a:latin typeface="Optima"/>
                <a:cs typeface="DIN-Medium"/>
              </a:rPr>
              <a:t>d’évacuation</a:t>
            </a:r>
            <a:endParaRPr lang="en-US" sz="1200" kern="0" dirty="0">
              <a:solidFill>
                <a:prstClr val="white">
                  <a:lumMod val="50000"/>
                </a:prstClr>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404040"/>
                </a:solidFill>
                <a:latin typeface="Optima"/>
                <a:cs typeface="DIN-Medium"/>
              </a:rPr>
              <a:t>Fire hose</a:t>
            </a: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7F7F7F"/>
                </a:solidFill>
                <a:latin typeface="Optima"/>
                <a:cs typeface="DIN-Medium"/>
              </a:rPr>
              <a:t>Lance </a:t>
            </a:r>
            <a:r>
              <a:rPr lang="en-US" sz="1200" kern="0" dirty="0" err="1">
                <a:solidFill>
                  <a:srgbClr val="7F7F7F"/>
                </a:solidFill>
                <a:latin typeface="Optima"/>
                <a:cs typeface="DIN-Medium"/>
              </a:rPr>
              <a:t>d’incendie</a:t>
            </a:r>
            <a:endParaRPr lang="en-US" sz="1200" kern="0" dirty="0">
              <a:solidFill>
                <a:srgbClr val="7F7F7F"/>
              </a:solidFill>
              <a:latin typeface="Optima"/>
              <a:cs typeface="DIN-Medium"/>
            </a:endParaRPr>
          </a:p>
          <a:p>
            <a:pPr defTabSz="342892">
              <a:lnSpc>
                <a:spcPct val="50000"/>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ct val="130000"/>
              </a:lnSpc>
              <a:defRPr/>
            </a:pPr>
            <a:r>
              <a:rPr lang="en-US" sz="1200" kern="0" dirty="0">
                <a:solidFill>
                  <a:srgbClr val="404040"/>
                </a:solidFill>
                <a:latin typeface="Optima"/>
                <a:cs typeface="DIN-Medium"/>
              </a:rPr>
              <a:t>Extinguisher</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err="1">
                <a:solidFill>
                  <a:srgbClr val="7F7F7F"/>
                </a:solidFill>
                <a:latin typeface="Optima"/>
                <a:cs typeface="DIN-Medium"/>
              </a:rPr>
              <a:t>Extincteur</a:t>
            </a:r>
            <a:r>
              <a:rPr lang="en-US" sz="1200" kern="0" dirty="0">
                <a:solidFill>
                  <a:srgbClr val="7F7F7F"/>
                </a:solidFill>
                <a:latin typeface="Optima"/>
                <a:cs typeface="DIN-Medium"/>
              </a:rPr>
              <a:t/>
            </a:r>
            <a:br>
              <a:rPr lang="en-US" sz="1200" kern="0" dirty="0">
                <a:solidFill>
                  <a:srgbClr val="7F7F7F"/>
                </a:solidFill>
                <a:latin typeface="Optima"/>
                <a:cs typeface="DIN-Medium"/>
              </a:rPr>
            </a:br>
            <a:r>
              <a:rPr lang="en-US" sz="1200" kern="0" dirty="0">
                <a:solidFill>
                  <a:srgbClr val="7F7F7F"/>
                </a:solidFill>
                <a:latin typeface="Optima"/>
                <a:cs typeface="DIN-Medium"/>
              </a:rPr>
              <a:t/>
            </a:r>
            <a:br>
              <a:rPr lang="en-US" sz="1200" kern="0" dirty="0">
                <a:solidFill>
                  <a:srgbClr val="7F7F7F"/>
                </a:solidFill>
                <a:latin typeface="Optima"/>
                <a:cs typeface="DIN-Medium"/>
              </a:rPr>
            </a:br>
            <a:endParaRPr lang="en-US" sz="1200" kern="0" dirty="0">
              <a:solidFill>
                <a:prstClr val="black"/>
              </a:solidFill>
              <a:latin typeface="Optima"/>
              <a:cs typeface="DIN-Medium"/>
            </a:endParaRPr>
          </a:p>
          <a:p>
            <a:pPr defTabSz="342892">
              <a:lnSpc>
                <a:spcPct val="120000"/>
              </a:lnSpc>
              <a:defRPr/>
            </a:pPr>
            <a:r>
              <a:rPr lang="en-US" sz="1200" kern="0" dirty="0">
                <a:solidFill>
                  <a:srgbClr val="404040"/>
                </a:solidFill>
                <a:latin typeface="Optima"/>
                <a:cs typeface="DIN-Medium"/>
              </a:rPr>
              <a:t>Assembly point</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a:solidFill>
                  <a:srgbClr val="7F7F7F"/>
                </a:solidFill>
                <a:latin typeface="Optima"/>
                <a:cs typeface="DIN-Medium"/>
              </a:rPr>
              <a:t>Point de </a:t>
            </a:r>
            <a:r>
              <a:rPr lang="en-US" sz="1200" kern="0" dirty="0" err="1">
                <a:solidFill>
                  <a:srgbClr val="7F7F7F"/>
                </a:solidFill>
                <a:latin typeface="Optima"/>
                <a:cs typeface="DIN-Medium"/>
              </a:rPr>
              <a:t>rassemblement</a:t>
            </a:r>
            <a:endParaRPr lang="en-US" sz="1200" kern="0" dirty="0">
              <a:solidFill>
                <a:srgbClr val="7F7F7F"/>
              </a:solidFill>
              <a:latin typeface="Optima"/>
              <a:cs typeface="DIN-Medium"/>
            </a:endParaRPr>
          </a:p>
        </p:txBody>
      </p:sp>
      <p:pic>
        <p:nvPicPr>
          <p:cNvPr id="14" name="Picture 22"/>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80598" y="2090048"/>
            <a:ext cx="382054"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15470" y="2157581"/>
            <a:ext cx="467030" cy="2862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8811297"/>
      </p:ext>
    </p:extLst>
  </p:cSld>
  <p:clrMapOvr>
    <a:masterClrMapping/>
  </p:clrMapOvr>
  <mc:AlternateContent xmlns:mc="http://schemas.openxmlformats.org/markup-compatibility/2006" xmlns:p14="http://schemas.microsoft.com/office/powerpoint/2010/main">
    <mc:Choice Requires="p14">
      <p:transition p14:dur="10" advClick="0" advTm="8000"/>
    </mc:Choice>
    <mc:Fallback xmlns="">
      <p:transition advClick="0" advTm="8000"/>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extLst/>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smtClean="0">
                          <a:effectLst/>
                        </a:rPr>
                        <a:t>08h30</a:t>
                      </a:r>
                      <a:endParaRPr lang="fr-CH" sz="800" dirty="0">
                        <a:effectLst/>
                      </a:endParaRPr>
                    </a:p>
                    <a:p>
                      <a:pPr algn="ctr">
                        <a:lnSpc>
                          <a:spcPct val="115000"/>
                        </a:lnSpc>
                        <a:spcAft>
                          <a:spcPts val="0"/>
                        </a:spcAft>
                      </a:pPr>
                      <a:r>
                        <a:rPr lang="fr-FR" sz="800" dirty="0">
                          <a:effectLst/>
                        </a:rPr>
                        <a:t>(</a:t>
                      </a:r>
                      <a:r>
                        <a:rPr lang="fr-FR" sz="800" dirty="0" smtClean="0">
                          <a:effectLst/>
                        </a:rPr>
                        <a:t>1h)</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dirty="0" smtClean="0">
                          <a:effectLst/>
                        </a:rPr>
                        <a:t>Welcome</a:t>
                      </a:r>
                      <a:r>
                        <a:rPr lang="en-US" sz="900" baseline="0" dirty="0" smtClean="0">
                          <a:effectLst/>
                        </a:rPr>
                        <a:t> by Head of HR Department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Elizabeth</a:t>
                      </a:r>
                      <a:r>
                        <a:rPr lang="en-GB" sz="900" baseline="0" dirty="0" smtClean="0">
                          <a:effectLst/>
                        </a:rPr>
                        <a:t> Eastwood-Barzdo</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Eric Lienard</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Christoph Balle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3487603022"/>
      </p:ext>
    </p:extLst>
  </p:cSld>
  <p:clrMapOvr>
    <a:masterClrMapping/>
  </p:clrMapOvr>
  <mc:AlternateContent xmlns:mc="http://schemas.openxmlformats.org/markup-compatibility/2006">
    <mc:Choice xmlns:p14="http://schemas.microsoft.com/office/powerpoint/2010/main" Requires="p14">
      <p:transition spd="slow" p14:dur="2000" advTm="15000"/>
    </mc:Choice>
    <mc:Fallback>
      <p:transition spd="slow" advTm="15000"/>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3556776377"/>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09:30 for the </a:t>
            </a:r>
            <a:r>
              <a:rPr lang="fr-CH" sz="2000" dirty="0" err="1" smtClean="0"/>
              <a:t>presentations</a:t>
            </a:r>
            <a:r>
              <a:rPr lang="fr-CH" sz="2000" dirty="0" smtClean="0"/>
              <a:t> </a:t>
            </a:r>
          </a:p>
          <a:p>
            <a:r>
              <a:rPr lang="fr-CH" sz="2000" dirty="0" smtClean="0"/>
              <a:t>Veuillez s’il vous plait être de retour à 09h30 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3311115313"/>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426004" y="1741564"/>
            <a:ext cx="8260796" cy="1908213"/>
          </a:xfrm>
          <a:prstGeom prst="rect">
            <a:avLst/>
          </a:prstGeom>
        </p:spPr>
      </p:pic>
      <p:sp>
        <p:nvSpPr>
          <p:cNvPr id="6" name="Rectangle 4"/>
          <p:cNvSpPr>
            <a:spLocks noChangeArrowheads="1"/>
          </p:cNvSpPr>
          <p:nvPr/>
        </p:nvSpPr>
        <p:spPr bwMode="auto">
          <a:xfrm>
            <a:off x="2416914" y="3887129"/>
            <a:ext cx="2125662"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User :  </a:t>
            </a:r>
            <a:r>
              <a:rPr lang="en-US" altLang="fr-FR" sz="1800" b="1" dirty="0" err="1">
                <a:solidFill>
                  <a:srgbClr val="004084"/>
                </a:solidFill>
                <a:latin typeface="DIN-Medium"/>
                <a:ea typeface="DIN-Medium"/>
                <a:cs typeface="DIN-Medium"/>
              </a:rPr>
              <a:t>Cern_GUEST</a:t>
            </a:r>
            <a:endParaRPr lang="en-US" altLang="fr-FR" sz="1800" b="1" dirty="0">
              <a:solidFill>
                <a:srgbClr val="004084"/>
              </a:solidFill>
              <a:latin typeface="DIN-Medium"/>
              <a:ea typeface="DIN-Medium"/>
              <a:cs typeface="DIN-Medium"/>
            </a:endParaRPr>
          </a:p>
          <a:p>
            <a:pPr algn="ctr">
              <a:spcBef>
                <a:spcPct val="0"/>
              </a:spcBef>
              <a:buFontTx/>
              <a:buNone/>
            </a:pPr>
            <a:r>
              <a:rPr lang="en-US" altLang="fr-FR" sz="1400" dirty="0">
                <a:solidFill>
                  <a:srgbClr val="004084"/>
                </a:solidFill>
                <a:latin typeface="DIN-Medium"/>
                <a:ea typeface="DIN-Medium"/>
                <a:cs typeface="DIN-Medium"/>
              </a:rPr>
              <a:t>Code:  </a:t>
            </a:r>
            <a:r>
              <a:rPr lang="en-US" altLang="fr-FR" sz="1800" b="1" dirty="0">
                <a:solidFill>
                  <a:srgbClr val="004084"/>
                </a:solidFill>
                <a:latin typeface="DIN-Medium"/>
                <a:ea typeface="DIN-Medium"/>
                <a:cs typeface="DIN-Medium"/>
              </a:rPr>
              <a:t>Glob3FR33W1F1</a:t>
            </a:r>
          </a:p>
        </p:txBody>
      </p:sp>
      <p:sp>
        <p:nvSpPr>
          <p:cNvPr id="7" name="Rectangle 8"/>
          <p:cNvSpPr>
            <a:spLocks noChangeArrowheads="1"/>
          </p:cNvSpPr>
          <p:nvPr/>
        </p:nvSpPr>
        <p:spPr bwMode="auto">
          <a:xfrm>
            <a:off x="4656877" y="3887129"/>
            <a:ext cx="187007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Outside</a:t>
            </a:r>
          </a:p>
          <a:p>
            <a:pPr algn="ctr">
              <a:spcBef>
                <a:spcPct val="0"/>
              </a:spcBef>
              <a:buFontTx/>
              <a:buNone/>
            </a:pPr>
            <a:r>
              <a:rPr lang="en-US" altLang="fr-FR" sz="1400" dirty="0">
                <a:solidFill>
                  <a:srgbClr val="004084"/>
                </a:solidFill>
                <a:latin typeface="DIN-Medium"/>
                <a:ea typeface="DIN-Medium"/>
                <a:cs typeface="DIN-Medium"/>
              </a:rPr>
              <a:t>A </a:t>
            </a:r>
            <a:r>
              <a:rPr lang="en-US" altLang="fr-FR" sz="1400" dirty="0" err="1">
                <a:solidFill>
                  <a:srgbClr val="004084"/>
                </a:solidFill>
                <a:latin typeface="DIN-Medium"/>
                <a:ea typeface="DIN-Medium"/>
                <a:cs typeface="DIN-Medium"/>
              </a:rPr>
              <a:t>l’extérieur</a:t>
            </a:r>
            <a:endParaRPr lang="en-US" altLang="fr-FR" sz="1400" dirty="0">
              <a:solidFill>
                <a:srgbClr val="004084"/>
              </a:solidFill>
              <a:latin typeface="DIN-Medium"/>
              <a:ea typeface="DIN-Medium"/>
              <a:cs typeface="DIN-Medium"/>
            </a:endParaRPr>
          </a:p>
        </p:txBody>
      </p:sp>
      <p:sp>
        <p:nvSpPr>
          <p:cNvPr id="10" name="Rectangle 4"/>
          <p:cNvSpPr>
            <a:spLocks noChangeArrowheads="1"/>
          </p:cNvSpPr>
          <p:nvPr/>
        </p:nvSpPr>
        <p:spPr bwMode="auto">
          <a:xfrm>
            <a:off x="145280" y="3887127"/>
            <a:ext cx="22716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During presentations</a:t>
            </a:r>
          </a:p>
          <a:p>
            <a:pPr algn="ctr">
              <a:spcBef>
                <a:spcPct val="0"/>
              </a:spcBef>
              <a:buFontTx/>
              <a:buNone/>
            </a:pPr>
            <a:r>
              <a:rPr lang="en-US" altLang="fr-FR" sz="1400" dirty="0">
                <a:solidFill>
                  <a:srgbClr val="004084"/>
                </a:solidFill>
                <a:latin typeface="DIN-Medium"/>
                <a:ea typeface="DIN-Medium"/>
                <a:cs typeface="DIN-Medium"/>
              </a:rPr>
              <a:t>Pendant les presentations</a:t>
            </a:r>
            <a:endParaRPr lang="en-US" altLang="fr-FR" sz="1800" dirty="0">
              <a:solidFill>
                <a:srgbClr val="004084"/>
              </a:solidFill>
              <a:latin typeface="DIN-Medium"/>
              <a:ea typeface="DIN-Medium"/>
              <a:cs typeface="DIN-Medium"/>
            </a:endParaRPr>
          </a:p>
        </p:txBody>
      </p:sp>
      <p:sp>
        <p:nvSpPr>
          <p:cNvPr id="11" name="Rectangle 4"/>
          <p:cNvSpPr>
            <a:spLocks noChangeArrowheads="1"/>
          </p:cNvSpPr>
          <p:nvPr/>
        </p:nvSpPr>
        <p:spPr bwMode="auto">
          <a:xfrm>
            <a:off x="6561138" y="3887127"/>
            <a:ext cx="2125662"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fr-FR" sz="1400" dirty="0">
                <a:solidFill>
                  <a:srgbClr val="004084"/>
                </a:solidFill>
                <a:latin typeface="DIN-Medium"/>
                <a:ea typeface="DIN-Medium"/>
                <a:cs typeface="DIN-Medium"/>
              </a:rPr>
              <a:t>CERN = </a:t>
            </a:r>
          </a:p>
          <a:p>
            <a:pPr algn="ctr">
              <a:spcBef>
                <a:spcPct val="0"/>
              </a:spcBef>
              <a:buFontTx/>
              <a:buNone/>
            </a:pPr>
            <a:r>
              <a:rPr lang="en-US" altLang="fr-FR" sz="1400" dirty="0">
                <a:solidFill>
                  <a:srgbClr val="004084"/>
                </a:solidFill>
                <a:latin typeface="DIN-Medium"/>
                <a:ea typeface="DIN-Medium"/>
                <a:cs typeface="DIN-Medium"/>
              </a:rPr>
              <a:t>non-smoking </a:t>
            </a:r>
          </a:p>
          <a:p>
            <a:pPr algn="ctr">
              <a:spcBef>
                <a:spcPct val="0"/>
              </a:spcBef>
              <a:buFontTx/>
              <a:buNone/>
            </a:pPr>
            <a:r>
              <a:rPr lang="en-US" altLang="fr-FR" sz="1400" dirty="0">
                <a:solidFill>
                  <a:srgbClr val="004084"/>
                </a:solidFill>
                <a:latin typeface="DIN-Medium"/>
                <a:ea typeface="DIN-Medium"/>
                <a:cs typeface="DIN-Medium"/>
              </a:rPr>
              <a:t>non-</a:t>
            </a:r>
            <a:r>
              <a:rPr lang="en-US" altLang="fr-FR" sz="1400" dirty="0" err="1">
                <a:solidFill>
                  <a:srgbClr val="004084"/>
                </a:solidFill>
                <a:latin typeface="DIN-Medium"/>
                <a:ea typeface="DIN-Medium"/>
                <a:cs typeface="DIN-Medium"/>
              </a:rPr>
              <a:t>fumeur</a:t>
            </a:r>
            <a:endParaRPr lang="en-US" altLang="fr-FR" sz="1800" dirty="0">
              <a:solidFill>
                <a:srgbClr val="004084"/>
              </a:solidFill>
              <a:latin typeface="DIN-Medium"/>
              <a:ea typeface="DIN-Medium"/>
              <a:cs typeface="DIN-Medium"/>
            </a:endParaRPr>
          </a:p>
        </p:txBody>
      </p:sp>
    </p:spTree>
    <p:extLst>
      <p:ext uri="{BB962C8B-B14F-4D97-AF65-F5344CB8AC3E}">
        <p14:creationId xmlns:p14="http://schemas.microsoft.com/office/powerpoint/2010/main" val="337094635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3212" y="243091"/>
            <a:ext cx="8630404" cy="1077218"/>
          </a:xfrm>
          <a:prstGeom prst="rect">
            <a:avLst/>
          </a:prstGeom>
        </p:spPr>
        <p:txBody>
          <a:bodyPr wrap="square">
            <a:spAutoFit/>
          </a:bodyPr>
          <a:lstStyle/>
          <a:p>
            <a:pPr algn="ctr"/>
            <a:r>
              <a:rPr lang="en-GB" sz="3200" dirty="0" smtClean="0">
                <a:solidFill>
                  <a:srgbClr val="00B050"/>
                </a:solidFill>
              </a:rPr>
              <a:t>Find your way around CERN with ease – download the </a:t>
            </a:r>
            <a:r>
              <a:rPr lang="en-GB" sz="3200" dirty="0" err="1" smtClean="0">
                <a:solidFill>
                  <a:srgbClr val="00B050"/>
                </a:solidFill>
              </a:rPr>
              <a:t>MapCERN</a:t>
            </a:r>
            <a:r>
              <a:rPr lang="en-GB" sz="3200" dirty="0" smtClean="0">
                <a:solidFill>
                  <a:srgbClr val="00B050"/>
                </a:solidFill>
              </a:rPr>
              <a:t> app!</a:t>
            </a:r>
            <a:endParaRPr lang="fr-CH" sz="3200" dirty="0">
              <a:solidFill>
                <a:srgbClr val="00B050"/>
              </a:solidFill>
            </a:endParaRPr>
          </a:p>
        </p:txBody>
      </p:sp>
      <p:sp>
        <p:nvSpPr>
          <p:cNvPr id="15" name="Rectangle 14"/>
          <p:cNvSpPr/>
          <p:nvPr/>
        </p:nvSpPr>
        <p:spPr>
          <a:xfrm>
            <a:off x="0" y="1462657"/>
            <a:ext cx="8630404" cy="1077218"/>
          </a:xfrm>
          <a:prstGeom prst="rect">
            <a:avLst/>
          </a:prstGeom>
        </p:spPr>
        <p:txBody>
          <a:bodyPr wrap="square">
            <a:spAutoFit/>
          </a:bodyPr>
          <a:lstStyle/>
          <a:p>
            <a:pPr algn="ctr"/>
            <a:r>
              <a:rPr lang="en-GB" sz="3200" dirty="0" err="1" smtClean="0"/>
              <a:t>Trouvez</a:t>
            </a:r>
            <a:r>
              <a:rPr lang="en-GB" sz="3200" dirty="0" smtClean="0"/>
              <a:t> </a:t>
            </a:r>
            <a:r>
              <a:rPr lang="en-GB" sz="3200" dirty="0" err="1" smtClean="0"/>
              <a:t>votre</a:t>
            </a:r>
            <a:r>
              <a:rPr lang="en-GB" sz="3200" dirty="0" smtClean="0"/>
              <a:t> </a:t>
            </a:r>
            <a:r>
              <a:rPr lang="en-GB" sz="3200" dirty="0" err="1" smtClean="0"/>
              <a:t>chemin</a:t>
            </a:r>
            <a:r>
              <a:rPr lang="en-GB" sz="3200" dirty="0" smtClean="0"/>
              <a:t> </a:t>
            </a:r>
            <a:r>
              <a:rPr lang="en-GB" sz="3200" dirty="0"/>
              <a:t>avec </a:t>
            </a:r>
            <a:r>
              <a:rPr lang="en-GB" sz="3200" dirty="0" err="1"/>
              <a:t>facilité</a:t>
            </a:r>
            <a:r>
              <a:rPr lang="en-GB" sz="3200" dirty="0"/>
              <a:t> </a:t>
            </a:r>
            <a:r>
              <a:rPr lang="en-GB" sz="3200" dirty="0" smtClean="0"/>
              <a:t>avec </a:t>
            </a:r>
            <a:r>
              <a:rPr lang="en-GB" sz="3200" dirty="0" err="1" smtClean="0"/>
              <a:t>l’application</a:t>
            </a:r>
            <a:r>
              <a:rPr lang="en-GB" sz="3200" dirty="0" smtClean="0"/>
              <a:t> </a:t>
            </a:r>
            <a:r>
              <a:rPr lang="en-GB" sz="3200" dirty="0" err="1" smtClean="0"/>
              <a:t>MapCERN</a:t>
            </a:r>
            <a:endParaRPr lang="fr-CH" sz="3200" dirty="0"/>
          </a:p>
        </p:txBody>
      </p:sp>
      <p:pic>
        <p:nvPicPr>
          <p:cNvPr id="5" name="Picture 4"/>
          <p:cNvPicPr>
            <a:picLocks noChangeAspect="1"/>
          </p:cNvPicPr>
          <p:nvPr/>
        </p:nvPicPr>
        <p:blipFill>
          <a:blip r:embed="rId2"/>
          <a:stretch>
            <a:fillRect/>
          </a:stretch>
        </p:blipFill>
        <p:spPr>
          <a:xfrm>
            <a:off x="1077476" y="2870112"/>
            <a:ext cx="7107900" cy="2591235"/>
          </a:xfrm>
          <a:prstGeom prst="rect">
            <a:avLst/>
          </a:prstGeom>
        </p:spPr>
      </p:pic>
    </p:spTree>
    <p:extLst>
      <p:ext uri="{BB962C8B-B14F-4D97-AF65-F5344CB8AC3E}">
        <p14:creationId xmlns:p14="http://schemas.microsoft.com/office/powerpoint/2010/main" val="2867179354"/>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13443" y="323093"/>
            <a:ext cx="8716697" cy="2554545"/>
          </a:xfrm>
          <a:prstGeom prst="rect">
            <a:avLst/>
          </a:prstGeom>
        </p:spPr>
        <p:txBody>
          <a:bodyPr wrap="square">
            <a:spAutoFit/>
          </a:bodyPr>
          <a:lstStyle/>
          <a:p>
            <a:pPr algn="ctr"/>
            <a:r>
              <a:rPr lang="en-GB" sz="3200" dirty="0" smtClean="0">
                <a:solidFill>
                  <a:srgbClr val="00B050"/>
                </a:solidFill>
              </a:rPr>
              <a:t>Meet colleagues for lunch! </a:t>
            </a:r>
          </a:p>
          <a:p>
            <a:pPr algn="ctr"/>
            <a:r>
              <a:rPr lang="en-GB" sz="3200" dirty="0" smtClean="0">
                <a:solidFill>
                  <a:srgbClr val="00B050"/>
                </a:solidFill>
              </a:rPr>
              <a:t>Join Lunch Collider</a:t>
            </a:r>
          </a:p>
          <a:p>
            <a:pPr algn="ctr"/>
            <a:r>
              <a:rPr lang="en-GB" sz="3200" dirty="0" err="1" smtClean="0"/>
              <a:t>Retrouvez</a:t>
            </a:r>
            <a:r>
              <a:rPr lang="en-GB" sz="3200" dirty="0" smtClean="0"/>
              <a:t> </a:t>
            </a:r>
            <a:r>
              <a:rPr lang="en-GB" sz="3200" dirty="0" err="1" smtClean="0"/>
              <a:t>vos</a:t>
            </a:r>
            <a:r>
              <a:rPr lang="en-GB" sz="3200" dirty="0" smtClean="0"/>
              <a:t> </a:t>
            </a:r>
            <a:r>
              <a:rPr lang="fr-CH" sz="3200" dirty="0" smtClean="0"/>
              <a:t>collègues</a:t>
            </a:r>
            <a:r>
              <a:rPr lang="en-GB" sz="3200" dirty="0" smtClean="0"/>
              <a:t> au </a:t>
            </a:r>
            <a:r>
              <a:rPr lang="en-GB" sz="3200" dirty="0" err="1" smtClean="0"/>
              <a:t>déjeuner</a:t>
            </a:r>
            <a:r>
              <a:rPr lang="en-GB" sz="3200" dirty="0" smtClean="0"/>
              <a:t>, </a:t>
            </a:r>
          </a:p>
          <a:p>
            <a:pPr algn="ctr"/>
            <a:r>
              <a:rPr lang="en-GB" sz="3200" dirty="0" err="1" smtClean="0"/>
              <a:t>Rejoignez</a:t>
            </a:r>
            <a:r>
              <a:rPr lang="en-GB" sz="3200" dirty="0" smtClean="0"/>
              <a:t> Lunch Collider</a:t>
            </a:r>
            <a:endParaRPr lang="fr-CH" sz="3200" dirty="0"/>
          </a:p>
          <a:p>
            <a:pPr algn="ctr"/>
            <a:r>
              <a:rPr lang="en-GB" sz="3200" u="sng" dirty="0" smtClean="0">
                <a:hlinkClick r:id="rId2"/>
              </a:rPr>
              <a:t>https</a:t>
            </a:r>
            <a:r>
              <a:rPr lang="en-GB" sz="3200" u="sng" dirty="0">
                <a:hlinkClick r:id="rId2"/>
              </a:rPr>
              <a:t>://lunchcollider.ch/</a:t>
            </a:r>
            <a:r>
              <a:rPr lang="en-GB" sz="3200" dirty="0"/>
              <a:t> </a:t>
            </a:r>
            <a:endParaRPr lang="fr-CH" sz="3200" dirty="0">
              <a:solidFill>
                <a:srgbClr val="00B050"/>
              </a:solidFill>
            </a:endParaRPr>
          </a:p>
        </p:txBody>
      </p:sp>
      <p:pic>
        <p:nvPicPr>
          <p:cNvPr id="6" name="Picture 5"/>
          <p:cNvPicPr>
            <a:picLocks noChangeAspect="1"/>
          </p:cNvPicPr>
          <p:nvPr/>
        </p:nvPicPr>
        <p:blipFill>
          <a:blip r:embed="rId3"/>
          <a:stretch>
            <a:fillRect/>
          </a:stretch>
        </p:blipFill>
        <p:spPr>
          <a:xfrm>
            <a:off x="1654640" y="2877638"/>
            <a:ext cx="6035136" cy="3252468"/>
          </a:xfrm>
          <a:prstGeom prst="rect">
            <a:avLst/>
          </a:prstGeom>
        </p:spPr>
      </p:pic>
    </p:spTree>
    <p:extLst>
      <p:ext uri="{BB962C8B-B14F-4D97-AF65-F5344CB8AC3E}">
        <p14:creationId xmlns:p14="http://schemas.microsoft.com/office/powerpoint/2010/main" val="345931262"/>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CERN is an employer, a university and a state: a whole community working towards a shared goal – scientific discovery. This creates a collaborative world. Seniors work with graduates. Physicists need engineers. Countries forget politics and collaborate to achieve. And knowledge – CERN’s main commodity – is shared throughout CERN, its member states and the rest of the world.</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401556" y="80904"/>
            <a:ext cx="3361038"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Collaboration</a:t>
            </a:r>
            <a:endParaRPr lang="en-GB" sz="3200" dirty="0">
              <a:solidFill>
                <a:srgbClr val="00B050"/>
              </a:solidFill>
            </a:endParaRPr>
          </a:p>
        </p:txBody>
      </p:sp>
      <p:pic>
        <p:nvPicPr>
          <p:cNvPr id="8" name="Picture 7"/>
          <p:cNvPicPr>
            <a:picLocks noChangeAspect="1"/>
          </p:cNvPicPr>
          <p:nvPr/>
        </p:nvPicPr>
        <p:blipFill>
          <a:blip r:embed="rId2"/>
          <a:stretch>
            <a:fillRect/>
          </a:stretch>
        </p:blipFill>
        <p:spPr>
          <a:xfrm>
            <a:off x="1028357" y="670378"/>
            <a:ext cx="4236440" cy="2814675"/>
          </a:xfrm>
          <a:prstGeom prst="rect">
            <a:avLst/>
          </a:prstGeom>
          <a:ln>
            <a:noFill/>
          </a:ln>
          <a:effectLst>
            <a:softEdge rad="112500"/>
          </a:effectLst>
        </p:spPr>
      </p:pic>
      <p:sp>
        <p:nvSpPr>
          <p:cNvPr id="10" name="TextBox 9"/>
          <p:cNvSpPr txBox="1"/>
          <p:nvPr/>
        </p:nvSpPr>
        <p:spPr>
          <a:xfrm>
            <a:off x="4798950" y="1764677"/>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smtClean="0">
                <a:solidFill>
                  <a:srgbClr val="00B050"/>
                </a:solidFill>
              </a:rPr>
              <a:t>La collaboration</a:t>
            </a:r>
            <a:endParaRPr lang="en-GB" sz="3200" dirty="0">
              <a:solidFill>
                <a:srgbClr val="00B050"/>
              </a:solidFill>
            </a:endParaRPr>
          </a:p>
        </p:txBody>
      </p:sp>
    </p:spTree>
    <p:extLst>
      <p:ext uri="{BB962C8B-B14F-4D97-AF65-F5344CB8AC3E}">
        <p14:creationId xmlns:p14="http://schemas.microsoft.com/office/powerpoint/2010/main" val="2097602644"/>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extLst/>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smtClean="0">
                          <a:effectLst/>
                        </a:rPr>
                        <a:t>08h30</a:t>
                      </a:r>
                      <a:endParaRPr lang="fr-CH" sz="800" dirty="0">
                        <a:effectLst/>
                      </a:endParaRPr>
                    </a:p>
                    <a:p>
                      <a:pPr algn="ctr">
                        <a:lnSpc>
                          <a:spcPct val="115000"/>
                        </a:lnSpc>
                        <a:spcAft>
                          <a:spcPts val="0"/>
                        </a:spcAft>
                      </a:pPr>
                      <a:r>
                        <a:rPr lang="fr-FR" sz="800" dirty="0">
                          <a:effectLst/>
                        </a:rPr>
                        <a:t>(</a:t>
                      </a:r>
                      <a:r>
                        <a:rPr lang="fr-FR" sz="800" dirty="0" smtClean="0">
                          <a:effectLst/>
                        </a:rPr>
                        <a:t>1h)</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dirty="0" smtClean="0">
                          <a:effectLst/>
                        </a:rPr>
                        <a:t>Welcome</a:t>
                      </a:r>
                      <a:r>
                        <a:rPr lang="en-US" sz="900" baseline="0" dirty="0" smtClean="0">
                          <a:effectLst/>
                        </a:rPr>
                        <a:t> by Head of HR Department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Elizabeth</a:t>
                      </a:r>
                      <a:r>
                        <a:rPr lang="en-GB" sz="900" baseline="0" dirty="0" smtClean="0">
                          <a:effectLst/>
                        </a:rPr>
                        <a:t> Eastwood-Barzdo</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Eric Lienard</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Christoph Balle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3492731341"/>
      </p:ext>
    </p:extLst>
  </p:cSld>
  <p:clrMapOvr>
    <a:masterClrMapping/>
  </p:clrMapOvr>
  <mc:AlternateContent xmlns:mc="http://schemas.openxmlformats.org/markup-compatibility/2006">
    <mc:Choice xmlns:p14="http://schemas.microsoft.com/office/powerpoint/2010/main" Requires="p14">
      <p:transition spd="slow" p14:dur="2000" advTm="15000"/>
    </mc:Choice>
    <mc:Fallback>
      <p:transition spd="slow" advTm="1500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33611715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09:30 for the </a:t>
            </a:r>
            <a:r>
              <a:rPr lang="fr-CH" sz="2000" dirty="0" err="1" smtClean="0"/>
              <a:t>presentations</a:t>
            </a:r>
            <a:r>
              <a:rPr lang="fr-CH" sz="2000" dirty="0" smtClean="0"/>
              <a:t> </a:t>
            </a:r>
          </a:p>
          <a:p>
            <a:r>
              <a:rPr lang="fr-CH" sz="2000" dirty="0" smtClean="0"/>
              <a:t>Veuillez s’il vous plait être de retour à 09h30 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3548617975"/>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This is work without boundaries. </a:t>
            </a:r>
            <a:endParaRPr lang="en-GB" sz="1900" i="1" dirty="0" smtClean="0"/>
          </a:p>
          <a:p>
            <a:pPr marL="36576" indent="0" algn="ctr">
              <a:buNone/>
            </a:pPr>
            <a:r>
              <a:rPr lang="en-GB" sz="1900" i="1" dirty="0" smtClean="0"/>
              <a:t>People </a:t>
            </a:r>
            <a:r>
              <a:rPr lang="en-GB" sz="1900" i="1" dirty="0"/>
              <a:t>here are realising the impossible. Pushing what is known and accepted with the courage to ask, “what if?” They have the freedom to think differently, to imagine, and to find improbable solutions to problems that have never been asked before. </a:t>
            </a:r>
            <a:endParaRPr lang="en-GB" sz="1900" i="1" dirty="0" smtClean="0"/>
          </a:p>
          <a:p>
            <a:pPr marL="36576" indent="0" algn="ctr">
              <a:buNone/>
            </a:pPr>
            <a:r>
              <a:rPr lang="en-GB" sz="1900" i="1" dirty="0" smtClean="0"/>
              <a:t>They </a:t>
            </a:r>
            <a:r>
              <a:rPr lang="en-GB" sz="1900" i="1" dirty="0"/>
              <a:t>are free to take chances, to challenge ideas and to enjoy unrestrictive working practices.</a:t>
            </a:r>
          </a:p>
          <a:p>
            <a:pPr marL="36576" indent="0" algn="ctr">
              <a:buNone/>
            </a:pPr>
            <a:endParaRPr lang="en-GB" sz="1900" i="1" dirty="0"/>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530712" y="212709"/>
            <a:ext cx="3361038"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Imagination</a:t>
            </a:r>
            <a:endParaRPr lang="en-GB" sz="3200" dirty="0">
              <a:solidFill>
                <a:srgbClr val="00B050"/>
              </a:solidFill>
            </a:endParaRPr>
          </a:p>
        </p:txBody>
      </p:sp>
      <p:pic>
        <p:nvPicPr>
          <p:cNvPr id="10" name="Picture 9" descr="201401-013_25.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20737" y="515014"/>
            <a:ext cx="4066063" cy="2713532"/>
          </a:xfrm>
          <a:prstGeom prst="rect">
            <a:avLst/>
          </a:prstGeom>
          <a:ln>
            <a:noFill/>
          </a:ln>
          <a:effectLst>
            <a:softEdge rad="112500"/>
          </a:effectLst>
        </p:spPr>
      </p:pic>
      <p:sp>
        <p:nvSpPr>
          <p:cNvPr id="8" name="TextBox 7"/>
          <p:cNvSpPr txBox="1"/>
          <p:nvPr/>
        </p:nvSpPr>
        <p:spPr>
          <a:xfrm>
            <a:off x="36726" y="1727786"/>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err="1" smtClean="0">
                <a:solidFill>
                  <a:srgbClr val="00B050"/>
                </a:solidFill>
              </a:rPr>
              <a:t>L’imagination</a:t>
            </a:r>
            <a:endParaRPr lang="en-GB" sz="3200" dirty="0">
              <a:solidFill>
                <a:srgbClr val="00B050"/>
              </a:solidFill>
            </a:endParaRPr>
          </a:p>
        </p:txBody>
      </p:sp>
    </p:spTree>
    <p:extLst>
      <p:ext uri="{BB962C8B-B14F-4D97-AF65-F5344CB8AC3E}">
        <p14:creationId xmlns:p14="http://schemas.microsoft.com/office/powerpoint/2010/main" val="1566651337"/>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extLst/>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smtClean="0">
                          <a:effectLst/>
                        </a:rPr>
                        <a:t>08h30</a:t>
                      </a:r>
                      <a:endParaRPr lang="fr-CH" sz="800" dirty="0">
                        <a:effectLst/>
                      </a:endParaRPr>
                    </a:p>
                    <a:p>
                      <a:pPr algn="ctr">
                        <a:lnSpc>
                          <a:spcPct val="115000"/>
                        </a:lnSpc>
                        <a:spcAft>
                          <a:spcPts val="0"/>
                        </a:spcAft>
                      </a:pPr>
                      <a:r>
                        <a:rPr lang="fr-FR" sz="800" dirty="0">
                          <a:effectLst/>
                        </a:rPr>
                        <a:t>(</a:t>
                      </a:r>
                      <a:r>
                        <a:rPr lang="fr-FR" sz="800" dirty="0" smtClean="0">
                          <a:effectLst/>
                        </a:rPr>
                        <a:t>1h)</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dirty="0" smtClean="0">
                          <a:effectLst/>
                        </a:rPr>
                        <a:t>Welcome</a:t>
                      </a:r>
                      <a:r>
                        <a:rPr lang="en-US" sz="900" baseline="0" dirty="0" smtClean="0">
                          <a:effectLst/>
                        </a:rPr>
                        <a:t> by Head of HR Department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Elizabeth</a:t>
                      </a:r>
                      <a:r>
                        <a:rPr lang="en-GB" sz="900" baseline="0" dirty="0" smtClean="0">
                          <a:effectLst/>
                        </a:rPr>
                        <a:t> Eastwood-Barzdo</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Eric Lienard</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Christoph Balle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1272024807"/>
      </p:ext>
    </p:extLst>
  </p:cSld>
  <p:clrMapOvr>
    <a:masterClrMapping/>
  </p:clrMapOvr>
  <mc:AlternateContent xmlns:mc="http://schemas.openxmlformats.org/markup-compatibility/2006">
    <mc:Choice xmlns:p14="http://schemas.microsoft.com/office/powerpoint/2010/main" Requires="p14">
      <p:transition spd="slow" p14:dur="2000" advTm="15000"/>
    </mc:Choice>
    <mc:Fallback>
      <p:transition spd="slow" advTm="15000"/>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2311354250"/>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09:30 for the </a:t>
            </a:r>
            <a:r>
              <a:rPr lang="fr-CH" sz="2000" dirty="0" err="1" smtClean="0"/>
              <a:t>presentations</a:t>
            </a:r>
            <a:r>
              <a:rPr lang="fr-CH" sz="2000" dirty="0" smtClean="0"/>
              <a:t> </a:t>
            </a:r>
          </a:p>
          <a:p>
            <a:r>
              <a:rPr lang="fr-CH" sz="2000" dirty="0" smtClean="0"/>
              <a:t>Veuillez s’il vous plait être de retour à 09h30 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3069049982"/>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smtClean="0"/>
              <a:t>Emergency </a:t>
            </a:r>
            <a:r>
              <a:rPr lang="fr-FR" dirty="0" err="1"/>
              <a:t>P</a:t>
            </a:r>
            <a:r>
              <a:rPr lang="fr-FR" dirty="0" err="1" smtClean="0"/>
              <a:t>rocedure</a:t>
            </a:r>
            <a:r>
              <a:rPr lang="fr-FR" dirty="0" smtClean="0"/>
              <a:t> d’Urgence</a:t>
            </a:r>
            <a:endParaRPr lang="fr-FR" dirty="0"/>
          </a:p>
        </p:txBody>
      </p:sp>
      <p:sp>
        <p:nvSpPr>
          <p:cNvPr id="8" name="Rectangle 7"/>
          <p:cNvSpPr/>
          <p:nvPr/>
        </p:nvSpPr>
        <p:spPr>
          <a:xfrm>
            <a:off x="595417" y="1749733"/>
            <a:ext cx="3198311" cy="3459922"/>
          </a:xfrm>
          <a:prstGeom prst="rect">
            <a:avLst/>
          </a:prstGeom>
        </p:spPr>
        <p:txBody>
          <a:bodyPr wrap="none">
            <a:spAutoFit/>
          </a:bodyPr>
          <a:lstStyle/>
          <a:p>
            <a:pPr defTabSz="342892">
              <a:lnSpc>
                <a:spcPct val="110000"/>
              </a:lnSpc>
              <a:defRPr/>
            </a:pPr>
            <a:endParaRPr lang="en-US" sz="1200" dirty="0">
              <a:solidFill>
                <a:prstClr val="black"/>
              </a:solidFill>
              <a:latin typeface="Optima"/>
              <a:cs typeface="DIN-Medium"/>
            </a:endParaRPr>
          </a:p>
          <a:p>
            <a:pPr defTabSz="342892">
              <a:lnSpc>
                <a:spcPct val="110000"/>
              </a:lnSpc>
              <a:defRPr/>
            </a:pPr>
            <a:endParaRPr lang="en-US" sz="1200" dirty="0">
              <a:solidFill>
                <a:prstClr val="black"/>
              </a:solidFill>
              <a:latin typeface="Optima"/>
              <a:cs typeface="DIN-Medium"/>
            </a:endParaRPr>
          </a:p>
          <a:p>
            <a:pPr marL="215995" algn="dist" defTabSz="342892">
              <a:lnSpc>
                <a:spcPts val="743"/>
              </a:lnSpc>
              <a:defRPr/>
            </a:pPr>
            <a:r>
              <a:rPr lang="en-US" sz="1200" dirty="0">
                <a:solidFill>
                  <a:srgbClr val="404040"/>
                </a:solidFill>
                <a:latin typeface="Optima"/>
                <a:cs typeface="DIN-Medium"/>
              </a:rPr>
              <a:t>When the alarm sounds</a:t>
            </a:r>
          </a:p>
          <a:p>
            <a:pPr marL="215995" algn="dist" defTabSz="342892">
              <a:lnSpc>
                <a:spcPts val="743"/>
              </a:lnSpc>
              <a:defRPr/>
            </a:pPr>
            <a:endParaRPr lang="en-US" sz="1200" dirty="0">
              <a:solidFill>
                <a:srgbClr val="7F7F7F"/>
              </a:solidFill>
              <a:latin typeface="Optima"/>
              <a:cs typeface="DIN-Medium"/>
            </a:endParaRPr>
          </a:p>
          <a:p>
            <a:pPr marL="215995" algn="dist" defTabSz="342892">
              <a:lnSpc>
                <a:spcPts val="743"/>
              </a:lnSpc>
              <a:defRPr/>
            </a:pPr>
            <a:r>
              <a:rPr lang="en-US" sz="1200" dirty="0" err="1">
                <a:solidFill>
                  <a:srgbClr val="7F7F7F"/>
                </a:solidFill>
                <a:latin typeface="Optima"/>
                <a:cs typeface="DIN-Medium"/>
              </a:rPr>
              <a:t>Lorsque</a:t>
            </a:r>
            <a:r>
              <a:rPr lang="en-US" sz="1200" dirty="0">
                <a:solidFill>
                  <a:srgbClr val="7F7F7F"/>
                </a:solidFill>
                <a:latin typeface="Optima"/>
                <a:cs typeface="DIN-Medium"/>
              </a:rPr>
              <a:t> le signal </a:t>
            </a:r>
            <a:r>
              <a:rPr lang="en-US" sz="1200" dirty="0" err="1">
                <a:solidFill>
                  <a:srgbClr val="7F7F7F"/>
                </a:solidFill>
                <a:latin typeface="Optima"/>
                <a:cs typeface="DIN-Medium"/>
              </a:rPr>
              <a:t>d’évacuation</a:t>
            </a:r>
            <a:r>
              <a:rPr lang="en-US" sz="1200" dirty="0">
                <a:solidFill>
                  <a:srgbClr val="7F7F7F"/>
                </a:solidFill>
                <a:latin typeface="Optima"/>
                <a:cs typeface="DIN-Medium"/>
              </a:rPr>
              <a:t> </a:t>
            </a:r>
            <a:r>
              <a:rPr lang="en-US" sz="1200" dirty="0" err="1">
                <a:solidFill>
                  <a:srgbClr val="7F7F7F"/>
                </a:solidFill>
                <a:latin typeface="Optima"/>
                <a:cs typeface="DIN-Medium"/>
              </a:rPr>
              <a:t>retentit</a:t>
            </a:r>
            <a:endParaRPr lang="en-US" sz="1200" dirty="0">
              <a:solidFill>
                <a:srgbClr val="7F7F7F"/>
              </a:solidFill>
              <a:latin typeface="Optima"/>
              <a:cs typeface="DIN-Medium"/>
            </a:endParaRPr>
          </a:p>
          <a:p>
            <a:pPr marL="215995" algn="dist" defTabSz="342892">
              <a:lnSpc>
                <a:spcPts val="743"/>
              </a:lnSpc>
              <a:defRPr/>
            </a:pPr>
            <a:endParaRPr lang="en-US" sz="1200" dirty="0">
              <a:solidFill>
                <a:prstClr val="black"/>
              </a:solidFill>
              <a:latin typeface="Optima"/>
              <a:cs typeface="DIN-Medium"/>
            </a:endParaRPr>
          </a:p>
          <a:p>
            <a:pPr marL="215995" defTabSz="342892">
              <a:lnSpc>
                <a:spcPct val="110000"/>
              </a:lnSpc>
              <a:defRPr/>
            </a:pPr>
            <a:endParaRPr lang="en-US" sz="1200" dirty="0">
              <a:solidFill>
                <a:srgbClr val="404040"/>
              </a:solidFill>
              <a:latin typeface="Optima"/>
              <a:cs typeface="DIN-Medium"/>
            </a:endParaRPr>
          </a:p>
          <a:p>
            <a:pPr marL="215995" defTabSz="342892">
              <a:lnSpc>
                <a:spcPct val="110000"/>
              </a:lnSpc>
              <a:defRPr/>
            </a:pPr>
            <a:r>
              <a:rPr lang="en-US" sz="1200" dirty="0">
                <a:solidFill>
                  <a:srgbClr val="404040"/>
                </a:solidFill>
                <a:latin typeface="Optima"/>
                <a:cs typeface="DIN-Medium"/>
              </a:rPr>
              <a:t>Evacuate immediately</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Évacuez</a:t>
            </a:r>
            <a:r>
              <a:rPr lang="en-US" sz="1200" dirty="0">
                <a:solidFill>
                  <a:srgbClr val="7F7F7F"/>
                </a:solidFill>
                <a:latin typeface="Optima"/>
                <a:cs typeface="DIN-Medium"/>
              </a:rPr>
              <a:t> </a:t>
            </a:r>
            <a:r>
              <a:rPr lang="en-US" sz="1200" dirty="0" err="1">
                <a:solidFill>
                  <a:srgbClr val="7F7F7F"/>
                </a:solidFill>
                <a:latin typeface="Optima"/>
                <a:cs typeface="DIN-Medium"/>
              </a:rPr>
              <a:t>immédiatement</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endParaRPr lang="en-US" sz="800" dirty="0">
              <a:solidFill>
                <a:srgbClr val="404040"/>
              </a:solidFill>
              <a:latin typeface="Optima"/>
              <a:cs typeface="DIN-Medium"/>
            </a:endParaRPr>
          </a:p>
          <a:p>
            <a:pPr marL="215995" defTabSz="342892">
              <a:lnSpc>
                <a:spcPct val="120000"/>
              </a:lnSpc>
              <a:defRPr/>
            </a:pPr>
            <a:r>
              <a:rPr lang="en-US" sz="1200" dirty="0">
                <a:solidFill>
                  <a:srgbClr val="404040"/>
                </a:solidFill>
                <a:latin typeface="Optima"/>
                <a:cs typeface="DIN-Medium"/>
              </a:rPr>
              <a:t>Don’t use the lift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N’utilisez</a:t>
            </a:r>
            <a:r>
              <a:rPr lang="en-US" sz="1200" dirty="0">
                <a:solidFill>
                  <a:srgbClr val="7F7F7F"/>
                </a:solidFill>
                <a:latin typeface="Optima"/>
                <a:cs typeface="DIN-Medium"/>
              </a:rPr>
              <a:t> pas </a:t>
            </a:r>
            <a:r>
              <a:rPr lang="en-US" sz="1200" dirty="0" err="1">
                <a:solidFill>
                  <a:srgbClr val="7F7F7F"/>
                </a:solidFill>
                <a:latin typeface="Optima"/>
                <a:cs typeface="DIN-Medium"/>
              </a:rPr>
              <a:t>l’ascenseur</a:t>
            </a:r>
            <a:endParaRPr lang="en-US" sz="1200" dirty="0">
              <a:solidFill>
                <a:srgbClr val="7F7F7F"/>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40000"/>
              </a:lnSpc>
              <a:defRPr/>
            </a:pPr>
            <a:r>
              <a:rPr lang="en-US" sz="1200" dirty="0">
                <a:solidFill>
                  <a:srgbClr val="404040"/>
                </a:solidFill>
                <a:latin typeface="Optima"/>
                <a:cs typeface="DIN-Medium"/>
              </a:rPr>
              <a:t>Follow the signs</a:t>
            </a:r>
            <a:endParaRPr lang="en-US" sz="8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Suivez</a:t>
            </a:r>
            <a:r>
              <a:rPr lang="en-US" sz="1200" dirty="0">
                <a:solidFill>
                  <a:srgbClr val="7F7F7F"/>
                </a:solidFill>
                <a:latin typeface="Optima"/>
                <a:cs typeface="DIN-Medium"/>
              </a:rPr>
              <a:t> le balisage</a:t>
            </a:r>
          </a:p>
          <a:p>
            <a:pPr marL="215995" defTabSz="342892">
              <a:lnSpc>
                <a:spcPts val="743"/>
              </a:lnSpc>
              <a:defRPr/>
            </a:pPr>
            <a:endParaRPr lang="en-US" sz="1200" dirty="0">
              <a:solidFill>
                <a:prstClr val="black"/>
              </a:solidFill>
              <a:latin typeface="Optima"/>
              <a:cs typeface="DIN-Medium"/>
            </a:endParaRPr>
          </a:p>
          <a:p>
            <a:pPr marL="215995" defTabSz="342892">
              <a:lnSpc>
                <a:spcPts val="743"/>
              </a:lnSpc>
              <a:defRPr/>
            </a:pPr>
            <a:endParaRPr lang="en-US" sz="1200" dirty="0">
              <a:solidFill>
                <a:prstClr val="black"/>
              </a:solidFill>
              <a:latin typeface="Optima"/>
              <a:cs typeface="DIN-Medium"/>
            </a:endParaRPr>
          </a:p>
          <a:p>
            <a:pPr marL="215995" defTabSz="342892">
              <a:lnSpc>
                <a:spcPct val="120000"/>
              </a:lnSpc>
              <a:defRPr/>
            </a:pPr>
            <a:r>
              <a:rPr lang="en-US" sz="1200" dirty="0">
                <a:solidFill>
                  <a:srgbClr val="404040"/>
                </a:solidFill>
                <a:latin typeface="Optima"/>
                <a:cs typeface="DIN-Medium"/>
              </a:rPr>
              <a:t>Go to assembly point</a:t>
            </a: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r>
              <a:rPr lang="en-US" sz="1200" dirty="0" err="1">
                <a:solidFill>
                  <a:srgbClr val="7F7F7F"/>
                </a:solidFill>
                <a:latin typeface="Optima"/>
                <a:cs typeface="DIN-Medium"/>
              </a:rPr>
              <a:t>Rendez-vous</a:t>
            </a:r>
            <a:r>
              <a:rPr lang="en-US" sz="1200" dirty="0">
                <a:solidFill>
                  <a:srgbClr val="7F7F7F"/>
                </a:solidFill>
                <a:latin typeface="Optima"/>
                <a:cs typeface="DIN-Medium"/>
              </a:rPr>
              <a:t> au point de </a:t>
            </a:r>
            <a:r>
              <a:rPr lang="en-US" sz="1200" dirty="0" err="1">
                <a:solidFill>
                  <a:srgbClr val="7F7F7F"/>
                </a:solidFill>
                <a:latin typeface="Optima"/>
                <a:cs typeface="DIN-Medium"/>
              </a:rPr>
              <a:t>rassemblement</a:t>
            </a: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a:p>
            <a:pPr marL="215995" defTabSz="342892">
              <a:lnSpc>
                <a:spcPts val="743"/>
              </a:lnSpc>
              <a:defRPr/>
            </a:pPr>
            <a:endParaRPr lang="en-US" sz="1200" dirty="0">
              <a:solidFill>
                <a:srgbClr val="7F7F7F"/>
              </a:solidFill>
              <a:latin typeface="Optima"/>
              <a:cs typeface="DIN-Medium"/>
            </a:endParaRPr>
          </a:p>
        </p:txBody>
      </p:sp>
      <p:sp>
        <p:nvSpPr>
          <p:cNvPr id="9" name="Rectangle 8"/>
          <p:cNvSpPr/>
          <p:nvPr/>
        </p:nvSpPr>
        <p:spPr>
          <a:xfrm>
            <a:off x="7158873" y="1977064"/>
            <a:ext cx="1838965" cy="3042884"/>
          </a:xfrm>
          <a:prstGeom prst="rect">
            <a:avLst/>
          </a:prstGeom>
        </p:spPr>
        <p:txBody>
          <a:bodyPr wrap="none">
            <a:spAutoFit/>
          </a:bodyPr>
          <a:lstStyle/>
          <a:p>
            <a:pPr marL="215995" defTabSz="342892">
              <a:lnSpc>
                <a:spcPct val="60000"/>
              </a:lnSpc>
              <a:defRPr/>
            </a:pPr>
            <a:endParaRPr lang="en-US" sz="800" dirty="0">
              <a:solidFill>
                <a:srgbClr val="404040"/>
              </a:solidFill>
              <a:latin typeface="Optima"/>
              <a:cs typeface="DIN-Medium"/>
            </a:endParaRPr>
          </a:p>
          <a:p>
            <a:pPr defTabSz="342892">
              <a:lnSpc>
                <a:spcPct val="60000"/>
              </a:lnSpc>
              <a:defRPr/>
            </a:pPr>
            <a:endParaRPr lang="en-US" sz="1200" dirty="0">
              <a:solidFill>
                <a:srgbClr val="404040"/>
              </a:solidFill>
              <a:latin typeface="Optima"/>
              <a:cs typeface="DIN-Medium"/>
            </a:endParaRPr>
          </a:p>
          <a:p>
            <a:pPr defTabSz="342892">
              <a:lnSpc>
                <a:spcPct val="60000"/>
              </a:lnSpc>
              <a:defRPr/>
            </a:pPr>
            <a:r>
              <a:rPr lang="en-US" sz="1200" dirty="0">
                <a:solidFill>
                  <a:srgbClr val="404040"/>
                </a:solidFill>
                <a:latin typeface="Optima"/>
                <a:cs typeface="DIN-Medium"/>
              </a:rPr>
              <a:t>74444</a:t>
            </a:r>
          </a:p>
          <a:p>
            <a:pPr defTabSz="342892">
              <a:lnSpc>
                <a:spcPct val="210000"/>
              </a:lnSpc>
              <a:defRPr/>
            </a:pPr>
            <a:endParaRPr lang="en-US" sz="1200" dirty="0">
              <a:solidFill>
                <a:srgbClr val="404040"/>
              </a:solidFill>
              <a:latin typeface="Optima"/>
              <a:cs typeface="DIN-Medium"/>
            </a:endParaRPr>
          </a:p>
          <a:p>
            <a:pPr defTabSz="342892">
              <a:lnSpc>
                <a:spcPct val="150000"/>
              </a:lnSpc>
              <a:defRPr/>
            </a:pPr>
            <a:r>
              <a:rPr lang="en-US" sz="1200" kern="0" dirty="0">
                <a:solidFill>
                  <a:srgbClr val="404040"/>
                </a:solidFill>
                <a:latin typeface="Optima"/>
                <a:cs typeface="DIN-Medium"/>
              </a:rPr>
              <a:t>Escape routes</a:t>
            </a:r>
          </a:p>
          <a:p>
            <a:pPr defTabSz="342892">
              <a:lnSpc>
                <a:spcPts val="668"/>
              </a:lnSpc>
              <a:defRPr/>
            </a:pPr>
            <a:r>
              <a:rPr lang="en-US" sz="1200" kern="0" dirty="0">
                <a:solidFill>
                  <a:prstClr val="white">
                    <a:lumMod val="50000"/>
                  </a:prstClr>
                </a:solidFill>
                <a:latin typeface="Optima"/>
                <a:cs typeface="DIN-Medium"/>
              </a:rPr>
              <a:t/>
            </a:r>
            <a:br>
              <a:rPr lang="en-US" sz="1200" kern="0" dirty="0">
                <a:solidFill>
                  <a:prstClr val="white">
                    <a:lumMod val="50000"/>
                  </a:prstClr>
                </a:solidFill>
                <a:latin typeface="Optima"/>
                <a:cs typeface="DIN-Medium"/>
              </a:rPr>
            </a:br>
            <a:r>
              <a:rPr lang="en-US" sz="1200" kern="0" dirty="0" err="1">
                <a:solidFill>
                  <a:prstClr val="white">
                    <a:lumMod val="50000"/>
                  </a:prstClr>
                </a:solidFill>
                <a:latin typeface="Optima"/>
                <a:cs typeface="DIN-Medium"/>
              </a:rPr>
              <a:t>Voies</a:t>
            </a:r>
            <a:r>
              <a:rPr lang="en-US" sz="1200" kern="0" dirty="0">
                <a:solidFill>
                  <a:prstClr val="white">
                    <a:lumMod val="50000"/>
                  </a:prstClr>
                </a:solidFill>
                <a:latin typeface="Optima"/>
                <a:cs typeface="DIN-Medium"/>
              </a:rPr>
              <a:t> </a:t>
            </a:r>
            <a:r>
              <a:rPr lang="en-US" sz="1200" kern="0" dirty="0" err="1">
                <a:solidFill>
                  <a:prstClr val="white">
                    <a:lumMod val="50000"/>
                  </a:prstClr>
                </a:solidFill>
                <a:latin typeface="Optima"/>
                <a:cs typeface="DIN-Medium"/>
              </a:rPr>
              <a:t>d’évacuation</a:t>
            </a:r>
            <a:endParaRPr lang="en-US" sz="1200" kern="0" dirty="0">
              <a:solidFill>
                <a:prstClr val="white">
                  <a:lumMod val="50000"/>
                </a:prstClr>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404040"/>
                </a:solidFill>
                <a:latin typeface="Optima"/>
                <a:cs typeface="DIN-Medium"/>
              </a:rPr>
              <a:t>Fire hose</a:t>
            </a:r>
          </a:p>
          <a:p>
            <a:pPr defTabSz="342892">
              <a:lnSpc>
                <a:spcPts val="668"/>
              </a:lnSpc>
              <a:defRPr/>
            </a:pPr>
            <a:endParaRPr lang="en-US" sz="1200" kern="0" dirty="0">
              <a:solidFill>
                <a:srgbClr val="404040"/>
              </a:solidFill>
              <a:latin typeface="Optima"/>
              <a:cs typeface="DIN-Medium"/>
            </a:endParaRPr>
          </a:p>
          <a:p>
            <a:pPr defTabSz="342892">
              <a:lnSpc>
                <a:spcPts val="668"/>
              </a:lnSpc>
              <a:defRPr/>
            </a:pPr>
            <a:r>
              <a:rPr lang="en-US" sz="1200" kern="0" dirty="0">
                <a:solidFill>
                  <a:srgbClr val="7F7F7F"/>
                </a:solidFill>
                <a:latin typeface="Optima"/>
                <a:cs typeface="DIN-Medium"/>
              </a:rPr>
              <a:t>Lance </a:t>
            </a:r>
            <a:r>
              <a:rPr lang="en-US" sz="1200" kern="0" dirty="0" err="1">
                <a:solidFill>
                  <a:srgbClr val="7F7F7F"/>
                </a:solidFill>
                <a:latin typeface="Optima"/>
                <a:cs typeface="DIN-Medium"/>
              </a:rPr>
              <a:t>d’incendie</a:t>
            </a:r>
            <a:endParaRPr lang="en-US" sz="1200" kern="0" dirty="0">
              <a:solidFill>
                <a:srgbClr val="7F7F7F"/>
              </a:solidFill>
              <a:latin typeface="Optima"/>
              <a:cs typeface="DIN-Medium"/>
            </a:endParaRPr>
          </a:p>
          <a:p>
            <a:pPr defTabSz="342892">
              <a:lnSpc>
                <a:spcPct val="50000"/>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ts val="668"/>
              </a:lnSpc>
              <a:defRPr/>
            </a:pPr>
            <a:endParaRPr lang="en-US" sz="1200" kern="0" dirty="0">
              <a:solidFill>
                <a:prstClr val="black"/>
              </a:solidFill>
              <a:latin typeface="Optima"/>
              <a:cs typeface="DIN-Medium"/>
            </a:endParaRPr>
          </a:p>
          <a:p>
            <a:pPr defTabSz="342892">
              <a:lnSpc>
                <a:spcPct val="130000"/>
              </a:lnSpc>
              <a:defRPr/>
            </a:pPr>
            <a:r>
              <a:rPr lang="en-US" sz="1200" kern="0" dirty="0">
                <a:solidFill>
                  <a:srgbClr val="404040"/>
                </a:solidFill>
                <a:latin typeface="Optima"/>
                <a:cs typeface="DIN-Medium"/>
              </a:rPr>
              <a:t>Extinguisher</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err="1">
                <a:solidFill>
                  <a:srgbClr val="7F7F7F"/>
                </a:solidFill>
                <a:latin typeface="Optima"/>
                <a:cs typeface="DIN-Medium"/>
              </a:rPr>
              <a:t>Extincteur</a:t>
            </a:r>
            <a:r>
              <a:rPr lang="en-US" sz="1200" kern="0" dirty="0">
                <a:solidFill>
                  <a:srgbClr val="7F7F7F"/>
                </a:solidFill>
                <a:latin typeface="Optima"/>
                <a:cs typeface="DIN-Medium"/>
              </a:rPr>
              <a:t/>
            </a:r>
            <a:br>
              <a:rPr lang="en-US" sz="1200" kern="0" dirty="0">
                <a:solidFill>
                  <a:srgbClr val="7F7F7F"/>
                </a:solidFill>
                <a:latin typeface="Optima"/>
                <a:cs typeface="DIN-Medium"/>
              </a:rPr>
            </a:br>
            <a:r>
              <a:rPr lang="en-US" sz="1200" kern="0" dirty="0">
                <a:solidFill>
                  <a:srgbClr val="7F7F7F"/>
                </a:solidFill>
                <a:latin typeface="Optima"/>
                <a:cs typeface="DIN-Medium"/>
              </a:rPr>
              <a:t/>
            </a:r>
            <a:br>
              <a:rPr lang="en-US" sz="1200" kern="0" dirty="0">
                <a:solidFill>
                  <a:srgbClr val="7F7F7F"/>
                </a:solidFill>
                <a:latin typeface="Optima"/>
                <a:cs typeface="DIN-Medium"/>
              </a:rPr>
            </a:br>
            <a:endParaRPr lang="en-US" sz="1200" kern="0" dirty="0">
              <a:solidFill>
                <a:prstClr val="black"/>
              </a:solidFill>
              <a:latin typeface="Optima"/>
              <a:cs typeface="DIN-Medium"/>
            </a:endParaRPr>
          </a:p>
          <a:p>
            <a:pPr defTabSz="342892">
              <a:lnSpc>
                <a:spcPct val="120000"/>
              </a:lnSpc>
              <a:defRPr/>
            </a:pPr>
            <a:r>
              <a:rPr lang="en-US" sz="1200" kern="0" dirty="0">
                <a:solidFill>
                  <a:srgbClr val="404040"/>
                </a:solidFill>
                <a:latin typeface="Optima"/>
                <a:cs typeface="DIN-Medium"/>
              </a:rPr>
              <a:t>Assembly point</a:t>
            </a:r>
          </a:p>
          <a:p>
            <a:pPr defTabSz="342892">
              <a:lnSpc>
                <a:spcPts val="668"/>
              </a:lnSpc>
              <a:defRPr/>
            </a:pPr>
            <a:endParaRPr lang="en-US" sz="1200" kern="0" dirty="0">
              <a:solidFill>
                <a:srgbClr val="7F7F7F"/>
              </a:solidFill>
              <a:latin typeface="Optima"/>
              <a:cs typeface="DIN-Medium"/>
            </a:endParaRPr>
          </a:p>
          <a:p>
            <a:pPr defTabSz="342892">
              <a:lnSpc>
                <a:spcPts val="668"/>
              </a:lnSpc>
              <a:defRPr/>
            </a:pPr>
            <a:r>
              <a:rPr lang="en-US" sz="1200" kern="0" dirty="0">
                <a:solidFill>
                  <a:srgbClr val="7F7F7F"/>
                </a:solidFill>
                <a:latin typeface="Optima"/>
                <a:cs typeface="DIN-Medium"/>
              </a:rPr>
              <a:t>Point de </a:t>
            </a:r>
            <a:r>
              <a:rPr lang="en-US" sz="1200" kern="0" dirty="0" err="1">
                <a:solidFill>
                  <a:srgbClr val="7F7F7F"/>
                </a:solidFill>
                <a:latin typeface="Optima"/>
                <a:cs typeface="DIN-Medium"/>
              </a:rPr>
              <a:t>rassemblement</a:t>
            </a:r>
            <a:endParaRPr lang="en-US" sz="1200" kern="0" dirty="0">
              <a:solidFill>
                <a:srgbClr val="7F7F7F"/>
              </a:solidFill>
              <a:latin typeface="Optima"/>
              <a:cs typeface="DIN-Medium"/>
            </a:endParaRPr>
          </a:p>
        </p:txBody>
      </p:sp>
      <p:pic>
        <p:nvPicPr>
          <p:cNvPr id="14" name="Picture 22"/>
          <p:cNvPicPr>
            <a:picLocks noChangeAspect="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23"/>
          <p:cNvPicPr>
            <a:picLocks noChangeAspect="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3287534" y="1802810"/>
            <a:ext cx="3296841" cy="32265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Picture 24"/>
          <p:cNvPicPr>
            <a:picLocks noChangeAspect="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6680598" y="2090048"/>
            <a:ext cx="382054" cy="2886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25"/>
          <p:cNvPicPr>
            <a:picLocks noChangeAspect="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215470" y="2157581"/>
            <a:ext cx="467030" cy="28623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9630844"/>
      </p:ext>
    </p:extLst>
  </p:cSld>
  <p:clrMapOvr>
    <a:masterClrMapping/>
  </p:clrMapOvr>
  <mc:AlternateContent xmlns:mc="http://schemas.openxmlformats.org/markup-compatibility/2006" xmlns:p14="http://schemas.microsoft.com/office/powerpoint/2010/main">
    <mc:Choice Requires="p14">
      <p:transition p14:dur="10" advClick="0" advTm="8000"/>
    </mc:Choice>
    <mc:Fallback xmlns="">
      <p:transition advClick="0" advTm="8000"/>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3212" y="243091"/>
            <a:ext cx="8630404" cy="1077218"/>
          </a:xfrm>
          <a:prstGeom prst="rect">
            <a:avLst/>
          </a:prstGeom>
        </p:spPr>
        <p:txBody>
          <a:bodyPr wrap="square">
            <a:spAutoFit/>
          </a:bodyPr>
          <a:lstStyle/>
          <a:p>
            <a:pPr algn="ctr"/>
            <a:r>
              <a:rPr lang="en-GB" sz="3200" dirty="0" smtClean="0">
                <a:solidFill>
                  <a:srgbClr val="00B050"/>
                </a:solidFill>
              </a:rPr>
              <a:t>Find your way around CERN with ease – download the </a:t>
            </a:r>
            <a:r>
              <a:rPr lang="en-GB" sz="3200" dirty="0" err="1" smtClean="0">
                <a:solidFill>
                  <a:srgbClr val="00B050"/>
                </a:solidFill>
              </a:rPr>
              <a:t>MapCERN</a:t>
            </a:r>
            <a:r>
              <a:rPr lang="en-GB" sz="3200" dirty="0" smtClean="0">
                <a:solidFill>
                  <a:srgbClr val="00B050"/>
                </a:solidFill>
              </a:rPr>
              <a:t> app!</a:t>
            </a:r>
            <a:endParaRPr lang="fr-CH" sz="3200" dirty="0">
              <a:solidFill>
                <a:srgbClr val="00B050"/>
              </a:solidFill>
            </a:endParaRPr>
          </a:p>
        </p:txBody>
      </p:sp>
      <p:sp>
        <p:nvSpPr>
          <p:cNvPr id="15" name="Rectangle 14"/>
          <p:cNvSpPr/>
          <p:nvPr/>
        </p:nvSpPr>
        <p:spPr>
          <a:xfrm>
            <a:off x="0" y="1462657"/>
            <a:ext cx="8630404" cy="1077218"/>
          </a:xfrm>
          <a:prstGeom prst="rect">
            <a:avLst/>
          </a:prstGeom>
        </p:spPr>
        <p:txBody>
          <a:bodyPr wrap="square">
            <a:spAutoFit/>
          </a:bodyPr>
          <a:lstStyle/>
          <a:p>
            <a:pPr algn="ctr"/>
            <a:r>
              <a:rPr lang="en-GB" sz="3200" dirty="0" err="1" smtClean="0"/>
              <a:t>Trouvez</a:t>
            </a:r>
            <a:r>
              <a:rPr lang="en-GB" sz="3200" dirty="0" smtClean="0"/>
              <a:t> </a:t>
            </a:r>
            <a:r>
              <a:rPr lang="en-GB" sz="3200" dirty="0" err="1" smtClean="0"/>
              <a:t>votre</a:t>
            </a:r>
            <a:r>
              <a:rPr lang="en-GB" sz="3200" dirty="0" smtClean="0"/>
              <a:t> </a:t>
            </a:r>
            <a:r>
              <a:rPr lang="en-GB" sz="3200" dirty="0" err="1" smtClean="0"/>
              <a:t>chemin</a:t>
            </a:r>
            <a:r>
              <a:rPr lang="en-GB" sz="3200" dirty="0" smtClean="0"/>
              <a:t> </a:t>
            </a:r>
            <a:r>
              <a:rPr lang="en-GB" sz="3200" dirty="0"/>
              <a:t>avec </a:t>
            </a:r>
            <a:r>
              <a:rPr lang="en-GB" sz="3200" dirty="0" err="1"/>
              <a:t>facilité</a:t>
            </a:r>
            <a:r>
              <a:rPr lang="en-GB" sz="3200" dirty="0"/>
              <a:t> </a:t>
            </a:r>
            <a:r>
              <a:rPr lang="en-GB" sz="3200" dirty="0" smtClean="0"/>
              <a:t>avec </a:t>
            </a:r>
            <a:r>
              <a:rPr lang="en-GB" sz="3200" dirty="0" err="1" smtClean="0"/>
              <a:t>l’application</a:t>
            </a:r>
            <a:r>
              <a:rPr lang="en-GB" sz="3200" dirty="0" smtClean="0"/>
              <a:t> </a:t>
            </a:r>
            <a:r>
              <a:rPr lang="en-GB" sz="3200" dirty="0" err="1" smtClean="0"/>
              <a:t>MapCERN</a:t>
            </a:r>
            <a:endParaRPr lang="fr-CH" sz="3200" dirty="0"/>
          </a:p>
        </p:txBody>
      </p:sp>
      <p:pic>
        <p:nvPicPr>
          <p:cNvPr id="5" name="Picture 4"/>
          <p:cNvPicPr>
            <a:picLocks noChangeAspect="1"/>
          </p:cNvPicPr>
          <p:nvPr/>
        </p:nvPicPr>
        <p:blipFill>
          <a:blip r:embed="rId2"/>
          <a:stretch>
            <a:fillRect/>
          </a:stretch>
        </p:blipFill>
        <p:spPr>
          <a:xfrm>
            <a:off x="1077476" y="2870112"/>
            <a:ext cx="7107900" cy="2591235"/>
          </a:xfrm>
          <a:prstGeom prst="rect">
            <a:avLst/>
          </a:prstGeom>
        </p:spPr>
      </p:pic>
    </p:spTree>
    <p:extLst>
      <p:ext uri="{BB962C8B-B14F-4D97-AF65-F5344CB8AC3E}">
        <p14:creationId xmlns:p14="http://schemas.microsoft.com/office/powerpoint/2010/main" val="565361892"/>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13443" y="323093"/>
            <a:ext cx="8716697" cy="2554545"/>
          </a:xfrm>
          <a:prstGeom prst="rect">
            <a:avLst/>
          </a:prstGeom>
        </p:spPr>
        <p:txBody>
          <a:bodyPr wrap="square">
            <a:spAutoFit/>
          </a:bodyPr>
          <a:lstStyle/>
          <a:p>
            <a:pPr algn="ctr"/>
            <a:r>
              <a:rPr lang="en-GB" sz="3200" dirty="0" smtClean="0">
                <a:solidFill>
                  <a:srgbClr val="00B050"/>
                </a:solidFill>
              </a:rPr>
              <a:t>Meet colleagues for lunch! </a:t>
            </a:r>
          </a:p>
          <a:p>
            <a:pPr algn="ctr"/>
            <a:r>
              <a:rPr lang="en-GB" sz="3200" dirty="0" smtClean="0">
                <a:solidFill>
                  <a:srgbClr val="00B050"/>
                </a:solidFill>
              </a:rPr>
              <a:t>Join Lunch Collider</a:t>
            </a:r>
          </a:p>
          <a:p>
            <a:pPr algn="ctr"/>
            <a:r>
              <a:rPr lang="en-GB" sz="3200" dirty="0" err="1" smtClean="0"/>
              <a:t>Retrouvez</a:t>
            </a:r>
            <a:r>
              <a:rPr lang="en-GB" sz="3200" dirty="0" smtClean="0"/>
              <a:t> </a:t>
            </a:r>
            <a:r>
              <a:rPr lang="en-GB" sz="3200" dirty="0" err="1" smtClean="0"/>
              <a:t>vos</a:t>
            </a:r>
            <a:r>
              <a:rPr lang="en-GB" sz="3200" dirty="0" smtClean="0"/>
              <a:t> </a:t>
            </a:r>
            <a:r>
              <a:rPr lang="fr-CH" sz="3200" dirty="0" smtClean="0"/>
              <a:t>collègues</a:t>
            </a:r>
            <a:r>
              <a:rPr lang="en-GB" sz="3200" dirty="0" smtClean="0"/>
              <a:t> au </a:t>
            </a:r>
            <a:r>
              <a:rPr lang="en-GB" sz="3200" dirty="0" err="1" smtClean="0"/>
              <a:t>déjeuner</a:t>
            </a:r>
            <a:r>
              <a:rPr lang="en-GB" sz="3200" dirty="0" smtClean="0"/>
              <a:t>, </a:t>
            </a:r>
          </a:p>
          <a:p>
            <a:pPr algn="ctr"/>
            <a:r>
              <a:rPr lang="en-GB" sz="3200" dirty="0" err="1" smtClean="0"/>
              <a:t>Rejoignez</a:t>
            </a:r>
            <a:r>
              <a:rPr lang="en-GB" sz="3200" dirty="0" smtClean="0"/>
              <a:t> Lunch Collider</a:t>
            </a:r>
            <a:endParaRPr lang="fr-CH" sz="3200" dirty="0"/>
          </a:p>
          <a:p>
            <a:pPr algn="ctr"/>
            <a:r>
              <a:rPr lang="en-GB" sz="3200" u="sng" dirty="0" smtClean="0">
                <a:hlinkClick r:id="rId2"/>
              </a:rPr>
              <a:t>https</a:t>
            </a:r>
            <a:r>
              <a:rPr lang="en-GB" sz="3200" u="sng" dirty="0">
                <a:hlinkClick r:id="rId2"/>
              </a:rPr>
              <a:t>://lunchcollider.ch/</a:t>
            </a:r>
            <a:r>
              <a:rPr lang="en-GB" sz="3200" dirty="0"/>
              <a:t> </a:t>
            </a:r>
            <a:endParaRPr lang="fr-CH" sz="3200" dirty="0">
              <a:solidFill>
                <a:srgbClr val="00B050"/>
              </a:solidFill>
            </a:endParaRPr>
          </a:p>
        </p:txBody>
      </p:sp>
      <p:pic>
        <p:nvPicPr>
          <p:cNvPr id="6" name="Picture 5"/>
          <p:cNvPicPr>
            <a:picLocks noChangeAspect="1"/>
          </p:cNvPicPr>
          <p:nvPr/>
        </p:nvPicPr>
        <p:blipFill>
          <a:blip r:embed="rId3"/>
          <a:stretch>
            <a:fillRect/>
          </a:stretch>
        </p:blipFill>
        <p:spPr>
          <a:xfrm>
            <a:off x="1654640" y="2877638"/>
            <a:ext cx="6035136" cy="3252468"/>
          </a:xfrm>
          <a:prstGeom prst="rect">
            <a:avLst/>
          </a:prstGeom>
        </p:spPr>
      </p:pic>
    </p:spTree>
    <p:extLst>
      <p:ext uri="{BB962C8B-B14F-4D97-AF65-F5344CB8AC3E}">
        <p14:creationId xmlns:p14="http://schemas.microsoft.com/office/powerpoint/2010/main" val="3237983841"/>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72995" y="3228546"/>
            <a:ext cx="8880389"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None/>
            </a:pPr>
            <a:r>
              <a:rPr lang="en-GB" sz="1900" i="1" dirty="0"/>
              <a:t>People here enjoy living a truly cosmopolitan life, in the heart of Europe. </a:t>
            </a:r>
          </a:p>
          <a:p>
            <a:pPr marL="36576" indent="0" algn="ctr">
              <a:buNone/>
            </a:pPr>
            <a:r>
              <a:rPr lang="en-GB" sz="1900" i="1" dirty="0"/>
              <a:t>The environment offers a myriad of leisure activities, both on Lake Geneva and the surrounding mountains. </a:t>
            </a:r>
          </a:p>
          <a:p>
            <a:pPr marL="36576" indent="0" algn="ctr">
              <a:buNone/>
            </a:pPr>
            <a:r>
              <a:rPr lang="en-GB" sz="1900" i="1" dirty="0"/>
              <a:t>With excellent benefits, great remuneration and the freedom to work flexibly, it’s not just the work and atmosphere that makes people enjoy their jobs, it’s the tangible elements that they receive too.</a:t>
            </a:r>
          </a:p>
          <a:p>
            <a:pPr marL="36576" indent="0" algn="ctr">
              <a:buNone/>
            </a:pPr>
            <a:endParaRPr lang="en-GB" sz="1900" i="1" dirty="0"/>
          </a:p>
          <a:p>
            <a:pPr marL="36576" indent="0" algn="ctr">
              <a:buFont typeface="Arial"/>
              <a:buNone/>
            </a:pPr>
            <a:endParaRPr lang="en-GB" dirty="0" smtClean="0"/>
          </a:p>
          <a:p>
            <a:pPr algn="ctr"/>
            <a:endParaRPr lang="en-GB" dirty="0"/>
          </a:p>
        </p:txBody>
      </p:sp>
      <p:sp>
        <p:nvSpPr>
          <p:cNvPr id="9" name="TextBox 8"/>
          <p:cNvSpPr txBox="1"/>
          <p:nvPr/>
        </p:nvSpPr>
        <p:spPr>
          <a:xfrm>
            <a:off x="211718" y="117385"/>
            <a:ext cx="4401471"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Quality of life</a:t>
            </a:r>
            <a:endParaRPr lang="en-GB" sz="3200" dirty="0">
              <a:solidFill>
                <a:srgbClr val="00B050"/>
              </a:solidFill>
            </a:endParaRPr>
          </a:p>
        </p:txBody>
      </p:sp>
      <p:pic>
        <p:nvPicPr>
          <p:cNvPr id="10" name="Picture 9"/>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193658" y="1742430"/>
            <a:ext cx="6343060" cy="1820458"/>
          </a:xfrm>
          <a:prstGeom prst="rect">
            <a:avLst/>
          </a:prstGeom>
          <a:ln>
            <a:noFill/>
          </a:ln>
          <a:effectLst>
            <a:softEdge rad="112500"/>
          </a:effectLst>
        </p:spPr>
      </p:pic>
      <p:sp>
        <p:nvSpPr>
          <p:cNvPr id="8" name="TextBox 7"/>
          <p:cNvSpPr txBox="1"/>
          <p:nvPr/>
        </p:nvSpPr>
        <p:spPr>
          <a:xfrm>
            <a:off x="4333103" y="117385"/>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smtClean="0">
                <a:solidFill>
                  <a:srgbClr val="00B050"/>
                </a:solidFill>
              </a:rPr>
              <a:t>La </a:t>
            </a:r>
            <a:r>
              <a:rPr lang="en-GB" sz="3200" dirty="0" err="1" smtClean="0">
                <a:solidFill>
                  <a:srgbClr val="00B050"/>
                </a:solidFill>
              </a:rPr>
              <a:t>qualité</a:t>
            </a:r>
            <a:r>
              <a:rPr lang="en-GB" sz="3200" dirty="0" smtClean="0">
                <a:solidFill>
                  <a:srgbClr val="00B050"/>
                </a:solidFill>
              </a:rPr>
              <a:t> de vie</a:t>
            </a:r>
            <a:endParaRPr lang="en-GB" sz="3200" dirty="0">
              <a:solidFill>
                <a:srgbClr val="00B050"/>
              </a:solidFill>
            </a:endParaRPr>
          </a:p>
        </p:txBody>
      </p:sp>
    </p:spTree>
    <p:extLst>
      <p:ext uri="{BB962C8B-B14F-4D97-AF65-F5344CB8AC3E}">
        <p14:creationId xmlns:p14="http://schemas.microsoft.com/office/powerpoint/2010/main" val="829354096"/>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extLst/>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smtClean="0">
                          <a:effectLst/>
                        </a:rPr>
                        <a:t>08h30</a:t>
                      </a:r>
                      <a:endParaRPr lang="fr-CH" sz="800" dirty="0">
                        <a:effectLst/>
                      </a:endParaRPr>
                    </a:p>
                    <a:p>
                      <a:pPr algn="ctr">
                        <a:lnSpc>
                          <a:spcPct val="115000"/>
                        </a:lnSpc>
                        <a:spcAft>
                          <a:spcPts val="0"/>
                        </a:spcAft>
                      </a:pPr>
                      <a:r>
                        <a:rPr lang="fr-FR" sz="800" dirty="0">
                          <a:effectLst/>
                        </a:rPr>
                        <a:t>(</a:t>
                      </a:r>
                      <a:r>
                        <a:rPr lang="fr-FR" sz="800" dirty="0" smtClean="0">
                          <a:effectLst/>
                        </a:rPr>
                        <a:t>1h)</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dirty="0" smtClean="0">
                          <a:effectLst/>
                        </a:rPr>
                        <a:t>Welcome</a:t>
                      </a:r>
                      <a:r>
                        <a:rPr lang="en-US" sz="900" baseline="0" dirty="0" smtClean="0">
                          <a:effectLst/>
                        </a:rPr>
                        <a:t> by Head of HR Department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Elizabeth</a:t>
                      </a:r>
                      <a:r>
                        <a:rPr lang="en-GB" sz="900" baseline="0" dirty="0" smtClean="0">
                          <a:effectLst/>
                        </a:rPr>
                        <a:t> Eastwood-Barzdo</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Eric Lienard</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Christoph Balle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2126835079"/>
      </p:ext>
    </p:extLst>
  </p:cSld>
  <p:clrMapOvr>
    <a:masterClrMapping/>
  </p:clrMapOvr>
  <mc:AlternateContent xmlns:mc="http://schemas.openxmlformats.org/markup-compatibility/2006">
    <mc:Choice xmlns:p14="http://schemas.microsoft.com/office/powerpoint/2010/main" Requires="p14">
      <p:transition spd="slow" p14:dur="2000" advTm="15000"/>
    </mc:Choice>
    <mc:Fallback>
      <p:transition spd="slow" advTm="15000"/>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2383786760"/>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09:30 for the </a:t>
            </a:r>
            <a:r>
              <a:rPr lang="fr-CH" sz="2000" dirty="0" err="1" smtClean="0"/>
              <a:t>presentations</a:t>
            </a:r>
            <a:r>
              <a:rPr lang="fr-CH" sz="2000" dirty="0" smtClean="0"/>
              <a:t> </a:t>
            </a:r>
          </a:p>
          <a:p>
            <a:r>
              <a:rPr lang="fr-CH" sz="2000" dirty="0" smtClean="0"/>
              <a:t>Veuillez s’il vous plait être de retour à 09h30 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3620093726"/>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33492"/>
            <a:ext cx="8226854" cy="5391221"/>
          </a:xfrm>
        </p:spPr>
        <p:txBody>
          <a:bodyPr/>
          <a:lstStyle/>
          <a:p>
            <a:pPr algn="ctr"/>
            <a:r>
              <a:rPr lang="fr-CH" dirty="0"/>
              <a:t/>
            </a:r>
            <a:br>
              <a:rPr lang="fr-CH" dirty="0"/>
            </a:br>
            <a:endParaRPr lang="fr-CH" dirty="0"/>
          </a:p>
        </p:txBody>
      </p:sp>
      <p:pic>
        <p:nvPicPr>
          <p:cNvPr id="4" name="Picture 3" descr="Dessin_Julien-intro.png"/>
          <p:cNvPicPr/>
          <p:nvPr/>
        </p:nvPicPr>
        <p:blipFill>
          <a:blip r:embed="rId2" cstate="print"/>
          <a:stretch>
            <a:fillRect/>
          </a:stretch>
        </p:blipFill>
        <p:spPr>
          <a:xfrm>
            <a:off x="3448252" y="6004"/>
            <a:ext cx="1949896" cy="1492383"/>
          </a:xfrm>
          <a:prstGeom prst="rect">
            <a:avLst/>
          </a:prstGeom>
        </p:spPr>
      </p:pic>
      <p:sp>
        <p:nvSpPr>
          <p:cNvPr id="7" name="TextBox 6"/>
          <p:cNvSpPr txBox="1"/>
          <p:nvPr/>
        </p:nvSpPr>
        <p:spPr>
          <a:xfrm>
            <a:off x="2750884" y="1498387"/>
            <a:ext cx="2758568" cy="2308324"/>
          </a:xfrm>
          <a:prstGeom prst="rect">
            <a:avLst/>
          </a:prstGeom>
          <a:noFill/>
        </p:spPr>
        <p:txBody>
          <a:bodyPr wrap="square" rtlCol="0">
            <a:spAutoFit/>
          </a:bodyPr>
          <a:lstStyle/>
          <a:p>
            <a:r>
              <a:rPr lang="fr-FR" b="1" dirty="0">
                <a:solidFill>
                  <a:srgbClr val="0055A0"/>
                </a:solidFill>
              </a:rPr>
              <a:t>MORNING </a:t>
            </a:r>
            <a:r>
              <a:rPr lang="fr-FR" b="1" dirty="0" smtClean="0">
                <a:solidFill>
                  <a:srgbClr val="0055A0"/>
                </a:solidFill>
              </a:rPr>
              <a:t>SCHEDULE</a:t>
            </a:r>
          </a:p>
          <a:p>
            <a:endParaRPr lang="fr-FR" b="1" dirty="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FR" b="1" dirty="0" smtClean="0">
              <a:solidFill>
                <a:schemeClr val="accent6"/>
              </a:solidFill>
            </a:endParaRPr>
          </a:p>
          <a:p>
            <a:endParaRPr lang="fr-FR" b="1" dirty="0">
              <a:solidFill>
                <a:schemeClr val="accent6"/>
              </a:solidFill>
            </a:endParaRPr>
          </a:p>
          <a:p>
            <a:endParaRPr lang="fr-CH" dirty="0"/>
          </a:p>
        </p:txBody>
      </p:sp>
      <p:graphicFrame>
        <p:nvGraphicFramePr>
          <p:cNvPr id="8" name="Table 7"/>
          <p:cNvGraphicFramePr>
            <a:graphicFrameLocks noGrp="1"/>
          </p:cNvGraphicFramePr>
          <p:nvPr>
            <p:extLst>
              <p:ext uri="{D42A27DB-BD31-4B8C-83A1-F6EECF244321}">
                <p14:modId xmlns:p14="http://schemas.microsoft.com/office/powerpoint/2010/main" val="1068913914"/>
              </p:ext>
            </p:extLst>
          </p:nvPr>
        </p:nvGraphicFramePr>
        <p:xfrm>
          <a:off x="1800142" y="1916806"/>
          <a:ext cx="5246117" cy="3779810"/>
        </p:xfrm>
        <a:graphic>
          <a:graphicData uri="http://schemas.openxmlformats.org/drawingml/2006/table">
            <a:tbl>
              <a:tblPr firstRow="1" firstCol="1" bandRow="1">
                <a:tableStyleId>{5C22544A-7EE6-4342-B048-85BDC9FD1C3A}</a:tableStyleId>
              </a:tblPr>
              <a:tblGrid>
                <a:gridCol w="936145">
                  <a:extLst>
                    <a:ext uri="{9D8B030D-6E8A-4147-A177-3AD203B41FA5}">
                      <a16:colId xmlns:a16="http://schemas.microsoft.com/office/drawing/2014/main" val="2764662613"/>
                    </a:ext>
                  </a:extLst>
                </a:gridCol>
                <a:gridCol w="2184087">
                  <a:extLst>
                    <a:ext uri="{9D8B030D-6E8A-4147-A177-3AD203B41FA5}">
                      <a16:colId xmlns:a16="http://schemas.microsoft.com/office/drawing/2014/main" val="3252386484"/>
                    </a:ext>
                  </a:extLst>
                </a:gridCol>
                <a:gridCol w="2125885">
                  <a:extLst>
                    <a:ext uri="{9D8B030D-6E8A-4147-A177-3AD203B41FA5}">
                      <a16:colId xmlns:a16="http://schemas.microsoft.com/office/drawing/2014/main" val="2099531642"/>
                    </a:ext>
                  </a:extLst>
                </a:gridCol>
              </a:tblGrid>
              <a:tr h="296851">
                <a:tc>
                  <a:txBody>
                    <a:bodyPr/>
                    <a:lstStyle/>
                    <a:p>
                      <a:pPr algn="ctr">
                        <a:lnSpc>
                          <a:spcPct val="115000"/>
                        </a:lnSpc>
                        <a:spcAft>
                          <a:spcPts val="0"/>
                        </a:spcAft>
                      </a:pPr>
                      <a:r>
                        <a:rPr lang="en-US" sz="800" dirty="0">
                          <a:effectLst/>
                        </a:rPr>
                        <a:t>Time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Subject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ctr">
                        <a:lnSpc>
                          <a:spcPct val="115000"/>
                        </a:lnSpc>
                        <a:spcAft>
                          <a:spcPts val="0"/>
                        </a:spcAft>
                      </a:pPr>
                      <a:r>
                        <a:rPr lang="en-US" sz="800" dirty="0">
                          <a:effectLst/>
                        </a:rPr>
                        <a:t>Speakers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extLst>
                  <a:ext uri="{0D108BD9-81ED-4DB2-BD59-A6C34878D82A}">
                    <a16:rowId xmlns:a16="http://schemas.microsoft.com/office/drawing/2014/main" val="1658219196"/>
                  </a:ext>
                </a:extLst>
              </a:tr>
              <a:tr h="482886">
                <a:tc>
                  <a:txBody>
                    <a:bodyPr/>
                    <a:lstStyle/>
                    <a:p>
                      <a:pPr algn="ctr">
                        <a:lnSpc>
                          <a:spcPct val="115000"/>
                        </a:lnSpc>
                        <a:spcAft>
                          <a:spcPts val="0"/>
                        </a:spcAft>
                      </a:pPr>
                      <a:r>
                        <a:rPr lang="fr-FR" sz="900" dirty="0" smtClean="0">
                          <a:effectLst/>
                        </a:rPr>
                        <a:t>08h30</a:t>
                      </a:r>
                      <a:endParaRPr lang="fr-CH" sz="800" dirty="0">
                        <a:effectLst/>
                      </a:endParaRPr>
                    </a:p>
                    <a:p>
                      <a:pPr algn="ctr">
                        <a:lnSpc>
                          <a:spcPct val="115000"/>
                        </a:lnSpc>
                        <a:spcAft>
                          <a:spcPts val="0"/>
                        </a:spcAft>
                      </a:pPr>
                      <a:r>
                        <a:rPr lang="fr-FR" sz="800" dirty="0">
                          <a:effectLst/>
                        </a:rPr>
                        <a:t>(</a:t>
                      </a:r>
                      <a:r>
                        <a:rPr lang="fr-FR" sz="800" dirty="0" smtClean="0">
                          <a:effectLst/>
                        </a:rPr>
                        <a:t>1h)</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Entrance formalities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2292559060"/>
                  </a:ext>
                </a:extLst>
              </a:tr>
              <a:tr h="434530">
                <a:tc>
                  <a:txBody>
                    <a:bodyPr/>
                    <a:lstStyle/>
                    <a:p>
                      <a:pPr algn="ctr">
                        <a:lnSpc>
                          <a:spcPct val="115000"/>
                        </a:lnSpc>
                        <a:spcAft>
                          <a:spcPts val="0"/>
                        </a:spcAft>
                      </a:pPr>
                      <a:r>
                        <a:rPr lang="fr-FR" sz="900" dirty="0">
                          <a:effectLst/>
                        </a:rPr>
                        <a:t>09h30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dirty="0" smtClean="0">
                          <a:effectLst/>
                        </a:rPr>
                        <a:t>Welcome</a:t>
                      </a:r>
                      <a:r>
                        <a:rPr lang="en-US" sz="900" baseline="0" dirty="0" smtClean="0">
                          <a:effectLst/>
                        </a:rPr>
                        <a:t> by Head of HR Department</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a:effectLst/>
                        </a:rPr>
                        <a:t>James Purvis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497647754"/>
                  </a:ext>
                </a:extLst>
              </a:tr>
              <a:tr h="460051">
                <a:tc>
                  <a:txBody>
                    <a:bodyPr/>
                    <a:lstStyle/>
                    <a:p>
                      <a:pPr algn="ctr">
                        <a:lnSpc>
                          <a:spcPct val="115000"/>
                        </a:lnSpc>
                        <a:spcAft>
                          <a:spcPts val="0"/>
                        </a:spcAft>
                      </a:pPr>
                      <a:r>
                        <a:rPr lang="fr-FR" sz="900" dirty="0">
                          <a:effectLst/>
                        </a:rPr>
                        <a:t>09h35</a:t>
                      </a:r>
                      <a:endParaRPr lang="fr-CH" sz="800" dirty="0">
                        <a:effectLst/>
                      </a:endParaRPr>
                    </a:p>
                    <a:p>
                      <a:pPr algn="ctr">
                        <a:lnSpc>
                          <a:spcPct val="115000"/>
                        </a:lnSpc>
                        <a:spcAft>
                          <a:spcPts val="0"/>
                        </a:spcAft>
                      </a:pPr>
                      <a:r>
                        <a:rPr lang="fr-FR" sz="800" dirty="0">
                          <a:effectLst/>
                        </a:rPr>
                        <a:t>(20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HR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Elizabeth</a:t>
                      </a:r>
                      <a:r>
                        <a:rPr lang="en-GB" sz="900" baseline="0" dirty="0" smtClean="0">
                          <a:effectLst/>
                        </a:rPr>
                        <a:t> Eastwood-Barzdo</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171065058"/>
                  </a:ext>
                </a:extLst>
              </a:tr>
              <a:tr h="428486">
                <a:tc>
                  <a:txBody>
                    <a:bodyPr/>
                    <a:lstStyle/>
                    <a:p>
                      <a:pPr algn="ctr">
                        <a:lnSpc>
                          <a:spcPct val="115000"/>
                        </a:lnSpc>
                        <a:spcAft>
                          <a:spcPts val="0"/>
                        </a:spcAft>
                      </a:pPr>
                      <a:r>
                        <a:rPr lang="fr-FR" sz="900" dirty="0">
                          <a:effectLst/>
                        </a:rPr>
                        <a:t>09h55</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fr-FR" sz="900">
                          <a:effectLst/>
                        </a:rPr>
                        <a:t>CERN Service Portal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Eric Lienard</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701305913"/>
                  </a:ext>
                </a:extLst>
              </a:tr>
              <a:tr h="390876">
                <a:tc>
                  <a:txBody>
                    <a:bodyPr/>
                    <a:lstStyle/>
                    <a:p>
                      <a:pPr algn="ctr">
                        <a:lnSpc>
                          <a:spcPct val="115000"/>
                        </a:lnSpc>
                        <a:spcAft>
                          <a:spcPts val="0"/>
                        </a:spcAft>
                      </a:pPr>
                      <a:r>
                        <a:rPr lang="fr-FR" sz="900" dirty="0">
                          <a:effectLst/>
                        </a:rPr>
                        <a:t>10h00</a:t>
                      </a:r>
                      <a:endParaRPr lang="fr-CH" sz="800" dirty="0">
                        <a:effectLst/>
                      </a:endParaRPr>
                    </a:p>
                    <a:p>
                      <a:pPr algn="ctr">
                        <a:lnSpc>
                          <a:spcPct val="115000"/>
                        </a:lnSpc>
                        <a:spcAft>
                          <a:spcPts val="0"/>
                        </a:spcAft>
                      </a:pP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IT Service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Arash Khodabandeh</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914494432"/>
                  </a:ext>
                </a:extLst>
              </a:tr>
              <a:tr h="423785">
                <a:tc>
                  <a:txBody>
                    <a:bodyPr/>
                    <a:lstStyle/>
                    <a:p>
                      <a:pPr algn="ctr">
                        <a:lnSpc>
                          <a:spcPct val="115000"/>
                        </a:lnSpc>
                        <a:spcAft>
                          <a:spcPts val="0"/>
                        </a:spcAft>
                      </a:pPr>
                      <a:r>
                        <a:rPr lang="fr-FR" sz="900" dirty="0">
                          <a:effectLst/>
                        </a:rPr>
                        <a:t>10h10</a:t>
                      </a:r>
                      <a:endParaRPr lang="fr-CH" sz="800" dirty="0">
                        <a:effectLst/>
                      </a:endParaRPr>
                    </a:p>
                    <a:p>
                      <a:pPr algn="ctr">
                        <a:lnSpc>
                          <a:spcPct val="115000"/>
                        </a:lnSpc>
                        <a:spcAft>
                          <a:spcPts val="0"/>
                        </a:spcAft>
                      </a:pPr>
                      <a:r>
                        <a:rPr lang="fr-FR" sz="900" dirty="0">
                          <a:effectLst/>
                        </a:rPr>
                        <a:t>(</a:t>
                      </a:r>
                      <a:r>
                        <a:rPr lang="fr-FR" sz="800" dirty="0">
                          <a:effectLst/>
                        </a:rPr>
                        <a:t>10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Safety at CERN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dirty="0" smtClean="0">
                          <a:effectLst/>
                        </a:rPr>
                        <a:t>Christoph Balle</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2823779577"/>
                  </a:ext>
                </a:extLst>
              </a:tr>
              <a:tr h="440911">
                <a:tc>
                  <a:txBody>
                    <a:bodyPr/>
                    <a:lstStyle/>
                    <a:p>
                      <a:pPr algn="ctr">
                        <a:lnSpc>
                          <a:spcPct val="115000"/>
                        </a:lnSpc>
                        <a:spcAft>
                          <a:spcPts val="0"/>
                        </a:spcAft>
                      </a:pPr>
                      <a:r>
                        <a:rPr lang="fr-FR" sz="900" dirty="0">
                          <a:effectLst/>
                        </a:rPr>
                        <a:t>10h20</a:t>
                      </a:r>
                      <a:endParaRPr lang="fr-CH" sz="800" dirty="0">
                        <a:effectLst/>
                      </a:endParaRPr>
                    </a:p>
                    <a:p>
                      <a:pPr algn="ctr">
                        <a:lnSpc>
                          <a:spcPct val="115000"/>
                        </a:lnSpc>
                        <a:spcAft>
                          <a:spcPts val="0"/>
                        </a:spcAft>
                      </a:pPr>
                      <a:r>
                        <a:rPr lang="fr-FR" sz="800" dirty="0">
                          <a:effectLst/>
                        </a:rPr>
                        <a:t>(5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a:txBody>
                    <a:bodyPr/>
                    <a:lstStyle/>
                    <a:p>
                      <a:pPr algn="l">
                        <a:lnSpc>
                          <a:spcPct val="115000"/>
                        </a:lnSpc>
                        <a:spcAft>
                          <a:spcPts val="0"/>
                        </a:spcAft>
                      </a:pPr>
                      <a:r>
                        <a:rPr lang="en-US" sz="900">
                          <a:effectLst/>
                        </a:rPr>
                        <a:t>CERN Staff Association presentation</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a:txBody>
                    <a:bodyPr/>
                    <a:lstStyle/>
                    <a:p>
                      <a:pPr algn="l">
                        <a:lnSpc>
                          <a:spcPct val="115000"/>
                        </a:lnSpc>
                        <a:spcAft>
                          <a:spcPts val="0"/>
                        </a:spcAft>
                      </a:pPr>
                      <a:r>
                        <a:rPr lang="en-GB" sz="900">
                          <a:effectLst/>
                        </a:rPr>
                        <a:t>Jenni Suutala</a:t>
                      </a:r>
                      <a:endParaRPr lang="fr-CH" sz="80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extLst>
                  <a:ext uri="{0D108BD9-81ED-4DB2-BD59-A6C34878D82A}">
                    <a16:rowId xmlns:a16="http://schemas.microsoft.com/office/drawing/2014/main" val="1269388165"/>
                  </a:ext>
                </a:extLst>
              </a:tr>
              <a:tr h="421434">
                <a:tc>
                  <a:txBody>
                    <a:bodyPr/>
                    <a:lstStyle/>
                    <a:p>
                      <a:pPr algn="ctr">
                        <a:lnSpc>
                          <a:spcPct val="115000"/>
                        </a:lnSpc>
                        <a:spcAft>
                          <a:spcPts val="0"/>
                        </a:spcAft>
                      </a:pPr>
                      <a:r>
                        <a:rPr lang="fr-FR" sz="900" dirty="0">
                          <a:effectLst/>
                        </a:rPr>
                        <a:t>10h25</a:t>
                      </a:r>
                      <a:endParaRPr lang="fr-CH" sz="800" dirty="0">
                        <a:effectLst/>
                      </a:endParaRPr>
                    </a:p>
                    <a:p>
                      <a:pPr algn="ctr">
                        <a:lnSpc>
                          <a:spcPct val="115000"/>
                        </a:lnSpc>
                        <a:spcAft>
                          <a:spcPts val="0"/>
                        </a:spcAft>
                      </a:pPr>
                      <a:r>
                        <a:rPr lang="fr-FR" sz="800" dirty="0">
                          <a:effectLst/>
                        </a:rPr>
                        <a:t>(35 min)</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solidFill>
                      <a:schemeClr val="tx1"/>
                    </a:solidFill>
                  </a:tcPr>
                </a:tc>
                <a:tc gridSpan="2">
                  <a:txBody>
                    <a:bodyPr/>
                    <a:lstStyle/>
                    <a:p>
                      <a:pPr algn="ctr">
                        <a:lnSpc>
                          <a:spcPct val="115000"/>
                        </a:lnSpc>
                        <a:spcAft>
                          <a:spcPts val="0"/>
                        </a:spcAft>
                      </a:pPr>
                      <a:r>
                        <a:rPr lang="en-US" sz="900" dirty="0">
                          <a:effectLst/>
                        </a:rPr>
                        <a:t>Q&amp;A: Ask the Experts</a:t>
                      </a:r>
                      <a:endParaRPr lang="fr-CH" sz="800" dirty="0">
                        <a:solidFill>
                          <a:srgbClr val="0000FF"/>
                        </a:solidFill>
                        <a:effectLst/>
                        <a:latin typeface="Cambria" panose="02040503050406030204" pitchFamily="18" charset="0"/>
                        <a:ea typeface="Calibri" panose="020F0502020204030204" pitchFamily="34" charset="0"/>
                        <a:cs typeface="Times New Roman" panose="02020603050405020304" pitchFamily="18" charset="0"/>
                      </a:endParaRPr>
                    </a:p>
                  </a:txBody>
                  <a:tcPr marL="44782" marR="44782" marT="0" marB="0" anchor="ctr"/>
                </a:tc>
                <a:tc hMerge="1">
                  <a:txBody>
                    <a:bodyPr/>
                    <a:lstStyle/>
                    <a:p>
                      <a:endParaRPr lang="fr-CH"/>
                    </a:p>
                  </a:txBody>
                  <a:tcPr/>
                </a:tc>
                <a:extLst>
                  <a:ext uri="{0D108BD9-81ED-4DB2-BD59-A6C34878D82A}">
                    <a16:rowId xmlns:a16="http://schemas.microsoft.com/office/drawing/2014/main" val="1830956287"/>
                  </a:ext>
                </a:extLst>
              </a:tr>
            </a:tbl>
          </a:graphicData>
        </a:graphic>
      </p:graphicFrame>
    </p:spTree>
    <p:extLst>
      <p:ext uri="{BB962C8B-B14F-4D97-AF65-F5344CB8AC3E}">
        <p14:creationId xmlns:p14="http://schemas.microsoft.com/office/powerpoint/2010/main" val="432743298"/>
      </p:ext>
    </p:extLst>
  </p:cSld>
  <p:clrMapOvr>
    <a:masterClrMapping/>
  </p:clrMapOvr>
  <mc:AlternateContent xmlns:mc="http://schemas.openxmlformats.org/markup-compatibility/2006">
    <mc:Choice xmlns:p14="http://schemas.microsoft.com/office/powerpoint/2010/main" Requires="p14">
      <p:transition spd="slow" p14:dur="2000" advTm="15000"/>
    </mc:Choice>
    <mc:Fallback>
      <p:transition spd="slow" advTm="15000"/>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268941" y="287260"/>
            <a:ext cx="8721379" cy="1077218"/>
          </a:xfrm>
          <a:prstGeom prst="rect">
            <a:avLst/>
          </a:prstGeom>
          <a:noFill/>
        </p:spPr>
        <p:txBody>
          <a:bodyPr wrap="square" rtlCol="0">
            <a:spAutoFit/>
          </a:bodyPr>
          <a:lstStyle/>
          <a:p>
            <a:pPr algn="ctr"/>
            <a:r>
              <a:rPr lang="fr-CH" sz="3200" dirty="0" err="1" smtClean="0"/>
              <a:t>Upon</a:t>
            </a:r>
            <a:r>
              <a:rPr lang="fr-CH" sz="3200" dirty="0" smtClean="0"/>
              <a:t> </a:t>
            </a:r>
            <a:r>
              <a:rPr lang="fr-CH" sz="3200" dirty="0" err="1" smtClean="0"/>
              <a:t>your</a:t>
            </a:r>
            <a:r>
              <a:rPr lang="fr-CH" sz="3200" dirty="0" smtClean="0"/>
              <a:t> </a:t>
            </a:r>
            <a:r>
              <a:rPr lang="fr-CH" sz="3200" dirty="0" err="1" smtClean="0"/>
              <a:t>arrival</a:t>
            </a:r>
            <a:r>
              <a:rPr lang="fr-CH" sz="3200" dirty="0" smtClean="0"/>
              <a:t>, first </a:t>
            </a:r>
            <a:r>
              <a:rPr lang="fr-CH" sz="3200" dirty="0" err="1" smtClean="0"/>
              <a:t>things</a:t>
            </a:r>
            <a:r>
              <a:rPr lang="fr-CH" sz="3200" dirty="0" smtClean="0"/>
              <a:t> to do …</a:t>
            </a:r>
          </a:p>
          <a:p>
            <a:pPr algn="ctr"/>
            <a:r>
              <a:rPr lang="fr-CH" sz="3200" dirty="0"/>
              <a:t>A</a:t>
            </a:r>
            <a:r>
              <a:rPr lang="fr-CH" sz="3200" dirty="0" smtClean="0"/>
              <a:t> votre arrivée, les premières choses à faire…</a:t>
            </a:r>
          </a:p>
        </p:txBody>
      </p:sp>
      <p:pic>
        <p:nvPicPr>
          <p:cNvPr id="18" name="Picture 17"/>
          <p:cNvPicPr>
            <a:picLocks noChangeAspect="1"/>
          </p:cNvPicPr>
          <p:nvPr/>
        </p:nvPicPr>
        <p:blipFill>
          <a:blip r:embed="rId2"/>
          <a:stretch>
            <a:fillRect/>
          </a:stretch>
        </p:blipFill>
        <p:spPr>
          <a:xfrm>
            <a:off x="90823" y="2670765"/>
            <a:ext cx="892733" cy="1243758"/>
          </a:xfrm>
          <a:prstGeom prst="rect">
            <a:avLst/>
          </a:prstGeom>
        </p:spPr>
      </p:pic>
      <p:sp>
        <p:nvSpPr>
          <p:cNvPr id="19" name="TextBox 18"/>
          <p:cNvSpPr txBox="1"/>
          <p:nvPr/>
        </p:nvSpPr>
        <p:spPr>
          <a:xfrm>
            <a:off x="592805" y="2090057"/>
            <a:ext cx="8449918" cy="2739211"/>
          </a:xfrm>
          <a:prstGeom prst="rect">
            <a:avLst/>
          </a:prstGeom>
          <a:noFill/>
        </p:spPr>
        <p:txBody>
          <a:bodyPr wrap="square" rtlCol="0">
            <a:spAutoFit/>
          </a:bodyPr>
          <a:lstStyle/>
          <a:p>
            <a:pPr marL="342900" indent="-342900">
              <a:buFont typeface="+mj-lt"/>
              <a:buAutoNum type="arabicPeriod"/>
            </a:pPr>
            <a:r>
              <a:rPr lang="fr-CH" sz="2400" dirty="0" err="1" smtClean="0"/>
              <a:t>Fill</a:t>
            </a:r>
            <a:r>
              <a:rPr lang="fr-CH" sz="2400" dirty="0" smtClean="0"/>
              <a:t> out the documents in </a:t>
            </a:r>
            <a:r>
              <a:rPr lang="fr-CH" sz="2400" dirty="0" err="1" smtClean="0"/>
              <a:t>your</a:t>
            </a:r>
            <a:r>
              <a:rPr lang="fr-CH" sz="2400" dirty="0" smtClean="0"/>
              <a:t> </a:t>
            </a:r>
            <a:r>
              <a:rPr lang="fr-CH" sz="2400" dirty="0" err="1" smtClean="0"/>
              <a:t>folder</a:t>
            </a:r>
            <a:endParaRPr lang="fr-CH" sz="2400" dirty="0" smtClean="0"/>
          </a:p>
          <a:p>
            <a:r>
              <a:rPr lang="fr-CH" sz="2400" dirty="0" smtClean="0"/>
              <a:t>   Compléter les documents se trouvant dans votre pochette</a:t>
            </a:r>
          </a:p>
          <a:p>
            <a:endParaRPr lang="fr-CH" sz="2400" dirty="0" smtClean="0"/>
          </a:p>
          <a:p>
            <a:endParaRPr lang="fr-CH" sz="2400" dirty="0" smtClean="0"/>
          </a:p>
          <a:p>
            <a:endParaRPr lang="fr-CH" sz="2400" dirty="0" smtClean="0"/>
          </a:p>
          <a:p>
            <a:pPr marL="342900" indent="-342900">
              <a:buAutoNum type="arabicPeriod" startAt="2"/>
            </a:pPr>
            <a:r>
              <a:rPr lang="fr-CH" sz="2400" dirty="0" smtClean="0"/>
              <a:t>Go to one of the desks </a:t>
            </a:r>
            <a:r>
              <a:rPr lang="fr-CH" sz="2400" dirty="0" err="1" smtClean="0"/>
              <a:t>according</a:t>
            </a:r>
            <a:r>
              <a:rPr lang="fr-CH" sz="2400" dirty="0" smtClean="0"/>
              <a:t> to </a:t>
            </a:r>
            <a:r>
              <a:rPr lang="fr-CH" sz="2400" dirty="0" err="1" smtClean="0"/>
              <a:t>your</a:t>
            </a:r>
            <a:r>
              <a:rPr lang="fr-CH" sz="2400" dirty="0" smtClean="0"/>
              <a:t> </a:t>
            </a:r>
            <a:r>
              <a:rPr lang="fr-CH" sz="2400" dirty="0" err="1" smtClean="0"/>
              <a:t>status</a:t>
            </a:r>
            <a:endParaRPr lang="fr-CH" sz="2400" dirty="0" smtClean="0"/>
          </a:p>
          <a:p>
            <a:r>
              <a:rPr lang="fr-CH" sz="2400" dirty="0" smtClean="0"/>
              <a:t>    Aller à l’une des tables en fonction de votre stat</a:t>
            </a:r>
            <a:r>
              <a:rPr lang="fr-CH" sz="2800" dirty="0" smtClean="0"/>
              <a:t>u</a:t>
            </a:r>
            <a:r>
              <a:rPr lang="fr-CH" sz="2400" dirty="0" smtClean="0"/>
              <a:t>t</a:t>
            </a:r>
            <a:endParaRPr lang="fr-CH" sz="2400" dirty="0"/>
          </a:p>
        </p:txBody>
      </p:sp>
      <p:pic>
        <p:nvPicPr>
          <p:cNvPr id="15" name="Picture 14"/>
          <p:cNvPicPr>
            <a:picLocks noChangeAspect="1"/>
          </p:cNvPicPr>
          <p:nvPr/>
        </p:nvPicPr>
        <p:blipFill>
          <a:blip r:embed="rId3"/>
          <a:stretch>
            <a:fillRect/>
          </a:stretch>
        </p:blipFill>
        <p:spPr>
          <a:xfrm>
            <a:off x="7087671" y="2912978"/>
            <a:ext cx="1679811" cy="1093368"/>
          </a:xfrm>
          <a:prstGeom prst="rect">
            <a:avLst/>
          </a:prstGeom>
        </p:spPr>
      </p:pic>
    </p:spTree>
    <p:extLst>
      <p:ext uri="{BB962C8B-B14F-4D97-AF65-F5344CB8AC3E}">
        <p14:creationId xmlns:p14="http://schemas.microsoft.com/office/powerpoint/2010/main" val="2465641417"/>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4511111" y="1722586"/>
            <a:ext cx="1932911" cy="1223389"/>
          </a:xfrm>
          <a:prstGeom prst="rect">
            <a:avLst/>
          </a:prstGeom>
          <a:ln>
            <a:noFill/>
          </a:ln>
          <a:effectLst>
            <a:softEdge rad="112500"/>
          </a:effectLst>
        </p:spPr>
      </p:pic>
      <p:sp>
        <p:nvSpPr>
          <p:cNvPr id="11" name="Rectangle 10"/>
          <p:cNvSpPr/>
          <p:nvPr/>
        </p:nvSpPr>
        <p:spPr>
          <a:xfrm>
            <a:off x="1805748" y="1465305"/>
            <a:ext cx="7277724" cy="4832092"/>
          </a:xfrm>
          <a:prstGeom prst="rect">
            <a:avLst/>
          </a:prstGeom>
        </p:spPr>
        <p:txBody>
          <a:bodyPr wrap="square">
            <a:spAutoFit/>
          </a:bodyPr>
          <a:lstStyle/>
          <a:p>
            <a:pPr marL="285750" indent="-285750">
              <a:buFont typeface="Arial" panose="020B0604020202020204" pitchFamily="34" charset="0"/>
              <a:buChar char="•"/>
            </a:pPr>
            <a:r>
              <a:rPr lang="fr-CH" dirty="0" err="1"/>
              <a:t>Grab</a:t>
            </a:r>
            <a:r>
              <a:rPr lang="fr-CH" dirty="0"/>
              <a:t> a coffee </a:t>
            </a:r>
          </a:p>
          <a:p>
            <a:r>
              <a:rPr lang="fr-CH" dirty="0" smtClean="0"/>
              <a:t>    Prenez </a:t>
            </a:r>
            <a:r>
              <a:rPr lang="fr-CH" dirty="0"/>
              <a:t>un </a:t>
            </a:r>
            <a:r>
              <a:rPr lang="fr-CH" dirty="0" smtClean="0"/>
              <a:t>café</a:t>
            </a:r>
          </a:p>
          <a:p>
            <a:endParaRPr lang="fr-CH" dirty="0"/>
          </a:p>
          <a:p>
            <a:pPr marL="285750" indent="-285750">
              <a:buFont typeface="Arial" panose="020B0604020202020204" pitchFamily="34" charset="0"/>
              <a:buChar char="•"/>
            </a:pPr>
            <a:r>
              <a:rPr lang="fr-CH" dirty="0" err="1"/>
              <a:t>Meet</a:t>
            </a:r>
            <a:r>
              <a:rPr lang="fr-CH" dirty="0"/>
              <a:t> </a:t>
            </a:r>
            <a:r>
              <a:rPr lang="fr-CH" dirty="0" err="1"/>
              <a:t>your</a:t>
            </a:r>
            <a:r>
              <a:rPr lang="fr-CH" dirty="0"/>
              <a:t> </a:t>
            </a:r>
            <a:r>
              <a:rPr lang="fr-CH" dirty="0" err="1"/>
              <a:t>neighbours</a:t>
            </a:r>
            <a:endParaRPr lang="fr-CH" dirty="0"/>
          </a:p>
          <a:p>
            <a:r>
              <a:rPr lang="fr-CH" dirty="0" smtClean="0"/>
              <a:t>    Rencontrez </a:t>
            </a:r>
            <a:r>
              <a:rPr lang="fr-CH" dirty="0"/>
              <a:t>vos </a:t>
            </a:r>
            <a:r>
              <a:rPr lang="fr-CH" dirty="0" smtClean="0"/>
              <a:t>voisins</a:t>
            </a:r>
          </a:p>
          <a:p>
            <a:endParaRPr lang="fr-CH" dirty="0"/>
          </a:p>
          <a:p>
            <a:pPr marL="342900" indent="-342900">
              <a:buFont typeface="Arial" panose="020B0604020202020204" pitchFamily="34" charset="0"/>
              <a:buChar char="•"/>
            </a:pPr>
            <a:r>
              <a:rPr lang="fr-CH" dirty="0" smtClean="0"/>
              <a:t>Go to building 55 (for </a:t>
            </a:r>
            <a:r>
              <a:rPr lang="fr-CH" dirty="0" err="1" smtClean="0"/>
              <a:t>your</a:t>
            </a:r>
            <a:r>
              <a:rPr lang="fr-CH" dirty="0" smtClean="0"/>
              <a:t> </a:t>
            </a:r>
            <a:r>
              <a:rPr lang="fr-CH" dirty="0" err="1" smtClean="0"/>
              <a:t>access</a:t>
            </a:r>
            <a:r>
              <a:rPr lang="fr-CH" dirty="0" smtClean="0"/>
              <a:t> </a:t>
            </a:r>
            <a:r>
              <a:rPr lang="fr-CH" dirty="0" err="1" smtClean="0"/>
              <a:t>card</a:t>
            </a:r>
            <a:r>
              <a:rPr lang="fr-CH" dirty="0" smtClean="0"/>
              <a:t>, </a:t>
            </a:r>
            <a:r>
              <a:rPr lang="fr-CH" dirty="0" err="1" smtClean="0"/>
              <a:t>vehicle</a:t>
            </a:r>
            <a:r>
              <a:rPr lang="fr-CH" dirty="0" smtClean="0"/>
              <a:t> registration and computer </a:t>
            </a:r>
            <a:r>
              <a:rPr lang="fr-CH" dirty="0" err="1" smtClean="0"/>
              <a:t>access</a:t>
            </a:r>
            <a:r>
              <a:rPr lang="fr-CH" dirty="0" smtClean="0"/>
              <a:t>)</a:t>
            </a:r>
          </a:p>
          <a:p>
            <a:r>
              <a:rPr lang="fr-CH" dirty="0" smtClean="0"/>
              <a:t>     Allez au bâtiment 55 (pour votre carte d’accès, enregistrement du         véhicule et les accès informatiques)</a:t>
            </a:r>
          </a:p>
          <a:p>
            <a:endParaRPr lang="en-GB" dirty="0"/>
          </a:p>
          <a:p>
            <a:pPr marL="285750" indent="-285750">
              <a:buFont typeface="Arial" panose="020B0604020202020204" pitchFamily="34" charset="0"/>
              <a:buChar char="•"/>
            </a:pPr>
            <a:r>
              <a:rPr lang="fr-CH" dirty="0"/>
              <a:t>Visit the Exhibition on the </a:t>
            </a:r>
            <a:r>
              <a:rPr lang="fr-CH" dirty="0" err="1"/>
              <a:t>ground</a:t>
            </a:r>
            <a:r>
              <a:rPr lang="fr-CH" dirty="0"/>
              <a:t> </a:t>
            </a:r>
            <a:r>
              <a:rPr lang="fr-CH" dirty="0" err="1"/>
              <a:t>floor</a:t>
            </a:r>
            <a:endParaRPr lang="fr-CH" dirty="0"/>
          </a:p>
          <a:p>
            <a:r>
              <a:rPr lang="fr-CH" dirty="0" smtClean="0"/>
              <a:t>     Visitez </a:t>
            </a:r>
            <a:r>
              <a:rPr lang="fr-CH" dirty="0"/>
              <a:t>l’Expo au </a:t>
            </a:r>
            <a:r>
              <a:rPr lang="fr-CH" dirty="0" err="1"/>
              <a:t>RdC</a:t>
            </a:r>
            <a:r>
              <a:rPr lang="fr-CH" dirty="0"/>
              <a:t> du </a:t>
            </a:r>
            <a:r>
              <a:rPr lang="fr-CH" dirty="0" smtClean="0"/>
              <a:t>Globe</a:t>
            </a:r>
          </a:p>
          <a:p>
            <a:endParaRPr lang="fr-CH" sz="1400" dirty="0"/>
          </a:p>
          <a:p>
            <a:r>
              <a:rPr lang="fr-CH" sz="2000" dirty="0" err="1" smtClean="0"/>
              <a:t>Please</a:t>
            </a:r>
            <a:r>
              <a:rPr lang="fr-CH" sz="2000" dirty="0" smtClean="0"/>
              <a:t> </a:t>
            </a:r>
            <a:r>
              <a:rPr lang="fr-CH" sz="2000" dirty="0" err="1" smtClean="0"/>
              <a:t>be</a:t>
            </a:r>
            <a:r>
              <a:rPr lang="fr-CH" sz="2000" dirty="0" smtClean="0"/>
              <a:t> back at 09:30 for the </a:t>
            </a:r>
            <a:r>
              <a:rPr lang="fr-CH" sz="2000" dirty="0" err="1" smtClean="0"/>
              <a:t>presentations</a:t>
            </a:r>
            <a:r>
              <a:rPr lang="fr-CH" sz="2000" dirty="0" smtClean="0"/>
              <a:t> </a:t>
            </a:r>
          </a:p>
          <a:p>
            <a:r>
              <a:rPr lang="fr-CH" sz="2000" dirty="0" smtClean="0"/>
              <a:t>Veuillez s’il vous plait être de retour à 09h30 pour les présentations</a:t>
            </a:r>
            <a:endParaRPr lang="fr-CH" sz="2000" dirty="0"/>
          </a:p>
        </p:txBody>
      </p:sp>
      <p:pic>
        <p:nvPicPr>
          <p:cNvPr id="14" name="Picture 13"/>
          <p:cNvPicPr>
            <a:picLocks noChangeAspect="1"/>
          </p:cNvPicPr>
          <p:nvPr/>
        </p:nvPicPr>
        <p:blipFill>
          <a:blip r:embed="rId3"/>
          <a:stretch>
            <a:fillRect/>
          </a:stretch>
        </p:blipFill>
        <p:spPr>
          <a:xfrm>
            <a:off x="111781" y="1412728"/>
            <a:ext cx="1734041" cy="1037769"/>
          </a:xfrm>
          <a:prstGeom prst="rect">
            <a:avLst/>
          </a:prstGeom>
          <a:ln>
            <a:noFill/>
          </a:ln>
          <a:effectLst>
            <a:softEdge rad="112500"/>
          </a:effectLst>
        </p:spPr>
      </p:pic>
      <p:pic>
        <p:nvPicPr>
          <p:cNvPr id="6" name="Picture 5"/>
          <p:cNvPicPr>
            <a:picLocks noChangeAspect="1"/>
          </p:cNvPicPr>
          <p:nvPr/>
        </p:nvPicPr>
        <p:blipFill>
          <a:blip r:embed="rId4"/>
          <a:stretch>
            <a:fillRect/>
          </a:stretch>
        </p:blipFill>
        <p:spPr>
          <a:xfrm>
            <a:off x="7264397" y="4258326"/>
            <a:ext cx="1520338" cy="1140254"/>
          </a:xfrm>
          <a:prstGeom prst="rect">
            <a:avLst/>
          </a:prstGeom>
        </p:spPr>
      </p:pic>
      <p:sp>
        <p:nvSpPr>
          <p:cNvPr id="21" name="TextBox 20"/>
          <p:cNvSpPr txBox="1"/>
          <p:nvPr/>
        </p:nvSpPr>
        <p:spPr>
          <a:xfrm>
            <a:off x="176733" y="333775"/>
            <a:ext cx="8510067" cy="954107"/>
          </a:xfrm>
          <a:prstGeom prst="rect">
            <a:avLst/>
          </a:prstGeom>
          <a:noFill/>
        </p:spPr>
        <p:txBody>
          <a:bodyPr wrap="square" rtlCol="0">
            <a:spAutoFit/>
          </a:bodyPr>
          <a:lstStyle/>
          <a:p>
            <a:pPr algn="ctr"/>
            <a:r>
              <a:rPr lang="fr-CH" sz="2800" dirty="0" err="1" smtClean="0"/>
              <a:t>After</a:t>
            </a:r>
            <a:r>
              <a:rPr lang="fr-CH" sz="2800" dirty="0" smtClean="0"/>
              <a:t> the entrance </a:t>
            </a:r>
            <a:r>
              <a:rPr lang="fr-CH" sz="2800" dirty="0" err="1" smtClean="0"/>
              <a:t>formalities</a:t>
            </a:r>
            <a:r>
              <a:rPr lang="fr-CH" sz="2800" dirty="0" smtClean="0"/>
              <a:t>, </a:t>
            </a:r>
            <a:r>
              <a:rPr lang="fr-CH" sz="2800" dirty="0" err="1" smtClean="0"/>
              <a:t>you</a:t>
            </a:r>
            <a:r>
              <a:rPr lang="fr-CH" sz="2800" dirty="0" smtClean="0"/>
              <a:t> </a:t>
            </a:r>
            <a:r>
              <a:rPr lang="fr-CH" sz="2800" dirty="0" err="1" smtClean="0"/>
              <a:t>can</a:t>
            </a:r>
            <a:r>
              <a:rPr lang="fr-CH" sz="2800" dirty="0" smtClean="0"/>
              <a:t>…</a:t>
            </a:r>
          </a:p>
          <a:p>
            <a:pPr algn="ctr"/>
            <a:r>
              <a:rPr lang="fr-CH" sz="2800" dirty="0" smtClean="0"/>
              <a:t>Après les formalités d’arrivée, vous pouvez…</a:t>
            </a:r>
          </a:p>
        </p:txBody>
      </p:sp>
      <p:pic>
        <p:nvPicPr>
          <p:cNvPr id="22" name="Picture 21"/>
          <p:cNvPicPr>
            <a:picLocks noChangeAspect="1"/>
          </p:cNvPicPr>
          <p:nvPr/>
        </p:nvPicPr>
        <p:blipFill>
          <a:blip r:embed="rId5"/>
          <a:stretch>
            <a:fillRect/>
          </a:stretch>
        </p:blipFill>
        <p:spPr>
          <a:xfrm>
            <a:off x="176733" y="5135032"/>
            <a:ext cx="1456949" cy="854588"/>
          </a:xfrm>
          <a:prstGeom prst="rect">
            <a:avLst/>
          </a:prstGeom>
          <a:ln>
            <a:noFill/>
          </a:ln>
          <a:effectLst>
            <a:softEdge rad="112500"/>
          </a:effectLst>
        </p:spPr>
      </p:pic>
      <p:pic>
        <p:nvPicPr>
          <p:cNvPr id="5" name="Picture 4"/>
          <p:cNvPicPr>
            <a:picLocks noChangeAspect="1"/>
          </p:cNvPicPr>
          <p:nvPr/>
        </p:nvPicPr>
        <p:blipFill>
          <a:blip r:embed="rId6"/>
          <a:stretch>
            <a:fillRect/>
          </a:stretch>
        </p:blipFill>
        <p:spPr>
          <a:xfrm>
            <a:off x="63583" y="3203255"/>
            <a:ext cx="1673009" cy="1288046"/>
          </a:xfrm>
          <a:prstGeom prst="rect">
            <a:avLst/>
          </a:prstGeom>
        </p:spPr>
      </p:pic>
    </p:spTree>
    <p:extLst>
      <p:ext uri="{BB962C8B-B14F-4D97-AF65-F5344CB8AC3E}">
        <p14:creationId xmlns:p14="http://schemas.microsoft.com/office/powerpoint/2010/main" val="1166368741"/>
      </p:ext>
    </p:extLst>
  </p:cSld>
  <p:clrMapOvr>
    <a:masterClrMapping/>
  </p:clrMapOvr>
  <mc:AlternateContent xmlns:mc="http://schemas.openxmlformats.org/markup-compatibility/2006" xmlns:p14="http://schemas.microsoft.com/office/powerpoint/2010/main">
    <mc:Choice Requires="p14">
      <p:transition spd="slow" p14:dur="2000" advClick="0" advTm="15000"/>
    </mc:Choice>
    <mc:Fallback xmlns="">
      <p:transition spd="slow" advClick="0" advTm="1500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txBox="1">
            <a:spLocks/>
          </p:cNvSpPr>
          <p:nvPr/>
        </p:nvSpPr>
        <p:spPr>
          <a:xfrm>
            <a:off x="1183783" y="3286211"/>
            <a:ext cx="6808573" cy="2776837"/>
          </a:xfrm>
          <a:prstGeom prst="rect">
            <a:avLst/>
          </a:prstGeom>
        </p:spPr>
        <p:txBody>
          <a:bodyPr>
            <a:noAutofit/>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gn="ctr"/>
            <a:endParaRPr lang="en-GB" sz="2400" dirty="0" smtClean="0"/>
          </a:p>
          <a:p>
            <a:pPr marL="36576" indent="0" algn="ctr">
              <a:buFont typeface="Arial"/>
              <a:buNone/>
            </a:pPr>
            <a:r>
              <a:rPr lang="en-GB" sz="1900" i="1" dirty="0" smtClean="0"/>
              <a:t>CERN's people are driven by a shared goal, a single purpose. </a:t>
            </a:r>
          </a:p>
          <a:p>
            <a:pPr marL="36576" indent="0" algn="ctr">
              <a:buFont typeface="Arial"/>
              <a:buNone/>
            </a:pPr>
            <a:r>
              <a:rPr lang="en-GB" sz="1900" i="1" dirty="0" smtClean="0"/>
              <a:t>They want to achieve the impossible, to do what’s never been done before.</a:t>
            </a:r>
          </a:p>
          <a:p>
            <a:pPr marL="36576" indent="0" algn="ctr">
              <a:buFont typeface="Arial"/>
              <a:buNone/>
            </a:pPr>
            <a:r>
              <a:rPr lang="en-GB" sz="1900" i="1" dirty="0" smtClean="0"/>
              <a:t>Everyone here strives to be the best they can be, true specialists and industry "firsts" are created regularly – not just in the world of physics.</a:t>
            </a:r>
          </a:p>
          <a:p>
            <a:pPr marL="36576" indent="0" algn="ctr">
              <a:buFont typeface="Arial"/>
              <a:buNone/>
            </a:pPr>
            <a:endParaRPr lang="en-GB" dirty="0" smtClean="0"/>
          </a:p>
          <a:p>
            <a:pPr algn="ctr"/>
            <a:endParaRPr lang="en-GB" dirty="0"/>
          </a:p>
        </p:txBody>
      </p:sp>
      <p:pic>
        <p:nvPicPr>
          <p:cNvPr id="8" name="Picture 7" descr="1101021_02-A4-at-144-dpi.jpg"/>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318061" y="324191"/>
            <a:ext cx="4624989" cy="3078553"/>
          </a:xfrm>
          <a:prstGeom prst="rect">
            <a:avLst/>
          </a:prstGeom>
          <a:ln>
            <a:noFill/>
          </a:ln>
          <a:effectLst>
            <a:softEdge rad="112500"/>
          </a:effectLst>
        </p:spPr>
      </p:pic>
      <p:sp>
        <p:nvSpPr>
          <p:cNvPr id="9" name="TextBox 8"/>
          <p:cNvSpPr txBox="1"/>
          <p:nvPr/>
        </p:nvSpPr>
        <p:spPr>
          <a:xfrm>
            <a:off x="458853" y="293807"/>
            <a:ext cx="3361038" cy="1569660"/>
          </a:xfrm>
          <a:prstGeom prst="rect">
            <a:avLst/>
          </a:prstGeom>
          <a:noFill/>
        </p:spPr>
        <p:txBody>
          <a:bodyPr wrap="square" rtlCol="0">
            <a:spAutoFit/>
          </a:bodyPr>
          <a:lstStyle/>
          <a:p>
            <a:pPr algn="ctr"/>
            <a:r>
              <a:rPr lang="en-GB" sz="3200" dirty="0" smtClean="0">
                <a:solidFill>
                  <a:srgbClr val="00B050"/>
                </a:solidFill>
              </a:rPr>
              <a:t>Working at CERN is about… </a:t>
            </a:r>
          </a:p>
          <a:p>
            <a:pPr algn="ctr"/>
            <a:r>
              <a:rPr lang="en-GB" sz="3200" dirty="0" smtClean="0">
                <a:solidFill>
                  <a:srgbClr val="00B050"/>
                </a:solidFill>
              </a:rPr>
              <a:t>Purpose</a:t>
            </a:r>
            <a:endParaRPr lang="en-GB" sz="3200" dirty="0">
              <a:solidFill>
                <a:srgbClr val="00B050"/>
              </a:solidFill>
            </a:endParaRPr>
          </a:p>
        </p:txBody>
      </p:sp>
      <p:sp>
        <p:nvSpPr>
          <p:cNvPr id="10" name="TextBox 9"/>
          <p:cNvSpPr txBox="1"/>
          <p:nvPr/>
        </p:nvSpPr>
        <p:spPr>
          <a:xfrm>
            <a:off x="-132212" y="1884566"/>
            <a:ext cx="4720281" cy="1569660"/>
          </a:xfrm>
          <a:prstGeom prst="rect">
            <a:avLst/>
          </a:prstGeom>
          <a:noFill/>
        </p:spPr>
        <p:txBody>
          <a:bodyPr wrap="square" rtlCol="0">
            <a:spAutoFit/>
          </a:bodyPr>
          <a:lstStyle/>
          <a:p>
            <a:pPr algn="ctr"/>
            <a:r>
              <a:rPr lang="en-GB" sz="3200" dirty="0" smtClean="0">
                <a:solidFill>
                  <a:srgbClr val="00B050"/>
                </a:solidFill>
              </a:rPr>
              <a:t>Le travail au CERN </a:t>
            </a:r>
            <a:r>
              <a:rPr lang="en-GB" sz="3200" dirty="0" err="1" smtClean="0">
                <a:solidFill>
                  <a:srgbClr val="00B050"/>
                </a:solidFill>
              </a:rPr>
              <a:t>c’est</a:t>
            </a:r>
            <a:r>
              <a:rPr lang="en-GB" sz="3200" dirty="0" smtClean="0">
                <a:solidFill>
                  <a:srgbClr val="00B050"/>
                </a:solidFill>
              </a:rPr>
              <a:t>….</a:t>
            </a:r>
          </a:p>
          <a:p>
            <a:pPr algn="ctr"/>
            <a:r>
              <a:rPr lang="en-GB" sz="3200" dirty="0" smtClean="0">
                <a:solidFill>
                  <a:srgbClr val="00B050"/>
                </a:solidFill>
              </a:rPr>
              <a:t>Un but </a:t>
            </a:r>
            <a:r>
              <a:rPr lang="en-GB" sz="3200" dirty="0" err="1" smtClean="0">
                <a:solidFill>
                  <a:srgbClr val="00B050"/>
                </a:solidFill>
              </a:rPr>
              <a:t>commun</a:t>
            </a:r>
            <a:endParaRPr lang="en-GB" sz="3200" dirty="0">
              <a:solidFill>
                <a:srgbClr val="00B050"/>
              </a:solidFill>
            </a:endParaRPr>
          </a:p>
        </p:txBody>
      </p:sp>
    </p:spTree>
    <p:extLst>
      <p:ext uri="{BB962C8B-B14F-4D97-AF65-F5344CB8AC3E}">
        <p14:creationId xmlns:p14="http://schemas.microsoft.com/office/powerpoint/2010/main" val="734679384"/>
      </p:ext>
    </p:extLst>
  </p:cSld>
  <p:clrMapOvr>
    <a:masterClrMapping/>
  </p:clrMapOvr>
  <mc:AlternateContent xmlns:mc="http://schemas.openxmlformats.org/markup-compatibility/2006" xmlns:p14="http://schemas.microsoft.com/office/powerpoint/2010/main">
    <mc:Choice Requires="p14">
      <p:transition spd="slow" p14:dur="2000" advClick="0" advTm="10000"/>
    </mc:Choice>
    <mc:Fallback xmlns="">
      <p:transition spd="slow" advClick="0" advTm="10000"/>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303212" y="243091"/>
            <a:ext cx="8630404" cy="1077218"/>
          </a:xfrm>
          <a:prstGeom prst="rect">
            <a:avLst/>
          </a:prstGeom>
        </p:spPr>
        <p:txBody>
          <a:bodyPr wrap="square">
            <a:spAutoFit/>
          </a:bodyPr>
          <a:lstStyle/>
          <a:p>
            <a:pPr algn="ctr"/>
            <a:r>
              <a:rPr lang="en-GB" sz="3200" dirty="0" smtClean="0">
                <a:solidFill>
                  <a:srgbClr val="00B050"/>
                </a:solidFill>
              </a:rPr>
              <a:t>Find your way around CERN with ease – download the </a:t>
            </a:r>
            <a:r>
              <a:rPr lang="en-GB" sz="3200" dirty="0" err="1" smtClean="0">
                <a:solidFill>
                  <a:srgbClr val="00B050"/>
                </a:solidFill>
              </a:rPr>
              <a:t>MapCERN</a:t>
            </a:r>
            <a:r>
              <a:rPr lang="en-GB" sz="3200" dirty="0" smtClean="0">
                <a:solidFill>
                  <a:srgbClr val="00B050"/>
                </a:solidFill>
              </a:rPr>
              <a:t> app!</a:t>
            </a:r>
            <a:endParaRPr lang="fr-CH" sz="3200" dirty="0">
              <a:solidFill>
                <a:srgbClr val="00B050"/>
              </a:solidFill>
            </a:endParaRPr>
          </a:p>
        </p:txBody>
      </p:sp>
      <p:sp>
        <p:nvSpPr>
          <p:cNvPr id="15" name="Rectangle 14"/>
          <p:cNvSpPr/>
          <p:nvPr/>
        </p:nvSpPr>
        <p:spPr>
          <a:xfrm>
            <a:off x="0" y="1462657"/>
            <a:ext cx="8630404" cy="1077218"/>
          </a:xfrm>
          <a:prstGeom prst="rect">
            <a:avLst/>
          </a:prstGeom>
        </p:spPr>
        <p:txBody>
          <a:bodyPr wrap="square">
            <a:spAutoFit/>
          </a:bodyPr>
          <a:lstStyle/>
          <a:p>
            <a:pPr algn="ctr"/>
            <a:r>
              <a:rPr lang="en-GB" sz="3200" dirty="0" err="1" smtClean="0"/>
              <a:t>Trouvez</a:t>
            </a:r>
            <a:r>
              <a:rPr lang="en-GB" sz="3200" dirty="0" smtClean="0"/>
              <a:t> </a:t>
            </a:r>
            <a:r>
              <a:rPr lang="en-GB" sz="3200" dirty="0" err="1" smtClean="0"/>
              <a:t>votre</a:t>
            </a:r>
            <a:r>
              <a:rPr lang="en-GB" sz="3200" dirty="0" smtClean="0"/>
              <a:t> </a:t>
            </a:r>
            <a:r>
              <a:rPr lang="en-GB" sz="3200" dirty="0" err="1" smtClean="0"/>
              <a:t>chemin</a:t>
            </a:r>
            <a:r>
              <a:rPr lang="en-GB" sz="3200" dirty="0" smtClean="0"/>
              <a:t> </a:t>
            </a:r>
            <a:r>
              <a:rPr lang="en-GB" sz="3200" dirty="0"/>
              <a:t>avec </a:t>
            </a:r>
            <a:r>
              <a:rPr lang="en-GB" sz="3200" dirty="0" err="1"/>
              <a:t>facilité</a:t>
            </a:r>
            <a:r>
              <a:rPr lang="en-GB" sz="3200" dirty="0"/>
              <a:t> </a:t>
            </a:r>
            <a:r>
              <a:rPr lang="en-GB" sz="3200" dirty="0" smtClean="0"/>
              <a:t>avec </a:t>
            </a:r>
            <a:r>
              <a:rPr lang="en-GB" sz="3200" dirty="0" err="1" smtClean="0"/>
              <a:t>l’application</a:t>
            </a:r>
            <a:r>
              <a:rPr lang="en-GB" sz="3200" dirty="0" smtClean="0"/>
              <a:t> </a:t>
            </a:r>
            <a:r>
              <a:rPr lang="en-GB" sz="3200" dirty="0" err="1" smtClean="0"/>
              <a:t>MapCERN</a:t>
            </a:r>
            <a:endParaRPr lang="fr-CH" sz="3200" dirty="0"/>
          </a:p>
        </p:txBody>
      </p:sp>
      <p:pic>
        <p:nvPicPr>
          <p:cNvPr id="5" name="Picture 4"/>
          <p:cNvPicPr>
            <a:picLocks noChangeAspect="1"/>
          </p:cNvPicPr>
          <p:nvPr/>
        </p:nvPicPr>
        <p:blipFill>
          <a:blip r:embed="rId2"/>
          <a:stretch>
            <a:fillRect/>
          </a:stretch>
        </p:blipFill>
        <p:spPr>
          <a:xfrm>
            <a:off x="1077476" y="2870112"/>
            <a:ext cx="7107900" cy="2591235"/>
          </a:xfrm>
          <a:prstGeom prst="rect">
            <a:avLst/>
          </a:prstGeom>
        </p:spPr>
      </p:pic>
    </p:spTree>
    <p:extLst>
      <p:ext uri="{BB962C8B-B14F-4D97-AF65-F5344CB8AC3E}">
        <p14:creationId xmlns:p14="http://schemas.microsoft.com/office/powerpoint/2010/main" val="792065071"/>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113443" y="323093"/>
            <a:ext cx="8716697" cy="2554545"/>
          </a:xfrm>
          <a:prstGeom prst="rect">
            <a:avLst/>
          </a:prstGeom>
        </p:spPr>
        <p:txBody>
          <a:bodyPr wrap="square">
            <a:spAutoFit/>
          </a:bodyPr>
          <a:lstStyle/>
          <a:p>
            <a:pPr algn="ctr"/>
            <a:r>
              <a:rPr lang="en-GB" sz="3200" dirty="0" smtClean="0">
                <a:solidFill>
                  <a:srgbClr val="00B050"/>
                </a:solidFill>
              </a:rPr>
              <a:t>Meet colleagues for lunch! </a:t>
            </a:r>
          </a:p>
          <a:p>
            <a:pPr algn="ctr"/>
            <a:r>
              <a:rPr lang="en-GB" sz="3200" dirty="0" smtClean="0">
                <a:solidFill>
                  <a:srgbClr val="00B050"/>
                </a:solidFill>
              </a:rPr>
              <a:t>Join Lunch Collider</a:t>
            </a:r>
          </a:p>
          <a:p>
            <a:pPr algn="ctr"/>
            <a:r>
              <a:rPr lang="en-GB" sz="3200" dirty="0" err="1" smtClean="0"/>
              <a:t>Retrouvez</a:t>
            </a:r>
            <a:r>
              <a:rPr lang="en-GB" sz="3200" dirty="0" smtClean="0"/>
              <a:t> </a:t>
            </a:r>
            <a:r>
              <a:rPr lang="en-GB" sz="3200" dirty="0" err="1" smtClean="0"/>
              <a:t>vos</a:t>
            </a:r>
            <a:r>
              <a:rPr lang="en-GB" sz="3200" dirty="0" smtClean="0"/>
              <a:t> </a:t>
            </a:r>
            <a:r>
              <a:rPr lang="fr-CH" sz="3200" dirty="0" smtClean="0"/>
              <a:t>collègues</a:t>
            </a:r>
            <a:r>
              <a:rPr lang="en-GB" sz="3200" dirty="0" smtClean="0"/>
              <a:t> au </a:t>
            </a:r>
            <a:r>
              <a:rPr lang="en-GB" sz="3200" dirty="0" err="1" smtClean="0"/>
              <a:t>déjeuner</a:t>
            </a:r>
            <a:r>
              <a:rPr lang="en-GB" sz="3200" dirty="0" smtClean="0"/>
              <a:t>, </a:t>
            </a:r>
          </a:p>
          <a:p>
            <a:pPr algn="ctr"/>
            <a:r>
              <a:rPr lang="en-GB" sz="3200" dirty="0" err="1" smtClean="0"/>
              <a:t>Rejoignez</a:t>
            </a:r>
            <a:r>
              <a:rPr lang="en-GB" sz="3200" dirty="0" smtClean="0"/>
              <a:t> Lunch Collider</a:t>
            </a:r>
            <a:endParaRPr lang="fr-CH" sz="3200" dirty="0"/>
          </a:p>
          <a:p>
            <a:pPr algn="ctr"/>
            <a:r>
              <a:rPr lang="en-GB" sz="3200" u="sng" dirty="0" smtClean="0">
                <a:hlinkClick r:id="rId2"/>
              </a:rPr>
              <a:t>https</a:t>
            </a:r>
            <a:r>
              <a:rPr lang="en-GB" sz="3200" u="sng" dirty="0">
                <a:hlinkClick r:id="rId2"/>
              </a:rPr>
              <a:t>://lunchcollider.ch/</a:t>
            </a:r>
            <a:r>
              <a:rPr lang="en-GB" sz="3200" dirty="0"/>
              <a:t> </a:t>
            </a:r>
            <a:endParaRPr lang="fr-CH" sz="3200" dirty="0">
              <a:solidFill>
                <a:srgbClr val="00B050"/>
              </a:solidFill>
            </a:endParaRPr>
          </a:p>
        </p:txBody>
      </p:sp>
      <p:pic>
        <p:nvPicPr>
          <p:cNvPr id="6" name="Picture 5"/>
          <p:cNvPicPr>
            <a:picLocks noChangeAspect="1"/>
          </p:cNvPicPr>
          <p:nvPr/>
        </p:nvPicPr>
        <p:blipFill>
          <a:blip r:embed="rId3"/>
          <a:stretch>
            <a:fillRect/>
          </a:stretch>
        </p:blipFill>
        <p:spPr>
          <a:xfrm>
            <a:off x="1654640" y="2877638"/>
            <a:ext cx="6035136" cy="3252468"/>
          </a:xfrm>
          <a:prstGeom prst="rect">
            <a:avLst/>
          </a:prstGeom>
        </p:spPr>
      </p:pic>
    </p:spTree>
    <p:extLst>
      <p:ext uri="{BB962C8B-B14F-4D97-AF65-F5344CB8AC3E}">
        <p14:creationId xmlns:p14="http://schemas.microsoft.com/office/powerpoint/2010/main" val="2576779554"/>
      </p:ext>
    </p:extLst>
  </p:cSld>
  <p:clrMapOvr>
    <a:masterClrMapping/>
  </p:clrMapOvr>
  <mc:AlternateContent xmlns:mc="http://schemas.openxmlformats.org/markup-compatibility/2006" xmlns:p14="http://schemas.microsoft.com/office/powerpoint/2010/main">
    <mc:Choice Requires="p14">
      <p:transition spd="slow" p14:dur="2000" advClick="0" advTm="6000"/>
    </mc:Choice>
    <mc:Fallback xmlns="">
      <p:transition spd="slow" advClick="0" advTm="6000"/>
    </mc:Fallback>
  </mc:AlternateContent>
  <p:timing>
    <p:tnLst>
      <p:par>
        <p:cTn id="1" dur="indefinite" restart="never" nodeType="tmRoot"/>
      </p:par>
    </p:tnLst>
  </p:timing>
</p:sld>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CERNCorporate4-3.potx</Template>
  <TotalTime>1442</TotalTime>
  <Words>2220</Words>
  <Application>Microsoft Office PowerPoint</Application>
  <PresentationFormat>On-screen Show (4:3)</PresentationFormat>
  <Paragraphs>576</Paragraphs>
  <Slides>35</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Arial</vt:lpstr>
      <vt:lpstr>Calibri</vt:lpstr>
      <vt:lpstr>Cambria</vt:lpstr>
      <vt:lpstr>DIN-Medium</vt:lpstr>
      <vt:lpstr>Optima</vt:lpstr>
      <vt:lpstr>Times New Roman</vt:lpstr>
      <vt:lpstr>CERNCorporate4-3</vt:lpstr>
      <vt:lpstr>PowerPoint Presentation</vt:lpstr>
      <vt:lpstr>PowerPoint Presentation</vt:lpstr>
      <vt:lpstr>Emergency Procedure d’Urgence</vt:lpstr>
      <vt:lpstr> </vt:lpstr>
      <vt:lpstr>PowerPoint Presentation</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Emergency Procedure d’Urgence</vt:lpstr>
      <vt:lpstr> </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lpstr>PowerPoint Presentation</vt:lpstr>
      <vt:lpstr> </vt:lpstr>
      <vt:lpstr>PowerPoint Presentation</vt:lpstr>
      <vt:lpstr>PowerPoint Presentation</vt:lpstr>
      <vt:lpstr>PowerPoint Presentation</vt:lpstr>
      <vt:lpstr>PowerPoint Presentation</vt:lpstr>
      <vt:lpstr>PowerPoint Presentation</vt:lpstr>
      <vt:lpstr> </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Marie Lahchimi</cp:lastModifiedBy>
  <cp:revision>56</cp:revision>
  <cp:lastPrinted>2017-06-22T05:16:34Z</cp:lastPrinted>
  <dcterms:created xsi:type="dcterms:W3CDTF">2012-11-30T11:04:26Z</dcterms:created>
  <dcterms:modified xsi:type="dcterms:W3CDTF">2017-10-31T10:45:07Z</dcterms:modified>
</cp:coreProperties>
</file>