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gif" ContentType="image/gif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44"/>
  </p:notesMasterIdLst>
  <p:sldIdLst>
    <p:sldId id="300" r:id="rId2"/>
    <p:sldId id="356" r:id="rId3"/>
    <p:sldId id="357" r:id="rId4"/>
    <p:sldId id="303" r:id="rId5"/>
    <p:sldId id="304" r:id="rId6"/>
    <p:sldId id="305" r:id="rId7"/>
    <p:sldId id="307" r:id="rId8"/>
    <p:sldId id="306" r:id="rId9"/>
    <p:sldId id="358" r:id="rId10"/>
    <p:sldId id="343" r:id="rId11"/>
    <p:sldId id="359" r:id="rId12"/>
    <p:sldId id="316" r:id="rId13"/>
    <p:sldId id="344" r:id="rId14"/>
    <p:sldId id="315" r:id="rId15"/>
    <p:sldId id="317" r:id="rId16"/>
    <p:sldId id="348" r:id="rId17"/>
    <p:sldId id="349" r:id="rId18"/>
    <p:sldId id="350" r:id="rId19"/>
    <p:sldId id="351" r:id="rId20"/>
    <p:sldId id="360" r:id="rId21"/>
    <p:sldId id="331" r:id="rId22"/>
    <p:sldId id="330" r:id="rId23"/>
    <p:sldId id="289" r:id="rId24"/>
    <p:sldId id="290" r:id="rId25"/>
    <p:sldId id="332" r:id="rId26"/>
    <p:sldId id="361" r:id="rId27"/>
    <p:sldId id="333" r:id="rId28"/>
    <p:sldId id="334" r:id="rId29"/>
    <p:sldId id="335" r:id="rId30"/>
    <p:sldId id="336" r:id="rId31"/>
    <p:sldId id="362" r:id="rId32"/>
    <p:sldId id="338" r:id="rId33"/>
    <p:sldId id="352" r:id="rId34"/>
    <p:sldId id="355" r:id="rId35"/>
    <p:sldId id="299" r:id="rId36"/>
    <p:sldId id="321" r:id="rId37"/>
    <p:sldId id="292" r:id="rId38"/>
    <p:sldId id="264" r:id="rId39"/>
    <p:sldId id="265" r:id="rId40"/>
    <p:sldId id="345" r:id="rId41"/>
    <p:sldId id="346" r:id="rId42"/>
    <p:sldId id="285" r:id="rId4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  <a:srgbClr val="FF7F7F"/>
    <a:srgbClr val="7F7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36"/>
    <p:restoredTop sz="95982"/>
  </p:normalViewPr>
  <p:slideViewPr>
    <p:cSldViewPr snapToGrid="0" snapToObjects="1">
      <p:cViewPr>
        <p:scale>
          <a:sx n="90" d="100"/>
          <a:sy n="90" d="100"/>
        </p:scale>
        <p:origin x="192" y="7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viewProps" Target="viewProps.xml"/><Relationship Id="rId47" Type="http://schemas.openxmlformats.org/officeDocument/2006/relationships/theme" Target="theme/theme1.xml"/><Relationship Id="rId48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notesMaster" Target="notesMasters/notesMaster1.xml"/><Relationship Id="rId4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D0CDDC-38E2-A942-B183-A0E3BF1D21E9}" type="datetimeFigureOut">
              <a:rPr lang="en-US" smtClean="0"/>
              <a:t>11/1/17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883061-A213-464A-9D10-E67B75339E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7510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32195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14982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5311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61552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116955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18350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442913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042588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68732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3579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13046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84578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06897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56236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31344-4DEF-A14D-B720-E3BEE27D9E7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292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25378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8867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945CD-569A-054C-BED2-B08F25C1FC3C}" type="datetimeFigureOut">
              <a:rPr lang="en-US" smtClean="0"/>
              <a:t>11/1/17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0A965-B57C-1941-9784-6148E28C23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945CD-569A-054C-BED2-B08F25C1FC3C}" type="datetimeFigureOut">
              <a:rPr lang="en-US" smtClean="0"/>
              <a:t>11/1/17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0A965-B57C-1941-9784-6148E28C23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945CD-569A-054C-BED2-B08F25C1FC3C}" type="datetimeFigureOut">
              <a:rPr lang="en-US" smtClean="0"/>
              <a:t>11/1/17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0A965-B57C-1941-9784-6148E28C23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945CD-569A-054C-BED2-B08F25C1FC3C}" type="datetimeFigureOut">
              <a:rPr lang="en-US" smtClean="0"/>
              <a:t>11/1/17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0A965-B57C-1941-9784-6148E28C23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945CD-569A-054C-BED2-B08F25C1FC3C}" type="datetimeFigureOut">
              <a:rPr lang="en-US" smtClean="0"/>
              <a:t>11/1/17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0A965-B57C-1941-9784-6148E28C23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945CD-569A-054C-BED2-B08F25C1FC3C}" type="datetimeFigureOut">
              <a:rPr lang="en-US" smtClean="0"/>
              <a:t>11/1/17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0A965-B57C-1941-9784-6148E28C23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945CD-569A-054C-BED2-B08F25C1FC3C}" type="datetimeFigureOut">
              <a:rPr lang="en-US" smtClean="0"/>
              <a:t>11/1/17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0A965-B57C-1941-9784-6148E28C23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945CD-569A-054C-BED2-B08F25C1FC3C}" type="datetimeFigureOut">
              <a:rPr lang="en-US" smtClean="0"/>
              <a:t>11/1/17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0A965-B57C-1941-9784-6148E28C23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945CD-569A-054C-BED2-B08F25C1FC3C}" type="datetimeFigureOut">
              <a:rPr lang="en-US" smtClean="0"/>
              <a:t>11/1/17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0A965-B57C-1941-9784-6148E28C23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945CD-569A-054C-BED2-B08F25C1FC3C}" type="datetimeFigureOut">
              <a:rPr lang="en-US" smtClean="0"/>
              <a:t>11/1/17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0A965-B57C-1941-9784-6148E28C23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945CD-569A-054C-BED2-B08F25C1FC3C}" type="datetimeFigureOut">
              <a:rPr lang="en-US" smtClean="0"/>
              <a:t>11/1/17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00A965-B57C-1941-9784-6148E28C23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E945CD-569A-054C-BED2-B08F25C1FC3C}" type="datetimeFigureOut">
              <a:rPr lang="en-US" smtClean="0"/>
              <a:t>11/1/17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00A965-B57C-1941-9784-6148E28C23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591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4" Type="http://schemas.openxmlformats.org/officeDocument/2006/relationships/image" Target="../media/image15.png"/><Relationship Id="rId5" Type="http://schemas.openxmlformats.org/officeDocument/2006/relationships/hyperlink" Target="https://cds.cern.ch/record/2289940?ln=en" TargetMode="External"/><Relationship Id="rId6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6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1.gif"/><Relationship Id="rId5" Type="http://schemas.openxmlformats.org/officeDocument/2006/relationships/image" Target="../media/image22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Relationship Id="rId3" Type="http://schemas.openxmlformats.org/officeDocument/2006/relationships/image" Target="../media/image1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gi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4" Type="http://schemas.openxmlformats.org/officeDocument/2006/relationships/image" Target="../media/image27.png"/><Relationship Id="rId5" Type="http://schemas.openxmlformats.org/officeDocument/2006/relationships/image" Target="../media/image28.png"/><Relationship Id="rId6" Type="http://schemas.openxmlformats.org/officeDocument/2006/relationships/image" Target="../media/image29.png"/><Relationship Id="rId7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1.gif"/><Relationship Id="rId5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4" Type="http://schemas.openxmlformats.org/officeDocument/2006/relationships/image" Target="../media/image33.png"/><Relationship Id="rId5" Type="http://schemas.openxmlformats.org/officeDocument/2006/relationships/hyperlink" Target="https://cernbox.cern.ch/index.php/s/RNAumPjLjULIZc3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4" Type="http://schemas.openxmlformats.org/officeDocument/2006/relationships/image" Target="../media/image34.png"/><Relationship Id="rId5" Type="http://schemas.openxmlformats.org/officeDocument/2006/relationships/hyperlink" Target="https://cernbox.cern.ch/index.php/s/RNAumPjLjULIZc3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.gi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36.png"/><Relationship Id="rId5" Type="http://schemas.openxmlformats.org/officeDocument/2006/relationships/image" Target="../media/image37.png"/><Relationship Id="rId6" Type="http://schemas.openxmlformats.org/officeDocument/2006/relationships/image" Target="../media/image38.png"/><Relationship Id="rId7" Type="http://schemas.openxmlformats.org/officeDocument/2006/relationships/image" Target="../media/image39.png"/><Relationship Id="rId8" Type="http://schemas.openxmlformats.org/officeDocument/2006/relationships/image" Target="../media/image40.png"/><Relationship Id="rId9" Type="http://schemas.openxmlformats.org/officeDocument/2006/relationships/hyperlink" Target="https://cds.cern.ch/record/2217217?ln=en" TargetMode="Externa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gi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Relationship Id="rId3" Type="http://schemas.openxmlformats.org/officeDocument/2006/relationships/image" Target="../media/image1.gi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Relationship Id="rId3" Type="http://schemas.openxmlformats.org/officeDocument/2006/relationships/image" Target="../media/image4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gi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Relationship Id="rId3" Type="http://schemas.openxmlformats.org/officeDocument/2006/relationships/image" Target="../media/image1.gi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.gi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4" Type="http://schemas.openxmlformats.org/officeDocument/2006/relationships/image" Target="../media/image45.png"/><Relationship Id="rId5" Type="http://schemas.openxmlformats.org/officeDocument/2006/relationships/image" Target="../media/image46.png"/><Relationship Id="rId6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1.gif"/><Relationship Id="rId5" Type="http://schemas.openxmlformats.org/officeDocument/2006/relationships/hyperlink" Target="http://cds.cern.ch/record/2260998?ln=en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.gif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9.png"/><Relationship Id="rId3" Type="http://schemas.openxmlformats.org/officeDocument/2006/relationships/image" Target="../media/image1.gi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Simulation%20studies%20on%20the%20electron%20cloud%20build-up%20inthe%20elements%20of%20the%20LHC%20Arcs%20at%206.5%20TeV" TargetMode="External"/><Relationship Id="rId4" Type="http://schemas.openxmlformats.org/officeDocument/2006/relationships/image" Target="../media/image50.png"/><Relationship Id="rId5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4" Type="http://schemas.openxmlformats.org/officeDocument/2006/relationships/image" Target="../media/image50.png"/><Relationship Id="rId5" Type="http://schemas.openxmlformats.org/officeDocument/2006/relationships/hyperlink" Target="Simulation%20studies%20on%20the%20electron%20cloud%20build-up%20inthe%20elements%20of%20the%20LHC%20Arcs%20at%206.5%20TeV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4" Type="http://schemas.openxmlformats.org/officeDocument/2006/relationships/image" Target="../media/image1.gif"/><Relationship Id="rId5" Type="http://schemas.openxmlformats.org/officeDocument/2006/relationships/hyperlink" Target="Simulation%20studies%20on%20the%20electron%20cloud%20build-up%20inthe%20elements%20of%20the%20LHC%20Arcs%20at%206.5%20TeV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4" Type="http://schemas.openxmlformats.org/officeDocument/2006/relationships/image" Target="../media/image3.png"/><Relationship Id="rId5" Type="http://schemas.openxmlformats.org/officeDocument/2006/relationships/hyperlink" Target="https://indico.cern.ch/event/660465/contributions/2694376/attachments/1510870/2375503/006_LMC_heat_loads.pptx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1.gif"/><Relationship Id="rId5" Type="http://schemas.openxmlformats.org/officeDocument/2006/relationships/image" Target="../media/image22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1.gif"/><Relationship Id="rId5" Type="http://schemas.openxmlformats.org/officeDocument/2006/relationships/image" Target="../media/image22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png"/><Relationship Id="rId3" Type="http://schemas.openxmlformats.org/officeDocument/2006/relationships/image" Target="../media/image5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1.gif"/><Relationship Id="rId5" Type="http://schemas.openxmlformats.org/officeDocument/2006/relationships/hyperlink" Target="https://indico.cern.ch/event/660465/contributions/2694376/attachments/1510870/2375503/006_LMC_heat_loads.pptx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hyperlink" Target="https://indico.cern.ch/event/660465/contributions/2694376/attachments/1510870/2375503/006_LMC_heat_loads.pptx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9.png"/><Relationship Id="rId6" Type="http://schemas.openxmlformats.org/officeDocument/2006/relationships/hyperlink" Target="https://indico.cern.ch/event/660465/contributions/2694376/attachments/1510870/2375503/006_LMC_heat_loads.pptx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7"/>
          <p:cNvSpPr txBox="1"/>
          <p:nvPr/>
        </p:nvSpPr>
        <p:spPr>
          <a:xfrm>
            <a:off x="474785" y="2357498"/>
            <a:ext cx="81944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/>
                </a:solidFill>
              </a:rPr>
              <a:t>Beam induced heat loads on HL-LHC </a:t>
            </a:r>
            <a:r>
              <a:rPr lang="en-US" sz="2800" b="1" smtClean="0">
                <a:solidFill>
                  <a:schemeClr val="tx2"/>
                </a:solidFill>
              </a:rPr>
              <a:t>Beam Screens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11" name="TextBox 7"/>
          <p:cNvSpPr txBox="1"/>
          <p:nvPr/>
        </p:nvSpPr>
        <p:spPr>
          <a:xfrm>
            <a:off x="1292263" y="3136456"/>
            <a:ext cx="65594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  <a:latin typeface="Calibri" pitchFamily="34" charset="0"/>
              </a:rPr>
              <a:t>G. Iadarola 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with input from:</a:t>
            </a:r>
          </a:p>
          <a:p>
            <a:pPr algn="ctr"/>
            <a:r>
              <a:rPr lang="en-US" dirty="0">
                <a:solidFill>
                  <a:schemeClr val="tx2"/>
                </a:solidFill>
                <a:latin typeface="Calibri" pitchFamily="34" charset="0"/>
              </a:rPr>
              <a:t>G. </a:t>
            </a:r>
            <a:r>
              <a:rPr lang="en-US" dirty="0" err="1">
                <a:solidFill>
                  <a:schemeClr val="tx2"/>
                </a:solidFill>
                <a:latin typeface="Calibri" pitchFamily="34" charset="0"/>
              </a:rPr>
              <a:t>Arduini</a:t>
            </a:r>
            <a:r>
              <a:rPr lang="en-US" dirty="0">
                <a:solidFill>
                  <a:schemeClr val="tx2"/>
                </a:solidFill>
                <a:latin typeface="Calibri" pitchFamily="34" charset="0"/>
              </a:rPr>
              <a:t>, D. Berkowitz Zamora, S. </a:t>
            </a:r>
            <a:r>
              <a:rPr lang="en-US" dirty="0" err="1">
                <a:solidFill>
                  <a:schemeClr val="tx2"/>
                </a:solidFill>
                <a:latin typeface="Calibri" pitchFamily="34" charset="0"/>
              </a:rPr>
              <a:t>Claudet</a:t>
            </a:r>
            <a:r>
              <a:rPr lang="en-US" dirty="0">
                <a:solidFill>
                  <a:schemeClr val="tx2"/>
                </a:solidFill>
                <a:latin typeface="Calibri" pitchFamily="34" charset="0"/>
              </a:rPr>
              <a:t>, P. </a:t>
            </a:r>
            <a:r>
              <a:rPr lang="en-US" dirty="0" err="1">
                <a:solidFill>
                  <a:schemeClr val="tx2"/>
                </a:solidFill>
                <a:latin typeface="Calibri" pitchFamily="34" charset="0"/>
              </a:rPr>
              <a:t>Dijkstal</a:t>
            </a:r>
            <a:r>
              <a:rPr lang="en-US" dirty="0">
                <a:solidFill>
                  <a:schemeClr val="tx2"/>
                </a:solidFill>
                <a:latin typeface="Calibri" pitchFamily="34" charset="0"/>
              </a:rPr>
              <a:t>, R. De Maria, L. </a:t>
            </a:r>
            <a:r>
              <a:rPr lang="en-US" dirty="0" err="1">
                <a:solidFill>
                  <a:schemeClr val="tx2"/>
                </a:solidFill>
                <a:latin typeface="Calibri" pitchFamily="34" charset="0"/>
              </a:rPr>
              <a:t>Mether</a:t>
            </a:r>
            <a:r>
              <a:rPr lang="en-US" dirty="0">
                <a:solidFill>
                  <a:schemeClr val="tx2"/>
                </a:solidFill>
                <a:latin typeface="Calibri" pitchFamily="34" charset="0"/>
              </a:rPr>
              <a:t>, E. </a:t>
            </a:r>
            <a:r>
              <a:rPr lang="en-US" dirty="0" err="1">
                <a:solidFill>
                  <a:schemeClr val="tx2"/>
                </a:solidFill>
                <a:latin typeface="Calibri" pitchFamily="34" charset="0"/>
              </a:rPr>
              <a:t>Metral</a:t>
            </a:r>
            <a:r>
              <a:rPr lang="en-US" dirty="0">
                <a:solidFill>
                  <a:schemeClr val="tx2"/>
                </a:solidFill>
                <a:latin typeface="Calibri" pitchFamily="34" charset="0"/>
              </a:rPr>
              <a:t>, G. </a:t>
            </a:r>
            <a:r>
              <a:rPr lang="en-US" dirty="0" err="1">
                <a:solidFill>
                  <a:schemeClr val="tx2"/>
                </a:solidFill>
                <a:latin typeface="Calibri" pitchFamily="34" charset="0"/>
              </a:rPr>
              <a:t>Rumolo</a:t>
            </a:r>
            <a:r>
              <a:rPr lang="en-US" dirty="0">
                <a:solidFill>
                  <a:schemeClr val="tx2"/>
                </a:solidFill>
                <a:latin typeface="Calibri" pitchFamily="34" charset="0"/>
              </a:rPr>
              <a:t>, G. </a:t>
            </a:r>
            <a:r>
              <a:rPr lang="en-US" dirty="0" err="1" smtClean="0">
                <a:solidFill>
                  <a:schemeClr val="tx2"/>
                </a:solidFill>
                <a:latin typeface="Calibri" pitchFamily="34" charset="0"/>
              </a:rPr>
              <a:t>Skripka</a:t>
            </a:r>
            <a:endParaRPr lang="en-US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2" name="TextBox 7"/>
          <p:cNvSpPr txBox="1"/>
          <p:nvPr/>
        </p:nvSpPr>
        <p:spPr>
          <a:xfrm>
            <a:off x="0" y="6401548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HLLHC-TCC Meeting, 2 November 2017</a:t>
            </a:r>
            <a:endParaRPr lang="it-IT" sz="1600" dirty="0" smtClean="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9124" y="4711700"/>
            <a:ext cx="2965752" cy="1494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1597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5" name="Straight Connector 14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Heat </a:t>
            </a:r>
            <a:r>
              <a:rPr lang="en-GB" sz="2400" b="1" smtClean="0">
                <a:solidFill>
                  <a:schemeClr val="tx2"/>
                </a:solidFill>
              </a:rPr>
              <a:t>load estimates for HL-LHC</a:t>
            </a:r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188802" y="515298"/>
            <a:ext cx="7692308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buClr>
                <a:schemeClr val="tx2"/>
              </a:buClr>
            </a:pPr>
            <a:r>
              <a:rPr lang="en-GB" sz="1700" b="1" dirty="0" smtClean="0">
                <a:solidFill>
                  <a:srgbClr val="FF0000"/>
                </a:solidFill>
              </a:rPr>
              <a:t>Collaboration between WP2 and WP9</a:t>
            </a:r>
            <a:r>
              <a:rPr lang="en-GB" sz="1700" dirty="0" smtClean="0">
                <a:solidFill>
                  <a:schemeClr val="tx2"/>
                </a:solidFill>
              </a:rPr>
              <a:t> to build a </a:t>
            </a:r>
            <a:r>
              <a:rPr lang="en-GB" sz="1700" b="1" dirty="0" smtClean="0">
                <a:solidFill>
                  <a:srgbClr val="FF0000"/>
                </a:solidFill>
              </a:rPr>
              <a:t>full inventory</a:t>
            </a:r>
            <a:r>
              <a:rPr lang="en-GB" sz="1700" dirty="0" smtClean="0">
                <a:solidFill>
                  <a:schemeClr val="tx2"/>
                </a:solidFill>
              </a:rPr>
              <a:t> of expected beam induced heating on the beam screens for HL-LHC:</a:t>
            </a:r>
          </a:p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sz="1700" dirty="0" smtClean="0">
                <a:solidFill>
                  <a:schemeClr val="tx2"/>
                </a:solidFill>
              </a:rPr>
              <a:t>Effects taken into account:</a:t>
            </a:r>
          </a:p>
          <a:p>
            <a:pPr marL="742950" lvl="1" indent="-285750">
              <a:spcBef>
                <a:spcPts val="6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GB" sz="1700" b="1" dirty="0" smtClean="0">
                <a:solidFill>
                  <a:srgbClr val="FF0000"/>
                </a:solidFill>
              </a:rPr>
              <a:t>Synchrotron radiation </a:t>
            </a:r>
            <a:r>
              <a:rPr lang="en-GB" sz="1700" dirty="0" smtClean="0">
                <a:solidFill>
                  <a:schemeClr val="tx2"/>
                </a:solidFill>
              </a:rPr>
              <a:t>(analytic estimates, relevant only for the arcs)</a:t>
            </a:r>
          </a:p>
          <a:p>
            <a:pPr marL="742950" lvl="1" indent="-285750">
              <a:spcBef>
                <a:spcPts val="6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GB" sz="1700" b="1" dirty="0" smtClean="0">
                <a:solidFill>
                  <a:srgbClr val="FF0000"/>
                </a:solidFill>
              </a:rPr>
              <a:t>Impedance heating</a:t>
            </a:r>
            <a:r>
              <a:rPr lang="en-GB" sz="1700" dirty="0" smtClean="0">
                <a:solidFill>
                  <a:schemeClr val="tx2"/>
                </a:solidFill>
              </a:rPr>
              <a:t> (analytic estimate, taking into account effect of temperature, magnetic field, longitudinal weld)</a:t>
            </a:r>
          </a:p>
          <a:p>
            <a:pPr marL="742950" lvl="1" indent="-285750">
              <a:spcBef>
                <a:spcPts val="6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GB" sz="1700" b="1" dirty="0" smtClean="0">
                <a:solidFill>
                  <a:srgbClr val="FF0000"/>
                </a:solidFill>
              </a:rPr>
              <a:t>Electron cloud effects </a:t>
            </a:r>
            <a:r>
              <a:rPr lang="en-GB" sz="1700" dirty="0" smtClean="0">
                <a:solidFill>
                  <a:schemeClr val="tx2"/>
                </a:solidFill>
              </a:rPr>
              <a:t>(based on numerical simulations)</a:t>
            </a:r>
          </a:p>
          <a:p>
            <a:pPr>
              <a:spcBef>
                <a:spcPts val="600"/>
              </a:spcBef>
              <a:buClr>
                <a:schemeClr val="tx2"/>
              </a:buClr>
            </a:pPr>
            <a:r>
              <a:rPr lang="en-GB" sz="1700" dirty="0" smtClean="0">
                <a:solidFill>
                  <a:schemeClr val="tx2"/>
                </a:solidFill>
              </a:rPr>
              <a:t>Estimates </a:t>
            </a:r>
            <a:r>
              <a:rPr lang="en-GB" sz="1700" b="1" dirty="0" smtClean="0">
                <a:solidFill>
                  <a:srgbClr val="FF0000"/>
                </a:solidFill>
              </a:rPr>
              <a:t>crosschecked</a:t>
            </a:r>
            <a:r>
              <a:rPr lang="en-GB" sz="1700" dirty="0" smtClean="0">
                <a:solidFill>
                  <a:schemeClr val="tx2"/>
                </a:solidFill>
              </a:rPr>
              <a:t> against studies done at the time of the LHC design and against machine observations</a:t>
            </a:r>
            <a:endParaRPr lang="en-GB" sz="1700" b="1" dirty="0" smtClean="0">
              <a:solidFill>
                <a:srgbClr val="FF0000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606470" y="3418124"/>
            <a:ext cx="5931061" cy="3337006"/>
            <a:chOff x="229709" y="3486704"/>
            <a:chExt cx="5931061" cy="3337006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4"/>
            <a:srcRect t="6951" r="24989" b="33940"/>
            <a:stretch/>
          </p:blipFill>
          <p:spPr>
            <a:xfrm>
              <a:off x="229709" y="3771900"/>
              <a:ext cx="4845212" cy="2777490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1028700" y="3486704"/>
              <a:ext cx="372618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chemeClr val="tx2"/>
                  </a:solidFill>
                  <a:latin typeface="Calibri" charset="0"/>
                  <a:ea typeface="Calibri" charset="0"/>
                  <a:cs typeface="Calibri" charset="0"/>
                </a:rPr>
                <a:t>Bunch spacing: 100 ns (2015)</a:t>
              </a:r>
              <a:endParaRPr lang="en-US" sz="1600" b="1" dirty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4"/>
            <a:srcRect l="-354" t="95411" r="25343" b="-357"/>
            <a:stretch/>
          </p:blipFill>
          <p:spPr>
            <a:xfrm>
              <a:off x="229709" y="6591300"/>
              <a:ext cx="4845212" cy="232410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4"/>
            <a:srcRect l="76444" t="39303" r="7706" b="20885"/>
            <a:stretch/>
          </p:blipFill>
          <p:spPr>
            <a:xfrm>
              <a:off x="5136989" y="3867150"/>
              <a:ext cx="1023781" cy="187071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84779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5" name="Straight Connector 14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Outline</a:t>
            </a:r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477755" y="845297"/>
            <a:ext cx="5740289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GB" b="1" dirty="0" smtClean="0">
                <a:solidFill>
                  <a:schemeClr val="bg1">
                    <a:lumMod val="75000"/>
                  </a:schemeClr>
                </a:solidFill>
              </a:rPr>
              <a:t>LHC experience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GB" b="1" dirty="0" smtClean="0">
                <a:solidFill>
                  <a:schemeClr val="tx2"/>
                </a:solidFill>
              </a:rPr>
              <a:t>Estimates for HL-LHC</a:t>
            </a:r>
          </a:p>
          <a:p>
            <a:pPr marL="742950" lvl="1" indent="-285750">
              <a:spcBef>
                <a:spcPts val="1200"/>
              </a:spcBef>
              <a:buFont typeface="Courier New" charset="0"/>
              <a:buChar char="o"/>
            </a:pPr>
            <a:r>
              <a:rPr lang="en-GB" dirty="0" smtClean="0">
                <a:solidFill>
                  <a:schemeClr val="tx2"/>
                </a:solidFill>
              </a:rPr>
              <a:t>Arcs</a:t>
            </a:r>
          </a:p>
          <a:p>
            <a:pPr marL="742950" lvl="1" indent="-285750">
              <a:spcBef>
                <a:spcPts val="1200"/>
              </a:spcBef>
              <a:buFont typeface="Courier New" charset="0"/>
              <a:buChar char="o"/>
            </a:pPr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Inner triplets</a:t>
            </a:r>
          </a:p>
          <a:p>
            <a:pPr marL="742950" lvl="1" indent="-285750">
              <a:spcBef>
                <a:spcPts val="1200"/>
              </a:spcBef>
              <a:buFont typeface="Courier New" charset="0"/>
              <a:buChar char="o"/>
            </a:pPr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Other LSS magnets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GB" b="1" dirty="0" smtClean="0">
                <a:solidFill>
                  <a:schemeClr val="bg1">
                    <a:lumMod val="75000"/>
                  </a:schemeClr>
                </a:solidFill>
              </a:rPr>
              <a:t>Backup scenario: 8b+4e scheme</a:t>
            </a:r>
          </a:p>
        </p:txBody>
      </p:sp>
    </p:spTree>
    <p:extLst>
      <p:ext uri="{BB962C8B-B14F-4D97-AF65-F5344CB8AC3E}">
        <p14:creationId xmlns:p14="http://schemas.microsoft.com/office/powerpoint/2010/main" val="1867509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1219092" y="559926"/>
            <a:ext cx="7835698" cy="1348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98450" marR="0" lvl="0" indent="-28575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defRPr/>
            </a:pPr>
            <a:r>
              <a:rPr lang="en-US" sz="1700" dirty="0" smtClean="0">
                <a:solidFill>
                  <a:schemeClr val="tx2"/>
                </a:solidFill>
              </a:rPr>
              <a:t>In </a:t>
            </a:r>
            <a:r>
              <a:rPr lang="en-US" sz="1700" b="1" dirty="0" smtClean="0">
                <a:solidFill>
                  <a:srgbClr val="FF0000"/>
                </a:solidFill>
              </a:rPr>
              <a:t>Run 2</a:t>
            </a:r>
            <a:r>
              <a:rPr lang="en-US" sz="1700" dirty="0" smtClean="0">
                <a:solidFill>
                  <a:schemeClr val="tx2"/>
                </a:solidFill>
              </a:rPr>
              <a:t> configuration: small contributions from </a:t>
            </a:r>
            <a:r>
              <a:rPr lang="en-US" sz="1700" b="1" dirty="0" smtClean="0">
                <a:solidFill>
                  <a:srgbClr val="FF0000"/>
                </a:solidFill>
              </a:rPr>
              <a:t>impedance and synchrotron radiation</a:t>
            </a:r>
            <a:r>
              <a:rPr lang="en-US" sz="1700" dirty="0">
                <a:solidFill>
                  <a:schemeClr val="tx2"/>
                </a:solidFill>
              </a:rPr>
              <a:t> </a:t>
            </a: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 used large available</a:t>
            </a:r>
            <a:r>
              <a:rPr lang="en-US" sz="1700" b="1" dirty="0" smtClean="0">
                <a:solidFill>
                  <a:srgbClr val="FF0000"/>
                </a:solidFill>
                <a:sym typeface="Wingdings"/>
              </a:rPr>
              <a:t> margins to cope with e-cloud</a:t>
            </a:r>
          </a:p>
          <a:p>
            <a:pPr marL="298450" marR="0" lvl="0" indent="-28575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defRPr/>
            </a:pP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When moving to </a:t>
            </a:r>
            <a:r>
              <a:rPr lang="en-US" sz="1700" b="1" dirty="0" smtClean="0">
                <a:solidFill>
                  <a:srgbClr val="FF0000"/>
                </a:solidFill>
                <a:sym typeface="Wingdings"/>
              </a:rPr>
              <a:t>larger beam intensities </a:t>
            </a: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(and to 7 </a:t>
            </a:r>
            <a:r>
              <a:rPr lang="en-US" sz="1700" dirty="0" err="1" smtClean="0">
                <a:solidFill>
                  <a:schemeClr val="tx2"/>
                </a:solidFill>
                <a:sym typeface="Wingdings"/>
              </a:rPr>
              <a:t>TeV</a:t>
            </a: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) the </a:t>
            </a:r>
            <a:r>
              <a:rPr lang="en-US" sz="1700" b="1" dirty="0" smtClean="0">
                <a:solidFill>
                  <a:srgbClr val="FF0000"/>
                </a:solidFill>
                <a:sym typeface="Wingdings"/>
              </a:rPr>
              <a:t>margin reduces strongly</a:t>
            </a:r>
          </a:p>
          <a:p>
            <a:pPr marL="298450" marR="0" lvl="0" indent="-28575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à"/>
              <a:defRPr/>
            </a:pPr>
            <a:endParaRPr lang="en-US" sz="1700" dirty="0" smtClean="0">
              <a:solidFill>
                <a:schemeClr val="tx2"/>
              </a:solidFill>
            </a:endParaRPr>
          </a:p>
        </p:txBody>
      </p:sp>
      <p:grpSp>
        <p:nvGrpSpPr>
          <p:cNvPr id="21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22" name="Straight Connector 21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7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28" name="Straight Connector 27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TextBox 30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Arc heat loads from </a:t>
            </a:r>
            <a:r>
              <a:rPr lang="en-US" sz="2400" b="1" dirty="0" smtClean="0">
                <a:solidFill>
                  <a:schemeClr val="tx2"/>
                </a:solidFill>
              </a:rPr>
              <a:t>impedance and synchrotron radiation</a:t>
            </a:r>
            <a:endParaRPr lang="en-GB" sz="2400" b="1" dirty="0">
              <a:solidFill>
                <a:schemeClr val="tx2"/>
              </a:solidFill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6291" y="1885434"/>
            <a:ext cx="5491418" cy="411856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516081" y="2303950"/>
            <a:ext cx="4249899" cy="337838"/>
          </a:xfrm>
          <a:prstGeom prst="rect">
            <a:avLst/>
          </a:prstGeom>
          <a:solidFill>
            <a:srgbClr val="FF0000">
              <a:alpha val="32000"/>
            </a:srgb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7" name="Rectangle 6"/>
          <p:cNvSpPr/>
          <p:nvPr/>
        </p:nvSpPr>
        <p:spPr>
          <a:xfrm>
            <a:off x="2506978" y="2317282"/>
            <a:ext cx="4236196" cy="306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</a:rPr>
              <a:t>Maximum allowed by cryogenics</a:t>
            </a:r>
            <a:endParaRPr lang="en-US" sz="1200" baseline="30000" dirty="0">
              <a:solidFill>
                <a:srgbClr val="C0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51" t="12504" r="61263" b="82999"/>
          <a:stretch/>
        </p:blipFill>
        <p:spPr>
          <a:xfrm>
            <a:off x="2888381" y="2027647"/>
            <a:ext cx="1873474" cy="213304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51" t="17682" r="67237" b="77771"/>
          <a:stretch/>
        </p:blipFill>
        <p:spPr>
          <a:xfrm>
            <a:off x="4983962" y="2022367"/>
            <a:ext cx="1420140" cy="215677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>
            <a:off x="3274866" y="2651168"/>
            <a:ext cx="0" cy="2494323"/>
          </a:xfrm>
          <a:prstGeom prst="straightConnector1">
            <a:avLst/>
          </a:prstGeom>
          <a:ln w="19050">
            <a:solidFill>
              <a:schemeClr val="tx1"/>
            </a:solidFill>
            <a:headEnd type="stealth" w="lg" len="lg"/>
            <a:tailEnd type="stealth" w="lg" len="lg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552546" y="2658497"/>
            <a:ext cx="722345" cy="5108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Margin</a:t>
            </a:r>
          </a:p>
          <a:p>
            <a:pPr lvl="0" algn="ctr"/>
            <a:r>
              <a:rPr lang="en-US" sz="1200" b="1" dirty="0" smtClean="0">
                <a:latin typeface="Arial" charset="0"/>
                <a:ea typeface="Arial" charset="0"/>
                <a:cs typeface="Arial" charset="0"/>
              </a:rPr>
              <a:t>~7 kW</a:t>
            </a:r>
            <a:endParaRPr lang="en-US" sz="1200" b="1" dirty="0"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3505391" y="2716229"/>
            <a:ext cx="0" cy="2431651"/>
          </a:xfrm>
          <a:prstGeom prst="straightConnector1">
            <a:avLst/>
          </a:prstGeom>
          <a:ln w="19050">
            <a:solidFill>
              <a:srgbClr val="FF0000"/>
            </a:solidFill>
            <a:headEnd type="stealth" w="lg" len="lg"/>
            <a:tailEnd type="stealth" w="lg" len="lg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3463289" y="3633648"/>
            <a:ext cx="11590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1200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e-cloud S12</a:t>
            </a:r>
          </a:p>
          <a:p>
            <a:pPr lvl="0" algn="ctr"/>
            <a:r>
              <a:rPr lang="en-US" sz="1200" b="1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(</a:t>
            </a:r>
            <a:r>
              <a:rPr lang="en-US" sz="1200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2017)</a:t>
            </a:r>
          </a:p>
          <a:p>
            <a:pPr lvl="0" algn="ctr"/>
            <a:r>
              <a:rPr lang="en-US" sz="1200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~6 kW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5704385" y="2638370"/>
            <a:ext cx="0" cy="1469657"/>
          </a:xfrm>
          <a:prstGeom prst="straightConnector1">
            <a:avLst/>
          </a:prstGeom>
          <a:ln w="19050">
            <a:solidFill>
              <a:schemeClr val="tx1"/>
            </a:solidFill>
            <a:headEnd type="stealth" w="lg" len="lg"/>
            <a:tailEnd type="stealth" w="lg" len="lg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5747622" y="2621475"/>
            <a:ext cx="722345" cy="5108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Margin</a:t>
            </a:r>
          </a:p>
          <a:p>
            <a:pPr lvl="0" algn="ctr"/>
            <a:r>
              <a:rPr lang="en-US" sz="1200" b="1" dirty="0" smtClean="0">
                <a:latin typeface="Arial" charset="0"/>
                <a:ea typeface="Arial" charset="0"/>
                <a:cs typeface="Arial" charset="0"/>
              </a:rPr>
              <a:t>~4 kW</a:t>
            </a:r>
            <a:endParaRPr lang="en-US" sz="12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2712046" y="5804748"/>
            <a:ext cx="1360746" cy="7152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1200" i="1" dirty="0" smtClean="0">
                <a:latin typeface="Arial" charset="0"/>
                <a:ea typeface="Arial" charset="0"/>
                <a:cs typeface="Arial" charset="0"/>
              </a:rPr>
              <a:t>2556b</a:t>
            </a:r>
          </a:p>
          <a:p>
            <a:pPr lvl="0" algn="ctr"/>
            <a:r>
              <a:rPr lang="en-US" sz="1200" i="1" dirty="0" smtClean="0">
                <a:latin typeface="Arial" charset="0"/>
                <a:ea typeface="Arial" charset="0"/>
                <a:cs typeface="Arial" charset="0"/>
              </a:rPr>
              <a:t>1.1e11 p/bunch</a:t>
            </a:r>
          </a:p>
          <a:p>
            <a:pPr lvl="0" algn="ctr"/>
            <a:r>
              <a:rPr lang="en-US" sz="1200" i="1" dirty="0" smtClean="0">
                <a:latin typeface="Arial" charset="0"/>
                <a:ea typeface="Arial" charset="0"/>
                <a:cs typeface="Arial" charset="0"/>
              </a:rPr>
              <a:t>6.5 </a:t>
            </a:r>
            <a:r>
              <a:rPr lang="en-US" sz="1200" i="1" dirty="0" err="1" smtClean="0">
                <a:latin typeface="Arial" charset="0"/>
                <a:ea typeface="Arial" charset="0"/>
                <a:cs typeface="Arial" charset="0"/>
              </a:rPr>
              <a:t>TeV</a:t>
            </a:r>
            <a:endParaRPr lang="en-US" sz="1200" i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5173287" y="5804748"/>
            <a:ext cx="1360747" cy="7152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1200" i="1" dirty="0" smtClean="0">
                <a:latin typeface="Arial" charset="0"/>
                <a:ea typeface="Arial" charset="0"/>
                <a:cs typeface="Arial" charset="0"/>
              </a:rPr>
              <a:t>2748b</a:t>
            </a:r>
          </a:p>
          <a:p>
            <a:pPr lvl="0" algn="ctr"/>
            <a:r>
              <a:rPr lang="en-US" sz="1200" i="1" dirty="0" smtClean="0">
                <a:latin typeface="Arial" charset="0"/>
                <a:ea typeface="Arial" charset="0"/>
                <a:cs typeface="Arial" charset="0"/>
              </a:rPr>
              <a:t>2.2e11 p/bunch</a:t>
            </a:r>
          </a:p>
          <a:p>
            <a:pPr lvl="0" algn="ctr"/>
            <a:r>
              <a:rPr lang="en-US" sz="1200" i="1" dirty="0" smtClean="0">
                <a:latin typeface="Arial" charset="0"/>
                <a:ea typeface="Arial" charset="0"/>
                <a:cs typeface="Arial" charset="0"/>
              </a:rPr>
              <a:t>7 </a:t>
            </a:r>
            <a:r>
              <a:rPr lang="en-US" sz="1200" i="1" dirty="0" err="1" smtClean="0">
                <a:latin typeface="Arial" charset="0"/>
                <a:ea typeface="Arial" charset="0"/>
                <a:cs typeface="Arial" charset="0"/>
              </a:rPr>
              <a:t>TeV</a:t>
            </a:r>
            <a:endParaRPr lang="en-US" sz="1200" i="1" dirty="0"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3724636" y="4411884"/>
            <a:ext cx="0" cy="735996"/>
          </a:xfrm>
          <a:prstGeom prst="straightConnector1">
            <a:avLst/>
          </a:prstGeom>
          <a:ln w="19050">
            <a:solidFill>
              <a:schemeClr val="accent6">
                <a:lumMod val="75000"/>
              </a:schemeClr>
            </a:solidFill>
            <a:headEnd type="stealth" w="lg" len="lg"/>
            <a:tailEnd type="stealth" w="lg" len="lg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3707129" y="4517568"/>
            <a:ext cx="11590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1200" b="1" dirty="0" smtClean="0">
                <a:solidFill>
                  <a:schemeClr val="accent6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e-cloud S34</a:t>
            </a:r>
          </a:p>
          <a:p>
            <a:pPr lvl="0" algn="ctr"/>
            <a:r>
              <a:rPr lang="en-US" sz="1200" b="1" dirty="0">
                <a:solidFill>
                  <a:schemeClr val="accent6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(</a:t>
            </a:r>
            <a:r>
              <a:rPr lang="en-US" sz="1200" b="1" dirty="0" smtClean="0">
                <a:solidFill>
                  <a:schemeClr val="accent6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2017)</a:t>
            </a:r>
          </a:p>
          <a:p>
            <a:pPr lvl="0" algn="ctr"/>
            <a:r>
              <a:rPr lang="en-US" sz="1200" b="1" dirty="0" smtClean="0">
                <a:solidFill>
                  <a:schemeClr val="accent6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~2kW</a:t>
            </a:r>
          </a:p>
        </p:txBody>
      </p:sp>
    </p:spTree>
    <p:extLst>
      <p:ext uri="{BB962C8B-B14F-4D97-AF65-F5344CB8AC3E}">
        <p14:creationId xmlns:p14="http://schemas.microsoft.com/office/powerpoint/2010/main" val="1531627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3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5" name="Straight Connector 14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Arc heat loads from e-cloud </a:t>
            </a:r>
            <a:r>
              <a:rPr lang="mr-IN" sz="2400" b="1" dirty="0" smtClean="0">
                <a:solidFill>
                  <a:schemeClr val="tx2"/>
                </a:solidFill>
              </a:rPr>
              <a:t>–</a:t>
            </a:r>
            <a:r>
              <a:rPr lang="en-GB" sz="2400" b="1" dirty="0" smtClean="0">
                <a:solidFill>
                  <a:schemeClr val="tx2"/>
                </a:solidFill>
              </a:rPr>
              <a:t> the model</a:t>
            </a:r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111404" y="466665"/>
            <a:ext cx="8032595" cy="28346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120000"/>
              </a:lnSpc>
              <a:spcBef>
                <a:spcPts val="600"/>
              </a:spcBef>
              <a:buClr>
                <a:schemeClr val="tx2"/>
              </a:buClr>
            </a:pPr>
            <a:r>
              <a:rPr lang="en-GB" sz="1700" dirty="0" smtClean="0">
                <a:solidFill>
                  <a:schemeClr val="tx2"/>
                </a:solidFill>
              </a:rPr>
              <a:t>Estimates for the arcs are </a:t>
            </a:r>
            <a:r>
              <a:rPr lang="en-GB" sz="1700" b="1" dirty="0" smtClean="0">
                <a:solidFill>
                  <a:srgbClr val="FF0000"/>
                </a:solidFill>
              </a:rPr>
              <a:t>more delicate</a:t>
            </a:r>
            <a:r>
              <a:rPr lang="en-GB" sz="1700" dirty="0" smtClean="0">
                <a:solidFill>
                  <a:schemeClr val="tx2"/>
                </a:solidFill>
              </a:rPr>
              <a:t> than for IRs due to the important </a:t>
            </a:r>
            <a:r>
              <a:rPr lang="en-GB" sz="1700" b="1" dirty="0" smtClean="0">
                <a:solidFill>
                  <a:srgbClr val="FF0000"/>
                </a:solidFill>
              </a:rPr>
              <a:t>role of photoelectrons </a:t>
            </a:r>
            <a:r>
              <a:rPr lang="en-GB" sz="1700" dirty="0" smtClean="0">
                <a:solidFill>
                  <a:schemeClr val="tx2"/>
                </a:solidFill>
              </a:rPr>
              <a:t>generated by the beam </a:t>
            </a:r>
            <a:r>
              <a:rPr lang="en-GB" sz="1700" b="1" dirty="0" smtClean="0">
                <a:solidFill>
                  <a:srgbClr val="FF0000"/>
                </a:solidFill>
              </a:rPr>
              <a:t>synchrotron radiation</a:t>
            </a:r>
          </a:p>
          <a:p>
            <a:pPr marL="0" lvl="1">
              <a:lnSpc>
                <a:spcPct val="120000"/>
              </a:lnSpc>
              <a:spcBef>
                <a:spcPts val="600"/>
              </a:spcBef>
              <a:buClr>
                <a:schemeClr val="tx2"/>
              </a:buClr>
            </a:pPr>
            <a:r>
              <a:rPr lang="en-GB" sz="1700" dirty="0" smtClean="0">
                <a:solidFill>
                  <a:schemeClr val="tx2"/>
                </a:solidFill>
              </a:rPr>
              <a:t>Decided to focus on the present LHC at first to develop a </a:t>
            </a:r>
            <a:r>
              <a:rPr lang="en-GB" sz="1700" b="1" dirty="0" smtClean="0">
                <a:solidFill>
                  <a:srgbClr val="FF0000"/>
                </a:solidFill>
              </a:rPr>
              <a:t>solid model </a:t>
            </a:r>
            <a:r>
              <a:rPr lang="en-GB" sz="1700" dirty="0" smtClean="0">
                <a:solidFill>
                  <a:schemeClr val="tx2"/>
                </a:solidFill>
              </a:rPr>
              <a:t>to be then applied for HL-LHC predictions (performed </a:t>
            </a:r>
            <a:r>
              <a:rPr lang="en-GB" sz="1700" b="1" dirty="0" smtClean="0">
                <a:solidFill>
                  <a:srgbClr val="FF0000"/>
                </a:solidFill>
              </a:rPr>
              <a:t>literature </a:t>
            </a:r>
            <a:r>
              <a:rPr lang="en-GB" sz="1700" b="1" dirty="0">
                <a:solidFill>
                  <a:srgbClr val="FF0000"/>
                </a:solidFill>
              </a:rPr>
              <a:t>review </a:t>
            </a:r>
            <a:r>
              <a:rPr lang="en-GB" sz="1700" dirty="0">
                <a:solidFill>
                  <a:schemeClr val="tx2"/>
                </a:solidFill>
              </a:rPr>
              <a:t>to identify the best available knowledge on </a:t>
            </a:r>
            <a:r>
              <a:rPr lang="en-GB" sz="1700" b="1" dirty="0">
                <a:solidFill>
                  <a:srgbClr val="FF0000"/>
                </a:solidFill>
              </a:rPr>
              <a:t>photoelectron yield for the LHC beam </a:t>
            </a:r>
            <a:r>
              <a:rPr lang="en-GB" sz="1700" b="1" dirty="0" smtClean="0">
                <a:solidFill>
                  <a:srgbClr val="FF0000"/>
                </a:solidFill>
              </a:rPr>
              <a:t>screens, </a:t>
            </a:r>
            <a:r>
              <a:rPr lang="en-GB" sz="1700" dirty="0" smtClean="0">
                <a:solidFill>
                  <a:schemeClr val="tx2"/>
                </a:solidFill>
              </a:rPr>
              <a:t>correctly handling the effect of the saw-tooth)</a:t>
            </a:r>
          </a:p>
          <a:p>
            <a:pPr marL="0" lvl="1">
              <a:lnSpc>
                <a:spcPct val="120000"/>
              </a:lnSpc>
              <a:spcBef>
                <a:spcPts val="600"/>
              </a:spcBef>
              <a:buClr>
                <a:schemeClr val="tx2"/>
              </a:buClr>
            </a:pPr>
            <a:r>
              <a:rPr lang="en-GB" sz="1700" dirty="0">
                <a:solidFill>
                  <a:schemeClr val="tx2"/>
                </a:solidFill>
              </a:rPr>
              <a:t>The defined models have been used to simulate </a:t>
            </a:r>
            <a:r>
              <a:rPr lang="en-GB" sz="1700" dirty="0" smtClean="0">
                <a:solidFill>
                  <a:schemeClr val="tx2"/>
                </a:solidFill>
              </a:rPr>
              <a:t>the </a:t>
            </a:r>
            <a:r>
              <a:rPr lang="en-GB" sz="1700" b="1" dirty="0" smtClean="0">
                <a:solidFill>
                  <a:srgbClr val="FF0000"/>
                </a:solidFill>
              </a:rPr>
              <a:t>relevant element </a:t>
            </a:r>
            <a:r>
              <a:rPr lang="en-GB" sz="1700" b="1" dirty="0">
                <a:solidFill>
                  <a:srgbClr val="FF0000"/>
                </a:solidFill>
              </a:rPr>
              <a:t>of the arc half-cell</a:t>
            </a:r>
          </a:p>
          <a:p>
            <a:pPr marL="0" lvl="1">
              <a:lnSpc>
                <a:spcPct val="120000"/>
              </a:lnSpc>
              <a:spcBef>
                <a:spcPts val="600"/>
              </a:spcBef>
              <a:buClr>
                <a:schemeClr val="tx2"/>
              </a:buClr>
            </a:pPr>
            <a:endParaRPr lang="en-GB" sz="1700" b="1" dirty="0">
              <a:solidFill>
                <a:srgbClr val="FF0000"/>
              </a:solidFill>
            </a:endParaRPr>
          </a:p>
        </p:txBody>
      </p:sp>
      <p:grpSp>
        <p:nvGrpSpPr>
          <p:cNvPr id="2" name="Group 1"/>
          <p:cNvGrpSpPr>
            <a:grpSpLocks noChangeAspect="1"/>
          </p:cNvGrpSpPr>
          <p:nvPr/>
        </p:nvGrpSpPr>
        <p:grpSpPr>
          <a:xfrm>
            <a:off x="49402" y="4895382"/>
            <a:ext cx="9013077" cy="1237784"/>
            <a:chOff x="133815" y="4788284"/>
            <a:chExt cx="8006574" cy="1099559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466" t="50432" r="17668"/>
            <a:stretch/>
          </p:blipFill>
          <p:spPr>
            <a:xfrm>
              <a:off x="4973443" y="4799603"/>
              <a:ext cx="3166946" cy="1077089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9397"/>
            <a:stretch/>
          </p:blipFill>
          <p:spPr>
            <a:xfrm>
              <a:off x="133815" y="4788284"/>
              <a:ext cx="4808189" cy="1099559"/>
            </a:xfrm>
            <a:prstGeom prst="rect">
              <a:avLst/>
            </a:prstGeom>
          </p:spPr>
        </p:pic>
      </p:grpSp>
      <p:sp>
        <p:nvSpPr>
          <p:cNvPr id="20" name="Rectangle 19"/>
          <p:cNvSpPr/>
          <p:nvPr/>
        </p:nvSpPr>
        <p:spPr>
          <a:xfrm>
            <a:off x="88900" y="6227346"/>
            <a:ext cx="8991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dirty="0" smtClean="0">
                <a:solidFill>
                  <a:schemeClr val="tx2"/>
                </a:solidFill>
              </a:rPr>
              <a:t>Details in P. </a:t>
            </a:r>
            <a:r>
              <a:rPr lang="en-US" sz="1400" i="1" dirty="0" err="1" smtClean="0">
                <a:solidFill>
                  <a:schemeClr val="tx2"/>
                </a:solidFill>
              </a:rPr>
              <a:t>Dijkstal</a:t>
            </a:r>
            <a:r>
              <a:rPr lang="en-US" sz="1400" i="1" dirty="0" smtClean="0">
                <a:solidFill>
                  <a:schemeClr val="tx2"/>
                </a:solidFill>
              </a:rPr>
              <a:t> et al., “Simulation </a:t>
            </a:r>
            <a:r>
              <a:rPr lang="en-US" sz="1400" i="1" dirty="0">
                <a:solidFill>
                  <a:schemeClr val="tx2"/>
                </a:solidFill>
              </a:rPr>
              <a:t>studies on the electron cloud build-up </a:t>
            </a:r>
            <a:r>
              <a:rPr lang="en-US" sz="1400" i="1" dirty="0" smtClean="0">
                <a:solidFill>
                  <a:schemeClr val="tx2"/>
                </a:solidFill>
              </a:rPr>
              <a:t>in the </a:t>
            </a:r>
            <a:r>
              <a:rPr lang="en-US" sz="1400" i="1" dirty="0">
                <a:solidFill>
                  <a:schemeClr val="tx2"/>
                </a:solidFill>
              </a:rPr>
              <a:t>elements of the LHC Arcs at 6.5 </a:t>
            </a:r>
            <a:r>
              <a:rPr lang="en-US" sz="1400" i="1" dirty="0" err="1" smtClean="0">
                <a:solidFill>
                  <a:schemeClr val="tx2"/>
                </a:solidFill>
              </a:rPr>
              <a:t>TeV</a:t>
            </a:r>
            <a:r>
              <a:rPr lang="en-US" sz="1400" i="1" dirty="0" smtClean="0">
                <a:solidFill>
                  <a:schemeClr val="tx2"/>
                </a:solidFill>
              </a:rPr>
              <a:t>”, </a:t>
            </a:r>
            <a:r>
              <a:rPr lang="en-US" sz="1400" i="1" dirty="0">
                <a:solidFill>
                  <a:schemeClr val="tx2"/>
                </a:solidFill>
                <a:hlinkClick r:id="rId5"/>
              </a:rPr>
              <a:t>CERN-ACC-NOTE-2017-0057</a:t>
            </a:r>
            <a:endParaRPr lang="en-US" sz="1400" i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8957" y="3228479"/>
            <a:ext cx="6626087" cy="1513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4121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5" name="Straight Connector 14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lum/>
            <a:alphaModFix/>
          </a:blip>
          <a:srcRect t="10937" r="23077"/>
          <a:stretch/>
        </p:blipFill>
        <p:spPr>
          <a:xfrm>
            <a:off x="4901314" y="3769112"/>
            <a:ext cx="4220303" cy="293179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>
            <a:lum/>
            <a:alphaModFix/>
          </a:blip>
          <a:srcRect t="10214" r="22873"/>
          <a:stretch/>
        </p:blipFill>
        <p:spPr>
          <a:xfrm>
            <a:off x="-122110" y="3745295"/>
            <a:ext cx="4231496" cy="2955611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6">
            <a:lum/>
            <a:alphaModFix/>
          </a:blip>
          <a:srcRect t="10569" r="23233"/>
          <a:stretch/>
        </p:blipFill>
        <p:spPr>
          <a:xfrm>
            <a:off x="4908946" y="691378"/>
            <a:ext cx="4211744" cy="2943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6">
            <a:lum/>
            <a:alphaModFix/>
          </a:blip>
          <a:srcRect l="79223" t="14693" r="1946" b="12236"/>
          <a:stretch/>
        </p:blipFill>
        <p:spPr>
          <a:xfrm>
            <a:off x="4136037" y="3833454"/>
            <a:ext cx="896558" cy="2087508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TextBox 15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Arc heat loads </a:t>
            </a:r>
            <a:r>
              <a:rPr lang="mr-IN" sz="2400" b="1" dirty="0" smtClean="0">
                <a:solidFill>
                  <a:schemeClr val="tx2"/>
                </a:solidFill>
              </a:rPr>
              <a:t>–</a:t>
            </a:r>
            <a:r>
              <a:rPr lang="en-GB" sz="2400" b="1" dirty="0" smtClean="0">
                <a:solidFill>
                  <a:schemeClr val="tx2"/>
                </a:solidFill>
              </a:rPr>
              <a:t> effect of bunch intensity</a:t>
            </a:r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72913" y="1005587"/>
            <a:ext cx="4530557" cy="24160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Bef>
                <a:spcPts val="600"/>
              </a:spcBef>
              <a:buClr>
                <a:schemeClr val="tx2"/>
              </a:buClr>
            </a:pPr>
            <a:r>
              <a:rPr lang="en-GB" sz="1700" dirty="0" smtClean="0">
                <a:solidFill>
                  <a:schemeClr val="tx2"/>
                </a:solidFill>
              </a:rPr>
              <a:t>Assessed with </a:t>
            </a:r>
            <a:r>
              <a:rPr lang="en-GB" sz="1700" dirty="0" err="1" smtClean="0">
                <a:solidFill>
                  <a:schemeClr val="tx2"/>
                </a:solidFill>
              </a:rPr>
              <a:t>PyECLOUD</a:t>
            </a:r>
            <a:r>
              <a:rPr lang="en-GB" sz="1700" dirty="0" smtClean="0">
                <a:solidFill>
                  <a:schemeClr val="tx2"/>
                </a:solidFill>
              </a:rPr>
              <a:t> simulations:</a:t>
            </a:r>
          </a:p>
          <a:p>
            <a:pPr marL="285750" lvl="1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sz="1700" dirty="0" smtClean="0">
                <a:solidFill>
                  <a:schemeClr val="tx2"/>
                </a:solidFill>
              </a:rPr>
              <a:t>The </a:t>
            </a:r>
            <a:r>
              <a:rPr lang="en-GB" sz="1700" b="1" dirty="0" smtClean="0">
                <a:solidFill>
                  <a:srgbClr val="FF0000"/>
                </a:solidFill>
              </a:rPr>
              <a:t>dependence</a:t>
            </a:r>
            <a:r>
              <a:rPr lang="en-GB" sz="1700" dirty="0" smtClean="0">
                <a:solidFill>
                  <a:schemeClr val="tx2"/>
                </a:solidFill>
              </a:rPr>
              <a:t> of the heat load </a:t>
            </a:r>
            <a:r>
              <a:rPr lang="en-GB" sz="1700" b="1" dirty="0" smtClean="0">
                <a:solidFill>
                  <a:srgbClr val="FF0000"/>
                </a:solidFill>
              </a:rPr>
              <a:t>on the bunch intensity</a:t>
            </a:r>
            <a:r>
              <a:rPr lang="en-GB" sz="1700" dirty="0" smtClean="0">
                <a:solidFill>
                  <a:schemeClr val="tx2"/>
                </a:solidFill>
              </a:rPr>
              <a:t> strongly depends on the </a:t>
            </a:r>
            <a:r>
              <a:rPr lang="en-GB" sz="1700" b="1" dirty="0" smtClean="0">
                <a:solidFill>
                  <a:srgbClr val="FF0000"/>
                </a:solidFill>
              </a:rPr>
              <a:t>surface properties </a:t>
            </a:r>
            <a:r>
              <a:rPr lang="en-GB" sz="1700" dirty="0" smtClean="0">
                <a:solidFill>
                  <a:schemeClr val="tx2"/>
                </a:solidFill>
              </a:rPr>
              <a:t>(SEY parameter)</a:t>
            </a:r>
          </a:p>
          <a:p>
            <a:pPr marL="285750" lvl="1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1700" dirty="0" smtClean="0">
                <a:solidFill>
                  <a:schemeClr val="tx2"/>
                </a:solidFill>
              </a:rPr>
              <a:t>The expected dependence on the bunch intensity is </a:t>
            </a:r>
            <a:r>
              <a:rPr lang="en-US" sz="1700" b="1" dirty="0" smtClean="0">
                <a:solidFill>
                  <a:srgbClr val="FF0000"/>
                </a:solidFill>
              </a:rPr>
              <a:t>strongly non linear </a:t>
            </a:r>
          </a:p>
          <a:p>
            <a:pPr marL="285750" lvl="1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1700" dirty="0" smtClean="0">
                <a:solidFill>
                  <a:schemeClr val="tx2"/>
                </a:solidFill>
              </a:rPr>
              <a:t>Full </a:t>
            </a:r>
            <a:r>
              <a:rPr lang="en-US" sz="1700" b="1" dirty="0" smtClean="0">
                <a:solidFill>
                  <a:srgbClr val="FF0000"/>
                </a:solidFill>
              </a:rPr>
              <a:t>experimental validation </a:t>
            </a:r>
            <a:r>
              <a:rPr lang="en-US" sz="1700" dirty="0" smtClean="0">
                <a:solidFill>
                  <a:schemeClr val="tx2"/>
                </a:solidFill>
              </a:rPr>
              <a:t>of these curves </a:t>
            </a:r>
            <a:r>
              <a:rPr lang="en-US" sz="1700" b="1" dirty="0" smtClean="0">
                <a:solidFill>
                  <a:srgbClr val="FF0000"/>
                </a:solidFill>
              </a:rPr>
              <a:t>possible only after LS2</a:t>
            </a:r>
            <a:endParaRPr lang="en-GB" sz="1700" b="1" dirty="0" smtClean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590013" y="782200"/>
            <a:ext cx="1828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charset="0"/>
                <a:ea typeface="Arial" charset="0"/>
                <a:cs typeface="Arial" charset="0"/>
              </a:rPr>
              <a:t>Dipole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76053" y="3849250"/>
            <a:ext cx="1828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charset="0"/>
                <a:ea typeface="Arial" charset="0"/>
                <a:cs typeface="Arial" charset="0"/>
              </a:rPr>
              <a:t>Quadrupole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586203" y="3853060"/>
            <a:ext cx="1828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charset="0"/>
                <a:ea typeface="Arial" charset="0"/>
                <a:cs typeface="Arial" charset="0"/>
              </a:rPr>
              <a:t>Drift</a:t>
            </a:r>
          </a:p>
        </p:txBody>
      </p:sp>
    </p:spTree>
    <p:extLst>
      <p:ext uri="{BB962C8B-B14F-4D97-AF65-F5344CB8AC3E}">
        <p14:creationId xmlns:p14="http://schemas.microsoft.com/office/powerpoint/2010/main" val="2107379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88" y="1800663"/>
            <a:ext cx="2591023" cy="246875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430" b="48269"/>
          <a:stretch/>
        </p:blipFill>
        <p:spPr>
          <a:xfrm>
            <a:off x="1910889" y="1745452"/>
            <a:ext cx="7899401" cy="2534855"/>
          </a:xfrm>
          <a:prstGeom prst="rect">
            <a:avLst/>
          </a:prstGeom>
        </p:spPr>
      </p:pic>
      <p:grpSp>
        <p:nvGrpSpPr>
          <p:cNvPr id="7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9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10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SEY estimates for present LHC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 flipH="1">
            <a:off x="1079715" y="3517458"/>
            <a:ext cx="7031444" cy="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1548507" y="2997200"/>
            <a:ext cx="6570604" cy="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1553112" y="2999470"/>
            <a:ext cx="0" cy="961841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102"/>
          <a:stretch/>
        </p:blipFill>
        <p:spPr>
          <a:xfrm>
            <a:off x="366026" y="4299274"/>
            <a:ext cx="1068572" cy="1547038"/>
          </a:xfrm>
          <a:prstGeom prst="rect">
            <a:avLst/>
          </a:prstGeom>
        </p:spPr>
      </p:pic>
      <p:cxnSp>
        <p:nvCxnSpPr>
          <p:cNvPr id="18" name="Straight Connector 17"/>
          <p:cNvCxnSpPr/>
          <p:nvPr/>
        </p:nvCxnSpPr>
        <p:spPr>
          <a:xfrm flipV="1">
            <a:off x="1086560" y="3518115"/>
            <a:ext cx="0" cy="443197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1212206" y="583426"/>
            <a:ext cx="7781934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Bef>
                <a:spcPts val="600"/>
              </a:spcBef>
              <a:buClr>
                <a:schemeClr val="tx2"/>
              </a:buClr>
            </a:pPr>
            <a:r>
              <a:rPr lang="en-US" sz="1700" b="1" dirty="0" smtClean="0">
                <a:solidFill>
                  <a:srgbClr val="FF0000"/>
                </a:solidFill>
              </a:rPr>
              <a:t>SEY estimates </a:t>
            </a:r>
            <a:r>
              <a:rPr lang="en-US" sz="1700" dirty="0" smtClean="0">
                <a:solidFill>
                  <a:schemeClr val="tx2"/>
                </a:solidFill>
              </a:rPr>
              <a:t>can be made by comparing </a:t>
            </a:r>
            <a:r>
              <a:rPr lang="en-US" sz="1700" b="1" dirty="0" smtClean="0">
                <a:solidFill>
                  <a:srgbClr val="FF0000"/>
                </a:solidFill>
              </a:rPr>
              <a:t>heat load measurements </a:t>
            </a:r>
            <a:r>
              <a:rPr lang="en-US" sz="1700" dirty="0" smtClean="0">
                <a:solidFill>
                  <a:schemeClr val="tx2"/>
                </a:solidFill>
              </a:rPr>
              <a:t>against simulations for LHC beam parameters (assuming uniform SEY over each half cell)</a:t>
            </a:r>
            <a:endParaRPr lang="en-GB" sz="1700" dirty="0" smtClean="0">
              <a:solidFill>
                <a:schemeClr val="tx2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020150" y="5050275"/>
            <a:ext cx="58913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Avg. high load sectors (S12, S81): 		SEY = ~</a:t>
            </a:r>
            <a:r>
              <a:rPr lang="en-US" b="1" dirty="0" smtClean="0">
                <a:solidFill>
                  <a:srgbClr val="FF0000"/>
                </a:solidFill>
              </a:rPr>
              <a:t>1.35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b="1" dirty="0" smtClean="0">
                <a:solidFill>
                  <a:schemeClr val="accent6"/>
                </a:solidFill>
              </a:rPr>
              <a:t>Avg. low load sectors (S34, S45, S56, S67): 	SEY = ~</a:t>
            </a:r>
            <a:r>
              <a:rPr lang="en-US" b="1" dirty="0" smtClean="0">
                <a:solidFill>
                  <a:schemeClr val="accent6"/>
                </a:solidFill>
              </a:rPr>
              <a:t>1.25</a:t>
            </a:r>
            <a:endParaRPr lang="en-US" b="1" dirty="0" smtClean="0">
              <a:solidFill>
                <a:schemeClr val="accent6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027322" y="4705089"/>
            <a:ext cx="3305408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Bef>
                <a:spcPts val="600"/>
              </a:spcBef>
              <a:buClr>
                <a:schemeClr val="tx2"/>
              </a:buClr>
            </a:pPr>
            <a:r>
              <a:rPr lang="en-US" sz="1700" dirty="0" smtClean="0">
                <a:solidFill>
                  <a:schemeClr val="tx2"/>
                </a:solidFill>
              </a:rPr>
              <a:t>Based on these assumptions:</a:t>
            </a:r>
            <a:endParaRPr lang="en-GB" sz="1700" dirty="0" smtClean="0">
              <a:solidFill>
                <a:schemeClr val="tx2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926121" y="1707555"/>
            <a:ext cx="798653" cy="1967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451709" y="1488930"/>
            <a:ext cx="1828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u="sng" dirty="0" smtClean="0">
                <a:solidFill>
                  <a:srgbClr val="FF0000"/>
                </a:solidFill>
              </a:rPr>
              <a:t>Simulations</a:t>
            </a:r>
            <a:endParaRPr lang="en-US" sz="1600" b="1" u="sng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886150" y="1488930"/>
            <a:ext cx="61395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u="sng" dirty="0" smtClean="0">
                <a:solidFill>
                  <a:srgbClr val="FF0000"/>
                </a:solidFill>
              </a:rPr>
              <a:t>Measurements</a:t>
            </a:r>
            <a:endParaRPr lang="en-US" sz="1600" b="1" u="sng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206943" y="1923378"/>
            <a:ext cx="182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 smtClean="0">
                <a:solidFill>
                  <a:srgbClr val="7F7FFF"/>
                </a:solidFill>
                <a:latin typeface="Arial" charset="0"/>
                <a:ea typeface="Arial" charset="0"/>
                <a:cs typeface="Arial" charset="0"/>
              </a:rPr>
              <a:t>450 GeV</a:t>
            </a:r>
          </a:p>
          <a:p>
            <a:pPr algn="r"/>
            <a:r>
              <a:rPr lang="en-US" sz="1400" b="1" dirty="0" smtClean="0">
                <a:solidFill>
                  <a:srgbClr val="FF7F7F"/>
                </a:solidFill>
                <a:latin typeface="Arial" charset="0"/>
                <a:ea typeface="Arial" charset="0"/>
                <a:cs typeface="Arial" charset="0"/>
              </a:rPr>
              <a:t>6.5 </a:t>
            </a:r>
            <a:r>
              <a:rPr lang="en-US" sz="1400" b="1" dirty="0" err="1" smtClean="0">
                <a:solidFill>
                  <a:srgbClr val="FF7F7F"/>
                </a:solidFill>
                <a:latin typeface="Arial" charset="0"/>
                <a:ea typeface="Arial" charset="0"/>
                <a:cs typeface="Arial" charset="0"/>
              </a:rPr>
              <a:t>TeV</a:t>
            </a:r>
            <a:endParaRPr lang="en-US" sz="1400" b="1" dirty="0">
              <a:solidFill>
                <a:srgbClr val="FF7F7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35083" y="1936630"/>
            <a:ext cx="1828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charset="0"/>
                <a:ea typeface="Arial" charset="0"/>
                <a:cs typeface="Arial" charset="0"/>
              </a:rPr>
              <a:t>6.5 </a:t>
            </a:r>
            <a:r>
              <a:rPr lang="en-US" sz="1400" b="1" dirty="0" err="1" smtClean="0">
                <a:latin typeface="Arial" charset="0"/>
                <a:ea typeface="Arial" charset="0"/>
                <a:cs typeface="Arial" charset="0"/>
              </a:rPr>
              <a:t>TeV</a:t>
            </a:r>
            <a:endParaRPr lang="en-US" sz="1400" b="1" dirty="0" smtClean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98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000" y="526472"/>
            <a:ext cx="6912000" cy="4320000"/>
          </a:xfrm>
          <a:prstGeom prst="rect">
            <a:avLst/>
          </a:prstGeom>
        </p:spPr>
      </p:pic>
      <p:grpSp>
        <p:nvGrpSpPr>
          <p:cNvPr id="4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Arc heat loads: simulations for HL-LHC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 rot="16200000">
            <a:off x="4610071" y="1633201"/>
            <a:ext cx="163936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 algn="r">
              <a:spcBef>
                <a:spcPts val="600"/>
              </a:spcBef>
              <a:buClr>
                <a:schemeClr val="tx2"/>
              </a:buClr>
              <a:defRPr/>
            </a:pPr>
            <a:r>
              <a:rPr lang="en-US" sz="1400" b="1" smtClean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HL-LHC</a:t>
            </a:r>
            <a:endParaRPr lang="en-US" sz="1400" b="1" dirty="0" smtClean="0">
              <a:solidFill>
                <a:schemeClr val="accent1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 flipH="1">
            <a:off x="1820884" y="2643896"/>
            <a:ext cx="4069277" cy="1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1821787" y="2353816"/>
            <a:ext cx="219207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Bef>
                <a:spcPts val="600"/>
              </a:spcBef>
              <a:buClr>
                <a:schemeClr val="tx2"/>
              </a:buClr>
              <a:defRPr/>
            </a:pPr>
            <a:r>
              <a:rPr lang="en-US" sz="1400" b="1" dirty="0" smtClean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8 kW/arc (~160W/</a:t>
            </a:r>
            <a:r>
              <a:rPr lang="en-US" sz="1400" b="1" dirty="0" err="1" smtClean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hcell</a:t>
            </a:r>
            <a:r>
              <a:rPr lang="en-US" sz="1400" b="1" dirty="0" smtClean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)</a:t>
            </a:r>
            <a:endParaRPr lang="en-US" sz="1400" b="1" dirty="0">
              <a:solidFill>
                <a:schemeClr val="accent1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534877" y="950026"/>
            <a:ext cx="0" cy="3360717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6852509" y="2861659"/>
            <a:ext cx="0" cy="510637"/>
          </a:xfrm>
          <a:prstGeom prst="straightConnector1">
            <a:avLst/>
          </a:prstGeom>
          <a:ln w="19050">
            <a:solidFill>
              <a:srgbClr val="FF0000"/>
            </a:solidFill>
            <a:headEnd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5944953" y="3367401"/>
            <a:ext cx="1845705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>
              <a:spcBef>
                <a:spcPts val="600"/>
              </a:spcBef>
              <a:buClr>
                <a:schemeClr val="tx2"/>
              </a:buClr>
            </a:pPr>
            <a:r>
              <a:rPr lang="en-US" sz="1700" dirty="0" smtClean="0">
                <a:solidFill>
                  <a:schemeClr val="tx2"/>
                </a:solidFill>
              </a:rPr>
              <a:t>Present situation in the </a:t>
            </a:r>
            <a:r>
              <a:rPr lang="en-US" sz="1700" b="1" dirty="0" smtClean="0">
                <a:solidFill>
                  <a:srgbClr val="FF0000"/>
                </a:solidFill>
              </a:rPr>
              <a:t>low-load sectors</a:t>
            </a:r>
            <a:endParaRPr lang="en-US" sz="1700" b="1" dirty="0" smtClean="0">
              <a:solidFill>
                <a:schemeClr val="tx2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528911" y="4852784"/>
            <a:ext cx="818074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1700" dirty="0" smtClean="0">
                <a:solidFill>
                  <a:schemeClr val="tx2"/>
                </a:solidFill>
              </a:rPr>
              <a:t>For high bunch intensity </a:t>
            </a:r>
            <a:r>
              <a:rPr lang="en-US" sz="1700" b="1" dirty="0" smtClean="0">
                <a:solidFill>
                  <a:srgbClr val="FF0000"/>
                </a:solidFill>
              </a:rPr>
              <a:t>significant heat load is observed already for low SEY </a:t>
            </a:r>
            <a:r>
              <a:rPr lang="en-US" sz="1700" dirty="0" smtClean="0">
                <a:solidFill>
                  <a:schemeClr val="tx2"/>
                </a:solidFill>
              </a:rPr>
              <a:t>(from impedance, synchrotron radiation, photoelectrons in the drifts)</a:t>
            </a:r>
          </a:p>
          <a:p>
            <a:pPr marL="285750" lvl="1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1700" dirty="0" smtClean="0">
                <a:solidFill>
                  <a:schemeClr val="tx2"/>
                </a:solidFill>
              </a:rPr>
              <a:t>Present conditioning achieved in the </a:t>
            </a:r>
            <a:r>
              <a:rPr lang="en-US" sz="1700" b="1" dirty="0" smtClean="0">
                <a:solidFill>
                  <a:srgbClr val="FF0000"/>
                </a:solidFill>
              </a:rPr>
              <a:t>low-load sectors </a:t>
            </a:r>
            <a:r>
              <a:rPr lang="en-US" sz="1700" dirty="0" smtClean="0">
                <a:solidFill>
                  <a:schemeClr val="tx2"/>
                </a:solidFill>
              </a:rPr>
              <a:t>is </a:t>
            </a:r>
            <a:r>
              <a:rPr lang="en-US" sz="1700" b="1" dirty="0" smtClean="0">
                <a:solidFill>
                  <a:srgbClr val="FF0000"/>
                </a:solidFill>
              </a:rPr>
              <a:t>compatible with HL-LHC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5949537" y="1021278"/>
            <a:ext cx="2612571" cy="1484416"/>
            <a:chOff x="5949537" y="1021278"/>
            <a:chExt cx="2612571" cy="1484416"/>
          </a:xfrm>
        </p:grpSpPr>
        <p:sp>
          <p:nvSpPr>
            <p:cNvPr id="8" name="Rectangle 7"/>
            <p:cNvSpPr/>
            <p:nvPr/>
          </p:nvSpPr>
          <p:spPr>
            <a:xfrm>
              <a:off x="5949537" y="1021278"/>
              <a:ext cx="2612571" cy="148441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0817" t="12874" r="21623" b="55514"/>
            <a:stretch/>
          </p:blipFill>
          <p:spPr>
            <a:xfrm>
              <a:off x="6032665" y="1104405"/>
              <a:ext cx="522514" cy="1365662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6503718" y="1879271"/>
              <a:ext cx="157767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 charset="0"/>
                  <a:ea typeface="Arial" charset="0"/>
                  <a:cs typeface="Arial" charset="0"/>
                </a:rPr>
                <a:t>e-cloud in dipoles</a:t>
              </a:r>
              <a:endParaRPr lang="en-US" sz="140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503718" y="2147455"/>
              <a:ext cx="19944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 charset="0"/>
                  <a:ea typeface="Arial" charset="0"/>
                  <a:cs typeface="Arial" charset="0"/>
                </a:rPr>
                <a:t>e-cloud in quadrupoles</a:t>
              </a:r>
              <a:endParaRPr lang="en-US" sz="140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503718" y="1611086"/>
              <a:ext cx="139814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 charset="0"/>
                  <a:ea typeface="Arial" charset="0"/>
                  <a:cs typeface="Arial" charset="0"/>
                </a:rPr>
                <a:t>e-cloud </a:t>
              </a:r>
              <a:r>
                <a:rPr lang="en-US" sz="1400" smtClean="0">
                  <a:latin typeface="Arial" charset="0"/>
                  <a:ea typeface="Arial" charset="0"/>
                  <a:cs typeface="Arial" charset="0"/>
                </a:rPr>
                <a:t>in drifts</a:t>
              </a:r>
              <a:endParaRPr lang="en-US" sz="140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503718" y="1342901"/>
              <a:ext cx="106952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smtClean="0">
                  <a:latin typeface="Arial" charset="0"/>
                  <a:ea typeface="Arial" charset="0"/>
                  <a:cs typeface="Arial" charset="0"/>
                </a:rPr>
                <a:t>Impedance</a:t>
              </a:r>
              <a:endParaRPr lang="en-US" sz="140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503718" y="1074716"/>
              <a:ext cx="188545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 charset="0"/>
                  <a:ea typeface="Arial" charset="0"/>
                  <a:cs typeface="Arial" charset="0"/>
                </a:rPr>
                <a:t>Synchrotron radiation</a:t>
              </a:r>
              <a:endParaRPr lang="en-US" sz="1400" dirty="0">
                <a:latin typeface="Arial" charset="0"/>
                <a:ea typeface="Arial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46332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000" y="526472"/>
            <a:ext cx="6912000" cy="4320000"/>
          </a:xfrm>
          <a:prstGeom prst="rect">
            <a:avLst/>
          </a:prstGeom>
        </p:spPr>
      </p:pic>
      <p:grpSp>
        <p:nvGrpSpPr>
          <p:cNvPr id="4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Arc heat loads: simulations for HL-LHC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 rot="16200000">
            <a:off x="4610071" y="1633201"/>
            <a:ext cx="163936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 algn="r">
              <a:spcBef>
                <a:spcPts val="600"/>
              </a:spcBef>
              <a:buClr>
                <a:schemeClr val="tx2"/>
              </a:buClr>
              <a:defRPr/>
            </a:pPr>
            <a:r>
              <a:rPr lang="en-US" sz="1400" b="1" smtClean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HL-LHC</a:t>
            </a:r>
            <a:endParaRPr lang="en-US" sz="1400" b="1" dirty="0" smtClean="0">
              <a:solidFill>
                <a:schemeClr val="accent1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1820884" y="2643896"/>
            <a:ext cx="4069277" cy="1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1821787" y="2353816"/>
            <a:ext cx="219207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Bef>
                <a:spcPts val="600"/>
              </a:spcBef>
              <a:buClr>
                <a:schemeClr val="tx2"/>
              </a:buClr>
              <a:defRPr/>
            </a:pPr>
            <a:r>
              <a:rPr lang="en-US" sz="1400" b="1" dirty="0" smtClean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8 kW/arc (~160W/</a:t>
            </a:r>
            <a:r>
              <a:rPr lang="en-US" sz="1400" b="1" dirty="0" err="1" smtClean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hcell</a:t>
            </a:r>
            <a:r>
              <a:rPr lang="en-US" sz="1400" b="1" dirty="0" smtClean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)</a:t>
            </a:r>
            <a:endParaRPr lang="en-US" sz="1400" b="1" dirty="0">
              <a:solidFill>
                <a:schemeClr val="accent1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5534877" y="950026"/>
            <a:ext cx="0" cy="3360717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528911" y="4852784"/>
            <a:ext cx="818074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1700" dirty="0" smtClean="0">
                <a:solidFill>
                  <a:schemeClr val="tx2"/>
                </a:solidFill>
              </a:rPr>
              <a:t>For high bunch intensity </a:t>
            </a:r>
            <a:r>
              <a:rPr lang="en-US" sz="1700" b="1" dirty="0" smtClean="0">
                <a:solidFill>
                  <a:srgbClr val="FF0000"/>
                </a:solidFill>
              </a:rPr>
              <a:t>significant heat load is observed already for low SEY </a:t>
            </a:r>
            <a:r>
              <a:rPr lang="en-US" sz="1700" dirty="0" smtClean="0">
                <a:solidFill>
                  <a:schemeClr val="tx2"/>
                </a:solidFill>
              </a:rPr>
              <a:t>(from impedance, synchrotron radiation, photoelectrons in the drifts)</a:t>
            </a:r>
          </a:p>
          <a:p>
            <a:pPr marL="285750" lvl="1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1700" dirty="0" smtClean="0">
                <a:solidFill>
                  <a:schemeClr val="tx2"/>
                </a:solidFill>
              </a:rPr>
              <a:t>Present conditioning achieved in the </a:t>
            </a:r>
            <a:r>
              <a:rPr lang="en-US" sz="1700" b="1" dirty="0" smtClean="0">
                <a:solidFill>
                  <a:srgbClr val="FF0000"/>
                </a:solidFill>
              </a:rPr>
              <a:t>low-load sectors </a:t>
            </a:r>
            <a:r>
              <a:rPr lang="en-US" sz="1700" dirty="0" smtClean="0">
                <a:solidFill>
                  <a:schemeClr val="tx2"/>
                </a:solidFill>
              </a:rPr>
              <a:t>is </a:t>
            </a:r>
            <a:r>
              <a:rPr lang="en-US" sz="1700" b="1" dirty="0" smtClean="0">
                <a:solidFill>
                  <a:srgbClr val="FF0000"/>
                </a:solidFill>
              </a:rPr>
              <a:t>compatible with HL-LHC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5949537" y="1021278"/>
            <a:ext cx="2612571" cy="1484416"/>
            <a:chOff x="5949537" y="1021278"/>
            <a:chExt cx="2612571" cy="1484416"/>
          </a:xfrm>
        </p:grpSpPr>
        <p:sp>
          <p:nvSpPr>
            <p:cNvPr id="20" name="Rectangle 19"/>
            <p:cNvSpPr/>
            <p:nvPr/>
          </p:nvSpPr>
          <p:spPr>
            <a:xfrm>
              <a:off x="5949537" y="1021278"/>
              <a:ext cx="2612571" cy="148441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1" name="Picture 20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0817" t="12874" r="21623" b="55514"/>
            <a:stretch/>
          </p:blipFill>
          <p:spPr>
            <a:xfrm>
              <a:off x="6032665" y="1104405"/>
              <a:ext cx="522514" cy="1365662"/>
            </a:xfrm>
            <a:prstGeom prst="rect">
              <a:avLst/>
            </a:prstGeom>
          </p:spPr>
        </p:pic>
        <p:sp>
          <p:nvSpPr>
            <p:cNvPr id="22" name="TextBox 21"/>
            <p:cNvSpPr txBox="1"/>
            <p:nvPr/>
          </p:nvSpPr>
          <p:spPr>
            <a:xfrm>
              <a:off x="6503718" y="1879271"/>
              <a:ext cx="157767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 charset="0"/>
                  <a:ea typeface="Arial" charset="0"/>
                  <a:cs typeface="Arial" charset="0"/>
                </a:rPr>
                <a:t>e-cloud in dipoles</a:t>
              </a:r>
              <a:endParaRPr lang="en-US" sz="140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503718" y="2147455"/>
              <a:ext cx="19944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 charset="0"/>
                  <a:ea typeface="Arial" charset="0"/>
                  <a:cs typeface="Arial" charset="0"/>
                </a:rPr>
                <a:t>e-cloud in quadrupoles</a:t>
              </a:r>
              <a:endParaRPr lang="en-US" sz="140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503718" y="1611086"/>
              <a:ext cx="139814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 charset="0"/>
                  <a:ea typeface="Arial" charset="0"/>
                  <a:cs typeface="Arial" charset="0"/>
                </a:rPr>
                <a:t>e-cloud </a:t>
              </a:r>
              <a:r>
                <a:rPr lang="en-US" sz="1400" smtClean="0">
                  <a:latin typeface="Arial" charset="0"/>
                  <a:ea typeface="Arial" charset="0"/>
                  <a:cs typeface="Arial" charset="0"/>
                </a:rPr>
                <a:t>in drifts</a:t>
              </a:r>
              <a:endParaRPr lang="en-US" sz="140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503718" y="1342901"/>
              <a:ext cx="106952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smtClean="0">
                  <a:latin typeface="Arial" charset="0"/>
                  <a:ea typeface="Arial" charset="0"/>
                  <a:cs typeface="Arial" charset="0"/>
                </a:rPr>
                <a:t>Impedance</a:t>
              </a:r>
              <a:endParaRPr lang="en-US" sz="140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503718" y="1074716"/>
              <a:ext cx="188545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 charset="0"/>
                  <a:ea typeface="Arial" charset="0"/>
                  <a:cs typeface="Arial" charset="0"/>
                </a:rPr>
                <a:t>Synchrotron radiation</a:t>
              </a:r>
              <a:endParaRPr lang="en-US" sz="1400" dirty="0">
                <a:latin typeface="Arial" charset="0"/>
                <a:ea typeface="Arial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61926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528911" y="4852784"/>
            <a:ext cx="8429352" cy="1892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1700" dirty="0" smtClean="0">
                <a:solidFill>
                  <a:schemeClr val="tx2"/>
                </a:solidFill>
              </a:rPr>
              <a:t>For high bunch intensity </a:t>
            </a:r>
            <a:r>
              <a:rPr lang="en-US" sz="1700" b="1" dirty="0" smtClean="0">
                <a:solidFill>
                  <a:srgbClr val="FF0000"/>
                </a:solidFill>
              </a:rPr>
              <a:t>significant heat load is observed already for low SEY </a:t>
            </a:r>
            <a:r>
              <a:rPr lang="en-US" sz="1700" dirty="0" smtClean="0">
                <a:solidFill>
                  <a:schemeClr val="tx2"/>
                </a:solidFill>
              </a:rPr>
              <a:t>(from impedance, synchrotron radiation, photoelectrons in the drifts)</a:t>
            </a:r>
          </a:p>
          <a:p>
            <a:pPr marL="285750" lvl="1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1700" dirty="0" smtClean="0">
                <a:solidFill>
                  <a:schemeClr val="tx2"/>
                </a:solidFill>
              </a:rPr>
              <a:t>Present conditioning achieved in the </a:t>
            </a:r>
            <a:r>
              <a:rPr lang="en-US" sz="1700" b="1" dirty="0" smtClean="0">
                <a:solidFill>
                  <a:srgbClr val="FF0000"/>
                </a:solidFill>
              </a:rPr>
              <a:t>low-load sectors </a:t>
            </a:r>
            <a:r>
              <a:rPr lang="en-US" sz="1700" dirty="0" smtClean="0">
                <a:solidFill>
                  <a:schemeClr val="tx2"/>
                </a:solidFill>
              </a:rPr>
              <a:t>is </a:t>
            </a:r>
            <a:r>
              <a:rPr lang="en-US" sz="1700" b="1" dirty="0" smtClean="0">
                <a:solidFill>
                  <a:srgbClr val="FF0000"/>
                </a:solidFill>
              </a:rPr>
              <a:t>compatible with HL-LHC</a:t>
            </a:r>
          </a:p>
          <a:p>
            <a:pPr marL="285750" lvl="1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1700" dirty="0" smtClean="0">
                <a:solidFill>
                  <a:schemeClr val="tx2"/>
                </a:solidFill>
              </a:rPr>
              <a:t>Expected heat load for the </a:t>
            </a:r>
            <a:r>
              <a:rPr lang="en-US" sz="1700" b="1" dirty="0" smtClean="0">
                <a:solidFill>
                  <a:srgbClr val="FF0000"/>
                </a:solidFill>
              </a:rPr>
              <a:t>high-load sectors </a:t>
            </a:r>
            <a:r>
              <a:rPr lang="en-US" sz="1700" dirty="0" smtClean="0">
                <a:solidFill>
                  <a:schemeClr val="tx2"/>
                </a:solidFill>
              </a:rPr>
              <a:t>is </a:t>
            </a:r>
            <a:r>
              <a:rPr lang="en-US" sz="1700" b="1" dirty="0" smtClean="0">
                <a:solidFill>
                  <a:srgbClr val="FF0000"/>
                </a:solidFill>
              </a:rPr>
              <a:t>~10 </a:t>
            </a:r>
            <a:r>
              <a:rPr lang="en-US" sz="1700" b="1" dirty="0" smtClean="0">
                <a:solidFill>
                  <a:srgbClr val="FF0000"/>
                </a:solidFill>
              </a:rPr>
              <a:t>kW/arc </a:t>
            </a:r>
            <a:r>
              <a:rPr lang="en-US" sz="1700" b="1" dirty="0" smtClean="0">
                <a:solidFill>
                  <a:srgbClr val="FF0000"/>
                </a:solidFill>
                <a:sym typeface="Wingdings"/>
              </a:rPr>
              <a:t> not acceptable for HL-LHC</a:t>
            </a:r>
            <a:endParaRPr lang="en-US" sz="1700" b="1" dirty="0">
              <a:solidFill>
                <a:srgbClr val="FF0000"/>
              </a:solidFill>
            </a:endParaRPr>
          </a:p>
          <a:p>
            <a:pPr marL="742950" lvl="2" indent="-285750">
              <a:spcBef>
                <a:spcPts val="600"/>
              </a:spcBef>
              <a:buClr>
                <a:schemeClr val="tx2"/>
              </a:buClr>
              <a:buFont typeface="Wingdings" charset="2"/>
              <a:buChar char="à"/>
            </a:pP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Ongoing work to identify and suppress the source of differences among arcs is very important for HL-LHC</a:t>
            </a:r>
            <a:endParaRPr lang="en-US" sz="1700" b="1" dirty="0" smtClean="0">
              <a:solidFill>
                <a:srgbClr val="FF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000" y="526472"/>
            <a:ext cx="6912000" cy="4320000"/>
          </a:xfrm>
          <a:prstGeom prst="rect">
            <a:avLst/>
          </a:prstGeom>
        </p:spPr>
      </p:pic>
      <p:grpSp>
        <p:nvGrpSpPr>
          <p:cNvPr id="4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Arc heat loads: simulations for HL-LHC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 rot="16200000">
            <a:off x="4610071" y="1633201"/>
            <a:ext cx="163936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 algn="r">
              <a:spcBef>
                <a:spcPts val="600"/>
              </a:spcBef>
              <a:buClr>
                <a:schemeClr val="tx2"/>
              </a:buClr>
              <a:defRPr/>
            </a:pPr>
            <a:r>
              <a:rPr lang="en-US" sz="1400" b="1" smtClean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HL-LHC</a:t>
            </a:r>
            <a:endParaRPr lang="en-US" sz="1400" b="1" dirty="0" smtClean="0">
              <a:solidFill>
                <a:schemeClr val="accent1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1820884" y="2643896"/>
            <a:ext cx="4069277" cy="1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1821787" y="2353816"/>
            <a:ext cx="219207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Bef>
                <a:spcPts val="600"/>
              </a:spcBef>
              <a:buClr>
                <a:schemeClr val="tx2"/>
              </a:buClr>
              <a:defRPr/>
            </a:pPr>
            <a:r>
              <a:rPr lang="en-US" sz="1400" b="1" dirty="0" smtClean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8 kW/arc (~160W/</a:t>
            </a:r>
            <a:r>
              <a:rPr lang="en-US" sz="1400" b="1" dirty="0" err="1" smtClean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hcell</a:t>
            </a:r>
            <a:r>
              <a:rPr lang="en-US" sz="1400" b="1" dirty="0" smtClean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)</a:t>
            </a:r>
            <a:endParaRPr lang="en-US" sz="1400" b="1" dirty="0">
              <a:solidFill>
                <a:schemeClr val="accent1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5534877" y="950026"/>
            <a:ext cx="0" cy="3360717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6863939" y="2827369"/>
            <a:ext cx="0" cy="510637"/>
          </a:xfrm>
          <a:prstGeom prst="straightConnector1">
            <a:avLst/>
          </a:prstGeom>
          <a:ln w="19050">
            <a:solidFill>
              <a:srgbClr val="FF0000"/>
            </a:solidFill>
            <a:headEnd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5956383" y="3333111"/>
            <a:ext cx="1845705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>
              <a:spcBef>
                <a:spcPts val="600"/>
              </a:spcBef>
              <a:buClr>
                <a:schemeClr val="tx2"/>
              </a:buClr>
            </a:pPr>
            <a:r>
              <a:rPr lang="en-US" sz="1700" dirty="0" smtClean="0">
                <a:solidFill>
                  <a:schemeClr val="tx2"/>
                </a:solidFill>
              </a:rPr>
              <a:t>Present situation in the </a:t>
            </a:r>
            <a:r>
              <a:rPr lang="en-US" sz="1700" b="1" dirty="0" smtClean="0">
                <a:solidFill>
                  <a:srgbClr val="FF0000"/>
                </a:solidFill>
              </a:rPr>
              <a:t>high-load sectors</a:t>
            </a:r>
            <a:endParaRPr lang="en-US" sz="1700" b="1" dirty="0" smtClean="0">
              <a:solidFill>
                <a:schemeClr val="tx2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5949537" y="1021278"/>
            <a:ext cx="2612571" cy="1484416"/>
            <a:chOff x="5949537" y="1021278"/>
            <a:chExt cx="2612571" cy="1484416"/>
          </a:xfrm>
        </p:grpSpPr>
        <p:sp>
          <p:nvSpPr>
            <p:cNvPr id="18" name="Rectangle 17"/>
            <p:cNvSpPr/>
            <p:nvPr/>
          </p:nvSpPr>
          <p:spPr>
            <a:xfrm>
              <a:off x="5949537" y="1021278"/>
              <a:ext cx="2612571" cy="148441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1" name="Picture 20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0817" t="12874" r="21623" b="55514"/>
            <a:stretch/>
          </p:blipFill>
          <p:spPr>
            <a:xfrm>
              <a:off x="6032665" y="1104405"/>
              <a:ext cx="522514" cy="1365662"/>
            </a:xfrm>
            <a:prstGeom prst="rect">
              <a:avLst/>
            </a:prstGeom>
          </p:spPr>
        </p:pic>
        <p:sp>
          <p:nvSpPr>
            <p:cNvPr id="24" name="TextBox 23"/>
            <p:cNvSpPr txBox="1"/>
            <p:nvPr/>
          </p:nvSpPr>
          <p:spPr>
            <a:xfrm>
              <a:off x="6503718" y="1879271"/>
              <a:ext cx="157767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 charset="0"/>
                  <a:ea typeface="Arial" charset="0"/>
                  <a:cs typeface="Arial" charset="0"/>
                </a:rPr>
                <a:t>e-cloud in dipoles</a:t>
              </a:r>
              <a:endParaRPr lang="en-US" sz="140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503718" y="2147455"/>
              <a:ext cx="19944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 charset="0"/>
                  <a:ea typeface="Arial" charset="0"/>
                  <a:cs typeface="Arial" charset="0"/>
                </a:rPr>
                <a:t>e-cloud in quadrupoles</a:t>
              </a:r>
              <a:endParaRPr lang="en-US" sz="140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503718" y="1611086"/>
              <a:ext cx="139814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 charset="0"/>
                  <a:ea typeface="Arial" charset="0"/>
                  <a:cs typeface="Arial" charset="0"/>
                </a:rPr>
                <a:t>e-cloud </a:t>
              </a:r>
              <a:r>
                <a:rPr lang="en-US" sz="1400" smtClean="0">
                  <a:latin typeface="Arial" charset="0"/>
                  <a:ea typeface="Arial" charset="0"/>
                  <a:cs typeface="Arial" charset="0"/>
                </a:rPr>
                <a:t>in drifts</a:t>
              </a:r>
              <a:endParaRPr lang="en-US" sz="140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503718" y="1342901"/>
              <a:ext cx="106952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smtClean="0">
                  <a:latin typeface="Arial" charset="0"/>
                  <a:ea typeface="Arial" charset="0"/>
                  <a:cs typeface="Arial" charset="0"/>
                </a:rPr>
                <a:t>Impedance</a:t>
              </a:r>
              <a:endParaRPr lang="en-US" sz="140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503718" y="1074716"/>
              <a:ext cx="188545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 charset="0"/>
                  <a:ea typeface="Arial" charset="0"/>
                  <a:cs typeface="Arial" charset="0"/>
                </a:rPr>
                <a:t>Synchrotron radiation</a:t>
              </a:r>
              <a:endParaRPr lang="en-US" sz="1400" dirty="0">
                <a:latin typeface="Arial" charset="0"/>
                <a:ea typeface="Arial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59592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000" y="526472"/>
            <a:ext cx="6912000" cy="4320000"/>
          </a:xfrm>
          <a:prstGeom prst="rect">
            <a:avLst/>
          </a:prstGeom>
        </p:spPr>
      </p:pic>
      <p:grpSp>
        <p:nvGrpSpPr>
          <p:cNvPr id="4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Arc heat loads: simulations for HL-LHC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 rot="16200000">
            <a:off x="4610071" y="1633201"/>
            <a:ext cx="163936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 algn="r">
              <a:spcBef>
                <a:spcPts val="600"/>
              </a:spcBef>
              <a:buClr>
                <a:schemeClr val="tx2"/>
              </a:buClr>
              <a:defRPr/>
            </a:pPr>
            <a:r>
              <a:rPr lang="en-US" sz="1400" b="1" smtClean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HL-LHC</a:t>
            </a:r>
            <a:endParaRPr lang="en-US" sz="1400" b="1" dirty="0" smtClean="0">
              <a:solidFill>
                <a:schemeClr val="accent1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1820884" y="2643896"/>
            <a:ext cx="4069277" cy="1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1821787" y="2353816"/>
            <a:ext cx="219207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Bef>
                <a:spcPts val="600"/>
              </a:spcBef>
              <a:buClr>
                <a:schemeClr val="tx2"/>
              </a:buClr>
              <a:defRPr/>
            </a:pPr>
            <a:r>
              <a:rPr lang="en-US" sz="1400" b="1" dirty="0" smtClean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8 kW/arc (~160W/</a:t>
            </a:r>
            <a:r>
              <a:rPr lang="en-US" sz="1400" b="1" dirty="0" err="1" smtClean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hcell</a:t>
            </a:r>
            <a:r>
              <a:rPr lang="en-US" sz="1400" b="1" dirty="0" smtClean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)</a:t>
            </a:r>
            <a:endParaRPr lang="en-US" sz="1400" b="1" dirty="0">
              <a:solidFill>
                <a:schemeClr val="accent1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5534877" y="950026"/>
            <a:ext cx="0" cy="3360717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528911" y="4852784"/>
            <a:ext cx="8257902" cy="1892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1700" dirty="0" smtClean="0">
                <a:solidFill>
                  <a:schemeClr val="tx2"/>
                </a:solidFill>
              </a:rPr>
              <a:t>For high bunch intensity </a:t>
            </a:r>
            <a:r>
              <a:rPr lang="en-US" sz="1700" b="1" dirty="0" smtClean="0">
                <a:solidFill>
                  <a:srgbClr val="FF0000"/>
                </a:solidFill>
              </a:rPr>
              <a:t>significant heat load is observed already for low SEY </a:t>
            </a:r>
            <a:r>
              <a:rPr lang="en-US" sz="1700" dirty="0" smtClean="0">
                <a:solidFill>
                  <a:schemeClr val="tx2"/>
                </a:solidFill>
              </a:rPr>
              <a:t>(from impedance, synchrotron radiation, photoelectrons in the drifts)</a:t>
            </a:r>
          </a:p>
          <a:p>
            <a:pPr marL="285750" lvl="1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1700" dirty="0" smtClean="0">
                <a:solidFill>
                  <a:schemeClr val="tx2"/>
                </a:solidFill>
              </a:rPr>
              <a:t>Present conditioning achieved in the </a:t>
            </a:r>
            <a:r>
              <a:rPr lang="en-US" sz="1700" b="1" dirty="0" smtClean="0">
                <a:solidFill>
                  <a:srgbClr val="FF0000"/>
                </a:solidFill>
              </a:rPr>
              <a:t>low-load sectors </a:t>
            </a:r>
            <a:r>
              <a:rPr lang="en-US" sz="1700" dirty="0" smtClean="0">
                <a:solidFill>
                  <a:schemeClr val="tx2"/>
                </a:solidFill>
              </a:rPr>
              <a:t>is </a:t>
            </a:r>
            <a:r>
              <a:rPr lang="en-US" sz="1700" b="1" dirty="0" smtClean="0">
                <a:solidFill>
                  <a:srgbClr val="FF0000"/>
                </a:solidFill>
              </a:rPr>
              <a:t>compatible with HL-LHC</a:t>
            </a:r>
          </a:p>
          <a:p>
            <a:pPr marL="285750" lvl="1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1700" dirty="0" smtClean="0">
                <a:solidFill>
                  <a:schemeClr val="tx2"/>
                </a:solidFill>
              </a:rPr>
              <a:t>Expected heat load for the </a:t>
            </a:r>
            <a:r>
              <a:rPr lang="en-US" sz="1700" b="1" dirty="0" smtClean="0">
                <a:solidFill>
                  <a:srgbClr val="FF0000"/>
                </a:solidFill>
              </a:rPr>
              <a:t>high-load sectors </a:t>
            </a:r>
            <a:r>
              <a:rPr lang="en-US" sz="1700" dirty="0" smtClean="0">
                <a:solidFill>
                  <a:schemeClr val="tx2"/>
                </a:solidFill>
              </a:rPr>
              <a:t>is </a:t>
            </a:r>
            <a:r>
              <a:rPr lang="en-US" sz="1700" b="1" dirty="0" smtClean="0">
                <a:solidFill>
                  <a:srgbClr val="FF0000"/>
                </a:solidFill>
              </a:rPr>
              <a:t>~10 </a:t>
            </a:r>
            <a:r>
              <a:rPr lang="en-US" sz="1700" b="1" dirty="0" smtClean="0">
                <a:solidFill>
                  <a:srgbClr val="FF0000"/>
                </a:solidFill>
              </a:rPr>
              <a:t>kW/arc</a:t>
            </a:r>
            <a:r>
              <a:rPr lang="en-US" sz="1700" b="1" dirty="0">
                <a:solidFill>
                  <a:srgbClr val="FF0000"/>
                </a:solidFill>
                <a:sym typeface="Wingdings"/>
              </a:rPr>
              <a:t>  not acceptable for HL-LHC</a:t>
            </a:r>
            <a:endParaRPr lang="en-US" sz="1700" b="1" dirty="0">
              <a:solidFill>
                <a:srgbClr val="FF0000"/>
              </a:solidFill>
            </a:endParaRPr>
          </a:p>
          <a:p>
            <a:pPr marL="742950" lvl="2" indent="-285750">
              <a:spcBef>
                <a:spcPts val="600"/>
              </a:spcBef>
              <a:buClr>
                <a:schemeClr val="tx2"/>
              </a:buClr>
              <a:buFont typeface="Wingdings" charset="2"/>
              <a:buChar char="à"/>
            </a:pP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Ongoing work to identify and suppress the source of differences among arcs is very important for HL-LHC</a:t>
            </a:r>
            <a:endParaRPr lang="en-US" sz="1700" b="1" dirty="0" smtClean="0">
              <a:solidFill>
                <a:srgbClr val="FF0000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5949537" y="1021278"/>
            <a:ext cx="2612571" cy="1484416"/>
            <a:chOff x="5949537" y="1021278"/>
            <a:chExt cx="2612571" cy="1484416"/>
          </a:xfrm>
        </p:grpSpPr>
        <p:sp>
          <p:nvSpPr>
            <p:cNvPr id="18" name="Rectangle 17"/>
            <p:cNvSpPr/>
            <p:nvPr/>
          </p:nvSpPr>
          <p:spPr>
            <a:xfrm>
              <a:off x="5949537" y="1021278"/>
              <a:ext cx="2612571" cy="148441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1" name="Picture 20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0817" t="12874" r="21623" b="55514"/>
            <a:stretch/>
          </p:blipFill>
          <p:spPr>
            <a:xfrm>
              <a:off x="6032665" y="1104405"/>
              <a:ext cx="522514" cy="1365662"/>
            </a:xfrm>
            <a:prstGeom prst="rect">
              <a:avLst/>
            </a:prstGeom>
          </p:spPr>
        </p:pic>
        <p:sp>
          <p:nvSpPr>
            <p:cNvPr id="22" name="TextBox 21"/>
            <p:cNvSpPr txBox="1"/>
            <p:nvPr/>
          </p:nvSpPr>
          <p:spPr>
            <a:xfrm>
              <a:off x="6503718" y="1879271"/>
              <a:ext cx="157767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 charset="0"/>
                  <a:ea typeface="Arial" charset="0"/>
                  <a:cs typeface="Arial" charset="0"/>
                </a:rPr>
                <a:t>e-cloud in dipoles</a:t>
              </a:r>
              <a:endParaRPr lang="en-US" sz="140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503718" y="2147455"/>
              <a:ext cx="19944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 charset="0"/>
                  <a:ea typeface="Arial" charset="0"/>
                  <a:cs typeface="Arial" charset="0"/>
                </a:rPr>
                <a:t>e-cloud in quadrupoles</a:t>
              </a:r>
              <a:endParaRPr lang="en-US" sz="140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503718" y="1611086"/>
              <a:ext cx="139814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 charset="0"/>
                  <a:ea typeface="Arial" charset="0"/>
                  <a:cs typeface="Arial" charset="0"/>
                </a:rPr>
                <a:t>e-cloud </a:t>
              </a:r>
              <a:r>
                <a:rPr lang="en-US" sz="1400" smtClean="0">
                  <a:latin typeface="Arial" charset="0"/>
                  <a:ea typeface="Arial" charset="0"/>
                  <a:cs typeface="Arial" charset="0"/>
                </a:rPr>
                <a:t>in drifts</a:t>
              </a:r>
              <a:endParaRPr lang="en-US" sz="140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503718" y="1342901"/>
              <a:ext cx="106952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smtClean="0">
                  <a:latin typeface="Arial" charset="0"/>
                  <a:ea typeface="Arial" charset="0"/>
                  <a:cs typeface="Arial" charset="0"/>
                </a:rPr>
                <a:t>Impedance</a:t>
              </a:r>
              <a:endParaRPr lang="en-US" sz="140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503718" y="1074716"/>
              <a:ext cx="188545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 charset="0"/>
                  <a:ea typeface="Arial" charset="0"/>
                  <a:cs typeface="Arial" charset="0"/>
                </a:rPr>
                <a:t>Synchrotron radiation</a:t>
              </a:r>
              <a:endParaRPr lang="en-US" sz="1400" dirty="0">
                <a:latin typeface="Arial" charset="0"/>
                <a:ea typeface="Arial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18082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5" name="Straight Connector 14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Outline</a:t>
            </a:r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477755" y="845297"/>
            <a:ext cx="5740289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12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b="1" dirty="0" smtClean="0">
                <a:solidFill>
                  <a:schemeClr val="tx2"/>
                </a:solidFill>
              </a:rPr>
              <a:t>LHC experience</a:t>
            </a:r>
          </a:p>
          <a:p>
            <a:pPr marL="285750" indent="-285750">
              <a:spcBef>
                <a:spcPts val="12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b="1" dirty="0" smtClean="0">
                <a:solidFill>
                  <a:schemeClr val="tx2"/>
                </a:solidFill>
              </a:rPr>
              <a:t>Estimates for HL-LHC</a:t>
            </a:r>
          </a:p>
          <a:p>
            <a:pPr marL="742950" lvl="1" indent="-285750">
              <a:spcBef>
                <a:spcPts val="12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GB" dirty="0" smtClean="0">
                <a:solidFill>
                  <a:schemeClr val="tx2"/>
                </a:solidFill>
              </a:rPr>
              <a:t>Arcs</a:t>
            </a:r>
          </a:p>
          <a:p>
            <a:pPr marL="742950" lvl="1" indent="-285750">
              <a:spcBef>
                <a:spcPts val="12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GB" dirty="0" smtClean="0">
                <a:solidFill>
                  <a:schemeClr val="tx2"/>
                </a:solidFill>
              </a:rPr>
              <a:t>Inner triplets</a:t>
            </a:r>
          </a:p>
          <a:p>
            <a:pPr marL="742950" lvl="1" indent="-285750">
              <a:spcBef>
                <a:spcPts val="12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GB" dirty="0" smtClean="0">
                <a:solidFill>
                  <a:schemeClr val="tx2"/>
                </a:solidFill>
              </a:rPr>
              <a:t>Other LSS magnets</a:t>
            </a:r>
          </a:p>
          <a:p>
            <a:pPr marL="285750" indent="-285750">
              <a:spcBef>
                <a:spcPts val="12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b="1" dirty="0" smtClean="0">
                <a:solidFill>
                  <a:schemeClr val="tx2"/>
                </a:solidFill>
              </a:rPr>
              <a:t>Backup scenario: 8b+4e scheme</a:t>
            </a:r>
          </a:p>
        </p:txBody>
      </p:sp>
    </p:spTree>
    <p:extLst>
      <p:ext uri="{BB962C8B-B14F-4D97-AF65-F5344CB8AC3E}">
        <p14:creationId xmlns:p14="http://schemas.microsoft.com/office/powerpoint/2010/main" val="990872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5" name="Straight Connector 14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Outline</a:t>
            </a:r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477755" y="845297"/>
            <a:ext cx="5740289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GB" b="1" dirty="0" smtClean="0">
                <a:solidFill>
                  <a:schemeClr val="bg1">
                    <a:lumMod val="75000"/>
                  </a:schemeClr>
                </a:solidFill>
              </a:rPr>
              <a:t>LHC experience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GB" b="1" dirty="0" smtClean="0">
                <a:solidFill>
                  <a:schemeClr val="tx2"/>
                </a:solidFill>
              </a:rPr>
              <a:t>Estimates for HL-LHC</a:t>
            </a:r>
          </a:p>
          <a:p>
            <a:pPr marL="742950" lvl="1" indent="-285750">
              <a:spcBef>
                <a:spcPts val="1200"/>
              </a:spcBef>
              <a:buFont typeface="Courier New" charset="0"/>
              <a:buChar char="o"/>
            </a:pPr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Arcs</a:t>
            </a:r>
          </a:p>
          <a:p>
            <a:pPr marL="742950" lvl="1" indent="-285750">
              <a:spcBef>
                <a:spcPts val="1200"/>
              </a:spcBef>
              <a:buFont typeface="Courier New" charset="0"/>
              <a:buChar char="o"/>
            </a:pPr>
            <a:r>
              <a:rPr lang="en-GB" dirty="0" smtClean="0">
                <a:solidFill>
                  <a:schemeClr val="tx2"/>
                </a:solidFill>
              </a:rPr>
              <a:t>Inner triplets</a:t>
            </a:r>
          </a:p>
          <a:p>
            <a:pPr marL="742950" lvl="1" indent="-285750">
              <a:spcBef>
                <a:spcPts val="1200"/>
              </a:spcBef>
              <a:buFont typeface="Courier New" charset="0"/>
              <a:buChar char="o"/>
            </a:pPr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Other LSS magnets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GB" b="1" dirty="0" smtClean="0">
                <a:solidFill>
                  <a:schemeClr val="bg1">
                    <a:lumMod val="75000"/>
                  </a:schemeClr>
                </a:solidFill>
              </a:rPr>
              <a:t>Backup scenario: 8b+4e scheme</a:t>
            </a:r>
          </a:p>
        </p:txBody>
      </p:sp>
    </p:spTree>
    <p:extLst>
      <p:ext uri="{BB962C8B-B14F-4D97-AF65-F5344CB8AC3E}">
        <p14:creationId xmlns:p14="http://schemas.microsoft.com/office/powerpoint/2010/main" val="580655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5" name="Straight Connector 14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Inner triplets</a:t>
            </a:r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51720" y="729546"/>
            <a:ext cx="7168210" cy="27546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sz="1700" b="1" dirty="0" smtClean="0">
                <a:solidFill>
                  <a:srgbClr val="FF0000"/>
                </a:solidFill>
              </a:rPr>
              <a:t>Impedance</a:t>
            </a:r>
            <a:r>
              <a:rPr lang="en-GB" sz="1700" dirty="0" smtClean="0">
                <a:solidFill>
                  <a:schemeClr val="tx2"/>
                </a:solidFill>
              </a:rPr>
              <a:t> heating: estimated taking into account impact of magnetic fields and temperature (assumed to be 70 K for IP1&amp;5 and 20 K for IP2&amp;8)</a:t>
            </a:r>
            <a:endParaRPr lang="en-GB" sz="1700" dirty="0">
              <a:solidFill>
                <a:schemeClr val="tx2"/>
              </a:solidFill>
            </a:endParaRPr>
          </a:p>
          <a:p>
            <a:pPr marL="285750" lvl="1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sz="1700" b="1" dirty="0" smtClean="0">
                <a:solidFill>
                  <a:srgbClr val="FF0000"/>
                </a:solidFill>
              </a:rPr>
              <a:t>e-cloud</a:t>
            </a:r>
            <a:r>
              <a:rPr lang="en-GB" sz="1700" dirty="0" smtClean="0">
                <a:solidFill>
                  <a:schemeClr val="tx2"/>
                </a:solidFill>
              </a:rPr>
              <a:t> heating: studied with </a:t>
            </a:r>
            <a:r>
              <a:rPr lang="en-GB" sz="1700" dirty="0" err="1" smtClean="0">
                <a:solidFill>
                  <a:schemeClr val="tx2"/>
                </a:solidFill>
              </a:rPr>
              <a:t>macroparticle</a:t>
            </a:r>
            <a:r>
              <a:rPr lang="en-GB" sz="1700" dirty="0" smtClean="0">
                <a:solidFill>
                  <a:schemeClr val="tx2"/>
                </a:solidFill>
              </a:rPr>
              <a:t> simulations:</a:t>
            </a:r>
          </a:p>
          <a:p>
            <a:pPr marL="742950" lvl="2" indent="-285750">
              <a:spcBef>
                <a:spcPts val="6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GB" sz="1700" dirty="0" smtClean="0">
                <a:solidFill>
                  <a:schemeClr val="tx2"/>
                </a:solidFill>
              </a:rPr>
              <a:t>e-cloud </a:t>
            </a:r>
            <a:r>
              <a:rPr lang="en-GB" sz="1700" dirty="0">
                <a:solidFill>
                  <a:schemeClr val="tx2"/>
                </a:solidFill>
              </a:rPr>
              <a:t>mitigation by </a:t>
            </a:r>
            <a:r>
              <a:rPr lang="en-GB" sz="1700" b="1" dirty="0">
                <a:solidFill>
                  <a:srgbClr val="FF0000"/>
                </a:solidFill>
              </a:rPr>
              <a:t>surface treatment (a-C coating) is foreseen</a:t>
            </a:r>
          </a:p>
          <a:p>
            <a:pPr marL="742950" lvl="2" indent="-285750">
              <a:spcBef>
                <a:spcPts val="6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GB" sz="1700" b="1" dirty="0">
                <a:solidFill>
                  <a:srgbClr val="FF0000"/>
                </a:solidFill>
              </a:rPr>
              <a:t>Baffle plates</a:t>
            </a:r>
            <a:r>
              <a:rPr lang="en-US" sz="1700" b="1" dirty="0">
                <a:solidFill>
                  <a:srgbClr val="FF0000"/>
                </a:solidFill>
              </a:rPr>
              <a:t> </a:t>
            </a:r>
            <a:r>
              <a:rPr lang="en-US" sz="1700" dirty="0">
                <a:solidFill>
                  <a:schemeClr val="tx2"/>
                </a:solidFill>
              </a:rPr>
              <a:t>(with low </a:t>
            </a:r>
            <a:r>
              <a:rPr lang="en-US" sz="1700" dirty="0" smtClean="0">
                <a:solidFill>
                  <a:schemeClr val="tx2"/>
                </a:solidFill>
              </a:rPr>
              <a:t>SEY) </a:t>
            </a:r>
            <a:r>
              <a:rPr lang="en-US" sz="1700" dirty="0">
                <a:solidFill>
                  <a:schemeClr val="tx2"/>
                </a:solidFill>
              </a:rPr>
              <a:t>will be </a:t>
            </a:r>
            <a:r>
              <a:rPr lang="en-US" sz="1700" dirty="0" smtClean="0">
                <a:solidFill>
                  <a:schemeClr val="tx2"/>
                </a:solidFill>
              </a:rPr>
              <a:t>installed </a:t>
            </a:r>
            <a:r>
              <a:rPr lang="en-US" sz="1700" dirty="0">
                <a:solidFill>
                  <a:schemeClr val="tx2"/>
                </a:solidFill>
              </a:rPr>
              <a:t>behind the pumping slots to avoid direct impacts of the electrons on the cold </a:t>
            </a:r>
            <a:r>
              <a:rPr lang="en-US" sz="1700" dirty="0" smtClean="0">
                <a:solidFill>
                  <a:schemeClr val="tx2"/>
                </a:solidFill>
              </a:rPr>
              <a:t>bore</a:t>
            </a:r>
          </a:p>
          <a:p>
            <a:pPr marL="742950" lvl="2" indent="-285750">
              <a:spcBef>
                <a:spcPts val="6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GB" sz="1700" dirty="0">
                <a:solidFill>
                  <a:schemeClr val="tx2"/>
                </a:solidFill>
              </a:rPr>
              <a:t>Heavy simulation studies: device needs to be sliced to take into account different time of arrivals, transverse positions and sizes of the two </a:t>
            </a:r>
            <a:r>
              <a:rPr lang="en-GB" sz="1700" dirty="0" smtClean="0">
                <a:solidFill>
                  <a:schemeClr val="tx2"/>
                </a:solidFill>
              </a:rPr>
              <a:t>beams</a:t>
            </a:r>
            <a:endParaRPr lang="en-GB" sz="1700" dirty="0">
              <a:solidFill>
                <a:schemeClr val="tx2"/>
              </a:solidFill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240858" y="3713792"/>
            <a:ext cx="9037982" cy="1787847"/>
            <a:chOff x="106018" y="4524177"/>
            <a:chExt cx="10257182" cy="2029023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910"/>
            <a:stretch/>
          </p:blipFill>
          <p:spPr>
            <a:xfrm>
              <a:off x="7712764" y="4524177"/>
              <a:ext cx="2650436" cy="2011453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700"/>
            <a:stretch/>
          </p:blipFill>
          <p:spPr>
            <a:xfrm>
              <a:off x="5141844" y="4571006"/>
              <a:ext cx="2597426" cy="1980000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003"/>
            <a:stretch/>
          </p:blipFill>
          <p:spPr>
            <a:xfrm>
              <a:off x="106018" y="4573200"/>
              <a:ext cx="2580419" cy="1980000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701"/>
            <a:stretch/>
          </p:blipFill>
          <p:spPr>
            <a:xfrm>
              <a:off x="2637186" y="4573200"/>
              <a:ext cx="2597426" cy="198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36198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7008" y="477079"/>
            <a:ext cx="7566992" cy="2837622"/>
          </a:xfrm>
          <a:prstGeom prst="rect">
            <a:avLst/>
          </a:prstGeom>
        </p:spPr>
      </p:pic>
      <p:grpSp>
        <p:nvGrpSpPr>
          <p:cNvPr id="10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5" name="Straight Connector 14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Inner triplets</a:t>
            </a:r>
            <a:endParaRPr lang="en-GB" sz="2400" b="1" dirty="0">
              <a:solidFill>
                <a:schemeClr val="tx2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70"/>
          <a:stretch/>
        </p:blipFill>
        <p:spPr>
          <a:xfrm>
            <a:off x="1588489" y="3776867"/>
            <a:ext cx="7555511" cy="3080885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490330" y="3358921"/>
            <a:ext cx="8335617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To asses the impact of having short uncoated sections (bellows, BPMs) we simulated the case in which </a:t>
            </a:r>
            <a:r>
              <a:rPr lang="en-GB" sz="1700" b="1" dirty="0">
                <a:solidFill>
                  <a:srgbClr val="FF0000"/>
                </a:solidFill>
              </a:rPr>
              <a:t>all sections outside the cold masses have </a:t>
            </a:r>
            <a:r>
              <a:rPr lang="en-GB" sz="1700" b="1" dirty="0" err="1">
                <a:solidFill>
                  <a:srgbClr val="FF0000"/>
                </a:solidFill>
              </a:rPr>
              <a:t>SEY</a:t>
            </a:r>
            <a:r>
              <a:rPr lang="en-GB" sz="1700" b="1" baseline="-25000" dirty="0" err="1">
                <a:solidFill>
                  <a:srgbClr val="FF0000"/>
                </a:solidFill>
              </a:rPr>
              <a:t>max</a:t>
            </a:r>
            <a:r>
              <a:rPr lang="en-GB" sz="1700" b="1" dirty="0">
                <a:solidFill>
                  <a:srgbClr val="FF0000"/>
                </a:solidFill>
              </a:rPr>
              <a:t> = 1.3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78904" y="1298209"/>
            <a:ext cx="1808922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z="1700" b="1" dirty="0" smtClean="0">
                <a:solidFill>
                  <a:srgbClr val="FF0000"/>
                </a:solidFill>
              </a:rPr>
              <a:t>Coating</a:t>
            </a:r>
            <a:r>
              <a:rPr lang="en-GB" sz="1700" dirty="0" smtClean="0">
                <a:solidFill>
                  <a:schemeClr val="tx2"/>
                </a:solidFill>
              </a:rPr>
              <a:t> with SEY&lt;1.1 </a:t>
            </a:r>
            <a:r>
              <a:rPr lang="en-GB" sz="1700" b="1" dirty="0" smtClean="0">
                <a:solidFill>
                  <a:srgbClr val="FF0000"/>
                </a:solidFill>
              </a:rPr>
              <a:t>provides a strong heat load reduction</a:t>
            </a:r>
            <a:endParaRPr lang="en-GB" sz="17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0179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5" name="Straight Connector 14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73250" y="965199"/>
            <a:ext cx="5832083" cy="5603554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3064933" y="531043"/>
            <a:ext cx="5723467" cy="4370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ts val="600"/>
              </a:spcBef>
              <a:buClr>
                <a:schemeClr val="tx2"/>
              </a:buClr>
            </a:pPr>
            <a:r>
              <a:rPr lang="en-GB" sz="2000" b="1" u="sng" dirty="0" smtClean="0">
                <a:solidFill>
                  <a:srgbClr val="FF0000"/>
                </a:solidFill>
              </a:rPr>
              <a:t>Triplets </a:t>
            </a:r>
            <a:r>
              <a:rPr lang="en-GB" sz="2000" b="1" u="sng" smtClean="0">
                <a:solidFill>
                  <a:srgbClr val="FF0000"/>
                </a:solidFill>
              </a:rPr>
              <a:t>in IR1&amp;5</a:t>
            </a:r>
            <a:endParaRPr lang="en-GB" sz="2000" b="1" u="sng" dirty="0" smtClean="0">
              <a:solidFill>
                <a:srgbClr val="FF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9375" y="5617199"/>
            <a:ext cx="2802577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dirty="0" smtClean="0">
                <a:solidFill>
                  <a:schemeClr val="tx2"/>
                </a:solidFill>
              </a:rPr>
              <a:t>See also G. </a:t>
            </a:r>
            <a:r>
              <a:rPr lang="en-US" sz="1400" i="1" dirty="0" err="1" smtClean="0">
                <a:solidFill>
                  <a:schemeClr val="tx2"/>
                </a:solidFill>
              </a:rPr>
              <a:t>Skripka</a:t>
            </a:r>
            <a:r>
              <a:rPr lang="en-US" sz="1400" i="1" dirty="0" smtClean="0">
                <a:solidFill>
                  <a:schemeClr val="tx2"/>
                </a:solidFill>
              </a:rPr>
              <a:t> and G. Iadarola, “Beam-induced heat loads on the beam screens of the inner triplets for the HL-LHC”, to be published, draft available </a:t>
            </a:r>
            <a:r>
              <a:rPr lang="en-US" sz="1400" i="1" dirty="0" smtClean="0">
                <a:solidFill>
                  <a:schemeClr val="tx2"/>
                </a:solidFill>
                <a:hlinkClick r:id="rId5"/>
              </a:rPr>
              <a:t>here</a:t>
            </a:r>
            <a:r>
              <a:rPr lang="en-US" sz="1400" i="1" dirty="0" smtClean="0"/>
              <a:t> </a:t>
            </a:r>
            <a:endParaRPr lang="en-US" sz="1400" i="1" dirty="0"/>
          </a:p>
        </p:txBody>
      </p:sp>
      <p:sp>
        <p:nvSpPr>
          <p:cNvPr id="16" name="Rectangle 15"/>
          <p:cNvSpPr/>
          <p:nvPr/>
        </p:nvSpPr>
        <p:spPr>
          <a:xfrm>
            <a:off x="205407" y="1218695"/>
            <a:ext cx="23655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smtClean="0">
                <a:solidFill>
                  <a:schemeClr val="tx2"/>
                </a:solidFill>
              </a:rPr>
              <a:t>Detailed tables </a:t>
            </a:r>
            <a:r>
              <a:rPr lang="en-GB" dirty="0" smtClean="0">
                <a:solidFill>
                  <a:schemeClr val="tx2"/>
                </a:solidFill>
              </a:rPr>
              <a:t>have </a:t>
            </a:r>
            <a:r>
              <a:rPr lang="en-GB" smtClean="0">
                <a:solidFill>
                  <a:schemeClr val="tx2"/>
                </a:solidFill>
              </a:rPr>
              <a:t>been compiled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Inner triplets</a:t>
            </a:r>
            <a:endParaRPr lang="en-GB" sz="2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638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5" name="Straight Connector 14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b="11605"/>
          <a:stretch/>
        </p:blipFill>
        <p:spPr>
          <a:xfrm>
            <a:off x="3056391" y="999068"/>
            <a:ext cx="5920209" cy="4707466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3081867" y="531043"/>
            <a:ext cx="570653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ts val="600"/>
              </a:spcBef>
              <a:buClr>
                <a:schemeClr val="tx2"/>
              </a:buClr>
            </a:pPr>
            <a:r>
              <a:rPr lang="en-GB" sz="2000" b="1" u="sng" dirty="0" smtClean="0">
                <a:solidFill>
                  <a:srgbClr val="FF0000"/>
                </a:solidFill>
              </a:rPr>
              <a:t>Triplets in IR2&amp;8</a:t>
            </a:r>
          </a:p>
        </p:txBody>
      </p:sp>
      <p:sp>
        <p:nvSpPr>
          <p:cNvPr id="18" name="Rectangle 17"/>
          <p:cNvSpPr/>
          <p:nvPr/>
        </p:nvSpPr>
        <p:spPr>
          <a:xfrm>
            <a:off x="0" y="6234715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dirty="0" smtClean="0">
                <a:solidFill>
                  <a:schemeClr val="tx2"/>
                </a:solidFill>
              </a:rPr>
              <a:t>See also G. </a:t>
            </a:r>
            <a:r>
              <a:rPr lang="en-US" sz="1400" i="1" dirty="0" err="1" smtClean="0">
                <a:solidFill>
                  <a:schemeClr val="tx2"/>
                </a:solidFill>
              </a:rPr>
              <a:t>Skripka</a:t>
            </a:r>
            <a:r>
              <a:rPr lang="en-US" sz="1400" i="1" dirty="0" smtClean="0">
                <a:solidFill>
                  <a:schemeClr val="tx2"/>
                </a:solidFill>
              </a:rPr>
              <a:t> and G. Iadarola, “Beam-induced heat loads on the beam screens of the inner triplets for the HL-LHC”, to be published, draft available </a:t>
            </a:r>
            <a:r>
              <a:rPr lang="en-US" sz="1400" i="1" dirty="0" smtClean="0">
                <a:solidFill>
                  <a:schemeClr val="tx2"/>
                </a:solidFill>
                <a:hlinkClick r:id="rId5"/>
              </a:rPr>
              <a:t>here</a:t>
            </a:r>
            <a:r>
              <a:rPr lang="en-US" sz="1400" i="1" dirty="0" smtClean="0"/>
              <a:t> </a:t>
            </a:r>
            <a:endParaRPr lang="en-US" sz="1400" i="1" dirty="0"/>
          </a:p>
        </p:txBody>
      </p:sp>
      <p:sp>
        <p:nvSpPr>
          <p:cNvPr id="11" name="Rectangle 10"/>
          <p:cNvSpPr/>
          <p:nvPr/>
        </p:nvSpPr>
        <p:spPr>
          <a:xfrm>
            <a:off x="205407" y="1218695"/>
            <a:ext cx="2365513" cy="1554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GB" dirty="0" smtClean="0">
                <a:solidFill>
                  <a:schemeClr val="tx2"/>
                </a:solidFill>
              </a:rPr>
              <a:t>Detailed tables have been compiled</a:t>
            </a:r>
          </a:p>
          <a:p>
            <a:pPr>
              <a:spcBef>
                <a:spcPts val="600"/>
              </a:spcBef>
            </a:pPr>
            <a:r>
              <a:rPr lang="en-GB" b="1" dirty="0" smtClean="0">
                <a:solidFill>
                  <a:srgbClr val="FF0000"/>
                </a:solidFill>
              </a:rPr>
              <a:t>Studies performed also for Inner Triplets in IR2 and IR8</a:t>
            </a:r>
            <a:endParaRPr lang="en-GB" b="1" dirty="0">
              <a:solidFill>
                <a:schemeClr val="tx2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Inner triplets</a:t>
            </a:r>
            <a:endParaRPr lang="en-GB" sz="2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9781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747265"/>
              </p:ext>
            </p:extLst>
          </p:nvPr>
        </p:nvGraphicFramePr>
        <p:xfrm>
          <a:off x="507274" y="1366299"/>
          <a:ext cx="8129453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363"/>
                <a:gridCol w="1801043"/>
                <a:gridCol w="1801043"/>
                <a:gridCol w="2495004"/>
              </a:tblGrid>
              <a:tr h="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SEY </a:t>
                      </a:r>
                      <a:r>
                        <a:rPr lang="en-US" baseline="0" dirty="0" smtClean="0"/>
                        <a:t>= 1.3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SEY</a:t>
                      </a:r>
                      <a:r>
                        <a:rPr lang="en-US" baseline="0" dirty="0" smtClean="0"/>
                        <a:t> = 1.1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SEY=1.1 (cold masses)</a:t>
                      </a:r>
                    </a:p>
                    <a:p>
                      <a:pPr algn="ctr"/>
                      <a:r>
                        <a:rPr lang="en-US" dirty="0" smtClean="0"/>
                        <a:t>SEY=1.3</a:t>
                      </a:r>
                      <a:r>
                        <a:rPr lang="en-US" baseline="0" dirty="0" smtClean="0"/>
                        <a:t> (elsewhere)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Inner</a:t>
                      </a:r>
                      <a:r>
                        <a:rPr lang="en-US" b="1" baseline="0" dirty="0" smtClean="0"/>
                        <a:t> Triplet IR1&amp;5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1.5</a:t>
                      </a:r>
                      <a:r>
                        <a:rPr lang="en-US" baseline="0" dirty="0" smtClean="0"/>
                        <a:t> kW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170 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420 W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Inner</a:t>
                      </a:r>
                      <a:r>
                        <a:rPr lang="en-US" b="1" baseline="0" dirty="0" smtClean="0"/>
                        <a:t> Triplet IR2&amp;8</a:t>
                      </a:r>
                      <a:endParaRPr lang="en-US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 kW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 </a:t>
                      </a:r>
                      <a:r>
                        <a:rPr lang="en-US" baseline="0" dirty="0" smtClean="0"/>
                        <a:t>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82 W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6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8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Rectangle 10"/>
          <p:cNvSpPr/>
          <p:nvPr/>
        </p:nvSpPr>
        <p:spPr>
          <a:xfrm>
            <a:off x="554768" y="3352129"/>
            <a:ext cx="8335617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GB" sz="1700" dirty="0" smtClean="0">
                <a:solidFill>
                  <a:schemeClr val="tx2"/>
                </a:solidFill>
              </a:rPr>
              <a:t>Large heat load </a:t>
            </a:r>
            <a:r>
              <a:rPr lang="en-GB" sz="1700" b="1" dirty="0" smtClean="0">
                <a:solidFill>
                  <a:srgbClr val="FF0000"/>
                </a:solidFill>
              </a:rPr>
              <a:t>reduction (10-fold) expected from low SEY coating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GB" sz="1700" dirty="0" smtClean="0">
                <a:solidFill>
                  <a:schemeClr val="tx2"/>
                </a:solidFill>
              </a:rPr>
              <a:t>Significant load added by e-cloud in </a:t>
            </a:r>
            <a:r>
              <a:rPr lang="en-GB" sz="1700" b="1" dirty="0" smtClean="0">
                <a:solidFill>
                  <a:srgbClr val="FF0000"/>
                </a:solidFill>
              </a:rPr>
              <a:t>un-coated drifts</a:t>
            </a:r>
            <a:r>
              <a:rPr lang="en-GB" sz="1700" dirty="0" smtClean="0">
                <a:solidFill>
                  <a:schemeClr val="tx2"/>
                </a:solidFill>
              </a:rPr>
              <a:t> between the cold masses, especially in </a:t>
            </a:r>
            <a:r>
              <a:rPr lang="en-GB" sz="1700" b="1" dirty="0" smtClean="0">
                <a:solidFill>
                  <a:srgbClr val="FF0000"/>
                </a:solidFill>
              </a:rPr>
              <a:t>IR1&amp;5</a:t>
            </a:r>
            <a:r>
              <a:rPr lang="en-GB" sz="1700" dirty="0" smtClean="0">
                <a:solidFill>
                  <a:schemeClr val="tx2"/>
                </a:solidFill>
              </a:rPr>
              <a:t>. Proposed strategy:</a:t>
            </a:r>
          </a:p>
          <a:p>
            <a:pPr marL="742950" lvl="1" indent="-285750">
              <a:spcBef>
                <a:spcPts val="600"/>
              </a:spcBef>
              <a:buFont typeface="Courier New" charset="0"/>
              <a:buChar char="o"/>
            </a:pPr>
            <a:r>
              <a:rPr lang="en-GB" sz="1700" dirty="0" smtClean="0">
                <a:solidFill>
                  <a:schemeClr val="tx2"/>
                </a:solidFill>
              </a:rPr>
              <a:t>Length of uncoated parts should be minimized</a:t>
            </a:r>
          </a:p>
          <a:p>
            <a:pPr marL="742950" lvl="1" indent="-285750">
              <a:spcBef>
                <a:spcPts val="600"/>
              </a:spcBef>
              <a:buFont typeface="Courier New" charset="0"/>
              <a:buChar char="o"/>
            </a:pPr>
            <a:r>
              <a:rPr lang="en-GB" sz="1700" dirty="0" smtClean="0">
                <a:solidFill>
                  <a:schemeClr val="tx2"/>
                </a:solidFill>
              </a:rPr>
              <a:t>Remaining load should be taken into account in the design of new </a:t>
            </a:r>
            <a:r>
              <a:rPr lang="en-GB" sz="1700" dirty="0" err="1" smtClean="0">
                <a:solidFill>
                  <a:schemeClr val="tx2"/>
                </a:solidFill>
              </a:rPr>
              <a:t>cryo</a:t>
            </a:r>
            <a:r>
              <a:rPr lang="en-GB" sz="1700" dirty="0" smtClean="0">
                <a:solidFill>
                  <a:schemeClr val="tx2"/>
                </a:solidFill>
              </a:rPr>
              <a:t> for IR1&amp;5 (info provided to WP9)</a:t>
            </a:r>
          </a:p>
          <a:p>
            <a:pPr marL="742950" lvl="1" indent="-285750">
              <a:spcBef>
                <a:spcPts val="600"/>
              </a:spcBef>
              <a:buFont typeface="Courier New" charset="0"/>
              <a:buChar char="o"/>
            </a:pPr>
            <a:r>
              <a:rPr lang="en-GB" sz="1700" dirty="0" smtClean="0">
                <a:solidFill>
                  <a:schemeClr val="tx2"/>
                </a:solidFill>
              </a:rPr>
              <a:t>Impact on beam stability needs to be crosschecked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GB" sz="1700" dirty="0" smtClean="0">
                <a:solidFill>
                  <a:schemeClr val="tx2"/>
                </a:solidFill>
              </a:rPr>
              <a:t>Ongoing work: quantify effect of possible </a:t>
            </a:r>
            <a:r>
              <a:rPr lang="en-GB" sz="1700" b="1" dirty="0" smtClean="0">
                <a:solidFill>
                  <a:srgbClr val="FF0000"/>
                </a:solidFill>
              </a:rPr>
              <a:t>electron accumulation</a:t>
            </a:r>
            <a:r>
              <a:rPr lang="en-GB" sz="1700" dirty="0" smtClean="0">
                <a:solidFill>
                  <a:schemeClr val="tx2"/>
                </a:solidFill>
              </a:rPr>
              <a:t> over many turns  in the low SEY range (1.0&lt;SEY&lt;1.1)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Inner triplets</a:t>
            </a:r>
            <a:endParaRPr lang="en-GB" sz="2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48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5" name="Straight Connector 14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Outline</a:t>
            </a:r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477755" y="845297"/>
            <a:ext cx="5740289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GB" b="1" dirty="0" smtClean="0">
                <a:solidFill>
                  <a:schemeClr val="bg1">
                    <a:lumMod val="75000"/>
                  </a:schemeClr>
                </a:solidFill>
              </a:rPr>
              <a:t>LHC experience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GB" b="1" dirty="0" smtClean="0">
                <a:solidFill>
                  <a:schemeClr val="tx2"/>
                </a:solidFill>
              </a:rPr>
              <a:t>Estimates for HL-LHC</a:t>
            </a:r>
          </a:p>
          <a:p>
            <a:pPr marL="742950" lvl="1" indent="-285750">
              <a:spcBef>
                <a:spcPts val="1200"/>
              </a:spcBef>
              <a:buFont typeface="Courier New" charset="0"/>
              <a:buChar char="o"/>
            </a:pPr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Arcs</a:t>
            </a:r>
          </a:p>
          <a:p>
            <a:pPr marL="742950" lvl="1" indent="-285750">
              <a:spcBef>
                <a:spcPts val="1200"/>
              </a:spcBef>
              <a:buFont typeface="Courier New" charset="0"/>
              <a:buChar char="o"/>
            </a:pPr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Inner triplets</a:t>
            </a:r>
          </a:p>
          <a:p>
            <a:pPr marL="742950" lvl="1" indent="-285750">
              <a:spcBef>
                <a:spcPts val="1200"/>
              </a:spcBef>
              <a:buFont typeface="Courier New" charset="0"/>
              <a:buChar char="o"/>
            </a:pPr>
            <a:r>
              <a:rPr lang="en-GB" dirty="0" smtClean="0">
                <a:solidFill>
                  <a:schemeClr val="tx2"/>
                </a:solidFill>
              </a:rPr>
              <a:t>Other LSS magnets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GB" b="1" dirty="0" smtClean="0">
                <a:solidFill>
                  <a:schemeClr val="bg1">
                    <a:lumMod val="75000"/>
                  </a:schemeClr>
                </a:solidFill>
              </a:rPr>
              <a:t>Backup scenario: 8b+4e scheme</a:t>
            </a:r>
          </a:p>
        </p:txBody>
      </p:sp>
    </p:spTree>
    <p:extLst>
      <p:ext uri="{BB962C8B-B14F-4D97-AF65-F5344CB8AC3E}">
        <p14:creationId xmlns:p14="http://schemas.microsoft.com/office/powerpoint/2010/main" val="35194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4" name="Straight Connector 3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Rectangle 8"/>
          <p:cNvSpPr/>
          <p:nvPr/>
        </p:nvSpPr>
        <p:spPr>
          <a:xfrm>
            <a:off x="1274983" y="713021"/>
            <a:ext cx="7360021" cy="5773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spcBef>
                <a:spcPts val="600"/>
              </a:spcBef>
              <a:buFont typeface="Arial"/>
              <a:buChar char="•"/>
            </a:pPr>
            <a:endParaRPr lang="en-GB" dirty="0" smtClean="0">
              <a:solidFill>
                <a:schemeClr val="tx2"/>
              </a:solidFill>
            </a:endParaRPr>
          </a:p>
          <a:p>
            <a:pPr marL="285750" indent="-285750">
              <a:lnSpc>
                <a:spcPct val="120000"/>
              </a:lnSpc>
              <a:spcBef>
                <a:spcPts val="600"/>
              </a:spcBef>
              <a:buFont typeface="Wingdings" charset="0"/>
              <a:buChar char="à"/>
            </a:pPr>
            <a:endParaRPr lang="en-GB" dirty="0" smtClean="0">
              <a:solidFill>
                <a:schemeClr val="tx2"/>
              </a:solidFill>
            </a:endParaRPr>
          </a:p>
        </p:txBody>
      </p:sp>
      <p:pic>
        <p:nvPicPr>
          <p:cNvPr id="14" name="Picture 13" descr="BSMB_1.png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23" t="25707" r="24057" b="29709"/>
          <a:stretch/>
        </p:blipFill>
        <p:spPr>
          <a:xfrm>
            <a:off x="4925532" y="2176344"/>
            <a:ext cx="2008310" cy="1712247"/>
          </a:xfrm>
          <a:prstGeom prst="rect">
            <a:avLst/>
          </a:prstGeom>
        </p:spPr>
      </p:pic>
      <p:pic>
        <p:nvPicPr>
          <p:cNvPr id="15" name="Picture 14" descr="BSMB_2.png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94" t="24564" r="29871" b="28280"/>
          <a:stretch/>
        </p:blipFill>
        <p:spPr>
          <a:xfrm>
            <a:off x="4894171" y="3695335"/>
            <a:ext cx="1732519" cy="1811030"/>
          </a:xfrm>
          <a:prstGeom prst="rect">
            <a:avLst/>
          </a:prstGeom>
        </p:spPr>
      </p:pic>
      <p:pic>
        <p:nvPicPr>
          <p:cNvPr id="16" name="Picture 15" descr="BSMQ_1.png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23" t="32281" r="28987" b="37139"/>
          <a:stretch/>
        </p:blipFill>
        <p:spPr>
          <a:xfrm>
            <a:off x="6341933" y="5513353"/>
            <a:ext cx="1602259" cy="1174426"/>
          </a:xfrm>
          <a:prstGeom prst="rect">
            <a:avLst/>
          </a:prstGeom>
        </p:spPr>
      </p:pic>
      <p:pic>
        <p:nvPicPr>
          <p:cNvPr id="17" name="Picture 16" descr="BSMQ_2.png"/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95" t="30445" r="27915" b="33545"/>
          <a:stretch/>
        </p:blipFill>
        <p:spPr>
          <a:xfrm>
            <a:off x="7277180" y="3948174"/>
            <a:ext cx="1755900" cy="1382968"/>
          </a:xfrm>
          <a:prstGeom prst="rect">
            <a:avLst/>
          </a:prstGeom>
        </p:spPr>
      </p:pic>
      <p:pic>
        <p:nvPicPr>
          <p:cNvPr id="18" name="Picture 17" descr="BSMQ_Q1.png"/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213" t="30731" r="31354" b="33259"/>
          <a:stretch/>
        </p:blipFill>
        <p:spPr>
          <a:xfrm>
            <a:off x="7512344" y="2364504"/>
            <a:ext cx="1404719" cy="1382968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4717773" y="1865012"/>
            <a:ext cx="4412975" cy="4062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ts val="600"/>
              </a:spcBef>
            </a:pPr>
            <a:r>
              <a:rPr lang="en-GB" sz="1700" b="1" dirty="0" smtClean="0">
                <a:solidFill>
                  <a:srgbClr val="FF0000"/>
                </a:solidFill>
              </a:rPr>
              <a:t>Naming convention </a:t>
            </a:r>
            <a:r>
              <a:rPr lang="en-GB" sz="1700" dirty="0" smtClean="0">
                <a:solidFill>
                  <a:schemeClr val="tx2"/>
                </a:solidFill>
              </a:rPr>
              <a:t>used in the following</a:t>
            </a:r>
            <a:endParaRPr lang="en-GB" sz="1700" dirty="0">
              <a:solidFill>
                <a:schemeClr val="tx2"/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3" t="1829" r="-823" b="40362"/>
          <a:stretch/>
        </p:blipFill>
        <p:spPr>
          <a:xfrm>
            <a:off x="185993" y="2478159"/>
            <a:ext cx="4415905" cy="3005840"/>
          </a:xfrm>
          <a:prstGeom prst="rect">
            <a:avLst/>
          </a:prstGeom>
          <a:ln w="9525">
            <a:solidFill>
              <a:schemeClr val="tx1"/>
            </a:solidFill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0" name="Rectangle 19"/>
          <p:cNvSpPr/>
          <p:nvPr/>
        </p:nvSpPr>
        <p:spPr>
          <a:xfrm>
            <a:off x="1258957" y="662263"/>
            <a:ext cx="7646505" cy="10002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Heat load estimates have been carried out also for all cold </a:t>
            </a:r>
            <a:r>
              <a:rPr lang="en-US" b="1" dirty="0" smtClean="0">
                <a:solidFill>
                  <a:srgbClr val="FF0000"/>
                </a:solidFill>
              </a:rPr>
              <a:t>twin-bore magnets in the insertion regions 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The main results are available at: </a:t>
            </a:r>
            <a:r>
              <a:rPr lang="en-US" dirty="0">
                <a:hlinkClick r:id="rId9"/>
              </a:rPr>
              <a:t>https://</a:t>
            </a:r>
            <a:r>
              <a:rPr lang="en-US" dirty="0" err="1">
                <a:hlinkClick r:id="rId9"/>
              </a:rPr>
              <a:t>cds.cern.ch</a:t>
            </a:r>
            <a:r>
              <a:rPr lang="en-US" dirty="0">
                <a:hlinkClick r:id="rId9"/>
              </a:rPr>
              <a:t>/record/2217217?ln=</a:t>
            </a:r>
            <a:r>
              <a:rPr lang="en-US" dirty="0" err="1">
                <a:hlinkClick r:id="rId9"/>
              </a:rPr>
              <a:t>en</a:t>
            </a:r>
            <a:endParaRPr lang="en-US" dirty="0" smtClean="0">
              <a:solidFill>
                <a:schemeClr val="tx2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219200" y="0"/>
            <a:ext cx="7689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44546A"/>
                </a:solidFill>
                <a:latin typeface="Calibri" pitchFamily="34" charset="0"/>
              </a:rPr>
              <a:t>Twin-bore magnets in the LSS</a:t>
            </a:r>
            <a:endParaRPr lang="en-US" sz="2400" b="1" dirty="0">
              <a:solidFill>
                <a:srgbClr val="44546A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8582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landscape_hl_vs_int_BSMQ_1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70"/>
          <a:stretch/>
        </p:blipFill>
        <p:spPr>
          <a:xfrm>
            <a:off x="387927" y="1170715"/>
            <a:ext cx="8229600" cy="5410200"/>
          </a:xfrm>
          <a:prstGeom prst="rect">
            <a:avLst/>
          </a:prstGeom>
        </p:spPr>
      </p:pic>
      <p:grpSp>
        <p:nvGrpSpPr>
          <p:cNvPr id="3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Rectangle 8"/>
          <p:cNvSpPr/>
          <p:nvPr/>
        </p:nvSpPr>
        <p:spPr>
          <a:xfrm>
            <a:off x="1219200" y="529741"/>
            <a:ext cx="7398327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spcBef>
                <a:spcPts val="600"/>
              </a:spcBef>
              <a:buFont typeface="Arial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For each chamber type the heat load from </a:t>
            </a:r>
            <a:r>
              <a:rPr lang="en-US" b="1" dirty="0" smtClean="0">
                <a:solidFill>
                  <a:srgbClr val="FF0000"/>
                </a:solidFill>
              </a:rPr>
              <a:t>e-cloud has been evaluated for different magnetic field</a:t>
            </a:r>
            <a:r>
              <a:rPr lang="en-US" dirty="0" smtClean="0">
                <a:solidFill>
                  <a:schemeClr val="tx2"/>
                </a:solidFill>
              </a:rPr>
              <a:t> configurations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219200" y="0"/>
            <a:ext cx="7689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44546A"/>
                </a:solidFill>
                <a:latin typeface="Calibri" pitchFamily="34" charset="0"/>
              </a:rPr>
              <a:t>Twin-bore magnets in the LSS</a:t>
            </a:r>
            <a:endParaRPr lang="en-US" sz="2400" b="1" dirty="0">
              <a:solidFill>
                <a:srgbClr val="44546A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142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Rectangle 8"/>
          <p:cNvSpPr/>
          <p:nvPr/>
        </p:nvSpPr>
        <p:spPr>
          <a:xfrm>
            <a:off x="1268043" y="636518"/>
            <a:ext cx="7360021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lnSpc>
                <a:spcPct val="120000"/>
              </a:lnSpc>
              <a:spcBef>
                <a:spcPts val="600"/>
              </a:spcBef>
              <a:buFont typeface="Arial"/>
              <a:buChar char="•"/>
            </a:pPr>
            <a:endParaRPr lang="en-GB" dirty="0">
              <a:solidFill>
                <a:schemeClr val="tx2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657" y="1411192"/>
            <a:ext cx="6006221" cy="499403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345994" y="524307"/>
            <a:ext cx="7563148" cy="699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spcBef>
                <a:spcPts val="600"/>
              </a:spcBef>
              <a:buFont typeface="Arial"/>
              <a:buChar char="•"/>
            </a:pPr>
            <a:r>
              <a:rPr lang="en-GB" sz="1700" dirty="0" smtClean="0">
                <a:solidFill>
                  <a:schemeClr val="tx2"/>
                </a:solidFill>
              </a:rPr>
              <a:t>Generated a </a:t>
            </a:r>
            <a:r>
              <a:rPr lang="en-GB" sz="1700" b="1" dirty="0" smtClean="0">
                <a:solidFill>
                  <a:srgbClr val="FF0000"/>
                </a:solidFill>
              </a:rPr>
              <a:t>table</a:t>
            </a:r>
            <a:r>
              <a:rPr lang="en-GB" sz="1700" dirty="0" smtClean="0">
                <a:solidFill>
                  <a:schemeClr val="tx2"/>
                </a:solidFill>
              </a:rPr>
              <a:t> for each IR, combining the estimates from </a:t>
            </a:r>
            <a:r>
              <a:rPr lang="en-GB" sz="1700" b="1" dirty="0" smtClean="0">
                <a:solidFill>
                  <a:srgbClr val="FF0000"/>
                </a:solidFill>
              </a:rPr>
              <a:t>impedance and e-cloud effects</a:t>
            </a:r>
            <a:endParaRPr lang="en-US" sz="1700" dirty="0"/>
          </a:p>
        </p:txBody>
      </p:sp>
      <p:sp>
        <p:nvSpPr>
          <p:cNvPr id="10" name="Rectangle 9"/>
          <p:cNvSpPr/>
          <p:nvPr/>
        </p:nvSpPr>
        <p:spPr>
          <a:xfrm>
            <a:off x="6468066" y="1456823"/>
            <a:ext cx="2472125" cy="29700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700" b="1" dirty="0" smtClean="0">
                <a:solidFill>
                  <a:srgbClr val="FF0000"/>
                </a:solidFill>
              </a:rPr>
              <a:t>Dipole correctors and “drifts” </a:t>
            </a:r>
            <a:r>
              <a:rPr lang="en-GB" sz="1700" dirty="0" smtClean="0">
                <a:solidFill>
                  <a:schemeClr val="tx2"/>
                </a:solidFill>
              </a:rPr>
              <a:t>can be non-negligible </a:t>
            </a:r>
            <a:r>
              <a:rPr lang="en-GB" sz="1700" dirty="0" err="1" smtClean="0">
                <a:solidFill>
                  <a:schemeClr val="tx2"/>
                </a:solidFill>
              </a:rPr>
              <a:t>w.r.t</a:t>
            </a:r>
            <a:r>
              <a:rPr lang="en-GB" sz="1700" dirty="0" smtClean="0">
                <a:solidFill>
                  <a:schemeClr val="tx2"/>
                </a:solidFill>
              </a:rPr>
              <a:t>. total!</a:t>
            </a:r>
          </a:p>
          <a:p>
            <a:endParaRPr lang="en-GB" sz="1700" dirty="0">
              <a:solidFill>
                <a:schemeClr val="tx2"/>
              </a:solidFill>
            </a:endParaRPr>
          </a:p>
          <a:p>
            <a:r>
              <a:rPr lang="en-GB" sz="1700" dirty="0" smtClean="0">
                <a:solidFill>
                  <a:schemeClr val="tx2"/>
                </a:solidFill>
              </a:rPr>
              <a:t>For SEY =1.3 </a:t>
            </a:r>
            <a:r>
              <a:rPr lang="en-GB" sz="1700" b="1" dirty="0" smtClean="0">
                <a:solidFill>
                  <a:srgbClr val="FF0000"/>
                </a:solidFill>
              </a:rPr>
              <a:t>e-cloud contribution is dominant</a:t>
            </a:r>
          </a:p>
          <a:p>
            <a:endParaRPr lang="en-GB" sz="1700" b="1" dirty="0">
              <a:solidFill>
                <a:srgbClr val="FF0000"/>
              </a:solidFill>
            </a:endParaRPr>
          </a:p>
          <a:p>
            <a:r>
              <a:rPr lang="en-GB" sz="1700" dirty="0" smtClean="0">
                <a:solidFill>
                  <a:srgbClr val="44546A"/>
                </a:solidFill>
              </a:rPr>
              <a:t>Surface treatment providing </a:t>
            </a:r>
            <a:r>
              <a:rPr lang="en-GB" sz="1700" b="1" dirty="0" smtClean="0">
                <a:solidFill>
                  <a:srgbClr val="FF0000"/>
                </a:solidFill>
              </a:rPr>
              <a:t>SEY=1.1 very effective in reducing the heat load</a:t>
            </a:r>
            <a:endParaRPr lang="en-US" sz="17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19200" y="0"/>
            <a:ext cx="7689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44546A"/>
                </a:solidFill>
                <a:latin typeface="Calibri" pitchFamily="34" charset="0"/>
              </a:rPr>
              <a:t>Twin-bore magnets in the LSS</a:t>
            </a:r>
            <a:endParaRPr lang="en-US" sz="2400" b="1" dirty="0">
              <a:solidFill>
                <a:srgbClr val="44546A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445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5" name="Straight Connector 14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Outline</a:t>
            </a:r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477755" y="845297"/>
            <a:ext cx="5740289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GB" b="1" dirty="0" smtClean="0">
                <a:solidFill>
                  <a:schemeClr val="tx2"/>
                </a:solidFill>
              </a:rPr>
              <a:t>LHC experience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GB" b="1" dirty="0" smtClean="0">
                <a:solidFill>
                  <a:schemeClr val="bg1">
                    <a:lumMod val="75000"/>
                  </a:schemeClr>
                </a:solidFill>
              </a:rPr>
              <a:t>Estimates for HL-LHC</a:t>
            </a:r>
          </a:p>
          <a:p>
            <a:pPr marL="742950" lvl="1" indent="-285750">
              <a:spcBef>
                <a:spcPts val="1200"/>
              </a:spcBef>
              <a:buFont typeface="Courier New" charset="0"/>
              <a:buChar char="o"/>
            </a:pPr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Arcs</a:t>
            </a:r>
          </a:p>
          <a:p>
            <a:pPr marL="742950" lvl="1" indent="-285750">
              <a:spcBef>
                <a:spcPts val="1200"/>
              </a:spcBef>
              <a:buFont typeface="Courier New" charset="0"/>
              <a:buChar char="o"/>
            </a:pPr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Inner triplets</a:t>
            </a:r>
          </a:p>
          <a:p>
            <a:pPr marL="742950" lvl="1" indent="-285750">
              <a:spcBef>
                <a:spcPts val="1200"/>
              </a:spcBef>
              <a:buFont typeface="Courier New" charset="0"/>
              <a:buChar char="o"/>
            </a:pPr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Other LSS magnets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GB" b="1" dirty="0" smtClean="0">
                <a:solidFill>
                  <a:schemeClr val="bg1">
                    <a:lumMod val="75000"/>
                  </a:schemeClr>
                </a:solidFill>
              </a:rPr>
              <a:t>Backup scenario: 8b+4e scheme</a:t>
            </a:r>
          </a:p>
        </p:txBody>
      </p:sp>
    </p:spTree>
    <p:extLst>
      <p:ext uri="{BB962C8B-B14F-4D97-AF65-F5344CB8AC3E}">
        <p14:creationId xmlns:p14="http://schemas.microsoft.com/office/powerpoint/2010/main" val="1820266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eat_load_LSS_histogra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572" y="514350"/>
            <a:ext cx="7590827" cy="3503460"/>
          </a:xfrm>
          <a:prstGeom prst="rect">
            <a:avLst/>
          </a:prstGeom>
        </p:spPr>
      </p:pic>
      <p:grpSp>
        <p:nvGrpSpPr>
          <p:cNvPr id="4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Rectangle 14"/>
          <p:cNvSpPr/>
          <p:nvPr/>
        </p:nvSpPr>
        <p:spPr>
          <a:xfrm>
            <a:off x="234398" y="3778056"/>
            <a:ext cx="8560904" cy="31716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30000"/>
              </a:lnSpc>
              <a:spcBef>
                <a:spcPts val="600"/>
              </a:spcBef>
              <a:buFont typeface="Arial"/>
              <a:buChar char="•"/>
            </a:pPr>
            <a:r>
              <a:rPr lang="en-US" sz="1700" dirty="0" smtClean="0">
                <a:solidFill>
                  <a:srgbClr val="44546A"/>
                </a:solidFill>
              </a:rPr>
              <a:t>The </a:t>
            </a:r>
            <a:r>
              <a:rPr lang="en-US" sz="1700" b="1" dirty="0" smtClean="0">
                <a:solidFill>
                  <a:srgbClr val="FF0000"/>
                </a:solidFill>
              </a:rPr>
              <a:t>experimental IRs </a:t>
            </a:r>
            <a:r>
              <a:rPr lang="en-US" sz="1700" dirty="0" smtClean="0">
                <a:solidFill>
                  <a:srgbClr val="44546A"/>
                </a:solidFill>
              </a:rPr>
              <a:t>are by far the most critical (due to larger number of cold devices)</a:t>
            </a:r>
          </a:p>
          <a:p>
            <a:pPr marL="742950" lvl="1" indent="-285750">
              <a:spcBef>
                <a:spcPts val="6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US" sz="1700" dirty="0">
                <a:solidFill>
                  <a:schemeClr val="tx2"/>
                </a:solidFill>
              </a:rPr>
              <a:t>Load </a:t>
            </a:r>
            <a:r>
              <a:rPr lang="en-US" sz="1700" b="1" dirty="0">
                <a:solidFill>
                  <a:srgbClr val="FF0000"/>
                </a:solidFill>
              </a:rPr>
              <a:t>IR2 and IR8</a:t>
            </a:r>
            <a:r>
              <a:rPr lang="en-US" sz="1700" dirty="0">
                <a:solidFill>
                  <a:schemeClr val="tx2"/>
                </a:solidFill>
              </a:rPr>
              <a:t> will affect the neighboring arcs </a:t>
            </a:r>
          </a:p>
          <a:p>
            <a:pPr marL="1200150" lvl="2" indent="-285750">
              <a:spcBef>
                <a:spcPts val="600"/>
              </a:spcBef>
              <a:buClr>
                <a:schemeClr val="tx2"/>
              </a:buClr>
              <a:buFont typeface="Wingdings" charset="2"/>
              <a:buChar char="à"/>
            </a:pPr>
            <a:r>
              <a:rPr lang="en-US" sz="1700" dirty="0">
                <a:solidFill>
                  <a:schemeClr val="tx2"/>
                </a:solidFill>
                <a:sym typeface="Wingdings"/>
              </a:rPr>
              <a:t>Low SEY coating of the matching sections is desirable, especially at R2 and L8 which are cooled by less powerful </a:t>
            </a:r>
            <a:r>
              <a:rPr lang="en-US" sz="1700" dirty="0" err="1">
                <a:solidFill>
                  <a:schemeClr val="tx2"/>
                </a:solidFill>
                <a:sym typeface="Wingdings"/>
              </a:rPr>
              <a:t>cryoplants</a:t>
            </a:r>
            <a:r>
              <a:rPr lang="en-US" sz="1700" dirty="0">
                <a:solidFill>
                  <a:schemeClr val="tx2"/>
                </a:solidFill>
                <a:sym typeface="Wingdings"/>
              </a:rPr>
              <a:t> (see presentation by WP9</a:t>
            </a: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)</a:t>
            </a:r>
            <a:endParaRPr lang="en-US" sz="1700" b="1" dirty="0" smtClean="0">
              <a:solidFill>
                <a:srgbClr val="FF0000"/>
              </a:solidFill>
            </a:endParaRPr>
          </a:p>
          <a:p>
            <a:pPr marL="742950" lvl="1" indent="-285750">
              <a:spcBef>
                <a:spcPts val="6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US" sz="1700" b="1" dirty="0" smtClean="0">
                <a:solidFill>
                  <a:srgbClr val="FF0000"/>
                </a:solidFill>
              </a:rPr>
              <a:t>IR1 </a:t>
            </a:r>
            <a:r>
              <a:rPr lang="en-US" sz="1700" b="1" dirty="0">
                <a:solidFill>
                  <a:srgbClr val="FF0000"/>
                </a:solidFill>
              </a:rPr>
              <a:t>and IR5 </a:t>
            </a:r>
            <a:r>
              <a:rPr lang="en-US" sz="1700" dirty="0">
                <a:solidFill>
                  <a:schemeClr val="tx2"/>
                </a:solidFill>
              </a:rPr>
              <a:t>will be equipped with </a:t>
            </a:r>
            <a:r>
              <a:rPr lang="en-US" sz="1700" b="1" dirty="0">
                <a:solidFill>
                  <a:srgbClr val="FF0000"/>
                </a:solidFill>
              </a:rPr>
              <a:t>dedicated </a:t>
            </a:r>
            <a:r>
              <a:rPr lang="en-US" sz="1700" b="1" dirty="0" err="1" smtClean="0">
                <a:solidFill>
                  <a:srgbClr val="FF0000"/>
                </a:solidFill>
              </a:rPr>
              <a:t>cryoplants</a:t>
            </a:r>
            <a:r>
              <a:rPr lang="en-US" sz="1700" b="1" dirty="0" smtClean="0">
                <a:solidFill>
                  <a:srgbClr val="FF0000"/>
                </a:solidFill>
              </a:rPr>
              <a:t> </a:t>
            </a: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 </a:t>
            </a: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if not </a:t>
            </a:r>
            <a:r>
              <a:rPr lang="en-US" sz="1700" smtClean="0">
                <a:solidFill>
                  <a:schemeClr val="tx2"/>
                </a:solidFill>
                <a:sym typeface="Wingdings"/>
              </a:rPr>
              <a:t>coated, load </a:t>
            </a: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of matching </a:t>
            </a: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sections needs to be taken into account in the design (info provided to WP9)</a:t>
            </a:r>
          </a:p>
          <a:p>
            <a:pPr marL="742950" lvl="1" indent="-285750">
              <a:spcBef>
                <a:spcPts val="6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Presently </a:t>
            </a:r>
            <a:r>
              <a:rPr lang="en-US" sz="1700" b="1" dirty="0" smtClean="0">
                <a:solidFill>
                  <a:srgbClr val="FF0000"/>
                </a:solidFill>
                <a:sym typeface="Wingdings"/>
              </a:rPr>
              <a:t>baffle plates</a:t>
            </a: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 are installed behind pumping slots of all SAM magnets (to support hydrogen </a:t>
            </a:r>
            <a:r>
              <a:rPr lang="en-US" sz="1700" dirty="0" err="1" smtClean="0">
                <a:solidFill>
                  <a:schemeClr val="tx2"/>
                </a:solidFill>
                <a:sym typeface="Wingdings"/>
              </a:rPr>
              <a:t>cryosorber</a:t>
            </a: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)  if no drawback, this should be kept also for magnets operated at 1.9 K</a:t>
            </a:r>
            <a:endParaRPr lang="en-US" sz="1700" dirty="0">
              <a:solidFill>
                <a:schemeClr val="tx2"/>
              </a:solidFill>
            </a:endParaRPr>
          </a:p>
          <a:p>
            <a:pPr marL="1200150" lvl="2" indent="-285750">
              <a:spcBef>
                <a:spcPts val="600"/>
              </a:spcBef>
              <a:buClr>
                <a:schemeClr val="tx2"/>
              </a:buClr>
              <a:buFont typeface="Wingdings" charset="2"/>
              <a:buChar char="à"/>
            </a:pPr>
            <a:endParaRPr lang="en-US" sz="1700" dirty="0" smtClean="0">
              <a:solidFill>
                <a:schemeClr val="tx2"/>
              </a:solidFill>
              <a:sym typeface="Wingding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19200" y="0"/>
            <a:ext cx="7689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44546A"/>
                </a:solidFill>
                <a:latin typeface="Calibri" pitchFamily="34" charset="0"/>
              </a:rPr>
              <a:t>Twin-bore magnets in the LSS</a:t>
            </a:r>
            <a:endParaRPr lang="en-US" sz="2400" b="1" dirty="0">
              <a:solidFill>
                <a:srgbClr val="44546A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0119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5" name="Straight Connector 14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Outline</a:t>
            </a:r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477755" y="845297"/>
            <a:ext cx="5740289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GB" b="1" dirty="0" smtClean="0">
                <a:solidFill>
                  <a:schemeClr val="bg1">
                    <a:lumMod val="75000"/>
                  </a:schemeClr>
                </a:solidFill>
              </a:rPr>
              <a:t>LHC experience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GB" b="1" dirty="0" smtClean="0">
                <a:solidFill>
                  <a:schemeClr val="bg1">
                    <a:lumMod val="75000"/>
                  </a:schemeClr>
                </a:solidFill>
              </a:rPr>
              <a:t>Estimates for HL-LHC</a:t>
            </a:r>
          </a:p>
          <a:p>
            <a:pPr marL="742950" lvl="1" indent="-285750">
              <a:spcBef>
                <a:spcPts val="1200"/>
              </a:spcBef>
              <a:buFont typeface="Courier New" charset="0"/>
              <a:buChar char="o"/>
            </a:pPr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Arcs</a:t>
            </a:r>
          </a:p>
          <a:p>
            <a:pPr marL="742950" lvl="1" indent="-285750">
              <a:spcBef>
                <a:spcPts val="1200"/>
              </a:spcBef>
              <a:buFont typeface="Courier New" charset="0"/>
              <a:buChar char="o"/>
            </a:pPr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Inner triplets</a:t>
            </a:r>
          </a:p>
          <a:p>
            <a:pPr marL="742950" lvl="1" indent="-285750">
              <a:spcBef>
                <a:spcPts val="1200"/>
              </a:spcBef>
              <a:buFont typeface="Courier New" charset="0"/>
              <a:buChar char="o"/>
            </a:pPr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Other LSS magnets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GB" b="1" dirty="0" smtClean="0">
                <a:solidFill>
                  <a:schemeClr val="tx2"/>
                </a:solidFill>
              </a:rPr>
              <a:t>Backup scenario: 8b+4e scheme</a:t>
            </a:r>
          </a:p>
        </p:txBody>
      </p:sp>
    </p:spTree>
    <p:extLst>
      <p:ext uri="{BB962C8B-B14F-4D97-AF65-F5344CB8AC3E}">
        <p14:creationId xmlns:p14="http://schemas.microsoft.com/office/powerpoint/2010/main" val="1614711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8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/>
        </p:nvSpPr>
        <p:spPr>
          <a:xfrm>
            <a:off x="1219200" y="0"/>
            <a:ext cx="762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8b+4e scheme</a:t>
            </a:r>
          </a:p>
          <a:p>
            <a:pPr algn="r"/>
            <a:endParaRPr lang="en-GB" sz="2400" b="1" dirty="0">
              <a:solidFill>
                <a:schemeClr val="tx2"/>
              </a:solidFill>
            </a:endParaRPr>
          </a:p>
        </p:txBody>
      </p:sp>
      <p:pic>
        <p:nvPicPr>
          <p:cNvPr id="13" name="Picture 12" descr="C:\Heiko\Presentations\2013-10_InjectorChainExoticOptionsRLIUP\BunchPattern8b4e_3split.pn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0866" y="3082563"/>
            <a:ext cx="3821545" cy="509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15"/>
          <p:cNvSpPr/>
          <p:nvPr/>
        </p:nvSpPr>
        <p:spPr>
          <a:xfrm>
            <a:off x="1099929" y="555192"/>
            <a:ext cx="8150087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buClr>
                <a:schemeClr val="tx2"/>
              </a:buClr>
            </a:pPr>
            <a:r>
              <a:rPr lang="en-GB" sz="1700" dirty="0" smtClean="0">
                <a:solidFill>
                  <a:schemeClr val="tx2"/>
                </a:solidFill>
              </a:rPr>
              <a:t>Filling pattern designed to </a:t>
            </a:r>
            <a:r>
              <a:rPr lang="en-GB" sz="1700" b="1" dirty="0" smtClean="0">
                <a:solidFill>
                  <a:srgbClr val="FF0000"/>
                </a:solidFill>
              </a:rPr>
              <a:t>suppress the e-cloud build-up (~30 % less bunches </a:t>
            </a:r>
            <a:r>
              <a:rPr lang="en-GB" sz="1700" b="1" dirty="0" err="1" smtClean="0">
                <a:solidFill>
                  <a:srgbClr val="FF0000"/>
                </a:solidFill>
              </a:rPr>
              <a:t>w.r.t</a:t>
            </a:r>
            <a:r>
              <a:rPr lang="en-GB" sz="1700" b="1" dirty="0" smtClean="0">
                <a:solidFill>
                  <a:srgbClr val="FF0000"/>
                </a:solidFill>
              </a:rPr>
              <a:t>. nominal)</a:t>
            </a:r>
          </a:p>
          <a:p>
            <a:pPr marL="496888" indent="-261938">
              <a:spcBef>
                <a:spcPts val="600"/>
              </a:spcBef>
              <a:buClr>
                <a:schemeClr val="tx2"/>
              </a:buClr>
              <a:buFont typeface="Arial"/>
              <a:buChar char="•"/>
            </a:pPr>
            <a:r>
              <a:rPr lang="en-GB" sz="1700" b="1" dirty="0" smtClean="0">
                <a:solidFill>
                  <a:srgbClr val="FF0000"/>
                </a:solidFill>
                <a:sym typeface="Wingdings"/>
              </a:rPr>
              <a:t>Confirmed experimentally in the LHC </a:t>
            </a:r>
            <a:r>
              <a:rPr lang="en-GB" sz="1700" dirty="0" smtClean="0">
                <a:solidFill>
                  <a:schemeClr val="tx2"/>
                </a:solidFill>
                <a:sym typeface="Wingdings"/>
              </a:rPr>
              <a:t>in 2015</a:t>
            </a:r>
          </a:p>
          <a:p>
            <a:pPr marL="496888" indent="-261938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sz="1700" dirty="0" smtClean="0">
                <a:solidFill>
                  <a:schemeClr val="tx2"/>
                </a:solidFill>
                <a:sym typeface="Wingdings"/>
              </a:rPr>
              <a:t>Included in the </a:t>
            </a:r>
            <a:r>
              <a:rPr lang="en-GB" sz="1700" b="1" dirty="0" smtClean="0">
                <a:solidFill>
                  <a:srgbClr val="FF0000"/>
                </a:solidFill>
                <a:sym typeface="Wingdings"/>
              </a:rPr>
              <a:t>HL-LHC TDR as backup scenario </a:t>
            </a:r>
            <a:r>
              <a:rPr lang="en-GB" sz="1700" dirty="0" smtClean="0">
                <a:solidFill>
                  <a:schemeClr val="tx2"/>
                </a:solidFill>
                <a:sym typeface="Wingdings"/>
              </a:rPr>
              <a:t>in case issues with e-cloud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055003" y="5458912"/>
            <a:ext cx="7203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Arial"/>
                <a:cs typeface="Arial"/>
              </a:rPr>
              <a:t>Average</a:t>
            </a:r>
            <a:endParaRPr lang="en-US" sz="1100" dirty="0">
              <a:latin typeface="Arial"/>
              <a:cs typeface="Arial"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6851803" y="5590992"/>
            <a:ext cx="193040" cy="0"/>
          </a:xfrm>
          <a:prstGeom prst="line">
            <a:avLst/>
          </a:prstGeom>
          <a:ln w="190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7055003" y="5669049"/>
            <a:ext cx="161576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 smtClean="0">
                <a:latin typeface="Arial"/>
                <a:cs typeface="Arial"/>
              </a:rPr>
              <a:t>Impedan</a:t>
            </a:r>
            <a:r>
              <a:rPr lang="en-US" sz="1100" dirty="0" err="1">
                <a:latin typeface="Arial"/>
                <a:cs typeface="Arial"/>
              </a:rPr>
              <a:t>c</a:t>
            </a:r>
            <a:r>
              <a:rPr lang="en-US" sz="1100" dirty="0" err="1" smtClean="0">
                <a:latin typeface="Arial"/>
                <a:cs typeface="Arial"/>
              </a:rPr>
              <a:t>e+synch</a:t>
            </a:r>
            <a:r>
              <a:rPr lang="en-US" sz="1100" dirty="0" smtClean="0">
                <a:latin typeface="Arial"/>
                <a:cs typeface="Arial"/>
              </a:rPr>
              <a:t>. rad</a:t>
            </a:r>
            <a:endParaRPr lang="en-US" sz="1100" dirty="0">
              <a:latin typeface="Arial"/>
              <a:cs typeface="Arial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6851803" y="5801129"/>
            <a:ext cx="193040" cy="0"/>
          </a:xfrm>
          <a:prstGeom prst="line">
            <a:avLst/>
          </a:prstGeom>
          <a:ln w="19050" cmpd="sng">
            <a:solidFill>
              <a:srgbClr val="A6A6A6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7" name="Group 26"/>
          <p:cNvGrpSpPr/>
          <p:nvPr/>
        </p:nvGrpSpPr>
        <p:grpSpPr>
          <a:xfrm>
            <a:off x="-105404" y="3421153"/>
            <a:ext cx="4609760" cy="3262484"/>
            <a:chOff x="-105404" y="2144426"/>
            <a:chExt cx="4609760" cy="3262484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6709" r="24492" b="34445"/>
            <a:stretch/>
          </p:blipFill>
          <p:spPr>
            <a:xfrm>
              <a:off x="-105404" y="2449908"/>
              <a:ext cx="4574206" cy="2701637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4299089" y="3853813"/>
              <a:ext cx="205267" cy="13853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02013" y="2144426"/>
              <a:ext cx="355118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chemeClr val="tx2"/>
                  </a:solidFill>
                  <a:latin typeface="Calibri"/>
                  <a:cs typeface="Calibri"/>
                </a:rPr>
                <a:t>Standard 25 ns beam</a:t>
              </a:r>
              <a:endParaRPr lang="en-US" sz="1600" dirty="0">
                <a:solidFill>
                  <a:schemeClr val="tx2"/>
                </a:solidFill>
                <a:latin typeface="Calibri"/>
                <a:cs typeface="Calibri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594376" y="3887197"/>
              <a:ext cx="2788442" cy="2923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300" b="1" dirty="0" smtClean="0">
                  <a:solidFill>
                    <a:srgbClr val="FF0000"/>
                  </a:solidFill>
                  <a:sym typeface="Wingdings"/>
                </a:rPr>
                <a:t>Dipoles </a:t>
              </a:r>
              <a:r>
                <a:rPr lang="en-GB" sz="1300" dirty="0" smtClean="0">
                  <a:solidFill>
                    <a:srgbClr val="44546A"/>
                  </a:solidFill>
                  <a:sym typeface="Wingdings"/>
                </a:rPr>
                <a:t>(instrumented cells in S45)</a:t>
              </a:r>
              <a:endParaRPr lang="en-US" sz="1300" dirty="0"/>
            </a:p>
          </p:txBody>
        </p:sp>
        <p:cxnSp>
          <p:nvCxnSpPr>
            <p:cNvPr id="22" name="Straight Connector 21"/>
            <p:cNvCxnSpPr/>
            <p:nvPr/>
          </p:nvCxnSpPr>
          <p:spPr>
            <a:xfrm>
              <a:off x="2089740" y="4805080"/>
              <a:ext cx="2066624" cy="0"/>
            </a:xfrm>
            <a:prstGeom prst="line">
              <a:avLst/>
            </a:prstGeom>
            <a:ln w="19050" cmpd="sng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5" name="Picture 24"/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94674" r="24512" b="338"/>
            <a:stretch/>
          </p:blipFill>
          <p:spPr>
            <a:xfrm>
              <a:off x="-105404" y="5177591"/>
              <a:ext cx="4577781" cy="229319"/>
            </a:xfrm>
            <a:prstGeom prst="rect">
              <a:avLst/>
            </a:prstGeom>
          </p:spPr>
        </p:pic>
      </p:grpSp>
      <p:grpSp>
        <p:nvGrpSpPr>
          <p:cNvPr id="28" name="Group 27"/>
          <p:cNvGrpSpPr/>
          <p:nvPr/>
        </p:nvGrpSpPr>
        <p:grpSpPr>
          <a:xfrm>
            <a:off x="4358286" y="3421152"/>
            <a:ext cx="4645036" cy="3262485"/>
            <a:chOff x="4358286" y="2144425"/>
            <a:chExt cx="4645036" cy="3262485"/>
          </a:xfrm>
        </p:grpSpPr>
        <p:grpSp>
          <p:nvGrpSpPr>
            <p:cNvPr id="3" name="Group 2"/>
            <p:cNvGrpSpPr/>
            <p:nvPr/>
          </p:nvGrpSpPr>
          <p:grpSpPr>
            <a:xfrm>
              <a:off x="4358286" y="2445256"/>
              <a:ext cx="4645036" cy="2785837"/>
              <a:chOff x="4268473" y="1925997"/>
              <a:chExt cx="4645036" cy="2785837"/>
            </a:xfrm>
          </p:grpSpPr>
          <p:pic>
            <p:nvPicPr>
              <p:cNvPr id="4" name="Picture 3"/>
              <p:cNvPicPr>
                <a:picLocks noChangeAspect="1"/>
              </p:cNvPicPr>
              <p:nvPr/>
            </p:nvPicPr>
            <p:blipFill rotWithShape="1">
              <a:blip r:embed="rId6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t="6598" r="24614" b="34536"/>
              <a:stretch/>
            </p:blipFill>
            <p:spPr>
              <a:xfrm>
                <a:off x="4268473" y="1925997"/>
                <a:ext cx="4585964" cy="2706289"/>
              </a:xfrm>
              <a:prstGeom prst="rect">
                <a:avLst/>
              </a:prstGeom>
            </p:spPr>
          </p:pic>
          <p:sp>
            <p:nvSpPr>
              <p:cNvPr id="12" name="Rectangle 11"/>
              <p:cNvSpPr/>
              <p:nvPr/>
            </p:nvSpPr>
            <p:spPr>
              <a:xfrm>
                <a:off x="8708242" y="3326444"/>
                <a:ext cx="205267" cy="138539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5072578" y="2144425"/>
              <a:ext cx="355118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chemeClr val="tx2"/>
                  </a:solidFill>
                  <a:latin typeface="Calibri"/>
                  <a:cs typeface="Calibri"/>
                </a:rPr>
                <a:t>“8b+4e” beam</a:t>
              </a:r>
              <a:endParaRPr lang="en-US" sz="1600" dirty="0">
                <a:solidFill>
                  <a:schemeClr val="tx2"/>
                </a:solidFill>
                <a:latin typeface="Calibri"/>
                <a:cs typeface="Calibri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5064776" y="3887197"/>
              <a:ext cx="2788442" cy="2923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300" b="1" dirty="0" smtClean="0">
                  <a:solidFill>
                    <a:srgbClr val="FF0000"/>
                  </a:solidFill>
                  <a:sym typeface="Wingdings"/>
                </a:rPr>
                <a:t>Dipoles </a:t>
              </a:r>
              <a:r>
                <a:rPr lang="en-GB" sz="1300" dirty="0" smtClean="0">
                  <a:solidFill>
                    <a:srgbClr val="44546A"/>
                  </a:solidFill>
                  <a:sym typeface="Wingdings"/>
                </a:rPr>
                <a:t>(instrumented cells in S45)</a:t>
              </a:r>
              <a:endParaRPr lang="en-US" sz="1300" dirty="0"/>
            </a:p>
          </p:txBody>
        </p:sp>
        <p:pic>
          <p:nvPicPr>
            <p:cNvPr id="26" name="Picture 25"/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94674" r="24512" b="338"/>
            <a:stretch/>
          </p:blipFill>
          <p:spPr>
            <a:xfrm>
              <a:off x="4358286" y="5177591"/>
              <a:ext cx="4577781" cy="229319"/>
            </a:xfrm>
            <a:prstGeom prst="rect">
              <a:avLst/>
            </a:prstGeom>
          </p:spPr>
        </p:pic>
      </p:grpSp>
      <p:cxnSp>
        <p:nvCxnSpPr>
          <p:cNvPr id="29" name="Straight Connector 28"/>
          <p:cNvCxnSpPr/>
          <p:nvPr/>
        </p:nvCxnSpPr>
        <p:spPr>
          <a:xfrm>
            <a:off x="6571686" y="6072570"/>
            <a:ext cx="2066624" cy="0"/>
          </a:xfrm>
          <a:prstGeom prst="line">
            <a:avLst/>
          </a:prstGeom>
          <a:ln w="19050" cmpd="sng">
            <a:solidFill>
              <a:schemeClr val="bg1">
                <a:lumMod val="65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5023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092" b="35269"/>
          <a:stretch/>
        </p:blipFill>
        <p:spPr>
          <a:xfrm>
            <a:off x="4329962" y="3362383"/>
            <a:ext cx="4468081" cy="3097356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183" b="35269"/>
          <a:stretch/>
        </p:blipFill>
        <p:spPr>
          <a:xfrm>
            <a:off x="-93495" y="3362383"/>
            <a:ext cx="4462296" cy="3097356"/>
          </a:xfrm>
          <a:prstGeom prst="rect">
            <a:avLst/>
          </a:prstGeom>
        </p:spPr>
      </p:pic>
      <p:grpSp>
        <p:nvGrpSpPr>
          <p:cNvPr id="6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8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/>
        </p:nvSpPr>
        <p:spPr>
          <a:xfrm>
            <a:off x="1219200" y="0"/>
            <a:ext cx="762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8b+4e scheme</a:t>
            </a:r>
          </a:p>
          <a:p>
            <a:pPr algn="r"/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099929" y="555192"/>
            <a:ext cx="8150087" cy="2259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buClr>
                <a:schemeClr val="tx2"/>
              </a:buClr>
            </a:pPr>
            <a:r>
              <a:rPr lang="en-GB" sz="1700" dirty="0" smtClean="0">
                <a:solidFill>
                  <a:schemeClr val="tx2"/>
                </a:solidFill>
              </a:rPr>
              <a:t>Filling pattern designed to </a:t>
            </a:r>
            <a:r>
              <a:rPr lang="en-GB" sz="1700" b="1" dirty="0" smtClean="0">
                <a:solidFill>
                  <a:srgbClr val="FF0000"/>
                </a:solidFill>
              </a:rPr>
              <a:t>suppress the e-cloud build-up (~30 % less bunches </a:t>
            </a:r>
            <a:r>
              <a:rPr lang="en-GB" sz="1700" b="1" dirty="0" err="1" smtClean="0">
                <a:solidFill>
                  <a:srgbClr val="FF0000"/>
                </a:solidFill>
              </a:rPr>
              <a:t>w.r.t</a:t>
            </a:r>
            <a:r>
              <a:rPr lang="en-GB" sz="1700" b="1" dirty="0" smtClean="0">
                <a:solidFill>
                  <a:srgbClr val="FF0000"/>
                </a:solidFill>
              </a:rPr>
              <a:t>. nominal)</a:t>
            </a:r>
          </a:p>
          <a:p>
            <a:pPr marL="496888" indent="-261938">
              <a:spcBef>
                <a:spcPts val="600"/>
              </a:spcBef>
              <a:buClr>
                <a:schemeClr val="tx2"/>
              </a:buClr>
              <a:buFont typeface="Arial"/>
              <a:buChar char="•"/>
            </a:pPr>
            <a:r>
              <a:rPr lang="en-GB" sz="1700" b="1" dirty="0" smtClean="0">
                <a:solidFill>
                  <a:srgbClr val="FF0000"/>
                </a:solidFill>
                <a:sym typeface="Wingdings"/>
              </a:rPr>
              <a:t>Confirmed experimentally in the LHC </a:t>
            </a:r>
            <a:r>
              <a:rPr lang="en-GB" sz="1700" dirty="0" smtClean="0">
                <a:solidFill>
                  <a:schemeClr val="tx2"/>
                </a:solidFill>
                <a:sym typeface="Wingdings"/>
              </a:rPr>
              <a:t>in 2015</a:t>
            </a:r>
          </a:p>
          <a:p>
            <a:pPr marL="496888" indent="-261938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sz="1700" dirty="0" smtClean="0">
                <a:solidFill>
                  <a:schemeClr val="tx2"/>
                </a:solidFill>
                <a:sym typeface="Wingdings"/>
              </a:rPr>
              <a:t>Included in the </a:t>
            </a:r>
            <a:r>
              <a:rPr lang="en-GB" sz="1700" b="1" dirty="0" smtClean="0">
                <a:solidFill>
                  <a:srgbClr val="FF0000"/>
                </a:solidFill>
                <a:sym typeface="Wingdings"/>
              </a:rPr>
              <a:t>HL-LHC TDR as backup scenario </a:t>
            </a:r>
            <a:r>
              <a:rPr lang="en-GB" sz="1700" dirty="0" smtClean="0">
                <a:solidFill>
                  <a:schemeClr val="tx2"/>
                </a:solidFill>
                <a:sym typeface="Wingdings"/>
              </a:rPr>
              <a:t>in case issues with e-cloud</a:t>
            </a:r>
          </a:p>
          <a:p>
            <a:pPr marL="496888" indent="-261938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sz="1700" dirty="0" smtClean="0">
                <a:solidFill>
                  <a:schemeClr val="tx2"/>
                </a:solidFill>
                <a:sym typeface="Wingdings"/>
              </a:rPr>
              <a:t>Used in </a:t>
            </a:r>
            <a:r>
              <a:rPr lang="en-GB" sz="1700" b="1" dirty="0" smtClean="0">
                <a:solidFill>
                  <a:srgbClr val="FF0000"/>
                </a:solidFill>
                <a:sym typeface="Wingdings"/>
              </a:rPr>
              <a:t>operation</a:t>
            </a:r>
            <a:r>
              <a:rPr lang="en-GB" sz="1700" dirty="0" smtClean="0">
                <a:solidFill>
                  <a:schemeClr val="tx2"/>
                </a:solidFill>
                <a:sym typeface="Wingdings"/>
              </a:rPr>
              <a:t> in the last part of the </a:t>
            </a:r>
            <a:r>
              <a:rPr lang="en-GB" sz="1700" b="1" dirty="0" smtClean="0">
                <a:solidFill>
                  <a:srgbClr val="FF0000"/>
                </a:solidFill>
                <a:sym typeface="Wingdings"/>
              </a:rPr>
              <a:t>2017 Run </a:t>
            </a:r>
            <a:r>
              <a:rPr lang="en-GB" sz="1700" dirty="0" smtClean="0">
                <a:solidFill>
                  <a:schemeClr val="tx2"/>
                </a:solidFill>
                <a:sym typeface="Wingdings"/>
              </a:rPr>
              <a:t>(to mitigate fast losses in 16L2)</a:t>
            </a:r>
            <a:endParaRPr lang="en-GB" sz="1700" dirty="0">
              <a:solidFill>
                <a:schemeClr val="tx2"/>
              </a:solidFill>
              <a:sym typeface="Wingdings"/>
            </a:endParaRPr>
          </a:p>
          <a:p>
            <a:pPr marL="496888" indent="-261938">
              <a:lnSpc>
                <a:spcPct val="120000"/>
              </a:lnSpc>
              <a:buFont typeface="Arial" charset="0"/>
              <a:buChar char="•"/>
            </a:pPr>
            <a:r>
              <a:rPr lang="en-US" sz="1700" dirty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S</a:t>
            </a:r>
            <a:r>
              <a:rPr lang="en-US" sz="17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tandard </a:t>
            </a:r>
            <a:r>
              <a:rPr lang="en-US" sz="1700" dirty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25 ns trains and 8b4e trains </a:t>
            </a:r>
            <a:r>
              <a:rPr lang="en-US" sz="17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can be </a:t>
            </a:r>
            <a:r>
              <a:rPr lang="en-US" sz="1700" b="1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combined in the same filling scheme </a:t>
            </a:r>
            <a:r>
              <a:rPr lang="en-US" sz="17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in </a:t>
            </a:r>
            <a:r>
              <a:rPr lang="en-US" sz="1700" dirty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order to adapt the heat load to the available cooling </a:t>
            </a:r>
            <a:r>
              <a:rPr lang="en-US" sz="17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capacity (</a:t>
            </a:r>
            <a:r>
              <a:rPr lang="en-US" sz="17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  <a:hlinkClick r:id="rId5"/>
              </a:rPr>
              <a:t>tested in MD in 2016</a:t>
            </a:r>
            <a:r>
              <a:rPr lang="en-US" sz="17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)</a:t>
            </a:r>
            <a:endParaRPr lang="en-US" sz="1700" dirty="0">
              <a:solidFill>
                <a:schemeClr val="tx2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-1" y="2984453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25 ns (2556b)</a:t>
            </a:r>
            <a:endParaRPr lang="en-US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4572000" y="2984453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8b+4e (1916b)</a:t>
            </a:r>
            <a:endParaRPr lang="en-US" b="1" dirty="0"/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89" t="93737" r="57835" b="2904"/>
          <a:stretch/>
        </p:blipFill>
        <p:spPr>
          <a:xfrm>
            <a:off x="2152075" y="6497782"/>
            <a:ext cx="454284" cy="157018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314036" y="6377709"/>
            <a:ext cx="175491" cy="1662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4738254" y="6377709"/>
            <a:ext cx="175491" cy="1662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89" t="93737" r="57835" b="2904"/>
          <a:stretch/>
        </p:blipFill>
        <p:spPr>
          <a:xfrm>
            <a:off x="6580322" y="6497782"/>
            <a:ext cx="454284" cy="157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7554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8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/>
        </p:nvSpPr>
        <p:spPr>
          <a:xfrm>
            <a:off x="1219200" y="0"/>
            <a:ext cx="762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Summary and conclusions</a:t>
            </a:r>
          </a:p>
          <a:p>
            <a:pPr algn="r"/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173590" y="490422"/>
            <a:ext cx="7707520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buClr>
                <a:schemeClr val="tx2"/>
              </a:buClr>
            </a:pPr>
            <a:r>
              <a:rPr lang="en-GB" sz="1700" b="1" dirty="0" smtClean="0">
                <a:solidFill>
                  <a:srgbClr val="FF0000"/>
                </a:solidFill>
              </a:rPr>
              <a:t>Collaboration </a:t>
            </a:r>
            <a:r>
              <a:rPr lang="en-GB" sz="1700" b="1" dirty="0">
                <a:solidFill>
                  <a:srgbClr val="FF0000"/>
                </a:solidFill>
              </a:rPr>
              <a:t>between WP2 and WP9</a:t>
            </a:r>
            <a:r>
              <a:rPr lang="en-GB" sz="1700" dirty="0">
                <a:solidFill>
                  <a:schemeClr val="tx2"/>
                </a:solidFill>
              </a:rPr>
              <a:t> to build a </a:t>
            </a:r>
            <a:r>
              <a:rPr lang="en-GB" sz="1700" b="1" dirty="0">
                <a:solidFill>
                  <a:srgbClr val="FF0000"/>
                </a:solidFill>
              </a:rPr>
              <a:t>full inventory</a:t>
            </a:r>
            <a:r>
              <a:rPr lang="en-GB" sz="1700" dirty="0">
                <a:solidFill>
                  <a:schemeClr val="tx2"/>
                </a:solidFill>
              </a:rPr>
              <a:t> of expected beam induced heating on the beam screens for </a:t>
            </a:r>
            <a:r>
              <a:rPr lang="en-GB" sz="1700" dirty="0" smtClean="0">
                <a:solidFill>
                  <a:schemeClr val="tx2"/>
                </a:solidFill>
              </a:rPr>
              <a:t>HL-LHC. Main outcomes:</a:t>
            </a:r>
          </a:p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sz="1700" b="1" dirty="0" smtClean="0">
                <a:solidFill>
                  <a:srgbClr val="FF0000"/>
                </a:solidFill>
                <a:sym typeface="Wingdings"/>
              </a:rPr>
              <a:t>Arc beam screens</a:t>
            </a:r>
            <a:r>
              <a:rPr lang="en-GB" sz="1700" b="1" dirty="0" smtClean="0">
                <a:solidFill>
                  <a:schemeClr val="tx2"/>
                </a:solidFill>
                <a:sym typeface="Wingdings"/>
              </a:rPr>
              <a:t> </a:t>
            </a:r>
            <a:r>
              <a:rPr lang="en-GB" sz="1700" dirty="0" smtClean="0">
                <a:solidFill>
                  <a:schemeClr val="tx2"/>
                </a:solidFill>
                <a:sym typeface="Wingdings"/>
              </a:rPr>
              <a:t>(assuming that heat load differences are due to different SEY): </a:t>
            </a:r>
          </a:p>
          <a:p>
            <a:pPr marL="742950" lvl="1" indent="-285750">
              <a:spcBef>
                <a:spcPts val="6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GB" sz="1700" dirty="0">
                <a:solidFill>
                  <a:schemeClr val="tx2"/>
                </a:solidFill>
                <a:sym typeface="Wingdings"/>
              </a:rPr>
              <a:t>P</a:t>
            </a:r>
            <a:r>
              <a:rPr lang="en-GB" sz="1700" dirty="0" smtClean="0">
                <a:solidFill>
                  <a:schemeClr val="tx2"/>
                </a:solidFill>
                <a:sym typeface="Wingdings"/>
              </a:rPr>
              <a:t>resent conditioning state of the </a:t>
            </a:r>
            <a:r>
              <a:rPr lang="en-GB" sz="1700" b="1" dirty="0" smtClean="0">
                <a:solidFill>
                  <a:srgbClr val="FF0000"/>
                </a:solidFill>
                <a:sym typeface="Wingdings"/>
              </a:rPr>
              <a:t>low load sectors </a:t>
            </a:r>
            <a:r>
              <a:rPr lang="en-GB" sz="1700" dirty="0" smtClean="0">
                <a:solidFill>
                  <a:schemeClr val="tx2"/>
                </a:solidFill>
                <a:sym typeface="Wingdings"/>
              </a:rPr>
              <a:t>(S34, S45, S56, S67) should allow operation with </a:t>
            </a:r>
            <a:r>
              <a:rPr lang="en-GB" sz="1700" b="1" dirty="0" smtClean="0">
                <a:solidFill>
                  <a:srgbClr val="FF0000"/>
                </a:solidFill>
                <a:sym typeface="Wingdings"/>
              </a:rPr>
              <a:t>HL-LHC beam parameters within the present available cooling capacity</a:t>
            </a:r>
          </a:p>
          <a:p>
            <a:pPr marL="742950" lvl="1" indent="-285750">
              <a:spcBef>
                <a:spcPts val="6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GB" sz="1700" dirty="0" smtClean="0">
                <a:solidFill>
                  <a:schemeClr val="tx2"/>
                </a:solidFill>
                <a:sym typeface="Wingdings"/>
              </a:rPr>
              <a:t>The estimated load for the </a:t>
            </a:r>
            <a:r>
              <a:rPr lang="en-GB" sz="1700" b="1" dirty="0" smtClean="0">
                <a:solidFill>
                  <a:srgbClr val="FF0000"/>
                </a:solidFill>
                <a:sym typeface="Wingdings"/>
              </a:rPr>
              <a:t>high load sectors </a:t>
            </a:r>
            <a:r>
              <a:rPr lang="en-GB" sz="1700" dirty="0" smtClean="0">
                <a:solidFill>
                  <a:schemeClr val="tx2"/>
                </a:solidFill>
                <a:sym typeface="Wingdings"/>
              </a:rPr>
              <a:t>(S12, S23 S78, S81) is of the order of </a:t>
            </a:r>
            <a:r>
              <a:rPr lang="en-GB" sz="1700" b="1" dirty="0" smtClean="0">
                <a:solidFill>
                  <a:srgbClr val="FF0000"/>
                </a:solidFill>
                <a:sym typeface="Wingdings"/>
              </a:rPr>
              <a:t>10 kW </a:t>
            </a:r>
            <a:r>
              <a:rPr lang="en-GB" sz="1700" b="1" dirty="0" smtClean="0">
                <a:solidFill>
                  <a:srgbClr val="FF0000"/>
                </a:solidFill>
                <a:sym typeface="Wingdings"/>
              </a:rPr>
              <a:t>(more than presently available) </a:t>
            </a:r>
            <a:r>
              <a:rPr lang="en-GB" sz="1700" dirty="0" smtClean="0">
                <a:solidFill>
                  <a:schemeClr val="tx2"/>
                </a:solidFill>
                <a:sym typeface="Wingdings"/>
              </a:rPr>
              <a:t> </a:t>
            </a:r>
            <a:r>
              <a:rPr lang="en-GB" sz="1700" dirty="0" smtClean="0">
                <a:solidFill>
                  <a:schemeClr val="tx2"/>
                </a:solidFill>
                <a:sym typeface="Wingdings"/>
              </a:rPr>
              <a:t>ongoing work to identify and suppress the source of these differences is fundamental for HL-LHC</a:t>
            </a:r>
            <a:endParaRPr lang="en-GB" sz="1700" dirty="0">
              <a:solidFill>
                <a:schemeClr val="tx2"/>
              </a:solidFill>
              <a:sym typeface="Wingdings"/>
            </a:endParaRPr>
          </a:p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sz="1700" b="1" dirty="0" smtClean="0">
                <a:solidFill>
                  <a:srgbClr val="FF0000"/>
                </a:solidFill>
                <a:sym typeface="Wingdings"/>
              </a:rPr>
              <a:t>Inner Triplets: </a:t>
            </a:r>
            <a:r>
              <a:rPr lang="en-GB" sz="1700" dirty="0">
                <a:solidFill>
                  <a:schemeClr val="tx2"/>
                </a:solidFill>
                <a:sym typeface="Wingdings"/>
              </a:rPr>
              <a:t>l</a:t>
            </a:r>
            <a:r>
              <a:rPr lang="en-GB" sz="1700" dirty="0" smtClean="0">
                <a:solidFill>
                  <a:schemeClr val="tx2"/>
                </a:solidFill>
              </a:rPr>
              <a:t>arge </a:t>
            </a:r>
            <a:r>
              <a:rPr lang="en-GB" sz="1700" dirty="0">
                <a:solidFill>
                  <a:schemeClr val="tx2"/>
                </a:solidFill>
              </a:rPr>
              <a:t>heat load </a:t>
            </a:r>
            <a:r>
              <a:rPr lang="en-GB" sz="1700" b="1" dirty="0">
                <a:solidFill>
                  <a:srgbClr val="FF0000"/>
                </a:solidFill>
              </a:rPr>
              <a:t>reduction (10-fold) expected from low SEY coating</a:t>
            </a:r>
          </a:p>
          <a:p>
            <a:pPr marL="742950" lvl="1" indent="-285750">
              <a:spcBef>
                <a:spcPts val="600"/>
              </a:spcBef>
              <a:buFont typeface="Courier New" charset="0"/>
              <a:buChar char="o"/>
            </a:pPr>
            <a:r>
              <a:rPr lang="en-GB" sz="1700" dirty="0">
                <a:solidFill>
                  <a:schemeClr val="tx2"/>
                </a:solidFill>
              </a:rPr>
              <a:t>Significant load added by e-cloud in </a:t>
            </a:r>
            <a:r>
              <a:rPr lang="en-GB" sz="1700" b="1" dirty="0">
                <a:solidFill>
                  <a:srgbClr val="FF0000"/>
                </a:solidFill>
              </a:rPr>
              <a:t>un-coated drifts</a:t>
            </a:r>
            <a:r>
              <a:rPr lang="en-GB" sz="1700" dirty="0">
                <a:solidFill>
                  <a:schemeClr val="tx2"/>
                </a:solidFill>
              </a:rPr>
              <a:t> between the cold masses, especially in </a:t>
            </a:r>
            <a:r>
              <a:rPr lang="en-GB" sz="1700" b="1" dirty="0" smtClean="0">
                <a:solidFill>
                  <a:srgbClr val="FF0000"/>
                </a:solidFill>
              </a:rPr>
              <a:t>IR1&amp;5</a:t>
            </a:r>
            <a:r>
              <a:rPr lang="en-GB" sz="1700" dirty="0">
                <a:solidFill>
                  <a:schemeClr val="tx2"/>
                </a:solidFill>
              </a:rPr>
              <a:t> </a:t>
            </a:r>
            <a:r>
              <a:rPr lang="en-GB" sz="1700" dirty="0" smtClean="0">
                <a:solidFill>
                  <a:schemeClr val="tx2"/>
                </a:solidFill>
                <a:sym typeface="Wingdings"/>
              </a:rPr>
              <a:t> </a:t>
            </a:r>
            <a:r>
              <a:rPr lang="en-GB" sz="1700" dirty="0" smtClean="0">
                <a:solidFill>
                  <a:schemeClr val="tx2"/>
                </a:solidFill>
              </a:rPr>
              <a:t>length </a:t>
            </a:r>
            <a:r>
              <a:rPr lang="en-GB" sz="1700" dirty="0">
                <a:solidFill>
                  <a:schemeClr val="tx2"/>
                </a:solidFill>
              </a:rPr>
              <a:t>of uncoated parts should be </a:t>
            </a:r>
            <a:r>
              <a:rPr lang="en-GB" sz="1700" dirty="0" smtClean="0">
                <a:solidFill>
                  <a:schemeClr val="tx2"/>
                </a:solidFill>
              </a:rPr>
              <a:t>minimized, remaining </a:t>
            </a:r>
            <a:r>
              <a:rPr lang="en-GB" sz="1700" dirty="0">
                <a:solidFill>
                  <a:schemeClr val="tx2"/>
                </a:solidFill>
              </a:rPr>
              <a:t>load should be taken into account </a:t>
            </a:r>
            <a:r>
              <a:rPr lang="en-GB" sz="1700" dirty="0" smtClean="0">
                <a:solidFill>
                  <a:schemeClr val="tx2"/>
                </a:solidFill>
              </a:rPr>
              <a:t>for </a:t>
            </a:r>
            <a:r>
              <a:rPr lang="en-GB" sz="1700" dirty="0" err="1" smtClean="0">
                <a:solidFill>
                  <a:schemeClr val="tx2"/>
                </a:solidFill>
              </a:rPr>
              <a:t>cryo</a:t>
            </a:r>
            <a:r>
              <a:rPr lang="en-GB" sz="1700" dirty="0" smtClean="0">
                <a:solidFill>
                  <a:schemeClr val="tx2"/>
                </a:solidFill>
              </a:rPr>
              <a:t>-plant design</a:t>
            </a:r>
            <a:endParaRPr lang="en-GB" sz="1700" dirty="0">
              <a:solidFill>
                <a:schemeClr val="tx2"/>
              </a:solidFill>
            </a:endParaRPr>
          </a:p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sz="1700" b="1" dirty="0" smtClean="0">
                <a:solidFill>
                  <a:srgbClr val="FF0000"/>
                </a:solidFill>
                <a:sym typeface="Wingdings"/>
              </a:rPr>
              <a:t>Other LSS magnets</a:t>
            </a:r>
            <a:r>
              <a:rPr lang="en-GB" sz="1700" dirty="0" smtClean="0">
                <a:solidFill>
                  <a:schemeClr val="tx2"/>
                </a:solidFill>
                <a:sym typeface="Wingdings"/>
              </a:rPr>
              <a:t>: </a:t>
            </a:r>
            <a:r>
              <a:rPr lang="en-US" sz="1700" dirty="0">
                <a:solidFill>
                  <a:srgbClr val="44546A"/>
                </a:solidFill>
                <a:sym typeface="Wingdings"/>
              </a:rPr>
              <a:t>t</a:t>
            </a:r>
            <a:r>
              <a:rPr lang="en-US" sz="1700" dirty="0" smtClean="0">
                <a:solidFill>
                  <a:srgbClr val="44546A"/>
                </a:solidFill>
              </a:rPr>
              <a:t>he </a:t>
            </a:r>
            <a:r>
              <a:rPr lang="en-US" sz="1700" b="1" dirty="0">
                <a:solidFill>
                  <a:srgbClr val="FF0000"/>
                </a:solidFill>
              </a:rPr>
              <a:t>experimental IRs </a:t>
            </a:r>
            <a:r>
              <a:rPr lang="en-US" sz="1700" dirty="0">
                <a:solidFill>
                  <a:srgbClr val="44546A"/>
                </a:solidFill>
              </a:rPr>
              <a:t>are by far the most critical (due to larger number of cold devices)</a:t>
            </a:r>
          </a:p>
          <a:p>
            <a:pPr marL="742950" lvl="1" indent="-285750">
              <a:spcBef>
                <a:spcPts val="6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US" sz="1700" dirty="0" smtClean="0">
                <a:solidFill>
                  <a:schemeClr val="tx2"/>
                </a:solidFill>
              </a:rPr>
              <a:t>Load in </a:t>
            </a:r>
            <a:r>
              <a:rPr lang="en-US" sz="1700" b="1" dirty="0">
                <a:solidFill>
                  <a:srgbClr val="FF0000"/>
                </a:solidFill>
              </a:rPr>
              <a:t>IR2 and IR8</a:t>
            </a:r>
            <a:r>
              <a:rPr lang="en-US" sz="1700" dirty="0">
                <a:solidFill>
                  <a:schemeClr val="tx2"/>
                </a:solidFill>
              </a:rPr>
              <a:t> will affect the neighboring arcs </a:t>
            </a: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 Low </a:t>
            </a:r>
            <a:r>
              <a:rPr lang="en-US" sz="1700" dirty="0">
                <a:solidFill>
                  <a:schemeClr val="tx2"/>
                </a:solidFill>
                <a:sym typeface="Wingdings"/>
              </a:rPr>
              <a:t>SEY coating of the matching sections is desirable, especially at R2 and </a:t>
            </a: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L8 (ex-LEP </a:t>
            </a:r>
            <a:r>
              <a:rPr lang="en-US" sz="1700" dirty="0" err="1" smtClean="0">
                <a:solidFill>
                  <a:schemeClr val="tx2"/>
                </a:solidFill>
                <a:sym typeface="Wingdings"/>
              </a:rPr>
              <a:t>cryoplants</a:t>
            </a: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)</a:t>
            </a:r>
            <a:endParaRPr lang="en-US" sz="1700" b="1" dirty="0">
              <a:solidFill>
                <a:srgbClr val="FF0000"/>
              </a:solidFill>
            </a:endParaRPr>
          </a:p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If no drawback, </a:t>
            </a:r>
            <a:r>
              <a:rPr lang="en-US" sz="1700" b="1" dirty="0" smtClean="0">
                <a:solidFill>
                  <a:srgbClr val="FF0000"/>
                </a:solidFill>
                <a:sym typeface="Wingdings"/>
              </a:rPr>
              <a:t>baffle plates </a:t>
            </a:r>
            <a:r>
              <a:rPr lang="en-US" sz="1700" dirty="0">
                <a:solidFill>
                  <a:schemeClr val="tx2"/>
                </a:solidFill>
                <a:sym typeface="Wingdings"/>
              </a:rPr>
              <a:t>should be </a:t>
            </a: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installed behind the pumping slots of all devices </a:t>
            </a:r>
          </a:p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sz="1700" dirty="0" smtClean="0">
                <a:solidFill>
                  <a:schemeClr val="tx2"/>
                </a:solidFill>
                <a:sym typeface="Wingdings"/>
              </a:rPr>
              <a:t>Tests in 2015-16 and operation in 2017 confirmed the effectiveness of the </a:t>
            </a:r>
            <a:r>
              <a:rPr lang="en-GB" sz="1700" b="1" dirty="0" smtClean="0">
                <a:solidFill>
                  <a:srgbClr val="FF0000"/>
                </a:solidFill>
                <a:sym typeface="Wingdings"/>
              </a:rPr>
              <a:t>8b+4e scheme </a:t>
            </a:r>
            <a:r>
              <a:rPr lang="en-GB" sz="1700" dirty="0" smtClean="0">
                <a:solidFill>
                  <a:schemeClr val="tx2"/>
                </a:solidFill>
                <a:sym typeface="Wingdings"/>
              </a:rPr>
              <a:t>for heat load mitigation (HL-LHC backup scenario)</a:t>
            </a:r>
          </a:p>
        </p:txBody>
      </p:sp>
    </p:spTree>
    <p:extLst>
      <p:ext uri="{BB962C8B-B14F-4D97-AF65-F5344CB8AC3E}">
        <p14:creationId xmlns:p14="http://schemas.microsoft.com/office/powerpoint/2010/main" val="869877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5" name="Straight Connector 14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0" y="3198168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chemeClr val="tx2"/>
                </a:solidFill>
              </a:rPr>
              <a:t>Thanks for </a:t>
            </a:r>
            <a:r>
              <a:rPr lang="en-GB" sz="2400" b="1" smtClean="0">
                <a:solidFill>
                  <a:schemeClr val="tx2"/>
                </a:solidFill>
              </a:rPr>
              <a:t>your attention!</a:t>
            </a:r>
            <a:endParaRPr lang="en-GB" sz="2400" b="1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5431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94"/>
          <a:stretch/>
        </p:blipFill>
        <p:spPr>
          <a:xfrm>
            <a:off x="1637732" y="2715904"/>
            <a:ext cx="5868537" cy="4097959"/>
          </a:xfrm>
          <a:prstGeom prst="rect">
            <a:avLst/>
          </a:prstGeom>
        </p:spPr>
      </p:pic>
      <p:grpSp>
        <p:nvGrpSpPr>
          <p:cNvPr id="6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8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10"/>
          <p:cNvSpPr txBox="1"/>
          <p:nvPr/>
        </p:nvSpPr>
        <p:spPr>
          <a:xfrm>
            <a:off x="1166487" y="623544"/>
            <a:ext cx="7731853" cy="20467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2700" marR="0" lvl="0" indent="-12700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charset="0"/>
              <a:buNone/>
              <a:defRPr/>
            </a:pPr>
            <a:r>
              <a:rPr lang="en-US" sz="1600" b="1" dirty="0" smtClean="0">
                <a:solidFill>
                  <a:srgbClr val="FF0000"/>
                </a:solidFill>
              </a:rPr>
              <a:t>Intensity dependence </a:t>
            </a:r>
            <a:r>
              <a:rPr lang="en-US" sz="1600" dirty="0" smtClean="0">
                <a:solidFill>
                  <a:schemeClr val="tx2"/>
                </a:solidFill>
              </a:rPr>
              <a:t>measured in MD in 2016 keeping the same bunch length and filling scheme</a:t>
            </a:r>
          </a:p>
          <a:p>
            <a:pPr marL="285750" lvl="0" indent="-285750">
              <a:spcBef>
                <a:spcPts val="600"/>
              </a:spcBef>
              <a:buFont typeface="Arial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Measured points are fitting quite well with </a:t>
            </a:r>
            <a:r>
              <a:rPr lang="en-US" sz="1600" b="1" dirty="0" smtClean="0">
                <a:solidFill>
                  <a:srgbClr val="FF0000"/>
                </a:solidFill>
              </a:rPr>
              <a:t>linear dependence </a:t>
            </a:r>
            <a:r>
              <a:rPr lang="en-US" sz="1600" dirty="0" smtClean="0">
                <a:solidFill>
                  <a:schemeClr val="tx2"/>
                </a:solidFill>
              </a:rPr>
              <a:t>with </a:t>
            </a:r>
            <a:r>
              <a:rPr lang="en-US" sz="1600" b="1" dirty="0" smtClean="0">
                <a:solidFill>
                  <a:srgbClr val="FF0000"/>
                </a:solidFill>
              </a:rPr>
              <a:t>intensity threshold </a:t>
            </a:r>
            <a:r>
              <a:rPr lang="en-US" sz="1600" dirty="0" smtClean="0">
                <a:solidFill>
                  <a:schemeClr val="tx2"/>
                </a:solidFill>
              </a:rPr>
              <a:t>in the range </a:t>
            </a:r>
            <a:r>
              <a:rPr lang="en-US" sz="16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0.4 to 0.7  </a:t>
            </a:r>
            <a:r>
              <a:rPr lang="en-US" sz="1600" dirty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x 10</a:t>
            </a:r>
            <a:r>
              <a:rPr lang="en-US" sz="1600" baseline="30000" dirty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11</a:t>
            </a:r>
            <a:r>
              <a:rPr lang="en-US" sz="1600" dirty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 </a:t>
            </a:r>
            <a:r>
              <a:rPr lang="en-US" sz="16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p/bunch</a:t>
            </a:r>
            <a:endParaRPr lang="en-US" sz="1600" dirty="0">
              <a:solidFill>
                <a:schemeClr val="tx2"/>
              </a:solidFill>
              <a:sym typeface="Wingdings"/>
            </a:endParaRPr>
          </a:p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1600" b="1" dirty="0" smtClean="0">
                <a:solidFill>
                  <a:srgbClr val="FF0000"/>
                </a:solidFill>
                <a:sym typeface="Wingdings"/>
              </a:rPr>
              <a:t>Dependence is quite steep </a:t>
            </a:r>
            <a:r>
              <a:rPr lang="en-US" sz="1600" dirty="0" smtClean="0">
                <a:solidFill>
                  <a:schemeClr val="tx2"/>
                </a:solidFill>
                <a:sym typeface="Wingdings"/>
              </a:rPr>
              <a:t> effect can be sizable when increasing the bunch charge from 1.1 x </a:t>
            </a:r>
            <a:r>
              <a:rPr lang="en-US" sz="16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10</a:t>
            </a:r>
            <a:r>
              <a:rPr lang="en-US" sz="1600" baseline="300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11</a:t>
            </a:r>
            <a:r>
              <a:rPr lang="en-US" sz="16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 p/bunch to 1.3</a:t>
            </a:r>
            <a:r>
              <a:rPr lang="en-US" sz="1600" dirty="0" smtClean="0">
                <a:solidFill>
                  <a:schemeClr val="tx2"/>
                </a:solidFill>
                <a:sym typeface="Wingdings"/>
              </a:rPr>
              <a:t> </a:t>
            </a:r>
            <a:r>
              <a:rPr lang="en-US" sz="1600" dirty="0">
                <a:solidFill>
                  <a:schemeClr val="tx2"/>
                </a:solidFill>
                <a:sym typeface="Wingdings"/>
              </a:rPr>
              <a:t>x </a:t>
            </a:r>
            <a:r>
              <a:rPr lang="en-US" sz="1600" dirty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10</a:t>
            </a:r>
            <a:r>
              <a:rPr lang="en-US" sz="1600" baseline="30000" dirty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11</a:t>
            </a:r>
            <a:r>
              <a:rPr lang="en-US" sz="1600" dirty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 p/bunch </a:t>
            </a:r>
            <a:endParaRPr lang="en-US" sz="1600" dirty="0">
              <a:solidFill>
                <a:schemeClr val="tx2"/>
              </a:solidFill>
              <a:sym typeface="Wingdings"/>
            </a:endParaRPr>
          </a:p>
          <a:p>
            <a:pPr marL="285750" lvl="0" indent="-285750">
              <a:spcBef>
                <a:spcPts val="600"/>
              </a:spcBef>
              <a:buFont typeface="Arial" charset="0"/>
              <a:buChar char="•"/>
            </a:pPr>
            <a:endParaRPr lang="en-US" sz="1600" dirty="0" smtClean="0">
              <a:solidFill>
                <a:schemeClr val="tx2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Heat load estimates: impact of the filling scheme</a:t>
            </a:r>
          </a:p>
        </p:txBody>
      </p:sp>
    </p:spTree>
    <p:extLst>
      <p:ext uri="{BB962C8B-B14F-4D97-AF65-F5344CB8AC3E}">
        <p14:creationId xmlns:p14="http://schemas.microsoft.com/office/powerpoint/2010/main" val="432559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2" name="Straight Connector 11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13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Arc heat loads </a:t>
            </a:r>
            <a:r>
              <a:rPr lang="mr-IN" sz="2400" b="1" dirty="0" smtClean="0">
                <a:solidFill>
                  <a:schemeClr val="tx2"/>
                </a:solidFill>
              </a:rPr>
              <a:t>–</a:t>
            </a:r>
            <a:r>
              <a:rPr lang="en-GB" sz="2400" b="1" dirty="0" smtClean="0">
                <a:solidFill>
                  <a:schemeClr val="tx2"/>
                </a:solidFill>
              </a:rPr>
              <a:t> results for LHC beam parameters</a:t>
            </a:r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308099" y="662431"/>
            <a:ext cx="7493001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Bef>
                <a:spcPts val="600"/>
              </a:spcBef>
              <a:buClr>
                <a:schemeClr val="tx2"/>
              </a:buClr>
            </a:pPr>
            <a:r>
              <a:rPr lang="en-GB" sz="1700" dirty="0" smtClean="0">
                <a:solidFill>
                  <a:schemeClr val="tx2"/>
                </a:solidFill>
              </a:rPr>
              <a:t>The defined models have been used to simulate all the element of the arc half-cell</a:t>
            </a:r>
          </a:p>
        </p:txBody>
      </p:sp>
      <p:sp>
        <p:nvSpPr>
          <p:cNvPr id="17" name="Rectangle 16"/>
          <p:cNvSpPr/>
          <p:nvPr/>
        </p:nvSpPr>
        <p:spPr>
          <a:xfrm>
            <a:off x="88900" y="6227346"/>
            <a:ext cx="8991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dirty="0" smtClean="0">
                <a:solidFill>
                  <a:schemeClr val="tx2"/>
                </a:solidFill>
              </a:rPr>
              <a:t>Details in P. </a:t>
            </a:r>
            <a:r>
              <a:rPr lang="en-US" sz="1400" i="1" dirty="0" err="1" smtClean="0">
                <a:solidFill>
                  <a:schemeClr val="tx2"/>
                </a:solidFill>
              </a:rPr>
              <a:t>Dijkstal</a:t>
            </a:r>
            <a:r>
              <a:rPr lang="en-US" sz="1400" i="1" dirty="0" smtClean="0">
                <a:solidFill>
                  <a:schemeClr val="tx2"/>
                </a:solidFill>
              </a:rPr>
              <a:t> et al., “Simulation </a:t>
            </a:r>
            <a:r>
              <a:rPr lang="en-US" sz="1400" i="1" dirty="0">
                <a:solidFill>
                  <a:schemeClr val="tx2"/>
                </a:solidFill>
              </a:rPr>
              <a:t>studies on the electron cloud build-up </a:t>
            </a:r>
            <a:r>
              <a:rPr lang="en-US" sz="1400" i="1" dirty="0" smtClean="0">
                <a:solidFill>
                  <a:schemeClr val="tx2"/>
                </a:solidFill>
              </a:rPr>
              <a:t>in the </a:t>
            </a:r>
            <a:r>
              <a:rPr lang="en-US" sz="1400" i="1" dirty="0">
                <a:solidFill>
                  <a:schemeClr val="tx2"/>
                </a:solidFill>
              </a:rPr>
              <a:t>elements of the LHC Arcs at 6.5 </a:t>
            </a:r>
            <a:r>
              <a:rPr lang="en-US" sz="1400" i="1" dirty="0" err="1" smtClean="0">
                <a:solidFill>
                  <a:schemeClr val="tx2"/>
                </a:solidFill>
              </a:rPr>
              <a:t>TeV</a:t>
            </a:r>
            <a:r>
              <a:rPr lang="en-US" sz="1400" i="1" dirty="0" smtClean="0">
                <a:solidFill>
                  <a:schemeClr val="tx2"/>
                </a:solidFill>
              </a:rPr>
              <a:t>”, to be published, draft available </a:t>
            </a:r>
            <a:r>
              <a:rPr lang="en-US" sz="1400" i="1" dirty="0" smtClean="0">
                <a:solidFill>
                  <a:schemeClr val="tx2"/>
                </a:solidFill>
                <a:hlinkClick r:id="rId3" action="ppaction://hlinkfile"/>
              </a:rPr>
              <a:t>here</a:t>
            </a:r>
            <a:r>
              <a:rPr lang="en-US" sz="1400" i="1" dirty="0" smtClean="0"/>
              <a:t> </a:t>
            </a:r>
            <a:endParaRPr lang="en-US" sz="1400" i="1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627" b="50319"/>
          <a:stretch/>
        </p:blipFill>
        <p:spPr>
          <a:xfrm>
            <a:off x="295208" y="1384300"/>
            <a:ext cx="2803592" cy="22479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20" t="-561" r="-593" b="50880"/>
          <a:stretch/>
        </p:blipFill>
        <p:spPr>
          <a:xfrm>
            <a:off x="3235258" y="1358900"/>
            <a:ext cx="2803592" cy="22479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" t="49962" r="53056" b="-2731"/>
          <a:stretch/>
        </p:blipFill>
        <p:spPr>
          <a:xfrm>
            <a:off x="6175308" y="1333500"/>
            <a:ext cx="2803592" cy="2387600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431799" y="3989831"/>
            <a:ext cx="4991101" cy="1738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Bef>
                <a:spcPts val="600"/>
              </a:spcBef>
              <a:buClr>
                <a:schemeClr val="tx2"/>
              </a:buClr>
            </a:pPr>
            <a:r>
              <a:rPr lang="en-GB" sz="1700" dirty="0" smtClean="0">
                <a:solidFill>
                  <a:schemeClr val="tx2"/>
                </a:solidFill>
              </a:rPr>
              <a:t>The </a:t>
            </a:r>
            <a:r>
              <a:rPr lang="en-GB" sz="1700" b="1" dirty="0" smtClean="0">
                <a:solidFill>
                  <a:srgbClr val="FF0000"/>
                </a:solidFill>
              </a:rPr>
              <a:t>impact of the photoelectrons</a:t>
            </a:r>
            <a:r>
              <a:rPr lang="en-GB" sz="1700" dirty="0" smtClean="0">
                <a:solidFill>
                  <a:schemeClr val="tx2"/>
                </a:solidFill>
              </a:rPr>
              <a:t> is very </a:t>
            </a:r>
            <a:r>
              <a:rPr lang="en-GB" sz="1700" b="1" dirty="0" smtClean="0">
                <a:solidFill>
                  <a:srgbClr val="FF0000"/>
                </a:solidFill>
              </a:rPr>
              <a:t>strong the drift sections</a:t>
            </a:r>
            <a:r>
              <a:rPr lang="en-GB" sz="1700" dirty="0" smtClean="0">
                <a:solidFill>
                  <a:schemeClr val="tx2"/>
                </a:solidFill>
              </a:rPr>
              <a:t>:</a:t>
            </a:r>
          </a:p>
          <a:p>
            <a:pPr marL="285750" lvl="1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sz="1700" dirty="0" smtClean="0">
                <a:solidFill>
                  <a:schemeClr val="tx2"/>
                </a:solidFill>
              </a:rPr>
              <a:t>For the other elements, in the presence of a vertical magnetic field, only photoelectrons from reflected photons (&lt;10%) can be accelerated by the beam and contribute to the heat load</a:t>
            </a:r>
          </a:p>
        </p:txBody>
      </p:sp>
      <p:grpSp>
        <p:nvGrpSpPr>
          <p:cNvPr id="22" name="Group 21"/>
          <p:cNvGrpSpPr>
            <a:grpSpLocks noChangeAspect="1"/>
          </p:cNvGrpSpPr>
          <p:nvPr/>
        </p:nvGrpSpPr>
        <p:grpSpPr>
          <a:xfrm>
            <a:off x="5968999" y="3746499"/>
            <a:ext cx="2476523" cy="2310969"/>
            <a:chOff x="1054546" y="970478"/>
            <a:chExt cx="3391761" cy="2964600"/>
          </a:xfrm>
        </p:grpSpPr>
        <p:pic>
          <p:nvPicPr>
            <p:cNvPr id="38" name="Picture 37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739" r="50000" b="4364"/>
            <a:stretch/>
          </p:blipFill>
          <p:spPr>
            <a:xfrm>
              <a:off x="1054546" y="1198774"/>
              <a:ext cx="3391761" cy="2736304"/>
            </a:xfrm>
            <a:prstGeom prst="rect">
              <a:avLst/>
            </a:prstGeom>
            <a:ln w="28575">
              <a:noFill/>
            </a:ln>
          </p:spPr>
        </p:pic>
        <p:sp>
          <p:nvSpPr>
            <p:cNvPr id="39" name="Rectangle 38"/>
            <p:cNvSpPr/>
            <p:nvPr/>
          </p:nvSpPr>
          <p:spPr>
            <a:xfrm>
              <a:off x="1675936" y="970478"/>
              <a:ext cx="1859242" cy="3750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300" b="1" dirty="0" smtClean="0">
                  <a:latin typeface="Arial"/>
                  <a:cs typeface="Arial"/>
                  <a:sym typeface="Wingdings" panose="05000000000000000000" pitchFamily="2" charset="2"/>
                </a:rPr>
                <a:t>Dipole</a:t>
              </a:r>
              <a:endParaRPr lang="en-US" sz="1300" b="1" dirty="0">
                <a:latin typeface="Arial"/>
                <a:cs typeface="Arial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7109165" y="4845274"/>
            <a:ext cx="647741" cy="92940"/>
            <a:chOff x="2788863" y="2223333"/>
            <a:chExt cx="783725" cy="105330"/>
          </a:xfrm>
        </p:grpSpPr>
        <p:cxnSp>
          <p:nvCxnSpPr>
            <p:cNvPr id="35" name="Straight Connector 34"/>
            <p:cNvCxnSpPr/>
            <p:nvPr/>
          </p:nvCxnSpPr>
          <p:spPr>
            <a:xfrm>
              <a:off x="2788863" y="2278362"/>
              <a:ext cx="783725" cy="0"/>
            </a:xfrm>
            <a:prstGeom prst="line">
              <a:avLst/>
            </a:prstGeom>
            <a:ln>
              <a:solidFill>
                <a:srgbClr val="FFFF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flipV="1">
              <a:off x="2788863" y="2223333"/>
              <a:ext cx="783725" cy="50301"/>
            </a:xfrm>
            <a:prstGeom prst="line">
              <a:avLst/>
            </a:prstGeom>
            <a:ln>
              <a:solidFill>
                <a:srgbClr val="FFFF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2788863" y="2278362"/>
              <a:ext cx="783725" cy="50301"/>
            </a:xfrm>
            <a:prstGeom prst="line">
              <a:avLst/>
            </a:prstGeom>
            <a:ln>
              <a:solidFill>
                <a:srgbClr val="FFFF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3"/>
          <p:cNvGrpSpPr/>
          <p:nvPr/>
        </p:nvGrpSpPr>
        <p:grpSpPr>
          <a:xfrm>
            <a:off x="6422712" y="4298643"/>
            <a:ext cx="1334195" cy="1162996"/>
            <a:chOff x="1958299" y="1603828"/>
            <a:chExt cx="1614289" cy="1318042"/>
          </a:xfrm>
        </p:grpSpPr>
        <p:cxnSp>
          <p:nvCxnSpPr>
            <p:cNvPr id="26" name="Straight Connector 25"/>
            <p:cNvCxnSpPr/>
            <p:nvPr/>
          </p:nvCxnSpPr>
          <p:spPr>
            <a:xfrm>
              <a:off x="3056318" y="1603828"/>
              <a:ext cx="516270" cy="669807"/>
            </a:xfrm>
            <a:prstGeom prst="line">
              <a:avLst/>
            </a:prstGeom>
            <a:ln>
              <a:solidFill>
                <a:srgbClr val="FFFF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2788863" y="1603828"/>
              <a:ext cx="780284" cy="674534"/>
            </a:xfrm>
            <a:prstGeom prst="line">
              <a:avLst/>
            </a:prstGeom>
            <a:ln>
              <a:solidFill>
                <a:srgbClr val="FFFF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2405818" y="1603828"/>
              <a:ext cx="1163329" cy="669806"/>
            </a:xfrm>
            <a:prstGeom prst="line">
              <a:avLst/>
            </a:prstGeom>
            <a:ln>
              <a:solidFill>
                <a:srgbClr val="FFFF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2081322" y="1857804"/>
              <a:ext cx="1487825" cy="415830"/>
            </a:xfrm>
            <a:prstGeom prst="line">
              <a:avLst/>
            </a:prstGeom>
            <a:ln>
              <a:solidFill>
                <a:srgbClr val="FFFF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1958299" y="2273634"/>
              <a:ext cx="1610848" cy="4728"/>
            </a:xfrm>
            <a:prstGeom prst="line">
              <a:avLst/>
            </a:prstGeom>
            <a:ln>
              <a:solidFill>
                <a:srgbClr val="FFFF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V="1">
              <a:off x="3044559" y="2252063"/>
              <a:ext cx="516270" cy="669807"/>
            </a:xfrm>
            <a:prstGeom prst="line">
              <a:avLst/>
            </a:prstGeom>
            <a:ln>
              <a:solidFill>
                <a:srgbClr val="FFFF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V="1">
              <a:off x="2777104" y="2273634"/>
              <a:ext cx="792043" cy="648236"/>
            </a:xfrm>
            <a:prstGeom prst="line">
              <a:avLst/>
            </a:prstGeom>
            <a:ln>
              <a:solidFill>
                <a:srgbClr val="FFFF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flipV="1">
              <a:off x="2394059" y="2252064"/>
              <a:ext cx="1163329" cy="669806"/>
            </a:xfrm>
            <a:prstGeom prst="line">
              <a:avLst/>
            </a:prstGeom>
            <a:ln>
              <a:solidFill>
                <a:srgbClr val="FFFF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flipV="1">
              <a:off x="2081322" y="2273634"/>
              <a:ext cx="1487825" cy="394260"/>
            </a:xfrm>
            <a:prstGeom prst="line">
              <a:avLst/>
            </a:prstGeom>
            <a:ln>
              <a:solidFill>
                <a:srgbClr val="FFFF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Rectangle 24"/>
          <p:cNvSpPr/>
          <p:nvPr/>
        </p:nvSpPr>
        <p:spPr>
          <a:xfrm>
            <a:off x="7748560" y="4800379"/>
            <a:ext cx="37786" cy="18080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0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2019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9572" y="1549400"/>
            <a:ext cx="6018265" cy="4621644"/>
          </a:xfrm>
          <a:prstGeom prst="rect">
            <a:avLst/>
          </a:prstGeom>
        </p:spPr>
      </p:pic>
      <p:grpSp>
        <p:nvGrpSpPr>
          <p:cNvPr id="6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8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Rectangle 10"/>
          <p:cNvSpPr/>
          <p:nvPr/>
        </p:nvSpPr>
        <p:spPr>
          <a:xfrm>
            <a:off x="1308099" y="662431"/>
            <a:ext cx="7493001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Bef>
                <a:spcPts val="600"/>
              </a:spcBef>
              <a:buClr>
                <a:schemeClr val="tx2"/>
              </a:buClr>
            </a:pPr>
            <a:r>
              <a:rPr lang="en-GB" sz="1700" dirty="0" smtClean="0">
                <a:solidFill>
                  <a:schemeClr val="tx2"/>
                </a:solidFill>
              </a:rPr>
              <a:t>The defined models have been used to simulate all the element of the arc half-cell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435" t="50242" r="-808" b="-1327"/>
          <a:stretch/>
        </p:blipFill>
        <p:spPr>
          <a:xfrm>
            <a:off x="12700" y="1502726"/>
            <a:ext cx="2844800" cy="234537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6" t="3930" r="74274" b="85630"/>
          <a:stretch/>
        </p:blipFill>
        <p:spPr>
          <a:xfrm>
            <a:off x="619684" y="4563740"/>
            <a:ext cx="1828753" cy="722640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88900" y="6227346"/>
            <a:ext cx="8991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dirty="0" smtClean="0">
                <a:solidFill>
                  <a:schemeClr val="tx2"/>
                </a:solidFill>
              </a:rPr>
              <a:t>Details in P. </a:t>
            </a:r>
            <a:r>
              <a:rPr lang="en-US" sz="1400" i="1" dirty="0" err="1" smtClean="0">
                <a:solidFill>
                  <a:schemeClr val="tx2"/>
                </a:solidFill>
              </a:rPr>
              <a:t>Dijkstal</a:t>
            </a:r>
            <a:r>
              <a:rPr lang="en-US" sz="1400" i="1" dirty="0" smtClean="0">
                <a:solidFill>
                  <a:schemeClr val="tx2"/>
                </a:solidFill>
              </a:rPr>
              <a:t> et al., “Simulation </a:t>
            </a:r>
            <a:r>
              <a:rPr lang="en-US" sz="1400" i="1" dirty="0">
                <a:solidFill>
                  <a:schemeClr val="tx2"/>
                </a:solidFill>
              </a:rPr>
              <a:t>studies on the electron cloud build-up </a:t>
            </a:r>
            <a:r>
              <a:rPr lang="en-US" sz="1400" i="1" dirty="0" smtClean="0">
                <a:solidFill>
                  <a:schemeClr val="tx2"/>
                </a:solidFill>
              </a:rPr>
              <a:t>in the </a:t>
            </a:r>
            <a:r>
              <a:rPr lang="en-US" sz="1400" i="1" dirty="0">
                <a:solidFill>
                  <a:schemeClr val="tx2"/>
                </a:solidFill>
              </a:rPr>
              <a:t>elements of the LHC Arcs at 6.5 </a:t>
            </a:r>
            <a:r>
              <a:rPr lang="en-US" sz="1400" i="1" dirty="0" err="1" smtClean="0">
                <a:solidFill>
                  <a:schemeClr val="tx2"/>
                </a:solidFill>
              </a:rPr>
              <a:t>TeV</a:t>
            </a:r>
            <a:r>
              <a:rPr lang="en-US" sz="1400" i="1" dirty="0" smtClean="0">
                <a:solidFill>
                  <a:schemeClr val="tx2"/>
                </a:solidFill>
              </a:rPr>
              <a:t>”, to be published, draft available </a:t>
            </a:r>
            <a:r>
              <a:rPr lang="en-US" sz="1400" i="1" dirty="0" smtClean="0">
                <a:solidFill>
                  <a:schemeClr val="tx2"/>
                </a:solidFill>
                <a:hlinkClick r:id="rId5" action="ppaction://hlinkfile"/>
              </a:rPr>
              <a:t>here</a:t>
            </a:r>
            <a:r>
              <a:rPr lang="en-US" sz="1400" i="1" dirty="0" smtClean="0"/>
              <a:t> </a:t>
            </a:r>
            <a:endParaRPr lang="en-US" sz="1400" i="1" dirty="0"/>
          </a:p>
        </p:txBody>
      </p:sp>
      <p:sp>
        <p:nvSpPr>
          <p:cNvPr id="16" name="TextBox 15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Arc heat loads </a:t>
            </a:r>
            <a:r>
              <a:rPr lang="mr-IN" sz="2400" b="1" dirty="0" smtClean="0">
                <a:solidFill>
                  <a:schemeClr val="tx2"/>
                </a:solidFill>
              </a:rPr>
              <a:t>–</a:t>
            </a:r>
            <a:r>
              <a:rPr lang="en-GB" sz="2400" b="1" dirty="0" smtClean="0">
                <a:solidFill>
                  <a:schemeClr val="tx2"/>
                </a:solidFill>
              </a:rPr>
              <a:t> results for LHC beam parameters</a:t>
            </a:r>
            <a:endParaRPr lang="en-GB" sz="2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5504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>
            <a:grpSpLocks noChangeAspect="1"/>
          </p:cNvGrpSpPr>
          <p:nvPr/>
        </p:nvGrpSpPr>
        <p:grpSpPr>
          <a:xfrm>
            <a:off x="1767348" y="557213"/>
            <a:ext cx="7233793" cy="5522899"/>
            <a:chOff x="1000125" y="465536"/>
            <a:chExt cx="7915275" cy="6043201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0000" r="56191"/>
            <a:stretch/>
          </p:blipFill>
          <p:spPr>
            <a:xfrm>
              <a:off x="4523540" y="465536"/>
              <a:ext cx="2932315" cy="2964371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960" t="-608" r="55271" b="50399"/>
            <a:stretch/>
          </p:blipFill>
          <p:spPr>
            <a:xfrm>
              <a:off x="1000125" y="3531976"/>
              <a:ext cx="3125085" cy="2976761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280" t="55468" r="36926" b="14843"/>
            <a:stretch/>
          </p:blipFill>
          <p:spPr>
            <a:xfrm>
              <a:off x="7537704" y="756670"/>
              <a:ext cx="1377696" cy="2036064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643" b="50933"/>
            <a:stretch/>
          </p:blipFill>
          <p:spPr>
            <a:xfrm>
              <a:off x="1056859" y="605621"/>
              <a:ext cx="2902061" cy="2909055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751" r="63015" b="50211"/>
            <a:stretch/>
          </p:blipFill>
          <p:spPr>
            <a:xfrm>
              <a:off x="4369559" y="3500441"/>
              <a:ext cx="3079314" cy="2986086"/>
            </a:xfrm>
            <a:prstGeom prst="rect">
              <a:avLst/>
            </a:prstGeom>
          </p:spPr>
        </p:pic>
      </p:grpSp>
      <p:grpSp>
        <p:nvGrpSpPr>
          <p:cNvPr id="8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10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Rectangle 20"/>
          <p:cNvSpPr/>
          <p:nvPr/>
        </p:nvSpPr>
        <p:spPr>
          <a:xfrm>
            <a:off x="88900" y="6227346"/>
            <a:ext cx="8991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dirty="0" smtClean="0">
                <a:solidFill>
                  <a:schemeClr val="tx2"/>
                </a:solidFill>
              </a:rPr>
              <a:t>Details in P. </a:t>
            </a:r>
            <a:r>
              <a:rPr lang="en-US" sz="1400" i="1" dirty="0" err="1" smtClean="0">
                <a:solidFill>
                  <a:schemeClr val="tx2"/>
                </a:solidFill>
              </a:rPr>
              <a:t>Dijkstal</a:t>
            </a:r>
            <a:r>
              <a:rPr lang="en-US" sz="1400" i="1" dirty="0" smtClean="0">
                <a:solidFill>
                  <a:schemeClr val="tx2"/>
                </a:solidFill>
              </a:rPr>
              <a:t> et al., “Simulation </a:t>
            </a:r>
            <a:r>
              <a:rPr lang="en-US" sz="1400" i="1" dirty="0">
                <a:solidFill>
                  <a:schemeClr val="tx2"/>
                </a:solidFill>
              </a:rPr>
              <a:t>studies on the electron cloud build-up </a:t>
            </a:r>
            <a:r>
              <a:rPr lang="en-US" sz="1400" i="1" dirty="0" smtClean="0">
                <a:solidFill>
                  <a:schemeClr val="tx2"/>
                </a:solidFill>
              </a:rPr>
              <a:t>in the </a:t>
            </a:r>
            <a:r>
              <a:rPr lang="en-US" sz="1400" i="1" dirty="0">
                <a:solidFill>
                  <a:schemeClr val="tx2"/>
                </a:solidFill>
              </a:rPr>
              <a:t>elements of the LHC Arcs at 6.5 </a:t>
            </a:r>
            <a:r>
              <a:rPr lang="en-US" sz="1400" i="1" dirty="0" err="1" smtClean="0">
                <a:solidFill>
                  <a:schemeClr val="tx2"/>
                </a:solidFill>
              </a:rPr>
              <a:t>TeV</a:t>
            </a:r>
            <a:r>
              <a:rPr lang="en-US" sz="1400" i="1" dirty="0" smtClean="0">
                <a:solidFill>
                  <a:schemeClr val="tx2"/>
                </a:solidFill>
              </a:rPr>
              <a:t>”, to be published, draft available </a:t>
            </a:r>
            <a:r>
              <a:rPr lang="en-US" sz="1400" i="1" dirty="0" smtClean="0">
                <a:solidFill>
                  <a:schemeClr val="tx2"/>
                </a:solidFill>
                <a:hlinkClick r:id="rId5" action="ppaction://hlinkfile"/>
              </a:rPr>
              <a:t>here</a:t>
            </a:r>
            <a:r>
              <a:rPr lang="en-US" sz="1400" i="1" dirty="0" smtClean="0"/>
              <a:t> </a:t>
            </a:r>
            <a:endParaRPr lang="en-US" sz="1400" i="1" dirty="0"/>
          </a:p>
        </p:txBody>
      </p:sp>
      <p:sp>
        <p:nvSpPr>
          <p:cNvPr id="22" name="TextBox 21"/>
          <p:cNvSpPr txBox="1"/>
          <p:nvPr/>
        </p:nvSpPr>
        <p:spPr>
          <a:xfrm>
            <a:off x="242888" y="1428751"/>
            <a:ext cx="1385887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Total loads</a:t>
            </a:r>
          </a:p>
          <a:p>
            <a:pPr algn="ctr"/>
            <a:r>
              <a:rPr lang="en-US" sz="1700" dirty="0" smtClean="0">
                <a:solidFill>
                  <a:schemeClr val="tx2"/>
                </a:solidFill>
              </a:rPr>
              <a:t>(assuming SEY uniform in the cell)</a:t>
            </a:r>
            <a:endParaRPr lang="en-US" sz="1700" dirty="0">
              <a:solidFill>
                <a:schemeClr val="tx2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Arc heat loads </a:t>
            </a:r>
            <a:r>
              <a:rPr lang="mr-IN" sz="2400" b="1" dirty="0" smtClean="0">
                <a:solidFill>
                  <a:schemeClr val="tx2"/>
                </a:solidFill>
              </a:rPr>
              <a:t>–</a:t>
            </a:r>
            <a:r>
              <a:rPr lang="en-GB" sz="2400" b="1" dirty="0" smtClean="0">
                <a:solidFill>
                  <a:schemeClr val="tx2"/>
                </a:solidFill>
              </a:rPr>
              <a:t> results for LHC beam parameters</a:t>
            </a:r>
            <a:endParaRPr lang="en-GB" sz="2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6851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5" name="Straight Connector 14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extBox 1"/>
          <p:cNvSpPr txBox="1"/>
          <p:nvPr/>
        </p:nvSpPr>
        <p:spPr>
          <a:xfrm>
            <a:off x="1320800" y="626669"/>
            <a:ext cx="747324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dirty="0" smtClean="0">
                <a:solidFill>
                  <a:schemeClr val="tx2"/>
                </a:solidFill>
              </a:rPr>
              <a:t>A </a:t>
            </a:r>
            <a:r>
              <a:rPr lang="en-US" b="1" dirty="0" smtClean="0">
                <a:solidFill>
                  <a:srgbClr val="FF0000"/>
                </a:solidFill>
              </a:rPr>
              <a:t>challenge for LHC </a:t>
            </a:r>
            <a:r>
              <a:rPr lang="en-US" b="1" dirty="0" smtClean="0">
                <a:solidFill>
                  <a:srgbClr val="FF0000"/>
                </a:solidFill>
              </a:rPr>
              <a:t>operation with 25 ns </a:t>
            </a:r>
            <a:r>
              <a:rPr lang="en-US" b="1" dirty="0" smtClean="0">
                <a:solidFill>
                  <a:srgbClr val="FF0000"/>
                </a:solidFill>
              </a:rPr>
              <a:t>in Run 2</a:t>
            </a:r>
            <a:r>
              <a:rPr lang="en-US" dirty="0" smtClean="0">
                <a:solidFill>
                  <a:schemeClr val="tx2"/>
                </a:solidFill>
              </a:rPr>
              <a:t>: total load on the </a:t>
            </a:r>
            <a:r>
              <a:rPr lang="en-US" dirty="0" err="1" smtClean="0">
                <a:solidFill>
                  <a:schemeClr val="tx2"/>
                </a:solidFill>
              </a:rPr>
              <a:t>cryo</a:t>
            </a:r>
            <a:r>
              <a:rPr lang="en-US" dirty="0" smtClean="0">
                <a:solidFill>
                  <a:schemeClr val="tx2"/>
                </a:solidFill>
              </a:rPr>
              <a:t>-plants dominated by beam induced heating on arc beam screens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Much </a:t>
            </a:r>
            <a:r>
              <a:rPr lang="en-US" b="1" dirty="0" smtClean="0">
                <a:solidFill>
                  <a:srgbClr val="FF0000"/>
                </a:solidFill>
              </a:rPr>
              <a:t>larger</a:t>
            </a:r>
            <a:r>
              <a:rPr lang="en-US" dirty="0" smtClean="0">
                <a:solidFill>
                  <a:schemeClr val="tx2"/>
                </a:solidFill>
              </a:rPr>
              <a:t> than expected from </a:t>
            </a:r>
            <a:r>
              <a:rPr lang="en-US" b="1" dirty="0" smtClean="0">
                <a:solidFill>
                  <a:srgbClr val="FF0000"/>
                </a:solidFill>
              </a:rPr>
              <a:t>impedance and synchrotron radiation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Large </a:t>
            </a:r>
            <a:r>
              <a:rPr lang="en-US" b="1" dirty="0">
                <a:solidFill>
                  <a:srgbClr val="FF0000"/>
                </a:solidFill>
              </a:rPr>
              <a:t>differences observed between </a:t>
            </a:r>
            <a:r>
              <a:rPr lang="en-US" b="1" dirty="0" smtClean="0">
                <a:solidFill>
                  <a:srgbClr val="FF0000"/>
                </a:solidFill>
              </a:rPr>
              <a:t>sectors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Several observed features compatible with </a:t>
            </a:r>
            <a:r>
              <a:rPr lang="en-US" b="1" dirty="0" smtClean="0">
                <a:solidFill>
                  <a:srgbClr val="FF0000"/>
                </a:solidFill>
              </a:rPr>
              <a:t>e-cloud effects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Being followed-up by dedicated </a:t>
            </a:r>
            <a:r>
              <a:rPr lang="en-US" b="1" dirty="0" smtClean="0">
                <a:solidFill>
                  <a:srgbClr val="FF0000"/>
                </a:solidFill>
              </a:rPr>
              <a:t>Task Force </a:t>
            </a:r>
            <a:r>
              <a:rPr lang="en-US" dirty="0" smtClean="0">
                <a:solidFill>
                  <a:schemeClr val="tx2"/>
                </a:solidFill>
              </a:rPr>
              <a:t>led by L. Tavian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745" b="35229"/>
          <a:stretch/>
        </p:blipFill>
        <p:spPr>
          <a:xfrm>
            <a:off x="1157577" y="2901244"/>
            <a:ext cx="5102612" cy="352190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265" t="39079" r="5886" b="28917"/>
          <a:stretch/>
        </p:blipFill>
        <p:spPr>
          <a:xfrm>
            <a:off x="6444377" y="3737766"/>
            <a:ext cx="1514290" cy="174021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4" t="93737" r="28501" b="1903"/>
          <a:stretch/>
        </p:blipFill>
        <p:spPr>
          <a:xfrm>
            <a:off x="1157577" y="6434665"/>
            <a:ext cx="5102612" cy="237067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535289" y="6287910"/>
            <a:ext cx="327378" cy="3386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smtClean="0">
                <a:solidFill>
                  <a:srgbClr val="1F497D"/>
                </a:solidFill>
              </a:rPr>
              <a:t>LHC experience</a:t>
            </a:r>
            <a:endParaRPr lang="en-US" sz="2400" b="1" dirty="0">
              <a:solidFill>
                <a:srgbClr val="1F497D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6550223"/>
            <a:ext cx="226728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i="1" dirty="0" smtClean="0">
                <a:solidFill>
                  <a:schemeClr val="tx2"/>
                </a:solidFill>
              </a:rPr>
              <a:t>More info can be found </a:t>
            </a:r>
            <a:r>
              <a:rPr lang="en-US" sz="1400" i="1" dirty="0" smtClean="0">
                <a:solidFill>
                  <a:schemeClr val="tx2"/>
                </a:solidFill>
                <a:hlinkClick r:id="rId5"/>
              </a:rPr>
              <a:t>here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88322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573" t="-463" r="-265" b="51518"/>
          <a:stretch/>
        </p:blipFill>
        <p:spPr>
          <a:xfrm>
            <a:off x="-64870" y="1335937"/>
            <a:ext cx="2506133" cy="248670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464" b="48269"/>
          <a:stretch/>
        </p:blipFill>
        <p:spPr>
          <a:xfrm>
            <a:off x="1871133" y="1354238"/>
            <a:ext cx="7899401" cy="2476982"/>
          </a:xfrm>
          <a:prstGeom prst="rect">
            <a:avLst/>
          </a:prstGeom>
        </p:spPr>
      </p:pic>
      <p:grpSp>
        <p:nvGrpSpPr>
          <p:cNvPr id="7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9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10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Comparison against simulations - optimistic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 flipH="1">
            <a:off x="963561" y="3083118"/>
            <a:ext cx="7159028" cy="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1474839" y="2562860"/>
            <a:ext cx="6655702" cy="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1471942" y="2565130"/>
            <a:ext cx="0" cy="97132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102"/>
          <a:stretch/>
        </p:blipFill>
        <p:spPr>
          <a:xfrm>
            <a:off x="377456" y="3864934"/>
            <a:ext cx="1068572" cy="1547038"/>
          </a:xfrm>
          <a:prstGeom prst="rect">
            <a:avLst/>
          </a:prstGeom>
        </p:spPr>
      </p:pic>
      <p:cxnSp>
        <p:nvCxnSpPr>
          <p:cNvPr id="18" name="Straight Connector 17"/>
          <p:cNvCxnSpPr/>
          <p:nvPr/>
        </p:nvCxnSpPr>
        <p:spPr>
          <a:xfrm flipV="1">
            <a:off x="967290" y="3067323"/>
            <a:ext cx="0" cy="478404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63139" y="1037865"/>
            <a:ext cx="1828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u="sng" dirty="0" smtClean="0">
                <a:solidFill>
                  <a:srgbClr val="FF0000"/>
                </a:solidFill>
              </a:rPr>
              <a:t>Simulations</a:t>
            </a:r>
            <a:endParaRPr lang="en-US" sz="1600" b="1" u="sng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897580" y="1037865"/>
            <a:ext cx="61395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u="sng" smtClean="0">
                <a:solidFill>
                  <a:srgbClr val="FF0000"/>
                </a:solidFill>
              </a:rPr>
              <a:t>Measurements</a:t>
            </a:r>
            <a:endParaRPr lang="en-US" sz="1600" b="1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5007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51" r="63015" b="50211"/>
          <a:stretch/>
        </p:blipFill>
        <p:spPr>
          <a:xfrm>
            <a:off x="-124873" y="1319531"/>
            <a:ext cx="2586940" cy="250861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71133" y="936626"/>
            <a:ext cx="7899401" cy="5595408"/>
          </a:xfrm>
          <a:prstGeom prst="rect">
            <a:avLst/>
          </a:prstGeom>
        </p:spPr>
      </p:pic>
      <p:grpSp>
        <p:nvGrpSpPr>
          <p:cNvPr id="7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9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" name="Straight Connector 4"/>
          <p:cNvCxnSpPr/>
          <p:nvPr/>
        </p:nvCxnSpPr>
        <p:spPr>
          <a:xfrm flipH="1">
            <a:off x="963561" y="3269926"/>
            <a:ext cx="7159028" cy="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1474839" y="2808669"/>
            <a:ext cx="6655702" cy="0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1471942" y="2821858"/>
            <a:ext cx="0" cy="714592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102"/>
          <a:stretch/>
        </p:blipFill>
        <p:spPr>
          <a:xfrm>
            <a:off x="377456" y="3864934"/>
            <a:ext cx="1068572" cy="1547038"/>
          </a:xfrm>
          <a:prstGeom prst="rect">
            <a:avLst/>
          </a:prstGeom>
        </p:spPr>
      </p:pic>
      <p:cxnSp>
        <p:nvCxnSpPr>
          <p:cNvPr id="18" name="Straight Connector 17"/>
          <p:cNvCxnSpPr/>
          <p:nvPr/>
        </p:nvCxnSpPr>
        <p:spPr>
          <a:xfrm flipV="1">
            <a:off x="967290" y="3264310"/>
            <a:ext cx="0" cy="281417"/>
          </a:xfrm>
          <a:prstGeom prst="line">
            <a:avLst/>
          </a:prstGeom>
          <a:ln w="190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447800" y="458177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(using averages)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Comparison against simulations - optimistic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6507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9000"/>
            <a:ext cx="6491592" cy="486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449"/>
          <a:stretch/>
        </p:blipFill>
        <p:spPr>
          <a:xfrm>
            <a:off x="4524859" y="999000"/>
            <a:ext cx="4514969" cy="486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336" t="40136" r="16214" b="46765"/>
          <a:stretch/>
        </p:blipFill>
        <p:spPr>
          <a:xfrm>
            <a:off x="4265271" y="5660019"/>
            <a:ext cx="613458" cy="63660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516036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25 ns (2556b)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572001" y="516036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8b+4e (1916b)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844614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80607"/>
            <a:ext cx="6300000" cy="305735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72160"/>
            <a:ext cx="6300000" cy="3057353"/>
          </a:xfrm>
          <a:prstGeom prst="rect">
            <a:avLst/>
          </a:prstGeom>
        </p:spPr>
      </p:pic>
      <p:grpSp>
        <p:nvGrpSpPr>
          <p:cNvPr id="11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5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/>
        </p:nvSpPr>
        <p:spPr>
          <a:xfrm>
            <a:off x="801257" y="1249954"/>
            <a:ext cx="8114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charset="0"/>
                <a:ea typeface="Arial" charset="0"/>
                <a:cs typeface="Arial" charset="0"/>
              </a:rPr>
              <a:t>Arc 23</a:t>
            </a:r>
            <a:endParaRPr lang="en-US" sz="16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01257" y="3949797"/>
            <a:ext cx="8114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charset="0"/>
                <a:ea typeface="Arial" charset="0"/>
                <a:cs typeface="Arial" charset="0"/>
              </a:rPr>
              <a:t>Arc 34</a:t>
            </a:r>
            <a:endParaRPr lang="en-US" sz="16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006997" y="660078"/>
            <a:ext cx="1828800" cy="43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2419109" y="3750519"/>
            <a:ext cx="1828800" cy="152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0" name="Group 29"/>
          <p:cNvGrpSpPr>
            <a:grpSpLocks noChangeAspect="1"/>
          </p:cNvGrpSpPr>
          <p:nvPr/>
        </p:nvGrpSpPr>
        <p:grpSpPr>
          <a:xfrm>
            <a:off x="6412374" y="5264671"/>
            <a:ext cx="2222315" cy="906661"/>
            <a:chOff x="6342926" y="1826668"/>
            <a:chExt cx="2777894" cy="1133326"/>
          </a:xfrm>
        </p:grpSpPr>
        <p:grpSp>
          <p:nvGrpSpPr>
            <p:cNvPr id="21" name="Group 20"/>
            <p:cNvGrpSpPr/>
            <p:nvPr/>
          </p:nvGrpSpPr>
          <p:grpSpPr>
            <a:xfrm>
              <a:off x="6342926" y="1826668"/>
              <a:ext cx="2777894" cy="346248"/>
              <a:chOff x="628650" y="209441"/>
              <a:chExt cx="2777894" cy="346248"/>
            </a:xfrm>
          </p:grpSpPr>
          <p:sp>
            <p:nvSpPr>
              <p:cNvPr id="22" name="Rectangle 21"/>
              <p:cNvSpPr/>
              <p:nvPr/>
            </p:nvSpPr>
            <p:spPr>
              <a:xfrm>
                <a:off x="628650" y="235375"/>
                <a:ext cx="648000" cy="252000"/>
              </a:xfrm>
              <a:prstGeom prst="rect">
                <a:avLst/>
              </a:prstGeom>
              <a:solidFill>
                <a:srgbClr val="7DC07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1280160" y="209441"/>
                <a:ext cx="2126384" cy="3462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charset="0"/>
                    <a:ea typeface="Arial" charset="0"/>
                    <a:cs typeface="Arial" charset="0"/>
                  </a:rPr>
                  <a:t>Synchrotron Radiation</a:t>
                </a:r>
                <a:endParaRPr lang="en-US" sz="1200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p:grpSp>
        <p:grpSp>
          <p:nvGrpSpPr>
            <p:cNvPr id="24" name="Group 23"/>
            <p:cNvGrpSpPr/>
            <p:nvPr/>
          </p:nvGrpSpPr>
          <p:grpSpPr>
            <a:xfrm>
              <a:off x="6342926" y="2220207"/>
              <a:ext cx="2546431" cy="346249"/>
              <a:chOff x="3988929" y="253471"/>
              <a:chExt cx="2546431" cy="346249"/>
            </a:xfrm>
          </p:grpSpPr>
          <p:sp>
            <p:nvSpPr>
              <p:cNvPr id="25" name="Rectangle 24"/>
              <p:cNvSpPr/>
              <p:nvPr/>
            </p:nvSpPr>
            <p:spPr>
              <a:xfrm>
                <a:off x="3988929" y="281359"/>
                <a:ext cx="648000" cy="252000"/>
              </a:xfrm>
              <a:prstGeom prst="rect">
                <a:avLst/>
              </a:prstGeom>
              <a:solidFill>
                <a:srgbClr val="BFBFB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4644390" y="253471"/>
                <a:ext cx="1890970" cy="3462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>
                    <a:latin typeface="Arial" charset="0"/>
                    <a:ea typeface="Arial" charset="0"/>
                    <a:cs typeface="Arial" charset="0"/>
                  </a:rPr>
                  <a:t>Impedance (R.W.)</a:t>
                </a:r>
                <a:endParaRPr lang="en-US" sz="1200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6342926" y="2613746"/>
              <a:ext cx="1726460" cy="346248"/>
              <a:chOff x="5524359" y="1386622"/>
              <a:chExt cx="1726460" cy="346248"/>
            </a:xfrm>
          </p:grpSpPr>
          <p:sp>
            <p:nvSpPr>
              <p:cNvPr id="28" name="Rectangle 27"/>
              <p:cNvSpPr/>
              <p:nvPr/>
            </p:nvSpPr>
            <p:spPr>
              <a:xfrm>
                <a:off x="5524359" y="1411111"/>
                <a:ext cx="648000" cy="252000"/>
              </a:xfrm>
              <a:prstGeom prst="rect">
                <a:avLst/>
              </a:prstGeom>
              <a:solidFill>
                <a:srgbClr val="7A77F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6168390" y="1386622"/>
                <a:ext cx="1082429" cy="3462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charset="0"/>
                    <a:ea typeface="Arial" charset="0"/>
                    <a:cs typeface="Arial" charset="0"/>
                  </a:rPr>
                  <a:t>Measured</a:t>
                </a:r>
                <a:endParaRPr lang="en-US" sz="1200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p:grpSp>
      </p:grpSp>
      <p:sp>
        <p:nvSpPr>
          <p:cNvPr id="32" name="Rectangle 31"/>
          <p:cNvSpPr/>
          <p:nvPr/>
        </p:nvSpPr>
        <p:spPr>
          <a:xfrm>
            <a:off x="2419109" y="660078"/>
            <a:ext cx="1828800" cy="43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1F497D"/>
                </a:solidFill>
              </a:rPr>
              <a:t>LHC experience</a:t>
            </a:r>
            <a:r>
              <a:rPr lang="en-US" sz="2400" b="1" smtClean="0">
                <a:solidFill>
                  <a:srgbClr val="1F497D"/>
                </a:solidFill>
              </a:rPr>
              <a:t>: dependence on bunch pattern</a:t>
            </a:r>
            <a:endParaRPr lang="en-US" sz="2400" b="1" dirty="0">
              <a:solidFill>
                <a:srgbClr val="1F497D"/>
              </a:solidFill>
            </a:endParaRPr>
          </a:p>
        </p:txBody>
      </p:sp>
      <p:sp>
        <p:nvSpPr>
          <p:cNvPr id="38" name="TextBox 7"/>
          <p:cNvSpPr txBox="1"/>
          <p:nvPr/>
        </p:nvSpPr>
        <p:spPr>
          <a:xfrm>
            <a:off x="1177964" y="563467"/>
            <a:ext cx="7687256" cy="406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400">
                <a:solidFill>
                  <a:schemeClr val="tx2"/>
                </a:solidFill>
                <a:latin typeface="Calibri" pitchFamily="34" charset="0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en-US" sz="1700" dirty="0" smtClean="0"/>
              <a:t>A strong dependence on the </a:t>
            </a:r>
            <a:r>
              <a:rPr lang="en-US" sz="1700" b="1" dirty="0" smtClean="0">
                <a:solidFill>
                  <a:srgbClr val="FF0000"/>
                </a:solidFill>
              </a:rPr>
              <a:t>bunch spacing</a:t>
            </a:r>
            <a:r>
              <a:rPr lang="en-US" sz="1700" dirty="0" smtClean="0"/>
              <a:t> is found</a:t>
            </a:r>
          </a:p>
        </p:txBody>
      </p:sp>
      <p:sp>
        <p:nvSpPr>
          <p:cNvPr id="31" name="Rectangle 30"/>
          <p:cNvSpPr/>
          <p:nvPr/>
        </p:nvSpPr>
        <p:spPr>
          <a:xfrm>
            <a:off x="0" y="6550223"/>
            <a:ext cx="226728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i="1" dirty="0" smtClean="0">
                <a:solidFill>
                  <a:schemeClr val="tx2"/>
                </a:solidFill>
              </a:rPr>
              <a:t>More info can be found </a:t>
            </a:r>
            <a:r>
              <a:rPr lang="en-US" sz="1400" i="1" dirty="0" smtClean="0">
                <a:solidFill>
                  <a:schemeClr val="tx2"/>
                </a:solidFill>
                <a:hlinkClick r:id="rId5"/>
              </a:rPr>
              <a:t>here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749068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80607"/>
            <a:ext cx="6300000" cy="3057353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2419109" y="3622040"/>
            <a:ext cx="1828800" cy="256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72160"/>
            <a:ext cx="6300000" cy="3057353"/>
          </a:xfrm>
          <a:prstGeom prst="rect">
            <a:avLst/>
          </a:prstGeom>
        </p:spPr>
      </p:pic>
      <p:grpSp>
        <p:nvGrpSpPr>
          <p:cNvPr id="8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8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2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1"/>
          <p:cNvSpPr/>
          <p:nvPr/>
        </p:nvSpPr>
        <p:spPr>
          <a:xfrm>
            <a:off x="2419109" y="660078"/>
            <a:ext cx="1828800" cy="43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7"/>
          <p:cNvSpPr txBox="1"/>
          <p:nvPr/>
        </p:nvSpPr>
        <p:spPr>
          <a:xfrm>
            <a:off x="5949387" y="1060520"/>
            <a:ext cx="3194613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400">
                <a:solidFill>
                  <a:schemeClr val="tx2"/>
                </a:solidFill>
                <a:latin typeface="Calibri" pitchFamily="34" charset="0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en-US" sz="1700" dirty="0" smtClean="0">
                <a:sym typeface="Wingdings"/>
              </a:rPr>
              <a:t>Normalizing to the number of bunches, we observe an </a:t>
            </a:r>
            <a:r>
              <a:rPr lang="en-US" sz="1700" b="1" dirty="0" smtClean="0">
                <a:solidFill>
                  <a:srgbClr val="FF0000"/>
                </a:solidFill>
                <a:sym typeface="Wingdings"/>
              </a:rPr>
              <a:t>increase</a:t>
            </a:r>
            <a:r>
              <a:rPr lang="en-US" sz="1700" dirty="0" smtClean="0">
                <a:sym typeface="Wingdings"/>
              </a:rPr>
              <a:t> in specific heat load </a:t>
            </a:r>
            <a:r>
              <a:rPr lang="en-US" sz="1700" b="1" dirty="0" smtClean="0">
                <a:solidFill>
                  <a:srgbClr val="FF0000"/>
                </a:solidFill>
                <a:sym typeface="Wingdings"/>
              </a:rPr>
              <a:t>by a large factor</a:t>
            </a:r>
            <a:r>
              <a:rPr lang="en-US" sz="1700" dirty="0" smtClean="0">
                <a:sym typeface="Wingdings"/>
              </a:rPr>
              <a:t> between 50 ns and 25 ns bunch spacing</a:t>
            </a:r>
          </a:p>
          <a:p>
            <a:pPr algn="l">
              <a:lnSpc>
                <a:spcPct val="120000"/>
              </a:lnSpc>
            </a:pPr>
            <a:endParaRPr lang="en-US" sz="1700" dirty="0">
              <a:sym typeface="Wingdings"/>
            </a:endParaRPr>
          </a:p>
          <a:p>
            <a:pPr algn="l">
              <a:lnSpc>
                <a:spcPct val="120000"/>
              </a:lnSpc>
            </a:pPr>
            <a:r>
              <a:rPr lang="en-US" sz="1700" dirty="0" smtClean="0">
                <a:sym typeface="Wingdings"/>
              </a:rPr>
              <a:t>This allows </a:t>
            </a:r>
            <a:r>
              <a:rPr lang="en-US" sz="1700" b="1" dirty="0" smtClean="0">
                <a:solidFill>
                  <a:srgbClr val="FF0000"/>
                </a:solidFill>
                <a:sym typeface="Wingdings"/>
              </a:rPr>
              <a:t>excluding</a:t>
            </a:r>
            <a:r>
              <a:rPr lang="en-US" sz="1700" dirty="0" smtClean="0">
                <a:sym typeface="Wingdings"/>
              </a:rPr>
              <a:t> that a large fraction of the heat load is due to </a:t>
            </a:r>
            <a:r>
              <a:rPr lang="en-US" sz="1700" b="1" dirty="0" smtClean="0">
                <a:solidFill>
                  <a:srgbClr val="FF0000"/>
                </a:solidFill>
                <a:sym typeface="Wingdings"/>
              </a:rPr>
              <a:t>impedance</a:t>
            </a:r>
            <a:r>
              <a:rPr lang="en-US" sz="1700" dirty="0">
                <a:sym typeface="Wingdings"/>
              </a:rPr>
              <a:t> </a:t>
            </a:r>
            <a:r>
              <a:rPr lang="en-US" sz="1700" dirty="0" smtClean="0">
                <a:sym typeface="Wingdings"/>
              </a:rPr>
              <a:t>or </a:t>
            </a:r>
            <a:r>
              <a:rPr lang="en-US" sz="1700" b="1" dirty="0" smtClean="0">
                <a:solidFill>
                  <a:srgbClr val="FF0000"/>
                </a:solidFill>
                <a:sym typeface="Wingdings"/>
              </a:rPr>
              <a:t>synchrotron radiation</a:t>
            </a:r>
            <a:endParaRPr lang="en-US" sz="1700" b="1" dirty="0" smtClean="0">
              <a:solidFill>
                <a:srgbClr val="FF0000"/>
              </a:solidFill>
            </a:endParaRPr>
          </a:p>
        </p:txBody>
      </p:sp>
      <p:sp>
        <p:nvSpPr>
          <p:cNvPr id="26" name="TextBox 7"/>
          <p:cNvSpPr txBox="1"/>
          <p:nvPr/>
        </p:nvSpPr>
        <p:spPr>
          <a:xfrm>
            <a:off x="1177964" y="563467"/>
            <a:ext cx="7687256" cy="406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400">
                <a:solidFill>
                  <a:schemeClr val="tx2"/>
                </a:solidFill>
                <a:latin typeface="Calibri" pitchFamily="34" charset="0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en-US" sz="1700" dirty="0" smtClean="0"/>
              <a:t>A strong dependence on the </a:t>
            </a:r>
            <a:r>
              <a:rPr lang="en-US" sz="1700" b="1" dirty="0" smtClean="0">
                <a:solidFill>
                  <a:srgbClr val="FF0000"/>
                </a:solidFill>
              </a:rPr>
              <a:t>bunch spacing</a:t>
            </a:r>
            <a:r>
              <a:rPr lang="en-US" sz="1700" dirty="0" smtClean="0"/>
              <a:t> is found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801257" y="1249954"/>
            <a:ext cx="8114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charset="0"/>
                <a:ea typeface="Arial" charset="0"/>
                <a:cs typeface="Arial" charset="0"/>
              </a:rPr>
              <a:t>Arc 23</a:t>
            </a:r>
            <a:endParaRPr lang="en-US" sz="16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01257" y="3949797"/>
            <a:ext cx="8114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 charset="0"/>
                <a:ea typeface="Arial" charset="0"/>
                <a:cs typeface="Arial" charset="0"/>
              </a:rPr>
              <a:t>Arc 34</a:t>
            </a:r>
            <a:endParaRPr lang="en-US" sz="1600" b="1" dirty="0"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38" name="Group 37"/>
          <p:cNvGrpSpPr>
            <a:grpSpLocks noChangeAspect="1"/>
          </p:cNvGrpSpPr>
          <p:nvPr/>
        </p:nvGrpSpPr>
        <p:grpSpPr>
          <a:xfrm>
            <a:off x="6412374" y="5264671"/>
            <a:ext cx="2222315" cy="906661"/>
            <a:chOff x="6342926" y="1826668"/>
            <a:chExt cx="2777894" cy="1133326"/>
          </a:xfrm>
        </p:grpSpPr>
        <p:grpSp>
          <p:nvGrpSpPr>
            <p:cNvPr id="39" name="Group 38"/>
            <p:cNvGrpSpPr/>
            <p:nvPr/>
          </p:nvGrpSpPr>
          <p:grpSpPr>
            <a:xfrm>
              <a:off x="6342926" y="1826668"/>
              <a:ext cx="2777894" cy="346248"/>
              <a:chOff x="628650" y="209441"/>
              <a:chExt cx="2777894" cy="346248"/>
            </a:xfrm>
          </p:grpSpPr>
          <p:sp>
            <p:nvSpPr>
              <p:cNvPr id="46" name="Rectangle 45"/>
              <p:cNvSpPr/>
              <p:nvPr/>
            </p:nvSpPr>
            <p:spPr>
              <a:xfrm>
                <a:off x="628650" y="235375"/>
                <a:ext cx="648000" cy="252000"/>
              </a:xfrm>
              <a:prstGeom prst="rect">
                <a:avLst/>
              </a:prstGeom>
              <a:solidFill>
                <a:srgbClr val="7DC07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1280160" y="209441"/>
                <a:ext cx="2126384" cy="3462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charset="0"/>
                    <a:ea typeface="Arial" charset="0"/>
                    <a:cs typeface="Arial" charset="0"/>
                  </a:rPr>
                  <a:t>Synchrotron Radiation</a:t>
                </a:r>
                <a:endParaRPr lang="en-US" sz="1200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6342926" y="2220207"/>
              <a:ext cx="2546431" cy="346249"/>
              <a:chOff x="3988929" y="253471"/>
              <a:chExt cx="2546431" cy="346249"/>
            </a:xfrm>
          </p:grpSpPr>
          <p:sp>
            <p:nvSpPr>
              <p:cNvPr id="44" name="Rectangle 43"/>
              <p:cNvSpPr/>
              <p:nvPr/>
            </p:nvSpPr>
            <p:spPr>
              <a:xfrm>
                <a:off x="3988929" y="281359"/>
                <a:ext cx="648000" cy="252000"/>
              </a:xfrm>
              <a:prstGeom prst="rect">
                <a:avLst/>
              </a:prstGeom>
              <a:solidFill>
                <a:srgbClr val="BFBFB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4644390" y="253471"/>
                <a:ext cx="1890970" cy="3462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>
                    <a:latin typeface="Arial" charset="0"/>
                    <a:ea typeface="Arial" charset="0"/>
                    <a:cs typeface="Arial" charset="0"/>
                  </a:rPr>
                  <a:t>Impedance (R.W.)</a:t>
                </a:r>
                <a:endParaRPr lang="en-US" sz="1200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p:grpSp>
        <p:grpSp>
          <p:nvGrpSpPr>
            <p:cNvPr id="41" name="Group 40"/>
            <p:cNvGrpSpPr/>
            <p:nvPr/>
          </p:nvGrpSpPr>
          <p:grpSpPr>
            <a:xfrm>
              <a:off x="6342926" y="2613746"/>
              <a:ext cx="1726460" cy="346248"/>
              <a:chOff x="5524359" y="1386622"/>
              <a:chExt cx="1726460" cy="346248"/>
            </a:xfrm>
          </p:grpSpPr>
          <p:sp>
            <p:nvSpPr>
              <p:cNvPr id="42" name="Rectangle 41"/>
              <p:cNvSpPr/>
              <p:nvPr/>
            </p:nvSpPr>
            <p:spPr>
              <a:xfrm>
                <a:off x="5524359" y="1411111"/>
                <a:ext cx="648000" cy="252000"/>
              </a:xfrm>
              <a:prstGeom prst="rect">
                <a:avLst/>
              </a:prstGeom>
              <a:solidFill>
                <a:srgbClr val="7A77F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6168390" y="1386622"/>
                <a:ext cx="1082429" cy="34624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 smtClean="0">
                    <a:latin typeface="Arial" charset="0"/>
                    <a:ea typeface="Arial" charset="0"/>
                    <a:cs typeface="Arial" charset="0"/>
                  </a:rPr>
                  <a:t>Measured</a:t>
                </a:r>
                <a:endParaRPr lang="en-US" sz="1200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p:grpSp>
      </p:grpSp>
      <p:sp>
        <p:nvSpPr>
          <p:cNvPr id="48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1F497D"/>
                </a:solidFill>
              </a:rPr>
              <a:t>LHC experience</a:t>
            </a:r>
            <a:r>
              <a:rPr lang="en-US" sz="2400" b="1" smtClean="0">
                <a:solidFill>
                  <a:srgbClr val="1F497D"/>
                </a:solidFill>
              </a:rPr>
              <a:t>: dependence on bunch pattern</a:t>
            </a:r>
            <a:endParaRPr lang="en-US" sz="2400" b="1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1023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9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Box 18"/>
          <p:cNvSpPr txBox="1"/>
          <p:nvPr/>
        </p:nvSpPr>
        <p:spPr>
          <a:xfrm>
            <a:off x="5108330" y="1082256"/>
            <a:ext cx="3886201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Beam induced </a:t>
            </a:r>
            <a:r>
              <a:rPr lang="en-US" b="1" dirty="0" smtClean="0">
                <a:solidFill>
                  <a:srgbClr val="FF0000"/>
                </a:solidFill>
              </a:rPr>
              <a:t>scrubbing was observed at the beginning of Run 2</a:t>
            </a:r>
          </a:p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b="1" dirty="0" smtClean="0">
                <a:solidFill>
                  <a:srgbClr val="FF0000"/>
                </a:solidFill>
              </a:rPr>
              <a:t>No significant evolution is observed since mid 2016 </a:t>
            </a:r>
            <a:r>
              <a:rPr lang="en-US" dirty="0" smtClean="0">
                <a:solidFill>
                  <a:schemeClr val="tx2"/>
                </a:solidFill>
              </a:rPr>
              <a:t>(with the exception of S12 vented in the EYETS 2016-17)</a:t>
            </a:r>
          </a:p>
          <a:p>
            <a:pPr marL="285750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b="1" dirty="0" smtClean="0">
                <a:solidFill>
                  <a:srgbClr val="FF0000"/>
                </a:solidFill>
              </a:rPr>
              <a:t>Differences in normalized heat loads among sectors stayed practically unchanged </a:t>
            </a:r>
            <a:r>
              <a:rPr lang="en-US" dirty="0" smtClean="0">
                <a:solidFill>
                  <a:schemeClr val="tx2"/>
                </a:solidFill>
              </a:rPr>
              <a:t>(unaffected by scrubbing)</a:t>
            </a:r>
            <a:endParaRPr lang="en-US" b="1" dirty="0" smtClean="0">
              <a:solidFill>
                <a:srgbClr val="FF0000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00351" y="868675"/>
            <a:ext cx="4602718" cy="5610912"/>
            <a:chOff x="2733" y="1247088"/>
            <a:chExt cx="4602718" cy="5610912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733" y="1443040"/>
              <a:ext cx="4602718" cy="5414960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871651" y="1247088"/>
              <a:ext cx="3530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/>
                <a:t>6.5 </a:t>
              </a:r>
              <a:r>
                <a:rPr lang="en-US" b="1" dirty="0" err="1" smtClean="0"/>
                <a:t>TeV</a:t>
              </a:r>
              <a:endParaRPr lang="en-US" b="1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934962" y="3981596"/>
              <a:ext cx="58221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400" b="1" dirty="0" smtClean="0">
                  <a:latin typeface="Arial" charset="0"/>
                  <a:ea typeface="Arial" charset="0"/>
                  <a:cs typeface="Arial" charset="0"/>
                  <a:sym typeface="Wingdings"/>
                </a:rPr>
                <a:t>2015</a:t>
              </a:r>
              <a:endParaRPr lang="en-US" sz="1400" b="1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2192452" y="3981596"/>
              <a:ext cx="825500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400" b="1" smtClean="0">
                  <a:latin typeface="Arial" charset="0"/>
                  <a:ea typeface="Arial" charset="0"/>
                  <a:cs typeface="Arial" charset="0"/>
                  <a:sym typeface="Wingdings"/>
                </a:rPr>
                <a:t>2016</a:t>
              </a:r>
              <a:endParaRPr lang="en-US" sz="1400" b="1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3792462" y="3981596"/>
              <a:ext cx="58221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400" b="1" dirty="0" smtClean="0">
                  <a:latin typeface="Arial" charset="0"/>
                  <a:ea typeface="Arial" charset="0"/>
                  <a:cs typeface="Arial" charset="0"/>
                  <a:sym typeface="Wingdings"/>
                </a:rPr>
                <a:t>2017</a:t>
              </a:r>
              <a:endParaRPr lang="en-US" sz="1400" b="1" dirty="0">
                <a:latin typeface="Arial" charset="0"/>
                <a:ea typeface="Arial" charset="0"/>
                <a:cs typeface="Arial" charset="0"/>
              </a:endParaRPr>
            </a:p>
          </p:txBody>
        </p:sp>
        <p:cxnSp>
          <p:nvCxnSpPr>
            <p:cNvPr id="20" name="Straight Arrow Connector 19"/>
            <p:cNvCxnSpPr/>
            <p:nvPr/>
          </p:nvCxnSpPr>
          <p:spPr>
            <a:xfrm flipV="1">
              <a:off x="3107727" y="4842155"/>
              <a:ext cx="614855" cy="36260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1"/>
          <p:cNvSpPr/>
          <p:nvPr/>
        </p:nvSpPr>
        <p:spPr>
          <a:xfrm rot="19778005">
            <a:off x="2998845" y="4344335"/>
            <a:ext cx="837730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500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Vented </a:t>
            </a:r>
            <a:endParaRPr lang="en-US" sz="1500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08680" y="4059765"/>
            <a:ext cx="896470" cy="1900515"/>
          </a:xfrm>
          <a:prstGeom prst="rect">
            <a:avLst/>
          </a:prstGeom>
        </p:spPr>
      </p:pic>
      <p:sp>
        <p:nvSpPr>
          <p:cNvPr id="22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1F497D"/>
                </a:solidFill>
              </a:rPr>
              <a:t>LHC experience: evolution during Run2</a:t>
            </a:r>
            <a:endParaRPr lang="en-US" sz="2400" b="1" dirty="0">
              <a:solidFill>
                <a:srgbClr val="1F497D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0" y="6550223"/>
            <a:ext cx="226728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i="1" dirty="0" smtClean="0">
                <a:solidFill>
                  <a:schemeClr val="tx2"/>
                </a:solidFill>
              </a:rPr>
              <a:t>More info can be found </a:t>
            </a:r>
            <a:r>
              <a:rPr lang="en-US" sz="1400" i="1" dirty="0" smtClean="0">
                <a:solidFill>
                  <a:schemeClr val="tx2"/>
                </a:solidFill>
                <a:hlinkClick r:id="rId5"/>
              </a:rPr>
              <a:t>here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1034920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26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7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28" name="Straight Connector 27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7"/>
          <p:cNvSpPr txBox="1"/>
          <p:nvPr/>
        </p:nvSpPr>
        <p:spPr>
          <a:xfrm>
            <a:off x="1171162" y="506363"/>
            <a:ext cx="7972838" cy="720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charset="0"/>
              <a:buChar char="•"/>
              <a:defRPr sz="1600">
                <a:solidFill>
                  <a:schemeClr val="tx2"/>
                </a:solidFill>
                <a:latin typeface="Calibri" pitchFamily="34" charset="0"/>
              </a:defRPr>
            </a:lvl1pPr>
            <a:lvl2pPr marL="742950" lvl="1" indent="-285750">
              <a:lnSpc>
                <a:spcPct val="120000"/>
              </a:lnSpc>
              <a:buFont typeface="Arial" charset="0"/>
              <a:buChar char="•"/>
              <a:defRPr sz="2000"/>
            </a:lvl2pPr>
          </a:lstStyle>
          <a:p>
            <a:r>
              <a:rPr lang="en-US" sz="1700" dirty="0" smtClean="0"/>
              <a:t>We used the raw data recorded during tests with 25 ns in 2012 at that time to</a:t>
            </a:r>
            <a:r>
              <a:rPr lang="en-US" sz="1700" b="1" dirty="0" smtClean="0">
                <a:solidFill>
                  <a:srgbClr val="FF0000"/>
                </a:solidFill>
              </a:rPr>
              <a:t> reconstruct the cell-cy-cell heat load </a:t>
            </a:r>
            <a:r>
              <a:rPr lang="en-US" sz="1700" b="1" dirty="0" smtClean="0">
                <a:sym typeface="Wingdings"/>
              </a:rPr>
              <a:t></a:t>
            </a:r>
            <a:r>
              <a:rPr lang="en-US" sz="1700" b="1" dirty="0" smtClean="0">
                <a:solidFill>
                  <a:srgbClr val="FF0000"/>
                </a:solidFill>
                <a:sym typeface="Wingdings"/>
              </a:rPr>
              <a:t> </a:t>
            </a:r>
            <a:r>
              <a:rPr lang="en-US" sz="1700" dirty="0" smtClean="0"/>
              <a:t>can be directly compared with Run 2 data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273" r="30093"/>
          <a:stretch/>
        </p:blipFill>
        <p:spPr>
          <a:xfrm>
            <a:off x="4280350" y="1590107"/>
            <a:ext cx="4571684" cy="4524233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993" r="29883"/>
          <a:stretch/>
        </p:blipFill>
        <p:spPr>
          <a:xfrm>
            <a:off x="0" y="1576461"/>
            <a:ext cx="4571684" cy="4537880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777921" y="1277951"/>
            <a:ext cx="349382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 smtClean="0">
                <a:solidFill>
                  <a:srgbClr val="FF0000"/>
                </a:solidFill>
              </a:rPr>
              <a:t>2012</a:t>
            </a:r>
            <a:r>
              <a:rPr lang="en-US" sz="1500" dirty="0" smtClean="0">
                <a:solidFill>
                  <a:srgbClr val="FF0000"/>
                </a:solidFill>
              </a:rPr>
              <a:t> </a:t>
            </a:r>
            <a:r>
              <a:rPr lang="en-US" sz="1500" dirty="0" smtClean="0">
                <a:solidFill>
                  <a:schemeClr val="tx2"/>
                </a:solidFill>
              </a:rPr>
              <a:t>(after 3 d of scrubbing at 450 GeV)</a:t>
            </a:r>
            <a:endParaRPr lang="en-US" sz="1500" dirty="0">
              <a:solidFill>
                <a:schemeClr val="tx2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079239" y="1277951"/>
            <a:ext cx="343923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 smtClean="0">
                <a:solidFill>
                  <a:srgbClr val="FF0000"/>
                </a:solidFill>
              </a:rPr>
              <a:t>2017</a:t>
            </a:r>
            <a:r>
              <a:rPr lang="en-US" sz="1500" dirty="0" smtClean="0">
                <a:solidFill>
                  <a:srgbClr val="FF0000"/>
                </a:solidFill>
              </a:rPr>
              <a:t> </a:t>
            </a:r>
            <a:r>
              <a:rPr lang="en-US" sz="1500" dirty="0" smtClean="0">
                <a:solidFill>
                  <a:schemeClr val="tx2"/>
                </a:solidFill>
              </a:rPr>
              <a:t>(after 7 d of scrubbing at 450 GeV)</a:t>
            </a:r>
            <a:endParaRPr lang="en-US" sz="1500" dirty="0">
              <a:solidFill>
                <a:schemeClr val="tx2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26167" y="4526839"/>
            <a:ext cx="2107533" cy="615553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700" b="1" dirty="0" smtClean="0">
                <a:solidFill>
                  <a:srgbClr val="FF0000"/>
                </a:solidFill>
              </a:rPr>
              <a:t>Differences</a:t>
            </a:r>
            <a:r>
              <a:rPr lang="en-US" sz="1700" dirty="0" smtClean="0">
                <a:solidFill>
                  <a:schemeClr val="tx2"/>
                </a:solidFill>
              </a:rPr>
              <a:t> were not present in 2012! </a:t>
            </a:r>
          </a:p>
        </p:txBody>
      </p:sp>
      <p:cxnSp>
        <p:nvCxnSpPr>
          <p:cNvPr id="29" name="Straight Arrow Connector 28"/>
          <p:cNvCxnSpPr>
            <a:stCxn id="24" idx="2"/>
          </p:cNvCxnSpPr>
          <p:nvPr/>
        </p:nvCxnSpPr>
        <p:spPr>
          <a:xfrm>
            <a:off x="1879934" y="5142392"/>
            <a:ext cx="355266" cy="248049"/>
          </a:xfrm>
          <a:prstGeom prst="straightConnector1">
            <a:avLst/>
          </a:prstGeom>
          <a:ln w="1905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6617367" y="3701339"/>
            <a:ext cx="2412333" cy="877163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700" dirty="0" smtClean="0">
                <a:solidFill>
                  <a:schemeClr val="tx2"/>
                </a:solidFill>
              </a:rPr>
              <a:t>In the high load sectors, present loads are </a:t>
            </a:r>
            <a:r>
              <a:rPr lang="en-US" sz="1700" b="1" dirty="0" smtClean="0">
                <a:solidFill>
                  <a:srgbClr val="FF0000"/>
                </a:solidFill>
              </a:rPr>
              <a:t>4 times larger than before LS1</a:t>
            </a:r>
          </a:p>
        </p:txBody>
      </p:sp>
      <p:cxnSp>
        <p:nvCxnSpPr>
          <p:cNvPr id="37" name="Straight Arrow Connector 36"/>
          <p:cNvCxnSpPr>
            <a:stCxn id="36" idx="2"/>
          </p:cNvCxnSpPr>
          <p:nvPr/>
        </p:nvCxnSpPr>
        <p:spPr>
          <a:xfrm flipH="1">
            <a:off x="7239001" y="4578502"/>
            <a:ext cx="584533" cy="367439"/>
          </a:xfrm>
          <a:prstGeom prst="straightConnector1">
            <a:avLst/>
          </a:prstGeom>
          <a:ln w="1905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5076031" y="1720715"/>
            <a:ext cx="18891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charset="0"/>
                <a:ea typeface="Arial" charset="0"/>
                <a:cs typeface="Arial" charset="0"/>
              </a:rPr>
              <a:t>T</a:t>
            </a:r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rains of 72b </a:t>
            </a:r>
          </a:p>
          <a:p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at 450 GeV</a:t>
            </a:r>
            <a:endParaRPr lang="en-US" sz="12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796131" y="1720715"/>
            <a:ext cx="18891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charset="0"/>
                <a:ea typeface="Arial" charset="0"/>
                <a:cs typeface="Arial" charset="0"/>
              </a:rPr>
              <a:t>T</a:t>
            </a:r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rains of 72b </a:t>
            </a:r>
          </a:p>
          <a:p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at 450 GeV</a:t>
            </a:r>
            <a:endParaRPr lang="en-US" sz="1200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50" name="Picture 4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31048" y="3646531"/>
            <a:ext cx="658332" cy="1395663"/>
          </a:xfrm>
          <a:prstGeom prst="rect">
            <a:avLst/>
          </a:prstGeom>
        </p:spPr>
      </p:pic>
      <p:sp>
        <p:nvSpPr>
          <p:cNvPr id="21" name="TextBox 7"/>
          <p:cNvSpPr txBox="1"/>
          <p:nvPr/>
        </p:nvSpPr>
        <p:spPr>
          <a:xfrm>
            <a:off x="510763" y="6088718"/>
            <a:ext cx="7972838" cy="3853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285750" indent="-285750">
              <a:lnSpc>
                <a:spcPct val="120000"/>
              </a:lnSpc>
              <a:buFont typeface="Arial" charset="0"/>
              <a:buChar char="•"/>
              <a:defRPr sz="1600">
                <a:solidFill>
                  <a:schemeClr val="tx2"/>
                </a:solidFill>
                <a:latin typeface="Calibri" pitchFamily="34" charset="0"/>
              </a:defRPr>
            </a:lvl1pPr>
            <a:lvl2pPr marL="742950" lvl="1" indent="-285750">
              <a:lnSpc>
                <a:spcPct val="120000"/>
              </a:lnSpc>
              <a:buFont typeface="Arial" charset="0"/>
              <a:buChar char="•"/>
              <a:defRPr sz="2000"/>
            </a:lvl2pPr>
          </a:lstStyle>
          <a:p>
            <a:r>
              <a:rPr lang="en-US" sz="1700" dirty="0" smtClean="0"/>
              <a:t>It is </a:t>
            </a:r>
            <a:r>
              <a:rPr lang="en-US" sz="1700" b="1" dirty="0" smtClean="0">
                <a:solidFill>
                  <a:srgbClr val="FF0000"/>
                </a:solidFill>
              </a:rPr>
              <a:t>fundamental to avoid further degradation </a:t>
            </a:r>
            <a:r>
              <a:rPr lang="en-US" sz="1700" dirty="0" smtClean="0"/>
              <a:t>in view of HL-LHC</a:t>
            </a:r>
          </a:p>
        </p:txBody>
      </p:sp>
      <p:sp>
        <p:nvSpPr>
          <p:cNvPr id="30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rgbClr val="1F497D"/>
                </a:solidFill>
              </a:rPr>
              <a:t>LHC experience: before and after LS1</a:t>
            </a:r>
            <a:endParaRPr lang="en-US" sz="2400" b="1" dirty="0">
              <a:solidFill>
                <a:srgbClr val="1F497D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0" y="6550223"/>
            <a:ext cx="226728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i="1" dirty="0" smtClean="0">
                <a:solidFill>
                  <a:schemeClr val="tx2"/>
                </a:solidFill>
              </a:rPr>
              <a:t>More info can be found </a:t>
            </a:r>
            <a:r>
              <a:rPr lang="en-US" sz="1400" i="1" dirty="0" smtClean="0">
                <a:solidFill>
                  <a:schemeClr val="tx2"/>
                </a:solidFill>
                <a:hlinkClick r:id="rId6"/>
              </a:rPr>
              <a:t>here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160800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36" grpId="0" animBg="1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5" name="Straight Connector 14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Outline</a:t>
            </a:r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477755" y="845297"/>
            <a:ext cx="5740289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GB" b="1" dirty="0" smtClean="0">
                <a:solidFill>
                  <a:schemeClr val="bg1">
                    <a:lumMod val="75000"/>
                  </a:schemeClr>
                </a:solidFill>
              </a:rPr>
              <a:t>LHC experience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GB" b="1" dirty="0" smtClean="0">
                <a:solidFill>
                  <a:schemeClr val="tx2"/>
                </a:solidFill>
              </a:rPr>
              <a:t>Estimates for HL-LHC</a:t>
            </a:r>
          </a:p>
          <a:p>
            <a:pPr marL="742950" lvl="1" indent="-285750">
              <a:spcBef>
                <a:spcPts val="1200"/>
              </a:spcBef>
              <a:buFont typeface="Courier New" charset="0"/>
              <a:buChar char="o"/>
            </a:pPr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Arcs</a:t>
            </a:r>
          </a:p>
          <a:p>
            <a:pPr marL="742950" lvl="1" indent="-285750">
              <a:spcBef>
                <a:spcPts val="1200"/>
              </a:spcBef>
              <a:buFont typeface="Courier New" charset="0"/>
              <a:buChar char="o"/>
            </a:pPr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Inner triplets</a:t>
            </a:r>
          </a:p>
          <a:p>
            <a:pPr marL="742950" lvl="1" indent="-285750">
              <a:spcBef>
                <a:spcPts val="1200"/>
              </a:spcBef>
              <a:buFont typeface="Courier New" charset="0"/>
              <a:buChar char="o"/>
            </a:pPr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Other LSS magnets</a:t>
            </a:r>
          </a:p>
          <a:p>
            <a:pPr marL="285750" indent="-285750">
              <a:spcBef>
                <a:spcPts val="1200"/>
              </a:spcBef>
              <a:buFont typeface="Arial" charset="0"/>
              <a:buChar char="•"/>
            </a:pPr>
            <a:r>
              <a:rPr lang="en-GB" b="1" dirty="0" smtClean="0">
                <a:solidFill>
                  <a:schemeClr val="bg1">
                    <a:lumMod val="75000"/>
                  </a:schemeClr>
                </a:solidFill>
              </a:rPr>
              <a:t>Backup scenario: 8b+4e scheme</a:t>
            </a:r>
          </a:p>
        </p:txBody>
      </p:sp>
    </p:spTree>
    <p:extLst>
      <p:ext uri="{BB962C8B-B14F-4D97-AF65-F5344CB8AC3E}">
        <p14:creationId xmlns:p14="http://schemas.microsoft.com/office/powerpoint/2010/main" val="332958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8852</TotalTime>
  <Words>2610</Words>
  <Application>Microsoft Macintosh PowerPoint</Application>
  <PresentationFormat>On-screen Show (4:3)</PresentationFormat>
  <Paragraphs>324</Paragraphs>
  <Slides>42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9" baseType="lpstr">
      <vt:lpstr>Calibri</vt:lpstr>
      <vt:lpstr>Calibri Light</vt:lpstr>
      <vt:lpstr>Courier New</vt:lpstr>
      <vt:lpstr>Mangal</vt:lpstr>
      <vt:lpstr>Wingdings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 Iadarola</dc:creator>
  <cp:lastModifiedBy>Giovanni Iadarola</cp:lastModifiedBy>
  <cp:revision>244</cp:revision>
  <dcterms:created xsi:type="dcterms:W3CDTF">2017-10-02T11:31:14Z</dcterms:created>
  <dcterms:modified xsi:type="dcterms:W3CDTF">2017-11-02T12:33:46Z</dcterms:modified>
</cp:coreProperties>
</file>