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5"/>
  </p:notesMasterIdLst>
  <p:handoutMasterIdLst>
    <p:handoutMasterId r:id="rId56"/>
  </p:handoutMasterIdLst>
  <p:sldIdLst>
    <p:sldId id="263" r:id="rId2"/>
    <p:sldId id="262" r:id="rId3"/>
    <p:sldId id="267" r:id="rId4"/>
    <p:sldId id="366" r:id="rId5"/>
    <p:sldId id="273" r:id="rId6"/>
    <p:sldId id="274" r:id="rId7"/>
    <p:sldId id="318" r:id="rId8"/>
    <p:sldId id="320" r:id="rId9"/>
    <p:sldId id="319" r:id="rId10"/>
    <p:sldId id="321" r:id="rId11"/>
    <p:sldId id="322" r:id="rId12"/>
    <p:sldId id="373" r:id="rId13"/>
    <p:sldId id="374" r:id="rId14"/>
    <p:sldId id="375" r:id="rId15"/>
    <p:sldId id="376" r:id="rId16"/>
    <p:sldId id="392" r:id="rId17"/>
    <p:sldId id="327" r:id="rId18"/>
    <p:sldId id="331" r:id="rId19"/>
    <p:sldId id="328" r:id="rId20"/>
    <p:sldId id="330" r:id="rId21"/>
    <p:sldId id="361" r:id="rId22"/>
    <p:sldId id="372" r:id="rId23"/>
    <p:sldId id="370" r:id="rId24"/>
    <p:sldId id="340" r:id="rId25"/>
    <p:sldId id="341" r:id="rId26"/>
    <p:sldId id="367" r:id="rId27"/>
    <p:sldId id="368" r:id="rId28"/>
    <p:sldId id="275" r:id="rId29"/>
    <p:sldId id="359" r:id="rId30"/>
    <p:sldId id="369" r:id="rId31"/>
    <p:sldId id="342" r:id="rId32"/>
    <p:sldId id="343" r:id="rId33"/>
    <p:sldId id="282" r:id="rId34"/>
    <p:sldId id="344" r:id="rId35"/>
    <p:sldId id="358" r:id="rId36"/>
    <p:sldId id="360" r:id="rId37"/>
    <p:sldId id="347" r:id="rId38"/>
    <p:sldId id="348" r:id="rId39"/>
    <p:sldId id="345" r:id="rId40"/>
    <p:sldId id="346" r:id="rId41"/>
    <p:sldId id="266" r:id="rId42"/>
    <p:sldId id="393" r:id="rId43"/>
    <p:sldId id="382" r:id="rId44"/>
    <p:sldId id="383" r:id="rId45"/>
    <p:sldId id="384" r:id="rId46"/>
    <p:sldId id="385" r:id="rId47"/>
    <p:sldId id="386" r:id="rId48"/>
    <p:sldId id="381" r:id="rId49"/>
    <p:sldId id="387" r:id="rId50"/>
    <p:sldId id="388" r:id="rId51"/>
    <p:sldId id="333" r:id="rId52"/>
    <p:sldId id="334" r:id="rId53"/>
    <p:sldId id="337" r:id="rId54"/>
  </p:sldIdLst>
  <p:sldSz cx="9144000" cy="5143500" type="screen16x9"/>
  <p:notesSz cx="6811963" cy="99425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A117"/>
    <a:srgbClr val="C0FAB0"/>
    <a:srgbClr val="E0EA60"/>
    <a:srgbClr val="D1DF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96" d="100"/>
          <a:sy n="196" d="100"/>
        </p:scale>
        <p:origin x="-1072" y="-10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8536" y="0"/>
            <a:ext cx="2951851" cy="497126"/>
          </a:xfrm>
          <a:prstGeom prst="rect">
            <a:avLst/>
          </a:prstGeom>
        </p:spPr>
        <p:txBody>
          <a:bodyPr vert="horz" lIns="91440" tIns="45720" rIns="91440" bIns="45720" rtlCol="0"/>
          <a:lstStyle>
            <a:lvl1pPr algn="r">
              <a:defRPr sz="1200"/>
            </a:lvl1pPr>
          </a:lstStyle>
          <a:p>
            <a:fld id="{B3F5CDDF-3246-6843-A314-FDDEB3F3DF8E}" type="datetimeFigureOut">
              <a:rPr lang="fr-FR" smtClean="0"/>
              <a:pPr/>
              <a:t>02/11/17</a:t>
            </a:fld>
            <a:endParaRPr lang="fr-FR"/>
          </a:p>
        </p:txBody>
      </p:sp>
      <p:sp>
        <p:nvSpPr>
          <p:cNvPr id="4" name="Espace réservé du pied de page 3"/>
          <p:cNvSpPr>
            <a:spLocks noGrp="1"/>
          </p:cNvSpPr>
          <p:nvPr>
            <p:ph type="ftr" sz="quarter" idx="2"/>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8536" y="9443662"/>
            <a:ext cx="2951851" cy="497126"/>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781D8F6D-3354-BF4D-834B-467E3215D30A}" type="datetimeFigureOut">
              <a:rPr lang="fr-FR" smtClean="0"/>
              <a:pPr/>
              <a:t>02/11/17</a:t>
            </a:fld>
            <a:endParaRPr lang="fr-FR"/>
          </a:p>
        </p:txBody>
      </p:sp>
      <p:sp>
        <p:nvSpPr>
          <p:cNvPr id="4" name="Espace réservé de l'image des diapositives 3"/>
          <p:cNvSpPr>
            <a:spLocks noGrp="1" noRot="1" noChangeAspect="1"/>
          </p:cNvSpPr>
          <p:nvPr>
            <p:ph type="sldImg" idx="2"/>
          </p:nvPr>
        </p:nvSpPr>
        <p:spPr>
          <a:xfrm>
            <a:off x="93663" y="746125"/>
            <a:ext cx="6624637" cy="3727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1197" y="4722694"/>
            <a:ext cx="5449570" cy="4474131"/>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38</a:t>
            </a:fld>
            <a:endParaRPr lang="fr-FR"/>
          </a:p>
        </p:txBody>
      </p:sp>
    </p:spTree>
    <p:extLst>
      <p:ext uri="{BB962C8B-B14F-4D97-AF65-F5344CB8AC3E}">
        <p14:creationId xmlns:p14="http://schemas.microsoft.com/office/powerpoint/2010/main" val="424113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noProof="0" smtClean="0"/>
              <a:t>Felix Rodriguez Mateos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smtClean="0"/>
              <a:t>Felix Rodriguez Mateos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smtClean="0"/>
              <a:t>Felix Rodriguez Mateos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smtClean="0"/>
              <a:t>Felix Rodriguez Mateos</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hyperlink" Target="https://indico.cern.ch/event/666689/"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s://edms.cern.ch/document/1764166" TargetMode="External"/><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1923678"/>
            <a:ext cx="7200000" cy="1350000"/>
          </a:xfrm>
        </p:spPr>
        <p:txBody>
          <a:bodyPr/>
          <a:lstStyle/>
          <a:p>
            <a:pPr algn="ctr"/>
            <a:r>
              <a:rPr lang="en-US" dirty="0" smtClean="0"/>
              <a:t>Engineering changes and advances in the HL-LHC </a:t>
            </a:r>
            <a:r>
              <a:rPr lang="en-US" dirty="0" err="1" smtClean="0"/>
              <a:t>s.c.</a:t>
            </a:r>
            <a:r>
              <a:rPr lang="en-US" dirty="0" smtClean="0"/>
              <a:t> circuits</a:t>
            </a:r>
            <a:br>
              <a:rPr lang="en-US" dirty="0" smtClean="0"/>
            </a:br>
            <a:r>
              <a:rPr lang="en-US" sz="2000" dirty="0">
                <a:solidFill>
                  <a:srgbClr val="0000FF"/>
                </a:solidFill>
              </a:rPr>
              <a:t>[</a:t>
            </a:r>
            <a:r>
              <a:rPr lang="en-US" sz="2000" dirty="0" smtClean="0">
                <a:solidFill>
                  <a:srgbClr val="0000FF"/>
                </a:solidFill>
              </a:rPr>
              <a:t>since the last Internal Circuit Review in March 2017]</a:t>
            </a:r>
            <a:endParaRPr lang="en-GB" sz="2000" dirty="0">
              <a:solidFill>
                <a:srgbClr val="0000FF"/>
              </a:solidFill>
            </a:endParaRPr>
          </a:p>
        </p:txBody>
      </p:sp>
      <p:sp>
        <p:nvSpPr>
          <p:cNvPr id="19" name="Sous-titre 18"/>
          <p:cNvSpPr>
            <a:spLocks noGrp="1"/>
          </p:cNvSpPr>
          <p:nvPr>
            <p:ph type="subTitle" idx="1"/>
          </p:nvPr>
        </p:nvSpPr>
        <p:spPr>
          <a:xfrm>
            <a:off x="1763688" y="3507854"/>
            <a:ext cx="6480000" cy="483468"/>
          </a:xfrm>
        </p:spPr>
        <p:txBody>
          <a:bodyPr/>
          <a:lstStyle/>
          <a:p>
            <a:pPr algn="ctr"/>
            <a:r>
              <a:rPr lang="en-US" dirty="0" smtClean="0"/>
              <a:t>Felix Rodriguez Mateos for the MCF</a:t>
            </a:r>
            <a:endParaRPr lang="en-GB" dirty="0"/>
          </a:p>
        </p:txBody>
      </p:sp>
      <p:sp>
        <p:nvSpPr>
          <p:cNvPr id="20" name="Espace réservé du texte 19"/>
          <p:cNvSpPr>
            <a:spLocks noGrp="1"/>
          </p:cNvSpPr>
          <p:nvPr>
            <p:ph type="body" sz="quarter" idx="14"/>
          </p:nvPr>
        </p:nvSpPr>
        <p:spPr/>
        <p:txBody>
          <a:bodyPr/>
          <a:lstStyle/>
          <a:p>
            <a:r>
              <a:rPr lang="en-US" b="0" i="0" dirty="0" smtClean="0">
                <a:solidFill>
                  <a:schemeClr val="bg2"/>
                </a:solidFill>
              </a:rPr>
              <a:t>TCC – 2</a:t>
            </a:r>
            <a:r>
              <a:rPr lang="en-US" b="0" i="0" baseline="30000" dirty="0" smtClean="0">
                <a:solidFill>
                  <a:schemeClr val="bg2"/>
                </a:solidFill>
              </a:rPr>
              <a:t>nd</a:t>
            </a:r>
            <a:r>
              <a:rPr lang="en-US" b="0" i="0" dirty="0" smtClean="0">
                <a:solidFill>
                  <a:schemeClr val="bg2"/>
                </a:solidFill>
              </a:rPr>
              <a:t> November 2017</a:t>
            </a:r>
            <a:endParaRPr lang="en-GB" b="0" i="0" dirty="0">
              <a:solidFill>
                <a:schemeClr val="bg2"/>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Q1a k-modulation circuit simulations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Rectangle 4"/>
          <p:cNvSpPr/>
          <p:nvPr/>
        </p:nvSpPr>
        <p:spPr>
          <a:xfrm>
            <a:off x="586516" y="975374"/>
            <a:ext cx="4824536" cy="137473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spcBef>
                <a:spcPts val="200"/>
              </a:spcBef>
              <a:spcAft>
                <a:spcPts val="200"/>
              </a:spcAft>
              <a:buFont typeface="Arial" panose="020B0604020202020204" pitchFamily="34" charset="0"/>
              <a:buChar char="•"/>
            </a:pPr>
            <a:r>
              <a:rPr lang="en-GB" sz="1400" dirty="0">
                <a:solidFill>
                  <a:schemeClr val="tx1">
                    <a:lumMod val="65000"/>
                    <a:lumOff val="35000"/>
                  </a:schemeClr>
                </a:solidFill>
                <a:cs typeface="Times New Roman" panose="02020603050405020304" pitchFamily="18" charset="0"/>
              </a:rPr>
              <a:t>Current profile during magnet quench</a:t>
            </a:r>
          </a:p>
          <a:p>
            <a:pPr marL="285750" indent="-285750">
              <a:spcBef>
                <a:spcPts val="200"/>
              </a:spcBef>
              <a:spcAft>
                <a:spcPts val="200"/>
              </a:spcAft>
              <a:buFont typeface="Arial" panose="020B0604020202020204" pitchFamily="34" charset="0"/>
              <a:buChar char="•"/>
            </a:pPr>
            <a:r>
              <a:rPr lang="en-GB" sz="1400" dirty="0">
                <a:solidFill>
                  <a:schemeClr val="tx1">
                    <a:lumMod val="65000"/>
                    <a:lumOff val="35000"/>
                  </a:schemeClr>
                </a:solidFill>
                <a:cs typeface="Times New Roman" panose="02020603050405020304" pitchFamily="18" charset="0"/>
              </a:rPr>
              <a:t>Current profile during power aborts (without quench)</a:t>
            </a:r>
          </a:p>
          <a:p>
            <a:pPr marL="285750" indent="-285750">
              <a:spcBef>
                <a:spcPts val="200"/>
              </a:spcBef>
              <a:spcAft>
                <a:spcPts val="200"/>
              </a:spcAft>
              <a:buFont typeface="Arial" panose="020B0604020202020204" pitchFamily="34" charset="0"/>
              <a:buChar char="•"/>
            </a:pPr>
            <a:r>
              <a:rPr lang="en-GB" sz="1400" dirty="0">
                <a:solidFill>
                  <a:schemeClr val="tx1">
                    <a:lumMod val="65000"/>
                    <a:lumOff val="35000"/>
                  </a:schemeClr>
                </a:solidFill>
                <a:cs typeface="Times New Roman" panose="02020603050405020304" pitchFamily="18" charset="0"/>
              </a:rPr>
              <a:t>Required PC voltage</a:t>
            </a:r>
          </a:p>
          <a:p>
            <a:pPr marL="285750" indent="-285750">
              <a:spcBef>
                <a:spcPts val="200"/>
              </a:spcBef>
              <a:spcAft>
                <a:spcPts val="200"/>
              </a:spcAft>
              <a:buFont typeface="Arial" panose="020B0604020202020204" pitchFamily="34" charset="0"/>
              <a:buChar char="•"/>
            </a:pPr>
            <a:r>
              <a:rPr lang="en-GB" sz="1400" dirty="0">
                <a:solidFill>
                  <a:schemeClr val="tx1">
                    <a:lumMod val="65000"/>
                    <a:lumOff val="35000"/>
                  </a:schemeClr>
                </a:solidFill>
                <a:cs typeface="Times New Roman" panose="02020603050405020304" pitchFamily="18" charset="0"/>
              </a:rPr>
              <a:t>Control performance during operation </a:t>
            </a:r>
          </a:p>
          <a:p>
            <a:pPr marL="285750" indent="-285750">
              <a:spcBef>
                <a:spcPts val="200"/>
              </a:spcBef>
              <a:spcAft>
                <a:spcPts val="200"/>
              </a:spcAft>
              <a:buFont typeface="Arial" panose="020B0604020202020204" pitchFamily="34" charset="0"/>
              <a:buChar char="•"/>
            </a:pPr>
            <a:r>
              <a:rPr lang="en-GB" sz="1400" dirty="0">
                <a:solidFill>
                  <a:schemeClr val="tx1">
                    <a:lumMod val="65000"/>
                    <a:lumOff val="35000"/>
                  </a:schemeClr>
                </a:solidFill>
                <a:cs typeface="Times New Roman" panose="02020603050405020304" pitchFamily="18" charset="0"/>
              </a:rPr>
              <a:t>Copper cable section for cold powering</a:t>
            </a:r>
          </a:p>
        </p:txBody>
      </p:sp>
      <p:pic>
        <p:nvPicPr>
          <p:cNvPr id="8" name="Picture 7"/>
          <p:cNvPicPr>
            <a:picLocks noChangeAspect="1"/>
          </p:cNvPicPr>
          <p:nvPr/>
        </p:nvPicPr>
        <p:blipFill>
          <a:blip r:embed="rId2"/>
          <a:stretch>
            <a:fillRect/>
          </a:stretch>
        </p:blipFill>
        <p:spPr>
          <a:xfrm>
            <a:off x="5652120" y="771550"/>
            <a:ext cx="3083295" cy="2417154"/>
          </a:xfrm>
          <a:prstGeom prst="rect">
            <a:avLst/>
          </a:prstGeom>
        </p:spPr>
      </p:pic>
      <p:sp>
        <p:nvSpPr>
          <p:cNvPr id="13" name="TextBox 12"/>
          <p:cNvSpPr txBox="1"/>
          <p:nvPr/>
        </p:nvSpPr>
        <p:spPr>
          <a:xfrm>
            <a:off x="5748868" y="3634447"/>
            <a:ext cx="3137696" cy="116955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400" b="1" u="sng" dirty="0">
                <a:solidFill>
                  <a:schemeClr val="tx2"/>
                </a:solidFill>
              </a:rPr>
              <a:t>Circuit </a:t>
            </a:r>
            <a:r>
              <a:rPr lang="en-US" sz="1400" b="1" u="sng" dirty="0" smtClean="0">
                <a:solidFill>
                  <a:schemeClr val="tx2"/>
                </a:solidFill>
              </a:rPr>
              <a:t>resistance: 230 </a:t>
            </a:r>
            <a:r>
              <a:rPr lang="en-US" sz="1400" b="1" u="sng" dirty="0" err="1">
                <a:solidFill>
                  <a:schemeClr val="tx2"/>
                </a:solidFill>
              </a:rPr>
              <a:t>mOhms</a:t>
            </a:r>
            <a:endParaRPr lang="en-GB" sz="1400" b="1" u="sng" dirty="0">
              <a:solidFill>
                <a:schemeClr val="tx2"/>
              </a:solidFill>
            </a:endParaRPr>
          </a:p>
          <a:p>
            <a:pPr marL="285750" indent="-285750">
              <a:buFont typeface="Arial" panose="020B0604020202020204" pitchFamily="34" charset="0"/>
              <a:buChar char="•"/>
            </a:pPr>
            <a:r>
              <a:rPr lang="en-US" sz="1400" dirty="0" smtClean="0">
                <a:solidFill>
                  <a:schemeClr val="tx1">
                    <a:lumMod val="65000"/>
                    <a:lumOff val="35000"/>
                  </a:schemeClr>
                </a:solidFill>
              </a:rPr>
              <a:t>Max current: 4.2 kA</a:t>
            </a:r>
          </a:p>
          <a:p>
            <a:pPr marL="285750" indent="-285750">
              <a:buFont typeface="Arial" panose="020B0604020202020204" pitchFamily="34" charset="0"/>
              <a:buChar char="•"/>
            </a:pPr>
            <a:r>
              <a:rPr lang="en-US" sz="1400" dirty="0" smtClean="0">
                <a:solidFill>
                  <a:schemeClr val="tx1">
                    <a:lumMod val="65000"/>
                    <a:lumOff val="35000"/>
                  </a:schemeClr>
                </a:solidFill>
              </a:rPr>
              <a:t>Max MIITs: 1.66</a:t>
            </a:r>
          </a:p>
          <a:p>
            <a:pPr marL="285750" indent="-285750">
              <a:buFont typeface="Arial" panose="020B0604020202020204" pitchFamily="34" charset="0"/>
              <a:buChar char="•"/>
            </a:pPr>
            <a:r>
              <a:rPr lang="en-US" sz="1400" dirty="0" smtClean="0">
                <a:solidFill>
                  <a:schemeClr val="tx1">
                    <a:lumMod val="65000"/>
                    <a:lumOff val="35000"/>
                  </a:schemeClr>
                </a:solidFill>
              </a:rPr>
              <a:t>Copper cable section: 20 mm2</a:t>
            </a:r>
          </a:p>
          <a:p>
            <a:pPr marL="285750" indent="-285750">
              <a:buFont typeface="Arial" panose="020B0604020202020204" pitchFamily="34" charset="0"/>
              <a:buChar char="•"/>
            </a:pPr>
            <a:r>
              <a:rPr lang="en-US" sz="1400" dirty="0" smtClean="0">
                <a:solidFill>
                  <a:schemeClr val="tx1">
                    <a:lumMod val="65000"/>
                    <a:lumOff val="35000"/>
                  </a:schemeClr>
                </a:solidFill>
              </a:rPr>
              <a:t>Hot-spot temperature: 314 K</a:t>
            </a:r>
            <a:endParaRPr lang="en-GB" sz="1400" dirty="0">
              <a:solidFill>
                <a:schemeClr val="tx1">
                  <a:lumMod val="65000"/>
                  <a:lumOff val="35000"/>
                </a:schemeClr>
              </a:solidFill>
            </a:endParaRPr>
          </a:p>
        </p:txBody>
      </p:sp>
      <p:sp>
        <p:nvSpPr>
          <p:cNvPr id="16" name="Rectangle 15"/>
          <p:cNvSpPr/>
          <p:nvPr/>
        </p:nvSpPr>
        <p:spPr>
          <a:xfrm>
            <a:off x="712784" y="2811920"/>
            <a:ext cx="4572000" cy="212365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171450" indent="-171450" algn="just">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DC cable resistance (resistance during operation) value of less than </a:t>
            </a:r>
            <a:r>
              <a:rPr lang="en-GB" sz="1200" dirty="0" smtClean="0">
                <a:solidFill>
                  <a:schemeClr val="tx1">
                    <a:lumMod val="65000"/>
                    <a:lumOff val="35000"/>
                  </a:schemeClr>
                </a:solidFill>
                <a:sym typeface="Wingdings" panose="05000000000000000000" pitchFamily="2" charset="2"/>
              </a:rPr>
              <a:t>265 </a:t>
            </a:r>
            <a:r>
              <a:rPr lang="en-GB" sz="1200" dirty="0" err="1">
                <a:solidFill>
                  <a:schemeClr val="tx1">
                    <a:lumMod val="65000"/>
                    <a:lumOff val="35000"/>
                  </a:schemeClr>
                </a:solidFill>
                <a:sym typeface="Wingdings" panose="05000000000000000000" pitchFamily="2" charset="2"/>
              </a:rPr>
              <a:t>mOhm</a:t>
            </a:r>
            <a:r>
              <a:rPr lang="en-GB" sz="1200" dirty="0">
                <a:solidFill>
                  <a:schemeClr val="tx1">
                    <a:lumMod val="65000"/>
                    <a:lumOff val="35000"/>
                  </a:schemeClr>
                </a:solidFill>
                <a:sym typeface="Wingdings" panose="05000000000000000000" pitchFamily="2" charset="2"/>
              </a:rPr>
              <a:t> is optimal from a powering point of view (PC voltage and design)</a:t>
            </a:r>
          </a:p>
          <a:p>
            <a:pPr marL="171450" indent="-171450" algn="just">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DC cable resistance + Crowbar resistance should be at least </a:t>
            </a:r>
            <a:r>
              <a:rPr lang="en-GB" sz="1200" dirty="0" smtClean="0">
                <a:solidFill>
                  <a:schemeClr val="tx1">
                    <a:lumMod val="65000"/>
                    <a:lumOff val="35000"/>
                  </a:schemeClr>
                </a:solidFill>
                <a:sym typeface="Wingdings" panose="05000000000000000000" pitchFamily="2" charset="2"/>
              </a:rPr>
              <a:t>230 </a:t>
            </a:r>
            <a:r>
              <a:rPr lang="en-GB" sz="1200" dirty="0" err="1">
                <a:solidFill>
                  <a:schemeClr val="tx1">
                    <a:lumMod val="65000"/>
                    <a:lumOff val="35000"/>
                  </a:schemeClr>
                </a:solidFill>
                <a:sym typeface="Wingdings" panose="05000000000000000000" pitchFamily="2" charset="2"/>
              </a:rPr>
              <a:t>mOhm</a:t>
            </a:r>
            <a:r>
              <a:rPr lang="en-GB" sz="1200" dirty="0">
                <a:solidFill>
                  <a:schemeClr val="tx1">
                    <a:lumMod val="65000"/>
                    <a:lumOff val="35000"/>
                  </a:schemeClr>
                </a:solidFill>
                <a:sym typeface="Wingdings" panose="05000000000000000000" pitchFamily="2" charset="2"/>
              </a:rPr>
              <a:t> to limit current looping above the DC design value of the circuit </a:t>
            </a:r>
          </a:p>
          <a:p>
            <a:pPr marL="171450" indent="-171450" algn="just">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Overcurrent due to quench for the ‘most conservative scenario’ generate a hot spot temperature of 314 K.  </a:t>
            </a:r>
          </a:p>
          <a:p>
            <a:pPr marL="171450" indent="-171450" algn="just">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If integration accepted, it is fairly straightforward to define the parameters of the </a:t>
            </a:r>
            <a:r>
              <a:rPr lang="en-GB" sz="1200" dirty="0" smtClean="0">
                <a:solidFill>
                  <a:schemeClr val="tx1">
                    <a:lumMod val="65000"/>
                    <a:lumOff val="35000"/>
                  </a:schemeClr>
                </a:solidFill>
                <a:sym typeface="Wingdings" panose="05000000000000000000" pitchFamily="2" charset="2"/>
              </a:rPr>
              <a:t>circuit (2x20mm2). </a:t>
            </a:r>
            <a:endParaRPr lang="en-GB" sz="1200" dirty="0">
              <a:solidFill>
                <a:schemeClr val="tx1">
                  <a:lumMod val="65000"/>
                  <a:lumOff val="35000"/>
                </a:schemeClr>
              </a:solidFill>
              <a:sym typeface="Wingdings" panose="05000000000000000000" pitchFamily="2" charset="2"/>
            </a:endParaRPr>
          </a:p>
          <a:p>
            <a:pPr marL="171450" indent="-171450" algn="just">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Standard HL-LHC-60A-10V can be therefore used. </a:t>
            </a:r>
            <a:endParaRPr lang="en-US" sz="1200" dirty="0">
              <a:solidFill>
                <a:schemeClr val="tx1">
                  <a:lumMod val="65000"/>
                  <a:lumOff val="35000"/>
                </a:schemeClr>
              </a:solidFill>
              <a:sym typeface="Wingdings" panose="05000000000000000000" pitchFamily="2" charset="2"/>
            </a:endParaRPr>
          </a:p>
        </p:txBody>
      </p:sp>
      <p:sp>
        <p:nvSpPr>
          <p:cNvPr id="17" name="Down Arrow 16"/>
          <p:cNvSpPr/>
          <p:nvPr/>
        </p:nvSpPr>
        <p:spPr>
          <a:xfrm>
            <a:off x="1043608" y="2350109"/>
            <a:ext cx="432048" cy="4618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Down Arrow 17"/>
          <p:cNvSpPr/>
          <p:nvPr/>
        </p:nvSpPr>
        <p:spPr>
          <a:xfrm rot="16200000">
            <a:off x="5301938" y="3747077"/>
            <a:ext cx="432048" cy="4618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8"/>
          <p:cNvSpPr>
            <a:spLocks noGrp="1"/>
          </p:cNvSpPr>
          <p:nvPr>
            <p:ph type="sldNum" sz="quarter" idx="12"/>
          </p:nvPr>
        </p:nvSpPr>
        <p:spPr/>
        <p:txBody>
          <a:bodyPr/>
          <a:lstStyle/>
          <a:p>
            <a:fld id="{BFDCA1C4-9514-7B4F-976F-D92F7E296653}" type="slidenum">
              <a:rPr lang="fr-FR" smtClean="0"/>
              <a:pPr/>
              <a:t>10</a:t>
            </a:fld>
            <a:endParaRPr lang="fr-FR"/>
          </a:p>
        </p:txBody>
      </p:sp>
      <p:sp>
        <p:nvSpPr>
          <p:cNvPr id="20" name="Rectangle 19"/>
          <p:cNvSpPr/>
          <p:nvPr/>
        </p:nvSpPr>
        <p:spPr>
          <a:xfrm>
            <a:off x="1619672" y="667597"/>
            <a:ext cx="2448272" cy="3077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spcBef>
                <a:spcPts val="200"/>
              </a:spcBef>
              <a:spcAft>
                <a:spcPts val="200"/>
              </a:spcAft>
            </a:pPr>
            <a:r>
              <a:rPr lang="en-US" sz="1400" b="1" dirty="0" smtClean="0">
                <a:solidFill>
                  <a:schemeClr val="tx1">
                    <a:lumMod val="65000"/>
                    <a:lumOff val="35000"/>
                  </a:schemeClr>
                </a:solidFill>
                <a:cs typeface="Times New Roman" panose="02020603050405020304" pitchFamily="18" charset="0"/>
              </a:rPr>
              <a:t>Developed simulations on</a:t>
            </a:r>
            <a:endParaRPr lang="en-GB" sz="1400" b="1" dirty="0">
              <a:solidFill>
                <a:schemeClr val="tx1">
                  <a:lumMod val="65000"/>
                  <a:lumOff val="35000"/>
                </a:schemeClr>
              </a:solidFill>
              <a:cs typeface="Times New Roman" panose="02020603050405020304" pitchFamily="18" charset="0"/>
            </a:endParaRPr>
          </a:p>
        </p:txBody>
      </p:sp>
      <p:sp>
        <p:nvSpPr>
          <p:cNvPr id="21" name="Rectangle 20"/>
          <p:cNvSpPr/>
          <p:nvPr/>
        </p:nvSpPr>
        <p:spPr>
          <a:xfrm>
            <a:off x="1699212" y="2504143"/>
            <a:ext cx="2656764" cy="3077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spcBef>
                <a:spcPts val="200"/>
              </a:spcBef>
              <a:spcAft>
                <a:spcPts val="200"/>
              </a:spcAft>
            </a:pPr>
            <a:r>
              <a:rPr lang="en-US" sz="1400" b="1" dirty="0" smtClean="0">
                <a:solidFill>
                  <a:schemeClr val="tx1">
                    <a:lumMod val="65000"/>
                    <a:lumOff val="35000"/>
                  </a:schemeClr>
                </a:solidFill>
                <a:cs typeface="Times New Roman" panose="02020603050405020304" pitchFamily="18" charset="0"/>
              </a:rPr>
              <a:t>Summary of the simulations</a:t>
            </a:r>
            <a:endParaRPr lang="en-GB" sz="1400" b="1" dirty="0">
              <a:solidFill>
                <a:schemeClr val="tx1">
                  <a:lumMod val="65000"/>
                  <a:lumOff val="35000"/>
                </a:schemeClr>
              </a:solidFill>
              <a:cs typeface="Times New Roman" panose="02020603050405020304" pitchFamily="18" charset="0"/>
            </a:endParaRPr>
          </a:p>
        </p:txBody>
      </p:sp>
      <p:sp>
        <p:nvSpPr>
          <p:cNvPr id="22" name="Rectangle 21"/>
          <p:cNvSpPr/>
          <p:nvPr/>
        </p:nvSpPr>
        <p:spPr>
          <a:xfrm>
            <a:off x="6444208" y="3324096"/>
            <a:ext cx="1728192" cy="3077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spcBef>
                <a:spcPts val="200"/>
              </a:spcBef>
              <a:spcAft>
                <a:spcPts val="200"/>
              </a:spcAft>
            </a:pPr>
            <a:r>
              <a:rPr lang="en-US" sz="1400" b="1" dirty="0" smtClean="0">
                <a:solidFill>
                  <a:schemeClr val="tx1">
                    <a:lumMod val="65000"/>
                    <a:lumOff val="35000"/>
                  </a:schemeClr>
                </a:solidFill>
                <a:cs typeface="Times New Roman" panose="02020603050405020304" pitchFamily="18" charset="0"/>
              </a:rPr>
              <a:t>Current proposal</a:t>
            </a:r>
            <a:endParaRPr lang="en-GB" sz="1400" b="1" dirty="0">
              <a:solidFill>
                <a:schemeClr val="tx1">
                  <a:lumMod val="65000"/>
                  <a:lumOff val="35000"/>
                </a:schemeClr>
              </a:solidFill>
              <a:cs typeface="Times New Roman" panose="02020603050405020304" pitchFamily="18" charset="0"/>
            </a:endParaRPr>
          </a:p>
        </p:txBody>
      </p:sp>
    </p:spTree>
    <p:extLst>
      <p:ext uri="{BB962C8B-B14F-4D97-AF65-F5344CB8AC3E}">
        <p14:creationId xmlns:p14="http://schemas.microsoft.com/office/powerpoint/2010/main" val="109569213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2932" y="2283718"/>
            <a:ext cx="6259388" cy="1225800"/>
          </a:xfrm>
        </p:spPr>
        <p:txBody>
          <a:bodyPr/>
          <a:lstStyle/>
          <a:p>
            <a:r>
              <a:rPr lang="en-US" dirty="0">
                <a:solidFill>
                  <a:schemeClr val="accent6">
                    <a:lumMod val="75000"/>
                  </a:schemeClr>
                </a:solidFill>
              </a:rPr>
              <a:t>2</a:t>
            </a:r>
            <a:r>
              <a:rPr lang="en-US" dirty="0" smtClean="0">
                <a:solidFill>
                  <a:schemeClr val="accent6">
                    <a:lumMod val="75000"/>
                  </a:schemeClr>
                </a:solidFill>
              </a:rPr>
              <a:t>.b) Bus-bars for the IT main circuit</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11</a:t>
            </a:fld>
            <a:endParaRPr lang="fr-FR" dirty="0"/>
          </a:p>
        </p:txBody>
      </p:sp>
    </p:spTree>
    <p:extLst>
      <p:ext uri="{BB962C8B-B14F-4D97-AF65-F5344CB8AC3E}">
        <p14:creationId xmlns:p14="http://schemas.microsoft.com/office/powerpoint/2010/main" val="29541557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417" y="151606"/>
            <a:ext cx="7920000" cy="540000"/>
          </a:xfrm>
        </p:spPr>
        <p:txBody>
          <a:bodyPr/>
          <a:lstStyle/>
          <a:p>
            <a:r>
              <a:rPr lang="en-GB" dirty="0"/>
              <a:t>Circuit with Cold Diode Option</a:t>
            </a:r>
            <a:r>
              <a:rPr lang="en-US" dirty="0"/>
              <a:t> </a:t>
            </a:r>
            <a:endParaRPr lang="en-GB" dirty="0"/>
          </a:p>
        </p:txBody>
      </p:sp>
      <p:sp>
        <p:nvSpPr>
          <p:cNvPr id="4" name="Footer Placeholder 3"/>
          <p:cNvSpPr>
            <a:spLocks noGrp="1"/>
          </p:cNvSpPr>
          <p:nvPr>
            <p:ph type="ftr" sz="quarter" idx="11"/>
          </p:nvPr>
        </p:nvSpPr>
        <p:spPr/>
        <p:txBody>
          <a:bodyPr/>
          <a:lstStyle/>
          <a:p>
            <a:r>
              <a:rPr lang="en-GB" noProof="0" dirty="0" smtClean="0"/>
              <a:t>Samer Yammine for the MCF Meeting no. 24 - 2017-10-31</a:t>
            </a:r>
            <a:endParaRPr lang="en-GB" noProof="0" dirty="0"/>
          </a:p>
        </p:txBody>
      </p:sp>
      <p:sp>
        <p:nvSpPr>
          <p:cNvPr id="5" name="Rectangle 4"/>
          <p:cNvSpPr/>
          <p:nvPr/>
        </p:nvSpPr>
        <p:spPr>
          <a:xfrm>
            <a:off x="438969" y="786893"/>
            <a:ext cx="8568952" cy="400110"/>
          </a:xfrm>
          <a:prstGeom prst="rect">
            <a:avLst/>
          </a:prstGeom>
        </p:spPr>
        <p:txBody>
          <a:bodyPr wrap="square">
            <a:spAutoFit/>
          </a:bodyPr>
          <a:lstStyle/>
          <a:p>
            <a:pPr algn="just"/>
            <a:r>
              <a:rPr lang="en-GB" sz="2000" dirty="0" smtClean="0">
                <a:solidFill>
                  <a:schemeClr val="tx1">
                    <a:lumMod val="65000"/>
                    <a:lumOff val="35000"/>
                  </a:schemeClr>
                </a:solidFill>
              </a:rPr>
              <a:t>More Detailed Schematic of the Circuits : </a:t>
            </a:r>
            <a:endParaRPr lang="en-GB" dirty="0" smtClean="0"/>
          </a:p>
        </p:txBody>
      </p:sp>
      <p:pic>
        <p:nvPicPr>
          <p:cNvPr id="6" name="Picture 5"/>
          <p:cNvPicPr>
            <a:picLocks noChangeAspect="1"/>
          </p:cNvPicPr>
          <p:nvPr/>
        </p:nvPicPr>
        <p:blipFill>
          <a:blip r:embed="rId2"/>
          <a:stretch>
            <a:fillRect/>
          </a:stretch>
        </p:blipFill>
        <p:spPr>
          <a:xfrm>
            <a:off x="135318" y="1288103"/>
            <a:ext cx="8842404" cy="3032655"/>
          </a:xfrm>
          <a:prstGeom prst="rect">
            <a:avLst/>
          </a:prstGeom>
        </p:spPr>
      </p:pic>
      <p:sp>
        <p:nvSpPr>
          <p:cNvPr id="7" name="Rectangle 6"/>
          <p:cNvSpPr/>
          <p:nvPr/>
        </p:nvSpPr>
        <p:spPr>
          <a:xfrm>
            <a:off x="135318" y="1995686"/>
            <a:ext cx="764274" cy="35140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b="1" dirty="0" smtClean="0">
                <a:solidFill>
                  <a:srgbClr val="FFC000"/>
                </a:solidFill>
              </a:rPr>
              <a:t>Connection tbc</a:t>
            </a:r>
            <a:endParaRPr lang="en-GB" sz="800" b="1" dirty="0">
              <a:solidFill>
                <a:srgbClr val="FFC000"/>
              </a:solidFill>
            </a:endParaRPr>
          </a:p>
        </p:txBody>
      </p:sp>
      <p:sp>
        <p:nvSpPr>
          <p:cNvPr id="3" name="TextBox 2"/>
          <p:cNvSpPr txBox="1"/>
          <p:nvPr/>
        </p:nvSpPr>
        <p:spPr>
          <a:xfrm>
            <a:off x="1187624" y="4412678"/>
            <a:ext cx="7308304" cy="307777"/>
          </a:xfrm>
          <a:prstGeom prst="rect">
            <a:avLst/>
          </a:prstGeom>
          <a:solidFill>
            <a:schemeClr val="tx2"/>
          </a:solidFill>
        </p:spPr>
        <p:txBody>
          <a:bodyPr wrap="square" rtlCol="0">
            <a:spAutoFit/>
          </a:bodyPr>
          <a:lstStyle/>
          <a:p>
            <a:r>
              <a:rPr lang="en-US" sz="1400" dirty="0" smtClean="0">
                <a:solidFill>
                  <a:srgbClr val="FFC000"/>
                </a:solidFill>
              </a:rPr>
              <a:t>Under study: Insertion of a cold diode across Q1a k-modulation circuit</a:t>
            </a:r>
            <a:endParaRPr lang="en-GB" sz="1400" dirty="0">
              <a:solidFill>
                <a:srgbClr val="FFC000"/>
              </a:solidFill>
            </a:endParaRPr>
          </a:p>
        </p:txBody>
      </p:sp>
    </p:spTree>
    <p:extLst>
      <p:ext uri="{BB962C8B-B14F-4D97-AF65-F5344CB8AC3E}">
        <p14:creationId xmlns:p14="http://schemas.microsoft.com/office/powerpoint/2010/main" val="28582709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to protect bus-bars</a:t>
            </a:r>
            <a:endParaRPr lang="en-GB" dirty="0"/>
          </a:p>
        </p:txBody>
      </p:sp>
      <p:sp>
        <p:nvSpPr>
          <p:cNvPr id="4" name="Footer Placeholder 3"/>
          <p:cNvSpPr>
            <a:spLocks noGrp="1"/>
          </p:cNvSpPr>
          <p:nvPr>
            <p:ph type="ftr" sz="quarter" idx="11"/>
          </p:nvPr>
        </p:nvSpPr>
        <p:spPr/>
        <p:txBody>
          <a:bodyPr/>
          <a:lstStyle/>
          <a:p>
            <a:r>
              <a:rPr lang="en-GB" noProof="0" smtClean="0"/>
              <a:t>Samer Yammine for the MCF Meeting no. 24 - 2017-10-31</a:t>
            </a:r>
            <a:endParaRPr lang="en-GB" noProof="0"/>
          </a:p>
        </p:txBody>
      </p:sp>
      <p:sp>
        <p:nvSpPr>
          <p:cNvPr id="6" name="Rectangle 5"/>
          <p:cNvSpPr/>
          <p:nvPr/>
        </p:nvSpPr>
        <p:spPr>
          <a:xfrm>
            <a:off x="467544" y="699542"/>
            <a:ext cx="8568952" cy="2215991"/>
          </a:xfrm>
          <a:prstGeom prst="rect">
            <a:avLst/>
          </a:prstGeom>
        </p:spPr>
        <p:txBody>
          <a:bodyPr wrap="square">
            <a:spAutoFit/>
          </a:bodyPr>
          <a:lstStyle/>
          <a:p>
            <a:pPr>
              <a:spcBef>
                <a:spcPts val="600"/>
              </a:spcBef>
              <a:spcAft>
                <a:spcPts val="600"/>
              </a:spcAft>
            </a:pPr>
            <a:r>
              <a:rPr lang="en-US" dirty="0" smtClean="0">
                <a:solidFill>
                  <a:schemeClr val="tx1">
                    <a:lumMod val="65000"/>
                    <a:lumOff val="35000"/>
                  </a:schemeClr>
                </a:solidFill>
              </a:rPr>
              <a:t>Protection baseline: Any quench in any element </a:t>
            </a:r>
            <a:r>
              <a:rPr lang="en-US" dirty="0" smtClean="0">
                <a:solidFill>
                  <a:schemeClr val="tx1">
                    <a:lumMod val="65000"/>
                    <a:lumOff val="35000"/>
                  </a:schemeClr>
                </a:solidFill>
                <a:sym typeface="Wingdings" panose="05000000000000000000" pitchFamily="2" charset="2"/>
              </a:rPr>
              <a:t> Fire all the QHs/CLIQ systems</a:t>
            </a:r>
            <a:endParaRPr lang="en-US" dirty="0" smtClean="0">
              <a:solidFill>
                <a:schemeClr val="tx1">
                  <a:lumMod val="65000"/>
                  <a:lumOff val="35000"/>
                </a:schemeClr>
              </a:solidFill>
            </a:endParaRPr>
          </a:p>
          <a:p>
            <a:pPr>
              <a:spcBef>
                <a:spcPts val="600"/>
              </a:spcBef>
              <a:spcAft>
                <a:spcPts val="600"/>
              </a:spcAft>
            </a:pPr>
            <a:r>
              <a:rPr lang="en-US" dirty="0" smtClean="0">
                <a:solidFill>
                  <a:schemeClr val="tx1">
                    <a:lumMod val="65000"/>
                    <a:lumOff val="35000"/>
                  </a:schemeClr>
                </a:solidFill>
              </a:rPr>
              <a:t>When introducing the cold diodes, two </a:t>
            </a:r>
            <a:r>
              <a:rPr lang="en-US" dirty="0">
                <a:solidFill>
                  <a:schemeClr val="tx1">
                    <a:lumMod val="65000"/>
                    <a:lumOff val="35000"/>
                  </a:schemeClr>
                </a:solidFill>
              </a:rPr>
              <a:t>possible strategies: </a:t>
            </a:r>
          </a:p>
          <a:p>
            <a:pPr marL="914400" lvl="1" indent="-457200">
              <a:spcBef>
                <a:spcPts val="600"/>
              </a:spcBef>
              <a:spcAft>
                <a:spcPts val="600"/>
              </a:spcAft>
              <a:buFont typeface="+mj-lt"/>
              <a:buAutoNum type="arabicPeriod"/>
            </a:pPr>
            <a:r>
              <a:rPr lang="en-US" u="sng" dirty="0">
                <a:solidFill>
                  <a:schemeClr val="tx1">
                    <a:lumMod val="65000"/>
                    <a:lumOff val="35000"/>
                  </a:schemeClr>
                </a:solidFill>
              </a:rPr>
              <a:t>One element quenches </a:t>
            </a:r>
            <a:r>
              <a:rPr lang="en-US" u="sng" dirty="0">
                <a:solidFill>
                  <a:schemeClr val="tx1">
                    <a:lumMod val="65000"/>
                    <a:lumOff val="35000"/>
                  </a:schemeClr>
                </a:solidFill>
                <a:sym typeface="Wingdings" panose="05000000000000000000" pitchFamily="2" charset="2"/>
              </a:rPr>
              <a:t> </a:t>
            </a:r>
            <a:r>
              <a:rPr lang="en-US" b="1" u="sng" dirty="0">
                <a:solidFill>
                  <a:schemeClr val="tx1">
                    <a:lumMod val="65000"/>
                    <a:lumOff val="35000"/>
                  </a:schemeClr>
                </a:solidFill>
                <a:sym typeface="Wingdings" panose="05000000000000000000" pitchFamily="2" charset="2"/>
              </a:rPr>
              <a:t>All QHs/CLIQ systems will be fired</a:t>
            </a:r>
            <a:r>
              <a:rPr lang="en-US" dirty="0">
                <a:solidFill>
                  <a:schemeClr val="tx1">
                    <a:lumMod val="65000"/>
                    <a:lumOff val="35000"/>
                  </a:schemeClr>
                </a:solidFill>
                <a:sym typeface="Wingdings" panose="05000000000000000000" pitchFamily="2" charset="2"/>
              </a:rPr>
              <a:t>. </a:t>
            </a:r>
            <a:r>
              <a:rPr lang="en-US" dirty="0">
                <a:solidFill>
                  <a:schemeClr val="tx1">
                    <a:lumMod val="65000"/>
                    <a:lumOff val="35000"/>
                  </a:schemeClr>
                </a:solidFill>
              </a:rPr>
              <a:t>Diodes carry only the over-currents (7 kA or less) for </a:t>
            </a:r>
            <a:r>
              <a:rPr lang="en-US" dirty="0" smtClean="0">
                <a:solidFill>
                  <a:schemeClr val="tx1">
                    <a:lumMod val="65000"/>
                    <a:lumOff val="35000"/>
                  </a:schemeClr>
                </a:solidFill>
              </a:rPr>
              <a:t>an equivalent time = </a:t>
            </a:r>
            <a:r>
              <a:rPr lang="en-US" dirty="0">
                <a:solidFill>
                  <a:schemeClr val="tx1">
                    <a:lumMod val="65000"/>
                    <a:lumOff val="35000"/>
                  </a:schemeClr>
                </a:solidFill>
              </a:rPr>
              <a:t>100 </a:t>
            </a:r>
            <a:r>
              <a:rPr lang="en-US" dirty="0" err="1">
                <a:solidFill>
                  <a:schemeClr val="tx1">
                    <a:lumMod val="65000"/>
                    <a:lumOff val="35000"/>
                  </a:schemeClr>
                </a:solidFill>
              </a:rPr>
              <a:t>ms</a:t>
            </a:r>
            <a:r>
              <a:rPr lang="en-US" dirty="0">
                <a:solidFill>
                  <a:schemeClr val="tx1">
                    <a:lumMod val="65000"/>
                    <a:lumOff val="35000"/>
                  </a:schemeClr>
                </a:solidFill>
              </a:rPr>
              <a:t> </a:t>
            </a:r>
          </a:p>
          <a:p>
            <a:pPr marL="914400" lvl="1" indent="-457200">
              <a:spcBef>
                <a:spcPts val="600"/>
              </a:spcBef>
              <a:spcAft>
                <a:spcPts val="600"/>
              </a:spcAft>
              <a:buFont typeface="+mj-lt"/>
              <a:buAutoNum type="arabicPeriod"/>
            </a:pPr>
            <a:r>
              <a:rPr lang="en-US" u="sng" dirty="0">
                <a:solidFill>
                  <a:schemeClr val="tx1">
                    <a:lumMod val="65000"/>
                    <a:lumOff val="35000"/>
                  </a:schemeClr>
                </a:solidFill>
              </a:rPr>
              <a:t>One element quenches </a:t>
            </a:r>
            <a:r>
              <a:rPr lang="en-US" u="sng" dirty="0">
                <a:solidFill>
                  <a:schemeClr val="tx1">
                    <a:lumMod val="65000"/>
                    <a:lumOff val="35000"/>
                  </a:schemeClr>
                </a:solidFill>
                <a:sym typeface="Wingdings" panose="05000000000000000000" pitchFamily="2" charset="2"/>
              </a:rPr>
              <a:t> </a:t>
            </a:r>
            <a:r>
              <a:rPr lang="en-US" b="1" u="sng" dirty="0">
                <a:solidFill>
                  <a:schemeClr val="tx1">
                    <a:lumMod val="65000"/>
                    <a:lumOff val="35000"/>
                  </a:schemeClr>
                </a:solidFill>
              </a:rPr>
              <a:t>Selective QHs/CLIQ fired</a:t>
            </a:r>
            <a:r>
              <a:rPr lang="en-US" dirty="0">
                <a:solidFill>
                  <a:schemeClr val="tx1">
                    <a:lumMod val="65000"/>
                    <a:lumOff val="35000"/>
                  </a:schemeClr>
                </a:solidFill>
              </a:rPr>
              <a:t>. </a:t>
            </a:r>
            <a:r>
              <a:rPr lang="en-US" dirty="0" smtClean="0">
                <a:solidFill>
                  <a:schemeClr val="tx1">
                    <a:lumMod val="65000"/>
                    <a:lumOff val="35000"/>
                  </a:schemeClr>
                </a:solidFill>
              </a:rPr>
              <a:t>Diodes </a:t>
            </a:r>
            <a:r>
              <a:rPr lang="en-US" smtClean="0">
                <a:solidFill>
                  <a:schemeClr val="tx1">
                    <a:lumMod val="65000"/>
                    <a:lumOff val="35000"/>
                  </a:schemeClr>
                </a:solidFill>
              </a:rPr>
              <a:t>carry 18 </a:t>
            </a:r>
            <a:r>
              <a:rPr lang="en-US" dirty="0">
                <a:solidFill>
                  <a:schemeClr val="tx1">
                    <a:lumMod val="65000"/>
                    <a:lumOff val="35000"/>
                  </a:schemeClr>
                </a:solidFill>
              </a:rPr>
              <a:t>kA, time constant = 100 s</a:t>
            </a:r>
          </a:p>
        </p:txBody>
      </p:sp>
      <p:sp>
        <p:nvSpPr>
          <p:cNvPr id="8" name="Rectangle 7"/>
          <p:cNvSpPr/>
          <p:nvPr/>
        </p:nvSpPr>
        <p:spPr>
          <a:xfrm>
            <a:off x="251520" y="3075806"/>
            <a:ext cx="8568952" cy="1477328"/>
          </a:xfrm>
          <a:prstGeom prst="rect">
            <a:avLst/>
          </a:prstGeom>
          <a:ln>
            <a:solidFill>
              <a:srgbClr val="00B050"/>
            </a:solidFill>
          </a:ln>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n-GB"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Possible </a:t>
            </a:r>
            <a:r>
              <a:rPr lang="en-GB"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advantage for option2: If a quench of the other magnets following the first cannot be completely avoided, these would happen at lower current, reducing the stress on the magnet and the heat introduced into the cryogenic system, which will allow a faster recovery</a:t>
            </a:r>
            <a:r>
              <a:rPr lang="en-GB" dirty="0" smtClean="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a:t>
            </a:r>
          </a:p>
          <a:p>
            <a:pPr algn="just"/>
            <a:r>
              <a:rPr lang="en-GB" dirty="0" smtClean="0">
                <a:solidFill>
                  <a:schemeClr val="tx1">
                    <a:lumMod val="65000"/>
                    <a:lumOff val="35000"/>
                  </a:schemeClr>
                </a:solidFill>
                <a:latin typeface="Calibri" panose="020F0502020204030204" pitchFamily="34" charset="0"/>
                <a:cs typeface="Times New Roman" panose="02020603050405020304" pitchFamily="18" charset="0"/>
              </a:rPr>
              <a:t>Time of discharge of circuit with 50V RQX Crowbar = 350s. </a:t>
            </a:r>
            <a:endParaRPr lang="en-GB" dirty="0">
              <a:solidFill>
                <a:schemeClr val="tx1">
                  <a:lumMod val="65000"/>
                  <a:lumOff val="35000"/>
                </a:schemeClr>
              </a:solidFill>
            </a:endParaRPr>
          </a:p>
        </p:txBody>
      </p:sp>
    </p:spTree>
    <p:extLst>
      <p:ext uri="{BB962C8B-B14F-4D97-AF65-F5344CB8AC3E}">
        <p14:creationId xmlns:p14="http://schemas.microsoft.com/office/powerpoint/2010/main" val="218278189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 Quench Protection Strategy</a:t>
            </a:r>
            <a:endParaRPr lang="en-GB" dirty="0"/>
          </a:p>
        </p:txBody>
      </p:sp>
      <p:sp>
        <p:nvSpPr>
          <p:cNvPr id="4" name="Footer Placeholder 3"/>
          <p:cNvSpPr>
            <a:spLocks noGrp="1"/>
          </p:cNvSpPr>
          <p:nvPr>
            <p:ph type="ftr" sz="quarter" idx="11"/>
          </p:nvPr>
        </p:nvSpPr>
        <p:spPr/>
        <p:txBody>
          <a:bodyPr/>
          <a:lstStyle/>
          <a:p>
            <a:r>
              <a:rPr lang="en-GB" noProof="0" smtClean="0"/>
              <a:t>Samer Yammine for the MCF Meeting no. 24 - 2017-10-31</a:t>
            </a:r>
            <a:endParaRPr lang="en-GB" noProof="0"/>
          </a:p>
        </p:txBody>
      </p:sp>
      <p:sp>
        <p:nvSpPr>
          <p:cNvPr id="3" name="TextBox 2"/>
          <p:cNvSpPr txBox="1"/>
          <p:nvPr/>
        </p:nvSpPr>
        <p:spPr>
          <a:xfrm>
            <a:off x="1475656" y="3836934"/>
            <a:ext cx="7056344" cy="923330"/>
          </a:xfrm>
          <a:prstGeom prst="rect">
            <a:avLst/>
          </a:prstGeom>
          <a:ln>
            <a:solidFill>
              <a:schemeClr val="tx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panose="020B0604020202020204" pitchFamily="34" charset="0"/>
              <a:buChar char="•"/>
            </a:pPr>
            <a:r>
              <a:rPr lang="en-US" dirty="0" smtClean="0"/>
              <a:t>Any </a:t>
            </a:r>
            <a:r>
              <a:rPr lang="en-US" dirty="0" err="1" smtClean="0"/>
              <a:t>busbar</a:t>
            </a:r>
            <a:r>
              <a:rPr lang="en-US" dirty="0" smtClean="0"/>
              <a:t> quenching </a:t>
            </a:r>
            <a:r>
              <a:rPr lang="en-US" dirty="0" smtClean="0">
                <a:sym typeface="Wingdings" panose="05000000000000000000" pitchFamily="2" charset="2"/>
              </a:rPr>
              <a:t> Firing all protection systems</a:t>
            </a:r>
            <a:endParaRPr lang="en-US" dirty="0" smtClean="0"/>
          </a:p>
          <a:p>
            <a:pPr marL="285750" indent="-285750">
              <a:buFont typeface="Arial" panose="020B0604020202020204" pitchFamily="34" charset="0"/>
              <a:buChar char="•"/>
            </a:pPr>
            <a:r>
              <a:rPr lang="en-US" dirty="0" smtClean="0"/>
              <a:t>Diodes </a:t>
            </a:r>
            <a:r>
              <a:rPr lang="en-US" dirty="0"/>
              <a:t>carry only the over-currents (7 kA or less) for time constant </a:t>
            </a:r>
            <a:r>
              <a:rPr lang="en-US" dirty="0" smtClean="0"/>
              <a:t>or equivalent time = </a:t>
            </a:r>
            <a:r>
              <a:rPr lang="en-US" dirty="0"/>
              <a:t>100 </a:t>
            </a:r>
            <a:r>
              <a:rPr lang="en-US" dirty="0" err="1"/>
              <a:t>ms</a:t>
            </a:r>
            <a:r>
              <a:rPr lang="en-US" dirty="0"/>
              <a:t> </a:t>
            </a:r>
          </a:p>
        </p:txBody>
      </p:sp>
      <p:pic>
        <p:nvPicPr>
          <p:cNvPr id="5" name="Picture 4"/>
          <p:cNvPicPr>
            <a:picLocks noChangeAspect="1"/>
          </p:cNvPicPr>
          <p:nvPr/>
        </p:nvPicPr>
        <p:blipFill>
          <a:blip r:embed="rId2"/>
          <a:stretch>
            <a:fillRect/>
          </a:stretch>
        </p:blipFill>
        <p:spPr>
          <a:xfrm>
            <a:off x="75521" y="915566"/>
            <a:ext cx="8998553" cy="2755095"/>
          </a:xfrm>
          <a:prstGeom prst="rect">
            <a:avLst/>
          </a:prstGeom>
        </p:spPr>
      </p:pic>
    </p:spTree>
    <p:extLst>
      <p:ext uri="{BB962C8B-B14F-4D97-AF65-F5344CB8AC3E}">
        <p14:creationId xmlns:p14="http://schemas.microsoft.com/office/powerpoint/2010/main" val="357227984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254" y="26314"/>
            <a:ext cx="7983746" cy="540000"/>
          </a:xfrm>
        </p:spPr>
        <p:txBody>
          <a:bodyPr/>
          <a:lstStyle/>
          <a:p>
            <a:r>
              <a:rPr lang="en-US" dirty="0"/>
              <a:t>Option </a:t>
            </a:r>
            <a:r>
              <a:rPr lang="en-US" dirty="0" smtClean="0"/>
              <a:t>2 </a:t>
            </a:r>
            <a:r>
              <a:rPr lang="en-US" dirty="0"/>
              <a:t>– Quench Protection Strategy</a:t>
            </a:r>
            <a:endParaRPr lang="en-GB" dirty="0"/>
          </a:p>
        </p:txBody>
      </p:sp>
      <p:sp>
        <p:nvSpPr>
          <p:cNvPr id="4" name="Footer Placeholder 3"/>
          <p:cNvSpPr>
            <a:spLocks noGrp="1"/>
          </p:cNvSpPr>
          <p:nvPr>
            <p:ph type="ftr" sz="quarter" idx="11"/>
          </p:nvPr>
        </p:nvSpPr>
        <p:spPr/>
        <p:txBody>
          <a:bodyPr/>
          <a:lstStyle/>
          <a:p>
            <a:r>
              <a:rPr lang="en-GB" noProof="0" smtClean="0"/>
              <a:t>Samer Yammine for the MCF Meeting no. 24 - 2017-10-31</a:t>
            </a:r>
            <a:endParaRPr lang="en-GB" noProof="0" dirty="0"/>
          </a:p>
        </p:txBody>
      </p:sp>
      <p:sp>
        <p:nvSpPr>
          <p:cNvPr id="60" name="TextBox 59"/>
          <p:cNvSpPr txBox="1"/>
          <p:nvPr/>
        </p:nvSpPr>
        <p:spPr>
          <a:xfrm>
            <a:off x="548254" y="3861916"/>
            <a:ext cx="1221432" cy="646331"/>
          </a:xfrm>
          <a:prstGeom prst="rect">
            <a:avLst/>
          </a:prstGeom>
          <a:noFill/>
        </p:spPr>
        <p:txBody>
          <a:bodyPr wrap="square" rtlCol="0">
            <a:spAutoFit/>
          </a:bodyPr>
          <a:lstStyle/>
          <a:p>
            <a:pPr algn="ctr"/>
            <a:r>
              <a:rPr lang="en-US" dirty="0" smtClean="0">
                <a:solidFill>
                  <a:schemeClr val="tx2"/>
                </a:solidFill>
              </a:rPr>
              <a:t>Protection </a:t>
            </a:r>
          </a:p>
          <a:p>
            <a:pPr algn="ctr"/>
            <a:r>
              <a:rPr lang="en-US" dirty="0" smtClean="0">
                <a:solidFill>
                  <a:schemeClr val="tx2"/>
                </a:solidFill>
              </a:rPr>
              <a:t>strategy</a:t>
            </a:r>
            <a:endParaRPr lang="en-GB" dirty="0">
              <a:solidFill>
                <a:schemeClr val="tx2"/>
              </a:solidFill>
            </a:endParaRPr>
          </a:p>
        </p:txBody>
      </p:sp>
      <p:sp>
        <p:nvSpPr>
          <p:cNvPr id="61" name="Left Brace 60"/>
          <p:cNvSpPr/>
          <p:nvPr/>
        </p:nvSpPr>
        <p:spPr>
          <a:xfrm>
            <a:off x="1919033" y="3478187"/>
            <a:ext cx="305826" cy="1413790"/>
          </a:xfrm>
          <a:prstGeom prst="leftBrace">
            <a:avLst/>
          </a:prstGeom>
          <a:ln>
            <a:solidFill>
              <a:schemeClr val="tx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62" name="TextBox 61"/>
          <p:cNvSpPr txBox="1"/>
          <p:nvPr/>
        </p:nvSpPr>
        <p:spPr>
          <a:xfrm>
            <a:off x="1920802" y="3478187"/>
            <a:ext cx="6085320" cy="276999"/>
          </a:xfrm>
          <a:prstGeom prst="rect">
            <a:avLst/>
          </a:prstGeom>
          <a:noFill/>
        </p:spPr>
        <p:txBody>
          <a:bodyPr wrap="none" rtlCol="0">
            <a:spAutoFit/>
          </a:bodyPr>
          <a:lstStyle/>
          <a:p>
            <a:pPr marL="742950" lvl="1" indent="-285750">
              <a:buFont typeface="Arial" panose="020B0604020202020204" pitchFamily="34" charset="0"/>
              <a:buChar char="•"/>
            </a:pPr>
            <a:r>
              <a:rPr lang="en-US" sz="1200" dirty="0" smtClean="0">
                <a:solidFill>
                  <a:srgbClr val="FF0000"/>
                </a:solidFill>
              </a:rPr>
              <a:t>If any of IB, CB Q1/1 and CB Q1/2 quenches </a:t>
            </a:r>
            <a:r>
              <a:rPr lang="en-US" sz="1200" dirty="0" smtClean="0">
                <a:solidFill>
                  <a:srgbClr val="FF0000"/>
                </a:solidFill>
                <a:sym typeface="Wingdings" panose="05000000000000000000" pitchFamily="2" charset="2"/>
              </a:rPr>
              <a:t> QPS of Q1 will be triggered</a:t>
            </a:r>
            <a:endParaRPr lang="en-US" sz="1200" dirty="0">
              <a:solidFill>
                <a:srgbClr val="FF0000"/>
              </a:solidFill>
              <a:sym typeface="Wingdings" panose="05000000000000000000" pitchFamily="2" charset="2"/>
            </a:endParaRPr>
          </a:p>
        </p:txBody>
      </p:sp>
      <p:sp>
        <p:nvSpPr>
          <p:cNvPr id="63" name="Rectangle 62"/>
          <p:cNvSpPr/>
          <p:nvPr/>
        </p:nvSpPr>
        <p:spPr>
          <a:xfrm>
            <a:off x="1926577" y="3760092"/>
            <a:ext cx="6073771" cy="276999"/>
          </a:xfrm>
          <a:prstGeom prst="rect">
            <a:avLst/>
          </a:prstGeom>
        </p:spPr>
        <p:txBody>
          <a:bodyPr wrap="square">
            <a:spAutoFit/>
          </a:bodyPr>
          <a:lstStyle/>
          <a:p>
            <a:pPr marL="742950" lvl="1" indent="-285750">
              <a:buFont typeface="Arial" panose="020B0604020202020204" pitchFamily="34" charset="0"/>
              <a:buChar char="•"/>
            </a:pPr>
            <a:r>
              <a:rPr lang="en-US" sz="1200" dirty="0">
                <a:solidFill>
                  <a:srgbClr val="00B050"/>
                </a:solidFill>
              </a:rPr>
              <a:t>If any of CB Q2a/1 and CB Q2a/2 quenches </a:t>
            </a:r>
            <a:r>
              <a:rPr lang="en-US" sz="1200" dirty="0">
                <a:solidFill>
                  <a:srgbClr val="00B050"/>
                </a:solidFill>
                <a:sym typeface="Wingdings" panose="05000000000000000000" pitchFamily="2" charset="2"/>
              </a:rPr>
              <a:t> QPS of Q2a will be triggered</a:t>
            </a:r>
          </a:p>
        </p:txBody>
      </p:sp>
      <p:sp>
        <p:nvSpPr>
          <p:cNvPr id="64" name="Rectangle 63"/>
          <p:cNvSpPr/>
          <p:nvPr/>
        </p:nvSpPr>
        <p:spPr>
          <a:xfrm>
            <a:off x="1926576" y="4038040"/>
            <a:ext cx="6073772" cy="276999"/>
          </a:xfrm>
          <a:prstGeom prst="rect">
            <a:avLst/>
          </a:prstGeom>
        </p:spPr>
        <p:txBody>
          <a:bodyPr wrap="square">
            <a:spAutoFit/>
          </a:bodyPr>
          <a:lstStyle/>
          <a:p>
            <a:pPr marL="742950" lvl="1" indent="-285750">
              <a:buFont typeface="Arial" panose="020B0604020202020204" pitchFamily="34" charset="0"/>
              <a:buChar char="•"/>
            </a:pPr>
            <a:r>
              <a:rPr lang="en-US" sz="1200" dirty="0">
                <a:solidFill>
                  <a:srgbClr val="00B0F0"/>
                </a:solidFill>
              </a:rPr>
              <a:t>If any of CB Q2b/1 and CB Q2b/2 quenches </a:t>
            </a:r>
            <a:r>
              <a:rPr lang="en-US" sz="1200" dirty="0">
                <a:solidFill>
                  <a:srgbClr val="00B0F0"/>
                </a:solidFill>
                <a:sym typeface="Wingdings" panose="05000000000000000000" pitchFamily="2" charset="2"/>
              </a:rPr>
              <a:t> QPS of Q2b will be triggered</a:t>
            </a:r>
          </a:p>
        </p:txBody>
      </p:sp>
      <p:sp>
        <p:nvSpPr>
          <p:cNvPr id="65" name="Rectangle 64"/>
          <p:cNvSpPr/>
          <p:nvPr/>
        </p:nvSpPr>
        <p:spPr>
          <a:xfrm>
            <a:off x="1932301" y="4322636"/>
            <a:ext cx="6170307" cy="276999"/>
          </a:xfrm>
          <a:prstGeom prst="rect">
            <a:avLst/>
          </a:prstGeom>
        </p:spPr>
        <p:txBody>
          <a:bodyPr wrap="square">
            <a:spAutoFit/>
          </a:bodyPr>
          <a:lstStyle/>
          <a:p>
            <a:pPr marL="742950" lvl="1" indent="-285750">
              <a:buFont typeface="Arial" panose="020B0604020202020204" pitchFamily="34" charset="0"/>
              <a:buChar char="•"/>
            </a:pPr>
            <a:r>
              <a:rPr lang="en-US" sz="1200" dirty="0">
                <a:solidFill>
                  <a:srgbClr val="7030A0"/>
                </a:solidFill>
              </a:rPr>
              <a:t>If any of OB, CB Q3/1 and CB Q3/2 quenches </a:t>
            </a:r>
            <a:r>
              <a:rPr lang="en-US" sz="1200" dirty="0">
                <a:solidFill>
                  <a:srgbClr val="7030A0"/>
                </a:solidFill>
                <a:sym typeface="Wingdings" panose="05000000000000000000" pitchFamily="2" charset="2"/>
              </a:rPr>
              <a:t> QPS of Q3 will be triggered</a:t>
            </a:r>
          </a:p>
        </p:txBody>
      </p:sp>
      <p:sp>
        <p:nvSpPr>
          <p:cNvPr id="45" name="Rectangle 44"/>
          <p:cNvSpPr/>
          <p:nvPr/>
        </p:nvSpPr>
        <p:spPr>
          <a:xfrm>
            <a:off x="1932301" y="4609588"/>
            <a:ext cx="6170307" cy="461665"/>
          </a:xfrm>
          <a:prstGeom prst="rect">
            <a:avLst/>
          </a:prstGeom>
        </p:spPr>
        <p:txBody>
          <a:bodyPr wrap="square">
            <a:spAutoFit/>
          </a:bodyPr>
          <a:lstStyle/>
          <a:p>
            <a:pPr marL="742950" lvl="1" indent="-285750">
              <a:buFont typeface="Arial" panose="020B0604020202020204" pitchFamily="34" charset="0"/>
              <a:buChar char="•"/>
            </a:pPr>
            <a:r>
              <a:rPr lang="en-US" sz="1200" dirty="0">
                <a:solidFill>
                  <a:schemeClr val="accent6"/>
                </a:solidFill>
              </a:rPr>
              <a:t>If any </a:t>
            </a:r>
            <a:r>
              <a:rPr lang="en-US" sz="1200" dirty="0" smtClean="0">
                <a:solidFill>
                  <a:schemeClr val="accent6"/>
                </a:solidFill>
              </a:rPr>
              <a:t>TB1, TB2 and TB3 quenches </a:t>
            </a:r>
            <a:r>
              <a:rPr lang="en-US" sz="1200" dirty="0" smtClean="0">
                <a:solidFill>
                  <a:schemeClr val="accent6"/>
                </a:solidFill>
                <a:sym typeface="Wingdings" panose="05000000000000000000" pitchFamily="2" charset="2"/>
              </a:rPr>
              <a:t> </a:t>
            </a:r>
            <a:r>
              <a:rPr lang="en-US" sz="1200" dirty="0">
                <a:solidFill>
                  <a:schemeClr val="accent6"/>
                </a:solidFill>
                <a:sym typeface="Wingdings" panose="05000000000000000000" pitchFamily="2" charset="2"/>
              </a:rPr>
              <a:t>QPS of </a:t>
            </a:r>
            <a:r>
              <a:rPr lang="en-US" sz="1200" dirty="0" smtClean="0">
                <a:solidFill>
                  <a:schemeClr val="accent6"/>
                </a:solidFill>
                <a:sym typeface="Wingdings" panose="05000000000000000000" pitchFamily="2" charset="2"/>
              </a:rPr>
              <a:t>the two adjacent magnets </a:t>
            </a:r>
            <a:r>
              <a:rPr lang="en-US" sz="1200" dirty="0">
                <a:solidFill>
                  <a:schemeClr val="accent6"/>
                </a:solidFill>
                <a:sym typeface="Wingdings" panose="05000000000000000000" pitchFamily="2" charset="2"/>
              </a:rPr>
              <a:t>will be triggered</a:t>
            </a:r>
          </a:p>
        </p:txBody>
      </p:sp>
      <p:pic>
        <p:nvPicPr>
          <p:cNvPr id="3" name="Picture 2"/>
          <p:cNvPicPr>
            <a:picLocks noChangeAspect="1"/>
          </p:cNvPicPr>
          <p:nvPr/>
        </p:nvPicPr>
        <p:blipFill>
          <a:blip r:embed="rId2"/>
          <a:stretch>
            <a:fillRect/>
          </a:stretch>
        </p:blipFill>
        <p:spPr>
          <a:xfrm>
            <a:off x="108866" y="713632"/>
            <a:ext cx="8862522" cy="2743161"/>
          </a:xfrm>
          <a:prstGeom prst="rect">
            <a:avLst/>
          </a:prstGeom>
        </p:spPr>
      </p:pic>
    </p:spTree>
    <p:extLst>
      <p:ext uri="{BB962C8B-B14F-4D97-AF65-F5344CB8AC3E}">
        <p14:creationId xmlns:p14="http://schemas.microsoft.com/office/powerpoint/2010/main" val="14406608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sp>
        <p:nvSpPr>
          <p:cNvPr id="7" name="Rectangle 6"/>
          <p:cNvSpPr/>
          <p:nvPr/>
        </p:nvSpPr>
        <p:spPr>
          <a:xfrm>
            <a:off x="61847" y="700395"/>
            <a:ext cx="4355976" cy="304698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n-GB" sz="1200" b="1" dirty="0">
                <a:solidFill>
                  <a:schemeClr val="tx1">
                    <a:lumMod val="65000"/>
                    <a:lumOff val="35000"/>
                  </a:schemeClr>
                </a:solidFill>
              </a:rPr>
              <a:t>Option 1: One element quenches </a:t>
            </a:r>
            <a:r>
              <a:rPr lang="en-GB" sz="1200" b="1" dirty="0" smtClean="0">
                <a:solidFill>
                  <a:schemeClr val="tx1">
                    <a:lumMod val="65000"/>
                    <a:lumOff val="35000"/>
                  </a:schemeClr>
                </a:solidFill>
                <a:sym typeface="Wingdings" panose="05000000000000000000" pitchFamily="2" charset="2"/>
              </a:rPr>
              <a:t></a:t>
            </a:r>
            <a:r>
              <a:rPr lang="en-GB" sz="1200" b="1" dirty="0" smtClean="0">
                <a:solidFill>
                  <a:schemeClr val="tx1">
                    <a:lumMod val="65000"/>
                    <a:lumOff val="35000"/>
                  </a:schemeClr>
                </a:solidFill>
              </a:rPr>
              <a:t> </a:t>
            </a:r>
            <a:r>
              <a:rPr lang="en-GB" sz="1200" b="1" dirty="0">
                <a:solidFill>
                  <a:schemeClr val="tx1">
                    <a:lumMod val="65000"/>
                    <a:lumOff val="35000"/>
                  </a:schemeClr>
                </a:solidFill>
              </a:rPr>
              <a:t>All QPS systems will be fired </a:t>
            </a:r>
          </a:p>
          <a:p>
            <a:pPr algn="just"/>
            <a:r>
              <a:rPr lang="en-GB" sz="1200" b="1" u="sng" dirty="0">
                <a:solidFill>
                  <a:srgbClr val="00B050"/>
                </a:solidFill>
              </a:rPr>
              <a:t>Advantages to WP3:</a:t>
            </a:r>
          </a:p>
          <a:p>
            <a:pPr marL="285750" indent="-285750" algn="just">
              <a:buFont typeface="Arial" panose="020B0604020202020204" pitchFamily="34" charset="0"/>
              <a:buChar char="•"/>
            </a:pPr>
            <a:r>
              <a:rPr lang="en-GB" sz="1200" dirty="0">
                <a:solidFill>
                  <a:schemeClr val="tx1">
                    <a:lumMod val="65000"/>
                    <a:lumOff val="35000"/>
                  </a:schemeClr>
                </a:solidFill>
              </a:rPr>
              <a:t>Bus-bar integration in the cryostat is less complex</a:t>
            </a:r>
          </a:p>
          <a:p>
            <a:pPr marL="285750" indent="-285750" algn="just">
              <a:buFont typeface="Arial" panose="020B0604020202020204" pitchFamily="34" charset="0"/>
              <a:buChar char="•"/>
            </a:pPr>
            <a:r>
              <a:rPr lang="en-GB" sz="1200" dirty="0">
                <a:solidFill>
                  <a:schemeClr val="tx1">
                    <a:lumMod val="65000"/>
                    <a:lumOff val="35000"/>
                  </a:schemeClr>
                </a:solidFill>
              </a:rPr>
              <a:t>No need to size the trim bus bars to 18 kA (</a:t>
            </a:r>
            <a:r>
              <a:rPr lang="en-GB" sz="1200" dirty="0" err="1">
                <a:solidFill>
                  <a:schemeClr val="tx1">
                    <a:lumMod val="65000"/>
                    <a:lumOff val="35000"/>
                  </a:schemeClr>
                </a:solidFill>
              </a:rPr>
              <a:t>sc</a:t>
            </a:r>
            <a:r>
              <a:rPr lang="en-GB" sz="1200" dirty="0">
                <a:solidFill>
                  <a:schemeClr val="tx1">
                    <a:lumMod val="65000"/>
                    <a:lumOff val="35000"/>
                  </a:schemeClr>
                </a:solidFill>
              </a:rPr>
              <a:t> state and quenching state</a:t>
            </a:r>
          </a:p>
          <a:p>
            <a:pPr marL="285750" indent="-285750" algn="just">
              <a:buFont typeface="Arial" panose="020B0604020202020204" pitchFamily="34" charset="0"/>
              <a:buChar char="•"/>
            </a:pPr>
            <a:r>
              <a:rPr lang="en-GB" sz="1200" dirty="0">
                <a:solidFill>
                  <a:schemeClr val="tx1">
                    <a:lumMod val="65000"/>
                    <a:lumOff val="35000"/>
                  </a:schemeClr>
                </a:solidFill>
              </a:rPr>
              <a:t>No need to integrate heat sinks for diodes </a:t>
            </a:r>
          </a:p>
          <a:p>
            <a:pPr algn="just"/>
            <a:r>
              <a:rPr lang="en-GB" sz="1200" b="1" u="sng" dirty="0">
                <a:solidFill>
                  <a:srgbClr val="00B050"/>
                </a:solidFill>
              </a:rPr>
              <a:t>Advantages to WP7:</a:t>
            </a:r>
          </a:p>
          <a:p>
            <a:pPr marL="285750" indent="-285750" algn="just">
              <a:buFont typeface="Arial" panose="020B0604020202020204" pitchFamily="34" charset="0"/>
              <a:buChar char="•"/>
            </a:pPr>
            <a:r>
              <a:rPr lang="en-GB" sz="1200" dirty="0">
                <a:solidFill>
                  <a:schemeClr val="tx1">
                    <a:lumMod val="65000"/>
                    <a:lumOff val="35000"/>
                  </a:schemeClr>
                </a:solidFill>
              </a:rPr>
              <a:t>Keeps the QDS reliability like in the LHC’s IT circuit </a:t>
            </a:r>
          </a:p>
          <a:p>
            <a:pPr marL="285750" indent="-285750" algn="just">
              <a:buFont typeface="Arial" panose="020B0604020202020204" pitchFamily="34" charset="0"/>
              <a:buChar char="•"/>
            </a:pPr>
            <a:r>
              <a:rPr lang="en-GB" sz="1200" dirty="0">
                <a:solidFill>
                  <a:schemeClr val="tx1">
                    <a:lumMod val="65000"/>
                    <a:lumOff val="35000"/>
                  </a:schemeClr>
                </a:solidFill>
              </a:rPr>
              <a:t>The triplet circuit in itself is the most complex HL-LHC circuit. Option 1 does not add further complexity from the QDS point of view. </a:t>
            </a:r>
          </a:p>
          <a:p>
            <a:pPr marL="285750" indent="-285750" algn="just">
              <a:buFont typeface="Arial" panose="020B0604020202020204" pitchFamily="34" charset="0"/>
              <a:buChar char="•"/>
            </a:pPr>
            <a:r>
              <a:rPr lang="en-GB" sz="1200" dirty="0">
                <a:solidFill>
                  <a:schemeClr val="tx1">
                    <a:lumMod val="65000"/>
                    <a:lumOff val="35000"/>
                  </a:schemeClr>
                </a:solidFill>
              </a:rPr>
              <a:t>The use of the LHC diodes if qualified for radiation levels. </a:t>
            </a:r>
            <a:endParaRPr lang="en-GB" sz="1200" dirty="0" smtClean="0">
              <a:solidFill>
                <a:schemeClr val="tx1">
                  <a:lumMod val="65000"/>
                  <a:lumOff val="35000"/>
                </a:schemeClr>
              </a:solidFill>
            </a:endParaRPr>
          </a:p>
          <a:p>
            <a:pPr algn="just"/>
            <a:r>
              <a:rPr lang="en-US" sz="1200" b="1" u="sng" dirty="0" smtClean="0">
                <a:solidFill>
                  <a:srgbClr val="FF0000"/>
                </a:solidFill>
              </a:rPr>
              <a:t>Disadvantages:</a:t>
            </a:r>
          </a:p>
          <a:p>
            <a:pPr marL="171450" indent="-171450" algn="just">
              <a:buFont typeface="Arial" panose="020B0604020202020204" pitchFamily="34" charset="0"/>
              <a:buChar char="•"/>
            </a:pPr>
            <a:r>
              <a:rPr lang="en-US" sz="1200" dirty="0" smtClean="0">
                <a:solidFill>
                  <a:schemeClr val="tx1">
                    <a:lumMod val="65000"/>
                    <a:lumOff val="35000"/>
                  </a:schemeClr>
                </a:solidFill>
              </a:rPr>
              <a:t>When quench, no quick distinction between quench in coil and bus-bars in terms of detection</a:t>
            </a:r>
            <a:endParaRPr lang="en-GB" sz="1200" dirty="0">
              <a:solidFill>
                <a:schemeClr val="tx1">
                  <a:lumMod val="65000"/>
                  <a:lumOff val="35000"/>
                </a:schemeClr>
              </a:solidFill>
            </a:endParaRPr>
          </a:p>
        </p:txBody>
      </p:sp>
      <p:sp>
        <p:nvSpPr>
          <p:cNvPr id="11" name="Rectangle 10"/>
          <p:cNvSpPr/>
          <p:nvPr/>
        </p:nvSpPr>
        <p:spPr>
          <a:xfrm>
            <a:off x="4479138" y="700395"/>
            <a:ext cx="4618816" cy="304698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n-US" sz="1200" b="1" dirty="0" smtClean="0">
                <a:solidFill>
                  <a:schemeClr val="tx1">
                    <a:lumMod val="65000"/>
                    <a:lumOff val="35000"/>
                  </a:schemeClr>
                </a:solidFill>
              </a:rPr>
              <a:t>Option 2: Selective quench strategy</a:t>
            </a:r>
            <a:endParaRPr lang="en-GB" sz="1200" b="1" dirty="0" smtClean="0">
              <a:solidFill>
                <a:schemeClr val="tx1">
                  <a:lumMod val="65000"/>
                  <a:lumOff val="35000"/>
                </a:schemeClr>
              </a:solidFill>
            </a:endParaRPr>
          </a:p>
          <a:p>
            <a:pPr algn="just"/>
            <a:r>
              <a:rPr lang="en-GB" sz="1200" b="1" u="sng" dirty="0" smtClean="0">
                <a:solidFill>
                  <a:schemeClr val="accent6"/>
                </a:solidFill>
              </a:rPr>
              <a:t>Possible </a:t>
            </a:r>
            <a:r>
              <a:rPr lang="en-GB" sz="1200" b="1" u="sng" dirty="0">
                <a:solidFill>
                  <a:schemeClr val="accent6"/>
                </a:solidFill>
              </a:rPr>
              <a:t>advantages of the selective quench protection:</a:t>
            </a:r>
          </a:p>
          <a:p>
            <a:pPr marL="285750" indent="-285750" algn="just">
              <a:buFont typeface="Arial" panose="020B0604020202020204" pitchFamily="34" charset="0"/>
              <a:buChar char="•"/>
            </a:pPr>
            <a:r>
              <a:rPr lang="en-GB" sz="1200" dirty="0">
                <a:solidFill>
                  <a:schemeClr val="tx1">
                    <a:lumMod val="65000"/>
                    <a:lumOff val="35000"/>
                  </a:schemeClr>
                </a:solidFill>
              </a:rPr>
              <a:t>Triggering of the QHs/CLIQ of the other (not initially-quenching) magnets at a lower current (expected </a:t>
            </a:r>
            <a:r>
              <a:rPr lang="en-GB" sz="1200" dirty="0" smtClean="0">
                <a:solidFill>
                  <a:schemeClr val="tx1">
                    <a:lumMod val="65000"/>
                    <a:lumOff val="35000"/>
                  </a:schemeClr>
                </a:solidFill>
              </a:rPr>
              <a:t>ca. 10% </a:t>
            </a:r>
            <a:r>
              <a:rPr lang="en-GB" sz="1200" dirty="0">
                <a:solidFill>
                  <a:schemeClr val="tx1">
                    <a:lumMod val="65000"/>
                    <a:lumOff val="35000"/>
                  </a:schemeClr>
                </a:solidFill>
              </a:rPr>
              <a:t>less from one magnet to the adjacent one)</a:t>
            </a:r>
          </a:p>
          <a:p>
            <a:pPr marL="285750" indent="-285750" algn="just">
              <a:buFont typeface="Arial" panose="020B0604020202020204" pitchFamily="34" charset="0"/>
              <a:buChar char="•"/>
            </a:pPr>
            <a:r>
              <a:rPr lang="en-GB" sz="1200" dirty="0">
                <a:solidFill>
                  <a:schemeClr val="tx1">
                    <a:lumMod val="65000"/>
                    <a:lumOff val="35000"/>
                  </a:schemeClr>
                </a:solidFill>
              </a:rPr>
              <a:t>It will allow more energy to be dissipated in the crowbar of the RQX PC</a:t>
            </a:r>
          </a:p>
          <a:p>
            <a:pPr algn="just"/>
            <a:r>
              <a:rPr lang="en-GB" sz="1200" b="1" u="sng" dirty="0" smtClean="0">
                <a:solidFill>
                  <a:srgbClr val="FF0000"/>
                </a:solidFill>
              </a:rPr>
              <a:t>Disadvantages:</a:t>
            </a:r>
            <a:endParaRPr lang="en-GB" sz="1200" b="1" u="sng" dirty="0">
              <a:solidFill>
                <a:srgbClr val="FF0000"/>
              </a:solidFill>
            </a:endParaRPr>
          </a:p>
          <a:p>
            <a:pPr marL="285750" indent="-285750" algn="just">
              <a:buFont typeface="Arial" panose="020B0604020202020204" pitchFamily="34" charset="0"/>
              <a:buChar char="•"/>
            </a:pPr>
            <a:r>
              <a:rPr lang="en-GB" sz="1200" dirty="0">
                <a:solidFill>
                  <a:schemeClr val="tx1">
                    <a:lumMod val="65000"/>
                    <a:lumOff val="35000"/>
                  </a:schemeClr>
                </a:solidFill>
              </a:rPr>
              <a:t>It includes complexity in the implementation of the QDS which leads to a less reliable system. </a:t>
            </a:r>
          </a:p>
          <a:p>
            <a:pPr marL="285750" indent="-285750" algn="just">
              <a:buFont typeface="Arial" panose="020B0604020202020204" pitchFamily="34" charset="0"/>
              <a:buChar char="•"/>
            </a:pPr>
            <a:r>
              <a:rPr lang="en-GB" sz="1200" dirty="0">
                <a:solidFill>
                  <a:schemeClr val="tx1">
                    <a:lumMod val="65000"/>
                    <a:lumOff val="35000"/>
                  </a:schemeClr>
                </a:solidFill>
              </a:rPr>
              <a:t>Due to the quench propagation, all the magnets could eventually be fired (in the order of ten seconds between the quench of the different </a:t>
            </a:r>
            <a:r>
              <a:rPr lang="en-GB" sz="1200" dirty="0" smtClean="0">
                <a:solidFill>
                  <a:schemeClr val="tx1">
                    <a:lumMod val="65000"/>
                    <a:lumOff val="35000"/>
                  </a:schemeClr>
                </a:solidFill>
              </a:rPr>
              <a:t>magnets</a:t>
            </a:r>
            <a:r>
              <a:rPr lang="en-GB" sz="1200" dirty="0">
                <a:solidFill>
                  <a:schemeClr val="tx1">
                    <a:lumMod val="65000"/>
                    <a:lumOff val="35000"/>
                  </a:schemeClr>
                </a:solidFill>
              </a:rPr>
              <a:t>)</a:t>
            </a:r>
          </a:p>
          <a:p>
            <a:pPr marL="285750" indent="-285750" algn="just">
              <a:buFont typeface="Arial" panose="020B0604020202020204" pitchFamily="34" charset="0"/>
              <a:buChar char="•"/>
            </a:pPr>
            <a:r>
              <a:rPr lang="en-GB" sz="1200" dirty="0">
                <a:solidFill>
                  <a:schemeClr val="tx1">
                    <a:lumMod val="65000"/>
                    <a:lumOff val="35000"/>
                  </a:schemeClr>
                </a:solidFill>
              </a:rPr>
              <a:t>Diodes (+heat sinks) and bus-bars will be significantly bigger</a:t>
            </a:r>
          </a:p>
          <a:p>
            <a:pPr marL="298450" indent="-298450" algn="just">
              <a:buFont typeface="Arial" panose="020B0604020202020204" pitchFamily="34" charset="0"/>
              <a:buChar char="•"/>
            </a:pPr>
            <a:r>
              <a:rPr lang="en-GB" sz="1200" dirty="0">
                <a:solidFill>
                  <a:schemeClr val="tx1">
                    <a:lumMod val="65000"/>
                    <a:lumOff val="35000"/>
                  </a:schemeClr>
                </a:solidFill>
              </a:rPr>
              <a:t>Imposes new (non-LHC) diodes to support the current of 18 kA</a:t>
            </a:r>
          </a:p>
        </p:txBody>
      </p:sp>
      <p:sp>
        <p:nvSpPr>
          <p:cNvPr id="12" name="TextBox 11"/>
          <p:cNvSpPr txBox="1"/>
          <p:nvPr/>
        </p:nvSpPr>
        <p:spPr>
          <a:xfrm>
            <a:off x="1905000" y="4011910"/>
            <a:ext cx="5688632" cy="646331"/>
          </a:xfrm>
          <a:prstGeom prst="rect">
            <a:avLst/>
          </a:prstGeom>
          <a:solidFill>
            <a:schemeClr val="tx2"/>
          </a:solidFill>
        </p:spPr>
        <p:txBody>
          <a:bodyPr wrap="square" rtlCol="0">
            <a:spAutoFit/>
          </a:bodyPr>
          <a:lstStyle/>
          <a:p>
            <a:pPr algn="ctr"/>
            <a:r>
              <a:rPr lang="en-US" dirty="0" smtClean="0">
                <a:solidFill>
                  <a:srgbClr val="FFC000"/>
                </a:solidFill>
              </a:rPr>
              <a:t>After discussions, MCF considers option 1 as more adequate</a:t>
            </a:r>
            <a:endParaRPr lang="en-GB" dirty="0">
              <a:solidFill>
                <a:srgbClr val="FFC000"/>
              </a:solidFill>
            </a:endParaRPr>
          </a:p>
        </p:txBody>
      </p:sp>
    </p:spTree>
    <p:extLst>
      <p:ext uri="{BB962C8B-B14F-4D97-AF65-F5344CB8AC3E}">
        <p14:creationId xmlns:p14="http://schemas.microsoft.com/office/powerpoint/2010/main" val="1325889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283718"/>
            <a:ext cx="4392488" cy="1225800"/>
          </a:xfrm>
        </p:spPr>
        <p:txBody>
          <a:bodyPr/>
          <a:lstStyle/>
          <a:p>
            <a:pPr algn="l"/>
            <a:r>
              <a:rPr lang="en-US" dirty="0">
                <a:solidFill>
                  <a:schemeClr val="accent6">
                    <a:lumMod val="75000"/>
                  </a:schemeClr>
                </a:solidFill>
              </a:rPr>
              <a:t>2</a:t>
            </a:r>
            <a:r>
              <a:rPr lang="en-US" dirty="0" smtClean="0">
                <a:solidFill>
                  <a:schemeClr val="accent6">
                    <a:lumMod val="75000"/>
                  </a:schemeClr>
                </a:solidFill>
              </a:rPr>
              <a:t>.c) Circuit Separators</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dirty="0"/>
          </a:p>
        </p:txBody>
      </p:sp>
    </p:spTree>
    <p:extLst>
      <p:ext uri="{BB962C8B-B14F-4D97-AF65-F5344CB8AC3E}">
        <p14:creationId xmlns:p14="http://schemas.microsoft.com/office/powerpoint/2010/main" val="13305960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dirty="0" smtClean="0"/>
              <a:t>Samer </a:t>
            </a:r>
            <a:r>
              <a:rPr lang="fr-FR" noProof="0" dirty="0" err="1" smtClean="0"/>
              <a:t>Yammine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pic>
        <p:nvPicPr>
          <p:cNvPr id="2" name="Picture 1"/>
          <p:cNvPicPr>
            <a:picLocks noChangeAspect="1"/>
          </p:cNvPicPr>
          <p:nvPr/>
        </p:nvPicPr>
        <p:blipFill>
          <a:blip r:embed="rId2"/>
          <a:stretch>
            <a:fillRect/>
          </a:stretch>
        </p:blipFill>
        <p:spPr>
          <a:xfrm>
            <a:off x="323528" y="1269876"/>
            <a:ext cx="4561358" cy="3312368"/>
          </a:xfrm>
          <a:prstGeom prst="rect">
            <a:avLst/>
          </a:prstGeom>
        </p:spPr>
      </p:pic>
      <p:pic>
        <p:nvPicPr>
          <p:cNvPr id="3" name="Picture 2"/>
          <p:cNvPicPr>
            <a:picLocks noChangeAspect="1"/>
          </p:cNvPicPr>
          <p:nvPr/>
        </p:nvPicPr>
        <p:blipFill>
          <a:blip r:embed="rId3"/>
          <a:stretch>
            <a:fillRect/>
          </a:stretch>
        </p:blipFill>
        <p:spPr>
          <a:xfrm>
            <a:off x="4545527" y="540401"/>
            <a:ext cx="4586249" cy="1517383"/>
          </a:xfrm>
          <a:prstGeom prst="rect">
            <a:avLst/>
          </a:prstGeom>
        </p:spPr>
      </p:pic>
      <p:sp>
        <p:nvSpPr>
          <p:cNvPr id="10" name="TextBox 9"/>
          <p:cNvSpPr txBox="1"/>
          <p:nvPr/>
        </p:nvSpPr>
        <p:spPr>
          <a:xfrm>
            <a:off x="4904278" y="2342078"/>
            <a:ext cx="3744416" cy="2031325"/>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a:solidFill>
                  <a:schemeClr val="tx1">
                    <a:lumMod val="65000"/>
                    <a:lumOff val="35000"/>
                  </a:schemeClr>
                </a:solidFill>
              </a:rPr>
              <a:t>Number of cabinets is preliminary and needs to be studied in details</a:t>
            </a:r>
          </a:p>
          <a:p>
            <a:pPr marL="285750" indent="-285750" algn="just">
              <a:buFont typeface="Arial" panose="020B0604020202020204" pitchFamily="34" charset="0"/>
              <a:buChar char="•"/>
            </a:pPr>
            <a:r>
              <a:rPr lang="en-US" sz="1400" dirty="0">
                <a:solidFill>
                  <a:schemeClr val="tx1">
                    <a:lumMod val="65000"/>
                    <a:lumOff val="35000"/>
                  </a:schemeClr>
                </a:solidFill>
              </a:rPr>
              <a:t>We can have short circuit positions on the three sub-circuits</a:t>
            </a:r>
          </a:p>
          <a:p>
            <a:pPr marL="285750" indent="-285750" algn="just">
              <a:buFont typeface="Arial" panose="020B0604020202020204" pitchFamily="34" charset="0"/>
              <a:buChar char="•"/>
            </a:pPr>
            <a:r>
              <a:rPr lang="en-US" sz="1400" dirty="0">
                <a:solidFill>
                  <a:schemeClr val="tx1">
                    <a:lumMod val="65000"/>
                    <a:lumOff val="35000"/>
                  </a:schemeClr>
                </a:solidFill>
              </a:rPr>
              <a:t>Circuit of Q1a not shown for simplification but can have the same </a:t>
            </a:r>
            <a:r>
              <a:rPr lang="en-US" sz="1400" dirty="0" smtClean="0">
                <a:solidFill>
                  <a:schemeClr val="tx1">
                    <a:lumMod val="65000"/>
                    <a:lumOff val="35000"/>
                  </a:schemeClr>
                </a:solidFill>
              </a:rPr>
              <a:t>principle</a:t>
            </a:r>
            <a:endParaRPr lang="en-US" sz="1400" dirty="0">
              <a:solidFill>
                <a:schemeClr val="tx1">
                  <a:lumMod val="65000"/>
                  <a:lumOff val="35000"/>
                </a:schemeClr>
              </a:solidFill>
            </a:endParaRPr>
          </a:p>
          <a:p>
            <a:pPr marL="285750" indent="-285750" algn="just">
              <a:buFont typeface="Arial" panose="020B0604020202020204" pitchFamily="34" charset="0"/>
              <a:buChar char="•"/>
            </a:pPr>
            <a:r>
              <a:rPr lang="en-US" sz="1400" smtClean="0">
                <a:solidFill>
                  <a:schemeClr val="tx1">
                    <a:lumMod val="65000"/>
                    <a:lumOff val="35000"/>
                  </a:schemeClr>
                </a:solidFill>
              </a:rPr>
              <a:t>Four s</a:t>
            </a:r>
            <a:r>
              <a:rPr lang="en-US" sz="1400" smtClean="0">
                <a:solidFill>
                  <a:schemeClr val="tx1">
                    <a:lumMod val="65000"/>
                    <a:lumOff val="35000"/>
                  </a:schemeClr>
                </a:solidFill>
              </a:rPr>
              <a:t>eparators </a:t>
            </a:r>
            <a:r>
              <a:rPr lang="en-US" sz="1400" dirty="0">
                <a:solidFill>
                  <a:schemeClr val="tx1">
                    <a:lumMod val="65000"/>
                    <a:lumOff val="35000"/>
                  </a:schemeClr>
                </a:solidFill>
              </a:rPr>
              <a:t>in total (could be reduced to </a:t>
            </a:r>
            <a:r>
              <a:rPr lang="en-US" sz="1400">
                <a:solidFill>
                  <a:schemeClr val="tx1">
                    <a:lumMod val="65000"/>
                    <a:lumOff val="35000"/>
                  </a:schemeClr>
                </a:solidFill>
              </a:rPr>
              <a:t>3 </a:t>
            </a:r>
            <a:r>
              <a:rPr lang="en-US" sz="1400" smtClean="0">
                <a:solidFill>
                  <a:schemeClr val="tx1">
                    <a:lumMod val="65000"/>
                    <a:lumOff val="35000"/>
                  </a:schemeClr>
                </a:solidFill>
              </a:rPr>
              <a:t>[2x2 </a:t>
            </a:r>
            <a:r>
              <a:rPr lang="en-US" sz="1400" dirty="0">
                <a:solidFill>
                  <a:schemeClr val="tx1">
                    <a:lumMod val="65000"/>
                    <a:lumOff val="35000"/>
                  </a:schemeClr>
                </a:solidFill>
              </a:rPr>
              <a:t>poles </a:t>
            </a:r>
            <a:r>
              <a:rPr lang="en-US" sz="1400">
                <a:solidFill>
                  <a:schemeClr val="tx1">
                    <a:lumMod val="65000"/>
                    <a:lumOff val="35000"/>
                  </a:schemeClr>
                </a:solidFill>
              </a:rPr>
              <a:t>+ </a:t>
            </a:r>
            <a:r>
              <a:rPr lang="en-US" sz="1400" smtClean="0">
                <a:solidFill>
                  <a:schemeClr val="tx1">
                    <a:lumMod val="65000"/>
                    <a:lumOff val="35000"/>
                  </a:schemeClr>
                </a:solidFill>
              </a:rPr>
              <a:t>1x3poles] </a:t>
            </a:r>
            <a:r>
              <a:rPr lang="en-US" sz="1400" dirty="0">
                <a:solidFill>
                  <a:schemeClr val="tx1">
                    <a:lumMod val="65000"/>
                    <a:lumOff val="35000"/>
                  </a:schemeClr>
                </a:solidFill>
              </a:rPr>
              <a:t>if short circuit position is not needed</a:t>
            </a:r>
            <a:r>
              <a:rPr lang="en-US" sz="1400" dirty="0" smtClean="0">
                <a:solidFill>
                  <a:schemeClr val="tx1">
                    <a:lumMod val="65000"/>
                    <a:lumOff val="35000"/>
                  </a:schemeClr>
                </a:solidFill>
              </a:rPr>
              <a:t>)</a:t>
            </a:r>
            <a:endParaRPr lang="en-GB" sz="1400" dirty="0">
              <a:solidFill>
                <a:schemeClr val="tx1">
                  <a:lumMod val="65000"/>
                  <a:lumOff val="35000"/>
                </a:schemeClr>
              </a:solidFill>
            </a:endParaRPr>
          </a:p>
        </p:txBody>
      </p:sp>
      <p:sp>
        <p:nvSpPr>
          <p:cNvPr id="11" name="Title 1"/>
          <p:cNvSpPr>
            <a:spLocks noGrp="1"/>
          </p:cNvSpPr>
          <p:nvPr>
            <p:ph type="title"/>
          </p:nvPr>
        </p:nvSpPr>
        <p:spPr>
          <a:xfrm>
            <a:off x="516195" y="270401"/>
            <a:ext cx="4176024" cy="540000"/>
          </a:xfrm>
        </p:spPr>
        <p:txBody>
          <a:bodyPr/>
          <a:lstStyle/>
          <a:p>
            <a:r>
              <a:rPr lang="en-GB" dirty="0" smtClean="0"/>
              <a:t>Proposal for Separators for the IT Main Circuit</a:t>
            </a:r>
            <a:endParaRPr lang="en-GB" dirty="0"/>
          </a:p>
        </p:txBody>
      </p:sp>
    </p:spTree>
    <p:extLst>
      <p:ext uri="{BB962C8B-B14F-4D97-AF65-F5344CB8AC3E}">
        <p14:creationId xmlns:p14="http://schemas.microsoft.com/office/powerpoint/2010/main" val="8420764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dirty="0" smtClean="0"/>
              <a:t>Samer </a:t>
            </a:r>
            <a:r>
              <a:rPr lang="fr-FR" noProof="0" dirty="0" err="1" smtClean="0"/>
              <a:t>Yammine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2" name="Picture 1"/>
          <p:cNvPicPr>
            <a:picLocks noChangeAspect="1"/>
          </p:cNvPicPr>
          <p:nvPr/>
        </p:nvPicPr>
        <p:blipFill>
          <a:blip r:embed="rId2"/>
          <a:stretch>
            <a:fillRect/>
          </a:stretch>
        </p:blipFill>
        <p:spPr>
          <a:xfrm>
            <a:off x="1277142" y="979822"/>
            <a:ext cx="3756480" cy="3787441"/>
          </a:xfrm>
          <a:prstGeom prst="rect">
            <a:avLst/>
          </a:prstGeom>
        </p:spPr>
      </p:pic>
      <p:pic>
        <p:nvPicPr>
          <p:cNvPr id="3" name="Picture 2"/>
          <p:cNvPicPr>
            <a:picLocks noChangeAspect="1"/>
          </p:cNvPicPr>
          <p:nvPr/>
        </p:nvPicPr>
        <p:blipFill rotWithShape="1">
          <a:blip r:embed="rId3"/>
          <a:srcRect l="10437" t="12216" r="8196"/>
          <a:stretch/>
        </p:blipFill>
        <p:spPr>
          <a:xfrm>
            <a:off x="5500937" y="2440593"/>
            <a:ext cx="2592288" cy="1643325"/>
          </a:xfrm>
          <a:prstGeom prst="rect">
            <a:avLst/>
          </a:prstGeom>
        </p:spPr>
      </p:pic>
      <p:sp>
        <p:nvSpPr>
          <p:cNvPr id="7" name="Rectangle 6"/>
          <p:cNvSpPr/>
          <p:nvPr/>
        </p:nvSpPr>
        <p:spPr>
          <a:xfrm>
            <a:off x="5320180" y="4037103"/>
            <a:ext cx="3240360" cy="461665"/>
          </a:xfrm>
          <a:prstGeom prst="rect">
            <a:avLst/>
          </a:prstGeom>
        </p:spPr>
        <p:txBody>
          <a:bodyPr wrap="square">
            <a:spAutoFit/>
          </a:bodyPr>
          <a:lstStyle/>
          <a:p>
            <a:r>
              <a:rPr lang="en-US" sz="1200" dirty="0">
                <a:solidFill>
                  <a:schemeClr val="tx1">
                    <a:lumMod val="65000"/>
                    <a:lumOff val="35000"/>
                  </a:schemeClr>
                </a:solidFill>
              </a:rPr>
              <a:t>DFLH close to PC </a:t>
            </a:r>
            <a:r>
              <a:rPr lang="en-US" sz="1200" dirty="0">
                <a:solidFill>
                  <a:schemeClr val="tx1">
                    <a:lumMod val="65000"/>
                    <a:lumOff val="35000"/>
                  </a:schemeClr>
                </a:solidFill>
                <a:sym typeface="Wingdings" panose="05000000000000000000" pitchFamily="2" charset="2"/>
              </a:rPr>
              <a:t> distributed </a:t>
            </a:r>
            <a:r>
              <a:rPr lang="en-US" sz="1200" dirty="0" smtClean="0">
                <a:solidFill>
                  <a:schemeClr val="tx1">
                    <a:lumMod val="65000"/>
                    <a:lumOff val="35000"/>
                  </a:schemeClr>
                </a:solidFill>
                <a:sym typeface="Wingdings" panose="05000000000000000000" pitchFamily="2" charset="2"/>
              </a:rPr>
              <a:t>leads:</a:t>
            </a:r>
            <a:endParaRPr lang="en-US" sz="1200" dirty="0">
              <a:solidFill>
                <a:schemeClr val="tx1">
                  <a:lumMod val="65000"/>
                  <a:lumOff val="35000"/>
                </a:schemeClr>
              </a:solidFill>
              <a:sym typeface="Wingdings" panose="05000000000000000000" pitchFamily="2" charset="2"/>
            </a:endParaRPr>
          </a:p>
          <a:p>
            <a:r>
              <a:rPr lang="en-US" sz="1200" dirty="0">
                <a:solidFill>
                  <a:schemeClr val="tx1">
                    <a:lumMod val="65000"/>
                    <a:lumOff val="35000"/>
                  </a:schemeClr>
                </a:solidFill>
                <a:sym typeface="Wingdings" panose="05000000000000000000" pitchFamily="2" charset="2"/>
              </a:rPr>
              <a:t>Is this feasible? </a:t>
            </a:r>
            <a:endParaRPr lang="en-US" sz="1200" dirty="0">
              <a:solidFill>
                <a:schemeClr val="tx1">
                  <a:lumMod val="65000"/>
                  <a:lumOff val="35000"/>
                </a:schemeClr>
              </a:solidFill>
            </a:endParaRPr>
          </a:p>
        </p:txBody>
      </p:sp>
      <p:sp>
        <p:nvSpPr>
          <p:cNvPr id="9" name="Rectangle 8"/>
          <p:cNvSpPr/>
          <p:nvPr/>
        </p:nvSpPr>
        <p:spPr>
          <a:xfrm>
            <a:off x="5320180" y="1057220"/>
            <a:ext cx="2833403" cy="1384995"/>
          </a:xfrm>
          <a:prstGeom prst="rect">
            <a:avLst/>
          </a:prstGeom>
        </p:spPr>
        <p:txBody>
          <a:bodyPr wrap="square">
            <a:spAutoFit/>
          </a:bodyPr>
          <a:lstStyle/>
          <a:p>
            <a:pPr marL="171450" indent="-171450">
              <a:buFont typeface="Arial" panose="020B0604020202020204" pitchFamily="34" charset="0"/>
              <a:buChar char="•"/>
            </a:pPr>
            <a:r>
              <a:rPr lang="en-US" sz="1400" dirty="0">
                <a:solidFill>
                  <a:schemeClr val="tx1">
                    <a:lumMod val="65000"/>
                    <a:lumOff val="35000"/>
                  </a:schemeClr>
                </a:solidFill>
              </a:rPr>
              <a:t>13 kA or 2 kA OC separators</a:t>
            </a:r>
          </a:p>
          <a:p>
            <a:pPr marL="171450" indent="-171450">
              <a:buFont typeface="Arial" panose="020B0604020202020204" pitchFamily="34" charset="0"/>
              <a:buChar char="•"/>
            </a:pPr>
            <a:r>
              <a:rPr lang="en-US" sz="1400" dirty="0">
                <a:solidFill>
                  <a:schemeClr val="tx1">
                    <a:lumMod val="65000"/>
                    <a:lumOff val="35000"/>
                  </a:schemeClr>
                </a:solidFill>
              </a:rPr>
              <a:t>8 separators</a:t>
            </a:r>
          </a:p>
          <a:p>
            <a:pPr marL="171450" indent="-171450">
              <a:buFont typeface="Arial" panose="020B0604020202020204" pitchFamily="34" charset="0"/>
              <a:buChar char="•"/>
            </a:pPr>
            <a:r>
              <a:rPr lang="en-US" sz="1400" dirty="0">
                <a:solidFill>
                  <a:schemeClr val="tx1">
                    <a:lumMod val="65000"/>
                    <a:lumOff val="35000"/>
                  </a:schemeClr>
                </a:solidFill>
              </a:rPr>
              <a:t>Can we integrate 2x2 kA separators per cabinet?  </a:t>
            </a:r>
          </a:p>
          <a:p>
            <a:pPr marL="171450" indent="-171450">
              <a:buFont typeface="Arial" panose="020B0604020202020204" pitchFamily="34" charset="0"/>
              <a:buChar char="•"/>
            </a:pPr>
            <a:r>
              <a:rPr lang="en-US" sz="1400" dirty="0">
                <a:solidFill>
                  <a:schemeClr val="tx1">
                    <a:lumMod val="65000"/>
                    <a:lumOff val="35000"/>
                  </a:schemeClr>
                </a:solidFill>
              </a:rPr>
              <a:t>3 positions: connected, disconnected and </a:t>
            </a:r>
            <a:r>
              <a:rPr lang="en-US" sz="1400" dirty="0" smtClean="0">
                <a:solidFill>
                  <a:schemeClr val="tx1">
                    <a:lumMod val="65000"/>
                    <a:lumOff val="35000"/>
                  </a:schemeClr>
                </a:solidFill>
              </a:rPr>
              <a:t>short-circuit </a:t>
            </a:r>
            <a:endParaRPr lang="en-US" sz="1400" dirty="0">
              <a:solidFill>
                <a:schemeClr val="tx1">
                  <a:lumMod val="65000"/>
                  <a:lumOff val="35000"/>
                </a:schemeClr>
              </a:solidFill>
            </a:endParaRPr>
          </a:p>
        </p:txBody>
      </p:sp>
      <p:sp>
        <p:nvSpPr>
          <p:cNvPr id="10" name="Title 1"/>
          <p:cNvSpPr>
            <a:spLocks noGrp="1"/>
          </p:cNvSpPr>
          <p:nvPr>
            <p:ph type="title"/>
          </p:nvPr>
        </p:nvSpPr>
        <p:spPr>
          <a:xfrm>
            <a:off x="612000" y="135000"/>
            <a:ext cx="7920000" cy="540000"/>
          </a:xfrm>
        </p:spPr>
        <p:txBody>
          <a:bodyPr/>
          <a:lstStyle/>
          <a:p>
            <a:r>
              <a:rPr lang="en-GB" dirty="0" smtClean="0"/>
              <a:t>Proposal for Separators for D1/D2/OCs</a:t>
            </a:r>
            <a:endParaRPr lang="en-GB" dirty="0"/>
          </a:p>
        </p:txBody>
      </p:sp>
    </p:spTree>
    <p:extLst>
      <p:ext uri="{BB962C8B-B14F-4D97-AF65-F5344CB8AC3E}">
        <p14:creationId xmlns:p14="http://schemas.microsoft.com/office/powerpoint/2010/main" val="24679887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US" dirty="0" smtClean="0"/>
              <a:t>Content</a:t>
            </a:r>
            <a:endParaRPr lang="en-GB" dirty="0"/>
          </a:p>
        </p:txBody>
      </p:sp>
      <p:sp>
        <p:nvSpPr>
          <p:cNvPr id="9" name="Espace réservé du contenu 8"/>
          <p:cNvSpPr>
            <a:spLocks noGrp="1"/>
          </p:cNvSpPr>
          <p:nvPr>
            <p:ph idx="1"/>
          </p:nvPr>
        </p:nvSpPr>
        <p:spPr>
          <a:xfrm>
            <a:off x="766800" y="914401"/>
            <a:ext cx="7920000" cy="2665461"/>
          </a:xfrm>
        </p:spPr>
        <p:txBody>
          <a:bodyPr/>
          <a:lstStyle/>
          <a:p>
            <a:pPr marL="571500" indent="-571500">
              <a:buSzPct val="130000"/>
              <a:buFont typeface="+mj-lt"/>
              <a:buAutoNum type="arabicParenR"/>
            </a:pPr>
            <a:r>
              <a:rPr lang="en-US" dirty="0" smtClean="0"/>
              <a:t>Background and global current status</a:t>
            </a:r>
          </a:p>
          <a:p>
            <a:pPr marL="571500" indent="-571500">
              <a:buSzPct val="130000"/>
              <a:buFont typeface="+mj-lt"/>
              <a:buAutoNum type="arabicParenR"/>
            </a:pPr>
            <a:r>
              <a:rPr lang="en-US" dirty="0" smtClean="0"/>
              <a:t>Changes to the IT</a:t>
            </a:r>
          </a:p>
          <a:p>
            <a:pPr marL="571500" indent="-571500">
              <a:buSzPct val="130000"/>
              <a:buFont typeface="+mj-lt"/>
              <a:buAutoNum type="arabicParenR"/>
            </a:pPr>
            <a:r>
              <a:rPr lang="en-US" dirty="0" smtClean="0"/>
              <a:t>Changes to the MS</a:t>
            </a:r>
          </a:p>
          <a:p>
            <a:pPr marL="571500" indent="-571500">
              <a:buSzPct val="130000"/>
              <a:buFont typeface="+mj-lt"/>
              <a:buAutoNum type="arabicParenR"/>
            </a:pPr>
            <a:r>
              <a:rPr lang="en-US" dirty="0" smtClean="0"/>
              <a:t>Changes to the 11T dipole</a:t>
            </a:r>
          </a:p>
          <a:p>
            <a:pPr marL="571500" indent="-571500">
              <a:buSzPct val="130000"/>
              <a:buFont typeface="+mj-lt"/>
              <a:buAutoNum type="arabicParenR"/>
            </a:pPr>
            <a:r>
              <a:rPr lang="en-US" dirty="0" smtClean="0"/>
              <a:t>Conclusions</a:t>
            </a:r>
          </a:p>
          <a:p>
            <a:pPr marL="571500" indent="-571500">
              <a:buSzPct val="130000"/>
              <a:buFont typeface="+mj-lt"/>
              <a:buAutoNum type="arabicParenR"/>
            </a:pPr>
            <a:endParaRPr lang="en-US" dirty="0" smtClean="0"/>
          </a:p>
          <a:p>
            <a:pPr marL="571500" indent="-571500">
              <a:buSzPct val="130000"/>
              <a:buFont typeface="+mj-lt"/>
              <a:buAutoNum type="arabicParenR"/>
            </a:pPr>
            <a:endParaRPr lang="en-GB" dirty="0"/>
          </a:p>
        </p:txBody>
      </p:sp>
      <p:sp>
        <p:nvSpPr>
          <p:cNvPr id="4" name="Espace réservé du pied de page 3"/>
          <p:cNvSpPr>
            <a:spLocks noGrp="1"/>
          </p:cNvSpPr>
          <p:nvPr>
            <p:ph type="ftr" sz="quarter" idx="11"/>
          </p:nvPr>
        </p:nvSpPr>
        <p:spPr/>
        <p:txBody>
          <a:bodyPr/>
          <a:lstStyle/>
          <a:p>
            <a:r>
              <a:rPr lang="fr-FR" noProof="0" smtClean="0"/>
              <a:t>Felix Rodriguez Mateos</a:t>
            </a:r>
            <a:endParaRPr lang="en-GB" noProof="0" dirty="0"/>
          </a:p>
        </p:txBody>
      </p:sp>
      <p:sp>
        <p:nvSpPr>
          <p:cNvPr id="2" name="Slide Number Placeholder 1"/>
          <p:cNvSpPr>
            <a:spLocks noGrp="1"/>
          </p:cNvSpPr>
          <p:nvPr>
            <p:ph type="sldNum" sz="quarter" idx="12"/>
          </p:nvPr>
        </p:nvSpPr>
        <p:spPr/>
        <p:txBody>
          <a:bodyPr/>
          <a:lstStyle/>
          <a:p>
            <a:fld id="{BFDCA1C4-9514-7B4F-976F-D92F7E296653}" type="slidenum">
              <a:rPr lang="fr-FR" smtClean="0"/>
              <a:pPr/>
              <a:t>2</a:t>
            </a:fld>
            <a:endParaRPr lang="fr-F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355726"/>
            <a:ext cx="6305128" cy="1225800"/>
          </a:xfrm>
        </p:spPr>
        <p:txBody>
          <a:bodyPr/>
          <a:lstStyle/>
          <a:p>
            <a:pPr algn="l"/>
            <a:r>
              <a:rPr lang="en-US" dirty="0">
                <a:solidFill>
                  <a:schemeClr val="accent6">
                    <a:lumMod val="75000"/>
                  </a:schemeClr>
                </a:solidFill>
              </a:rPr>
              <a:t>2</a:t>
            </a:r>
            <a:r>
              <a:rPr lang="en-US" dirty="0" smtClean="0">
                <a:solidFill>
                  <a:schemeClr val="accent6">
                    <a:lumMod val="75000"/>
                  </a:schemeClr>
                </a:solidFill>
              </a:rPr>
              <a:t>.d) Cold diodes project (</a:t>
            </a:r>
            <a:r>
              <a:rPr lang="en-GB" dirty="0">
                <a:solidFill>
                  <a:schemeClr val="accent6">
                    <a:lumMod val="75000"/>
                  </a:schemeClr>
                </a:solidFill>
              </a:rPr>
              <a:t>Follow-up from internal circuit review</a:t>
            </a:r>
            <a:r>
              <a:rPr lang="en-US" dirty="0" smtClean="0">
                <a:solidFill>
                  <a:schemeClr val="accent6">
                    <a:lumMod val="75000"/>
                  </a:schemeClr>
                </a:solidFill>
              </a:rPr>
              <a:t>)</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dirty="0"/>
          </a:p>
        </p:txBody>
      </p:sp>
    </p:spTree>
    <p:extLst>
      <p:ext uri="{BB962C8B-B14F-4D97-AF65-F5344CB8AC3E}">
        <p14:creationId xmlns:p14="http://schemas.microsoft.com/office/powerpoint/2010/main" val="81882896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Radiation</a:t>
            </a:r>
            <a:endParaRPr lang="en-GB" dirty="0"/>
          </a:p>
        </p:txBody>
      </p:sp>
      <p:sp>
        <p:nvSpPr>
          <p:cNvPr id="4" name="Footer Placeholder 3"/>
          <p:cNvSpPr>
            <a:spLocks noGrp="1"/>
          </p:cNvSpPr>
          <p:nvPr>
            <p:ph type="ftr" sz="quarter" idx="11"/>
          </p:nvPr>
        </p:nvSpPr>
        <p:spPr/>
        <p:txBody>
          <a:bodyPr/>
          <a:lstStyle/>
          <a:p>
            <a:r>
              <a:rPr lang="fr-FR" dirty="0" smtClean="0"/>
              <a:t>Felix Rodriguez Mateos</a:t>
            </a:r>
            <a:endParaRPr lang="en-GB" noProof="0" dirty="0"/>
          </a:p>
        </p:txBody>
      </p:sp>
      <p:sp>
        <p:nvSpPr>
          <p:cNvPr id="8" name="TextBox 7"/>
          <p:cNvSpPr txBox="1"/>
          <p:nvPr/>
        </p:nvSpPr>
        <p:spPr>
          <a:xfrm>
            <a:off x="1488453" y="4053610"/>
            <a:ext cx="6984776"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lumMod val="65000"/>
                    <a:lumOff val="35000"/>
                  </a:schemeClr>
                </a:solidFill>
              </a:rPr>
              <a:t>LHC type diffusion diodes tested (15 years ago) up to ~2 </a:t>
            </a:r>
            <a:r>
              <a:rPr lang="en-US" dirty="0" err="1">
                <a:solidFill>
                  <a:schemeClr val="tx1">
                    <a:lumMod val="65000"/>
                    <a:lumOff val="35000"/>
                  </a:schemeClr>
                </a:solidFill>
              </a:rPr>
              <a:t>kGy</a:t>
            </a:r>
            <a:r>
              <a:rPr lang="en-US" dirty="0">
                <a:solidFill>
                  <a:schemeClr val="tx1">
                    <a:lumMod val="65000"/>
                    <a:lumOff val="35000"/>
                  </a:schemeClr>
                </a:solidFill>
              </a:rPr>
              <a:t> and 3x10</a:t>
            </a:r>
            <a:r>
              <a:rPr lang="en-US" baseline="30000" dirty="0">
                <a:solidFill>
                  <a:schemeClr val="tx1">
                    <a:lumMod val="65000"/>
                    <a:lumOff val="35000"/>
                  </a:schemeClr>
                </a:solidFill>
              </a:rPr>
              <a:t>13</a:t>
            </a:r>
            <a:r>
              <a:rPr lang="en-US" dirty="0">
                <a:solidFill>
                  <a:schemeClr val="tx1">
                    <a:lumMod val="65000"/>
                    <a:lumOff val="35000"/>
                  </a:schemeClr>
                </a:solidFill>
              </a:rPr>
              <a:t> n cm</a:t>
            </a:r>
            <a:r>
              <a:rPr lang="en-US" baseline="30000" dirty="0">
                <a:solidFill>
                  <a:schemeClr val="tx1">
                    <a:lumMod val="65000"/>
                    <a:lumOff val="35000"/>
                  </a:schemeClr>
                </a:solidFill>
              </a:rPr>
              <a:t>-2</a:t>
            </a:r>
            <a:r>
              <a:rPr lang="en-US" dirty="0">
                <a:solidFill>
                  <a:schemeClr val="tx1">
                    <a:lumMod val="65000"/>
                    <a:lumOff val="35000"/>
                  </a:schemeClr>
                </a:solidFill>
              </a:rPr>
              <a:t> (LHC project Report 688)</a:t>
            </a:r>
          </a:p>
          <a:p>
            <a:pPr marL="285750" indent="-285750">
              <a:buFont typeface="Arial" panose="020B0604020202020204" pitchFamily="34" charset="0"/>
              <a:buChar char="•"/>
            </a:pPr>
            <a:r>
              <a:rPr lang="en-US" dirty="0">
                <a:solidFill>
                  <a:schemeClr val="tx1">
                    <a:lumMod val="65000"/>
                    <a:lumOff val="35000"/>
                  </a:schemeClr>
                </a:solidFill>
              </a:rPr>
              <a:t>Qualification required up to 30 </a:t>
            </a:r>
            <a:r>
              <a:rPr lang="en-US" dirty="0" err="1">
                <a:solidFill>
                  <a:schemeClr val="tx1">
                    <a:lumMod val="65000"/>
                    <a:lumOff val="35000"/>
                  </a:schemeClr>
                </a:solidFill>
              </a:rPr>
              <a:t>kGy</a:t>
            </a:r>
            <a:r>
              <a:rPr lang="en-US" dirty="0">
                <a:solidFill>
                  <a:schemeClr val="tx1">
                    <a:lumMod val="65000"/>
                    <a:lumOff val="35000"/>
                  </a:schemeClr>
                </a:solidFill>
              </a:rPr>
              <a:t> and 10</a:t>
            </a:r>
            <a:r>
              <a:rPr lang="en-US" baseline="30000" dirty="0">
                <a:solidFill>
                  <a:schemeClr val="tx1">
                    <a:lumMod val="65000"/>
                    <a:lumOff val="35000"/>
                  </a:schemeClr>
                </a:solidFill>
              </a:rPr>
              <a:t>15</a:t>
            </a:r>
            <a:r>
              <a:rPr lang="en-US" dirty="0">
                <a:solidFill>
                  <a:schemeClr val="tx1">
                    <a:lumMod val="65000"/>
                    <a:lumOff val="35000"/>
                  </a:schemeClr>
                </a:solidFill>
              </a:rPr>
              <a:t> n cm</a:t>
            </a:r>
            <a:r>
              <a:rPr lang="en-US" baseline="30000" dirty="0">
                <a:solidFill>
                  <a:schemeClr val="tx1">
                    <a:lumMod val="65000"/>
                    <a:lumOff val="35000"/>
                  </a:schemeClr>
                </a:solidFill>
              </a:rPr>
              <a:t>-2</a:t>
            </a:r>
            <a:r>
              <a:rPr lang="en-US" dirty="0">
                <a:solidFill>
                  <a:schemeClr val="tx1">
                    <a:lumMod val="65000"/>
                    <a:lumOff val="35000"/>
                  </a:schemeClr>
                </a:solidFill>
              </a:rPr>
              <a:t> </a:t>
            </a:r>
            <a:endParaRPr lang="en-GB" dirty="0">
              <a:solidFill>
                <a:schemeClr val="tx1">
                  <a:lumMod val="65000"/>
                  <a:lumOff val="35000"/>
                </a:schemeClr>
              </a:solidFill>
            </a:endParaRPr>
          </a:p>
        </p:txBody>
      </p:sp>
      <p:grpSp>
        <p:nvGrpSpPr>
          <p:cNvPr id="9" name="Group 8"/>
          <p:cNvGrpSpPr/>
          <p:nvPr/>
        </p:nvGrpSpPr>
        <p:grpSpPr>
          <a:xfrm>
            <a:off x="1187624" y="641748"/>
            <a:ext cx="6768752" cy="3384375"/>
            <a:chOff x="467544" y="518584"/>
            <a:chExt cx="8316416" cy="4566907"/>
          </a:xfrm>
        </p:grpSpPr>
        <p:grpSp>
          <p:nvGrpSpPr>
            <p:cNvPr id="10" name="Group 9"/>
            <p:cNvGrpSpPr/>
            <p:nvPr/>
          </p:nvGrpSpPr>
          <p:grpSpPr>
            <a:xfrm>
              <a:off x="467544" y="518584"/>
              <a:ext cx="8316416" cy="4566907"/>
              <a:chOff x="467544" y="1376699"/>
              <a:chExt cx="8316416" cy="4566907"/>
            </a:xfrm>
          </p:grpSpPr>
          <p:pic>
            <p:nvPicPr>
              <p:cNvPr id="13" name="Picture 12" descr="Screen Shot 2017-10-17 at 11.15.55.png"/>
              <p:cNvPicPr>
                <a:picLocks noChangeAspect="1"/>
              </p:cNvPicPr>
              <p:nvPr/>
            </p:nvPicPr>
            <p:blipFill rotWithShape="1">
              <a:blip r:embed="rId2">
                <a:extLst>
                  <a:ext uri="{28A0092B-C50C-407E-A947-70E740481C1C}">
                    <a14:useLocalDpi xmlns:a14="http://schemas.microsoft.com/office/drawing/2010/main" val="0"/>
                  </a:ext>
                </a:extLst>
              </a:blip>
              <a:srcRect t="9451"/>
              <a:stretch/>
            </p:blipFill>
            <p:spPr>
              <a:xfrm>
                <a:off x="467544" y="1376699"/>
                <a:ext cx="8316416" cy="4566907"/>
              </a:xfrm>
              <a:prstGeom prst="rect">
                <a:avLst/>
              </a:prstGeom>
            </p:spPr>
          </p:pic>
          <p:sp>
            <p:nvSpPr>
              <p:cNvPr id="14" name="TextBox 13"/>
              <p:cNvSpPr txBox="1"/>
              <p:nvPr/>
            </p:nvSpPr>
            <p:spPr>
              <a:xfrm>
                <a:off x="6186964" y="5085184"/>
                <a:ext cx="2520280" cy="577081"/>
              </a:xfrm>
              <a:prstGeom prst="rect">
                <a:avLst/>
              </a:prstGeom>
              <a:noFill/>
            </p:spPr>
            <p:txBody>
              <a:bodyPr wrap="square" rtlCol="0">
                <a:spAutoFit/>
              </a:bodyPr>
              <a:lstStyle/>
              <a:p>
                <a:pPr algn="ctr"/>
                <a:r>
                  <a:rPr lang="en-US" sz="1050" dirty="0" smtClean="0">
                    <a:solidFill>
                      <a:schemeClr val="bg2"/>
                    </a:solidFill>
                  </a:rPr>
                  <a:t>Courtesy </a:t>
                </a:r>
                <a:r>
                  <a:rPr lang="en-US" sz="1050" dirty="0" smtClean="0">
                    <a:solidFill>
                      <a:schemeClr val="bg2"/>
                    </a:solidFill>
                    <a:hlinkClick r:id="rId3"/>
                  </a:rPr>
                  <a:t>F. </a:t>
                </a:r>
                <a:r>
                  <a:rPr lang="en-US" sz="1050" dirty="0" err="1" smtClean="0">
                    <a:solidFill>
                      <a:schemeClr val="bg2"/>
                    </a:solidFill>
                    <a:hlinkClick r:id="rId3"/>
                  </a:rPr>
                  <a:t>Cerutti</a:t>
                </a:r>
                <a:r>
                  <a:rPr lang="en-US" sz="1050" dirty="0" smtClean="0">
                    <a:solidFill>
                      <a:schemeClr val="bg2"/>
                    </a:solidFill>
                    <a:hlinkClick r:id="rId3"/>
                  </a:rPr>
                  <a:t>, R2E Cost and Schedule Review, 12.10.2017</a:t>
                </a:r>
                <a:endParaRPr lang="en-US" sz="1050" dirty="0">
                  <a:solidFill>
                    <a:schemeClr val="bg2"/>
                  </a:solidFill>
                </a:endParaRPr>
              </a:p>
            </p:txBody>
          </p:sp>
        </p:grpSp>
        <p:sp>
          <p:nvSpPr>
            <p:cNvPr id="11" name="Rectangle 10"/>
            <p:cNvSpPr/>
            <p:nvPr/>
          </p:nvSpPr>
          <p:spPr>
            <a:xfrm>
              <a:off x="6372200" y="3780751"/>
              <a:ext cx="2016224" cy="288032"/>
            </a:xfrm>
            <a:prstGeom prst="rect">
              <a:avLst/>
            </a:prstGeom>
            <a:solidFill>
              <a:schemeClr val="bg1"/>
            </a:solidFill>
            <a:ln w="76200">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971600" y="4083053"/>
              <a:ext cx="2736304" cy="2880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1109821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TextShape 1"/>
          <p:cNvSpPr txBox="1"/>
          <p:nvPr/>
        </p:nvSpPr>
        <p:spPr>
          <a:xfrm>
            <a:off x="612000" y="135000"/>
            <a:ext cx="7919640" cy="539640"/>
          </a:xfrm>
          <a:prstGeom prst="rect">
            <a:avLst/>
          </a:prstGeom>
          <a:noFill/>
          <a:ln>
            <a:noFill/>
          </a:ln>
        </p:spPr>
        <p:txBody>
          <a:bodyPr lIns="0" tIns="0" rIns="0" bIns="0" anchor="ctr" anchorCtr="1"/>
          <a:lstStyle/>
          <a:p>
            <a:pPr>
              <a:lnSpc>
                <a:spcPct val="100000"/>
              </a:lnSpc>
            </a:pPr>
            <a:r>
              <a:rPr lang="fr-FR" sz="2400" b="0" strike="noStrike" spc="-1">
                <a:solidFill>
                  <a:srgbClr val="0093BE"/>
                </a:solidFill>
                <a:uFill>
                  <a:solidFill>
                    <a:srgbClr val="FFFFFF"/>
                  </a:solidFill>
                </a:uFill>
                <a:latin typeface="Arial"/>
              </a:rPr>
              <a:t>Qualification of cold diodes for HL-LHC triplet circuit</a:t>
            </a:r>
            <a:endParaRPr lang="fr-FR" sz="2400" b="0" strike="noStrike" spc="-1">
              <a:solidFill>
                <a:srgbClr val="000000"/>
              </a:solidFill>
              <a:uFill>
                <a:solidFill>
                  <a:srgbClr val="FFFFFF"/>
                </a:solidFill>
              </a:uFill>
              <a:latin typeface="Arial"/>
            </a:endParaRPr>
          </a:p>
        </p:txBody>
      </p:sp>
      <p:sp>
        <p:nvSpPr>
          <p:cNvPr id="205" name="TextShape 2"/>
          <p:cNvSpPr txBox="1"/>
          <p:nvPr/>
        </p:nvSpPr>
        <p:spPr>
          <a:xfrm>
            <a:off x="612720" y="914400"/>
            <a:ext cx="7845480" cy="3679560"/>
          </a:xfrm>
          <a:prstGeom prst="rect">
            <a:avLst/>
          </a:prstGeom>
          <a:noFill/>
          <a:ln>
            <a:noFill/>
          </a:ln>
        </p:spPr>
        <p:txBody>
          <a:bodyPr lIns="0" tIns="0" rIns="0" bIns="0">
            <a:normAutofit fontScale="85000" lnSpcReduction="20000"/>
          </a:bodyPr>
          <a:lstStyle/>
          <a:p>
            <a:pPr marL="343080" indent="-342720">
              <a:lnSpc>
                <a:spcPct val="100000"/>
              </a:lnSpc>
              <a:spcBef>
                <a:spcPts val="561"/>
              </a:spcBef>
              <a:buClr>
                <a:srgbClr val="FB963C"/>
              </a:buClr>
              <a:buFont typeface="Wingdings" charset="2"/>
              <a:buChar char=""/>
            </a:pPr>
            <a:r>
              <a:rPr lang="fr-FR" sz="2800" b="1" strike="noStrike" spc="-1" dirty="0" err="1" smtClean="0">
                <a:solidFill>
                  <a:srgbClr val="5A5A5A"/>
                </a:solidFill>
                <a:uFill>
                  <a:solidFill>
                    <a:srgbClr val="FFFFFF"/>
                  </a:solidFill>
                </a:uFill>
                <a:latin typeface="Arial"/>
              </a:rPr>
              <a:t>Adapting</a:t>
            </a:r>
            <a:r>
              <a:rPr lang="fr-FR" sz="2800" b="1" strike="noStrike" spc="-1" dirty="0" smtClean="0">
                <a:solidFill>
                  <a:srgbClr val="5A5A5A"/>
                </a:solidFill>
                <a:uFill>
                  <a:solidFill>
                    <a:srgbClr val="FFFFFF"/>
                  </a:solidFill>
                </a:uFill>
                <a:latin typeface="Arial"/>
              </a:rPr>
              <a:t> the</a:t>
            </a:r>
            <a:r>
              <a:rPr lang="fr-FR" sz="2800" b="0" strike="noStrike" spc="-1" dirty="0" smtClean="0">
                <a:solidFill>
                  <a:srgbClr val="5A5A5A"/>
                </a:solidFill>
                <a:uFill>
                  <a:solidFill>
                    <a:srgbClr val="FFFFFF"/>
                  </a:solidFill>
                </a:uFill>
                <a:latin typeface="Arial"/>
              </a:rPr>
              <a:t> </a:t>
            </a:r>
            <a:r>
              <a:rPr lang="fr-FR" sz="2800" b="0" strike="noStrike" spc="-1" dirty="0">
                <a:solidFill>
                  <a:srgbClr val="5A5A5A"/>
                </a:solidFill>
                <a:uFill>
                  <a:solidFill>
                    <a:srgbClr val="FFFFFF"/>
                  </a:solidFill>
                </a:uFill>
                <a:latin typeface="Arial"/>
              </a:rPr>
              <a:t>LHC type diffusion diodes for triplet </a:t>
            </a:r>
            <a:r>
              <a:rPr lang="fr-FR" sz="2800" b="0" strike="noStrike" spc="-1" dirty="0" err="1">
                <a:solidFill>
                  <a:srgbClr val="5A5A5A"/>
                </a:solidFill>
                <a:uFill>
                  <a:solidFill>
                    <a:srgbClr val="FFFFFF"/>
                  </a:solidFill>
                </a:uFill>
                <a:latin typeface="Arial"/>
              </a:rPr>
              <a:t>currents</a:t>
            </a:r>
            <a:r>
              <a:rPr lang="fr-FR" sz="2800" b="0" strike="noStrike" spc="-1" dirty="0">
                <a:solidFill>
                  <a:srgbClr val="5A5A5A"/>
                </a:solidFill>
                <a:uFill>
                  <a:solidFill>
                    <a:srgbClr val="FFFFFF"/>
                  </a:solidFill>
                </a:uFill>
                <a:latin typeface="Arial"/>
              </a:rPr>
              <a:t> and time </a:t>
            </a:r>
            <a:r>
              <a:rPr lang="fr-FR" sz="2800" b="0" strike="noStrike" spc="-1" dirty="0" smtClean="0">
                <a:solidFill>
                  <a:srgbClr val="5A5A5A"/>
                </a:solidFill>
                <a:uFill>
                  <a:solidFill>
                    <a:srgbClr val="FFFFFF"/>
                  </a:solidFill>
                </a:uFill>
                <a:latin typeface="Arial"/>
              </a:rPr>
              <a:t>constants (</a:t>
            </a:r>
            <a:r>
              <a:rPr lang="fr-FR" sz="2800" b="0" strike="noStrike" spc="-1" dirty="0">
                <a:solidFill>
                  <a:srgbClr val="5A5A5A"/>
                </a:solidFill>
                <a:uFill>
                  <a:solidFill>
                    <a:srgbClr val="FFFFFF"/>
                  </a:solidFill>
                </a:uFill>
                <a:latin typeface="Arial"/>
              </a:rPr>
              <a:t>18 kA, ~100 s or 7 kA, ~ 100 ms </a:t>
            </a:r>
            <a:r>
              <a:rPr lang="fr-FR" sz="2800" b="0" strike="noStrike" spc="-1" dirty="0" smtClean="0">
                <a:solidFill>
                  <a:srgbClr val="5A5A5A"/>
                </a:solidFill>
                <a:uFill>
                  <a:solidFill>
                    <a:srgbClr val="FFFFFF"/>
                  </a:solidFill>
                </a:uFill>
                <a:latin typeface="Arial"/>
              </a:rPr>
              <a:t>)</a:t>
            </a:r>
            <a:endParaRPr lang="fr-FR" sz="2800" b="0" strike="noStrike" spc="-1" dirty="0">
              <a:solidFill>
                <a:srgbClr val="5A5A5A"/>
              </a:solidFill>
              <a:uFill>
                <a:solidFill>
                  <a:srgbClr val="FFFFFF"/>
                </a:solidFill>
              </a:uFill>
              <a:latin typeface="Arial"/>
            </a:endParaRPr>
          </a:p>
          <a:p>
            <a:pPr>
              <a:lnSpc>
                <a:spcPct val="100000"/>
              </a:lnSpc>
              <a:spcBef>
                <a:spcPts val="561"/>
              </a:spcBef>
            </a:pPr>
            <a:endParaRPr lang="fr-FR" sz="2800" b="0" strike="noStrike" spc="-1" dirty="0">
              <a:solidFill>
                <a:srgbClr val="5A5A5A"/>
              </a:solidFill>
              <a:uFill>
                <a:solidFill>
                  <a:srgbClr val="FFFFFF"/>
                </a:solidFill>
              </a:uFill>
              <a:latin typeface="Arial"/>
            </a:endParaRPr>
          </a:p>
          <a:p>
            <a:pPr marL="343080" indent="-342720">
              <a:lnSpc>
                <a:spcPct val="100000"/>
              </a:lnSpc>
              <a:spcBef>
                <a:spcPts val="561"/>
              </a:spcBef>
              <a:buClr>
                <a:srgbClr val="FB963C"/>
              </a:buClr>
              <a:buFont typeface="Wingdings" charset="2"/>
              <a:buChar char=""/>
            </a:pPr>
            <a:r>
              <a:rPr lang="fr-FR" sz="2800" b="1" strike="noStrike" spc="-1" dirty="0">
                <a:solidFill>
                  <a:srgbClr val="5A5A5A"/>
                </a:solidFill>
                <a:uFill>
                  <a:solidFill>
                    <a:srgbClr val="FFFFFF"/>
                  </a:solidFill>
                </a:uFill>
                <a:latin typeface="Arial"/>
              </a:rPr>
              <a:t>Qualification</a:t>
            </a:r>
            <a:r>
              <a:rPr lang="fr-FR" sz="2800" b="0" strike="noStrike" spc="-1" dirty="0">
                <a:solidFill>
                  <a:srgbClr val="5A5A5A"/>
                </a:solidFill>
                <a:uFill>
                  <a:solidFill>
                    <a:srgbClr val="FFFFFF"/>
                  </a:solidFill>
                </a:uFill>
                <a:latin typeface="Arial"/>
              </a:rPr>
              <a:t> for HL-LHC radiation </a:t>
            </a:r>
            <a:r>
              <a:rPr lang="fr-FR" sz="2800" b="0" strike="noStrike" spc="-1" dirty="0" err="1">
                <a:solidFill>
                  <a:srgbClr val="5A5A5A"/>
                </a:solidFill>
                <a:uFill>
                  <a:solidFill>
                    <a:srgbClr val="FFFFFF"/>
                  </a:solidFill>
                </a:uFill>
                <a:latin typeface="Arial"/>
              </a:rPr>
              <a:t>levels</a:t>
            </a:r>
            <a:r>
              <a:rPr lang="fr-FR" sz="2800" b="0" strike="noStrike" spc="-1" dirty="0">
                <a:solidFill>
                  <a:srgbClr val="5A5A5A"/>
                </a:solidFill>
                <a:uFill>
                  <a:solidFill>
                    <a:srgbClr val="FFFFFF"/>
                  </a:solidFill>
                </a:uFill>
                <a:latin typeface="Arial"/>
              </a:rPr>
              <a:t> </a:t>
            </a:r>
            <a:r>
              <a:rPr lang="fr-FR" sz="2800" b="0" strike="noStrike" spc="-1" dirty="0" err="1" smtClean="0">
                <a:solidFill>
                  <a:srgbClr val="5A5A5A"/>
                </a:solidFill>
                <a:uFill>
                  <a:solidFill>
                    <a:srgbClr val="FFFFFF"/>
                  </a:solidFill>
                </a:uFill>
                <a:latin typeface="Arial"/>
              </a:rPr>
              <a:t>required</a:t>
            </a:r>
            <a:endParaRPr lang="fr-FR" sz="2800" b="0" strike="noStrike" spc="-1" dirty="0">
              <a:solidFill>
                <a:srgbClr val="5A5A5A"/>
              </a:solidFill>
              <a:uFill>
                <a:solidFill>
                  <a:srgbClr val="FFFFFF"/>
                </a:solidFill>
              </a:uFill>
              <a:latin typeface="Arial"/>
            </a:endParaRPr>
          </a:p>
          <a:p>
            <a:pPr>
              <a:lnSpc>
                <a:spcPct val="100000"/>
              </a:lnSpc>
              <a:spcBef>
                <a:spcPts val="561"/>
              </a:spcBef>
            </a:pPr>
            <a:endParaRPr lang="fr-FR" sz="2800" b="0" strike="noStrike" spc="-1" dirty="0">
              <a:solidFill>
                <a:srgbClr val="5A5A5A"/>
              </a:solidFill>
              <a:uFill>
                <a:solidFill>
                  <a:srgbClr val="FFFFFF"/>
                </a:solidFill>
              </a:uFill>
              <a:latin typeface="Arial"/>
            </a:endParaRPr>
          </a:p>
          <a:p>
            <a:pPr marL="343080" indent="-342720">
              <a:lnSpc>
                <a:spcPct val="100000"/>
              </a:lnSpc>
              <a:spcBef>
                <a:spcPts val="561"/>
              </a:spcBef>
              <a:buClr>
                <a:srgbClr val="FB963C"/>
              </a:buClr>
              <a:buFont typeface="Wingdings" charset="2"/>
              <a:buChar char=""/>
            </a:pPr>
            <a:r>
              <a:rPr lang="fr-FR" sz="2800" b="1" strike="noStrike" spc="-1" dirty="0" err="1">
                <a:solidFill>
                  <a:srgbClr val="5A5A5A"/>
                </a:solidFill>
                <a:uFill>
                  <a:solidFill>
                    <a:srgbClr val="FFFFFF"/>
                  </a:solidFill>
                </a:uFill>
                <a:latin typeface="Arial"/>
              </a:rPr>
              <a:t>Staged</a:t>
            </a:r>
            <a:r>
              <a:rPr lang="fr-FR" sz="2800" b="1" strike="noStrike" spc="-1" dirty="0">
                <a:solidFill>
                  <a:srgbClr val="5A5A5A"/>
                </a:solidFill>
                <a:uFill>
                  <a:solidFill>
                    <a:srgbClr val="FFFFFF"/>
                  </a:solidFill>
                </a:uFill>
                <a:latin typeface="Arial"/>
              </a:rPr>
              <a:t> </a:t>
            </a:r>
            <a:r>
              <a:rPr lang="fr-FR" sz="2800" b="1" strike="noStrike" spc="-1" dirty="0" err="1">
                <a:solidFill>
                  <a:srgbClr val="5A5A5A"/>
                </a:solidFill>
                <a:uFill>
                  <a:solidFill>
                    <a:srgbClr val="FFFFFF"/>
                  </a:solidFill>
                </a:uFill>
                <a:latin typeface="Arial"/>
              </a:rPr>
              <a:t>approach</a:t>
            </a:r>
            <a:r>
              <a:rPr lang="fr-FR" sz="2800" b="0" strike="noStrike" spc="-1" dirty="0">
                <a:solidFill>
                  <a:srgbClr val="5A5A5A"/>
                </a:solidFill>
                <a:uFill>
                  <a:solidFill>
                    <a:srgbClr val="FFFFFF"/>
                  </a:solidFill>
                </a:uFill>
                <a:latin typeface="Arial"/>
              </a:rPr>
              <a:t>:</a:t>
            </a:r>
          </a:p>
          <a:p>
            <a:pPr marL="914400" lvl="1" indent="-456840">
              <a:lnSpc>
                <a:spcPct val="100000"/>
              </a:lnSpc>
              <a:spcBef>
                <a:spcPts val="479"/>
              </a:spcBef>
              <a:buClr>
                <a:srgbClr val="FB963C"/>
              </a:buClr>
              <a:buFont typeface="Arial"/>
              <a:buAutoNum type="arabicPeriod"/>
            </a:pPr>
            <a:r>
              <a:rPr lang="fr-FR" sz="2400" b="0" strike="noStrike" spc="-1" dirty="0">
                <a:solidFill>
                  <a:srgbClr val="5A5A5A"/>
                </a:solidFill>
                <a:uFill>
                  <a:solidFill>
                    <a:srgbClr val="FFFFFF"/>
                  </a:solidFill>
                </a:uFill>
                <a:latin typeface="Arial"/>
              </a:rPr>
              <a:t>Irradiation and in-situ </a:t>
            </a:r>
            <a:r>
              <a:rPr lang="fr-FR" sz="2400" b="0" strike="noStrike" spc="-1" dirty="0" err="1">
                <a:solidFill>
                  <a:srgbClr val="5A5A5A"/>
                </a:solidFill>
                <a:uFill>
                  <a:solidFill>
                    <a:srgbClr val="FFFFFF"/>
                  </a:solidFill>
                </a:uFill>
                <a:latin typeface="Arial"/>
              </a:rPr>
              <a:t>testing</a:t>
            </a:r>
            <a:r>
              <a:rPr lang="fr-FR" sz="2400" b="0" strike="noStrike" spc="-1" dirty="0">
                <a:solidFill>
                  <a:srgbClr val="5A5A5A"/>
                </a:solidFill>
                <a:uFill>
                  <a:solidFill>
                    <a:srgbClr val="FFFFFF"/>
                  </a:solidFill>
                </a:uFill>
                <a:latin typeface="Arial"/>
              </a:rPr>
              <a:t> in CHARM in 2018 to </a:t>
            </a:r>
            <a:r>
              <a:rPr lang="fr-FR" sz="2400" b="0" strike="noStrike" spc="-1" dirty="0" err="1">
                <a:solidFill>
                  <a:srgbClr val="5A5A5A"/>
                </a:solidFill>
                <a:uFill>
                  <a:solidFill>
                    <a:srgbClr val="FFFFFF"/>
                  </a:solidFill>
                </a:uFill>
                <a:latin typeface="Arial"/>
              </a:rPr>
              <a:t>reproduce</a:t>
            </a:r>
            <a:r>
              <a:rPr lang="fr-FR" sz="2400" b="0" strike="noStrike" spc="-1" dirty="0">
                <a:solidFill>
                  <a:srgbClr val="5A5A5A"/>
                </a:solidFill>
                <a:uFill>
                  <a:solidFill>
                    <a:srgbClr val="FFFFFF"/>
                  </a:solidFill>
                </a:uFill>
                <a:latin typeface="Arial"/>
              </a:rPr>
              <a:t> </a:t>
            </a:r>
            <a:r>
              <a:rPr lang="fr-FR" sz="2400" b="0" strike="noStrike" spc="-1" dirty="0" err="1">
                <a:solidFill>
                  <a:srgbClr val="5A5A5A"/>
                </a:solidFill>
                <a:uFill>
                  <a:solidFill>
                    <a:srgbClr val="FFFFFF"/>
                  </a:solidFill>
                </a:uFill>
                <a:latin typeface="Arial"/>
              </a:rPr>
              <a:t>earlier</a:t>
            </a:r>
            <a:r>
              <a:rPr lang="fr-FR" sz="2400" b="0" strike="noStrike" spc="-1" dirty="0">
                <a:solidFill>
                  <a:srgbClr val="5A5A5A"/>
                </a:solidFill>
                <a:uFill>
                  <a:solidFill>
                    <a:srgbClr val="FFFFFF"/>
                  </a:solidFill>
                </a:uFill>
                <a:latin typeface="Arial"/>
              </a:rPr>
              <a:t> </a:t>
            </a:r>
            <a:r>
              <a:rPr lang="fr-FR" sz="2400" b="0" strike="noStrike" spc="-1" dirty="0" err="1" smtClean="0">
                <a:solidFill>
                  <a:srgbClr val="5A5A5A"/>
                </a:solidFill>
                <a:uFill>
                  <a:solidFill>
                    <a:srgbClr val="FFFFFF"/>
                  </a:solidFill>
                </a:uFill>
                <a:latin typeface="Arial"/>
              </a:rPr>
              <a:t>results</a:t>
            </a:r>
            <a:endParaRPr lang="fr-FR" sz="2400" b="0" strike="noStrike" spc="-1" dirty="0">
              <a:solidFill>
                <a:srgbClr val="5A5A5A"/>
              </a:solidFill>
              <a:uFill>
                <a:solidFill>
                  <a:srgbClr val="FFFFFF"/>
                </a:solidFill>
              </a:uFill>
              <a:latin typeface="Arial"/>
            </a:endParaRPr>
          </a:p>
          <a:p>
            <a:pPr marL="914400" lvl="1" indent="-456840">
              <a:lnSpc>
                <a:spcPct val="100000"/>
              </a:lnSpc>
              <a:spcBef>
                <a:spcPts val="479"/>
              </a:spcBef>
              <a:buClr>
                <a:srgbClr val="FB963C"/>
              </a:buClr>
              <a:buFont typeface="Arial"/>
              <a:buAutoNum type="arabicPeriod"/>
            </a:pPr>
            <a:r>
              <a:rPr lang="fr-FR" sz="2400" b="0" strike="noStrike" spc="-1" dirty="0" err="1">
                <a:solidFill>
                  <a:srgbClr val="5A5A5A"/>
                </a:solidFill>
                <a:uFill>
                  <a:solidFill>
                    <a:srgbClr val="FFFFFF"/>
                  </a:solidFill>
                </a:uFill>
                <a:latin typeface="Arial"/>
              </a:rPr>
              <a:t>Depending</a:t>
            </a:r>
            <a:r>
              <a:rPr lang="fr-FR" sz="2400" b="0" strike="noStrike" spc="-1" dirty="0">
                <a:solidFill>
                  <a:srgbClr val="5A5A5A"/>
                </a:solidFill>
                <a:uFill>
                  <a:solidFill>
                    <a:srgbClr val="FFFFFF"/>
                  </a:solidFill>
                </a:uFill>
                <a:latin typeface="Arial"/>
              </a:rPr>
              <a:t> on </a:t>
            </a:r>
            <a:r>
              <a:rPr lang="fr-FR" sz="2400" b="0" strike="noStrike" spc="-1" dirty="0" err="1">
                <a:solidFill>
                  <a:srgbClr val="5A5A5A"/>
                </a:solidFill>
                <a:uFill>
                  <a:solidFill>
                    <a:srgbClr val="FFFFFF"/>
                  </a:solidFill>
                </a:uFill>
                <a:latin typeface="Arial"/>
              </a:rPr>
              <a:t>results</a:t>
            </a:r>
            <a:r>
              <a:rPr lang="fr-FR" sz="2400" b="0" strike="noStrike" spc="-1" dirty="0">
                <a:solidFill>
                  <a:srgbClr val="5A5A5A"/>
                </a:solidFill>
                <a:uFill>
                  <a:solidFill>
                    <a:srgbClr val="FFFFFF"/>
                  </a:solidFill>
                </a:uFill>
                <a:latin typeface="Arial"/>
              </a:rPr>
              <a:t> </a:t>
            </a:r>
            <a:r>
              <a:rPr lang="fr-FR" sz="2400" b="0" strike="noStrike" spc="-1" dirty="0" err="1">
                <a:solidFill>
                  <a:srgbClr val="5A5A5A"/>
                </a:solidFill>
                <a:uFill>
                  <a:solidFill>
                    <a:srgbClr val="FFFFFF"/>
                  </a:solidFill>
                </a:uFill>
                <a:latin typeface="Arial"/>
              </a:rPr>
              <a:t>further</a:t>
            </a:r>
            <a:r>
              <a:rPr lang="fr-FR" sz="2400" b="0" strike="noStrike" spc="-1" dirty="0">
                <a:solidFill>
                  <a:srgbClr val="5A5A5A"/>
                </a:solidFill>
                <a:uFill>
                  <a:solidFill>
                    <a:srgbClr val="FFFFFF"/>
                  </a:solidFill>
                </a:uFill>
                <a:latin typeface="Arial"/>
              </a:rPr>
              <a:t> </a:t>
            </a:r>
            <a:r>
              <a:rPr lang="fr-FR" sz="2400" b="0" strike="noStrike" spc="-1" dirty="0" err="1">
                <a:solidFill>
                  <a:srgbClr val="5A5A5A"/>
                </a:solidFill>
                <a:uFill>
                  <a:solidFill>
                    <a:srgbClr val="FFFFFF"/>
                  </a:solidFill>
                </a:uFill>
                <a:latin typeface="Arial"/>
              </a:rPr>
              <a:t>testing</a:t>
            </a:r>
            <a:r>
              <a:rPr lang="fr-FR" sz="2400" b="0" strike="noStrike" spc="-1" dirty="0">
                <a:solidFill>
                  <a:srgbClr val="5A5A5A"/>
                </a:solidFill>
                <a:uFill>
                  <a:solidFill>
                    <a:srgbClr val="FFFFFF"/>
                  </a:solidFill>
                </a:uFill>
                <a:latin typeface="Arial"/>
              </a:rPr>
              <a:t> in CHARM or </a:t>
            </a:r>
            <a:r>
              <a:rPr lang="fr-FR" sz="2400" b="0" strike="noStrike" spc="-1" dirty="0" err="1">
                <a:solidFill>
                  <a:srgbClr val="5A5A5A"/>
                </a:solidFill>
                <a:uFill>
                  <a:solidFill>
                    <a:srgbClr val="FFFFFF"/>
                  </a:solidFill>
                </a:uFill>
                <a:latin typeface="Arial"/>
              </a:rPr>
              <a:t>other</a:t>
            </a:r>
            <a:r>
              <a:rPr lang="fr-FR" sz="2400" b="0" strike="noStrike" spc="-1" dirty="0">
                <a:solidFill>
                  <a:srgbClr val="5A5A5A"/>
                </a:solidFill>
                <a:uFill>
                  <a:solidFill>
                    <a:srgbClr val="FFFFFF"/>
                  </a:solidFill>
                </a:uFill>
                <a:latin typeface="Arial"/>
              </a:rPr>
              <a:t> </a:t>
            </a:r>
            <a:r>
              <a:rPr lang="fr-FR" sz="2400" b="0" strike="noStrike" spc="-1" dirty="0" err="1">
                <a:solidFill>
                  <a:srgbClr val="5A5A5A"/>
                </a:solidFill>
                <a:uFill>
                  <a:solidFill>
                    <a:srgbClr val="FFFFFF"/>
                  </a:solidFill>
                </a:uFill>
                <a:latin typeface="Arial"/>
              </a:rPr>
              <a:t>facility</a:t>
            </a:r>
            <a:r>
              <a:rPr lang="fr-FR" sz="2400" b="0" strike="noStrike" spc="-1" dirty="0">
                <a:solidFill>
                  <a:srgbClr val="5A5A5A"/>
                </a:solidFill>
                <a:uFill>
                  <a:solidFill>
                    <a:srgbClr val="FFFFFF"/>
                  </a:solidFill>
                </a:uFill>
                <a:latin typeface="Arial"/>
              </a:rPr>
              <a:t> OR modification of diodes and </a:t>
            </a:r>
            <a:r>
              <a:rPr lang="fr-FR" sz="2400" b="0" strike="noStrike" spc="-1" dirty="0" err="1">
                <a:solidFill>
                  <a:srgbClr val="5A5A5A"/>
                </a:solidFill>
                <a:uFill>
                  <a:solidFill>
                    <a:srgbClr val="FFFFFF"/>
                  </a:solidFill>
                </a:uFill>
                <a:latin typeface="Arial"/>
              </a:rPr>
              <a:t>re-</a:t>
            </a:r>
            <a:r>
              <a:rPr lang="fr-FR" sz="2400" b="0" strike="noStrike" spc="-1" dirty="0" err="1" smtClean="0">
                <a:solidFill>
                  <a:srgbClr val="5A5A5A"/>
                </a:solidFill>
                <a:uFill>
                  <a:solidFill>
                    <a:srgbClr val="FFFFFF"/>
                  </a:solidFill>
                </a:uFill>
                <a:latin typeface="Arial"/>
              </a:rPr>
              <a:t>testing</a:t>
            </a:r>
            <a:endParaRPr lang="fr-FR" sz="2400" b="0" strike="noStrike" spc="-1" dirty="0">
              <a:solidFill>
                <a:srgbClr val="5A5A5A"/>
              </a:solidFill>
              <a:uFill>
                <a:solidFill>
                  <a:srgbClr val="FFFFFF"/>
                </a:solidFill>
              </a:uFill>
              <a:latin typeface="Arial"/>
            </a:endParaRPr>
          </a:p>
        </p:txBody>
      </p:sp>
      <p:sp>
        <p:nvSpPr>
          <p:cNvPr id="206" name="TextShape 3"/>
          <p:cNvSpPr txBox="1"/>
          <p:nvPr/>
        </p:nvSpPr>
        <p:spPr>
          <a:xfrm>
            <a:off x="1547664" y="4593960"/>
            <a:ext cx="6626520" cy="269640"/>
          </a:xfrm>
          <a:prstGeom prst="rect">
            <a:avLst/>
          </a:prstGeom>
          <a:noFill/>
          <a:ln>
            <a:noFill/>
          </a:ln>
        </p:spPr>
        <p:txBody>
          <a:bodyPr lIns="0" tIns="0" rIns="0" bIns="0" anchor="b"/>
          <a:lstStyle/>
          <a:p>
            <a:pPr>
              <a:lnSpc>
                <a:spcPct val="100000"/>
              </a:lnSpc>
            </a:pPr>
            <a:r>
              <a:rPr lang="en-US" sz="1100" b="0" strike="noStrike" spc="-1" dirty="0">
                <a:solidFill>
                  <a:srgbClr val="64BCD9"/>
                </a:solidFill>
                <a:uFill>
                  <a:solidFill>
                    <a:srgbClr val="FFFFFF"/>
                  </a:solidFill>
                </a:uFill>
                <a:latin typeface="Arial"/>
              </a:rPr>
              <a:t>A. Will -- TE-MPE-PE section meeting, 26.10.2017</a:t>
            </a:r>
            <a:endParaRPr lang="en-US" sz="1100" b="0" strike="noStrike" spc="-1" dirty="0">
              <a:solidFill>
                <a:srgbClr val="000000"/>
              </a:solidFill>
              <a:uFill>
                <a:solidFill>
                  <a:srgbClr val="FFFFFF"/>
                </a:solidFill>
              </a:uFill>
              <a:latin typeface="Times New Roman"/>
            </a:endParaRPr>
          </a:p>
        </p:txBody>
      </p:sp>
      <p:sp>
        <p:nvSpPr>
          <p:cNvPr id="207" name="TextShape 4"/>
          <p:cNvSpPr txBox="1"/>
          <p:nvPr/>
        </p:nvSpPr>
        <p:spPr>
          <a:xfrm>
            <a:off x="8686800" y="4767120"/>
            <a:ext cx="359640" cy="269640"/>
          </a:xfrm>
          <a:prstGeom prst="rect">
            <a:avLst/>
          </a:prstGeom>
          <a:noFill/>
          <a:ln>
            <a:noFill/>
          </a:ln>
        </p:spPr>
        <p:txBody>
          <a:bodyPr lIns="0" tIns="0" rIns="0" bIns="0" anchor="b"/>
          <a:lstStyle/>
          <a:p>
            <a:pPr algn="r">
              <a:lnSpc>
                <a:spcPct val="100000"/>
              </a:lnSpc>
            </a:pPr>
            <a:fld id="{5D9A4DF8-4917-4C0D-9889-3C2B2C631A39}" type="slidenum">
              <a:rPr lang="en-US" sz="1200" b="0" strike="noStrike" spc="-1">
                <a:solidFill>
                  <a:srgbClr val="64BCD9"/>
                </a:solidFill>
                <a:uFill>
                  <a:solidFill>
                    <a:srgbClr val="FFFFFF"/>
                  </a:solidFill>
                </a:uFill>
                <a:latin typeface="Arial"/>
              </a:rPr>
              <a:t>22</a:t>
            </a:fld>
            <a:endParaRPr lang="en-US" sz="12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941312792"/>
      </p:ext>
    </p:extLst>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1"/>
          <p:cNvSpPr txBox="1"/>
          <p:nvPr/>
        </p:nvSpPr>
        <p:spPr>
          <a:xfrm>
            <a:off x="612720" y="914400"/>
            <a:ext cx="4730040" cy="3679560"/>
          </a:xfrm>
          <a:prstGeom prst="rect">
            <a:avLst/>
          </a:prstGeom>
          <a:noFill/>
          <a:ln>
            <a:noFill/>
          </a:ln>
        </p:spPr>
        <p:txBody>
          <a:bodyPr lIns="0" tIns="0" rIns="0" bIns="0">
            <a:normAutofit fontScale="55000" lnSpcReduction="20000"/>
          </a:bodyPr>
          <a:lstStyle/>
          <a:p>
            <a:pPr>
              <a:lnSpc>
                <a:spcPct val="100000"/>
              </a:lnSpc>
              <a:spcBef>
                <a:spcPts val="561"/>
              </a:spcBef>
            </a:pPr>
            <a:r>
              <a:rPr lang="fr-FR" sz="2800" b="1" strike="noStrike" spc="-1">
                <a:solidFill>
                  <a:srgbClr val="5A5A5A"/>
                </a:solidFill>
                <a:uFill>
                  <a:solidFill>
                    <a:srgbClr val="FFFFFF"/>
                  </a:solidFill>
                </a:uFill>
                <a:latin typeface="Arial"/>
              </a:rPr>
              <a:t>Two stage Pulse Tube cryocooler</a:t>
            </a:r>
            <a:r>
              <a:rPr lang="fr-FR" sz="2800" b="0" strike="noStrike" spc="-1">
                <a:solidFill>
                  <a:srgbClr val="5A5A5A"/>
                </a:solidFill>
                <a:uFill>
                  <a:solidFill>
                    <a:srgbClr val="FFFFFF"/>
                  </a:solidFill>
                </a:uFill>
                <a:latin typeface="Arial"/>
              </a:rPr>
              <a:t> </a:t>
            </a:r>
            <a:r>
              <a:rPr lang="fr-FR" sz="2800" b="0" strike="noStrike" spc="-1">
                <a:solidFill>
                  <a:srgbClr val="000000"/>
                </a:solidFill>
                <a:uFill>
                  <a:solidFill>
                    <a:srgbClr val="FFFFFF"/>
                  </a:solidFill>
                </a:uFill>
                <a:latin typeface="Arial"/>
              </a:rPr>
              <a:t> </a:t>
            </a:r>
            <a:endParaRPr lang="fr-FR" sz="2800" b="0" strike="noStrike" spc="-1">
              <a:solidFill>
                <a:srgbClr val="5A5A5A"/>
              </a:solidFill>
              <a:uFill>
                <a:solidFill>
                  <a:srgbClr val="FFFFFF"/>
                </a:solidFill>
              </a:uFill>
              <a:latin typeface="Arial"/>
            </a:endParaRP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Simultaneous operation at  </a:t>
            </a:r>
          </a:p>
          <a:p>
            <a:pPr>
              <a:lnSpc>
                <a:spcPct val="100000"/>
              </a:lnSpc>
              <a:spcBef>
                <a:spcPts val="561"/>
              </a:spcBef>
            </a:pPr>
            <a:r>
              <a:rPr lang="fr-FR" sz="2800" b="0" strike="noStrike" spc="-1">
                <a:solidFill>
                  <a:srgbClr val="5A5A5A"/>
                </a:solidFill>
                <a:uFill>
                  <a:solidFill>
                    <a:srgbClr val="FFFFFF"/>
                  </a:solidFill>
                </a:uFill>
                <a:latin typeface="Arial"/>
              </a:rPr>
              <a:t>       77K (1st stage) and 4K (2nd stage)</a:t>
            </a:r>
            <a:r>
              <a:rPr lang="fr-FR" sz="2800" b="0" strike="noStrike" spc="-1">
                <a:solidFill>
                  <a:srgbClr val="000000"/>
                </a:solidFill>
                <a:uFill>
                  <a:solidFill>
                    <a:srgbClr val="FFFFFF"/>
                  </a:solidFill>
                </a:uFill>
                <a:latin typeface="Arial"/>
              </a:rPr>
              <a:t> </a:t>
            </a:r>
            <a:endParaRPr lang="fr-FR" sz="2800" b="0" strike="noStrike" spc="-1">
              <a:solidFill>
                <a:srgbClr val="5A5A5A"/>
              </a:solidFill>
              <a:uFill>
                <a:solidFill>
                  <a:srgbClr val="FFFFFF"/>
                </a:solidFill>
              </a:uFill>
              <a:latin typeface="Arial"/>
            </a:endParaRP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Temperature on both stage controlled via heaters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metal seals, no electronics in cold head</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Cooling power of 1W@4K, ~90W@77K </a:t>
            </a:r>
          </a:p>
          <a:p>
            <a:pPr>
              <a:lnSpc>
                <a:spcPct val="100000"/>
              </a:lnSpc>
              <a:spcBef>
                <a:spcPts val="561"/>
              </a:spcBef>
            </a:pPr>
            <a:endParaRPr lang="fr-FR" sz="2800" b="0" strike="noStrike" spc="-1">
              <a:solidFill>
                <a:srgbClr val="5A5A5A"/>
              </a:solidFill>
              <a:uFill>
                <a:solidFill>
                  <a:srgbClr val="FFFFFF"/>
                </a:solidFill>
              </a:uFill>
              <a:latin typeface="Arial"/>
            </a:endParaRPr>
          </a:p>
          <a:p>
            <a:pPr>
              <a:lnSpc>
                <a:spcPct val="100000"/>
              </a:lnSpc>
              <a:spcBef>
                <a:spcPts val="561"/>
              </a:spcBef>
            </a:pPr>
            <a:r>
              <a:rPr lang="fr-FR" sz="2800" b="1" strike="noStrike" spc="-1">
                <a:solidFill>
                  <a:srgbClr val="5A5A5A"/>
                </a:solidFill>
                <a:uFill>
                  <a:solidFill>
                    <a:srgbClr val="FFFFFF"/>
                  </a:solidFill>
                </a:uFill>
                <a:latin typeface="Arial"/>
              </a:rPr>
              <a:t>Vacuum vessel</a:t>
            </a:r>
            <a:r>
              <a:rPr lang="fr-FR" sz="2800" b="0" strike="noStrike" spc="-1">
                <a:solidFill>
                  <a:srgbClr val="000000"/>
                </a:solidFill>
                <a:uFill>
                  <a:solidFill>
                    <a:srgbClr val="FFFFFF"/>
                  </a:solidFill>
                </a:uFill>
                <a:latin typeface="Arial"/>
              </a:rPr>
              <a:t> </a:t>
            </a:r>
            <a:endParaRPr lang="fr-FR" sz="2800" b="0" strike="noStrike" spc="-1">
              <a:solidFill>
                <a:srgbClr val="5A5A5A"/>
              </a:solidFill>
              <a:uFill>
                <a:solidFill>
                  <a:srgbClr val="FFFFFF"/>
                </a:solidFill>
              </a:uFill>
              <a:latin typeface="Arial"/>
            </a:endParaRP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Aluminium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EPDM seals for radiation hardness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Multi pin feed throughs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Two stage interface for sample mounting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Leak tightness for ~ 6 months </a:t>
            </a:r>
          </a:p>
          <a:p>
            <a:pPr marL="343080" indent="-342720">
              <a:lnSpc>
                <a:spcPct val="100000"/>
              </a:lnSpc>
              <a:spcBef>
                <a:spcPts val="561"/>
              </a:spcBef>
              <a:buClr>
                <a:srgbClr val="FB963C"/>
              </a:buClr>
              <a:buFont typeface="Wingdings" charset="2"/>
              <a:buChar char=""/>
            </a:pPr>
            <a:r>
              <a:rPr lang="fr-FR" sz="2800" b="0" strike="noStrike" spc="-1">
                <a:solidFill>
                  <a:srgbClr val="5A5A5A"/>
                </a:solidFill>
                <a:uFill>
                  <a:solidFill>
                    <a:srgbClr val="FFFFFF"/>
                  </a:solidFill>
                </a:uFill>
                <a:latin typeface="Arial"/>
              </a:rPr>
              <a:t>Thermal shields + MLI </a:t>
            </a:r>
          </a:p>
          <a:p>
            <a:pPr>
              <a:lnSpc>
                <a:spcPct val="100000"/>
              </a:lnSpc>
              <a:spcBef>
                <a:spcPts val="561"/>
              </a:spcBef>
            </a:pPr>
            <a:endParaRPr lang="fr-FR" sz="2800" b="0" strike="noStrike" spc="-1">
              <a:solidFill>
                <a:srgbClr val="5A5A5A"/>
              </a:solidFill>
              <a:uFill>
                <a:solidFill>
                  <a:srgbClr val="FFFFFF"/>
                </a:solidFill>
              </a:uFill>
              <a:latin typeface="Arial"/>
            </a:endParaRPr>
          </a:p>
        </p:txBody>
      </p:sp>
      <p:sp>
        <p:nvSpPr>
          <p:cNvPr id="222" name="TextShape 2"/>
          <p:cNvSpPr txBox="1"/>
          <p:nvPr/>
        </p:nvSpPr>
        <p:spPr>
          <a:xfrm>
            <a:off x="612000" y="135000"/>
            <a:ext cx="7919640" cy="539640"/>
          </a:xfrm>
          <a:prstGeom prst="rect">
            <a:avLst/>
          </a:prstGeom>
          <a:noFill/>
          <a:ln>
            <a:noFill/>
          </a:ln>
        </p:spPr>
        <p:txBody>
          <a:bodyPr lIns="0" tIns="0" rIns="0" bIns="0" anchor="ctr" anchorCtr="1"/>
          <a:lstStyle/>
          <a:p>
            <a:pPr algn="ctr">
              <a:lnSpc>
                <a:spcPct val="100000"/>
              </a:lnSpc>
            </a:pPr>
            <a:r>
              <a:rPr lang="fr-FR" sz="2800" b="1" strike="noStrike" spc="-1">
                <a:solidFill>
                  <a:srgbClr val="0093BE"/>
                </a:solidFill>
                <a:uFill>
                  <a:solidFill>
                    <a:srgbClr val="FFFFFF"/>
                  </a:solidFill>
                </a:uFill>
                <a:latin typeface="Arial"/>
              </a:rPr>
              <a:t>Experimental setup</a:t>
            </a:r>
            <a:endParaRPr lang="fr-FR" sz="2800" b="0" strike="noStrike" spc="-1">
              <a:solidFill>
                <a:srgbClr val="000000"/>
              </a:solidFill>
              <a:uFill>
                <a:solidFill>
                  <a:srgbClr val="FFFFFF"/>
                </a:solidFill>
              </a:uFill>
              <a:latin typeface="Arial"/>
            </a:endParaRPr>
          </a:p>
        </p:txBody>
      </p:sp>
      <p:sp>
        <p:nvSpPr>
          <p:cNvPr id="223" name="TextShape 3"/>
          <p:cNvSpPr txBox="1"/>
          <p:nvPr/>
        </p:nvSpPr>
        <p:spPr>
          <a:xfrm>
            <a:off x="1763688" y="4593960"/>
            <a:ext cx="6626520" cy="269640"/>
          </a:xfrm>
          <a:prstGeom prst="rect">
            <a:avLst/>
          </a:prstGeom>
          <a:noFill/>
          <a:ln>
            <a:noFill/>
          </a:ln>
        </p:spPr>
        <p:txBody>
          <a:bodyPr lIns="0" tIns="0" rIns="0" bIns="0" anchor="b"/>
          <a:lstStyle/>
          <a:p>
            <a:pPr>
              <a:lnSpc>
                <a:spcPct val="100000"/>
              </a:lnSpc>
            </a:pPr>
            <a:r>
              <a:rPr lang="en-US" sz="1100" b="0" strike="noStrike" spc="-1" dirty="0">
                <a:solidFill>
                  <a:srgbClr val="64BCD9"/>
                </a:solidFill>
                <a:uFill>
                  <a:solidFill>
                    <a:srgbClr val="FFFFFF"/>
                  </a:solidFill>
                </a:uFill>
                <a:latin typeface="Arial"/>
              </a:rPr>
              <a:t>A. Will -- TE-MPE-PE section meeting, 26.10.2017</a:t>
            </a:r>
            <a:endParaRPr lang="en-US" sz="1100" b="0" strike="noStrike" spc="-1" dirty="0">
              <a:solidFill>
                <a:srgbClr val="000000"/>
              </a:solidFill>
              <a:uFill>
                <a:solidFill>
                  <a:srgbClr val="FFFFFF"/>
                </a:solidFill>
              </a:uFill>
              <a:latin typeface="Times New Roman"/>
            </a:endParaRPr>
          </a:p>
        </p:txBody>
      </p:sp>
      <p:sp>
        <p:nvSpPr>
          <p:cNvPr id="224" name="TextShape 4"/>
          <p:cNvSpPr txBox="1"/>
          <p:nvPr/>
        </p:nvSpPr>
        <p:spPr>
          <a:xfrm>
            <a:off x="8686800" y="4767120"/>
            <a:ext cx="359640" cy="269640"/>
          </a:xfrm>
          <a:prstGeom prst="rect">
            <a:avLst/>
          </a:prstGeom>
          <a:noFill/>
          <a:ln>
            <a:noFill/>
          </a:ln>
        </p:spPr>
        <p:txBody>
          <a:bodyPr lIns="0" tIns="0" rIns="0" bIns="0" anchor="b"/>
          <a:lstStyle/>
          <a:p>
            <a:pPr algn="r">
              <a:lnSpc>
                <a:spcPct val="100000"/>
              </a:lnSpc>
            </a:pPr>
            <a:fld id="{278D8E9C-4807-4C41-9A31-396C4829DF9A}" type="slidenum">
              <a:rPr lang="en-US" sz="1200" b="0" strike="noStrike" spc="-1">
                <a:solidFill>
                  <a:srgbClr val="64BCD9"/>
                </a:solidFill>
                <a:uFill>
                  <a:solidFill>
                    <a:srgbClr val="FFFFFF"/>
                  </a:solidFill>
                </a:uFill>
                <a:latin typeface="Arial"/>
              </a:rPr>
              <a:t>23</a:t>
            </a:fld>
            <a:endParaRPr lang="en-US" sz="1200" b="0" strike="noStrike" spc="-1">
              <a:solidFill>
                <a:srgbClr val="000000"/>
              </a:solidFill>
              <a:uFill>
                <a:solidFill>
                  <a:srgbClr val="FFFFFF"/>
                </a:solidFill>
              </a:uFill>
              <a:latin typeface="Times New Roman"/>
            </a:endParaRPr>
          </a:p>
        </p:txBody>
      </p:sp>
      <p:pic>
        <p:nvPicPr>
          <p:cNvPr id="225" name="Content Placeholder 5"/>
          <p:cNvPicPr/>
          <p:nvPr/>
        </p:nvPicPr>
        <p:blipFill>
          <a:blip r:embed="rId2"/>
          <a:stretch/>
        </p:blipFill>
        <p:spPr>
          <a:xfrm>
            <a:off x="5170320" y="628560"/>
            <a:ext cx="3472920" cy="4134240"/>
          </a:xfrm>
          <a:prstGeom prst="rect">
            <a:avLst/>
          </a:prstGeom>
          <a:ln>
            <a:noFill/>
          </a:ln>
        </p:spPr>
      </p:pic>
    </p:spTree>
    <p:extLst>
      <p:ext uri="{BB962C8B-B14F-4D97-AF65-F5344CB8AC3E}">
        <p14:creationId xmlns:p14="http://schemas.microsoft.com/office/powerpoint/2010/main" val="1727336345"/>
      </p:ext>
    </p:extLst>
  </p:cSld>
  <p:clrMapOvr>
    <a:masterClrMapping/>
  </p:clrMapOvr>
  <p:timing>
    <p:tnLst>
      <p:par>
        <p:cTn xmlns:p14="http://schemas.microsoft.com/office/powerpoint/2010/mai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268" y="2303276"/>
            <a:ext cx="7776864" cy="1225800"/>
          </a:xfrm>
        </p:spPr>
        <p:txBody>
          <a:bodyPr/>
          <a:lstStyle/>
          <a:p>
            <a:r>
              <a:rPr lang="en-US" dirty="0" smtClean="0">
                <a:solidFill>
                  <a:schemeClr val="accent6">
                    <a:lumMod val="75000"/>
                  </a:schemeClr>
                </a:solidFill>
              </a:rPr>
              <a:t>2.e) Document co-authored by WP6a and MCF</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dirty="0"/>
          </a:p>
        </p:txBody>
      </p:sp>
    </p:spTree>
    <p:extLst>
      <p:ext uri="{BB962C8B-B14F-4D97-AF65-F5344CB8AC3E}">
        <p14:creationId xmlns:p14="http://schemas.microsoft.com/office/powerpoint/2010/main" val="369985959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3" name="Rectangle 2"/>
          <p:cNvSpPr/>
          <p:nvPr/>
        </p:nvSpPr>
        <p:spPr>
          <a:xfrm>
            <a:off x="213653" y="670207"/>
            <a:ext cx="8651264" cy="186717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spcBef>
                <a:spcPts val="200"/>
              </a:spcBef>
              <a:spcAft>
                <a:spcPts val="200"/>
              </a:spcAft>
            </a:pPr>
            <a:r>
              <a:rPr lang="en-GB" sz="1400" kern="1400" dirty="0">
                <a:latin typeface="Calibri" panose="020F0502020204030204" pitchFamily="34" charset="0"/>
                <a:ea typeface="Times New Roman" panose="02020603050405020304" pitchFamily="18" charset="0"/>
                <a:cs typeface="Times New Roman" panose="02020603050405020304" pitchFamily="18" charset="0"/>
              </a:rPr>
              <a:t>This document summarizes the total number of High Temperature Superconducting (HTS) current leads and cables, the latter contained inside the Superconducting Link, needed for the powering of the HL-LHC Triplets and D1. The design current rating of both leads and cables is also indicated. The values reported in this document reflect the modifications introduced in the HL-LHC Cold Powering System in June 2017 in order to take into account the changes in the magnet circuits announced after the HL-LHC Magnets Circuits Internal Review (EDMS N. 1807471, May 2017). The components described in this document are part of the WP6a Cold Powering system.</a:t>
            </a:r>
          </a:p>
          <a:p>
            <a:pPr algn="just">
              <a:spcBef>
                <a:spcPts val="200"/>
              </a:spcBef>
              <a:spcAft>
                <a:spcPts val="200"/>
              </a:spcAft>
            </a:pPr>
            <a:r>
              <a:rPr lang="en-GB" sz="1400" kern="1400" dirty="0">
                <a:latin typeface="Calibri" panose="020F0502020204030204" pitchFamily="34" charset="0"/>
                <a:ea typeface="Times New Roman" panose="02020603050405020304" pitchFamily="18" charset="0"/>
                <a:cs typeface="Times New Roman" panose="02020603050405020304" pitchFamily="18" charset="0"/>
              </a:rPr>
              <a:t>Circuits simulations providing the input for transient modes,  protection and high voltage insulation tests are part of the Magnet Circuit Forum </a:t>
            </a:r>
            <a:r>
              <a:rPr lang="en-GB" sz="1400" kern="1400" dirty="0" smtClean="0">
                <a:latin typeface="Calibri" panose="020F0502020204030204" pitchFamily="34" charset="0"/>
                <a:ea typeface="Times New Roman" panose="02020603050405020304" pitchFamily="18" charset="0"/>
                <a:cs typeface="Times New Roman" panose="02020603050405020304" pitchFamily="18" charset="0"/>
              </a:rPr>
              <a:t>activity. </a:t>
            </a:r>
            <a:r>
              <a:rPr lang="en-GB" sz="1400" kern="1400" dirty="0">
                <a:latin typeface="Calibri" panose="020F0502020204030204" pitchFamily="34" charset="0"/>
                <a:ea typeface="Times New Roman" panose="02020603050405020304" pitchFamily="18" charset="0"/>
                <a:cs typeface="Times New Roman" panose="02020603050405020304" pitchFamily="18" charset="0"/>
              </a:rPr>
              <a:t>The input is used for the design of the Cold powering System.</a:t>
            </a:r>
          </a:p>
        </p:txBody>
      </p:sp>
      <p:pic>
        <p:nvPicPr>
          <p:cNvPr id="8" name="Picture 7"/>
          <p:cNvPicPr>
            <a:picLocks noChangeAspect="1"/>
          </p:cNvPicPr>
          <p:nvPr/>
        </p:nvPicPr>
        <p:blipFill>
          <a:blip r:embed="rId2"/>
          <a:stretch>
            <a:fillRect/>
          </a:stretch>
        </p:blipFill>
        <p:spPr>
          <a:xfrm>
            <a:off x="146604" y="2732474"/>
            <a:ext cx="4392681" cy="2016224"/>
          </a:xfrm>
          <a:prstGeom prst="rect">
            <a:avLst/>
          </a:prstGeom>
        </p:spPr>
      </p:pic>
      <p:pic>
        <p:nvPicPr>
          <p:cNvPr id="9" name="Picture 8"/>
          <p:cNvPicPr>
            <a:picLocks noChangeAspect="1"/>
          </p:cNvPicPr>
          <p:nvPr/>
        </p:nvPicPr>
        <p:blipFill>
          <a:blip r:embed="rId3"/>
          <a:stretch>
            <a:fillRect/>
          </a:stretch>
        </p:blipFill>
        <p:spPr>
          <a:xfrm>
            <a:off x="4549624" y="2653753"/>
            <a:ext cx="4486837" cy="2191752"/>
          </a:xfrm>
          <a:prstGeom prst="rect">
            <a:avLst/>
          </a:prstGeom>
        </p:spPr>
      </p:pic>
      <p:sp>
        <p:nvSpPr>
          <p:cNvPr id="10" name="Title 1"/>
          <p:cNvSpPr>
            <a:spLocks noGrp="1"/>
          </p:cNvSpPr>
          <p:nvPr>
            <p:ph type="title"/>
          </p:nvPr>
        </p:nvSpPr>
        <p:spPr>
          <a:xfrm>
            <a:off x="579285" y="63656"/>
            <a:ext cx="7920000" cy="540000"/>
          </a:xfrm>
        </p:spPr>
        <p:txBody>
          <a:bodyPr/>
          <a:lstStyle/>
          <a:p>
            <a:r>
              <a:rPr lang="en-GB" dirty="0"/>
              <a:t>Document co-authored by WP6a and </a:t>
            </a:r>
            <a:r>
              <a:rPr lang="en-GB" dirty="0" smtClean="0"/>
              <a:t>MCF - IT</a:t>
            </a:r>
            <a:endParaRPr lang="en-GB" dirty="0"/>
          </a:p>
        </p:txBody>
      </p:sp>
    </p:spTree>
    <p:extLst>
      <p:ext uri="{BB962C8B-B14F-4D97-AF65-F5344CB8AC3E}">
        <p14:creationId xmlns:p14="http://schemas.microsoft.com/office/powerpoint/2010/main" val="336867843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268" y="2303276"/>
            <a:ext cx="8069532" cy="1225800"/>
          </a:xfrm>
        </p:spPr>
        <p:txBody>
          <a:bodyPr/>
          <a:lstStyle/>
          <a:p>
            <a:r>
              <a:rPr lang="en-US" dirty="0" smtClean="0">
                <a:solidFill>
                  <a:schemeClr val="accent6">
                    <a:lumMod val="75000"/>
                  </a:schemeClr>
                </a:solidFill>
              </a:rPr>
              <a:t>2.f) HL-LHC IT correctors (120A-200A) current leads integration</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dirty="0"/>
          </a:p>
        </p:txBody>
      </p:sp>
    </p:spTree>
    <p:extLst>
      <p:ext uri="{BB962C8B-B14F-4D97-AF65-F5344CB8AC3E}">
        <p14:creationId xmlns:p14="http://schemas.microsoft.com/office/powerpoint/2010/main" val="400068471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38275" y="411510"/>
            <a:ext cx="7705725" cy="2867025"/>
          </a:xfrm>
          <a:prstGeom prst="rect">
            <a:avLst/>
          </a:prstGeom>
        </p:spPr>
      </p:pic>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10" name="Title 1"/>
          <p:cNvSpPr>
            <a:spLocks noGrp="1"/>
          </p:cNvSpPr>
          <p:nvPr>
            <p:ph type="title"/>
          </p:nvPr>
        </p:nvSpPr>
        <p:spPr>
          <a:xfrm>
            <a:off x="579285" y="63656"/>
            <a:ext cx="7920000" cy="540000"/>
          </a:xfrm>
        </p:spPr>
        <p:txBody>
          <a:bodyPr/>
          <a:lstStyle/>
          <a:p>
            <a:r>
              <a:rPr lang="en-GB" dirty="0" smtClean="0"/>
              <a:t>Current leads for the IT (12A-200A) correctors</a:t>
            </a:r>
            <a:endParaRPr lang="en-GB" dirty="0"/>
          </a:p>
        </p:txBody>
      </p:sp>
      <p:pic>
        <p:nvPicPr>
          <p:cNvPr id="6" name="Picture 5"/>
          <p:cNvPicPr>
            <a:picLocks noChangeAspect="1"/>
          </p:cNvPicPr>
          <p:nvPr/>
        </p:nvPicPr>
        <p:blipFill>
          <a:blip r:embed="rId3"/>
          <a:stretch>
            <a:fillRect/>
          </a:stretch>
        </p:blipFill>
        <p:spPr>
          <a:xfrm>
            <a:off x="179512" y="2181881"/>
            <a:ext cx="4600259" cy="2585382"/>
          </a:xfrm>
          <a:prstGeom prst="rect">
            <a:avLst/>
          </a:prstGeom>
        </p:spPr>
      </p:pic>
      <p:sp>
        <p:nvSpPr>
          <p:cNvPr id="14" name="Rectangle 13"/>
          <p:cNvSpPr/>
          <p:nvPr/>
        </p:nvSpPr>
        <p:spPr>
          <a:xfrm>
            <a:off x="4934092" y="3238069"/>
            <a:ext cx="4040701"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200" b="1" u="sng" dirty="0">
                <a:solidFill>
                  <a:schemeClr val="tx1">
                    <a:lumMod val="65000"/>
                    <a:lumOff val="35000"/>
                  </a:schemeClr>
                </a:solidFill>
              </a:rPr>
              <a:t>The integration is possible: </a:t>
            </a:r>
          </a:p>
          <a:p>
            <a:pPr marL="171450" indent="-171450">
              <a:buFont typeface="Arial" panose="020B0604020202020204" pitchFamily="34" charset="0"/>
              <a:buChar char="•"/>
            </a:pPr>
            <a:r>
              <a:rPr lang="en-GB" sz="1200" dirty="0">
                <a:solidFill>
                  <a:schemeClr val="tx1">
                    <a:lumMod val="65000"/>
                    <a:lumOff val="35000"/>
                  </a:schemeClr>
                </a:solidFill>
              </a:rPr>
              <a:t>5 block of 4 current lead =&gt;  5 times the same design </a:t>
            </a:r>
          </a:p>
          <a:p>
            <a:pPr marL="171450" indent="-171450">
              <a:buFont typeface="Arial" panose="020B0604020202020204" pitchFamily="34" charset="0"/>
              <a:buChar char="•"/>
            </a:pPr>
            <a:r>
              <a:rPr lang="en-GB" sz="1200" dirty="0" smtClean="0">
                <a:solidFill>
                  <a:schemeClr val="tx1">
                    <a:lumMod val="65000"/>
                    <a:lumOff val="35000"/>
                  </a:schemeClr>
                </a:solidFill>
              </a:rPr>
              <a:t>Some </a:t>
            </a:r>
            <a:r>
              <a:rPr lang="en-GB" sz="1200" dirty="0">
                <a:solidFill>
                  <a:schemeClr val="tx1">
                    <a:lumMod val="65000"/>
                    <a:lumOff val="35000"/>
                  </a:schemeClr>
                </a:solidFill>
              </a:rPr>
              <a:t>modifications need on the actual </a:t>
            </a:r>
            <a:r>
              <a:rPr lang="en-GB" sz="1200" dirty="0" smtClean="0">
                <a:solidFill>
                  <a:schemeClr val="tx1">
                    <a:lumMod val="65000"/>
                    <a:lumOff val="35000"/>
                  </a:schemeClr>
                </a:solidFill>
              </a:rPr>
              <a:t>design  </a:t>
            </a:r>
            <a:endParaRPr lang="en-GB" sz="1200" dirty="0">
              <a:solidFill>
                <a:schemeClr val="tx1">
                  <a:lumMod val="65000"/>
                  <a:lumOff val="35000"/>
                </a:schemeClr>
              </a:solidFill>
            </a:endParaRPr>
          </a:p>
          <a:p>
            <a:pPr marL="171450" indent="-171450">
              <a:buFont typeface="Arial" panose="020B0604020202020204" pitchFamily="34" charset="0"/>
              <a:buChar char="•"/>
            </a:pPr>
            <a:r>
              <a:rPr lang="en-GB" sz="1200" dirty="0" smtClean="0">
                <a:solidFill>
                  <a:schemeClr val="tx1">
                    <a:lumMod val="65000"/>
                    <a:lumOff val="35000"/>
                  </a:schemeClr>
                </a:solidFill>
              </a:rPr>
              <a:t>New </a:t>
            </a:r>
            <a:r>
              <a:rPr lang="en-GB" sz="1200" dirty="0">
                <a:solidFill>
                  <a:schemeClr val="tx1">
                    <a:lumMod val="65000"/>
                    <a:lumOff val="35000"/>
                  </a:schemeClr>
                </a:solidFill>
              </a:rPr>
              <a:t>design for the current lead. </a:t>
            </a:r>
          </a:p>
          <a:p>
            <a:endParaRPr lang="en-GB" sz="1200" dirty="0">
              <a:solidFill>
                <a:schemeClr val="tx1">
                  <a:lumMod val="65000"/>
                  <a:lumOff val="35000"/>
                </a:schemeClr>
              </a:solidFill>
            </a:endParaRPr>
          </a:p>
          <a:p>
            <a:r>
              <a:rPr lang="en-GB" sz="1200" b="1" u="sng" dirty="0">
                <a:solidFill>
                  <a:schemeClr val="tx1">
                    <a:lumMod val="65000"/>
                    <a:lumOff val="35000"/>
                  </a:schemeClr>
                </a:solidFill>
              </a:rPr>
              <a:t>Next step </a:t>
            </a:r>
          </a:p>
          <a:p>
            <a:pPr marL="171450" indent="-171450">
              <a:buFont typeface="Arial" panose="020B0604020202020204" pitchFamily="34" charset="0"/>
              <a:buChar char="•"/>
            </a:pPr>
            <a:r>
              <a:rPr lang="en-GB" sz="1200" dirty="0" smtClean="0">
                <a:solidFill>
                  <a:schemeClr val="tx1">
                    <a:lumMod val="65000"/>
                    <a:lumOff val="35000"/>
                  </a:schemeClr>
                </a:solidFill>
              </a:rPr>
              <a:t>Check </a:t>
            </a:r>
            <a:r>
              <a:rPr lang="en-GB" sz="1200" dirty="0">
                <a:solidFill>
                  <a:schemeClr val="tx1">
                    <a:lumMod val="65000"/>
                    <a:lumOff val="35000"/>
                  </a:schemeClr>
                </a:solidFill>
              </a:rPr>
              <a:t>the assembling phase.</a:t>
            </a:r>
          </a:p>
          <a:p>
            <a:pPr marL="171450" indent="-171450">
              <a:buFont typeface="Arial" panose="020B0604020202020204" pitchFamily="34" charset="0"/>
              <a:buChar char="•"/>
            </a:pPr>
            <a:r>
              <a:rPr lang="en-GB" sz="1200" dirty="0" smtClean="0">
                <a:solidFill>
                  <a:schemeClr val="tx1">
                    <a:lumMod val="65000"/>
                    <a:lumOff val="35000"/>
                  </a:schemeClr>
                </a:solidFill>
              </a:rPr>
              <a:t>Optimisation </a:t>
            </a:r>
            <a:r>
              <a:rPr lang="en-GB" sz="1200" dirty="0">
                <a:solidFill>
                  <a:schemeClr val="tx1">
                    <a:lumMod val="65000"/>
                    <a:lumOff val="35000"/>
                  </a:schemeClr>
                </a:solidFill>
              </a:rPr>
              <a:t>of the current lead design and shape </a:t>
            </a:r>
          </a:p>
        </p:txBody>
      </p:sp>
      <p:sp>
        <p:nvSpPr>
          <p:cNvPr id="3" name="TextBox 2"/>
          <p:cNvSpPr txBox="1"/>
          <p:nvPr/>
        </p:nvSpPr>
        <p:spPr>
          <a:xfrm>
            <a:off x="6516216" y="771550"/>
            <a:ext cx="2376264" cy="646331"/>
          </a:xfrm>
          <a:prstGeom prst="rect">
            <a:avLst/>
          </a:prstGeom>
          <a:solidFill>
            <a:schemeClr val="accent4"/>
          </a:solidFill>
        </p:spPr>
        <p:txBody>
          <a:bodyPr wrap="square" rtlCol="0">
            <a:spAutoFit/>
          </a:bodyPr>
          <a:lstStyle/>
          <a:p>
            <a:r>
              <a:rPr lang="en-US" dirty="0" smtClean="0"/>
              <a:t>See </a:t>
            </a:r>
            <a:r>
              <a:rPr lang="en-US" dirty="0" err="1" smtClean="0"/>
              <a:t>Amalia’s</a:t>
            </a:r>
            <a:r>
              <a:rPr lang="en-US" dirty="0" smtClean="0"/>
              <a:t> presentation today</a:t>
            </a:r>
            <a:endParaRPr lang="en-US" dirty="0"/>
          </a:p>
        </p:txBody>
      </p:sp>
      <p:sp>
        <p:nvSpPr>
          <p:cNvPr id="7" name="TextBox 6"/>
          <p:cNvSpPr txBox="1"/>
          <p:nvPr/>
        </p:nvSpPr>
        <p:spPr>
          <a:xfrm>
            <a:off x="251520" y="1625773"/>
            <a:ext cx="1890875" cy="307777"/>
          </a:xfrm>
          <a:prstGeom prst="rect">
            <a:avLst/>
          </a:prstGeom>
          <a:noFill/>
          <a:ln w="12700" cmpd="sng">
            <a:solidFill>
              <a:schemeClr val="tx1"/>
            </a:solidFill>
          </a:ln>
        </p:spPr>
        <p:txBody>
          <a:bodyPr wrap="none" rtlCol="0">
            <a:spAutoFit/>
          </a:bodyPr>
          <a:lstStyle/>
          <a:p>
            <a:r>
              <a:rPr lang="en-US" sz="1400" dirty="0" smtClean="0"/>
              <a:t>Courtesy R. </a:t>
            </a:r>
            <a:r>
              <a:rPr lang="en-US" sz="1400" dirty="0" err="1" smtClean="0"/>
              <a:t>Betemps</a:t>
            </a:r>
            <a:r>
              <a:rPr lang="en-US" sz="1400" dirty="0" smtClean="0"/>
              <a:t> </a:t>
            </a:r>
            <a:endParaRPr lang="en-US" sz="1400" dirty="0"/>
          </a:p>
        </p:txBody>
      </p:sp>
    </p:spTree>
    <p:extLst>
      <p:ext uri="{BB962C8B-B14F-4D97-AF65-F5344CB8AC3E}">
        <p14:creationId xmlns:p14="http://schemas.microsoft.com/office/powerpoint/2010/main" val="78042910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11710"/>
            <a:ext cx="5380440" cy="1225800"/>
          </a:xfrm>
        </p:spPr>
        <p:txBody>
          <a:bodyPr/>
          <a:lstStyle/>
          <a:p>
            <a:pPr>
              <a:buSzPct val="130000"/>
            </a:pPr>
            <a:r>
              <a:rPr lang="en-US" dirty="0" smtClean="0"/>
              <a:t>3) Changes to the MS</a:t>
            </a:r>
            <a:endParaRPr lang="en-GB"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28</a:t>
            </a:fld>
            <a:endParaRPr lang="fr-FR" dirty="0"/>
          </a:p>
        </p:txBody>
      </p:sp>
    </p:spTree>
    <p:extLst>
      <p:ext uri="{BB962C8B-B14F-4D97-AF65-F5344CB8AC3E}">
        <p14:creationId xmlns:p14="http://schemas.microsoft.com/office/powerpoint/2010/main" val="261425579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29</a:t>
            </a:fld>
            <a:endParaRPr lang="fr-FR"/>
          </a:p>
        </p:txBody>
      </p:sp>
      <p:sp>
        <p:nvSpPr>
          <p:cNvPr id="6" name="Rectangle 5"/>
          <p:cNvSpPr/>
          <p:nvPr/>
        </p:nvSpPr>
        <p:spPr>
          <a:xfrm>
            <a:off x="899592" y="1152370"/>
            <a:ext cx="7236584" cy="3046988"/>
          </a:xfrm>
          <a:prstGeom prst="rect">
            <a:avLst/>
          </a:prstGeom>
        </p:spPr>
        <p:txBody>
          <a:bodyPr wrap="square">
            <a:spAutoFit/>
          </a:bodyPr>
          <a:lstStyle/>
          <a:p>
            <a:pPr marL="285750" indent="-285750" algn="just">
              <a:buFont typeface="Arial" panose="020B0604020202020204" pitchFamily="34" charset="0"/>
              <a:buChar char="•"/>
            </a:pPr>
            <a:r>
              <a:rPr lang="en-GB" sz="1600" dirty="0">
                <a:solidFill>
                  <a:schemeClr val="tx1">
                    <a:lumMod val="65000"/>
                    <a:lumOff val="35000"/>
                  </a:schemeClr>
                </a:solidFill>
              </a:rPr>
              <a:t>Q4 and Q5 correctors will be powered </a:t>
            </a:r>
            <a:r>
              <a:rPr lang="en-GB" sz="1600" dirty="0" smtClean="0">
                <a:solidFill>
                  <a:schemeClr val="tx1">
                    <a:lumMod val="65000"/>
                    <a:lumOff val="35000"/>
                  </a:schemeClr>
                </a:solidFill>
              </a:rPr>
              <a:t>individually</a:t>
            </a:r>
          </a:p>
          <a:p>
            <a:pPr marL="285750" indent="-285750" algn="just">
              <a:buFont typeface="Arial" panose="020B0604020202020204" pitchFamily="34" charset="0"/>
              <a:buChar char="•"/>
            </a:pPr>
            <a:endParaRPr lang="en-GB" sz="1600" dirty="0">
              <a:solidFill>
                <a:schemeClr val="tx1">
                  <a:lumMod val="65000"/>
                  <a:lumOff val="35000"/>
                </a:schemeClr>
              </a:solidFill>
            </a:endParaRPr>
          </a:p>
          <a:p>
            <a:pPr marL="285750" indent="-285750" algn="just">
              <a:buFont typeface="Arial" panose="020B0604020202020204" pitchFamily="34" charset="0"/>
              <a:buChar char="•"/>
            </a:pPr>
            <a:r>
              <a:rPr lang="en-GB" sz="1600" dirty="0" smtClean="0">
                <a:solidFill>
                  <a:schemeClr val="tx1">
                    <a:lumMod val="65000"/>
                    <a:lumOff val="35000"/>
                  </a:schemeClr>
                </a:solidFill>
              </a:rPr>
              <a:t>Upon </a:t>
            </a:r>
            <a:r>
              <a:rPr lang="en-GB" sz="1600" dirty="0">
                <a:solidFill>
                  <a:schemeClr val="tx1">
                    <a:lumMod val="65000"/>
                    <a:lumOff val="35000"/>
                  </a:schemeClr>
                </a:solidFill>
              </a:rPr>
              <a:t>a request by WP6b (transmitted to the MCF), WP6a </a:t>
            </a:r>
            <a:r>
              <a:rPr lang="en-GB" sz="1600" dirty="0" smtClean="0">
                <a:solidFill>
                  <a:schemeClr val="tx1">
                    <a:lumMod val="65000"/>
                    <a:lumOff val="35000"/>
                  </a:schemeClr>
                </a:solidFill>
              </a:rPr>
              <a:t>has accepted </a:t>
            </a:r>
            <a:r>
              <a:rPr lang="en-GB" sz="1600" dirty="0">
                <a:solidFill>
                  <a:schemeClr val="tx1">
                    <a:lumMod val="65000"/>
                    <a:lumOff val="35000"/>
                  </a:schemeClr>
                </a:solidFill>
              </a:rPr>
              <a:t>to provide enough leads to feed </a:t>
            </a:r>
            <a:r>
              <a:rPr lang="en-GB" sz="1600" b="1" u="sng" dirty="0">
                <a:solidFill>
                  <a:schemeClr val="tx1">
                    <a:lumMod val="65000"/>
                    <a:lumOff val="35000"/>
                  </a:schemeClr>
                </a:solidFill>
              </a:rPr>
              <a:t>individually the corrector MCBY magnets of Q4 and Q5</a:t>
            </a:r>
            <a:r>
              <a:rPr lang="en-GB" sz="1600" dirty="0">
                <a:solidFill>
                  <a:schemeClr val="tx1">
                    <a:lumMod val="65000"/>
                    <a:lumOff val="35000"/>
                  </a:schemeClr>
                </a:solidFill>
              </a:rPr>
              <a:t>. This means that 1 set of local four-lead assembly will be integrated in the Q4 cold mass and 3 sets in the cold mass of Q5. This will mitigate the development of a new family of power converters to deal with the high energy and the inductance of two MCBYs in series. </a:t>
            </a:r>
            <a:endParaRPr lang="en-GB" sz="1600" dirty="0" smtClean="0">
              <a:solidFill>
                <a:schemeClr val="tx1">
                  <a:lumMod val="65000"/>
                  <a:lumOff val="35000"/>
                </a:schemeClr>
              </a:solidFill>
            </a:endParaRPr>
          </a:p>
          <a:p>
            <a:pPr marL="285750" indent="-285750" algn="just">
              <a:buFont typeface="Arial" panose="020B0604020202020204" pitchFamily="34" charset="0"/>
              <a:buChar char="•"/>
            </a:pPr>
            <a:endParaRPr lang="en-GB" sz="1600" dirty="0">
              <a:solidFill>
                <a:schemeClr val="tx1">
                  <a:lumMod val="65000"/>
                  <a:lumOff val="35000"/>
                </a:schemeClr>
              </a:solidFill>
            </a:endParaRPr>
          </a:p>
          <a:p>
            <a:pPr marL="285750" indent="-285750" algn="just">
              <a:buFont typeface="Arial" panose="020B0604020202020204" pitchFamily="34" charset="0"/>
              <a:buChar char="•"/>
            </a:pPr>
            <a:r>
              <a:rPr lang="en-GB" sz="1600" dirty="0" smtClean="0">
                <a:solidFill>
                  <a:schemeClr val="tx1">
                    <a:lumMod val="65000"/>
                    <a:lumOff val="35000"/>
                  </a:schemeClr>
                </a:solidFill>
              </a:rPr>
              <a:t>The decision </a:t>
            </a:r>
            <a:r>
              <a:rPr lang="en-GB" sz="1600" dirty="0">
                <a:solidFill>
                  <a:schemeClr val="tx1">
                    <a:lumMod val="65000"/>
                    <a:lumOff val="35000"/>
                  </a:schemeClr>
                </a:solidFill>
              </a:rPr>
              <a:t>on the necessity of </a:t>
            </a:r>
            <a:r>
              <a:rPr lang="en-GB" sz="1600" b="1" u="sng" dirty="0">
                <a:solidFill>
                  <a:schemeClr val="tx1">
                    <a:lumMod val="65000"/>
                    <a:lumOff val="35000"/>
                  </a:schemeClr>
                </a:solidFill>
              </a:rPr>
              <a:t>dismantling the DSL during LS3 </a:t>
            </a:r>
            <a:r>
              <a:rPr lang="en-GB" sz="1600" b="1" u="sng" dirty="0" smtClean="0">
                <a:solidFill>
                  <a:schemeClr val="tx1">
                    <a:lumMod val="65000"/>
                    <a:lumOff val="35000"/>
                  </a:schemeClr>
                </a:solidFill>
              </a:rPr>
              <a:t>should be taken by </a:t>
            </a:r>
            <a:r>
              <a:rPr lang="en-GB" sz="1600" b="1" u="sng" dirty="0">
                <a:solidFill>
                  <a:schemeClr val="tx1">
                    <a:lumMod val="65000"/>
                    <a:lumOff val="35000"/>
                  </a:schemeClr>
                </a:solidFill>
              </a:rPr>
              <a:t>the end of 2017</a:t>
            </a:r>
            <a:r>
              <a:rPr lang="en-GB" sz="1600" dirty="0">
                <a:solidFill>
                  <a:schemeClr val="tx1">
                    <a:lumMod val="65000"/>
                    <a:lumOff val="35000"/>
                  </a:schemeClr>
                </a:solidFill>
              </a:rPr>
              <a:t>. By then, a roadmap on the strategy </a:t>
            </a:r>
            <a:r>
              <a:rPr lang="en-GB" sz="1600" dirty="0" smtClean="0">
                <a:solidFill>
                  <a:schemeClr val="tx1">
                    <a:lumMod val="65000"/>
                    <a:lumOff val="35000"/>
                  </a:schemeClr>
                </a:solidFill>
              </a:rPr>
              <a:t>will be </a:t>
            </a:r>
            <a:r>
              <a:rPr lang="en-GB" sz="1600" dirty="0">
                <a:solidFill>
                  <a:schemeClr val="tx1">
                    <a:lumMod val="65000"/>
                    <a:lumOff val="35000"/>
                  </a:schemeClr>
                </a:solidFill>
              </a:rPr>
              <a:t>proposed to </a:t>
            </a:r>
            <a:r>
              <a:rPr lang="en-GB" sz="1600" dirty="0" smtClean="0">
                <a:solidFill>
                  <a:schemeClr val="tx1">
                    <a:lumMod val="65000"/>
                    <a:lumOff val="35000"/>
                  </a:schemeClr>
                </a:solidFill>
              </a:rPr>
              <a:t>MCF and TCC.   </a:t>
            </a:r>
            <a:endParaRPr lang="en-GB" sz="1600" dirty="0">
              <a:solidFill>
                <a:schemeClr val="tx1">
                  <a:lumMod val="65000"/>
                  <a:lumOff val="35000"/>
                </a:schemeClr>
              </a:solidFill>
            </a:endParaRPr>
          </a:p>
        </p:txBody>
      </p:sp>
      <p:sp>
        <p:nvSpPr>
          <p:cNvPr id="7" name="Rounded Rectangle 6"/>
          <p:cNvSpPr/>
          <p:nvPr/>
        </p:nvSpPr>
        <p:spPr>
          <a:xfrm>
            <a:off x="827584" y="889604"/>
            <a:ext cx="7488832" cy="3572520"/>
          </a:xfrm>
          <a:prstGeom prst="roundRect">
            <a:avLst>
              <a:gd name="adj" fmla="val 378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3450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GB" dirty="0"/>
          </a:p>
        </p:txBody>
      </p:sp>
      <p:sp>
        <p:nvSpPr>
          <p:cNvPr id="3" name="Content Placeholder 2"/>
          <p:cNvSpPr>
            <a:spLocks noGrp="1"/>
          </p:cNvSpPr>
          <p:nvPr>
            <p:ph idx="1"/>
          </p:nvPr>
        </p:nvSpPr>
        <p:spPr>
          <a:xfrm>
            <a:off x="612000" y="987574"/>
            <a:ext cx="7920000" cy="3241525"/>
          </a:xfrm>
        </p:spPr>
        <p:txBody>
          <a:bodyPr>
            <a:normAutofit/>
          </a:bodyPr>
          <a:lstStyle/>
          <a:p>
            <a:pPr marL="0" indent="0" algn="just">
              <a:buNone/>
            </a:pPr>
            <a:r>
              <a:rPr lang="en-US" sz="2000" dirty="0" smtClean="0">
                <a:solidFill>
                  <a:schemeClr val="tx1">
                    <a:lumMod val="65000"/>
                    <a:lumOff val="35000"/>
                  </a:schemeClr>
                </a:solidFill>
              </a:rPr>
              <a:t>The last Internal Circuit Review that took place on the 17</a:t>
            </a:r>
            <a:r>
              <a:rPr lang="en-US" sz="2000" baseline="30000" dirty="0" smtClean="0">
                <a:solidFill>
                  <a:schemeClr val="tx1">
                    <a:lumMod val="65000"/>
                    <a:lumOff val="35000"/>
                  </a:schemeClr>
                </a:solidFill>
              </a:rPr>
              <a:t>th</a:t>
            </a:r>
            <a:r>
              <a:rPr lang="en-US" sz="2000" dirty="0" smtClean="0">
                <a:solidFill>
                  <a:schemeClr val="tx1">
                    <a:lumMod val="65000"/>
                    <a:lumOff val="35000"/>
                  </a:schemeClr>
                </a:solidFill>
              </a:rPr>
              <a:t> of March 2017, turned out to be a really useful exercise that provided many recommendations and statements. Now, after </a:t>
            </a:r>
            <a:r>
              <a:rPr lang="en-US" sz="2000" dirty="0">
                <a:solidFill>
                  <a:schemeClr val="tx1">
                    <a:lumMod val="65000"/>
                    <a:lumOff val="35000"/>
                  </a:schemeClr>
                </a:solidFill>
              </a:rPr>
              <a:t>months of common work together with the relevant work packages at the </a:t>
            </a:r>
            <a:r>
              <a:rPr lang="en-US" sz="2000" b="1" dirty="0">
                <a:solidFill>
                  <a:schemeClr val="tx1">
                    <a:lumMod val="65000"/>
                    <a:lumOff val="35000"/>
                  </a:schemeClr>
                </a:solidFill>
              </a:rPr>
              <a:t>M</a:t>
            </a:r>
            <a:r>
              <a:rPr lang="en-US" sz="2000" dirty="0">
                <a:solidFill>
                  <a:schemeClr val="tx1">
                    <a:lumMod val="65000"/>
                    <a:lumOff val="35000"/>
                  </a:schemeClr>
                </a:solidFill>
              </a:rPr>
              <a:t>agnet </a:t>
            </a:r>
            <a:r>
              <a:rPr lang="en-US" sz="2000" b="1" dirty="0">
                <a:solidFill>
                  <a:schemeClr val="tx1">
                    <a:lumMod val="65000"/>
                    <a:lumOff val="35000"/>
                  </a:schemeClr>
                </a:solidFill>
              </a:rPr>
              <a:t>C</a:t>
            </a:r>
            <a:r>
              <a:rPr lang="en-US" sz="2000" dirty="0">
                <a:solidFill>
                  <a:schemeClr val="tx1">
                    <a:lumMod val="65000"/>
                    <a:lumOff val="35000"/>
                  </a:schemeClr>
                </a:solidFill>
              </a:rPr>
              <a:t>ircuit </a:t>
            </a:r>
            <a:r>
              <a:rPr lang="en-US" sz="2000" b="1" dirty="0" smtClean="0">
                <a:solidFill>
                  <a:schemeClr val="tx1">
                    <a:lumMod val="65000"/>
                    <a:lumOff val="35000"/>
                  </a:schemeClr>
                </a:solidFill>
              </a:rPr>
              <a:t>F</a:t>
            </a:r>
            <a:r>
              <a:rPr lang="en-US" sz="2000" dirty="0" smtClean="0">
                <a:solidFill>
                  <a:schemeClr val="tx1">
                    <a:lumMod val="65000"/>
                    <a:lumOff val="35000"/>
                  </a:schemeClr>
                </a:solidFill>
              </a:rPr>
              <a:t>orum (MCF) </a:t>
            </a:r>
            <a:r>
              <a:rPr lang="en-GB" sz="2000" dirty="0" smtClean="0">
                <a:solidFill>
                  <a:schemeClr val="tx1">
                    <a:lumMod val="65000"/>
                    <a:lumOff val="35000"/>
                  </a:schemeClr>
                </a:solidFill>
              </a:rPr>
              <a:t>(</a:t>
            </a:r>
            <a:r>
              <a:rPr lang="en-US" sz="2000" dirty="0" smtClean="0">
                <a:solidFill>
                  <a:schemeClr val="tx1">
                    <a:lumMod val="65000"/>
                    <a:lumOff val="35000"/>
                  </a:schemeClr>
                </a:solidFill>
              </a:rPr>
              <a:t>since </a:t>
            </a:r>
            <a:r>
              <a:rPr lang="en-US" sz="2000" dirty="0">
                <a:solidFill>
                  <a:schemeClr val="tx1">
                    <a:lumMod val="65000"/>
                    <a:lumOff val="35000"/>
                  </a:schemeClr>
                </a:solidFill>
              </a:rPr>
              <a:t>the review the MCF has </a:t>
            </a:r>
            <a:r>
              <a:rPr lang="en-US" sz="2000" dirty="0" smtClean="0">
                <a:solidFill>
                  <a:schemeClr val="tx1">
                    <a:lumMod val="65000"/>
                    <a:lumOff val="35000"/>
                  </a:schemeClr>
                </a:solidFill>
              </a:rPr>
              <a:t>hosted more </a:t>
            </a:r>
            <a:r>
              <a:rPr lang="en-US" sz="2000" dirty="0">
                <a:solidFill>
                  <a:schemeClr val="tx1">
                    <a:lumMod val="65000"/>
                    <a:lumOff val="35000"/>
                  </a:schemeClr>
                </a:solidFill>
              </a:rPr>
              <a:t>than </a:t>
            </a:r>
            <a:r>
              <a:rPr lang="en-US" sz="2000" b="1" dirty="0" smtClean="0">
                <a:solidFill>
                  <a:schemeClr val="tx1">
                    <a:lumMod val="65000"/>
                    <a:lumOff val="35000"/>
                  </a:schemeClr>
                </a:solidFill>
              </a:rPr>
              <a:t>10</a:t>
            </a:r>
            <a:r>
              <a:rPr lang="en-US" sz="2000" dirty="0" smtClean="0">
                <a:solidFill>
                  <a:schemeClr val="tx1">
                    <a:lumMod val="65000"/>
                    <a:lumOff val="35000"/>
                  </a:schemeClr>
                </a:solidFill>
              </a:rPr>
              <a:t> regular meetings </a:t>
            </a:r>
            <a:r>
              <a:rPr lang="en-US" sz="2000" dirty="0">
                <a:solidFill>
                  <a:schemeClr val="tx1">
                    <a:lumMod val="65000"/>
                    <a:lumOff val="35000"/>
                  </a:schemeClr>
                </a:solidFill>
              </a:rPr>
              <a:t>and </a:t>
            </a:r>
            <a:r>
              <a:rPr lang="en-US" sz="2000" b="1" dirty="0" smtClean="0">
                <a:solidFill>
                  <a:schemeClr val="tx1">
                    <a:lumMod val="65000"/>
                    <a:lumOff val="35000"/>
                  </a:schemeClr>
                </a:solidFill>
              </a:rPr>
              <a:t>7</a:t>
            </a:r>
            <a:r>
              <a:rPr lang="en-US" sz="2000" dirty="0" smtClean="0">
                <a:solidFill>
                  <a:schemeClr val="tx1">
                    <a:lumMod val="65000"/>
                    <a:lumOff val="35000"/>
                  </a:schemeClr>
                </a:solidFill>
              </a:rPr>
              <a:t> topical meeting</a:t>
            </a:r>
            <a:r>
              <a:rPr lang="en-GB" sz="2000" dirty="0" smtClean="0">
                <a:solidFill>
                  <a:schemeClr val="tx1">
                    <a:lumMod val="65000"/>
                    <a:lumOff val="35000"/>
                  </a:schemeClr>
                </a:solidFill>
              </a:rPr>
              <a:t>), there have been changes applied with respect to the previous baseline. This </a:t>
            </a:r>
            <a:r>
              <a:rPr lang="en-GB" sz="2000" dirty="0">
                <a:solidFill>
                  <a:schemeClr val="tx1">
                    <a:lumMod val="65000"/>
                    <a:lumOff val="35000"/>
                  </a:schemeClr>
                </a:solidFill>
              </a:rPr>
              <a:t>presentation summarizes the status of advancements on the different circuits and the </a:t>
            </a:r>
            <a:r>
              <a:rPr lang="en-GB" sz="2000" dirty="0" smtClean="0">
                <a:solidFill>
                  <a:schemeClr val="tx1">
                    <a:lumMod val="65000"/>
                    <a:lumOff val="35000"/>
                  </a:schemeClr>
                </a:solidFill>
              </a:rPr>
              <a:t>follow-up points from </a:t>
            </a:r>
            <a:r>
              <a:rPr lang="en-GB" sz="2000" dirty="0">
                <a:solidFill>
                  <a:schemeClr val="tx1">
                    <a:lumMod val="65000"/>
                    <a:lumOff val="35000"/>
                  </a:schemeClr>
                </a:solidFill>
              </a:rPr>
              <a:t>the R</a:t>
            </a:r>
            <a:r>
              <a:rPr lang="en-GB" sz="2000" dirty="0" smtClean="0">
                <a:solidFill>
                  <a:schemeClr val="tx1">
                    <a:lumMod val="65000"/>
                    <a:lumOff val="35000"/>
                  </a:schemeClr>
                </a:solidFill>
              </a:rPr>
              <a:t>eview.</a:t>
            </a:r>
            <a:endParaRPr lang="en-GB" sz="2000" dirty="0">
              <a:solidFill>
                <a:schemeClr val="tx1">
                  <a:lumMod val="65000"/>
                  <a:lumOff val="35000"/>
                </a:schemeClr>
              </a:solidFill>
            </a:endParaRPr>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6" name="Rounded Rectangle 5"/>
          <p:cNvSpPr/>
          <p:nvPr/>
        </p:nvSpPr>
        <p:spPr>
          <a:xfrm>
            <a:off x="447588" y="855753"/>
            <a:ext cx="8254800" cy="3012142"/>
          </a:xfrm>
          <a:prstGeom prst="roundRect">
            <a:avLst>
              <a:gd name="adj" fmla="val 378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125251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30</a:t>
            </a:fld>
            <a:endParaRPr lang="fr-FR"/>
          </a:p>
        </p:txBody>
      </p:sp>
      <p:sp>
        <p:nvSpPr>
          <p:cNvPr id="10" name="Title 1"/>
          <p:cNvSpPr>
            <a:spLocks noGrp="1"/>
          </p:cNvSpPr>
          <p:nvPr>
            <p:ph type="title"/>
          </p:nvPr>
        </p:nvSpPr>
        <p:spPr>
          <a:xfrm>
            <a:off x="553955" y="69804"/>
            <a:ext cx="7920000" cy="540000"/>
          </a:xfrm>
        </p:spPr>
        <p:txBody>
          <a:bodyPr/>
          <a:lstStyle/>
          <a:p>
            <a:r>
              <a:rPr lang="en-GB" dirty="0"/>
              <a:t>Document co-authored by WP6a and </a:t>
            </a:r>
            <a:r>
              <a:rPr lang="en-GB" dirty="0" smtClean="0"/>
              <a:t>MCF - MS</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1822319701"/>
              </p:ext>
            </p:extLst>
          </p:nvPr>
        </p:nvGraphicFramePr>
        <p:xfrm>
          <a:off x="835613" y="617059"/>
          <a:ext cx="7020776" cy="1990299"/>
        </p:xfrm>
        <a:graphic>
          <a:graphicData uri="http://schemas.openxmlformats.org/drawingml/2006/table">
            <a:tbl>
              <a:tblPr firstRow="1" firstCol="1" bandRow="1">
                <a:tableStyleId>{5C22544A-7EE6-4342-B048-85BDC9FD1C3A}</a:tableStyleId>
              </a:tblPr>
              <a:tblGrid>
                <a:gridCol w="702572">
                  <a:extLst>
                    <a:ext uri="{9D8B030D-6E8A-4147-A177-3AD203B41FA5}">
                      <a16:colId xmlns="" xmlns:a16="http://schemas.microsoft.com/office/drawing/2014/main" val="304744837"/>
                    </a:ext>
                  </a:extLst>
                </a:gridCol>
                <a:gridCol w="1802068">
                  <a:extLst>
                    <a:ext uri="{9D8B030D-6E8A-4147-A177-3AD203B41FA5}">
                      <a16:colId xmlns="" xmlns:a16="http://schemas.microsoft.com/office/drawing/2014/main" val="4060162381"/>
                    </a:ext>
                  </a:extLst>
                </a:gridCol>
                <a:gridCol w="645263">
                  <a:extLst>
                    <a:ext uri="{9D8B030D-6E8A-4147-A177-3AD203B41FA5}">
                      <a16:colId xmlns="" xmlns:a16="http://schemas.microsoft.com/office/drawing/2014/main" val="2450286276"/>
                    </a:ext>
                  </a:extLst>
                </a:gridCol>
                <a:gridCol w="703281">
                  <a:extLst>
                    <a:ext uri="{9D8B030D-6E8A-4147-A177-3AD203B41FA5}">
                      <a16:colId xmlns="" xmlns:a16="http://schemas.microsoft.com/office/drawing/2014/main" val="3977520188"/>
                    </a:ext>
                  </a:extLst>
                </a:gridCol>
                <a:gridCol w="786060">
                  <a:extLst>
                    <a:ext uri="{9D8B030D-6E8A-4147-A177-3AD203B41FA5}">
                      <a16:colId xmlns="" xmlns:a16="http://schemas.microsoft.com/office/drawing/2014/main" val="4863428"/>
                    </a:ext>
                  </a:extLst>
                </a:gridCol>
                <a:gridCol w="703988">
                  <a:extLst>
                    <a:ext uri="{9D8B030D-6E8A-4147-A177-3AD203B41FA5}">
                      <a16:colId xmlns="" xmlns:a16="http://schemas.microsoft.com/office/drawing/2014/main" val="4006536131"/>
                    </a:ext>
                  </a:extLst>
                </a:gridCol>
                <a:gridCol w="660829">
                  <a:extLst>
                    <a:ext uri="{9D8B030D-6E8A-4147-A177-3AD203B41FA5}">
                      <a16:colId xmlns="" xmlns:a16="http://schemas.microsoft.com/office/drawing/2014/main" val="1563892968"/>
                    </a:ext>
                  </a:extLst>
                </a:gridCol>
                <a:gridCol w="1016715">
                  <a:extLst>
                    <a:ext uri="{9D8B030D-6E8A-4147-A177-3AD203B41FA5}">
                      <a16:colId xmlns="" xmlns:a16="http://schemas.microsoft.com/office/drawing/2014/main" val="2754735799"/>
                    </a:ext>
                  </a:extLst>
                </a:gridCol>
              </a:tblGrid>
              <a:tr h="398060">
                <a:tc>
                  <a:txBody>
                    <a:bodyPr/>
                    <a:lstStyle/>
                    <a:p>
                      <a:pPr algn="ctr">
                        <a:spcBef>
                          <a:spcPts val="200"/>
                        </a:spcBef>
                        <a:spcAft>
                          <a:spcPts val="200"/>
                        </a:spcAft>
                      </a:pPr>
                      <a:r>
                        <a:rPr lang="en-GB" sz="1000" kern="1400" dirty="0">
                          <a:effectLst/>
                        </a:rPr>
                        <a:t>Magnet</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Circuit type</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Current (A)</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err="1">
                          <a:effectLst/>
                        </a:rPr>
                        <a:t>Feedbox</a:t>
                      </a:r>
                      <a:endParaRPr lang="en-GB" sz="1000" kern="1400" dirty="0">
                        <a:effectLst/>
                      </a:endParaRPr>
                    </a:p>
                    <a:p>
                      <a:pPr algn="ctr">
                        <a:spcBef>
                          <a:spcPts val="200"/>
                        </a:spcBef>
                        <a:spcAft>
                          <a:spcPts val="200"/>
                        </a:spcAft>
                      </a:pPr>
                      <a:r>
                        <a:rPr lang="en-GB" sz="1000" kern="1400" dirty="0">
                          <a:effectLst/>
                        </a:rPr>
                        <a:t>Type</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Lead</a:t>
                      </a:r>
                    </a:p>
                    <a:p>
                      <a:pPr algn="ctr">
                        <a:spcBef>
                          <a:spcPts val="200"/>
                        </a:spcBef>
                        <a:spcAft>
                          <a:spcPts val="200"/>
                        </a:spcAft>
                      </a:pPr>
                      <a:r>
                        <a:rPr lang="en-GB" sz="1000" kern="1400" dirty="0">
                          <a:effectLst/>
                        </a:rPr>
                        <a:t>Type</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N</a:t>
                      </a:r>
                      <a:r>
                        <a:rPr lang="en-GB" sz="1000" kern="1400" baseline="-25000" dirty="0">
                          <a:effectLst/>
                        </a:rPr>
                        <a:t>TOT</a:t>
                      </a:r>
                      <a:endParaRPr lang="en-GB" sz="1000" kern="1400" dirty="0">
                        <a:effectLst/>
                      </a:endParaRPr>
                    </a:p>
                    <a:p>
                      <a:pPr algn="ctr">
                        <a:spcBef>
                          <a:spcPts val="200"/>
                        </a:spcBef>
                        <a:spcAft>
                          <a:spcPts val="200"/>
                        </a:spcAft>
                      </a:pPr>
                      <a:r>
                        <a:rPr lang="en-GB" sz="1000" kern="1400" dirty="0">
                          <a:effectLst/>
                        </a:rPr>
                        <a:t>leads</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SC Link</a:t>
                      </a:r>
                    </a:p>
                    <a:p>
                      <a:pPr algn="ctr">
                        <a:spcBef>
                          <a:spcPts val="200"/>
                        </a:spcBef>
                        <a:spcAft>
                          <a:spcPts val="200"/>
                        </a:spcAft>
                      </a:pPr>
                      <a:r>
                        <a:rPr lang="en-GB" sz="1000" kern="1400" dirty="0">
                          <a:effectLst/>
                        </a:rPr>
                        <a:t>Type</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ctr">
                        <a:spcBef>
                          <a:spcPts val="200"/>
                        </a:spcBef>
                        <a:spcAft>
                          <a:spcPts val="200"/>
                        </a:spcAft>
                      </a:pPr>
                      <a:r>
                        <a:rPr lang="en-GB" sz="1000" kern="1400" dirty="0">
                          <a:effectLst/>
                        </a:rPr>
                        <a:t>N</a:t>
                      </a:r>
                      <a:r>
                        <a:rPr lang="en-GB" sz="1000" kern="1400" baseline="-25000" dirty="0">
                          <a:effectLst/>
                        </a:rPr>
                        <a:t>TOT</a:t>
                      </a:r>
                      <a:r>
                        <a:rPr lang="en-GB" sz="1000" kern="1400" dirty="0">
                          <a:effectLst/>
                        </a:rPr>
                        <a:t> cables</a:t>
                      </a:r>
                    </a:p>
                    <a:p>
                      <a:pPr algn="ctr">
                        <a:spcBef>
                          <a:spcPts val="200"/>
                        </a:spcBef>
                        <a:spcAft>
                          <a:spcPts val="200"/>
                        </a:spcAft>
                      </a:pPr>
                      <a:r>
                        <a:rPr lang="en-GB" sz="1000" kern="1400" dirty="0">
                          <a:effectLst/>
                        </a:rPr>
                        <a:t>in the SC link</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extLst>
                  <a:ext uri="{0D108BD9-81ED-4DB2-BD59-A6C34878D82A}">
                    <a16:rowId xmlns="" xmlns:a16="http://schemas.microsoft.com/office/drawing/2014/main" val="1750901413"/>
                  </a:ext>
                </a:extLst>
              </a:tr>
              <a:tr h="170597">
                <a:tc>
                  <a:txBody>
                    <a:bodyPr/>
                    <a:lstStyle/>
                    <a:p>
                      <a:pPr algn="ctr">
                        <a:spcBef>
                          <a:spcPts val="200"/>
                        </a:spcBef>
                        <a:spcAft>
                          <a:spcPts val="200"/>
                        </a:spcAft>
                      </a:pPr>
                      <a:r>
                        <a:rPr lang="en-GB" sz="1000" kern="1400" dirty="0">
                          <a:effectLst/>
                        </a:rPr>
                        <a:t>MQY</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Q4 Quadrupole</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6000</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*DFBL</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HTS*</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3</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*DSL</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3*</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202099764"/>
                  </a:ext>
                </a:extLst>
              </a:tr>
              <a:tr h="398060">
                <a:tc>
                  <a:txBody>
                    <a:bodyPr/>
                    <a:lstStyle/>
                    <a:p>
                      <a:pPr algn="ctr">
                        <a:spcBef>
                          <a:spcPts val="200"/>
                        </a:spcBef>
                        <a:spcAft>
                          <a:spcPts val="200"/>
                        </a:spcAft>
                      </a:pPr>
                      <a:r>
                        <a:rPr lang="en-GB" sz="1000" kern="1400" dirty="0">
                          <a:effectLst/>
                        </a:rPr>
                        <a:t>MCBY</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Q4 Correctors</a:t>
                      </a:r>
                    </a:p>
                    <a:p>
                      <a:pPr algn="just">
                        <a:spcBef>
                          <a:spcPts val="200"/>
                        </a:spcBef>
                        <a:spcAft>
                          <a:spcPts val="200"/>
                        </a:spcAft>
                      </a:pPr>
                      <a:r>
                        <a:rPr lang="en-GB" sz="1000" kern="1400">
                          <a:effectLst/>
                        </a:rPr>
                        <a:t> </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120</a:t>
                      </a:r>
                    </a:p>
                    <a:p>
                      <a:pPr algn="ctr">
                        <a:spcBef>
                          <a:spcPts val="200"/>
                        </a:spcBef>
                        <a:spcAft>
                          <a:spcPts val="200"/>
                        </a:spcAft>
                      </a:pPr>
                      <a:r>
                        <a:rPr lang="en-GB" sz="1000" kern="1400">
                          <a:effectLst/>
                        </a:rPr>
                        <a:t>120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*DFBL</a:t>
                      </a:r>
                    </a:p>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Resistive*</a:t>
                      </a:r>
                    </a:p>
                    <a:p>
                      <a:pPr algn="ctr">
                        <a:spcBef>
                          <a:spcPts val="200"/>
                        </a:spcBef>
                        <a:spcAft>
                          <a:spcPts val="200"/>
                        </a:spcAft>
                      </a:pPr>
                      <a:r>
                        <a:rPr lang="en-GB" sz="1000" kern="1400">
                          <a:effectLst/>
                        </a:rPr>
                        <a:t>Local**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a:t>
                      </a:r>
                    </a:p>
                    <a:p>
                      <a:pPr algn="ctr">
                        <a:spcBef>
                          <a:spcPts val="200"/>
                        </a:spcBef>
                        <a:spcAft>
                          <a:spcPts val="200"/>
                        </a:spcAft>
                      </a:pPr>
                      <a:r>
                        <a:rPr lang="en-GB" sz="1000" kern="1400">
                          <a:effectLst/>
                        </a:rPr>
                        <a:t>4</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DSL</a:t>
                      </a:r>
                    </a:p>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a:t>
                      </a:r>
                    </a:p>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85252660"/>
                  </a:ext>
                </a:extLst>
              </a:tr>
              <a:tr h="170597">
                <a:tc>
                  <a:txBody>
                    <a:bodyPr/>
                    <a:lstStyle/>
                    <a:p>
                      <a:pPr algn="ctr">
                        <a:spcBef>
                          <a:spcPts val="200"/>
                        </a:spcBef>
                        <a:spcAft>
                          <a:spcPts val="200"/>
                        </a:spcAft>
                      </a:pPr>
                      <a:r>
                        <a:rPr lang="en-GB" sz="1000" kern="1400" dirty="0">
                          <a:effectLst/>
                        </a:rPr>
                        <a:t>MQY</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Q5 Quadrupole</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6000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*DFBL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HTS*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3</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*DSL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3*</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937976985"/>
                  </a:ext>
                </a:extLst>
              </a:tr>
              <a:tr h="170597">
                <a:tc>
                  <a:txBody>
                    <a:bodyPr/>
                    <a:lstStyle/>
                    <a:p>
                      <a:pPr algn="ctr">
                        <a:spcBef>
                          <a:spcPts val="200"/>
                        </a:spcBef>
                        <a:spcAft>
                          <a:spcPts val="200"/>
                        </a:spcAft>
                      </a:pPr>
                      <a:r>
                        <a:rPr lang="en-GB" sz="1000" kern="1400" dirty="0">
                          <a:effectLst/>
                        </a:rPr>
                        <a:t>MCBY</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Q5 Correctors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Local**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552495547"/>
                  </a:ext>
                </a:extLst>
              </a:tr>
              <a:tr h="170597">
                <a:tc>
                  <a:txBody>
                    <a:bodyPr/>
                    <a:lstStyle/>
                    <a:p>
                      <a:pPr algn="ctr">
                        <a:spcBef>
                          <a:spcPts val="200"/>
                        </a:spcBef>
                        <a:spcAft>
                          <a:spcPts val="200"/>
                        </a:spcAft>
                      </a:pPr>
                      <a:r>
                        <a:rPr lang="en-GB" sz="1000" kern="1400" dirty="0">
                          <a:effectLst/>
                        </a:rPr>
                        <a:t>MQML</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Q6 Quadrupole</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6000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*DFBL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HTS*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3</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*DSL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3*</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841180911"/>
                  </a:ext>
                </a:extLst>
              </a:tr>
              <a:tr h="170597">
                <a:tc>
                  <a:txBody>
                    <a:bodyPr/>
                    <a:lstStyle/>
                    <a:p>
                      <a:pPr algn="ctr">
                        <a:spcBef>
                          <a:spcPts val="200"/>
                        </a:spcBef>
                        <a:spcAft>
                          <a:spcPts val="200"/>
                        </a:spcAft>
                      </a:pPr>
                      <a:r>
                        <a:rPr lang="en-GB" sz="1000" kern="1400" dirty="0">
                          <a:effectLst/>
                        </a:rPr>
                        <a:t>MCBC</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Q6 Correctors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120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Local**</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4</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508491903"/>
                  </a:ext>
                </a:extLst>
              </a:tr>
              <a:tr h="170597">
                <a:tc>
                  <a:txBody>
                    <a:bodyPr/>
                    <a:lstStyle/>
                    <a:p>
                      <a:pPr algn="ctr">
                        <a:spcBef>
                          <a:spcPts val="200"/>
                        </a:spcBef>
                        <a:spcAft>
                          <a:spcPts val="200"/>
                        </a:spcAft>
                      </a:pPr>
                      <a:r>
                        <a:rPr lang="en-GB" sz="1000" kern="1400" dirty="0">
                          <a:effectLst/>
                        </a:rPr>
                        <a:t>MCBRD</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D2 Correctors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600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DFHM</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HTS***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8</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DSH</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8***</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1250039916"/>
                  </a:ext>
                </a:extLst>
              </a:tr>
              <a:tr h="170597">
                <a:tc>
                  <a:txBody>
                    <a:bodyPr/>
                    <a:lstStyle/>
                    <a:p>
                      <a:pPr algn="ctr">
                        <a:spcBef>
                          <a:spcPts val="200"/>
                        </a:spcBef>
                        <a:spcAft>
                          <a:spcPts val="200"/>
                        </a:spcAft>
                      </a:pPr>
                      <a:r>
                        <a:rPr lang="en-GB" sz="1000" kern="1400" dirty="0">
                          <a:effectLst/>
                        </a:rPr>
                        <a:t>MBRD</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solidFill>
                      <a:schemeClr val="tx2"/>
                    </a:solidFill>
                  </a:tcPr>
                </a:tc>
                <a:tc>
                  <a:txBody>
                    <a:bodyPr/>
                    <a:lstStyle/>
                    <a:p>
                      <a:pPr algn="just">
                        <a:spcBef>
                          <a:spcPts val="200"/>
                        </a:spcBef>
                        <a:spcAft>
                          <a:spcPts val="200"/>
                        </a:spcAft>
                      </a:pPr>
                      <a:r>
                        <a:rPr lang="en-GB" sz="1000" kern="1400">
                          <a:effectLst/>
                        </a:rPr>
                        <a:t>D2 Recombination Dipole</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13000</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DFHM</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HTS***</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2</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a:effectLst/>
                        </a:rPr>
                        <a:t>DSH</a:t>
                      </a:r>
                      <a:endParaRPr lang="en-GB" sz="10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Bef>
                          <a:spcPts val="200"/>
                        </a:spcBef>
                        <a:spcAft>
                          <a:spcPts val="200"/>
                        </a:spcAft>
                      </a:pPr>
                      <a:r>
                        <a:rPr lang="en-GB" sz="1000" kern="1400" dirty="0">
                          <a:effectLst/>
                        </a:rPr>
                        <a:t>2***</a:t>
                      </a:r>
                      <a:endParaRPr lang="en-GB" sz="10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 xmlns:a16="http://schemas.microsoft.com/office/drawing/2014/main" val="3586926348"/>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76367356"/>
              </p:ext>
            </p:extLst>
          </p:nvPr>
        </p:nvGraphicFramePr>
        <p:xfrm>
          <a:off x="683568" y="2785308"/>
          <a:ext cx="7560837" cy="2346960"/>
        </p:xfrm>
        <a:graphic>
          <a:graphicData uri="http://schemas.openxmlformats.org/drawingml/2006/table">
            <a:tbl>
              <a:tblPr firstRow="1" bandRow="1">
                <a:tableStyleId>{5C22544A-7EE6-4342-B048-85BDC9FD1C3A}</a:tableStyleId>
              </a:tblPr>
              <a:tblGrid>
                <a:gridCol w="840093">
                  <a:extLst>
                    <a:ext uri="{9D8B030D-6E8A-4147-A177-3AD203B41FA5}">
                      <a16:colId xmlns="" xmlns:a16="http://schemas.microsoft.com/office/drawing/2014/main" val="42267148"/>
                    </a:ext>
                  </a:extLst>
                </a:gridCol>
                <a:gridCol w="840093">
                  <a:extLst>
                    <a:ext uri="{9D8B030D-6E8A-4147-A177-3AD203B41FA5}">
                      <a16:colId xmlns="" xmlns:a16="http://schemas.microsoft.com/office/drawing/2014/main" val="1879771997"/>
                    </a:ext>
                  </a:extLst>
                </a:gridCol>
                <a:gridCol w="840093">
                  <a:extLst>
                    <a:ext uri="{9D8B030D-6E8A-4147-A177-3AD203B41FA5}">
                      <a16:colId xmlns="" xmlns:a16="http://schemas.microsoft.com/office/drawing/2014/main" val="3581249516"/>
                    </a:ext>
                  </a:extLst>
                </a:gridCol>
                <a:gridCol w="840093">
                  <a:extLst>
                    <a:ext uri="{9D8B030D-6E8A-4147-A177-3AD203B41FA5}">
                      <a16:colId xmlns="" xmlns:a16="http://schemas.microsoft.com/office/drawing/2014/main" val="3261477500"/>
                    </a:ext>
                  </a:extLst>
                </a:gridCol>
                <a:gridCol w="840093">
                  <a:extLst>
                    <a:ext uri="{9D8B030D-6E8A-4147-A177-3AD203B41FA5}">
                      <a16:colId xmlns="" xmlns:a16="http://schemas.microsoft.com/office/drawing/2014/main" val="1062068902"/>
                    </a:ext>
                  </a:extLst>
                </a:gridCol>
                <a:gridCol w="840093">
                  <a:extLst>
                    <a:ext uri="{9D8B030D-6E8A-4147-A177-3AD203B41FA5}">
                      <a16:colId xmlns="" xmlns:a16="http://schemas.microsoft.com/office/drawing/2014/main" val="18244336"/>
                    </a:ext>
                  </a:extLst>
                </a:gridCol>
                <a:gridCol w="840093">
                  <a:extLst>
                    <a:ext uri="{9D8B030D-6E8A-4147-A177-3AD203B41FA5}">
                      <a16:colId xmlns="" xmlns:a16="http://schemas.microsoft.com/office/drawing/2014/main" val="1098181324"/>
                    </a:ext>
                  </a:extLst>
                </a:gridCol>
                <a:gridCol w="840093">
                  <a:extLst>
                    <a:ext uri="{9D8B030D-6E8A-4147-A177-3AD203B41FA5}">
                      <a16:colId xmlns="" xmlns:a16="http://schemas.microsoft.com/office/drawing/2014/main" val="1974061051"/>
                    </a:ext>
                  </a:extLst>
                </a:gridCol>
                <a:gridCol w="840093">
                  <a:extLst>
                    <a:ext uri="{9D8B030D-6E8A-4147-A177-3AD203B41FA5}">
                      <a16:colId xmlns="" xmlns:a16="http://schemas.microsoft.com/office/drawing/2014/main" val="1314933727"/>
                    </a:ext>
                  </a:extLst>
                </a:gridCol>
              </a:tblGrid>
              <a:tr h="0">
                <a:tc rowSpan="2">
                  <a:txBody>
                    <a:bodyPr/>
                    <a:lstStyle/>
                    <a:p>
                      <a:pPr algn="ctr"/>
                      <a:r>
                        <a:rPr lang="en-US" sz="800" dirty="0" smtClean="0"/>
                        <a:t>Circuit</a:t>
                      </a:r>
                      <a:endParaRPr lang="en-GB" sz="800" dirty="0"/>
                    </a:p>
                  </a:txBody>
                  <a:tcPr anchor="ctr">
                    <a:solidFill>
                      <a:schemeClr val="tx2"/>
                    </a:solidFill>
                  </a:tcPr>
                </a:tc>
                <a:tc rowSpan="2">
                  <a:txBody>
                    <a:bodyPr/>
                    <a:lstStyle/>
                    <a:p>
                      <a:pPr algn="ctr"/>
                      <a:r>
                        <a:rPr lang="en-US" sz="800" dirty="0" smtClean="0"/>
                        <a:t>Rating (A)</a:t>
                      </a:r>
                      <a:endParaRPr lang="en-GB" sz="800" dirty="0"/>
                    </a:p>
                  </a:txBody>
                  <a:tcPr anchor="ctr">
                    <a:solidFill>
                      <a:schemeClr val="tx2"/>
                    </a:solidFill>
                  </a:tcPr>
                </a:tc>
                <a:tc rowSpan="2">
                  <a:txBody>
                    <a:bodyPr/>
                    <a:lstStyle/>
                    <a:p>
                      <a:pPr algn="ctr"/>
                      <a:r>
                        <a:rPr lang="en-US" sz="800" dirty="0" smtClean="0"/>
                        <a:t>Worst case V to </a:t>
                      </a:r>
                      <a:r>
                        <a:rPr lang="en-US" sz="800" dirty="0" err="1" smtClean="0"/>
                        <a:t>Gnd</a:t>
                      </a:r>
                      <a:r>
                        <a:rPr lang="en-US" sz="800" dirty="0" smtClean="0"/>
                        <a:t> (V)</a:t>
                      </a:r>
                      <a:endParaRPr lang="en-GB" sz="800" dirty="0"/>
                    </a:p>
                  </a:txBody>
                  <a:tcPr anchor="ctr">
                    <a:solidFill>
                      <a:schemeClr val="tx2"/>
                    </a:solidFill>
                  </a:tcPr>
                </a:tc>
                <a:tc gridSpan="2">
                  <a:txBody>
                    <a:bodyPr/>
                    <a:lstStyle/>
                    <a:p>
                      <a:pPr algn="ctr"/>
                      <a:r>
                        <a:rPr lang="en-US" sz="800" dirty="0" smtClean="0"/>
                        <a:t>Acceptance</a:t>
                      </a:r>
                      <a:endParaRPr lang="en-GB" sz="800" dirty="0"/>
                    </a:p>
                  </a:txBody>
                  <a:tcPr anchor="ctr">
                    <a:solidFill>
                      <a:schemeClr val="tx2"/>
                    </a:solidFill>
                  </a:tcPr>
                </a:tc>
                <a:tc hMerge="1">
                  <a:txBody>
                    <a:bodyPr/>
                    <a:lstStyle/>
                    <a:p>
                      <a:pPr algn="ctr"/>
                      <a:endParaRPr lang="en-GB" sz="1100" dirty="0"/>
                    </a:p>
                  </a:txBody>
                  <a:tcPr anchor="ctr"/>
                </a:tc>
                <a:tc gridSpan="2">
                  <a:txBody>
                    <a:bodyPr/>
                    <a:lstStyle/>
                    <a:p>
                      <a:pPr algn="ctr"/>
                      <a:r>
                        <a:rPr lang="en-US" sz="800" dirty="0" smtClean="0"/>
                        <a:t>Installation</a:t>
                      </a:r>
                      <a:endParaRPr lang="en-GB" sz="800" dirty="0"/>
                    </a:p>
                  </a:txBody>
                  <a:tcPr anchor="ctr">
                    <a:solidFill>
                      <a:schemeClr val="tx2"/>
                    </a:solidFill>
                  </a:tcPr>
                </a:tc>
                <a:tc hMerge="1">
                  <a:txBody>
                    <a:bodyPr/>
                    <a:lstStyle/>
                    <a:p>
                      <a:pPr algn="ctr"/>
                      <a:endParaRPr lang="en-GB" sz="1100" dirty="0"/>
                    </a:p>
                  </a:txBody>
                  <a:tcPr anchor="ctr"/>
                </a:tc>
                <a:tc rowSpan="2">
                  <a:txBody>
                    <a:bodyPr/>
                    <a:lstStyle/>
                    <a:p>
                      <a:pPr algn="ctr"/>
                      <a:r>
                        <a:rPr lang="en-US" sz="800" dirty="0" smtClean="0"/>
                        <a:t>Current (µA)</a:t>
                      </a:r>
                      <a:endParaRPr lang="en-GB" sz="800" dirty="0"/>
                    </a:p>
                  </a:txBody>
                  <a:tcPr anchor="ctr">
                    <a:solidFill>
                      <a:schemeClr val="tx2"/>
                    </a:solidFill>
                  </a:tcPr>
                </a:tc>
                <a:tc rowSpan="2">
                  <a:txBody>
                    <a:bodyPr/>
                    <a:lstStyle/>
                    <a:p>
                      <a:pPr algn="ctr"/>
                      <a:r>
                        <a:rPr lang="en-US" sz="800" dirty="0" smtClean="0"/>
                        <a:t>Time (s)</a:t>
                      </a:r>
                      <a:endParaRPr lang="en-GB" sz="800" dirty="0"/>
                    </a:p>
                  </a:txBody>
                  <a:tcPr anchor="ctr">
                    <a:solidFill>
                      <a:schemeClr val="tx2"/>
                    </a:solidFill>
                  </a:tcPr>
                </a:tc>
                <a:extLst>
                  <a:ext uri="{0D108BD9-81ED-4DB2-BD59-A6C34878D82A}">
                    <a16:rowId xmlns="" xmlns:a16="http://schemas.microsoft.com/office/drawing/2014/main" val="2859493065"/>
                  </a:ext>
                </a:extLst>
              </a:tr>
              <a:tr h="0">
                <a:tc vMerge="1">
                  <a:txBody>
                    <a:bodyPr/>
                    <a:lstStyle/>
                    <a:p>
                      <a:pPr algn="ctr"/>
                      <a:endParaRPr lang="en-GB" sz="1100" dirty="0"/>
                    </a:p>
                  </a:txBody>
                  <a:tcPr anchor="ctr"/>
                </a:tc>
                <a:tc vMerge="1">
                  <a:txBody>
                    <a:bodyPr/>
                    <a:lstStyle/>
                    <a:p>
                      <a:pPr algn="ctr"/>
                      <a:endParaRPr lang="en-GB" sz="1100" dirty="0"/>
                    </a:p>
                  </a:txBody>
                  <a:tcPr anchor="ctr"/>
                </a:tc>
                <a:tc vMerge="1">
                  <a:txBody>
                    <a:bodyPr/>
                    <a:lstStyle/>
                    <a:p>
                      <a:pPr algn="ctr"/>
                      <a:endParaRPr lang="en-GB" sz="1100" dirty="0"/>
                    </a:p>
                  </a:txBody>
                  <a:tcPr anchor="ctr"/>
                </a:tc>
                <a:tc>
                  <a:txBody>
                    <a:bodyPr/>
                    <a:lstStyle/>
                    <a:p>
                      <a:pPr algn="ctr"/>
                      <a:r>
                        <a:rPr lang="en-US" sz="800" dirty="0" smtClean="0">
                          <a:solidFill>
                            <a:schemeClr val="bg1"/>
                          </a:solidFill>
                        </a:rPr>
                        <a:t>RT</a:t>
                      </a:r>
                      <a:endParaRPr lang="en-GB" sz="800" dirty="0">
                        <a:solidFill>
                          <a:schemeClr val="bg1"/>
                        </a:solidFill>
                      </a:endParaRPr>
                    </a:p>
                  </a:txBody>
                  <a:tcPr anchor="ctr">
                    <a:solidFill>
                      <a:schemeClr val="tx2"/>
                    </a:solidFill>
                  </a:tcPr>
                </a:tc>
                <a:tc>
                  <a:txBody>
                    <a:bodyPr/>
                    <a:lstStyle/>
                    <a:p>
                      <a:pPr algn="ctr"/>
                      <a:r>
                        <a:rPr lang="en-US" sz="800" dirty="0" smtClean="0">
                          <a:solidFill>
                            <a:schemeClr val="bg1"/>
                          </a:solidFill>
                        </a:rPr>
                        <a:t>NOC</a:t>
                      </a:r>
                      <a:endParaRPr lang="en-GB" sz="800" dirty="0">
                        <a:solidFill>
                          <a:schemeClr val="bg1"/>
                        </a:solidFill>
                      </a:endParaRPr>
                    </a:p>
                  </a:txBody>
                  <a:tcPr anchor="ctr">
                    <a:solidFill>
                      <a:schemeClr val="tx2"/>
                    </a:solidFill>
                  </a:tcPr>
                </a:tc>
                <a:tc>
                  <a:txBody>
                    <a:bodyPr/>
                    <a:lstStyle/>
                    <a:p>
                      <a:pPr algn="ctr"/>
                      <a:r>
                        <a:rPr lang="en-US" sz="800" dirty="0" smtClean="0">
                          <a:solidFill>
                            <a:schemeClr val="bg1"/>
                          </a:solidFill>
                        </a:rPr>
                        <a:t>RT</a:t>
                      </a:r>
                      <a:endParaRPr lang="en-GB" sz="800" dirty="0">
                        <a:solidFill>
                          <a:schemeClr val="bg1"/>
                        </a:solidFill>
                      </a:endParaRPr>
                    </a:p>
                  </a:txBody>
                  <a:tcPr anchor="ctr">
                    <a:solidFill>
                      <a:schemeClr val="tx2"/>
                    </a:solidFill>
                  </a:tcPr>
                </a:tc>
                <a:tc>
                  <a:txBody>
                    <a:bodyPr/>
                    <a:lstStyle/>
                    <a:p>
                      <a:pPr algn="ctr"/>
                      <a:r>
                        <a:rPr lang="en-US" sz="800" dirty="0" smtClean="0">
                          <a:solidFill>
                            <a:schemeClr val="bg1"/>
                          </a:solidFill>
                        </a:rPr>
                        <a:t>NOC</a:t>
                      </a:r>
                      <a:endParaRPr lang="en-GB" sz="800" dirty="0">
                        <a:solidFill>
                          <a:schemeClr val="bg1"/>
                        </a:solidFill>
                      </a:endParaRPr>
                    </a:p>
                  </a:txBody>
                  <a:tcPr anchor="ctr">
                    <a:solidFill>
                      <a:schemeClr val="tx2"/>
                    </a:solidFill>
                  </a:tcPr>
                </a:tc>
                <a:tc vMerge="1">
                  <a:txBody>
                    <a:bodyPr/>
                    <a:lstStyle/>
                    <a:p>
                      <a:pPr algn="ctr"/>
                      <a:endParaRPr lang="en-GB" sz="1100" dirty="0"/>
                    </a:p>
                  </a:txBody>
                  <a:tcPr anchor="ctr">
                    <a:solidFill>
                      <a:schemeClr val="tx2"/>
                    </a:solidFill>
                  </a:tcPr>
                </a:tc>
                <a:tc vMerge="1">
                  <a:txBody>
                    <a:bodyPr/>
                    <a:lstStyle/>
                    <a:p>
                      <a:pPr algn="ctr"/>
                      <a:endParaRPr lang="en-GB" sz="1100" dirty="0"/>
                    </a:p>
                  </a:txBody>
                  <a:tcPr anchor="ctr">
                    <a:solidFill>
                      <a:schemeClr val="tx2"/>
                    </a:solidFill>
                  </a:tcPr>
                </a:tc>
                <a:extLst>
                  <a:ext uri="{0D108BD9-81ED-4DB2-BD59-A6C34878D82A}">
                    <a16:rowId xmlns="" xmlns:a16="http://schemas.microsoft.com/office/drawing/2014/main" val="1373017899"/>
                  </a:ext>
                </a:extLst>
              </a:tr>
              <a:tr h="0">
                <a:tc>
                  <a:txBody>
                    <a:bodyPr/>
                    <a:lstStyle/>
                    <a:p>
                      <a:pPr algn="ctr"/>
                      <a:r>
                        <a:rPr lang="en-US" sz="800" b="1" dirty="0" smtClean="0"/>
                        <a:t>D2</a:t>
                      </a:r>
                      <a:endParaRPr lang="en-GB" sz="800" b="1" dirty="0"/>
                    </a:p>
                  </a:txBody>
                  <a:tcPr anchor="ctr"/>
                </a:tc>
                <a:tc>
                  <a:txBody>
                    <a:bodyPr/>
                    <a:lstStyle/>
                    <a:p>
                      <a:pPr algn="ctr"/>
                      <a:r>
                        <a:rPr lang="en-US" sz="800" b="1" dirty="0" smtClean="0"/>
                        <a:t>13000</a:t>
                      </a:r>
                      <a:endParaRPr lang="en-GB" sz="800" b="1" dirty="0"/>
                    </a:p>
                  </a:txBody>
                  <a:tcPr anchor="ctr"/>
                </a:tc>
                <a:tc>
                  <a:txBody>
                    <a:bodyPr/>
                    <a:lstStyle/>
                    <a:p>
                      <a:pPr algn="ctr"/>
                      <a:r>
                        <a:rPr lang="en-US" sz="800" b="1" dirty="0" smtClean="0"/>
                        <a:t>110</a:t>
                      </a:r>
                      <a:endParaRPr lang="en-GB" sz="800" b="1" dirty="0"/>
                    </a:p>
                  </a:txBody>
                  <a:tcPr anchor="ctr"/>
                </a:tc>
                <a:tc>
                  <a:txBody>
                    <a:bodyPr/>
                    <a:lstStyle/>
                    <a:p>
                      <a:pPr algn="ctr"/>
                      <a:r>
                        <a:rPr lang="en-US" sz="800" b="1" dirty="0" smtClean="0"/>
                        <a:t>1440</a:t>
                      </a:r>
                      <a:endParaRPr lang="en-GB" sz="800" b="1" dirty="0"/>
                    </a:p>
                  </a:txBody>
                  <a:tcPr anchor="ctr"/>
                </a:tc>
                <a:tc>
                  <a:txBody>
                    <a:bodyPr/>
                    <a:lstStyle/>
                    <a:p>
                      <a:pPr algn="ctr"/>
                      <a:r>
                        <a:rPr lang="en-US" sz="800" b="1" dirty="0" smtClean="0"/>
                        <a:t>720</a:t>
                      </a:r>
                      <a:endParaRPr lang="en-GB" sz="800" b="1" dirty="0"/>
                    </a:p>
                  </a:txBody>
                  <a:tcPr anchor="ctr"/>
                </a:tc>
                <a:tc>
                  <a:txBody>
                    <a:bodyPr/>
                    <a:lstStyle/>
                    <a:p>
                      <a:pPr algn="ctr"/>
                      <a:r>
                        <a:rPr lang="en-US" sz="800" b="1" dirty="0" smtClean="0"/>
                        <a:t>335</a:t>
                      </a:r>
                      <a:endParaRPr lang="en-GB" sz="800" b="1" dirty="0"/>
                    </a:p>
                  </a:txBody>
                  <a:tcPr anchor="ctr"/>
                </a:tc>
                <a:tc>
                  <a:txBody>
                    <a:bodyPr/>
                    <a:lstStyle/>
                    <a:p>
                      <a:pPr algn="ctr"/>
                      <a:r>
                        <a:rPr lang="en-US" sz="800" b="1" dirty="0" smtClean="0"/>
                        <a:t>705</a:t>
                      </a:r>
                      <a:endParaRPr lang="en-GB" sz="800" b="1" dirty="0"/>
                    </a:p>
                  </a:txBody>
                  <a:tcPr anchor="ctr"/>
                </a:tc>
                <a:tc>
                  <a:txBody>
                    <a:bodyPr/>
                    <a:lstStyle/>
                    <a:p>
                      <a:pPr algn="ctr"/>
                      <a:r>
                        <a:rPr lang="en-US" sz="800" b="1" dirty="0" smtClean="0"/>
                        <a:t>10</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637355317"/>
                  </a:ext>
                </a:extLst>
              </a:tr>
              <a:tr h="0">
                <a:tc>
                  <a:txBody>
                    <a:bodyPr/>
                    <a:lstStyle/>
                    <a:p>
                      <a:pPr algn="ctr"/>
                      <a:r>
                        <a:rPr lang="en-US" sz="800" b="1" dirty="0" smtClean="0"/>
                        <a:t>D2 Corr.</a:t>
                      </a:r>
                      <a:endParaRPr lang="en-GB" sz="800" b="1" dirty="0"/>
                    </a:p>
                  </a:txBody>
                  <a:tcPr anchor="ctr"/>
                </a:tc>
                <a:tc>
                  <a:txBody>
                    <a:bodyPr/>
                    <a:lstStyle/>
                    <a:p>
                      <a:pPr algn="ctr"/>
                      <a:r>
                        <a:rPr lang="en-US" sz="800" b="1" dirty="0" smtClean="0"/>
                        <a:t>600</a:t>
                      </a:r>
                      <a:endParaRPr lang="en-GB" sz="800" b="1" dirty="0"/>
                    </a:p>
                  </a:txBody>
                  <a:tcPr anchor="ctr"/>
                </a:tc>
                <a:tc>
                  <a:txBody>
                    <a:bodyPr/>
                    <a:lstStyle/>
                    <a:p>
                      <a:pPr algn="ctr"/>
                      <a:r>
                        <a:rPr lang="en-US" sz="800" b="1" dirty="0" smtClean="0"/>
                        <a:t>660</a:t>
                      </a:r>
                      <a:endParaRPr lang="en-GB" sz="800" b="1" dirty="0"/>
                    </a:p>
                  </a:txBody>
                  <a:tcPr anchor="ctr"/>
                </a:tc>
                <a:tc>
                  <a:txBody>
                    <a:bodyPr/>
                    <a:lstStyle/>
                    <a:p>
                      <a:pPr algn="ctr"/>
                      <a:r>
                        <a:rPr lang="en-US" sz="800" b="1" dirty="0" smtClean="0"/>
                        <a:t>3640</a:t>
                      </a:r>
                      <a:endParaRPr lang="en-GB" sz="800" b="1" dirty="0"/>
                    </a:p>
                  </a:txBody>
                  <a:tcPr anchor="ctr"/>
                </a:tc>
                <a:tc>
                  <a:txBody>
                    <a:bodyPr/>
                    <a:lstStyle/>
                    <a:p>
                      <a:pPr algn="ctr"/>
                      <a:r>
                        <a:rPr lang="en-US" sz="800" b="1" dirty="0" smtClean="0"/>
                        <a:t>1820</a:t>
                      </a:r>
                      <a:endParaRPr lang="en-GB" sz="800" b="1" dirty="0"/>
                    </a:p>
                  </a:txBody>
                  <a:tcPr anchor="ctr"/>
                </a:tc>
                <a:tc>
                  <a:txBody>
                    <a:bodyPr/>
                    <a:lstStyle/>
                    <a:p>
                      <a:pPr algn="ctr"/>
                      <a:r>
                        <a:rPr lang="en-US" sz="800" b="1" dirty="0" smtClean="0"/>
                        <a:t>364</a:t>
                      </a:r>
                      <a:endParaRPr lang="en-GB" sz="800" b="1" dirty="0"/>
                    </a:p>
                  </a:txBody>
                  <a:tcPr anchor="ctr"/>
                </a:tc>
                <a:tc>
                  <a:txBody>
                    <a:bodyPr/>
                    <a:lstStyle/>
                    <a:p>
                      <a:pPr algn="ctr"/>
                      <a:r>
                        <a:rPr lang="en-US" sz="800" b="1" dirty="0" smtClean="0"/>
                        <a:t>792</a:t>
                      </a:r>
                      <a:endParaRPr lang="en-GB" sz="800" b="1" dirty="0"/>
                    </a:p>
                  </a:txBody>
                  <a:tcPr anchor="ctr"/>
                </a:tc>
                <a:tc>
                  <a:txBody>
                    <a:bodyPr/>
                    <a:lstStyle/>
                    <a:p>
                      <a:pPr algn="ctr"/>
                      <a:r>
                        <a:rPr lang="en-US" sz="800" b="1" dirty="0" smtClean="0"/>
                        <a:t>10</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1865203321"/>
                  </a:ext>
                </a:extLst>
              </a:tr>
              <a:tr h="0">
                <a:tc>
                  <a:txBody>
                    <a:bodyPr/>
                    <a:lstStyle/>
                    <a:p>
                      <a:pPr algn="ctr"/>
                      <a:r>
                        <a:rPr lang="en-US" sz="800" b="1" dirty="0" smtClean="0"/>
                        <a:t>Q4</a:t>
                      </a:r>
                      <a:endParaRPr lang="en-GB" sz="800" b="1" dirty="0"/>
                    </a:p>
                  </a:txBody>
                  <a:tcPr anchor="ctr"/>
                </a:tc>
                <a:tc>
                  <a:txBody>
                    <a:bodyPr/>
                    <a:lstStyle/>
                    <a:p>
                      <a:pPr algn="ctr"/>
                      <a:r>
                        <a:rPr lang="en-US" sz="800" b="1" dirty="0" smtClean="0"/>
                        <a:t>6000</a:t>
                      </a:r>
                      <a:endParaRPr lang="en-GB" sz="800" b="1" dirty="0"/>
                    </a:p>
                  </a:txBody>
                  <a:tcPr anchor="ctr"/>
                </a:tc>
                <a:tc>
                  <a:txBody>
                    <a:bodyPr/>
                    <a:lstStyle/>
                    <a:p>
                      <a:pPr algn="ctr"/>
                      <a:r>
                        <a:rPr lang="en-US" sz="800" b="1" dirty="0" smtClean="0"/>
                        <a:t>110</a:t>
                      </a:r>
                      <a:endParaRPr lang="en-GB" sz="800" b="1" dirty="0"/>
                    </a:p>
                  </a:txBody>
                  <a:tcPr anchor="ctr"/>
                </a:tc>
                <a:tc>
                  <a:txBody>
                    <a:bodyPr/>
                    <a:lstStyle/>
                    <a:p>
                      <a:pPr algn="ctr"/>
                      <a:r>
                        <a:rPr lang="en-US" sz="800" b="1" dirty="0" smtClean="0"/>
                        <a:t>1440</a:t>
                      </a:r>
                      <a:endParaRPr lang="en-GB" sz="800" b="1" dirty="0"/>
                    </a:p>
                  </a:txBody>
                  <a:tcPr anchor="ctr"/>
                </a:tc>
                <a:tc>
                  <a:txBody>
                    <a:bodyPr/>
                    <a:lstStyle/>
                    <a:p>
                      <a:pPr algn="ctr"/>
                      <a:r>
                        <a:rPr lang="en-US" sz="800" b="1" dirty="0" smtClean="0"/>
                        <a:t>720</a:t>
                      </a:r>
                      <a:endParaRPr lang="en-GB" sz="800" b="1" dirty="0"/>
                    </a:p>
                  </a:txBody>
                  <a:tcPr anchor="ctr"/>
                </a:tc>
                <a:tc>
                  <a:txBody>
                    <a:bodyPr/>
                    <a:lstStyle/>
                    <a:p>
                      <a:pPr algn="ctr"/>
                      <a:r>
                        <a:rPr lang="en-US" sz="800" b="1" dirty="0" smtClean="0"/>
                        <a:t>150</a:t>
                      </a:r>
                      <a:endParaRPr lang="en-GB" sz="800" b="1" dirty="0"/>
                    </a:p>
                  </a:txBody>
                  <a:tcPr anchor="ctr"/>
                </a:tc>
                <a:tc>
                  <a:txBody>
                    <a:bodyPr/>
                    <a:lstStyle/>
                    <a:p>
                      <a:pPr algn="ctr"/>
                      <a:r>
                        <a:rPr lang="en-US" sz="800" b="1" dirty="0" smtClean="0"/>
                        <a:t>150</a:t>
                      </a:r>
                      <a:endParaRPr lang="en-GB" sz="800" b="1" dirty="0"/>
                    </a:p>
                  </a:txBody>
                  <a:tcPr anchor="ctr"/>
                </a:tc>
                <a:tc>
                  <a:txBody>
                    <a:bodyPr/>
                    <a:lstStyle/>
                    <a:p>
                      <a:pPr algn="ctr"/>
                      <a:r>
                        <a:rPr lang="en-US" sz="800" b="1" dirty="0" smtClean="0"/>
                        <a:t>15</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1705762616"/>
                  </a:ext>
                </a:extLst>
              </a:tr>
              <a:tr h="0">
                <a:tc>
                  <a:txBody>
                    <a:bodyPr/>
                    <a:lstStyle/>
                    <a:p>
                      <a:pPr algn="ctr"/>
                      <a:r>
                        <a:rPr lang="en-US" sz="800" b="1" dirty="0" smtClean="0"/>
                        <a:t>Q4 Corr.*</a:t>
                      </a:r>
                      <a:endParaRPr lang="en-GB" sz="800" b="1" dirty="0"/>
                    </a:p>
                  </a:txBody>
                  <a:tcPr anchor="ctr"/>
                </a:tc>
                <a:tc>
                  <a:txBody>
                    <a:bodyPr/>
                    <a:lstStyle/>
                    <a:p>
                      <a:pPr algn="ctr"/>
                      <a:r>
                        <a:rPr lang="en-US" sz="800" b="1" dirty="0" smtClean="0"/>
                        <a:t>120</a:t>
                      </a:r>
                      <a:endParaRPr lang="en-GB" sz="800" b="1" dirty="0"/>
                    </a:p>
                  </a:txBody>
                  <a:tcPr anchor="ctr"/>
                </a:tc>
                <a:tc>
                  <a:txBody>
                    <a:bodyPr/>
                    <a:lstStyle/>
                    <a:p>
                      <a:pPr algn="ctr"/>
                      <a:r>
                        <a:rPr lang="en-US" sz="800" b="1" dirty="0" smtClean="0"/>
                        <a:t>160</a:t>
                      </a:r>
                      <a:endParaRPr lang="en-GB" sz="800" b="1" dirty="0"/>
                    </a:p>
                  </a:txBody>
                  <a:tcPr anchor="ctr"/>
                </a:tc>
                <a:tc>
                  <a:txBody>
                    <a:bodyPr/>
                    <a:lstStyle/>
                    <a:p>
                      <a:pPr algn="ctr"/>
                      <a:r>
                        <a:rPr lang="en-US" sz="800" b="1" dirty="0" smtClean="0"/>
                        <a:t>1640</a:t>
                      </a:r>
                      <a:endParaRPr lang="en-GB" sz="800" b="1" dirty="0"/>
                    </a:p>
                  </a:txBody>
                  <a:tcPr anchor="ctr"/>
                </a:tc>
                <a:tc>
                  <a:txBody>
                    <a:bodyPr/>
                    <a:lstStyle/>
                    <a:p>
                      <a:pPr algn="ctr"/>
                      <a:r>
                        <a:rPr lang="en-US" sz="800" b="1" dirty="0" smtClean="0"/>
                        <a:t>820</a:t>
                      </a:r>
                      <a:endParaRPr lang="en-GB" sz="800" b="1" dirty="0"/>
                    </a:p>
                  </a:txBody>
                  <a:tcPr anchor="ctr"/>
                </a:tc>
                <a:tc>
                  <a:txBody>
                    <a:bodyPr/>
                    <a:lstStyle/>
                    <a:p>
                      <a:pPr algn="ctr"/>
                      <a:r>
                        <a:rPr lang="en-US" sz="800" b="1" dirty="0" smtClean="0"/>
                        <a:t>300</a:t>
                      </a:r>
                      <a:endParaRPr lang="en-GB" sz="800" b="1" dirty="0"/>
                    </a:p>
                  </a:txBody>
                  <a:tcPr anchor="ctr"/>
                </a:tc>
                <a:tc>
                  <a:txBody>
                    <a:bodyPr/>
                    <a:lstStyle/>
                    <a:p>
                      <a:pPr algn="ctr"/>
                      <a:r>
                        <a:rPr lang="en-US" sz="800" b="1" dirty="0" smtClean="0"/>
                        <a:t>600</a:t>
                      </a:r>
                      <a:endParaRPr lang="en-GB" sz="800" b="1" dirty="0"/>
                    </a:p>
                  </a:txBody>
                  <a:tcPr anchor="ctr"/>
                </a:tc>
                <a:tc>
                  <a:txBody>
                    <a:bodyPr/>
                    <a:lstStyle/>
                    <a:p>
                      <a:pPr algn="ctr"/>
                      <a:r>
                        <a:rPr lang="en-US" sz="800" b="1" dirty="0" smtClean="0"/>
                        <a:t>3</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136397629"/>
                  </a:ext>
                </a:extLst>
              </a:tr>
              <a:tr h="0">
                <a:tc>
                  <a:txBody>
                    <a:bodyPr/>
                    <a:lstStyle/>
                    <a:p>
                      <a:pPr algn="ctr"/>
                      <a:r>
                        <a:rPr lang="en-US" sz="800" b="1" dirty="0" smtClean="0"/>
                        <a:t>Q4 Corr.**</a:t>
                      </a:r>
                      <a:endParaRPr lang="en-GB" sz="800" b="1" dirty="0"/>
                    </a:p>
                  </a:txBody>
                  <a:tcPr anchor="ctr"/>
                </a:tc>
                <a:tc>
                  <a:txBody>
                    <a:bodyPr/>
                    <a:lstStyle/>
                    <a:p>
                      <a:pPr algn="ctr"/>
                      <a:r>
                        <a:rPr lang="en-US" sz="800" b="1" dirty="0" smtClean="0"/>
                        <a:t>120</a:t>
                      </a:r>
                      <a:endParaRPr lang="en-GB" sz="800" b="1" dirty="0"/>
                    </a:p>
                  </a:txBody>
                  <a:tcPr anchor="ctr"/>
                </a:tc>
                <a:tc>
                  <a:txBody>
                    <a:bodyPr/>
                    <a:lstStyle/>
                    <a:p>
                      <a:pPr algn="ctr"/>
                      <a:r>
                        <a:rPr lang="en-US" sz="800" b="1" dirty="0" smtClean="0"/>
                        <a:t>60</a:t>
                      </a:r>
                      <a:endParaRPr lang="en-GB" sz="800" b="1" dirty="0"/>
                    </a:p>
                  </a:txBody>
                  <a:tcPr anchor="ctr"/>
                </a:tc>
                <a:tc>
                  <a:txBody>
                    <a:bodyPr/>
                    <a:lstStyle/>
                    <a:p>
                      <a:pPr algn="ctr"/>
                      <a:r>
                        <a:rPr lang="en-US" sz="800" b="1" dirty="0" smtClean="0"/>
                        <a:t>1240</a:t>
                      </a:r>
                      <a:endParaRPr lang="en-GB" sz="800" b="1" dirty="0"/>
                    </a:p>
                  </a:txBody>
                  <a:tcPr anchor="ctr"/>
                </a:tc>
                <a:tc>
                  <a:txBody>
                    <a:bodyPr/>
                    <a:lstStyle/>
                    <a:p>
                      <a:pPr algn="ctr"/>
                      <a:r>
                        <a:rPr lang="en-US" sz="800" b="1" dirty="0" smtClean="0"/>
                        <a:t>620</a:t>
                      </a:r>
                      <a:endParaRPr lang="en-GB" sz="800" b="1" dirty="0"/>
                    </a:p>
                  </a:txBody>
                  <a:tcPr anchor="ctr"/>
                </a:tc>
                <a:tc>
                  <a:txBody>
                    <a:bodyPr/>
                    <a:lstStyle/>
                    <a:p>
                      <a:pPr algn="ctr"/>
                      <a:r>
                        <a:rPr lang="en-US" sz="800" b="1" dirty="0" smtClean="0"/>
                        <a:t>300</a:t>
                      </a:r>
                      <a:endParaRPr lang="en-GB" sz="800" b="1" dirty="0"/>
                    </a:p>
                  </a:txBody>
                  <a:tcPr anchor="ctr"/>
                </a:tc>
                <a:tc>
                  <a:txBody>
                    <a:bodyPr/>
                    <a:lstStyle/>
                    <a:p>
                      <a:pPr algn="ctr"/>
                      <a:r>
                        <a:rPr lang="en-US" sz="800" b="1" dirty="0" smtClean="0"/>
                        <a:t>600</a:t>
                      </a:r>
                      <a:endParaRPr lang="en-GB" sz="800" b="1" dirty="0"/>
                    </a:p>
                  </a:txBody>
                  <a:tcPr anchor="ctr"/>
                </a:tc>
                <a:tc>
                  <a:txBody>
                    <a:bodyPr/>
                    <a:lstStyle/>
                    <a:p>
                      <a:pPr algn="ctr"/>
                      <a:r>
                        <a:rPr lang="en-US" sz="800" b="1" dirty="0" smtClean="0"/>
                        <a:t>3</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3590311129"/>
                  </a:ext>
                </a:extLst>
              </a:tr>
              <a:tr h="0">
                <a:tc>
                  <a:txBody>
                    <a:bodyPr/>
                    <a:lstStyle/>
                    <a:p>
                      <a:pPr algn="ctr"/>
                      <a:r>
                        <a:rPr lang="en-US" sz="800" b="1" dirty="0" smtClean="0"/>
                        <a:t>Q5</a:t>
                      </a:r>
                      <a:endParaRPr lang="en-GB" sz="800" b="1" dirty="0"/>
                    </a:p>
                  </a:txBody>
                  <a:tcPr anchor="ctr"/>
                </a:tc>
                <a:tc>
                  <a:txBody>
                    <a:bodyPr/>
                    <a:lstStyle/>
                    <a:p>
                      <a:pPr algn="ctr"/>
                      <a:r>
                        <a:rPr lang="en-US" sz="800" b="1" dirty="0" smtClean="0"/>
                        <a:t>6000</a:t>
                      </a:r>
                      <a:endParaRPr lang="en-GB" sz="800" b="1" dirty="0"/>
                    </a:p>
                  </a:txBody>
                  <a:tcPr anchor="ctr"/>
                </a:tc>
                <a:tc>
                  <a:txBody>
                    <a:bodyPr/>
                    <a:lstStyle/>
                    <a:p>
                      <a:pPr algn="ctr"/>
                      <a:r>
                        <a:rPr lang="en-US" sz="800" b="1" dirty="0" smtClean="0"/>
                        <a:t>110</a:t>
                      </a:r>
                      <a:endParaRPr lang="en-GB" sz="800" b="1" dirty="0"/>
                    </a:p>
                  </a:txBody>
                  <a:tcPr anchor="ctr"/>
                </a:tc>
                <a:tc>
                  <a:txBody>
                    <a:bodyPr/>
                    <a:lstStyle/>
                    <a:p>
                      <a:pPr algn="ctr"/>
                      <a:r>
                        <a:rPr lang="en-US" sz="800" b="1" dirty="0" smtClean="0"/>
                        <a:t>1440</a:t>
                      </a:r>
                      <a:endParaRPr lang="en-GB" sz="800" b="1" dirty="0"/>
                    </a:p>
                  </a:txBody>
                  <a:tcPr anchor="ctr"/>
                </a:tc>
                <a:tc>
                  <a:txBody>
                    <a:bodyPr/>
                    <a:lstStyle/>
                    <a:p>
                      <a:pPr algn="ctr"/>
                      <a:r>
                        <a:rPr lang="en-US" sz="800" b="1" dirty="0" smtClean="0"/>
                        <a:t>720</a:t>
                      </a:r>
                      <a:endParaRPr lang="en-GB" sz="800" b="1" dirty="0"/>
                    </a:p>
                  </a:txBody>
                  <a:tcPr anchor="ctr"/>
                </a:tc>
                <a:tc>
                  <a:txBody>
                    <a:bodyPr/>
                    <a:lstStyle/>
                    <a:p>
                      <a:pPr algn="ctr"/>
                      <a:r>
                        <a:rPr lang="en-US" sz="800" b="1" dirty="0" smtClean="0"/>
                        <a:t>150</a:t>
                      </a:r>
                      <a:endParaRPr lang="en-GB" sz="800" b="1" dirty="0"/>
                    </a:p>
                  </a:txBody>
                  <a:tcPr anchor="ctr"/>
                </a:tc>
                <a:tc>
                  <a:txBody>
                    <a:bodyPr/>
                    <a:lstStyle/>
                    <a:p>
                      <a:pPr algn="ctr"/>
                      <a:r>
                        <a:rPr lang="en-US" sz="800" b="1" dirty="0" smtClean="0"/>
                        <a:t>150</a:t>
                      </a:r>
                      <a:endParaRPr lang="en-GB" sz="800" b="1" dirty="0"/>
                    </a:p>
                  </a:txBody>
                  <a:tcPr anchor="ctr"/>
                </a:tc>
                <a:tc>
                  <a:txBody>
                    <a:bodyPr/>
                    <a:lstStyle/>
                    <a:p>
                      <a:pPr algn="ctr"/>
                      <a:r>
                        <a:rPr lang="en-US" sz="800" b="1" dirty="0" smtClean="0"/>
                        <a:t>15</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2260543329"/>
                  </a:ext>
                </a:extLst>
              </a:tr>
              <a:tr h="0">
                <a:tc>
                  <a:txBody>
                    <a:bodyPr/>
                    <a:lstStyle/>
                    <a:p>
                      <a:pPr algn="ctr"/>
                      <a:r>
                        <a:rPr lang="en-US" sz="800" b="1" dirty="0" smtClean="0"/>
                        <a:t>Q5 Corr.</a:t>
                      </a:r>
                      <a:endParaRPr lang="en-GB" sz="800" b="1" dirty="0"/>
                    </a:p>
                  </a:txBody>
                  <a:tcPr anchor="ctr"/>
                </a:tc>
                <a:tc>
                  <a:txBody>
                    <a:bodyPr/>
                    <a:lstStyle/>
                    <a:p>
                      <a:pPr algn="ctr"/>
                      <a:r>
                        <a:rPr lang="en-US" sz="800" b="1" dirty="0" smtClean="0"/>
                        <a:t>120</a:t>
                      </a:r>
                      <a:endParaRPr lang="en-GB" sz="800" b="1" dirty="0"/>
                    </a:p>
                  </a:txBody>
                  <a:tcPr anchor="ctr"/>
                </a:tc>
                <a:tc>
                  <a:txBody>
                    <a:bodyPr/>
                    <a:lstStyle/>
                    <a:p>
                      <a:pPr algn="ctr"/>
                      <a:r>
                        <a:rPr lang="en-US" sz="800" b="1" dirty="0" smtClean="0"/>
                        <a:t>60</a:t>
                      </a:r>
                      <a:endParaRPr lang="en-GB" sz="800" b="1" dirty="0"/>
                    </a:p>
                  </a:txBody>
                  <a:tcPr anchor="ctr"/>
                </a:tc>
                <a:tc>
                  <a:txBody>
                    <a:bodyPr/>
                    <a:lstStyle/>
                    <a:p>
                      <a:pPr algn="ctr"/>
                      <a:r>
                        <a:rPr lang="en-US" sz="800" b="1" dirty="0" smtClean="0"/>
                        <a:t>1240</a:t>
                      </a:r>
                      <a:endParaRPr lang="en-GB" sz="800" b="1" dirty="0"/>
                    </a:p>
                  </a:txBody>
                  <a:tcPr anchor="ctr"/>
                </a:tc>
                <a:tc>
                  <a:txBody>
                    <a:bodyPr/>
                    <a:lstStyle/>
                    <a:p>
                      <a:pPr algn="ctr"/>
                      <a:r>
                        <a:rPr lang="en-US" sz="800" b="1" dirty="0" smtClean="0"/>
                        <a:t>620</a:t>
                      </a:r>
                      <a:endParaRPr lang="en-GB" sz="800" b="1" dirty="0"/>
                    </a:p>
                  </a:txBody>
                  <a:tcPr anchor="ctr"/>
                </a:tc>
                <a:tc>
                  <a:txBody>
                    <a:bodyPr/>
                    <a:lstStyle/>
                    <a:p>
                      <a:pPr algn="ctr"/>
                      <a:r>
                        <a:rPr lang="en-US" sz="800" b="1" dirty="0" smtClean="0"/>
                        <a:t>300</a:t>
                      </a:r>
                      <a:endParaRPr lang="en-GB" sz="800" b="1" dirty="0"/>
                    </a:p>
                  </a:txBody>
                  <a:tcPr anchor="ctr"/>
                </a:tc>
                <a:tc>
                  <a:txBody>
                    <a:bodyPr/>
                    <a:lstStyle/>
                    <a:p>
                      <a:pPr algn="ctr"/>
                      <a:r>
                        <a:rPr lang="en-US" sz="800" b="1" dirty="0" smtClean="0"/>
                        <a:t>600</a:t>
                      </a:r>
                      <a:endParaRPr lang="en-GB" sz="800" b="1" dirty="0"/>
                    </a:p>
                  </a:txBody>
                  <a:tcPr anchor="ctr"/>
                </a:tc>
                <a:tc>
                  <a:txBody>
                    <a:bodyPr/>
                    <a:lstStyle/>
                    <a:p>
                      <a:pPr algn="ctr"/>
                      <a:r>
                        <a:rPr lang="en-US" sz="800" b="1" dirty="0" smtClean="0"/>
                        <a:t>3</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3606166274"/>
                  </a:ext>
                </a:extLst>
              </a:tr>
              <a:tr h="0">
                <a:tc>
                  <a:txBody>
                    <a:bodyPr/>
                    <a:lstStyle/>
                    <a:p>
                      <a:pPr algn="ctr"/>
                      <a:r>
                        <a:rPr lang="en-US" sz="800" b="1" dirty="0" smtClean="0"/>
                        <a:t>Q6</a:t>
                      </a:r>
                      <a:endParaRPr lang="en-GB" sz="800" b="1" dirty="0"/>
                    </a:p>
                  </a:txBody>
                  <a:tcPr anchor="ctr"/>
                </a:tc>
                <a:tc>
                  <a:txBody>
                    <a:bodyPr/>
                    <a:lstStyle/>
                    <a:p>
                      <a:pPr algn="ctr"/>
                      <a:r>
                        <a:rPr lang="en-US" sz="800" b="1" dirty="0" smtClean="0"/>
                        <a:t>6000</a:t>
                      </a:r>
                      <a:endParaRPr lang="en-GB" sz="800" b="1" dirty="0"/>
                    </a:p>
                  </a:txBody>
                  <a:tcPr anchor="ctr"/>
                </a:tc>
                <a:tc>
                  <a:txBody>
                    <a:bodyPr/>
                    <a:lstStyle/>
                    <a:p>
                      <a:pPr algn="ctr"/>
                      <a:r>
                        <a:rPr lang="en-US" sz="800" b="1" dirty="0" smtClean="0"/>
                        <a:t>110</a:t>
                      </a:r>
                      <a:endParaRPr lang="en-GB" sz="800" b="1" dirty="0"/>
                    </a:p>
                  </a:txBody>
                  <a:tcPr anchor="ctr"/>
                </a:tc>
                <a:tc>
                  <a:txBody>
                    <a:bodyPr/>
                    <a:lstStyle/>
                    <a:p>
                      <a:pPr algn="ctr"/>
                      <a:r>
                        <a:rPr lang="en-US" sz="800" b="1" dirty="0" smtClean="0"/>
                        <a:t>1440</a:t>
                      </a:r>
                      <a:endParaRPr lang="en-GB" sz="800" b="1" dirty="0"/>
                    </a:p>
                  </a:txBody>
                  <a:tcPr anchor="ctr"/>
                </a:tc>
                <a:tc>
                  <a:txBody>
                    <a:bodyPr/>
                    <a:lstStyle/>
                    <a:p>
                      <a:pPr algn="ctr"/>
                      <a:r>
                        <a:rPr lang="en-US" sz="800" b="1" dirty="0" smtClean="0"/>
                        <a:t>720</a:t>
                      </a:r>
                      <a:endParaRPr lang="en-GB" sz="800" b="1" dirty="0"/>
                    </a:p>
                  </a:txBody>
                  <a:tcPr anchor="ctr"/>
                </a:tc>
                <a:tc>
                  <a:txBody>
                    <a:bodyPr/>
                    <a:lstStyle/>
                    <a:p>
                      <a:pPr algn="ctr"/>
                      <a:r>
                        <a:rPr lang="en-US" sz="800" b="1" dirty="0" smtClean="0"/>
                        <a:t>260</a:t>
                      </a:r>
                      <a:endParaRPr lang="en-GB" sz="800" b="1" dirty="0"/>
                    </a:p>
                  </a:txBody>
                  <a:tcPr anchor="ctr"/>
                </a:tc>
                <a:tc>
                  <a:txBody>
                    <a:bodyPr/>
                    <a:lstStyle/>
                    <a:p>
                      <a:pPr algn="ctr"/>
                      <a:r>
                        <a:rPr lang="en-US" sz="800" b="1" dirty="0" smtClean="0"/>
                        <a:t>480</a:t>
                      </a:r>
                      <a:endParaRPr lang="en-GB" sz="800" b="1" dirty="0"/>
                    </a:p>
                  </a:txBody>
                  <a:tcPr anchor="ctr"/>
                </a:tc>
                <a:tc>
                  <a:txBody>
                    <a:bodyPr/>
                    <a:lstStyle/>
                    <a:p>
                      <a:pPr algn="ctr"/>
                      <a:r>
                        <a:rPr lang="en-US" sz="800" b="1" dirty="0" smtClean="0"/>
                        <a:t>15</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4193429675"/>
                  </a:ext>
                </a:extLst>
              </a:tr>
              <a:tr h="0">
                <a:tc>
                  <a:txBody>
                    <a:bodyPr/>
                    <a:lstStyle/>
                    <a:p>
                      <a:pPr algn="ctr"/>
                      <a:r>
                        <a:rPr lang="en-US" sz="800" b="1" dirty="0" smtClean="0"/>
                        <a:t>Q6 Corr.</a:t>
                      </a:r>
                      <a:endParaRPr lang="en-GB" sz="800" b="1" dirty="0"/>
                    </a:p>
                  </a:txBody>
                  <a:tcPr anchor="ctr"/>
                </a:tc>
                <a:tc>
                  <a:txBody>
                    <a:bodyPr/>
                    <a:lstStyle/>
                    <a:p>
                      <a:pPr algn="ctr"/>
                      <a:r>
                        <a:rPr lang="en-US" sz="800" b="1" dirty="0" smtClean="0"/>
                        <a:t>120</a:t>
                      </a:r>
                      <a:endParaRPr lang="en-GB" sz="800" b="1" dirty="0"/>
                    </a:p>
                  </a:txBody>
                  <a:tcPr anchor="ctr"/>
                </a:tc>
                <a:tc>
                  <a:txBody>
                    <a:bodyPr/>
                    <a:lstStyle/>
                    <a:p>
                      <a:pPr algn="ctr"/>
                      <a:r>
                        <a:rPr lang="en-US" sz="800" b="1" dirty="0" smtClean="0"/>
                        <a:t>60</a:t>
                      </a:r>
                      <a:endParaRPr lang="en-GB" sz="800" b="1" dirty="0"/>
                    </a:p>
                  </a:txBody>
                  <a:tcPr anchor="ctr"/>
                </a:tc>
                <a:tc>
                  <a:txBody>
                    <a:bodyPr/>
                    <a:lstStyle/>
                    <a:p>
                      <a:pPr algn="ctr"/>
                      <a:r>
                        <a:rPr lang="en-US" sz="800" b="1" dirty="0" smtClean="0"/>
                        <a:t>1240</a:t>
                      </a:r>
                      <a:endParaRPr lang="en-GB" sz="800" b="1" dirty="0"/>
                    </a:p>
                  </a:txBody>
                  <a:tcPr anchor="ctr"/>
                </a:tc>
                <a:tc>
                  <a:txBody>
                    <a:bodyPr/>
                    <a:lstStyle/>
                    <a:p>
                      <a:pPr algn="ctr"/>
                      <a:r>
                        <a:rPr lang="en-US" sz="800" b="1" dirty="0" smtClean="0"/>
                        <a:t>620</a:t>
                      </a:r>
                      <a:endParaRPr lang="en-GB" sz="800" b="1" dirty="0"/>
                    </a:p>
                  </a:txBody>
                  <a:tcPr anchor="ctr"/>
                </a:tc>
                <a:tc>
                  <a:txBody>
                    <a:bodyPr/>
                    <a:lstStyle/>
                    <a:p>
                      <a:pPr algn="ctr"/>
                      <a:r>
                        <a:rPr lang="en-US" sz="800" b="1" dirty="0" smtClean="0"/>
                        <a:t>300</a:t>
                      </a:r>
                      <a:endParaRPr lang="en-GB" sz="800" b="1" dirty="0"/>
                    </a:p>
                  </a:txBody>
                  <a:tcPr anchor="ctr"/>
                </a:tc>
                <a:tc>
                  <a:txBody>
                    <a:bodyPr/>
                    <a:lstStyle/>
                    <a:p>
                      <a:pPr algn="ctr"/>
                      <a:r>
                        <a:rPr lang="en-US" sz="800" b="1" dirty="0" smtClean="0"/>
                        <a:t>600</a:t>
                      </a:r>
                      <a:endParaRPr lang="en-GB" sz="800" b="1" dirty="0"/>
                    </a:p>
                  </a:txBody>
                  <a:tcPr anchor="ctr"/>
                </a:tc>
                <a:tc>
                  <a:txBody>
                    <a:bodyPr/>
                    <a:lstStyle/>
                    <a:p>
                      <a:pPr algn="ctr"/>
                      <a:r>
                        <a:rPr lang="en-US" sz="800" b="1" dirty="0" smtClean="0"/>
                        <a:t>3</a:t>
                      </a:r>
                      <a:endParaRPr lang="en-GB" sz="800" b="1" dirty="0"/>
                    </a:p>
                  </a:txBody>
                  <a:tcPr anchor="ctr"/>
                </a:tc>
                <a:tc>
                  <a:txBody>
                    <a:bodyPr/>
                    <a:lstStyle/>
                    <a:p>
                      <a:pPr algn="ctr"/>
                      <a:r>
                        <a:rPr lang="en-US" sz="800" b="1" dirty="0" smtClean="0"/>
                        <a:t>30</a:t>
                      </a:r>
                      <a:endParaRPr lang="en-GB" sz="800" b="1" dirty="0"/>
                    </a:p>
                  </a:txBody>
                  <a:tcPr anchor="ctr"/>
                </a:tc>
                <a:extLst>
                  <a:ext uri="{0D108BD9-81ED-4DB2-BD59-A6C34878D82A}">
                    <a16:rowId xmlns="" xmlns:a16="http://schemas.microsoft.com/office/drawing/2014/main" val="3646280568"/>
                  </a:ext>
                </a:extLst>
              </a:tr>
            </a:tbl>
          </a:graphicData>
        </a:graphic>
      </p:graphicFrame>
    </p:spTree>
    <p:extLst>
      <p:ext uri="{BB962C8B-B14F-4D97-AF65-F5344CB8AC3E}">
        <p14:creationId xmlns:p14="http://schemas.microsoft.com/office/powerpoint/2010/main" val="379032818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11710"/>
            <a:ext cx="6521152" cy="1225800"/>
          </a:xfrm>
        </p:spPr>
        <p:txBody>
          <a:bodyPr/>
          <a:lstStyle/>
          <a:p>
            <a:pPr>
              <a:buSzPct val="130000"/>
            </a:pPr>
            <a:r>
              <a:rPr lang="en-US" dirty="0" smtClean="0"/>
              <a:t>4) Advancements on the 11T dipole</a:t>
            </a:r>
            <a:endParaRPr lang="en-GB"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31</a:t>
            </a:fld>
            <a:endParaRPr lang="fr-FR" dirty="0"/>
          </a:p>
        </p:txBody>
      </p:sp>
      <p:sp>
        <p:nvSpPr>
          <p:cNvPr id="5" name="TextBox 4"/>
          <p:cNvSpPr txBox="1"/>
          <p:nvPr/>
        </p:nvSpPr>
        <p:spPr>
          <a:xfrm>
            <a:off x="2411760" y="3291830"/>
            <a:ext cx="4824536" cy="1538883"/>
          </a:xfrm>
          <a:prstGeom prst="rect">
            <a:avLst/>
          </a:prstGeom>
          <a:noFill/>
        </p:spPr>
        <p:txBody>
          <a:bodyPr wrap="square" rtlCol="0">
            <a:spAutoFit/>
          </a:bodyPr>
          <a:lstStyle/>
          <a:p>
            <a:pPr marL="342900" indent="-342900">
              <a:spcBef>
                <a:spcPts val="600"/>
              </a:spcBef>
              <a:spcAft>
                <a:spcPts val="600"/>
              </a:spcAft>
              <a:buFont typeface="+mj-lt"/>
              <a:buAutoNum type="alphaLcParenR"/>
            </a:pPr>
            <a:r>
              <a:rPr lang="en-US" sz="1600" dirty="0" smtClean="0">
                <a:solidFill>
                  <a:schemeClr val="accent6">
                    <a:lumMod val="75000"/>
                  </a:schemeClr>
                </a:solidFill>
              </a:rPr>
              <a:t>11T interlock system</a:t>
            </a:r>
          </a:p>
          <a:p>
            <a:pPr marL="342900" indent="-342900">
              <a:spcBef>
                <a:spcPts val="600"/>
              </a:spcBef>
              <a:spcAft>
                <a:spcPts val="600"/>
              </a:spcAft>
              <a:buFont typeface="+mj-lt"/>
              <a:buAutoNum type="alphaLcParenR"/>
            </a:pPr>
            <a:r>
              <a:rPr lang="en-US" sz="1600" dirty="0" smtClean="0">
                <a:solidFill>
                  <a:schemeClr val="accent6">
                    <a:lumMod val="75000"/>
                  </a:schemeClr>
                </a:solidFill>
              </a:rPr>
              <a:t>11T current leads</a:t>
            </a:r>
          </a:p>
          <a:p>
            <a:pPr marL="342900" indent="-342900">
              <a:spcBef>
                <a:spcPts val="600"/>
              </a:spcBef>
              <a:spcAft>
                <a:spcPts val="600"/>
              </a:spcAft>
              <a:buFont typeface="+mj-lt"/>
              <a:buAutoNum type="alphaLcParenR"/>
            </a:pPr>
            <a:r>
              <a:rPr lang="en-US" sz="1600" dirty="0" smtClean="0">
                <a:solidFill>
                  <a:schemeClr val="accent6">
                    <a:lumMod val="75000"/>
                  </a:schemeClr>
                </a:solidFill>
              </a:rPr>
              <a:t>11T dipole – powering and protection document</a:t>
            </a:r>
          </a:p>
          <a:p>
            <a:pPr marL="342900" indent="-342900">
              <a:spcBef>
                <a:spcPts val="600"/>
              </a:spcBef>
              <a:spcAft>
                <a:spcPts val="600"/>
              </a:spcAft>
              <a:buFont typeface="+mj-lt"/>
              <a:buAutoNum type="alphaLcParenR"/>
            </a:pPr>
            <a:endParaRPr lang="en-GB" sz="1600" dirty="0">
              <a:solidFill>
                <a:schemeClr val="accent6">
                  <a:lumMod val="75000"/>
                </a:schemeClr>
              </a:solidFill>
            </a:endParaRPr>
          </a:p>
        </p:txBody>
      </p:sp>
    </p:spTree>
    <p:extLst>
      <p:ext uri="{BB962C8B-B14F-4D97-AF65-F5344CB8AC3E}">
        <p14:creationId xmlns:p14="http://schemas.microsoft.com/office/powerpoint/2010/main" val="37202267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2932" y="2283718"/>
            <a:ext cx="6259388" cy="1225800"/>
          </a:xfrm>
        </p:spPr>
        <p:txBody>
          <a:bodyPr/>
          <a:lstStyle/>
          <a:p>
            <a:r>
              <a:rPr lang="en-US" dirty="0">
                <a:solidFill>
                  <a:schemeClr val="accent6">
                    <a:lumMod val="75000"/>
                  </a:schemeClr>
                </a:solidFill>
              </a:rPr>
              <a:t>4</a:t>
            </a:r>
            <a:r>
              <a:rPr lang="en-US" dirty="0" smtClean="0">
                <a:solidFill>
                  <a:schemeClr val="accent6">
                    <a:lumMod val="75000"/>
                  </a:schemeClr>
                </a:solidFill>
              </a:rPr>
              <a:t>.a) 11T dipole interlock system</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32</a:t>
            </a:fld>
            <a:endParaRPr lang="fr-FR" dirty="0"/>
          </a:p>
        </p:txBody>
      </p:sp>
    </p:spTree>
    <p:extLst>
      <p:ext uri="{BB962C8B-B14F-4D97-AF65-F5344CB8AC3E}">
        <p14:creationId xmlns:p14="http://schemas.microsoft.com/office/powerpoint/2010/main" val="139514236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6170141" cy="530376"/>
          </a:xfrm>
        </p:spPr>
        <p:txBody>
          <a:bodyPr>
            <a:noAutofit/>
          </a:bodyPr>
          <a:lstStyle/>
          <a:p>
            <a:r>
              <a:rPr lang="en-US" sz="2700" dirty="0"/>
              <a:t>Proposed implementation of 11T trim </a:t>
            </a:r>
          </a:p>
        </p:txBody>
      </p:sp>
      <p:sp>
        <p:nvSpPr>
          <p:cNvPr id="5" name="Footer Placeholder 4"/>
          <p:cNvSpPr>
            <a:spLocks noGrp="1"/>
          </p:cNvSpPr>
          <p:nvPr>
            <p:ph type="ftr" sz="quarter" idx="4294967295"/>
          </p:nvPr>
        </p:nvSpPr>
        <p:spPr/>
        <p:txBody>
          <a:bodyPr/>
          <a:lstStyle/>
          <a:p>
            <a:pPr defTabSz="685800"/>
            <a:r>
              <a:rPr lang="en-US" smtClean="0">
                <a:solidFill>
                  <a:srgbClr val="0055A0">
                    <a:tint val="75000"/>
                  </a:srgbClr>
                </a:solidFill>
                <a:latin typeface="Arial"/>
              </a:rPr>
              <a:t>Felix Rodriguez Mateos</a:t>
            </a:r>
            <a:endParaRPr lang="en-US" dirty="0">
              <a:solidFill>
                <a:srgbClr val="0055A0">
                  <a:tint val="75000"/>
                </a:srgbClr>
              </a:solidFill>
              <a:latin typeface="Arial"/>
            </a:endParaRPr>
          </a:p>
        </p:txBody>
      </p:sp>
      <p:sp>
        <p:nvSpPr>
          <p:cNvPr id="6" name="Slide Number Placeholder 5"/>
          <p:cNvSpPr>
            <a:spLocks noGrp="1"/>
          </p:cNvSpPr>
          <p:nvPr>
            <p:ph type="sldNum" sz="quarter" idx="4294967295"/>
          </p:nvPr>
        </p:nvSpPr>
        <p:spPr/>
        <p:txBody>
          <a:bodyPr/>
          <a:lstStyle/>
          <a:p>
            <a:pPr defTabSz="685800"/>
            <a:fld id="{17918391-D411-FE40-AAD7-861AE5233E0E}" type="slidenum">
              <a:rPr lang="en-US">
                <a:solidFill>
                  <a:srgbClr val="0055A0">
                    <a:tint val="75000"/>
                  </a:srgbClr>
                </a:solidFill>
                <a:latin typeface="Arial"/>
              </a:rPr>
              <a:pPr defTabSz="685800"/>
              <a:t>33</a:t>
            </a:fld>
            <a:endParaRPr lang="en-US" dirty="0">
              <a:solidFill>
                <a:srgbClr val="0055A0">
                  <a:tint val="75000"/>
                </a:srgbClr>
              </a:solidFill>
              <a:latin typeface="Arial"/>
            </a:endParaRPr>
          </a:p>
        </p:txBody>
      </p:sp>
      <p:grpSp>
        <p:nvGrpSpPr>
          <p:cNvPr id="31" name="Group 30"/>
          <p:cNvGrpSpPr/>
          <p:nvPr/>
        </p:nvGrpSpPr>
        <p:grpSpPr>
          <a:xfrm>
            <a:off x="1115616" y="727866"/>
            <a:ext cx="7200800" cy="1789390"/>
            <a:chOff x="143265" y="4028086"/>
            <a:chExt cx="8886610" cy="2032953"/>
          </a:xfrm>
        </p:grpSpPr>
        <p:grpSp>
          <p:nvGrpSpPr>
            <p:cNvPr id="32" name="Group 31"/>
            <p:cNvGrpSpPr/>
            <p:nvPr/>
          </p:nvGrpSpPr>
          <p:grpSpPr>
            <a:xfrm>
              <a:off x="143265" y="4028086"/>
              <a:ext cx="8886610" cy="1956655"/>
              <a:chOff x="166677" y="2534497"/>
              <a:chExt cx="8886610" cy="1956655"/>
            </a:xfrm>
          </p:grpSpPr>
          <p:sp>
            <p:nvSpPr>
              <p:cNvPr id="35" name="Rectangle 34"/>
              <p:cNvSpPr/>
              <p:nvPr/>
            </p:nvSpPr>
            <p:spPr>
              <a:xfrm>
                <a:off x="6422665" y="3687756"/>
                <a:ext cx="2060439" cy="273219"/>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grpSp>
            <p:nvGrpSpPr>
              <p:cNvPr id="36" name="Group 35"/>
              <p:cNvGrpSpPr/>
              <p:nvPr/>
            </p:nvGrpSpPr>
            <p:grpSpPr>
              <a:xfrm>
                <a:off x="8327111" y="3114508"/>
                <a:ext cx="726176" cy="1114386"/>
                <a:chOff x="8276089" y="1461152"/>
                <a:chExt cx="726176" cy="1114386"/>
              </a:xfrm>
            </p:grpSpPr>
            <p:sp>
              <p:nvSpPr>
                <p:cNvPr id="57" name="Rectangle 56"/>
                <p:cNvSpPr/>
                <p:nvPr/>
              </p:nvSpPr>
              <p:spPr>
                <a:xfrm>
                  <a:off x="8367287" y="1487069"/>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58" name="TextBox 57"/>
                <p:cNvSpPr txBox="1"/>
                <p:nvPr/>
              </p:nvSpPr>
              <p:spPr>
                <a:xfrm>
                  <a:off x="8276089" y="1461152"/>
                  <a:ext cx="726176" cy="553998"/>
                </a:xfrm>
                <a:prstGeom prst="rect">
                  <a:avLst/>
                </a:prstGeom>
                <a:noFill/>
              </p:spPr>
              <p:txBody>
                <a:bodyPr wrap="square" rtlCol="0">
                  <a:spAutoFit/>
                </a:bodyPr>
                <a:lstStyle/>
                <a:p>
                  <a:pPr algn="ctr" defTabSz="685800"/>
                  <a:r>
                    <a:rPr lang="en-US" sz="1050" dirty="0">
                      <a:solidFill>
                        <a:srgbClr val="0055A0"/>
                      </a:solidFill>
                      <a:latin typeface="Arial"/>
                    </a:rPr>
                    <a:t>PC 13kA</a:t>
                  </a:r>
                </a:p>
              </p:txBody>
            </p:sp>
          </p:grpSp>
          <p:grpSp>
            <p:nvGrpSpPr>
              <p:cNvPr id="37" name="Group 36"/>
              <p:cNvGrpSpPr/>
              <p:nvPr/>
            </p:nvGrpSpPr>
            <p:grpSpPr>
              <a:xfrm>
                <a:off x="7131557" y="3140424"/>
                <a:ext cx="726176" cy="1088470"/>
                <a:chOff x="6963904" y="1487068"/>
                <a:chExt cx="726176" cy="1088470"/>
              </a:xfrm>
            </p:grpSpPr>
            <p:sp>
              <p:nvSpPr>
                <p:cNvPr id="55" name="Rectangle 54"/>
                <p:cNvSpPr/>
                <p:nvPr/>
              </p:nvSpPr>
              <p:spPr>
                <a:xfrm>
                  <a:off x="7041658" y="1487069"/>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56" name="TextBox 55"/>
                <p:cNvSpPr txBox="1"/>
                <p:nvPr/>
              </p:nvSpPr>
              <p:spPr>
                <a:xfrm>
                  <a:off x="6963904" y="1487068"/>
                  <a:ext cx="726176" cy="553998"/>
                </a:xfrm>
                <a:prstGeom prst="rect">
                  <a:avLst/>
                </a:prstGeom>
                <a:noFill/>
              </p:spPr>
              <p:txBody>
                <a:bodyPr wrap="square" rtlCol="0">
                  <a:spAutoFit/>
                </a:bodyPr>
                <a:lstStyle/>
                <a:p>
                  <a:pPr algn="ctr" defTabSz="685800"/>
                  <a:r>
                    <a:rPr lang="en-US" sz="1050" dirty="0">
                      <a:solidFill>
                        <a:srgbClr val="0055A0"/>
                      </a:solidFill>
                      <a:latin typeface="Arial"/>
                    </a:rPr>
                    <a:t>PIC</a:t>
                  </a:r>
                </a:p>
                <a:p>
                  <a:pPr algn="ctr" defTabSz="685800"/>
                  <a:r>
                    <a:rPr lang="en-US" sz="1050" dirty="0">
                      <a:solidFill>
                        <a:srgbClr val="0055A0"/>
                      </a:solidFill>
                      <a:latin typeface="Arial"/>
                    </a:rPr>
                    <a:t>even</a:t>
                  </a:r>
                </a:p>
              </p:txBody>
            </p:sp>
          </p:grpSp>
          <p:grpSp>
            <p:nvGrpSpPr>
              <p:cNvPr id="38" name="Group 37"/>
              <p:cNvGrpSpPr/>
              <p:nvPr/>
            </p:nvGrpSpPr>
            <p:grpSpPr>
              <a:xfrm>
                <a:off x="5836180" y="3140425"/>
                <a:ext cx="726176" cy="1088469"/>
                <a:chOff x="5305675" y="1487069"/>
                <a:chExt cx="726176" cy="1088469"/>
              </a:xfrm>
            </p:grpSpPr>
            <p:sp>
              <p:nvSpPr>
                <p:cNvPr id="53" name="Rectangle 52"/>
                <p:cNvSpPr/>
                <p:nvPr/>
              </p:nvSpPr>
              <p:spPr>
                <a:xfrm>
                  <a:off x="5390831" y="1487069"/>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54" name="TextBox 53"/>
                <p:cNvSpPr txBox="1"/>
                <p:nvPr/>
              </p:nvSpPr>
              <p:spPr>
                <a:xfrm>
                  <a:off x="5305675" y="1507438"/>
                  <a:ext cx="726176" cy="338555"/>
                </a:xfrm>
                <a:prstGeom prst="rect">
                  <a:avLst/>
                </a:prstGeom>
                <a:noFill/>
              </p:spPr>
              <p:txBody>
                <a:bodyPr wrap="square" rtlCol="0">
                  <a:spAutoFit/>
                </a:bodyPr>
                <a:lstStyle/>
                <a:p>
                  <a:pPr algn="ctr" defTabSz="685800"/>
                  <a:r>
                    <a:rPr lang="en-US" sz="1050" dirty="0">
                      <a:solidFill>
                        <a:srgbClr val="0055A0"/>
                      </a:solidFill>
                      <a:latin typeface="Arial"/>
                    </a:rPr>
                    <a:t>QPS</a:t>
                  </a:r>
                </a:p>
              </p:txBody>
            </p:sp>
          </p:grpSp>
          <p:grpSp>
            <p:nvGrpSpPr>
              <p:cNvPr id="39" name="Group 38"/>
              <p:cNvGrpSpPr/>
              <p:nvPr/>
            </p:nvGrpSpPr>
            <p:grpSpPr>
              <a:xfrm>
                <a:off x="2812532" y="3105867"/>
                <a:ext cx="726176" cy="1088469"/>
                <a:chOff x="5305675" y="1487069"/>
                <a:chExt cx="726176" cy="1088469"/>
              </a:xfrm>
            </p:grpSpPr>
            <p:sp>
              <p:nvSpPr>
                <p:cNvPr id="51" name="Rectangle 50"/>
                <p:cNvSpPr/>
                <p:nvPr/>
              </p:nvSpPr>
              <p:spPr>
                <a:xfrm>
                  <a:off x="5390831" y="1487069"/>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52" name="TextBox 51"/>
                <p:cNvSpPr txBox="1"/>
                <p:nvPr/>
              </p:nvSpPr>
              <p:spPr>
                <a:xfrm>
                  <a:off x="5305675" y="1520396"/>
                  <a:ext cx="726176" cy="338555"/>
                </a:xfrm>
                <a:prstGeom prst="rect">
                  <a:avLst/>
                </a:prstGeom>
                <a:noFill/>
              </p:spPr>
              <p:txBody>
                <a:bodyPr wrap="square" rtlCol="0">
                  <a:spAutoFit/>
                </a:bodyPr>
                <a:lstStyle/>
                <a:p>
                  <a:pPr algn="ctr" defTabSz="685800"/>
                  <a:r>
                    <a:rPr lang="en-US" sz="1050" dirty="0">
                      <a:solidFill>
                        <a:srgbClr val="0055A0"/>
                      </a:solidFill>
                      <a:latin typeface="Arial"/>
                    </a:rPr>
                    <a:t>QPS</a:t>
                  </a:r>
                </a:p>
              </p:txBody>
            </p:sp>
          </p:grpSp>
          <p:grpSp>
            <p:nvGrpSpPr>
              <p:cNvPr id="40" name="Group 39"/>
              <p:cNvGrpSpPr/>
              <p:nvPr/>
            </p:nvGrpSpPr>
            <p:grpSpPr>
              <a:xfrm>
                <a:off x="1724669" y="3054034"/>
                <a:ext cx="726176" cy="1140302"/>
                <a:chOff x="1478448" y="3054034"/>
                <a:chExt cx="726176" cy="1140302"/>
              </a:xfrm>
            </p:grpSpPr>
            <p:sp>
              <p:nvSpPr>
                <p:cNvPr id="49" name="Rectangle 48"/>
                <p:cNvSpPr/>
                <p:nvPr/>
              </p:nvSpPr>
              <p:spPr>
                <a:xfrm>
                  <a:off x="1582120" y="3105867"/>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50" name="TextBox 49"/>
                <p:cNvSpPr txBox="1"/>
                <p:nvPr/>
              </p:nvSpPr>
              <p:spPr>
                <a:xfrm>
                  <a:off x="1478448" y="3054034"/>
                  <a:ext cx="726176" cy="553998"/>
                </a:xfrm>
                <a:prstGeom prst="rect">
                  <a:avLst/>
                </a:prstGeom>
                <a:noFill/>
              </p:spPr>
              <p:txBody>
                <a:bodyPr wrap="square" rtlCol="0">
                  <a:spAutoFit/>
                </a:bodyPr>
                <a:lstStyle/>
                <a:p>
                  <a:pPr algn="ctr" defTabSz="685800"/>
                  <a:r>
                    <a:rPr lang="en-US" sz="1050" dirty="0">
                      <a:solidFill>
                        <a:srgbClr val="0055A0"/>
                      </a:solidFill>
                      <a:latin typeface="Arial"/>
                    </a:rPr>
                    <a:t>PIC</a:t>
                  </a:r>
                </a:p>
                <a:p>
                  <a:pPr algn="ctr" defTabSz="685800"/>
                  <a:r>
                    <a:rPr lang="en-US" sz="1050" dirty="0">
                      <a:solidFill>
                        <a:srgbClr val="0055A0"/>
                      </a:solidFill>
                      <a:latin typeface="Arial"/>
                    </a:rPr>
                    <a:t>odd</a:t>
                  </a:r>
                </a:p>
              </p:txBody>
            </p:sp>
          </p:grpSp>
          <p:sp>
            <p:nvSpPr>
              <p:cNvPr id="41" name="Rectangle 40"/>
              <p:cNvSpPr/>
              <p:nvPr/>
            </p:nvSpPr>
            <p:spPr>
              <a:xfrm>
                <a:off x="3368456" y="3497702"/>
                <a:ext cx="2604704" cy="273219"/>
              </a:xfrm>
              <a:prstGeom prst="rect">
                <a:avLst/>
              </a:prstGeom>
              <a:noFill/>
              <a:ln w="25400">
                <a:solidFill>
                  <a:srgbClr val="008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42" name="TextBox 41"/>
              <p:cNvSpPr txBox="1"/>
              <p:nvPr/>
            </p:nvSpPr>
            <p:spPr>
              <a:xfrm>
                <a:off x="3886805" y="2945351"/>
                <a:ext cx="1528396" cy="553997"/>
              </a:xfrm>
              <a:prstGeom prst="rect">
                <a:avLst/>
              </a:prstGeom>
              <a:noFill/>
            </p:spPr>
            <p:txBody>
              <a:bodyPr wrap="square" rtlCol="0">
                <a:spAutoFit/>
              </a:bodyPr>
              <a:lstStyle/>
              <a:p>
                <a:pPr algn="ctr" defTabSz="685800"/>
                <a:r>
                  <a:rPr lang="en-US" sz="1050" dirty="0">
                    <a:solidFill>
                      <a:srgbClr val="008000"/>
                    </a:solidFill>
                    <a:latin typeface="Arial"/>
                  </a:rPr>
                  <a:t>3 km QPS </a:t>
                </a:r>
              </a:p>
              <a:p>
                <a:pPr algn="ctr" defTabSz="685800"/>
                <a:r>
                  <a:rPr lang="en-US" sz="1050" dirty="0">
                    <a:solidFill>
                      <a:srgbClr val="008000"/>
                    </a:solidFill>
                    <a:latin typeface="Arial"/>
                  </a:rPr>
                  <a:t>RB quench loop</a:t>
                </a:r>
              </a:p>
            </p:txBody>
          </p:sp>
          <p:sp>
            <p:nvSpPr>
              <p:cNvPr id="43" name="TextBox 42"/>
              <p:cNvSpPr txBox="1"/>
              <p:nvPr/>
            </p:nvSpPr>
            <p:spPr>
              <a:xfrm>
                <a:off x="6487460" y="2604245"/>
                <a:ext cx="1969727" cy="553997"/>
              </a:xfrm>
              <a:prstGeom prst="rect">
                <a:avLst/>
              </a:prstGeom>
              <a:noFill/>
            </p:spPr>
            <p:txBody>
              <a:bodyPr wrap="square" rtlCol="0">
                <a:spAutoFit/>
              </a:bodyPr>
              <a:lstStyle/>
              <a:p>
                <a:pPr algn="ctr" defTabSz="685800"/>
                <a:r>
                  <a:rPr lang="en-US" sz="1050" dirty="0">
                    <a:solidFill>
                      <a:srgbClr val="FF6600"/>
                    </a:solidFill>
                    <a:latin typeface="Arial"/>
                  </a:rPr>
                  <a:t>PIC RB quench loop</a:t>
                </a:r>
              </a:p>
              <a:p>
                <a:pPr algn="ctr" defTabSz="685800"/>
                <a:r>
                  <a:rPr lang="en-US" sz="1050" dirty="0">
                    <a:solidFill>
                      <a:srgbClr val="FF6600"/>
                    </a:solidFill>
                    <a:latin typeface="Arial"/>
                  </a:rPr>
                  <a:t>even side</a:t>
                </a:r>
              </a:p>
            </p:txBody>
          </p:sp>
          <p:sp>
            <p:nvSpPr>
              <p:cNvPr id="44" name="Rectangle 43"/>
              <p:cNvSpPr/>
              <p:nvPr/>
            </p:nvSpPr>
            <p:spPr>
              <a:xfrm>
                <a:off x="1748081" y="3563594"/>
                <a:ext cx="1220440" cy="207327"/>
              </a:xfrm>
              <a:prstGeom prst="rect">
                <a:avLst/>
              </a:prstGeom>
              <a:noFill/>
              <a:ln w="25400">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45" name="TextBox 44"/>
              <p:cNvSpPr txBox="1"/>
              <p:nvPr/>
            </p:nvSpPr>
            <p:spPr>
              <a:xfrm>
                <a:off x="1090501" y="2561331"/>
                <a:ext cx="1969727" cy="553997"/>
              </a:xfrm>
              <a:prstGeom prst="rect">
                <a:avLst/>
              </a:prstGeom>
              <a:noFill/>
            </p:spPr>
            <p:txBody>
              <a:bodyPr wrap="square" rtlCol="0">
                <a:spAutoFit/>
              </a:bodyPr>
              <a:lstStyle/>
              <a:p>
                <a:pPr algn="ctr" defTabSz="685800"/>
                <a:r>
                  <a:rPr lang="en-US" sz="1050" dirty="0">
                    <a:solidFill>
                      <a:srgbClr val="FF6600"/>
                    </a:solidFill>
                    <a:latin typeface="Arial"/>
                  </a:rPr>
                  <a:t>PIC RB quench loop</a:t>
                </a:r>
              </a:p>
              <a:p>
                <a:pPr algn="ctr" defTabSz="685800"/>
                <a:r>
                  <a:rPr lang="en-US" sz="1050" dirty="0">
                    <a:solidFill>
                      <a:srgbClr val="FF6600"/>
                    </a:solidFill>
                    <a:latin typeface="Arial"/>
                  </a:rPr>
                  <a:t>odd side</a:t>
                </a:r>
              </a:p>
            </p:txBody>
          </p:sp>
          <p:sp>
            <p:nvSpPr>
              <p:cNvPr id="46" name="TextBox 45"/>
              <p:cNvSpPr txBox="1"/>
              <p:nvPr/>
            </p:nvSpPr>
            <p:spPr>
              <a:xfrm rot="16200000">
                <a:off x="-473097" y="3174271"/>
                <a:ext cx="1956655" cy="677108"/>
              </a:xfrm>
              <a:prstGeom prst="rect">
                <a:avLst/>
              </a:prstGeom>
              <a:noFill/>
            </p:spPr>
            <p:txBody>
              <a:bodyPr wrap="square" rtlCol="0">
                <a:spAutoFit/>
              </a:bodyPr>
              <a:lstStyle/>
              <a:p>
                <a:pPr algn="ctr" defTabSz="685800"/>
                <a:r>
                  <a:rPr lang="en-US" sz="1350" dirty="0">
                    <a:solidFill>
                      <a:srgbClr val="2D9DFF"/>
                    </a:solidFill>
                    <a:latin typeface="Arial"/>
                  </a:rPr>
                  <a:t>11 T trim proposal</a:t>
                </a:r>
              </a:p>
            </p:txBody>
          </p:sp>
          <p:sp>
            <p:nvSpPr>
              <p:cNvPr id="47" name="Rectangle 46"/>
              <p:cNvSpPr/>
              <p:nvPr/>
            </p:nvSpPr>
            <p:spPr>
              <a:xfrm>
                <a:off x="1003433" y="3084551"/>
                <a:ext cx="544265" cy="1088469"/>
              </a:xfrm>
              <a:prstGeom prst="rect">
                <a:avLst/>
              </a:prstGeom>
              <a:no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48" name="TextBox 47"/>
              <p:cNvSpPr txBox="1"/>
              <p:nvPr/>
            </p:nvSpPr>
            <p:spPr>
              <a:xfrm>
                <a:off x="912236" y="3071592"/>
                <a:ext cx="726176" cy="769441"/>
              </a:xfrm>
              <a:prstGeom prst="rect">
                <a:avLst/>
              </a:prstGeom>
              <a:noFill/>
            </p:spPr>
            <p:txBody>
              <a:bodyPr wrap="square" rtlCol="0">
                <a:spAutoFit/>
              </a:bodyPr>
              <a:lstStyle/>
              <a:p>
                <a:pPr algn="ctr" defTabSz="685800"/>
                <a:r>
                  <a:rPr lang="en-US" sz="1050" dirty="0">
                    <a:solidFill>
                      <a:srgbClr val="0055A0"/>
                    </a:solidFill>
                    <a:latin typeface="Arial"/>
                  </a:rPr>
                  <a:t>PC ±250A</a:t>
                </a:r>
              </a:p>
            </p:txBody>
          </p:sp>
        </p:grpSp>
        <p:sp>
          <p:nvSpPr>
            <p:cNvPr id="33" name="Freeform 32"/>
            <p:cNvSpPr/>
            <p:nvPr/>
          </p:nvSpPr>
          <p:spPr>
            <a:xfrm>
              <a:off x="1371527" y="5064460"/>
              <a:ext cx="618594" cy="533045"/>
            </a:xfrm>
            <a:custGeom>
              <a:avLst/>
              <a:gdLst>
                <a:gd name="connsiteX0" fmla="*/ 481571 w 618594"/>
                <a:gd name="connsiteY0" fmla="*/ 507463 h 533045"/>
                <a:gd name="connsiteX1" fmla="*/ 481571 w 618594"/>
                <a:gd name="connsiteY1" fmla="*/ 507463 h 533045"/>
                <a:gd name="connsiteX2" fmla="*/ 40974 w 618594"/>
                <a:gd name="connsiteY2" fmla="*/ 507463 h 533045"/>
                <a:gd name="connsiteX3" fmla="*/ 53933 w 618594"/>
                <a:gd name="connsiteY3" fmla="*/ 28018 h 533045"/>
                <a:gd name="connsiteX4" fmla="*/ 131685 w 618594"/>
                <a:gd name="connsiteY4" fmla="*/ 2102 h 533045"/>
                <a:gd name="connsiteX5" fmla="*/ 364942 w 618594"/>
                <a:gd name="connsiteY5" fmla="*/ 15060 h 533045"/>
                <a:gd name="connsiteX6" fmla="*/ 377901 w 618594"/>
                <a:gd name="connsiteY6" fmla="*/ 92808 h 533045"/>
                <a:gd name="connsiteX7" fmla="*/ 390860 w 618594"/>
                <a:gd name="connsiteY7" fmla="*/ 274219 h 533045"/>
                <a:gd name="connsiteX8" fmla="*/ 429736 w 618594"/>
                <a:gd name="connsiteY8" fmla="*/ 287177 h 533045"/>
                <a:gd name="connsiteX9" fmla="*/ 559323 w 618594"/>
                <a:gd name="connsiteY9" fmla="*/ 300135 h 533045"/>
                <a:gd name="connsiteX10" fmla="*/ 598199 w 618594"/>
                <a:gd name="connsiteY10" fmla="*/ 313093 h 533045"/>
                <a:gd name="connsiteX11" fmla="*/ 611158 w 618594"/>
                <a:gd name="connsiteY11" fmla="*/ 351967 h 533045"/>
                <a:gd name="connsiteX12" fmla="*/ 598199 w 618594"/>
                <a:gd name="connsiteY12" fmla="*/ 494505 h 533045"/>
                <a:gd name="connsiteX13" fmla="*/ 481571 w 618594"/>
                <a:gd name="connsiteY13" fmla="*/ 507463 h 533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8594" h="533045">
                  <a:moveTo>
                    <a:pt x="481571" y="507463"/>
                  </a:moveTo>
                  <a:lnTo>
                    <a:pt x="481571" y="507463"/>
                  </a:lnTo>
                  <a:cubicBezTo>
                    <a:pt x="377208" y="519057"/>
                    <a:pt x="73349" y="558720"/>
                    <a:pt x="40974" y="507463"/>
                  </a:cubicBezTo>
                  <a:cubicBezTo>
                    <a:pt x="-44401" y="372294"/>
                    <a:pt x="25688" y="185376"/>
                    <a:pt x="53933" y="28018"/>
                  </a:cubicBezTo>
                  <a:cubicBezTo>
                    <a:pt x="58760" y="1129"/>
                    <a:pt x="131685" y="2102"/>
                    <a:pt x="131685" y="2102"/>
                  </a:cubicBezTo>
                  <a:cubicBezTo>
                    <a:pt x="209437" y="6421"/>
                    <a:pt x="291871" y="-11859"/>
                    <a:pt x="364942" y="15060"/>
                  </a:cubicBezTo>
                  <a:cubicBezTo>
                    <a:pt x="389596" y="24142"/>
                    <a:pt x="375286" y="66665"/>
                    <a:pt x="377901" y="92808"/>
                  </a:cubicBezTo>
                  <a:cubicBezTo>
                    <a:pt x="383934" y="153132"/>
                    <a:pt x="375238" y="215642"/>
                    <a:pt x="390860" y="274219"/>
                  </a:cubicBezTo>
                  <a:cubicBezTo>
                    <a:pt x="394380" y="287417"/>
                    <a:pt x="416235" y="285100"/>
                    <a:pt x="429736" y="287177"/>
                  </a:cubicBezTo>
                  <a:cubicBezTo>
                    <a:pt x="472642" y="293778"/>
                    <a:pt x="516127" y="295816"/>
                    <a:pt x="559323" y="300135"/>
                  </a:cubicBezTo>
                  <a:cubicBezTo>
                    <a:pt x="572282" y="304454"/>
                    <a:pt x="588540" y="303435"/>
                    <a:pt x="598199" y="313093"/>
                  </a:cubicBezTo>
                  <a:cubicBezTo>
                    <a:pt x="607858" y="322751"/>
                    <a:pt x="611158" y="338308"/>
                    <a:pt x="611158" y="351967"/>
                  </a:cubicBezTo>
                  <a:cubicBezTo>
                    <a:pt x="611158" y="399676"/>
                    <a:pt x="634620" y="463689"/>
                    <a:pt x="598199" y="494505"/>
                  </a:cubicBezTo>
                  <a:cubicBezTo>
                    <a:pt x="558628" y="527986"/>
                    <a:pt x="501009" y="505303"/>
                    <a:pt x="481571" y="507463"/>
                  </a:cubicBezTo>
                  <a:close/>
                </a:path>
              </a:pathLst>
            </a:custGeom>
            <a:noFill/>
            <a:ln w="22225">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en-US" sz="1350">
                <a:solidFill>
                  <a:prstClr val="white"/>
                </a:solidFill>
                <a:latin typeface="Arial"/>
              </a:endParaRPr>
            </a:p>
          </p:txBody>
        </p:sp>
        <p:sp>
          <p:nvSpPr>
            <p:cNvPr id="34" name="TextBox 33"/>
            <p:cNvSpPr txBox="1"/>
            <p:nvPr/>
          </p:nvSpPr>
          <p:spPr>
            <a:xfrm>
              <a:off x="653548" y="5722484"/>
              <a:ext cx="1969727" cy="338555"/>
            </a:xfrm>
            <a:prstGeom prst="rect">
              <a:avLst/>
            </a:prstGeom>
            <a:noFill/>
          </p:spPr>
          <p:txBody>
            <a:bodyPr wrap="square" rtlCol="0">
              <a:spAutoFit/>
            </a:bodyPr>
            <a:lstStyle/>
            <a:p>
              <a:pPr algn="ctr" defTabSz="685800"/>
              <a:r>
                <a:rPr lang="en-US" sz="1050" dirty="0">
                  <a:solidFill>
                    <a:srgbClr val="800000"/>
                  </a:solidFill>
                  <a:latin typeface="Arial"/>
                </a:rPr>
                <a:t>PIC 11T quench loop</a:t>
              </a:r>
            </a:p>
          </p:txBody>
        </p:sp>
      </p:grpSp>
      <p:sp>
        <p:nvSpPr>
          <p:cNvPr id="8" name="TextBox 7"/>
          <p:cNvSpPr txBox="1"/>
          <p:nvPr/>
        </p:nvSpPr>
        <p:spPr>
          <a:xfrm>
            <a:off x="1935622" y="2598457"/>
            <a:ext cx="5401954" cy="216059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lnSpc>
                <a:spcPct val="120000"/>
              </a:lnSpc>
              <a:buFont typeface="Arial" panose="020B0604020202020204" pitchFamily="34" charset="0"/>
              <a:buChar char="•"/>
            </a:pPr>
            <a:r>
              <a:rPr lang="en-US" sz="1600" dirty="0">
                <a:sym typeface="Wingdings"/>
              </a:rPr>
              <a:t>Hardware connection to the PIC main dipole quench loop</a:t>
            </a:r>
          </a:p>
          <a:p>
            <a:pPr marL="285750" indent="-285750">
              <a:lnSpc>
                <a:spcPct val="120000"/>
              </a:lnSpc>
              <a:buFont typeface="Arial" panose="020B0604020202020204" pitchFamily="34" charset="0"/>
              <a:buChar char="•"/>
            </a:pPr>
            <a:r>
              <a:rPr lang="en-US" sz="1600" dirty="0">
                <a:sym typeface="Wingdings"/>
              </a:rPr>
              <a:t>Separate the 11T trim and the RB circuit  easier diagnostics in case of trip </a:t>
            </a:r>
          </a:p>
          <a:p>
            <a:pPr marL="285750" indent="-285750">
              <a:lnSpc>
                <a:spcPct val="120000"/>
              </a:lnSpc>
              <a:buFont typeface="Arial" panose="020B0604020202020204" pitchFamily="34" charset="0"/>
              <a:buChar char="•"/>
            </a:pPr>
            <a:r>
              <a:rPr lang="en-US" sz="1600" dirty="0">
                <a:sym typeface="Wingdings"/>
              </a:rPr>
              <a:t>SPA request could be implemented via the PIC, if required, as a function of the main RB circuit status  requires change of safety critical </a:t>
            </a:r>
            <a:r>
              <a:rPr lang="en-US" sz="1600" dirty="0" smtClean="0">
                <a:sym typeface="Wingdings"/>
              </a:rPr>
              <a:t>code</a:t>
            </a:r>
            <a:endParaRPr lang="en-GB" sz="1600" dirty="0"/>
          </a:p>
        </p:txBody>
      </p:sp>
      <p:sp>
        <p:nvSpPr>
          <p:cNvPr id="59" name="Rounded Rectangle 58"/>
          <p:cNvSpPr/>
          <p:nvPr/>
        </p:nvSpPr>
        <p:spPr>
          <a:xfrm>
            <a:off x="1864188" y="2620227"/>
            <a:ext cx="5483474" cy="2093808"/>
          </a:xfrm>
          <a:prstGeom prst="roundRect">
            <a:avLst>
              <a:gd name="adj" fmla="val 378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207765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2932" y="2283718"/>
            <a:ext cx="6259388" cy="1225800"/>
          </a:xfrm>
        </p:spPr>
        <p:txBody>
          <a:bodyPr/>
          <a:lstStyle/>
          <a:p>
            <a:r>
              <a:rPr lang="en-US" dirty="0">
                <a:solidFill>
                  <a:schemeClr val="accent6">
                    <a:lumMod val="75000"/>
                  </a:schemeClr>
                </a:solidFill>
              </a:rPr>
              <a:t>4</a:t>
            </a:r>
            <a:r>
              <a:rPr lang="en-US" dirty="0" smtClean="0">
                <a:solidFill>
                  <a:schemeClr val="accent6">
                    <a:lumMod val="75000"/>
                  </a:schemeClr>
                </a:solidFill>
              </a:rPr>
              <a:t>.b) 11T dipole trim current leads</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34</a:t>
            </a:fld>
            <a:endParaRPr lang="fr-FR" dirty="0"/>
          </a:p>
        </p:txBody>
      </p:sp>
    </p:spTree>
    <p:extLst>
      <p:ext uri="{BB962C8B-B14F-4D97-AF65-F5344CB8AC3E}">
        <p14:creationId xmlns:p14="http://schemas.microsoft.com/office/powerpoint/2010/main" val="937487572"/>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11T dipole trim current leads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35</a:t>
            </a:fld>
            <a:endParaRPr lang="fr-FR"/>
          </a:p>
        </p:txBody>
      </p:sp>
      <p:sp>
        <p:nvSpPr>
          <p:cNvPr id="6" name="TextBox 5"/>
          <p:cNvSpPr txBox="1"/>
          <p:nvPr/>
        </p:nvSpPr>
        <p:spPr>
          <a:xfrm>
            <a:off x="2123728" y="1059582"/>
            <a:ext cx="4752528" cy="646331"/>
          </a:xfrm>
          <a:prstGeom prst="rect">
            <a:avLst/>
          </a:prstGeom>
          <a:solidFill>
            <a:schemeClr val="bg1"/>
          </a:solidFill>
          <a:ln>
            <a:solidFill>
              <a:schemeClr val="bg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solidFill>
                  <a:schemeClr val="tx1">
                    <a:lumMod val="65000"/>
                    <a:lumOff val="35000"/>
                  </a:schemeClr>
                </a:solidFill>
              </a:rPr>
              <a:t>WP6a has confirmed that they will “re-use” the LHC 120 A conduction-cooled leads</a:t>
            </a:r>
            <a:endParaRPr lang="en-GB" dirty="0">
              <a:solidFill>
                <a:schemeClr val="tx1">
                  <a:lumMod val="65000"/>
                  <a:lumOff val="35000"/>
                </a:schemeClr>
              </a:solidFill>
            </a:endParaRPr>
          </a:p>
        </p:txBody>
      </p:sp>
      <p:sp>
        <p:nvSpPr>
          <p:cNvPr id="8" name="TextBox 7"/>
          <p:cNvSpPr txBox="1"/>
          <p:nvPr/>
        </p:nvSpPr>
        <p:spPr>
          <a:xfrm>
            <a:off x="1331640" y="2211710"/>
            <a:ext cx="6336704" cy="2462213"/>
          </a:xfrm>
          <a:prstGeom prst="rect">
            <a:avLst/>
          </a:prstGeom>
          <a:noFill/>
        </p:spPr>
        <p:txBody>
          <a:bodyPr wrap="square" rtlCol="0">
            <a:spAutoFit/>
          </a:bodyPr>
          <a:lstStyle/>
          <a:p>
            <a:pPr algn="just"/>
            <a:r>
              <a:rPr lang="en-US" sz="1400" dirty="0" smtClean="0">
                <a:solidFill>
                  <a:schemeClr val="tx1">
                    <a:lumMod val="65000"/>
                    <a:lumOff val="35000"/>
                  </a:schemeClr>
                </a:solidFill>
              </a:rPr>
              <a:t>WP6a presented that they have already launched:</a:t>
            </a:r>
          </a:p>
          <a:p>
            <a:pPr marL="285750" indent="-285750" algn="just">
              <a:buFont typeface="Arial" panose="020B0604020202020204" pitchFamily="34" charset="0"/>
              <a:buChar char="•"/>
            </a:pPr>
            <a:r>
              <a:rPr lang="en-GB" sz="1400" dirty="0">
                <a:solidFill>
                  <a:schemeClr val="tx1">
                    <a:lumMod val="65000"/>
                    <a:lumOff val="35000"/>
                  </a:schemeClr>
                </a:solidFill>
              </a:rPr>
              <a:t>Proposal of powering one polarity via two leads (to make </a:t>
            </a:r>
            <a:r>
              <a:rPr lang="en-GB" sz="1400" dirty="0" smtClean="0">
                <a:solidFill>
                  <a:schemeClr val="tx1">
                    <a:lumMod val="65000"/>
                    <a:lumOff val="35000"/>
                  </a:schemeClr>
                </a:solidFill>
              </a:rPr>
              <a:t>feasible-flexible-the conduction-cooled option);</a:t>
            </a:r>
          </a:p>
          <a:p>
            <a:pPr marL="285750" indent="-285750" algn="just">
              <a:buFont typeface="Arial" panose="020B0604020202020204" pitchFamily="34" charset="0"/>
              <a:buChar char="•"/>
            </a:pPr>
            <a:r>
              <a:rPr lang="en-GB" sz="1400" dirty="0" smtClean="0">
                <a:solidFill>
                  <a:schemeClr val="tx1">
                    <a:lumMod val="65000"/>
                    <a:lumOff val="35000"/>
                  </a:schemeClr>
                </a:solidFill>
              </a:rPr>
              <a:t>Discussion </a:t>
            </a:r>
            <a:r>
              <a:rPr lang="en-GB" sz="1400" dirty="0">
                <a:solidFill>
                  <a:schemeClr val="tx1">
                    <a:lumMod val="65000"/>
                    <a:lumOff val="35000"/>
                  </a:schemeClr>
                </a:solidFill>
              </a:rPr>
              <a:t>with </a:t>
            </a:r>
            <a:r>
              <a:rPr lang="en-GB" sz="1400" dirty="0" smtClean="0">
                <a:solidFill>
                  <a:schemeClr val="tx1">
                    <a:lumMod val="65000"/>
                    <a:lumOff val="35000"/>
                  </a:schemeClr>
                </a:solidFill>
              </a:rPr>
              <a:t>TE-EPC for </a:t>
            </a:r>
            <a:r>
              <a:rPr lang="en-GB" sz="1400" dirty="0">
                <a:solidFill>
                  <a:schemeClr val="tx1">
                    <a:lumMod val="65000"/>
                    <a:lumOff val="35000"/>
                  </a:schemeClr>
                </a:solidFill>
              </a:rPr>
              <a:t>protection of </a:t>
            </a:r>
            <a:r>
              <a:rPr lang="en-GB" sz="1400" dirty="0" smtClean="0">
                <a:solidFill>
                  <a:schemeClr val="tx1">
                    <a:lumMod val="65000"/>
                    <a:lumOff val="35000"/>
                  </a:schemeClr>
                </a:solidFill>
              </a:rPr>
              <a:t>leads against over-heating and possibility </a:t>
            </a:r>
            <a:r>
              <a:rPr lang="en-GB" sz="1400" dirty="0">
                <a:solidFill>
                  <a:schemeClr val="tx1">
                    <a:lumMod val="65000"/>
                    <a:lumOff val="35000"/>
                  </a:schemeClr>
                </a:solidFill>
              </a:rPr>
              <a:t>of identifying </a:t>
            </a:r>
            <a:r>
              <a:rPr lang="en-GB" sz="1400" dirty="0" smtClean="0">
                <a:solidFill>
                  <a:schemeClr val="tx1">
                    <a:lumMod val="65000"/>
                    <a:lumOff val="35000"/>
                  </a:schemeClr>
                </a:solidFill>
              </a:rPr>
              <a:t>non homogenous </a:t>
            </a:r>
            <a:r>
              <a:rPr lang="en-GB" sz="1400" dirty="0">
                <a:solidFill>
                  <a:schemeClr val="tx1">
                    <a:lumMod val="65000"/>
                    <a:lumOff val="35000"/>
                  </a:schemeClr>
                </a:solidFill>
              </a:rPr>
              <a:t>current distribution</a:t>
            </a:r>
            <a:r>
              <a:rPr lang="en-GB" sz="1400" dirty="0" smtClean="0">
                <a:solidFill>
                  <a:schemeClr val="tx1">
                    <a:lumMod val="65000"/>
                    <a:lumOff val="35000"/>
                  </a:schemeClr>
                </a:solidFill>
              </a:rPr>
              <a:t>;</a:t>
            </a:r>
            <a:endParaRPr lang="en-GB" sz="1400" dirty="0">
              <a:solidFill>
                <a:schemeClr val="tx1">
                  <a:lumMod val="65000"/>
                  <a:lumOff val="35000"/>
                </a:schemeClr>
              </a:solidFill>
            </a:endParaRPr>
          </a:p>
          <a:p>
            <a:pPr marL="285750" indent="-285750" algn="just">
              <a:buFont typeface="Arial" panose="020B0604020202020204" pitchFamily="34" charset="0"/>
              <a:buChar char="•"/>
            </a:pPr>
            <a:r>
              <a:rPr lang="en-GB" sz="1400" dirty="0">
                <a:solidFill>
                  <a:schemeClr val="tx1">
                    <a:lumMod val="65000"/>
                    <a:lumOff val="35000"/>
                  </a:schemeClr>
                </a:solidFill>
              </a:rPr>
              <a:t>Initiative to </a:t>
            </a:r>
            <a:r>
              <a:rPr lang="en-GB" sz="1400" dirty="0" smtClean="0">
                <a:solidFill>
                  <a:schemeClr val="tx1">
                    <a:lumMod val="65000"/>
                    <a:lumOff val="35000"/>
                  </a:schemeClr>
                </a:solidFill>
              </a:rPr>
              <a:t>re-make </a:t>
            </a:r>
            <a:r>
              <a:rPr lang="en-GB" sz="1400" dirty="0">
                <a:solidFill>
                  <a:schemeClr val="tx1">
                    <a:lumMod val="65000"/>
                    <a:lumOff val="35000"/>
                  </a:schemeClr>
                </a:solidFill>
              </a:rPr>
              <a:t>an integration study with the objective of </a:t>
            </a:r>
            <a:r>
              <a:rPr lang="en-GB" sz="1400" dirty="0" smtClean="0">
                <a:solidFill>
                  <a:schemeClr val="tx1">
                    <a:lumMod val="65000"/>
                    <a:lumOff val="35000"/>
                  </a:schemeClr>
                </a:solidFill>
              </a:rPr>
              <a:t>keeping as </a:t>
            </a:r>
            <a:r>
              <a:rPr lang="en-GB" sz="1400" dirty="0">
                <a:solidFill>
                  <a:schemeClr val="tx1">
                    <a:lumMod val="65000"/>
                    <a:lumOff val="35000"/>
                  </a:schemeClr>
                </a:solidFill>
              </a:rPr>
              <a:t>much as possible the existing </a:t>
            </a:r>
            <a:r>
              <a:rPr lang="en-GB" sz="1400" dirty="0" smtClean="0">
                <a:solidFill>
                  <a:schemeClr val="tx1">
                    <a:lumMod val="65000"/>
                    <a:lumOff val="35000"/>
                  </a:schemeClr>
                </a:solidFill>
              </a:rPr>
              <a:t>LHC </a:t>
            </a:r>
            <a:r>
              <a:rPr lang="en-GB" sz="1400" dirty="0">
                <a:solidFill>
                  <a:schemeClr val="tx1">
                    <a:lumMod val="65000"/>
                    <a:lumOff val="35000"/>
                  </a:schemeClr>
                </a:solidFill>
              </a:rPr>
              <a:t>solution</a:t>
            </a:r>
            <a:r>
              <a:rPr lang="en-GB" sz="1400" dirty="0" smtClean="0">
                <a:solidFill>
                  <a:schemeClr val="tx1">
                    <a:lumMod val="65000"/>
                    <a:lumOff val="35000"/>
                  </a:schemeClr>
                </a:solidFill>
              </a:rPr>
              <a:t>;</a:t>
            </a:r>
            <a:endParaRPr lang="en-GB" sz="1400" dirty="0">
              <a:solidFill>
                <a:schemeClr val="tx1">
                  <a:lumMod val="65000"/>
                  <a:lumOff val="35000"/>
                </a:schemeClr>
              </a:solidFill>
            </a:endParaRPr>
          </a:p>
          <a:p>
            <a:pPr marL="285750" indent="-285750" algn="just">
              <a:buFont typeface="Arial" panose="020B0604020202020204" pitchFamily="34" charset="0"/>
              <a:buChar char="•"/>
            </a:pPr>
            <a:r>
              <a:rPr lang="en-GB" sz="1400" dirty="0">
                <a:solidFill>
                  <a:schemeClr val="tx1">
                    <a:lumMod val="65000"/>
                    <a:lumOff val="35000"/>
                  </a:schemeClr>
                </a:solidFill>
              </a:rPr>
              <a:t>Integration work carried out by R</a:t>
            </a:r>
            <a:r>
              <a:rPr lang="en-GB" sz="1400" dirty="0" smtClean="0">
                <a:solidFill>
                  <a:schemeClr val="tx1">
                    <a:lumMod val="65000"/>
                    <a:lumOff val="35000"/>
                  </a:schemeClr>
                </a:solidFill>
              </a:rPr>
              <a:t>. Betemps (in </a:t>
            </a:r>
            <a:r>
              <a:rPr lang="en-GB" sz="1400" dirty="0">
                <a:solidFill>
                  <a:schemeClr val="tx1">
                    <a:lumMod val="65000"/>
                    <a:lumOff val="35000"/>
                  </a:schemeClr>
                </a:solidFill>
              </a:rPr>
              <a:t>interface with SCD and </a:t>
            </a:r>
            <a:r>
              <a:rPr lang="en-GB" sz="1400" dirty="0" smtClean="0">
                <a:solidFill>
                  <a:schemeClr val="tx1">
                    <a:lumMod val="65000"/>
                    <a:lumOff val="35000"/>
                  </a:schemeClr>
                </a:solidFill>
              </a:rPr>
              <a:t>CMI</a:t>
            </a:r>
            <a:r>
              <a:rPr lang="en-GB" sz="1400" dirty="0">
                <a:solidFill>
                  <a:schemeClr val="tx1">
                    <a:lumMod val="65000"/>
                    <a:lumOff val="35000"/>
                  </a:schemeClr>
                </a:solidFill>
              </a:rPr>
              <a:t>). Found solution for keeping the same length of each </a:t>
            </a:r>
            <a:r>
              <a:rPr lang="en-GB" sz="1400" dirty="0" smtClean="0">
                <a:solidFill>
                  <a:schemeClr val="tx1">
                    <a:lumMod val="65000"/>
                    <a:lumOff val="35000"/>
                  </a:schemeClr>
                </a:solidFill>
              </a:rPr>
              <a:t>lead</a:t>
            </a:r>
            <a:r>
              <a:rPr lang="en-GB" sz="1400" dirty="0">
                <a:solidFill>
                  <a:schemeClr val="tx1">
                    <a:lumMod val="65000"/>
                    <a:lumOff val="35000"/>
                  </a:schemeClr>
                </a:solidFill>
              </a:rPr>
              <a:t>, i.e. same design of leads and </a:t>
            </a:r>
            <a:r>
              <a:rPr lang="en-GB" sz="1400" dirty="0" err="1" smtClean="0">
                <a:solidFill>
                  <a:schemeClr val="tx1">
                    <a:lumMod val="65000"/>
                    <a:lumOff val="35000"/>
                  </a:schemeClr>
                </a:solidFill>
              </a:rPr>
              <a:t>thermalization</a:t>
            </a:r>
            <a:r>
              <a:rPr lang="en-GB" sz="1400" dirty="0" smtClean="0">
                <a:solidFill>
                  <a:schemeClr val="tx1">
                    <a:lumMod val="65000"/>
                    <a:lumOff val="35000"/>
                  </a:schemeClr>
                </a:solidFill>
              </a:rPr>
              <a:t> blocks</a:t>
            </a:r>
            <a:r>
              <a:rPr lang="en-GB" sz="1400" dirty="0">
                <a:solidFill>
                  <a:schemeClr val="tx1">
                    <a:lumMod val="65000"/>
                    <a:lumOff val="35000"/>
                  </a:schemeClr>
                </a:solidFill>
              </a:rPr>
              <a:t>, but different </a:t>
            </a:r>
            <a:r>
              <a:rPr lang="en-GB" sz="1400" dirty="0" smtClean="0">
                <a:solidFill>
                  <a:schemeClr val="tx1">
                    <a:lumMod val="65000"/>
                    <a:lumOff val="35000"/>
                  </a:schemeClr>
                </a:solidFill>
              </a:rPr>
              <a:t>shape. Responsibility under MSC-SCD.</a:t>
            </a:r>
            <a:endParaRPr lang="en-GB" sz="1400" dirty="0">
              <a:solidFill>
                <a:schemeClr val="tx1">
                  <a:lumMod val="65000"/>
                  <a:lumOff val="35000"/>
                </a:schemeClr>
              </a:solidFill>
            </a:endParaRPr>
          </a:p>
        </p:txBody>
      </p:sp>
      <p:sp>
        <p:nvSpPr>
          <p:cNvPr id="9" name="Rounded Rectangle 8"/>
          <p:cNvSpPr/>
          <p:nvPr/>
        </p:nvSpPr>
        <p:spPr>
          <a:xfrm>
            <a:off x="1259632" y="2047587"/>
            <a:ext cx="6480720" cy="2626336"/>
          </a:xfrm>
          <a:prstGeom prst="roundRect">
            <a:avLst>
              <a:gd name="adj" fmla="val 378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35059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leads actual design</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36</a:t>
            </a:fld>
            <a:endParaRPr lang="fr-FR"/>
          </a:p>
        </p:txBody>
      </p:sp>
      <p:pic>
        <p:nvPicPr>
          <p:cNvPr id="6" name="Picture 5"/>
          <p:cNvPicPr>
            <a:picLocks noChangeAspect="1"/>
          </p:cNvPicPr>
          <p:nvPr/>
        </p:nvPicPr>
        <p:blipFill rotWithShape="1">
          <a:blip r:embed="rId2"/>
          <a:srcRect l="5144" t="2105" r="35394"/>
          <a:stretch/>
        </p:blipFill>
        <p:spPr>
          <a:xfrm>
            <a:off x="4905009" y="748511"/>
            <a:ext cx="2736304" cy="2752467"/>
          </a:xfrm>
          <a:prstGeom prst="rect">
            <a:avLst/>
          </a:prstGeo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31872" r="11380" b="10428"/>
          <a:stretch/>
        </p:blipFill>
        <p:spPr>
          <a:xfrm>
            <a:off x="1229389" y="675000"/>
            <a:ext cx="2952328" cy="2630569"/>
          </a:xfrm>
          <a:prstGeom prst="rect">
            <a:avLst/>
          </a:prstGeom>
        </p:spPr>
      </p:pic>
      <p:sp>
        <p:nvSpPr>
          <p:cNvPr id="10" name="TextBox 9"/>
          <p:cNvSpPr txBox="1"/>
          <p:nvPr/>
        </p:nvSpPr>
        <p:spPr>
          <a:xfrm>
            <a:off x="2705553" y="3190031"/>
            <a:ext cx="3816424" cy="169277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300" b="1" u="sng" dirty="0" smtClean="0">
                <a:solidFill>
                  <a:schemeClr val="tx1">
                    <a:lumMod val="65000"/>
                    <a:lumOff val="35000"/>
                  </a:schemeClr>
                </a:solidFill>
              </a:rPr>
              <a:t>Status</a:t>
            </a:r>
            <a:r>
              <a:rPr lang="en-GB" sz="1300" dirty="0" smtClean="0">
                <a:solidFill>
                  <a:schemeClr val="tx1">
                    <a:lumMod val="65000"/>
                    <a:lumOff val="35000"/>
                  </a:schemeClr>
                </a:solidFill>
              </a:rPr>
              <a:t> </a:t>
            </a:r>
          </a:p>
          <a:p>
            <a:pPr marL="342900" indent="-342900">
              <a:buFont typeface="Arial" panose="020B0604020202020204" pitchFamily="34" charset="0"/>
              <a:buChar char="•"/>
            </a:pPr>
            <a:r>
              <a:rPr lang="en-GB" sz="1300" dirty="0" smtClean="0">
                <a:solidFill>
                  <a:schemeClr val="tx1">
                    <a:lumMod val="65000"/>
                    <a:lumOff val="35000"/>
                  </a:schemeClr>
                </a:solidFill>
              </a:rPr>
              <a:t>~ </a:t>
            </a:r>
            <a:r>
              <a:rPr lang="en-GB" sz="1300" dirty="0">
                <a:solidFill>
                  <a:schemeClr val="tx1">
                    <a:lumMod val="65000"/>
                    <a:lumOff val="35000"/>
                  </a:schemeClr>
                </a:solidFill>
              </a:rPr>
              <a:t>Same parts as </a:t>
            </a:r>
            <a:r>
              <a:rPr lang="en-GB" sz="1300" dirty="0" smtClean="0">
                <a:solidFill>
                  <a:schemeClr val="tx1">
                    <a:lumMod val="65000"/>
                    <a:lumOff val="35000"/>
                  </a:schemeClr>
                </a:solidFill>
              </a:rPr>
              <a:t>LHC 120A </a:t>
            </a:r>
            <a:r>
              <a:rPr lang="en-GB" sz="1300" dirty="0">
                <a:solidFill>
                  <a:schemeClr val="tx1">
                    <a:lumMod val="65000"/>
                    <a:lumOff val="35000"/>
                  </a:schemeClr>
                </a:solidFill>
              </a:rPr>
              <a:t>current lead.  </a:t>
            </a:r>
          </a:p>
          <a:p>
            <a:pPr marL="285750" indent="-285750">
              <a:buFont typeface="Arial" panose="020B0604020202020204" pitchFamily="34" charset="0"/>
              <a:buChar char="•"/>
            </a:pPr>
            <a:r>
              <a:rPr lang="en-GB" sz="1300" dirty="0">
                <a:solidFill>
                  <a:schemeClr val="tx1">
                    <a:lumMod val="65000"/>
                    <a:lumOff val="35000"/>
                  </a:schemeClr>
                </a:solidFill>
              </a:rPr>
              <a:t>Change the flange position.</a:t>
            </a:r>
          </a:p>
          <a:p>
            <a:pPr marL="285750" indent="-285750">
              <a:buFont typeface="Arial" panose="020B0604020202020204" pitchFamily="34" charset="0"/>
              <a:buChar char="•"/>
            </a:pPr>
            <a:r>
              <a:rPr lang="en-GB" sz="1300" dirty="0">
                <a:solidFill>
                  <a:schemeClr val="tx1">
                    <a:lumMod val="65000"/>
                    <a:lumOff val="35000"/>
                  </a:schemeClr>
                </a:solidFill>
              </a:rPr>
              <a:t>Add a slit on the thermal screen.</a:t>
            </a:r>
          </a:p>
          <a:p>
            <a:endParaRPr lang="en-GB" sz="1300" dirty="0">
              <a:solidFill>
                <a:schemeClr val="tx1">
                  <a:lumMod val="65000"/>
                  <a:lumOff val="35000"/>
                </a:schemeClr>
              </a:solidFill>
            </a:endParaRPr>
          </a:p>
          <a:p>
            <a:pPr algn="ctr"/>
            <a:r>
              <a:rPr lang="en-GB" sz="1300" b="1" u="sng" dirty="0" smtClean="0">
                <a:solidFill>
                  <a:schemeClr val="tx1">
                    <a:lumMod val="65000"/>
                    <a:lumOff val="35000"/>
                  </a:schemeClr>
                </a:solidFill>
              </a:rPr>
              <a:t>Next steps</a:t>
            </a:r>
            <a:endParaRPr lang="en-GB" sz="1300" dirty="0">
              <a:solidFill>
                <a:schemeClr val="tx1">
                  <a:lumMod val="65000"/>
                  <a:lumOff val="35000"/>
                </a:schemeClr>
              </a:solidFill>
            </a:endParaRPr>
          </a:p>
          <a:p>
            <a:pPr marL="342900" indent="-342900">
              <a:buFont typeface="Arial" panose="020B0604020202020204" pitchFamily="34" charset="0"/>
              <a:buChar char="•"/>
            </a:pPr>
            <a:r>
              <a:rPr lang="en-GB" sz="1300" dirty="0">
                <a:solidFill>
                  <a:schemeClr val="tx1">
                    <a:lumMod val="65000"/>
                    <a:lumOff val="35000"/>
                  </a:schemeClr>
                </a:solidFill>
              </a:rPr>
              <a:t>Final design.</a:t>
            </a:r>
          </a:p>
          <a:p>
            <a:pPr marL="342900" indent="-342900">
              <a:buFont typeface="Arial" panose="020B0604020202020204" pitchFamily="34" charset="0"/>
              <a:buChar char="•"/>
            </a:pPr>
            <a:r>
              <a:rPr lang="en-GB" sz="1300" dirty="0">
                <a:solidFill>
                  <a:schemeClr val="tx1">
                    <a:lumMod val="65000"/>
                    <a:lumOff val="35000"/>
                  </a:schemeClr>
                </a:solidFill>
              </a:rPr>
              <a:t>New bending Tools.  </a:t>
            </a:r>
            <a:endParaRPr lang="en-GB" sz="1300" dirty="0"/>
          </a:p>
        </p:txBody>
      </p:sp>
      <p:sp>
        <p:nvSpPr>
          <p:cNvPr id="8" name="TextBox 7"/>
          <p:cNvSpPr txBox="1"/>
          <p:nvPr/>
        </p:nvSpPr>
        <p:spPr>
          <a:xfrm>
            <a:off x="6670536" y="3498292"/>
            <a:ext cx="2376264" cy="646331"/>
          </a:xfrm>
          <a:prstGeom prst="rect">
            <a:avLst/>
          </a:prstGeom>
          <a:solidFill>
            <a:schemeClr val="accent4"/>
          </a:solidFill>
        </p:spPr>
        <p:txBody>
          <a:bodyPr wrap="square" rtlCol="0">
            <a:spAutoFit/>
          </a:bodyPr>
          <a:lstStyle/>
          <a:p>
            <a:r>
              <a:rPr lang="en-US" dirty="0" smtClean="0"/>
              <a:t>See </a:t>
            </a:r>
            <a:r>
              <a:rPr lang="en-US" dirty="0" err="1" smtClean="0"/>
              <a:t>Amalia’s</a:t>
            </a:r>
            <a:r>
              <a:rPr lang="en-US" dirty="0" smtClean="0"/>
              <a:t> presentation today</a:t>
            </a:r>
            <a:endParaRPr lang="en-US" dirty="0"/>
          </a:p>
        </p:txBody>
      </p:sp>
      <p:sp>
        <p:nvSpPr>
          <p:cNvPr id="9" name="TextBox 8"/>
          <p:cNvSpPr txBox="1"/>
          <p:nvPr/>
        </p:nvSpPr>
        <p:spPr>
          <a:xfrm>
            <a:off x="7155925" y="1707654"/>
            <a:ext cx="1890875" cy="307777"/>
          </a:xfrm>
          <a:prstGeom prst="rect">
            <a:avLst/>
          </a:prstGeom>
          <a:noFill/>
          <a:ln w="12700" cmpd="sng">
            <a:solidFill>
              <a:schemeClr val="tx1"/>
            </a:solidFill>
          </a:ln>
        </p:spPr>
        <p:txBody>
          <a:bodyPr wrap="none" rtlCol="0">
            <a:spAutoFit/>
          </a:bodyPr>
          <a:lstStyle/>
          <a:p>
            <a:r>
              <a:rPr lang="en-US" sz="1400" dirty="0" smtClean="0"/>
              <a:t>Courtesy R. </a:t>
            </a:r>
            <a:r>
              <a:rPr lang="en-US" sz="1400" dirty="0" err="1" smtClean="0"/>
              <a:t>Betemps</a:t>
            </a:r>
            <a:r>
              <a:rPr lang="en-US" sz="1400" dirty="0" smtClean="0"/>
              <a:t> </a:t>
            </a:r>
            <a:endParaRPr lang="en-US" sz="1400" dirty="0"/>
          </a:p>
        </p:txBody>
      </p:sp>
    </p:spTree>
    <p:extLst>
      <p:ext uri="{BB962C8B-B14F-4D97-AF65-F5344CB8AC3E}">
        <p14:creationId xmlns:p14="http://schemas.microsoft.com/office/powerpoint/2010/main" val="36173833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318516"/>
            <a:ext cx="7704856" cy="1225800"/>
          </a:xfrm>
        </p:spPr>
        <p:txBody>
          <a:bodyPr/>
          <a:lstStyle/>
          <a:p>
            <a:pPr algn="l"/>
            <a:r>
              <a:rPr lang="en-US" dirty="0">
                <a:solidFill>
                  <a:schemeClr val="accent6">
                    <a:lumMod val="75000"/>
                  </a:schemeClr>
                </a:solidFill>
              </a:rPr>
              <a:t>4</a:t>
            </a:r>
            <a:r>
              <a:rPr lang="en-US" dirty="0" smtClean="0">
                <a:solidFill>
                  <a:schemeClr val="accent6">
                    <a:lumMod val="75000"/>
                  </a:schemeClr>
                </a:solidFill>
              </a:rPr>
              <a:t>.c) 11T dipole powering and protection document</a:t>
            </a:r>
            <a:endParaRPr lang="en-US" dirty="0">
              <a:solidFill>
                <a:schemeClr val="accent6">
                  <a:lumMod val="75000"/>
                </a:schemeClr>
              </a:solidFill>
            </a:endParaRP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37</a:t>
            </a:fld>
            <a:endParaRPr lang="fr-FR" dirty="0"/>
          </a:p>
        </p:txBody>
      </p:sp>
    </p:spTree>
    <p:extLst>
      <p:ext uri="{BB962C8B-B14F-4D97-AF65-F5344CB8AC3E}">
        <p14:creationId xmlns:p14="http://schemas.microsoft.com/office/powerpoint/2010/main" val="84263804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1004"/>
            <a:ext cx="4032448" cy="540000"/>
          </a:xfrm>
        </p:spPr>
        <p:txBody>
          <a:bodyPr/>
          <a:lstStyle/>
          <a:p>
            <a:r>
              <a:rPr lang="en-US" dirty="0" smtClean="0"/>
              <a:t>11T dipole powering and protection</a:t>
            </a:r>
            <a:endParaRPr lang="en-GB" dirty="0"/>
          </a:p>
        </p:txBody>
      </p:sp>
      <p:sp>
        <p:nvSpPr>
          <p:cNvPr id="4" name="Footer Placeholder 3"/>
          <p:cNvSpPr>
            <a:spLocks noGrp="1"/>
          </p:cNvSpPr>
          <p:nvPr>
            <p:ph type="ftr" sz="quarter" idx="11"/>
          </p:nvPr>
        </p:nvSpPr>
        <p:spPr/>
        <p:txBody>
          <a:bodyPr/>
          <a:lstStyle/>
          <a:p>
            <a:r>
              <a:rPr lang="fr-FR" noProof="0" dirty="0" smtClean="0"/>
              <a:t>Fernando Menendez Camara</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38</a:t>
            </a:fld>
            <a:endParaRPr lang="fr-FR"/>
          </a:p>
        </p:txBody>
      </p:sp>
      <p:sp>
        <p:nvSpPr>
          <p:cNvPr id="6" name="TextBox 5"/>
          <p:cNvSpPr txBox="1"/>
          <p:nvPr/>
        </p:nvSpPr>
        <p:spPr>
          <a:xfrm>
            <a:off x="642093" y="1238109"/>
            <a:ext cx="4799940" cy="3108543"/>
          </a:xfrm>
          <a:prstGeom prst="rect">
            <a:avLst/>
          </a:prstGeom>
          <a:noFill/>
        </p:spPr>
        <p:txBody>
          <a:bodyPr wrap="square" rtlCol="0">
            <a:spAutoFit/>
          </a:bodyPr>
          <a:lstStyle/>
          <a:p>
            <a:pPr algn="just"/>
            <a:r>
              <a:rPr lang="en-GB" sz="1400" dirty="0">
                <a:solidFill>
                  <a:schemeClr val="tx1">
                    <a:lumMod val="65000"/>
                    <a:lumOff val="35000"/>
                  </a:schemeClr>
                </a:solidFill>
                <a:cs typeface="Aparajita" panose="020B0604020202020204" pitchFamily="34" charset="0"/>
              </a:rPr>
              <a:t>This report describes the powering and protection of the 11T dipole circuit. The </a:t>
            </a:r>
            <a:r>
              <a:rPr lang="en-GB" sz="1400" b="1" dirty="0">
                <a:solidFill>
                  <a:schemeClr val="tx1">
                    <a:lumMod val="65000"/>
                    <a:lumOff val="35000"/>
                  </a:schemeClr>
                </a:solidFill>
                <a:cs typeface="Aparajita" panose="020B0604020202020204" pitchFamily="34" charset="0"/>
              </a:rPr>
              <a:t>different elements of the circuit </a:t>
            </a:r>
            <a:r>
              <a:rPr lang="en-GB" sz="1400" dirty="0">
                <a:solidFill>
                  <a:schemeClr val="tx1">
                    <a:lumMod val="65000"/>
                    <a:lumOff val="35000"/>
                  </a:schemeClr>
                </a:solidFill>
                <a:cs typeface="Aparajita" panose="020B0604020202020204" pitchFamily="34" charset="0"/>
              </a:rPr>
              <a:t>are described and </a:t>
            </a:r>
            <a:r>
              <a:rPr lang="en-GB" sz="1400" b="1" dirty="0">
                <a:solidFill>
                  <a:schemeClr val="tx1">
                    <a:lumMod val="65000"/>
                    <a:lumOff val="35000"/>
                  </a:schemeClr>
                </a:solidFill>
                <a:cs typeface="Aparajita" panose="020B0604020202020204" pitchFamily="34" charset="0"/>
              </a:rPr>
              <a:t>simulations</a:t>
            </a:r>
            <a:r>
              <a:rPr lang="en-GB" sz="1400" dirty="0">
                <a:solidFill>
                  <a:schemeClr val="tx1">
                    <a:lumMod val="65000"/>
                    <a:lumOff val="35000"/>
                  </a:schemeClr>
                </a:solidFill>
                <a:cs typeface="Aparajita" panose="020B0604020202020204" pitchFamily="34" charset="0"/>
              </a:rPr>
              <a:t> for currents and quench behaviour are shown. </a:t>
            </a:r>
            <a:r>
              <a:rPr lang="en-GB" sz="1400" b="1" dirty="0">
                <a:solidFill>
                  <a:schemeClr val="tx1">
                    <a:lumMod val="65000"/>
                    <a:lumOff val="35000"/>
                  </a:schemeClr>
                </a:solidFill>
                <a:cs typeface="Aparajita" panose="020B0604020202020204" pitchFamily="34" charset="0"/>
              </a:rPr>
              <a:t>Measurements</a:t>
            </a:r>
            <a:r>
              <a:rPr lang="en-GB" sz="1400" dirty="0">
                <a:solidFill>
                  <a:schemeClr val="tx1">
                    <a:lumMod val="65000"/>
                    <a:lumOff val="35000"/>
                  </a:schemeClr>
                </a:solidFill>
                <a:cs typeface="Aparajita" panose="020B0604020202020204" pitchFamily="34" charset="0"/>
              </a:rPr>
              <a:t> done on the 11T magnet are also reported. The magnet protection aspects are discussed, as well as, hints to the hardware requirements. </a:t>
            </a:r>
            <a:r>
              <a:rPr lang="en-GB" sz="1400" b="1" dirty="0">
                <a:solidFill>
                  <a:schemeClr val="tx1">
                    <a:lumMod val="65000"/>
                    <a:lumOff val="35000"/>
                  </a:schemeClr>
                </a:solidFill>
                <a:cs typeface="Aparajita" panose="020B0604020202020204" pitchFamily="34" charset="0"/>
              </a:rPr>
              <a:t>Case studies of normal and failure scenarios</a:t>
            </a:r>
            <a:r>
              <a:rPr lang="en-GB" sz="1400" dirty="0">
                <a:solidFill>
                  <a:schemeClr val="tx1">
                    <a:lumMod val="65000"/>
                    <a:lumOff val="35000"/>
                  </a:schemeClr>
                </a:solidFill>
                <a:cs typeface="Aparajita" panose="020B0604020202020204" pitchFamily="34" charset="0"/>
              </a:rPr>
              <a:t> linked to the magnet circuit are analysed.    </a:t>
            </a:r>
            <a:endParaRPr lang="en-GB" sz="1400" dirty="0" smtClean="0">
              <a:solidFill>
                <a:schemeClr val="tx1">
                  <a:lumMod val="65000"/>
                  <a:lumOff val="35000"/>
                </a:schemeClr>
              </a:solidFill>
              <a:cs typeface="Aparajita" panose="020B0604020202020204" pitchFamily="34" charset="0"/>
            </a:endParaRPr>
          </a:p>
          <a:p>
            <a:pPr algn="just"/>
            <a:endParaRPr lang="en-US" sz="1400" dirty="0">
              <a:solidFill>
                <a:schemeClr val="tx1">
                  <a:lumMod val="65000"/>
                  <a:lumOff val="35000"/>
                </a:schemeClr>
              </a:solidFill>
              <a:cs typeface="Aparajita" panose="020B0604020202020204" pitchFamily="34" charset="0"/>
            </a:endParaRPr>
          </a:p>
          <a:p>
            <a:pPr algn="just"/>
            <a:r>
              <a:rPr lang="en-US" sz="1400" dirty="0" smtClean="0">
                <a:solidFill>
                  <a:schemeClr val="tx1">
                    <a:lumMod val="65000"/>
                    <a:lumOff val="35000"/>
                  </a:schemeClr>
                </a:solidFill>
                <a:cs typeface="Aparajita" panose="020B0604020202020204" pitchFamily="34" charset="0"/>
              </a:rPr>
              <a:t>EDMS no</a:t>
            </a:r>
            <a:r>
              <a:rPr lang="en-US" sz="1400" dirty="0">
                <a:solidFill>
                  <a:schemeClr val="tx1">
                    <a:lumMod val="65000"/>
                    <a:lumOff val="35000"/>
                  </a:schemeClr>
                </a:solidFill>
                <a:cs typeface="Aparajita" panose="020B0604020202020204" pitchFamily="34" charset="0"/>
              </a:rPr>
              <a:t>: </a:t>
            </a:r>
            <a:r>
              <a:rPr lang="en-US" sz="1400" b="1" dirty="0" smtClean="0">
                <a:solidFill>
                  <a:schemeClr val="tx1">
                    <a:lumMod val="65000"/>
                    <a:lumOff val="35000"/>
                  </a:schemeClr>
                </a:solidFill>
                <a:cs typeface="Aparajita" panose="020B0604020202020204" pitchFamily="34" charset="0"/>
              </a:rPr>
              <a:t>1764166</a:t>
            </a:r>
            <a:r>
              <a:rPr lang="en-US" sz="1400" dirty="0" smtClean="0">
                <a:solidFill>
                  <a:schemeClr val="tx1">
                    <a:lumMod val="65000"/>
                    <a:lumOff val="35000"/>
                  </a:schemeClr>
                </a:solidFill>
                <a:cs typeface="Aparajita" panose="020B0604020202020204" pitchFamily="34" charset="0"/>
              </a:rPr>
              <a:t> (</a:t>
            </a:r>
            <a:r>
              <a:rPr lang="en-US" sz="1400" dirty="0" smtClean="0">
                <a:solidFill>
                  <a:schemeClr val="tx1">
                    <a:lumMod val="65000"/>
                    <a:lumOff val="35000"/>
                  </a:schemeClr>
                </a:solidFill>
                <a:cs typeface="Aparajita" panose="020B0604020202020204" pitchFamily="34" charset="0"/>
                <a:hlinkClick r:id="rId3"/>
              </a:rPr>
              <a:t>Link</a:t>
            </a:r>
            <a:r>
              <a:rPr lang="en-US" sz="1400" dirty="0" smtClean="0">
                <a:solidFill>
                  <a:schemeClr val="tx1">
                    <a:lumMod val="65000"/>
                    <a:lumOff val="35000"/>
                  </a:schemeClr>
                </a:solidFill>
                <a:cs typeface="Aparajita" panose="020B0604020202020204" pitchFamily="34" charset="0"/>
              </a:rPr>
              <a:t>)</a:t>
            </a:r>
            <a:endParaRPr lang="en-GB" sz="1400" dirty="0">
              <a:solidFill>
                <a:schemeClr val="tx1">
                  <a:lumMod val="65000"/>
                  <a:lumOff val="35000"/>
                </a:schemeClr>
              </a:solidFill>
              <a:cs typeface="Aparajita" panose="020B0604020202020204" pitchFamily="34" charset="0"/>
            </a:endParaRPr>
          </a:p>
          <a:p>
            <a:pPr algn="just"/>
            <a:endParaRPr lang="en-US" sz="1400" dirty="0" smtClean="0">
              <a:solidFill>
                <a:schemeClr val="tx1">
                  <a:lumMod val="65000"/>
                  <a:lumOff val="35000"/>
                </a:schemeClr>
              </a:solidFill>
              <a:cs typeface="Aparajita" panose="020B0604020202020204" pitchFamily="34" charset="0"/>
            </a:endParaRPr>
          </a:p>
          <a:p>
            <a:pPr algn="just"/>
            <a:r>
              <a:rPr lang="en-US" sz="1400" dirty="0" smtClean="0">
                <a:solidFill>
                  <a:schemeClr val="tx1">
                    <a:lumMod val="65000"/>
                    <a:lumOff val="35000"/>
                  </a:schemeClr>
                </a:solidFill>
                <a:cs typeface="Aparajita" panose="020B0604020202020204" pitchFamily="34" charset="0"/>
              </a:rPr>
              <a:t>Authors: </a:t>
            </a:r>
            <a:r>
              <a:rPr lang="en-US" sz="1400" b="1" dirty="0" smtClean="0">
                <a:solidFill>
                  <a:schemeClr val="tx1">
                    <a:lumMod val="65000"/>
                    <a:lumOff val="35000"/>
                  </a:schemeClr>
                </a:solidFill>
                <a:cs typeface="Aparajita" panose="020B0604020202020204" pitchFamily="34" charset="0"/>
              </a:rPr>
              <a:t>S. Izquierdo, G. </a:t>
            </a:r>
            <a:r>
              <a:rPr lang="en-US" sz="1400" b="1" dirty="0" err="1" smtClean="0">
                <a:solidFill>
                  <a:schemeClr val="tx1">
                    <a:lumMod val="65000"/>
                    <a:lumOff val="35000"/>
                  </a:schemeClr>
                </a:solidFill>
                <a:cs typeface="Aparajita" panose="020B0604020202020204" pitchFamily="34" charset="0"/>
              </a:rPr>
              <a:t>Willering</a:t>
            </a:r>
            <a:r>
              <a:rPr lang="en-US" sz="1400" b="1" dirty="0" smtClean="0">
                <a:solidFill>
                  <a:schemeClr val="tx1">
                    <a:lumMod val="65000"/>
                    <a:lumOff val="35000"/>
                  </a:schemeClr>
                </a:solidFill>
                <a:cs typeface="Aparajita" panose="020B0604020202020204" pitchFamily="34" charset="0"/>
              </a:rPr>
              <a:t> , S. Yammine, R. Denz, F. Menendez, A. Antoine, I. Romera, D Wollman and Jens Steckert</a:t>
            </a:r>
            <a:endParaRPr lang="en-GB" sz="1400" b="1" dirty="0">
              <a:solidFill>
                <a:schemeClr val="tx1">
                  <a:lumMod val="65000"/>
                  <a:lumOff val="35000"/>
                </a:schemeClr>
              </a:solidFill>
              <a:cs typeface="Aparajita" panose="020B0604020202020204" pitchFamily="34" charset="0"/>
            </a:endParaRPr>
          </a:p>
        </p:txBody>
      </p:sp>
      <p:pic>
        <p:nvPicPr>
          <p:cNvPr id="7" name="Picture 6"/>
          <p:cNvPicPr>
            <a:picLocks noChangeAspect="1"/>
          </p:cNvPicPr>
          <p:nvPr/>
        </p:nvPicPr>
        <p:blipFill>
          <a:blip r:embed="rId4"/>
          <a:stretch>
            <a:fillRect/>
          </a:stretch>
        </p:blipFill>
        <p:spPr>
          <a:xfrm>
            <a:off x="6012160" y="277499"/>
            <a:ext cx="2854640" cy="4295553"/>
          </a:xfrm>
          <a:prstGeom prst="rect">
            <a:avLst/>
          </a:prstGeom>
        </p:spPr>
      </p:pic>
      <p:sp>
        <p:nvSpPr>
          <p:cNvPr id="3" name="TextBox 2"/>
          <p:cNvSpPr txBox="1"/>
          <p:nvPr/>
        </p:nvSpPr>
        <p:spPr>
          <a:xfrm>
            <a:off x="6371760" y="2176566"/>
            <a:ext cx="2160240"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solidFill>
                  <a:schemeClr val="tx2"/>
                </a:solidFill>
              </a:rPr>
              <a:t>Under verification process</a:t>
            </a:r>
            <a:endParaRPr lang="en-GB" dirty="0">
              <a:solidFill>
                <a:schemeClr val="tx2"/>
              </a:solidFill>
            </a:endParaRPr>
          </a:p>
        </p:txBody>
      </p:sp>
    </p:spTree>
    <p:extLst>
      <p:ext uri="{BB962C8B-B14F-4D97-AF65-F5344CB8AC3E}">
        <p14:creationId xmlns:p14="http://schemas.microsoft.com/office/powerpoint/2010/main" val="364979658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11710"/>
            <a:ext cx="5380440" cy="1225800"/>
          </a:xfrm>
        </p:spPr>
        <p:txBody>
          <a:bodyPr/>
          <a:lstStyle/>
          <a:p>
            <a:pPr>
              <a:buSzPct val="130000"/>
            </a:pPr>
            <a:r>
              <a:rPr lang="en-US" dirty="0" smtClean="0"/>
              <a:t>5) Conclusions</a:t>
            </a:r>
            <a:endParaRPr lang="en-GB"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Slide Number Placeholder 3"/>
          <p:cNvSpPr>
            <a:spLocks noGrp="1"/>
          </p:cNvSpPr>
          <p:nvPr>
            <p:ph type="sldNum" sz="quarter" idx="12"/>
          </p:nvPr>
        </p:nvSpPr>
        <p:spPr/>
        <p:txBody>
          <a:bodyPr/>
          <a:lstStyle/>
          <a:p>
            <a:fld id="{BFDCA1C4-9514-7B4F-976F-D92F7E296653}" type="slidenum">
              <a:rPr lang="fr-FR" smtClean="0"/>
              <a:pPr/>
              <a:t>39</a:t>
            </a:fld>
            <a:endParaRPr lang="fr-FR" dirty="0"/>
          </a:p>
        </p:txBody>
      </p:sp>
    </p:spTree>
    <p:extLst>
      <p:ext uri="{BB962C8B-B14F-4D97-AF65-F5344CB8AC3E}">
        <p14:creationId xmlns:p14="http://schemas.microsoft.com/office/powerpoint/2010/main" val="27765605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0452" y="-11142"/>
            <a:ext cx="4896544" cy="540000"/>
          </a:xfrm>
        </p:spPr>
        <p:txBody>
          <a:bodyPr/>
          <a:lstStyle/>
          <a:p>
            <a:r>
              <a:rPr lang="en-US" dirty="0" smtClean="0"/>
              <a:t>Follow-ups after the review</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8653324"/>
              </p:ext>
            </p:extLst>
          </p:nvPr>
        </p:nvGraphicFramePr>
        <p:xfrm>
          <a:off x="52671" y="602321"/>
          <a:ext cx="8994129" cy="4280535"/>
        </p:xfrm>
        <a:graphic>
          <a:graphicData uri="http://schemas.openxmlformats.org/drawingml/2006/table">
            <a:tbl>
              <a:tblPr firstRow="1" firstCol="1" bandRow="1">
                <a:tableStyleId>{5C22544A-7EE6-4342-B048-85BDC9FD1C3A}</a:tableStyleId>
              </a:tblPr>
              <a:tblGrid>
                <a:gridCol w="722893">
                  <a:extLst>
                    <a:ext uri="{9D8B030D-6E8A-4147-A177-3AD203B41FA5}">
                      <a16:colId xmlns="" xmlns:a16="http://schemas.microsoft.com/office/drawing/2014/main" val="1239125690"/>
                    </a:ext>
                  </a:extLst>
                </a:gridCol>
                <a:gridCol w="6507549">
                  <a:extLst>
                    <a:ext uri="{9D8B030D-6E8A-4147-A177-3AD203B41FA5}">
                      <a16:colId xmlns="" xmlns:a16="http://schemas.microsoft.com/office/drawing/2014/main" val="1199734299"/>
                    </a:ext>
                  </a:extLst>
                </a:gridCol>
                <a:gridCol w="792088">
                  <a:extLst>
                    <a:ext uri="{9D8B030D-6E8A-4147-A177-3AD203B41FA5}">
                      <a16:colId xmlns="" xmlns:a16="http://schemas.microsoft.com/office/drawing/2014/main" val="2272111893"/>
                    </a:ext>
                  </a:extLst>
                </a:gridCol>
                <a:gridCol w="971599">
                  <a:extLst>
                    <a:ext uri="{9D8B030D-6E8A-4147-A177-3AD203B41FA5}">
                      <a16:colId xmlns="" xmlns:a16="http://schemas.microsoft.com/office/drawing/2014/main" val="3353651515"/>
                    </a:ext>
                  </a:extLst>
                </a:gridCol>
              </a:tblGrid>
              <a:tr h="36000">
                <a:tc>
                  <a:txBody>
                    <a:bodyPr/>
                    <a:lstStyle/>
                    <a:p>
                      <a:pPr algn="ctr">
                        <a:lnSpc>
                          <a:spcPct val="107000"/>
                        </a:lnSpc>
                        <a:spcAft>
                          <a:spcPts val="0"/>
                        </a:spcAft>
                      </a:pPr>
                      <a:r>
                        <a:rPr lang="en-GB" sz="1050">
                          <a:effectLst/>
                        </a:rPr>
                        <a:t>Circuit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1050">
                          <a:effectLst/>
                        </a:rPr>
                        <a:t>Item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1050" dirty="0">
                          <a:effectLst/>
                        </a:rPr>
                        <a:t>Action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dirty="0" smtClean="0">
                          <a:effectLst/>
                          <a:latin typeface="Calibri" panose="020F0502020204030204" pitchFamily="34" charset="0"/>
                          <a:ea typeface="Calibri" panose="020F0502020204030204" pitchFamily="34" charset="0"/>
                          <a:cs typeface="Times New Roman" panose="02020603050405020304" pitchFamily="18" charset="0"/>
                        </a:rPr>
                        <a:t>Status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3543106823"/>
                  </a:ext>
                </a:extLst>
              </a:tr>
              <a:tr h="36000">
                <a:tc rowSpan="5">
                  <a:txBody>
                    <a:bodyPr/>
                    <a:lstStyle/>
                    <a:p>
                      <a:pPr algn="ctr">
                        <a:lnSpc>
                          <a:spcPct val="107000"/>
                        </a:lnSpc>
                        <a:spcAft>
                          <a:spcPts val="0"/>
                        </a:spcAft>
                      </a:pPr>
                      <a:r>
                        <a:rPr lang="en-GB" sz="900" dirty="0">
                          <a:effectLst/>
                        </a:rPr>
                        <a:t>11T</a:t>
                      </a:r>
                    </a:p>
                    <a:p>
                      <a:pPr algn="ctr">
                        <a:lnSpc>
                          <a:spcPct val="107000"/>
                        </a:lnSpc>
                        <a:spcAft>
                          <a:spcPts val="0"/>
                        </a:spcAft>
                      </a:pPr>
                      <a:r>
                        <a:rPr lang="en-GB" sz="900" dirty="0" smtClean="0">
                          <a:effectLst/>
                        </a:rPr>
                        <a:t>dipole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228600" lvl="0" indent="-228600">
                        <a:lnSpc>
                          <a:spcPct val="107000"/>
                        </a:lnSpc>
                        <a:spcAft>
                          <a:spcPts val="0"/>
                        </a:spcAft>
                        <a:buFont typeface="Arial" panose="020B0604020202020204" pitchFamily="34" charset="0"/>
                        <a:buChar char="•"/>
                      </a:pPr>
                      <a:r>
                        <a:rPr lang="en-GB" sz="900">
                          <a:effectLst/>
                        </a:rPr>
                        <a:t>Trim crowbar resistance is required to limit the currents to 250 A in case of power abort (it is proposed to take 250 A as nominal design value for the trim leads)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dirty="0">
                          <a:effectLst/>
                        </a:rPr>
                        <a:t>WP6a, WP6b</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2637866827"/>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Study the impact of the trim PC on the QDS in case of  power abort on the 11T and neighbouring MB magnets in SM18, feasibility study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fr-FR" sz="900">
                          <a:effectLst/>
                        </a:rPr>
                        <a:t>TE-MSC-TF,</a:t>
                      </a:r>
                      <a:endParaRPr lang="en-GB" sz="900">
                        <a:effectLst/>
                      </a:endParaRPr>
                    </a:p>
                    <a:p>
                      <a:pPr algn="ctr">
                        <a:lnSpc>
                          <a:spcPct val="107000"/>
                        </a:lnSpc>
                        <a:spcAft>
                          <a:spcPts val="0"/>
                        </a:spcAft>
                      </a:pPr>
                      <a:r>
                        <a:rPr lang="fr-FR" sz="900">
                          <a:effectLst/>
                        </a:rPr>
                        <a:t>WP11, 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Not adopted</a:t>
                      </a:r>
                      <a:endParaRPr lang="en-GB" sz="9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992641072"/>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Test the full-length prototypes in order to elaborate a suitable quench detection strategy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WP7, WP11</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574371951"/>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Qualify the present (conduction-cooled) current leads or make a new design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WP6a</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860219307"/>
                  </a:ext>
                </a:extLst>
              </a:tr>
              <a:tr h="36000">
                <a:tc vMerge="1">
                  <a:txBody>
                    <a:bodyPr/>
                    <a:lstStyle/>
                    <a:p>
                      <a:pPr>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tc>
                <a:tc>
                  <a:txBody>
                    <a:bodyPr/>
                    <a:lstStyle/>
                    <a:p>
                      <a:pPr marL="228600" lvl="0" indent="-228600">
                        <a:lnSpc>
                          <a:spcPct val="107000"/>
                        </a:lnSpc>
                        <a:spcAft>
                          <a:spcPts val="0"/>
                        </a:spcAft>
                        <a:buFont typeface="Arial" panose="020B0604020202020204" pitchFamily="34" charset="0"/>
                        <a:buChar char="•"/>
                      </a:pPr>
                      <a:r>
                        <a:rPr lang="en-GB" sz="900" dirty="0">
                          <a:effectLst/>
                        </a:rPr>
                        <a:t>Decision on the qualification of the trim circuit in terms of HVWLs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85959117"/>
                  </a:ext>
                </a:extLst>
              </a:tr>
              <a:tr h="36000">
                <a:tc rowSpan="3">
                  <a:txBody>
                    <a:bodyPr/>
                    <a:lstStyle/>
                    <a:p>
                      <a:pPr algn="ctr">
                        <a:lnSpc>
                          <a:spcPct val="107000"/>
                        </a:lnSpc>
                        <a:spcAft>
                          <a:spcPts val="0"/>
                        </a:spcAft>
                      </a:pPr>
                      <a:r>
                        <a:rPr lang="en-GB" sz="900" dirty="0">
                          <a:effectLst/>
                        </a:rPr>
                        <a:t>Matching section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228600" lvl="0" indent="-228600">
                        <a:lnSpc>
                          <a:spcPct val="107000"/>
                        </a:lnSpc>
                        <a:spcAft>
                          <a:spcPts val="0"/>
                        </a:spcAft>
                        <a:buFont typeface="Arial" panose="020B0604020202020204" pitchFamily="34" charset="0"/>
                        <a:buChar char="•"/>
                      </a:pPr>
                      <a:r>
                        <a:rPr lang="en-GB" sz="900" dirty="0">
                          <a:effectLst/>
                        </a:rPr>
                        <a:t>The relevant groups (TE-MSC, TE-CRG) should launch a task force effort in order to agree on the requirements and the procedure for the dismantling and the reassembly of the DSL [In case of a dismantling of the DSL, the corrector SC cables should be kept at a rating of 600 A to include a possible change from MCBY correctors to MCBYY correctors]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WP6a</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330278657"/>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Connection in series for four Q4 corrector magnets (2 circuits with two magnets each) be adopted in order to reduce the leads from 16 to 12 and hence eliminate the local powering</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 WP6a,</a:t>
                      </a:r>
                    </a:p>
                    <a:p>
                      <a:pPr algn="ctr">
                        <a:lnSpc>
                          <a:spcPct val="107000"/>
                        </a:lnSpc>
                        <a:spcAft>
                          <a:spcPts val="0"/>
                        </a:spcAft>
                      </a:pPr>
                      <a:r>
                        <a:rPr lang="en-GB" sz="900">
                          <a:effectLst/>
                        </a:rPr>
                        <a:t>WP6b, 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307271690"/>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Q5 correctors to be powered individually by providing local powering for the missing leads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WP6a</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415618095"/>
                  </a:ext>
                </a:extLst>
              </a:tr>
              <a:tr h="36000">
                <a:tc rowSpan="13">
                  <a:txBody>
                    <a:bodyPr/>
                    <a:lstStyle/>
                    <a:p>
                      <a:pPr algn="ctr">
                        <a:lnSpc>
                          <a:spcPct val="107000"/>
                        </a:lnSpc>
                        <a:spcAft>
                          <a:spcPts val="0"/>
                        </a:spcAft>
                      </a:pPr>
                      <a:r>
                        <a:rPr lang="en-GB" sz="900" dirty="0">
                          <a:effectLst/>
                        </a:rPr>
                        <a:t>Inner </a:t>
                      </a:r>
                      <a:r>
                        <a:rPr lang="en-GB" sz="900" dirty="0" smtClean="0">
                          <a:effectLst/>
                        </a:rPr>
                        <a:t>triplet</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228600" lvl="0" indent="-228600">
                        <a:lnSpc>
                          <a:spcPct val="107000"/>
                        </a:lnSpc>
                        <a:spcAft>
                          <a:spcPts val="0"/>
                        </a:spcAft>
                        <a:buFont typeface="Arial" panose="020B0604020202020204" pitchFamily="34" charset="0"/>
                        <a:buChar char="•"/>
                      </a:pPr>
                      <a:r>
                        <a:rPr lang="en-GB" sz="900">
                          <a:effectLst/>
                        </a:rPr>
                        <a:t>Only one between IQH and CLIQ is needed (the decision is to be taken after the test of the first long prototype)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To be decided</a:t>
                      </a:r>
                      <a:endParaRPr lang="en-GB" sz="9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925065356"/>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Updates on the trim to be placed on Q1a</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WP2, WP3, WP6b, 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Well-advanced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396153421"/>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Consequences of the upgrade the 2 kA and 120A sc trim cables in the sc link to a rating of about 5-6 kA and 5 MIITs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WP6a</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608202376"/>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Studies on cold diodes (development, tests up to 18 kA, radiation levels qualification, etc.)</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WP7, WP6b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a:t>
                      </a:r>
                      <a:r>
                        <a:rPr lang="en-US" sz="900" b="1" baseline="0"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in progress</a:t>
                      </a:r>
                      <a:endParaRPr lang="en-GB" sz="900" b="1" dirty="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3409588709"/>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Integration of cold diodes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a:t>
                      </a:r>
                      <a:r>
                        <a:rPr lang="en-US" sz="900" b="1" baseline="0"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 in progress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609300947"/>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Studies to be carried out on the connection of D1 magnet to the inner triplet using both a three-cable configuration or a nested connection</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Well-advanced</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4111865790"/>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Design and integration of the bus-bars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527653101"/>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Design and integration of the cables and feedthroughs for CLIQ</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286937578"/>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dirty="0">
                          <a:effectLst/>
                        </a:rPr>
                        <a:t>Design and implementation of interconnects and splices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dirty="0">
                          <a:effectLst/>
                        </a:rPr>
                        <a:t>WP3, WP6a</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4077212218"/>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Design and integration of the instrumentation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WP3, 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2828239817"/>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An internal staffer to be designated to take full responsibility for the required studies including benchmarking</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WP7</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4043286756"/>
                  </a:ext>
                </a:extLst>
              </a:tr>
              <a:tr h="36000">
                <a:tc vMerge="1">
                  <a:txBody>
                    <a:bodyPr/>
                    <a:lstStyle/>
                    <a:p>
                      <a:endParaRPr lang="en-GB"/>
                    </a:p>
                  </a:txBody>
                  <a:tcPr/>
                </a:tc>
                <a:tc>
                  <a:txBody>
                    <a:bodyPr/>
                    <a:lstStyle/>
                    <a:p>
                      <a:pPr marL="228600" lvl="0" indent="-228600">
                        <a:lnSpc>
                          <a:spcPct val="107000"/>
                        </a:lnSpc>
                        <a:spcAft>
                          <a:spcPts val="0"/>
                        </a:spcAft>
                        <a:buFont typeface="Arial" panose="020B0604020202020204" pitchFamily="34" charset="0"/>
                        <a:buChar char="•"/>
                      </a:pPr>
                      <a:r>
                        <a:rPr lang="en-GB" sz="900">
                          <a:effectLst/>
                        </a:rPr>
                        <a:t>Follow-up on crowbars maximum voltage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a:effectLst/>
                        </a:rPr>
                        <a:t>WP6b</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US" sz="900" b="1" dirty="0" smtClean="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Implemented</a:t>
                      </a:r>
                      <a:endParaRPr lang="en-GB" sz="9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3234589589"/>
                  </a:ext>
                </a:extLst>
              </a:tr>
              <a:tr h="36000">
                <a:tc vMerge="1">
                  <a:txBody>
                    <a:bodyPr/>
                    <a:lstStyle/>
                    <a:p>
                      <a:pPr>
                        <a:lnSpc>
                          <a:spcPct val="107000"/>
                        </a:lnSpc>
                        <a:spcAft>
                          <a:spcPts val="0"/>
                        </a:spcAft>
                      </a:pP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tc>
                <a:tc>
                  <a:txBody>
                    <a:bodyPr/>
                    <a:lstStyle/>
                    <a:p>
                      <a:pPr marL="228600" lvl="0" indent="-228600">
                        <a:lnSpc>
                          <a:spcPct val="107000"/>
                        </a:lnSpc>
                        <a:spcAft>
                          <a:spcPts val="0"/>
                        </a:spcAft>
                        <a:buFont typeface="Arial" panose="020B0604020202020204" pitchFamily="34" charset="0"/>
                        <a:buChar char="•"/>
                      </a:pPr>
                      <a:r>
                        <a:rPr lang="en-GB" sz="900" dirty="0">
                          <a:effectLst/>
                        </a:rPr>
                        <a:t>Follow-up on circuit separators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algn="ctr">
                        <a:lnSpc>
                          <a:spcPct val="107000"/>
                        </a:lnSpc>
                        <a:spcAft>
                          <a:spcPts val="0"/>
                        </a:spcAft>
                      </a:pPr>
                      <a:r>
                        <a:rPr lang="en-GB" sz="900" dirty="0">
                          <a:effectLst/>
                        </a:rPr>
                        <a:t>WP6b</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tc>
                  <a:txBody>
                    <a:bodyPr/>
                    <a:lstStyle/>
                    <a:p>
                      <a:pPr marL="0" marR="0" lvl="0" indent="0" algn="ctr" defTabSz="457200" rtl="0" eaLnBrk="1" fontAlgn="auto" latinLnBrk="0" hangingPunct="1">
                        <a:lnSpc>
                          <a:spcPct val="107000"/>
                        </a:lnSpc>
                        <a:spcBef>
                          <a:spcPts val="0"/>
                        </a:spcBef>
                        <a:spcAft>
                          <a:spcPts val="0"/>
                        </a:spcAft>
                        <a:buClrTx/>
                        <a:buSzTx/>
                        <a:buFontTx/>
                        <a:buNone/>
                        <a:tabLst/>
                        <a:defRPr/>
                      </a:pPr>
                      <a:r>
                        <a:rPr lang="en-US" sz="900" b="1" dirty="0" smtClean="0">
                          <a:solidFill>
                            <a:schemeClr val="accent6">
                              <a:lumMod val="75000"/>
                            </a:schemeClr>
                          </a:solidFill>
                          <a:effectLst/>
                          <a:latin typeface="Calibri" panose="020F0502020204030204" pitchFamily="34" charset="0"/>
                          <a:ea typeface="Calibri" panose="020F0502020204030204" pitchFamily="34" charset="0"/>
                          <a:cs typeface="Times New Roman" panose="02020603050405020304" pitchFamily="18" charset="0"/>
                        </a:rPr>
                        <a:t>Work in progress</a:t>
                      </a:r>
                      <a:endParaRPr lang="en-GB" sz="900" b="1"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23907" marR="23907" marT="0" marB="0" anchor="ctr"/>
                </a:tc>
                <a:extLst>
                  <a:ext uri="{0D108BD9-81ED-4DB2-BD59-A6C34878D82A}">
                    <a16:rowId xmlns="" xmlns:a16="http://schemas.microsoft.com/office/drawing/2014/main" val="1537520445"/>
                  </a:ext>
                </a:extLst>
              </a:tr>
            </a:tbl>
          </a:graphicData>
        </a:graphic>
      </p:graphicFrame>
    </p:spTree>
    <p:extLst>
      <p:ext uri="{BB962C8B-B14F-4D97-AF65-F5344CB8AC3E}">
        <p14:creationId xmlns:p14="http://schemas.microsoft.com/office/powerpoint/2010/main" val="2131072003"/>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40</a:t>
            </a:fld>
            <a:endParaRPr lang="fr-FR"/>
          </a:p>
        </p:txBody>
      </p:sp>
      <p:sp>
        <p:nvSpPr>
          <p:cNvPr id="6" name="TextBox 5"/>
          <p:cNvSpPr txBox="1"/>
          <p:nvPr/>
        </p:nvSpPr>
        <p:spPr>
          <a:xfrm>
            <a:off x="1177907" y="879066"/>
            <a:ext cx="3961500" cy="3693319"/>
          </a:xfrm>
          <a:prstGeom prst="rect">
            <a:avLst/>
          </a:prstGeom>
          <a:noFill/>
        </p:spPr>
        <p:txBody>
          <a:bodyPr wrap="square" rtlCol="0">
            <a:spAutoFit/>
          </a:bodyPr>
          <a:lstStyle/>
          <a:p>
            <a:r>
              <a:rPr lang="en-US" dirty="0" smtClean="0">
                <a:solidFill>
                  <a:schemeClr val="tx1">
                    <a:lumMod val="65000"/>
                    <a:lumOff val="35000"/>
                  </a:schemeClr>
                </a:solidFill>
              </a:rPr>
              <a:t>Great effort carried out with the different work packages</a:t>
            </a:r>
          </a:p>
          <a:p>
            <a:endParaRPr lang="en-US" dirty="0">
              <a:solidFill>
                <a:schemeClr val="tx1">
                  <a:lumMod val="65000"/>
                  <a:lumOff val="35000"/>
                </a:schemeClr>
              </a:solidFill>
            </a:endParaRPr>
          </a:p>
          <a:p>
            <a:r>
              <a:rPr lang="en-US" dirty="0" smtClean="0">
                <a:solidFill>
                  <a:schemeClr val="tx1">
                    <a:lumMod val="65000"/>
                    <a:lumOff val="35000"/>
                  </a:schemeClr>
                </a:solidFill>
              </a:rPr>
              <a:t>A great deal of advancements to optimize the circuits</a:t>
            </a:r>
          </a:p>
          <a:p>
            <a:endParaRPr lang="en-US" dirty="0">
              <a:solidFill>
                <a:schemeClr val="tx1">
                  <a:lumMod val="65000"/>
                  <a:lumOff val="35000"/>
                </a:schemeClr>
              </a:solidFill>
            </a:endParaRPr>
          </a:p>
          <a:p>
            <a:r>
              <a:rPr lang="en-US" dirty="0" smtClean="0">
                <a:solidFill>
                  <a:schemeClr val="tx1">
                    <a:lumMod val="65000"/>
                    <a:lumOff val="35000"/>
                  </a:schemeClr>
                </a:solidFill>
              </a:rPr>
              <a:t>Recommendations from the review taken into account</a:t>
            </a:r>
          </a:p>
          <a:p>
            <a:endParaRPr lang="en-US" dirty="0">
              <a:solidFill>
                <a:schemeClr val="tx1">
                  <a:lumMod val="65000"/>
                  <a:lumOff val="35000"/>
                </a:schemeClr>
              </a:solidFill>
            </a:endParaRPr>
          </a:p>
          <a:p>
            <a:r>
              <a:rPr lang="en-US" u="sng" dirty="0" smtClean="0">
                <a:solidFill>
                  <a:schemeClr val="tx1">
                    <a:lumMod val="65000"/>
                    <a:lumOff val="35000"/>
                  </a:schemeClr>
                </a:solidFill>
              </a:rPr>
              <a:t>Draft</a:t>
            </a:r>
            <a:r>
              <a:rPr lang="en-US" dirty="0" smtClean="0">
                <a:solidFill>
                  <a:schemeClr val="tx1">
                    <a:lumMod val="65000"/>
                    <a:lumOff val="35000"/>
                  </a:schemeClr>
                </a:solidFill>
              </a:rPr>
              <a:t> ECR on the modifications</a:t>
            </a:r>
          </a:p>
          <a:p>
            <a:endParaRPr lang="en-US" dirty="0">
              <a:solidFill>
                <a:schemeClr val="tx1">
                  <a:lumMod val="65000"/>
                  <a:lumOff val="35000"/>
                </a:schemeClr>
              </a:solidFill>
            </a:endParaRPr>
          </a:p>
          <a:p>
            <a:r>
              <a:rPr lang="en-US" dirty="0" smtClean="0">
                <a:solidFill>
                  <a:schemeClr val="tx1">
                    <a:lumMod val="65000"/>
                    <a:lumOff val="35000"/>
                  </a:schemeClr>
                </a:solidFill>
              </a:rPr>
              <a:t>Good status with respect to the open issues</a:t>
            </a:r>
            <a:endParaRPr lang="en-GB" dirty="0">
              <a:solidFill>
                <a:schemeClr val="tx1">
                  <a:lumMod val="65000"/>
                  <a:lumOff val="35000"/>
                </a:schemeClr>
              </a:solidFill>
            </a:endParaRPr>
          </a:p>
        </p:txBody>
      </p:sp>
      <p:pic>
        <p:nvPicPr>
          <p:cNvPr id="7" name="Picture 6" descr="Gratis vectorafbeelding: Vinkje, Maatstreepjes, &lt;strong&gt;Check&lt;/strong&g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174" y="1069136"/>
            <a:ext cx="224262" cy="288032"/>
          </a:xfrm>
          <a:prstGeom prst="rect">
            <a:avLst/>
          </a:prstGeom>
        </p:spPr>
      </p:pic>
      <p:pic>
        <p:nvPicPr>
          <p:cNvPr id="10" name="Picture 9" descr="Gratis vectorafbeelding: Vinkje, Maatstreepjes, &lt;strong&gt;Check&lt;/strong&g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174" y="1856447"/>
            <a:ext cx="224262" cy="288032"/>
          </a:xfrm>
          <a:prstGeom prst="rect">
            <a:avLst/>
          </a:prstGeom>
        </p:spPr>
      </p:pic>
      <p:pic>
        <p:nvPicPr>
          <p:cNvPr id="11" name="Picture 10" descr="Gratis vectorafbeelding: Vinkje, Maatstreepjes, &lt;strong&gt;Check&lt;/strong&g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828" y="2735838"/>
            <a:ext cx="224262" cy="288032"/>
          </a:xfrm>
          <a:prstGeom prst="rect">
            <a:avLst/>
          </a:prstGeom>
        </p:spPr>
      </p:pic>
      <p:cxnSp>
        <p:nvCxnSpPr>
          <p:cNvPr id="14" name="Straight Arrow Connector 13"/>
          <p:cNvCxnSpPr/>
          <p:nvPr/>
        </p:nvCxnSpPr>
        <p:spPr>
          <a:xfrm>
            <a:off x="4716016" y="3538038"/>
            <a:ext cx="989298" cy="0"/>
          </a:xfrm>
          <a:prstGeom prst="straightConnector1">
            <a:avLst/>
          </a:prstGeom>
          <a:ln w="28575">
            <a:tailEnd type="triangle"/>
          </a:ln>
        </p:spPr>
        <p:style>
          <a:lnRef idx="2">
            <a:schemeClr val="accent1"/>
          </a:lnRef>
          <a:fillRef idx="0">
            <a:schemeClr val="accent1"/>
          </a:fillRef>
          <a:effectRef idx="1">
            <a:schemeClr val="accent1"/>
          </a:effectRef>
          <a:fontRef idx="minor">
            <a:schemeClr val="tx1"/>
          </a:fontRef>
        </p:style>
      </p:cxnSp>
      <p:pic>
        <p:nvPicPr>
          <p:cNvPr id="15" name="Picture 14" descr="Gratis vectorafbeelding: Vinkje, Maatstreepjes, &lt;strong&gt;Check&lt;/strong&g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0828" y="3400888"/>
            <a:ext cx="224262" cy="288032"/>
          </a:xfrm>
          <a:prstGeom prst="rect">
            <a:avLst/>
          </a:prstGeom>
        </p:spPr>
      </p:pic>
      <p:pic>
        <p:nvPicPr>
          <p:cNvPr id="3" name="Picture 2" descr="Screen Shot 2017-11-02 at 14.13.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339502"/>
            <a:ext cx="3166227" cy="4521894"/>
          </a:xfrm>
          <a:prstGeom prst="rect">
            <a:avLst/>
          </a:prstGeom>
        </p:spPr>
      </p:pic>
      <p:pic>
        <p:nvPicPr>
          <p:cNvPr id="16" name="Picture 15" descr="Gratis vectorafbeelding: Vinkje, Maatstreepjes, &lt;strong&gt;Check&lt;/strong&g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174" y="3939902"/>
            <a:ext cx="224262" cy="288032"/>
          </a:xfrm>
          <a:prstGeom prst="rect">
            <a:avLst/>
          </a:prstGeom>
        </p:spPr>
      </p:pic>
    </p:spTree>
    <p:extLst>
      <p:ext uri="{BB962C8B-B14F-4D97-AF65-F5344CB8AC3E}">
        <p14:creationId xmlns:p14="http://schemas.microsoft.com/office/powerpoint/2010/main" val="2433329350"/>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57844" y="1923678"/>
            <a:ext cx="4228312" cy="1225800"/>
          </a:xfrm>
        </p:spPr>
        <p:txBody>
          <a:bodyPr/>
          <a:lstStyle/>
          <a:p>
            <a:r>
              <a:rPr lang="en-US" dirty="0" smtClean="0"/>
              <a:t>Thanks for your attention</a:t>
            </a:r>
            <a:endParaRPr lang="en-GB" dirty="0"/>
          </a:p>
        </p:txBody>
      </p:sp>
      <p:sp>
        <p:nvSpPr>
          <p:cNvPr id="3" name="Espace réservé du pied de page 2"/>
          <p:cNvSpPr>
            <a:spLocks noGrp="1"/>
          </p:cNvSpPr>
          <p:nvPr>
            <p:ph type="ftr" sz="quarter" idx="11"/>
          </p:nvPr>
        </p:nvSpPr>
        <p:spPr/>
        <p:txBody>
          <a:bodyPr/>
          <a:lstStyle/>
          <a:p>
            <a:r>
              <a:rPr lang="fr-FR" noProof="0" smtClean="0"/>
              <a:t>Felix Rodriguez Mateos</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Slide Number Placeholder 4"/>
          <p:cNvSpPr>
            <a:spLocks noGrp="1"/>
          </p:cNvSpPr>
          <p:nvPr>
            <p:ph type="sldNum" sz="quarter" idx="12"/>
          </p:nvPr>
        </p:nvSpPr>
        <p:spPr/>
        <p:txBody>
          <a:bodyPr/>
          <a:lstStyle/>
          <a:p>
            <a:fld id="{BFDCA1C4-9514-7B4F-976F-D92F7E296653}" type="slidenum">
              <a:rPr lang="fr-FR" smtClean="0"/>
              <a:pPr/>
              <a:t>41</a:t>
            </a:fld>
            <a:endParaRPr lang="fr-FR"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57844" y="1923678"/>
            <a:ext cx="4228312" cy="1225800"/>
          </a:xfrm>
        </p:spPr>
        <p:txBody>
          <a:bodyPr/>
          <a:lstStyle/>
          <a:p>
            <a:r>
              <a:rPr lang="en-US" dirty="0" smtClean="0"/>
              <a:t>Spare slides</a:t>
            </a:r>
            <a:endParaRPr lang="en-GB" dirty="0"/>
          </a:p>
        </p:txBody>
      </p:sp>
      <p:sp>
        <p:nvSpPr>
          <p:cNvPr id="3" name="Espace réservé du pied de page 2"/>
          <p:cNvSpPr>
            <a:spLocks noGrp="1"/>
          </p:cNvSpPr>
          <p:nvPr>
            <p:ph type="ftr" sz="quarter" idx="11"/>
          </p:nvPr>
        </p:nvSpPr>
        <p:spPr/>
        <p:txBody>
          <a:bodyPr/>
          <a:lstStyle/>
          <a:p>
            <a:r>
              <a:rPr lang="fr-FR" noProof="0" smtClean="0"/>
              <a:t>Felix Rodriguez Mateos</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Slide Number Placeholder 4"/>
          <p:cNvSpPr>
            <a:spLocks noGrp="1"/>
          </p:cNvSpPr>
          <p:nvPr>
            <p:ph type="sldNum" sz="quarter" idx="12"/>
          </p:nvPr>
        </p:nvSpPr>
        <p:spPr/>
        <p:txBody>
          <a:bodyPr/>
          <a:lstStyle/>
          <a:p>
            <a:fld id="{BFDCA1C4-9514-7B4F-976F-D92F7E296653}" type="slidenum">
              <a:rPr lang="fr-FR" smtClean="0"/>
              <a:pPr/>
              <a:t>42</a:t>
            </a:fld>
            <a:endParaRPr lang="fr-FR" dirty="0"/>
          </a:p>
        </p:txBody>
      </p:sp>
    </p:spTree>
    <p:extLst>
      <p:ext uri="{BB962C8B-B14F-4D97-AF65-F5344CB8AC3E}">
        <p14:creationId xmlns:p14="http://schemas.microsoft.com/office/powerpoint/2010/main" val="33966933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Circuits Layout</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pic>
        <p:nvPicPr>
          <p:cNvPr id="5" name="Picture 4"/>
          <p:cNvPicPr>
            <a:picLocks noChangeAspect="1"/>
          </p:cNvPicPr>
          <p:nvPr/>
        </p:nvPicPr>
        <p:blipFill>
          <a:blip r:embed="rId2"/>
          <a:stretch>
            <a:fillRect/>
          </a:stretch>
        </p:blipFill>
        <p:spPr>
          <a:xfrm>
            <a:off x="519000" y="586741"/>
            <a:ext cx="8071137" cy="4301650"/>
          </a:xfrm>
          <a:prstGeom prst="rect">
            <a:avLst/>
          </a:prstGeom>
        </p:spPr>
      </p:pic>
      <p:sp>
        <p:nvSpPr>
          <p:cNvPr id="3" name="Slide Number Placeholder 2"/>
          <p:cNvSpPr>
            <a:spLocks noGrp="1"/>
          </p:cNvSpPr>
          <p:nvPr>
            <p:ph type="sldNum" sz="quarter" idx="12"/>
          </p:nvPr>
        </p:nvSpPr>
        <p:spPr/>
        <p:txBody>
          <a:bodyPr/>
          <a:lstStyle/>
          <a:p>
            <a:fld id="{BFDCA1C4-9514-7B4F-976F-D92F7E296653}" type="slidenum">
              <a:rPr lang="fr-FR" smtClean="0"/>
              <a:pPr/>
              <a:t>43</a:t>
            </a:fld>
            <a:endParaRPr lang="fr-FR"/>
          </a:p>
        </p:txBody>
      </p:sp>
    </p:spTree>
    <p:extLst>
      <p:ext uri="{BB962C8B-B14F-4D97-AF65-F5344CB8AC3E}">
        <p14:creationId xmlns:p14="http://schemas.microsoft.com/office/powerpoint/2010/main" val="231921382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l="2124" t="6950" b="5815"/>
          <a:stretch/>
        </p:blipFill>
        <p:spPr>
          <a:xfrm>
            <a:off x="1315889" y="2328434"/>
            <a:ext cx="6940206" cy="2259540"/>
          </a:xfrm>
          <a:prstGeom prst="rect">
            <a:avLst/>
          </a:prstGeom>
        </p:spPr>
      </p:pic>
      <p:sp>
        <p:nvSpPr>
          <p:cNvPr id="2" name="Title 1"/>
          <p:cNvSpPr>
            <a:spLocks noGrp="1"/>
          </p:cNvSpPr>
          <p:nvPr>
            <p:ph type="title"/>
          </p:nvPr>
        </p:nvSpPr>
        <p:spPr/>
        <p:txBody>
          <a:bodyPr/>
          <a:lstStyle/>
          <a:p>
            <a:r>
              <a:rPr lang="en-US" dirty="0" smtClean="0"/>
              <a:t>Inner triplet circuit</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TextBox 4"/>
          <p:cNvSpPr txBox="1"/>
          <p:nvPr/>
        </p:nvSpPr>
        <p:spPr>
          <a:xfrm>
            <a:off x="1115616" y="987574"/>
            <a:ext cx="3457998" cy="1384995"/>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1 Circuit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in the UR):</a:t>
            </a:r>
          </a:p>
          <a:p>
            <a:pPr marL="742950" lvl="1" indent="-285750">
              <a:buFont typeface="Arial" panose="020B0604020202020204" pitchFamily="34" charset="0"/>
              <a:buChar char="•"/>
            </a:pPr>
            <a:r>
              <a:rPr lang="en-US" sz="1400" dirty="0" smtClean="0">
                <a:solidFill>
                  <a:schemeClr val="tx1">
                    <a:lumMod val="65000"/>
                    <a:lumOff val="35000"/>
                  </a:schemeClr>
                </a:solidFill>
              </a:rPr>
              <a:t>1 x 18 kA (2quad)</a:t>
            </a:r>
          </a:p>
          <a:p>
            <a:pPr marL="742950" lvl="1" indent="-285750">
              <a:buFont typeface="Arial" panose="020B0604020202020204" pitchFamily="34" charset="0"/>
              <a:buChar char="•"/>
            </a:pPr>
            <a:r>
              <a:rPr lang="en-US" sz="1400" dirty="0" smtClean="0">
                <a:solidFill>
                  <a:schemeClr val="tx1">
                    <a:lumMod val="65000"/>
                    <a:lumOff val="35000"/>
                  </a:schemeClr>
                </a:solidFill>
              </a:rPr>
              <a:t>2 x 2 kA (4quad)</a:t>
            </a:r>
          </a:p>
          <a:p>
            <a:pPr marL="742950" lvl="1" indent="-285750">
              <a:buFont typeface="Arial" panose="020B0604020202020204" pitchFamily="34" charset="0"/>
              <a:buChar char="•"/>
            </a:pPr>
            <a:r>
              <a:rPr lang="en-US" sz="1400" dirty="0" smtClean="0">
                <a:solidFill>
                  <a:schemeClr val="tx1">
                    <a:lumMod val="65000"/>
                    <a:lumOff val="35000"/>
                  </a:schemeClr>
                </a:solidFill>
              </a:rPr>
              <a:t>1 x 60 A (4quad) tentative</a:t>
            </a:r>
          </a:p>
          <a:p>
            <a:pPr lvl="1"/>
            <a:endParaRPr lang="en-GB" sz="1400" dirty="0">
              <a:solidFill>
                <a:schemeClr val="tx1">
                  <a:lumMod val="65000"/>
                  <a:lumOff val="35000"/>
                </a:schemeClr>
              </a:solidFill>
            </a:endParaRPr>
          </a:p>
        </p:txBody>
      </p:sp>
      <p:sp>
        <p:nvSpPr>
          <p:cNvPr id="7" name="TextBox 6"/>
          <p:cNvSpPr txBox="1"/>
          <p:nvPr/>
        </p:nvSpPr>
        <p:spPr>
          <a:xfrm>
            <a:off x="4788024" y="987574"/>
            <a:ext cx="3589444" cy="1600438"/>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DFHX at UR):</a:t>
            </a:r>
          </a:p>
          <a:p>
            <a:pPr marL="742950" lvl="1" indent="-285750">
              <a:buFont typeface="Arial" panose="020B0604020202020204" pitchFamily="34" charset="0"/>
              <a:buChar char="•"/>
            </a:pPr>
            <a:r>
              <a:rPr lang="en-US" sz="1400" dirty="0" smtClean="0">
                <a:solidFill>
                  <a:schemeClr val="tx1">
                    <a:lumMod val="65000"/>
                    <a:lumOff val="35000"/>
                  </a:schemeClr>
                </a:solidFill>
              </a:rPr>
              <a:t>2 x 18 kA leads</a:t>
            </a:r>
          </a:p>
          <a:p>
            <a:pPr marL="742950" lvl="1" indent="-285750">
              <a:buFont typeface="Arial" panose="020B0604020202020204" pitchFamily="34" charset="0"/>
              <a:buChar char="•"/>
            </a:pPr>
            <a:r>
              <a:rPr lang="en-US" sz="1400" dirty="0" smtClean="0">
                <a:solidFill>
                  <a:schemeClr val="tx1">
                    <a:lumMod val="65000"/>
                    <a:lumOff val="35000"/>
                  </a:schemeClr>
                </a:solidFill>
              </a:rPr>
              <a:t>3 x 2 kA leads</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Outer-layer heaters</a:t>
            </a:r>
          </a:p>
          <a:p>
            <a:pPr marL="742950" lvl="1" indent="-285750">
              <a:buFont typeface="Arial" panose="020B0604020202020204" pitchFamily="34" charset="0"/>
              <a:buChar char="•"/>
            </a:pPr>
            <a:r>
              <a:rPr lang="en-US" sz="1400" dirty="0" smtClean="0">
                <a:solidFill>
                  <a:schemeClr val="tx1">
                    <a:lumMod val="65000"/>
                    <a:lumOff val="35000"/>
                  </a:schemeClr>
                </a:solidFill>
              </a:rPr>
              <a:t>Inner-layer heaters</a:t>
            </a:r>
          </a:p>
          <a:p>
            <a:pPr marL="742950" lvl="1" indent="-285750">
              <a:buFont typeface="Arial" panose="020B0604020202020204" pitchFamily="34" charset="0"/>
              <a:buChar char="•"/>
            </a:pPr>
            <a:r>
              <a:rPr lang="en-US" sz="1400" dirty="0" smtClean="0">
                <a:solidFill>
                  <a:schemeClr val="tx1">
                    <a:lumMod val="65000"/>
                    <a:lumOff val="35000"/>
                  </a:schemeClr>
                </a:solidFill>
              </a:rPr>
              <a:t>CLIQ</a:t>
            </a:r>
            <a:endParaRPr lang="en-GB" sz="1400" dirty="0">
              <a:solidFill>
                <a:schemeClr val="tx1">
                  <a:lumMod val="65000"/>
                  <a:lumOff val="35000"/>
                </a:schemeClr>
              </a:solidFill>
            </a:endParaRPr>
          </a:p>
        </p:txBody>
      </p:sp>
      <p:sp>
        <p:nvSpPr>
          <p:cNvPr id="8" name="Rounded Rectangle 7"/>
          <p:cNvSpPr/>
          <p:nvPr/>
        </p:nvSpPr>
        <p:spPr>
          <a:xfrm>
            <a:off x="856689" y="835218"/>
            <a:ext cx="7675311" cy="3824764"/>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Slide Number Placeholder 2"/>
          <p:cNvSpPr>
            <a:spLocks noGrp="1"/>
          </p:cNvSpPr>
          <p:nvPr>
            <p:ph type="sldNum" sz="quarter" idx="12"/>
          </p:nvPr>
        </p:nvSpPr>
        <p:spPr/>
        <p:txBody>
          <a:bodyPr/>
          <a:lstStyle/>
          <a:p>
            <a:fld id="{BFDCA1C4-9514-7B4F-976F-D92F7E296653}" type="slidenum">
              <a:rPr lang="fr-FR" smtClean="0"/>
              <a:pPr/>
              <a:t>44</a:t>
            </a:fld>
            <a:endParaRPr lang="fr-FR"/>
          </a:p>
        </p:txBody>
      </p:sp>
    </p:spTree>
    <p:extLst>
      <p:ext uri="{BB962C8B-B14F-4D97-AF65-F5344CB8AC3E}">
        <p14:creationId xmlns:p14="http://schemas.microsoft.com/office/powerpoint/2010/main" val="139662719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a:srcRect l="2931" r="6216" b="3333"/>
          <a:stretch/>
        </p:blipFill>
        <p:spPr>
          <a:xfrm>
            <a:off x="6372200" y="2298780"/>
            <a:ext cx="2304256" cy="2155594"/>
          </a:xfrm>
          <a:prstGeom prst="rect">
            <a:avLst/>
          </a:prstGeom>
        </p:spPr>
      </p:pic>
      <p:sp>
        <p:nvSpPr>
          <p:cNvPr id="2" name="Title 1"/>
          <p:cNvSpPr>
            <a:spLocks noGrp="1"/>
          </p:cNvSpPr>
          <p:nvPr>
            <p:ph type="title"/>
          </p:nvPr>
        </p:nvSpPr>
        <p:spPr/>
        <p:txBody>
          <a:bodyPr/>
          <a:lstStyle/>
          <a:p>
            <a:r>
              <a:rPr lang="en-US" dirty="0" smtClean="0"/>
              <a:t>Correctors for the IT main circuit</a:t>
            </a:r>
            <a:endParaRPr lang="en-GB"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3" name="TextBox 2"/>
          <p:cNvSpPr txBox="1"/>
          <p:nvPr/>
        </p:nvSpPr>
        <p:spPr>
          <a:xfrm>
            <a:off x="441827" y="1284123"/>
            <a:ext cx="3568606" cy="1815882"/>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6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UR):</a:t>
            </a:r>
          </a:p>
          <a:p>
            <a:pPr marL="742950" lvl="1" indent="-285750">
              <a:buFont typeface="Arial" panose="020B0604020202020204" pitchFamily="34" charset="0"/>
              <a:buChar char="•"/>
            </a:pPr>
            <a:r>
              <a:rPr lang="en-US" sz="1400" dirty="0" smtClean="0">
                <a:solidFill>
                  <a:schemeClr val="tx1">
                    <a:lumMod val="65000"/>
                    <a:lumOff val="35000"/>
                  </a:schemeClr>
                </a:solidFill>
              </a:rPr>
              <a:t>6 x 2 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DFHX at UR):</a:t>
            </a:r>
          </a:p>
          <a:p>
            <a:pPr marL="742950" lvl="1" indent="-285750">
              <a:buFont typeface="Arial" panose="020B0604020202020204" pitchFamily="34" charset="0"/>
              <a:buChar char="•"/>
            </a:pPr>
            <a:r>
              <a:rPr lang="en-US" sz="1400" dirty="0" smtClean="0">
                <a:solidFill>
                  <a:schemeClr val="tx1">
                    <a:lumMod val="65000"/>
                    <a:lumOff val="35000"/>
                  </a:schemeClr>
                </a:solidFill>
              </a:rPr>
              <a:t>12 x 2 kA leads</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 (baseline)</a:t>
            </a:r>
          </a:p>
          <a:p>
            <a:pPr marL="742950" lvl="1" indent="-285750">
              <a:buFont typeface="Arial" panose="020B0604020202020204" pitchFamily="34" charset="0"/>
              <a:buChar char="•"/>
            </a:pPr>
            <a:r>
              <a:rPr lang="en-US" sz="1400" dirty="0" smtClean="0">
                <a:solidFill>
                  <a:schemeClr val="tx1">
                    <a:lumMod val="65000"/>
                    <a:lumOff val="35000"/>
                  </a:schemeClr>
                </a:solidFill>
              </a:rPr>
              <a:t>EE system (option)</a:t>
            </a:r>
            <a:endParaRPr lang="en-GB" sz="1400" dirty="0">
              <a:solidFill>
                <a:schemeClr val="tx1">
                  <a:lumMod val="65000"/>
                  <a:lumOff val="35000"/>
                </a:schemeClr>
              </a:solidFill>
            </a:endParaRPr>
          </a:p>
        </p:txBody>
      </p:sp>
      <p:pic>
        <p:nvPicPr>
          <p:cNvPr id="15" name="Picture 14"/>
          <p:cNvPicPr>
            <a:picLocks noChangeAspect="1"/>
          </p:cNvPicPr>
          <p:nvPr/>
        </p:nvPicPr>
        <p:blipFill>
          <a:blip r:embed="rId3"/>
          <a:stretch>
            <a:fillRect/>
          </a:stretch>
        </p:blipFill>
        <p:spPr>
          <a:xfrm>
            <a:off x="1721019" y="3154933"/>
            <a:ext cx="1010221" cy="1425591"/>
          </a:xfrm>
          <a:prstGeom prst="rect">
            <a:avLst/>
          </a:prstGeom>
        </p:spPr>
      </p:pic>
      <p:sp>
        <p:nvSpPr>
          <p:cNvPr id="16" name="TextBox 15"/>
          <p:cNvSpPr txBox="1"/>
          <p:nvPr/>
        </p:nvSpPr>
        <p:spPr>
          <a:xfrm>
            <a:off x="4508707" y="1220941"/>
            <a:ext cx="5031845" cy="2893100"/>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9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UR):</a:t>
            </a:r>
          </a:p>
          <a:p>
            <a:pPr marL="742950" lvl="1" indent="-285750">
              <a:buFont typeface="Arial" panose="020B0604020202020204" pitchFamily="34" charset="0"/>
              <a:buChar char="•"/>
            </a:pPr>
            <a:r>
              <a:rPr lang="en-US" sz="1400" dirty="0" smtClean="0">
                <a:solidFill>
                  <a:schemeClr val="tx1">
                    <a:lumMod val="65000"/>
                    <a:lumOff val="35000"/>
                  </a:schemeClr>
                </a:solidFill>
              </a:rPr>
              <a:t>1 x 0.6 kA limited to 0.2 kA (4quad)</a:t>
            </a:r>
          </a:p>
          <a:p>
            <a:pPr marL="742950" lvl="1" indent="-285750">
              <a:buFont typeface="Arial" panose="020B0604020202020204" pitchFamily="34" charset="0"/>
              <a:buChar char="•"/>
            </a:pPr>
            <a:r>
              <a:rPr lang="en-US" sz="1400" dirty="0" smtClean="0">
                <a:solidFill>
                  <a:schemeClr val="tx1">
                    <a:lumMod val="65000"/>
                    <a:lumOff val="35000"/>
                  </a:schemeClr>
                </a:solidFill>
              </a:rPr>
              <a:t>8 x 0.12 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DFHX at UR):</a:t>
            </a:r>
          </a:p>
          <a:p>
            <a:pPr marL="742950" lvl="1" indent="-285750">
              <a:buFont typeface="Arial" panose="020B0604020202020204" pitchFamily="34" charset="0"/>
              <a:buChar char="•"/>
            </a:pPr>
            <a:r>
              <a:rPr lang="en-US" sz="1400" dirty="0" smtClean="0">
                <a:solidFill>
                  <a:schemeClr val="tx1">
                    <a:lumMod val="65000"/>
                    <a:lumOff val="35000"/>
                  </a:schemeClr>
                </a:solidFill>
              </a:rPr>
              <a:t>2 x 0.2 kA leads</a:t>
            </a:r>
          </a:p>
          <a:p>
            <a:pPr marL="742950" lvl="1" indent="-285750">
              <a:buFont typeface="Arial" panose="020B0604020202020204" pitchFamily="34" charset="0"/>
              <a:buChar char="•"/>
            </a:pPr>
            <a:r>
              <a:rPr lang="en-US" sz="1400" dirty="0" smtClean="0">
                <a:solidFill>
                  <a:schemeClr val="tx1">
                    <a:lumMod val="65000"/>
                    <a:lumOff val="35000"/>
                  </a:schemeClr>
                </a:solidFill>
              </a:rPr>
              <a:t>16 x 0.12 kA leads</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PC Crowbar</a:t>
            </a:r>
          </a:p>
          <a:p>
            <a:pPr marL="742950" lvl="1" indent="-285750">
              <a:buFont typeface="Arial" panose="020B0604020202020204" pitchFamily="34" charset="0"/>
              <a:buChar char="•"/>
            </a:pPr>
            <a:r>
              <a:rPr lang="en-US" sz="1400" dirty="0" smtClean="0">
                <a:solidFill>
                  <a:schemeClr val="tx1">
                    <a:lumMod val="65000"/>
                    <a:lumOff val="35000"/>
                  </a:schemeClr>
                </a:solidFill>
              </a:rPr>
              <a:t>EE system </a:t>
            </a:r>
          </a:p>
          <a:p>
            <a:pPr lvl="1"/>
            <a:r>
              <a:rPr lang="en-US" sz="1400" dirty="0" smtClean="0">
                <a:solidFill>
                  <a:schemeClr val="tx1">
                    <a:lumMod val="65000"/>
                    <a:lumOff val="35000"/>
                  </a:schemeClr>
                </a:solidFill>
              </a:rPr>
              <a:t>(dump resistor </a:t>
            </a:r>
          </a:p>
          <a:p>
            <a:pPr lvl="1"/>
            <a:r>
              <a:rPr lang="en-US" sz="1400" dirty="0" smtClean="0">
                <a:solidFill>
                  <a:schemeClr val="tx1">
                    <a:lumMod val="65000"/>
                    <a:lumOff val="35000"/>
                  </a:schemeClr>
                </a:solidFill>
              </a:rPr>
              <a:t>1.5 Ohms) for</a:t>
            </a:r>
          </a:p>
          <a:p>
            <a:pPr lvl="1"/>
            <a:r>
              <a:rPr lang="en-US" sz="1400" dirty="0" smtClean="0">
                <a:solidFill>
                  <a:schemeClr val="tx1">
                    <a:lumMod val="65000"/>
                    <a:lumOff val="35000"/>
                  </a:schemeClr>
                </a:solidFill>
              </a:rPr>
              <a:t> Quadrupole </a:t>
            </a:r>
            <a:endParaRPr lang="en-GB" sz="1400" dirty="0">
              <a:solidFill>
                <a:schemeClr val="tx1">
                  <a:lumMod val="65000"/>
                  <a:lumOff val="35000"/>
                </a:schemeClr>
              </a:solidFill>
            </a:endParaRPr>
          </a:p>
        </p:txBody>
      </p:sp>
      <p:sp>
        <p:nvSpPr>
          <p:cNvPr id="17" name="Rounded Rectangle 16"/>
          <p:cNvSpPr/>
          <p:nvPr/>
        </p:nvSpPr>
        <p:spPr>
          <a:xfrm>
            <a:off x="319566" y="675000"/>
            <a:ext cx="3889752" cy="3984982"/>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ounded Rectangle 17"/>
          <p:cNvSpPr/>
          <p:nvPr/>
        </p:nvSpPr>
        <p:spPr>
          <a:xfrm>
            <a:off x="4425782" y="675000"/>
            <a:ext cx="4322682" cy="3984982"/>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extBox 19"/>
          <p:cNvSpPr txBox="1"/>
          <p:nvPr/>
        </p:nvSpPr>
        <p:spPr>
          <a:xfrm>
            <a:off x="1165351" y="855412"/>
            <a:ext cx="1941557" cy="369332"/>
          </a:xfrm>
          <a:prstGeom prst="rect">
            <a:avLst/>
          </a:prstGeom>
          <a:noFill/>
        </p:spPr>
        <p:txBody>
          <a:bodyPr wrap="none" rtlCol="0">
            <a:spAutoFit/>
          </a:bodyPr>
          <a:lstStyle/>
          <a:p>
            <a:r>
              <a:rPr lang="en-US" b="1" dirty="0" smtClean="0">
                <a:solidFill>
                  <a:schemeClr val="tx1">
                    <a:lumMod val="65000"/>
                    <a:lumOff val="35000"/>
                  </a:schemeClr>
                </a:solidFill>
              </a:rPr>
              <a:t>Orbit correctors</a:t>
            </a:r>
            <a:endParaRPr lang="en-GB" b="1" dirty="0">
              <a:solidFill>
                <a:schemeClr val="tx1">
                  <a:lumMod val="65000"/>
                  <a:lumOff val="35000"/>
                </a:schemeClr>
              </a:solidFill>
            </a:endParaRPr>
          </a:p>
        </p:txBody>
      </p:sp>
      <p:sp>
        <p:nvSpPr>
          <p:cNvPr id="21" name="TextBox 20"/>
          <p:cNvSpPr txBox="1"/>
          <p:nvPr/>
        </p:nvSpPr>
        <p:spPr>
          <a:xfrm>
            <a:off x="4698939" y="786232"/>
            <a:ext cx="3833061" cy="369332"/>
          </a:xfrm>
          <a:prstGeom prst="rect">
            <a:avLst/>
          </a:prstGeom>
          <a:noFill/>
        </p:spPr>
        <p:txBody>
          <a:bodyPr wrap="square" rtlCol="0">
            <a:spAutoFit/>
          </a:bodyPr>
          <a:lstStyle/>
          <a:p>
            <a:r>
              <a:rPr lang="en-US" b="1" dirty="0" smtClean="0">
                <a:solidFill>
                  <a:schemeClr val="tx1">
                    <a:lumMod val="65000"/>
                    <a:lumOff val="35000"/>
                  </a:schemeClr>
                </a:solidFill>
              </a:rPr>
              <a:t>High order </a:t>
            </a:r>
            <a:r>
              <a:rPr lang="en-US" b="1" dirty="0" err="1" smtClean="0">
                <a:solidFill>
                  <a:schemeClr val="tx1">
                    <a:lumMod val="65000"/>
                    <a:lumOff val="35000"/>
                  </a:schemeClr>
                </a:solidFill>
              </a:rPr>
              <a:t>superferric</a:t>
            </a:r>
            <a:r>
              <a:rPr lang="en-US" b="1" dirty="0" smtClean="0">
                <a:solidFill>
                  <a:schemeClr val="tx1">
                    <a:lumMod val="65000"/>
                    <a:lumOff val="35000"/>
                  </a:schemeClr>
                </a:solidFill>
              </a:rPr>
              <a:t> correctors</a:t>
            </a:r>
            <a:endParaRPr lang="en-GB" b="1" dirty="0">
              <a:solidFill>
                <a:schemeClr val="tx1">
                  <a:lumMod val="65000"/>
                  <a:lumOff val="35000"/>
                </a:schemeClr>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pPr/>
              <a:t>45</a:t>
            </a:fld>
            <a:endParaRPr lang="fr-FR"/>
          </a:p>
        </p:txBody>
      </p:sp>
      <p:sp>
        <p:nvSpPr>
          <p:cNvPr id="6" name="TextBox 5"/>
          <p:cNvSpPr txBox="1"/>
          <p:nvPr/>
        </p:nvSpPr>
        <p:spPr>
          <a:xfrm>
            <a:off x="2876060" y="4336816"/>
            <a:ext cx="326529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1200" b="1" u="sng" dirty="0" smtClean="0"/>
              <a:t>Proposal</a:t>
            </a:r>
          </a:p>
          <a:p>
            <a:r>
              <a:rPr lang="en-US" sz="1200" b="1" dirty="0" smtClean="0">
                <a:solidFill>
                  <a:schemeClr val="tx2"/>
                </a:solidFill>
              </a:rPr>
              <a:t>Corrector Package (CP) – Locally powered for 120 and 200 A circuits</a:t>
            </a:r>
            <a:endParaRPr lang="en-GB" sz="1200" dirty="0"/>
          </a:p>
        </p:txBody>
      </p:sp>
    </p:spTree>
    <p:extLst>
      <p:ext uri="{BB962C8B-B14F-4D97-AF65-F5344CB8AC3E}">
        <p14:creationId xmlns:p14="http://schemas.microsoft.com/office/powerpoint/2010/main" val="2554853925"/>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Quadrupoles Q4, Q5 and Q6</a:t>
            </a:r>
            <a:endParaRPr lang="en-GB"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3" name="TextBox 2"/>
          <p:cNvSpPr txBox="1"/>
          <p:nvPr/>
        </p:nvSpPr>
        <p:spPr>
          <a:xfrm>
            <a:off x="441827" y="1405156"/>
            <a:ext cx="3531480" cy="1600438"/>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1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RR):</a:t>
            </a:r>
          </a:p>
          <a:p>
            <a:pPr marL="742950" lvl="1" indent="-285750">
              <a:buFont typeface="Arial" panose="020B0604020202020204" pitchFamily="34" charset="0"/>
              <a:buChar char="•"/>
            </a:pPr>
            <a:r>
              <a:rPr lang="en-US" sz="1400" dirty="0" smtClean="0">
                <a:solidFill>
                  <a:schemeClr val="tx1">
                    <a:lumMod val="65000"/>
                    <a:lumOff val="35000"/>
                  </a:schemeClr>
                </a:solidFill>
              </a:rPr>
              <a:t>2 x 6 kA (1quad)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DFBL at RR):</a:t>
            </a:r>
          </a:p>
          <a:p>
            <a:pPr marL="742950" lvl="1" indent="-285750">
              <a:buFont typeface="Arial" panose="020B0604020202020204" pitchFamily="34" charset="0"/>
              <a:buChar char="•"/>
            </a:pPr>
            <a:r>
              <a:rPr lang="en-US" sz="1400" dirty="0" smtClean="0">
                <a:solidFill>
                  <a:schemeClr val="tx1">
                    <a:lumMod val="65000"/>
                    <a:lumOff val="35000"/>
                  </a:schemeClr>
                </a:solidFill>
              </a:rPr>
              <a:t>3 x 6 kA leads</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 </a:t>
            </a:r>
          </a:p>
        </p:txBody>
      </p:sp>
      <p:sp>
        <p:nvSpPr>
          <p:cNvPr id="16" name="TextBox 15"/>
          <p:cNvSpPr txBox="1"/>
          <p:nvPr/>
        </p:nvSpPr>
        <p:spPr>
          <a:xfrm>
            <a:off x="4508707" y="1220941"/>
            <a:ext cx="5031845"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2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RR):</a:t>
            </a:r>
          </a:p>
          <a:p>
            <a:pPr marL="742950" lvl="1" indent="-285750">
              <a:buFont typeface="Arial" panose="020B0604020202020204" pitchFamily="34" charset="0"/>
              <a:buChar char="•"/>
            </a:pPr>
            <a:r>
              <a:rPr lang="en-US" sz="1400" dirty="0" smtClean="0">
                <a:solidFill>
                  <a:schemeClr val="tx1">
                    <a:lumMod val="65000"/>
                    <a:lumOff val="35000"/>
                  </a:schemeClr>
                </a:solidFill>
              </a:rPr>
              <a:t>2 x 6 kA (1quad)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DFBL at RR):</a:t>
            </a:r>
          </a:p>
          <a:p>
            <a:pPr marL="742950" lvl="1" indent="-285750">
              <a:buFont typeface="Arial" panose="020B0604020202020204" pitchFamily="34" charset="0"/>
              <a:buChar char="•"/>
            </a:pPr>
            <a:r>
              <a:rPr lang="en-US" sz="1400" dirty="0" smtClean="0">
                <a:solidFill>
                  <a:schemeClr val="tx1">
                    <a:lumMod val="65000"/>
                    <a:lumOff val="35000"/>
                  </a:schemeClr>
                </a:solidFill>
              </a:rPr>
              <a:t>6 x 6 kA (1quad)</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 </a:t>
            </a:r>
            <a:endParaRPr lang="en-GB" sz="1400" dirty="0">
              <a:solidFill>
                <a:schemeClr val="tx1">
                  <a:lumMod val="65000"/>
                  <a:lumOff val="35000"/>
                </a:schemeClr>
              </a:solidFill>
            </a:endParaRPr>
          </a:p>
        </p:txBody>
      </p:sp>
      <p:sp>
        <p:nvSpPr>
          <p:cNvPr id="17" name="Rounded Rectangle 16"/>
          <p:cNvSpPr/>
          <p:nvPr/>
        </p:nvSpPr>
        <p:spPr>
          <a:xfrm>
            <a:off x="319566" y="675000"/>
            <a:ext cx="3889752" cy="3840966"/>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Rounded Rectangle 17"/>
          <p:cNvSpPr/>
          <p:nvPr/>
        </p:nvSpPr>
        <p:spPr>
          <a:xfrm>
            <a:off x="4425782" y="675000"/>
            <a:ext cx="4322682" cy="3840966"/>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extBox 19"/>
          <p:cNvSpPr txBox="1"/>
          <p:nvPr/>
        </p:nvSpPr>
        <p:spPr>
          <a:xfrm>
            <a:off x="1300234" y="855412"/>
            <a:ext cx="1851789" cy="369332"/>
          </a:xfrm>
          <a:prstGeom prst="rect">
            <a:avLst/>
          </a:prstGeom>
          <a:noFill/>
        </p:spPr>
        <p:txBody>
          <a:bodyPr wrap="none" rtlCol="0">
            <a:spAutoFit/>
          </a:bodyPr>
          <a:lstStyle/>
          <a:p>
            <a:r>
              <a:rPr lang="en-US" b="1" dirty="0" smtClean="0">
                <a:solidFill>
                  <a:schemeClr val="tx1">
                    <a:lumMod val="65000"/>
                    <a:lumOff val="35000"/>
                  </a:schemeClr>
                </a:solidFill>
              </a:rPr>
              <a:t>Quadrupole Q4</a:t>
            </a:r>
            <a:endParaRPr lang="en-GB" b="1" dirty="0">
              <a:solidFill>
                <a:schemeClr val="tx1">
                  <a:lumMod val="65000"/>
                  <a:lumOff val="35000"/>
                </a:schemeClr>
              </a:solidFill>
            </a:endParaRPr>
          </a:p>
        </p:txBody>
      </p:sp>
      <p:sp>
        <p:nvSpPr>
          <p:cNvPr id="21" name="TextBox 20"/>
          <p:cNvSpPr txBox="1"/>
          <p:nvPr/>
        </p:nvSpPr>
        <p:spPr>
          <a:xfrm>
            <a:off x="5247537" y="805529"/>
            <a:ext cx="2897397" cy="369332"/>
          </a:xfrm>
          <a:prstGeom prst="rect">
            <a:avLst/>
          </a:prstGeom>
          <a:noFill/>
        </p:spPr>
        <p:txBody>
          <a:bodyPr wrap="square" rtlCol="0">
            <a:spAutoFit/>
          </a:bodyPr>
          <a:lstStyle/>
          <a:p>
            <a:r>
              <a:rPr lang="en-US" b="1" dirty="0" smtClean="0">
                <a:solidFill>
                  <a:schemeClr val="tx1">
                    <a:lumMod val="65000"/>
                    <a:lumOff val="35000"/>
                  </a:schemeClr>
                </a:solidFill>
              </a:rPr>
              <a:t>Quadrupoles Q5 and Q6</a:t>
            </a:r>
            <a:endParaRPr lang="en-GB" b="1" dirty="0">
              <a:solidFill>
                <a:schemeClr val="tx1">
                  <a:lumMod val="65000"/>
                  <a:lumOff val="35000"/>
                </a:schemeClr>
              </a:solidFill>
            </a:endParaRPr>
          </a:p>
        </p:txBody>
      </p:sp>
      <p:pic>
        <p:nvPicPr>
          <p:cNvPr id="5" name="Picture 4"/>
          <p:cNvPicPr>
            <a:picLocks noChangeAspect="1"/>
          </p:cNvPicPr>
          <p:nvPr/>
        </p:nvPicPr>
        <p:blipFill>
          <a:blip r:embed="rId2"/>
          <a:stretch>
            <a:fillRect/>
          </a:stretch>
        </p:blipFill>
        <p:spPr>
          <a:xfrm>
            <a:off x="1187624" y="3005594"/>
            <a:ext cx="2102438" cy="1510372"/>
          </a:xfrm>
          <a:prstGeom prst="rect">
            <a:avLst/>
          </a:prstGeom>
        </p:spPr>
      </p:pic>
      <p:pic>
        <p:nvPicPr>
          <p:cNvPr id="6" name="Picture 5"/>
          <p:cNvPicPr>
            <a:picLocks noChangeAspect="1"/>
          </p:cNvPicPr>
          <p:nvPr/>
        </p:nvPicPr>
        <p:blipFill>
          <a:blip r:embed="rId3"/>
          <a:stretch>
            <a:fillRect/>
          </a:stretch>
        </p:blipFill>
        <p:spPr>
          <a:xfrm>
            <a:off x="5580112" y="2951908"/>
            <a:ext cx="2232248" cy="1551223"/>
          </a:xfrm>
          <a:prstGeom prst="rect">
            <a:avLst/>
          </a:prstGeom>
        </p:spPr>
      </p:pic>
      <p:sp>
        <p:nvSpPr>
          <p:cNvPr id="7" name="Slide Number Placeholder 6"/>
          <p:cNvSpPr>
            <a:spLocks noGrp="1"/>
          </p:cNvSpPr>
          <p:nvPr>
            <p:ph type="sldNum" sz="quarter" idx="12"/>
          </p:nvPr>
        </p:nvSpPr>
        <p:spPr/>
        <p:txBody>
          <a:bodyPr/>
          <a:lstStyle/>
          <a:p>
            <a:fld id="{BFDCA1C4-9514-7B4F-976F-D92F7E296653}" type="slidenum">
              <a:rPr lang="fr-FR" smtClean="0"/>
              <a:pPr/>
              <a:t>46</a:t>
            </a:fld>
            <a:endParaRPr lang="fr-FR"/>
          </a:p>
        </p:txBody>
      </p:sp>
    </p:spTree>
    <p:extLst>
      <p:ext uri="{BB962C8B-B14F-4D97-AF65-F5344CB8AC3E}">
        <p14:creationId xmlns:p14="http://schemas.microsoft.com/office/powerpoint/2010/main" val="10497160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Q4, Q5 and Q6 correctors</a:t>
            </a:r>
            <a:endParaRPr lang="en-GB"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3" name="TextBox 2"/>
          <p:cNvSpPr txBox="1"/>
          <p:nvPr/>
        </p:nvSpPr>
        <p:spPr>
          <a:xfrm>
            <a:off x="513835" y="1405156"/>
            <a:ext cx="2473989" cy="2462213"/>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8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RR):</a:t>
            </a:r>
          </a:p>
          <a:p>
            <a:pPr marL="742950" lvl="1" indent="-285750">
              <a:buFont typeface="Arial" panose="020B0604020202020204" pitchFamily="34" charset="0"/>
              <a:buChar char="•"/>
            </a:pPr>
            <a:r>
              <a:rPr lang="en-US" sz="1400" dirty="0" smtClean="0">
                <a:solidFill>
                  <a:schemeClr val="tx1">
                    <a:lumMod val="65000"/>
                    <a:lumOff val="35000"/>
                  </a:schemeClr>
                </a:solidFill>
              </a:rPr>
              <a:t>8 x 0.12 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a:t>
            </a:r>
          </a:p>
          <a:p>
            <a:pPr marL="742950" lvl="1" indent="-285750">
              <a:buFont typeface="Arial" panose="020B0604020202020204" pitchFamily="34" charset="0"/>
              <a:buChar char="•"/>
            </a:pPr>
            <a:r>
              <a:rPr lang="en-US" sz="1400" dirty="0" smtClean="0">
                <a:solidFill>
                  <a:schemeClr val="tx1">
                    <a:lumMod val="65000"/>
                    <a:lumOff val="35000"/>
                  </a:schemeClr>
                </a:solidFill>
              </a:rPr>
              <a:t>12 x 0.12 kA leads via DFBL</a:t>
            </a:r>
          </a:p>
          <a:p>
            <a:pPr marL="742950" lvl="1" indent="-285750">
              <a:buFont typeface="Arial" panose="020B0604020202020204" pitchFamily="34" charset="0"/>
              <a:buChar char="•"/>
            </a:pPr>
            <a:r>
              <a:rPr lang="en-US" sz="1400" dirty="0" smtClean="0">
                <a:solidFill>
                  <a:schemeClr val="tx1">
                    <a:lumMod val="65000"/>
                    <a:lumOff val="35000"/>
                  </a:schemeClr>
                </a:solidFill>
              </a:rPr>
              <a:t>4 x 0.12 kA leads in local powering </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PC crowbar</a:t>
            </a:r>
          </a:p>
        </p:txBody>
      </p:sp>
      <p:sp>
        <p:nvSpPr>
          <p:cNvPr id="17" name="Rounded Rectangle 16"/>
          <p:cNvSpPr/>
          <p:nvPr/>
        </p:nvSpPr>
        <p:spPr>
          <a:xfrm>
            <a:off x="391574" y="675000"/>
            <a:ext cx="2740266" cy="3336910"/>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extBox 19"/>
          <p:cNvSpPr txBox="1"/>
          <p:nvPr/>
        </p:nvSpPr>
        <p:spPr>
          <a:xfrm>
            <a:off x="880696" y="921572"/>
            <a:ext cx="1762021" cy="369332"/>
          </a:xfrm>
          <a:prstGeom prst="rect">
            <a:avLst/>
          </a:prstGeom>
          <a:noFill/>
        </p:spPr>
        <p:txBody>
          <a:bodyPr wrap="none" rtlCol="0">
            <a:spAutoFit/>
          </a:bodyPr>
          <a:lstStyle/>
          <a:p>
            <a:r>
              <a:rPr lang="en-US" b="1" dirty="0" smtClean="0">
                <a:solidFill>
                  <a:schemeClr val="tx1">
                    <a:lumMod val="65000"/>
                    <a:lumOff val="35000"/>
                  </a:schemeClr>
                </a:solidFill>
              </a:rPr>
              <a:t>Q4 correctors </a:t>
            </a:r>
            <a:endParaRPr lang="en-GB" b="1" dirty="0">
              <a:solidFill>
                <a:schemeClr val="tx1">
                  <a:lumMod val="65000"/>
                  <a:lumOff val="35000"/>
                </a:schemeClr>
              </a:solidFill>
            </a:endParaRPr>
          </a:p>
        </p:txBody>
      </p:sp>
      <p:sp>
        <p:nvSpPr>
          <p:cNvPr id="12" name="TextBox 11"/>
          <p:cNvSpPr txBox="1"/>
          <p:nvPr/>
        </p:nvSpPr>
        <p:spPr>
          <a:xfrm>
            <a:off x="3400855" y="1405156"/>
            <a:ext cx="2473989"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6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RR):</a:t>
            </a:r>
          </a:p>
          <a:p>
            <a:pPr marL="742950" lvl="1" indent="-285750">
              <a:buFont typeface="Arial" panose="020B0604020202020204" pitchFamily="34" charset="0"/>
              <a:buChar char="•"/>
            </a:pPr>
            <a:r>
              <a:rPr lang="en-US" sz="1400" dirty="0" smtClean="0">
                <a:solidFill>
                  <a:schemeClr val="tx1">
                    <a:lumMod val="65000"/>
                    <a:lumOff val="35000"/>
                  </a:schemeClr>
                </a:solidFill>
              </a:rPr>
              <a:t>6 </a:t>
            </a:r>
            <a:r>
              <a:rPr lang="en-US" sz="1400" dirty="0">
                <a:solidFill>
                  <a:schemeClr val="tx1">
                    <a:lumMod val="65000"/>
                    <a:lumOff val="35000"/>
                  </a:schemeClr>
                </a:solidFill>
              </a:rPr>
              <a:t>x 0.12 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a:t>
            </a:r>
          </a:p>
          <a:p>
            <a:pPr marL="742950" lvl="1" indent="-285750">
              <a:buFont typeface="Arial" panose="020B0604020202020204" pitchFamily="34" charset="0"/>
              <a:buChar char="•"/>
            </a:pPr>
            <a:r>
              <a:rPr lang="en-US" sz="1400" dirty="0" smtClean="0">
                <a:solidFill>
                  <a:schemeClr val="tx1">
                    <a:lumMod val="65000"/>
                    <a:lumOff val="35000"/>
                  </a:schemeClr>
                </a:solidFill>
              </a:rPr>
              <a:t>12 x 0.12 kA leads in local powering </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PC crowbar</a:t>
            </a:r>
          </a:p>
        </p:txBody>
      </p:sp>
      <p:sp>
        <p:nvSpPr>
          <p:cNvPr id="13" name="Rounded Rectangle 12"/>
          <p:cNvSpPr/>
          <p:nvPr/>
        </p:nvSpPr>
        <p:spPr>
          <a:xfrm>
            <a:off x="3278594" y="675000"/>
            <a:ext cx="2740266" cy="2761481"/>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4" name="TextBox 13"/>
          <p:cNvSpPr txBox="1"/>
          <p:nvPr/>
        </p:nvSpPr>
        <p:spPr>
          <a:xfrm>
            <a:off x="3767875" y="921572"/>
            <a:ext cx="1697901" cy="369332"/>
          </a:xfrm>
          <a:prstGeom prst="rect">
            <a:avLst/>
          </a:prstGeom>
          <a:noFill/>
        </p:spPr>
        <p:txBody>
          <a:bodyPr wrap="none" rtlCol="0">
            <a:spAutoFit/>
          </a:bodyPr>
          <a:lstStyle/>
          <a:p>
            <a:r>
              <a:rPr lang="en-US" b="1" dirty="0" smtClean="0">
                <a:solidFill>
                  <a:schemeClr val="tx1">
                    <a:lumMod val="65000"/>
                    <a:lumOff val="35000"/>
                  </a:schemeClr>
                </a:solidFill>
              </a:rPr>
              <a:t>Q5 correctors</a:t>
            </a:r>
            <a:endParaRPr lang="en-GB" b="1" dirty="0">
              <a:solidFill>
                <a:schemeClr val="tx1">
                  <a:lumMod val="65000"/>
                  <a:lumOff val="35000"/>
                </a:schemeClr>
              </a:solidFill>
            </a:endParaRPr>
          </a:p>
        </p:txBody>
      </p:sp>
      <p:sp>
        <p:nvSpPr>
          <p:cNvPr id="15" name="TextBox 14"/>
          <p:cNvSpPr txBox="1"/>
          <p:nvPr/>
        </p:nvSpPr>
        <p:spPr>
          <a:xfrm>
            <a:off x="6278437" y="1357690"/>
            <a:ext cx="2473989"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2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RR):</a:t>
            </a:r>
          </a:p>
          <a:p>
            <a:pPr marL="742950" lvl="1" indent="-285750">
              <a:buFont typeface="Arial" panose="020B0604020202020204" pitchFamily="34" charset="0"/>
              <a:buChar char="•"/>
            </a:pPr>
            <a:r>
              <a:rPr lang="en-US" sz="1400" dirty="0" smtClean="0">
                <a:solidFill>
                  <a:schemeClr val="tx1">
                    <a:lumMod val="65000"/>
                    <a:lumOff val="35000"/>
                  </a:schemeClr>
                </a:solidFill>
              </a:rPr>
              <a:t>2 </a:t>
            </a:r>
            <a:r>
              <a:rPr lang="en-US" sz="1400" dirty="0">
                <a:solidFill>
                  <a:schemeClr val="tx1">
                    <a:lumMod val="65000"/>
                    <a:lumOff val="35000"/>
                  </a:schemeClr>
                </a:solidFill>
              </a:rPr>
              <a:t>x 0.12 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a:t>
            </a:r>
          </a:p>
          <a:p>
            <a:pPr marL="742950" lvl="1" indent="-285750">
              <a:buFont typeface="Arial" panose="020B0604020202020204" pitchFamily="34" charset="0"/>
              <a:buChar char="•"/>
            </a:pPr>
            <a:r>
              <a:rPr lang="en-US" sz="1400" dirty="0" smtClean="0">
                <a:solidFill>
                  <a:schemeClr val="tx1">
                    <a:lumMod val="65000"/>
                    <a:lumOff val="35000"/>
                  </a:schemeClr>
                </a:solidFill>
              </a:rPr>
              <a:t>4 x 0.12 kA leads in local powering </a:t>
            </a: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PC crowbar</a:t>
            </a:r>
          </a:p>
        </p:txBody>
      </p:sp>
      <p:sp>
        <p:nvSpPr>
          <p:cNvPr id="19" name="Rounded Rectangle 18"/>
          <p:cNvSpPr/>
          <p:nvPr/>
        </p:nvSpPr>
        <p:spPr>
          <a:xfrm>
            <a:off x="6156176" y="627534"/>
            <a:ext cx="2740266" cy="2808947"/>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 name="TextBox 21"/>
          <p:cNvSpPr txBox="1"/>
          <p:nvPr/>
        </p:nvSpPr>
        <p:spPr>
          <a:xfrm>
            <a:off x="6677358" y="907025"/>
            <a:ext cx="1697901" cy="369332"/>
          </a:xfrm>
          <a:prstGeom prst="rect">
            <a:avLst/>
          </a:prstGeom>
          <a:noFill/>
        </p:spPr>
        <p:txBody>
          <a:bodyPr wrap="none" rtlCol="0">
            <a:spAutoFit/>
          </a:bodyPr>
          <a:lstStyle/>
          <a:p>
            <a:r>
              <a:rPr lang="en-US" b="1" dirty="0" smtClean="0">
                <a:solidFill>
                  <a:schemeClr val="tx1">
                    <a:lumMod val="65000"/>
                    <a:lumOff val="35000"/>
                  </a:schemeClr>
                </a:solidFill>
              </a:rPr>
              <a:t>Q6 correctors</a:t>
            </a:r>
            <a:endParaRPr lang="en-GB" b="1" dirty="0">
              <a:solidFill>
                <a:schemeClr val="tx1">
                  <a:lumMod val="65000"/>
                  <a:lumOff val="35000"/>
                </a:schemeClr>
              </a:solidFill>
            </a:endParaRPr>
          </a:p>
        </p:txBody>
      </p:sp>
      <p:sp>
        <p:nvSpPr>
          <p:cNvPr id="23" name="Rounded Rectangle 22"/>
          <p:cNvSpPr/>
          <p:nvPr/>
        </p:nvSpPr>
        <p:spPr>
          <a:xfrm>
            <a:off x="5298780" y="3599148"/>
            <a:ext cx="1440160" cy="1348865"/>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Picture 7"/>
          <p:cNvPicPr>
            <a:picLocks noChangeAspect="1"/>
          </p:cNvPicPr>
          <p:nvPr/>
        </p:nvPicPr>
        <p:blipFill>
          <a:blip r:embed="rId2"/>
          <a:stretch>
            <a:fillRect/>
          </a:stretch>
        </p:blipFill>
        <p:spPr>
          <a:xfrm>
            <a:off x="5525944" y="3640399"/>
            <a:ext cx="985832" cy="1261864"/>
          </a:xfrm>
          <a:prstGeom prst="rect">
            <a:avLst/>
          </a:prstGeom>
        </p:spPr>
      </p:pic>
      <p:sp>
        <p:nvSpPr>
          <p:cNvPr id="5" name="Slide Number Placeholder 4"/>
          <p:cNvSpPr>
            <a:spLocks noGrp="1"/>
          </p:cNvSpPr>
          <p:nvPr>
            <p:ph type="sldNum" sz="quarter" idx="12"/>
          </p:nvPr>
        </p:nvSpPr>
        <p:spPr/>
        <p:txBody>
          <a:bodyPr/>
          <a:lstStyle/>
          <a:p>
            <a:fld id="{BFDCA1C4-9514-7B4F-976F-D92F7E296653}" type="slidenum">
              <a:rPr lang="fr-FR" smtClean="0"/>
              <a:pPr/>
              <a:t>47</a:t>
            </a:fld>
            <a:endParaRPr lang="fr-FR"/>
          </a:p>
        </p:txBody>
      </p:sp>
    </p:spTree>
    <p:extLst>
      <p:ext uri="{BB962C8B-B14F-4D97-AF65-F5344CB8AC3E}">
        <p14:creationId xmlns:p14="http://schemas.microsoft.com/office/powerpoint/2010/main" val="235335225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13" y="2427734"/>
            <a:ext cx="2687146" cy="540000"/>
          </a:xfrm>
        </p:spPr>
        <p:txBody>
          <a:bodyPr/>
          <a:lstStyle/>
          <a:p>
            <a:r>
              <a:rPr lang="en-US" dirty="0" smtClean="0"/>
              <a:t>Q4, Q5 and Q6 correctors</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48</a:t>
            </a:fld>
            <a:endParaRPr lang="fr-FR"/>
          </a:p>
        </p:txBody>
      </p:sp>
      <p:pic>
        <p:nvPicPr>
          <p:cNvPr id="8" name="Picture 7"/>
          <p:cNvPicPr>
            <a:picLocks noChangeAspect="1"/>
          </p:cNvPicPr>
          <p:nvPr/>
        </p:nvPicPr>
        <p:blipFill>
          <a:blip r:embed="rId2"/>
          <a:stretch>
            <a:fillRect/>
          </a:stretch>
        </p:blipFill>
        <p:spPr>
          <a:xfrm>
            <a:off x="2821133" y="53831"/>
            <a:ext cx="6215413" cy="4842136"/>
          </a:xfrm>
          <a:prstGeom prst="rect">
            <a:avLst/>
          </a:prstGeom>
        </p:spPr>
      </p:pic>
    </p:spTree>
    <p:extLst>
      <p:ext uri="{BB962C8B-B14F-4D97-AF65-F5344CB8AC3E}">
        <p14:creationId xmlns:p14="http://schemas.microsoft.com/office/powerpoint/2010/main" val="28603372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236296" y="3487933"/>
            <a:ext cx="857424" cy="1279330"/>
          </a:xfrm>
          <a:prstGeom prst="rect">
            <a:avLst/>
          </a:prstGeom>
        </p:spPr>
      </p:pic>
      <p:sp>
        <p:nvSpPr>
          <p:cNvPr id="2" name="Title 1"/>
          <p:cNvSpPr>
            <a:spLocks noGrp="1"/>
          </p:cNvSpPr>
          <p:nvPr>
            <p:ph type="title"/>
          </p:nvPr>
        </p:nvSpPr>
        <p:spPr/>
        <p:txBody>
          <a:bodyPr/>
          <a:lstStyle/>
          <a:p>
            <a:r>
              <a:rPr lang="en-US" dirty="0" smtClean="0"/>
              <a:t>Dipoles D1, D2 and D2 correctors</a:t>
            </a:r>
            <a:endParaRPr lang="en-GB" dirty="0"/>
          </a:p>
        </p:txBody>
      </p:sp>
      <p:sp>
        <p:nvSpPr>
          <p:cNvPr id="4" name="Footer Placeholder 3"/>
          <p:cNvSpPr>
            <a:spLocks noGrp="1"/>
          </p:cNvSpPr>
          <p:nvPr>
            <p:ph type="ftr" sz="quarter" idx="11"/>
          </p:nvPr>
        </p:nvSpPr>
        <p:spPr/>
        <p:txBody>
          <a:bodyPr/>
          <a:lstStyle/>
          <a:p>
            <a:r>
              <a:rPr lang="fr-FR" noProof="0" dirty="0" smtClean="0"/>
              <a:t>Felix Rodriguez Mateos</a:t>
            </a:r>
            <a:endParaRPr lang="en-GB" noProof="0" dirty="0"/>
          </a:p>
        </p:txBody>
      </p:sp>
      <p:sp>
        <p:nvSpPr>
          <p:cNvPr id="3" name="TextBox 2"/>
          <p:cNvSpPr txBox="1"/>
          <p:nvPr/>
        </p:nvSpPr>
        <p:spPr>
          <a:xfrm>
            <a:off x="504327" y="1190592"/>
            <a:ext cx="2473989"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1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UR):</a:t>
            </a:r>
          </a:p>
          <a:p>
            <a:pPr marL="742950" lvl="1" indent="-285750">
              <a:buFont typeface="Arial" panose="020B0604020202020204" pitchFamily="34" charset="0"/>
              <a:buChar char="•"/>
            </a:pPr>
            <a:r>
              <a:rPr lang="en-US" sz="1400" dirty="0" smtClean="0">
                <a:solidFill>
                  <a:schemeClr val="tx1">
                    <a:lumMod val="65000"/>
                    <a:lumOff val="35000"/>
                  </a:schemeClr>
                </a:solidFill>
              </a:rPr>
              <a:t>1 x 13 kA (1quad)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DFBL at UR): :</a:t>
            </a:r>
          </a:p>
          <a:p>
            <a:pPr marL="742950" lvl="1" indent="-285750">
              <a:buFont typeface="Arial" panose="020B0604020202020204" pitchFamily="34" charset="0"/>
              <a:buChar char="•"/>
            </a:pPr>
            <a:r>
              <a:rPr lang="en-US" sz="1400" dirty="0" smtClean="0">
                <a:solidFill>
                  <a:schemeClr val="tx1">
                    <a:lumMod val="65000"/>
                    <a:lumOff val="35000"/>
                  </a:schemeClr>
                </a:solidFill>
              </a:rPr>
              <a:t>2x 13 kA leads</a:t>
            </a:r>
          </a:p>
          <a:p>
            <a:pPr marL="285750" indent="-285750">
              <a:buFont typeface="Arial" panose="020B0604020202020204" pitchFamily="34" charset="0"/>
              <a:buChar char="•"/>
            </a:pPr>
            <a:r>
              <a:rPr lang="en-US" sz="1400" dirty="0" smtClean="0">
                <a:solidFill>
                  <a:schemeClr val="tx1">
                    <a:lumMod val="65000"/>
                    <a:lumOff val="35000"/>
                  </a:schemeClr>
                </a:solidFill>
              </a:rPr>
              <a:t> 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a:t>
            </a:r>
          </a:p>
        </p:txBody>
      </p:sp>
      <p:sp>
        <p:nvSpPr>
          <p:cNvPr id="17" name="Rounded Rectangle 16"/>
          <p:cNvSpPr/>
          <p:nvPr/>
        </p:nvSpPr>
        <p:spPr>
          <a:xfrm>
            <a:off x="391574" y="675000"/>
            <a:ext cx="2740266" cy="3840966"/>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0" name="TextBox 19"/>
          <p:cNvSpPr txBox="1"/>
          <p:nvPr/>
        </p:nvSpPr>
        <p:spPr>
          <a:xfrm>
            <a:off x="1055223" y="821260"/>
            <a:ext cx="1249060" cy="369332"/>
          </a:xfrm>
          <a:prstGeom prst="rect">
            <a:avLst/>
          </a:prstGeom>
          <a:noFill/>
        </p:spPr>
        <p:txBody>
          <a:bodyPr wrap="none" rtlCol="0">
            <a:spAutoFit/>
          </a:bodyPr>
          <a:lstStyle/>
          <a:p>
            <a:r>
              <a:rPr lang="en-US" b="1" dirty="0" smtClean="0">
                <a:solidFill>
                  <a:schemeClr val="tx1">
                    <a:lumMod val="65000"/>
                    <a:lumOff val="35000"/>
                  </a:schemeClr>
                </a:solidFill>
              </a:rPr>
              <a:t>Dipole D1</a:t>
            </a:r>
            <a:endParaRPr lang="en-GB" b="1" dirty="0">
              <a:solidFill>
                <a:schemeClr val="tx1">
                  <a:lumMod val="65000"/>
                  <a:lumOff val="35000"/>
                </a:schemeClr>
              </a:solidFill>
            </a:endParaRPr>
          </a:p>
        </p:txBody>
      </p:sp>
      <p:sp>
        <p:nvSpPr>
          <p:cNvPr id="15" name="TextBox 14"/>
          <p:cNvSpPr txBox="1"/>
          <p:nvPr/>
        </p:nvSpPr>
        <p:spPr>
          <a:xfrm>
            <a:off x="6278437" y="1357690"/>
            <a:ext cx="2473989" cy="2246769"/>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4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UR):</a:t>
            </a:r>
          </a:p>
          <a:p>
            <a:pPr marL="742950" lvl="1" indent="-285750">
              <a:buFont typeface="Arial" panose="020B0604020202020204" pitchFamily="34" charset="0"/>
              <a:buChar char="•"/>
            </a:pPr>
            <a:r>
              <a:rPr lang="en-US" sz="1400" dirty="0" smtClean="0">
                <a:solidFill>
                  <a:schemeClr val="tx1">
                    <a:lumMod val="65000"/>
                    <a:lumOff val="35000"/>
                  </a:schemeClr>
                </a:solidFill>
              </a:rPr>
              <a:t>4 </a:t>
            </a:r>
            <a:r>
              <a:rPr lang="en-US" sz="1400" dirty="0">
                <a:solidFill>
                  <a:schemeClr val="tx1">
                    <a:lumMod val="65000"/>
                    <a:lumOff val="35000"/>
                  </a:schemeClr>
                </a:solidFill>
              </a:rPr>
              <a:t>x </a:t>
            </a:r>
            <a:r>
              <a:rPr lang="en-US" sz="1400" dirty="0" smtClean="0">
                <a:solidFill>
                  <a:schemeClr val="tx1">
                    <a:lumMod val="65000"/>
                    <a:lumOff val="35000"/>
                  </a:schemeClr>
                </a:solidFill>
              </a:rPr>
              <a:t>0.6 </a:t>
            </a:r>
            <a:r>
              <a:rPr lang="en-US" sz="1400" dirty="0">
                <a:solidFill>
                  <a:schemeClr val="tx1">
                    <a:lumMod val="65000"/>
                    <a:lumOff val="35000"/>
                  </a:schemeClr>
                </a:solidFill>
              </a:rPr>
              <a:t>kA (4quad)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a:t>
            </a:r>
            <a:r>
              <a:rPr lang="en-US" sz="1400" dirty="0">
                <a:solidFill>
                  <a:schemeClr val="tx1">
                    <a:lumMod val="65000"/>
                    <a:lumOff val="35000"/>
                  </a:schemeClr>
                </a:solidFill>
              </a:rPr>
              <a:t>(feedbox: DFHM at UR): </a:t>
            </a:r>
            <a:endParaRPr lang="en-US" sz="1400" dirty="0" smtClean="0">
              <a:solidFill>
                <a:schemeClr val="tx1">
                  <a:lumMod val="65000"/>
                  <a:lumOff val="35000"/>
                </a:schemeClr>
              </a:solidFill>
            </a:endParaRPr>
          </a:p>
          <a:p>
            <a:pPr marL="742950" lvl="1" indent="-285750">
              <a:buFont typeface="Arial" panose="020B0604020202020204" pitchFamily="34" charset="0"/>
              <a:buChar char="•"/>
            </a:pPr>
            <a:r>
              <a:rPr lang="en-US" sz="1400" dirty="0" smtClean="0">
                <a:solidFill>
                  <a:schemeClr val="tx1">
                    <a:lumMod val="65000"/>
                    <a:lumOff val="35000"/>
                  </a:schemeClr>
                </a:solidFill>
              </a:rPr>
              <a:t>8 x 0.6 kA leads </a:t>
            </a:r>
            <a:endParaRPr lang="en-US" sz="1400" dirty="0">
              <a:solidFill>
                <a:schemeClr val="tx1">
                  <a:lumMod val="65000"/>
                  <a:lumOff val="35000"/>
                </a:schemeClr>
              </a:solidFill>
            </a:endParaRPr>
          </a:p>
          <a:p>
            <a:pPr marL="285750" indent="-285750">
              <a:buFont typeface="Arial" panose="020B0604020202020204" pitchFamily="34" charset="0"/>
              <a:buChar char="•"/>
            </a:pPr>
            <a:r>
              <a:rPr lang="en-US" sz="1400" dirty="0" smtClean="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PC crowbar</a:t>
            </a:r>
          </a:p>
          <a:p>
            <a:pPr marL="742950" lvl="1" indent="-285750">
              <a:buFont typeface="Arial" panose="020B0604020202020204" pitchFamily="34" charset="0"/>
              <a:buChar char="•"/>
            </a:pPr>
            <a:r>
              <a:rPr lang="en-US" sz="1400" dirty="0" smtClean="0">
                <a:solidFill>
                  <a:schemeClr val="tx1">
                    <a:lumMod val="65000"/>
                    <a:lumOff val="35000"/>
                  </a:schemeClr>
                </a:solidFill>
              </a:rPr>
              <a:t>EE (option)</a:t>
            </a:r>
          </a:p>
        </p:txBody>
      </p:sp>
      <p:sp>
        <p:nvSpPr>
          <p:cNvPr id="19" name="Rounded Rectangle 18"/>
          <p:cNvSpPr/>
          <p:nvPr/>
        </p:nvSpPr>
        <p:spPr>
          <a:xfrm>
            <a:off x="6156176" y="627534"/>
            <a:ext cx="2740266" cy="4139729"/>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2" name="TextBox 21"/>
          <p:cNvSpPr txBox="1"/>
          <p:nvPr/>
        </p:nvSpPr>
        <p:spPr>
          <a:xfrm>
            <a:off x="6700667" y="855412"/>
            <a:ext cx="1685077" cy="369332"/>
          </a:xfrm>
          <a:prstGeom prst="rect">
            <a:avLst/>
          </a:prstGeom>
          <a:noFill/>
        </p:spPr>
        <p:txBody>
          <a:bodyPr wrap="none" rtlCol="0">
            <a:spAutoFit/>
          </a:bodyPr>
          <a:lstStyle/>
          <a:p>
            <a:r>
              <a:rPr lang="en-US" b="1" dirty="0" smtClean="0">
                <a:solidFill>
                  <a:schemeClr val="tx1">
                    <a:lumMod val="65000"/>
                    <a:lumOff val="35000"/>
                  </a:schemeClr>
                </a:solidFill>
              </a:rPr>
              <a:t>D2 correctors</a:t>
            </a:r>
            <a:endParaRPr lang="en-GB" b="1" dirty="0">
              <a:solidFill>
                <a:schemeClr val="tx1">
                  <a:lumMod val="65000"/>
                  <a:lumOff val="35000"/>
                </a:schemeClr>
              </a:solidFill>
            </a:endParaRPr>
          </a:p>
        </p:txBody>
      </p:sp>
      <p:pic>
        <p:nvPicPr>
          <p:cNvPr id="5" name="Picture 4"/>
          <p:cNvPicPr>
            <a:picLocks noChangeAspect="1"/>
          </p:cNvPicPr>
          <p:nvPr/>
        </p:nvPicPr>
        <p:blipFill>
          <a:blip r:embed="rId3"/>
          <a:stretch>
            <a:fillRect/>
          </a:stretch>
        </p:blipFill>
        <p:spPr>
          <a:xfrm>
            <a:off x="1370586" y="3177675"/>
            <a:ext cx="922180" cy="1323544"/>
          </a:xfrm>
          <a:prstGeom prst="rect">
            <a:avLst/>
          </a:prstGeom>
        </p:spPr>
      </p:pic>
      <p:sp>
        <p:nvSpPr>
          <p:cNvPr id="16" name="TextBox 15"/>
          <p:cNvSpPr txBox="1"/>
          <p:nvPr/>
        </p:nvSpPr>
        <p:spPr>
          <a:xfrm>
            <a:off x="3384647" y="1190592"/>
            <a:ext cx="2473989" cy="2031325"/>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1 Circuits per IP side</a:t>
            </a:r>
          </a:p>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at UR):</a:t>
            </a:r>
          </a:p>
          <a:p>
            <a:pPr marL="742950" lvl="1" indent="-285750">
              <a:buFont typeface="Arial" panose="020B0604020202020204" pitchFamily="34" charset="0"/>
              <a:buChar char="•"/>
            </a:pPr>
            <a:r>
              <a:rPr lang="en-US" sz="1400" dirty="0" smtClean="0">
                <a:solidFill>
                  <a:schemeClr val="tx1">
                    <a:lumMod val="65000"/>
                    <a:lumOff val="35000"/>
                  </a:schemeClr>
                </a:solidFill>
              </a:rPr>
              <a:t>1 x 13 kA (1quad)</a:t>
            </a:r>
          </a:p>
          <a:p>
            <a:pPr marL="285750" indent="-285750">
              <a:buFont typeface="Arial" panose="020B0604020202020204" pitchFamily="34" charset="0"/>
              <a:buChar char="•"/>
            </a:pPr>
            <a:r>
              <a:rPr lang="en-US" sz="1400" dirty="0" smtClean="0">
                <a:solidFill>
                  <a:schemeClr val="tx1">
                    <a:lumMod val="65000"/>
                    <a:lumOff val="35000"/>
                  </a:schemeClr>
                </a:solidFill>
              </a:rPr>
              <a:t>Cold powering (feedbox: DFHM at UR): </a:t>
            </a:r>
          </a:p>
          <a:p>
            <a:pPr marL="742950" lvl="1" indent="-285750">
              <a:buFont typeface="Arial" panose="020B0604020202020204" pitchFamily="34" charset="0"/>
              <a:buChar char="•"/>
            </a:pPr>
            <a:r>
              <a:rPr lang="en-US" sz="1400" dirty="0" smtClean="0">
                <a:solidFill>
                  <a:schemeClr val="tx1">
                    <a:lumMod val="65000"/>
                    <a:lumOff val="35000"/>
                  </a:schemeClr>
                </a:solidFill>
              </a:rPr>
              <a:t>2x 13 kA leads</a:t>
            </a:r>
          </a:p>
          <a:p>
            <a:pPr marL="285750" indent="-285750">
              <a:buFont typeface="Arial" panose="020B0604020202020204" pitchFamily="34" charset="0"/>
              <a:buChar char="•"/>
            </a:pPr>
            <a:r>
              <a:rPr lang="en-US" sz="1400" dirty="0" smtClean="0">
                <a:solidFill>
                  <a:schemeClr val="tx1">
                    <a:lumMod val="65000"/>
                    <a:lumOff val="35000"/>
                  </a:schemeClr>
                </a:solidFill>
              </a:rPr>
              <a:t> 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a:t>
            </a:r>
          </a:p>
        </p:txBody>
      </p:sp>
      <p:sp>
        <p:nvSpPr>
          <p:cNvPr id="18" name="Rounded Rectangle 17"/>
          <p:cNvSpPr/>
          <p:nvPr/>
        </p:nvSpPr>
        <p:spPr>
          <a:xfrm>
            <a:off x="3271894" y="675000"/>
            <a:ext cx="2740266" cy="3840966"/>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TextBox 20"/>
          <p:cNvSpPr txBox="1"/>
          <p:nvPr/>
        </p:nvSpPr>
        <p:spPr>
          <a:xfrm>
            <a:off x="3935543" y="821260"/>
            <a:ext cx="1249060" cy="369332"/>
          </a:xfrm>
          <a:prstGeom prst="rect">
            <a:avLst/>
          </a:prstGeom>
          <a:noFill/>
        </p:spPr>
        <p:txBody>
          <a:bodyPr wrap="none" rtlCol="0">
            <a:spAutoFit/>
          </a:bodyPr>
          <a:lstStyle/>
          <a:p>
            <a:r>
              <a:rPr lang="en-US" b="1" dirty="0" smtClean="0">
                <a:solidFill>
                  <a:schemeClr val="tx1">
                    <a:lumMod val="65000"/>
                    <a:lumOff val="35000"/>
                  </a:schemeClr>
                </a:solidFill>
              </a:rPr>
              <a:t>Dipole D2</a:t>
            </a:r>
            <a:endParaRPr lang="en-GB" b="1" dirty="0">
              <a:solidFill>
                <a:schemeClr val="tx1">
                  <a:lumMod val="65000"/>
                  <a:lumOff val="35000"/>
                </a:schemeClr>
              </a:solidFill>
            </a:endParaRPr>
          </a:p>
        </p:txBody>
      </p:sp>
      <p:pic>
        <p:nvPicPr>
          <p:cNvPr id="6" name="Picture 5"/>
          <p:cNvPicPr>
            <a:picLocks noChangeAspect="1"/>
          </p:cNvPicPr>
          <p:nvPr/>
        </p:nvPicPr>
        <p:blipFill>
          <a:blip r:embed="rId4"/>
          <a:stretch>
            <a:fillRect/>
          </a:stretch>
        </p:blipFill>
        <p:spPr>
          <a:xfrm>
            <a:off x="4283968" y="3177675"/>
            <a:ext cx="900635" cy="1312628"/>
          </a:xfrm>
          <a:prstGeom prst="rect">
            <a:avLst/>
          </a:prstGeom>
        </p:spPr>
      </p:pic>
      <p:sp>
        <p:nvSpPr>
          <p:cNvPr id="8" name="Slide Number Placeholder 7"/>
          <p:cNvSpPr>
            <a:spLocks noGrp="1"/>
          </p:cNvSpPr>
          <p:nvPr>
            <p:ph type="sldNum" sz="quarter" idx="12"/>
          </p:nvPr>
        </p:nvSpPr>
        <p:spPr/>
        <p:txBody>
          <a:bodyPr/>
          <a:lstStyle/>
          <a:p>
            <a:fld id="{BFDCA1C4-9514-7B4F-976F-D92F7E296653}" type="slidenum">
              <a:rPr lang="fr-FR" smtClean="0"/>
              <a:pPr/>
              <a:t>49</a:t>
            </a:fld>
            <a:endParaRPr lang="fr-FR"/>
          </a:p>
        </p:txBody>
      </p:sp>
    </p:spTree>
    <p:extLst>
      <p:ext uri="{BB962C8B-B14F-4D97-AF65-F5344CB8AC3E}">
        <p14:creationId xmlns:p14="http://schemas.microsoft.com/office/powerpoint/2010/main" val="34579164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6939" y="445047"/>
            <a:ext cx="3719861" cy="540000"/>
          </a:xfrm>
        </p:spPr>
        <p:txBody>
          <a:bodyPr/>
          <a:lstStyle/>
          <a:p>
            <a:r>
              <a:rPr lang="en-GB" sz="2700" dirty="0"/>
              <a:t>Open Issues &amp; Class of Uncertainty</a:t>
            </a:r>
          </a:p>
        </p:txBody>
      </p:sp>
      <p:sp>
        <p:nvSpPr>
          <p:cNvPr id="3" name="Content Placeholder 2"/>
          <p:cNvSpPr>
            <a:spLocks noGrp="1"/>
          </p:cNvSpPr>
          <p:nvPr>
            <p:ph idx="1"/>
          </p:nvPr>
        </p:nvSpPr>
        <p:spPr>
          <a:xfrm>
            <a:off x="612000" y="1087041"/>
            <a:ext cx="7920000" cy="3680222"/>
          </a:xfrm>
        </p:spPr>
        <p:txBody>
          <a:bodyPr/>
          <a:lstStyle/>
          <a:p>
            <a:pPr lvl="0">
              <a:buClr>
                <a:srgbClr val="FB963C"/>
              </a:buClr>
            </a:pPr>
            <a:endParaRPr lang="en-US" sz="1350" dirty="0">
              <a:solidFill>
                <a:srgbClr val="5A5A5A"/>
              </a:solidFill>
            </a:endParaRPr>
          </a:p>
          <a:p>
            <a:endParaRPr lang="en-GB" dirty="0"/>
          </a:p>
        </p:txBody>
      </p:sp>
      <p:sp>
        <p:nvSpPr>
          <p:cNvPr id="4" name="Footer Placeholder 3"/>
          <p:cNvSpPr>
            <a:spLocks noGrp="1"/>
          </p:cNvSpPr>
          <p:nvPr>
            <p:ph type="ftr" sz="quarter" idx="11"/>
          </p:nvPr>
        </p:nvSpPr>
        <p:spPr/>
        <p:txBody>
          <a:bodyPr/>
          <a:lstStyle/>
          <a:p>
            <a:r>
              <a:rPr lang="fr-FR" smtClean="0">
                <a:solidFill>
                  <a:srgbClr val="64BCD9"/>
                </a:solidFill>
              </a:rPr>
              <a:t>Felix Rodriguez Mateos</a:t>
            </a:r>
            <a:endParaRPr lang="en-GB" dirty="0">
              <a:solidFill>
                <a:srgbClr val="64BCD9"/>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5</a:t>
            </a:fld>
            <a:endParaRPr lang="fr-FR">
              <a:solidFill>
                <a:srgbClr val="64BCD9"/>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188589583"/>
              </p:ext>
            </p:extLst>
          </p:nvPr>
        </p:nvGraphicFramePr>
        <p:xfrm>
          <a:off x="766328" y="2457"/>
          <a:ext cx="3528000" cy="1280160"/>
        </p:xfrm>
        <a:graphic>
          <a:graphicData uri="http://schemas.openxmlformats.org/drawingml/2006/table">
            <a:tbl>
              <a:tblPr firstRow="1" bandRow="1">
                <a:tableStyleId>{5C22544A-7EE6-4342-B048-85BDC9FD1C3A}</a:tableStyleId>
              </a:tblPr>
              <a:tblGrid>
                <a:gridCol w="1764000">
                  <a:extLst>
                    <a:ext uri="{9D8B030D-6E8A-4147-A177-3AD203B41FA5}">
                      <a16:colId xmlns="" xmlns:a16="http://schemas.microsoft.com/office/drawing/2014/main" val="3062689873"/>
                    </a:ext>
                  </a:extLst>
                </a:gridCol>
                <a:gridCol w="1764000">
                  <a:extLst>
                    <a:ext uri="{9D8B030D-6E8A-4147-A177-3AD203B41FA5}">
                      <a16:colId xmlns="" xmlns:a16="http://schemas.microsoft.com/office/drawing/2014/main" val="2390633598"/>
                    </a:ext>
                  </a:extLst>
                </a:gridCol>
              </a:tblGrid>
              <a:tr h="180000">
                <a:tc>
                  <a:txBody>
                    <a:bodyPr/>
                    <a:lstStyle/>
                    <a:p>
                      <a:pPr algn="ctr"/>
                      <a:r>
                        <a:rPr lang="en-US" sz="800" dirty="0" smtClean="0"/>
                        <a:t>Estimate classification</a:t>
                      </a:r>
                      <a:endParaRPr lang="en-GB" sz="800" dirty="0"/>
                    </a:p>
                  </a:txBody>
                  <a:tcPr>
                    <a:solidFill>
                      <a:schemeClr val="tx2"/>
                    </a:solidFill>
                  </a:tcPr>
                </a:tc>
                <a:tc>
                  <a:txBody>
                    <a:bodyPr/>
                    <a:lstStyle/>
                    <a:p>
                      <a:pPr algn="ctr"/>
                      <a:r>
                        <a:rPr lang="en-US" sz="800" dirty="0" smtClean="0"/>
                        <a:t>% of complete definition</a:t>
                      </a:r>
                      <a:endParaRPr lang="en-GB" sz="800" dirty="0"/>
                    </a:p>
                  </a:txBody>
                  <a:tcPr>
                    <a:solidFill>
                      <a:schemeClr val="tx2"/>
                    </a:solidFill>
                  </a:tcPr>
                </a:tc>
                <a:extLst>
                  <a:ext uri="{0D108BD9-81ED-4DB2-BD59-A6C34878D82A}">
                    <a16:rowId xmlns="" xmlns:a16="http://schemas.microsoft.com/office/drawing/2014/main" val="1225970600"/>
                  </a:ext>
                </a:extLst>
              </a:tr>
              <a:tr h="180000">
                <a:tc>
                  <a:txBody>
                    <a:bodyPr/>
                    <a:lstStyle/>
                    <a:p>
                      <a:pPr algn="ctr"/>
                      <a:r>
                        <a:rPr lang="en-US" sz="800" b="1" dirty="0" smtClean="0"/>
                        <a:t>Class 1</a:t>
                      </a:r>
                      <a:endParaRPr lang="en-GB" sz="800" b="1" dirty="0"/>
                    </a:p>
                  </a:txBody>
                  <a:tcPr>
                    <a:solidFill>
                      <a:srgbClr val="00B050"/>
                    </a:solidFill>
                  </a:tcPr>
                </a:tc>
                <a:tc>
                  <a:txBody>
                    <a:bodyPr/>
                    <a:lstStyle/>
                    <a:p>
                      <a:pPr algn="ctr"/>
                      <a:r>
                        <a:rPr lang="en-US" sz="800" b="1" dirty="0" smtClean="0"/>
                        <a:t>50</a:t>
                      </a:r>
                      <a:r>
                        <a:rPr lang="en-US" sz="800" b="1" baseline="0" dirty="0" smtClean="0"/>
                        <a:t> – 100</a:t>
                      </a:r>
                      <a:endParaRPr lang="en-GB" sz="800" b="1" dirty="0"/>
                    </a:p>
                  </a:txBody>
                  <a:tcPr>
                    <a:solidFill>
                      <a:srgbClr val="00B050"/>
                    </a:solidFill>
                  </a:tcPr>
                </a:tc>
                <a:extLst>
                  <a:ext uri="{0D108BD9-81ED-4DB2-BD59-A6C34878D82A}">
                    <a16:rowId xmlns="" xmlns:a16="http://schemas.microsoft.com/office/drawing/2014/main" val="1219102271"/>
                  </a:ext>
                </a:extLst>
              </a:tr>
              <a:tr h="180000">
                <a:tc>
                  <a:txBody>
                    <a:bodyPr/>
                    <a:lstStyle/>
                    <a:p>
                      <a:pPr algn="ctr"/>
                      <a:r>
                        <a:rPr lang="en-US" sz="800" b="1" dirty="0" smtClean="0"/>
                        <a:t>Class 2</a:t>
                      </a:r>
                      <a:endParaRPr lang="en-GB" sz="800" b="1" dirty="0"/>
                    </a:p>
                  </a:txBody>
                  <a:tcPr>
                    <a:solidFill>
                      <a:srgbClr val="83A117"/>
                    </a:solidFill>
                  </a:tcPr>
                </a:tc>
                <a:tc>
                  <a:txBody>
                    <a:bodyPr/>
                    <a:lstStyle/>
                    <a:p>
                      <a:pPr algn="ctr"/>
                      <a:r>
                        <a:rPr lang="en-US" sz="800" b="1" dirty="0" smtClean="0"/>
                        <a:t>30 – 70</a:t>
                      </a:r>
                      <a:endParaRPr lang="en-GB" sz="800" b="1" dirty="0"/>
                    </a:p>
                  </a:txBody>
                  <a:tcPr>
                    <a:solidFill>
                      <a:srgbClr val="83A117"/>
                    </a:solidFill>
                  </a:tcPr>
                </a:tc>
                <a:extLst>
                  <a:ext uri="{0D108BD9-81ED-4DB2-BD59-A6C34878D82A}">
                    <a16:rowId xmlns="" xmlns:a16="http://schemas.microsoft.com/office/drawing/2014/main" val="1863882124"/>
                  </a:ext>
                </a:extLst>
              </a:tr>
              <a:tr h="180000">
                <a:tc>
                  <a:txBody>
                    <a:bodyPr/>
                    <a:lstStyle/>
                    <a:p>
                      <a:pPr algn="ctr"/>
                      <a:r>
                        <a:rPr lang="en-US" sz="800" b="1" dirty="0" smtClean="0"/>
                        <a:t>Class 3</a:t>
                      </a:r>
                      <a:endParaRPr lang="en-GB" sz="800" b="1" dirty="0"/>
                    </a:p>
                  </a:txBody>
                  <a:tcPr>
                    <a:solidFill>
                      <a:srgbClr val="E0EA60"/>
                    </a:solidFill>
                  </a:tcPr>
                </a:tc>
                <a:tc>
                  <a:txBody>
                    <a:bodyPr/>
                    <a:lstStyle/>
                    <a:p>
                      <a:pPr algn="ctr"/>
                      <a:r>
                        <a:rPr lang="en-US" sz="800" b="1" dirty="0" smtClean="0"/>
                        <a:t>10 – 40</a:t>
                      </a:r>
                      <a:endParaRPr lang="en-GB" sz="800" b="1" dirty="0"/>
                    </a:p>
                  </a:txBody>
                  <a:tcPr>
                    <a:solidFill>
                      <a:srgbClr val="E0EA60"/>
                    </a:solidFill>
                  </a:tcPr>
                </a:tc>
                <a:extLst>
                  <a:ext uri="{0D108BD9-81ED-4DB2-BD59-A6C34878D82A}">
                    <a16:rowId xmlns="" xmlns:a16="http://schemas.microsoft.com/office/drawing/2014/main" val="2265632189"/>
                  </a:ext>
                </a:extLst>
              </a:tr>
              <a:tr h="180000">
                <a:tc>
                  <a:txBody>
                    <a:bodyPr/>
                    <a:lstStyle/>
                    <a:p>
                      <a:pPr algn="ctr"/>
                      <a:r>
                        <a:rPr lang="en-US" sz="800" b="1" dirty="0" smtClean="0"/>
                        <a:t>Class 4</a:t>
                      </a:r>
                      <a:endParaRPr lang="en-GB" sz="800" b="1" dirty="0"/>
                    </a:p>
                  </a:txBody>
                  <a:tcPr>
                    <a:solidFill>
                      <a:srgbClr val="FFC000"/>
                    </a:solidFill>
                  </a:tcPr>
                </a:tc>
                <a:tc>
                  <a:txBody>
                    <a:bodyPr/>
                    <a:lstStyle/>
                    <a:p>
                      <a:pPr algn="ctr"/>
                      <a:r>
                        <a:rPr lang="en-US" sz="800" b="1" dirty="0" smtClean="0"/>
                        <a:t>1</a:t>
                      </a:r>
                      <a:r>
                        <a:rPr lang="en-US" sz="800" b="1" baseline="0" dirty="0" smtClean="0"/>
                        <a:t> – 15</a:t>
                      </a:r>
                      <a:endParaRPr lang="en-GB" sz="800" b="1" dirty="0"/>
                    </a:p>
                  </a:txBody>
                  <a:tcPr>
                    <a:solidFill>
                      <a:srgbClr val="FFC000"/>
                    </a:solidFill>
                  </a:tcPr>
                </a:tc>
                <a:extLst>
                  <a:ext uri="{0D108BD9-81ED-4DB2-BD59-A6C34878D82A}">
                    <a16:rowId xmlns="" xmlns:a16="http://schemas.microsoft.com/office/drawing/2014/main" val="2772247409"/>
                  </a:ext>
                </a:extLst>
              </a:tr>
              <a:tr h="180000">
                <a:tc>
                  <a:txBody>
                    <a:bodyPr/>
                    <a:lstStyle/>
                    <a:p>
                      <a:pPr algn="ctr"/>
                      <a:r>
                        <a:rPr lang="en-US" sz="800" b="1" dirty="0" smtClean="0"/>
                        <a:t>Class 5</a:t>
                      </a:r>
                      <a:endParaRPr lang="en-GB" sz="800" b="1" dirty="0"/>
                    </a:p>
                  </a:txBody>
                  <a:tcPr>
                    <a:solidFill>
                      <a:schemeClr val="accent6">
                        <a:lumMod val="75000"/>
                      </a:schemeClr>
                    </a:solidFill>
                  </a:tcPr>
                </a:tc>
                <a:tc>
                  <a:txBody>
                    <a:bodyPr/>
                    <a:lstStyle/>
                    <a:p>
                      <a:pPr algn="ctr"/>
                      <a:r>
                        <a:rPr lang="en-US" sz="800" b="1" dirty="0" smtClean="0"/>
                        <a:t>0</a:t>
                      </a:r>
                      <a:r>
                        <a:rPr lang="en-US" sz="800" b="1" baseline="0" dirty="0" smtClean="0"/>
                        <a:t> – 2</a:t>
                      </a:r>
                      <a:endParaRPr lang="en-GB" sz="800" b="1" dirty="0"/>
                    </a:p>
                  </a:txBody>
                  <a:tcPr>
                    <a:solidFill>
                      <a:schemeClr val="accent6">
                        <a:lumMod val="75000"/>
                      </a:schemeClr>
                    </a:solidFill>
                  </a:tcPr>
                </a:tc>
                <a:extLst>
                  <a:ext uri="{0D108BD9-81ED-4DB2-BD59-A6C34878D82A}">
                    <a16:rowId xmlns="" xmlns:a16="http://schemas.microsoft.com/office/drawing/2014/main" val="117471120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86193662"/>
              </p:ext>
            </p:extLst>
          </p:nvPr>
        </p:nvGraphicFramePr>
        <p:xfrm>
          <a:off x="251520" y="1295599"/>
          <a:ext cx="8514478" cy="3840480"/>
        </p:xfrm>
        <a:graphic>
          <a:graphicData uri="http://schemas.openxmlformats.org/drawingml/2006/table">
            <a:tbl>
              <a:tblPr firstRow="1" bandRow="1">
                <a:tableStyleId>{5C22544A-7EE6-4342-B048-85BDC9FD1C3A}</a:tableStyleId>
              </a:tblPr>
              <a:tblGrid>
                <a:gridCol w="795715">
                  <a:extLst>
                    <a:ext uri="{9D8B030D-6E8A-4147-A177-3AD203B41FA5}">
                      <a16:colId xmlns="" xmlns:a16="http://schemas.microsoft.com/office/drawing/2014/main" val="1648703770"/>
                    </a:ext>
                  </a:extLst>
                </a:gridCol>
                <a:gridCol w="6854667">
                  <a:extLst>
                    <a:ext uri="{9D8B030D-6E8A-4147-A177-3AD203B41FA5}">
                      <a16:colId xmlns="" xmlns:a16="http://schemas.microsoft.com/office/drawing/2014/main" val="1785355690"/>
                    </a:ext>
                  </a:extLst>
                </a:gridCol>
                <a:gridCol w="864096">
                  <a:extLst>
                    <a:ext uri="{9D8B030D-6E8A-4147-A177-3AD203B41FA5}">
                      <a16:colId xmlns="" xmlns:a16="http://schemas.microsoft.com/office/drawing/2014/main" val="3247263175"/>
                    </a:ext>
                  </a:extLst>
                </a:gridCol>
              </a:tblGrid>
              <a:tr h="0">
                <a:tc>
                  <a:txBody>
                    <a:bodyPr/>
                    <a:lstStyle/>
                    <a:p>
                      <a:pPr algn="ctr"/>
                      <a:r>
                        <a:rPr lang="en-US" sz="800" dirty="0" smtClean="0">
                          <a:solidFill>
                            <a:schemeClr val="bg1"/>
                          </a:solidFill>
                        </a:rPr>
                        <a:t>Section</a:t>
                      </a:r>
                      <a:endParaRPr lang="en-GB" sz="800" dirty="0">
                        <a:solidFill>
                          <a:schemeClr val="bg1"/>
                        </a:solidFill>
                      </a:endParaRPr>
                    </a:p>
                  </a:txBody>
                  <a:tcPr anchor="ctr">
                    <a:solidFill>
                      <a:schemeClr val="tx2"/>
                    </a:solidFill>
                  </a:tcPr>
                </a:tc>
                <a:tc>
                  <a:txBody>
                    <a:bodyPr/>
                    <a:lstStyle/>
                    <a:p>
                      <a:pPr algn="ctr"/>
                      <a:r>
                        <a:rPr lang="en-US" sz="800" dirty="0" smtClean="0">
                          <a:solidFill>
                            <a:schemeClr val="bg1"/>
                          </a:solidFill>
                        </a:rPr>
                        <a:t>Open issue</a:t>
                      </a:r>
                      <a:endParaRPr lang="en-GB" sz="800" dirty="0">
                        <a:solidFill>
                          <a:schemeClr val="bg1"/>
                        </a:solidFill>
                      </a:endParaRPr>
                    </a:p>
                  </a:txBody>
                  <a:tcPr anchor="ctr">
                    <a:solidFill>
                      <a:schemeClr val="tx2"/>
                    </a:solidFill>
                  </a:tcPr>
                </a:tc>
                <a:tc>
                  <a:txBody>
                    <a:bodyPr/>
                    <a:lstStyle/>
                    <a:p>
                      <a:pPr algn="ctr"/>
                      <a:r>
                        <a:rPr lang="en-US" sz="800" dirty="0" smtClean="0">
                          <a:solidFill>
                            <a:schemeClr val="bg1"/>
                          </a:solidFill>
                        </a:rPr>
                        <a:t>Class</a:t>
                      </a:r>
                      <a:endParaRPr lang="en-GB" sz="800" dirty="0">
                        <a:solidFill>
                          <a:schemeClr val="bg1"/>
                        </a:solidFill>
                      </a:endParaRPr>
                    </a:p>
                  </a:txBody>
                  <a:tcPr anchor="ctr">
                    <a:solidFill>
                      <a:schemeClr val="tx2"/>
                    </a:solidFill>
                  </a:tcPr>
                </a:tc>
                <a:extLst>
                  <a:ext uri="{0D108BD9-81ED-4DB2-BD59-A6C34878D82A}">
                    <a16:rowId xmlns="" xmlns:a16="http://schemas.microsoft.com/office/drawing/2014/main" val="650301523"/>
                  </a:ext>
                </a:extLst>
              </a:tr>
              <a:tr h="0">
                <a:tc rowSpan="11">
                  <a:txBody>
                    <a:bodyPr/>
                    <a:lstStyle/>
                    <a:p>
                      <a:pPr algn="ctr"/>
                      <a:r>
                        <a:rPr lang="en-US" sz="800" b="1" i="0" dirty="0" smtClean="0"/>
                        <a:t>IT</a:t>
                      </a:r>
                      <a:endParaRPr lang="en-GB" sz="800" b="1" i="0" dirty="0"/>
                    </a:p>
                  </a:txBody>
                  <a:tcPr anchor="ctr"/>
                </a:tc>
                <a:tc>
                  <a:txBody>
                    <a:bodyPr/>
                    <a:lstStyle/>
                    <a:p>
                      <a:r>
                        <a:rPr lang="en-US" sz="800" b="0" i="0" dirty="0" smtClean="0"/>
                        <a:t>Study on the</a:t>
                      </a:r>
                      <a:r>
                        <a:rPr lang="en-US" sz="800" b="0" i="0" baseline="0" dirty="0" smtClean="0"/>
                        <a:t> IT alternative configurations from WP6a</a:t>
                      </a:r>
                      <a:endParaRPr lang="en-GB" sz="800" b="0" i="0" dirty="0"/>
                    </a:p>
                  </a:txBody>
                  <a:tcPr anchor="ctr"/>
                </a:tc>
                <a:tc>
                  <a:txBody>
                    <a:bodyPr/>
                    <a:lstStyle/>
                    <a:p>
                      <a:pPr algn="ctr"/>
                      <a:r>
                        <a:rPr lang="en-US" sz="800" b="1" i="0" dirty="0" smtClean="0">
                          <a:solidFill>
                            <a:schemeClr val="tx1"/>
                          </a:solidFill>
                          <a:latin typeface="Kristen ITC" panose="03050502040202030202" pitchFamily="66" charset="0"/>
                        </a:rPr>
                        <a:t>1</a:t>
                      </a:r>
                      <a:endParaRPr lang="en-GB" sz="800" b="1" i="0" dirty="0">
                        <a:solidFill>
                          <a:schemeClr val="tx1"/>
                        </a:solidFill>
                        <a:latin typeface="Kristen ITC" panose="03050502040202030202" pitchFamily="66" charset="0"/>
                      </a:endParaRPr>
                    </a:p>
                  </a:txBody>
                  <a:tcPr anchor="ctr"/>
                </a:tc>
                <a:extLst>
                  <a:ext uri="{0D108BD9-81ED-4DB2-BD59-A6C34878D82A}">
                    <a16:rowId xmlns="" xmlns:a16="http://schemas.microsoft.com/office/drawing/2014/main" val="3539428397"/>
                  </a:ext>
                </a:extLst>
              </a:tr>
              <a:tr h="0">
                <a:tc vMerge="1">
                  <a:txBody>
                    <a:bodyPr/>
                    <a:lstStyle/>
                    <a:p>
                      <a:pPr algn="ctr"/>
                      <a:endParaRPr lang="en-GB" sz="1200" dirty="0"/>
                    </a:p>
                  </a:txBody>
                  <a:tcPr anchor="ctr"/>
                </a:tc>
                <a:tc>
                  <a:txBody>
                    <a:bodyPr/>
                    <a:lstStyle/>
                    <a:p>
                      <a:r>
                        <a:rPr lang="en-US" sz="800" b="0" i="0" dirty="0" smtClean="0"/>
                        <a:t>Q1a k-modulation circuit follow-up</a:t>
                      </a:r>
                      <a:endParaRPr lang="en-GB" sz="800" b="0" i="0" dirty="0"/>
                    </a:p>
                  </a:txBody>
                  <a:tcPr anchor="ctr"/>
                </a:tc>
                <a:tc>
                  <a:txBody>
                    <a:bodyPr/>
                    <a:lstStyle/>
                    <a:p>
                      <a:pPr algn="ctr"/>
                      <a:r>
                        <a:rPr lang="en-US" sz="800" b="1" i="0" dirty="0" smtClean="0">
                          <a:solidFill>
                            <a:schemeClr val="tx1"/>
                          </a:solidFill>
                          <a:latin typeface="Kristen ITC" panose="03050502040202030202" pitchFamily="66" charset="0"/>
                        </a:rPr>
                        <a:t>2</a:t>
                      </a:r>
                      <a:endParaRPr lang="en-GB" sz="800" b="1" i="0" dirty="0">
                        <a:solidFill>
                          <a:schemeClr val="tx1"/>
                        </a:solidFill>
                        <a:latin typeface="Kristen ITC" panose="03050502040202030202" pitchFamily="66" charset="0"/>
                      </a:endParaRPr>
                    </a:p>
                  </a:txBody>
                  <a:tcPr anchor="ctr"/>
                </a:tc>
                <a:extLst>
                  <a:ext uri="{0D108BD9-81ED-4DB2-BD59-A6C34878D82A}">
                    <a16:rowId xmlns="" xmlns:a16="http://schemas.microsoft.com/office/drawing/2014/main" val="1804262087"/>
                  </a:ext>
                </a:extLst>
              </a:tr>
              <a:tr h="0">
                <a:tc vMerge="1">
                  <a:txBody>
                    <a:bodyPr/>
                    <a:lstStyle/>
                    <a:p>
                      <a:pPr algn="ctr"/>
                      <a:endParaRPr lang="en-GB" sz="1200" dirty="0"/>
                    </a:p>
                  </a:txBody>
                  <a:tcPr anchor="ctr"/>
                </a:tc>
                <a:tc>
                  <a:txBody>
                    <a:bodyPr/>
                    <a:lstStyle/>
                    <a:p>
                      <a:r>
                        <a:rPr lang="en-US" sz="800" b="0" i="0" dirty="0" smtClean="0"/>
                        <a:t>Bus-bars</a:t>
                      </a:r>
                      <a:r>
                        <a:rPr lang="en-US" sz="800" b="0" i="0" baseline="0" dirty="0" smtClean="0"/>
                        <a:t> design</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4160805151"/>
                  </a:ext>
                </a:extLst>
              </a:tr>
              <a:tr h="0">
                <a:tc vMerge="1">
                  <a:txBody>
                    <a:bodyPr/>
                    <a:lstStyle/>
                    <a:p>
                      <a:pPr algn="ctr"/>
                      <a:endParaRPr lang="en-GB" sz="1200" dirty="0"/>
                    </a:p>
                  </a:txBody>
                  <a:tcPr anchor="ctr"/>
                </a:tc>
                <a:tc>
                  <a:txBody>
                    <a:bodyPr/>
                    <a:lstStyle/>
                    <a:p>
                      <a:r>
                        <a:rPr lang="en-US" sz="800" b="0" i="0" dirty="0" smtClean="0"/>
                        <a:t>Circuit separators</a:t>
                      </a:r>
                      <a:r>
                        <a:rPr lang="en-US" sz="800" b="0" i="0" baseline="0" dirty="0" smtClean="0"/>
                        <a:t> follow-up</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4225060996"/>
                  </a:ext>
                </a:extLst>
              </a:tr>
              <a:tr h="0">
                <a:tc vMerge="1">
                  <a:txBody>
                    <a:bodyPr/>
                    <a:lstStyle/>
                    <a:p>
                      <a:endParaRPr lang="en-GB"/>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b="0" i="0" dirty="0" smtClean="0">
                          <a:effectLst/>
                        </a:rPr>
                        <a:t>Design and integration of the cables and feedthroughs for CLIQ</a:t>
                      </a:r>
                      <a:endParaRPr lang="en-GB" sz="800" b="0" i="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2285652619"/>
                  </a:ext>
                </a:extLst>
              </a:tr>
              <a:tr h="0">
                <a:tc vMerge="1">
                  <a:txBody>
                    <a:bodyPr/>
                    <a:lstStyle/>
                    <a:p>
                      <a:pPr algn="ctr"/>
                      <a:endParaRPr lang="en-GB" sz="1200" dirty="0"/>
                    </a:p>
                  </a:txBody>
                  <a:tcPr anchor="ctr"/>
                </a:tc>
                <a:tc>
                  <a:txBody>
                    <a:bodyPr/>
                    <a:lstStyle/>
                    <a:p>
                      <a:r>
                        <a:rPr lang="en-US" sz="800" b="0" i="0" dirty="0" smtClean="0"/>
                        <a:t>Study on the polarities for test campaigns</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3583209541"/>
                  </a:ext>
                </a:extLst>
              </a:tr>
              <a:tr h="0">
                <a:tc vMerge="1">
                  <a:txBody>
                    <a:bodyPr/>
                    <a:lstStyle/>
                    <a:p>
                      <a:endParaRPr lang="en-GB"/>
                    </a:p>
                  </a:txBody>
                  <a:tcPr/>
                </a:tc>
                <a:tc>
                  <a:txBody>
                    <a:bodyPr/>
                    <a:lstStyle/>
                    <a:p>
                      <a:r>
                        <a:rPr lang="en-US" sz="800" b="0" i="0" dirty="0" smtClean="0"/>
                        <a:t>Study on the polarities of the connection</a:t>
                      </a:r>
                      <a:r>
                        <a:rPr lang="en-US" sz="800" b="0" i="0" baseline="0" dirty="0" smtClean="0"/>
                        <a:t> between quench heaters and CLIQ</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2746060167"/>
                  </a:ext>
                </a:extLst>
              </a:tr>
              <a:tr h="0">
                <a:tc vMerge="1">
                  <a:txBody>
                    <a:bodyPr/>
                    <a:lstStyle/>
                    <a:p>
                      <a:pPr algn="ctr"/>
                      <a:endParaRPr lang="en-GB" sz="1200" dirty="0"/>
                    </a:p>
                  </a:txBody>
                  <a:tcPr anchor="ctr"/>
                </a:tc>
                <a:tc>
                  <a:txBody>
                    <a:bodyPr/>
                    <a:lstStyle/>
                    <a:p>
                      <a:r>
                        <a:rPr lang="en-US" sz="800" b="0" i="0" dirty="0" smtClean="0"/>
                        <a:t>Local integration</a:t>
                      </a:r>
                      <a:r>
                        <a:rPr lang="en-US" sz="800" b="0" i="0" baseline="0" dirty="0" smtClean="0"/>
                        <a:t> of leads for corrector package</a:t>
                      </a:r>
                      <a:endParaRPr lang="en-GB" sz="800" b="0" i="0" dirty="0"/>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49425947"/>
                  </a:ext>
                </a:extLst>
              </a:tr>
              <a:tr h="0">
                <a:tc vMerge="1">
                  <a:txBody>
                    <a:bodyPr/>
                    <a:lstStyle/>
                    <a:p>
                      <a:pPr algn="ctr"/>
                      <a:endParaRPr lang="en-GB" sz="900" dirty="0"/>
                    </a:p>
                  </a:txBody>
                  <a:tcPr anchor="ctr"/>
                </a:tc>
                <a:tc>
                  <a:txBody>
                    <a:bodyPr/>
                    <a:lstStyle/>
                    <a:p>
                      <a:r>
                        <a:rPr lang="en-US" sz="800" b="0" i="0" dirty="0" smtClean="0"/>
                        <a:t>Cold diodes project as recommendation</a:t>
                      </a:r>
                      <a:r>
                        <a:rPr lang="en-US" sz="800" b="0" i="0" baseline="0" dirty="0" smtClean="0"/>
                        <a:t> from the Internal Circuit review</a:t>
                      </a:r>
                      <a:endParaRPr lang="en-GB" sz="800" b="0" i="0" dirty="0"/>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1450521317"/>
                  </a:ext>
                </a:extLst>
              </a:tr>
              <a:tr h="0">
                <a:tc vMerge="1">
                  <a:txBody>
                    <a:bodyPr/>
                    <a:lstStyle/>
                    <a:p>
                      <a:pPr algn="ctr"/>
                      <a:endParaRPr lang="en-GB" sz="900" dirty="0"/>
                    </a:p>
                  </a:txBody>
                  <a:tcPr anchor="ctr"/>
                </a:tc>
                <a:tc>
                  <a:txBody>
                    <a:bodyPr/>
                    <a:lstStyle/>
                    <a:p>
                      <a:r>
                        <a:rPr lang="en-US" sz="800" b="0" i="0" dirty="0" smtClean="0"/>
                        <a:t>Design and implementation of interconnects</a:t>
                      </a:r>
                      <a:r>
                        <a:rPr lang="en-US" sz="800" b="0" i="0" baseline="0" dirty="0" smtClean="0"/>
                        <a:t> and splices</a:t>
                      </a:r>
                      <a:endParaRPr lang="en-GB" sz="800" b="0" i="0" dirty="0"/>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4273047801"/>
                  </a:ext>
                </a:extLst>
              </a:tr>
              <a:tr h="0">
                <a:tc vMerge="1">
                  <a:txBody>
                    <a:bodyPr/>
                    <a:lstStyle/>
                    <a:p>
                      <a:pPr algn="ctr"/>
                      <a:endParaRPr lang="en-GB" sz="900" dirty="0"/>
                    </a:p>
                  </a:txBody>
                  <a:tcPr anchor="ctr"/>
                </a:tc>
                <a:tc>
                  <a:txBody>
                    <a:bodyPr/>
                    <a:lstStyle/>
                    <a:p>
                      <a:r>
                        <a:rPr lang="en-US" sz="800" b="0" i="0" dirty="0" smtClean="0"/>
                        <a:t>Design and integration of instrumentation</a:t>
                      </a:r>
                      <a:endParaRPr lang="en-GB" sz="800" b="0" i="0" dirty="0"/>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3805102601"/>
                  </a:ext>
                </a:extLst>
              </a:tr>
              <a:tr h="0">
                <a:tc rowSpan="2">
                  <a:txBody>
                    <a:bodyPr/>
                    <a:lstStyle/>
                    <a:p>
                      <a:pPr algn="ctr"/>
                      <a:r>
                        <a:rPr lang="en-US" sz="800" b="1" i="0" dirty="0" smtClean="0"/>
                        <a:t>MS</a:t>
                      </a:r>
                      <a:endParaRPr lang="en-GB" sz="800" b="1" i="0" dirty="0"/>
                    </a:p>
                  </a:txBody>
                  <a:tcPr anchor="ctr"/>
                </a:tc>
                <a:tc>
                  <a:txBody>
                    <a:bodyPr/>
                    <a:lstStyle/>
                    <a:p>
                      <a:r>
                        <a:rPr lang="en-GB" sz="800" b="0" i="0" dirty="0" smtClean="0"/>
                        <a:t>Local integration of 120A leads in the HL-LHC cryostats</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1580006585"/>
                  </a:ext>
                </a:extLst>
              </a:tr>
              <a:tr h="0">
                <a:tc vMerge="1">
                  <a:txBody>
                    <a:bodyPr/>
                    <a:lstStyle/>
                    <a:p>
                      <a:pPr algn="ctr"/>
                      <a:endParaRPr lang="en-GB" sz="800" b="0" i="0" dirty="0"/>
                    </a:p>
                  </a:txBody>
                  <a:tcPr anchor="ctr"/>
                </a:tc>
                <a:tc>
                  <a:txBody>
                    <a:bodyPr/>
                    <a:lstStyle/>
                    <a:p>
                      <a:r>
                        <a:rPr lang="en-US" sz="800" b="0" i="0" dirty="0" smtClean="0"/>
                        <a:t>Follow-up on the DSL</a:t>
                      </a:r>
                      <a:endParaRPr lang="en-GB" sz="800" b="0" i="0" dirty="0"/>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2558213326"/>
                  </a:ext>
                </a:extLst>
              </a:tr>
              <a:tr h="0">
                <a:tc rowSpan="4">
                  <a:txBody>
                    <a:bodyPr/>
                    <a:lstStyle/>
                    <a:p>
                      <a:pPr algn="ctr"/>
                      <a:r>
                        <a:rPr lang="en-US" sz="800" b="1" i="0" dirty="0" smtClean="0"/>
                        <a:t>11T</a:t>
                      </a:r>
                      <a:endParaRPr lang="en-GB" sz="800" b="1" i="0" dirty="0"/>
                    </a:p>
                  </a:txBody>
                  <a:tcPr anchor="ctr"/>
                </a:tc>
                <a:tc>
                  <a:txBody>
                    <a:bodyPr/>
                    <a:lstStyle/>
                    <a:p>
                      <a:r>
                        <a:rPr lang="en-US" sz="800" b="0" i="0" dirty="0" smtClean="0"/>
                        <a:t>Official</a:t>
                      </a:r>
                      <a:r>
                        <a:rPr lang="en-US" sz="800" b="0" i="0" baseline="0" dirty="0" smtClean="0"/>
                        <a:t> statement regarding 11T interlock strategy</a:t>
                      </a:r>
                      <a:endParaRPr lang="en-GB" sz="800" b="0" i="0" dirty="0"/>
                    </a:p>
                  </a:txBody>
                  <a:tcPr anchor="ctr"/>
                </a:tc>
                <a:tc>
                  <a:txBody>
                    <a:bodyPr/>
                    <a:lstStyle/>
                    <a:p>
                      <a:pPr algn="ctr"/>
                      <a:r>
                        <a:rPr lang="en-US" sz="800" b="1" i="0" dirty="0" smtClean="0">
                          <a:latin typeface="Kristen ITC" panose="03050502040202030202" pitchFamily="66" charset="0"/>
                        </a:rPr>
                        <a:t>1</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11652918"/>
                  </a:ext>
                </a:extLst>
              </a:tr>
              <a:tr h="0">
                <a:tc vMerge="1">
                  <a:txBody>
                    <a:bodyPr/>
                    <a:lstStyle/>
                    <a:p>
                      <a:pPr algn="ctr"/>
                      <a:endParaRPr lang="en-GB" sz="1200" dirty="0"/>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b="0" i="0" dirty="0" smtClean="0">
                          <a:effectLst/>
                        </a:rPr>
                        <a:t>Test the full-length prototypes in order to elaborate a suitable quench detection strategy</a:t>
                      </a:r>
                      <a:endParaRPr lang="en-GB" sz="800" b="0" i="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1305710029"/>
                  </a:ext>
                </a:extLst>
              </a:tr>
              <a:tr h="0">
                <a:tc vMerge="1">
                  <a:txBody>
                    <a:bodyPr/>
                    <a:lstStyle/>
                    <a:p>
                      <a:pPr algn="ctr"/>
                      <a:endParaRPr lang="en-GB" sz="1100" dirty="0"/>
                    </a:p>
                  </a:txBody>
                  <a:tcPr anchor="ctr"/>
                </a:tc>
                <a:tc>
                  <a:txBody>
                    <a:bodyPr/>
                    <a:lstStyle/>
                    <a:p>
                      <a:r>
                        <a:rPr lang="en-US" sz="800" b="0" i="0" dirty="0" smtClean="0"/>
                        <a:t>Current leads for 11T trim</a:t>
                      </a:r>
                      <a:endParaRPr lang="en-GB" sz="800" b="0" i="0" dirty="0"/>
                    </a:p>
                  </a:txBody>
                  <a:tcPr anchor="ctr"/>
                </a:tc>
                <a:tc>
                  <a:txBody>
                    <a:bodyPr/>
                    <a:lstStyle/>
                    <a:p>
                      <a:pPr algn="ctr"/>
                      <a:r>
                        <a:rPr lang="en-US" sz="800" b="1" i="0" dirty="0" smtClean="0">
                          <a:latin typeface="Kristen ITC" panose="03050502040202030202" pitchFamily="66" charset="0"/>
                        </a:rPr>
                        <a:t>3</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2878012968"/>
                  </a:ext>
                </a:extLst>
              </a:tr>
              <a:tr h="0">
                <a:tc vMerge="1">
                  <a:txBody>
                    <a:bodyPr/>
                    <a:lstStyle/>
                    <a:p>
                      <a:pPr algn="ctr"/>
                      <a:endParaRPr lang="en-GB" sz="800" dirty="0"/>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b="0" i="0" dirty="0" smtClean="0">
                          <a:effectLst/>
                        </a:rPr>
                        <a:t>Study the impact of the trim PC on the QDS in case of  power abort on the 11T and neighbouring MB magnets in SM18</a:t>
                      </a:r>
                      <a:endParaRPr lang="en-GB" sz="800" b="0" i="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anchor="ctr"/>
                </a:tc>
                <a:tc>
                  <a:txBody>
                    <a:bodyPr/>
                    <a:lstStyle/>
                    <a:p>
                      <a:pPr algn="ctr"/>
                      <a:r>
                        <a:rPr lang="en-US" sz="800" b="1" i="0" dirty="0" smtClean="0">
                          <a:latin typeface="Kristen ITC" panose="03050502040202030202" pitchFamily="66" charset="0"/>
                        </a:rPr>
                        <a:t>4</a:t>
                      </a:r>
                      <a:endParaRPr lang="en-GB" sz="800" b="1" i="0" dirty="0">
                        <a:latin typeface="Kristen ITC" panose="03050502040202030202" pitchFamily="66" charset="0"/>
                      </a:endParaRPr>
                    </a:p>
                  </a:txBody>
                  <a:tcPr anchor="ctr"/>
                </a:tc>
                <a:extLst>
                  <a:ext uri="{0D108BD9-81ED-4DB2-BD59-A6C34878D82A}">
                    <a16:rowId xmlns="" xmlns:a16="http://schemas.microsoft.com/office/drawing/2014/main" val="3479926203"/>
                  </a:ext>
                </a:extLst>
              </a:tr>
            </a:tbl>
          </a:graphicData>
        </a:graphic>
      </p:graphicFrame>
    </p:spTree>
    <p:extLst>
      <p:ext uri="{BB962C8B-B14F-4D97-AF65-F5344CB8AC3E}">
        <p14:creationId xmlns:p14="http://schemas.microsoft.com/office/powerpoint/2010/main" val="87067557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11T dipole</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TextBox 4"/>
          <p:cNvSpPr txBox="1"/>
          <p:nvPr/>
        </p:nvSpPr>
        <p:spPr>
          <a:xfrm>
            <a:off x="1259632" y="1360394"/>
            <a:ext cx="3600400" cy="2462213"/>
          </a:xfrm>
          <a:prstGeom prst="rect">
            <a:avLst/>
          </a:prstGeom>
          <a:noFill/>
        </p:spPr>
        <p:txBody>
          <a:bodyPr wrap="square" rtlCol="0">
            <a:spAutoFit/>
          </a:bodyPr>
          <a:lstStyle/>
          <a:p>
            <a:pPr marL="285750" indent="-285750">
              <a:buFont typeface="Arial" panose="020B0604020202020204" pitchFamily="34" charset="0"/>
              <a:buChar char="•"/>
            </a:pPr>
            <a:r>
              <a:rPr lang="en-US" sz="1400" dirty="0" smtClean="0">
                <a:solidFill>
                  <a:schemeClr val="tx1">
                    <a:lumMod val="65000"/>
                    <a:lumOff val="35000"/>
                  </a:schemeClr>
                </a:solidFill>
              </a:rPr>
              <a:t>Power converters (located in the RR):</a:t>
            </a:r>
          </a:p>
          <a:p>
            <a:pPr marL="742950" lvl="1" indent="-285750">
              <a:buFont typeface="Arial" panose="020B0604020202020204" pitchFamily="34" charset="0"/>
              <a:buChar char="•"/>
            </a:pPr>
            <a:r>
              <a:rPr lang="en-US" sz="1400" dirty="0" smtClean="0">
                <a:solidFill>
                  <a:schemeClr val="tx1">
                    <a:lumMod val="65000"/>
                    <a:lumOff val="35000"/>
                  </a:schemeClr>
                </a:solidFill>
              </a:rPr>
              <a:t>1 x 250 kA (4quad)</a:t>
            </a:r>
          </a:p>
          <a:p>
            <a:pPr marL="285750" indent="-285750">
              <a:buFont typeface="Arial" panose="020B0604020202020204" pitchFamily="34" charset="0"/>
              <a:buChar char="•"/>
            </a:pPr>
            <a:r>
              <a:rPr lang="en-US" sz="1400" dirty="0">
                <a:solidFill>
                  <a:schemeClr val="tx1">
                    <a:lumMod val="65000"/>
                    <a:lumOff val="35000"/>
                  </a:schemeClr>
                </a:solidFill>
              </a:rPr>
              <a:t>Cold Powering </a:t>
            </a:r>
            <a:r>
              <a:rPr lang="en-US" sz="1400" dirty="0" smtClean="0">
                <a:solidFill>
                  <a:schemeClr val="tx1">
                    <a:lumMod val="65000"/>
                    <a:lumOff val="35000"/>
                  </a:schemeClr>
                </a:solidFill>
              </a:rPr>
              <a:t>(local – 2 leads per polarity as tentative):</a:t>
            </a:r>
            <a:endParaRPr lang="en-US" sz="1400" dirty="0">
              <a:solidFill>
                <a:schemeClr val="tx1">
                  <a:lumMod val="65000"/>
                  <a:lumOff val="35000"/>
                </a:schemeClr>
              </a:solidFill>
            </a:endParaRPr>
          </a:p>
          <a:p>
            <a:pPr marL="742950" lvl="1" indent="-285750">
              <a:buFont typeface="Arial" panose="020B0604020202020204" pitchFamily="34" charset="0"/>
              <a:buChar char="•"/>
            </a:pPr>
            <a:r>
              <a:rPr lang="en-US" sz="1400" dirty="0" smtClean="0">
                <a:solidFill>
                  <a:schemeClr val="tx1">
                    <a:lumMod val="65000"/>
                    <a:lumOff val="35000"/>
                  </a:schemeClr>
                </a:solidFill>
              </a:rPr>
              <a:t>Current leads: LHC DCFs as tentative</a:t>
            </a:r>
            <a:endParaRPr lang="en-US" sz="1400" dirty="0">
              <a:solidFill>
                <a:schemeClr val="tx1">
                  <a:lumMod val="65000"/>
                  <a:lumOff val="35000"/>
                </a:schemeClr>
              </a:solidFill>
            </a:endParaRPr>
          </a:p>
          <a:p>
            <a:pPr marL="285750" indent="-285750">
              <a:buFont typeface="Arial" panose="020B0604020202020204" pitchFamily="34" charset="0"/>
              <a:buChar char="•"/>
            </a:pPr>
            <a:r>
              <a:rPr lang="en-US" sz="1400" dirty="0">
                <a:solidFill>
                  <a:schemeClr val="tx1">
                    <a:lumMod val="65000"/>
                    <a:lumOff val="35000"/>
                  </a:schemeClr>
                </a:solidFill>
              </a:rPr>
              <a:t>Quench protection:</a:t>
            </a:r>
          </a:p>
          <a:p>
            <a:pPr marL="742950" lvl="1" indent="-285750">
              <a:buFont typeface="Arial" panose="020B0604020202020204" pitchFamily="34" charset="0"/>
              <a:buChar char="•"/>
            </a:pPr>
            <a:r>
              <a:rPr lang="en-US" sz="1400" dirty="0" smtClean="0">
                <a:solidFill>
                  <a:schemeClr val="tx1">
                    <a:lumMod val="65000"/>
                    <a:lumOff val="35000"/>
                  </a:schemeClr>
                </a:solidFill>
              </a:rPr>
              <a:t>Quench heaters</a:t>
            </a:r>
          </a:p>
          <a:p>
            <a:pPr marL="742950" lvl="1" indent="-285750">
              <a:buFont typeface="Arial" panose="020B0604020202020204" pitchFamily="34" charset="0"/>
              <a:buChar char="•"/>
            </a:pPr>
            <a:r>
              <a:rPr lang="en-US" sz="1400" dirty="0" smtClean="0">
                <a:solidFill>
                  <a:schemeClr val="tx1">
                    <a:lumMod val="65000"/>
                    <a:lumOff val="35000"/>
                  </a:schemeClr>
                </a:solidFill>
              </a:rPr>
              <a:t>EE from RB circuit</a:t>
            </a:r>
            <a:endParaRPr lang="en-GB" sz="1400" dirty="0">
              <a:solidFill>
                <a:schemeClr val="tx1">
                  <a:lumMod val="65000"/>
                  <a:lumOff val="35000"/>
                </a:schemeClr>
              </a:solidFill>
            </a:endParaRPr>
          </a:p>
          <a:p>
            <a:pPr marL="285750" indent="-285750">
              <a:buFont typeface="Arial" panose="020B0604020202020204" pitchFamily="34" charset="0"/>
              <a:buChar char="•"/>
            </a:pPr>
            <a:endParaRPr lang="en-US" sz="1400" dirty="0" smtClean="0">
              <a:solidFill>
                <a:schemeClr val="tx1">
                  <a:lumMod val="65000"/>
                  <a:lumOff val="35000"/>
                </a:schemeClr>
              </a:solidFill>
            </a:endParaRPr>
          </a:p>
          <a:p>
            <a:pPr lvl="1"/>
            <a:endParaRPr lang="en-GB" sz="1400" dirty="0">
              <a:solidFill>
                <a:schemeClr val="tx1">
                  <a:lumMod val="65000"/>
                  <a:lumOff val="35000"/>
                </a:schemeClr>
              </a:solidFill>
            </a:endParaRPr>
          </a:p>
        </p:txBody>
      </p:sp>
      <p:sp>
        <p:nvSpPr>
          <p:cNvPr id="8" name="Rounded Rectangle 7"/>
          <p:cNvSpPr/>
          <p:nvPr/>
        </p:nvSpPr>
        <p:spPr>
          <a:xfrm>
            <a:off x="1187624" y="992014"/>
            <a:ext cx="6840760" cy="3104684"/>
          </a:xfrm>
          <a:prstGeom prst="roundRect">
            <a:avLst/>
          </a:prstGeom>
          <a:no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3" name="Picture 2"/>
          <p:cNvPicPr>
            <a:picLocks noChangeAspect="1"/>
          </p:cNvPicPr>
          <p:nvPr/>
        </p:nvPicPr>
        <p:blipFill>
          <a:blip r:embed="rId2"/>
          <a:stretch>
            <a:fillRect/>
          </a:stretch>
        </p:blipFill>
        <p:spPr>
          <a:xfrm>
            <a:off x="4860032" y="1576418"/>
            <a:ext cx="2880320" cy="2227097"/>
          </a:xfrm>
          <a:prstGeom prst="rect">
            <a:avLst/>
          </a:prstGeom>
        </p:spPr>
      </p:pic>
      <p:sp>
        <p:nvSpPr>
          <p:cNvPr id="6" name="Slide Number Placeholder 5"/>
          <p:cNvSpPr>
            <a:spLocks noGrp="1"/>
          </p:cNvSpPr>
          <p:nvPr>
            <p:ph type="sldNum" sz="quarter" idx="12"/>
          </p:nvPr>
        </p:nvSpPr>
        <p:spPr/>
        <p:txBody>
          <a:bodyPr/>
          <a:lstStyle/>
          <a:p>
            <a:fld id="{BFDCA1C4-9514-7B4F-976F-D92F7E296653}" type="slidenum">
              <a:rPr lang="fr-FR" smtClean="0"/>
              <a:pPr/>
              <a:t>50</a:t>
            </a:fld>
            <a:endParaRPr lang="fr-FR"/>
          </a:p>
        </p:txBody>
      </p:sp>
    </p:spTree>
    <p:extLst>
      <p:ext uri="{BB962C8B-B14F-4D97-AF65-F5344CB8AC3E}">
        <p14:creationId xmlns:p14="http://schemas.microsoft.com/office/powerpoint/2010/main" val="230545353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292" y="2139702"/>
            <a:ext cx="7344816" cy="1225800"/>
          </a:xfrm>
        </p:spPr>
        <p:txBody>
          <a:bodyPr/>
          <a:lstStyle/>
          <a:p>
            <a:pPr algn="l"/>
            <a:r>
              <a:rPr lang="en-US" dirty="0" smtClean="0">
                <a:solidFill>
                  <a:schemeClr val="accent6">
                    <a:lumMod val="75000"/>
                  </a:schemeClr>
                </a:solidFill>
              </a:rPr>
              <a:t>3.e) </a:t>
            </a:r>
            <a:r>
              <a:rPr lang="en-US" dirty="0">
                <a:solidFill>
                  <a:schemeClr val="accent6">
                    <a:lumMod val="75000"/>
                  </a:schemeClr>
                </a:solidFill>
              </a:rPr>
              <a:t>Quantitative studies on alternative solutions (WP6b and WP7)</a:t>
            </a: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51</a:t>
            </a:fld>
            <a:endParaRPr lang="fr-FR" dirty="0"/>
          </a:p>
        </p:txBody>
      </p:sp>
      <p:sp>
        <p:nvSpPr>
          <p:cNvPr id="4" name="TextBox 3"/>
          <p:cNvSpPr txBox="1"/>
          <p:nvPr/>
        </p:nvSpPr>
        <p:spPr>
          <a:xfrm>
            <a:off x="2633492" y="3579862"/>
            <a:ext cx="3744416" cy="80021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US" dirty="0" smtClean="0">
                <a:solidFill>
                  <a:schemeClr val="tx1">
                    <a:lumMod val="65000"/>
                    <a:lumOff val="35000"/>
                  </a:schemeClr>
                </a:solidFill>
              </a:rPr>
              <a:t>Three-cable configuration</a:t>
            </a:r>
          </a:p>
          <a:p>
            <a:pPr marL="285750" indent="-285750">
              <a:spcBef>
                <a:spcPts val="600"/>
              </a:spcBef>
              <a:spcAft>
                <a:spcPts val="600"/>
              </a:spcAft>
              <a:buFont typeface="Arial" panose="020B0604020202020204" pitchFamily="34" charset="0"/>
              <a:buChar char="•"/>
            </a:pPr>
            <a:r>
              <a:rPr lang="en-US" dirty="0" smtClean="0">
                <a:solidFill>
                  <a:schemeClr val="tx1">
                    <a:lumMod val="65000"/>
                    <a:lumOff val="35000"/>
                  </a:schemeClr>
                </a:solidFill>
              </a:rPr>
              <a:t>Four-layer nested configuration</a:t>
            </a:r>
            <a:endParaRPr lang="en-GB" dirty="0">
              <a:solidFill>
                <a:schemeClr val="tx1">
                  <a:lumMod val="65000"/>
                  <a:lumOff val="35000"/>
                </a:schemeClr>
              </a:solidFill>
            </a:endParaRPr>
          </a:p>
        </p:txBody>
      </p:sp>
    </p:spTree>
    <p:extLst>
      <p:ext uri="{BB962C8B-B14F-4D97-AF65-F5344CB8AC3E}">
        <p14:creationId xmlns:p14="http://schemas.microsoft.com/office/powerpoint/2010/main" val="291492731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Scheme of the </a:t>
            </a:r>
            <a:r>
              <a:rPr lang="en-US" dirty="0"/>
              <a:t>three-cable configuration</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52</a:t>
            </a:fld>
            <a:endParaRPr lang="fr-FR"/>
          </a:p>
        </p:txBody>
      </p:sp>
      <p:pic>
        <p:nvPicPr>
          <p:cNvPr id="6" name="Picture 5"/>
          <p:cNvPicPr>
            <a:picLocks noChangeAspect="1"/>
          </p:cNvPicPr>
          <p:nvPr/>
        </p:nvPicPr>
        <p:blipFill>
          <a:blip r:embed="rId2"/>
          <a:stretch>
            <a:fillRect/>
          </a:stretch>
        </p:blipFill>
        <p:spPr>
          <a:xfrm>
            <a:off x="816840" y="627534"/>
            <a:ext cx="7715160" cy="2059366"/>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968635286"/>
              </p:ext>
            </p:extLst>
          </p:nvPr>
        </p:nvGraphicFramePr>
        <p:xfrm>
          <a:off x="28087" y="3116683"/>
          <a:ext cx="4327889" cy="1798320"/>
        </p:xfrm>
        <a:graphic>
          <a:graphicData uri="http://schemas.openxmlformats.org/drawingml/2006/table">
            <a:tbl>
              <a:tblPr firstRow="1" bandRow="1">
                <a:tableStyleId>{5C22544A-7EE6-4342-B048-85BDC9FD1C3A}</a:tableStyleId>
              </a:tblPr>
              <a:tblGrid>
                <a:gridCol w="1447569">
                  <a:extLst>
                    <a:ext uri="{9D8B030D-6E8A-4147-A177-3AD203B41FA5}">
                      <a16:colId xmlns="" xmlns:a16="http://schemas.microsoft.com/office/drawing/2014/main" val="20000"/>
                    </a:ext>
                  </a:extLst>
                </a:gridCol>
                <a:gridCol w="2880320">
                  <a:extLst>
                    <a:ext uri="{9D8B030D-6E8A-4147-A177-3AD203B41FA5}">
                      <a16:colId xmlns="" xmlns:a16="http://schemas.microsoft.com/office/drawing/2014/main" val="20001"/>
                    </a:ext>
                  </a:extLst>
                </a:gridCol>
              </a:tblGrid>
              <a:tr h="0">
                <a:tc>
                  <a:txBody>
                    <a:bodyPr/>
                    <a:lstStyle/>
                    <a:p>
                      <a:pPr algn="ctr"/>
                      <a:r>
                        <a:rPr lang="en-US" sz="1000" dirty="0" smtClean="0">
                          <a:latin typeface="+mn-lt"/>
                          <a:cs typeface="Aparajita" panose="020B0604020202020204" pitchFamily="34" charset="0"/>
                        </a:rPr>
                        <a:t>Advantages</a:t>
                      </a:r>
                      <a:endParaRPr lang="en-GB" sz="1000" dirty="0">
                        <a:latin typeface="+mn-lt"/>
                        <a:cs typeface="Aparajita" panose="020B0604020202020204" pitchFamily="34" charset="0"/>
                      </a:endParaRPr>
                    </a:p>
                  </a:txBody>
                  <a:tcPr anchor="ctr">
                    <a:solidFill>
                      <a:srgbClr val="00B050"/>
                    </a:solidFill>
                  </a:tcPr>
                </a:tc>
                <a:tc>
                  <a:txBody>
                    <a:bodyPr/>
                    <a:lstStyle/>
                    <a:p>
                      <a:pPr algn="ctr"/>
                      <a:r>
                        <a:rPr lang="en-US" sz="1000" dirty="0" smtClean="0">
                          <a:latin typeface="+mn-lt"/>
                          <a:cs typeface="Aparajita" panose="020B0604020202020204" pitchFamily="34" charset="0"/>
                        </a:rPr>
                        <a:t>Disadvantages</a:t>
                      </a:r>
                      <a:endParaRPr lang="en-GB" sz="1000" dirty="0">
                        <a:latin typeface="+mn-lt"/>
                        <a:cs typeface="Aparajita" panose="020B0604020202020204" pitchFamily="34" charset="0"/>
                      </a:endParaRPr>
                    </a:p>
                  </a:txBody>
                  <a:tcPr anchor="ctr">
                    <a:solidFill>
                      <a:srgbClr val="FF0000"/>
                    </a:solidFill>
                  </a:tcPr>
                </a:tc>
                <a:extLst>
                  <a:ext uri="{0D108BD9-81ED-4DB2-BD59-A6C34878D82A}">
                    <a16:rowId xmlns="" xmlns:a16="http://schemas.microsoft.com/office/drawing/2014/main" val="10000"/>
                  </a:ext>
                </a:extLst>
              </a:tr>
              <a:tr h="0">
                <a:tc rowSpan="5">
                  <a:txBody>
                    <a:bodyPr/>
                    <a:lstStyle/>
                    <a:p>
                      <a:pPr marL="342900" indent="-342900" algn="l">
                        <a:buFont typeface="+mj-lt"/>
                        <a:buAutoNum type="arabicPeriod"/>
                      </a:pPr>
                      <a:r>
                        <a:rPr lang="en-GB" sz="800" dirty="0" smtClean="0">
                          <a:latin typeface="+mn-lt"/>
                          <a:cs typeface="Aparajita" panose="020B0604020202020204" pitchFamily="34" charset="0"/>
                        </a:rPr>
                        <a:t>No clear advantages for WP6b (Transparent to control, same number of power converters, etc.).</a:t>
                      </a:r>
                      <a:endParaRPr lang="en-GB" sz="800" dirty="0">
                        <a:latin typeface="+mn-lt"/>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a:pPr>
                      <a:r>
                        <a:rPr lang="en-GB" sz="800" dirty="0" smtClean="0">
                          <a:latin typeface="+mn-lt"/>
                          <a:cs typeface="Aparajita" panose="020B0604020202020204" pitchFamily="34" charset="0"/>
                        </a:rPr>
                        <a:t>Electrical common point for two different circuits</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1"/>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2"/>
                      </a:pPr>
                      <a:r>
                        <a:rPr lang="en-GB" sz="800" dirty="0" smtClean="0">
                          <a:latin typeface="+mn-lt"/>
                          <a:cs typeface="Aparajita" panose="020B0604020202020204" pitchFamily="34" charset="0"/>
                        </a:rPr>
                        <a:t>Additional complexity in searching for earth faults</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2"/>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3"/>
                      </a:pPr>
                      <a:r>
                        <a:rPr lang="en-GB" sz="800" dirty="0" smtClean="0">
                          <a:latin typeface="+mn-lt"/>
                          <a:cs typeface="Aparajita" panose="020B0604020202020204" pitchFamily="34" charset="0"/>
                        </a:rPr>
                        <a:t>Longer estimated MTTR time for TE-EPC (12 hours  + 50 %)</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3"/>
                  </a:ext>
                </a:extLst>
              </a:tr>
              <a:tr h="0">
                <a:tc vMerge="1">
                  <a:txBody>
                    <a:bodyPr/>
                    <a:lstStyle/>
                    <a:p>
                      <a:pPr marL="342900" indent="-342900" algn="l">
                        <a:buFont typeface="+mj-lt"/>
                        <a:buAutoNum type="arabicPeriod"/>
                      </a:pPr>
                      <a:endParaRPr lang="en-GB" sz="140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4"/>
                      </a:pPr>
                      <a:r>
                        <a:rPr lang="en-GB" sz="800" dirty="0" smtClean="0">
                          <a:latin typeface="+mn-lt"/>
                          <a:cs typeface="Aparajita" panose="020B0604020202020204" pitchFamily="34" charset="0"/>
                        </a:rPr>
                        <a:t>Electrical issue on D1 circuit impacts IT circuit and vice et versa</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4"/>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5"/>
                      </a:pPr>
                      <a:r>
                        <a:rPr lang="en-GB" sz="800" dirty="0" smtClean="0">
                          <a:latin typeface="+mn-lt"/>
                          <a:cs typeface="Aparajita" panose="020B0604020202020204" pitchFamily="34" charset="0"/>
                        </a:rPr>
                        <a:t>Four cables connection on the current leads (or circuit separator) (2 for 18 kA – 1 for 13 kA and 1 for 2 kA)</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5"/>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996164245"/>
              </p:ext>
            </p:extLst>
          </p:nvPr>
        </p:nvGraphicFramePr>
        <p:xfrm>
          <a:off x="4644047" y="3117514"/>
          <a:ext cx="4320480" cy="1767840"/>
        </p:xfrm>
        <a:graphic>
          <a:graphicData uri="http://schemas.openxmlformats.org/drawingml/2006/table">
            <a:tbl>
              <a:tblPr firstRow="1" bandRow="1">
                <a:tableStyleId>{5C22544A-7EE6-4342-B048-85BDC9FD1C3A}</a:tableStyleId>
              </a:tblPr>
              <a:tblGrid>
                <a:gridCol w="1368152">
                  <a:extLst>
                    <a:ext uri="{9D8B030D-6E8A-4147-A177-3AD203B41FA5}">
                      <a16:colId xmlns="" xmlns:a16="http://schemas.microsoft.com/office/drawing/2014/main" val="20000"/>
                    </a:ext>
                  </a:extLst>
                </a:gridCol>
                <a:gridCol w="2952328">
                  <a:extLst>
                    <a:ext uri="{9D8B030D-6E8A-4147-A177-3AD203B41FA5}">
                      <a16:colId xmlns="" xmlns:a16="http://schemas.microsoft.com/office/drawing/2014/main" val="20001"/>
                    </a:ext>
                  </a:extLst>
                </a:gridCol>
              </a:tblGrid>
              <a:tr h="0">
                <a:tc>
                  <a:txBody>
                    <a:bodyPr/>
                    <a:lstStyle/>
                    <a:p>
                      <a:pPr algn="ctr"/>
                      <a:r>
                        <a:rPr lang="en-US" sz="1000" dirty="0" smtClean="0">
                          <a:latin typeface="+mn-lt"/>
                          <a:cs typeface="Aparajita" panose="020B0604020202020204" pitchFamily="34" charset="0"/>
                        </a:rPr>
                        <a:t>Advantages</a:t>
                      </a:r>
                      <a:endParaRPr lang="en-GB" sz="1000" dirty="0">
                        <a:latin typeface="+mn-lt"/>
                        <a:cs typeface="Aparajita" panose="020B0604020202020204" pitchFamily="34" charset="0"/>
                      </a:endParaRPr>
                    </a:p>
                  </a:txBody>
                  <a:tcPr anchor="ctr">
                    <a:solidFill>
                      <a:srgbClr val="00B050"/>
                    </a:solidFill>
                  </a:tcPr>
                </a:tc>
                <a:tc>
                  <a:txBody>
                    <a:bodyPr/>
                    <a:lstStyle/>
                    <a:p>
                      <a:pPr algn="ctr"/>
                      <a:r>
                        <a:rPr lang="en-US" sz="1000" dirty="0" smtClean="0">
                          <a:latin typeface="+mn-lt"/>
                          <a:cs typeface="Aparajita" panose="020B0604020202020204" pitchFamily="34" charset="0"/>
                        </a:rPr>
                        <a:t>Disadvantages</a:t>
                      </a:r>
                      <a:endParaRPr lang="en-GB" sz="1000" dirty="0">
                        <a:latin typeface="+mn-lt"/>
                        <a:cs typeface="Aparajita" panose="020B0604020202020204" pitchFamily="34" charset="0"/>
                      </a:endParaRPr>
                    </a:p>
                  </a:txBody>
                  <a:tcPr anchor="ctr">
                    <a:solidFill>
                      <a:srgbClr val="FF0000"/>
                    </a:solidFill>
                  </a:tcPr>
                </a:tc>
                <a:extLst>
                  <a:ext uri="{0D108BD9-81ED-4DB2-BD59-A6C34878D82A}">
                    <a16:rowId xmlns="" xmlns:a16="http://schemas.microsoft.com/office/drawing/2014/main" val="10000"/>
                  </a:ext>
                </a:extLst>
              </a:tr>
              <a:tr h="0">
                <a:tc rowSpan="3">
                  <a:txBody>
                    <a:bodyPr/>
                    <a:lstStyle/>
                    <a:p>
                      <a:pPr marL="342900" indent="-342900" algn="l">
                        <a:buFont typeface="+mj-lt"/>
                        <a:buAutoNum type="arabicPeriod"/>
                      </a:pPr>
                      <a:r>
                        <a:rPr lang="en-GB" sz="800" dirty="0" smtClean="0">
                          <a:latin typeface="+mn-lt"/>
                          <a:cs typeface="Aparajita" panose="020B0604020202020204" pitchFamily="34" charset="0"/>
                        </a:rPr>
                        <a:t>1x 18 kA lead less</a:t>
                      </a:r>
                      <a:endParaRPr lang="en-GB" sz="800" dirty="0">
                        <a:latin typeface="+mn-lt"/>
                        <a:cs typeface="Aparajita" panose="020B0604020202020204" pitchFamily="34" charset="0"/>
                      </a:endParaRPr>
                    </a:p>
                  </a:txBody>
                  <a:tcPr anchor="ctr">
                    <a:solidFill>
                      <a:srgbClr val="E7F5E8"/>
                    </a:solidFill>
                  </a:tcPr>
                </a:tc>
                <a:tc>
                  <a:txBody>
                    <a:bodyPr/>
                    <a:lstStyle/>
                    <a:p>
                      <a:pPr marL="342900" indent="-342900" algn="l">
                        <a:buFont typeface="+mj-lt"/>
                        <a:buAutoNum type="arabicPeriod"/>
                      </a:pPr>
                      <a:r>
                        <a:rPr lang="en-GB" sz="800" dirty="0" smtClean="0">
                          <a:latin typeface="+mn-lt"/>
                          <a:cs typeface="Aparajita" panose="020B0604020202020204" pitchFamily="34" charset="0"/>
                        </a:rPr>
                        <a:t>ELQA to be performed all together (incl. higher voltage withstand requirements of triplet on D1, ...)</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1"/>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2"/>
                      </a:pPr>
                      <a:r>
                        <a:rPr lang="en-GB" sz="800" dirty="0" smtClean="0">
                          <a:latin typeface="+mn-lt"/>
                          <a:cs typeface="Aparajita" panose="020B0604020202020204" pitchFamily="34" charset="0"/>
                        </a:rPr>
                        <a:t>Quench cross talk between triplet and D1</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2"/>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3"/>
                      </a:pPr>
                      <a:r>
                        <a:rPr lang="en-GB" sz="800" dirty="0" smtClean="0">
                          <a:latin typeface="+mn-lt"/>
                          <a:cs typeface="Aparajita" panose="020B0604020202020204" pitchFamily="34" charset="0"/>
                        </a:rPr>
                        <a:t>PC regulation more complicated</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3"/>
                  </a:ext>
                </a:extLst>
              </a:tr>
              <a:tr h="0">
                <a:tc rowSpan="3">
                  <a:txBody>
                    <a:bodyPr/>
                    <a:lstStyle/>
                    <a:p>
                      <a:pPr marL="342900" indent="-342900" algn="l">
                        <a:buFont typeface="+mj-lt"/>
                        <a:buAutoNum type="arabicPeriod" startAt="2"/>
                      </a:pPr>
                      <a:r>
                        <a:rPr lang="en-GB" sz="800" dirty="0" smtClean="0">
                          <a:latin typeface="+mn-lt"/>
                          <a:cs typeface="Aparajita" panose="020B0604020202020204" pitchFamily="34" charset="0"/>
                        </a:rPr>
                        <a:t>1x spare lead / link</a:t>
                      </a:r>
                    </a:p>
                  </a:txBody>
                  <a:tcPr anchor="ctr">
                    <a:solidFill>
                      <a:srgbClr val="A2DAA7"/>
                    </a:solidFill>
                  </a:tcPr>
                </a:tc>
                <a:tc>
                  <a:txBody>
                    <a:bodyPr/>
                    <a:lstStyle/>
                    <a:p>
                      <a:pPr marL="342900" indent="-342900" algn="l">
                        <a:buFont typeface="+mj-lt"/>
                        <a:buAutoNum type="arabicPeriod" startAt="4"/>
                      </a:pPr>
                      <a:r>
                        <a:rPr lang="en-GB" sz="800" dirty="0" smtClean="0">
                          <a:latin typeface="+mn-lt"/>
                          <a:cs typeface="Aparajita" panose="020B0604020202020204" pitchFamily="34" charset="0"/>
                        </a:rPr>
                        <a:t>4th cable at warm</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4"/>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5"/>
                      </a:pPr>
                      <a:r>
                        <a:rPr lang="en-GB" sz="800" dirty="0" smtClean="0">
                          <a:latin typeface="+mn-lt"/>
                          <a:cs typeface="Aparajita" panose="020B0604020202020204" pitchFamily="34" charset="0"/>
                        </a:rPr>
                        <a:t>Commissioning more complicated </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5"/>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startAt="6"/>
                      </a:pPr>
                      <a:r>
                        <a:rPr lang="en-GB" sz="800" dirty="0" smtClean="0">
                          <a:latin typeface="+mn-lt"/>
                          <a:cs typeface="Aparajita" panose="020B0604020202020204" pitchFamily="34" charset="0"/>
                        </a:rPr>
                        <a:t>More simulations required to study failure cases etc. (</a:t>
                      </a:r>
                      <a:r>
                        <a:rPr lang="en-GB" sz="800" dirty="0" smtClean="0">
                          <a:latin typeface="+mn-lt"/>
                          <a:cs typeface="Aparajita" panose="020B0604020202020204" pitchFamily="34" charset="0"/>
                          <a:sym typeface="Wingdings" panose="05000000000000000000" pitchFamily="2" charset="2"/>
                        </a:rPr>
                        <a:t></a:t>
                      </a:r>
                      <a:r>
                        <a:rPr lang="en-GB" sz="800" dirty="0" smtClean="0">
                          <a:latin typeface="+mn-lt"/>
                          <a:cs typeface="Aparajita" panose="020B0604020202020204" pitchFamily="34" charset="0"/>
                        </a:rPr>
                        <a:t> manpower)</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6"/>
                  </a:ext>
                </a:extLst>
              </a:tr>
            </a:tbl>
          </a:graphicData>
        </a:graphic>
      </p:graphicFrame>
      <p:sp>
        <p:nvSpPr>
          <p:cNvPr id="3" name="TextBox 2"/>
          <p:cNvSpPr txBox="1"/>
          <p:nvPr/>
        </p:nvSpPr>
        <p:spPr>
          <a:xfrm>
            <a:off x="1734617" y="2747351"/>
            <a:ext cx="936104" cy="369332"/>
          </a:xfrm>
          <a:prstGeom prst="rect">
            <a:avLst/>
          </a:prstGeom>
          <a:solidFill>
            <a:schemeClr val="tx2"/>
          </a:solidFill>
        </p:spPr>
        <p:txBody>
          <a:bodyPr wrap="square" rtlCol="0">
            <a:spAutoFit/>
          </a:bodyPr>
          <a:lstStyle/>
          <a:p>
            <a:pPr algn="ctr"/>
            <a:r>
              <a:rPr lang="en-US" dirty="0" smtClean="0">
                <a:solidFill>
                  <a:srgbClr val="FFC000"/>
                </a:solidFill>
              </a:rPr>
              <a:t>WP6b</a:t>
            </a:r>
            <a:endParaRPr lang="en-GB" dirty="0">
              <a:solidFill>
                <a:srgbClr val="FFC000"/>
              </a:solidFill>
            </a:endParaRPr>
          </a:p>
        </p:txBody>
      </p:sp>
      <p:sp>
        <p:nvSpPr>
          <p:cNvPr id="9" name="TextBox 8"/>
          <p:cNvSpPr txBox="1"/>
          <p:nvPr/>
        </p:nvSpPr>
        <p:spPr>
          <a:xfrm>
            <a:off x="6336235" y="2748182"/>
            <a:ext cx="936104" cy="369332"/>
          </a:xfrm>
          <a:prstGeom prst="rect">
            <a:avLst/>
          </a:prstGeom>
          <a:solidFill>
            <a:schemeClr val="tx2"/>
          </a:solidFill>
        </p:spPr>
        <p:txBody>
          <a:bodyPr wrap="square" rtlCol="0">
            <a:spAutoFit/>
          </a:bodyPr>
          <a:lstStyle/>
          <a:p>
            <a:pPr algn="ctr"/>
            <a:r>
              <a:rPr lang="en-US" dirty="0" smtClean="0">
                <a:solidFill>
                  <a:srgbClr val="FFC000"/>
                </a:solidFill>
              </a:rPr>
              <a:t>WP7</a:t>
            </a:r>
            <a:endParaRPr lang="en-GB" dirty="0">
              <a:solidFill>
                <a:srgbClr val="FFC000"/>
              </a:solidFill>
            </a:endParaRPr>
          </a:p>
        </p:txBody>
      </p:sp>
    </p:spTree>
    <p:extLst>
      <p:ext uri="{BB962C8B-B14F-4D97-AF65-F5344CB8AC3E}">
        <p14:creationId xmlns:p14="http://schemas.microsoft.com/office/powerpoint/2010/main" val="312275815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5526"/>
            <a:ext cx="7920000" cy="540000"/>
          </a:xfrm>
        </p:spPr>
        <p:txBody>
          <a:bodyPr/>
          <a:lstStyle/>
          <a:p>
            <a:r>
              <a:rPr lang="en-US" dirty="0" smtClean="0"/>
              <a:t>Scheme of the </a:t>
            </a:r>
            <a:r>
              <a:rPr lang="en-US" dirty="0"/>
              <a:t>three-cable configuration</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53</a:t>
            </a:fld>
            <a:endParaRPr lang="fr-FR"/>
          </a:p>
        </p:txBody>
      </p:sp>
      <p:pic>
        <p:nvPicPr>
          <p:cNvPr id="3" name="Picture 2"/>
          <p:cNvPicPr>
            <a:picLocks noChangeAspect="1"/>
          </p:cNvPicPr>
          <p:nvPr/>
        </p:nvPicPr>
        <p:blipFill>
          <a:blip r:embed="rId2"/>
          <a:stretch>
            <a:fillRect/>
          </a:stretch>
        </p:blipFill>
        <p:spPr>
          <a:xfrm>
            <a:off x="1475655" y="427214"/>
            <a:ext cx="6177391" cy="2155471"/>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207016986"/>
              </p:ext>
            </p:extLst>
          </p:nvPr>
        </p:nvGraphicFramePr>
        <p:xfrm>
          <a:off x="11506" y="2582685"/>
          <a:ext cx="4848526" cy="2537460"/>
        </p:xfrm>
        <a:graphic>
          <a:graphicData uri="http://schemas.openxmlformats.org/drawingml/2006/table">
            <a:tbl>
              <a:tblPr firstRow="1" bandRow="1">
                <a:tableStyleId>{5C22544A-7EE6-4342-B048-85BDC9FD1C3A}</a:tableStyleId>
              </a:tblPr>
              <a:tblGrid>
                <a:gridCol w="1032102">
                  <a:extLst>
                    <a:ext uri="{9D8B030D-6E8A-4147-A177-3AD203B41FA5}">
                      <a16:colId xmlns="" xmlns:a16="http://schemas.microsoft.com/office/drawing/2014/main" val="20000"/>
                    </a:ext>
                  </a:extLst>
                </a:gridCol>
                <a:gridCol w="3816424">
                  <a:extLst>
                    <a:ext uri="{9D8B030D-6E8A-4147-A177-3AD203B41FA5}">
                      <a16:colId xmlns="" xmlns:a16="http://schemas.microsoft.com/office/drawing/2014/main" val="20001"/>
                    </a:ext>
                  </a:extLst>
                </a:gridCol>
              </a:tblGrid>
              <a:tr h="0">
                <a:tc>
                  <a:txBody>
                    <a:bodyPr/>
                    <a:lstStyle/>
                    <a:p>
                      <a:pPr algn="ctr"/>
                      <a:r>
                        <a:rPr lang="en-US" sz="1050" dirty="0" smtClean="0">
                          <a:latin typeface="+mn-lt"/>
                          <a:cs typeface="Aparajita" panose="020B0604020202020204" pitchFamily="34" charset="0"/>
                        </a:rPr>
                        <a:t>Advantages</a:t>
                      </a:r>
                      <a:endParaRPr lang="en-GB" sz="1050" dirty="0">
                        <a:latin typeface="+mn-lt"/>
                        <a:cs typeface="Aparajita" panose="020B0604020202020204" pitchFamily="34" charset="0"/>
                      </a:endParaRPr>
                    </a:p>
                  </a:txBody>
                  <a:tcPr anchor="ctr">
                    <a:solidFill>
                      <a:srgbClr val="00B050"/>
                    </a:solidFill>
                  </a:tcPr>
                </a:tc>
                <a:tc>
                  <a:txBody>
                    <a:bodyPr/>
                    <a:lstStyle/>
                    <a:p>
                      <a:pPr algn="ctr"/>
                      <a:r>
                        <a:rPr lang="en-US" sz="1050" dirty="0" smtClean="0">
                          <a:latin typeface="+mn-lt"/>
                          <a:cs typeface="Aparajita" panose="020B0604020202020204" pitchFamily="34" charset="0"/>
                        </a:rPr>
                        <a:t>Disadvantages</a:t>
                      </a:r>
                      <a:endParaRPr lang="en-GB" sz="1050" dirty="0">
                        <a:latin typeface="+mn-lt"/>
                        <a:cs typeface="Aparajita" panose="020B0604020202020204" pitchFamily="34" charset="0"/>
                      </a:endParaRPr>
                    </a:p>
                  </a:txBody>
                  <a:tcPr anchor="ctr">
                    <a:solidFill>
                      <a:srgbClr val="FF0000"/>
                    </a:solidFill>
                  </a:tcPr>
                </a:tc>
                <a:extLst>
                  <a:ext uri="{0D108BD9-81ED-4DB2-BD59-A6C34878D82A}">
                    <a16:rowId xmlns="" xmlns:a16="http://schemas.microsoft.com/office/drawing/2014/main" val="10000"/>
                  </a:ext>
                </a:extLst>
              </a:tr>
              <a:tr h="0">
                <a:tc rowSpan="5">
                  <a:txBody>
                    <a:bodyPr/>
                    <a:lstStyle/>
                    <a:p>
                      <a:pPr marL="342900" indent="-342900" algn="l">
                        <a:buFont typeface="+mj-lt"/>
                        <a:buAutoNum type="arabicPeriod"/>
                      </a:pPr>
                      <a:r>
                        <a:rPr lang="en-GB" sz="800" dirty="0" smtClean="0">
                          <a:latin typeface="+mn-lt"/>
                          <a:cs typeface="Aparajita" panose="020B0604020202020204" pitchFamily="34" charset="0"/>
                        </a:rPr>
                        <a:t>Lower current ratings for main power converters (13 kA still needed for D2)</a:t>
                      </a:r>
                      <a:endParaRPr lang="en-GB" sz="800" dirty="0">
                        <a:latin typeface="+mn-lt"/>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a:pPr>
                      <a:r>
                        <a:rPr lang="en-GB" sz="800" dirty="0" smtClean="0">
                          <a:latin typeface="+mn-lt"/>
                          <a:cs typeface="Aparajita" panose="020B0604020202020204" pitchFamily="34" charset="0"/>
                        </a:rPr>
                        <a:t>Even more electrical coupling between IT main quadrupole sub-circuits and D1 circuit</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1"/>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2"/>
                      </a:pPr>
                      <a:r>
                        <a:rPr lang="en-GB" sz="800" dirty="0" smtClean="0">
                          <a:latin typeface="+mn-lt"/>
                          <a:cs typeface="Aparajita" panose="020B0604020202020204" pitchFamily="34" charset="0"/>
                        </a:rPr>
                        <a:t>Even longer MTTR for TE-EPC (+200% estimated) (higher intervention time to repair in case of failure since multiplying the sources of failures in one circuit). </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2"/>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3"/>
                      </a:pPr>
                      <a:r>
                        <a:rPr lang="en-GB" sz="800" dirty="0" smtClean="0">
                          <a:latin typeface="+mn-lt"/>
                          <a:cs typeface="Aparajita" panose="020B0604020202020204" pitchFamily="34" charset="0"/>
                        </a:rPr>
                        <a:t>Increase in the need for spare parts since more of them are used during interventions</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3"/>
                  </a:ext>
                </a:extLst>
              </a:tr>
              <a:tr h="0">
                <a:tc vMerge="1">
                  <a:txBody>
                    <a:bodyPr/>
                    <a:lstStyle/>
                    <a:p>
                      <a:pPr marL="342900" indent="-342900" algn="l">
                        <a:buFont typeface="+mj-lt"/>
                        <a:buAutoNum type="arabicPeriod"/>
                      </a:pPr>
                      <a:endParaRPr lang="en-GB" sz="140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4"/>
                      </a:pPr>
                      <a:r>
                        <a:rPr lang="en-GB" sz="800" dirty="0" smtClean="0">
                          <a:latin typeface="+mn-lt"/>
                          <a:cs typeface="Aparajita" panose="020B0604020202020204" pitchFamily="34" charset="0"/>
                        </a:rPr>
                        <a:t>Additional constraints on the circuit control and precision: 4 layer nested circuits and additional source of noise</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4"/>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5"/>
                      </a:pPr>
                      <a:r>
                        <a:rPr lang="en-GB" sz="800" dirty="0" smtClean="0">
                          <a:latin typeface="+mn-lt"/>
                          <a:cs typeface="Aparajita" panose="020B0604020202020204" pitchFamily="34" charset="0"/>
                        </a:rPr>
                        <a:t>Additional complexity </a:t>
                      </a:r>
                    </a:p>
                    <a:p>
                      <a:pPr marL="742950" lvl="1" indent="-285750" algn="l">
                        <a:buFont typeface="Arial" panose="020B0604020202020204" pitchFamily="34" charset="0"/>
                        <a:buChar char="•"/>
                      </a:pPr>
                      <a:r>
                        <a:rPr lang="en-GB" sz="800" dirty="0" smtClean="0">
                          <a:latin typeface="+mn-lt"/>
                          <a:cs typeface="Aparajita" panose="020B0604020202020204" pitchFamily="34" charset="0"/>
                        </a:rPr>
                        <a:t>Decoupling matrix implementation (Ethernet communication, algorithms, etc.)</a:t>
                      </a:r>
                    </a:p>
                    <a:p>
                      <a:pPr marL="742950" lvl="1" indent="-285750" algn="l">
                        <a:buFont typeface="Arial" panose="020B0604020202020204" pitchFamily="34" charset="0"/>
                        <a:buChar char="•"/>
                      </a:pPr>
                      <a:r>
                        <a:rPr lang="en-GB" sz="800" dirty="0" smtClean="0">
                          <a:latin typeface="+mn-lt"/>
                          <a:cs typeface="Aparajita" panose="020B0604020202020204" pitchFamily="34" charset="0"/>
                        </a:rPr>
                        <a:t>For commissioning and operation </a:t>
                      </a:r>
                    </a:p>
                    <a:p>
                      <a:pPr marL="742950" lvl="1" indent="-285750" algn="l">
                        <a:buFont typeface="Arial" panose="020B0604020202020204" pitchFamily="34" charset="0"/>
                        <a:buChar char="•"/>
                      </a:pPr>
                      <a:r>
                        <a:rPr lang="en-GB" sz="800" dirty="0" smtClean="0">
                          <a:latin typeface="+mn-lt"/>
                          <a:cs typeface="Aparajita" panose="020B0604020202020204" pitchFamily="34" charset="0"/>
                        </a:rPr>
                        <a:t>For circuit protection (current looping, crowbar definition, etc.)</a:t>
                      </a:r>
                    </a:p>
                    <a:p>
                      <a:pPr marL="742950" lvl="1" indent="-285750" algn="l">
                        <a:buFont typeface="Arial" panose="020B0604020202020204" pitchFamily="34" charset="0"/>
                        <a:buChar char="•"/>
                      </a:pPr>
                      <a:r>
                        <a:rPr lang="en-GB" sz="800" dirty="0" smtClean="0">
                          <a:latin typeface="+mn-lt"/>
                          <a:cs typeface="Aparajita" panose="020B0604020202020204" pitchFamily="34" charset="0"/>
                        </a:rPr>
                        <a:t>In the reconstitution of failure events</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79066872"/>
              </p:ext>
            </p:extLst>
          </p:nvPr>
        </p:nvGraphicFramePr>
        <p:xfrm>
          <a:off x="4900480" y="2582685"/>
          <a:ext cx="4243520" cy="2567940"/>
        </p:xfrm>
        <a:graphic>
          <a:graphicData uri="http://schemas.openxmlformats.org/drawingml/2006/table">
            <a:tbl>
              <a:tblPr firstRow="1" bandRow="1">
                <a:tableStyleId>{5C22544A-7EE6-4342-B048-85BDC9FD1C3A}</a:tableStyleId>
              </a:tblPr>
              <a:tblGrid>
                <a:gridCol w="1147176">
                  <a:extLst>
                    <a:ext uri="{9D8B030D-6E8A-4147-A177-3AD203B41FA5}">
                      <a16:colId xmlns="" xmlns:a16="http://schemas.microsoft.com/office/drawing/2014/main" val="20000"/>
                    </a:ext>
                  </a:extLst>
                </a:gridCol>
                <a:gridCol w="3096344">
                  <a:extLst>
                    <a:ext uri="{9D8B030D-6E8A-4147-A177-3AD203B41FA5}">
                      <a16:colId xmlns="" xmlns:a16="http://schemas.microsoft.com/office/drawing/2014/main" val="20001"/>
                    </a:ext>
                  </a:extLst>
                </a:gridCol>
              </a:tblGrid>
              <a:tr h="0">
                <a:tc>
                  <a:txBody>
                    <a:bodyPr/>
                    <a:lstStyle/>
                    <a:p>
                      <a:pPr algn="ctr"/>
                      <a:r>
                        <a:rPr lang="en-US" sz="1050" dirty="0" smtClean="0">
                          <a:latin typeface="+mn-lt"/>
                          <a:cs typeface="Aparajita" panose="020B0604020202020204" pitchFamily="34" charset="0"/>
                        </a:rPr>
                        <a:t>Advantages</a:t>
                      </a:r>
                      <a:endParaRPr lang="en-GB" sz="1050" dirty="0">
                        <a:latin typeface="+mn-lt"/>
                        <a:cs typeface="Aparajita" panose="020B0604020202020204" pitchFamily="34" charset="0"/>
                      </a:endParaRPr>
                    </a:p>
                  </a:txBody>
                  <a:tcPr anchor="ctr">
                    <a:solidFill>
                      <a:srgbClr val="00B050"/>
                    </a:solidFill>
                  </a:tcPr>
                </a:tc>
                <a:tc>
                  <a:txBody>
                    <a:bodyPr/>
                    <a:lstStyle/>
                    <a:p>
                      <a:pPr algn="ctr"/>
                      <a:r>
                        <a:rPr lang="en-US" sz="1050" dirty="0" smtClean="0">
                          <a:latin typeface="+mn-lt"/>
                          <a:cs typeface="Aparajita" panose="020B0604020202020204" pitchFamily="34" charset="0"/>
                        </a:rPr>
                        <a:t>Disadvantages</a:t>
                      </a:r>
                      <a:endParaRPr lang="en-GB" sz="1050" dirty="0">
                        <a:latin typeface="+mn-lt"/>
                        <a:cs typeface="Aparajita" panose="020B0604020202020204" pitchFamily="34" charset="0"/>
                      </a:endParaRPr>
                    </a:p>
                  </a:txBody>
                  <a:tcPr anchor="ctr">
                    <a:solidFill>
                      <a:srgbClr val="FF0000"/>
                    </a:solidFill>
                  </a:tcPr>
                </a:tc>
                <a:extLst>
                  <a:ext uri="{0D108BD9-81ED-4DB2-BD59-A6C34878D82A}">
                    <a16:rowId xmlns="" xmlns:a16="http://schemas.microsoft.com/office/drawing/2014/main" val="10000"/>
                  </a:ext>
                </a:extLst>
              </a:tr>
              <a:tr h="0">
                <a:tc rowSpan="3">
                  <a:txBody>
                    <a:bodyPr/>
                    <a:lstStyle/>
                    <a:p>
                      <a:pPr marL="342900" indent="-342900" algn="l">
                        <a:buFont typeface="+mj-lt"/>
                        <a:buAutoNum type="arabicPeriod"/>
                      </a:pPr>
                      <a:r>
                        <a:rPr lang="fi-FI" sz="800" dirty="0" smtClean="0">
                          <a:latin typeface="+mn-lt"/>
                          <a:cs typeface="Aparajita" panose="020B0604020202020204" pitchFamily="34" charset="0"/>
                        </a:rPr>
                        <a:t>1x 18 kA, 1x 13 kA, 1x 5 kA leads </a:t>
                      </a:r>
                      <a:r>
                        <a:rPr lang="fi-FI" sz="800" dirty="0" smtClean="0">
                          <a:latin typeface="+mn-lt"/>
                          <a:cs typeface="Aparajita" panose="020B0604020202020204" pitchFamily="34" charset="0"/>
                          <a:sym typeface="Wingdings" panose="05000000000000000000" pitchFamily="2" charset="2"/>
                        </a:rPr>
                        <a:t></a:t>
                      </a:r>
                      <a:r>
                        <a:rPr lang="fi-FI" sz="800" dirty="0" smtClean="0">
                          <a:latin typeface="+mn-lt"/>
                          <a:cs typeface="Aparajita" panose="020B0604020202020204" pitchFamily="34" charset="0"/>
                        </a:rPr>
                        <a:t> gain 18 kA</a:t>
                      </a:r>
                      <a:endParaRPr lang="en-GB" sz="800" dirty="0">
                        <a:latin typeface="+mn-lt"/>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a:pPr>
                      <a:r>
                        <a:rPr lang="en-GB" sz="800" dirty="0" smtClean="0">
                          <a:latin typeface="+mn-lt"/>
                          <a:cs typeface="Aparajita" panose="020B0604020202020204" pitchFamily="34" charset="0"/>
                        </a:rPr>
                        <a:t>ELQA to be performed all together (incl. higher voltage withstand requirements of triplet on D1, ...)</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1"/>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2"/>
                      </a:pPr>
                      <a:r>
                        <a:rPr lang="en-GB" sz="800" dirty="0" smtClean="0">
                          <a:latin typeface="+mn-lt"/>
                          <a:cs typeface="Aparajita" panose="020B0604020202020204" pitchFamily="34" charset="0"/>
                        </a:rPr>
                        <a:t>Quench always triplet and D1 together</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2"/>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3"/>
                      </a:pPr>
                      <a:r>
                        <a:rPr lang="en-GB" sz="800" dirty="0" smtClean="0">
                          <a:latin typeface="+mn-lt"/>
                          <a:cs typeface="Aparajita" panose="020B0604020202020204" pitchFamily="34" charset="0"/>
                        </a:rPr>
                        <a:t>Longer quench training</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3"/>
                  </a:ext>
                </a:extLst>
              </a:tr>
              <a:tr h="0">
                <a:tc rowSpan="5">
                  <a:txBody>
                    <a:bodyPr/>
                    <a:lstStyle/>
                    <a:p>
                      <a:pPr marL="342900" marR="0" lvl="0" indent="-342900" algn="l" defTabSz="457200" rtl="0" eaLnBrk="1" fontAlgn="auto" latinLnBrk="0" hangingPunct="1">
                        <a:lnSpc>
                          <a:spcPct val="100000"/>
                        </a:lnSpc>
                        <a:spcBef>
                          <a:spcPts val="0"/>
                        </a:spcBef>
                        <a:spcAft>
                          <a:spcPts val="0"/>
                        </a:spcAft>
                        <a:buClrTx/>
                        <a:buSzTx/>
                        <a:buFont typeface="+mj-lt"/>
                        <a:buAutoNum type="arabicPeriod" startAt="2"/>
                        <a:tabLst/>
                        <a:defRPr/>
                      </a:pPr>
                      <a:r>
                        <a:rPr lang="en-GB" sz="800" dirty="0" smtClean="0">
                          <a:latin typeface="+mn-lt"/>
                          <a:cs typeface="Aparajita" panose="020B0604020202020204" pitchFamily="34" charset="0"/>
                        </a:rPr>
                        <a:t>Lower PC rating</a:t>
                      </a:r>
                    </a:p>
                  </a:txBody>
                  <a:tcPr anchor="ctr">
                    <a:solidFill>
                      <a:srgbClr val="A2DAA7"/>
                    </a:solidFill>
                  </a:tcPr>
                </a:tc>
                <a:tc>
                  <a:txBody>
                    <a:bodyPr/>
                    <a:lstStyle/>
                    <a:p>
                      <a:pPr marL="342900" indent="-342900" algn="l">
                        <a:buFont typeface="+mj-lt"/>
                        <a:buAutoNum type="arabicPeriod" startAt="4"/>
                      </a:pPr>
                      <a:r>
                        <a:rPr lang="en-GB" sz="800" dirty="0" smtClean="0">
                          <a:latin typeface="+mn-lt"/>
                          <a:cs typeface="Aparajita" panose="020B0604020202020204" pitchFamily="34" charset="0"/>
                        </a:rPr>
                        <a:t>PC regulation much more complicated &amp; no experience at CERN with four layer nesting</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4"/>
                  </a:ext>
                </a:extLst>
              </a:tr>
              <a:tr h="0">
                <a:tc vMerge="1">
                  <a:txBody>
                    <a:bodyPr/>
                    <a:lstStyle/>
                    <a:p>
                      <a:pPr marL="342900" indent="-342900" algn="l">
                        <a:buFont typeface="+mj-lt"/>
                        <a:buAutoNum type="arabicPeriod"/>
                      </a:pPr>
                      <a:endParaRPr lang="en-GB" sz="1400" dirty="0">
                        <a:latin typeface="Aparajita" panose="020B0604020202020204" pitchFamily="34" charset="0"/>
                        <a:cs typeface="Aparajita" panose="020B0604020202020204" pitchFamily="34" charset="0"/>
                      </a:endParaRPr>
                    </a:p>
                  </a:txBody>
                  <a:tcPr anchor="ctr"/>
                </a:tc>
                <a:tc>
                  <a:txBody>
                    <a:bodyPr/>
                    <a:lstStyle/>
                    <a:p>
                      <a:pPr marL="342900" indent="-342900" algn="l">
                        <a:buFont typeface="+mj-lt"/>
                        <a:buAutoNum type="arabicPeriod" startAt="5"/>
                      </a:pPr>
                      <a:r>
                        <a:rPr lang="en-GB" sz="800" dirty="0" smtClean="0">
                          <a:latin typeface="+mn-lt"/>
                          <a:cs typeface="Aparajita" panose="020B0604020202020204" pitchFamily="34" charset="0"/>
                        </a:rPr>
                        <a:t>Commissioning more complicated</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5"/>
                  </a:ext>
                </a:extLst>
              </a:tr>
              <a:tr h="0">
                <a:tc vMerge="1">
                  <a:txBody>
                    <a:bodyPr/>
                    <a:lstStyle/>
                    <a:p>
                      <a:pPr marL="342900" marR="0" lvl="0" indent="-342900" algn="l" defTabSz="457200" rtl="0" eaLnBrk="1" fontAlgn="auto" latinLnBrk="0" hangingPunct="1">
                        <a:lnSpc>
                          <a:spcPct val="100000"/>
                        </a:lnSpc>
                        <a:spcBef>
                          <a:spcPts val="0"/>
                        </a:spcBef>
                        <a:spcAft>
                          <a:spcPts val="0"/>
                        </a:spcAft>
                        <a:buClrTx/>
                        <a:buSzTx/>
                        <a:buFont typeface="+mj-lt"/>
                        <a:buAutoNum type="arabicPeriod"/>
                        <a:tabLst/>
                        <a:defRPr/>
                      </a:pPr>
                      <a:endParaRPr lang="en-GB" sz="1200" dirty="0" smtClean="0">
                        <a:latin typeface="Aparajita" panose="020B0604020202020204" pitchFamily="34" charset="0"/>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startAt="6"/>
                      </a:pPr>
                      <a:r>
                        <a:rPr lang="en-GB" sz="800" dirty="0" smtClean="0">
                          <a:latin typeface="+mn-lt"/>
                          <a:cs typeface="Aparajita" panose="020B0604020202020204" pitchFamily="34" charset="0"/>
                        </a:rPr>
                        <a:t>New failure scenarios with D1 (diff. inductance to Q1/Q3 and Q2a/b)  imbalances, over voltages, over currents</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6"/>
                  </a:ext>
                </a:extLst>
              </a:tr>
              <a:tr h="0">
                <a:tc vMerge="1">
                  <a:txBody>
                    <a:bodyPr/>
                    <a:lstStyle/>
                    <a:p>
                      <a:pPr marL="342900" marR="0" lvl="0" indent="-342900" algn="l" defTabSz="457200" rtl="0" eaLnBrk="1" fontAlgn="auto" latinLnBrk="0" hangingPunct="1">
                        <a:lnSpc>
                          <a:spcPct val="100000"/>
                        </a:lnSpc>
                        <a:spcBef>
                          <a:spcPts val="0"/>
                        </a:spcBef>
                        <a:spcAft>
                          <a:spcPts val="0"/>
                        </a:spcAft>
                        <a:buClrTx/>
                        <a:buSzTx/>
                        <a:buFont typeface="+mj-lt"/>
                        <a:buAutoNum type="arabicPeriod" startAt="2"/>
                        <a:tabLst/>
                        <a:defRPr/>
                      </a:pPr>
                      <a:endParaRPr lang="en-GB" sz="1200" dirty="0" smtClean="0">
                        <a:latin typeface="Aparajita" panose="020B0604020202020204" pitchFamily="34" charset="0"/>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startAt="7"/>
                      </a:pPr>
                      <a:r>
                        <a:rPr lang="en-GB" sz="800" dirty="0" smtClean="0">
                          <a:latin typeface="+mn-lt"/>
                          <a:cs typeface="Aparajita" panose="020B0604020202020204" pitchFamily="34" charset="0"/>
                        </a:rPr>
                        <a:t>More simulations required to study new failure cases etc. (</a:t>
                      </a:r>
                      <a:r>
                        <a:rPr lang="en-GB" sz="800" dirty="0" smtClean="0">
                          <a:latin typeface="+mn-lt"/>
                          <a:cs typeface="Aparajita" panose="020B0604020202020204" pitchFamily="34" charset="0"/>
                          <a:sym typeface="Wingdings" panose="05000000000000000000" pitchFamily="2" charset="2"/>
                        </a:rPr>
                        <a:t></a:t>
                      </a:r>
                      <a:r>
                        <a:rPr lang="en-GB" sz="800" dirty="0" smtClean="0">
                          <a:latin typeface="+mn-lt"/>
                          <a:cs typeface="Aparajita" panose="020B0604020202020204" pitchFamily="34" charset="0"/>
                        </a:rPr>
                        <a:t> manpower)</a:t>
                      </a:r>
                      <a:endParaRPr lang="en-GB" sz="800" dirty="0">
                        <a:latin typeface="+mn-lt"/>
                        <a:cs typeface="Aparajita" panose="020B0604020202020204" pitchFamily="34" charset="0"/>
                      </a:endParaRPr>
                    </a:p>
                  </a:txBody>
                  <a:tcPr anchor="ctr">
                    <a:solidFill>
                      <a:schemeClr val="accent4">
                        <a:lumMod val="20000"/>
                        <a:lumOff val="80000"/>
                      </a:schemeClr>
                    </a:solidFill>
                  </a:tcPr>
                </a:tc>
                <a:extLst>
                  <a:ext uri="{0D108BD9-81ED-4DB2-BD59-A6C34878D82A}">
                    <a16:rowId xmlns="" xmlns:a16="http://schemas.microsoft.com/office/drawing/2014/main" val="10007"/>
                  </a:ext>
                </a:extLst>
              </a:tr>
              <a:tr h="0">
                <a:tc vMerge="1">
                  <a:txBody>
                    <a:bodyPr/>
                    <a:lstStyle/>
                    <a:p>
                      <a:pPr marL="342900" marR="0" lvl="0" indent="-342900" algn="l" defTabSz="457200" rtl="0" eaLnBrk="1" fontAlgn="auto" latinLnBrk="0" hangingPunct="1">
                        <a:lnSpc>
                          <a:spcPct val="100000"/>
                        </a:lnSpc>
                        <a:spcBef>
                          <a:spcPts val="0"/>
                        </a:spcBef>
                        <a:spcAft>
                          <a:spcPts val="0"/>
                        </a:spcAft>
                        <a:buClrTx/>
                        <a:buSzTx/>
                        <a:buFont typeface="+mj-lt"/>
                        <a:buAutoNum type="arabicPeriod" startAt="2"/>
                        <a:tabLst/>
                        <a:defRPr/>
                      </a:pPr>
                      <a:endParaRPr lang="en-GB" sz="1200" dirty="0" smtClean="0">
                        <a:latin typeface="Aparajita" panose="020B0604020202020204" pitchFamily="34" charset="0"/>
                        <a:cs typeface="Aparajita" panose="020B0604020202020204" pitchFamily="34" charset="0"/>
                      </a:endParaRPr>
                    </a:p>
                  </a:txBody>
                  <a:tcPr anchor="ctr">
                    <a:solidFill>
                      <a:srgbClr val="D0ECD3"/>
                    </a:solidFill>
                  </a:tcPr>
                </a:tc>
                <a:tc>
                  <a:txBody>
                    <a:bodyPr/>
                    <a:lstStyle/>
                    <a:p>
                      <a:pPr marL="342900" indent="-342900" algn="l">
                        <a:buFont typeface="+mj-lt"/>
                        <a:buAutoNum type="arabicPeriod" startAt="8"/>
                      </a:pPr>
                      <a:r>
                        <a:rPr lang="en-GB" sz="800" dirty="0" smtClean="0">
                          <a:latin typeface="+mn-lt"/>
                          <a:cs typeface="Aparajita" panose="020B0604020202020204" pitchFamily="34" charset="0"/>
                        </a:rPr>
                        <a:t>Re-do studies already performed for baseline (</a:t>
                      </a:r>
                      <a:r>
                        <a:rPr lang="en-GB" sz="800" dirty="0" smtClean="0">
                          <a:latin typeface="+mn-lt"/>
                          <a:cs typeface="Aparajita" panose="020B0604020202020204" pitchFamily="34" charset="0"/>
                          <a:sym typeface="Wingdings" panose="05000000000000000000" pitchFamily="2" charset="2"/>
                        </a:rPr>
                        <a:t> manpower</a:t>
                      </a:r>
                      <a:r>
                        <a:rPr lang="en-GB" sz="800" dirty="0" smtClean="0">
                          <a:latin typeface="+mn-lt"/>
                          <a:cs typeface="Aparajita" panose="020B0604020202020204" pitchFamily="34" charset="0"/>
                        </a:rPr>
                        <a:t>)</a:t>
                      </a:r>
                      <a:endParaRPr lang="en-GB" sz="800" dirty="0">
                        <a:latin typeface="+mn-lt"/>
                        <a:cs typeface="Aparajita" panose="020B0604020202020204" pitchFamily="34" charset="0"/>
                      </a:endParaRPr>
                    </a:p>
                  </a:txBody>
                  <a:tcPr anchor="ctr">
                    <a:solidFill>
                      <a:schemeClr val="accent3">
                        <a:lumMod val="40000"/>
                        <a:lumOff val="60000"/>
                      </a:schemeClr>
                    </a:solidFill>
                  </a:tcPr>
                </a:tc>
                <a:extLst>
                  <a:ext uri="{0D108BD9-81ED-4DB2-BD59-A6C34878D82A}">
                    <a16:rowId xmlns="" xmlns:a16="http://schemas.microsoft.com/office/drawing/2014/main" val="10008"/>
                  </a:ext>
                </a:extLst>
              </a:tr>
            </a:tbl>
          </a:graphicData>
        </a:graphic>
      </p:graphicFrame>
      <p:sp>
        <p:nvSpPr>
          <p:cNvPr id="8" name="TextBox 7"/>
          <p:cNvSpPr txBox="1"/>
          <p:nvPr/>
        </p:nvSpPr>
        <p:spPr>
          <a:xfrm>
            <a:off x="251520" y="2213353"/>
            <a:ext cx="936104" cy="369332"/>
          </a:xfrm>
          <a:prstGeom prst="rect">
            <a:avLst/>
          </a:prstGeom>
          <a:solidFill>
            <a:schemeClr val="tx2"/>
          </a:solidFill>
        </p:spPr>
        <p:txBody>
          <a:bodyPr wrap="square" rtlCol="0">
            <a:spAutoFit/>
          </a:bodyPr>
          <a:lstStyle/>
          <a:p>
            <a:pPr algn="ctr"/>
            <a:r>
              <a:rPr lang="en-US" dirty="0" smtClean="0">
                <a:solidFill>
                  <a:srgbClr val="FFC000"/>
                </a:solidFill>
              </a:rPr>
              <a:t>WP6b</a:t>
            </a:r>
            <a:endParaRPr lang="en-GB" dirty="0">
              <a:solidFill>
                <a:srgbClr val="FFC000"/>
              </a:solidFill>
            </a:endParaRPr>
          </a:p>
        </p:txBody>
      </p:sp>
      <p:sp>
        <p:nvSpPr>
          <p:cNvPr id="9" name="TextBox 8"/>
          <p:cNvSpPr txBox="1"/>
          <p:nvPr/>
        </p:nvSpPr>
        <p:spPr>
          <a:xfrm>
            <a:off x="7941077" y="2210610"/>
            <a:ext cx="936104" cy="369332"/>
          </a:xfrm>
          <a:prstGeom prst="rect">
            <a:avLst/>
          </a:prstGeom>
          <a:solidFill>
            <a:schemeClr val="tx2"/>
          </a:solidFill>
        </p:spPr>
        <p:txBody>
          <a:bodyPr wrap="square" rtlCol="0">
            <a:spAutoFit/>
          </a:bodyPr>
          <a:lstStyle/>
          <a:p>
            <a:pPr algn="ctr"/>
            <a:r>
              <a:rPr lang="en-US" dirty="0" smtClean="0">
                <a:solidFill>
                  <a:srgbClr val="FFC000"/>
                </a:solidFill>
              </a:rPr>
              <a:t>WP7</a:t>
            </a:r>
            <a:endParaRPr lang="en-GB" dirty="0">
              <a:solidFill>
                <a:srgbClr val="FFC000"/>
              </a:solidFill>
            </a:endParaRPr>
          </a:p>
        </p:txBody>
      </p:sp>
    </p:spTree>
    <p:extLst>
      <p:ext uri="{BB962C8B-B14F-4D97-AF65-F5344CB8AC3E}">
        <p14:creationId xmlns:p14="http://schemas.microsoft.com/office/powerpoint/2010/main" val="167679064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635646"/>
            <a:ext cx="4804376" cy="1225800"/>
          </a:xfrm>
        </p:spPr>
        <p:txBody>
          <a:bodyPr/>
          <a:lstStyle/>
          <a:p>
            <a:pPr>
              <a:buSzPct val="130000"/>
            </a:pPr>
            <a:r>
              <a:rPr lang="en-US" dirty="0" smtClean="0"/>
              <a:t>2) Changes to the IT</a:t>
            </a:r>
            <a:endParaRPr lang="en-GB" dirty="0"/>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4" name="TextBox 3"/>
          <p:cNvSpPr txBox="1"/>
          <p:nvPr/>
        </p:nvSpPr>
        <p:spPr>
          <a:xfrm>
            <a:off x="889511" y="2859782"/>
            <a:ext cx="7570921" cy="1569660"/>
          </a:xfrm>
          <a:prstGeom prst="rect">
            <a:avLst/>
          </a:prstGeom>
          <a:noFill/>
        </p:spPr>
        <p:txBody>
          <a:bodyPr wrap="square" rtlCol="0">
            <a:spAutoFit/>
          </a:bodyPr>
          <a:lstStyle/>
          <a:p>
            <a:pPr marL="342900" indent="-342900">
              <a:buFont typeface="+mj-lt"/>
              <a:buAutoNum type="alphaLcParenR"/>
            </a:pPr>
            <a:r>
              <a:rPr lang="en-US" sz="1600" dirty="0" smtClean="0">
                <a:solidFill>
                  <a:schemeClr val="accent6">
                    <a:lumMod val="75000"/>
                  </a:schemeClr>
                </a:solidFill>
              </a:rPr>
              <a:t>Counter-check simulations on the IT. Simulations on Q1a k-modulation circuit</a:t>
            </a:r>
          </a:p>
          <a:p>
            <a:pPr marL="342900" indent="-342900">
              <a:buFont typeface="+mj-lt"/>
              <a:buAutoNum type="alphaLcParenR"/>
            </a:pPr>
            <a:r>
              <a:rPr lang="en-US" sz="1600" dirty="0" smtClean="0">
                <a:solidFill>
                  <a:schemeClr val="accent6">
                    <a:lumMod val="75000"/>
                  </a:schemeClr>
                </a:solidFill>
              </a:rPr>
              <a:t>Bus-bars</a:t>
            </a:r>
          </a:p>
          <a:p>
            <a:pPr marL="342900" indent="-342900">
              <a:buFont typeface="+mj-lt"/>
              <a:buAutoNum type="alphaLcParenR"/>
            </a:pPr>
            <a:r>
              <a:rPr lang="en-US" sz="1600" dirty="0" smtClean="0">
                <a:solidFill>
                  <a:schemeClr val="accent6">
                    <a:lumMod val="75000"/>
                  </a:schemeClr>
                </a:solidFill>
              </a:rPr>
              <a:t>Circuit separators</a:t>
            </a:r>
          </a:p>
          <a:p>
            <a:pPr marL="342900" indent="-342900">
              <a:buFont typeface="+mj-lt"/>
              <a:buAutoNum type="alphaLcParenR"/>
            </a:pPr>
            <a:r>
              <a:rPr lang="en-US" sz="1600" dirty="0" smtClean="0">
                <a:solidFill>
                  <a:schemeClr val="accent6">
                    <a:lumMod val="75000"/>
                  </a:schemeClr>
                </a:solidFill>
              </a:rPr>
              <a:t>Cold diodes project</a:t>
            </a:r>
          </a:p>
          <a:p>
            <a:pPr marL="342900" indent="-342900">
              <a:buFont typeface="+mj-lt"/>
              <a:buAutoNum type="alphaLcParenR"/>
            </a:pPr>
            <a:r>
              <a:rPr lang="en-US" sz="1600" dirty="0" smtClean="0">
                <a:solidFill>
                  <a:schemeClr val="accent6">
                    <a:lumMod val="75000"/>
                  </a:schemeClr>
                </a:solidFill>
              </a:rPr>
              <a:t>Document co-authored by WP6a and MCF</a:t>
            </a:r>
          </a:p>
          <a:p>
            <a:pPr marL="342900" indent="-342900">
              <a:buFont typeface="+mj-lt"/>
              <a:buAutoNum type="alphaLcParenR"/>
            </a:pPr>
            <a:r>
              <a:rPr lang="en-US" sz="1600" dirty="0" smtClean="0">
                <a:solidFill>
                  <a:schemeClr val="accent6">
                    <a:lumMod val="75000"/>
                  </a:schemeClr>
                </a:solidFill>
              </a:rPr>
              <a:t>Current leads for the IT correctors</a:t>
            </a:r>
          </a:p>
        </p:txBody>
      </p:sp>
      <p:sp>
        <p:nvSpPr>
          <p:cNvPr id="6" name="Slide Number Placeholder 5"/>
          <p:cNvSpPr>
            <a:spLocks noGrp="1"/>
          </p:cNvSpPr>
          <p:nvPr>
            <p:ph type="sldNum" sz="quarter" idx="12"/>
          </p:nvPr>
        </p:nvSpPr>
        <p:spPr/>
        <p:txBody>
          <a:bodyPr/>
          <a:lstStyle/>
          <a:p>
            <a:fld id="{BFDCA1C4-9514-7B4F-976F-D92F7E296653}" type="slidenum">
              <a:rPr lang="fr-FR" smtClean="0"/>
              <a:pPr/>
              <a:t>6</a:t>
            </a:fld>
            <a:endParaRPr lang="fr-FR" dirty="0"/>
          </a:p>
        </p:txBody>
      </p:sp>
    </p:spTree>
    <p:extLst>
      <p:ext uri="{BB962C8B-B14F-4D97-AF65-F5344CB8AC3E}">
        <p14:creationId xmlns:p14="http://schemas.microsoft.com/office/powerpoint/2010/main" val="164995461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283718"/>
            <a:ext cx="7344816" cy="1225800"/>
          </a:xfrm>
        </p:spPr>
        <p:txBody>
          <a:bodyPr/>
          <a:lstStyle/>
          <a:p>
            <a:r>
              <a:rPr lang="en-US" dirty="0">
                <a:solidFill>
                  <a:schemeClr val="accent6">
                    <a:lumMod val="75000"/>
                  </a:schemeClr>
                </a:solidFill>
              </a:rPr>
              <a:t>2</a:t>
            </a:r>
            <a:r>
              <a:rPr lang="en-US" dirty="0" smtClean="0">
                <a:solidFill>
                  <a:schemeClr val="accent6">
                    <a:lumMod val="75000"/>
                  </a:schemeClr>
                </a:solidFill>
              </a:rPr>
              <a:t>.a) </a:t>
            </a:r>
            <a:r>
              <a:rPr lang="en-US" dirty="0">
                <a:solidFill>
                  <a:schemeClr val="accent6">
                    <a:lumMod val="75000"/>
                  </a:schemeClr>
                </a:solidFill>
              </a:rPr>
              <a:t>Counter-check simulations on the IT. Simulations on Q1a k-modulation circuit</a:t>
            </a:r>
          </a:p>
        </p:txBody>
      </p:sp>
      <p:sp>
        <p:nvSpPr>
          <p:cNvPr id="3" name="Footer Placeholder 2"/>
          <p:cNvSpPr>
            <a:spLocks noGrp="1"/>
          </p:cNvSpPr>
          <p:nvPr>
            <p:ph type="ftr" sz="quarter" idx="11"/>
          </p:nvPr>
        </p:nvSpPr>
        <p:spPr/>
        <p:txBody>
          <a:bodyPr/>
          <a:lstStyle/>
          <a:p>
            <a:r>
              <a:rPr lang="fr-FR"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dirty="0"/>
          </a:p>
        </p:txBody>
      </p:sp>
    </p:spTree>
    <p:extLst>
      <p:ext uri="{BB962C8B-B14F-4D97-AF65-F5344CB8AC3E}">
        <p14:creationId xmlns:p14="http://schemas.microsoft.com/office/powerpoint/2010/main" val="26497473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9228" y="195486"/>
            <a:ext cx="7920000" cy="540000"/>
          </a:xfrm>
        </p:spPr>
        <p:txBody>
          <a:bodyPr/>
          <a:lstStyle/>
          <a:p>
            <a:r>
              <a:rPr lang="en-US" sz="2400" dirty="0" smtClean="0"/>
              <a:t>Conclusions from simulations &amp; analysis in a nutshell</a:t>
            </a:r>
            <a:endParaRPr lang="en-US" sz="240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6" name="Espace réservé du pied de page 2"/>
          <p:cNvSpPr>
            <a:spLocks noGrp="1"/>
          </p:cNvSpPr>
          <p:nvPr>
            <p:ph type="ftr" sz="quarter" idx="11"/>
          </p:nvPr>
        </p:nvSpPr>
        <p:spPr>
          <a:xfrm>
            <a:off x="1678343" y="4767263"/>
            <a:ext cx="6573000" cy="270000"/>
          </a:xfrm>
        </p:spPr>
        <p:txBody>
          <a:bodyPr/>
          <a:lstStyle/>
          <a:p>
            <a:r>
              <a:rPr lang="fr-FR" noProof="0" dirty="0" smtClean="0"/>
              <a:t>Felix Rodriguez Mateos</a:t>
            </a:r>
            <a:endParaRPr lang="en-GB" noProof="0" dirty="0"/>
          </a:p>
        </p:txBody>
      </p:sp>
      <p:sp>
        <p:nvSpPr>
          <p:cNvPr id="4" name="TextBox 3"/>
          <p:cNvSpPr txBox="1"/>
          <p:nvPr/>
        </p:nvSpPr>
        <p:spPr>
          <a:xfrm>
            <a:off x="7747287" y="2274509"/>
            <a:ext cx="1008112" cy="646331"/>
          </a:xfrm>
          <a:prstGeom prst="rect">
            <a:avLst/>
          </a:prstGeom>
          <a:solidFill>
            <a:schemeClr val="accent3"/>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smtClean="0">
                <a:solidFill>
                  <a:schemeClr val="bg1"/>
                </a:solidFill>
              </a:rPr>
              <a:t>May 2017</a:t>
            </a:r>
            <a:endParaRPr lang="en-GB" dirty="0">
              <a:solidFill>
                <a:schemeClr val="bg1"/>
              </a:solidFill>
            </a:endParaRPr>
          </a:p>
        </p:txBody>
      </p:sp>
      <p:sp>
        <p:nvSpPr>
          <p:cNvPr id="8" name="Rectangle 7"/>
          <p:cNvSpPr/>
          <p:nvPr/>
        </p:nvSpPr>
        <p:spPr>
          <a:xfrm>
            <a:off x="899592" y="1003039"/>
            <a:ext cx="6246440" cy="3293209"/>
          </a:xfrm>
          <a:prstGeom prst="rect">
            <a:avLst/>
          </a:prstGeom>
        </p:spPr>
        <p:txBody>
          <a:bodyPr wrap="square">
            <a:spAutoFit/>
          </a:bodyPr>
          <a:lstStyle/>
          <a:p>
            <a:pPr marL="285750" indent="-285750" algn="just">
              <a:spcBef>
                <a:spcPts val="200"/>
              </a:spcBef>
              <a:spcAft>
                <a:spcPts val="200"/>
              </a:spcAft>
              <a:buFont typeface="Arial" panose="020B0604020202020204" pitchFamily="34" charset="0"/>
              <a:buChar char="•"/>
            </a:pPr>
            <a:r>
              <a:rPr lang="en-US" dirty="0" smtClean="0">
                <a:solidFill>
                  <a:schemeClr val="tx1">
                    <a:lumMod val="65000"/>
                    <a:lumOff val="35000"/>
                  </a:schemeClr>
                </a:solidFill>
              </a:rPr>
              <a:t>For </a:t>
            </a:r>
            <a:r>
              <a:rPr lang="en-US" b="1" dirty="0">
                <a:solidFill>
                  <a:schemeClr val="tx2"/>
                </a:solidFill>
              </a:rPr>
              <a:t>standard</a:t>
            </a:r>
            <a:r>
              <a:rPr lang="en-US" b="1" dirty="0">
                <a:solidFill>
                  <a:schemeClr val="tx1">
                    <a:lumMod val="65000"/>
                    <a:lumOff val="35000"/>
                  </a:schemeClr>
                </a:solidFill>
              </a:rPr>
              <a:t> </a:t>
            </a:r>
            <a:r>
              <a:rPr lang="en-US" dirty="0">
                <a:solidFill>
                  <a:schemeClr val="tx1">
                    <a:lumMod val="65000"/>
                    <a:lumOff val="35000"/>
                  </a:schemeClr>
                </a:solidFill>
              </a:rPr>
              <a:t>cases, over-currents can go up to 4.3 kA and 2.2 MIITs (approx. nominal and ultimate currents included) =&gt; </a:t>
            </a:r>
            <a:r>
              <a:rPr lang="en-US" b="1" u="sng" dirty="0">
                <a:solidFill>
                  <a:schemeClr val="tx2"/>
                </a:solidFill>
              </a:rPr>
              <a:t>5 kA</a:t>
            </a:r>
            <a:r>
              <a:rPr lang="en-US" b="1" dirty="0">
                <a:solidFill>
                  <a:schemeClr val="tx2"/>
                </a:solidFill>
              </a:rPr>
              <a:t> </a:t>
            </a:r>
            <a:r>
              <a:rPr lang="en-US" dirty="0">
                <a:solidFill>
                  <a:schemeClr val="tx1">
                    <a:lumMod val="65000"/>
                    <a:lumOff val="35000"/>
                  </a:schemeClr>
                </a:solidFill>
              </a:rPr>
              <a:t>current capability in </a:t>
            </a:r>
            <a:r>
              <a:rPr lang="en-US" dirty="0" err="1">
                <a:solidFill>
                  <a:schemeClr val="tx1">
                    <a:lumMod val="65000"/>
                    <a:lumOff val="35000"/>
                  </a:schemeClr>
                </a:solidFill>
              </a:rPr>
              <a:t>s.c.</a:t>
            </a:r>
            <a:r>
              <a:rPr lang="en-US" dirty="0">
                <a:solidFill>
                  <a:schemeClr val="tx1">
                    <a:lumMod val="65000"/>
                    <a:lumOff val="35000"/>
                  </a:schemeClr>
                </a:solidFill>
              </a:rPr>
              <a:t> would suffice for not quenching the conductors within the </a:t>
            </a:r>
            <a:r>
              <a:rPr lang="en-US" dirty="0" err="1">
                <a:solidFill>
                  <a:schemeClr val="tx1">
                    <a:lumMod val="65000"/>
                    <a:lumOff val="35000"/>
                  </a:schemeClr>
                </a:solidFill>
              </a:rPr>
              <a:t>s.c.</a:t>
            </a:r>
            <a:r>
              <a:rPr lang="en-US" dirty="0">
                <a:solidFill>
                  <a:schemeClr val="tx1">
                    <a:lumMod val="65000"/>
                    <a:lumOff val="35000"/>
                  </a:schemeClr>
                </a:solidFill>
              </a:rPr>
              <a:t> link</a:t>
            </a:r>
          </a:p>
          <a:p>
            <a:pPr marL="285750" indent="-285750" algn="just">
              <a:spcBef>
                <a:spcPts val="200"/>
              </a:spcBef>
              <a:spcAft>
                <a:spcPts val="200"/>
              </a:spcAft>
              <a:buFont typeface="Arial" panose="020B0604020202020204" pitchFamily="34" charset="0"/>
              <a:buChar char="•"/>
            </a:pPr>
            <a:r>
              <a:rPr lang="en-US" dirty="0" smtClean="0">
                <a:solidFill>
                  <a:schemeClr val="tx1">
                    <a:lumMod val="65000"/>
                    <a:lumOff val="35000"/>
                  </a:schemeClr>
                </a:solidFill>
              </a:rPr>
              <a:t>For </a:t>
            </a:r>
            <a:r>
              <a:rPr lang="en-US" dirty="0">
                <a:solidFill>
                  <a:schemeClr val="tx1">
                    <a:lumMod val="65000"/>
                    <a:lumOff val="35000"/>
                  </a:schemeClr>
                </a:solidFill>
              </a:rPr>
              <a:t>the </a:t>
            </a:r>
            <a:r>
              <a:rPr lang="en-US" b="1" dirty="0">
                <a:solidFill>
                  <a:schemeClr val="tx2"/>
                </a:solidFill>
              </a:rPr>
              <a:t>very conservative scenario</a:t>
            </a:r>
            <a:r>
              <a:rPr lang="en-US" dirty="0">
                <a:solidFill>
                  <a:schemeClr val="tx1">
                    <a:lumMod val="65000"/>
                    <a:lumOff val="35000"/>
                  </a:schemeClr>
                </a:solidFill>
              </a:rPr>
              <a:t>, those values could go up to </a:t>
            </a:r>
            <a:r>
              <a:rPr lang="en-US" b="1" dirty="0">
                <a:solidFill>
                  <a:schemeClr val="tx2"/>
                </a:solidFill>
              </a:rPr>
              <a:t>6.1 kA </a:t>
            </a:r>
            <a:r>
              <a:rPr lang="en-US" dirty="0">
                <a:solidFill>
                  <a:schemeClr val="tx1">
                    <a:lumMod val="65000"/>
                    <a:lumOff val="35000"/>
                  </a:schemeClr>
                </a:solidFill>
              </a:rPr>
              <a:t>(nominal) and </a:t>
            </a:r>
            <a:r>
              <a:rPr lang="en-US" b="1" dirty="0">
                <a:solidFill>
                  <a:schemeClr val="tx2"/>
                </a:solidFill>
              </a:rPr>
              <a:t>6.8 kA </a:t>
            </a:r>
            <a:r>
              <a:rPr lang="en-US" dirty="0">
                <a:solidFill>
                  <a:schemeClr val="tx1">
                    <a:lumMod val="65000"/>
                    <a:lumOff val="35000"/>
                  </a:schemeClr>
                </a:solidFill>
              </a:rPr>
              <a:t>(ultimate), and </a:t>
            </a:r>
            <a:r>
              <a:rPr lang="en-US" b="1" u="sng" dirty="0">
                <a:solidFill>
                  <a:schemeClr val="tx2"/>
                </a:solidFill>
              </a:rPr>
              <a:t>5 </a:t>
            </a:r>
            <a:r>
              <a:rPr lang="en-US" b="1" u="sng" dirty="0" err="1">
                <a:solidFill>
                  <a:schemeClr val="tx2"/>
                </a:solidFill>
              </a:rPr>
              <a:t>MIIts</a:t>
            </a:r>
            <a:r>
              <a:rPr lang="en-US" b="1" dirty="0">
                <a:solidFill>
                  <a:schemeClr val="tx2"/>
                </a:solidFill>
              </a:rPr>
              <a:t> </a:t>
            </a:r>
            <a:r>
              <a:rPr lang="en-US" dirty="0">
                <a:solidFill>
                  <a:schemeClr val="tx1">
                    <a:lumMod val="65000"/>
                    <a:lumOff val="35000"/>
                  </a:schemeClr>
                </a:solidFill>
              </a:rPr>
              <a:t>(nominal and ultimate approx</a:t>
            </a:r>
            <a:r>
              <a:rPr lang="en-US" dirty="0" smtClean="0">
                <a:solidFill>
                  <a:schemeClr val="tx1">
                    <a:lumMod val="65000"/>
                    <a:lumOff val="35000"/>
                  </a:schemeClr>
                </a:solidFill>
              </a:rPr>
              <a:t>.), these </a:t>
            </a:r>
            <a:r>
              <a:rPr lang="en-US" dirty="0">
                <a:solidFill>
                  <a:schemeClr val="tx1">
                    <a:lumMod val="65000"/>
                    <a:lumOff val="35000"/>
                  </a:schemeClr>
                </a:solidFill>
              </a:rPr>
              <a:t>numbers are obtained considering a full magnet suddenly quenching in its whole volume</a:t>
            </a:r>
          </a:p>
          <a:p>
            <a:pPr marL="285750" indent="-285750" algn="just">
              <a:spcBef>
                <a:spcPts val="200"/>
              </a:spcBef>
              <a:spcAft>
                <a:spcPts val="200"/>
              </a:spcAft>
              <a:buFont typeface="Arial" panose="020B0604020202020204" pitchFamily="34" charset="0"/>
              <a:buChar char="•"/>
            </a:pPr>
            <a:r>
              <a:rPr lang="en-US" b="1" dirty="0">
                <a:solidFill>
                  <a:schemeClr val="tx2"/>
                </a:solidFill>
              </a:rPr>
              <a:t>the analysis covers the whole spectrum of operating conditions, from low to ultimate current</a:t>
            </a:r>
          </a:p>
        </p:txBody>
      </p:sp>
      <p:sp>
        <p:nvSpPr>
          <p:cNvPr id="9" name="Rounded Rectangle 8"/>
          <p:cNvSpPr/>
          <p:nvPr/>
        </p:nvSpPr>
        <p:spPr>
          <a:xfrm>
            <a:off x="827584" y="915566"/>
            <a:ext cx="6480720" cy="3380682"/>
          </a:xfrm>
          <a:prstGeom prst="roundRect">
            <a:avLst>
              <a:gd name="adj" fmla="val 3789"/>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846608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Counter-check simulations </a:t>
            </a:r>
            <a:endParaRPr lang="en-GB" dirty="0"/>
          </a:p>
        </p:txBody>
      </p:sp>
      <p:sp>
        <p:nvSpPr>
          <p:cNvPr id="4" name="Footer Placeholder 3"/>
          <p:cNvSpPr>
            <a:spLocks noGrp="1"/>
          </p:cNvSpPr>
          <p:nvPr>
            <p:ph type="ftr" sz="quarter" idx="11"/>
          </p:nvPr>
        </p:nvSpPr>
        <p:spPr/>
        <p:txBody>
          <a:bodyPr/>
          <a:lstStyle/>
          <a:p>
            <a:r>
              <a:rPr lang="fr-FR" noProof="0" smtClean="0"/>
              <a:t>Felix Rodriguez Mateos</a:t>
            </a:r>
            <a:endParaRPr lang="en-GB" noProof="0"/>
          </a:p>
        </p:txBody>
      </p:sp>
      <p:grpSp>
        <p:nvGrpSpPr>
          <p:cNvPr id="5" name="Group 4"/>
          <p:cNvGrpSpPr/>
          <p:nvPr/>
        </p:nvGrpSpPr>
        <p:grpSpPr>
          <a:xfrm>
            <a:off x="107504" y="947020"/>
            <a:ext cx="6192688" cy="2376264"/>
            <a:chOff x="866318" y="570895"/>
            <a:chExt cx="7130970" cy="2847930"/>
          </a:xfrm>
        </p:grpSpPr>
        <p:pic>
          <p:nvPicPr>
            <p:cNvPr id="6" name="Picture 5"/>
            <p:cNvPicPr>
              <a:picLocks noChangeAspect="1"/>
            </p:cNvPicPr>
            <p:nvPr/>
          </p:nvPicPr>
          <p:blipFill>
            <a:blip r:embed="rId2"/>
            <a:stretch>
              <a:fillRect/>
            </a:stretch>
          </p:blipFill>
          <p:spPr>
            <a:xfrm>
              <a:off x="866318" y="570895"/>
              <a:ext cx="6883221" cy="2847930"/>
            </a:xfrm>
            <a:prstGeom prst="rect">
              <a:avLst/>
            </a:prstGeom>
          </p:spPr>
        </p:pic>
        <p:sp>
          <p:nvSpPr>
            <p:cNvPr id="7" name="Rectangle 6"/>
            <p:cNvSpPr/>
            <p:nvPr/>
          </p:nvSpPr>
          <p:spPr>
            <a:xfrm>
              <a:off x="1256656" y="2839001"/>
              <a:ext cx="449128" cy="470111"/>
            </a:xfrm>
            <a:prstGeom prst="rect">
              <a:avLst/>
            </a:prstGeom>
          </p:spPr>
          <p:txBody>
            <a:bodyPr wrap="non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A</a:t>
              </a:r>
              <a:endParaRPr lang="en-GB" sz="1350" dirty="0">
                <a:solidFill>
                  <a:srgbClr val="C00000"/>
                </a:solidFill>
                <a:latin typeface="Calibri"/>
                <a:ea typeface="SimSun" panose="02010600030101010101" pitchFamily="2" charset="-122"/>
              </a:endParaRPr>
            </a:p>
          </p:txBody>
        </p:sp>
        <p:sp>
          <p:nvSpPr>
            <p:cNvPr id="8" name="Rectangle 7"/>
            <p:cNvSpPr/>
            <p:nvPr/>
          </p:nvSpPr>
          <p:spPr>
            <a:xfrm>
              <a:off x="3329294" y="2839001"/>
              <a:ext cx="441526" cy="470111"/>
            </a:xfrm>
            <a:prstGeom prst="rect">
              <a:avLst/>
            </a:prstGeom>
          </p:spPr>
          <p:txBody>
            <a:bodyPr wrap="non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B</a:t>
              </a:r>
              <a:endParaRPr lang="en-GB" sz="1350" dirty="0">
                <a:solidFill>
                  <a:srgbClr val="C00000"/>
                </a:solidFill>
                <a:latin typeface="Calibri"/>
                <a:ea typeface="SimSun" panose="02010600030101010101" pitchFamily="2" charset="-122"/>
              </a:endParaRPr>
            </a:p>
          </p:txBody>
        </p:sp>
        <p:sp>
          <p:nvSpPr>
            <p:cNvPr id="9" name="Rectangle 8"/>
            <p:cNvSpPr/>
            <p:nvPr/>
          </p:nvSpPr>
          <p:spPr>
            <a:xfrm>
              <a:off x="4251559" y="2839001"/>
              <a:ext cx="438990" cy="470111"/>
            </a:xfrm>
            <a:prstGeom prst="rect">
              <a:avLst/>
            </a:prstGeom>
          </p:spPr>
          <p:txBody>
            <a:bodyPr wrap="non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C</a:t>
              </a:r>
              <a:endParaRPr lang="en-GB" sz="1350" dirty="0">
                <a:solidFill>
                  <a:srgbClr val="C00000"/>
                </a:solidFill>
                <a:latin typeface="Calibri"/>
                <a:ea typeface="SimSun" panose="02010600030101010101" pitchFamily="2" charset="-122"/>
              </a:endParaRPr>
            </a:p>
          </p:txBody>
        </p:sp>
        <p:sp>
          <p:nvSpPr>
            <p:cNvPr id="10" name="Rectangle 9"/>
            <p:cNvSpPr/>
            <p:nvPr/>
          </p:nvSpPr>
          <p:spPr>
            <a:xfrm>
              <a:off x="5173824" y="2835741"/>
              <a:ext cx="907182" cy="470111"/>
            </a:xfrm>
            <a:prstGeom prst="rect">
              <a:avLst/>
            </a:prstGeom>
          </p:spPr>
          <p:txBody>
            <a:bodyPr wrap="squar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D</a:t>
              </a:r>
              <a:endParaRPr lang="en-GB" sz="1350" dirty="0">
                <a:solidFill>
                  <a:srgbClr val="C00000"/>
                </a:solidFill>
                <a:latin typeface="Calibri"/>
                <a:ea typeface="SimSun" panose="02010600030101010101" pitchFamily="2" charset="-122"/>
              </a:endParaRPr>
            </a:p>
          </p:txBody>
        </p:sp>
        <p:sp>
          <p:nvSpPr>
            <p:cNvPr id="11" name="Rectangle 10"/>
            <p:cNvSpPr/>
            <p:nvPr/>
          </p:nvSpPr>
          <p:spPr>
            <a:xfrm>
              <a:off x="7090106" y="2835741"/>
              <a:ext cx="907182" cy="470111"/>
            </a:xfrm>
            <a:prstGeom prst="rect">
              <a:avLst/>
            </a:prstGeom>
          </p:spPr>
          <p:txBody>
            <a:bodyPr wrap="squar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E</a:t>
              </a:r>
              <a:endParaRPr lang="en-GB" sz="1350" dirty="0">
                <a:solidFill>
                  <a:srgbClr val="C00000"/>
                </a:solidFill>
                <a:latin typeface="Calibri"/>
                <a:ea typeface="SimSun" panose="02010600030101010101" pitchFamily="2" charset="-122"/>
              </a:endParaRPr>
            </a:p>
          </p:txBody>
        </p:sp>
        <p:sp>
          <p:nvSpPr>
            <p:cNvPr id="12" name="Rectangle 11"/>
            <p:cNvSpPr/>
            <p:nvPr/>
          </p:nvSpPr>
          <p:spPr>
            <a:xfrm>
              <a:off x="1511116" y="2571516"/>
              <a:ext cx="907182" cy="470111"/>
            </a:xfrm>
            <a:prstGeom prst="rect">
              <a:avLst/>
            </a:prstGeom>
          </p:spPr>
          <p:txBody>
            <a:bodyPr wrap="squar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sym typeface="Wingdings" panose="05000000000000000000" pitchFamily="2" charset="2"/>
                </a:rPr>
                <a:t>F</a:t>
              </a:r>
              <a:endParaRPr lang="en-GB" sz="1350" dirty="0">
                <a:solidFill>
                  <a:srgbClr val="C00000"/>
                </a:solidFill>
                <a:latin typeface="Calibri"/>
                <a:ea typeface="SimSun" panose="02010600030101010101" pitchFamily="2" charset="-122"/>
              </a:endParaRPr>
            </a:p>
          </p:txBody>
        </p:sp>
        <p:sp>
          <p:nvSpPr>
            <p:cNvPr id="13" name="Rectangle 12"/>
            <p:cNvSpPr/>
            <p:nvPr/>
          </p:nvSpPr>
          <p:spPr>
            <a:xfrm>
              <a:off x="2027174" y="1827475"/>
              <a:ext cx="1172296" cy="470112"/>
            </a:xfrm>
            <a:prstGeom prst="rect">
              <a:avLst/>
            </a:prstGeom>
          </p:spPr>
          <p:txBody>
            <a:bodyPr wrap="non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rPr>
                <a:t>Trim Q1</a:t>
              </a:r>
              <a:endParaRPr lang="en-GB" sz="1350" dirty="0">
                <a:solidFill>
                  <a:srgbClr val="C00000"/>
                </a:solidFill>
                <a:latin typeface="Calibri"/>
                <a:ea typeface="SimSun" panose="02010600030101010101" pitchFamily="2" charset="-122"/>
              </a:endParaRPr>
            </a:p>
          </p:txBody>
        </p:sp>
        <p:sp>
          <p:nvSpPr>
            <p:cNvPr id="14" name="Rectangle 13"/>
            <p:cNvSpPr/>
            <p:nvPr/>
          </p:nvSpPr>
          <p:spPr>
            <a:xfrm>
              <a:off x="5873781" y="1789815"/>
              <a:ext cx="1172296" cy="470112"/>
            </a:xfrm>
            <a:prstGeom prst="rect">
              <a:avLst/>
            </a:prstGeom>
          </p:spPr>
          <p:txBody>
            <a:bodyPr wrap="none">
              <a:spAutoFit/>
            </a:bodyPr>
            <a:lstStyle/>
            <a:p>
              <a:pPr defTabSz="685800" eaLnBrk="0" fontAlgn="base" hangingPunct="0">
                <a:spcBef>
                  <a:spcPct val="0"/>
                </a:spcBef>
                <a:spcAft>
                  <a:spcPct val="0"/>
                </a:spcAft>
              </a:pPr>
              <a:r>
                <a:rPr lang="en-US" sz="1350" dirty="0">
                  <a:solidFill>
                    <a:srgbClr val="C00000"/>
                  </a:solidFill>
                  <a:latin typeface="Calibri"/>
                  <a:ea typeface="SimSun" panose="02010600030101010101" pitchFamily="2" charset="-122"/>
                </a:rPr>
                <a:t>Trim Q3</a:t>
              </a:r>
              <a:endParaRPr lang="en-GB" sz="1350" dirty="0">
                <a:solidFill>
                  <a:srgbClr val="C00000"/>
                </a:solidFill>
                <a:latin typeface="Calibri"/>
                <a:ea typeface="SimSun" panose="02010600030101010101" pitchFamily="2" charset="-122"/>
              </a:endParaRPr>
            </a:p>
          </p:txBody>
        </p:sp>
      </p:grpSp>
      <p:graphicFrame>
        <p:nvGraphicFramePr>
          <p:cNvPr id="15" name="Table 14"/>
          <p:cNvGraphicFramePr>
            <a:graphicFrameLocks noGrp="1"/>
          </p:cNvGraphicFramePr>
          <p:nvPr>
            <p:extLst>
              <p:ext uri="{D42A27DB-BD31-4B8C-83A1-F6EECF244321}">
                <p14:modId xmlns:p14="http://schemas.microsoft.com/office/powerpoint/2010/main" val="4036599389"/>
              </p:ext>
            </p:extLst>
          </p:nvPr>
        </p:nvGraphicFramePr>
        <p:xfrm>
          <a:off x="107504" y="3446774"/>
          <a:ext cx="5588515" cy="1613517"/>
        </p:xfrm>
        <a:graphic>
          <a:graphicData uri="http://schemas.openxmlformats.org/drawingml/2006/table">
            <a:tbl>
              <a:tblPr firstRow="1" bandRow="1">
                <a:tableStyleId>{5C22544A-7EE6-4342-B048-85BDC9FD1C3A}</a:tableStyleId>
              </a:tblPr>
              <a:tblGrid>
                <a:gridCol w="1553405">
                  <a:extLst>
                    <a:ext uri="{9D8B030D-6E8A-4147-A177-3AD203B41FA5}">
                      <a16:colId xmlns="" xmlns:a16="http://schemas.microsoft.com/office/drawing/2014/main" val="20000"/>
                    </a:ext>
                  </a:extLst>
                </a:gridCol>
                <a:gridCol w="952441">
                  <a:extLst>
                    <a:ext uri="{9D8B030D-6E8A-4147-A177-3AD203B41FA5}">
                      <a16:colId xmlns="" xmlns:a16="http://schemas.microsoft.com/office/drawing/2014/main" val="20001"/>
                    </a:ext>
                  </a:extLst>
                </a:gridCol>
                <a:gridCol w="741804">
                  <a:extLst>
                    <a:ext uri="{9D8B030D-6E8A-4147-A177-3AD203B41FA5}">
                      <a16:colId xmlns="" xmlns:a16="http://schemas.microsoft.com/office/drawing/2014/main" val="20002"/>
                    </a:ext>
                  </a:extLst>
                </a:gridCol>
                <a:gridCol w="598043">
                  <a:extLst>
                    <a:ext uri="{9D8B030D-6E8A-4147-A177-3AD203B41FA5}">
                      <a16:colId xmlns="" xmlns:a16="http://schemas.microsoft.com/office/drawing/2014/main" val="20003"/>
                    </a:ext>
                  </a:extLst>
                </a:gridCol>
                <a:gridCol w="586118">
                  <a:extLst>
                    <a:ext uri="{9D8B030D-6E8A-4147-A177-3AD203B41FA5}">
                      <a16:colId xmlns="" xmlns:a16="http://schemas.microsoft.com/office/drawing/2014/main" val="20004"/>
                    </a:ext>
                  </a:extLst>
                </a:gridCol>
                <a:gridCol w="576480">
                  <a:extLst>
                    <a:ext uri="{9D8B030D-6E8A-4147-A177-3AD203B41FA5}">
                      <a16:colId xmlns="" xmlns:a16="http://schemas.microsoft.com/office/drawing/2014/main" val="20005"/>
                    </a:ext>
                  </a:extLst>
                </a:gridCol>
                <a:gridCol w="580224">
                  <a:extLst>
                    <a:ext uri="{9D8B030D-6E8A-4147-A177-3AD203B41FA5}">
                      <a16:colId xmlns="" xmlns:a16="http://schemas.microsoft.com/office/drawing/2014/main" val="20006"/>
                    </a:ext>
                  </a:extLst>
                </a:gridCol>
              </a:tblGrid>
              <a:tr h="655902">
                <a:tc>
                  <a:txBody>
                    <a:bodyPr/>
                    <a:lstStyle/>
                    <a:p>
                      <a:r>
                        <a:rPr lang="en-US" sz="1100" dirty="0" smtClean="0"/>
                        <a:t>Highest values</a:t>
                      </a:r>
                      <a:endParaRPr lang="en-GB" sz="1100" dirty="0"/>
                    </a:p>
                  </a:txBody>
                  <a:tcPr marL="68580" marR="68580" marT="34290" marB="34290"/>
                </a:tc>
                <a:tc>
                  <a:txBody>
                    <a:bodyPr/>
                    <a:lstStyle/>
                    <a:p>
                      <a:pPr algn="ctr"/>
                      <a:r>
                        <a:rPr lang="en-US" sz="1100" dirty="0" smtClean="0"/>
                        <a:t>Leads </a:t>
                      </a:r>
                    </a:p>
                    <a:p>
                      <a:pPr algn="ctr"/>
                      <a:r>
                        <a:rPr lang="en-US" sz="1100" dirty="0" smtClean="0"/>
                        <a:t>A /</a:t>
                      </a:r>
                      <a:r>
                        <a:rPr lang="en-US" sz="1100" baseline="0" dirty="0" smtClean="0"/>
                        <a:t> </a:t>
                      </a:r>
                      <a:r>
                        <a:rPr lang="en-US" sz="1100" dirty="0" smtClean="0"/>
                        <a:t>E</a:t>
                      </a:r>
                      <a:endParaRPr lang="en-GB" sz="1100" dirty="0"/>
                    </a:p>
                  </a:txBody>
                  <a:tcPr marL="68580" marR="68580" marT="34290" marB="34290"/>
                </a:tc>
                <a:tc>
                  <a:txBody>
                    <a:bodyPr/>
                    <a:lstStyle/>
                    <a:p>
                      <a:pPr algn="ctr"/>
                      <a:r>
                        <a:rPr lang="en-US" sz="1100" dirty="0" smtClean="0"/>
                        <a:t>Leads B / D</a:t>
                      </a:r>
                      <a:endParaRPr lang="en-GB" sz="1100" dirty="0"/>
                    </a:p>
                  </a:txBody>
                  <a:tcPr marL="68580" marR="68580" marT="34290" marB="34290"/>
                </a:tc>
                <a:tc>
                  <a:txBody>
                    <a:bodyPr/>
                    <a:lstStyle/>
                    <a:p>
                      <a:pPr algn="ctr"/>
                      <a:r>
                        <a:rPr lang="en-US" sz="1100" dirty="0" smtClean="0"/>
                        <a:t>Lead C</a:t>
                      </a:r>
                      <a:endParaRPr lang="en-GB" sz="1100" dirty="0"/>
                    </a:p>
                  </a:txBody>
                  <a:tcPr marL="68580" marR="68580" marT="34290" marB="34290"/>
                </a:tc>
                <a:tc>
                  <a:txBody>
                    <a:bodyPr/>
                    <a:lstStyle/>
                    <a:p>
                      <a:pPr algn="ctr"/>
                      <a:r>
                        <a:rPr lang="en-US" sz="1100" dirty="0" smtClean="0"/>
                        <a:t>Lead F</a:t>
                      </a:r>
                      <a:endParaRPr lang="en-GB" sz="1100" dirty="0"/>
                    </a:p>
                  </a:txBody>
                  <a:tcPr marL="68580" marR="68580" marT="34290" marB="34290"/>
                </a:tc>
                <a:tc>
                  <a:txBody>
                    <a:bodyPr/>
                    <a:lstStyle/>
                    <a:p>
                      <a:pPr algn="ctr"/>
                      <a:r>
                        <a:rPr lang="en-US" sz="1100" dirty="0" smtClean="0"/>
                        <a:t>Trim Q1</a:t>
                      </a:r>
                      <a:endParaRPr lang="en-GB" sz="1100" dirty="0"/>
                    </a:p>
                  </a:txBody>
                  <a:tcPr marL="68580" marR="68580" marT="34290" marB="34290"/>
                </a:tc>
                <a:tc>
                  <a:txBody>
                    <a:bodyPr/>
                    <a:lstStyle/>
                    <a:p>
                      <a:pPr algn="ctr"/>
                      <a:r>
                        <a:rPr lang="en-US" sz="1100" dirty="0" smtClean="0"/>
                        <a:t>Trim Q3</a:t>
                      </a:r>
                      <a:endParaRPr lang="en-GB" sz="1100" dirty="0"/>
                    </a:p>
                  </a:txBody>
                  <a:tcPr marL="68580" marR="68580" marT="34290" marB="34290"/>
                </a:tc>
                <a:extLst>
                  <a:ext uri="{0D108BD9-81ED-4DB2-BD59-A6C34878D82A}">
                    <a16:rowId xmlns="" xmlns:a16="http://schemas.microsoft.com/office/drawing/2014/main" val="10000"/>
                  </a:ext>
                </a:extLst>
              </a:tr>
              <a:tr h="319205">
                <a:tc>
                  <a:txBody>
                    <a:bodyPr/>
                    <a:lstStyle/>
                    <a:p>
                      <a:r>
                        <a:rPr lang="en-US" sz="1100" dirty="0" smtClean="0"/>
                        <a:t>Current</a:t>
                      </a:r>
                      <a:r>
                        <a:rPr lang="en-US" sz="1100" baseline="0" dirty="0" smtClean="0"/>
                        <a:t> [kA]</a:t>
                      </a:r>
                      <a:endParaRPr lang="en-GB" sz="1100" dirty="0"/>
                    </a:p>
                  </a:txBody>
                  <a:tcPr marL="68580" marR="68580" marT="34290" marB="34290"/>
                </a:tc>
                <a:tc>
                  <a:txBody>
                    <a:bodyPr/>
                    <a:lstStyle/>
                    <a:p>
                      <a:pPr algn="ctr"/>
                      <a:r>
                        <a:rPr lang="en-US" sz="1100" dirty="0" smtClean="0"/>
                        <a:t>17.8</a:t>
                      </a:r>
                      <a:endParaRPr lang="en-GB" sz="1100" dirty="0"/>
                    </a:p>
                  </a:txBody>
                  <a:tcPr marL="68580" marR="68580" marT="34290" marB="34290"/>
                </a:tc>
                <a:tc>
                  <a:txBody>
                    <a:bodyPr/>
                    <a:lstStyle/>
                    <a:p>
                      <a:pPr algn="ctr"/>
                      <a:r>
                        <a:rPr lang="en-US" sz="1100" dirty="0" smtClean="0"/>
                        <a:t>6.1</a:t>
                      </a:r>
                      <a:endParaRPr lang="en-GB" sz="1100" dirty="0"/>
                    </a:p>
                  </a:txBody>
                  <a:tcPr marL="68580" marR="68580" marT="34290" marB="34290"/>
                </a:tc>
                <a:tc>
                  <a:txBody>
                    <a:bodyPr/>
                    <a:lstStyle/>
                    <a:p>
                      <a:pPr algn="ctr"/>
                      <a:r>
                        <a:rPr lang="en-US" sz="1100" dirty="0" smtClean="0"/>
                        <a:t>4.3</a:t>
                      </a:r>
                      <a:endParaRPr lang="en-GB" sz="1100" dirty="0"/>
                    </a:p>
                  </a:txBody>
                  <a:tcPr marL="68580" marR="68580" marT="34290" marB="34290"/>
                </a:tc>
                <a:tc>
                  <a:txBody>
                    <a:bodyPr/>
                    <a:lstStyle/>
                    <a:p>
                      <a:pPr algn="ctr"/>
                      <a:r>
                        <a:rPr lang="en-US" sz="1100" dirty="0" smtClean="0"/>
                        <a:t>4.1</a:t>
                      </a:r>
                      <a:endParaRPr lang="en-GB" sz="1100" dirty="0"/>
                    </a:p>
                  </a:txBody>
                  <a:tcPr marL="68580" marR="68580" marT="34290" marB="34290"/>
                </a:tc>
                <a:tc>
                  <a:txBody>
                    <a:bodyPr/>
                    <a:lstStyle/>
                    <a:p>
                      <a:pPr algn="ctr"/>
                      <a:r>
                        <a:rPr lang="en-US" sz="1100" dirty="0" smtClean="0"/>
                        <a:t>5.1</a:t>
                      </a:r>
                      <a:endParaRPr lang="en-GB" sz="1100" dirty="0"/>
                    </a:p>
                  </a:txBody>
                  <a:tcPr marL="68580" marR="68580" marT="34290" marB="34290"/>
                </a:tc>
                <a:tc>
                  <a:txBody>
                    <a:bodyPr/>
                    <a:lstStyle/>
                    <a:p>
                      <a:pPr algn="ctr"/>
                      <a:r>
                        <a:rPr lang="en-US" sz="1100" dirty="0" smtClean="0"/>
                        <a:t>4.2</a:t>
                      </a:r>
                      <a:endParaRPr lang="en-GB" sz="1100" dirty="0"/>
                    </a:p>
                  </a:txBody>
                  <a:tcPr marL="68580" marR="68580" marT="34290" marB="34290"/>
                </a:tc>
                <a:extLst>
                  <a:ext uri="{0D108BD9-81ED-4DB2-BD59-A6C34878D82A}">
                    <a16:rowId xmlns="" xmlns:a16="http://schemas.microsoft.com/office/drawing/2014/main" val="10001"/>
                  </a:ext>
                </a:extLst>
              </a:tr>
              <a:tr h="319205">
                <a:tc>
                  <a:txBody>
                    <a:bodyPr/>
                    <a:lstStyle/>
                    <a:p>
                      <a:r>
                        <a:rPr lang="en-US" sz="1100" dirty="0" smtClean="0"/>
                        <a:t>Ramp rate kA/s</a:t>
                      </a:r>
                      <a:endParaRPr lang="en-GB" sz="1100" dirty="0"/>
                    </a:p>
                  </a:txBody>
                  <a:tcPr marL="68580" marR="68580" marT="34290" marB="34290"/>
                </a:tc>
                <a:tc>
                  <a:txBody>
                    <a:bodyPr/>
                    <a:lstStyle/>
                    <a:p>
                      <a:pPr algn="ctr"/>
                      <a:r>
                        <a:rPr lang="en-US" sz="1100" dirty="0" smtClean="0"/>
                        <a:t>250</a:t>
                      </a:r>
                      <a:endParaRPr lang="en-GB" sz="1100" dirty="0"/>
                    </a:p>
                  </a:txBody>
                  <a:tcPr marL="68580" marR="68580" marT="34290" marB="34290"/>
                </a:tc>
                <a:tc>
                  <a:txBody>
                    <a:bodyPr/>
                    <a:lstStyle/>
                    <a:p>
                      <a:pPr algn="ctr"/>
                      <a:r>
                        <a:rPr lang="en-US" sz="1100" dirty="0" smtClean="0"/>
                        <a:t>170</a:t>
                      </a:r>
                      <a:endParaRPr lang="en-GB" sz="1100" dirty="0"/>
                    </a:p>
                  </a:txBody>
                  <a:tcPr marL="68580" marR="68580" marT="34290" marB="34290"/>
                </a:tc>
                <a:tc>
                  <a:txBody>
                    <a:bodyPr/>
                    <a:lstStyle/>
                    <a:p>
                      <a:pPr algn="ctr"/>
                      <a:r>
                        <a:rPr lang="en-US" sz="1100" dirty="0" smtClean="0"/>
                        <a:t>100</a:t>
                      </a:r>
                      <a:endParaRPr lang="en-GB" sz="1100" dirty="0"/>
                    </a:p>
                  </a:txBody>
                  <a:tcPr marL="68580" marR="68580" marT="34290" marB="34290"/>
                </a:tc>
                <a:tc>
                  <a:txBody>
                    <a:bodyPr/>
                    <a:lstStyle/>
                    <a:p>
                      <a:pPr algn="ctr"/>
                      <a:r>
                        <a:rPr lang="en-US" sz="1100" dirty="0" smtClean="0"/>
                        <a:t>70</a:t>
                      </a:r>
                      <a:endParaRPr lang="en-GB" sz="1100" dirty="0"/>
                    </a:p>
                  </a:txBody>
                  <a:tcPr marL="68580" marR="68580" marT="34290" marB="34290"/>
                </a:tc>
                <a:tc>
                  <a:txBody>
                    <a:bodyPr/>
                    <a:lstStyle/>
                    <a:p>
                      <a:pPr algn="ctr"/>
                      <a:r>
                        <a:rPr lang="en-US" sz="1100" dirty="0" smtClean="0"/>
                        <a:t>160</a:t>
                      </a:r>
                      <a:endParaRPr lang="en-GB" sz="1100" dirty="0"/>
                    </a:p>
                  </a:txBody>
                  <a:tcPr marL="68580" marR="68580" marT="34290" marB="34290"/>
                </a:tc>
                <a:tc>
                  <a:txBody>
                    <a:bodyPr/>
                    <a:lstStyle/>
                    <a:p>
                      <a:pPr algn="ctr"/>
                      <a:r>
                        <a:rPr lang="en-US" sz="1100" dirty="0" smtClean="0"/>
                        <a:t>160</a:t>
                      </a:r>
                      <a:endParaRPr lang="en-GB" sz="1100" dirty="0"/>
                    </a:p>
                  </a:txBody>
                  <a:tcPr marL="68580" marR="68580" marT="34290" marB="34290"/>
                </a:tc>
                <a:extLst>
                  <a:ext uri="{0D108BD9-81ED-4DB2-BD59-A6C34878D82A}">
                    <a16:rowId xmlns="" xmlns:a16="http://schemas.microsoft.com/office/drawing/2014/main" val="10002"/>
                  </a:ext>
                </a:extLst>
              </a:tr>
              <a:tr h="319205">
                <a:tc>
                  <a:txBody>
                    <a:bodyPr/>
                    <a:lstStyle/>
                    <a:p>
                      <a:r>
                        <a:rPr lang="en-US" sz="1100" dirty="0" smtClean="0"/>
                        <a:t>MIITs</a:t>
                      </a:r>
                      <a:endParaRPr lang="en-GB" sz="1100" dirty="0"/>
                    </a:p>
                  </a:txBody>
                  <a:tcPr marL="68580" marR="68580" marT="34290" marB="34290"/>
                </a:tc>
                <a:tc>
                  <a:txBody>
                    <a:bodyPr/>
                    <a:lstStyle/>
                    <a:p>
                      <a:pPr algn="ctr"/>
                      <a:r>
                        <a:rPr lang="en-US" sz="1100" dirty="0" smtClean="0"/>
                        <a:t>32.6</a:t>
                      </a:r>
                      <a:endParaRPr lang="en-GB" sz="1100" dirty="0"/>
                    </a:p>
                  </a:txBody>
                  <a:tcPr marL="68580" marR="68580" marT="34290" marB="34290"/>
                </a:tc>
                <a:tc>
                  <a:txBody>
                    <a:bodyPr/>
                    <a:lstStyle/>
                    <a:p>
                      <a:pPr algn="ctr"/>
                      <a:r>
                        <a:rPr lang="en-US" sz="1100" dirty="0" smtClean="0"/>
                        <a:t>3.8</a:t>
                      </a:r>
                      <a:endParaRPr lang="en-GB" sz="1100" dirty="0"/>
                    </a:p>
                  </a:txBody>
                  <a:tcPr marL="68580" marR="68580" marT="34290" marB="34290"/>
                </a:tc>
                <a:tc>
                  <a:txBody>
                    <a:bodyPr/>
                    <a:lstStyle/>
                    <a:p>
                      <a:pPr algn="ctr"/>
                      <a:r>
                        <a:rPr lang="en-US" sz="1100" dirty="0" smtClean="0"/>
                        <a:t>1.9</a:t>
                      </a:r>
                      <a:endParaRPr lang="en-GB" sz="1100" dirty="0"/>
                    </a:p>
                  </a:txBody>
                  <a:tcPr marL="68580" marR="68580" marT="34290" marB="34290"/>
                </a:tc>
                <a:tc>
                  <a:txBody>
                    <a:bodyPr/>
                    <a:lstStyle/>
                    <a:p>
                      <a:pPr algn="ctr"/>
                      <a:r>
                        <a:rPr lang="en-US" sz="1100" dirty="0" smtClean="0"/>
                        <a:t>1.5</a:t>
                      </a:r>
                      <a:endParaRPr lang="en-GB" sz="1100" dirty="0"/>
                    </a:p>
                  </a:txBody>
                  <a:tcPr marL="68580" marR="68580" marT="34290" marB="34290"/>
                </a:tc>
                <a:tc>
                  <a:txBody>
                    <a:bodyPr/>
                    <a:lstStyle/>
                    <a:p>
                      <a:pPr algn="ctr"/>
                      <a:r>
                        <a:rPr lang="en-US" sz="1100" dirty="0" smtClean="0"/>
                        <a:t>2.9</a:t>
                      </a:r>
                      <a:endParaRPr lang="en-GB" sz="1100" dirty="0"/>
                    </a:p>
                  </a:txBody>
                  <a:tcPr marL="68580" marR="68580" marT="34290" marB="34290"/>
                </a:tc>
                <a:tc>
                  <a:txBody>
                    <a:bodyPr/>
                    <a:lstStyle/>
                    <a:p>
                      <a:pPr algn="ctr"/>
                      <a:r>
                        <a:rPr lang="en-US" sz="1100" dirty="0" smtClean="0"/>
                        <a:t>1.9</a:t>
                      </a:r>
                      <a:endParaRPr lang="en-GB" sz="1100" dirty="0"/>
                    </a:p>
                  </a:txBody>
                  <a:tcPr marL="68580" marR="68580" marT="34290" marB="34290"/>
                </a:tc>
                <a:extLst>
                  <a:ext uri="{0D108BD9-81ED-4DB2-BD59-A6C34878D82A}">
                    <a16:rowId xmlns="" xmlns:a16="http://schemas.microsoft.com/office/drawing/2014/main" val="10003"/>
                  </a:ext>
                </a:extLst>
              </a:tr>
            </a:tbl>
          </a:graphicData>
        </a:graphic>
      </p:graphicFrame>
      <p:sp>
        <p:nvSpPr>
          <p:cNvPr id="16" name="Rectangle 15"/>
          <p:cNvSpPr/>
          <p:nvPr/>
        </p:nvSpPr>
        <p:spPr>
          <a:xfrm>
            <a:off x="5724128" y="3807287"/>
            <a:ext cx="3384376" cy="95410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GB" sz="1400" dirty="0">
                <a:solidFill>
                  <a:schemeClr val="tx1">
                    <a:lumMod val="65000"/>
                    <a:lumOff val="35000"/>
                  </a:schemeClr>
                </a:solidFill>
                <a:latin typeface="Arial" panose="020B0604020202020204" pitchFamily="34" charset="0"/>
              </a:rPr>
              <a:t>Generally </a:t>
            </a:r>
            <a:r>
              <a:rPr lang="en-GB" sz="1400" b="1" dirty="0">
                <a:solidFill>
                  <a:schemeClr val="tx2"/>
                </a:solidFill>
                <a:latin typeface="Arial" panose="020B0604020202020204" pitchFamily="34" charset="0"/>
              </a:rPr>
              <a:t>consistent results</a:t>
            </a:r>
            <a:r>
              <a:rPr lang="en-GB" sz="1400" dirty="0">
                <a:solidFill>
                  <a:schemeClr val="tx2"/>
                </a:solidFill>
                <a:latin typeface="Arial" panose="020B0604020202020204" pitchFamily="34" charset="0"/>
              </a:rPr>
              <a:t> </a:t>
            </a:r>
            <a:r>
              <a:rPr lang="en-GB" sz="1400" dirty="0">
                <a:solidFill>
                  <a:schemeClr val="tx1">
                    <a:lumMod val="65000"/>
                    <a:lumOff val="35000"/>
                  </a:schemeClr>
                </a:solidFill>
                <a:latin typeface="Arial" panose="020B0604020202020204" pitchFamily="34" charset="0"/>
              </a:rPr>
              <a:t>compared to previous TALES calculations (Some </a:t>
            </a:r>
          </a:p>
          <a:p>
            <a:r>
              <a:rPr lang="en-GB" sz="1400" dirty="0">
                <a:solidFill>
                  <a:schemeClr val="tx1">
                    <a:lumMod val="65000"/>
                    <a:lumOff val="35000"/>
                  </a:schemeClr>
                </a:solidFill>
                <a:latin typeface="Arial" panose="020B0604020202020204" pitchFamily="34" charset="0"/>
              </a:rPr>
              <a:t>differences due to circuit modification / starting assumptions)</a:t>
            </a:r>
            <a:endParaRPr lang="en-GB" sz="1400" dirty="0">
              <a:solidFill>
                <a:schemeClr val="tx1">
                  <a:lumMod val="65000"/>
                  <a:lumOff val="35000"/>
                </a:schemeClr>
              </a:solidFill>
              <a:effectLst/>
              <a:latin typeface="Arial" panose="020B0604020202020204" pitchFamily="34" charset="0"/>
            </a:endParaRPr>
          </a:p>
        </p:txBody>
      </p:sp>
      <p:sp>
        <p:nvSpPr>
          <p:cNvPr id="17" name="Rectangle 16"/>
          <p:cNvSpPr/>
          <p:nvPr/>
        </p:nvSpPr>
        <p:spPr>
          <a:xfrm>
            <a:off x="6300192" y="915245"/>
            <a:ext cx="2376264" cy="289310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400" b="1" u="sng" dirty="0" smtClean="0">
                <a:solidFill>
                  <a:schemeClr val="tx1">
                    <a:lumMod val="65000"/>
                    <a:lumOff val="35000"/>
                  </a:schemeClr>
                </a:solidFill>
                <a:sym typeface="Wingdings" panose="05000000000000000000" pitchFamily="2" charset="2"/>
              </a:rPr>
              <a:t>Assumptions</a:t>
            </a:r>
          </a:p>
          <a:p>
            <a:pPr marL="285750" indent="-285750">
              <a:buFont typeface="Arial" panose="020B0604020202020204" pitchFamily="34" charset="0"/>
              <a:buChar char="•"/>
            </a:pPr>
            <a:r>
              <a:rPr lang="en-US" sz="1400" b="1" dirty="0" smtClean="0">
                <a:solidFill>
                  <a:schemeClr val="tx2"/>
                </a:solidFill>
                <a:sym typeface="Wingdings" panose="05000000000000000000" pitchFamily="2" charset="2"/>
              </a:rPr>
              <a:t>Maximum </a:t>
            </a:r>
            <a:r>
              <a:rPr lang="en-US" sz="1400" b="1" dirty="0">
                <a:solidFill>
                  <a:schemeClr val="tx2"/>
                </a:solidFill>
                <a:sym typeface="Wingdings" panose="05000000000000000000" pitchFamily="2" charset="2"/>
              </a:rPr>
              <a:t>current, ramp rate, and MIITS evaluated under different scenarios </a:t>
            </a:r>
            <a:r>
              <a:rPr lang="en-US" sz="1400" dirty="0">
                <a:solidFill>
                  <a:schemeClr val="tx1">
                    <a:lumMod val="65000"/>
                    <a:lumOff val="35000"/>
                  </a:schemeClr>
                </a:solidFill>
                <a:sym typeface="Wingdings" panose="05000000000000000000" pitchFamily="2" charset="2"/>
              </a:rPr>
              <a:t>(Reference cases provided by </a:t>
            </a:r>
            <a:r>
              <a:rPr lang="en-US" sz="1400" dirty="0" smtClean="0">
                <a:solidFill>
                  <a:schemeClr val="tx1">
                    <a:lumMod val="65000"/>
                    <a:lumOff val="35000"/>
                  </a:schemeClr>
                </a:solidFill>
                <a:sym typeface="Wingdings" panose="05000000000000000000" pitchFamily="2" charset="2"/>
              </a:rPr>
              <a:t>E </a:t>
            </a:r>
            <a:r>
              <a:rPr lang="en-US" sz="1400" dirty="0" err="1" smtClean="0">
                <a:solidFill>
                  <a:schemeClr val="tx1">
                    <a:lumMod val="65000"/>
                    <a:lumOff val="35000"/>
                  </a:schemeClr>
                </a:solidFill>
                <a:sym typeface="Wingdings" panose="05000000000000000000" pitchFamily="2" charset="2"/>
              </a:rPr>
              <a:t>Ravaioli</a:t>
            </a:r>
            <a:r>
              <a:rPr lang="en-US" sz="1400" dirty="0">
                <a:solidFill>
                  <a:schemeClr val="tx1">
                    <a:lumMod val="65000"/>
                    <a:lumOff val="35000"/>
                  </a:schemeClr>
                </a:solidFill>
                <a:sym typeface="Wingdings" panose="05000000000000000000" pitchFamily="2" charset="2"/>
              </a:rPr>
              <a:t>)</a:t>
            </a:r>
          </a:p>
          <a:p>
            <a:pPr marL="285750" indent="-285750">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Regular quench: </a:t>
            </a:r>
            <a:r>
              <a:rPr lang="en-US" sz="1400" b="1" dirty="0">
                <a:solidFill>
                  <a:schemeClr val="tx2"/>
                </a:solidFill>
                <a:sym typeface="Wingdings" panose="05000000000000000000" pitchFamily="2" charset="2"/>
              </a:rPr>
              <a:t>Detection + validation time = 15 </a:t>
            </a:r>
            <a:r>
              <a:rPr lang="en-US" sz="1400" b="1" dirty="0" err="1">
                <a:solidFill>
                  <a:schemeClr val="tx2"/>
                </a:solidFill>
                <a:sym typeface="Wingdings" panose="05000000000000000000" pitchFamily="2" charset="2"/>
              </a:rPr>
              <a:t>ms</a:t>
            </a:r>
            <a:endParaRPr lang="en-US" sz="1400" b="1" dirty="0">
              <a:solidFill>
                <a:schemeClr val="tx2"/>
              </a:solidFill>
              <a:sym typeface="Wingdings" panose="05000000000000000000" pitchFamily="2" charset="2"/>
            </a:endParaRPr>
          </a:p>
          <a:p>
            <a:pPr marL="285750" indent="-285750">
              <a:buFont typeface="Arial" panose="020B0604020202020204" pitchFamily="34" charset="0"/>
              <a:buChar char="•"/>
            </a:pPr>
            <a:r>
              <a:rPr lang="en-US" sz="1400" dirty="0">
                <a:solidFill>
                  <a:schemeClr val="tx1">
                    <a:lumMod val="65000"/>
                    <a:lumOff val="35000"/>
                  </a:schemeClr>
                </a:solidFill>
                <a:sym typeface="Wingdings" panose="05000000000000000000" pitchFamily="2" charset="2"/>
              </a:rPr>
              <a:t>Global magnet quench: </a:t>
            </a:r>
            <a:r>
              <a:rPr lang="en-US" sz="1400" b="1" dirty="0">
                <a:solidFill>
                  <a:schemeClr val="tx2"/>
                </a:solidFill>
                <a:sym typeface="Wingdings" panose="05000000000000000000" pitchFamily="2" charset="2"/>
              </a:rPr>
              <a:t>Detection + validation time = 10 </a:t>
            </a:r>
            <a:r>
              <a:rPr lang="en-US" sz="1400" b="1" dirty="0" err="1" smtClean="0">
                <a:solidFill>
                  <a:schemeClr val="tx2"/>
                </a:solidFill>
                <a:sym typeface="Wingdings" panose="05000000000000000000" pitchFamily="2" charset="2"/>
              </a:rPr>
              <a:t>ms</a:t>
            </a:r>
            <a:endParaRPr lang="en-US" sz="1400" b="1" dirty="0" smtClean="0">
              <a:solidFill>
                <a:schemeClr val="tx2"/>
              </a:solidFill>
              <a:sym typeface="Wingdings" panose="05000000000000000000" pitchFamily="2" charset="2"/>
            </a:endParaRPr>
          </a:p>
        </p:txBody>
      </p:sp>
      <p:sp>
        <p:nvSpPr>
          <p:cNvPr id="18" name="TextBox 17"/>
          <p:cNvSpPr txBox="1"/>
          <p:nvPr/>
        </p:nvSpPr>
        <p:spPr>
          <a:xfrm>
            <a:off x="251520" y="177199"/>
            <a:ext cx="1008112" cy="646331"/>
          </a:xfrm>
          <a:prstGeom prst="rect">
            <a:avLst/>
          </a:prstGeom>
          <a:solidFill>
            <a:schemeClr val="accent3"/>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smtClean="0">
                <a:solidFill>
                  <a:schemeClr val="bg1"/>
                </a:solidFill>
              </a:rPr>
              <a:t>October 2017</a:t>
            </a:r>
            <a:endParaRPr lang="en-GB" dirty="0">
              <a:solidFill>
                <a:schemeClr val="bg1"/>
              </a:solidFill>
            </a:endParaRPr>
          </a:p>
        </p:txBody>
      </p:sp>
      <p:sp>
        <p:nvSpPr>
          <p:cNvPr id="19" name="Slide Number Placeholder 18"/>
          <p:cNvSpPr>
            <a:spLocks noGrp="1"/>
          </p:cNvSpPr>
          <p:nvPr>
            <p:ph type="sldNum" sz="quarter" idx="12"/>
          </p:nvPr>
        </p:nvSpPr>
        <p:spPr/>
        <p:txBody>
          <a:bodyPr/>
          <a:lstStyle/>
          <a:p>
            <a:fld id="{BFDCA1C4-9514-7B4F-976F-D92F7E296653}" type="slidenum">
              <a:rPr lang="fr-FR" smtClean="0"/>
              <a:pPr/>
              <a:t>9</a:t>
            </a:fld>
            <a:endParaRPr lang="fr-FR"/>
          </a:p>
        </p:txBody>
      </p:sp>
      <p:sp>
        <p:nvSpPr>
          <p:cNvPr id="3" name="TextBox 2"/>
          <p:cNvSpPr txBox="1"/>
          <p:nvPr/>
        </p:nvSpPr>
        <p:spPr>
          <a:xfrm>
            <a:off x="612000" y="947020"/>
            <a:ext cx="1069524" cy="307777"/>
          </a:xfrm>
          <a:prstGeom prst="rect">
            <a:avLst/>
          </a:prstGeom>
          <a:noFill/>
          <a:ln w="28575" cmpd="sng">
            <a:solidFill>
              <a:schemeClr val="tx1"/>
            </a:solidFill>
          </a:ln>
        </p:spPr>
        <p:txBody>
          <a:bodyPr wrap="none" rtlCol="0">
            <a:spAutoFit/>
          </a:bodyPr>
          <a:lstStyle/>
          <a:p>
            <a:r>
              <a:rPr lang="en-US" sz="1400" dirty="0" smtClean="0"/>
              <a:t>M. </a:t>
            </a:r>
            <a:r>
              <a:rPr lang="en-US" sz="1400" dirty="0" err="1" smtClean="0"/>
              <a:t>Mentink</a:t>
            </a:r>
            <a:endParaRPr lang="en-US" sz="1400" dirty="0"/>
          </a:p>
        </p:txBody>
      </p:sp>
    </p:spTree>
    <p:extLst>
      <p:ext uri="{BB962C8B-B14F-4D97-AF65-F5344CB8AC3E}">
        <p14:creationId xmlns:p14="http://schemas.microsoft.com/office/powerpoint/2010/main" val="223573180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5831</TotalTime>
  <Words>4713</Words>
  <Application>Microsoft Macintosh PowerPoint</Application>
  <PresentationFormat>On-screen Show (16:9)</PresentationFormat>
  <Paragraphs>836</Paragraphs>
  <Slides>53</Slides>
  <Notes>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Thème Office</vt:lpstr>
      <vt:lpstr>Engineering changes and advances in the HL-LHC s.c. circuits [since the last Internal Circuit Review in March 2017]</vt:lpstr>
      <vt:lpstr>Content</vt:lpstr>
      <vt:lpstr>Background</vt:lpstr>
      <vt:lpstr>Follow-ups after the review</vt:lpstr>
      <vt:lpstr>Open Issues &amp; Class of Uncertainty</vt:lpstr>
      <vt:lpstr>2) Changes to the IT</vt:lpstr>
      <vt:lpstr>2.a) Counter-check simulations on the IT. Simulations on Q1a k-modulation circuit</vt:lpstr>
      <vt:lpstr>Conclusions from simulations &amp; analysis in a nutshell</vt:lpstr>
      <vt:lpstr>Counter-check simulations </vt:lpstr>
      <vt:lpstr>Q1a k-modulation circuit simulations</vt:lpstr>
      <vt:lpstr>2.b) Bus-bars for the IT main circuit</vt:lpstr>
      <vt:lpstr>Circuit with Cold Diode Option </vt:lpstr>
      <vt:lpstr>Options to protect bus-bars</vt:lpstr>
      <vt:lpstr>Option 1 – Quench Protection Strategy</vt:lpstr>
      <vt:lpstr>Option 2 – Quench Protection Strategy</vt:lpstr>
      <vt:lpstr>Conclusions</vt:lpstr>
      <vt:lpstr>2.c) Circuit Separators</vt:lpstr>
      <vt:lpstr>Proposal for Separators for the IT Main Circuit</vt:lpstr>
      <vt:lpstr>Proposal for Separators for D1/D2/OCs</vt:lpstr>
      <vt:lpstr>2.d) Cold diodes project (Follow-up from internal circuit review)</vt:lpstr>
      <vt:lpstr>Radiation</vt:lpstr>
      <vt:lpstr>PowerPoint Presentation</vt:lpstr>
      <vt:lpstr>PowerPoint Presentation</vt:lpstr>
      <vt:lpstr>2.e) Document co-authored by WP6a and MCF</vt:lpstr>
      <vt:lpstr>Document co-authored by WP6a and MCF - IT</vt:lpstr>
      <vt:lpstr>2.f) HL-LHC IT correctors (120A-200A) current leads integration</vt:lpstr>
      <vt:lpstr>Current leads for the IT (12A-200A) correctors</vt:lpstr>
      <vt:lpstr>3) Changes to the MS</vt:lpstr>
      <vt:lpstr>Status</vt:lpstr>
      <vt:lpstr>Document co-authored by WP6a and MCF - MS</vt:lpstr>
      <vt:lpstr>4) Advancements on the 11T dipole</vt:lpstr>
      <vt:lpstr>4.a) 11T dipole interlock system</vt:lpstr>
      <vt:lpstr>Proposed implementation of 11T trim </vt:lpstr>
      <vt:lpstr>4.b) 11T dipole trim current leads</vt:lpstr>
      <vt:lpstr>11T dipole trim current leads</vt:lpstr>
      <vt:lpstr>Current leads actual design</vt:lpstr>
      <vt:lpstr>4.c) 11T dipole powering and protection document</vt:lpstr>
      <vt:lpstr>11T dipole powering and protection</vt:lpstr>
      <vt:lpstr>5) Conclusions</vt:lpstr>
      <vt:lpstr>Conclusions</vt:lpstr>
      <vt:lpstr>Thanks for your attention</vt:lpstr>
      <vt:lpstr>Spare slides</vt:lpstr>
      <vt:lpstr>Circuits Layout</vt:lpstr>
      <vt:lpstr>Inner triplet circuit</vt:lpstr>
      <vt:lpstr>Correctors for the IT main circuit</vt:lpstr>
      <vt:lpstr>Quadrupoles Q4, Q5 and Q6</vt:lpstr>
      <vt:lpstr>Q4, Q5 and Q6 correctors</vt:lpstr>
      <vt:lpstr>Q4, Q5 and Q6 correctors</vt:lpstr>
      <vt:lpstr>Dipoles D1, D2 and D2 correctors</vt:lpstr>
      <vt:lpstr>11T dipole</vt:lpstr>
      <vt:lpstr>3.e) Quantitative studies on alternative solutions (WP6b and WP7)</vt:lpstr>
      <vt:lpstr>Scheme of the three-cable configuration</vt:lpstr>
      <vt:lpstr>Scheme of the three-cable configuration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Felix Rodriguez Mateos</cp:lastModifiedBy>
  <cp:revision>179</cp:revision>
  <cp:lastPrinted>2017-10-26T12:28:36Z</cp:lastPrinted>
  <dcterms:created xsi:type="dcterms:W3CDTF">2016-02-11T10:47:23Z</dcterms:created>
  <dcterms:modified xsi:type="dcterms:W3CDTF">2017-11-02T13:46:09Z</dcterms:modified>
</cp:coreProperties>
</file>