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58" r:id="rId6"/>
  </p:sldMasterIdLst>
  <p:notesMasterIdLst>
    <p:notesMasterId r:id="rId19"/>
  </p:notesMasterIdLst>
  <p:handoutMasterIdLst>
    <p:handoutMasterId r:id="rId20"/>
  </p:handoutMasterIdLst>
  <p:sldIdLst>
    <p:sldId id="437" r:id="rId7"/>
    <p:sldId id="469" r:id="rId8"/>
    <p:sldId id="501" r:id="rId9"/>
    <p:sldId id="502" r:id="rId10"/>
    <p:sldId id="503" r:id="rId11"/>
    <p:sldId id="493" r:id="rId12"/>
    <p:sldId id="499" r:id="rId13"/>
    <p:sldId id="505" r:id="rId14"/>
    <p:sldId id="486" r:id="rId15"/>
    <p:sldId id="494" r:id="rId16"/>
    <p:sldId id="504" r:id="rId17"/>
    <p:sldId id="465" r:id="rId18"/>
  </p:sldIdLst>
  <p:sldSz cx="9906000" cy="6858000" type="A4"/>
  <p:notesSz cx="6797675" cy="987266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EAEAEA"/>
    <a:srgbClr val="90B8E9"/>
    <a:srgbClr val="EEEEEE"/>
    <a:srgbClr val="FF3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674" autoAdjust="0"/>
  </p:normalViewPr>
  <p:slideViewPr>
    <p:cSldViewPr>
      <p:cViewPr varScale="1">
        <p:scale>
          <a:sx n="124" d="100"/>
          <a:sy n="124" d="100"/>
        </p:scale>
        <p:origin x="93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85CCE-0940-C249-9796-69B9BAE2855C}" type="datetime1">
              <a:rPr lang="en-US" smtClean="0"/>
              <a:t>11/6/2017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2BB5-9E63-D044-AA93-3E2E066D91C1}" type="datetime1">
              <a:rPr lang="en-US" smtClean="0"/>
              <a:t>11/6/2017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3" y="4689840"/>
            <a:ext cx="5437510" cy="4441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0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63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3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16/06/2016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2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5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28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1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6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6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84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5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16/06/2016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2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1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04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8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52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16/06/2016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16/06/2016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November 2017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November 2017</a:t>
            </a:r>
            <a:endParaRPr lang="it-I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7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16/06/2016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November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2017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 smtClean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  <a:endParaRPr lang="en-US" sz="1900" b="1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  <p:sldLayoutId id="2147483657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D3D5-5103-2C48-89DF-7417138B4B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16/06/2016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November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71C12-FDFB-7B4D-8ECC-4709177199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838200"/>
            <a:ext cx="2836249" cy="2743200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943" y="1976437"/>
            <a:ext cx="8610599" cy="3052763"/>
          </a:xfrm>
        </p:spPr>
        <p:txBody>
          <a:bodyPr>
            <a:normAutofit fontScale="90000"/>
          </a:bodyPr>
          <a:lstStyle/>
          <a:p>
            <a:r>
              <a:rPr lang="fr-CH" b="1" u="sng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fr-CH" b="1" u="sng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Technical work packages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STATUS &amp; UPDATES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Organisation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Planning &amp; Budget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vs. Baseline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C. Colloca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91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err="1" smtClean="0"/>
              <a:t>BLDG</a:t>
            </a:r>
            <a:r>
              <a:rPr lang="fr-CH" dirty="0" smtClean="0"/>
              <a:t>. 573, 522 AND 574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555734"/>
              </p:ext>
            </p:extLst>
          </p:nvPr>
        </p:nvGraphicFramePr>
        <p:xfrm>
          <a:off x="872319" y="1332734"/>
          <a:ext cx="7203600" cy="158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42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97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UPGRADE/CHANGE</a:t>
                      </a:r>
                      <a:r>
                        <a:rPr lang="en-GB" sz="1500" baseline="0" dirty="0" smtClean="0"/>
                        <a:t> OF DESTINATION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</a:t>
                      </a:r>
                      <a:r>
                        <a:rPr lang="en-GB" sz="1500" baseline="0" dirty="0" smtClean="0"/>
                        <a:t> </a:t>
                      </a:r>
                      <a:r>
                        <a:rPr lang="en-GB" sz="1500" dirty="0" smtClean="0"/>
                        <a:t>225</a:t>
                      </a:r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 573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BLDG. 574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325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215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490337"/>
              </p:ext>
            </p:extLst>
          </p:nvPr>
        </p:nvGraphicFramePr>
        <p:xfrm>
          <a:off x="872319" y="3141968"/>
          <a:ext cx="7189513" cy="15411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189513">
                  <a:extLst>
                    <a:ext uri="{9D8B030D-6E8A-4147-A177-3AD203B41FA5}">
                      <a16:colId xmlns:a16="http://schemas.microsoft.com/office/drawing/2014/main" val="37072028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u="none" strike="noStrike" dirty="0">
                          <a:effectLst/>
                        </a:rPr>
                        <a:t>  </a:t>
                      </a:r>
                      <a:r>
                        <a:rPr lang="fr-FR" sz="1100" u="none" strike="noStrike" dirty="0" smtClean="0">
                          <a:effectLst/>
                        </a:rPr>
                        <a:t>*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These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estimates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take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into</a:t>
                      </a:r>
                      <a:r>
                        <a:rPr lang="fr-FR" sz="1100" u="none" strike="noStrike" dirty="0" smtClean="0">
                          <a:effectLst/>
                        </a:rPr>
                        <a:t> </a:t>
                      </a:r>
                      <a:r>
                        <a:rPr lang="fr-FR" sz="1100" u="none" strike="noStrike" dirty="0" err="1" smtClean="0">
                          <a:effectLst/>
                        </a:rPr>
                        <a:t>account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: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Building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work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Electricity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HVAC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IT</a:t>
                      </a:r>
                    </a:p>
                    <a:p>
                      <a:pPr marL="171450" indent="-171450" algn="l" fontAlgn="b">
                        <a:buFontTx/>
                        <a:buChar char="-"/>
                      </a:pPr>
                      <a:r>
                        <a:rPr lang="fr-FR" sz="1100" u="none" strike="noStrike" baseline="0" dirty="0" smtClean="0">
                          <a:effectLst/>
                        </a:rPr>
                        <a:t>Fire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detection</a:t>
                      </a: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171450" indent="-171450" algn="l" fontAlgn="b">
                        <a:buFontTx/>
                        <a:buChar char="-"/>
                      </a:pPr>
                      <a:endParaRPr lang="fr-FR" sz="1100" u="none" strike="noStrike" baseline="0" dirty="0" smtClean="0">
                        <a:effectLst/>
                      </a:endParaRPr>
                    </a:p>
                    <a:p>
                      <a:pPr marL="0" indent="0" algn="l" fontAlgn="b">
                        <a:buFontTx/>
                        <a:buNone/>
                      </a:pPr>
                      <a:r>
                        <a:rPr lang="fr-FR" sz="1100" u="none" strike="noStrike" baseline="0" dirty="0" err="1" smtClean="0">
                          <a:effectLst/>
                        </a:rPr>
                        <a:t>They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do not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take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into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account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fire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compartments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, sprinklers or smoking extraction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systems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(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risk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analysis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on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going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for </a:t>
                      </a:r>
                      <a:r>
                        <a:rPr lang="fr-FR" sz="1100" u="none" strike="noStrike" baseline="0" dirty="0" err="1" smtClean="0">
                          <a:effectLst/>
                        </a:rPr>
                        <a:t>bldg</a:t>
                      </a:r>
                      <a:r>
                        <a:rPr lang="fr-FR" sz="1100" u="none" strike="noStrike" baseline="0" dirty="0" smtClean="0">
                          <a:effectLst/>
                        </a:rPr>
                        <a:t> 225) </a:t>
                      </a:r>
                      <a:endParaRPr lang="fr-FR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27841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endParaRPr lang="fr-FR" sz="1100" b="1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56537636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762000" y="4917489"/>
            <a:ext cx="6014916" cy="9694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Planning on going</a:t>
            </a:r>
          </a:p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urrent estimated duration </a:t>
            </a:r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: 2 years from the </a:t>
            </a:r>
            <a:r>
              <a:rPr lang="en-GB" dirty="0" err="1" smtClean="0">
                <a:solidFill>
                  <a:schemeClr val="tx2">
                    <a:lumMod val="75000"/>
                  </a:schemeClr>
                </a:solidFill>
              </a:rPr>
              <a:t>IPP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 approval 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(if the new bldg. close to bldg. 184 is ‘postponed’)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253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9800" y="1905000"/>
            <a:ext cx="7467600" cy="3124200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chemeClr val="tx2">
                    <a:lumMod val="75000"/>
                  </a:schemeClr>
                </a:solidFill>
              </a:rPr>
              <a:t>Budget : 800 </a:t>
            </a:r>
            <a:r>
              <a:rPr lang="en-GB" dirty="0" err="1">
                <a:solidFill>
                  <a:schemeClr val="tx2">
                    <a:lumMod val="75000"/>
                  </a:schemeClr>
                </a:solidFill>
              </a:rPr>
              <a:t>kCHF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Duration </a:t>
            </a:r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: 2 years from the start of design</a:t>
            </a:r>
          </a:p>
          <a:p>
            <a:endParaRPr lang="en-GB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Constraints : one of ISR4 access condemned +</a:t>
            </a:r>
          </a:p>
          <a:p>
            <a:r>
              <a:rPr lang="en-GB" dirty="0" smtClean="0">
                <a:solidFill>
                  <a:schemeClr val="tx2">
                    <a:lumMod val="75000"/>
                  </a:schemeClr>
                </a:solidFill>
              </a:rPr>
              <a:t>parking reduction</a:t>
            </a:r>
          </a:p>
          <a:p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HSE/RP CONTROL </a:t>
            </a:r>
            <a:r>
              <a:rPr lang="fr-CH" dirty="0" err="1" smtClean="0"/>
              <a:t>BLDG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53154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40" y="4572000"/>
            <a:ext cx="1700961" cy="1700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90600"/>
            <a:ext cx="7429500" cy="3052763"/>
          </a:xfrm>
        </p:spPr>
        <p:txBody>
          <a:bodyPr>
            <a:normAutofit/>
          </a:bodyPr>
          <a:lstStyle/>
          <a:p>
            <a:r>
              <a:rPr lang="fr-CH" dirty="0" err="1" smtClean="0">
                <a:solidFill>
                  <a:schemeClr val="tx2">
                    <a:lumMod val="75000"/>
                  </a:schemeClr>
                </a:solidFill>
              </a:rPr>
              <a:t>THANK</a:t>
            </a: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 YOU</a:t>
            </a:r>
            <a:br>
              <a:rPr lang="fr-CH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FOR THE ATTENTION!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96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38818"/>
              </p:ext>
            </p:extLst>
          </p:nvPr>
        </p:nvGraphicFramePr>
        <p:xfrm>
          <a:off x="495300" y="1095856"/>
          <a:ext cx="8724900" cy="405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r>
                        <a:rPr lang="en-GB" dirty="0" smtClean="0"/>
                        <a:t>WORK PACKAGES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OWNER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TEAM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Civil engineering &amp; building </a:t>
                      </a: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work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C.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Colloca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rgbClr val="FF0000"/>
                          </a:solidFill>
                        </a:rPr>
                        <a:t>L. Maricalva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, R. Ortega SMB/SE</a:t>
                      </a:r>
                      <a:endParaRPr lang="en-GB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Electricity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J. Gomez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F. Vincent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HVAC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G. Rouge 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SMB/SE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Cranes &amp; handling/lifting </a:t>
                      </a:r>
                      <a:r>
                        <a:rPr lang="fr-CH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equipment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H. Lourenco EN/HE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S. Fumey </a:t>
                      </a:r>
                      <a:r>
                        <a:rPr lang="en-GB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EN</a:t>
                      </a:r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/HE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IT networks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L. Borakiewicz IT/CS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Access control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R.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GB" baseline="0" dirty="0" err="1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Nunes</a:t>
                      </a:r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N. Rama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Fire detection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D. Raffourt BE/ICS</a:t>
                      </a:r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3"/>
          <p:cNvSpPr txBox="1">
            <a:spLocks/>
          </p:cNvSpPr>
          <p:nvPr/>
        </p:nvSpPr>
        <p:spPr>
          <a:xfrm>
            <a:off x="1219200" y="7620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dirty="0" smtClean="0"/>
              <a:t>INFRASTRUCTURE </a:t>
            </a:r>
            <a:r>
              <a:rPr lang="fr-CH" dirty="0" err="1" smtClean="0"/>
              <a:t>WORK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0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6670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Crane support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extension ISR4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Cranes feeding &amp;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anticollision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system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New metallic doors (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bldg.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184)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ISR8L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plateform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Underground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galleries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waterproofing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(ISR2-3-5-6-7-8)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Ceiling, corbels, walls painting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(ISR5-6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Electricity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(ISR5-6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Fire detection (ISR5-6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Local urgent slab repairs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err="1" smtClean="0"/>
              <a:t>FINISHED</a:t>
            </a:r>
            <a:r>
              <a:rPr lang="fr-CH" sz="3000" dirty="0" smtClean="0"/>
              <a:t> </a:t>
            </a:r>
            <a:r>
              <a:rPr lang="fr-CH" sz="3000" dirty="0" err="1" smtClean="0"/>
              <a:t>WORK</a:t>
            </a:r>
            <a:r>
              <a:rPr lang="fr-CH" sz="3000" dirty="0" smtClean="0"/>
              <a:t> </a:t>
            </a:r>
            <a:r>
              <a:rPr lang="fr-CH" sz="3000" dirty="0" smtClean="0"/>
              <a:t>(</a:t>
            </a:r>
            <a:r>
              <a:rPr lang="fr-CH" sz="3000" dirty="0" err="1" smtClean="0"/>
              <a:t>JUNE</a:t>
            </a:r>
            <a:r>
              <a:rPr lang="fr-CH" sz="3000" dirty="0" smtClean="0"/>
              <a:t> </a:t>
            </a:r>
            <a:r>
              <a:rPr lang="fr-CH" sz="3000" dirty="0"/>
              <a:t>- </a:t>
            </a:r>
            <a:r>
              <a:rPr lang="fr-CH" sz="3000" dirty="0" err="1"/>
              <a:t>NOV</a:t>
            </a:r>
            <a:r>
              <a:rPr lang="fr-CH" sz="3000" dirty="0"/>
              <a:t> </a:t>
            </a:r>
            <a:r>
              <a:rPr lang="fr-CH" sz="3000" dirty="0" smtClean="0"/>
              <a:t>17)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44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Fire doors (ISR3, ISR4, ISR5, ISR6, ISR7)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External barrack installation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New meeting room &amp; changing rooms (bldg. 184)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New sanitary block (bldg. 184)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Electricity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(ISR4, bldg. 184)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Resin samples (ISR3, ISR5)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Floor sealing holes (ISR5, </a:t>
            </a:r>
            <a:r>
              <a:rPr lang="en-US" sz="2600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ISR7L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)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WORK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09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35814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HVAC : IT preparation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Infrastructure supports for HVAC : study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Replacement of metallic stairs (ISR2, ISR4, ISR8) : DO preparation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</a:t>
            </a:r>
            <a:r>
              <a:rPr lang="en-US" sz="2600" dirty="0" err="1">
                <a:solidFill>
                  <a:schemeClr val="accent1">
                    <a:lumMod val="50000"/>
                  </a:schemeClr>
                </a:solidFill>
              </a:rPr>
              <a:t>BLDG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 573, 574, 225: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budget &amp; planning on going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STUDIES</a:t>
            </a:r>
            <a:endParaRPr lang="en-GB" sz="3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3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8382000" cy="808816"/>
          </a:xfrm>
        </p:spPr>
        <p:txBody>
          <a:bodyPr vert="horz" lIns="95746" tIns="47874" rIns="95746" bIns="47874" rtlCol="0" anchor="ctr">
            <a:noAutofit/>
          </a:bodyPr>
          <a:lstStyle/>
          <a:p>
            <a:pPr algn="l"/>
            <a:r>
              <a:rPr lang="en-GB" sz="3000" dirty="0" smtClean="0"/>
              <a:t>CONDITIONAL PERIODS OF </a:t>
            </a:r>
            <a:r>
              <a:rPr lang="en-GB" sz="3000" dirty="0"/>
              <a:t>A</a:t>
            </a:r>
            <a:r>
              <a:rPr lang="en-GB" sz="3000" dirty="0" smtClean="0"/>
              <a:t>VAILABILITY</a:t>
            </a:r>
            <a:endParaRPr lang="en-GB" sz="3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0" y="6416675"/>
            <a:ext cx="231140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8" name="Picture 2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627"/>
          <a:stretch/>
        </p:blipFill>
        <p:spPr bwMode="auto">
          <a:xfrm>
            <a:off x="1001825" y="900883"/>
            <a:ext cx="8401310" cy="19315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ounded Rectangle 41"/>
          <p:cNvSpPr/>
          <p:nvPr/>
        </p:nvSpPr>
        <p:spPr>
          <a:xfrm>
            <a:off x="838201" y="3049545"/>
            <a:ext cx="8643841" cy="355473"/>
          </a:xfrm>
          <a:prstGeom prst="roundRect">
            <a:avLst/>
          </a:prstGeom>
          <a:solidFill>
            <a:sysClr val="window" lastClr="F0F0F0"/>
          </a:solidFill>
          <a:ln w="25400" cap="flat" cmpd="sng" algn="ctr">
            <a:solidFill>
              <a:sysClr val="window" lastClr="F0F0F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en-US" sz="1800" kern="0">
              <a:solidFill>
                <a:sysClr val="window" lastClr="F0F0F0"/>
              </a:solidFill>
              <a:latin typeface="Calibri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1391756" y="1055514"/>
            <a:ext cx="7828271" cy="1868323"/>
            <a:chOff x="1010755" y="1568937"/>
            <a:chExt cx="7828271" cy="1868323"/>
          </a:xfrm>
        </p:grpSpPr>
        <p:sp>
          <p:nvSpPr>
            <p:cNvPr id="29" name="TextBox 10"/>
            <p:cNvSpPr txBox="1"/>
            <p:nvPr/>
          </p:nvSpPr>
          <p:spPr>
            <a:xfrm rot="16200000">
              <a:off x="2113273" y="1649872"/>
              <a:ext cx="919080" cy="76385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S2 2022</a:t>
              </a: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0" name="TextBox 11"/>
            <p:cNvSpPr txBox="1"/>
            <p:nvPr/>
          </p:nvSpPr>
          <p:spPr>
            <a:xfrm rot="16200000">
              <a:off x="1140834" y="1470095"/>
              <a:ext cx="919083" cy="1123404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S2  2018</a:t>
              </a: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1" name="TextBox 8"/>
            <p:cNvSpPr txBox="1"/>
            <p:nvPr/>
          </p:nvSpPr>
          <p:spPr>
            <a:xfrm rot="16200000">
              <a:off x="4393928" y="1686272"/>
              <a:ext cx="943479" cy="7088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0F0F0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/>
                <a:t>S1 2017</a:t>
              </a:r>
            </a:p>
            <a:p>
              <a:endParaRPr lang="fr-CH" dirty="0"/>
            </a:p>
            <a:p>
              <a:endParaRPr lang="fr-CH" dirty="0"/>
            </a:p>
            <a:p>
              <a:endParaRPr lang="fr-CH" dirty="0"/>
            </a:p>
          </p:txBody>
        </p:sp>
        <p:sp>
          <p:nvSpPr>
            <p:cNvPr id="32" name="TextBox 9"/>
            <p:cNvSpPr txBox="1"/>
            <p:nvPr/>
          </p:nvSpPr>
          <p:spPr>
            <a:xfrm rot="16200000">
              <a:off x="2891803" y="1665739"/>
              <a:ext cx="915490" cy="738823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S1 2022</a:t>
              </a: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3" name="TextBox 13"/>
            <p:cNvSpPr txBox="1"/>
            <p:nvPr/>
          </p:nvSpPr>
          <p:spPr>
            <a:xfrm rot="16200000">
              <a:off x="5133908" y="1692841"/>
              <a:ext cx="933671" cy="69249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S2 2016</a:t>
              </a: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4" name="TextBox 12"/>
            <p:cNvSpPr txBox="1"/>
            <p:nvPr/>
          </p:nvSpPr>
          <p:spPr>
            <a:xfrm rot="16200000">
              <a:off x="7845141" y="1506589"/>
              <a:ext cx="925942" cy="1061829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S1 2021</a:t>
              </a: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fr-CH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5" name="TextBox 14"/>
            <p:cNvSpPr txBox="1"/>
            <p:nvPr/>
          </p:nvSpPr>
          <p:spPr>
            <a:xfrm rot="16200000">
              <a:off x="5755896" y="1799462"/>
              <a:ext cx="930175" cy="480315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0F0F0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/>
                <a:t>S2 2015</a:t>
              </a:r>
            </a:p>
          </p:txBody>
        </p:sp>
        <p:sp>
          <p:nvSpPr>
            <p:cNvPr id="37" name="TextBox 17"/>
            <p:cNvSpPr txBox="1"/>
            <p:nvPr/>
          </p:nvSpPr>
          <p:spPr>
            <a:xfrm rot="16200000">
              <a:off x="6875118" y="1633836"/>
              <a:ext cx="933513" cy="810356"/>
            </a:xfrm>
            <a:prstGeom prst="rect">
              <a:avLst/>
            </a:prstGeom>
            <a:solidFill>
              <a:srgbClr val="4F81BD"/>
            </a:solidFill>
            <a:ln>
              <a:noFill/>
            </a:ln>
            <a:effectLst/>
          </p:spPr>
          <p:txBody>
            <a:bodyPr wrap="square" rtlCol="0" anchor="t">
              <a:no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r>
                <a:rPr lang="en-GB" sz="1200" b="1" kern="0" dirty="0">
                  <a:solidFill>
                    <a:sysClr val="window" lastClr="F0F0F0"/>
                  </a:solidFill>
                  <a:latin typeface="Calibri"/>
                </a:rPr>
                <a:t>S1 2020</a:t>
              </a: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  <a:p>
              <a:pPr defTabSz="914400">
                <a:defRPr/>
              </a:pPr>
              <a:endParaRPr lang="en-GB" sz="1200" b="1" kern="0" dirty="0">
                <a:solidFill>
                  <a:sysClr val="window" lastClr="F0F0F0"/>
                </a:solidFill>
                <a:latin typeface="Calibri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10755" y="3173921"/>
              <a:ext cx="1151321" cy="261610"/>
            </a:xfrm>
            <a:prstGeom prst="rect">
              <a:avLst/>
            </a:prstGeom>
            <a:solidFill>
              <a:srgbClr val="C0504D">
                <a:lumMod val="40000"/>
                <a:lumOff val="6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no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2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146348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3L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38642" y="3173469"/>
              <a:ext cx="560054" cy="261610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</a:rPr>
                <a:t>ISR 6L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26883" y="3173921"/>
              <a:ext cx="787224" cy="261610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3R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182102" y="3174654"/>
              <a:ext cx="759794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5R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539929" y="3173469"/>
              <a:ext cx="671170" cy="26161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5L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475609" y="3173469"/>
              <a:ext cx="606766" cy="263791"/>
            </a:xfrm>
            <a:prstGeom prst="rect">
              <a:avLst/>
            </a:prstGeom>
            <a:solidFill>
              <a:srgbClr val="F79646">
                <a:lumMod val="60000"/>
                <a:lumOff val="40000"/>
              </a:srgbClr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tIns="46800" rIns="0" bIns="46800" rtlCol="0">
              <a:spAutoFit/>
            </a:bodyPr>
            <a:lstStyle/>
            <a:p>
              <a:pPr defTabSz="914400"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</a:rPr>
                <a:t> ISR 6R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7724526" y="3171767"/>
              <a:ext cx="1106731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7R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001028" y="3173469"/>
              <a:ext cx="720000" cy="26161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C0504D">
                  <a:lumMod val="50000"/>
                </a:srgbClr>
              </a:solidFill>
            </a:ln>
          </p:spPr>
          <p:txBody>
            <a:bodyPr wrap="square" lIns="0" rIns="0" rtlCol="0">
              <a:spAutoFit/>
            </a:bodyPr>
            <a:lstStyle/>
            <a:p>
              <a:pPr algn="ctr" defTabSz="914400">
                <a:defRPr/>
              </a:pPr>
              <a:r>
                <a:rPr lang="en-US" sz="1100" kern="0" dirty="0" err="1">
                  <a:solidFill>
                    <a:sysClr val="windowText" lastClr="000000"/>
                  </a:solidFill>
                </a:rPr>
                <a:t>ISR</a:t>
              </a:r>
              <a:r>
                <a:rPr lang="en-US" sz="1100" kern="0" dirty="0">
                  <a:solidFill>
                    <a:sysClr val="windowText" lastClr="000000"/>
                  </a:solidFill>
                </a:rPr>
                <a:t> 7L</a:t>
              </a:r>
            </a:p>
          </p:txBody>
        </p:sp>
        <p:sp>
          <p:nvSpPr>
            <p:cNvPr id="59" name="TextBox 14"/>
            <p:cNvSpPr txBox="1"/>
            <p:nvPr/>
          </p:nvSpPr>
          <p:spPr>
            <a:xfrm rot="16200000">
              <a:off x="6228891" y="1833593"/>
              <a:ext cx="938826" cy="41614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square" tIns="0" bIns="0" rtlCol="0" anchor="t">
              <a:noAutofit/>
            </a:bodyPr>
            <a:lstStyle>
              <a:defPPr>
                <a:defRPr lang="en-US"/>
              </a:defPPr>
              <a:lvl1pPr marR="0" lvl="0" indent="0"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200" b="1" i="0" u="none" strike="noStrike" kern="0" cap="none" spc="0" normalizeH="0" baseline="0">
                  <a:ln>
                    <a:noFill/>
                  </a:ln>
                  <a:solidFill>
                    <a:sysClr val="window" lastClr="F0F0F0"/>
                  </a:solidFill>
                  <a:effectLst/>
                  <a:uLnTx/>
                  <a:uFillTx/>
                  <a:latin typeface="Calibri"/>
                </a:defRPr>
              </a:lvl1pPr>
              <a:lvl2pPr indent="0">
                <a:defRPr sz="1100"/>
              </a:lvl2pPr>
              <a:lvl3pPr indent="0">
                <a:defRPr sz="1100"/>
              </a:lvl3pPr>
              <a:lvl4pPr indent="0">
                <a:defRPr sz="1100"/>
              </a:lvl4pPr>
              <a:lvl5pPr indent="0">
                <a:defRPr sz="1100"/>
              </a:lvl5pPr>
              <a:lvl6pPr indent="0">
                <a:defRPr sz="1100"/>
              </a:lvl6pPr>
              <a:lvl7pPr indent="0">
                <a:defRPr sz="1100"/>
              </a:lvl7pPr>
              <a:lvl8pPr indent="0">
                <a:defRPr sz="1100"/>
              </a:lvl8pPr>
              <a:lvl9pPr indent="0">
                <a:defRPr sz="1100"/>
              </a:lvl9pPr>
            </a:lstStyle>
            <a:p>
              <a:r>
                <a:rPr lang="en-GB" dirty="0"/>
                <a:t>S2 2015</a:t>
              </a:r>
            </a:p>
          </p:txBody>
        </p:sp>
      </p:grpSp>
      <p:sp>
        <p:nvSpPr>
          <p:cNvPr id="60" name="TextBox 10"/>
          <p:cNvSpPr txBox="1"/>
          <p:nvPr/>
        </p:nvSpPr>
        <p:spPr>
          <a:xfrm rot="16200000">
            <a:off x="2748531" y="2954653"/>
            <a:ext cx="1173707" cy="151944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Storage of LS2 rad. Waste.</a:t>
            </a:r>
          </a:p>
          <a:p>
            <a:pPr defTabSz="91440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Move of </a:t>
            </a:r>
            <a:b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</a:b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- tritiated water to B.573</a:t>
            </a:r>
          </a:p>
          <a:p>
            <a:pPr defTabSz="91440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- Magnets &gt;8t to ISR 5.</a:t>
            </a:r>
          </a:p>
          <a:p>
            <a:pPr defTabSz="91440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- Comb. RW to B.225</a:t>
            </a:r>
          </a:p>
          <a:p>
            <a:pPr defTabSz="91440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Treatment by cont.enclosure by S1 2019.</a:t>
            </a: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1" name="TextBox 11"/>
          <p:cNvSpPr txBox="1"/>
          <p:nvPr/>
        </p:nvSpPr>
        <p:spPr>
          <a:xfrm rot="16200000">
            <a:off x="1398295" y="3152674"/>
            <a:ext cx="1173713" cy="1123404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Elimination of cables and combustible RW.</a:t>
            </a:r>
          </a:p>
          <a:p>
            <a:pPr lvl="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Move of residual combustible RW to B.225</a:t>
            </a: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2" name="TextBox 8"/>
          <p:cNvSpPr txBox="1"/>
          <p:nvPr/>
        </p:nvSpPr>
        <p:spPr>
          <a:xfrm rot="16200000">
            <a:off x="4648010" y="3372229"/>
            <a:ext cx="1204866" cy="70880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Dismantling of old shielded area.</a:t>
            </a: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4" name="TextBox 13"/>
          <p:cNvSpPr txBox="1"/>
          <p:nvPr/>
        </p:nvSpPr>
        <p:spPr>
          <a:xfrm rot="16200000">
            <a:off x="5389349" y="3377440"/>
            <a:ext cx="1192341" cy="692497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tIns="4680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Floor available in ¼ octant</a:t>
            </a: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5" name="TextBox 12"/>
          <p:cNvSpPr txBox="1"/>
          <p:nvPr/>
        </p:nvSpPr>
        <p:spPr>
          <a:xfrm rot="16200000">
            <a:off x="8101653" y="3190118"/>
            <a:ext cx="1182470" cy="1061829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Storage of not-stackable RW (pallets).</a:t>
            </a: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6" name="TextBox 14"/>
          <p:cNvSpPr txBox="1"/>
          <p:nvPr/>
        </p:nvSpPr>
        <p:spPr>
          <a:xfrm rot="16200000">
            <a:off x="6232552" y="3262844"/>
            <a:ext cx="1187876" cy="921777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No floor access</a:t>
            </a:r>
            <a:b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</a:b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(shielded areas for highly rad. waste).</a:t>
            </a:r>
          </a:p>
        </p:txBody>
      </p:sp>
      <p:sp>
        <p:nvSpPr>
          <p:cNvPr id="67" name="TextBox 17"/>
          <p:cNvSpPr txBox="1"/>
          <p:nvPr/>
        </p:nvSpPr>
        <p:spPr>
          <a:xfrm rot="16200000">
            <a:off x="7130581" y="3318413"/>
            <a:ext cx="1192139" cy="810356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vert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Elimination of LEP RF Cavities, </a:t>
            </a:r>
            <a:r>
              <a:rPr lang="en-GB" sz="1000" kern="0" dirty="0" err="1">
                <a:solidFill>
                  <a:schemeClr val="accent6">
                    <a:lumMod val="50000"/>
                  </a:schemeClr>
                </a:solidFill>
                <a:latin typeface="Calibri"/>
              </a:rPr>
              <a:t>Pb</a:t>
            </a: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 vacuum chambers and asbestos RW.</a:t>
            </a: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36" name="TextBox 11"/>
          <p:cNvSpPr txBox="1"/>
          <p:nvPr/>
        </p:nvSpPr>
        <p:spPr>
          <a:xfrm rot="16200000">
            <a:off x="1514234" y="4257184"/>
            <a:ext cx="934282" cy="112340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B.225 refurb. with sprinkler by S1 2018 (to be discussed).</a:t>
            </a: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38" name="TextBox 13"/>
          <p:cNvSpPr txBox="1"/>
          <p:nvPr/>
        </p:nvSpPr>
        <p:spPr>
          <a:xfrm rot="16200000">
            <a:off x="5523700" y="4490084"/>
            <a:ext cx="899392" cy="692497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defPPr>
              <a:defRPr lang="en-US"/>
            </a:defPPr>
            <a:lvl1pPr indent="0" defTabSz="914400">
              <a:defRPr sz="1000" kern="0">
                <a:solidFill>
                  <a:schemeClr val="accent6">
                    <a:lumMod val="50000"/>
                  </a:schemeClr>
                </a:solidFill>
                <a:latin typeface="Calibri"/>
              </a:defRPr>
            </a:lvl1pPr>
            <a:lvl2pPr marL="457200" indent="0">
              <a:defRPr sz="1100"/>
            </a:lvl2pPr>
            <a:lvl3pPr marL="914400" indent="0">
              <a:defRPr sz="1100"/>
            </a:lvl3pPr>
            <a:lvl4pPr marL="1371600" indent="0">
              <a:defRPr sz="1100"/>
            </a:lvl4pPr>
            <a:lvl5pPr marL="1828800" indent="0">
              <a:defRPr sz="1100"/>
            </a:lvl5pPr>
            <a:lvl6pPr marL="2286000" indent="0">
              <a:defRPr sz="1100"/>
            </a:lvl6pPr>
            <a:lvl7pPr marL="2743200" indent="0">
              <a:defRPr sz="1100"/>
            </a:lvl7pPr>
            <a:lvl8pPr marL="3200400" indent="0">
              <a:defRPr sz="1100"/>
            </a:lvl8pPr>
            <a:lvl9pPr marL="3657600" indent="0">
              <a:defRPr sz="1100"/>
            </a:lvl9pPr>
          </a:lstStyle>
          <a:p>
            <a:r>
              <a:rPr lang="en-GB" dirty="0"/>
              <a:t>Floor waterproofing before sh. area extension</a:t>
            </a:r>
          </a:p>
          <a:p>
            <a:endParaRPr lang="en-GB" dirty="0"/>
          </a:p>
          <a:p>
            <a:endParaRPr lang="fr-CH" dirty="0"/>
          </a:p>
          <a:p>
            <a:endParaRPr lang="fr-CH" dirty="0"/>
          </a:p>
          <a:p>
            <a:endParaRPr lang="en-GB" dirty="0"/>
          </a:p>
        </p:txBody>
      </p:sp>
      <p:sp>
        <p:nvSpPr>
          <p:cNvPr id="49" name="TextBox 11"/>
          <p:cNvSpPr txBox="1"/>
          <p:nvPr/>
        </p:nvSpPr>
        <p:spPr>
          <a:xfrm rot="16200000">
            <a:off x="2866355" y="4046429"/>
            <a:ext cx="934282" cy="1523221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B.573 refurb. by S2 2017</a:t>
            </a:r>
          </a:p>
          <a:p>
            <a:pPr lvl="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Containment enclosure by S2 2018</a:t>
            </a: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B.225 refurb. by S1 2018</a:t>
            </a:r>
          </a:p>
          <a:p>
            <a:pPr lvl="0">
              <a:defRPr/>
            </a:pPr>
            <a:r>
              <a:rPr lang="fr-CH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Evaporation in B.573 by end of S2 2017</a:t>
            </a:r>
          </a:p>
          <a:p>
            <a:pPr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0" name="TextBox 13"/>
          <p:cNvSpPr txBox="1"/>
          <p:nvPr/>
        </p:nvSpPr>
        <p:spPr>
          <a:xfrm rot="16200000">
            <a:off x="8237420" y="4311193"/>
            <a:ext cx="899392" cy="1050283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Keep storage racks in place. </a:t>
            </a: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1" name="TextBox 13"/>
          <p:cNvSpPr txBox="1"/>
          <p:nvPr/>
        </p:nvSpPr>
        <p:spPr>
          <a:xfrm rot="16200000">
            <a:off x="7273294" y="4456148"/>
            <a:ext cx="899392" cy="780554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Asbestos facility avail. By S1 2018</a:t>
            </a: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2" name="TextBox 13"/>
          <p:cNvSpPr txBox="1"/>
          <p:nvPr/>
        </p:nvSpPr>
        <p:spPr>
          <a:xfrm rot="16200000">
            <a:off x="6376795" y="4385536"/>
            <a:ext cx="899392" cy="921778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Floor </a:t>
            </a:r>
            <a:r>
              <a:rPr lang="en-GB" sz="1000" kern="0" dirty="0" err="1">
                <a:solidFill>
                  <a:schemeClr val="accent6">
                    <a:lumMod val="50000"/>
                  </a:schemeClr>
                </a:solidFill>
                <a:latin typeface="Calibri"/>
              </a:rPr>
              <a:t>waterpr</a:t>
            </a:r>
            <a:r>
              <a:rPr lang="en-GB" sz="10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compatible with the existing sh. area.</a:t>
            </a: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10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3" name="TextBox 11"/>
          <p:cNvSpPr txBox="1"/>
          <p:nvPr/>
        </p:nvSpPr>
        <p:spPr>
          <a:xfrm rot="16200000">
            <a:off x="636197" y="3569613"/>
            <a:ext cx="1173713" cy="295903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fr-CH" b="1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HSE-RP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895060" y="786048"/>
            <a:ext cx="2392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o n  -  g o </a:t>
            </a:r>
            <a:r>
              <a:rPr lang="en-US" sz="1400" b="1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i</a:t>
            </a:r>
            <a:r>
              <a:rPr lang="en-US" sz="14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n g</a:t>
            </a:r>
          </a:p>
        </p:txBody>
      </p:sp>
      <p:sp>
        <p:nvSpPr>
          <p:cNvPr id="56" name="TextBox 11"/>
          <p:cNvSpPr txBox="1"/>
          <p:nvPr/>
        </p:nvSpPr>
        <p:spPr>
          <a:xfrm rot="16200000">
            <a:off x="1514556" y="5247784"/>
            <a:ext cx="934282" cy="11234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Civil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eng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work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and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HVAC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possible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before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S2 2018.</a:t>
            </a:r>
          </a:p>
          <a:p>
            <a:pPr lvl="0">
              <a:defRPr/>
            </a:pP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Elec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.,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fire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det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.,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access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 ctrl, waterproof. &amp; painting in S2 2018</a:t>
            </a: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58" name="TextBox 11"/>
          <p:cNvSpPr txBox="1"/>
          <p:nvPr/>
        </p:nvSpPr>
        <p:spPr>
          <a:xfrm rot="16200000">
            <a:off x="2866678" y="5037029"/>
            <a:ext cx="934282" cy="15232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rIns="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Civil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eng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work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 and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HVAC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possible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before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S2 2022. Partial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waterprof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. in S1 2018.</a:t>
            </a:r>
            <a:endParaRPr lang="fr-CH" sz="900" kern="0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Elec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fire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det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900" kern="0" dirty="0" err="1">
                <a:solidFill>
                  <a:schemeClr val="accent6">
                    <a:lumMod val="50000"/>
                  </a:schemeClr>
                </a:solidFill>
              </a:rPr>
              <a:t>access</a:t>
            </a:r>
            <a:r>
              <a:rPr lang="fr-CH" sz="900" kern="0" dirty="0">
                <a:solidFill>
                  <a:schemeClr val="accent6">
                    <a:lumMod val="50000"/>
                  </a:schemeClr>
                </a:solidFill>
              </a:rPr>
              <a:t> ctrl, waterproof. &amp; painting in 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S1 &amp; S2 2022 (per ½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sector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3" name="TextBox 13"/>
          <p:cNvSpPr txBox="1"/>
          <p:nvPr/>
        </p:nvSpPr>
        <p:spPr>
          <a:xfrm rot="16200000">
            <a:off x="8229801" y="5311883"/>
            <a:ext cx="899392" cy="105028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Civil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eng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work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possible in 2017.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HVAC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2018.</a:t>
            </a:r>
            <a:endParaRPr lang="en-GB" sz="700" kern="0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Elec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fire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det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access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ctrl, </a:t>
            </a:r>
            <a:r>
              <a:rPr lang="fr-CH" sz="700" kern="0" dirty="0" err="1" smtClean="0">
                <a:solidFill>
                  <a:schemeClr val="accent6">
                    <a:lumMod val="50000"/>
                  </a:schemeClr>
                </a:solidFill>
              </a:rPr>
              <a:t>waterpr</a:t>
            </a:r>
            <a:r>
              <a:rPr lang="fr-CH" sz="700" kern="0" dirty="0" smtClean="0">
                <a:solidFill>
                  <a:schemeClr val="accent6">
                    <a:lumMod val="50000"/>
                  </a:schemeClr>
                </a:solidFill>
              </a:rPr>
              <a:t>.&amp; 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painting</a:t>
            </a:r>
            <a:r>
              <a:rPr lang="fr-CH" sz="700" b="1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b="1" kern="0" dirty="0" smtClean="0">
                <a:solidFill>
                  <a:schemeClr val="accent6">
                    <a:lumMod val="50000"/>
                  </a:schemeClr>
                </a:solidFill>
              </a:rPr>
              <a:t>? </a:t>
            </a:r>
            <a:r>
              <a:rPr lang="fr-CH" sz="700" b="1" kern="0" dirty="0" err="1" smtClean="0">
                <a:solidFill>
                  <a:schemeClr val="accent6">
                    <a:lumMod val="50000"/>
                  </a:schemeClr>
                </a:solidFill>
              </a:rPr>
              <a:t>POSSIBILITY</a:t>
            </a:r>
            <a:r>
              <a:rPr lang="fr-CH" sz="700" b="1" kern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b="1" kern="0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CH" sz="700" b="1" kern="0" dirty="0" smtClean="0">
                <a:solidFill>
                  <a:schemeClr val="accent6">
                    <a:lumMod val="50000"/>
                  </a:schemeClr>
                </a:solidFill>
              </a:rPr>
              <a:t> RACKS IN PLACE TO BE </a:t>
            </a:r>
            <a:r>
              <a:rPr lang="fr-CH" sz="700" b="1" kern="0" dirty="0" err="1" smtClean="0">
                <a:solidFill>
                  <a:schemeClr val="accent6">
                    <a:lumMod val="50000"/>
                  </a:schemeClr>
                </a:solidFill>
              </a:rPr>
              <a:t>VERIFIED</a:t>
            </a:r>
            <a:endParaRPr lang="fr-CH" sz="700" b="1" kern="0" dirty="0">
              <a:solidFill>
                <a:schemeClr val="accent6">
                  <a:lumMod val="50000"/>
                </a:schemeClr>
              </a:solidFill>
            </a:endParaRPr>
          </a:p>
          <a:p>
            <a:pPr defTabSz="914400">
              <a:defRPr/>
            </a:pPr>
            <a:endParaRPr lang="fr-CH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68" name="TextBox 13"/>
          <p:cNvSpPr txBox="1"/>
          <p:nvPr/>
        </p:nvSpPr>
        <p:spPr>
          <a:xfrm rot="16200000">
            <a:off x="7273295" y="5436655"/>
            <a:ext cx="899392" cy="78055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CH" sz="700" kern="0" dirty="0" smtClean="0">
                <a:solidFill>
                  <a:schemeClr val="accent6">
                    <a:lumMod val="50000"/>
                  </a:schemeClr>
                </a:solidFill>
              </a:rPr>
              <a:t>Civil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eng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work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kern="0" dirty="0" smtClean="0">
                <a:solidFill>
                  <a:schemeClr val="accent6">
                    <a:lumMod val="50000"/>
                  </a:schemeClr>
                </a:solidFill>
              </a:rPr>
              <a:t>possible in 2017.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HVAC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kern="0" dirty="0" smtClean="0">
                <a:solidFill>
                  <a:schemeClr val="accent6">
                    <a:lumMod val="50000"/>
                  </a:schemeClr>
                </a:solidFill>
              </a:rPr>
              <a:t>2018.</a:t>
            </a:r>
            <a:endParaRPr lang="en-GB" sz="700" kern="0" dirty="0">
              <a:solidFill>
                <a:schemeClr val="accent6">
                  <a:lumMod val="50000"/>
                </a:schemeClr>
              </a:solidFill>
            </a:endParaRPr>
          </a:p>
          <a:p>
            <a:pPr lvl="0">
              <a:defRPr/>
            </a:pPr>
            <a:r>
              <a:rPr lang="fr-CH" sz="700" kern="0" dirty="0" err="1" smtClean="0">
                <a:solidFill>
                  <a:schemeClr val="accent6">
                    <a:lumMod val="50000"/>
                  </a:schemeClr>
                </a:solidFill>
              </a:rPr>
              <a:t>Elec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fire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det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., </a:t>
            </a:r>
            <a:r>
              <a:rPr lang="fr-CH" sz="700" kern="0" dirty="0" err="1">
                <a:solidFill>
                  <a:schemeClr val="accent6">
                    <a:lumMod val="50000"/>
                  </a:schemeClr>
                </a:solidFill>
              </a:rPr>
              <a:t>access</a:t>
            </a:r>
            <a:r>
              <a:rPr lang="fr-CH" sz="700" kern="0" dirty="0">
                <a:solidFill>
                  <a:schemeClr val="accent6">
                    <a:lumMod val="50000"/>
                  </a:schemeClr>
                </a:solidFill>
              </a:rPr>
              <a:t> ctrl, waterproof. &amp; painting in </a:t>
            </a:r>
            <a:r>
              <a:rPr lang="fr-CH" sz="700" kern="0" dirty="0" smtClean="0">
                <a:solidFill>
                  <a:schemeClr val="accent6">
                    <a:lumMod val="50000"/>
                  </a:schemeClr>
                </a:solidFill>
              </a:rPr>
              <a:t>S1 2020.</a:t>
            </a:r>
            <a:endParaRPr lang="fr-CH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7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70" name="TextBox 13"/>
          <p:cNvSpPr txBox="1"/>
          <p:nvPr/>
        </p:nvSpPr>
        <p:spPr>
          <a:xfrm rot="16200000">
            <a:off x="6377117" y="5376136"/>
            <a:ext cx="899392" cy="92177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defRPr/>
            </a:pPr>
            <a:r>
              <a:rPr lang="en-GB" sz="9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Floor </a:t>
            </a:r>
            <a:r>
              <a:rPr lang="en-GB" sz="900" kern="0" dirty="0" err="1">
                <a:solidFill>
                  <a:schemeClr val="accent6">
                    <a:lumMod val="50000"/>
                  </a:schemeClr>
                </a:solidFill>
                <a:latin typeface="Calibri"/>
              </a:rPr>
              <a:t>waterpr</a:t>
            </a:r>
            <a:r>
              <a:rPr lang="en-GB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 </a:t>
            </a:r>
            <a:r>
              <a:rPr lang="en-GB" sz="900" kern="0" dirty="0">
                <a:solidFill>
                  <a:schemeClr val="accent6">
                    <a:lumMod val="50000"/>
                  </a:schemeClr>
                </a:solidFill>
                <a:latin typeface="Calibri"/>
              </a:rPr>
              <a:t>a</a:t>
            </a:r>
            <a:r>
              <a:rPr lang="en-GB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nd all remaining work possible in 2017</a:t>
            </a: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r>
              <a:rPr lang="en-GB" sz="900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HVAC in 2018</a:t>
            </a: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defTabSz="914400">
              <a:defRPr/>
            </a:pPr>
            <a:endParaRPr lang="en-GB" sz="900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71" name="TextBox 11"/>
          <p:cNvSpPr txBox="1"/>
          <p:nvPr/>
        </p:nvSpPr>
        <p:spPr>
          <a:xfrm rot="16200000">
            <a:off x="758457" y="5663759"/>
            <a:ext cx="934284" cy="29145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horz" wrap="square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fr-CH" b="1" kern="0" dirty="0" err="1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INFRASTR</a:t>
            </a:r>
            <a:r>
              <a:rPr lang="fr-CH" b="1" kern="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.</a:t>
            </a:r>
            <a:endParaRPr lang="fr-CH" b="1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algn="ctr" defTabSz="914400">
              <a:defRPr/>
            </a:pPr>
            <a:endParaRPr lang="fr-CH" b="1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algn="ctr" defTabSz="914400">
              <a:defRPr/>
            </a:pPr>
            <a:endParaRPr lang="en-GB" b="1" kern="0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72" name="TextBox 13"/>
          <p:cNvSpPr txBox="1"/>
          <p:nvPr/>
        </p:nvSpPr>
        <p:spPr>
          <a:xfrm rot="16200000">
            <a:off x="5144322" y="5111399"/>
            <a:ext cx="899392" cy="14512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vert="vert" wrap="square" lIns="0" tIns="46800" rIns="0" bIns="46800" rtlCol="0" anchor="t">
            <a:no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Waterpr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partially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possible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after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ISR6 sh. extension.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Elec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., IT &amp; painting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ongoing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HVAC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in 2018</a:t>
            </a:r>
          </a:p>
          <a:p>
            <a:pPr lvl="0">
              <a:defRPr/>
            </a:pP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All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other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sz="900" kern="0" dirty="0" err="1" smtClean="0">
                <a:solidFill>
                  <a:schemeClr val="accent6">
                    <a:lumMod val="50000"/>
                  </a:schemeClr>
                </a:solidFill>
              </a:rPr>
              <a:t>work</a:t>
            </a:r>
            <a:r>
              <a:rPr lang="fr-CH" sz="900" kern="0" dirty="0" smtClean="0">
                <a:solidFill>
                  <a:schemeClr val="accent6">
                    <a:lumMod val="50000"/>
                  </a:schemeClr>
                </a:solidFill>
              </a:rPr>
              <a:t> in 2017</a:t>
            </a:r>
          </a:p>
          <a:p>
            <a:pPr lvl="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</a:endParaRPr>
          </a:p>
          <a:p>
            <a:pPr defTabSz="914400">
              <a:defRPr/>
            </a:pPr>
            <a:endParaRPr lang="fr-CH" sz="900" kern="0" dirty="0">
              <a:solidFill>
                <a:schemeClr val="accent6">
                  <a:lumMod val="50000"/>
                </a:schemeClr>
              </a:solidFill>
            </a:endParaRPr>
          </a:p>
          <a:p>
            <a:pPr defTabSz="914400">
              <a:defRPr/>
            </a:pPr>
            <a:endParaRPr lang="en-GB" sz="900" b="1" kern="0" dirty="0">
              <a:solidFill>
                <a:srgbClr val="FF0000"/>
              </a:solidFill>
              <a:latin typeface="Calibri"/>
            </a:endParaRPr>
          </a:p>
          <a:p>
            <a:pPr defTabSz="914400">
              <a:defRPr/>
            </a:pPr>
            <a:endParaRPr lang="fr-CH" sz="900" b="1" kern="0" dirty="0">
              <a:solidFill>
                <a:srgbClr val="FF0000"/>
              </a:solidFill>
              <a:latin typeface="Calibri"/>
            </a:endParaRPr>
          </a:p>
          <a:p>
            <a:pPr defTabSz="914400">
              <a:defRPr/>
            </a:pPr>
            <a:endParaRPr lang="fr-CH" sz="900" b="1" kern="0" dirty="0">
              <a:solidFill>
                <a:srgbClr val="FF0000"/>
              </a:solidFill>
              <a:latin typeface="Calibri"/>
            </a:endParaRPr>
          </a:p>
          <a:p>
            <a:pPr defTabSz="914400">
              <a:defRPr/>
            </a:pPr>
            <a:endParaRPr lang="en-GB" sz="900" b="1" kern="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015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7" grpId="0" animBg="1"/>
      <p:bldP spid="36" grpId="0" animBg="1"/>
      <p:bldP spid="3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6" grpId="0" animBg="1"/>
      <p:bldP spid="58" grpId="0" animBg="1"/>
      <p:bldP spid="63" grpId="0" animBg="1"/>
      <p:bldP spid="68" grpId="0" animBg="1"/>
      <p:bldP spid="70" grpId="0" animBg="1"/>
      <p:bldP spid="71" grpId="0" animBg="1"/>
      <p:bldP spid="7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PLANNING 1/2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38200"/>
            <a:ext cx="9220200" cy="590588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4343400" y="868936"/>
            <a:ext cx="0" cy="5715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4678296" y="2362200"/>
            <a:ext cx="1524000" cy="16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1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864876"/>
            <a:ext cx="8130947" cy="55822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PLANNING 2/2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427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SPENDING PROFILE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017011"/>
              </p:ext>
            </p:extLst>
          </p:nvPr>
        </p:nvGraphicFramePr>
        <p:xfrm>
          <a:off x="873600" y="1674976"/>
          <a:ext cx="7813198" cy="215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1199736050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EXPENDITURES </a:t>
                      </a:r>
                    </a:p>
                    <a:p>
                      <a:pPr algn="ctr"/>
                      <a:r>
                        <a:rPr lang="en-GB" sz="1500" dirty="0" smtClean="0"/>
                        <a:t>(FOR TUNNEL WORK ONLY – NO SECURITY)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2017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2018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2019</a:t>
                      </a:r>
                    </a:p>
                    <a:p>
                      <a:pPr algn="ctr"/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2023</a:t>
                      </a:r>
                      <a:endParaRPr lang="en-GB" sz="15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  <a:endParaRPr lang="en-GB" sz="1500" dirty="0" smtClean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1’270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1’370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1’750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240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TOTAL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		     5’270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292552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21500" y="60960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*Without 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‘Access 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control’, ‘</a:t>
            </a:r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Human resources’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4648200"/>
            <a:ext cx="274427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COMMITTED : </a:t>
            </a:r>
            <a:r>
              <a:rPr lang="en-US" dirty="0" smtClean="0"/>
              <a:t>1’600 </a:t>
            </a:r>
            <a:r>
              <a:rPr lang="en-US" dirty="0" err="1" smtClean="0"/>
              <a:t>kCHF</a:t>
            </a:r>
            <a:endParaRPr lang="en-US" dirty="0" smtClean="0"/>
          </a:p>
          <a:p>
            <a:r>
              <a:rPr lang="en-US" dirty="0" smtClean="0"/>
              <a:t>SPENT : </a:t>
            </a:r>
            <a:r>
              <a:rPr lang="en-US" dirty="0" smtClean="0"/>
              <a:t>1’270kCHF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886600" y="3352800"/>
            <a:ext cx="161400" cy="1233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November 2017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52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A549806-FAAB-4268-AEBA-06ACB6437F19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156619</TotalTime>
  <Words>671</Words>
  <Application>Microsoft Office PowerPoint</Application>
  <PresentationFormat>A4 Paper (210x297 mm)</PresentationFormat>
  <Paragraphs>221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Verdana</vt:lpstr>
      <vt:lpstr>Office Theme</vt:lpstr>
      <vt:lpstr>1_Custom Design</vt:lpstr>
      <vt:lpstr>Custom Design</vt:lpstr>
      <vt:lpstr> Technical work packages STATUS &amp; UPDATES  Organisation, Planning &amp; Budget vs. Baseline   C. Colloca</vt:lpstr>
      <vt:lpstr>PowerPoint Presentation</vt:lpstr>
      <vt:lpstr>- Crane support extension ISR4 - Cranes feeding &amp; anticollision system - New metallic doors (bldg. 184)  - ISR8L plateform - Underground galleries waterproofing (ISR2-3-5-6-7-8) - Ceiling, corbels, walls painting (ISR5-6) - Electricity (ISR5-6) - Fire detection (ISR5-6) - Local urgent slab repairs </vt:lpstr>
      <vt:lpstr>- Fire doors (ISR3, ISR4, ISR5, ISR6, ISR7) - External barrack installation - New meeting room &amp; changing rooms (bldg. 184) - New sanitary block (bldg. 184) - Electricity (ISR4, bldg. 184) - Resin samples (ISR3, ISR5) - Floor sealing holes (ISR5, ISR7L) </vt:lpstr>
      <vt:lpstr>- HVAC : IT preparation - Infrastructure supports for HVAC : study - Replacement of metallic stairs (ISR2, ISR4, ISR8) : DO preparation   - BLDG 573, 574, 225: budget &amp; planning on going     </vt:lpstr>
      <vt:lpstr>CONDITIONAL PERIODS OF AVAILABILITY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THE ATTENTION!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for consolidation projects</dc:title>
  <dc:subject/>
  <dc:creator>Luigi SCIBILE</dc:creator>
  <cp:keywords/>
  <dc:description/>
  <cp:lastModifiedBy>Cristiana Colloca</cp:lastModifiedBy>
  <cp:revision>926</cp:revision>
  <cp:lastPrinted>2017-04-05T11:08:56Z</cp:lastPrinted>
  <dcterms:created xsi:type="dcterms:W3CDTF">2011-12-06T21:21:22Z</dcterms:created>
  <dcterms:modified xsi:type="dcterms:W3CDTF">2017-11-07T10:55:14Z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XXXXXX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