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1" r:id="rId2"/>
    <p:sldId id="288" r:id="rId3"/>
    <p:sldId id="286" r:id="rId4"/>
    <p:sldId id="280" r:id="rId5"/>
    <p:sldId id="294" r:id="rId6"/>
    <p:sldId id="277" r:id="rId7"/>
    <p:sldId id="283" r:id="rId8"/>
    <p:sldId id="281" r:id="rId9"/>
    <p:sldId id="290" r:id="rId10"/>
    <p:sldId id="284" r:id="rId11"/>
    <p:sldId id="291" r:id="rId12"/>
    <p:sldId id="285" r:id="rId13"/>
    <p:sldId id="278" r:id="rId14"/>
    <p:sldId id="292" r:id="rId15"/>
    <p:sldId id="289" r:id="rId16"/>
    <p:sldId id="282" r:id="rId17"/>
    <p:sldId id="295" r:id="rId1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9" orient="horz" pos="3923" userDrawn="1">
          <p15:clr>
            <a:srgbClr val="A4A3A4"/>
          </p15:clr>
        </p15:guide>
        <p15:guide id="11" pos="272" userDrawn="1">
          <p15:clr>
            <a:srgbClr val="A4A3A4"/>
          </p15:clr>
        </p15:guide>
        <p15:guide id="12" pos="7408" userDrawn="1">
          <p15:clr>
            <a:srgbClr val="A4A3A4"/>
          </p15:clr>
        </p15:guide>
        <p15:guide id="14" pos="3961" userDrawn="1">
          <p15:clr>
            <a:srgbClr val="A4A3A4"/>
          </p15:clr>
        </p15:guide>
        <p15:guide id="15" pos="3719" userDrawn="1">
          <p15:clr>
            <a:srgbClr val="A4A3A4"/>
          </p15:clr>
        </p15:guide>
        <p15:guide id="17" orient="horz" pos="2309" userDrawn="1">
          <p15:clr>
            <a:srgbClr val="A4A3A4"/>
          </p15:clr>
        </p15:guide>
        <p15:guide id="18" orient="horz" pos="691" userDrawn="1">
          <p15:clr>
            <a:srgbClr val="A4A3A4"/>
          </p15:clr>
        </p15:guide>
        <p15:guide id="19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guel Gila" initials="MG" lastIdx="5" clrIdx="0">
    <p:extLst>
      <p:ext uri="{19B8F6BF-5375-455C-9EA6-DF929625EA0E}">
        <p15:presenceInfo xmlns:p15="http://schemas.microsoft.com/office/powerpoint/2012/main" userId="c9811862-bf09-4028-a34c-b75294d0a7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0B16"/>
    <a:srgbClr val="E2001A"/>
    <a:srgbClr val="7B7B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28" autoAdjust="0"/>
    <p:restoredTop sz="94880" autoAdjust="0"/>
  </p:normalViewPr>
  <p:slideViewPr>
    <p:cSldViewPr showGuides="1">
      <p:cViewPr varScale="1">
        <p:scale>
          <a:sx n="109" d="100"/>
          <a:sy n="109" d="100"/>
        </p:scale>
        <p:origin x="552" y="184"/>
      </p:cViewPr>
      <p:guideLst>
        <p:guide orient="horz" pos="3923"/>
        <p:guide pos="272"/>
        <p:guide pos="7408"/>
        <p:guide pos="3961"/>
        <p:guide pos="3719"/>
        <p:guide orient="horz" pos="2309"/>
        <p:guide orient="horz" pos="691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1" d="100"/>
        <a:sy n="11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438C09-52C8-E244-A6D3-4B20B6F647FD}" type="datetimeFigureOut">
              <a:rPr lang="en-US" smtClean="0"/>
              <a:t>5/17/18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910208-73B9-084D-BAEA-2C1EDCC0F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4136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C0BB2D-473E-4001-AEF2-40B6F6C8E08C}" type="datetimeFigureOut">
              <a:rPr lang="de-CH" smtClean="0"/>
              <a:t>17.05.18</a:t>
            </a:fld>
            <a:endParaRPr lang="de-CH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E15CF0-5FCF-41C9-B381-1D3C8AC05A9A}" type="slidenum">
              <a:rPr lang="de-CH" smtClean="0"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222046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585173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745245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935139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420857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498786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149913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899845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399446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312574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398881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94837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464209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833058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744170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89339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CopertinaAR20113stesa.pdf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5018" b="4165"/>
          <a:stretch/>
        </p:blipFill>
        <p:spPr>
          <a:xfrm>
            <a:off x="0" y="1236663"/>
            <a:ext cx="12192000" cy="219233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800" y="3429000"/>
            <a:ext cx="11328400" cy="1079500"/>
          </a:xfr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100000"/>
              </a:lnSpc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800" y="4508500"/>
            <a:ext cx="11328400" cy="2160588"/>
          </a:xfrm>
        </p:spPr>
        <p:txBody>
          <a:bodyPr lIns="0" tIns="180000" rIns="0" bIns="0" anchor="t" anchorCtr="0">
            <a:normAutofit/>
          </a:bodyPr>
          <a:lstStyle>
            <a:lvl1pPr marL="0" indent="0" algn="l">
              <a:spcBef>
                <a:spcPts val="0"/>
              </a:spcBef>
              <a:spcAft>
                <a:spcPts val="300"/>
              </a:spcAft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cxnSp>
        <p:nvCxnSpPr>
          <p:cNvPr id="22" name="Gerade Verbindung 10"/>
          <p:cNvCxnSpPr/>
          <p:nvPr userDrawn="1"/>
        </p:nvCxnSpPr>
        <p:spPr>
          <a:xfrm>
            <a:off x="0" y="3429000"/>
            <a:ext cx="12192000" cy="0"/>
          </a:xfrm>
          <a:prstGeom prst="line">
            <a:avLst/>
          </a:prstGeom>
          <a:ln w="28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7" descr="CSCS_RGB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153" y="319926"/>
            <a:ext cx="2521228" cy="70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9" descr="eth_logo_kurz_pos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222" y="462174"/>
            <a:ext cx="948151" cy="154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572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63" b="20363"/>
          <a:stretch/>
        </p:blipFill>
        <p:spPr bwMode="auto">
          <a:xfrm>
            <a:off x="0" y="1236663"/>
            <a:ext cx="12192000" cy="219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800" y="3429000"/>
            <a:ext cx="11328400" cy="1079500"/>
          </a:xfr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100000"/>
              </a:lnSpc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800" y="4508500"/>
            <a:ext cx="11328400" cy="2160588"/>
          </a:xfrm>
        </p:spPr>
        <p:txBody>
          <a:bodyPr lIns="0" tIns="180000" rIns="0" bIns="0" anchor="t" anchorCtr="0">
            <a:normAutofit/>
          </a:bodyPr>
          <a:lstStyle>
            <a:lvl1pPr marL="0" indent="0" algn="l">
              <a:spcBef>
                <a:spcPts val="0"/>
              </a:spcBef>
              <a:spcAft>
                <a:spcPts val="300"/>
              </a:spcAft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cxnSp>
        <p:nvCxnSpPr>
          <p:cNvPr id="22" name="Gerade Verbindung 10"/>
          <p:cNvCxnSpPr/>
          <p:nvPr userDrawn="1"/>
        </p:nvCxnSpPr>
        <p:spPr>
          <a:xfrm>
            <a:off x="0" y="3429000"/>
            <a:ext cx="12192000" cy="0"/>
          </a:xfrm>
          <a:prstGeom prst="line">
            <a:avLst/>
          </a:prstGeom>
          <a:ln w="28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CSCS_RGB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153" y="319926"/>
            <a:ext cx="2521228" cy="70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9" descr="eth_logo_kurz_pos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222" y="462174"/>
            <a:ext cx="948151" cy="154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529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11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44" b="17065"/>
          <a:stretch/>
        </p:blipFill>
        <p:spPr>
          <a:xfrm>
            <a:off x="0" y="1236663"/>
            <a:ext cx="12192000" cy="219233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800" y="3429000"/>
            <a:ext cx="11328400" cy="1079500"/>
          </a:xfr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100000"/>
              </a:lnSpc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800" y="4508500"/>
            <a:ext cx="11328400" cy="2160588"/>
          </a:xfrm>
        </p:spPr>
        <p:txBody>
          <a:bodyPr lIns="0" tIns="180000" rIns="0" bIns="0" anchor="t" anchorCtr="0">
            <a:normAutofit/>
          </a:bodyPr>
          <a:lstStyle>
            <a:lvl1pPr marL="0" indent="0" algn="l">
              <a:spcBef>
                <a:spcPts val="0"/>
              </a:spcBef>
              <a:spcAft>
                <a:spcPts val="300"/>
              </a:spcAft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cxnSp>
        <p:nvCxnSpPr>
          <p:cNvPr id="22" name="Gerade Verbindung 10"/>
          <p:cNvCxnSpPr/>
          <p:nvPr userDrawn="1"/>
        </p:nvCxnSpPr>
        <p:spPr>
          <a:xfrm>
            <a:off x="0" y="3429000"/>
            <a:ext cx="12192000" cy="0"/>
          </a:xfrm>
          <a:prstGeom prst="line">
            <a:avLst/>
          </a:prstGeom>
          <a:ln w="28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7" descr="CSCS_RGB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153" y="319926"/>
            <a:ext cx="2521228" cy="70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9" descr="eth_logo_kurz_pos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222" y="462174"/>
            <a:ext cx="948151" cy="154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529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800" y="2349500"/>
            <a:ext cx="11328400" cy="1079500"/>
          </a:xfrm>
        </p:spPr>
        <p:txBody>
          <a:bodyPr lIns="0" tIns="0" rIns="0" bIns="72000" anchor="b" anchorCtr="0">
            <a:noAutofit/>
          </a:bodyPr>
          <a:lstStyle>
            <a:lvl1pPr algn="l">
              <a:lnSpc>
                <a:spcPct val="100000"/>
              </a:lnSpc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cxnSp>
        <p:nvCxnSpPr>
          <p:cNvPr id="22" name="Gerade Verbindung 10"/>
          <p:cNvCxnSpPr/>
          <p:nvPr userDrawn="1"/>
        </p:nvCxnSpPr>
        <p:spPr>
          <a:xfrm>
            <a:off x="0" y="3429000"/>
            <a:ext cx="12192000" cy="0"/>
          </a:xfrm>
          <a:prstGeom prst="line">
            <a:avLst/>
          </a:prstGeom>
          <a:ln w="28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7" descr="CSCS_RGB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153" y="319926"/>
            <a:ext cx="2521228" cy="70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9" descr="eth_logo_kurz_pos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222" y="462174"/>
            <a:ext cx="948151" cy="154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8096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1800" y="46039"/>
            <a:ext cx="11328400" cy="862012"/>
          </a:xfrm>
        </p:spPr>
        <p:txBody>
          <a:bodyPr wrap="none" tIns="0" anchor="b" anchorCtr="0">
            <a:noAutofit/>
          </a:bodyPr>
          <a:lstStyle>
            <a:lvl1pPr>
              <a:defRPr sz="2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31800" y="1087439"/>
            <a:ext cx="11328400" cy="5140325"/>
          </a:xfrm>
        </p:spPr>
        <p:txBody>
          <a:bodyPr tIns="57600"/>
          <a:lstStyle>
            <a:lvl2pPr>
              <a:spcBef>
                <a:spcPts val="0"/>
              </a:spcBef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67541" y="6456392"/>
            <a:ext cx="4116579" cy="144016"/>
          </a:xfrm>
          <a:prstGeom prst="rect">
            <a:avLst/>
          </a:prstGeom>
        </p:spPr>
        <p:txBody>
          <a:bodyPr vert="horz" lIns="0" tIns="0" rIns="72000" bIns="0" rtlCol="0" anchor="ctr"/>
          <a:lstStyle>
            <a:lvl1pPr algn="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/>
              <a:t>Swiss HPC Tier-2 @ CSCS</a:t>
            </a:r>
            <a:endParaRPr lang="en-US" noProof="0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096000" y="6456393"/>
            <a:ext cx="384043" cy="144016"/>
          </a:xfrm>
          <a:prstGeom prst="rect">
            <a:avLst/>
          </a:prstGeom>
        </p:spPr>
        <p:txBody>
          <a:bodyPr vert="horz" lIns="72000" tIns="0" rIns="0" bIns="0" rtlCol="0" anchor="ctr"/>
          <a:lstStyle>
            <a:lvl1pPr algn="l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9C859BB-BF0B-4BDC-BBD4-42B4A100F88B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66792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31800" y="1087438"/>
            <a:ext cx="5471584" cy="5140325"/>
          </a:xfrm>
        </p:spPr>
        <p:txBody>
          <a:bodyPr tIns="72000">
            <a:normAutofit/>
          </a:bodyPr>
          <a:lstStyle>
            <a:lvl1pPr>
              <a:defRPr sz="2000"/>
            </a:lvl1pPr>
            <a:lvl2pPr>
              <a:spcBef>
                <a:spcPts val="0"/>
              </a:spcBef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288617" y="1087438"/>
            <a:ext cx="5471583" cy="5140325"/>
          </a:xfrm>
        </p:spPr>
        <p:txBody>
          <a:bodyPr tIns="72000">
            <a:normAutofit/>
          </a:bodyPr>
          <a:lstStyle>
            <a:lvl1pPr>
              <a:defRPr sz="2000"/>
            </a:lvl1pPr>
            <a:lvl2pPr>
              <a:spcBef>
                <a:spcPts val="0"/>
              </a:spcBef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67541" y="6456392"/>
            <a:ext cx="4116579" cy="144016"/>
          </a:xfrm>
          <a:prstGeom prst="rect">
            <a:avLst/>
          </a:prstGeom>
        </p:spPr>
        <p:txBody>
          <a:bodyPr vert="horz" lIns="0" tIns="0" rIns="72000" bIns="0" rtlCol="0" anchor="ctr"/>
          <a:lstStyle>
            <a:lvl1pPr algn="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/>
              <a:t>Swiss HPC Tier-2 @ CSCS</a:t>
            </a:r>
            <a:endParaRPr lang="en-US" noProof="0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096000" y="6456393"/>
            <a:ext cx="384043" cy="144016"/>
          </a:xfrm>
          <a:prstGeom prst="rect">
            <a:avLst/>
          </a:prstGeom>
        </p:spPr>
        <p:txBody>
          <a:bodyPr vert="horz" lIns="72000" tIns="0" rIns="0" bIns="0" rtlCol="0" anchor="ctr"/>
          <a:lstStyle>
            <a:lvl1pPr algn="l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9C859BB-BF0B-4BDC-BBD4-42B4A100F88B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431800" y="46039"/>
            <a:ext cx="11328400" cy="862012"/>
          </a:xfrm>
        </p:spPr>
        <p:txBody>
          <a:bodyPr wrap="none" tIns="0" anchor="b" anchorCtr="0">
            <a:noAutofit/>
          </a:bodyPr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57469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Swiss HPC Tier-2 @ CSCS</a:t>
            </a:r>
            <a:endParaRPr lang="en-US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t>‹#›</a:t>
            </a:fld>
            <a:endParaRPr lang="de-CH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31800" y="46039"/>
            <a:ext cx="11328400" cy="862012"/>
          </a:xfrm>
        </p:spPr>
        <p:txBody>
          <a:bodyPr wrap="none" tIns="0" anchor="b" anchorCtr="0">
            <a:noAutofit/>
          </a:bodyPr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74311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Swiss HPC Tier-2 @ CSCS</a:t>
            </a:r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1113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1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156" b="7446"/>
          <a:stretch/>
        </p:blipFill>
        <p:spPr>
          <a:xfrm>
            <a:off x="0" y="1231900"/>
            <a:ext cx="12192000" cy="21971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31800" y="3429000"/>
            <a:ext cx="11328400" cy="1079500"/>
          </a:xfr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100000"/>
              </a:lnSpc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Thank you for your attention.</a:t>
            </a:r>
          </a:p>
        </p:txBody>
      </p:sp>
      <p:cxnSp>
        <p:nvCxnSpPr>
          <p:cNvPr id="22" name="Gerade Verbindung 10"/>
          <p:cNvCxnSpPr/>
          <p:nvPr userDrawn="1"/>
        </p:nvCxnSpPr>
        <p:spPr>
          <a:xfrm>
            <a:off x="0" y="3429000"/>
            <a:ext cx="12192000" cy="0"/>
          </a:xfrm>
          <a:prstGeom prst="line">
            <a:avLst/>
          </a:prstGeom>
          <a:ln w="28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7" descr="CSCS_RGB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153" y="319926"/>
            <a:ext cx="2521228" cy="70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9" descr="eth_logo_kurz_pos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222" y="462174"/>
            <a:ext cx="948151" cy="154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0593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31800" y="46039"/>
            <a:ext cx="11328400" cy="862012"/>
          </a:xfrm>
          <a:prstGeom prst="rect">
            <a:avLst/>
          </a:prstGeom>
        </p:spPr>
        <p:txBody>
          <a:bodyPr vert="horz" lIns="0" tIns="45720" rIns="0" bIns="72000" rtlCol="0" anchor="b" anchorCtr="0">
            <a:normAutofit/>
          </a:bodyPr>
          <a:lstStyle/>
          <a:p>
            <a:r>
              <a:rPr lang="en-US" noProof="0" dirty="0" err="1"/>
              <a:t>Titelmasterformat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31800" y="1087439"/>
            <a:ext cx="11328400" cy="500585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noProof="0" dirty="0" err="1"/>
              <a:t>Textmasterformat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noProof="0" dirty="0" err="1"/>
              <a:t>Dritte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3"/>
            <a:r>
              <a:rPr lang="en-US" noProof="0" dirty="0" err="1"/>
              <a:t>Vierte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4"/>
            <a:r>
              <a:rPr lang="en-US" noProof="0" dirty="0" err="1"/>
              <a:t>Fünfte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67541" y="6456392"/>
            <a:ext cx="4116579" cy="144016"/>
          </a:xfrm>
          <a:prstGeom prst="rect">
            <a:avLst/>
          </a:prstGeom>
        </p:spPr>
        <p:txBody>
          <a:bodyPr vert="horz" lIns="0" tIns="0" rIns="72000" bIns="0" rtlCol="0" anchor="ctr"/>
          <a:lstStyle>
            <a:lvl1pPr algn="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/>
              <a:t>Swiss HPC Tier-2 @ CSCS</a:t>
            </a:r>
            <a:endParaRPr lang="en-US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096000" y="6456393"/>
            <a:ext cx="384043" cy="144016"/>
          </a:xfrm>
          <a:prstGeom prst="rect">
            <a:avLst/>
          </a:prstGeom>
        </p:spPr>
        <p:txBody>
          <a:bodyPr vert="horz" lIns="72000" tIns="0" rIns="0" bIns="0" rtlCol="0" anchor="ctr"/>
          <a:lstStyle>
            <a:lvl1pPr algn="l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9C859BB-BF0B-4BDC-BBD4-42B4A100F88B}" type="slidenum">
              <a:rPr lang="de-CH" smtClean="0"/>
              <a:pPr/>
              <a:t>‹#›</a:t>
            </a:fld>
            <a:endParaRPr lang="de-CH" dirty="0"/>
          </a:p>
        </p:txBody>
      </p:sp>
      <p:cxnSp>
        <p:nvCxnSpPr>
          <p:cNvPr id="8" name="Gerade Verbindung 7"/>
          <p:cNvCxnSpPr/>
          <p:nvPr/>
        </p:nvCxnSpPr>
        <p:spPr>
          <a:xfrm>
            <a:off x="6096000" y="6456392"/>
            <a:ext cx="0" cy="144016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14" descr="eth_logo_kurz_pos.eps"/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48213" y="6458507"/>
            <a:ext cx="815851" cy="13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6" descr="CSCS_2_RGB.eps"/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483" y="6302962"/>
            <a:ext cx="1081257" cy="439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600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71" r:id="rId2"/>
    <p:sldLayoutId id="2147483672" r:id="rId3"/>
    <p:sldLayoutId id="2147483662" r:id="rId4"/>
    <p:sldLayoutId id="2147483670" r:id="rId5"/>
    <p:sldLayoutId id="2147483652" r:id="rId6"/>
    <p:sldLayoutId id="2147483654" r:id="rId7"/>
    <p:sldLayoutId id="2147483655" r:id="rId8"/>
    <p:sldLayoutId id="2147483664" r:id="rId9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600" b="1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spcAft>
          <a:spcPts val="600"/>
        </a:spcAft>
        <a:buClr>
          <a:srgbClr val="A60B16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0"/>
        </a:spcBef>
        <a:buClr>
          <a:srgbClr val="A60B16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A60B16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A60B16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A60B16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High-Availability Logs/Metrics Collector @ CSCS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Dino </a:t>
            </a:r>
            <a:r>
              <a:rPr lang="en-US" dirty="0" err="1"/>
              <a:t>Conciatore</a:t>
            </a:r>
            <a:r>
              <a:rPr lang="en-US" dirty="0"/>
              <a:t> – System Engineer – HPC Operations</a:t>
            </a:r>
          </a:p>
          <a:p>
            <a:r>
              <a:rPr lang="en-US" dirty="0"/>
              <a:t>May 17</a:t>
            </a:r>
            <a:r>
              <a:rPr lang="en-US" baseline="30000" dirty="0"/>
              <a:t>th</a:t>
            </a:r>
            <a:r>
              <a:rPr lang="en-US" dirty="0"/>
              <a:t> , 2018</a:t>
            </a:r>
          </a:p>
          <a:p>
            <a:endParaRPr lang="en-US" dirty="0"/>
          </a:p>
          <a:p>
            <a:r>
              <a:rPr lang="en-US" dirty="0" err="1"/>
              <a:t>HEPiX</a:t>
            </a:r>
            <a:r>
              <a:rPr lang="en-US" dirty="0"/>
              <a:t> Spring 2018</a:t>
            </a:r>
          </a:p>
        </p:txBody>
      </p:sp>
    </p:spTree>
    <p:extLst>
      <p:ext uri="{BB962C8B-B14F-4D97-AF65-F5344CB8AC3E}">
        <p14:creationId xmlns:p14="http://schemas.microsoft.com/office/powerpoint/2010/main" val="26562712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Grafana (</a:t>
            </a:r>
            <a:r>
              <a:rPr lang="en-US" err="1"/>
              <a:t>Metricbeat</a:t>
            </a:r>
            <a:r>
              <a:rPr lang="en-US"/>
              <a:t> dashboard)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CH"/>
              <a:t>A </a:t>
            </a:r>
            <a:r>
              <a:rPr lang="de-CH" err="1"/>
              <a:t>fully</a:t>
            </a:r>
            <a:r>
              <a:rPr lang="de-CH"/>
              <a:t> High-</a:t>
            </a:r>
            <a:r>
              <a:rPr lang="de-CH" err="1"/>
              <a:t>availability</a:t>
            </a:r>
            <a:r>
              <a:rPr lang="de-CH"/>
              <a:t> </a:t>
            </a:r>
            <a:r>
              <a:rPr lang="de-CH" err="1"/>
              <a:t>logs</a:t>
            </a:r>
            <a:r>
              <a:rPr lang="de-CH"/>
              <a:t>/</a:t>
            </a:r>
            <a:r>
              <a:rPr lang="de-CH" err="1"/>
              <a:t>metrics</a:t>
            </a:r>
            <a:r>
              <a:rPr lang="de-CH"/>
              <a:t> </a:t>
            </a:r>
            <a:r>
              <a:rPr lang="de-CH" err="1"/>
              <a:t>collector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10</a:t>
            </a:fld>
            <a:endParaRPr lang="de-CH"/>
          </a:p>
        </p:txBody>
      </p:sp>
      <p:pic>
        <p:nvPicPr>
          <p:cNvPr id="23" name="Content Placeholder 22">
            <a:extLst>
              <a:ext uri="{FF2B5EF4-FFF2-40B4-BE49-F238E27FC236}">
                <a16:creationId xmlns:a16="http://schemas.microsoft.com/office/drawing/2014/main" id="{242C390B-9E3A-E549-822A-DD24918DD6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943091"/>
            <a:ext cx="11328400" cy="5287773"/>
          </a:xfrm>
        </p:spPr>
      </p:pic>
    </p:spTree>
    <p:extLst>
      <p:ext uri="{BB962C8B-B14F-4D97-AF65-F5344CB8AC3E}">
        <p14:creationId xmlns:p14="http://schemas.microsoft.com/office/powerpoint/2010/main" val="29005648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 scripts for </a:t>
            </a:r>
            <a:r>
              <a:rPr lang="en-US" dirty="0" err="1"/>
              <a:t>Slurm</a:t>
            </a:r>
            <a:r>
              <a:rPr lang="en-US" dirty="0"/>
              <a:t> Metrics collection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CH"/>
              <a:t>A </a:t>
            </a:r>
            <a:r>
              <a:rPr lang="de-CH" err="1"/>
              <a:t>fully</a:t>
            </a:r>
            <a:r>
              <a:rPr lang="de-CH"/>
              <a:t> High-</a:t>
            </a:r>
            <a:r>
              <a:rPr lang="de-CH" err="1"/>
              <a:t>availability</a:t>
            </a:r>
            <a:r>
              <a:rPr lang="de-CH"/>
              <a:t> </a:t>
            </a:r>
            <a:r>
              <a:rPr lang="de-CH" err="1"/>
              <a:t>logs</a:t>
            </a:r>
            <a:r>
              <a:rPr lang="de-CH"/>
              <a:t>/</a:t>
            </a:r>
            <a:r>
              <a:rPr lang="de-CH" err="1"/>
              <a:t>metrics</a:t>
            </a:r>
            <a:r>
              <a:rPr lang="de-CH"/>
              <a:t> </a:t>
            </a:r>
            <a:r>
              <a:rPr lang="de-CH" err="1"/>
              <a:t>collector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11</a:t>
            </a:fld>
            <a:endParaRPr lang="de-CH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1E41CE3-9A71-6C40-9FC9-F296571B21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Jobs status</a:t>
            </a:r>
          </a:p>
          <a:p>
            <a:pPr lvl="1"/>
            <a:r>
              <a:rPr lang="en-US" sz="1600"/>
              <a:t>Working </a:t>
            </a:r>
            <a:r>
              <a:rPr lang="en-US" sz="1600" err="1"/>
              <a:t>dir</a:t>
            </a:r>
            <a:endParaRPr lang="en-US" sz="1600"/>
          </a:p>
          <a:p>
            <a:pPr lvl="1"/>
            <a:r>
              <a:rPr lang="en-US" sz="1600"/>
              <a:t>Status (</a:t>
            </a:r>
            <a:r>
              <a:rPr lang="en-US" sz="1600">
                <a:latin typeface="Andale Mono" panose="020B0509000000000004" pitchFamily="49" charset="0"/>
              </a:rPr>
              <a:t>RUNNING, PENDING, FAILED, </a:t>
            </a:r>
            <a:r>
              <a:rPr lang="en-US" sz="1600"/>
              <a:t>…)</a:t>
            </a:r>
          </a:p>
          <a:p>
            <a:pPr lvl="1"/>
            <a:r>
              <a:rPr lang="en-US" sz="1600"/>
              <a:t>Submit, start and end time</a:t>
            </a:r>
          </a:p>
          <a:p>
            <a:pPr lvl="1"/>
            <a:r>
              <a:rPr lang="en-US" sz="1600"/>
              <a:t>…</a:t>
            </a:r>
          </a:p>
          <a:p>
            <a:r>
              <a:rPr lang="en-US" err="1"/>
              <a:t>Slurm</a:t>
            </a:r>
            <a:r>
              <a:rPr lang="en-US"/>
              <a:t> statistics (RPC)</a:t>
            </a:r>
          </a:p>
          <a:p>
            <a:pPr lvl="1"/>
            <a:r>
              <a:rPr lang="en-US" sz="1400">
                <a:latin typeface="Andale Mono" panose="020B0509000000000004" pitchFamily="49" charset="0"/>
              </a:rPr>
              <a:t>MESSAGE_EPILOG_COMPLETE</a:t>
            </a:r>
          </a:p>
          <a:p>
            <a:pPr lvl="1"/>
            <a:r>
              <a:rPr lang="en-US" sz="1400">
                <a:latin typeface="Andale Mono" panose="020B0509000000000004" pitchFamily="49" charset="0"/>
              </a:rPr>
              <a:t>ACCOUNTING_UPDATE_MSG</a:t>
            </a:r>
          </a:p>
          <a:p>
            <a:pPr lvl="1"/>
            <a:r>
              <a:rPr lang="en-US" sz="1400">
                <a:latin typeface="Andale Mono" panose="020B0509000000000004" pitchFamily="49" charset="0"/>
              </a:rPr>
              <a:t>MESSAGE_NODE_REGISTRATION_STATUS</a:t>
            </a:r>
          </a:p>
          <a:p>
            <a:pPr lvl="1"/>
            <a:r>
              <a:rPr lang="en-US" sz="1400">
                <a:latin typeface="Andale Mono" panose="020B0509000000000004" pitchFamily="49" charset="0"/>
              </a:rPr>
              <a:t>REQUEST_BUILD_INFO</a:t>
            </a:r>
          </a:p>
          <a:p>
            <a:pPr lvl="1"/>
            <a:r>
              <a:rPr lang="en-US" sz="1400">
                <a:latin typeface="Andale Mono" panose="020B0509000000000004" pitchFamily="49" charset="0"/>
              </a:rPr>
              <a:t>REQUEST_CANCEL_JOB_STEP</a:t>
            </a:r>
          </a:p>
          <a:p>
            <a:pPr lvl="1"/>
            <a:r>
              <a:rPr lang="en-US"/>
              <a:t>….</a:t>
            </a:r>
          </a:p>
          <a:p>
            <a:r>
              <a:rPr lang="en-US" err="1"/>
              <a:t>Slurm</a:t>
            </a:r>
            <a:r>
              <a:rPr lang="en-US"/>
              <a:t> Configuration (changes history)</a:t>
            </a:r>
          </a:p>
          <a:p>
            <a:r>
              <a:rPr lang="en-US"/>
              <a:t>Node status</a:t>
            </a:r>
          </a:p>
          <a:p>
            <a:pPr lvl="1"/>
            <a:r>
              <a:rPr lang="en-US" sz="1400">
                <a:latin typeface="Andale Mono" panose="020B0509000000000004" pitchFamily="49" charset="0"/>
              </a:rPr>
              <a:t>ALLOCATED</a:t>
            </a:r>
          </a:p>
          <a:p>
            <a:pPr lvl="1"/>
            <a:r>
              <a:rPr lang="en-US" sz="1400">
                <a:latin typeface="Andale Mono" panose="020B0509000000000004" pitchFamily="49" charset="0"/>
              </a:rPr>
              <a:t>IDLE	</a:t>
            </a:r>
          </a:p>
          <a:p>
            <a:pPr lvl="1"/>
            <a:r>
              <a:rPr lang="en-US" sz="1400">
                <a:latin typeface="Andale Mono" panose="020B0509000000000004" pitchFamily="49" charset="0"/>
              </a:rPr>
              <a:t>MIXED</a:t>
            </a:r>
          </a:p>
          <a:p>
            <a:pPr lvl="1"/>
            <a:r>
              <a:rPr lang="en-US" sz="1400">
                <a:latin typeface="Andale Mono" panose="020B0509000000000004" pitchFamily="49" charset="0"/>
              </a:rPr>
              <a:t>DOWN+DRAIN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94FFA17-3AAD-D042-91C5-7EAEBFF62D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20" y="879843"/>
            <a:ext cx="5613400" cy="529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9285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Grafana (</a:t>
            </a:r>
            <a:r>
              <a:rPr lang="en-US" dirty="0" err="1"/>
              <a:t>Slurm</a:t>
            </a:r>
            <a:r>
              <a:rPr lang="en-US" dirty="0"/>
              <a:t> metrics)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CH"/>
              <a:t>A </a:t>
            </a:r>
            <a:r>
              <a:rPr lang="de-CH" err="1"/>
              <a:t>fully</a:t>
            </a:r>
            <a:r>
              <a:rPr lang="de-CH"/>
              <a:t> High-</a:t>
            </a:r>
            <a:r>
              <a:rPr lang="de-CH" err="1"/>
              <a:t>availability</a:t>
            </a:r>
            <a:r>
              <a:rPr lang="de-CH"/>
              <a:t> </a:t>
            </a:r>
            <a:r>
              <a:rPr lang="de-CH" err="1"/>
              <a:t>logs</a:t>
            </a:r>
            <a:r>
              <a:rPr lang="de-CH"/>
              <a:t>/</a:t>
            </a:r>
            <a:r>
              <a:rPr lang="de-CH" err="1"/>
              <a:t>metrics</a:t>
            </a:r>
            <a:r>
              <a:rPr lang="de-CH"/>
              <a:t> </a:t>
            </a:r>
            <a:r>
              <a:rPr lang="de-CH" err="1"/>
              <a:t>collector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12</a:t>
            </a:fld>
            <a:endParaRPr lang="de-CH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EA7A5B8-881E-7849-BA98-5FF1E16F2E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18" y="908051"/>
            <a:ext cx="11303082" cy="5398088"/>
          </a:xfrm>
        </p:spPr>
      </p:pic>
    </p:spTree>
    <p:extLst>
      <p:ext uri="{BB962C8B-B14F-4D97-AF65-F5344CB8AC3E}">
        <p14:creationId xmlns:p14="http://schemas.microsoft.com/office/powerpoint/2010/main" val="1651415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0024" y="884646"/>
            <a:ext cx="8676456" cy="549668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Kibana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CH"/>
              <a:t>A </a:t>
            </a:r>
            <a:r>
              <a:rPr lang="de-CH" err="1"/>
              <a:t>fully</a:t>
            </a:r>
            <a:r>
              <a:rPr lang="de-CH"/>
              <a:t> High-</a:t>
            </a:r>
            <a:r>
              <a:rPr lang="de-CH" err="1"/>
              <a:t>availability</a:t>
            </a:r>
            <a:r>
              <a:rPr lang="de-CH"/>
              <a:t> </a:t>
            </a:r>
            <a:r>
              <a:rPr lang="de-CH" err="1"/>
              <a:t>logs</a:t>
            </a:r>
            <a:r>
              <a:rPr lang="de-CH"/>
              <a:t>/</a:t>
            </a:r>
            <a:r>
              <a:rPr lang="de-CH" err="1"/>
              <a:t>metrics</a:t>
            </a:r>
            <a:r>
              <a:rPr lang="de-CH"/>
              <a:t> </a:t>
            </a:r>
            <a:r>
              <a:rPr lang="de-CH" err="1"/>
              <a:t>collector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13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698693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Simple Security with NGINX Proxy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CH"/>
              <a:t>A </a:t>
            </a:r>
            <a:r>
              <a:rPr lang="de-CH" err="1"/>
              <a:t>fully</a:t>
            </a:r>
            <a:r>
              <a:rPr lang="de-CH"/>
              <a:t> High-</a:t>
            </a:r>
            <a:r>
              <a:rPr lang="de-CH" err="1"/>
              <a:t>availability</a:t>
            </a:r>
            <a:r>
              <a:rPr lang="de-CH"/>
              <a:t> </a:t>
            </a:r>
            <a:r>
              <a:rPr lang="de-CH" err="1"/>
              <a:t>logs</a:t>
            </a:r>
            <a:r>
              <a:rPr lang="de-CH"/>
              <a:t>/</a:t>
            </a:r>
            <a:r>
              <a:rPr lang="de-CH" err="1"/>
              <a:t>metrics</a:t>
            </a:r>
            <a:r>
              <a:rPr lang="de-CH"/>
              <a:t> </a:t>
            </a:r>
            <a:r>
              <a:rPr lang="de-CH" err="1"/>
              <a:t>collector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14</a:t>
            </a:fld>
            <a:endParaRPr lang="de-CH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1E41CE3-9A71-6C40-9FC9-F296571B21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users can just read: limiting methods</a:t>
            </a:r>
          </a:p>
          <a:p>
            <a:r>
              <a:rPr lang="en-US" dirty="0"/>
              <a:t>Using NGINX Location (example):</a:t>
            </a:r>
          </a:p>
          <a:p>
            <a:endParaRPr lang="en-US" dirty="0"/>
          </a:p>
          <a:p>
            <a:pPr marL="0" indent="0">
              <a:buNone/>
            </a:pPr>
            <a:endParaRPr lang="en-US" sz="1600" dirty="0">
              <a:latin typeface="Andale Mono" panose="020B0509000000000004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Andale Mono" panose="020B0509000000000004" pitchFamily="49" charset="0"/>
              </a:rPr>
              <a:t>Read</a:t>
            </a:r>
          </a:p>
          <a:p>
            <a:pPr marL="0" indent="0">
              <a:buNone/>
            </a:pPr>
            <a:endParaRPr lang="en-US" sz="1600" dirty="0">
              <a:latin typeface="Andale Mono" panose="020B0509000000000004" pitchFamily="49" charset="0"/>
            </a:endParaRPr>
          </a:p>
          <a:p>
            <a:pPr marL="0" indent="0">
              <a:buNone/>
            </a:pPr>
            <a:endParaRPr lang="en-US" sz="1600" dirty="0">
              <a:latin typeface="Andale Mono" panose="020B0509000000000004" pitchFamily="49" charset="0"/>
            </a:endParaRPr>
          </a:p>
          <a:p>
            <a:pPr marL="0" indent="0">
              <a:buNone/>
            </a:pPr>
            <a:endParaRPr lang="en-US" sz="1600" dirty="0">
              <a:latin typeface="Andale Mono" panose="020B0509000000000004" pitchFamily="49" charset="0"/>
            </a:endParaRPr>
          </a:p>
          <a:p>
            <a:pPr marL="0" indent="0">
              <a:buNone/>
            </a:pPr>
            <a:endParaRPr lang="en-US" sz="1600" dirty="0">
              <a:latin typeface="Andale Mono" panose="020B0509000000000004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Andale Mono" panose="020B0509000000000004" pitchFamily="49" charset="0"/>
              </a:rPr>
              <a:t>Just Write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C0B6F1D-2659-9B4A-8B02-42829699FA75}"/>
              </a:ext>
            </a:extLst>
          </p:cNvPr>
          <p:cNvSpPr/>
          <p:nvPr/>
        </p:nvSpPr>
        <p:spPr>
          <a:xfrm>
            <a:off x="2504728" y="2564909"/>
            <a:ext cx="775860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ndale Mono" panose="020B0509000000000004" pitchFamily="49" charset="0"/>
              </a:rPr>
              <a:t>location ~* ^(/</a:t>
            </a:r>
            <a:r>
              <a:rPr lang="en-US" dirty="0" err="1">
                <a:latin typeface="Andale Mono" panose="020B0509000000000004" pitchFamily="49" charset="0"/>
              </a:rPr>
              <a:t>metricbeat</a:t>
            </a:r>
            <a:r>
              <a:rPr lang="en-US" dirty="0">
                <a:latin typeface="Andale Mono" panose="020B0509000000000004" pitchFamily="49" charset="0"/>
              </a:rPr>
              <a:t>_*|/graylog2_*|/</a:t>
            </a:r>
            <a:r>
              <a:rPr lang="en-US" dirty="0" err="1">
                <a:latin typeface="Andale Mono" panose="020B0509000000000004" pitchFamily="49" charset="0"/>
              </a:rPr>
              <a:t>slurm</a:t>
            </a:r>
            <a:r>
              <a:rPr lang="en-US" dirty="0">
                <a:latin typeface="Andale Mono" panose="020B0509000000000004" pitchFamily="49" charset="0"/>
              </a:rPr>
              <a:t>_*) {</a:t>
            </a:r>
          </a:p>
          <a:p>
            <a:r>
              <a:rPr lang="en-US" dirty="0">
                <a:latin typeface="Andale Mono" panose="020B0509000000000004" pitchFamily="49" charset="0"/>
              </a:rPr>
              <a:t>  </a:t>
            </a:r>
            <a:r>
              <a:rPr lang="en-US" dirty="0" err="1">
                <a:latin typeface="Andale Mono" panose="020B0509000000000004" pitchFamily="49" charset="0"/>
              </a:rPr>
              <a:t>proxy_pass</a:t>
            </a:r>
            <a:r>
              <a:rPr lang="en-US" dirty="0">
                <a:latin typeface="Andale Mono" panose="020B0509000000000004" pitchFamily="49" charset="0"/>
              </a:rPr>
              <a:t>  http://es001:9200;</a:t>
            </a:r>
          </a:p>
          <a:p>
            <a:r>
              <a:rPr lang="en-US" dirty="0">
                <a:latin typeface="Andale Mono" panose="020B0509000000000004" pitchFamily="49" charset="0"/>
              </a:rPr>
              <a:t>  ...</a:t>
            </a:r>
          </a:p>
          <a:p>
            <a:r>
              <a:rPr lang="en-US" dirty="0">
                <a:latin typeface="Andale Mono" panose="020B0509000000000004" pitchFamily="49" charset="0"/>
              </a:rPr>
              <a:t>  if ($</a:t>
            </a:r>
            <a:r>
              <a:rPr lang="en-US" dirty="0" err="1">
                <a:latin typeface="Andale Mono" panose="020B0509000000000004" pitchFamily="49" charset="0"/>
              </a:rPr>
              <a:t>request_method</a:t>
            </a:r>
            <a:r>
              <a:rPr lang="en-US" dirty="0">
                <a:latin typeface="Andale Mono" panose="020B0509000000000004" pitchFamily="49" charset="0"/>
              </a:rPr>
              <a:t> !~ ^(GET)$ ) {return 403; }</a:t>
            </a:r>
          </a:p>
          <a:p>
            <a:r>
              <a:rPr lang="en-US" dirty="0">
                <a:latin typeface="Andale Mono" panose="020B0509000000000004" pitchFamily="49" charset="0"/>
              </a:rPr>
              <a:t>}</a:t>
            </a:r>
          </a:p>
          <a:p>
            <a:endParaRPr lang="en-US" dirty="0">
              <a:latin typeface="Andale Mono" panose="020B0509000000000004" pitchFamily="49" charset="0"/>
            </a:endParaRPr>
          </a:p>
          <a:p>
            <a:r>
              <a:rPr lang="en-US" dirty="0">
                <a:latin typeface="Andale Mono" panose="020B0509000000000004" pitchFamily="49" charset="0"/>
              </a:rPr>
              <a:t>location ~* ^(/</a:t>
            </a:r>
            <a:r>
              <a:rPr lang="en-US" dirty="0" err="1">
                <a:latin typeface="Andale Mono" panose="020B0509000000000004" pitchFamily="49" charset="0"/>
              </a:rPr>
              <a:t>slurm</a:t>
            </a:r>
            <a:r>
              <a:rPr lang="en-US" dirty="0">
                <a:latin typeface="Andale Mono" panose="020B0509000000000004" pitchFamily="49" charset="0"/>
              </a:rPr>
              <a:t>/</a:t>
            </a:r>
            <a:r>
              <a:rPr lang="en-US" dirty="0" err="1">
                <a:latin typeface="Andale Mono" panose="020B0509000000000004" pitchFamily="49" charset="0"/>
              </a:rPr>
              <a:t>jobcomp</a:t>
            </a:r>
            <a:r>
              <a:rPr lang="en-US" dirty="0">
                <a:latin typeface="Andale Mono" panose="020B0509000000000004" pitchFamily="49" charset="0"/>
              </a:rPr>
              <a:t>) {</a:t>
            </a:r>
          </a:p>
          <a:p>
            <a:r>
              <a:rPr lang="en-US" dirty="0">
                <a:latin typeface="Andale Mono" panose="020B0509000000000004" pitchFamily="49" charset="0"/>
              </a:rPr>
              <a:t>  </a:t>
            </a:r>
            <a:r>
              <a:rPr lang="en-US" dirty="0" err="1">
                <a:latin typeface="Andale Mono" panose="020B0509000000000004" pitchFamily="49" charset="0"/>
              </a:rPr>
              <a:t>proxy_pass</a:t>
            </a:r>
            <a:r>
              <a:rPr lang="en-US" dirty="0">
                <a:latin typeface="Andale Mono" panose="020B0509000000000004" pitchFamily="49" charset="0"/>
              </a:rPr>
              <a:t>    http://es001:9200;</a:t>
            </a:r>
          </a:p>
          <a:p>
            <a:r>
              <a:rPr lang="en-US" dirty="0">
                <a:latin typeface="Andale Mono" panose="020B0509000000000004" pitchFamily="49" charset="0"/>
              </a:rPr>
              <a:t>  ...</a:t>
            </a:r>
          </a:p>
          <a:p>
            <a:r>
              <a:rPr lang="en-US" dirty="0">
                <a:latin typeface="Andale Mono" panose="020B0509000000000004" pitchFamily="49" charset="0"/>
              </a:rPr>
              <a:t>  if ($</a:t>
            </a:r>
            <a:r>
              <a:rPr lang="en-US" dirty="0" err="1">
                <a:latin typeface="Andale Mono" panose="020B0509000000000004" pitchFamily="49" charset="0"/>
              </a:rPr>
              <a:t>request_method</a:t>
            </a:r>
            <a:r>
              <a:rPr lang="en-US" dirty="0">
                <a:latin typeface="Andale Mono" panose="020B0509000000000004" pitchFamily="49" charset="0"/>
              </a:rPr>
              <a:t> !~ ^(POST)$ ) {return 403; }</a:t>
            </a:r>
          </a:p>
          <a:p>
            <a:r>
              <a:rPr lang="en-US" dirty="0">
                <a:latin typeface="Andale Mono" panose="020B05090000000000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9410945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Search Helpers (Flask API)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CH"/>
              <a:t>A </a:t>
            </a:r>
            <a:r>
              <a:rPr lang="de-CH" err="1"/>
              <a:t>fully</a:t>
            </a:r>
            <a:r>
              <a:rPr lang="de-CH"/>
              <a:t> High-</a:t>
            </a:r>
            <a:r>
              <a:rPr lang="de-CH" err="1"/>
              <a:t>availability</a:t>
            </a:r>
            <a:r>
              <a:rPr lang="de-CH"/>
              <a:t> </a:t>
            </a:r>
            <a:r>
              <a:rPr lang="de-CH" err="1"/>
              <a:t>logs</a:t>
            </a:r>
            <a:r>
              <a:rPr lang="de-CH"/>
              <a:t>/</a:t>
            </a:r>
            <a:r>
              <a:rPr lang="de-CH" err="1"/>
              <a:t>metrics</a:t>
            </a:r>
            <a:r>
              <a:rPr lang="de-CH"/>
              <a:t> </a:t>
            </a:r>
            <a:r>
              <a:rPr lang="de-CH" err="1"/>
              <a:t>collector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15</a:t>
            </a:fld>
            <a:endParaRPr lang="de-CH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F0CD5EE-4445-974A-913D-E480FDB877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613" y="980733"/>
            <a:ext cx="6617019" cy="5174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4033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8B8238-D89B-734C-B2B6-132DA729E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Cluster Numbers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5EA0D9-313B-F443-B1BF-E4CE1B10F0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CH"/>
              <a:t>A </a:t>
            </a:r>
            <a:r>
              <a:rPr lang="de-CH" err="1"/>
              <a:t>fully</a:t>
            </a:r>
            <a:r>
              <a:rPr lang="de-CH"/>
              <a:t> High-</a:t>
            </a:r>
            <a:r>
              <a:rPr lang="de-CH" err="1"/>
              <a:t>availability</a:t>
            </a:r>
            <a:r>
              <a:rPr lang="de-CH"/>
              <a:t> </a:t>
            </a:r>
            <a:r>
              <a:rPr lang="de-CH" err="1"/>
              <a:t>logs</a:t>
            </a:r>
            <a:r>
              <a:rPr lang="de-CH"/>
              <a:t>/</a:t>
            </a:r>
            <a:r>
              <a:rPr lang="de-CH" err="1"/>
              <a:t>metrics</a:t>
            </a:r>
            <a:r>
              <a:rPr lang="de-CH"/>
              <a:t> </a:t>
            </a:r>
            <a:r>
              <a:rPr lang="de-CH" err="1"/>
              <a:t>collector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51F111-0524-1448-A9F2-391F2879F7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16</a:t>
            </a:fld>
            <a:endParaRPr lang="de-CH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D05CC8-8C00-7646-A5D4-AB90A0BEA2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3068960"/>
            <a:ext cx="7797328" cy="3248887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4F547D9-58E3-8C42-8623-D8E0FEA2AE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4109141"/>
              </p:ext>
            </p:extLst>
          </p:nvPr>
        </p:nvGraphicFramePr>
        <p:xfrm>
          <a:off x="431800" y="908051"/>
          <a:ext cx="7797328" cy="21400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891350">
                  <a:extLst>
                    <a:ext uri="{9D8B030D-6E8A-4147-A177-3AD203B41FA5}">
                      <a16:colId xmlns:a16="http://schemas.microsoft.com/office/drawing/2014/main" val="3468062932"/>
                    </a:ext>
                  </a:extLst>
                </a:gridCol>
                <a:gridCol w="3057624">
                  <a:extLst>
                    <a:ext uri="{9D8B030D-6E8A-4147-A177-3AD203B41FA5}">
                      <a16:colId xmlns:a16="http://schemas.microsoft.com/office/drawing/2014/main" val="1108409103"/>
                    </a:ext>
                  </a:extLst>
                </a:gridCol>
                <a:gridCol w="2848354">
                  <a:extLst>
                    <a:ext uri="{9D8B030D-6E8A-4147-A177-3AD203B41FA5}">
                      <a16:colId xmlns:a16="http://schemas.microsoft.com/office/drawing/2014/main" val="4006745958"/>
                    </a:ext>
                  </a:extLst>
                </a:gridCol>
              </a:tblGrid>
              <a:tr h="428012">
                <a:tc>
                  <a:txBody>
                    <a:bodyPr/>
                    <a:lstStyle/>
                    <a:p>
                      <a:r>
                        <a:rPr lang="en-US" dirty="0"/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1’500 doc/sec Average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5’000 doc/sec Max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4728958"/>
                  </a:ext>
                </a:extLst>
              </a:tr>
              <a:tr h="428012">
                <a:tc>
                  <a:txBody>
                    <a:bodyPr/>
                    <a:lstStyle/>
                    <a:p>
                      <a:r>
                        <a:rPr lang="en-US"/>
                        <a:t>Max </a:t>
                      </a:r>
                      <a:r>
                        <a:rPr lang="en-US" err="1"/>
                        <a:t>troughput</a:t>
                      </a:r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40’000 doc/sec (Benchmark)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809071"/>
                  </a:ext>
                </a:extLst>
              </a:tr>
              <a:tr h="428012">
                <a:tc>
                  <a:txBody>
                    <a:bodyPr/>
                    <a:lstStyle/>
                    <a:p>
                      <a:r>
                        <a:rPr lang="en-US" dirty="0"/>
                        <a:t>Input Cache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500 GB Graylog internal Kafka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563357"/>
                  </a:ext>
                </a:extLst>
              </a:tr>
              <a:tr h="428012"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20 </a:t>
                      </a:r>
                      <a:r>
                        <a:rPr lang="en-US" dirty="0" err="1"/>
                        <a:t>Bil</a:t>
                      </a:r>
                      <a:r>
                        <a:rPr lang="en-US" dirty="0"/>
                        <a:t> docs (16 TB)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681417"/>
                  </a:ext>
                </a:extLst>
              </a:tr>
              <a:tr h="428012">
                <a:tc>
                  <a:txBody>
                    <a:bodyPr/>
                    <a:lstStyle/>
                    <a:p>
                      <a:r>
                        <a:rPr lang="en-US" dirty="0"/>
                        <a:t>Archive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40 </a:t>
                      </a:r>
                      <a:r>
                        <a:rPr lang="en-US" dirty="0" err="1"/>
                        <a:t>Bil</a:t>
                      </a:r>
                      <a:r>
                        <a:rPr lang="en-US" dirty="0"/>
                        <a:t> docs (35 TB)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9498826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F948ED61-E4BC-3245-AE64-4BC08D3020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8546" y="2735312"/>
            <a:ext cx="2895600" cy="17018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627F79B-87D4-5E44-A995-4C3EB62F51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9496" y="4582120"/>
            <a:ext cx="2933700" cy="1727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6C25430-8B3B-834E-9822-42D38FEA2A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6858" y="875804"/>
            <a:ext cx="2921000" cy="168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0738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Thank you for your attention.</a:t>
            </a:r>
          </a:p>
        </p:txBody>
      </p:sp>
    </p:spTree>
    <p:extLst>
      <p:ext uri="{BB962C8B-B14F-4D97-AF65-F5344CB8AC3E}">
        <p14:creationId xmlns:p14="http://schemas.microsoft.com/office/powerpoint/2010/main" val="3298088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Motivation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CH"/>
              <a:t>A </a:t>
            </a:r>
            <a:r>
              <a:rPr lang="de-CH" err="1"/>
              <a:t>fully</a:t>
            </a:r>
            <a:r>
              <a:rPr lang="de-CH"/>
              <a:t> High-</a:t>
            </a:r>
            <a:r>
              <a:rPr lang="de-CH" err="1"/>
              <a:t>availability</a:t>
            </a:r>
            <a:r>
              <a:rPr lang="de-CH"/>
              <a:t> </a:t>
            </a:r>
            <a:r>
              <a:rPr lang="de-CH" err="1"/>
              <a:t>logs</a:t>
            </a:r>
            <a:r>
              <a:rPr lang="de-CH"/>
              <a:t>/</a:t>
            </a:r>
            <a:r>
              <a:rPr lang="de-CH" err="1"/>
              <a:t>metrics</a:t>
            </a:r>
            <a:r>
              <a:rPr lang="de-CH"/>
              <a:t> </a:t>
            </a:r>
            <a:r>
              <a:rPr lang="de-CH" err="1"/>
              <a:t>collector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2</a:t>
            </a:fld>
            <a:endParaRPr lang="de-CH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31800" y="925148"/>
            <a:ext cx="11496848" cy="5257253"/>
          </a:xfrm>
        </p:spPr>
        <p:txBody>
          <a:bodyPr>
            <a:normAutofit/>
          </a:bodyPr>
          <a:lstStyle/>
          <a:p>
            <a:r>
              <a:rPr lang="en-US" dirty="0"/>
              <a:t>Logs are a critical part of our systems</a:t>
            </a:r>
          </a:p>
          <a:p>
            <a:r>
              <a:rPr lang="en-US" dirty="0"/>
              <a:t>Debugging problems is usually easier if you can correlate information from different sources</a:t>
            </a:r>
          </a:p>
          <a:p>
            <a:r>
              <a:rPr lang="en-US" dirty="0"/>
              <a:t>Having all logs together</a:t>
            </a:r>
          </a:p>
          <a:p>
            <a:pPr lvl="1"/>
            <a:r>
              <a:rPr lang="en-US" dirty="0"/>
              <a:t>Enables us to do automatic message processing (field extractors)</a:t>
            </a:r>
          </a:p>
          <a:p>
            <a:pPr lvl="1"/>
            <a:r>
              <a:rPr lang="en-US" dirty="0"/>
              <a:t>Search through terabytes of data easily with almost-human language</a:t>
            </a:r>
          </a:p>
          <a:p>
            <a:pPr lvl="1"/>
            <a:r>
              <a:rPr lang="en-US" dirty="0"/>
              <a:t>Trigger actions or notifications when critical events happen</a:t>
            </a:r>
          </a:p>
          <a:p>
            <a:pPr lvl="1"/>
            <a:r>
              <a:rPr lang="en-US" dirty="0"/>
              <a:t>Generate complex dashboards</a:t>
            </a:r>
          </a:p>
          <a:p>
            <a:r>
              <a:rPr lang="en-US" dirty="0"/>
              <a:t>Collect all system/services metrics and correlate with logs</a:t>
            </a:r>
          </a:p>
          <a:p>
            <a:r>
              <a:rPr lang="en-US" dirty="0"/>
              <a:t>Post-factum incident analysis</a:t>
            </a:r>
          </a:p>
          <a:p>
            <a:pPr lvl="1"/>
            <a:r>
              <a:rPr lang="en-US" dirty="0"/>
              <a:t>actually possible and not just a chimera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245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8B8238-D89B-734C-B2B6-132DA729E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Cluster Overview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5EA0D9-313B-F443-B1BF-E4CE1B10F0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CH"/>
              <a:t>A </a:t>
            </a:r>
            <a:r>
              <a:rPr lang="de-CH" err="1"/>
              <a:t>fully</a:t>
            </a:r>
            <a:r>
              <a:rPr lang="de-CH"/>
              <a:t> High-</a:t>
            </a:r>
            <a:r>
              <a:rPr lang="de-CH" err="1"/>
              <a:t>availability</a:t>
            </a:r>
            <a:r>
              <a:rPr lang="de-CH"/>
              <a:t> </a:t>
            </a:r>
            <a:r>
              <a:rPr lang="de-CH" err="1"/>
              <a:t>logs</a:t>
            </a:r>
            <a:r>
              <a:rPr lang="de-CH"/>
              <a:t>/</a:t>
            </a:r>
            <a:r>
              <a:rPr lang="de-CH" err="1"/>
              <a:t>metrics</a:t>
            </a:r>
            <a:r>
              <a:rPr lang="de-CH"/>
              <a:t> </a:t>
            </a:r>
            <a:r>
              <a:rPr lang="de-CH" err="1"/>
              <a:t>collector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51F111-0524-1448-A9F2-391F2879F7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3</a:t>
            </a:fld>
            <a:endParaRPr lang="de-CH"/>
          </a:p>
        </p:txBody>
      </p:sp>
      <p:pic>
        <p:nvPicPr>
          <p:cNvPr id="20" name="Content Placeholder 19">
            <a:extLst>
              <a:ext uri="{FF2B5EF4-FFF2-40B4-BE49-F238E27FC236}">
                <a16:creationId xmlns:a16="http://schemas.microsoft.com/office/drawing/2014/main" id="{0C5A31EA-C83C-5D40-B5FF-C484F68157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504" y="260648"/>
            <a:ext cx="8712646" cy="6064988"/>
          </a:xfrm>
        </p:spPr>
      </p:pic>
    </p:spTree>
    <p:extLst>
      <p:ext uri="{BB962C8B-B14F-4D97-AF65-F5344CB8AC3E}">
        <p14:creationId xmlns:p14="http://schemas.microsoft.com/office/powerpoint/2010/main" val="3547581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Graylog works in HA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CH"/>
              <a:t>A </a:t>
            </a:r>
            <a:r>
              <a:rPr lang="de-CH" err="1"/>
              <a:t>fully</a:t>
            </a:r>
            <a:r>
              <a:rPr lang="de-CH"/>
              <a:t> High-</a:t>
            </a:r>
            <a:r>
              <a:rPr lang="de-CH" err="1"/>
              <a:t>availability</a:t>
            </a:r>
            <a:r>
              <a:rPr lang="de-CH"/>
              <a:t> </a:t>
            </a:r>
            <a:r>
              <a:rPr lang="de-CH" err="1"/>
              <a:t>logs</a:t>
            </a:r>
            <a:r>
              <a:rPr lang="de-CH"/>
              <a:t>/</a:t>
            </a:r>
            <a:r>
              <a:rPr lang="de-CH" err="1"/>
              <a:t>metrics</a:t>
            </a:r>
            <a:r>
              <a:rPr lang="de-CH"/>
              <a:t> </a:t>
            </a:r>
            <a:r>
              <a:rPr lang="de-CH" err="1"/>
              <a:t>collector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4</a:t>
            </a:fld>
            <a:endParaRPr lang="de-CH"/>
          </a:p>
        </p:txBody>
      </p:sp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ECF7F77D-EFDF-FF4F-BF64-E49B23A938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867" y="702248"/>
            <a:ext cx="5043639" cy="5463059"/>
          </a:xfr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7640C5E-DAC4-DC4B-886A-54D90676ABF0}"/>
              </a:ext>
            </a:extLst>
          </p:cNvPr>
          <p:cNvSpPr txBox="1"/>
          <p:nvPr/>
        </p:nvSpPr>
        <p:spPr>
          <a:xfrm>
            <a:off x="2135565" y="2276877"/>
            <a:ext cx="19543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Normal operation</a:t>
            </a:r>
          </a:p>
          <a:p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81A9C22-8AA7-D145-8C93-0C8CF84D4712}"/>
              </a:ext>
            </a:extLst>
          </p:cNvPr>
          <p:cNvSpPr txBox="1"/>
          <p:nvPr/>
        </p:nvSpPr>
        <p:spPr>
          <a:xfrm>
            <a:off x="1994497" y="5013176"/>
            <a:ext cx="22365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Node Failure</a:t>
            </a:r>
          </a:p>
          <a:p>
            <a:pPr algn="ctr"/>
            <a:r>
              <a:rPr lang="en-US"/>
              <a:t>or</a:t>
            </a:r>
          </a:p>
          <a:p>
            <a:pPr algn="ctr"/>
            <a:r>
              <a:rPr lang="en-US"/>
              <a:t>Manual LB Override</a:t>
            </a:r>
          </a:p>
        </p:txBody>
      </p:sp>
    </p:spTree>
    <p:extLst>
      <p:ext uri="{BB962C8B-B14F-4D97-AF65-F5344CB8AC3E}">
        <p14:creationId xmlns:p14="http://schemas.microsoft.com/office/powerpoint/2010/main" val="725684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Graylog – Nodes Overview – LB Override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CH"/>
              <a:t>A </a:t>
            </a:r>
            <a:r>
              <a:rPr lang="de-CH" err="1"/>
              <a:t>fully</a:t>
            </a:r>
            <a:r>
              <a:rPr lang="de-CH"/>
              <a:t> High-</a:t>
            </a:r>
            <a:r>
              <a:rPr lang="de-CH" err="1"/>
              <a:t>availability</a:t>
            </a:r>
            <a:r>
              <a:rPr lang="de-CH"/>
              <a:t> </a:t>
            </a:r>
            <a:r>
              <a:rPr lang="de-CH" err="1"/>
              <a:t>logs</a:t>
            </a:r>
            <a:r>
              <a:rPr lang="de-CH"/>
              <a:t>/</a:t>
            </a:r>
            <a:r>
              <a:rPr lang="de-CH" err="1"/>
              <a:t>metrics</a:t>
            </a:r>
            <a:r>
              <a:rPr lang="de-CH"/>
              <a:t> </a:t>
            </a:r>
            <a:r>
              <a:rPr lang="de-CH" err="1"/>
              <a:t>collector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5</a:t>
            </a:fld>
            <a:endParaRPr lang="de-CH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D1E35F9-BEF6-D54F-BDB6-1E15099F69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990600"/>
            <a:ext cx="91440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080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Graylog – Search *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CH"/>
              <a:t>A </a:t>
            </a:r>
            <a:r>
              <a:rPr lang="de-CH" err="1"/>
              <a:t>fully</a:t>
            </a:r>
            <a:r>
              <a:rPr lang="de-CH"/>
              <a:t> High-</a:t>
            </a:r>
            <a:r>
              <a:rPr lang="de-CH" err="1"/>
              <a:t>availability</a:t>
            </a:r>
            <a:r>
              <a:rPr lang="de-CH"/>
              <a:t> </a:t>
            </a:r>
            <a:r>
              <a:rPr lang="de-CH" err="1"/>
              <a:t>logs</a:t>
            </a:r>
            <a:r>
              <a:rPr lang="de-CH"/>
              <a:t>/</a:t>
            </a:r>
            <a:r>
              <a:rPr lang="de-CH" err="1"/>
              <a:t>metrics</a:t>
            </a:r>
            <a:r>
              <a:rPr lang="de-CH"/>
              <a:t> </a:t>
            </a:r>
            <a:r>
              <a:rPr lang="de-CH" err="1"/>
              <a:t>collector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6</a:t>
            </a:fld>
            <a:endParaRPr lang="de-CH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858" y="884677"/>
            <a:ext cx="8280598" cy="5348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6647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Elasticsearch Cluster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CH"/>
              <a:t>A </a:t>
            </a:r>
            <a:r>
              <a:rPr lang="de-CH" err="1"/>
              <a:t>fully</a:t>
            </a:r>
            <a:r>
              <a:rPr lang="de-CH"/>
              <a:t> High-</a:t>
            </a:r>
            <a:r>
              <a:rPr lang="de-CH" err="1"/>
              <a:t>availability</a:t>
            </a:r>
            <a:r>
              <a:rPr lang="de-CH"/>
              <a:t> </a:t>
            </a:r>
            <a:r>
              <a:rPr lang="de-CH" err="1"/>
              <a:t>logs</a:t>
            </a:r>
            <a:r>
              <a:rPr lang="de-CH"/>
              <a:t>/</a:t>
            </a:r>
            <a:r>
              <a:rPr lang="de-CH" err="1"/>
              <a:t>metrics</a:t>
            </a:r>
            <a:r>
              <a:rPr lang="de-CH"/>
              <a:t> </a:t>
            </a:r>
            <a:r>
              <a:rPr lang="de-CH" err="1"/>
              <a:t>collector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7</a:t>
            </a:fld>
            <a:endParaRPr lang="de-CH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D741D537-B64B-AF44-B623-0320946DB0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5920" y="1223927"/>
            <a:ext cx="4181114" cy="4814987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0D4C73F-AC4F-9E46-B639-A7FFA6F6EA97}"/>
              </a:ext>
            </a:extLst>
          </p:cNvPr>
          <p:cNvSpPr txBox="1"/>
          <p:nvPr/>
        </p:nvSpPr>
        <p:spPr>
          <a:xfrm>
            <a:off x="1775520" y="1162524"/>
            <a:ext cx="17796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Master Nodes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400"/>
              <a:t>Virtual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400"/>
              <a:t>10G </a:t>
            </a:r>
            <a:r>
              <a:rPr lang="en-US" sz="1400" err="1"/>
              <a:t>vSwitch</a:t>
            </a:r>
            <a:endParaRPr lang="en-US" sz="14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B409C05-6B11-C649-B354-894861BDA200}"/>
              </a:ext>
            </a:extLst>
          </p:cNvPr>
          <p:cNvSpPr txBox="1"/>
          <p:nvPr/>
        </p:nvSpPr>
        <p:spPr>
          <a:xfrm>
            <a:off x="1775520" y="2245022"/>
            <a:ext cx="283237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Hot Data Nodes: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/>
              <a:t>Hardware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/>
              <a:t>Fast Flash </a:t>
            </a:r>
            <a:r>
              <a:rPr lang="en-US" sz="1200" err="1"/>
              <a:t>NVMe</a:t>
            </a:r>
            <a:endParaRPr lang="en-US" sz="120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/>
              <a:t>10G 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/>
              <a:t>Configuration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/>
              <a:t>Shard Allocation Awareness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/>
              <a:t>Fat Shards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/>
              <a:t>1 Replica</a:t>
            </a:r>
            <a:endParaRPr lang="en-US" sz="14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4695952-A284-E74A-8DA2-7230E20DA190}"/>
              </a:ext>
            </a:extLst>
          </p:cNvPr>
          <p:cNvSpPr txBox="1"/>
          <p:nvPr/>
        </p:nvSpPr>
        <p:spPr>
          <a:xfrm>
            <a:off x="1775520" y="4469375"/>
            <a:ext cx="28323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Warm Data Nodes: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/>
              <a:t>Hardware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/>
              <a:t>Spinning Disks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/>
              <a:t>10G 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/>
              <a:t>Configuration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/>
              <a:t>Shard Allocation Awareness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/>
              <a:t>1 Replica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2916998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2590" y="3333268"/>
            <a:ext cx="8496300" cy="862012"/>
          </a:xfrm>
        </p:spPr>
        <p:txBody>
          <a:bodyPr/>
          <a:lstStyle/>
          <a:p>
            <a:r>
              <a:rPr lang="en-US"/>
              <a:t>Moving data from Hot to Warm nodes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607977" y="6521978"/>
            <a:ext cx="4116579" cy="144016"/>
          </a:xfrm>
        </p:spPr>
        <p:txBody>
          <a:bodyPr/>
          <a:lstStyle/>
          <a:p>
            <a:r>
              <a:rPr lang="de-CH"/>
              <a:t>A </a:t>
            </a:r>
            <a:r>
              <a:rPr lang="de-CH" err="1"/>
              <a:t>fully</a:t>
            </a:r>
            <a:r>
              <a:rPr lang="de-CH"/>
              <a:t> High-</a:t>
            </a:r>
            <a:r>
              <a:rPr lang="de-CH" err="1"/>
              <a:t>availability</a:t>
            </a:r>
            <a:r>
              <a:rPr lang="de-CH"/>
              <a:t> </a:t>
            </a:r>
            <a:r>
              <a:rPr lang="de-CH" err="1"/>
              <a:t>logs</a:t>
            </a:r>
            <a:r>
              <a:rPr lang="de-CH"/>
              <a:t>/</a:t>
            </a:r>
            <a:r>
              <a:rPr lang="de-CH" err="1"/>
              <a:t>metrics</a:t>
            </a:r>
            <a:r>
              <a:rPr lang="de-CH"/>
              <a:t> </a:t>
            </a:r>
            <a:r>
              <a:rPr lang="de-CH" err="1"/>
              <a:t>collector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4736436" y="6521979"/>
            <a:ext cx="384043" cy="144016"/>
          </a:xfrm>
        </p:spPr>
        <p:txBody>
          <a:bodyPr/>
          <a:lstStyle/>
          <a:p>
            <a:fld id="{69C859BB-BF0B-4BDC-BBD4-42B4A100F88B}" type="slidenum">
              <a:rPr lang="de-CH" smtClean="0"/>
              <a:pPr/>
              <a:t>8</a:t>
            </a:fld>
            <a:endParaRPr lang="de-CH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F86CE3C-3531-F946-806B-4EACAB9C1E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90" y="1146241"/>
            <a:ext cx="7704856" cy="2221770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625214B-F737-EF4A-9562-4113C09DF1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6" y="4293096"/>
            <a:ext cx="6867232" cy="1721770"/>
          </a:xfrm>
          <a:prstGeom prst="rect">
            <a:avLst/>
          </a:prstGeom>
        </p:spPr>
      </p:pic>
      <p:sp>
        <p:nvSpPr>
          <p:cNvPr id="11" name="Titel 1">
            <a:extLst>
              <a:ext uri="{FF2B5EF4-FFF2-40B4-BE49-F238E27FC236}">
                <a16:creationId xmlns:a16="http://schemas.microsoft.com/office/drawing/2014/main" id="{39BD7B36-F78D-F14D-85BE-718ECFB8163B}"/>
              </a:ext>
            </a:extLst>
          </p:cNvPr>
          <p:cNvSpPr txBox="1">
            <a:spLocks/>
          </p:cNvSpPr>
          <p:nvPr/>
        </p:nvSpPr>
        <p:spPr>
          <a:xfrm>
            <a:off x="479376" y="182218"/>
            <a:ext cx="8496300" cy="862012"/>
          </a:xfrm>
          <a:prstGeom prst="rect">
            <a:avLst/>
          </a:prstGeom>
        </p:spPr>
        <p:txBody>
          <a:bodyPr vert="horz" wrap="none" lIns="0" tIns="0" rIns="0" bIns="7200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Default _template</a:t>
            </a:r>
          </a:p>
        </p:txBody>
      </p:sp>
    </p:spTree>
    <p:extLst>
      <p:ext uri="{BB962C8B-B14F-4D97-AF65-F5344CB8AC3E}">
        <p14:creationId xmlns:p14="http://schemas.microsoft.com/office/powerpoint/2010/main" val="10770724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Metricbeat</a:t>
            </a:r>
            <a:r>
              <a:rPr lang="en-US"/>
              <a:t> for system and services metrics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CH"/>
              <a:t>A </a:t>
            </a:r>
            <a:r>
              <a:rPr lang="de-CH" err="1"/>
              <a:t>fully</a:t>
            </a:r>
            <a:r>
              <a:rPr lang="de-CH"/>
              <a:t> High-</a:t>
            </a:r>
            <a:r>
              <a:rPr lang="de-CH" err="1"/>
              <a:t>availability</a:t>
            </a:r>
            <a:r>
              <a:rPr lang="de-CH"/>
              <a:t> </a:t>
            </a:r>
            <a:r>
              <a:rPr lang="de-CH" err="1"/>
              <a:t>logs</a:t>
            </a:r>
            <a:r>
              <a:rPr lang="de-CH"/>
              <a:t>/</a:t>
            </a:r>
            <a:r>
              <a:rPr lang="de-CH" err="1"/>
              <a:t>metrics</a:t>
            </a:r>
            <a:r>
              <a:rPr lang="de-CH"/>
              <a:t> </a:t>
            </a:r>
            <a:r>
              <a:rPr lang="de-CH" err="1"/>
              <a:t>collector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9</a:t>
            </a:fld>
            <a:endParaRPr lang="de-CH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1E41CE3-9A71-6C40-9FC9-F296571B21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419" y="1068476"/>
            <a:ext cx="4239241" cy="5221879"/>
          </a:xfrm>
          <a:noFill/>
          <a:ln>
            <a:noFill/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800" dirty="0"/>
              <a:t>System module </a:t>
            </a:r>
            <a:r>
              <a:rPr lang="en-US" sz="2800" dirty="0" err="1"/>
              <a:t>metricsets</a:t>
            </a:r>
            <a:r>
              <a:rPr lang="en-US" sz="2800" dirty="0"/>
              <a:t>:</a:t>
            </a:r>
          </a:p>
          <a:p>
            <a:r>
              <a:rPr lang="en-US" dirty="0" err="1"/>
              <a:t>cpu</a:t>
            </a:r>
            <a:endParaRPr lang="en-US" dirty="0"/>
          </a:p>
          <a:p>
            <a:r>
              <a:rPr lang="en-US" dirty="0"/>
              <a:t>core</a:t>
            </a:r>
          </a:p>
          <a:p>
            <a:r>
              <a:rPr lang="en-US" dirty="0"/>
              <a:t>load</a:t>
            </a:r>
          </a:p>
          <a:p>
            <a:r>
              <a:rPr lang="en-US" dirty="0"/>
              <a:t>memory</a:t>
            </a:r>
          </a:p>
          <a:p>
            <a:r>
              <a:rPr lang="en-US" dirty="0"/>
              <a:t>network</a:t>
            </a:r>
          </a:p>
          <a:p>
            <a:r>
              <a:rPr lang="en-US" dirty="0"/>
              <a:t>process</a:t>
            </a:r>
          </a:p>
          <a:p>
            <a:r>
              <a:rPr lang="en-US" dirty="0" err="1"/>
              <a:t>process_summary</a:t>
            </a:r>
            <a:endParaRPr lang="en-US" dirty="0"/>
          </a:p>
          <a:p>
            <a:r>
              <a:rPr lang="en-US" dirty="0" err="1"/>
              <a:t>diskio</a:t>
            </a:r>
            <a:endParaRPr lang="en-US" dirty="0"/>
          </a:p>
          <a:p>
            <a:r>
              <a:rPr lang="en-US" dirty="0"/>
              <a:t>filesystem</a:t>
            </a:r>
          </a:p>
          <a:p>
            <a:r>
              <a:rPr lang="en-US" dirty="0" err="1"/>
              <a:t>fsstat</a:t>
            </a:r>
            <a:endParaRPr lang="en-US" dirty="0"/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7BFD6D57-EEA6-564F-870C-54DD0BD2A8CC}"/>
              </a:ext>
            </a:extLst>
          </p:cNvPr>
          <p:cNvSpPr txBox="1">
            <a:spLocks/>
          </p:cNvSpPr>
          <p:nvPr/>
        </p:nvSpPr>
        <p:spPr>
          <a:xfrm>
            <a:off x="4871864" y="1068476"/>
            <a:ext cx="3888111" cy="2053528"/>
          </a:xfrm>
          <a:prstGeom prst="rect">
            <a:avLst/>
          </a:prstGeom>
          <a:noFill/>
          <a:ln>
            <a:noFill/>
          </a:ln>
        </p:spPr>
        <p:txBody>
          <a:bodyPr vert="horz" lIns="0" tIns="57600" rIns="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A60B16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Clr>
                <a:srgbClr val="A60B16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A60B16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A60B16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A60B16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1" indent="0">
              <a:buNone/>
            </a:pPr>
            <a:r>
              <a:rPr lang="en-US" sz="2800" dirty="0"/>
              <a:t>Services modules: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MySQL </a:t>
            </a:r>
          </a:p>
          <a:p>
            <a:pPr lvl="1">
              <a:lnSpc>
                <a:spcPct val="150000"/>
              </a:lnSpc>
            </a:pPr>
            <a:r>
              <a:rPr lang="en-US" dirty="0" err="1"/>
              <a:t>HAProxy</a:t>
            </a:r>
            <a:endParaRPr lang="en-US" dirty="0"/>
          </a:p>
          <a:p>
            <a:pPr lvl="1">
              <a:lnSpc>
                <a:spcPct val="150000"/>
              </a:lnSpc>
            </a:pPr>
            <a:r>
              <a:rPr lang="en-US" dirty="0"/>
              <a:t>NGINX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B9A4130-90CE-F94F-A3CF-48CB090BB9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5919" y="2348880"/>
            <a:ext cx="5034311" cy="3580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581159"/>
      </p:ext>
    </p:extLst>
  </p:cSld>
  <p:clrMapOvr>
    <a:masterClrMapping/>
  </p:clrMapOvr>
</p:sld>
</file>

<file path=ppt/theme/theme1.xml><?xml version="1.0" encoding="utf-8"?>
<a:theme xmlns:a="http://schemas.openxmlformats.org/drawingml/2006/main" name="PPT Template CSCS">
  <a:themeElements>
    <a:clrScheme name="CSCS_Renato">
      <a:dk1>
        <a:sysClr val="windowText" lastClr="000000"/>
      </a:dk1>
      <a:lt1>
        <a:sysClr val="window" lastClr="FFFFFF"/>
      </a:lt1>
      <a:dk2>
        <a:srgbClr val="1F407A"/>
      </a:dk2>
      <a:lt2>
        <a:srgbClr val="E2001A"/>
      </a:lt2>
      <a:accent1>
        <a:srgbClr val="72791C"/>
      </a:accent1>
      <a:accent2>
        <a:srgbClr val="007A96"/>
      </a:accent2>
      <a:accent3>
        <a:srgbClr val="974806"/>
      </a:accent3>
      <a:accent4>
        <a:srgbClr val="800080"/>
      </a:accent4>
      <a:accent5>
        <a:srgbClr val="A78720"/>
      </a:accent5>
      <a:accent6>
        <a:srgbClr val="A60B16"/>
      </a:accent6>
      <a:hlink>
        <a:srgbClr val="A60B16"/>
      </a:hlink>
      <a:folHlink>
        <a:srgbClr val="A60B16"/>
      </a:folHlink>
    </a:clrScheme>
    <a:fontScheme name="CSC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7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_CSCS_E_vorlage_169_cscs2_v12.potx" id="{B1361C31-3486-4802-8FB1-ED9A73F0E5B5}" vid="{48833DF4-C07B-4928-B65C-E5B40020B3C7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CSCS PowerPoint Template 16to9 2015</Template>
  <TotalTime>12464</TotalTime>
  <Words>571</Words>
  <Application>Microsoft Macintosh PowerPoint</Application>
  <PresentationFormat>Widescreen</PresentationFormat>
  <Paragraphs>165</Paragraphs>
  <Slides>17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Andale Mono</vt:lpstr>
      <vt:lpstr>Arial</vt:lpstr>
      <vt:lpstr>Calibri</vt:lpstr>
      <vt:lpstr>Tahoma</vt:lpstr>
      <vt:lpstr>Wingdings</vt:lpstr>
      <vt:lpstr>PPT Template CSCS</vt:lpstr>
      <vt:lpstr>High-Availability Logs/Metrics Collector @ CSCS</vt:lpstr>
      <vt:lpstr>Motivation</vt:lpstr>
      <vt:lpstr>Cluster Overview</vt:lpstr>
      <vt:lpstr>How Graylog works in HA</vt:lpstr>
      <vt:lpstr>Graylog – Nodes Overview – LB Override</vt:lpstr>
      <vt:lpstr>Graylog – Search *</vt:lpstr>
      <vt:lpstr>Elasticsearch Cluster</vt:lpstr>
      <vt:lpstr>Moving data from Hot to Warm nodes</vt:lpstr>
      <vt:lpstr>Metricbeat for system and services metrics</vt:lpstr>
      <vt:lpstr>Grafana (Metricbeat dashboard)</vt:lpstr>
      <vt:lpstr>Python scripts for Slurm Metrics collection</vt:lpstr>
      <vt:lpstr>Grafana (Slurm metrics)</vt:lpstr>
      <vt:lpstr>Kibana</vt:lpstr>
      <vt:lpstr>Simple Security with NGINX Proxy</vt:lpstr>
      <vt:lpstr>Search Helpers (Flask API)</vt:lpstr>
      <vt:lpstr>Cluster Numbers</vt:lpstr>
      <vt:lpstr>Thank you for your attention.</vt:lpstr>
    </vt:vector>
  </TitlesOfParts>
  <Manager/>
  <Company/>
  <LinksUpToDate>false</LinksUpToDate>
  <SharedDoc>false</SharedDoc>
  <HyperlinkBase/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 Logs and Metrics Collector</dc:title>
  <dc:subject/>
  <dc:creator>Dino Conciatore</dc:creator>
  <cp:keywords/>
  <dc:description/>
  <cp:lastModifiedBy>Microsoft Office User</cp:lastModifiedBy>
  <cp:revision>237</cp:revision>
  <cp:lastPrinted>2018-05-17T16:33:28Z</cp:lastPrinted>
  <dcterms:created xsi:type="dcterms:W3CDTF">2015-08-06T09:30:01Z</dcterms:created>
  <dcterms:modified xsi:type="dcterms:W3CDTF">2018-05-17T16:35:42Z</dcterms:modified>
  <cp:category/>
</cp:coreProperties>
</file>