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0"/>
    <p:restoredTop sz="63715"/>
  </p:normalViewPr>
  <p:slideViewPr>
    <p:cSldViewPr snapToGrid="0" snapToObjects="1">
      <p:cViewPr>
        <p:scale>
          <a:sx n="56" d="100"/>
          <a:sy n="56" d="100"/>
        </p:scale>
        <p:origin x="1168" y="264"/>
      </p:cViewPr>
      <p:guideLst/>
    </p:cSldViewPr>
  </p:slideViewPr>
  <p:outlineViewPr>
    <p:cViewPr>
      <p:scale>
        <a:sx n="33" d="100"/>
        <a:sy n="33" d="100"/>
      </p:scale>
      <p:origin x="0" y="-642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5" d="100"/>
          <a:sy n="75" d="100"/>
        </p:scale>
        <p:origin x="229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6B7E5-29EF-5842-B57E-4654A3D56221}" type="datetimeFigureOut">
              <a:rPr lang="en-US" smtClean="0"/>
              <a:t>5/14/18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D2B0B-62DB-B14A-9A40-1A9DC9FC1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7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5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Discussed 15 years ago but plan abandoned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Picked up by me in 2012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Non-profit in 2014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Deliver organizational transparency and accountability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Organizational documents: incorporation, non-profit status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“real” dedicated bank account in name of Foundation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Policy documents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Records of actions taken by Board of Directors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Code of Ethics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Annual tax returns showing “where the money went”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Insurance policies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NOT JUST TALK ABOUT IT…DELIVER!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Three-fold mission: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Developers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Technology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 will unpack the mission in a moment, but the main point 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IT’S THE REAL THING…and IT”S ALIVE!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10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 </a:t>
            </a:r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OpenAFS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associated technologies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all members of the general public,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individuals and organizations alike,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the use of open source licensing,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 of charge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Educate members of the general public in the application of </a:t>
            </a:r>
            <a:r>
              <a:rPr lang="en-US" b="1" dirty="0" err="1"/>
              <a:t>OpenAFS</a:t>
            </a:r>
            <a:r>
              <a:rPr lang="en-US" b="1" dirty="0"/>
              <a:t> </a:t>
            </a:r>
            <a:r>
              <a:rPr lang="en-US" dirty="0"/>
              <a:t>and associated technologies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low-cost conferences,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low-cost Best Practices Workshops,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SHOW OF HANDS: attend 2-day or 2.5-day conference at $150/head? Virtual conference?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free-of-charge ad-hoc consulting/training via the </a:t>
            </a:r>
            <a:r>
              <a:rPr lang="en-US" dirty="0" err="1"/>
              <a:t>OpenAFS</a:t>
            </a:r>
            <a:r>
              <a:rPr lang="en-US" dirty="0"/>
              <a:t> ticketing system,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Aid, assist, and support other persons and organizations of any kind who wish to learn and/or employ </a:t>
            </a:r>
            <a:r>
              <a:rPr lang="en-US" b="1" dirty="0" err="1"/>
              <a:t>OpenAFS</a:t>
            </a:r>
            <a:endParaRPr lang="en-US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by gifts, grants, sponsorships, contributions or otherwise (SPONSOR CONFERENCE EXPENSES A TO Z)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provided that such activities are constant with the foregoing purpose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1" dirty="0"/>
              <a:t>Champion </a:t>
            </a:r>
            <a:r>
              <a:rPr lang="en-US" b="1" dirty="0" err="1"/>
              <a:t>OpenAFS</a:t>
            </a:r>
            <a:r>
              <a:rPr lang="en-US" b="1" dirty="0"/>
              <a:t> and introduce it to a variety of audiences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Users in academia and research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Industries: manufacturing, pharma, financial institutions, etc.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WHAT DO YOU SUGGEST???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“IT MAY BE SEEN AS AN OLD DOG…AND IT STILL DOES RELEVANT AND USEFUL TRICKS…and IT HAS NEW SPRING IN ITS STEP, READY TO POUNCE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1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1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order to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 the </a:t>
            </a:r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OpenAFS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community of experts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Foundation intends to: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Seek contributions in both skills and talent (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mentoring,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conference presentations,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Educate members of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OpenAFS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community of experts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Hackathons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and/or paid internships such as "Google Summer of Code,"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low-cost conferences,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low-cost Best Practices Practices Workshops,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 and foster a spirit of cooperation and professionalism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mentoring,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free-of-charge mailing list contributions,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free-of-charge ad-hoc consulting/training via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OpenAFS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ticketing system,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Cross-organizational projects???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Obtain donations of various kinds: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contributions by persons and organizations</a:t>
            </a:r>
            <a:r>
              <a:rPr lang="en-US" dirty="0"/>
              <a:t> of any kind,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via gifts, grants, contributions, "in kind" or other donation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EXAMPLES: SNA paid North of $350k in 6 years for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Funding legal costs and incorporation fees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Executive time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Engineering time: </a:t>
            </a:r>
          </a:p>
          <a:p>
            <a:pPr marL="1543050" marR="0" lvl="3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release team and </a:t>
            </a:r>
          </a:p>
          <a:p>
            <a:pPr marL="1543050" marR="0" lvl="3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standardization and </a:t>
            </a:r>
          </a:p>
          <a:p>
            <a:pPr marL="1543050" marR="0" lvl="3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“equalizing with Linux updates”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INSURANCE and NON-PROFIT ADVANTAGES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Provide “at arm’s length” privilege to code contributors and liability insurance: contributors/YOU SAFE from legal exposure, “THE BIG ONE”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90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Strengt</a:t>
            </a:r>
            <a:r>
              <a:rPr lang="en-US" sz="1200" dirty="0"/>
              <a:t>hen and ”modernize” </a:t>
            </a:r>
            <a:r>
              <a:rPr lang="en-US" sz="1200" dirty="0" err="1"/>
              <a:t>OpenAFS</a:t>
            </a:r>
            <a:r>
              <a:rPr lang="en-US" sz="1200" dirty="0"/>
              <a:t>: started 40 years ago…technology grown into totally new ballgame…functions in current context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Integration/lock-step with Linux kernel development/updates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Support and participate in protocol standardization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Clarify licensing restrictions as well as creative space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Advance </a:t>
            </a:r>
            <a:r>
              <a:rPr lang="en-US" sz="1200" dirty="0" err="1"/>
              <a:t>OpenAFS</a:t>
            </a:r>
            <a:r>
              <a:rPr lang="en-US" sz="1200" dirty="0"/>
              <a:t> and associated technologies through scientific research and development…where you come in because…</a:t>
            </a:r>
          </a:p>
          <a:p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1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“IT’S GOT A NEW LEASE ON LIFE…and WE WILL CONTINUE TO BREATHE LIFE INTO IT”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89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Donations are tax-deductible.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Volunteer: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Roles: Board of directors, guardians/release team, standardization team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Tasks: organizing, fund-raising, “PR”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“In your wheelhouse”: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GIVE US FEED-BACK!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WE ARE MOVING FORWARD WITH GREAT VIGOR…I AM APPEALING TO YOU:JOIN IN!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63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List of contact points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FOUNDATION IS LOOKING FORWARD TO WORKING WITH YOU!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D2B0B-62DB-B14A-9A40-1A9DC9FC10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35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3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4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0187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7930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75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85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8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7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4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5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1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0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4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2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1D88-6AD2-2843-8272-E761D935668D}" type="datetimeFigureOut">
              <a:rPr lang="en-US" smtClean="0"/>
              <a:t>5/14/18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C298F6-94C8-4A41-83F6-F77B5640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9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afsfoundation.org/" TargetMode="External"/><Relationship Id="rId7" Type="http://schemas.openxmlformats.org/officeDocument/2006/relationships/hyperlink" Target="mailto:treasurer@openafsfoundation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ecretary@openafsfoundation.org" TargetMode="External"/><Relationship Id="rId5" Type="http://schemas.openxmlformats.org/officeDocument/2006/relationships/hyperlink" Target="http://www.openafsfoundation.org/about/board/" TargetMode="External"/><Relationship Id="rId4" Type="http://schemas.openxmlformats.org/officeDocument/2006/relationships/hyperlink" Target="mailto:foundation@openafs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5758-ED49-7744-9FC6-44D2A1A80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OpenAFS</a:t>
            </a:r>
            <a:r>
              <a:rPr lang="en-US" dirty="0"/>
              <a:t> Foundation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CAA76-F9D7-2048-9FB9-014528B3A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HEPiX</a:t>
            </a:r>
            <a:r>
              <a:rPr lang="en-US" sz="2400" dirty="0"/>
              <a:t>, May 15, 2018</a:t>
            </a:r>
          </a:p>
          <a:p>
            <a:r>
              <a:rPr lang="en-US" sz="2400" dirty="0"/>
              <a:t>E. Margarete Ziemer, PhD</a:t>
            </a:r>
          </a:p>
        </p:txBody>
      </p:sp>
    </p:spTree>
    <p:extLst>
      <p:ext uri="{BB962C8B-B14F-4D97-AF65-F5344CB8AC3E}">
        <p14:creationId xmlns:p14="http://schemas.microsoft.com/office/powerpoint/2010/main" val="306192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484F7-BA4D-0F4F-AC4D-4D58C4009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 err="1"/>
              <a:t>OpenAFS</a:t>
            </a:r>
            <a:r>
              <a:rPr lang="en-US" dirty="0"/>
              <a:t> Foundation?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0C3FF-A5D3-7B44-A6D0-98472B05F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1386" y="1357424"/>
            <a:ext cx="5788190" cy="4943665"/>
          </a:xfrm>
        </p:spPr>
        <p:txBody>
          <a:bodyPr>
            <a:normAutofit/>
          </a:bodyPr>
          <a:lstStyle/>
          <a:p>
            <a:r>
              <a:rPr lang="en-US" sz="2400" dirty="0"/>
              <a:t>Corporation with 503c3 non-profit status by IRS (2014)</a:t>
            </a:r>
          </a:p>
          <a:p>
            <a:r>
              <a:rPr lang="en-US" sz="2400" dirty="0"/>
              <a:t>Commitment to open source</a:t>
            </a:r>
          </a:p>
          <a:p>
            <a:r>
              <a:rPr lang="en-US" sz="2400" dirty="0"/>
              <a:t>Deliver organizational framework with transparency and accountability</a:t>
            </a:r>
          </a:p>
          <a:p>
            <a:r>
              <a:rPr lang="en-US" sz="2400" dirty="0"/>
              <a:t>Foundation’s three-fold mission</a:t>
            </a:r>
          </a:p>
          <a:p>
            <a:pPr lvl="4"/>
            <a:endParaRPr lang="en-US" sz="1100" dirty="0"/>
          </a:p>
          <a:p>
            <a:pPr marL="3200400" lvl="7" indent="0">
              <a:buNone/>
            </a:pPr>
            <a:endParaRPr lang="en-US" dirty="0"/>
          </a:p>
          <a:p>
            <a:pPr marL="3200400" lvl="7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CAD8B6-F399-A242-B29E-264771A49594}"/>
              </a:ext>
            </a:extLst>
          </p:cNvPr>
          <p:cNvGrpSpPr/>
          <p:nvPr/>
        </p:nvGrpSpPr>
        <p:grpSpPr>
          <a:xfrm>
            <a:off x="318366" y="1903201"/>
            <a:ext cx="6016639" cy="4612953"/>
            <a:chOff x="5935387" y="1903201"/>
            <a:chExt cx="6016639" cy="4612953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67D6F86E-0FC8-3B49-9F4D-BB258ED26714}"/>
                </a:ext>
              </a:extLst>
            </p:cNvPr>
            <p:cNvSpPr/>
            <p:nvPr/>
          </p:nvSpPr>
          <p:spPr>
            <a:xfrm>
              <a:off x="7683886" y="3656560"/>
              <a:ext cx="2511817" cy="1862666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The </a:t>
              </a:r>
              <a:r>
                <a:rPr lang="en-US" sz="1600" b="1" dirty="0" err="1">
                  <a:solidFill>
                    <a:schemeClr val="accent5">
                      <a:lumMod val="50000"/>
                    </a:schemeClr>
                  </a:solidFill>
                </a:rPr>
                <a:t>OpenAFS</a:t>
              </a:r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 Foundation</a:t>
              </a:r>
            </a:p>
            <a:p>
              <a:pPr algn="ctr"/>
              <a:endParaRPr lang="en-US" sz="1600" b="1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endParaRPr lang="en-US" sz="16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E35AAD1-B80E-BE4A-90E1-E04970FBC896}"/>
                </a:ext>
              </a:extLst>
            </p:cNvPr>
            <p:cNvSpPr/>
            <p:nvPr/>
          </p:nvSpPr>
          <p:spPr>
            <a:xfrm>
              <a:off x="7916590" y="1903201"/>
              <a:ext cx="2088107" cy="20221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To attract and increase the community of </a:t>
              </a:r>
              <a:r>
                <a:rPr lang="en-US" b="1" dirty="0" err="1">
                  <a:solidFill>
                    <a:schemeClr val="tx1"/>
                  </a:solidFill>
                </a:rPr>
                <a:t>OpenAFS</a:t>
              </a:r>
              <a:r>
                <a:rPr lang="en-US" b="1" dirty="0">
                  <a:solidFill>
                    <a:schemeClr val="tx1"/>
                  </a:solidFill>
                </a:rPr>
                <a:t> users         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7D53BBE-79A4-204C-ADA3-6EDECDE1BB63}"/>
                </a:ext>
              </a:extLst>
            </p:cNvPr>
            <p:cNvSpPr/>
            <p:nvPr/>
          </p:nvSpPr>
          <p:spPr>
            <a:xfrm>
              <a:off x="5935387" y="4494010"/>
              <a:ext cx="2088107" cy="20221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To foster the </a:t>
              </a:r>
              <a:r>
                <a:rPr lang="en-US" dirty="0" err="1">
                  <a:solidFill>
                    <a:schemeClr val="tx1"/>
                  </a:solidFill>
                </a:rPr>
                <a:t>OpenAFS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b="1" dirty="0">
                  <a:solidFill>
                    <a:schemeClr val="tx1"/>
                  </a:solidFill>
                </a:rPr>
                <a:t>community of experts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E8705E7-7DC2-C24B-9740-D4AD80738623}"/>
                </a:ext>
              </a:extLst>
            </p:cNvPr>
            <p:cNvSpPr/>
            <p:nvPr/>
          </p:nvSpPr>
          <p:spPr>
            <a:xfrm>
              <a:off x="9863919" y="4493998"/>
              <a:ext cx="2088107" cy="20221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To nurture and evolve the </a:t>
              </a:r>
              <a:r>
                <a:rPr lang="en-US" b="1" dirty="0" err="1">
                  <a:solidFill>
                    <a:schemeClr val="tx1"/>
                  </a:solidFill>
                </a:rPr>
                <a:t>OpenAFS</a:t>
              </a:r>
              <a:r>
                <a:rPr lang="en-US" b="1" dirty="0">
                  <a:solidFill>
                    <a:schemeClr val="tx1"/>
                  </a:solidFill>
                </a:rPr>
                <a:t> technology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41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5E88-3D9E-0F43-A70D-4C084EA3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”Attract and increase the community of </a:t>
            </a:r>
            <a:r>
              <a:rPr lang="en-US" dirty="0" err="1"/>
              <a:t>OpenAFS</a:t>
            </a:r>
            <a:r>
              <a:rPr lang="en-US" dirty="0"/>
              <a:t> users”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FC94-1530-5C44-95FD-268DD13DB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82807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/>
              <a:t>Offer </a:t>
            </a:r>
            <a:r>
              <a:rPr lang="en-US" sz="3800" dirty="0" err="1"/>
              <a:t>OpenAFS</a:t>
            </a:r>
            <a:r>
              <a:rPr lang="en-US" sz="3800" dirty="0"/>
              <a:t>* to the general public, through the use of open source licensing, free of charge</a:t>
            </a:r>
          </a:p>
          <a:p>
            <a:r>
              <a:rPr lang="en-US" sz="3800" dirty="0"/>
              <a:t>Educate members of the general public in the application of </a:t>
            </a:r>
            <a:r>
              <a:rPr lang="en-US" sz="3800" dirty="0" err="1"/>
              <a:t>OpenAFS</a:t>
            </a:r>
            <a:endParaRPr lang="en-US" sz="3800" dirty="0"/>
          </a:p>
          <a:p>
            <a:r>
              <a:rPr lang="en-US" sz="3800" dirty="0"/>
              <a:t>Aid, assist, and support others who wish to learn and/or employ </a:t>
            </a:r>
            <a:r>
              <a:rPr lang="en-US" sz="3800" dirty="0" err="1"/>
              <a:t>OpenAFS</a:t>
            </a:r>
            <a:endParaRPr lang="en-US" sz="3800" dirty="0"/>
          </a:p>
          <a:p>
            <a:r>
              <a:rPr lang="en-US" sz="3800" dirty="0"/>
              <a:t>Champion </a:t>
            </a:r>
            <a:r>
              <a:rPr lang="en-US" sz="3800" dirty="0" err="1"/>
              <a:t>OpenAFS</a:t>
            </a:r>
            <a:r>
              <a:rPr lang="en-US" sz="3800" dirty="0"/>
              <a:t> and introduce it to various audiences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200" dirty="0"/>
              <a:t>* </a:t>
            </a:r>
            <a:r>
              <a:rPr lang="en-US" sz="3200" dirty="0" err="1"/>
              <a:t>OpenAFS</a:t>
            </a:r>
            <a:r>
              <a:rPr lang="en-US" sz="3200" dirty="0"/>
              <a:t> and associated technologies here defined as intellectual property such as interfaces, tools, and libraries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34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C6385-584C-2340-8506-766459A0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“Foster the </a:t>
            </a:r>
            <a:r>
              <a:rPr lang="en-US" dirty="0" err="1"/>
              <a:t>OpenAFS</a:t>
            </a:r>
            <a:r>
              <a:rPr lang="en-US" dirty="0"/>
              <a:t> community of experts”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5A040-0408-0648-A95C-414DC4555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100" dirty="0"/>
              <a:t>Seek contributions in both skills and talent: sky is the limit!</a:t>
            </a:r>
          </a:p>
          <a:p>
            <a:r>
              <a:rPr lang="en-US" sz="3100" dirty="0"/>
              <a:t>Educate members of the </a:t>
            </a:r>
            <a:r>
              <a:rPr lang="en-US" sz="3100" dirty="0" err="1"/>
              <a:t>OpenAFS</a:t>
            </a:r>
            <a:r>
              <a:rPr lang="en-US" sz="3100" dirty="0"/>
              <a:t> community of experts</a:t>
            </a:r>
          </a:p>
          <a:p>
            <a:r>
              <a:rPr lang="en-US" sz="3100" dirty="0"/>
              <a:t>Model and foster a spirit of cooperation and professionalism</a:t>
            </a:r>
          </a:p>
          <a:p>
            <a:r>
              <a:rPr lang="en-US" sz="3100" dirty="0"/>
              <a:t>Obtain donations of various kinds; ”give richly”</a:t>
            </a:r>
          </a:p>
          <a:p>
            <a:r>
              <a:rPr lang="en-US" sz="3100" dirty="0"/>
              <a:t>Provide “at arm’s length” privilege to code contributors and liability insurance: contributors safe from legal exposure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3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4630C-AC5F-494E-9607-5657EF03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“Nurture and evolve the </a:t>
            </a:r>
            <a:r>
              <a:rPr lang="en-US" dirty="0" err="1"/>
              <a:t>OpenAFS</a:t>
            </a:r>
            <a:r>
              <a:rPr lang="en-US" dirty="0"/>
              <a:t> technology”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CF4F5-4430-A34C-8FE2-7D9DC0D8F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Strengthen and “modernize” </a:t>
            </a:r>
            <a:r>
              <a:rPr lang="en-US" sz="2400" dirty="0" err="1"/>
              <a:t>OpenAFS</a:t>
            </a:r>
            <a:endParaRPr lang="en-US" sz="2400" dirty="0"/>
          </a:p>
          <a:p>
            <a:r>
              <a:rPr lang="en-US" sz="2400" dirty="0"/>
              <a:t>Integration/on track with Linux</a:t>
            </a:r>
          </a:p>
          <a:p>
            <a:r>
              <a:rPr lang="en-US" sz="2400" dirty="0"/>
              <a:t>Support and participate in protocol standardization</a:t>
            </a:r>
          </a:p>
          <a:p>
            <a:r>
              <a:rPr lang="en-US" sz="2400" dirty="0"/>
              <a:t>Clarify licensing: restrictions as well as creative space</a:t>
            </a:r>
          </a:p>
          <a:p>
            <a:r>
              <a:rPr lang="en-US" sz="2400" dirty="0"/>
              <a:t>Advance </a:t>
            </a:r>
            <a:r>
              <a:rPr lang="en-US" sz="2400" dirty="0" err="1"/>
              <a:t>OpenAFS</a:t>
            </a:r>
            <a:r>
              <a:rPr lang="en-US" sz="2400" dirty="0"/>
              <a:t> through scientific research and development</a:t>
            </a:r>
          </a:p>
          <a:p>
            <a:endParaRPr lang="en-US" sz="2600" dirty="0"/>
          </a:p>
          <a:p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0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1F4DE-2060-694B-ABD9-BFE7CB9AD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OpenAFS</a:t>
            </a:r>
            <a:r>
              <a:rPr lang="en-US" dirty="0"/>
              <a:t> needs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AB5B4-B241-7A4F-B10C-6151FF301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5" y="1399592"/>
            <a:ext cx="10929948" cy="5458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There are various ways in which you can support </a:t>
            </a:r>
            <a:r>
              <a:rPr lang="en-US" sz="2800" dirty="0" err="1"/>
              <a:t>OpenAFS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donate money; identify potential donors</a:t>
            </a:r>
          </a:p>
          <a:p>
            <a:pPr lvl="1"/>
            <a:r>
              <a:rPr lang="en-US" sz="2400" dirty="0"/>
              <a:t>donate "in kind": used equipment, etc.</a:t>
            </a:r>
          </a:p>
          <a:p>
            <a:pPr lvl="1"/>
            <a:r>
              <a:rPr lang="en-US" sz="2400" dirty="0"/>
              <a:t>donate time: volunteer </a:t>
            </a:r>
          </a:p>
          <a:p>
            <a:pPr lvl="1"/>
            <a:r>
              <a:rPr lang="en-US" sz="2400" dirty="0"/>
              <a:t>donate talent and skills: mentor others</a:t>
            </a:r>
          </a:p>
          <a:p>
            <a:pPr lvl="1"/>
            <a:r>
              <a:rPr lang="en-US" sz="2400" dirty="0"/>
              <a:t>contribute code and/or review code contributions</a:t>
            </a:r>
          </a:p>
          <a:p>
            <a:pPr lvl="1"/>
            <a:r>
              <a:rPr lang="en-US" sz="2400" dirty="0"/>
              <a:t>volunteer as tester/test site</a:t>
            </a:r>
          </a:p>
          <a:p>
            <a:pPr lvl="1"/>
            <a:r>
              <a:rPr lang="en-US" sz="2400" dirty="0"/>
              <a:t>submit use cases and “success stories”; point out “good match for AFS” projects</a:t>
            </a:r>
          </a:p>
          <a:p>
            <a:pPr lvl="1"/>
            <a:r>
              <a:rPr lang="en-US" sz="2400" dirty="0"/>
              <a:t>contribute documentation</a:t>
            </a:r>
          </a:p>
          <a:p>
            <a:pPr lvl="1"/>
            <a:r>
              <a:rPr lang="en-US" sz="2400" dirty="0"/>
              <a:t>communicate and spec present/future needs for feature development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09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D2653-FECC-5E4C-959C-09FA75F98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E7BFC-EE6D-1F4F-94EE-C0CA7180B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596" y="1362270"/>
            <a:ext cx="10823510" cy="5094514"/>
          </a:xfrm>
        </p:spPr>
        <p:txBody>
          <a:bodyPr>
            <a:normAutofit/>
          </a:bodyPr>
          <a:lstStyle/>
          <a:p>
            <a:r>
              <a:rPr lang="en-US" sz="2400" b="1" dirty="0">
                <a:hlinkClick r:id="rId3"/>
              </a:rPr>
              <a:t>www.openafsfoundation.org</a:t>
            </a:r>
            <a:endParaRPr lang="en-US" sz="2400" b="1" dirty="0"/>
          </a:p>
          <a:p>
            <a:r>
              <a:rPr lang="en-US" sz="2400" dirty="0"/>
              <a:t>Board of Directors:  </a:t>
            </a:r>
            <a:r>
              <a:rPr lang="en-US" sz="2400" dirty="0">
                <a:hlinkClick r:id="rId4"/>
              </a:rPr>
              <a:t>foundation@openafs.org</a:t>
            </a:r>
            <a:r>
              <a:rPr lang="en-US" sz="2400" dirty="0"/>
              <a:t>.  You can also find the email address of each individual board member in his/her </a:t>
            </a:r>
            <a:r>
              <a:rPr lang="en-US" sz="2400" dirty="0">
                <a:hlinkClick r:id="rId5"/>
              </a:rPr>
              <a:t>biographic introductions</a:t>
            </a:r>
            <a:r>
              <a:rPr lang="en-US" sz="2400" dirty="0"/>
              <a:t>.</a:t>
            </a:r>
          </a:p>
          <a:p>
            <a:r>
              <a:rPr lang="en-US" sz="2400" dirty="0"/>
              <a:t>Secretary of the Board: </a:t>
            </a:r>
            <a:r>
              <a:rPr lang="en-US" sz="2400" dirty="0">
                <a:hlinkClick r:id="rId6"/>
              </a:rPr>
              <a:t>secretary@openafsfoundation.org</a:t>
            </a:r>
            <a:endParaRPr lang="en-US" sz="2400" dirty="0"/>
          </a:p>
          <a:p>
            <a:r>
              <a:rPr lang="en-US" sz="2400" dirty="0"/>
              <a:t>Treasurer: </a:t>
            </a:r>
            <a:r>
              <a:rPr lang="en-US" sz="2400" dirty="0">
                <a:hlinkClick r:id="rId7"/>
              </a:rPr>
              <a:t>treasurer@openafsfoundation.org</a:t>
            </a:r>
            <a:r>
              <a:rPr lang="en-US" sz="2400" dirty="0"/>
              <a:t>.</a:t>
            </a:r>
          </a:p>
          <a:p>
            <a:r>
              <a:rPr lang="en-US" sz="2400" dirty="0"/>
              <a:t>Public discussion list for discussing topics relevant to the </a:t>
            </a:r>
            <a:r>
              <a:rPr lang="en-US" sz="2400" dirty="0" err="1"/>
              <a:t>OpenAFS</a:t>
            </a:r>
            <a:r>
              <a:rPr lang="en-US" sz="2400" dirty="0"/>
              <a:t> Foundation: </a:t>
            </a:r>
            <a:r>
              <a:rPr lang="en-US" sz="2400" dirty="0" err="1"/>
              <a:t>foundation-discuss@openafsfoundation.org</a:t>
            </a:r>
            <a:r>
              <a:rPr lang="en-US" sz="2400" dirty="0"/>
              <a:t>. </a:t>
            </a:r>
          </a:p>
          <a:p>
            <a:endParaRPr lang="en-US" sz="2400" dirty="0"/>
          </a:p>
          <a:p>
            <a:r>
              <a:rPr lang="en-US" sz="2400" dirty="0"/>
              <a:t>Contact me: </a:t>
            </a:r>
            <a:r>
              <a:rPr lang="en-US" sz="2400" dirty="0" err="1"/>
              <a:t>emziemer@sinenomine.net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264059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{6E33C9C8-C046-B844-BDBB-5F6FAEBED8E1}tf10001060</Template>
  <TotalTime>1072</TotalTime>
  <Words>816</Words>
  <Application>Microsoft Macintosh PowerPoint</Application>
  <PresentationFormat>Widescreen</PresentationFormat>
  <Paragraphs>161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The OpenAFS Foundation</vt:lpstr>
      <vt:lpstr>What is The OpenAFS Foundation?</vt:lpstr>
      <vt:lpstr>”Attract and increase the community of OpenAFS users”</vt:lpstr>
      <vt:lpstr>“Foster the OpenAFS community of experts”</vt:lpstr>
      <vt:lpstr>“Nurture and evolve the OpenAFS technology”</vt:lpstr>
      <vt:lpstr>OpenAFS needs you!</vt:lpstr>
      <vt:lpstr>Contact: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E. Margarete Ziemer</dc:creator>
  <cp:lastModifiedBy>E. Margarete Ziemer</cp:lastModifiedBy>
  <cp:revision>24</cp:revision>
  <cp:lastPrinted>2018-05-15T00:07:37Z</cp:lastPrinted>
  <dcterms:created xsi:type="dcterms:W3CDTF">2018-05-14T17:17:01Z</dcterms:created>
  <dcterms:modified xsi:type="dcterms:W3CDTF">2018-05-15T11:09:47Z</dcterms:modified>
</cp:coreProperties>
</file>