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8"/>
  </p:notesMasterIdLst>
  <p:handoutMasterIdLst>
    <p:handoutMasterId r:id="rId9"/>
  </p:handoutMasterIdLst>
  <p:sldIdLst>
    <p:sldId id="259" r:id="rId2"/>
    <p:sldId id="263" r:id="rId3"/>
    <p:sldId id="261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96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0723" y="278344"/>
            <a:ext cx="82877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low-energy magnets for the PS-LIU</a:t>
            </a:r>
            <a:endParaRPr 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07963" y="5942621"/>
            <a:ext cx="1436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D Bodart 14/11/2017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Proposal</a:t>
            </a:r>
            <a:r>
              <a:rPr lang="fr-CH" dirty="0" smtClean="0"/>
              <a:t> for the PS-LIU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3198" y="1068859"/>
            <a:ext cx="8619525" cy="5486399"/>
          </a:xfrm>
        </p:spPr>
        <p:txBody>
          <a:bodyPr>
            <a:normAutofit/>
          </a:bodyPr>
          <a:lstStyle/>
          <a:p>
            <a:r>
              <a:rPr lang="fr-CH" sz="1400" dirty="0" err="1" smtClean="0"/>
              <a:t>Here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a </a:t>
            </a:r>
            <a:r>
              <a:rPr lang="fr-CH" sz="1400" dirty="0" err="1" smtClean="0"/>
              <a:t>detailed</a:t>
            </a:r>
            <a:r>
              <a:rPr lang="fr-CH" sz="1400" dirty="0" smtClean="0"/>
              <a:t> </a:t>
            </a:r>
            <a:r>
              <a:rPr lang="fr-CH" sz="1400" dirty="0" err="1" smtClean="0"/>
              <a:t>proposal</a:t>
            </a:r>
            <a:r>
              <a:rPr lang="fr-CH" sz="1400" dirty="0" smtClean="0"/>
              <a:t> </a:t>
            </a:r>
            <a:r>
              <a:rPr lang="fr-CH" sz="1400" dirty="0" err="1" smtClean="0"/>
              <a:t>resulting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the </a:t>
            </a:r>
            <a:r>
              <a:rPr lang="fr-CH" sz="1400" dirty="0" err="1" smtClean="0"/>
              <a:t>study</a:t>
            </a:r>
            <a:r>
              <a:rPr lang="fr-CH" sz="1400" dirty="0" smtClean="0"/>
              <a:t> for the compatibility of the </a:t>
            </a:r>
            <a:r>
              <a:rPr lang="fr-CH" sz="1400" dirty="0" err="1" smtClean="0"/>
              <a:t>actual</a:t>
            </a:r>
            <a:r>
              <a:rPr lang="fr-CH" sz="1400" dirty="0" smtClean="0"/>
              <a:t> </a:t>
            </a:r>
            <a:r>
              <a:rPr lang="fr-CH" sz="1400" dirty="0" err="1" smtClean="0"/>
              <a:t>magnet</a:t>
            </a:r>
            <a:r>
              <a:rPr lang="fr-CH" sz="1400" dirty="0" smtClean="0"/>
              <a:t> to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used</a:t>
            </a:r>
            <a:r>
              <a:rPr lang="fr-CH" sz="1400" dirty="0" smtClean="0"/>
              <a:t> for LIU at 2 </a:t>
            </a:r>
            <a:r>
              <a:rPr lang="fr-CH" sz="1400" dirty="0" err="1" smtClean="0"/>
              <a:t>GeV</a:t>
            </a:r>
            <a:r>
              <a:rPr lang="fr-CH" sz="1400" dirty="0" smtClean="0"/>
              <a:t> </a:t>
            </a:r>
            <a:r>
              <a:rPr lang="fr-CH" sz="1400" dirty="0" err="1" smtClean="0"/>
              <a:t>operation</a:t>
            </a:r>
            <a:r>
              <a:rPr lang="fr-CH" sz="1400" dirty="0" smtClean="0"/>
              <a:t>. This </a:t>
            </a:r>
            <a:r>
              <a:rPr lang="fr-CH" sz="1400" dirty="0" err="1" smtClean="0"/>
              <a:t>proposal</a:t>
            </a:r>
            <a:r>
              <a:rPr lang="fr-CH" sz="1400" dirty="0" smtClean="0"/>
              <a:t> </a:t>
            </a:r>
            <a:r>
              <a:rPr lang="fr-CH" sz="1400" dirty="0" err="1" smtClean="0"/>
              <a:t>refers</a:t>
            </a:r>
            <a:r>
              <a:rPr lang="fr-CH" sz="1400" dirty="0" smtClean="0"/>
              <a:t> to the </a:t>
            </a:r>
            <a:r>
              <a:rPr lang="fr-CH" sz="1400" dirty="0" err="1" smtClean="0"/>
              <a:t>requirements</a:t>
            </a:r>
            <a:r>
              <a:rPr lang="fr-CH" sz="1400" dirty="0" smtClean="0"/>
              <a:t> </a:t>
            </a:r>
            <a:r>
              <a:rPr lang="fr-CH" sz="1400" dirty="0" err="1" smtClean="0"/>
              <a:t>detailed</a:t>
            </a:r>
            <a:r>
              <a:rPr lang="fr-CH" sz="1400" dirty="0" smtClean="0"/>
              <a:t> in the </a:t>
            </a:r>
            <a:r>
              <a:rPr lang="fr-CH" sz="1400" dirty="0" err="1" smtClean="0"/>
              <a:t>edms</a:t>
            </a:r>
            <a:r>
              <a:rPr lang="fr-CH" sz="1400" dirty="0" smtClean="0"/>
              <a:t> #1769435.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Low</a:t>
            </a:r>
            <a:r>
              <a:rPr lang="fr-CH" sz="1400" dirty="0" smtClean="0"/>
              <a:t> </a:t>
            </a:r>
            <a:r>
              <a:rPr lang="fr-CH" sz="1400" dirty="0" err="1" smtClean="0"/>
              <a:t>energy</a:t>
            </a:r>
            <a:r>
              <a:rPr lang="fr-CH" sz="1400" dirty="0" smtClean="0"/>
              <a:t> Horizontal </a:t>
            </a:r>
            <a:r>
              <a:rPr lang="fr-CH" sz="1400" dirty="0" smtClean="0"/>
              <a:t>correctors (back </a:t>
            </a:r>
            <a:r>
              <a:rPr lang="fr-CH" sz="1400" dirty="0" err="1" smtClean="0"/>
              <a:t>leg</a:t>
            </a:r>
            <a:r>
              <a:rPr lang="fr-CH" sz="1400" dirty="0" smtClean="0"/>
              <a:t> </a:t>
            </a:r>
            <a:r>
              <a:rPr lang="fr-CH" sz="1400" dirty="0" err="1" smtClean="0"/>
              <a:t>windings</a:t>
            </a:r>
            <a:r>
              <a:rPr lang="fr-CH" sz="1400" dirty="0" smtClean="0"/>
              <a:t>): </a:t>
            </a:r>
            <a:endParaRPr lang="fr-CH" sz="1400" dirty="0" smtClean="0"/>
          </a:p>
          <a:p>
            <a:r>
              <a:rPr lang="fr-CH" sz="1400" dirty="0" smtClean="0"/>
              <a:t>Modification of the </a:t>
            </a:r>
            <a:r>
              <a:rPr lang="fr-CH" sz="1400" dirty="0" err="1" smtClean="0"/>
              <a:t>peak</a:t>
            </a:r>
            <a:r>
              <a:rPr lang="fr-CH" sz="1400" dirty="0" smtClean="0"/>
              <a:t>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</a:t>
            </a:r>
            <a:r>
              <a:rPr lang="fr-CH" sz="1400" dirty="0" err="1" smtClean="0"/>
              <a:t>will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made to </a:t>
            </a:r>
            <a:r>
              <a:rPr lang="fr-CH" sz="1400" dirty="0" err="1" smtClean="0"/>
              <a:t>allow</a:t>
            </a:r>
            <a:r>
              <a:rPr lang="fr-CH" sz="1400" dirty="0" smtClean="0"/>
              <a:t> more corrections on the horizontal plane by </a:t>
            </a:r>
            <a:r>
              <a:rPr lang="fr-CH" sz="1400" dirty="0" err="1" smtClean="0"/>
              <a:t>doubling</a:t>
            </a:r>
            <a:r>
              <a:rPr lang="fr-CH" sz="1400" dirty="0" smtClean="0"/>
              <a:t> the </a:t>
            </a:r>
            <a:r>
              <a:rPr lang="fr-CH" sz="1400" dirty="0" err="1" smtClean="0"/>
              <a:t>peak</a:t>
            </a:r>
            <a:r>
              <a:rPr lang="fr-CH" sz="1400" dirty="0" smtClean="0"/>
              <a:t>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. </a:t>
            </a:r>
            <a:endParaRPr lang="fr-CH" sz="1400" dirty="0" smtClean="0"/>
          </a:p>
          <a:p>
            <a:endParaRPr lang="fr-CH" sz="1400" dirty="0" smtClean="0"/>
          </a:p>
          <a:p>
            <a:endParaRPr lang="fr-CH" sz="1400" dirty="0"/>
          </a:p>
          <a:p>
            <a:endParaRPr lang="fr-CH" sz="1400" dirty="0" smtClean="0"/>
          </a:p>
          <a:p>
            <a:endParaRPr lang="fr-CH" sz="1400" dirty="0"/>
          </a:p>
          <a:p>
            <a:endParaRPr lang="fr-CH" sz="1400" dirty="0" smtClean="0"/>
          </a:p>
          <a:p>
            <a:endParaRPr lang="fr-CH" sz="1400" dirty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Low</a:t>
            </a:r>
            <a:r>
              <a:rPr lang="fr-CH" sz="1400" dirty="0" smtClean="0"/>
              <a:t> </a:t>
            </a:r>
            <a:r>
              <a:rPr lang="fr-CH" sz="1400" dirty="0" err="1" smtClean="0"/>
              <a:t>energy</a:t>
            </a:r>
            <a:r>
              <a:rPr lang="fr-CH" sz="1400" dirty="0" smtClean="0"/>
              <a:t> Vertical correctors: </a:t>
            </a:r>
          </a:p>
          <a:p>
            <a:r>
              <a:rPr lang="fr-CH" sz="1400" dirty="0" err="1" smtClean="0"/>
              <a:t>Two</a:t>
            </a:r>
            <a:r>
              <a:rPr lang="fr-CH" sz="1400" dirty="0" smtClean="0"/>
              <a:t> types of vertical correctors are </a:t>
            </a:r>
            <a:r>
              <a:rPr lang="fr-CH" sz="1400" dirty="0" err="1" smtClean="0"/>
              <a:t>present</a:t>
            </a:r>
            <a:r>
              <a:rPr lang="fr-CH" sz="1400" dirty="0" smtClean="0"/>
              <a:t> in the machine.</a:t>
            </a:r>
          </a:p>
          <a:p>
            <a:r>
              <a:rPr lang="fr-CH" sz="1400" dirty="0" smtClean="0"/>
              <a:t>The straight section </a:t>
            </a:r>
            <a:r>
              <a:rPr lang="fr-CH" sz="1400" dirty="0" err="1" smtClean="0"/>
              <a:t>magnets</a:t>
            </a:r>
            <a:r>
              <a:rPr lang="fr-CH" sz="1400" dirty="0"/>
              <a:t> </a:t>
            </a:r>
            <a:r>
              <a:rPr lang="fr-CH" sz="1400" dirty="0" smtClean="0"/>
              <a:t>type 202: the performances </a:t>
            </a:r>
            <a:r>
              <a:rPr lang="fr-CH" sz="1400" dirty="0" err="1" smtClean="0"/>
              <a:t>can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increased</a:t>
            </a:r>
            <a:r>
              <a:rPr lang="fr-CH" sz="1400" dirty="0" smtClean="0"/>
              <a:t> to </a:t>
            </a:r>
            <a:r>
              <a:rPr lang="fr-CH" sz="1400" dirty="0" err="1" smtClean="0"/>
              <a:t>cope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the LIU    </a:t>
            </a:r>
            <a:r>
              <a:rPr lang="fr-CH" sz="1400" dirty="0" err="1" smtClean="0"/>
              <a:t>requirements</a:t>
            </a:r>
            <a:r>
              <a:rPr lang="fr-CH" sz="1400" dirty="0" smtClean="0"/>
              <a:t>, </a:t>
            </a:r>
            <a:r>
              <a:rPr lang="fr-CH" sz="1400" dirty="0" err="1" smtClean="0"/>
              <a:t>rms</a:t>
            </a:r>
            <a:r>
              <a:rPr lang="fr-CH" sz="1400" dirty="0" smtClean="0"/>
              <a:t>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</a:t>
            </a:r>
            <a:r>
              <a:rPr lang="fr-CH" sz="1400" dirty="0" err="1" smtClean="0"/>
              <a:t>limit</a:t>
            </a:r>
            <a:r>
              <a:rPr lang="fr-CH" sz="1400" dirty="0" smtClean="0"/>
              <a:t> </a:t>
            </a:r>
            <a:r>
              <a:rPr lang="fr-CH" sz="1400" dirty="0" err="1" smtClean="0"/>
              <a:t>increased</a:t>
            </a:r>
            <a:r>
              <a:rPr lang="fr-CH" sz="1400" dirty="0" smtClean="0"/>
              <a:t> by 40%.</a:t>
            </a:r>
            <a:endParaRPr lang="fr-CH" sz="1400" dirty="0" smtClean="0"/>
          </a:p>
          <a:p>
            <a:endParaRPr lang="fr-CH" sz="14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187983"/>
              </p:ext>
            </p:extLst>
          </p:nvPr>
        </p:nvGraphicFramePr>
        <p:xfrm>
          <a:off x="203198" y="2415540"/>
          <a:ext cx="4734699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674">
                  <a:extLst>
                    <a:ext uri="{9D8B030D-6E8A-4147-A177-3AD203B41FA5}">
                      <a16:colId xmlns:a16="http://schemas.microsoft.com/office/drawing/2014/main" val="3126213229"/>
                    </a:ext>
                  </a:extLst>
                </a:gridCol>
                <a:gridCol w="825477">
                  <a:extLst>
                    <a:ext uri="{9D8B030D-6E8A-4147-A177-3AD203B41FA5}">
                      <a16:colId xmlns:a16="http://schemas.microsoft.com/office/drawing/2014/main" val="3968476243"/>
                    </a:ext>
                  </a:extLst>
                </a:gridCol>
                <a:gridCol w="700726">
                  <a:extLst>
                    <a:ext uri="{9D8B030D-6E8A-4147-A177-3AD203B41FA5}">
                      <a16:colId xmlns:a16="http://schemas.microsoft.com/office/drawing/2014/main" val="2897747524"/>
                    </a:ext>
                  </a:extLst>
                </a:gridCol>
                <a:gridCol w="2024822">
                  <a:extLst>
                    <a:ext uri="{9D8B030D-6E8A-4147-A177-3AD203B41FA5}">
                      <a16:colId xmlns:a16="http://schemas.microsoft.com/office/drawing/2014/main" val="2833947137"/>
                    </a:ext>
                  </a:extLst>
                </a:gridCol>
              </a:tblGrid>
              <a:tr h="42562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 Peak</a:t>
                      </a:r>
                      <a:r>
                        <a:rPr lang="fr-CH" sz="1200" baseline="0" dirty="0" smtClean="0"/>
                        <a:t> 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 </a:t>
                      </a:r>
                      <a:r>
                        <a:rPr lang="fr-CH" sz="1200" dirty="0" err="1" smtClean="0"/>
                        <a:t>rms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Integrator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period</a:t>
                      </a:r>
                      <a:endParaRPr lang="fr-CH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695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Today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832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LIU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20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680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Proposal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20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990577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738037"/>
              </p:ext>
            </p:extLst>
          </p:nvPr>
        </p:nvGraphicFramePr>
        <p:xfrm>
          <a:off x="203198" y="5226908"/>
          <a:ext cx="5868689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3713392271"/>
                    </a:ext>
                  </a:extLst>
                </a:gridCol>
                <a:gridCol w="2019427">
                  <a:extLst>
                    <a:ext uri="{9D8B030D-6E8A-4147-A177-3AD203B41FA5}">
                      <a16:colId xmlns:a16="http://schemas.microsoft.com/office/drawing/2014/main" val="1721538231"/>
                    </a:ext>
                  </a:extLst>
                </a:gridCol>
                <a:gridCol w="1350836">
                  <a:extLst>
                    <a:ext uri="{9D8B030D-6E8A-4147-A177-3AD203B41FA5}">
                      <a16:colId xmlns:a16="http://schemas.microsoft.com/office/drawing/2014/main" val="4111936239"/>
                    </a:ext>
                  </a:extLst>
                </a:gridCol>
                <a:gridCol w="1627569">
                  <a:extLst>
                    <a:ext uri="{9D8B030D-6E8A-4147-A177-3AD203B41FA5}">
                      <a16:colId xmlns:a16="http://schemas.microsoft.com/office/drawing/2014/main" val="4043980629"/>
                    </a:ext>
                  </a:extLst>
                </a:gridCol>
              </a:tblGrid>
              <a:tr h="210889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Integrated </a:t>
                      </a:r>
                      <a:r>
                        <a:rPr lang="fr-CH" sz="1200" dirty="0" err="1" smtClean="0"/>
                        <a:t>field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peak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 </a:t>
                      </a:r>
                      <a:r>
                        <a:rPr lang="fr-CH" sz="1200" dirty="0" err="1" smtClean="0"/>
                        <a:t>rms</a:t>
                      </a:r>
                      <a:r>
                        <a:rPr lang="fr-CH" sz="1200" dirty="0" smtClean="0"/>
                        <a:t> max [A]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Integrator</a:t>
                      </a:r>
                      <a:r>
                        <a:rPr lang="fr-CH" sz="1200" dirty="0" smtClean="0"/>
                        <a:t> time </a:t>
                      </a:r>
                      <a:r>
                        <a:rPr lang="fr-CH" sz="1200" dirty="0" err="1" smtClean="0"/>
                        <a:t>period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91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Today</a:t>
                      </a:r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3.5 </a:t>
                      </a:r>
                      <a:r>
                        <a:rPr lang="fr-CH" sz="1200" dirty="0" err="1" smtClean="0"/>
                        <a:t>mTm</a:t>
                      </a:r>
                      <a:r>
                        <a:rPr lang="fr-CH" sz="1200" dirty="0" smtClean="0"/>
                        <a:t> at 10A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24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02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LIU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3.42 </a:t>
                      </a:r>
                      <a:r>
                        <a:rPr lang="fr-CH" sz="1200" dirty="0" err="1" smtClean="0"/>
                        <a:t>mTm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73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Proposal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7 </a:t>
                      </a:r>
                      <a:r>
                        <a:rPr lang="fr-CH" sz="1200" dirty="0" err="1" smtClean="0"/>
                        <a:t>mTm</a:t>
                      </a:r>
                      <a:r>
                        <a:rPr lang="fr-CH" sz="1200" dirty="0" smtClean="0"/>
                        <a:t> at 20A (51% </a:t>
                      </a:r>
                      <a:r>
                        <a:rPr lang="fr-CH" sz="1200" dirty="0" err="1" smtClean="0"/>
                        <a:t>margin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 (40 % </a:t>
                      </a:r>
                      <a:r>
                        <a:rPr lang="fr-CH" sz="1200" dirty="0" err="1" smtClean="0"/>
                        <a:t>increase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713945"/>
                  </a:ext>
                </a:extLst>
              </a:tr>
            </a:tbl>
          </a:graphicData>
        </a:graphic>
      </p:graphicFrame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769" y="2415540"/>
            <a:ext cx="3898556" cy="1665176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4" t="7057" r="5176" b="25081"/>
          <a:stretch/>
        </p:blipFill>
        <p:spPr bwMode="auto">
          <a:xfrm>
            <a:off x="6673335" y="4997003"/>
            <a:ext cx="1320800" cy="15875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7456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Proposal</a:t>
            </a:r>
            <a:r>
              <a:rPr lang="fr-CH" dirty="0"/>
              <a:t> for the PS-LIU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3198" y="1355649"/>
            <a:ext cx="8619525" cy="519960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The </a:t>
            </a:r>
            <a:r>
              <a:rPr lang="fr-CH" sz="1400" dirty="0" err="1" smtClean="0"/>
              <a:t>embedded</a:t>
            </a:r>
            <a:r>
              <a:rPr lang="fr-CH" sz="1400" dirty="0" smtClean="0"/>
              <a:t> </a:t>
            </a:r>
            <a:r>
              <a:rPr lang="fr-CH" sz="1400" dirty="0" smtClean="0"/>
              <a:t>vertical corrector type 403: the performances </a:t>
            </a:r>
            <a:r>
              <a:rPr lang="fr-CH" sz="1400" dirty="0" err="1" smtClean="0"/>
              <a:t>can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increased</a:t>
            </a:r>
            <a:r>
              <a:rPr lang="fr-CH" sz="1400" dirty="0" smtClean="0"/>
              <a:t>, the maximum </a:t>
            </a:r>
            <a:r>
              <a:rPr lang="fr-CH" sz="1400" dirty="0" err="1" smtClean="0"/>
              <a:t>rms</a:t>
            </a:r>
            <a:r>
              <a:rPr lang="fr-CH" sz="1400" dirty="0" smtClean="0"/>
              <a:t>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</a:t>
            </a:r>
            <a:r>
              <a:rPr lang="fr-CH" sz="1400" dirty="0" err="1" smtClean="0"/>
              <a:t>raised</a:t>
            </a:r>
            <a:r>
              <a:rPr lang="fr-CH" sz="1400" dirty="0" smtClean="0"/>
              <a:t> by 1 </a:t>
            </a:r>
            <a:r>
              <a:rPr lang="fr-CH" sz="1400" dirty="0" err="1" smtClean="0"/>
              <a:t>amps</a:t>
            </a:r>
            <a:r>
              <a:rPr lang="fr-CH" sz="1400" dirty="0" smtClean="0"/>
              <a:t>, and the </a:t>
            </a:r>
            <a:r>
              <a:rPr lang="fr-CH" sz="1400" dirty="0" err="1" smtClean="0"/>
              <a:t>integrator</a:t>
            </a:r>
            <a:r>
              <a:rPr lang="fr-CH" sz="1400" dirty="0" smtClean="0"/>
              <a:t> </a:t>
            </a:r>
            <a:r>
              <a:rPr lang="fr-CH" sz="1400" dirty="0" err="1" smtClean="0"/>
              <a:t>period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</a:t>
            </a:r>
            <a:r>
              <a:rPr lang="fr-CH" sz="1400" dirty="0" smtClean="0"/>
              <a:t>24</a:t>
            </a:r>
            <a:r>
              <a:rPr lang="fr-CH" sz="1400" dirty="0" smtClean="0"/>
              <a:t> to </a:t>
            </a:r>
            <a:r>
              <a:rPr lang="fr-CH" sz="1400" dirty="0" smtClean="0"/>
              <a:t>48</a:t>
            </a:r>
            <a:r>
              <a:rPr lang="fr-CH" sz="1400" dirty="0" smtClean="0"/>
              <a:t> seconds.</a:t>
            </a:r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Low</a:t>
            </a:r>
            <a:r>
              <a:rPr lang="fr-CH" sz="1400" dirty="0" smtClean="0"/>
              <a:t> </a:t>
            </a:r>
            <a:r>
              <a:rPr lang="fr-CH" sz="1400" dirty="0" err="1" smtClean="0"/>
              <a:t>energy</a:t>
            </a:r>
            <a:r>
              <a:rPr lang="fr-CH" sz="1400" dirty="0" smtClean="0"/>
              <a:t> normal </a:t>
            </a:r>
            <a:r>
              <a:rPr lang="fr-CH" sz="1400" dirty="0" err="1" smtClean="0"/>
              <a:t>quadrupoles</a:t>
            </a:r>
            <a:r>
              <a:rPr lang="fr-CH" sz="1400" dirty="0" smtClean="0"/>
              <a:t> 401: The performances are compatible </a:t>
            </a:r>
            <a:r>
              <a:rPr lang="fr-CH" sz="1400" dirty="0" err="1" smtClean="0"/>
              <a:t>with</a:t>
            </a:r>
            <a:r>
              <a:rPr lang="fr-CH" sz="1400" dirty="0" smtClean="0"/>
              <a:t> the LIU, and the </a:t>
            </a:r>
            <a:r>
              <a:rPr lang="fr-CH" sz="1400" dirty="0" err="1" smtClean="0"/>
              <a:t>rms</a:t>
            </a:r>
            <a:r>
              <a:rPr lang="fr-CH" sz="1400" dirty="0" smtClean="0"/>
              <a:t>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</a:t>
            </a:r>
            <a:r>
              <a:rPr lang="fr-CH" sz="1400" dirty="0" err="1" smtClean="0"/>
              <a:t>can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increased</a:t>
            </a:r>
            <a:r>
              <a:rPr lang="fr-CH" sz="1400" dirty="0"/>
              <a:t> </a:t>
            </a:r>
            <a:r>
              <a:rPr lang="fr-CH" sz="1400" dirty="0" smtClean="0"/>
              <a:t>by 0.5 </a:t>
            </a:r>
            <a:r>
              <a:rPr lang="fr-CH" sz="1400" dirty="0" err="1" smtClean="0"/>
              <a:t>amps</a:t>
            </a:r>
            <a:r>
              <a:rPr lang="fr-CH" sz="1400" dirty="0" smtClean="0"/>
              <a:t>, and the </a:t>
            </a:r>
            <a:r>
              <a:rPr lang="fr-CH" sz="1400" dirty="0" err="1" smtClean="0"/>
              <a:t>integrator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10 to 48 seconds.</a:t>
            </a:r>
            <a:endParaRPr lang="fr-CH" sz="1400" dirty="0" smtClean="0"/>
          </a:p>
          <a:p>
            <a:endParaRPr lang="fr-CH" sz="14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349284"/>
              </p:ext>
            </p:extLst>
          </p:nvPr>
        </p:nvGraphicFramePr>
        <p:xfrm>
          <a:off x="203198" y="2000421"/>
          <a:ext cx="606553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3713392271"/>
                    </a:ext>
                  </a:extLst>
                </a:gridCol>
                <a:gridCol w="2213102">
                  <a:extLst>
                    <a:ext uri="{9D8B030D-6E8A-4147-A177-3AD203B41FA5}">
                      <a16:colId xmlns:a16="http://schemas.microsoft.com/office/drawing/2014/main" val="1721538231"/>
                    </a:ext>
                  </a:extLst>
                </a:gridCol>
                <a:gridCol w="1354011">
                  <a:extLst>
                    <a:ext uri="{9D8B030D-6E8A-4147-A177-3AD203B41FA5}">
                      <a16:colId xmlns:a16="http://schemas.microsoft.com/office/drawing/2014/main" val="4111936239"/>
                    </a:ext>
                  </a:extLst>
                </a:gridCol>
                <a:gridCol w="1627569">
                  <a:extLst>
                    <a:ext uri="{9D8B030D-6E8A-4147-A177-3AD203B41FA5}">
                      <a16:colId xmlns:a16="http://schemas.microsoft.com/office/drawing/2014/main" val="40439806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Integrated </a:t>
                      </a:r>
                      <a:r>
                        <a:rPr lang="fr-CH" sz="1200" dirty="0" err="1" smtClean="0"/>
                        <a:t>field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peak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 </a:t>
                      </a:r>
                      <a:r>
                        <a:rPr lang="fr-CH" sz="1200" dirty="0" err="1" smtClean="0"/>
                        <a:t>rms</a:t>
                      </a:r>
                      <a:r>
                        <a:rPr lang="fr-CH" sz="1200" dirty="0" smtClean="0"/>
                        <a:t> max [A]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Integrator</a:t>
                      </a:r>
                      <a:r>
                        <a:rPr lang="fr-CH" sz="1200" dirty="0" smtClean="0"/>
                        <a:t> time </a:t>
                      </a:r>
                      <a:r>
                        <a:rPr lang="fr-CH" sz="1200" dirty="0" err="1" smtClean="0"/>
                        <a:t>period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91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Today</a:t>
                      </a:r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2.63 </a:t>
                      </a:r>
                      <a:r>
                        <a:rPr lang="fr-CH" sz="1200" dirty="0" err="1" smtClean="0"/>
                        <a:t>mTm</a:t>
                      </a:r>
                      <a:r>
                        <a:rPr lang="fr-CH" sz="1200" dirty="0" smtClean="0"/>
                        <a:t> at 10A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24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02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LIU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3.42 </a:t>
                      </a:r>
                      <a:r>
                        <a:rPr lang="fr-CH" sz="1200" dirty="0" err="1" smtClean="0"/>
                        <a:t>mTm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73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Proposal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5.26 </a:t>
                      </a:r>
                      <a:r>
                        <a:rPr lang="fr-CH" sz="1200" dirty="0" err="1" smtClean="0"/>
                        <a:t>mTm</a:t>
                      </a:r>
                      <a:r>
                        <a:rPr lang="fr-CH" sz="1200" dirty="0" smtClean="0"/>
                        <a:t> at 20A (35% </a:t>
                      </a:r>
                      <a:r>
                        <a:rPr lang="fr-CH" sz="1200" dirty="0" err="1" smtClean="0"/>
                        <a:t>margin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4.5 (22% </a:t>
                      </a:r>
                      <a:r>
                        <a:rPr lang="fr-CH" sz="1200" dirty="0" err="1" smtClean="0"/>
                        <a:t>increase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71394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598917"/>
              </p:ext>
            </p:extLst>
          </p:nvPr>
        </p:nvGraphicFramePr>
        <p:xfrm>
          <a:off x="203198" y="4280584"/>
          <a:ext cx="583687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3713392271"/>
                    </a:ext>
                  </a:extLst>
                </a:gridCol>
                <a:gridCol w="2062226">
                  <a:extLst>
                    <a:ext uri="{9D8B030D-6E8A-4147-A177-3AD203B41FA5}">
                      <a16:colId xmlns:a16="http://schemas.microsoft.com/office/drawing/2014/main" val="1721538231"/>
                    </a:ext>
                  </a:extLst>
                </a:gridCol>
                <a:gridCol w="1276223">
                  <a:extLst>
                    <a:ext uri="{9D8B030D-6E8A-4147-A177-3AD203B41FA5}">
                      <a16:colId xmlns:a16="http://schemas.microsoft.com/office/drawing/2014/main" val="4111936239"/>
                    </a:ext>
                  </a:extLst>
                </a:gridCol>
                <a:gridCol w="1627569">
                  <a:extLst>
                    <a:ext uri="{9D8B030D-6E8A-4147-A177-3AD203B41FA5}">
                      <a16:colId xmlns:a16="http://schemas.microsoft.com/office/drawing/2014/main" val="40439806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Integrated </a:t>
                      </a:r>
                      <a:r>
                        <a:rPr lang="fr-CH" sz="1200" dirty="0" err="1" smtClean="0"/>
                        <a:t>field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peak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 </a:t>
                      </a:r>
                      <a:r>
                        <a:rPr lang="fr-CH" sz="1200" dirty="0" err="1" smtClean="0"/>
                        <a:t>rms</a:t>
                      </a:r>
                      <a:r>
                        <a:rPr lang="fr-CH" sz="1200" dirty="0" smtClean="0"/>
                        <a:t> max [A]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Integrator</a:t>
                      </a:r>
                      <a:r>
                        <a:rPr lang="fr-CH" sz="1200" dirty="0" smtClean="0"/>
                        <a:t> time </a:t>
                      </a:r>
                      <a:r>
                        <a:rPr lang="fr-CH" sz="1200" dirty="0" err="1" smtClean="0"/>
                        <a:t>period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91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Today</a:t>
                      </a:r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55 </a:t>
                      </a:r>
                      <a:r>
                        <a:rPr lang="fr-CH" sz="1200" dirty="0" err="1" smtClean="0"/>
                        <a:t>mT</a:t>
                      </a:r>
                      <a:r>
                        <a:rPr lang="fr-CH" sz="1200" dirty="0" smtClean="0"/>
                        <a:t> at 10A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02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LIU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71.5 </a:t>
                      </a:r>
                      <a:r>
                        <a:rPr lang="fr-CH" sz="1200" dirty="0" err="1" smtClean="0"/>
                        <a:t>mT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73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Proposal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110 </a:t>
                      </a:r>
                      <a:r>
                        <a:rPr lang="fr-CH" sz="1200" dirty="0" err="1" smtClean="0"/>
                        <a:t>mT</a:t>
                      </a:r>
                      <a:r>
                        <a:rPr lang="fr-CH" sz="1200" dirty="0" smtClean="0"/>
                        <a:t> at 20A (65% </a:t>
                      </a:r>
                      <a:r>
                        <a:rPr lang="fr-CH" sz="1200" dirty="0" err="1" smtClean="0"/>
                        <a:t>margin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6.5 (8% </a:t>
                      </a:r>
                      <a:r>
                        <a:rPr lang="fr-CH" sz="1200" dirty="0" err="1" smtClean="0"/>
                        <a:t>increase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713945"/>
                  </a:ext>
                </a:extLst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249" y="1924255"/>
            <a:ext cx="2008060" cy="132557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452" y="4424094"/>
            <a:ext cx="1883410" cy="119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514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Proposal</a:t>
            </a:r>
            <a:r>
              <a:rPr lang="fr-CH" dirty="0"/>
              <a:t> for the PS-LIU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3198" y="1355649"/>
            <a:ext cx="8619525" cy="519960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Low</a:t>
            </a:r>
            <a:r>
              <a:rPr lang="fr-CH" sz="1400" dirty="0"/>
              <a:t> </a:t>
            </a:r>
            <a:r>
              <a:rPr lang="fr-CH" sz="1400" dirty="0" err="1"/>
              <a:t>energy</a:t>
            </a:r>
            <a:r>
              <a:rPr lang="fr-CH" sz="1400" dirty="0"/>
              <a:t> normal </a:t>
            </a:r>
            <a:r>
              <a:rPr lang="fr-CH" sz="1400" dirty="0" err="1"/>
              <a:t>quadrupoles</a:t>
            </a:r>
            <a:r>
              <a:rPr lang="fr-CH" sz="1400" dirty="0"/>
              <a:t> </a:t>
            </a:r>
            <a:r>
              <a:rPr lang="fr-CH" sz="1400" dirty="0" smtClean="0"/>
              <a:t>402: </a:t>
            </a:r>
            <a:r>
              <a:rPr lang="fr-CH" sz="1400" dirty="0"/>
              <a:t>The performances are compatible </a:t>
            </a:r>
            <a:r>
              <a:rPr lang="fr-CH" sz="1400" dirty="0" err="1"/>
              <a:t>with</a:t>
            </a:r>
            <a:r>
              <a:rPr lang="fr-CH" sz="1400" dirty="0"/>
              <a:t> the LIU, and the </a:t>
            </a:r>
            <a:r>
              <a:rPr lang="fr-CH" sz="1400" dirty="0" err="1"/>
              <a:t>rms</a:t>
            </a:r>
            <a:r>
              <a:rPr lang="fr-CH" sz="1400" dirty="0"/>
              <a:t> </a:t>
            </a:r>
            <a:r>
              <a:rPr lang="fr-CH" sz="1400" dirty="0" err="1"/>
              <a:t>current</a:t>
            </a:r>
            <a:r>
              <a:rPr lang="fr-CH" sz="1400" dirty="0"/>
              <a:t> </a:t>
            </a:r>
            <a:r>
              <a:rPr lang="fr-CH" sz="1400" dirty="0" err="1"/>
              <a:t>can</a:t>
            </a:r>
            <a:r>
              <a:rPr lang="fr-CH" sz="1400" dirty="0"/>
              <a:t>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 smtClean="0"/>
              <a:t>increased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6 to 6.5 </a:t>
            </a:r>
            <a:r>
              <a:rPr lang="fr-CH" sz="1400" dirty="0" err="1" smtClean="0"/>
              <a:t>amps</a:t>
            </a:r>
            <a:r>
              <a:rPr lang="fr-CH" sz="1400" dirty="0" smtClean="0"/>
              <a:t>, </a:t>
            </a:r>
            <a:r>
              <a:rPr lang="fr-CH" sz="1400" dirty="0" err="1" smtClean="0"/>
              <a:t>integrator</a:t>
            </a:r>
            <a:r>
              <a:rPr lang="fr-CH" sz="1400" dirty="0" smtClean="0"/>
              <a:t> </a:t>
            </a:r>
            <a:r>
              <a:rPr lang="fr-CH" sz="1400" dirty="0" err="1" smtClean="0"/>
              <a:t>period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10 to 48 seconds.</a:t>
            </a:r>
            <a:endParaRPr lang="fr-CH" sz="1400" dirty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/>
          </a:p>
          <a:p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Low</a:t>
            </a:r>
            <a:r>
              <a:rPr lang="fr-CH" sz="1400" dirty="0" smtClean="0"/>
              <a:t> </a:t>
            </a:r>
            <a:r>
              <a:rPr lang="fr-CH" sz="1400" dirty="0" err="1" smtClean="0"/>
              <a:t>energy</a:t>
            </a:r>
            <a:r>
              <a:rPr lang="fr-CH" sz="1400" dirty="0" smtClean="0"/>
              <a:t> </a:t>
            </a:r>
            <a:r>
              <a:rPr lang="fr-CH" sz="1400" dirty="0" err="1" smtClean="0"/>
              <a:t>skew</a:t>
            </a:r>
            <a:r>
              <a:rPr lang="fr-CH" sz="1400" dirty="0" smtClean="0"/>
              <a:t> </a:t>
            </a:r>
            <a:r>
              <a:rPr lang="fr-CH" sz="1400" dirty="0" err="1" smtClean="0"/>
              <a:t>quadrupoles</a:t>
            </a:r>
            <a:r>
              <a:rPr lang="fr-CH" sz="1400" dirty="0" smtClean="0"/>
              <a:t> 403: The performances are compatible </a:t>
            </a:r>
            <a:r>
              <a:rPr lang="fr-CH" sz="1400" dirty="0" err="1" smtClean="0"/>
              <a:t>with</a:t>
            </a:r>
            <a:r>
              <a:rPr lang="fr-CH" sz="1400" dirty="0" smtClean="0"/>
              <a:t> the LIU, and the </a:t>
            </a:r>
            <a:r>
              <a:rPr lang="fr-CH" sz="1400" dirty="0" err="1" smtClean="0"/>
              <a:t>rms</a:t>
            </a:r>
            <a:r>
              <a:rPr lang="fr-CH" sz="1400" dirty="0" smtClean="0"/>
              <a:t>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</a:t>
            </a:r>
            <a:r>
              <a:rPr lang="fr-CH" sz="1400" dirty="0" err="1" smtClean="0"/>
              <a:t>can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increased</a:t>
            </a:r>
            <a:r>
              <a:rPr lang="fr-CH" sz="1400" dirty="0" smtClean="0"/>
              <a:t>,</a:t>
            </a:r>
            <a:r>
              <a:rPr lang="fr-CH" sz="1400" dirty="0" smtClean="0"/>
              <a:t> </a:t>
            </a:r>
            <a:r>
              <a:rPr lang="fr-CH" sz="1400" dirty="0" err="1"/>
              <a:t>integrator</a:t>
            </a:r>
            <a:r>
              <a:rPr lang="fr-CH" sz="1400" dirty="0"/>
              <a:t> </a:t>
            </a:r>
            <a:r>
              <a:rPr lang="fr-CH" sz="1400" dirty="0" err="1"/>
              <a:t>period</a:t>
            </a:r>
            <a:r>
              <a:rPr lang="fr-CH" sz="1400" dirty="0"/>
              <a:t> </a:t>
            </a:r>
            <a:r>
              <a:rPr lang="fr-CH" sz="1400" dirty="0" err="1"/>
              <a:t>from</a:t>
            </a:r>
            <a:r>
              <a:rPr lang="fr-CH" sz="1400" dirty="0"/>
              <a:t> 10 to 48 seconds.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endParaRPr lang="fr-CH" sz="14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64042"/>
              </p:ext>
            </p:extLst>
          </p:nvPr>
        </p:nvGraphicFramePr>
        <p:xfrm>
          <a:off x="203198" y="1970904"/>
          <a:ext cx="5935300" cy="1500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3713392271"/>
                    </a:ext>
                  </a:extLst>
                </a:gridCol>
                <a:gridCol w="2100326">
                  <a:extLst>
                    <a:ext uri="{9D8B030D-6E8A-4147-A177-3AD203B41FA5}">
                      <a16:colId xmlns:a16="http://schemas.microsoft.com/office/drawing/2014/main" val="1721538231"/>
                    </a:ext>
                  </a:extLst>
                </a:gridCol>
                <a:gridCol w="1336548">
                  <a:extLst>
                    <a:ext uri="{9D8B030D-6E8A-4147-A177-3AD203B41FA5}">
                      <a16:colId xmlns:a16="http://schemas.microsoft.com/office/drawing/2014/main" val="4111936239"/>
                    </a:ext>
                  </a:extLst>
                </a:gridCol>
                <a:gridCol w="1627569">
                  <a:extLst>
                    <a:ext uri="{9D8B030D-6E8A-4147-A177-3AD203B41FA5}">
                      <a16:colId xmlns:a16="http://schemas.microsoft.com/office/drawing/2014/main" val="4043980629"/>
                    </a:ext>
                  </a:extLst>
                </a:gridCol>
              </a:tblGrid>
              <a:tr h="38800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Integrated </a:t>
                      </a:r>
                      <a:r>
                        <a:rPr lang="fr-CH" sz="1200" dirty="0" err="1" smtClean="0"/>
                        <a:t>field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peak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 </a:t>
                      </a:r>
                      <a:r>
                        <a:rPr lang="fr-CH" sz="1200" dirty="0" err="1" smtClean="0"/>
                        <a:t>rms</a:t>
                      </a:r>
                      <a:r>
                        <a:rPr lang="fr-CH" sz="1200" dirty="0" smtClean="0"/>
                        <a:t> max [A]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Integrator</a:t>
                      </a:r>
                      <a:r>
                        <a:rPr lang="fr-CH" sz="1200" dirty="0" smtClean="0"/>
                        <a:t> time </a:t>
                      </a:r>
                      <a:r>
                        <a:rPr lang="fr-CH" sz="1200" dirty="0" err="1" smtClean="0"/>
                        <a:t>period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91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Today</a:t>
                      </a:r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43.3 </a:t>
                      </a:r>
                      <a:r>
                        <a:rPr lang="fr-CH" sz="1200" dirty="0" err="1" smtClean="0"/>
                        <a:t>mT</a:t>
                      </a:r>
                      <a:r>
                        <a:rPr lang="fr-CH" sz="1200" dirty="0" smtClean="0"/>
                        <a:t> at 10A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02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LIU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56.3 </a:t>
                      </a:r>
                      <a:r>
                        <a:rPr lang="fr-CH" sz="1200" dirty="0" err="1" smtClean="0"/>
                        <a:t>mT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73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Proposal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86.6 </a:t>
                      </a:r>
                      <a:r>
                        <a:rPr lang="fr-CH" sz="1200" dirty="0" err="1" smtClean="0"/>
                        <a:t>mT</a:t>
                      </a:r>
                      <a:r>
                        <a:rPr lang="fr-CH" sz="1200" dirty="0" smtClean="0"/>
                        <a:t> at 20A (35% </a:t>
                      </a:r>
                      <a:r>
                        <a:rPr lang="fr-CH" sz="1200" dirty="0" err="1" smtClean="0"/>
                        <a:t>margin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6.5 (8% </a:t>
                      </a:r>
                      <a:r>
                        <a:rPr lang="fr-CH" sz="1200" dirty="0" err="1" smtClean="0"/>
                        <a:t>incresase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71394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055336"/>
              </p:ext>
            </p:extLst>
          </p:nvPr>
        </p:nvGraphicFramePr>
        <p:xfrm>
          <a:off x="203198" y="4187266"/>
          <a:ext cx="583687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3713392271"/>
                    </a:ext>
                  </a:extLst>
                </a:gridCol>
                <a:gridCol w="1984439">
                  <a:extLst>
                    <a:ext uri="{9D8B030D-6E8A-4147-A177-3AD203B41FA5}">
                      <a16:colId xmlns:a16="http://schemas.microsoft.com/office/drawing/2014/main" val="1721538231"/>
                    </a:ext>
                  </a:extLst>
                </a:gridCol>
                <a:gridCol w="1354011">
                  <a:extLst>
                    <a:ext uri="{9D8B030D-6E8A-4147-A177-3AD203B41FA5}">
                      <a16:colId xmlns:a16="http://schemas.microsoft.com/office/drawing/2014/main" val="4111936239"/>
                    </a:ext>
                  </a:extLst>
                </a:gridCol>
                <a:gridCol w="1627569">
                  <a:extLst>
                    <a:ext uri="{9D8B030D-6E8A-4147-A177-3AD203B41FA5}">
                      <a16:colId xmlns:a16="http://schemas.microsoft.com/office/drawing/2014/main" val="40439806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Integrated </a:t>
                      </a:r>
                      <a:r>
                        <a:rPr lang="fr-CH" sz="1200" dirty="0" err="1" smtClean="0"/>
                        <a:t>field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peak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 </a:t>
                      </a:r>
                      <a:r>
                        <a:rPr lang="fr-CH" sz="1200" dirty="0" err="1" smtClean="0"/>
                        <a:t>rms</a:t>
                      </a:r>
                      <a:r>
                        <a:rPr lang="fr-CH" sz="1200" dirty="0" smtClean="0"/>
                        <a:t> max [A]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Integrator</a:t>
                      </a:r>
                      <a:r>
                        <a:rPr lang="fr-CH" sz="1200" dirty="0" smtClean="0"/>
                        <a:t> time </a:t>
                      </a:r>
                      <a:r>
                        <a:rPr lang="fr-CH" sz="1200" dirty="0" err="1" smtClean="0"/>
                        <a:t>period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91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Today</a:t>
                      </a:r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38 </a:t>
                      </a:r>
                      <a:r>
                        <a:rPr lang="fr-CH" sz="1200" dirty="0" err="1" smtClean="0"/>
                        <a:t>mT</a:t>
                      </a:r>
                      <a:r>
                        <a:rPr lang="fr-CH" sz="1200" dirty="0" smtClean="0"/>
                        <a:t> at 10A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02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LIU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50 </a:t>
                      </a:r>
                      <a:r>
                        <a:rPr lang="fr-CH" sz="1200" dirty="0" err="1" smtClean="0"/>
                        <a:t>mT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73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Proposal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76 </a:t>
                      </a:r>
                      <a:r>
                        <a:rPr lang="fr-CH" sz="1200" dirty="0" err="1" smtClean="0"/>
                        <a:t>mT</a:t>
                      </a:r>
                      <a:r>
                        <a:rPr lang="fr-CH" sz="1200" dirty="0" smtClean="0"/>
                        <a:t> at 20A (34% </a:t>
                      </a:r>
                      <a:r>
                        <a:rPr lang="fr-CH" sz="1200" dirty="0" err="1" smtClean="0"/>
                        <a:t>margin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4.5 (22% </a:t>
                      </a:r>
                      <a:r>
                        <a:rPr lang="fr-CH" sz="1200" dirty="0" err="1" smtClean="0"/>
                        <a:t>increase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713945"/>
                  </a:ext>
                </a:extLst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153" y="2081101"/>
            <a:ext cx="2240915" cy="119507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052" y="4331411"/>
            <a:ext cx="1809115" cy="119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812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Proposal</a:t>
            </a:r>
            <a:r>
              <a:rPr lang="fr-CH" dirty="0"/>
              <a:t> for the PS-LIU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45758" y="1355649"/>
            <a:ext cx="8619525" cy="519960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Low</a:t>
            </a:r>
            <a:r>
              <a:rPr lang="fr-CH" sz="1400" dirty="0"/>
              <a:t> </a:t>
            </a:r>
            <a:r>
              <a:rPr lang="fr-CH" sz="1400" dirty="0" err="1"/>
              <a:t>energy</a:t>
            </a:r>
            <a:r>
              <a:rPr lang="fr-CH" sz="1400" dirty="0"/>
              <a:t> normal </a:t>
            </a:r>
            <a:r>
              <a:rPr lang="fr-CH" sz="1400" dirty="0" err="1"/>
              <a:t>quadrupoles</a:t>
            </a:r>
            <a:r>
              <a:rPr lang="fr-CH" sz="1400" dirty="0"/>
              <a:t> </a:t>
            </a:r>
            <a:r>
              <a:rPr lang="fr-CH" sz="1400" dirty="0" smtClean="0"/>
              <a:t>404: </a:t>
            </a:r>
            <a:r>
              <a:rPr lang="fr-CH" sz="1400" dirty="0"/>
              <a:t>The performances are compatible </a:t>
            </a:r>
            <a:r>
              <a:rPr lang="fr-CH" sz="1400" dirty="0" err="1"/>
              <a:t>with</a:t>
            </a:r>
            <a:r>
              <a:rPr lang="fr-CH" sz="1400" dirty="0"/>
              <a:t> the LIU, and the </a:t>
            </a:r>
            <a:r>
              <a:rPr lang="fr-CH" sz="1400" dirty="0" err="1"/>
              <a:t>rms</a:t>
            </a:r>
            <a:r>
              <a:rPr lang="fr-CH" sz="1400" dirty="0"/>
              <a:t> </a:t>
            </a:r>
            <a:r>
              <a:rPr lang="fr-CH" sz="1400" dirty="0" err="1"/>
              <a:t>current</a:t>
            </a:r>
            <a:r>
              <a:rPr lang="fr-CH" sz="1400" dirty="0"/>
              <a:t> </a:t>
            </a:r>
            <a:r>
              <a:rPr lang="fr-CH" sz="1400" dirty="0" err="1"/>
              <a:t>can</a:t>
            </a:r>
            <a:r>
              <a:rPr lang="fr-CH" sz="1400" dirty="0"/>
              <a:t>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 smtClean="0"/>
              <a:t>increased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6 to 6.5 </a:t>
            </a:r>
            <a:r>
              <a:rPr lang="fr-CH" sz="1400" dirty="0" err="1" smtClean="0"/>
              <a:t>amps</a:t>
            </a:r>
            <a:r>
              <a:rPr lang="fr-CH" sz="1400" dirty="0" smtClean="0"/>
              <a:t>, </a:t>
            </a:r>
            <a:r>
              <a:rPr lang="fr-CH" sz="1400" dirty="0" err="1" smtClean="0"/>
              <a:t>integrator</a:t>
            </a:r>
            <a:r>
              <a:rPr lang="fr-CH" sz="1400" dirty="0" smtClean="0"/>
              <a:t> </a:t>
            </a:r>
            <a:r>
              <a:rPr lang="fr-CH" sz="1400" dirty="0" err="1" smtClean="0"/>
              <a:t>period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10 to 48 seconds.</a:t>
            </a:r>
            <a:endParaRPr lang="fr-CH" sz="1400" dirty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 smtClean="0"/>
          </a:p>
          <a:p>
            <a:endParaRPr lang="fr-CH" sz="1400" dirty="0"/>
          </a:p>
          <a:p>
            <a:endParaRPr lang="fr-CH" sz="1400" dirty="0" smtClean="0"/>
          </a:p>
          <a:p>
            <a:endParaRPr lang="fr-CH" sz="14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013137"/>
              </p:ext>
            </p:extLst>
          </p:nvPr>
        </p:nvGraphicFramePr>
        <p:xfrm>
          <a:off x="245758" y="2000421"/>
          <a:ext cx="603055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3713392271"/>
                    </a:ext>
                  </a:extLst>
                </a:gridCol>
                <a:gridCol w="2178114">
                  <a:extLst>
                    <a:ext uri="{9D8B030D-6E8A-4147-A177-3AD203B41FA5}">
                      <a16:colId xmlns:a16="http://schemas.microsoft.com/office/drawing/2014/main" val="1721538231"/>
                    </a:ext>
                  </a:extLst>
                </a:gridCol>
                <a:gridCol w="1354011">
                  <a:extLst>
                    <a:ext uri="{9D8B030D-6E8A-4147-A177-3AD203B41FA5}">
                      <a16:colId xmlns:a16="http://schemas.microsoft.com/office/drawing/2014/main" val="4111936239"/>
                    </a:ext>
                  </a:extLst>
                </a:gridCol>
                <a:gridCol w="1627569">
                  <a:extLst>
                    <a:ext uri="{9D8B030D-6E8A-4147-A177-3AD203B41FA5}">
                      <a16:colId xmlns:a16="http://schemas.microsoft.com/office/drawing/2014/main" val="40439806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Integrated </a:t>
                      </a:r>
                      <a:r>
                        <a:rPr lang="fr-CH" sz="1200" dirty="0" err="1" smtClean="0"/>
                        <a:t>field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peak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 </a:t>
                      </a:r>
                      <a:r>
                        <a:rPr lang="fr-CH" sz="1200" dirty="0" err="1" smtClean="0"/>
                        <a:t>rms</a:t>
                      </a:r>
                      <a:r>
                        <a:rPr lang="fr-CH" sz="1200" dirty="0" smtClean="0"/>
                        <a:t> max [A]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Integrator</a:t>
                      </a:r>
                      <a:r>
                        <a:rPr lang="fr-CH" sz="1200" dirty="0" smtClean="0"/>
                        <a:t> time </a:t>
                      </a:r>
                      <a:r>
                        <a:rPr lang="fr-CH" sz="1200" dirty="0" err="1" smtClean="0"/>
                        <a:t>period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91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Today</a:t>
                      </a:r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11.77 </a:t>
                      </a:r>
                      <a:r>
                        <a:rPr lang="fr-CH" sz="1200" dirty="0" err="1" smtClean="0"/>
                        <a:t>mT</a:t>
                      </a:r>
                      <a:r>
                        <a:rPr lang="fr-CH" sz="1200" dirty="0" smtClean="0"/>
                        <a:t> at 3.5A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02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LIU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15.3 </a:t>
                      </a:r>
                      <a:r>
                        <a:rPr lang="fr-CH" sz="1200" dirty="0" err="1" smtClean="0"/>
                        <a:t>mT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73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Proposal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67.26 </a:t>
                      </a:r>
                      <a:r>
                        <a:rPr lang="fr-CH" sz="1200" dirty="0" err="1" smtClean="0"/>
                        <a:t>mT</a:t>
                      </a:r>
                      <a:r>
                        <a:rPr lang="fr-CH" sz="1200" dirty="0" smtClean="0"/>
                        <a:t> at 20A (77% </a:t>
                      </a:r>
                      <a:r>
                        <a:rPr lang="fr-CH" sz="1200" dirty="0" err="1" smtClean="0"/>
                        <a:t>margin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5.5 (36% </a:t>
                      </a:r>
                      <a:r>
                        <a:rPr lang="fr-CH" sz="1200" dirty="0" err="1" smtClean="0"/>
                        <a:t>increase</a:t>
                      </a:r>
                      <a:r>
                        <a:rPr lang="fr-CH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713945"/>
                  </a:ext>
                </a:extLst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774" y="2144566"/>
            <a:ext cx="1889760" cy="119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443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Proposal</a:t>
            </a:r>
            <a:r>
              <a:rPr lang="fr-CH" dirty="0" smtClean="0"/>
              <a:t> and conclusion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3198" y="2344189"/>
            <a:ext cx="8619525" cy="5199609"/>
          </a:xfrm>
        </p:spPr>
        <p:txBody>
          <a:bodyPr>
            <a:normAutofit/>
          </a:bodyPr>
          <a:lstStyle/>
          <a:p>
            <a:r>
              <a:rPr lang="fr-CH" sz="1400" dirty="0" smtClean="0"/>
              <a:t>The </a:t>
            </a:r>
            <a:r>
              <a:rPr lang="fr-CH" sz="1400" dirty="0" err="1" smtClean="0"/>
              <a:t>low</a:t>
            </a:r>
            <a:r>
              <a:rPr lang="fr-CH" sz="1400" dirty="0" smtClean="0"/>
              <a:t> </a:t>
            </a:r>
            <a:r>
              <a:rPr lang="fr-CH" sz="1400" dirty="0" err="1" smtClean="0"/>
              <a:t>energy</a:t>
            </a:r>
            <a:r>
              <a:rPr lang="fr-CH" sz="1400" dirty="0" smtClean="0"/>
              <a:t> </a:t>
            </a:r>
            <a:r>
              <a:rPr lang="fr-CH" sz="1400" dirty="0" err="1" smtClean="0"/>
              <a:t>magnets</a:t>
            </a:r>
            <a:r>
              <a:rPr lang="fr-CH" sz="1400" dirty="0" smtClean="0"/>
              <a:t> </a:t>
            </a:r>
            <a:r>
              <a:rPr lang="fr-CH" sz="1400" dirty="0" err="1" smtClean="0"/>
              <a:t>detailed</a:t>
            </a:r>
            <a:r>
              <a:rPr lang="fr-CH" sz="1400" dirty="0" smtClean="0"/>
              <a:t> </a:t>
            </a:r>
            <a:r>
              <a:rPr lang="fr-CH" sz="1400" dirty="0" err="1" smtClean="0"/>
              <a:t>here</a:t>
            </a:r>
            <a:r>
              <a:rPr lang="fr-CH" sz="1400" dirty="0" smtClean="0"/>
              <a:t> </a:t>
            </a:r>
            <a:r>
              <a:rPr lang="fr-CH" sz="1400" dirty="0" err="1" smtClean="0"/>
              <a:t>above</a:t>
            </a:r>
            <a:r>
              <a:rPr lang="fr-CH" sz="1400" dirty="0" smtClean="0"/>
              <a:t> are compatible </a:t>
            </a:r>
            <a:r>
              <a:rPr lang="fr-CH" sz="1400" dirty="0" err="1" smtClean="0"/>
              <a:t>with</a:t>
            </a:r>
            <a:r>
              <a:rPr lang="fr-CH" sz="1400" dirty="0" smtClean="0"/>
              <a:t> the LIU </a:t>
            </a:r>
            <a:r>
              <a:rPr lang="fr-CH" sz="1400" dirty="0" err="1" smtClean="0"/>
              <a:t>operation</a:t>
            </a:r>
            <a:r>
              <a:rPr lang="fr-CH" sz="1400" dirty="0" smtClean="0"/>
              <a:t>.</a:t>
            </a:r>
          </a:p>
          <a:p>
            <a:r>
              <a:rPr lang="fr-CH" sz="1400" dirty="0" smtClean="0"/>
              <a:t>Ajustements are made to </a:t>
            </a:r>
            <a:r>
              <a:rPr lang="fr-CH" sz="1400" dirty="0" err="1" smtClean="0"/>
              <a:t>provide</a:t>
            </a:r>
            <a:r>
              <a:rPr lang="fr-CH" sz="1400" dirty="0" smtClean="0"/>
              <a:t> more </a:t>
            </a:r>
            <a:r>
              <a:rPr lang="fr-CH" sz="1400" dirty="0" err="1" smtClean="0"/>
              <a:t>flexibility</a:t>
            </a:r>
            <a:r>
              <a:rPr lang="fr-CH" sz="1400" dirty="0" smtClean="0"/>
              <a:t> </a:t>
            </a:r>
            <a:r>
              <a:rPr lang="fr-CH" sz="1400" dirty="0" err="1" smtClean="0"/>
              <a:t>especially</a:t>
            </a:r>
            <a:r>
              <a:rPr lang="fr-CH" sz="1400" dirty="0" smtClean="0"/>
              <a:t> for the machine </a:t>
            </a:r>
            <a:r>
              <a:rPr lang="fr-CH" sz="1400" dirty="0" err="1" smtClean="0"/>
              <a:t>developments</a:t>
            </a:r>
            <a:r>
              <a:rPr lang="fr-CH" sz="1400" dirty="0" smtClean="0"/>
              <a:t> </a:t>
            </a:r>
            <a:r>
              <a:rPr lang="fr-CH" sz="1400" dirty="0" err="1" smtClean="0"/>
              <a:t>where</a:t>
            </a:r>
            <a:r>
              <a:rPr lang="fr-CH" sz="1400" dirty="0" smtClean="0"/>
              <a:t> the </a:t>
            </a:r>
            <a:r>
              <a:rPr lang="fr-CH" sz="1400" dirty="0" err="1" smtClean="0"/>
              <a:t>integration</a:t>
            </a:r>
            <a:r>
              <a:rPr lang="fr-CH" sz="1400" dirty="0" smtClean="0"/>
              <a:t> </a:t>
            </a:r>
            <a:r>
              <a:rPr lang="fr-CH" sz="1400" dirty="0" err="1" smtClean="0"/>
              <a:t>period</a:t>
            </a:r>
            <a:r>
              <a:rPr lang="fr-CH" sz="1400" dirty="0" smtClean="0"/>
              <a:t> and the maximum </a:t>
            </a:r>
            <a:r>
              <a:rPr lang="fr-CH" sz="1400" dirty="0" err="1" smtClean="0"/>
              <a:t>rms</a:t>
            </a:r>
            <a:r>
              <a:rPr lang="fr-CH" sz="1400" dirty="0" smtClean="0"/>
              <a:t>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of the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limiter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increased</a:t>
            </a:r>
            <a:r>
              <a:rPr lang="fr-CH" sz="1400" dirty="0" smtClean="0"/>
              <a:t>. </a:t>
            </a:r>
            <a:r>
              <a:rPr lang="fr-CH" sz="1400" dirty="0"/>
              <a:t>A</a:t>
            </a:r>
            <a:r>
              <a:rPr lang="fr-CH" sz="1400" dirty="0" smtClean="0"/>
              <a:t> </a:t>
            </a:r>
            <a:r>
              <a:rPr lang="fr-CH" sz="1400" dirty="0" err="1" smtClean="0"/>
              <a:t>supercycle</a:t>
            </a:r>
            <a:r>
              <a:rPr lang="fr-CH" sz="1400" dirty="0" smtClean="0"/>
              <a:t> </a:t>
            </a:r>
            <a:r>
              <a:rPr lang="fr-CH" sz="1400" dirty="0" err="1" smtClean="0"/>
              <a:t>length</a:t>
            </a:r>
            <a:r>
              <a:rPr lang="fr-CH" sz="1400" dirty="0" smtClean="0"/>
              <a:t> of 40 basic </a:t>
            </a:r>
            <a:r>
              <a:rPr lang="fr-CH" sz="1400" dirty="0" err="1" smtClean="0"/>
              <a:t>periods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considered</a:t>
            </a:r>
            <a:r>
              <a:rPr lang="fr-CH" sz="1400" dirty="0" smtClean="0"/>
              <a:t>.</a:t>
            </a:r>
          </a:p>
          <a:p>
            <a:r>
              <a:rPr lang="fr-CH" sz="1400" dirty="0" smtClean="0"/>
              <a:t>The </a:t>
            </a:r>
            <a:r>
              <a:rPr lang="fr-CH" sz="1400" dirty="0" err="1" smtClean="0"/>
              <a:t>operation</a:t>
            </a:r>
            <a:r>
              <a:rPr lang="fr-CH" sz="1400" dirty="0" smtClean="0"/>
              <a:t> of the </a:t>
            </a:r>
            <a:r>
              <a:rPr lang="fr-CH" sz="1400" dirty="0" err="1" smtClean="0"/>
              <a:t>magnets</a:t>
            </a:r>
            <a:r>
              <a:rPr lang="fr-CH" sz="1400" dirty="0" smtClean="0"/>
              <a:t> at </a:t>
            </a:r>
            <a:r>
              <a:rPr lang="fr-CH" sz="1400" dirty="0" err="1" smtClean="0"/>
              <a:t>higher</a:t>
            </a:r>
            <a:r>
              <a:rPr lang="fr-CH" sz="1400" dirty="0" smtClean="0"/>
              <a:t> </a:t>
            </a:r>
            <a:r>
              <a:rPr lang="fr-CH" sz="1400" dirty="0" err="1" smtClean="0"/>
              <a:t>levels</a:t>
            </a:r>
            <a:r>
              <a:rPr lang="fr-CH" sz="1400" dirty="0" smtClean="0"/>
              <a:t> </a:t>
            </a:r>
            <a:r>
              <a:rPr lang="fr-CH" sz="1400" dirty="0" err="1" smtClean="0"/>
              <a:t>increase</a:t>
            </a:r>
            <a:r>
              <a:rPr lang="fr-CH" sz="1400" dirty="0" smtClean="0"/>
              <a:t> </a:t>
            </a:r>
            <a:r>
              <a:rPr lang="fr-CH" sz="1400" dirty="0" err="1" smtClean="0"/>
              <a:t>their</a:t>
            </a:r>
            <a:r>
              <a:rPr lang="fr-CH" sz="1400" dirty="0" smtClean="0"/>
              <a:t> operating </a:t>
            </a:r>
            <a:r>
              <a:rPr lang="fr-CH" sz="1400" dirty="0" err="1" smtClean="0"/>
              <a:t>temperature</a:t>
            </a:r>
            <a:r>
              <a:rPr lang="fr-CH" sz="1400" dirty="0" smtClean="0"/>
              <a:t>.</a:t>
            </a:r>
          </a:p>
          <a:p>
            <a:r>
              <a:rPr lang="fr-CH" sz="1400" dirty="0" err="1" smtClean="0"/>
              <a:t>Since</a:t>
            </a:r>
            <a:r>
              <a:rPr lang="fr-CH" sz="1400" dirty="0" smtClean="0"/>
              <a:t> the replacement of the </a:t>
            </a:r>
            <a:r>
              <a:rPr lang="fr-CH" sz="1400" dirty="0" err="1" smtClean="0"/>
              <a:t>low-energy</a:t>
            </a:r>
            <a:r>
              <a:rPr lang="fr-CH" sz="1400" dirty="0" smtClean="0"/>
              <a:t> </a:t>
            </a:r>
            <a:r>
              <a:rPr lang="fr-CH" sz="1400" dirty="0" err="1" smtClean="0"/>
              <a:t>magnets</a:t>
            </a:r>
            <a:r>
              <a:rPr lang="fr-CH" sz="1400" dirty="0" smtClean="0"/>
              <a:t> are no more </a:t>
            </a:r>
            <a:r>
              <a:rPr lang="fr-CH" sz="1400" dirty="0" err="1" smtClean="0"/>
              <a:t>needed</a:t>
            </a:r>
            <a:r>
              <a:rPr lang="fr-CH" sz="1400" dirty="0" smtClean="0"/>
              <a:t>, </a:t>
            </a:r>
            <a:r>
              <a:rPr lang="fr-CH" sz="1400" dirty="0" err="1" smtClean="0"/>
              <a:t>we</a:t>
            </a:r>
            <a:r>
              <a:rPr lang="fr-CH" sz="1400" dirty="0" smtClean="0"/>
              <a:t> propose to </a:t>
            </a:r>
            <a:r>
              <a:rPr lang="fr-CH" sz="1400" dirty="0" err="1" smtClean="0"/>
              <a:t>deploy</a:t>
            </a:r>
            <a:r>
              <a:rPr lang="fr-CH" sz="1400" dirty="0" smtClean="0"/>
              <a:t> the WIC hardware interlock protection for </a:t>
            </a:r>
            <a:r>
              <a:rPr lang="fr-CH" sz="1400" dirty="0" err="1" smtClean="0"/>
              <a:t>those</a:t>
            </a:r>
            <a:r>
              <a:rPr lang="fr-CH" sz="1400" dirty="0" smtClean="0"/>
              <a:t> </a:t>
            </a:r>
            <a:r>
              <a:rPr lang="fr-CH" sz="1400" dirty="0" err="1" smtClean="0"/>
              <a:t>magnets</a:t>
            </a:r>
            <a:r>
              <a:rPr lang="fr-CH" sz="1400" dirty="0" smtClean="0"/>
              <a:t> </a:t>
            </a:r>
            <a:r>
              <a:rPr lang="fr-CH" sz="1400" dirty="0" err="1" smtClean="0"/>
              <a:t>except</a:t>
            </a:r>
            <a:r>
              <a:rPr lang="fr-CH" sz="1400" dirty="0" smtClean="0"/>
              <a:t> the horizontal correctors to </a:t>
            </a:r>
            <a:r>
              <a:rPr lang="fr-CH" sz="1400" dirty="0" err="1" smtClean="0"/>
              <a:t>ensure</a:t>
            </a:r>
            <a:r>
              <a:rPr lang="fr-CH" sz="1400" dirty="0" smtClean="0"/>
              <a:t> stable </a:t>
            </a:r>
            <a:r>
              <a:rPr lang="fr-CH" sz="1400" dirty="0" err="1" smtClean="0"/>
              <a:t>operation</a:t>
            </a:r>
            <a:r>
              <a:rPr lang="fr-CH" sz="1400" dirty="0" smtClean="0"/>
              <a:t> and to </a:t>
            </a:r>
            <a:r>
              <a:rPr lang="fr-CH" sz="1400" dirty="0" err="1" smtClean="0"/>
              <a:t>avoid</a:t>
            </a:r>
            <a:r>
              <a:rPr lang="fr-CH" sz="1400" dirty="0" smtClean="0"/>
              <a:t> </a:t>
            </a:r>
            <a:r>
              <a:rPr lang="fr-CH" sz="1400" dirty="0" err="1" smtClean="0"/>
              <a:t>consequences</a:t>
            </a:r>
            <a:r>
              <a:rPr lang="fr-CH" sz="1400" dirty="0" smtClean="0"/>
              <a:t> of possible SIS upgrades bugs. 1 FTE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needed</a:t>
            </a:r>
            <a:r>
              <a:rPr lang="fr-CH" sz="1400" dirty="0" smtClean="0"/>
              <a:t> to </a:t>
            </a:r>
            <a:r>
              <a:rPr lang="fr-CH" sz="1400" dirty="0" err="1" smtClean="0"/>
              <a:t>install</a:t>
            </a:r>
            <a:r>
              <a:rPr lang="fr-CH" sz="1400" dirty="0" smtClean="0"/>
              <a:t> the hardware on the </a:t>
            </a:r>
            <a:r>
              <a:rPr lang="fr-CH" sz="1400" dirty="0" err="1" smtClean="0"/>
              <a:t>magnet</a:t>
            </a:r>
            <a:r>
              <a:rPr lang="fr-CH" sz="1400" dirty="0" smtClean="0"/>
              <a:t> </a:t>
            </a:r>
            <a:r>
              <a:rPr lang="fr-CH" sz="1400" dirty="0" err="1" smtClean="0"/>
              <a:t>side</a:t>
            </a:r>
            <a:r>
              <a:rPr lang="fr-CH" sz="1400" dirty="0" smtClean="0"/>
              <a:t> +/- 60 </a:t>
            </a:r>
            <a:r>
              <a:rPr lang="fr-CH" sz="1400" dirty="0" err="1" smtClean="0"/>
              <a:t>kCHF</a:t>
            </a:r>
            <a:r>
              <a:rPr lang="fr-CH" sz="1400" dirty="0" smtClean="0"/>
              <a:t> + WIC </a:t>
            </a:r>
            <a:r>
              <a:rPr lang="fr-CH" sz="1400" dirty="0" err="1" smtClean="0"/>
              <a:t>deployment</a:t>
            </a:r>
            <a:r>
              <a:rPr lang="fr-CH" sz="1400" dirty="0" smtClean="0"/>
              <a:t>.</a:t>
            </a:r>
          </a:p>
          <a:p>
            <a:r>
              <a:rPr lang="fr-CH" sz="1400" dirty="0" smtClean="0"/>
              <a:t>It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also</a:t>
            </a:r>
            <a:r>
              <a:rPr lang="fr-CH" sz="1400" dirty="0" smtClean="0"/>
              <a:t> </a:t>
            </a:r>
            <a:r>
              <a:rPr lang="fr-CH" sz="1400" dirty="0" err="1" smtClean="0"/>
              <a:t>remarked</a:t>
            </a:r>
            <a:r>
              <a:rPr lang="fr-CH" sz="1400" dirty="0" smtClean="0"/>
              <a:t> </a:t>
            </a:r>
            <a:r>
              <a:rPr lang="fr-CH" sz="1400" dirty="0" err="1" smtClean="0"/>
              <a:t>that</a:t>
            </a:r>
            <a:r>
              <a:rPr lang="fr-CH" sz="1400" dirty="0" smtClean="0"/>
              <a:t> 10 vertical correctors  </a:t>
            </a:r>
            <a:r>
              <a:rPr lang="fr-CH" sz="1400" dirty="0" err="1" smtClean="0"/>
              <a:t>located</a:t>
            </a:r>
            <a:r>
              <a:rPr lang="fr-CH" sz="1400" dirty="0" smtClean="0"/>
              <a:t> in </a:t>
            </a:r>
            <a:r>
              <a:rPr lang="fr-CH" sz="1400" dirty="0" err="1" smtClean="0"/>
              <a:t>magnets</a:t>
            </a:r>
            <a:r>
              <a:rPr lang="fr-CH" sz="1400" dirty="0" smtClean="0"/>
              <a:t> 3, 37, 53, 69, 79, 83, 84, 87, 91, 97 and 2 </a:t>
            </a:r>
            <a:r>
              <a:rPr lang="fr-CH" sz="1400" dirty="0" err="1" smtClean="0"/>
              <a:t>skew</a:t>
            </a:r>
            <a:r>
              <a:rPr lang="fr-CH" sz="1400" dirty="0" smtClean="0"/>
              <a:t> </a:t>
            </a:r>
            <a:r>
              <a:rPr lang="fr-CH" sz="1400" dirty="0" err="1" smtClean="0"/>
              <a:t>quadrupoles</a:t>
            </a:r>
            <a:r>
              <a:rPr lang="fr-CH" sz="1400" dirty="0" smtClean="0"/>
              <a:t> </a:t>
            </a:r>
            <a:r>
              <a:rPr lang="fr-CH" sz="1400" dirty="0" err="1" smtClean="0"/>
              <a:t>inmagnets</a:t>
            </a:r>
            <a:r>
              <a:rPr lang="fr-CH" sz="1400" dirty="0" smtClean="0"/>
              <a:t> 64, 76 are not </a:t>
            </a:r>
            <a:r>
              <a:rPr lang="fr-CH" sz="1400" dirty="0" err="1" smtClean="0"/>
              <a:t>operated</a:t>
            </a:r>
            <a:r>
              <a:rPr lang="fr-CH" sz="1400" dirty="0" smtClean="0"/>
              <a:t>. Investment in the </a:t>
            </a:r>
            <a:r>
              <a:rPr lang="fr-CH" sz="1400" dirty="0" err="1" smtClean="0"/>
              <a:t>procurement</a:t>
            </a:r>
            <a:r>
              <a:rPr lang="fr-CH" sz="1400" dirty="0" smtClean="0"/>
              <a:t> of power </a:t>
            </a:r>
            <a:r>
              <a:rPr lang="fr-CH" sz="1400" dirty="0" err="1" smtClean="0"/>
              <a:t>converter</a:t>
            </a:r>
            <a:r>
              <a:rPr lang="fr-CH" sz="1400" dirty="0" smtClean="0"/>
              <a:t> and </a:t>
            </a:r>
            <a:r>
              <a:rPr lang="fr-CH" sz="1400" dirty="0" err="1" smtClean="0"/>
              <a:t>cabling</a:t>
            </a:r>
            <a:r>
              <a:rPr lang="fr-CH" sz="1400" dirty="0" smtClean="0"/>
              <a:t> </a:t>
            </a:r>
            <a:r>
              <a:rPr lang="fr-CH" sz="1400" dirty="0" err="1" smtClean="0"/>
              <a:t>would</a:t>
            </a:r>
            <a:r>
              <a:rPr lang="fr-CH" sz="1400" dirty="0" smtClean="0"/>
              <a:t> </a:t>
            </a:r>
            <a:r>
              <a:rPr lang="fr-CH" sz="1400" dirty="0" err="1" smtClean="0"/>
              <a:t>allow</a:t>
            </a:r>
            <a:r>
              <a:rPr lang="fr-CH" sz="1400" dirty="0" smtClean="0"/>
              <a:t> more </a:t>
            </a:r>
            <a:r>
              <a:rPr lang="fr-CH" sz="1400" dirty="0" err="1" smtClean="0"/>
              <a:t>flexibility</a:t>
            </a:r>
            <a:r>
              <a:rPr lang="fr-CH" sz="1400" dirty="0" smtClean="0"/>
              <a:t> of the machine. </a:t>
            </a:r>
            <a:r>
              <a:rPr lang="fr-CH" sz="1400" dirty="0" err="1" smtClean="0"/>
              <a:t>Costs</a:t>
            </a:r>
            <a:r>
              <a:rPr lang="fr-CH" sz="1400" dirty="0" smtClean="0"/>
              <a:t> for </a:t>
            </a:r>
            <a:r>
              <a:rPr lang="fr-CH" sz="1400" dirty="0" err="1" smtClean="0"/>
              <a:t>deployment</a:t>
            </a:r>
            <a:r>
              <a:rPr lang="fr-CH" sz="1400" dirty="0" smtClean="0"/>
              <a:t> to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evaluated</a:t>
            </a:r>
            <a:r>
              <a:rPr lang="fr-CH" sz="1400" dirty="0" smtClean="0"/>
              <a:t>.</a:t>
            </a:r>
            <a:endParaRPr lang="fr-CH" sz="1400" dirty="0" smtClean="0"/>
          </a:p>
        </p:txBody>
      </p:sp>
    </p:spTree>
    <p:extLst>
      <p:ext uri="{BB962C8B-B14F-4D97-AF65-F5344CB8AC3E}">
        <p14:creationId xmlns:p14="http://schemas.microsoft.com/office/powerpoint/2010/main" val="1845186268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5150</TotalTime>
  <Words>750</Words>
  <Application>Microsoft Office PowerPoint</Application>
  <PresentationFormat>On-screen Show (4:3)</PresentationFormat>
  <Paragraphs>143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Lucida Grande</vt:lpstr>
      <vt:lpstr>Wingdings</vt:lpstr>
      <vt:lpstr>LIU_PowerPoint_Template</vt:lpstr>
      <vt:lpstr>PowerPoint Presentation</vt:lpstr>
      <vt:lpstr>Proposal for the PS-LIU</vt:lpstr>
      <vt:lpstr>Proposal for the PS-LIU</vt:lpstr>
      <vt:lpstr>Proposal for the PS-LIU</vt:lpstr>
      <vt:lpstr>Proposal for the PS-LIU</vt:lpstr>
      <vt:lpstr>Proposal and 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Dominique Bodart</cp:lastModifiedBy>
  <cp:revision>101</cp:revision>
  <dcterms:created xsi:type="dcterms:W3CDTF">2011-05-16T09:28:26Z</dcterms:created>
  <dcterms:modified xsi:type="dcterms:W3CDTF">2017-11-14T14:25:44Z</dcterms:modified>
</cp:coreProperties>
</file>