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2" r:id="rId1"/>
  </p:sldMasterIdLst>
  <p:notesMasterIdLst>
    <p:notesMasterId r:id="rId14"/>
  </p:notesMasterIdLst>
  <p:handoutMasterIdLst>
    <p:handoutMasterId r:id="rId15"/>
  </p:handoutMasterIdLst>
  <p:sldIdLst>
    <p:sldId id="294" r:id="rId2"/>
    <p:sldId id="275" r:id="rId3"/>
    <p:sldId id="295" r:id="rId4"/>
    <p:sldId id="296" r:id="rId5"/>
    <p:sldId id="297" r:id="rId6"/>
    <p:sldId id="298" r:id="rId7"/>
    <p:sldId id="299" r:id="rId8"/>
    <p:sldId id="300" r:id="rId9"/>
    <p:sldId id="301" r:id="rId10"/>
    <p:sldId id="302" r:id="rId11"/>
    <p:sldId id="303" r:id="rId12"/>
    <p:sldId id="304" r:id="rId13"/>
  </p:sldIdLst>
  <p:sldSz cx="9144000" cy="5143500" type="screen16x9"/>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p:defaultTextStyle>
  <p:extLst>
    <p:ext uri="{EFAFB233-063F-42B5-8137-9DF3F51BA10A}">
      <p15:sldGuideLst xmlns:p15="http://schemas.microsoft.com/office/powerpoint/2012/main">
        <p15:guide id="1" orient="horz" pos="3107">
          <p15:clr>
            <a:srgbClr val="A4A3A4"/>
          </p15:clr>
        </p15:guide>
        <p15:guide id="2" orient="horz" pos="1274">
          <p15:clr>
            <a:srgbClr val="A4A3A4"/>
          </p15:clr>
        </p15:guide>
        <p15:guide id="3" orient="horz" pos="114">
          <p15:clr>
            <a:srgbClr val="A4A3A4"/>
          </p15:clr>
        </p15:guide>
        <p15:guide id="4" orient="horz" pos="2093">
          <p15:clr>
            <a:srgbClr val="A4A3A4"/>
          </p15:clr>
        </p15:guide>
        <p15:guide id="5" orient="horz" pos="453">
          <p15:clr>
            <a:srgbClr val="A4A3A4"/>
          </p15:clr>
        </p15:guide>
        <p15:guide id="6" orient="horz" pos="3001">
          <p15:clr>
            <a:srgbClr val="A4A3A4"/>
          </p15:clr>
        </p15:guide>
        <p15:guide id="7" pos="5616">
          <p15:clr>
            <a:srgbClr val="A4A3A4"/>
          </p15:clr>
        </p15:guide>
        <p15:guide id="8" pos="136">
          <p15:clr>
            <a:srgbClr val="A4A3A4"/>
          </p15:clr>
        </p15:guide>
        <p15:guide id="9" pos="589">
          <p15:clr>
            <a:srgbClr val="A4A3A4"/>
          </p15:clr>
        </p15:guide>
        <p15:guide id="10" pos="4453">
          <p15:clr>
            <a:srgbClr val="A4A3A4"/>
          </p15:clr>
        </p15:guide>
        <p15:guide id="11" pos="5163">
          <p15:clr>
            <a:srgbClr val="A4A3A4"/>
          </p15:clr>
        </p15:guide>
        <p15:guide id="12" pos="463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50504E"/>
    <a:srgbClr val="4E4E4E"/>
    <a:srgbClr val="404040"/>
    <a:srgbClr val="004C97"/>
    <a:srgbClr val="63666A"/>
    <a:srgbClr val="99D6EA"/>
    <a:srgbClr val="505050"/>
    <a:srgbClr val="A7A8AA"/>
    <a:srgbClr val="003087"/>
    <a:srgbClr val="0F2D6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98" autoAdjust="0"/>
    <p:restoredTop sz="94676"/>
  </p:normalViewPr>
  <p:slideViewPr>
    <p:cSldViewPr snapToGrid="0" snapToObjects="1" showGuides="1">
      <p:cViewPr varScale="1">
        <p:scale>
          <a:sx n="150" d="100"/>
          <a:sy n="150" d="100"/>
        </p:scale>
        <p:origin x="624" y="160"/>
      </p:cViewPr>
      <p:guideLst>
        <p:guide orient="horz" pos="3107"/>
        <p:guide orient="horz" pos="1274"/>
        <p:guide orient="horz" pos="114"/>
        <p:guide orient="horz" pos="2093"/>
        <p:guide orient="horz" pos="453"/>
        <p:guide orient="horz" pos="3001"/>
        <p:guide pos="5616"/>
        <p:guide pos="136"/>
        <p:guide pos="589"/>
        <p:guide pos="4453"/>
        <p:guide pos="5163"/>
        <p:guide pos="4632"/>
      </p:guideLst>
    </p:cSldViewPr>
  </p:slideViewPr>
  <p:notesTextViewPr>
    <p:cViewPr>
      <p:scale>
        <a:sx n="100" d="100"/>
        <a:sy n="100" d="100"/>
      </p:scale>
      <p:origin x="0" y="0"/>
    </p:cViewPr>
  </p:notesTextViewPr>
  <p:notesViewPr>
    <p:cSldViewPr snapToGrid="0" snapToObjects="1"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Helvetica" charset="0"/>
                <a:cs typeface="ＭＳ Ｐゴシック" charset="0"/>
              </a:defRPr>
            </a:lvl1pPr>
          </a:lstStyle>
          <a:p>
            <a:pPr>
              <a:defRPr/>
            </a:pPr>
            <a:fld id="{DBB872F3-6144-3148-BC13-C063BA20AE80}" type="datetimeFigureOut">
              <a:rPr lang="en-US"/>
              <a:pPr>
                <a:defRPr/>
              </a:pPr>
              <a:t>3/1/18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Helvetica" charset="0"/>
                <a:cs typeface="ＭＳ Ｐゴシック" charset="0"/>
              </a:defRPr>
            </a:lvl1pPr>
          </a:lstStyle>
          <a:p>
            <a:pPr>
              <a:defRPr/>
            </a:pPr>
            <a:fld id="{0ACDB0ED-0BEE-9846-B9EA-5C7BFF06289F}" type="slidenum">
              <a:rPr lang="en-US"/>
              <a:pPr>
                <a:defRPr/>
              </a:pPr>
              <a:t>‹#›</a:t>
            </a:fld>
            <a:endParaRPr lang="en-US"/>
          </a:p>
        </p:txBody>
      </p:sp>
    </p:spTree>
    <p:extLst>
      <p:ext uri="{BB962C8B-B14F-4D97-AF65-F5344CB8AC3E}">
        <p14:creationId xmlns:p14="http://schemas.microsoft.com/office/powerpoint/2010/main" val="142316456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Helvetica" charset="0"/>
                <a:cs typeface="ＭＳ Ｐゴシック" charset="0"/>
              </a:defRPr>
            </a:lvl1pPr>
          </a:lstStyle>
          <a:p>
            <a:pPr>
              <a:defRPr/>
            </a:pPr>
            <a:fld id="{531CFD29-8380-B24A-89EC-384D8B8A981B}" type="datetimeFigureOut">
              <a:rPr lang="en-US"/>
              <a:pPr>
                <a:defRPr/>
              </a:pPr>
              <a:t>3/1/18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Helvetica" charset="0"/>
                <a:cs typeface="ＭＳ Ｐゴシック" charset="0"/>
              </a:defRPr>
            </a:lvl1pPr>
          </a:lstStyle>
          <a:p>
            <a:pPr>
              <a:defRPr/>
            </a:pPr>
            <a:fld id="{CAD08E57-B576-F641-BEA6-C3D752DF7F66}" type="slidenum">
              <a:rPr lang="en-US"/>
              <a:pPr>
                <a:defRPr/>
              </a:pPr>
              <a:t>‹#›</a:t>
            </a:fld>
            <a:endParaRPr lang="en-US"/>
          </a:p>
        </p:txBody>
      </p:sp>
    </p:spTree>
    <p:extLst>
      <p:ext uri="{BB962C8B-B14F-4D97-AF65-F5344CB8AC3E}">
        <p14:creationId xmlns:p14="http://schemas.microsoft.com/office/powerpoint/2010/main" val="1600640023"/>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Helvetica"/>
        <a:ea typeface="Geneva"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2pPr>
    <a:lvl3pPr marL="9144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3pPr>
    <a:lvl4pPr marL="13716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4pPr>
    <a:lvl5pPr marL="18288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Edit Master text styles</a:t>
            </a:r>
          </a:p>
        </p:txBody>
      </p:sp>
      <p:pic>
        <p:nvPicPr>
          <p:cNvPr id="13" name="Picture 12" descr="14-0218-16D.lr.jpg"/>
          <p:cNvPicPr>
            <a:picLocks noChangeAspect="1"/>
          </p:cNvPicPr>
          <p:nvPr userDrawn="1"/>
        </p:nvPicPr>
        <p:blipFill rotWithShape="1">
          <a:blip r:embed="rId2">
            <a:extLst>
              <a:ext uri="{28A0092B-C50C-407E-A947-70E740481C1C}">
                <a14:useLocalDpi xmlns:a14="http://schemas.microsoft.com/office/drawing/2010/main" val="0"/>
              </a:ext>
            </a:extLst>
          </a:blip>
          <a:srcRect t="29524" b="29524"/>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4293441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28603" y="728664"/>
            <a:ext cx="8672513" cy="3794522"/>
          </a:xfrm>
          <a:prstGeom prst="rect">
            <a:avLst/>
          </a:prstGeom>
        </p:spPr>
        <p:txBody>
          <a:bodyPr lIns="0" tIns="0" rIns="0" bIns="0"/>
          <a:lstStyle>
            <a:lvl1pPr marL="230188" indent="-230188">
              <a:defRPr sz="1800">
                <a:solidFill>
                  <a:srgbClr val="505050"/>
                </a:solidFill>
              </a:defRPr>
            </a:lvl1pPr>
            <a:lvl2pPr marL="512763" indent="-230188">
              <a:defRPr sz="1600">
                <a:solidFill>
                  <a:srgbClr val="505050"/>
                </a:solidFill>
              </a:defRPr>
            </a:lvl2pPr>
            <a:lvl3pPr marL="803275" indent="-230188">
              <a:defRPr sz="1500">
                <a:solidFill>
                  <a:srgbClr val="505050"/>
                </a:solidFill>
              </a:defRPr>
            </a:lvl3pPr>
            <a:lvl4pPr marL="1085850" indent="-228600">
              <a:defRPr sz="1400">
                <a:solidFill>
                  <a:srgbClr val="505050"/>
                </a:solidFill>
              </a:defRPr>
            </a:lvl4pPr>
            <a:lvl5pPr marL="1370013" indent="-230188">
              <a:buFont typeface="Arial"/>
              <a:buChar char="•"/>
              <a:defRPr sz="1400">
                <a:solidFill>
                  <a:srgbClr val="505050"/>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
        <p:nvSpPr>
          <p:cNvPr id="8"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2/Mar/18</a:t>
            </a:r>
            <a:endParaRPr lang="en-US" dirty="0"/>
          </a:p>
        </p:txBody>
      </p:sp>
      <p:sp>
        <p:nvSpPr>
          <p:cNvPr id="9" name="Footer Placeholder 4"/>
          <p:cNvSpPr>
            <a:spLocks noGrp="1"/>
          </p:cNvSpPr>
          <p:nvPr>
            <p:ph type="ftr" sz="quarter" idx="3"/>
          </p:nvPr>
        </p:nvSpPr>
        <p:spPr>
          <a:xfrm>
            <a:off x="1530603" y="4878161"/>
            <a:ext cx="626211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Robert Illingworth | Data Management for DUNE and FIFE</a:t>
            </a:r>
            <a:endParaRPr lang="en-US" b="1" dirty="0"/>
          </a:p>
        </p:txBody>
      </p:sp>
      <p:sp>
        <p:nvSpPr>
          <p:cNvPr id="10"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Tree>
    <p:extLst>
      <p:ext uri="{BB962C8B-B14F-4D97-AF65-F5344CB8AC3E}">
        <p14:creationId xmlns:p14="http://schemas.microsoft.com/office/powerpoint/2010/main" val="34392269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28601" y="728663"/>
            <a:ext cx="4206240" cy="2725341"/>
          </a:xfrm>
          <a:prstGeom prst="rect">
            <a:avLst/>
          </a:prstGeom>
        </p:spPr>
        <p:txBody>
          <a:bodyPr lIns="0" tIns="0" rIns="0" bIns="0"/>
          <a:lstStyle>
            <a:lvl1pPr marL="230188" indent="-230188">
              <a:defRPr sz="1800">
                <a:solidFill>
                  <a:srgbClr val="505050"/>
                </a:solidFill>
              </a:defRPr>
            </a:lvl1pPr>
            <a:lvl2pPr marL="512763" indent="-230188">
              <a:defRPr sz="1600">
                <a:solidFill>
                  <a:srgbClr val="505050"/>
                </a:solidFill>
              </a:defRPr>
            </a:lvl2pPr>
            <a:lvl3pPr marL="803275" indent="-230188">
              <a:defRPr sz="1500">
                <a:solidFill>
                  <a:srgbClr val="505050"/>
                </a:solidFill>
              </a:defRPr>
            </a:lvl3pPr>
            <a:lvl4pPr marL="1085850" indent="-228600">
              <a:defRPr sz="1400">
                <a:solidFill>
                  <a:srgbClr val="505050"/>
                </a:solidFill>
              </a:defRPr>
            </a:lvl4pPr>
            <a:lvl5pPr marL="1370013" indent="-230188">
              <a:buFont typeface="Arial"/>
              <a:buChar char="•"/>
              <a:defRPr sz="1400">
                <a:solidFill>
                  <a:srgbClr val="505050"/>
                </a:solidFill>
              </a:defRPr>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sz="half" idx="15"/>
          </p:nvPr>
        </p:nvSpPr>
        <p:spPr>
          <a:xfrm>
            <a:off x="4692455" y="728663"/>
            <a:ext cx="4215383" cy="2725341"/>
          </a:xfrm>
          <a:prstGeom prst="rect">
            <a:avLst/>
          </a:prstGeom>
        </p:spPr>
        <p:txBody>
          <a:bodyPr lIns="0" tIns="0" rIns="0" bIns="0"/>
          <a:lstStyle>
            <a:lvl1pPr marL="230188" indent="-230188">
              <a:defRPr sz="1800">
                <a:solidFill>
                  <a:srgbClr val="505050"/>
                </a:solidFill>
              </a:defRPr>
            </a:lvl1pPr>
            <a:lvl2pPr marL="512763" indent="-230188">
              <a:defRPr sz="1600">
                <a:solidFill>
                  <a:srgbClr val="505050"/>
                </a:solidFill>
              </a:defRPr>
            </a:lvl2pPr>
            <a:lvl3pPr marL="806450" indent="-228600">
              <a:defRPr sz="1500">
                <a:solidFill>
                  <a:srgbClr val="505050"/>
                </a:solidFill>
              </a:defRPr>
            </a:lvl3pPr>
            <a:lvl4pPr marL="1087438" indent="-228600">
              <a:defRPr sz="1400">
                <a:solidFill>
                  <a:srgbClr val="505050"/>
                </a:solidFill>
              </a:defRPr>
            </a:lvl4pPr>
            <a:lvl5pPr marL="1370013" indent="-228600">
              <a:buFont typeface="Arial"/>
              <a:buChar char="•"/>
              <a:defRPr sz="1400">
                <a:solidFill>
                  <a:srgbClr val="505050"/>
                </a:solidFill>
              </a:defRPr>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3"/>
          <p:cNvSpPr>
            <a:spLocks noGrp="1"/>
          </p:cNvSpPr>
          <p:nvPr>
            <p:ph type="body" sz="half" idx="16"/>
          </p:nvPr>
        </p:nvSpPr>
        <p:spPr>
          <a:xfrm>
            <a:off x="229365" y="3573827"/>
            <a:ext cx="4205476" cy="949359"/>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0" name="Text Placeholder 3"/>
          <p:cNvSpPr>
            <a:spLocks noGrp="1"/>
          </p:cNvSpPr>
          <p:nvPr>
            <p:ph type="body" sz="half" idx="19"/>
          </p:nvPr>
        </p:nvSpPr>
        <p:spPr>
          <a:xfrm>
            <a:off x="4692452" y="3573827"/>
            <a:ext cx="4206239" cy="949359"/>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2/Mar/18</a:t>
            </a:r>
            <a:endParaRPr lang="en-US" dirty="0"/>
          </a:p>
        </p:txBody>
      </p:sp>
      <p:sp>
        <p:nvSpPr>
          <p:cNvPr id="12" name="Footer Placeholder 4"/>
          <p:cNvSpPr>
            <a:spLocks noGrp="1"/>
          </p:cNvSpPr>
          <p:nvPr>
            <p:ph type="ftr" sz="quarter" idx="3"/>
          </p:nvPr>
        </p:nvSpPr>
        <p:spPr>
          <a:xfrm>
            <a:off x="1530602" y="4878161"/>
            <a:ext cx="626211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Robert Illingworth | Data Management for DUNE and FIFE</a:t>
            </a:r>
            <a:endParaRPr lang="en-US" b="1" dirty="0"/>
          </a:p>
        </p:txBody>
      </p:sp>
      <p:sp>
        <p:nvSpPr>
          <p:cNvPr id="13"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4"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4139580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719138"/>
            <a:ext cx="3027894" cy="3767007"/>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8" name="Content Placeholder 2"/>
          <p:cNvSpPr>
            <a:spLocks noGrp="1"/>
          </p:cNvSpPr>
          <p:nvPr>
            <p:ph sz="half" idx="15"/>
          </p:nvPr>
        </p:nvSpPr>
        <p:spPr>
          <a:xfrm>
            <a:off x="3542715" y="719139"/>
            <a:ext cx="5347605" cy="3767006"/>
          </a:xfrm>
          <a:prstGeom prst="rect">
            <a:avLst/>
          </a:prstGeom>
        </p:spPr>
        <p:txBody>
          <a:bodyPr lIns="0" tIns="0" rIns="0" bIns="0"/>
          <a:lstStyle>
            <a:lvl1pPr marL="230188" indent="-230188">
              <a:defRPr sz="1800">
                <a:solidFill>
                  <a:srgbClr val="505050"/>
                </a:solidFill>
              </a:defRPr>
            </a:lvl1pPr>
            <a:lvl2pPr marL="514350" indent="-230188">
              <a:defRPr sz="1600">
                <a:solidFill>
                  <a:srgbClr val="505050"/>
                </a:solidFill>
              </a:defRPr>
            </a:lvl2pPr>
            <a:lvl3pPr marL="806450" indent="-228600">
              <a:defRPr sz="1500">
                <a:solidFill>
                  <a:srgbClr val="505050"/>
                </a:solidFill>
              </a:defRPr>
            </a:lvl3pPr>
            <a:lvl4pPr marL="1087438" indent="-228600">
              <a:defRPr sz="1400">
                <a:solidFill>
                  <a:srgbClr val="505050"/>
                </a:solidFill>
              </a:defRPr>
            </a:lvl4pPr>
            <a:lvl5pPr marL="1370013" indent="-228600">
              <a:buFont typeface="Arial"/>
              <a:buChar char="•"/>
              <a:defRPr sz="1400">
                <a:solidFill>
                  <a:srgbClr val="505050"/>
                </a:solidFill>
              </a:defRPr>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6"/>
          </p:nvPr>
        </p:nvSpPr>
        <p:spPr>
          <a:xfrm>
            <a:off x="736827" y="4878161"/>
            <a:ext cx="675368" cy="180975"/>
          </a:xfrm>
        </p:spPr>
        <p:txBody>
          <a:bodyPr/>
          <a:lstStyle>
            <a:lvl1pPr>
              <a:defRPr sz="900" smtClean="0"/>
            </a:lvl1pPr>
          </a:lstStyle>
          <a:p>
            <a:pPr>
              <a:defRPr/>
            </a:pPr>
            <a:r>
              <a:rPr lang="en-US"/>
              <a:t>2/Mar/18</a:t>
            </a:r>
            <a:endParaRPr lang="en-US" dirty="0"/>
          </a:p>
        </p:txBody>
      </p:sp>
      <p:sp>
        <p:nvSpPr>
          <p:cNvPr id="6" name="Footer Placeholder 4"/>
          <p:cNvSpPr>
            <a:spLocks noGrp="1"/>
          </p:cNvSpPr>
          <p:nvPr>
            <p:ph type="ftr" sz="quarter" idx="17"/>
          </p:nvPr>
        </p:nvSpPr>
        <p:spPr>
          <a:xfrm>
            <a:off x="1530604" y="4878161"/>
            <a:ext cx="6262119" cy="187523"/>
          </a:xfrm>
        </p:spPr>
        <p:txBody>
          <a:bodyPr/>
          <a:lstStyle>
            <a:lvl1pPr>
              <a:defRPr sz="900" dirty="0" smtClean="0"/>
            </a:lvl1pPr>
          </a:lstStyle>
          <a:p>
            <a:pPr>
              <a:defRPr/>
            </a:pPr>
            <a:r>
              <a:rPr lang="en-US"/>
              <a:t>Robert Illingworth | Data Management for DUNE and FIFE</a:t>
            </a:r>
            <a:endParaRPr lang="en-US" b="1"/>
          </a:p>
        </p:txBody>
      </p:sp>
      <p:sp>
        <p:nvSpPr>
          <p:cNvPr id="7" name="Slide Number Placeholder 5"/>
          <p:cNvSpPr>
            <a:spLocks noGrp="1"/>
          </p:cNvSpPr>
          <p:nvPr>
            <p:ph type="sldNum" sz="quarter" idx="18"/>
          </p:nvPr>
        </p:nvSpPr>
        <p:spPr/>
        <p:txBody>
          <a:bodyPr/>
          <a:lstStyle>
            <a:lvl1pPr>
              <a:defRPr sz="900" smtClean="0"/>
            </a:lvl1pPr>
          </a:lstStyle>
          <a:p>
            <a:pPr>
              <a:defRPr/>
            </a:pPr>
            <a:fld id="{979A04A2-726F-2143-A443-7788AF27176E}" type="slidenum">
              <a:rPr lang="en-US" smtClean="0"/>
              <a:pPr>
                <a:defRPr/>
              </a:pPr>
              <a:t>‹#›</a:t>
            </a:fld>
            <a:endParaRPr lang="en-US" dirty="0"/>
          </a:p>
        </p:txBody>
      </p:sp>
      <p:sp>
        <p:nvSpPr>
          <p:cNvPr id="12" name="Title 1"/>
          <p:cNvSpPr>
            <a:spLocks noGrp="1"/>
          </p:cNvSpPr>
          <p:nvPr>
            <p:ph type="title"/>
          </p:nvPr>
        </p:nvSpPr>
        <p:spPr>
          <a:xfrm>
            <a:off x="228600" y="190520"/>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2011836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3" y="728664"/>
            <a:ext cx="8686800" cy="2795038"/>
          </a:xfrm>
          <a:prstGeom prst="rect">
            <a:avLst/>
          </a:prstGeom>
        </p:spPr>
        <p:txBody>
          <a:bodyPr lIns="0" tIns="0" rIns="0" bIns="0" rtlCol="0">
            <a:normAutofit/>
          </a:bodyPr>
          <a:lstStyle>
            <a:lvl1pPr marL="0" indent="0">
              <a:buNone/>
              <a:defRPr sz="13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10" name="Text Placeholder 3"/>
          <p:cNvSpPr>
            <a:spLocks noGrp="1"/>
          </p:cNvSpPr>
          <p:nvPr>
            <p:ph type="body" sz="half" idx="2"/>
          </p:nvPr>
        </p:nvSpPr>
        <p:spPr>
          <a:xfrm>
            <a:off x="224073" y="3707254"/>
            <a:ext cx="8686800" cy="818444"/>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3"/>
          <p:cNvSpPr>
            <a:spLocks noGrp="1"/>
          </p:cNvSpPr>
          <p:nvPr>
            <p:ph type="dt" sz="half" idx="14"/>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2/Mar/18</a:t>
            </a:r>
            <a:endParaRPr lang="en-US" dirty="0"/>
          </a:p>
        </p:txBody>
      </p:sp>
      <p:sp>
        <p:nvSpPr>
          <p:cNvPr id="9" name="Footer Placeholder 4"/>
          <p:cNvSpPr>
            <a:spLocks noGrp="1"/>
          </p:cNvSpPr>
          <p:nvPr>
            <p:ph type="ftr" sz="quarter" idx="3"/>
          </p:nvPr>
        </p:nvSpPr>
        <p:spPr>
          <a:xfrm>
            <a:off x="1530603" y="4878161"/>
            <a:ext cx="625195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Robert Illingworth | Data Management for DUNE and FIFE</a:t>
            </a:r>
            <a:endParaRPr lang="en-US" b="1" dirty="0"/>
          </a:p>
        </p:txBody>
      </p:sp>
      <p:sp>
        <p:nvSpPr>
          <p:cNvPr id="11"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2"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28119153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36827" y="4878161"/>
            <a:ext cx="675368" cy="180975"/>
          </a:xfrm>
        </p:spPr>
        <p:txBody>
          <a:bodyPr/>
          <a:lstStyle>
            <a:lvl1pPr>
              <a:defRPr sz="900"/>
            </a:lvl1pPr>
          </a:lstStyle>
          <a:p>
            <a:pPr>
              <a:defRPr/>
            </a:pPr>
            <a:r>
              <a:rPr lang="en-US"/>
              <a:t>2/Mar/18</a:t>
            </a:r>
            <a:endParaRPr lang="en-US" dirty="0"/>
          </a:p>
        </p:txBody>
      </p:sp>
      <p:sp>
        <p:nvSpPr>
          <p:cNvPr id="4" name="Footer Placeholder 3"/>
          <p:cNvSpPr>
            <a:spLocks noGrp="1"/>
          </p:cNvSpPr>
          <p:nvPr>
            <p:ph type="ftr" sz="quarter" idx="11"/>
          </p:nvPr>
        </p:nvSpPr>
        <p:spPr>
          <a:xfrm>
            <a:off x="1530605" y="4878161"/>
            <a:ext cx="6260399" cy="182155"/>
          </a:xfrm>
        </p:spPr>
        <p:txBody>
          <a:bodyPr/>
          <a:lstStyle>
            <a:lvl1pPr>
              <a:defRPr sz="900"/>
            </a:lvl1pPr>
          </a:lstStyle>
          <a:p>
            <a:pPr>
              <a:defRPr/>
            </a:pPr>
            <a:r>
              <a:rPr lang="en-US"/>
              <a:t>Robert Illingworth | Data Management for DUNE and FIFE</a:t>
            </a:r>
            <a:endParaRPr lang="en-US" b="1" dirty="0"/>
          </a:p>
        </p:txBody>
      </p:sp>
      <p:sp>
        <p:nvSpPr>
          <p:cNvPr id="5" name="Slide Number Placeholder 4"/>
          <p:cNvSpPr>
            <a:spLocks noGrp="1"/>
          </p:cNvSpPr>
          <p:nvPr>
            <p:ph type="sldNum" sz="quarter" idx="12"/>
          </p:nvPr>
        </p:nvSpPr>
        <p:spPr/>
        <p:txBody>
          <a:bodyPr/>
          <a:lstStyle>
            <a:lvl1pPr>
              <a:defRPr sz="900"/>
            </a:lvl1pPr>
          </a:lstStyle>
          <a:p>
            <a:pPr>
              <a:defRPr/>
            </a:pPr>
            <a:fld id="{148C009B-CB69-E04A-B9B3-34B26D69E9CF}" type="slidenum">
              <a:rPr lang="en-US" smtClean="0"/>
              <a:pPr>
                <a:defRPr/>
              </a:pPr>
              <a:t>‹#›</a:t>
            </a:fld>
            <a:endParaRPr lang="en-US" dirty="0"/>
          </a:p>
        </p:txBody>
      </p:sp>
      <p:sp>
        <p:nvSpPr>
          <p:cNvPr id="7" name="Picture Placeholder 6"/>
          <p:cNvSpPr>
            <a:spLocks noGrp="1"/>
          </p:cNvSpPr>
          <p:nvPr>
            <p:ph type="pic" sz="quarter" idx="13"/>
          </p:nvPr>
        </p:nvSpPr>
        <p:spPr>
          <a:xfrm>
            <a:off x="222250" y="190501"/>
            <a:ext cx="8675688" cy="4352192"/>
          </a:xfrm>
          <a:prstGeom prst="rect">
            <a:avLst/>
          </a:prstGeom>
        </p:spPr>
        <p:txBody>
          <a:bodyPr vert="horz"/>
          <a:lstStyle>
            <a:lvl1pPr marL="230188" indent="-230188">
              <a:defRPr sz="1400">
                <a:solidFill>
                  <a:srgbClr val="505050"/>
                </a:solidFill>
              </a:defRPr>
            </a:lvl1pPr>
          </a:lstStyle>
          <a:p>
            <a:r>
              <a:rPr lang="en-US"/>
              <a:t>Click icon to add picture</a:t>
            </a:r>
            <a:endParaRPr lang="en-US" dirty="0"/>
          </a:p>
        </p:txBody>
      </p:sp>
    </p:spTree>
    <p:extLst>
      <p:ext uri="{BB962C8B-B14F-4D97-AF65-F5344CB8AC3E}">
        <p14:creationId xmlns:p14="http://schemas.microsoft.com/office/powerpoint/2010/main" val="2882221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r>
              <a:rPr lang="en-US"/>
              <a:t>2/Mar/18</a:t>
            </a:r>
            <a:endParaRPr lang="en-US" dirty="0"/>
          </a:p>
        </p:txBody>
      </p:sp>
      <p:sp>
        <p:nvSpPr>
          <p:cNvPr id="4" name="Footer Placeholder 3"/>
          <p:cNvSpPr>
            <a:spLocks noGrp="1"/>
          </p:cNvSpPr>
          <p:nvPr>
            <p:ph type="ftr" sz="quarter" idx="11"/>
          </p:nvPr>
        </p:nvSpPr>
        <p:spPr>
          <a:xfrm>
            <a:off x="1530603" y="4878161"/>
            <a:ext cx="6272278" cy="182155"/>
          </a:xfrm>
        </p:spPr>
        <p:txBody>
          <a:bodyPr/>
          <a:lstStyle/>
          <a:p>
            <a:pPr>
              <a:defRPr/>
            </a:pPr>
            <a:r>
              <a:rPr lang="en-US"/>
              <a:t>Robert Illingworth | Data Management for DUNE and FIFE</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11"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
        <p:nvSpPr>
          <p:cNvPr id="24" name="Picture Placeholder 14"/>
          <p:cNvSpPr>
            <a:spLocks noGrp="1"/>
          </p:cNvSpPr>
          <p:nvPr>
            <p:ph type="pic" sz="quarter" idx="19"/>
          </p:nvPr>
        </p:nvSpPr>
        <p:spPr>
          <a:xfrm>
            <a:off x="205694"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5" name="Picture Placeholder 14"/>
          <p:cNvSpPr>
            <a:spLocks noGrp="1"/>
          </p:cNvSpPr>
          <p:nvPr>
            <p:ph type="pic" sz="quarter" idx="20"/>
          </p:nvPr>
        </p:nvSpPr>
        <p:spPr>
          <a:xfrm>
            <a:off x="1979425"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6" name="Picture Placeholder 14"/>
          <p:cNvSpPr>
            <a:spLocks noGrp="1"/>
          </p:cNvSpPr>
          <p:nvPr>
            <p:ph type="pic" sz="quarter" idx="21"/>
          </p:nvPr>
        </p:nvSpPr>
        <p:spPr>
          <a:xfrm>
            <a:off x="3753205"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7" name="Picture Placeholder 14"/>
          <p:cNvSpPr>
            <a:spLocks noGrp="1"/>
          </p:cNvSpPr>
          <p:nvPr>
            <p:ph type="pic" sz="quarter" idx="22"/>
          </p:nvPr>
        </p:nvSpPr>
        <p:spPr>
          <a:xfrm>
            <a:off x="5534456"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8" name="Picture Placeholder 14"/>
          <p:cNvSpPr>
            <a:spLocks noGrp="1"/>
          </p:cNvSpPr>
          <p:nvPr>
            <p:ph type="pic" sz="quarter" idx="23"/>
          </p:nvPr>
        </p:nvSpPr>
        <p:spPr>
          <a:xfrm>
            <a:off x="7300765"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9" name="Picture Placeholder 14"/>
          <p:cNvSpPr>
            <a:spLocks noGrp="1"/>
          </p:cNvSpPr>
          <p:nvPr>
            <p:ph type="pic" sz="quarter" idx="14"/>
          </p:nvPr>
        </p:nvSpPr>
        <p:spPr>
          <a:xfrm>
            <a:off x="205694"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0" name="Picture Placeholder 14"/>
          <p:cNvSpPr>
            <a:spLocks noGrp="1"/>
          </p:cNvSpPr>
          <p:nvPr>
            <p:ph type="pic" sz="quarter" idx="15"/>
          </p:nvPr>
        </p:nvSpPr>
        <p:spPr>
          <a:xfrm>
            <a:off x="1979425"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1" name="Picture Placeholder 14"/>
          <p:cNvSpPr>
            <a:spLocks noGrp="1"/>
          </p:cNvSpPr>
          <p:nvPr>
            <p:ph type="pic" sz="quarter" idx="16"/>
          </p:nvPr>
        </p:nvSpPr>
        <p:spPr>
          <a:xfrm>
            <a:off x="3753205"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2" name="Picture Placeholder 14"/>
          <p:cNvSpPr>
            <a:spLocks noGrp="1"/>
          </p:cNvSpPr>
          <p:nvPr>
            <p:ph type="pic" sz="quarter" idx="17"/>
          </p:nvPr>
        </p:nvSpPr>
        <p:spPr>
          <a:xfrm>
            <a:off x="5534456"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3" name="Picture Placeholder 14"/>
          <p:cNvSpPr>
            <a:spLocks noGrp="1"/>
          </p:cNvSpPr>
          <p:nvPr>
            <p:ph type="pic" sz="quarter" idx="18"/>
          </p:nvPr>
        </p:nvSpPr>
        <p:spPr>
          <a:xfrm>
            <a:off x="7300765"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4" name="Picture Placeholder 14"/>
          <p:cNvSpPr>
            <a:spLocks noGrp="1"/>
          </p:cNvSpPr>
          <p:nvPr>
            <p:ph type="pic" sz="quarter" idx="24"/>
          </p:nvPr>
        </p:nvSpPr>
        <p:spPr>
          <a:xfrm>
            <a:off x="205694"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5" name="Picture Placeholder 14"/>
          <p:cNvSpPr>
            <a:spLocks noGrp="1"/>
          </p:cNvSpPr>
          <p:nvPr>
            <p:ph type="pic" sz="quarter" idx="25"/>
          </p:nvPr>
        </p:nvSpPr>
        <p:spPr>
          <a:xfrm>
            <a:off x="1979425"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6" name="Picture Placeholder 14"/>
          <p:cNvSpPr>
            <a:spLocks noGrp="1"/>
          </p:cNvSpPr>
          <p:nvPr>
            <p:ph type="pic" sz="quarter" idx="26"/>
          </p:nvPr>
        </p:nvSpPr>
        <p:spPr>
          <a:xfrm>
            <a:off x="3753205"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7" name="Picture Placeholder 14"/>
          <p:cNvSpPr>
            <a:spLocks noGrp="1"/>
          </p:cNvSpPr>
          <p:nvPr>
            <p:ph type="pic" sz="quarter" idx="27"/>
          </p:nvPr>
        </p:nvSpPr>
        <p:spPr>
          <a:xfrm>
            <a:off x="5534456"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8" name="Picture Placeholder 14"/>
          <p:cNvSpPr>
            <a:spLocks noGrp="1"/>
          </p:cNvSpPr>
          <p:nvPr>
            <p:ph type="pic" sz="quarter" idx="28"/>
          </p:nvPr>
        </p:nvSpPr>
        <p:spPr>
          <a:xfrm>
            <a:off x="7300765"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Tree>
    <p:extLst>
      <p:ext uri="{BB962C8B-B14F-4D97-AF65-F5344CB8AC3E}">
        <p14:creationId xmlns:p14="http://schemas.microsoft.com/office/powerpoint/2010/main" val="830161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2/Mar/18</a:t>
            </a:r>
            <a:endParaRPr lang="en-US" dirty="0"/>
          </a:p>
        </p:txBody>
      </p:sp>
      <p:sp>
        <p:nvSpPr>
          <p:cNvPr id="15" name="Footer Placeholder 4"/>
          <p:cNvSpPr>
            <a:spLocks noGrp="1"/>
          </p:cNvSpPr>
          <p:nvPr>
            <p:ph type="ftr" sz="quarter" idx="3"/>
          </p:nvPr>
        </p:nvSpPr>
        <p:spPr>
          <a:xfrm>
            <a:off x="1530605" y="4878161"/>
            <a:ext cx="6260399"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Robert Illingworth | Data Management for DUNE and FIFE</a:t>
            </a:r>
            <a:endParaRPr lang="en-US" b="1" dirty="0"/>
          </a:p>
        </p:txBody>
      </p:sp>
      <p:sp>
        <p:nvSpPr>
          <p:cNvPr id="16"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20" name="Date Placeholder 3"/>
          <p:cNvSpPr txBox="1">
            <a:spLocks/>
          </p:cNvSpPr>
          <p:nvPr/>
        </p:nvSpPr>
        <p:spPr>
          <a:xfrm>
            <a:off x="6450016" y="3358114"/>
            <a:ext cx="1076325" cy="180975"/>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dirty="0"/>
          </a:p>
        </p:txBody>
      </p:sp>
      <p:grpSp>
        <p:nvGrpSpPr>
          <p:cNvPr id="25" name="Group 24"/>
          <p:cNvGrpSpPr>
            <a:grpSpLocks noChangeAspect="1"/>
          </p:cNvGrpSpPr>
          <p:nvPr userDrawn="1"/>
        </p:nvGrpSpPr>
        <p:grpSpPr>
          <a:xfrm>
            <a:off x="215900" y="4670857"/>
            <a:ext cx="8699500" cy="202387"/>
            <a:chOff x="600217" y="6229673"/>
            <a:chExt cx="8297721" cy="257386"/>
          </a:xfrm>
        </p:grpSpPr>
        <p:cxnSp>
          <p:nvCxnSpPr>
            <p:cNvPr id="26" name="Straight Connector 25"/>
            <p:cNvCxnSpPr/>
            <p:nvPr userDrawn="1"/>
          </p:nvCxnSpPr>
          <p:spPr>
            <a:xfrm>
              <a:off x="600217" y="6357936"/>
              <a:ext cx="7190785"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27" name="Picture 6" descr="FermiLogo_RGB_NALBlue.png"/>
            <p:cNvPicPr>
              <a:picLocks/>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7853781" y="6229673"/>
              <a:ext cx="1044157" cy="2573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cSld>
  <p:clrMap bg1="lt1" tx1="dk1" bg2="lt2" tx2="dk2" accent1="accent1" accent2="accent2" accent3="accent3" accent4="accent4" accent5="accent5" accent6="accent6" hlink="hlink" folHlink="folHlink"/>
  <p:sldLayoutIdLst>
    <p:sldLayoutId id="2147484119" r:id="rId1"/>
    <p:sldLayoutId id="2147484104" r:id="rId2"/>
    <p:sldLayoutId id="2147484105" r:id="rId3"/>
    <p:sldLayoutId id="2147484120" r:id="rId4"/>
    <p:sldLayoutId id="2147484103" r:id="rId5"/>
    <p:sldLayoutId id="2147484122" r:id="rId6"/>
    <p:sldLayoutId id="2147484116" r:id="rId7"/>
  </p:sldLayoutIdLst>
  <p:hf hdr="0"/>
  <p:txStyles>
    <p:titleStyle>
      <a:lvl1pPr algn="l" defTabSz="457200" rtl="0" eaLnBrk="1" fontAlgn="base" hangingPunct="1">
        <a:spcBef>
          <a:spcPct val="0"/>
        </a:spcBef>
        <a:spcAft>
          <a:spcPct val="0"/>
        </a:spcAft>
        <a:defRPr sz="1700" b="1" kern="1200">
          <a:solidFill>
            <a:srgbClr val="2E5286"/>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hyperlink" Target="http://www.dunescience.org/" TargetMode="External"/><Relationship Id="rId1" Type="http://schemas.openxmlformats.org/officeDocument/2006/relationships/slideLayout" Target="../slideLayouts/slideLayout2.xml"/><Relationship Id="rId4" Type="http://schemas.openxmlformats.org/officeDocument/2006/relationships/image" Target="../media/image5.tiff"/></Relationships>
</file>

<file path=ppt/slides/_rels/slide3.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noAutofit/>
          </a:bodyPr>
          <a:lstStyle/>
          <a:p>
            <a:r>
              <a:rPr lang="en-US" dirty="0"/>
              <a:t>Data Management for DUNE and FIFE</a:t>
            </a:r>
          </a:p>
        </p:txBody>
      </p:sp>
      <p:sp>
        <p:nvSpPr>
          <p:cNvPr id="4" name="Text Placeholder 3"/>
          <p:cNvSpPr>
            <a:spLocks noGrp="1"/>
          </p:cNvSpPr>
          <p:nvPr>
            <p:ph type="body" sz="quarter" idx="10"/>
          </p:nvPr>
        </p:nvSpPr>
        <p:spPr/>
        <p:txBody>
          <a:bodyPr>
            <a:normAutofit fontScale="85000" lnSpcReduction="20000"/>
          </a:bodyPr>
          <a:lstStyle/>
          <a:p>
            <a:r>
              <a:rPr lang="en-US" dirty="0"/>
              <a:t>Robert Illingworth</a:t>
            </a:r>
          </a:p>
          <a:p>
            <a:r>
              <a:rPr lang="en-US" dirty="0"/>
              <a:t>Fermilab Scientific Computing Division</a:t>
            </a:r>
          </a:p>
          <a:p>
            <a:r>
              <a:rPr lang="en-US" dirty="0" err="1"/>
              <a:t>Rucio</a:t>
            </a:r>
            <a:r>
              <a:rPr lang="en-US" dirty="0"/>
              <a:t> Community Workshop</a:t>
            </a:r>
          </a:p>
          <a:p>
            <a:r>
              <a:rPr lang="en-US" dirty="0"/>
              <a:t>2 March 2018</a:t>
            </a:r>
          </a:p>
        </p:txBody>
      </p:sp>
    </p:spTree>
    <p:extLst>
      <p:ext uri="{BB962C8B-B14F-4D97-AF65-F5344CB8AC3E}">
        <p14:creationId xmlns:p14="http://schemas.microsoft.com/office/powerpoint/2010/main" val="19895975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87631AD-6DFC-0B45-9895-6CE028C738FC}"/>
              </a:ext>
            </a:extLst>
          </p:cNvPr>
          <p:cNvSpPr>
            <a:spLocks noGrp="1"/>
          </p:cNvSpPr>
          <p:nvPr>
            <p:ph idx="1"/>
          </p:nvPr>
        </p:nvSpPr>
        <p:spPr/>
        <p:txBody>
          <a:bodyPr/>
          <a:lstStyle/>
          <a:p>
            <a:r>
              <a:rPr lang="en-US" dirty="0"/>
              <a:t>Some of the workflows depart slightly from common HEP practices</a:t>
            </a:r>
          </a:p>
          <a:p>
            <a:pPr lvl="1"/>
            <a:r>
              <a:rPr lang="en-US" dirty="0"/>
              <a:t>Near and Far detectors: several experiments have detectors at both ends of a long beamline; potentially requiring processing correlated datasets</a:t>
            </a:r>
          </a:p>
          <a:p>
            <a:pPr lvl="2"/>
            <a:r>
              <a:rPr lang="en-US" dirty="0"/>
              <a:t>In practice this has not been much of an issue</a:t>
            </a:r>
          </a:p>
          <a:p>
            <a:pPr lvl="1"/>
            <a:r>
              <a:rPr lang="en-US" dirty="0"/>
              <a:t>One experiments incorporated data recorded by another</a:t>
            </a:r>
          </a:p>
          <a:p>
            <a:pPr lvl="2"/>
            <a:r>
              <a:rPr lang="en-US" dirty="0"/>
              <a:t>Minerva effectively incorporated the Minos detector</a:t>
            </a:r>
          </a:p>
          <a:p>
            <a:pPr lvl="2"/>
            <a:r>
              <a:rPr lang="en-US" dirty="0"/>
              <a:t>Access was much simpler because both used the same DM system</a:t>
            </a:r>
          </a:p>
          <a:p>
            <a:pPr lvl="1"/>
            <a:r>
              <a:rPr lang="en-US" dirty="0"/>
              <a:t>Rather than traditional track fitting then data classification/reduction, some of the analysis is effectively doing hit level image recognition</a:t>
            </a:r>
          </a:p>
          <a:p>
            <a:pPr lvl="2"/>
            <a:r>
              <a:rPr lang="en-US" dirty="0"/>
              <a:t>This workload could potentially benefit from object store style access</a:t>
            </a:r>
          </a:p>
          <a:p>
            <a:endParaRPr lang="en-US" dirty="0"/>
          </a:p>
        </p:txBody>
      </p:sp>
      <p:sp>
        <p:nvSpPr>
          <p:cNvPr id="3" name="Title 2">
            <a:extLst>
              <a:ext uri="{FF2B5EF4-FFF2-40B4-BE49-F238E27FC236}">
                <a16:creationId xmlns:a16="http://schemas.microsoft.com/office/drawing/2014/main" id="{746A7229-1688-574B-B88E-27CA8C5FA055}"/>
              </a:ext>
            </a:extLst>
          </p:cNvPr>
          <p:cNvSpPr>
            <a:spLocks noGrp="1"/>
          </p:cNvSpPr>
          <p:nvPr>
            <p:ph type="title"/>
          </p:nvPr>
        </p:nvSpPr>
        <p:spPr/>
        <p:txBody>
          <a:bodyPr/>
          <a:lstStyle/>
          <a:p>
            <a:r>
              <a:rPr lang="en-US" dirty="0"/>
              <a:t>Unusual (for HEP) workflows</a:t>
            </a:r>
          </a:p>
        </p:txBody>
      </p:sp>
      <p:sp>
        <p:nvSpPr>
          <p:cNvPr id="4" name="Date Placeholder 3">
            <a:extLst>
              <a:ext uri="{FF2B5EF4-FFF2-40B4-BE49-F238E27FC236}">
                <a16:creationId xmlns:a16="http://schemas.microsoft.com/office/drawing/2014/main" id="{5E9F68EC-1798-774B-800B-605E573D7C0B}"/>
              </a:ext>
            </a:extLst>
          </p:cNvPr>
          <p:cNvSpPr>
            <a:spLocks noGrp="1"/>
          </p:cNvSpPr>
          <p:nvPr>
            <p:ph type="dt" sz="half" idx="2"/>
          </p:nvPr>
        </p:nvSpPr>
        <p:spPr/>
        <p:txBody>
          <a:bodyPr/>
          <a:lstStyle/>
          <a:p>
            <a:pPr>
              <a:defRPr/>
            </a:pPr>
            <a:r>
              <a:rPr lang="en-US"/>
              <a:t>2/Mar/18</a:t>
            </a:r>
            <a:endParaRPr lang="en-US" dirty="0"/>
          </a:p>
        </p:txBody>
      </p:sp>
      <p:sp>
        <p:nvSpPr>
          <p:cNvPr id="5" name="Footer Placeholder 4">
            <a:extLst>
              <a:ext uri="{FF2B5EF4-FFF2-40B4-BE49-F238E27FC236}">
                <a16:creationId xmlns:a16="http://schemas.microsoft.com/office/drawing/2014/main" id="{932B54A4-3BD6-264A-A9B8-0E6B8127B66C}"/>
              </a:ext>
            </a:extLst>
          </p:cNvPr>
          <p:cNvSpPr>
            <a:spLocks noGrp="1"/>
          </p:cNvSpPr>
          <p:nvPr>
            <p:ph type="ftr" sz="quarter" idx="3"/>
          </p:nvPr>
        </p:nvSpPr>
        <p:spPr/>
        <p:txBody>
          <a:bodyPr/>
          <a:lstStyle/>
          <a:p>
            <a:pPr>
              <a:defRPr/>
            </a:pPr>
            <a:r>
              <a:rPr lang="en-US"/>
              <a:t>Robert Illingworth | Data Management for DUNE and FIFE</a:t>
            </a:r>
            <a:endParaRPr lang="en-US" b="1" dirty="0"/>
          </a:p>
        </p:txBody>
      </p:sp>
      <p:sp>
        <p:nvSpPr>
          <p:cNvPr id="6" name="Slide Number Placeholder 5">
            <a:extLst>
              <a:ext uri="{FF2B5EF4-FFF2-40B4-BE49-F238E27FC236}">
                <a16:creationId xmlns:a16="http://schemas.microsoft.com/office/drawing/2014/main" id="{00A797D1-AB80-6F47-AA6A-6C3AB2A90444}"/>
              </a:ext>
            </a:extLst>
          </p:cNvPr>
          <p:cNvSpPr>
            <a:spLocks noGrp="1"/>
          </p:cNvSpPr>
          <p:nvPr>
            <p:ph type="sldNum" sz="quarter" idx="4"/>
          </p:nvPr>
        </p:nvSpPr>
        <p:spPr/>
        <p:txBody>
          <a:bodyPr/>
          <a:lstStyle/>
          <a:p>
            <a:pPr>
              <a:defRPr/>
            </a:pPr>
            <a:fld id="{148C009B-CB69-E04A-B9B3-34B26D69E9CF}" type="slidenum">
              <a:rPr lang="en-US" smtClean="0"/>
              <a:pPr>
                <a:defRPr/>
              </a:pPr>
              <a:t>10</a:t>
            </a:fld>
            <a:endParaRPr lang="en-US" dirty="0"/>
          </a:p>
        </p:txBody>
      </p:sp>
    </p:spTree>
    <p:extLst>
      <p:ext uri="{BB962C8B-B14F-4D97-AF65-F5344CB8AC3E}">
        <p14:creationId xmlns:p14="http://schemas.microsoft.com/office/powerpoint/2010/main" val="5806697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D991BBF-AE93-ED4D-AE43-BD717FF0D1C2}"/>
              </a:ext>
            </a:extLst>
          </p:cNvPr>
          <p:cNvSpPr>
            <a:spLocks noGrp="1"/>
          </p:cNvSpPr>
          <p:nvPr>
            <p:ph idx="1"/>
          </p:nvPr>
        </p:nvSpPr>
        <p:spPr/>
        <p:txBody>
          <a:bodyPr/>
          <a:lstStyle/>
          <a:p>
            <a:r>
              <a:rPr lang="en-US" dirty="0"/>
              <a:t>The SAM data management basic design dates back 20 years</a:t>
            </a:r>
          </a:p>
          <a:p>
            <a:pPr lvl="1"/>
            <a:r>
              <a:rPr lang="en-US" dirty="0"/>
              <a:t>Scalability is a concern</a:t>
            </a:r>
          </a:p>
          <a:p>
            <a:pPr lvl="1"/>
            <a:r>
              <a:rPr lang="en-US" dirty="0"/>
              <a:t>Continuing use would likely require major architectural changes</a:t>
            </a:r>
          </a:p>
          <a:p>
            <a:r>
              <a:rPr lang="en-US" dirty="0"/>
              <a:t>We’re currently evaluating options for the future</a:t>
            </a:r>
          </a:p>
          <a:p>
            <a:pPr lvl="1"/>
            <a:r>
              <a:rPr lang="en-US" dirty="0"/>
              <a:t>A suitable community wide (or beyond) system would potentially be a major benefit</a:t>
            </a:r>
          </a:p>
          <a:p>
            <a:pPr lvl="1"/>
            <a:r>
              <a:rPr lang="en-US" dirty="0"/>
              <a:t>Existing experiments tend to be very conservative and will only agree to change if a new system is very similar to the old one</a:t>
            </a:r>
          </a:p>
          <a:p>
            <a:pPr lvl="1"/>
            <a:r>
              <a:rPr lang="en-US" dirty="0"/>
              <a:t>Upcoming experiments tend to have vaguely defined data models and so can be pushed to adapt</a:t>
            </a:r>
          </a:p>
          <a:p>
            <a:pPr lvl="1"/>
            <a:r>
              <a:rPr lang="en-US" dirty="0" err="1"/>
              <a:t>Rucio</a:t>
            </a:r>
            <a:r>
              <a:rPr lang="en-US" dirty="0"/>
              <a:t> seems to hit many of the requirements</a:t>
            </a:r>
          </a:p>
          <a:p>
            <a:pPr lvl="2"/>
            <a:r>
              <a:rPr lang="en-US" dirty="0"/>
              <a:t>We’re setting up an evaluation system</a:t>
            </a:r>
          </a:p>
          <a:p>
            <a:pPr lvl="1"/>
            <a:endParaRPr lang="en-US" dirty="0"/>
          </a:p>
          <a:p>
            <a:endParaRPr lang="en-US" dirty="0"/>
          </a:p>
        </p:txBody>
      </p:sp>
      <p:sp>
        <p:nvSpPr>
          <p:cNvPr id="3" name="Title 2">
            <a:extLst>
              <a:ext uri="{FF2B5EF4-FFF2-40B4-BE49-F238E27FC236}">
                <a16:creationId xmlns:a16="http://schemas.microsoft.com/office/drawing/2014/main" id="{6A618825-D4A4-6D4A-8919-C751E9F9E7BD}"/>
              </a:ext>
            </a:extLst>
          </p:cNvPr>
          <p:cNvSpPr>
            <a:spLocks noGrp="1"/>
          </p:cNvSpPr>
          <p:nvPr>
            <p:ph type="title"/>
          </p:nvPr>
        </p:nvSpPr>
        <p:spPr/>
        <p:txBody>
          <a:bodyPr/>
          <a:lstStyle/>
          <a:p>
            <a:r>
              <a:rPr lang="en-US" dirty="0"/>
              <a:t>Plans</a:t>
            </a:r>
          </a:p>
        </p:txBody>
      </p:sp>
      <p:sp>
        <p:nvSpPr>
          <p:cNvPr id="4" name="Date Placeholder 3">
            <a:extLst>
              <a:ext uri="{FF2B5EF4-FFF2-40B4-BE49-F238E27FC236}">
                <a16:creationId xmlns:a16="http://schemas.microsoft.com/office/drawing/2014/main" id="{3313E533-80E1-6145-8059-6FAE33495652}"/>
              </a:ext>
            </a:extLst>
          </p:cNvPr>
          <p:cNvSpPr>
            <a:spLocks noGrp="1"/>
          </p:cNvSpPr>
          <p:nvPr>
            <p:ph type="dt" sz="half" idx="2"/>
          </p:nvPr>
        </p:nvSpPr>
        <p:spPr/>
        <p:txBody>
          <a:bodyPr/>
          <a:lstStyle/>
          <a:p>
            <a:pPr>
              <a:defRPr/>
            </a:pPr>
            <a:r>
              <a:rPr lang="en-US"/>
              <a:t>2/Mar/18</a:t>
            </a:r>
            <a:endParaRPr lang="en-US" dirty="0"/>
          </a:p>
        </p:txBody>
      </p:sp>
      <p:sp>
        <p:nvSpPr>
          <p:cNvPr id="5" name="Footer Placeholder 4">
            <a:extLst>
              <a:ext uri="{FF2B5EF4-FFF2-40B4-BE49-F238E27FC236}">
                <a16:creationId xmlns:a16="http://schemas.microsoft.com/office/drawing/2014/main" id="{F5FC4792-7174-4148-9A8B-FCE5B58AE704}"/>
              </a:ext>
            </a:extLst>
          </p:cNvPr>
          <p:cNvSpPr>
            <a:spLocks noGrp="1"/>
          </p:cNvSpPr>
          <p:nvPr>
            <p:ph type="ftr" sz="quarter" idx="3"/>
          </p:nvPr>
        </p:nvSpPr>
        <p:spPr/>
        <p:txBody>
          <a:bodyPr/>
          <a:lstStyle/>
          <a:p>
            <a:pPr>
              <a:defRPr/>
            </a:pPr>
            <a:r>
              <a:rPr lang="en-US"/>
              <a:t>Robert Illingworth | Data Management for DUNE and FIFE</a:t>
            </a:r>
            <a:endParaRPr lang="en-US" b="1" dirty="0"/>
          </a:p>
        </p:txBody>
      </p:sp>
      <p:sp>
        <p:nvSpPr>
          <p:cNvPr id="6" name="Slide Number Placeholder 5">
            <a:extLst>
              <a:ext uri="{FF2B5EF4-FFF2-40B4-BE49-F238E27FC236}">
                <a16:creationId xmlns:a16="http://schemas.microsoft.com/office/drawing/2014/main" id="{9ECE4D9B-8C6D-AE4D-ACE1-D34452038879}"/>
              </a:ext>
            </a:extLst>
          </p:cNvPr>
          <p:cNvSpPr>
            <a:spLocks noGrp="1"/>
          </p:cNvSpPr>
          <p:nvPr>
            <p:ph type="sldNum" sz="quarter" idx="4"/>
          </p:nvPr>
        </p:nvSpPr>
        <p:spPr/>
        <p:txBody>
          <a:bodyPr/>
          <a:lstStyle/>
          <a:p>
            <a:pPr>
              <a:defRPr/>
            </a:pPr>
            <a:fld id="{148C009B-CB69-E04A-B9B3-34B26D69E9CF}" type="slidenum">
              <a:rPr lang="en-US" smtClean="0"/>
              <a:pPr>
                <a:defRPr/>
              </a:pPr>
              <a:t>11</a:t>
            </a:fld>
            <a:endParaRPr lang="en-US" dirty="0"/>
          </a:p>
        </p:txBody>
      </p:sp>
    </p:spTree>
    <p:extLst>
      <p:ext uri="{BB962C8B-B14F-4D97-AF65-F5344CB8AC3E}">
        <p14:creationId xmlns:p14="http://schemas.microsoft.com/office/powerpoint/2010/main" val="19940886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5B2BC94-C1AC-5B42-850D-7B0F9D2C70CB}"/>
              </a:ext>
            </a:extLst>
          </p:cNvPr>
          <p:cNvSpPr>
            <a:spLocks noGrp="1"/>
          </p:cNvSpPr>
          <p:nvPr>
            <p:ph idx="1"/>
          </p:nvPr>
        </p:nvSpPr>
        <p:spPr/>
        <p:txBody>
          <a:bodyPr/>
          <a:lstStyle/>
          <a:p>
            <a:r>
              <a:rPr lang="en-US" dirty="0"/>
              <a:t>While writing this I found I was much less concerned about the technical details of data management than I was about the “soft” stuff</a:t>
            </a:r>
          </a:p>
          <a:p>
            <a:pPr lvl="1"/>
            <a:r>
              <a:rPr lang="en-US" dirty="0"/>
              <a:t>Ease of integration</a:t>
            </a:r>
          </a:p>
          <a:p>
            <a:pPr lvl="1"/>
            <a:r>
              <a:rPr lang="en-US" dirty="0"/>
              <a:t>Usable with limited expertise and effort by experiments</a:t>
            </a:r>
          </a:p>
          <a:p>
            <a:pPr lvl="1"/>
            <a:r>
              <a:rPr lang="en-US" dirty="0"/>
              <a:t>Simplicity of operations support</a:t>
            </a:r>
          </a:p>
          <a:p>
            <a:pPr lvl="1"/>
            <a:endParaRPr lang="en-US" dirty="0"/>
          </a:p>
          <a:p>
            <a:r>
              <a:rPr lang="en-US" dirty="0"/>
              <a:t>I don’t think the Fermilab intensity frontier program would have achieved what it has without the many of the experiments (especially the larger ones in terms of data volumes) making use of a common DM system</a:t>
            </a:r>
          </a:p>
          <a:p>
            <a:endParaRPr lang="en-US" dirty="0"/>
          </a:p>
          <a:p>
            <a:r>
              <a:rPr lang="en-US" dirty="0"/>
              <a:t>I think there would be real benefits if there was an even more widely used common system</a:t>
            </a:r>
          </a:p>
        </p:txBody>
      </p:sp>
      <p:sp>
        <p:nvSpPr>
          <p:cNvPr id="3" name="Title 2">
            <a:extLst>
              <a:ext uri="{FF2B5EF4-FFF2-40B4-BE49-F238E27FC236}">
                <a16:creationId xmlns:a16="http://schemas.microsoft.com/office/drawing/2014/main" id="{D0255524-05D9-B94C-ADC8-FA1905F8EB21}"/>
              </a:ext>
            </a:extLst>
          </p:cNvPr>
          <p:cNvSpPr>
            <a:spLocks noGrp="1"/>
          </p:cNvSpPr>
          <p:nvPr>
            <p:ph type="title"/>
          </p:nvPr>
        </p:nvSpPr>
        <p:spPr/>
        <p:txBody>
          <a:bodyPr/>
          <a:lstStyle/>
          <a:p>
            <a:r>
              <a:rPr lang="en-US" dirty="0"/>
              <a:t>Final thoughts</a:t>
            </a:r>
          </a:p>
        </p:txBody>
      </p:sp>
      <p:sp>
        <p:nvSpPr>
          <p:cNvPr id="4" name="Date Placeholder 3">
            <a:extLst>
              <a:ext uri="{FF2B5EF4-FFF2-40B4-BE49-F238E27FC236}">
                <a16:creationId xmlns:a16="http://schemas.microsoft.com/office/drawing/2014/main" id="{598FDA62-2C43-8349-BFA8-8AAD71FA910B}"/>
              </a:ext>
            </a:extLst>
          </p:cNvPr>
          <p:cNvSpPr>
            <a:spLocks noGrp="1"/>
          </p:cNvSpPr>
          <p:nvPr>
            <p:ph type="dt" sz="half" idx="2"/>
          </p:nvPr>
        </p:nvSpPr>
        <p:spPr/>
        <p:txBody>
          <a:bodyPr/>
          <a:lstStyle/>
          <a:p>
            <a:pPr>
              <a:defRPr/>
            </a:pPr>
            <a:r>
              <a:rPr lang="en-US"/>
              <a:t>2/Mar/18</a:t>
            </a:r>
            <a:endParaRPr lang="en-US" dirty="0"/>
          </a:p>
        </p:txBody>
      </p:sp>
      <p:sp>
        <p:nvSpPr>
          <p:cNvPr id="5" name="Footer Placeholder 4">
            <a:extLst>
              <a:ext uri="{FF2B5EF4-FFF2-40B4-BE49-F238E27FC236}">
                <a16:creationId xmlns:a16="http://schemas.microsoft.com/office/drawing/2014/main" id="{5613AA50-2396-A64A-8F10-3F42FE3F0B28}"/>
              </a:ext>
            </a:extLst>
          </p:cNvPr>
          <p:cNvSpPr>
            <a:spLocks noGrp="1"/>
          </p:cNvSpPr>
          <p:nvPr>
            <p:ph type="ftr" sz="quarter" idx="3"/>
          </p:nvPr>
        </p:nvSpPr>
        <p:spPr/>
        <p:txBody>
          <a:bodyPr/>
          <a:lstStyle/>
          <a:p>
            <a:pPr>
              <a:defRPr/>
            </a:pPr>
            <a:r>
              <a:rPr lang="en-US"/>
              <a:t>Robert Illingworth | Data Management for DUNE and FIFE</a:t>
            </a:r>
            <a:endParaRPr lang="en-US" b="1" dirty="0"/>
          </a:p>
        </p:txBody>
      </p:sp>
      <p:sp>
        <p:nvSpPr>
          <p:cNvPr id="6" name="Slide Number Placeholder 5">
            <a:extLst>
              <a:ext uri="{FF2B5EF4-FFF2-40B4-BE49-F238E27FC236}">
                <a16:creationId xmlns:a16="http://schemas.microsoft.com/office/drawing/2014/main" id="{8A0FAE1B-B1A3-6C49-AD7B-BFEF4E77C7C8}"/>
              </a:ext>
            </a:extLst>
          </p:cNvPr>
          <p:cNvSpPr>
            <a:spLocks noGrp="1"/>
          </p:cNvSpPr>
          <p:nvPr>
            <p:ph type="sldNum" sz="quarter" idx="4"/>
          </p:nvPr>
        </p:nvSpPr>
        <p:spPr/>
        <p:txBody>
          <a:bodyPr/>
          <a:lstStyle/>
          <a:p>
            <a:pPr>
              <a:defRPr/>
            </a:pPr>
            <a:fld id="{148C009B-CB69-E04A-B9B3-34B26D69E9CF}" type="slidenum">
              <a:rPr lang="en-US" smtClean="0"/>
              <a:pPr>
                <a:defRPr/>
              </a:pPr>
              <a:t>12</a:t>
            </a:fld>
            <a:endParaRPr lang="en-US" dirty="0"/>
          </a:p>
        </p:txBody>
      </p:sp>
    </p:spTree>
    <p:extLst>
      <p:ext uri="{BB962C8B-B14F-4D97-AF65-F5344CB8AC3E}">
        <p14:creationId xmlns:p14="http://schemas.microsoft.com/office/powerpoint/2010/main" val="1685918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228603" y="787400"/>
            <a:ext cx="8672513" cy="3735786"/>
          </a:xfrm>
        </p:spPr>
        <p:txBody>
          <a:bodyPr/>
          <a:lstStyle/>
          <a:p>
            <a:pPr marL="0" indent="0">
              <a:buNone/>
            </a:pPr>
            <a:r>
              <a:rPr lang="en-US" dirty="0"/>
              <a:t>DUNE – Deep Underground Neutrino Experiment</a:t>
            </a:r>
          </a:p>
          <a:p>
            <a:pPr marL="0" indent="0">
              <a:buNone/>
            </a:pPr>
            <a:r>
              <a:rPr lang="en-US" dirty="0"/>
              <a:t>	</a:t>
            </a:r>
            <a:r>
              <a:rPr lang="en-US" dirty="0">
                <a:hlinkClick r:id="rId2"/>
              </a:rPr>
              <a:t>http://www.dunescience.org/</a:t>
            </a:r>
            <a:endParaRPr lang="en-US" dirty="0"/>
          </a:p>
          <a:p>
            <a:pPr marL="0" indent="0">
              <a:buNone/>
            </a:pPr>
            <a:endParaRPr lang="en-US" dirty="0"/>
          </a:p>
          <a:p>
            <a:pPr marL="0" indent="0">
              <a:buNone/>
            </a:pPr>
            <a:r>
              <a:rPr lang="en-US" dirty="0"/>
              <a:t>Send a beam of neutrinos from Fermilab to South Dakota starting in ~2026</a:t>
            </a:r>
          </a:p>
          <a:p>
            <a:pPr marL="0" indent="0">
              <a:buNone/>
            </a:pPr>
            <a:r>
              <a:rPr lang="en-US" dirty="0"/>
              <a:t>40kt Liquid Argon TPC Far Detector</a:t>
            </a:r>
          </a:p>
          <a:p>
            <a:pPr marL="0" indent="0">
              <a:buNone/>
            </a:pPr>
            <a:r>
              <a:rPr lang="en-US" dirty="0"/>
              <a:t>Smaller Near Detector at FNAL (tracker/calorimeter)</a:t>
            </a:r>
          </a:p>
          <a:p>
            <a:pPr marL="1828800" lvl="4" indent="0">
              <a:buNone/>
            </a:pPr>
            <a:endParaRPr lang="en-US" dirty="0"/>
          </a:p>
        </p:txBody>
      </p:sp>
      <p:sp>
        <p:nvSpPr>
          <p:cNvPr id="7" name="Title 6"/>
          <p:cNvSpPr>
            <a:spLocks noGrp="1"/>
          </p:cNvSpPr>
          <p:nvPr>
            <p:ph type="title"/>
          </p:nvPr>
        </p:nvSpPr>
        <p:spPr/>
        <p:txBody>
          <a:bodyPr/>
          <a:lstStyle/>
          <a:p>
            <a:r>
              <a:rPr lang="en-US" dirty="0"/>
              <a:t>Definitions</a:t>
            </a:r>
          </a:p>
        </p:txBody>
      </p:sp>
      <p:sp>
        <p:nvSpPr>
          <p:cNvPr id="3" name="Date Placeholder 2"/>
          <p:cNvSpPr>
            <a:spLocks noGrp="1"/>
          </p:cNvSpPr>
          <p:nvPr>
            <p:ph type="dt" sz="half" idx="2"/>
          </p:nvPr>
        </p:nvSpPr>
        <p:spPr/>
        <p:txBody>
          <a:bodyPr/>
          <a:lstStyle/>
          <a:p>
            <a:pPr>
              <a:defRPr/>
            </a:pPr>
            <a:r>
              <a:rPr lang="en-US"/>
              <a:t>2/Mar/18</a:t>
            </a:r>
            <a:endParaRPr lang="en-US" dirty="0"/>
          </a:p>
        </p:txBody>
      </p:sp>
      <p:sp>
        <p:nvSpPr>
          <p:cNvPr id="4" name="Footer Placeholder 3"/>
          <p:cNvSpPr>
            <a:spLocks noGrp="1"/>
          </p:cNvSpPr>
          <p:nvPr>
            <p:ph type="ftr" sz="quarter" idx="3"/>
          </p:nvPr>
        </p:nvSpPr>
        <p:spPr/>
        <p:txBody>
          <a:bodyPr/>
          <a:lstStyle/>
          <a:p>
            <a:pPr>
              <a:defRPr/>
            </a:pPr>
            <a:r>
              <a:rPr lang="en-US"/>
              <a:t>Robert Illingworth | Data Management for DUNE and FIFE</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2</a:t>
            </a:fld>
            <a:endParaRPr lang="en-US" dirty="0"/>
          </a:p>
        </p:txBody>
      </p:sp>
      <p:pic>
        <p:nvPicPr>
          <p:cNvPr id="8" name="Picture 7">
            <a:extLst>
              <a:ext uri="{FF2B5EF4-FFF2-40B4-BE49-F238E27FC236}">
                <a16:creationId xmlns:a16="http://schemas.microsoft.com/office/drawing/2014/main" id="{CE92B9F5-3447-8A42-912A-D22FD90FDC82}"/>
              </a:ext>
            </a:extLst>
          </p:cNvPr>
          <p:cNvPicPr>
            <a:picLocks noChangeAspect="1"/>
          </p:cNvPicPr>
          <p:nvPr/>
        </p:nvPicPr>
        <p:blipFill>
          <a:blip r:embed="rId3"/>
          <a:stretch>
            <a:fillRect/>
          </a:stretch>
        </p:blipFill>
        <p:spPr>
          <a:xfrm>
            <a:off x="4572000" y="0"/>
            <a:ext cx="4460102" cy="892020"/>
          </a:xfrm>
          <a:prstGeom prst="rect">
            <a:avLst/>
          </a:prstGeom>
        </p:spPr>
      </p:pic>
      <p:pic>
        <p:nvPicPr>
          <p:cNvPr id="9" name="Picture 8">
            <a:extLst>
              <a:ext uri="{FF2B5EF4-FFF2-40B4-BE49-F238E27FC236}">
                <a16:creationId xmlns:a16="http://schemas.microsoft.com/office/drawing/2014/main" id="{ACEAAE09-4BFD-9443-8D8E-C57F79766ABD}"/>
              </a:ext>
            </a:extLst>
          </p:cNvPr>
          <p:cNvPicPr>
            <a:picLocks noChangeAspect="1"/>
          </p:cNvPicPr>
          <p:nvPr/>
        </p:nvPicPr>
        <p:blipFill>
          <a:blip r:embed="rId4"/>
          <a:stretch>
            <a:fillRect/>
          </a:stretch>
        </p:blipFill>
        <p:spPr>
          <a:xfrm>
            <a:off x="1625600" y="2726069"/>
            <a:ext cx="5882863" cy="1940737"/>
          </a:xfrm>
          <a:prstGeom prst="rect">
            <a:avLst/>
          </a:prstGeom>
        </p:spPr>
      </p:pic>
    </p:spTree>
    <p:extLst>
      <p:ext uri="{BB962C8B-B14F-4D97-AF65-F5344CB8AC3E}">
        <p14:creationId xmlns:p14="http://schemas.microsoft.com/office/powerpoint/2010/main" val="37846898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976BBA4-29F4-4B47-B755-0825D910E938}"/>
              </a:ext>
            </a:extLst>
          </p:cNvPr>
          <p:cNvSpPr>
            <a:spLocks noGrp="1"/>
          </p:cNvSpPr>
          <p:nvPr>
            <p:ph idx="1"/>
          </p:nvPr>
        </p:nvSpPr>
        <p:spPr>
          <a:xfrm>
            <a:off x="228603" y="1854200"/>
            <a:ext cx="8672513" cy="2668985"/>
          </a:xfrm>
        </p:spPr>
        <p:txBody>
          <a:bodyPr/>
          <a:lstStyle/>
          <a:p>
            <a:pPr marL="0" indent="0">
              <a:buNone/>
            </a:pPr>
            <a:r>
              <a:rPr lang="en-US" dirty="0"/>
              <a:t>FIFE – Fabric for Frontier Experiments</a:t>
            </a:r>
          </a:p>
          <a:p>
            <a:pPr lvl="1"/>
            <a:r>
              <a:rPr lang="en-US" dirty="0"/>
              <a:t>Project to provide common computing services and tools for multiple Fermilab experiments. FIFE is modular so experiments can take what they need, and new tools from outside communities can be incorporated as they develop.</a:t>
            </a:r>
          </a:p>
          <a:p>
            <a:pPr lvl="1"/>
            <a:endParaRPr lang="en-US" dirty="0"/>
          </a:p>
          <a:p>
            <a:pPr lvl="1"/>
            <a:r>
              <a:rPr lang="en-US" dirty="0"/>
              <a:t>FIFE experiments are relatively small by recent HEP standards (10s to few 100s of scientists)</a:t>
            </a:r>
          </a:p>
          <a:p>
            <a:pPr lvl="2"/>
            <a:r>
              <a:rPr lang="en-US" dirty="0"/>
              <a:t>Usually very limited local computing expertise</a:t>
            </a:r>
          </a:p>
          <a:p>
            <a:pPr lvl="1"/>
            <a:r>
              <a:rPr lang="en-US" dirty="0"/>
              <a:t>Data is up to ~5 PB/</a:t>
            </a:r>
            <a:r>
              <a:rPr lang="en-US" dirty="0" err="1"/>
              <a:t>yr</a:t>
            </a:r>
            <a:r>
              <a:rPr lang="en-US" dirty="0"/>
              <a:t> scale</a:t>
            </a:r>
          </a:p>
          <a:p>
            <a:endParaRPr lang="en-US" dirty="0"/>
          </a:p>
        </p:txBody>
      </p:sp>
      <p:sp>
        <p:nvSpPr>
          <p:cNvPr id="3" name="Title 2">
            <a:extLst>
              <a:ext uri="{FF2B5EF4-FFF2-40B4-BE49-F238E27FC236}">
                <a16:creationId xmlns:a16="http://schemas.microsoft.com/office/drawing/2014/main" id="{FCE01724-F973-F34D-8F67-0E70A709BECC}"/>
              </a:ext>
            </a:extLst>
          </p:cNvPr>
          <p:cNvSpPr>
            <a:spLocks noGrp="1"/>
          </p:cNvSpPr>
          <p:nvPr>
            <p:ph type="title"/>
          </p:nvPr>
        </p:nvSpPr>
        <p:spPr/>
        <p:txBody>
          <a:bodyPr/>
          <a:lstStyle/>
          <a:p>
            <a:r>
              <a:rPr lang="en-US" dirty="0"/>
              <a:t>Definitions</a:t>
            </a:r>
          </a:p>
        </p:txBody>
      </p:sp>
      <p:sp>
        <p:nvSpPr>
          <p:cNvPr id="4" name="Date Placeholder 3">
            <a:extLst>
              <a:ext uri="{FF2B5EF4-FFF2-40B4-BE49-F238E27FC236}">
                <a16:creationId xmlns:a16="http://schemas.microsoft.com/office/drawing/2014/main" id="{84E0B864-9ED2-9B44-BA6C-4F3CDC62E07A}"/>
              </a:ext>
            </a:extLst>
          </p:cNvPr>
          <p:cNvSpPr>
            <a:spLocks noGrp="1"/>
          </p:cNvSpPr>
          <p:nvPr>
            <p:ph type="dt" sz="half" idx="2"/>
          </p:nvPr>
        </p:nvSpPr>
        <p:spPr/>
        <p:txBody>
          <a:bodyPr/>
          <a:lstStyle/>
          <a:p>
            <a:pPr>
              <a:defRPr/>
            </a:pPr>
            <a:r>
              <a:rPr lang="en-US"/>
              <a:t>2/Mar/18</a:t>
            </a:r>
            <a:endParaRPr lang="en-US" dirty="0"/>
          </a:p>
        </p:txBody>
      </p:sp>
      <p:sp>
        <p:nvSpPr>
          <p:cNvPr id="5" name="Footer Placeholder 4">
            <a:extLst>
              <a:ext uri="{FF2B5EF4-FFF2-40B4-BE49-F238E27FC236}">
                <a16:creationId xmlns:a16="http://schemas.microsoft.com/office/drawing/2014/main" id="{9ED6A282-92EE-0048-9E74-165D37BBD24D}"/>
              </a:ext>
            </a:extLst>
          </p:cNvPr>
          <p:cNvSpPr>
            <a:spLocks noGrp="1"/>
          </p:cNvSpPr>
          <p:nvPr>
            <p:ph type="ftr" sz="quarter" idx="3"/>
          </p:nvPr>
        </p:nvSpPr>
        <p:spPr/>
        <p:txBody>
          <a:bodyPr/>
          <a:lstStyle/>
          <a:p>
            <a:pPr>
              <a:defRPr/>
            </a:pPr>
            <a:r>
              <a:rPr lang="en-US"/>
              <a:t>Robert Illingworth | Data Management for DUNE and FIFE</a:t>
            </a:r>
            <a:endParaRPr lang="en-US" b="1" dirty="0"/>
          </a:p>
        </p:txBody>
      </p:sp>
      <p:sp>
        <p:nvSpPr>
          <p:cNvPr id="6" name="Slide Number Placeholder 5">
            <a:extLst>
              <a:ext uri="{FF2B5EF4-FFF2-40B4-BE49-F238E27FC236}">
                <a16:creationId xmlns:a16="http://schemas.microsoft.com/office/drawing/2014/main" id="{551960E9-C7EC-F84B-B2A0-34D548A8DD3C}"/>
              </a:ext>
            </a:extLst>
          </p:cNvPr>
          <p:cNvSpPr>
            <a:spLocks noGrp="1"/>
          </p:cNvSpPr>
          <p:nvPr>
            <p:ph type="sldNum" sz="quarter" idx="4"/>
          </p:nvPr>
        </p:nvSpPr>
        <p:spPr/>
        <p:txBody>
          <a:bodyPr/>
          <a:lstStyle/>
          <a:p>
            <a:pPr>
              <a:defRPr/>
            </a:pPr>
            <a:fld id="{148C009B-CB69-E04A-B9B3-34B26D69E9CF}" type="slidenum">
              <a:rPr lang="en-US" smtClean="0"/>
              <a:pPr>
                <a:defRPr/>
              </a:pPr>
              <a:t>3</a:t>
            </a:fld>
            <a:endParaRPr lang="en-US" dirty="0"/>
          </a:p>
        </p:txBody>
      </p:sp>
      <p:pic>
        <p:nvPicPr>
          <p:cNvPr id="7" name="Picture 6">
            <a:extLst>
              <a:ext uri="{FF2B5EF4-FFF2-40B4-BE49-F238E27FC236}">
                <a16:creationId xmlns:a16="http://schemas.microsoft.com/office/drawing/2014/main" id="{766D8D77-47EE-434A-94BA-02D02740741E}"/>
              </a:ext>
            </a:extLst>
          </p:cNvPr>
          <p:cNvPicPr>
            <a:picLocks noChangeAspect="1"/>
          </p:cNvPicPr>
          <p:nvPr/>
        </p:nvPicPr>
        <p:blipFill>
          <a:blip r:embed="rId2"/>
          <a:stretch>
            <a:fillRect/>
          </a:stretch>
        </p:blipFill>
        <p:spPr>
          <a:xfrm>
            <a:off x="2912157" y="188814"/>
            <a:ext cx="3499009" cy="1519771"/>
          </a:xfrm>
          <a:prstGeom prst="rect">
            <a:avLst/>
          </a:prstGeom>
        </p:spPr>
      </p:pic>
    </p:spTree>
    <p:extLst>
      <p:ext uri="{BB962C8B-B14F-4D97-AF65-F5344CB8AC3E}">
        <p14:creationId xmlns:p14="http://schemas.microsoft.com/office/powerpoint/2010/main" val="31973827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F43F17F-94FC-9042-AF5E-95F45286A78D}"/>
              </a:ext>
            </a:extLst>
          </p:cNvPr>
          <p:cNvSpPr>
            <a:spLocks noGrp="1"/>
          </p:cNvSpPr>
          <p:nvPr>
            <p:ph idx="1"/>
          </p:nvPr>
        </p:nvSpPr>
        <p:spPr/>
        <p:txBody>
          <a:bodyPr/>
          <a:lstStyle/>
          <a:p>
            <a:r>
              <a:rPr lang="en-US" dirty="0"/>
              <a:t>DUNE and multiple FIFE experiments are currently using the Fermilab SAM data management system</a:t>
            </a:r>
          </a:p>
          <a:p>
            <a:pPr lvl="1"/>
            <a:r>
              <a:rPr lang="en-US" dirty="0"/>
              <a:t>SAM dates back to </a:t>
            </a:r>
            <a:r>
              <a:rPr lang="en-US" dirty="0" err="1"/>
              <a:t>Tevatron</a:t>
            </a:r>
            <a:r>
              <a:rPr lang="en-US" dirty="0"/>
              <a:t> Run II</a:t>
            </a:r>
          </a:p>
          <a:p>
            <a:pPr lvl="1"/>
            <a:r>
              <a:rPr lang="en-US" dirty="0"/>
              <a:t>Monolithic metadata catalogue, replica catalogue</a:t>
            </a:r>
          </a:p>
          <a:p>
            <a:pPr lvl="2"/>
            <a:r>
              <a:rPr lang="en-US" dirty="0"/>
              <a:t>Rich metadata system with very flexible queries and dataset definitions</a:t>
            </a:r>
          </a:p>
          <a:p>
            <a:pPr lvl="1"/>
            <a:r>
              <a:rPr lang="en-US" dirty="0"/>
              <a:t>Operations workload is low: &lt;0.5 FTE support for a dozen experiments (with varying levels of activity)</a:t>
            </a:r>
          </a:p>
          <a:p>
            <a:pPr lvl="2"/>
            <a:r>
              <a:rPr lang="en-US" dirty="0"/>
              <a:t>FNAL SCD runs the central services and provides consultation; we don’t run experiment operations</a:t>
            </a:r>
          </a:p>
          <a:p>
            <a:pPr lvl="2"/>
            <a:r>
              <a:rPr lang="en-US" dirty="0"/>
              <a:t>Getting multiple experiments to use a common system has been a huge gain in reducing the support load</a:t>
            </a:r>
          </a:p>
          <a:p>
            <a:endParaRPr lang="en-US" dirty="0"/>
          </a:p>
        </p:txBody>
      </p:sp>
      <p:sp>
        <p:nvSpPr>
          <p:cNvPr id="3" name="Title 2">
            <a:extLst>
              <a:ext uri="{FF2B5EF4-FFF2-40B4-BE49-F238E27FC236}">
                <a16:creationId xmlns:a16="http://schemas.microsoft.com/office/drawing/2014/main" id="{24FD971C-0570-C74F-8651-F1503B7D48D7}"/>
              </a:ext>
            </a:extLst>
          </p:cNvPr>
          <p:cNvSpPr>
            <a:spLocks noGrp="1"/>
          </p:cNvSpPr>
          <p:nvPr>
            <p:ph type="title"/>
          </p:nvPr>
        </p:nvSpPr>
        <p:spPr/>
        <p:txBody>
          <a:bodyPr/>
          <a:lstStyle/>
          <a:p>
            <a:r>
              <a:rPr lang="en-US" dirty="0"/>
              <a:t>DUNE and FIFE current DM status</a:t>
            </a:r>
          </a:p>
        </p:txBody>
      </p:sp>
      <p:sp>
        <p:nvSpPr>
          <p:cNvPr id="4" name="Date Placeholder 3">
            <a:extLst>
              <a:ext uri="{FF2B5EF4-FFF2-40B4-BE49-F238E27FC236}">
                <a16:creationId xmlns:a16="http://schemas.microsoft.com/office/drawing/2014/main" id="{B41732CB-31E2-7E43-BA00-45A4970769C1}"/>
              </a:ext>
            </a:extLst>
          </p:cNvPr>
          <p:cNvSpPr>
            <a:spLocks noGrp="1"/>
          </p:cNvSpPr>
          <p:nvPr>
            <p:ph type="dt" sz="half" idx="2"/>
          </p:nvPr>
        </p:nvSpPr>
        <p:spPr/>
        <p:txBody>
          <a:bodyPr/>
          <a:lstStyle/>
          <a:p>
            <a:pPr>
              <a:defRPr/>
            </a:pPr>
            <a:r>
              <a:rPr lang="en-US"/>
              <a:t>2/Mar/18</a:t>
            </a:r>
            <a:endParaRPr lang="en-US" dirty="0"/>
          </a:p>
        </p:txBody>
      </p:sp>
      <p:sp>
        <p:nvSpPr>
          <p:cNvPr id="5" name="Footer Placeholder 4">
            <a:extLst>
              <a:ext uri="{FF2B5EF4-FFF2-40B4-BE49-F238E27FC236}">
                <a16:creationId xmlns:a16="http://schemas.microsoft.com/office/drawing/2014/main" id="{B1EDF028-B507-5348-8EB2-7F5B94E03E3E}"/>
              </a:ext>
            </a:extLst>
          </p:cNvPr>
          <p:cNvSpPr>
            <a:spLocks noGrp="1"/>
          </p:cNvSpPr>
          <p:nvPr>
            <p:ph type="ftr" sz="quarter" idx="3"/>
          </p:nvPr>
        </p:nvSpPr>
        <p:spPr/>
        <p:txBody>
          <a:bodyPr/>
          <a:lstStyle/>
          <a:p>
            <a:pPr>
              <a:defRPr/>
            </a:pPr>
            <a:r>
              <a:rPr lang="en-US"/>
              <a:t>Robert Illingworth | Data Management for DUNE and FIFE</a:t>
            </a:r>
            <a:endParaRPr lang="en-US" b="1" dirty="0"/>
          </a:p>
        </p:txBody>
      </p:sp>
      <p:sp>
        <p:nvSpPr>
          <p:cNvPr id="6" name="Slide Number Placeholder 5">
            <a:extLst>
              <a:ext uri="{FF2B5EF4-FFF2-40B4-BE49-F238E27FC236}">
                <a16:creationId xmlns:a16="http://schemas.microsoft.com/office/drawing/2014/main" id="{D1C71B59-7C97-B54A-B258-A52D1752DEE6}"/>
              </a:ext>
            </a:extLst>
          </p:cNvPr>
          <p:cNvSpPr>
            <a:spLocks noGrp="1"/>
          </p:cNvSpPr>
          <p:nvPr>
            <p:ph type="sldNum" sz="quarter" idx="4"/>
          </p:nvPr>
        </p:nvSpPr>
        <p:spPr/>
        <p:txBody>
          <a:bodyPr/>
          <a:lstStyle/>
          <a:p>
            <a:pPr>
              <a:defRPr/>
            </a:pPr>
            <a:fld id="{148C009B-CB69-E04A-B9B3-34B26D69E9CF}" type="slidenum">
              <a:rPr lang="en-US" smtClean="0"/>
              <a:pPr>
                <a:defRPr/>
              </a:pPr>
              <a:t>4</a:t>
            </a:fld>
            <a:endParaRPr lang="en-US" dirty="0"/>
          </a:p>
        </p:txBody>
      </p:sp>
    </p:spTree>
    <p:extLst>
      <p:ext uri="{BB962C8B-B14F-4D97-AF65-F5344CB8AC3E}">
        <p14:creationId xmlns:p14="http://schemas.microsoft.com/office/powerpoint/2010/main" val="4408262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8267FC2-812C-6C41-9639-F9291DB46CF2}"/>
              </a:ext>
            </a:extLst>
          </p:cNvPr>
          <p:cNvSpPr>
            <a:spLocks noGrp="1"/>
          </p:cNvSpPr>
          <p:nvPr>
            <p:ph idx="1"/>
          </p:nvPr>
        </p:nvSpPr>
        <p:spPr/>
        <p:txBody>
          <a:bodyPr/>
          <a:lstStyle/>
          <a:p>
            <a:r>
              <a:rPr lang="en-US" dirty="0"/>
              <a:t>Data workflows are mostly archival and cache-based</a:t>
            </a:r>
          </a:p>
          <a:p>
            <a:pPr lvl="1"/>
            <a:r>
              <a:rPr lang="en-US" dirty="0"/>
              <a:t>Archival data uploaded to FNAL tape system</a:t>
            </a:r>
          </a:p>
          <a:p>
            <a:pPr lvl="1"/>
            <a:r>
              <a:rPr lang="en-US" dirty="0"/>
              <a:t>Data access done through cache-based access (</a:t>
            </a:r>
            <a:r>
              <a:rPr lang="en-US" dirty="0" err="1"/>
              <a:t>dCache</a:t>
            </a:r>
            <a:r>
              <a:rPr lang="en-US" dirty="0"/>
              <a:t>)</a:t>
            </a:r>
          </a:p>
          <a:p>
            <a:pPr lvl="1"/>
            <a:r>
              <a:rPr lang="en-US" dirty="0"/>
              <a:t>Some limited use of replication, but most data access is to the central FNAL copy</a:t>
            </a:r>
          </a:p>
          <a:p>
            <a:pPr lvl="1"/>
            <a:endParaRPr lang="en-US" dirty="0"/>
          </a:p>
          <a:p>
            <a:r>
              <a:rPr lang="en-US" dirty="0"/>
              <a:t>This year the test beam </a:t>
            </a:r>
            <a:r>
              <a:rPr lang="en-US" dirty="0" err="1"/>
              <a:t>ProtoDUNE</a:t>
            </a:r>
            <a:r>
              <a:rPr lang="en-US" dirty="0"/>
              <a:t> will archive data at FNAL + CERN</a:t>
            </a:r>
          </a:p>
          <a:p>
            <a:pPr lvl="1"/>
            <a:r>
              <a:rPr lang="en-US" dirty="0"/>
              <a:t>Test beam experiment so the requirements are something of a moving target</a:t>
            </a:r>
          </a:p>
          <a:p>
            <a:pPr lvl="2"/>
            <a:r>
              <a:rPr lang="en-US" dirty="0"/>
              <a:t>But you can’t really handle multiple PB this way…</a:t>
            </a:r>
          </a:p>
          <a:p>
            <a:endParaRPr lang="en-US" dirty="0"/>
          </a:p>
        </p:txBody>
      </p:sp>
      <p:sp>
        <p:nvSpPr>
          <p:cNvPr id="3" name="Title 2">
            <a:extLst>
              <a:ext uri="{FF2B5EF4-FFF2-40B4-BE49-F238E27FC236}">
                <a16:creationId xmlns:a16="http://schemas.microsoft.com/office/drawing/2014/main" id="{D1EBA9E9-8ED5-4147-B452-D5BCBFF3B073}"/>
              </a:ext>
            </a:extLst>
          </p:cNvPr>
          <p:cNvSpPr>
            <a:spLocks noGrp="1"/>
          </p:cNvSpPr>
          <p:nvPr>
            <p:ph type="title"/>
          </p:nvPr>
        </p:nvSpPr>
        <p:spPr/>
        <p:txBody>
          <a:bodyPr/>
          <a:lstStyle/>
          <a:p>
            <a:r>
              <a:rPr lang="en-US" dirty="0"/>
              <a:t>DUNE and FIFE current DM usage	</a:t>
            </a:r>
          </a:p>
        </p:txBody>
      </p:sp>
      <p:sp>
        <p:nvSpPr>
          <p:cNvPr id="4" name="Date Placeholder 3">
            <a:extLst>
              <a:ext uri="{FF2B5EF4-FFF2-40B4-BE49-F238E27FC236}">
                <a16:creationId xmlns:a16="http://schemas.microsoft.com/office/drawing/2014/main" id="{8651A654-17E8-5447-BC91-C7AF9C20D118}"/>
              </a:ext>
            </a:extLst>
          </p:cNvPr>
          <p:cNvSpPr>
            <a:spLocks noGrp="1"/>
          </p:cNvSpPr>
          <p:nvPr>
            <p:ph type="dt" sz="half" idx="2"/>
          </p:nvPr>
        </p:nvSpPr>
        <p:spPr/>
        <p:txBody>
          <a:bodyPr/>
          <a:lstStyle/>
          <a:p>
            <a:pPr>
              <a:defRPr/>
            </a:pPr>
            <a:r>
              <a:rPr lang="en-US"/>
              <a:t>2/Mar/18</a:t>
            </a:r>
            <a:endParaRPr lang="en-US" dirty="0"/>
          </a:p>
        </p:txBody>
      </p:sp>
      <p:sp>
        <p:nvSpPr>
          <p:cNvPr id="5" name="Footer Placeholder 4">
            <a:extLst>
              <a:ext uri="{FF2B5EF4-FFF2-40B4-BE49-F238E27FC236}">
                <a16:creationId xmlns:a16="http://schemas.microsoft.com/office/drawing/2014/main" id="{A9B1535D-8E87-4E4A-9248-A6A4E335270E}"/>
              </a:ext>
            </a:extLst>
          </p:cNvPr>
          <p:cNvSpPr>
            <a:spLocks noGrp="1"/>
          </p:cNvSpPr>
          <p:nvPr>
            <p:ph type="ftr" sz="quarter" idx="3"/>
          </p:nvPr>
        </p:nvSpPr>
        <p:spPr/>
        <p:txBody>
          <a:bodyPr/>
          <a:lstStyle/>
          <a:p>
            <a:pPr>
              <a:defRPr/>
            </a:pPr>
            <a:r>
              <a:rPr lang="en-US"/>
              <a:t>Robert Illingworth | Data Management for DUNE and FIFE</a:t>
            </a:r>
            <a:endParaRPr lang="en-US" b="1" dirty="0"/>
          </a:p>
        </p:txBody>
      </p:sp>
      <p:sp>
        <p:nvSpPr>
          <p:cNvPr id="6" name="Slide Number Placeholder 5">
            <a:extLst>
              <a:ext uri="{FF2B5EF4-FFF2-40B4-BE49-F238E27FC236}">
                <a16:creationId xmlns:a16="http://schemas.microsoft.com/office/drawing/2014/main" id="{B4BFF509-05C6-E842-A20A-51E4084ECD61}"/>
              </a:ext>
            </a:extLst>
          </p:cNvPr>
          <p:cNvSpPr>
            <a:spLocks noGrp="1"/>
          </p:cNvSpPr>
          <p:nvPr>
            <p:ph type="sldNum" sz="quarter" idx="4"/>
          </p:nvPr>
        </p:nvSpPr>
        <p:spPr/>
        <p:txBody>
          <a:bodyPr/>
          <a:lstStyle/>
          <a:p>
            <a:pPr>
              <a:defRPr/>
            </a:pPr>
            <a:fld id="{148C009B-CB69-E04A-B9B3-34B26D69E9CF}" type="slidenum">
              <a:rPr lang="en-US" smtClean="0"/>
              <a:pPr>
                <a:defRPr/>
              </a:pPr>
              <a:t>5</a:t>
            </a:fld>
            <a:endParaRPr lang="en-US" dirty="0"/>
          </a:p>
        </p:txBody>
      </p:sp>
    </p:spTree>
    <p:extLst>
      <p:ext uri="{BB962C8B-B14F-4D97-AF65-F5344CB8AC3E}">
        <p14:creationId xmlns:p14="http://schemas.microsoft.com/office/powerpoint/2010/main" val="9749101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60E0E4-D7CB-3F4F-926F-0CAED446CC30}"/>
              </a:ext>
            </a:extLst>
          </p:cNvPr>
          <p:cNvSpPr>
            <a:spLocks noGrp="1"/>
          </p:cNvSpPr>
          <p:nvPr>
            <p:ph idx="1"/>
          </p:nvPr>
        </p:nvSpPr>
        <p:spPr/>
        <p:txBody>
          <a:bodyPr/>
          <a:lstStyle/>
          <a:p>
            <a:r>
              <a:rPr lang="en-US" dirty="0"/>
              <a:t>Everyone seems to want to store rich physics metadata</a:t>
            </a:r>
          </a:p>
          <a:p>
            <a:pPr lvl="1"/>
            <a:r>
              <a:rPr lang="en-US" dirty="0"/>
              <a:t>We see a lot of abuses</a:t>
            </a:r>
          </a:p>
          <a:p>
            <a:pPr lvl="2"/>
            <a:r>
              <a:rPr lang="en-US" dirty="0"/>
              <a:t>file names that track the processing ancestry of the file</a:t>
            </a:r>
          </a:p>
          <a:p>
            <a:pPr lvl="2"/>
            <a:r>
              <a:rPr lang="en-US" dirty="0"/>
              <a:t>Text fields in the database contorted to store all sorts of things</a:t>
            </a:r>
          </a:p>
          <a:p>
            <a:pPr lvl="1"/>
            <a:r>
              <a:rPr lang="en-US" dirty="0"/>
              <a:t>Linking metadata/datasets to experiment conditions and quality databases is also popular</a:t>
            </a:r>
          </a:p>
          <a:p>
            <a:pPr lvl="1"/>
            <a:r>
              <a:rPr lang="en-US" dirty="0"/>
              <a:t>Need APIs that facilitate this</a:t>
            </a:r>
          </a:p>
          <a:p>
            <a:endParaRPr lang="en-US" dirty="0"/>
          </a:p>
          <a:p>
            <a:r>
              <a:rPr lang="en-US" dirty="0"/>
              <a:t>Interoperability with experiment frameworks</a:t>
            </a:r>
          </a:p>
          <a:p>
            <a:pPr lvl="1"/>
            <a:r>
              <a:rPr lang="en-US" dirty="0"/>
              <a:t>Many, but not all, use a common processing framework</a:t>
            </a:r>
          </a:p>
          <a:p>
            <a:pPr lvl="1"/>
            <a:r>
              <a:rPr lang="en-US" dirty="0"/>
              <a:t>Need a system that can interface with different workload management systems and frameworks</a:t>
            </a:r>
          </a:p>
          <a:p>
            <a:pPr lvl="2"/>
            <a:endParaRPr lang="en-US" dirty="0"/>
          </a:p>
          <a:p>
            <a:endParaRPr lang="en-US" dirty="0"/>
          </a:p>
        </p:txBody>
      </p:sp>
      <p:sp>
        <p:nvSpPr>
          <p:cNvPr id="3" name="Title 2">
            <a:extLst>
              <a:ext uri="{FF2B5EF4-FFF2-40B4-BE49-F238E27FC236}">
                <a16:creationId xmlns:a16="http://schemas.microsoft.com/office/drawing/2014/main" id="{045C6D61-CD08-594C-8D6A-F3FECA0258EE}"/>
              </a:ext>
            </a:extLst>
          </p:cNvPr>
          <p:cNvSpPr>
            <a:spLocks noGrp="1"/>
          </p:cNvSpPr>
          <p:nvPr>
            <p:ph type="title"/>
          </p:nvPr>
        </p:nvSpPr>
        <p:spPr/>
        <p:txBody>
          <a:bodyPr/>
          <a:lstStyle/>
          <a:p>
            <a:r>
              <a:rPr lang="en-US" dirty="0"/>
              <a:t>Common requirements</a:t>
            </a:r>
          </a:p>
        </p:txBody>
      </p:sp>
      <p:sp>
        <p:nvSpPr>
          <p:cNvPr id="4" name="Date Placeholder 3">
            <a:extLst>
              <a:ext uri="{FF2B5EF4-FFF2-40B4-BE49-F238E27FC236}">
                <a16:creationId xmlns:a16="http://schemas.microsoft.com/office/drawing/2014/main" id="{E995DC29-480E-8E4D-B123-F491CFAC27AF}"/>
              </a:ext>
            </a:extLst>
          </p:cNvPr>
          <p:cNvSpPr>
            <a:spLocks noGrp="1"/>
          </p:cNvSpPr>
          <p:nvPr>
            <p:ph type="dt" sz="half" idx="2"/>
          </p:nvPr>
        </p:nvSpPr>
        <p:spPr/>
        <p:txBody>
          <a:bodyPr/>
          <a:lstStyle/>
          <a:p>
            <a:pPr>
              <a:defRPr/>
            </a:pPr>
            <a:r>
              <a:rPr lang="en-US"/>
              <a:t>2/Mar/18</a:t>
            </a:r>
            <a:endParaRPr lang="en-US" dirty="0"/>
          </a:p>
        </p:txBody>
      </p:sp>
      <p:sp>
        <p:nvSpPr>
          <p:cNvPr id="5" name="Footer Placeholder 4">
            <a:extLst>
              <a:ext uri="{FF2B5EF4-FFF2-40B4-BE49-F238E27FC236}">
                <a16:creationId xmlns:a16="http://schemas.microsoft.com/office/drawing/2014/main" id="{EAE4C370-4AC0-BA4D-87FC-AFDDAE7A1A81}"/>
              </a:ext>
            </a:extLst>
          </p:cNvPr>
          <p:cNvSpPr>
            <a:spLocks noGrp="1"/>
          </p:cNvSpPr>
          <p:nvPr>
            <p:ph type="ftr" sz="quarter" idx="3"/>
          </p:nvPr>
        </p:nvSpPr>
        <p:spPr/>
        <p:txBody>
          <a:bodyPr/>
          <a:lstStyle/>
          <a:p>
            <a:pPr>
              <a:defRPr/>
            </a:pPr>
            <a:r>
              <a:rPr lang="en-US"/>
              <a:t>Robert Illingworth | Data Management for DUNE and FIFE</a:t>
            </a:r>
            <a:endParaRPr lang="en-US" b="1" dirty="0"/>
          </a:p>
        </p:txBody>
      </p:sp>
      <p:sp>
        <p:nvSpPr>
          <p:cNvPr id="6" name="Slide Number Placeholder 5">
            <a:extLst>
              <a:ext uri="{FF2B5EF4-FFF2-40B4-BE49-F238E27FC236}">
                <a16:creationId xmlns:a16="http://schemas.microsoft.com/office/drawing/2014/main" id="{F30AAB7D-3618-F247-AF09-FB81E1BA8886}"/>
              </a:ext>
            </a:extLst>
          </p:cNvPr>
          <p:cNvSpPr>
            <a:spLocks noGrp="1"/>
          </p:cNvSpPr>
          <p:nvPr>
            <p:ph type="sldNum" sz="quarter" idx="4"/>
          </p:nvPr>
        </p:nvSpPr>
        <p:spPr/>
        <p:txBody>
          <a:bodyPr/>
          <a:lstStyle/>
          <a:p>
            <a:pPr>
              <a:defRPr/>
            </a:pPr>
            <a:fld id="{148C009B-CB69-E04A-B9B3-34B26D69E9CF}" type="slidenum">
              <a:rPr lang="en-US" smtClean="0"/>
              <a:pPr>
                <a:defRPr/>
              </a:pPr>
              <a:t>6</a:t>
            </a:fld>
            <a:endParaRPr lang="en-US" dirty="0"/>
          </a:p>
        </p:txBody>
      </p:sp>
    </p:spTree>
    <p:extLst>
      <p:ext uri="{BB962C8B-B14F-4D97-AF65-F5344CB8AC3E}">
        <p14:creationId xmlns:p14="http://schemas.microsoft.com/office/powerpoint/2010/main" val="13149703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C7E7020-980C-2440-8307-E3A017793074}"/>
              </a:ext>
            </a:extLst>
          </p:cNvPr>
          <p:cNvSpPr>
            <a:spLocks noGrp="1"/>
          </p:cNvSpPr>
          <p:nvPr>
            <p:ph idx="1"/>
          </p:nvPr>
        </p:nvSpPr>
        <p:spPr/>
        <p:txBody>
          <a:bodyPr/>
          <a:lstStyle/>
          <a:p>
            <a:r>
              <a:rPr lang="en-US" dirty="0"/>
              <a:t>Data lifecycle management</a:t>
            </a:r>
          </a:p>
          <a:p>
            <a:pPr lvl="1"/>
            <a:r>
              <a:rPr lang="en-US" dirty="0"/>
              <a:t>This isn’t something that most of our experimenters think about</a:t>
            </a:r>
          </a:p>
          <a:p>
            <a:pPr lvl="1"/>
            <a:r>
              <a:rPr lang="en-US" dirty="0"/>
              <a:t>Currently they get little assistance</a:t>
            </a:r>
          </a:p>
          <a:p>
            <a:pPr lvl="2"/>
            <a:r>
              <a:rPr lang="en-US" dirty="0"/>
              <a:t>The result is that the tape system probably contains a lot of junk, but usually nobody is sure and it’s hard to get people to take responsibility for deleting it</a:t>
            </a:r>
          </a:p>
          <a:p>
            <a:pPr lvl="2"/>
            <a:r>
              <a:rPr lang="en-US" dirty="0"/>
              <a:t>This isn’t viable in the long term</a:t>
            </a:r>
          </a:p>
          <a:p>
            <a:pPr lvl="1"/>
            <a:r>
              <a:rPr lang="en-US" dirty="0"/>
              <a:t>We need to force this as a consideration right from the beginning</a:t>
            </a:r>
          </a:p>
          <a:p>
            <a:endParaRPr lang="en-US" dirty="0"/>
          </a:p>
        </p:txBody>
      </p:sp>
      <p:sp>
        <p:nvSpPr>
          <p:cNvPr id="3" name="Title 2">
            <a:extLst>
              <a:ext uri="{FF2B5EF4-FFF2-40B4-BE49-F238E27FC236}">
                <a16:creationId xmlns:a16="http://schemas.microsoft.com/office/drawing/2014/main" id="{7FFDD2F4-3B82-294F-8FD1-85C6C297B4F5}"/>
              </a:ext>
            </a:extLst>
          </p:cNvPr>
          <p:cNvSpPr>
            <a:spLocks noGrp="1"/>
          </p:cNvSpPr>
          <p:nvPr>
            <p:ph type="title"/>
          </p:nvPr>
        </p:nvSpPr>
        <p:spPr/>
        <p:txBody>
          <a:bodyPr/>
          <a:lstStyle/>
          <a:p>
            <a:r>
              <a:rPr lang="en-US" dirty="0"/>
              <a:t>Common requirements</a:t>
            </a:r>
          </a:p>
        </p:txBody>
      </p:sp>
      <p:sp>
        <p:nvSpPr>
          <p:cNvPr id="4" name="Date Placeholder 3">
            <a:extLst>
              <a:ext uri="{FF2B5EF4-FFF2-40B4-BE49-F238E27FC236}">
                <a16:creationId xmlns:a16="http://schemas.microsoft.com/office/drawing/2014/main" id="{9BD2DC57-1C24-C345-813C-1942C717525E}"/>
              </a:ext>
            </a:extLst>
          </p:cNvPr>
          <p:cNvSpPr>
            <a:spLocks noGrp="1"/>
          </p:cNvSpPr>
          <p:nvPr>
            <p:ph type="dt" sz="half" idx="2"/>
          </p:nvPr>
        </p:nvSpPr>
        <p:spPr/>
        <p:txBody>
          <a:bodyPr/>
          <a:lstStyle/>
          <a:p>
            <a:pPr>
              <a:defRPr/>
            </a:pPr>
            <a:r>
              <a:rPr lang="en-US"/>
              <a:t>2/Mar/18</a:t>
            </a:r>
            <a:endParaRPr lang="en-US" dirty="0"/>
          </a:p>
        </p:txBody>
      </p:sp>
      <p:sp>
        <p:nvSpPr>
          <p:cNvPr id="5" name="Footer Placeholder 4">
            <a:extLst>
              <a:ext uri="{FF2B5EF4-FFF2-40B4-BE49-F238E27FC236}">
                <a16:creationId xmlns:a16="http://schemas.microsoft.com/office/drawing/2014/main" id="{E3682F5A-33AD-A34E-8EB0-96847ED7990C}"/>
              </a:ext>
            </a:extLst>
          </p:cNvPr>
          <p:cNvSpPr>
            <a:spLocks noGrp="1"/>
          </p:cNvSpPr>
          <p:nvPr>
            <p:ph type="ftr" sz="quarter" idx="3"/>
          </p:nvPr>
        </p:nvSpPr>
        <p:spPr/>
        <p:txBody>
          <a:bodyPr/>
          <a:lstStyle/>
          <a:p>
            <a:pPr>
              <a:defRPr/>
            </a:pPr>
            <a:r>
              <a:rPr lang="en-US"/>
              <a:t>Robert Illingworth | Data Management for DUNE and FIFE</a:t>
            </a:r>
            <a:endParaRPr lang="en-US" b="1" dirty="0"/>
          </a:p>
        </p:txBody>
      </p:sp>
      <p:sp>
        <p:nvSpPr>
          <p:cNvPr id="6" name="Slide Number Placeholder 5">
            <a:extLst>
              <a:ext uri="{FF2B5EF4-FFF2-40B4-BE49-F238E27FC236}">
                <a16:creationId xmlns:a16="http://schemas.microsoft.com/office/drawing/2014/main" id="{3E7C3E11-F5D9-AE4E-A725-4382AB7E51B5}"/>
              </a:ext>
            </a:extLst>
          </p:cNvPr>
          <p:cNvSpPr>
            <a:spLocks noGrp="1"/>
          </p:cNvSpPr>
          <p:nvPr>
            <p:ph type="sldNum" sz="quarter" idx="4"/>
          </p:nvPr>
        </p:nvSpPr>
        <p:spPr/>
        <p:txBody>
          <a:bodyPr/>
          <a:lstStyle/>
          <a:p>
            <a:pPr>
              <a:defRPr/>
            </a:pPr>
            <a:fld id="{148C009B-CB69-E04A-B9B3-34B26D69E9CF}" type="slidenum">
              <a:rPr lang="en-US" smtClean="0"/>
              <a:pPr>
                <a:defRPr/>
              </a:pPr>
              <a:t>7</a:t>
            </a:fld>
            <a:endParaRPr lang="en-US" dirty="0"/>
          </a:p>
        </p:txBody>
      </p:sp>
    </p:spTree>
    <p:extLst>
      <p:ext uri="{BB962C8B-B14F-4D97-AF65-F5344CB8AC3E}">
        <p14:creationId xmlns:p14="http://schemas.microsoft.com/office/powerpoint/2010/main" val="5448639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585C9D3-DDDE-7045-B596-603B93525EE8}"/>
              </a:ext>
            </a:extLst>
          </p:cNvPr>
          <p:cNvSpPr>
            <a:spLocks noGrp="1"/>
          </p:cNvSpPr>
          <p:nvPr>
            <p:ph idx="1"/>
          </p:nvPr>
        </p:nvSpPr>
        <p:spPr/>
        <p:txBody>
          <a:bodyPr/>
          <a:lstStyle/>
          <a:p>
            <a:r>
              <a:rPr lang="en-US" dirty="0"/>
              <a:t>Large international collaboration</a:t>
            </a:r>
          </a:p>
          <a:p>
            <a:pPr lvl="1"/>
            <a:r>
              <a:rPr lang="en-US" dirty="0"/>
              <a:t>Far detector data will start 1,475 m underground in South Dakota</a:t>
            </a:r>
          </a:p>
          <a:p>
            <a:pPr lvl="1"/>
            <a:r>
              <a:rPr lang="en-US" dirty="0"/>
              <a:t>Has to be distributed to FNAL and other archive sites</a:t>
            </a:r>
          </a:p>
          <a:p>
            <a:r>
              <a:rPr lang="en-US" dirty="0"/>
              <a:t>Data rates are still somewhat conjectural</a:t>
            </a:r>
          </a:p>
          <a:p>
            <a:pPr lvl="1"/>
            <a:r>
              <a:rPr lang="en-US" dirty="0"/>
              <a:t>Depends on matters like choice of readout technology</a:t>
            </a:r>
          </a:p>
          <a:p>
            <a:pPr lvl="1"/>
            <a:r>
              <a:rPr lang="en-US" dirty="0"/>
              <a:t>The detector is very large, but mostly empty of activity</a:t>
            </a:r>
          </a:p>
          <a:p>
            <a:pPr lvl="2"/>
            <a:r>
              <a:rPr lang="en-US" dirty="0"/>
              <a:t>Typical readout ~1-2 MB</a:t>
            </a:r>
          </a:p>
          <a:p>
            <a:pPr lvl="1"/>
            <a:r>
              <a:rPr lang="en-US" dirty="0"/>
              <a:t>Beam events are rare: &lt; 10</a:t>
            </a:r>
            <a:r>
              <a:rPr lang="en-US" baseline="30000" dirty="0"/>
              <a:t>5</a:t>
            </a:r>
            <a:r>
              <a:rPr lang="en-US" dirty="0"/>
              <a:t>/</a:t>
            </a:r>
            <a:r>
              <a:rPr lang="en-US" dirty="0" err="1"/>
              <a:t>yr</a:t>
            </a:r>
            <a:endParaRPr lang="en-US" dirty="0"/>
          </a:p>
          <a:p>
            <a:pPr lvl="1"/>
            <a:r>
              <a:rPr lang="en-US" dirty="0"/>
              <a:t>Cosmic rays: ~10</a:t>
            </a:r>
            <a:r>
              <a:rPr lang="en-US" baseline="30000" dirty="0"/>
              <a:t>3</a:t>
            </a:r>
            <a:r>
              <a:rPr lang="en-US" dirty="0"/>
              <a:t>/</a:t>
            </a:r>
            <a:r>
              <a:rPr lang="en-US" dirty="0" err="1"/>
              <a:t>hr</a:t>
            </a:r>
            <a:endParaRPr lang="en-US" dirty="0"/>
          </a:p>
          <a:p>
            <a:pPr lvl="1"/>
            <a:r>
              <a:rPr lang="en-US" dirty="0"/>
              <a:t>Supernova readout is very large (over ~10s period) but rare</a:t>
            </a:r>
          </a:p>
          <a:p>
            <a:pPr lvl="1"/>
            <a:r>
              <a:rPr lang="en-US" dirty="0"/>
              <a:t>DAQ system is working to 30 PB/</a:t>
            </a:r>
            <a:r>
              <a:rPr lang="en-US" dirty="0" err="1"/>
              <a:t>yr</a:t>
            </a:r>
            <a:r>
              <a:rPr lang="en-US" dirty="0"/>
              <a:t> raw data</a:t>
            </a:r>
          </a:p>
          <a:p>
            <a:pPr marL="0" indent="0">
              <a:buNone/>
            </a:pPr>
            <a:endParaRPr lang="en-US" dirty="0"/>
          </a:p>
          <a:p>
            <a:endParaRPr lang="en-US" dirty="0"/>
          </a:p>
        </p:txBody>
      </p:sp>
      <p:sp>
        <p:nvSpPr>
          <p:cNvPr id="3" name="Title 2">
            <a:extLst>
              <a:ext uri="{FF2B5EF4-FFF2-40B4-BE49-F238E27FC236}">
                <a16:creationId xmlns:a16="http://schemas.microsoft.com/office/drawing/2014/main" id="{0F344926-670D-0F46-8F8F-DAB9BDB849F8}"/>
              </a:ext>
            </a:extLst>
          </p:cNvPr>
          <p:cNvSpPr>
            <a:spLocks noGrp="1"/>
          </p:cNvSpPr>
          <p:nvPr>
            <p:ph type="title"/>
          </p:nvPr>
        </p:nvSpPr>
        <p:spPr/>
        <p:txBody>
          <a:bodyPr/>
          <a:lstStyle/>
          <a:p>
            <a:r>
              <a:rPr lang="en-US" dirty="0"/>
              <a:t>DUNE requirements	</a:t>
            </a:r>
          </a:p>
        </p:txBody>
      </p:sp>
      <p:sp>
        <p:nvSpPr>
          <p:cNvPr id="4" name="Date Placeholder 3">
            <a:extLst>
              <a:ext uri="{FF2B5EF4-FFF2-40B4-BE49-F238E27FC236}">
                <a16:creationId xmlns:a16="http://schemas.microsoft.com/office/drawing/2014/main" id="{F775E578-7BBB-CB4B-9501-2B44AFB257F3}"/>
              </a:ext>
            </a:extLst>
          </p:cNvPr>
          <p:cNvSpPr>
            <a:spLocks noGrp="1"/>
          </p:cNvSpPr>
          <p:nvPr>
            <p:ph type="dt" sz="half" idx="2"/>
          </p:nvPr>
        </p:nvSpPr>
        <p:spPr/>
        <p:txBody>
          <a:bodyPr/>
          <a:lstStyle/>
          <a:p>
            <a:pPr>
              <a:defRPr/>
            </a:pPr>
            <a:r>
              <a:rPr lang="en-US"/>
              <a:t>2/Mar/18</a:t>
            </a:r>
            <a:endParaRPr lang="en-US" dirty="0"/>
          </a:p>
        </p:txBody>
      </p:sp>
      <p:sp>
        <p:nvSpPr>
          <p:cNvPr id="5" name="Footer Placeholder 4">
            <a:extLst>
              <a:ext uri="{FF2B5EF4-FFF2-40B4-BE49-F238E27FC236}">
                <a16:creationId xmlns:a16="http://schemas.microsoft.com/office/drawing/2014/main" id="{ABF4488A-20F9-E844-A57A-E5CF05E480CB}"/>
              </a:ext>
            </a:extLst>
          </p:cNvPr>
          <p:cNvSpPr>
            <a:spLocks noGrp="1"/>
          </p:cNvSpPr>
          <p:nvPr>
            <p:ph type="ftr" sz="quarter" idx="3"/>
          </p:nvPr>
        </p:nvSpPr>
        <p:spPr/>
        <p:txBody>
          <a:bodyPr/>
          <a:lstStyle/>
          <a:p>
            <a:pPr>
              <a:defRPr/>
            </a:pPr>
            <a:r>
              <a:rPr lang="en-US"/>
              <a:t>Robert Illingworth | Data Management for DUNE and FIFE</a:t>
            </a:r>
            <a:endParaRPr lang="en-US" b="1" dirty="0"/>
          </a:p>
        </p:txBody>
      </p:sp>
      <p:sp>
        <p:nvSpPr>
          <p:cNvPr id="6" name="Slide Number Placeholder 5">
            <a:extLst>
              <a:ext uri="{FF2B5EF4-FFF2-40B4-BE49-F238E27FC236}">
                <a16:creationId xmlns:a16="http://schemas.microsoft.com/office/drawing/2014/main" id="{092D6D07-2EFB-9A43-8D5A-41AC1F31C7AA}"/>
              </a:ext>
            </a:extLst>
          </p:cNvPr>
          <p:cNvSpPr>
            <a:spLocks noGrp="1"/>
          </p:cNvSpPr>
          <p:nvPr>
            <p:ph type="sldNum" sz="quarter" idx="4"/>
          </p:nvPr>
        </p:nvSpPr>
        <p:spPr/>
        <p:txBody>
          <a:bodyPr/>
          <a:lstStyle/>
          <a:p>
            <a:pPr>
              <a:defRPr/>
            </a:pPr>
            <a:fld id="{148C009B-CB69-E04A-B9B3-34B26D69E9CF}" type="slidenum">
              <a:rPr lang="en-US" smtClean="0"/>
              <a:pPr>
                <a:defRPr/>
              </a:pPr>
              <a:t>8</a:t>
            </a:fld>
            <a:endParaRPr lang="en-US" dirty="0"/>
          </a:p>
        </p:txBody>
      </p:sp>
    </p:spTree>
    <p:extLst>
      <p:ext uri="{BB962C8B-B14F-4D97-AF65-F5344CB8AC3E}">
        <p14:creationId xmlns:p14="http://schemas.microsoft.com/office/powerpoint/2010/main" val="1946421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30721A1-94FA-5942-B58C-84283DD6B56B}"/>
              </a:ext>
            </a:extLst>
          </p:cNvPr>
          <p:cNvSpPr>
            <a:spLocks noGrp="1"/>
          </p:cNvSpPr>
          <p:nvPr>
            <p:ph idx="1"/>
          </p:nvPr>
        </p:nvSpPr>
        <p:spPr/>
        <p:txBody>
          <a:bodyPr/>
          <a:lstStyle/>
          <a:p>
            <a:r>
              <a:rPr lang="en-US" dirty="0"/>
              <a:t>FIFE experiments are smaller than DUNE in data rates</a:t>
            </a:r>
          </a:p>
          <a:p>
            <a:pPr lvl="1"/>
            <a:r>
              <a:rPr lang="en-US" dirty="0"/>
              <a:t>Scalability is less of a concern</a:t>
            </a:r>
          </a:p>
          <a:p>
            <a:pPr lvl="1"/>
            <a:r>
              <a:rPr lang="en-US" dirty="0"/>
              <a:t>Limited or no ability to run services at most sites</a:t>
            </a:r>
          </a:p>
          <a:p>
            <a:r>
              <a:rPr lang="en-US" dirty="0"/>
              <a:t>Main requirements are</a:t>
            </a:r>
          </a:p>
          <a:p>
            <a:pPr lvl="1"/>
            <a:r>
              <a:rPr lang="en-US" dirty="0"/>
              <a:t>Flexibility: handle varying workflows</a:t>
            </a:r>
          </a:p>
          <a:p>
            <a:pPr lvl="1"/>
            <a:r>
              <a:rPr lang="en-US" dirty="0"/>
              <a:t>Easy integration: experiments have limited expertise to get their DAQ &amp; processing workflows adapted to the system. They need something easy to plug into</a:t>
            </a:r>
          </a:p>
          <a:p>
            <a:pPr lvl="1"/>
            <a:r>
              <a:rPr lang="en-US" dirty="0"/>
              <a:t>Low experiment workload: again, limited expertise – e.g. data replication will have to be automatic or at least policy based; manual management isn’t going to work.</a:t>
            </a:r>
          </a:p>
          <a:p>
            <a:pPr lvl="1"/>
            <a:r>
              <a:rPr lang="en-US" dirty="0"/>
              <a:t>Low support requirements: we need to support multiple experiments with a small team</a:t>
            </a:r>
          </a:p>
          <a:p>
            <a:pPr lvl="1"/>
            <a:endParaRPr lang="en-US" dirty="0"/>
          </a:p>
        </p:txBody>
      </p:sp>
      <p:sp>
        <p:nvSpPr>
          <p:cNvPr id="3" name="Title 2">
            <a:extLst>
              <a:ext uri="{FF2B5EF4-FFF2-40B4-BE49-F238E27FC236}">
                <a16:creationId xmlns:a16="http://schemas.microsoft.com/office/drawing/2014/main" id="{E5D1ACD9-5440-5842-A275-B810B99DADF7}"/>
              </a:ext>
            </a:extLst>
          </p:cNvPr>
          <p:cNvSpPr>
            <a:spLocks noGrp="1"/>
          </p:cNvSpPr>
          <p:nvPr>
            <p:ph type="title"/>
          </p:nvPr>
        </p:nvSpPr>
        <p:spPr/>
        <p:txBody>
          <a:bodyPr/>
          <a:lstStyle/>
          <a:p>
            <a:r>
              <a:rPr lang="en-US" dirty="0"/>
              <a:t>FIFE experiment requirements</a:t>
            </a:r>
          </a:p>
        </p:txBody>
      </p:sp>
      <p:sp>
        <p:nvSpPr>
          <p:cNvPr id="4" name="Date Placeholder 3">
            <a:extLst>
              <a:ext uri="{FF2B5EF4-FFF2-40B4-BE49-F238E27FC236}">
                <a16:creationId xmlns:a16="http://schemas.microsoft.com/office/drawing/2014/main" id="{C4145A71-0FA5-354A-89A0-567AE022BD01}"/>
              </a:ext>
            </a:extLst>
          </p:cNvPr>
          <p:cNvSpPr>
            <a:spLocks noGrp="1"/>
          </p:cNvSpPr>
          <p:nvPr>
            <p:ph type="dt" sz="half" idx="2"/>
          </p:nvPr>
        </p:nvSpPr>
        <p:spPr/>
        <p:txBody>
          <a:bodyPr/>
          <a:lstStyle/>
          <a:p>
            <a:pPr>
              <a:defRPr/>
            </a:pPr>
            <a:r>
              <a:rPr lang="en-US"/>
              <a:t>2/Mar/18</a:t>
            </a:r>
            <a:endParaRPr lang="en-US" dirty="0"/>
          </a:p>
        </p:txBody>
      </p:sp>
      <p:sp>
        <p:nvSpPr>
          <p:cNvPr id="5" name="Footer Placeholder 4">
            <a:extLst>
              <a:ext uri="{FF2B5EF4-FFF2-40B4-BE49-F238E27FC236}">
                <a16:creationId xmlns:a16="http://schemas.microsoft.com/office/drawing/2014/main" id="{4D2DC6F5-F135-A842-AFDF-C2DA4226F0F6}"/>
              </a:ext>
            </a:extLst>
          </p:cNvPr>
          <p:cNvSpPr>
            <a:spLocks noGrp="1"/>
          </p:cNvSpPr>
          <p:nvPr>
            <p:ph type="ftr" sz="quarter" idx="3"/>
          </p:nvPr>
        </p:nvSpPr>
        <p:spPr/>
        <p:txBody>
          <a:bodyPr/>
          <a:lstStyle/>
          <a:p>
            <a:pPr>
              <a:defRPr/>
            </a:pPr>
            <a:r>
              <a:rPr lang="en-US"/>
              <a:t>Robert Illingworth | Data Management for DUNE and FIFE</a:t>
            </a:r>
            <a:endParaRPr lang="en-US" b="1" dirty="0"/>
          </a:p>
        </p:txBody>
      </p:sp>
      <p:sp>
        <p:nvSpPr>
          <p:cNvPr id="6" name="Slide Number Placeholder 5">
            <a:extLst>
              <a:ext uri="{FF2B5EF4-FFF2-40B4-BE49-F238E27FC236}">
                <a16:creationId xmlns:a16="http://schemas.microsoft.com/office/drawing/2014/main" id="{01F7E783-5CAB-034E-8C6A-3197873EF364}"/>
              </a:ext>
            </a:extLst>
          </p:cNvPr>
          <p:cNvSpPr>
            <a:spLocks noGrp="1"/>
          </p:cNvSpPr>
          <p:nvPr>
            <p:ph type="sldNum" sz="quarter" idx="4"/>
          </p:nvPr>
        </p:nvSpPr>
        <p:spPr/>
        <p:txBody>
          <a:bodyPr/>
          <a:lstStyle/>
          <a:p>
            <a:pPr>
              <a:defRPr/>
            </a:pPr>
            <a:fld id="{148C009B-CB69-E04A-B9B3-34B26D69E9CF}" type="slidenum">
              <a:rPr lang="en-US" smtClean="0"/>
              <a:pPr>
                <a:defRPr/>
              </a:pPr>
              <a:t>9</a:t>
            </a:fld>
            <a:endParaRPr lang="en-US" dirty="0"/>
          </a:p>
        </p:txBody>
      </p:sp>
    </p:spTree>
    <p:extLst>
      <p:ext uri="{BB962C8B-B14F-4D97-AF65-F5344CB8AC3E}">
        <p14:creationId xmlns:p14="http://schemas.microsoft.com/office/powerpoint/2010/main" val="3545708963"/>
      </p:ext>
    </p:extLst>
  </p:cSld>
  <p:clrMapOvr>
    <a:masterClrMapping/>
  </p:clrMapOvr>
</p:sld>
</file>

<file path=ppt/theme/theme1.xml><?xml version="1.0" encoding="utf-8"?>
<a:theme xmlns:a="http://schemas.openxmlformats.org/drawingml/2006/main" name="Fermilab_PPT_090915">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Fermilab_PPT_090915</Template>
  <TotalTime>1356</TotalTime>
  <Words>1104</Words>
  <Application>Microsoft Macintosh PowerPoint</Application>
  <PresentationFormat>On-screen Show (16:9)</PresentationFormat>
  <Paragraphs>136</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ＭＳ Ｐゴシック</vt:lpstr>
      <vt:lpstr>Arial</vt:lpstr>
      <vt:lpstr>Calibri</vt:lpstr>
      <vt:lpstr>Geneva</vt:lpstr>
      <vt:lpstr>Helvetica</vt:lpstr>
      <vt:lpstr>Fermilab_PPT_090915</vt:lpstr>
      <vt:lpstr>PowerPoint Presentation</vt:lpstr>
      <vt:lpstr>Definitions</vt:lpstr>
      <vt:lpstr>Definitions</vt:lpstr>
      <vt:lpstr>DUNE and FIFE current DM status</vt:lpstr>
      <vt:lpstr>DUNE and FIFE current DM usage </vt:lpstr>
      <vt:lpstr>Common requirements</vt:lpstr>
      <vt:lpstr>Common requirements</vt:lpstr>
      <vt:lpstr>DUNE requirements </vt:lpstr>
      <vt:lpstr>FIFE experiment requirements</vt:lpstr>
      <vt:lpstr>Unusual (for HEP) workflows</vt:lpstr>
      <vt:lpstr>Plans</vt:lpstr>
      <vt:lpstr>Final thoughts</vt:lpstr>
    </vt:vector>
  </TitlesOfParts>
  <Company/>
  <LinksUpToDate>false</LinksUpToDate>
  <SharedDoc>false</SharedDoc>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 A Illingworth</dc:creator>
  <cp:lastModifiedBy>Robert A Illingworth</cp:lastModifiedBy>
  <cp:revision>6</cp:revision>
  <cp:lastPrinted>2014-01-20T19:40:21Z</cp:lastPrinted>
  <dcterms:created xsi:type="dcterms:W3CDTF">2018-03-01T09:20:17Z</dcterms:created>
  <dcterms:modified xsi:type="dcterms:W3CDTF">2018-03-02T07:56:57Z</dcterms:modified>
</cp:coreProperties>
</file>