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6"/>
  </p:notesMasterIdLst>
  <p:handoutMasterIdLst>
    <p:handoutMasterId r:id="rId17"/>
  </p:handoutMasterIdLst>
  <p:sldIdLst>
    <p:sldId id="259" r:id="rId2"/>
    <p:sldId id="260" r:id="rId3"/>
    <p:sldId id="261" r:id="rId4"/>
    <p:sldId id="262" r:id="rId5"/>
    <p:sldId id="263" r:id="rId6"/>
    <p:sldId id="265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1CFF"/>
    <a:srgbClr val="6E0A49"/>
    <a:srgbClr val="0055A0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64" autoAdjust="0"/>
    <p:restoredTop sz="94605"/>
  </p:normalViewPr>
  <p:slideViewPr>
    <p:cSldViewPr snapToGrid="0" snapToObjects="1">
      <p:cViewPr>
        <p:scale>
          <a:sx n="135" d="100"/>
          <a:sy n="135" d="100"/>
        </p:scale>
        <p:origin x="1928" y="10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10/30/17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10/30/17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516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606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4" Type="http://schemas.openxmlformats.org/officeDocument/2006/relationships/image" Target="../media/image27.tif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13.tif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tiff"/><Relationship Id="rId3" Type="http://schemas.openxmlformats.org/officeDocument/2006/relationships/image" Target="../media/image32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13.tiff"/><Relationship Id="rId5" Type="http://schemas.openxmlformats.org/officeDocument/2006/relationships/image" Target="../media/image35.png"/><Relationship Id="rId6" Type="http://schemas.openxmlformats.org/officeDocument/2006/relationships/image" Target="../media/image36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8.tiff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Relationship Id="rId3" Type="http://schemas.openxmlformats.org/officeDocument/2006/relationships/image" Target="../media/image13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3.tiff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13.tif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13.tif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in the PSB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6593" y="150518"/>
            <a:ext cx="1999673" cy="208617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2325" y="156421"/>
            <a:ext cx="1993908" cy="2080269"/>
          </a:xfrm>
          <a:prstGeom prst="rect">
            <a:avLst/>
          </a:prstGeom>
          <a:ln w="28575">
            <a:solidFill>
              <a:srgbClr val="041CFF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b="24251"/>
          <a:stretch/>
        </p:blipFill>
        <p:spPr>
          <a:xfrm>
            <a:off x="1266496" y="2818875"/>
            <a:ext cx="6800193" cy="353320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2" name="Straight Connector 11"/>
          <p:cNvCxnSpPr>
            <a:endCxn id="7" idx="2"/>
          </p:cNvCxnSpPr>
          <p:nvPr/>
        </p:nvCxnSpPr>
        <p:spPr>
          <a:xfrm flipV="1">
            <a:off x="2063225" y="2236690"/>
            <a:ext cx="3603205" cy="841361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8" idx="2"/>
          </p:cNvCxnSpPr>
          <p:nvPr/>
        </p:nvCxnSpPr>
        <p:spPr>
          <a:xfrm flipV="1">
            <a:off x="2557212" y="2236690"/>
            <a:ext cx="5412067" cy="841361"/>
          </a:xfrm>
          <a:prstGeom prst="line">
            <a:avLst/>
          </a:prstGeom>
          <a:ln>
            <a:solidFill>
              <a:srgbClr val="041CFF"/>
            </a:solidFill>
            <a:headEnd type="oval"/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83487" y="1088018"/>
            <a:ext cx="39209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next examples we will consider the operational cycles 8b4e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PSB&gt;LHC3&gt;8b4e_BCS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PS&gt;MD8&gt; LHC25#32b_BCS_8b4e</a:t>
            </a:r>
          </a:p>
        </p:txBody>
      </p:sp>
      <p:cxnSp>
        <p:nvCxnSpPr>
          <p:cNvPr id="29" name="Straight Connector 28"/>
          <p:cNvCxnSpPr>
            <a:stCxn id="36" idx="1"/>
          </p:cNvCxnSpPr>
          <p:nvPr/>
        </p:nvCxnSpPr>
        <p:spPr>
          <a:xfrm flipH="1">
            <a:off x="4983645" y="4744548"/>
            <a:ext cx="843638" cy="130268"/>
          </a:xfrm>
          <a:prstGeom prst="line">
            <a:avLst/>
          </a:prstGeom>
          <a:ln>
            <a:solidFill>
              <a:srgbClr val="FF0000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38" idx="1"/>
          </p:cNvCxnSpPr>
          <p:nvPr/>
        </p:nvCxnSpPr>
        <p:spPr>
          <a:xfrm flipH="1">
            <a:off x="5405464" y="5267404"/>
            <a:ext cx="881012" cy="16250"/>
          </a:xfrm>
          <a:prstGeom prst="line">
            <a:avLst/>
          </a:prstGeom>
          <a:ln>
            <a:solidFill>
              <a:srgbClr val="041CFF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43" idx="1"/>
          </p:cNvCxnSpPr>
          <p:nvPr/>
        </p:nvCxnSpPr>
        <p:spPr>
          <a:xfrm flipH="1">
            <a:off x="6025414" y="5746892"/>
            <a:ext cx="685854" cy="71759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827283" y="4559882"/>
            <a:ext cx="396262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baseline="-25000" dirty="0" err="1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endParaRPr lang="en-US" baseline="-25000" dirty="0">
              <a:solidFill>
                <a:srgbClr val="FF0000"/>
              </a:solid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86476" y="5082738"/>
            <a:ext cx="42191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41C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baseline="-25000" dirty="0" err="1">
                <a:solidFill>
                  <a:srgbClr val="041CFF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endParaRPr lang="en-US" baseline="-25000" dirty="0">
              <a:solidFill>
                <a:srgbClr val="041C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425773" y="3967488"/>
            <a:ext cx="141481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/>
              <a:t>WS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β</a:t>
            </a:r>
            <a:r>
              <a:rPr lang="en-US" dirty="0"/>
              <a:t> ⊗ </a:t>
            </a:r>
            <a:r>
              <a:rPr lang="en-US" dirty="0" err="1" smtClean="0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 smtClean="0">
                <a:solidFill>
                  <a:srgbClr val="041CFF"/>
                </a:solidFill>
              </a:rPr>
              <a:t>D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711268" y="5562226"/>
            <a:ext cx="559769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baseline="-25000" dirty="0" err="1" smtClean="0">
                <a:latin typeface="Arial" charset="0"/>
                <a:ea typeface="Arial" charset="0"/>
                <a:cs typeface="Arial" charset="0"/>
              </a:rPr>
              <a:t>WS</a:t>
            </a:r>
            <a:endParaRPr lang="en-US" baseline="-25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595017" y="2818875"/>
            <a:ext cx="1771575" cy="369332"/>
          </a:xfrm>
          <a:prstGeom prst="rect">
            <a:avLst/>
          </a:prstGeom>
          <a:solidFill>
            <a:schemeClr val="bg1"/>
          </a:solidFill>
          <a:ln>
            <a:solidFill>
              <a:srgbClr val="041CFF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41CFF"/>
                </a:solidFill>
              </a:rPr>
              <a:t>PSB at extraction</a:t>
            </a:r>
            <a:endParaRPr lang="en-US" dirty="0">
              <a:solidFill>
                <a:srgbClr val="041CFF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266496" y="4052380"/>
            <a:ext cx="1688372" cy="348686"/>
          </a:xfrm>
          <a:prstGeom prst="rect">
            <a:avLst/>
          </a:prstGeom>
          <a:noFill/>
          <a:ln w="38100">
            <a:solidFill>
              <a:srgbClr val="041C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12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in the PSB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951" y="846240"/>
            <a:ext cx="5949165" cy="32574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996" y="4103652"/>
            <a:ext cx="4782645" cy="21937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7995" y="5027358"/>
            <a:ext cx="4051300" cy="17653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5048958" y="5478386"/>
            <a:ext cx="1168962" cy="446926"/>
          </a:xfrm>
          <a:prstGeom prst="rect">
            <a:avLst/>
          </a:prstGeom>
          <a:noFill/>
          <a:ln w="38100">
            <a:solidFill>
              <a:srgbClr val="041C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143614" y="6060642"/>
            <a:ext cx="1491271" cy="369419"/>
          </a:xfrm>
          <a:prstGeom prst="rect">
            <a:avLst/>
          </a:prstGeom>
          <a:noFill/>
          <a:ln w="38100">
            <a:solidFill>
              <a:srgbClr val="041C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310119" y="4267272"/>
            <a:ext cx="2983027" cy="646331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Strong dependence on dispersive profile.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7050" y="3644690"/>
            <a:ext cx="989183" cy="795303"/>
          </a:xfrm>
          <a:prstGeom prst="triangle">
            <a:avLst/>
          </a:prstGeom>
        </p:spPr>
      </p:pic>
    </p:spTree>
    <p:extLst>
      <p:ext uri="{BB962C8B-B14F-4D97-AF65-F5344CB8AC3E}">
        <p14:creationId xmlns:p14="http://schemas.microsoft.com/office/powerpoint/2010/main" val="67406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875" y="1078278"/>
            <a:ext cx="4383359" cy="399484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in the PS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2361" y="2511972"/>
            <a:ext cx="4643872" cy="42322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7370924" y="2340300"/>
            <a:ext cx="1646541" cy="369332"/>
          </a:xfrm>
          <a:prstGeom prst="rect">
            <a:avLst/>
          </a:prstGeom>
          <a:solidFill>
            <a:schemeClr val="bg1"/>
          </a:solidFill>
          <a:ln>
            <a:solidFill>
              <a:srgbClr val="041C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mtClean="0">
                <a:solidFill>
                  <a:srgbClr val="041CFF"/>
                </a:solidFill>
              </a:rPr>
              <a:t>PS at extraction</a:t>
            </a:r>
            <a:endParaRPr lang="en-US" dirty="0">
              <a:solidFill>
                <a:srgbClr val="041C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37876" y="837626"/>
            <a:ext cx="1516313" cy="369332"/>
          </a:xfrm>
          <a:prstGeom prst="rect">
            <a:avLst/>
          </a:prstGeom>
          <a:solidFill>
            <a:schemeClr val="bg1"/>
          </a:solidFill>
          <a:ln>
            <a:solidFill>
              <a:srgbClr val="041C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41CFF"/>
                </a:solidFill>
              </a:rPr>
              <a:t>PS at injection</a:t>
            </a:r>
            <a:endParaRPr lang="en-US" dirty="0">
              <a:solidFill>
                <a:srgbClr val="041CFF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6986971" y="4051537"/>
            <a:ext cx="837646" cy="184666"/>
          </a:xfrm>
          <a:prstGeom prst="line">
            <a:avLst/>
          </a:prstGeom>
          <a:ln>
            <a:solidFill>
              <a:srgbClr val="FF0000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232951" y="4641785"/>
            <a:ext cx="834324" cy="108797"/>
          </a:xfrm>
          <a:prstGeom prst="line">
            <a:avLst/>
          </a:prstGeom>
          <a:ln>
            <a:solidFill>
              <a:srgbClr val="041CFF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693760" y="5073122"/>
            <a:ext cx="732075" cy="130810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824617" y="3866871"/>
            <a:ext cx="396262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baseline="-25000" dirty="0" err="1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endParaRPr lang="en-US" baseline="-25000" dirty="0">
              <a:solidFill>
                <a:srgbClr val="FF0000"/>
              </a:solid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67275" y="4457119"/>
            <a:ext cx="42191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41C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baseline="-25000" dirty="0" err="1">
                <a:solidFill>
                  <a:srgbClr val="041CFF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endParaRPr lang="en-US" baseline="-25000" dirty="0">
              <a:solidFill>
                <a:srgbClr val="041C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25835" y="4888456"/>
            <a:ext cx="559769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baseline="-25000" dirty="0" err="1" smtClean="0">
                <a:latin typeface="Arial" charset="0"/>
                <a:ea typeface="Arial" charset="0"/>
                <a:cs typeface="Arial" charset="0"/>
              </a:rPr>
              <a:t>WS</a:t>
            </a:r>
            <a:endParaRPr lang="en-US" baseline="-250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2642528" y="2456556"/>
            <a:ext cx="837646" cy="184666"/>
          </a:xfrm>
          <a:prstGeom prst="line">
            <a:avLst/>
          </a:prstGeom>
          <a:ln>
            <a:solidFill>
              <a:srgbClr val="FF0000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480174" y="2271890"/>
            <a:ext cx="396262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baseline="-25000" dirty="0" err="1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endParaRPr lang="en-US" baseline="-25000" dirty="0">
              <a:solidFill>
                <a:srgbClr val="FF0000"/>
              </a:solidFill>
              <a:latin typeface="Symbol" charset="2"/>
              <a:ea typeface="Symbol" charset="2"/>
              <a:cs typeface="Symbol" charset="2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2963663" y="2870621"/>
            <a:ext cx="834324" cy="108797"/>
          </a:xfrm>
          <a:prstGeom prst="line">
            <a:avLst/>
          </a:prstGeom>
          <a:ln>
            <a:solidFill>
              <a:srgbClr val="041CFF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97987" y="2685955"/>
            <a:ext cx="42191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41C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baseline="-25000" dirty="0" err="1">
                <a:solidFill>
                  <a:srgbClr val="041CFF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endParaRPr lang="en-US" baseline="-25000" dirty="0">
              <a:solidFill>
                <a:srgbClr val="041CFF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7" name="Straight Connector 26"/>
          <p:cNvCxnSpPr>
            <a:stCxn id="28" idx="1"/>
          </p:cNvCxnSpPr>
          <p:nvPr/>
        </p:nvCxnSpPr>
        <p:spPr>
          <a:xfrm flipH="1">
            <a:off x="3291031" y="3320108"/>
            <a:ext cx="420329" cy="101451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711360" y="3135442"/>
            <a:ext cx="559769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baseline="-25000" dirty="0" err="1" smtClean="0">
                <a:latin typeface="Arial" charset="0"/>
                <a:ea typeface="Arial" charset="0"/>
                <a:cs typeface="Arial" charset="0"/>
              </a:rPr>
              <a:t>WS</a:t>
            </a:r>
            <a:endParaRPr lang="en-US" baseline="-25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93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in the PS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49" y="1111192"/>
            <a:ext cx="4800496" cy="26607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8932" y="3682712"/>
            <a:ext cx="5570483" cy="31432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9053" y="720070"/>
            <a:ext cx="989183" cy="795303"/>
          </a:xfrm>
          <a:prstGeom prst="triangle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31390" y="1579840"/>
            <a:ext cx="2983027" cy="646331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Strong dependence on dispersive profile.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929116"/>
            <a:ext cx="3459638" cy="6717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3" y="4574525"/>
            <a:ext cx="3491989" cy="17459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2267295" y="1022292"/>
            <a:ext cx="1516313" cy="369332"/>
          </a:xfrm>
          <a:prstGeom prst="rect">
            <a:avLst/>
          </a:prstGeom>
          <a:solidFill>
            <a:schemeClr val="bg1"/>
          </a:solidFill>
          <a:ln>
            <a:solidFill>
              <a:srgbClr val="041C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41CFF"/>
                </a:solidFill>
              </a:rPr>
              <a:t>PS at injection</a:t>
            </a:r>
            <a:endParaRPr lang="en-US" dirty="0">
              <a:solidFill>
                <a:srgbClr val="041C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32992" y="3559784"/>
            <a:ext cx="1646541" cy="369332"/>
          </a:xfrm>
          <a:prstGeom prst="rect">
            <a:avLst/>
          </a:prstGeom>
          <a:solidFill>
            <a:schemeClr val="bg1"/>
          </a:solidFill>
          <a:ln>
            <a:solidFill>
              <a:srgbClr val="041C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41CFF"/>
                </a:solidFill>
              </a:rPr>
              <a:t>PS at extraction</a:t>
            </a:r>
            <a:endParaRPr lang="en-US" dirty="0">
              <a:solidFill>
                <a:srgbClr val="041C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54704" y="6258782"/>
            <a:ext cx="1941494" cy="369332"/>
          </a:xfrm>
          <a:prstGeom prst="rect">
            <a:avLst/>
          </a:prstGeom>
          <a:solidFill>
            <a:schemeClr val="bg1"/>
          </a:solidFill>
          <a:ln>
            <a:solidFill>
              <a:srgbClr val="041C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41CFF"/>
                </a:solidFill>
              </a:rPr>
              <a:t>PS </a:t>
            </a:r>
            <a:r>
              <a:rPr lang="en-US" dirty="0" err="1" smtClean="0">
                <a:solidFill>
                  <a:srgbClr val="041CFF"/>
                </a:solidFill>
              </a:rPr>
              <a:t>D</a:t>
            </a:r>
            <a:r>
              <a:rPr lang="en-US" baseline="-25000" dirty="0" err="1" smtClean="0">
                <a:solidFill>
                  <a:srgbClr val="041CFF"/>
                </a:solidFill>
              </a:rPr>
              <a:t>x</a:t>
            </a:r>
            <a:r>
              <a:rPr lang="en-US" dirty="0" smtClean="0">
                <a:solidFill>
                  <a:srgbClr val="041CFF"/>
                </a:solidFill>
              </a:rPr>
              <a:t> at extraction</a:t>
            </a:r>
            <a:endParaRPr lang="en-US" dirty="0">
              <a:solidFill>
                <a:srgbClr val="041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84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0830" y="1112363"/>
            <a:ext cx="899317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Different approaches to solve the deconvolution problem to get </a:t>
            </a:r>
            <a:r>
              <a:rPr lang="en-US" sz="2400" dirty="0" err="1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sz="2400" baseline="-25000" dirty="0" err="1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400" dirty="0" smtClean="0"/>
              <a:t>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As planned, a GUI interface has been prepared to ease the new (</a:t>
            </a:r>
            <a:r>
              <a:rPr lang="en-US" sz="2400" u="sng" dirty="0" smtClean="0"/>
              <a:t>more general</a:t>
            </a:r>
            <a:r>
              <a:rPr lang="en-US" sz="2400" dirty="0" smtClean="0"/>
              <a:t>) approach. 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/>
              <a:t>CALS logging still missing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/>
              <a:t>Tab to consider the effect of the dispersion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In the regime of the present beam/optics the dispersive contribution to the WS profile is VERY important (sometime dominant). This will even get worse for LIU beams.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In this regime, an error in the dispersive profile will result in a significant error in the H emittance computation.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Can we improve the accuracy of the measurement of the  dispersion at WS?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How can we improve the situation? Can we reduce the </a:t>
            </a:r>
            <a:r>
              <a:rPr lang="en-US" sz="2400" dirty="0" err="1" smtClean="0"/>
              <a:t>DeltaP</a:t>
            </a:r>
            <a:r>
              <a:rPr lang="en-US" sz="2400" dirty="0" smtClean="0"/>
              <a:t>/P during the WS measurement at PS top energy?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5883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De-convolution algorithm to properly remove dispersive profile for emittance </a:t>
            </a:r>
            <a:r>
              <a:rPr lang="en-US" dirty="0" smtClean="0"/>
              <a:t>calculations</a:t>
            </a:r>
            <a:r>
              <a:rPr lang="en-US" b="0" dirty="0"/>
              <a:t/>
            </a:r>
            <a:br>
              <a:rPr lang="en-US" b="0" dirty="0"/>
            </a:br>
            <a:r>
              <a:rPr lang="en-US" b="0" dirty="0"/>
              <a:t/>
            </a:r>
            <a:br>
              <a:rPr lang="en-US" b="0" dirty="0"/>
            </a:br>
            <a:endParaRPr lang="en-US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 Sterbini and J. F. </a:t>
            </a:r>
            <a:r>
              <a:rPr lang="en-US" dirty="0" err="1" smtClean="0"/>
              <a:t>Comblin</a:t>
            </a:r>
            <a:endParaRPr lang="en-US" dirty="0" smtClean="0"/>
          </a:p>
          <a:p>
            <a:r>
              <a:rPr lang="en-US" dirty="0" smtClean="0"/>
              <a:t>Special thanks to A. Oeftiger, A. Huschauer, H. Bartosik, B. </a:t>
            </a:r>
            <a:r>
              <a:rPr lang="en-US" dirty="0" err="1" smtClean="0"/>
              <a:t>Mikulec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deconvolution problem and beam </a:t>
            </a:r>
            <a:r>
              <a:rPr lang="en-US" dirty="0" smtClean="0"/>
              <a:t>emittance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60"/>
            <a:ext cx="8763034" cy="1413759"/>
          </a:xfrm>
        </p:spPr>
        <p:txBody>
          <a:bodyPr>
            <a:normAutofit/>
          </a:bodyPr>
          <a:lstStyle/>
          <a:p>
            <a:r>
              <a:rPr lang="en-US" dirty="0"/>
              <a:t>By using the Wire Scanner (WS) we can measure the transverse </a:t>
            </a:r>
            <a:r>
              <a:rPr lang="en-US" dirty="0" smtClean="0"/>
              <a:t>profile of </a:t>
            </a:r>
            <a:r>
              <a:rPr lang="en-US" dirty="0"/>
              <a:t>a beam, </a:t>
            </a:r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 smtClean="0"/>
              <a:t>WS</a:t>
            </a:r>
            <a:r>
              <a:rPr lang="en-US" dirty="0" smtClean="0"/>
              <a:t>, i.e., </a:t>
            </a:r>
            <a:r>
              <a:rPr lang="en-US" dirty="0"/>
              <a:t>the convolution of the </a:t>
            </a:r>
            <a:r>
              <a:rPr lang="en-US" dirty="0" err="1" smtClean="0"/>
              <a:t>betatronic</a:t>
            </a:r>
            <a:r>
              <a:rPr lang="en-US" dirty="0" smtClean="0"/>
              <a:t> profile </a:t>
            </a:r>
            <a:r>
              <a:rPr lang="en-US" dirty="0" err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β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and the dispersive </a:t>
            </a:r>
            <a:r>
              <a:rPr lang="en-US" dirty="0" smtClean="0"/>
              <a:t>profile </a:t>
            </a:r>
            <a:r>
              <a:rPr lang="en-US" dirty="0" err="1" smtClean="0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 smtClean="0">
                <a:solidFill>
                  <a:srgbClr val="041CFF"/>
                </a:solidFill>
              </a:rPr>
              <a:t>D</a:t>
            </a:r>
            <a:endParaRPr lang="en-US" dirty="0" smtClean="0"/>
          </a:p>
          <a:p>
            <a:pPr algn="ctr"/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/>
              <a:t>WS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β</a:t>
            </a:r>
            <a:r>
              <a:rPr lang="en-US" dirty="0"/>
              <a:t> ⊗ </a:t>
            </a:r>
            <a:r>
              <a:rPr lang="en-US" dirty="0" err="1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>
                <a:solidFill>
                  <a:srgbClr val="041CFF"/>
                </a:solidFill>
              </a:rPr>
              <a:t>D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2099" y="6152152"/>
            <a:ext cx="92104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We present </a:t>
            </a:r>
            <a:r>
              <a:rPr lang="en-US" dirty="0"/>
              <a:t>some details of the various deconvolutions algorithms</a:t>
            </a:r>
            <a:r>
              <a:rPr lang="en-US" dirty="0" smtClean="0"/>
              <a:t>.</a:t>
            </a:r>
            <a:endParaRPr lang="en-US" sz="1400" dirty="0" smtClean="0"/>
          </a:p>
          <a:p>
            <a:r>
              <a:rPr lang="en-US" sz="1400" dirty="0" smtClean="0"/>
              <a:t>For more details /</a:t>
            </a:r>
            <a:r>
              <a:rPr lang="en-US" sz="1400" dirty="0" err="1" smtClean="0"/>
              <a:t>eos</a:t>
            </a:r>
            <a:r>
              <a:rPr lang="en-US" sz="1400" dirty="0" smtClean="0"/>
              <a:t>/user/s/</a:t>
            </a:r>
            <a:r>
              <a:rPr lang="en-US" sz="1400" dirty="0" err="1" smtClean="0"/>
              <a:t>sterbini</a:t>
            </a:r>
            <a:r>
              <a:rPr lang="en-US" sz="1400" dirty="0" smtClean="0"/>
              <a:t>/MD_ANALYSIS/2017/PS/</a:t>
            </a:r>
            <a:r>
              <a:rPr lang="en-US" sz="1400" dirty="0" err="1" smtClean="0"/>
              <a:t>Deconvolution.ipynb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00" y="2996048"/>
            <a:ext cx="3208215" cy="278848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8018" y="2990988"/>
            <a:ext cx="2761890" cy="2799269"/>
          </a:xfrm>
          <a:prstGeom prst="rect">
            <a:avLst/>
          </a:prstGeom>
          <a:ln w="57150">
            <a:solidFill>
              <a:srgbClr val="041CFF"/>
            </a:solidFill>
          </a:ln>
        </p:spPr>
      </p:pic>
      <p:cxnSp>
        <p:nvCxnSpPr>
          <p:cNvPr id="8" name="Straight Connector 7"/>
          <p:cNvCxnSpPr>
            <a:stCxn id="5" idx="0"/>
          </p:cNvCxnSpPr>
          <p:nvPr/>
        </p:nvCxnSpPr>
        <p:spPr>
          <a:xfrm flipV="1">
            <a:off x="1807308" y="2520035"/>
            <a:ext cx="1938074" cy="476013"/>
          </a:xfrm>
          <a:prstGeom prst="line">
            <a:avLst/>
          </a:prstGeom>
          <a:ln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6" idx="0"/>
          </p:cNvCxnSpPr>
          <p:nvPr/>
        </p:nvCxnSpPr>
        <p:spPr>
          <a:xfrm flipH="1" flipV="1">
            <a:off x="5442509" y="2520035"/>
            <a:ext cx="1816454" cy="470953"/>
          </a:xfrm>
          <a:prstGeom prst="line">
            <a:avLst/>
          </a:prstGeom>
          <a:ln>
            <a:solidFill>
              <a:srgbClr val="041CFF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21" idx="0"/>
            <a:endCxn id="3" idx="2"/>
          </p:cNvCxnSpPr>
          <p:nvPr/>
        </p:nvCxnSpPr>
        <p:spPr>
          <a:xfrm flipH="1" flipV="1">
            <a:off x="4584717" y="2668819"/>
            <a:ext cx="6" cy="1141502"/>
          </a:xfrm>
          <a:prstGeom prst="line">
            <a:avLst/>
          </a:prstGeom>
          <a:ln>
            <a:solidFill>
              <a:srgbClr val="FF0000"/>
            </a:solidFill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834579" y="3847795"/>
            <a:ext cx="753466" cy="1426464"/>
          </a:xfrm>
          <a:prstGeom prst="rect">
            <a:avLst/>
          </a:prstGeom>
          <a:noFill/>
          <a:ln w="57150">
            <a:solidFill>
              <a:srgbClr val="041C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3032" y="3540534"/>
            <a:ext cx="770026" cy="444663"/>
          </a:xfrm>
          <a:prstGeom prst="rect">
            <a:avLst/>
          </a:prstGeom>
          <a:solidFill>
            <a:schemeClr val="bg1"/>
          </a:solidFill>
          <a:ln w="38100">
            <a:solidFill>
              <a:srgbClr val="041CFF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3557487" y="3810321"/>
            <a:ext cx="2054472" cy="120032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our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UNKNOWN,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needed to compute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beam emittance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deconvolution problem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199" y="1172998"/>
            <a:ext cx="8763034" cy="97767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deconvolution it is a typical system identification problem (get input from output, get </a:t>
            </a:r>
            <a:r>
              <a:rPr lang="en-US" dirty="0"/>
              <a:t>i</a:t>
            </a:r>
            <a:r>
              <a:rPr lang="en-US" dirty="0" smtClean="0"/>
              <a:t>mpulsive response of the system</a:t>
            </a:r>
            <a:r>
              <a:rPr lang="mr-IN" dirty="0" smtClean="0"/>
              <a:t>…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r>
              <a:rPr lang="en-US" dirty="0" smtClean="0"/>
              <a:t>It is an </a:t>
            </a:r>
            <a:r>
              <a:rPr lang="en-US" dirty="0" smtClean="0">
                <a:solidFill>
                  <a:srgbClr val="FF0000"/>
                </a:solidFill>
              </a:rPr>
              <a:t>ill-posed problem </a:t>
            </a:r>
            <a:r>
              <a:rPr lang="en-US" dirty="0" smtClean="0"/>
              <a:t>difficult to solve in presence of noise.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99" y="2301376"/>
            <a:ext cx="5660158" cy="23426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03199" y="4826675"/>
            <a:ext cx="9021268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On can attack the problem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by introducing working hypotheses on the </a:t>
            </a:r>
            <a:r>
              <a:rPr lang="en-US" u="sng" dirty="0" smtClean="0"/>
              <a:t>two</a:t>
            </a:r>
            <a:r>
              <a:rPr lang="en-US" dirty="0" smtClean="0"/>
              <a:t> profiles</a:t>
            </a:r>
            <a:r>
              <a:rPr lang="en-US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en-US" dirty="0" smtClean="0"/>
              <a:t>(</a:t>
            </a:r>
            <a:r>
              <a:rPr lang="en-US" dirty="0" err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β</a:t>
            </a:r>
            <a:r>
              <a:rPr lang="en-US" dirty="0"/>
              <a:t> and </a:t>
            </a:r>
            <a:r>
              <a:rPr lang="en-US" dirty="0" err="1" smtClean="0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 smtClean="0">
                <a:solidFill>
                  <a:srgbClr val="041CFF"/>
                </a:solidFill>
              </a:rPr>
              <a:t>D</a:t>
            </a:r>
            <a:r>
              <a:rPr lang="en-US" baseline="-25000" dirty="0" smtClean="0">
                <a:solidFill>
                  <a:srgbClr val="041CFF"/>
                </a:solidFill>
              </a:rPr>
              <a:t> </a:t>
            </a:r>
            <a:r>
              <a:rPr lang="en-US" dirty="0" smtClean="0"/>
              <a:t>are Gaussian, </a:t>
            </a:r>
            <a:r>
              <a:rPr lang="en-US" dirty="0" smtClean="0">
                <a:solidFill>
                  <a:srgbClr val="00B050"/>
                </a:solidFill>
              </a:rPr>
              <a:t>present approach, trivial deconvolution</a:t>
            </a:r>
            <a:r>
              <a:rPr lang="en-US" dirty="0" smtClean="0"/>
              <a:t>),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in frequency-domain (</a:t>
            </a:r>
            <a:r>
              <a:rPr lang="en-US" dirty="0" smtClean="0">
                <a:solidFill>
                  <a:srgbClr val="FF0000"/>
                </a:solidFill>
              </a:rPr>
              <a:t>difficult</a:t>
            </a:r>
            <a:r>
              <a:rPr lang="en-US" dirty="0" smtClean="0"/>
              <a:t>),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in time-domain (</a:t>
            </a:r>
            <a:r>
              <a:rPr lang="en-US" dirty="0">
                <a:solidFill>
                  <a:srgbClr val="FF0000"/>
                </a:solidFill>
              </a:rPr>
              <a:t>difficult</a:t>
            </a:r>
            <a:r>
              <a:rPr lang="en-US" dirty="0" smtClean="0"/>
              <a:t>),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by introducing a working </a:t>
            </a:r>
            <a:r>
              <a:rPr lang="en-US" dirty="0"/>
              <a:t>hypothesis on </a:t>
            </a:r>
            <a:r>
              <a:rPr lang="en-US" u="sng" dirty="0" smtClean="0"/>
              <a:t>one</a:t>
            </a:r>
            <a:r>
              <a:rPr lang="en-US" dirty="0" smtClean="0"/>
              <a:t> profile (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β </a:t>
            </a:r>
            <a:r>
              <a:rPr lang="en-US" dirty="0" smtClean="0"/>
              <a:t>is Gaussian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, </a:t>
            </a:r>
            <a:r>
              <a:rPr lang="en-US" dirty="0" smtClean="0">
                <a:solidFill>
                  <a:srgbClr val="00B050"/>
                </a:solidFill>
              </a:rPr>
              <a:t>approach proposed by A. Oeftiger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b="70733"/>
          <a:stretch/>
        </p:blipFill>
        <p:spPr>
          <a:xfrm>
            <a:off x="5361165" y="3585850"/>
            <a:ext cx="3685536" cy="15265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7631891" y="89972"/>
            <a:ext cx="141481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/>
              <a:t>WS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β</a:t>
            </a:r>
            <a:r>
              <a:rPr lang="en-US" dirty="0"/>
              <a:t> ⊗ </a:t>
            </a:r>
            <a:r>
              <a:rPr lang="en-US" dirty="0" err="1" smtClean="0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 smtClean="0">
                <a:solidFill>
                  <a:srgbClr val="041CFF"/>
                </a:solidFill>
              </a:rPr>
              <a:t>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4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</a:t>
            </a:r>
            <a:r>
              <a:rPr lang="en-US" dirty="0" smtClean="0"/>
              <a:t>. </a:t>
            </a:r>
            <a:r>
              <a:rPr lang="en-US" dirty="0"/>
              <a:t>Assuming </a:t>
            </a:r>
            <a:r>
              <a:rPr lang="en-US" dirty="0" err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β</a:t>
            </a:r>
            <a:r>
              <a:rPr lang="en-US" dirty="0">
                <a:solidFill>
                  <a:schemeClr val="tx1"/>
                </a:solidFill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en-US" dirty="0"/>
              <a:t>and </a:t>
            </a:r>
            <a:r>
              <a:rPr lang="en-US" dirty="0" err="1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baseline="-25000" dirty="0" err="1">
                <a:solidFill>
                  <a:srgbClr val="041CFF"/>
                </a:solidFill>
              </a:rPr>
              <a:t>D</a:t>
            </a:r>
            <a:r>
              <a:rPr lang="en-US" dirty="0"/>
              <a:t> </a:t>
            </a:r>
            <a:r>
              <a:rPr lang="en-US" dirty="0" smtClean="0"/>
              <a:t>Gaussian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6309" y="1080062"/>
            <a:ext cx="89876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222222"/>
                </a:solidFill>
                <a:latin typeface="arial" charset="0"/>
              </a:rPr>
              <a:t> </a:t>
            </a:r>
          </a:p>
          <a:p>
            <a:r>
              <a:rPr lang="en-US" dirty="0" smtClean="0">
                <a:solidFill>
                  <a:srgbClr val="222222"/>
                </a:solidFill>
                <a:latin typeface="arial" charset="0"/>
              </a:rPr>
              <a:t>The</a:t>
            </a:r>
            <a:r>
              <a:rPr lang="en-US" dirty="0">
                <a:solidFill>
                  <a:srgbClr val="222222"/>
                </a:solidFill>
                <a:latin typeface="arial" charset="0"/>
              </a:rPr>
              <a:t> </a:t>
            </a:r>
            <a:r>
              <a:rPr lang="en-US" b="1" dirty="0">
                <a:solidFill>
                  <a:srgbClr val="222222"/>
                </a:solidFill>
                <a:latin typeface="arial" charset="0"/>
              </a:rPr>
              <a:t>convolution of two Gaussian</a:t>
            </a:r>
            <a:r>
              <a:rPr lang="en-US" dirty="0">
                <a:solidFill>
                  <a:srgbClr val="222222"/>
                </a:solidFill>
                <a:latin typeface="arial" charset="0"/>
              </a:rPr>
              <a:t> </a:t>
            </a:r>
            <a:r>
              <a:rPr lang="en-US" dirty="0" smtClean="0">
                <a:solidFill>
                  <a:srgbClr val="222222"/>
                </a:solidFill>
                <a:latin typeface="arial" charset="0"/>
              </a:rPr>
              <a:t>profiles is also </a:t>
            </a:r>
            <a:r>
              <a:rPr lang="en-US" b="1" dirty="0" smtClean="0">
                <a:solidFill>
                  <a:srgbClr val="222222"/>
                </a:solidFill>
                <a:latin typeface="arial" charset="0"/>
              </a:rPr>
              <a:t>Gaussian</a:t>
            </a:r>
            <a:r>
              <a:rPr lang="en-US" dirty="0">
                <a:solidFill>
                  <a:srgbClr val="222222"/>
                </a:solidFill>
                <a:latin typeface="arial" charset="0"/>
              </a:rPr>
              <a:t>, with variance being the </a:t>
            </a:r>
            <a:r>
              <a:rPr lang="en-US" dirty="0" smtClean="0">
                <a:solidFill>
                  <a:srgbClr val="222222"/>
                </a:solidFill>
                <a:latin typeface="arial" charset="0"/>
              </a:rPr>
              <a:t>sum of the </a:t>
            </a:r>
            <a:r>
              <a:rPr lang="en-US" dirty="0">
                <a:solidFill>
                  <a:srgbClr val="222222"/>
                </a:solidFill>
                <a:latin typeface="arial" charset="0"/>
              </a:rPr>
              <a:t>original </a:t>
            </a:r>
            <a:r>
              <a:rPr lang="en-US" dirty="0" smtClean="0">
                <a:solidFill>
                  <a:srgbClr val="222222"/>
                </a:solidFill>
                <a:latin typeface="arial" charset="0"/>
              </a:rPr>
              <a:t>variances. The deconvolution in this case is straight-forward since reduces to an algebraic problem (trivial deconvolution).</a:t>
            </a:r>
          </a:p>
          <a:p>
            <a:endParaRPr lang="en-US" dirty="0" smtClean="0">
              <a:solidFill>
                <a:srgbClr val="222222"/>
              </a:solidFill>
              <a:latin typeface="arial" charset="0"/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aseline="-25000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β</a:t>
            </a:r>
            <a:r>
              <a:rPr lang="en-US" baseline="30000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2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aseline="-25000" dirty="0" smtClean="0">
                <a:latin typeface="Arial" charset="0"/>
                <a:ea typeface="Arial" charset="0"/>
                <a:cs typeface="Arial" charset="0"/>
              </a:rPr>
              <a:t>WS</a:t>
            </a:r>
            <a:r>
              <a:rPr lang="en-US" baseline="30000" dirty="0" smtClean="0">
                <a:latin typeface="Symbol" charset="2"/>
                <a:ea typeface="Symbol" charset="2"/>
                <a:cs typeface="Symbol" charset="2"/>
              </a:rPr>
              <a:t>2</a:t>
            </a:r>
            <a:r>
              <a:rPr lang="en-US" dirty="0" smtClean="0">
                <a:solidFill>
                  <a:srgbClr val="041CFF"/>
                </a:solidFill>
              </a:rPr>
              <a:t> - </a:t>
            </a:r>
            <a:r>
              <a:rPr lang="en-US" dirty="0" smtClean="0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aseline="-25000" dirty="0" smtClean="0">
                <a:solidFill>
                  <a:srgbClr val="041CFF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en-US" baseline="30000" dirty="0" smtClean="0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2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.</a:t>
            </a:r>
          </a:p>
          <a:p>
            <a:pPr algn="ctr"/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consider </a:t>
            </a:r>
            <a:r>
              <a:rPr lang="en-US" dirty="0" smtClean="0"/>
              <a:t>Gaussians </a:t>
            </a:r>
            <a:r>
              <a:rPr lang="en-US" dirty="0"/>
              <a:t>with 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aseline="-25000" dirty="0" err="1">
                <a:latin typeface="Arial" charset="0"/>
                <a:ea typeface="Arial" charset="0"/>
                <a:cs typeface="Arial" charset="0"/>
              </a:rPr>
              <a:t>WS</a:t>
            </a:r>
            <a:r>
              <a:rPr lang="en-US" dirty="0" smtClean="0"/>
              <a:t>=5 mm </a:t>
            </a:r>
            <a:r>
              <a:rPr lang="en-US" dirty="0"/>
              <a:t>and</a:t>
            </a:r>
            <a:r>
              <a:rPr lang="en-US" dirty="0">
                <a:solidFill>
                  <a:srgbClr val="041CFF"/>
                </a:solidFill>
              </a:rPr>
              <a:t> </a:t>
            </a:r>
            <a:r>
              <a:rPr lang="en-US" dirty="0" err="1" smtClean="0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aseline="-25000" dirty="0" err="1" smtClean="0">
                <a:solidFill>
                  <a:srgbClr val="041CFF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en-US" dirty="0" smtClean="0">
                <a:solidFill>
                  <a:srgbClr val="041CFF"/>
                </a:solidFill>
              </a:rPr>
              <a:t>=3 mm </a:t>
            </a:r>
            <a:r>
              <a:rPr lang="en-US" dirty="0"/>
              <a:t>their de-convolution will </a:t>
            </a:r>
            <a:r>
              <a:rPr lang="en-US" dirty="0" smtClean="0"/>
              <a:t>have</a:t>
            </a:r>
            <a:r>
              <a:rPr lang="en-US" dirty="0"/>
              <a:t>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aseline="-25000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β</a:t>
            </a:r>
            <a:r>
              <a:rPr lang="en-US" baseline="30000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=</a:t>
            </a:r>
            <a:r>
              <a:rPr lang="en-US" dirty="0" smtClean="0">
                <a:solidFill>
                  <a:srgbClr val="FF0000"/>
                </a:solidFill>
              </a:rPr>
              <a:t>4 mm</a:t>
            </a:r>
            <a:r>
              <a:rPr lang="en-US" dirty="0" smtClean="0"/>
              <a:t>. </a:t>
            </a:r>
            <a:endParaRPr lang="en-US" dirty="0"/>
          </a:p>
          <a:p>
            <a:pPr algn="ctr"/>
            <a:endParaRPr lang="en-US" dirty="0">
              <a:solidFill>
                <a:srgbClr val="041CFF"/>
              </a:solidFill>
            </a:endParaRPr>
          </a:p>
          <a:p>
            <a:endParaRPr lang="en-US" dirty="0" smtClean="0">
              <a:solidFill>
                <a:srgbClr val="222222"/>
              </a:solidFill>
              <a:latin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779" y="3644209"/>
            <a:ext cx="4919878" cy="321379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767283" y="3907821"/>
            <a:ext cx="141481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/>
              <a:t>WS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β</a:t>
            </a:r>
            <a:r>
              <a:rPr lang="en-US" dirty="0"/>
              <a:t> ⊗ </a:t>
            </a:r>
            <a:r>
              <a:rPr lang="en-US" dirty="0" err="1" smtClean="0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 smtClean="0">
                <a:solidFill>
                  <a:srgbClr val="041CFF"/>
                </a:solidFill>
              </a:rPr>
              <a:t>D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312829" y="4593203"/>
            <a:ext cx="1746339" cy="10248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059168" y="4408536"/>
            <a:ext cx="146706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from the WS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88635" y="5062639"/>
            <a:ext cx="1608134" cy="369332"/>
          </a:xfrm>
          <a:prstGeom prst="rect">
            <a:avLst/>
          </a:prstGeom>
          <a:solidFill>
            <a:schemeClr val="bg1"/>
          </a:solidFill>
          <a:ln>
            <a:solidFill>
              <a:srgbClr val="041CFF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41CFF"/>
                </a:solidFill>
                <a:latin typeface="Arial" charset="0"/>
                <a:ea typeface="Arial" charset="0"/>
                <a:cs typeface="Arial" charset="0"/>
              </a:rPr>
              <a:t>from the </a:t>
            </a:r>
            <a:r>
              <a:rPr lang="en-US" dirty="0" err="1" smtClean="0">
                <a:solidFill>
                  <a:srgbClr val="041CFF"/>
                </a:solidFill>
                <a:latin typeface="Arial" charset="0"/>
                <a:ea typeface="Arial" charset="0"/>
                <a:cs typeface="Arial" charset="0"/>
              </a:rPr>
              <a:t>tomo</a:t>
            </a:r>
            <a:endParaRPr lang="en-US" dirty="0">
              <a:solidFill>
                <a:srgbClr val="041CFF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0" name="Straight Arrow Connector 19"/>
          <p:cNvCxnSpPr>
            <a:endCxn id="19" idx="1"/>
          </p:cNvCxnSpPr>
          <p:nvPr/>
        </p:nvCxnSpPr>
        <p:spPr>
          <a:xfrm flipV="1">
            <a:off x="5312829" y="5247305"/>
            <a:ext cx="1675806" cy="885248"/>
          </a:xfrm>
          <a:prstGeom prst="straightConnector1">
            <a:avLst/>
          </a:prstGeom>
          <a:ln>
            <a:solidFill>
              <a:srgbClr val="041C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2034" y="4777868"/>
            <a:ext cx="538927" cy="433297"/>
          </a:xfrm>
          <a:prstGeom prst="triangle">
            <a:avLst/>
          </a:prstGeom>
        </p:spPr>
      </p:pic>
    </p:spTree>
    <p:extLst>
      <p:ext uri="{BB962C8B-B14F-4D97-AF65-F5344CB8AC3E}">
        <p14:creationId xmlns:p14="http://schemas.microsoft.com/office/powerpoint/2010/main" val="19491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Deconvolution in frequency domain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6308" y="1080061"/>
            <a:ext cx="8987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222222"/>
                </a:solidFill>
                <a:latin typeface="arial" charset="0"/>
              </a:rPr>
              <a:t>No special assumptions.</a:t>
            </a:r>
          </a:p>
          <a:p>
            <a:endParaRPr lang="en-US" dirty="0" smtClean="0">
              <a:solidFill>
                <a:srgbClr val="222222"/>
              </a:solidFill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31891" y="89972"/>
            <a:ext cx="141481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/>
              <a:t>WS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β</a:t>
            </a:r>
            <a:r>
              <a:rPr lang="en-US" dirty="0"/>
              <a:t> ⊗ </a:t>
            </a:r>
            <a:r>
              <a:rPr lang="en-US" dirty="0" err="1" smtClean="0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 smtClean="0">
                <a:solidFill>
                  <a:srgbClr val="041CFF"/>
                </a:solidFill>
              </a:rPr>
              <a:t>D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9429" y="981950"/>
            <a:ext cx="3597272" cy="148888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697" y="1544938"/>
            <a:ext cx="3685536" cy="52157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6340300" y="6364224"/>
            <a:ext cx="1551700" cy="256031"/>
          </a:xfrm>
          <a:prstGeom prst="rect">
            <a:avLst/>
          </a:prstGeom>
          <a:noFill/>
          <a:ln w="38100">
            <a:solidFill>
              <a:srgbClr val="041C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9850" y="1599495"/>
            <a:ext cx="2904321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β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=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IFFT(FFT(</a:t>
            </a:r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 smtClean="0"/>
              <a:t>WS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)/FFT(</a:t>
            </a:r>
            <a:r>
              <a:rPr lang="en-US" dirty="0" err="1" smtClean="0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 smtClean="0">
                <a:solidFill>
                  <a:srgbClr val="041CFF"/>
                </a:solidFill>
              </a:rPr>
              <a:t>D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))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8256" y="1267352"/>
            <a:ext cx="538927" cy="433297"/>
          </a:xfrm>
          <a:prstGeom prst="triangle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-54752" y="2032792"/>
            <a:ext cx="4161935" cy="2696465"/>
            <a:chOff x="-54752" y="2032792"/>
            <a:chExt cx="4161935" cy="269646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54752" y="2032792"/>
              <a:ext cx="4161935" cy="2696465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95712" y="2162358"/>
              <a:ext cx="538927" cy="433297"/>
            </a:xfrm>
            <a:prstGeom prst="triangle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>
            <a:off x="551886" y="3083107"/>
            <a:ext cx="4049727" cy="2624674"/>
            <a:chOff x="588109" y="3188666"/>
            <a:chExt cx="4049727" cy="2624674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8109" y="3188666"/>
              <a:ext cx="4049727" cy="2624674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1287476" y="4152831"/>
              <a:ext cx="1148486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smtClean="0">
                  <a:solidFill>
                    <a:srgbClr val="00B050"/>
                  </a:solidFill>
                </a:rPr>
                <a:t>“Filtered”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069015" y="1599495"/>
            <a:ext cx="46893" cy="996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594" y="3952370"/>
            <a:ext cx="4085473" cy="255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60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64" y="4029972"/>
            <a:ext cx="4286707" cy="27656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</a:t>
            </a:r>
            <a:r>
              <a:rPr lang="en-US" dirty="0" smtClean="0"/>
              <a:t>Deconvolution in time domain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92" y="1397268"/>
            <a:ext cx="3202354" cy="24545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5066" y="1685872"/>
            <a:ext cx="3921203" cy="22541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3645" y="3373896"/>
            <a:ext cx="4105251" cy="30789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5212375" y="5425040"/>
            <a:ext cx="1551700" cy="256031"/>
          </a:xfrm>
          <a:prstGeom prst="rect">
            <a:avLst/>
          </a:prstGeom>
          <a:noFill/>
          <a:ln w="38100">
            <a:solidFill>
              <a:srgbClr val="041C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429496" y="1356904"/>
            <a:ext cx="3160545" cy="369332"/>
          </a:xfrm>
          <a:prstGeom prst="rect">
            <a:avLst/>
          </a:prstGeom>
          <a:solidFill>
            <a:schemeClr val="bg1"/>
          </a:solidFill>
          <a:ln>
            <a:solidFill>
              <a:srgbClr val="041C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41CFF"/>
                </a:solidFill>
              </a:rPr>
              <a:t>Convolution and Toeplitz matrix</a:t>
            </a:r>
            <a:endParaRPr lang="en-US" dirty="0">
              <a:solidFill>
                <a:srgbClr val="041CFF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350853" y="5919224"/>
            <a:ext cx="1506931" cy="0"/>
          </a:xfrm>
          <a:prstGeom prst="line">
            <a:avLst/>
          </a:prstGeom>
          <a:ln>
            <a:solidFill>
              <a:srgbClr val="041C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631891" y="89972"/>
            <a:ext cx="141481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/>
              <a:t>WS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β</a:t>
            </a:r>
            <a:r>
              <a:rPr lang="en-US" dirty="0"/>
              <a:t> ⊗ </a:t>
            </a:r>
            <a:r>
              <a:rPr lang="en-US" dirty="0" err="1" smtClean="0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 smtClean="0">
                <a:solidFill>
                  <a:srgbClr val="041CFF"/>
                </a:solidFill>
              </a:rPr>
              <a:t>D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56308" y="1080061"/>
            <a:ext cx="8987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22222"/>
                </a:solidFill>
                <a:latin typeface="arial" charset="0"/>
              </a:rPr>
              <a:t>No special assumptions.</a:t>
            </a:r>
          </a:p>
          <a:p>
            <a:endParaRPr lang="en-US" dirty="0" smtClean="0">
              <a:solidFill>
                <a:srgbClr val="222222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6308" y="3073014"/>
            <a:ext cx="906131" cy="211512"/>
          </a:xfrm>
          <a:prstGeom prst="rect">
            <a:avLst/>
          </a:prstGeom>
          <a:noFill/>
          <a:ln w="38100">
            <a:solidFill>
              <a:srgbClr val="041C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322571" y="2471838"/>
            <a:ext cx="2893833" cy="211512"/>
          </a:xfrm>
          <a:prstGeom prst="rect">
            <a:avLst/>
          </a:prstGeom>
          <a:noFill/>
          <a:ln w="38100">
            <a:solidFill>
              <a:srgbClr val="041C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316388" y="3095273"/>
            <a:ext cx="1614057" cy="809856"/>
          </a:xfrm>
          <a:prstGeom prst="rect">
            <a:avLst/>
          </a:prstGeom>
          <a:noFill/>
          <a:ln w="38100">
            <a:solidFill>
              <a:srgbClr val="041C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69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4</a:t>
            </a:r>
            <a:r>
              <a:rPr lang="en-US" dirty="0" smtClean="0"/>
              <a:t>. </a:t>
            </a:r>
            <a:r>
              <a:rPr lang="en-US" dirty="0" smtClean="0"/>
              <a:t>Assuming 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β</a:t>
            </a:r>
            <a:r>
              <a:rPr lang="en-US" dirty="0" smtClean="0">
                <a:solidFill>
                  <a:schemeClr val="tx1"/>
                </a:solidFill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en-US" dirty="0"/>
              <a:t>Gaussian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03" y="1140986"/>
            <a:ext cx="2860320" cy="21784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5229"/>
          <a:stretch/>
        </p:blipFill>
        <p:spPr>
          <a:xfrm>
            <a:off x="2945824" y="1419190"/>
            <a:ext cx="6100877" cy="27983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7368544" y="215812"/>
            <a:ext cx="141481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/>
              <a:t>WS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β</a:t>
            </a:r>
            <a:r>
              <a:rPr lang="en-US" dirty="0"/>
              <a:t> ⊗ </a:t>
            </a:r>
            <a:r>
              <a:rPr lang="en-US" dirty="0" err="1" smtClean="0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 smtClean="0">
                <a:solidFill>
                  <a:srgbClr val="041CFF"/>
                </a:solidFill>
              </a:rPr>
              <a:t>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17318" y="4406363"/>
            <a:ext cx="8332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For convenience we need </a:t>
            </a:r>
            <a:r>
              <a:rPr lang="en-US" u="sng" dirty="0" smtClean="0"/>
              <a:t>to center and normalize </a:t>
            </a:r>
            <a:r>
              <a:rPr lang="en-US" dirty="0" smtClean="0"/>
              <a:t>the distributions 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/>
              <a:t>WS</a:t>
            </a:r>
            <a:r>
              <a:rPr lang="en-US" dirty="0" smtClean="0"/>
              <a:t> and </a:t>
            </a:r>
            <a:r>
              <a:rPr lang="en-US" dirty="0" err="1">
                <a:solidFill>
                  <a:srgbClr val="041CFF"/>
                </a:solidFill>
                <a:latin typeface="Symbol" charset="2"/>
                <a:ea typeface="Symbol" charset="2"/>
                <a:cs typeface="Symbol" charset="2"/>
              </a:rPr>
              <a:t>ρ</a:t>
            </a:r>
            <a:r>
              <a:rPr lang="en-US" baseline="-25000" dirty="0" err="1">
                <a:solidFill>
                  <a:srgbClr val="041CFF"/>
                </a:solidFill>
              </a:rPr>
              <a:t>D</a:t>
            </a:r>
            <a:endParaRPr lang="en-US" dirty="0"/>
          </a:p>
          <a:p>
            <a:r>
              <a:rPr lang="en-US" dirty="0" smtClean="0"/>
              <a:t>so we can </a:t>
            </a:r>
            <a:r>
              <a:rPr lang="en-US" b="1" dirty="0" smtClean="0"/>
              <a:t>solve in the least square sense a problem with a single parameter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aseline="-25000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β</a:t>
            </a:r>
            <a:r>
              <a:rPr lang="en-US" dirty="0" smtClean="0"/>
              <a:t>).</a:t>
            </a:r>
          </a:p>
          <a:p>
            <a:r>
              <a:rPr lang="en-US" dirty="0" smtClean="0"/>
              <a:t>The stability of the algorithm is much improved since the unknown is a scalar and not a function.</a:t>
            </a:r>
          </a:p>
          <a:p>
            <a:r>
              <a:rPr lang="en-US" dirty="0" smtClean="0"/>
              <a:t>An offline code for this algorithm is available, see for </a:t>
            </a:r>
            <a:r>
              <a:rPr lang="en-US" dirty="0"/>
              <a:t>instance /</a:t>
            </a:r>
            <a:r>
              <a:rPr lang="en-US" dirty="0" err="1" smtClean="0"/>
              <a:t>eos</a:t>
            </a:r>
            <a:r>
              <a:rPr lang="en-US" dirty="0" smtClean="0"/>
              <a:t>/project/l/</a:t>
            </a:r>
            <a:r>
              <a:rPr lang="en-US" dirty="0" err="1" smtClean="0"/>
              <a:t>liu</a:t>
            </a:r>
            <a:r>
              <a:rPr lang="en-US" dirty="0" smtClean="0"/>
              <a:t>/Instrumentation/tomography/</a:t>
            </a:r>
            <a:r>
              <a:rPr lang="en-US" dirty="0" err="1" smtClean="0"/>
              <a:t>ExtractProfileCPS.ipynb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Recently this algorithm has been implemented in a GUI by J.F. </a:t>
            </a:r>
            <a:r>
              <a:rPr lang="en-US" dirty="0" err="1" smtClean="0"/>
              <a:t>Comblin</a:t>
            </a:r>
            <a:r>
              <a:rPr lang="en-US" dirty="0" smtClean="0"/>
              <a:t>.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899951" y="2373868"/>
            <a:ext cx="3125074" cy="245097"/>
          </a:xfrm>
          <a:prstGeom prst="rect">
            <a:avLst/>
          </a:prstGeom>
          <a:noFill/>
          <a:ln w="38100">
            <a:solidFill>
              <a:srgbClr val="041C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452471" y="2757469"/>
            <a:ext cx="2330883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Sanity check on the working hypothesis 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4817" y="3206588"/>
            <a:ext cx="989183" cy="795303"/>
          </a:xfrm>
          <a:prstGeom prst="triangle">
            <a:avLst/>
          </a:prstGeom>
        </p:spPr>
      </p:pic>
    </p:spTree>
    <p:extLst>
      <p:ext uri="{BB962C8B-B14F-4D97-AF65-F5344CB8AC3E}">
        <p14:creationId xmlns:p14="http://schemas.microsoft.com/office/powerpoint/2010/main" val="194940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application of the WS and deconvolution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581" y="1236206"/>
            <a:ext cx="7176211" cy="31599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988" y="4050611"/>
            <a:ext cx="6759245" cy="265753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18687" y="1571007"/>
            <a:ext cx="1404520" cy="16758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623207" y="4392421"/>
            <a:ext cx="1404520" cy="16758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27727" y="866874"/>
            <a:ext cx="2750048" cy="369332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BIG THANK TO J.F. </a:t>
            </a:r>
            <a:r>
              <a:rPr lang="en-US" dirty="0" err="1" smtClean="0">
                <a:solidFill>
                  <a:srgbClr val="00B050"/>
                </a:solidFill>
              </a:rPr>
              <a:t>Comblin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44558" y="2816167"/>
            <a:ext cx="3889271" cy="92333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Applications still under test.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Your help and contribution are needed!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No yet in CALS.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359" y="2081256"/>
            <a:ext cx="1066641" cy="857579"/>
          </a:xfrm>
          <a:prstGeom prst="triangle">
            <a:avLst/>
          </a:prstGeom>
        </p:spPr>
      </p:pic>
    </p:spTree>
    <p:extLst>
      <p:ext uri="{BB962C8B-B14F-4D97-AF65-F5344CB8AC3E}">
        <p14:creationId xmlns:p14="http://schemas.microsoft.com/office/powerpoint/2010/main" val="205798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4620</TotalTime>
  <Words>600</Words>
  <Application>Microsoft Macintosh PowerPoint</Application>
  <PresentationFormat>On-screen Show (4:3)</PresentationFormat>
  <Paragraphs>95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Lucida Grande</vt:lpstr>
      <vt:lpstr>Symbol</vt:lpstr>
      <vt:lpstr>Wingdings</vt:lpstr>
      <vt:lpstr>Arial</vt:lpstr>
      <vt:lpstr>Arial</vt:lpstr>
      <vt:lpstr>LIU_PowerPoint_Template</vt:lpstr>
      <vt:lpstr>PowerPoint Presentation</vt:lpstr>
      <vt:lpstr>De-convolution algorithm to properly remove dispersive profile for emittance calculations  </vt:lpstr>
      <vt:lpstr>The deconvolution problem and beam emittance</vt:lpstr>
      <vt:lpstr>The deconvolution problem</vt:lpstr>
      <vt:lpstr>1. Assuming ρβ and rD Gaussian</vt:lpstr>
      <vt:lpstr>2. Deconvolution in frequency domain</vt:lpstr>
      <vt:lpstr>3. Deconvolution in time domain</vt:lpstr>
      <vt:lpstr>4. Assuming ρβ Gaussian</vt:lpstr>
      <vt:lpstr>Test application of the WS and deconvolution</vt:lpstr>
      <vt:lpstr>Example in the PSB</vt:lpstr>
      <vt:lpstr>Example in the PSB</vt:lpstr>
      <vt:lpstr>Example in the PS</vt:lpstr>
      <vt:lpstr>Example in the PS</vt:lpstr>
      <vt:lpstr>Summary</vt:lpstr>
    </vt:vector>
  </TitlesOfParts>
  <Company>CERN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Microsoft Office User</cp:lastModifiedBy>
  <cp:revision>74</cp:revision>
  <dcterms:created xsi:type="dcterms:W3CDTF">2011-05-16T09:28:26Z</dcterms:created>
  <dcterms:modified xsi:type="dcterms:W3CDTF">2017-11-02T12:35:01Z</dcterms:modified>
</cp:coreProperties>
</file>