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73" r:id="rId2"/>
    <p:sldId id="682" r:id="rId3"/>
    <p:sldId id="859" r:id="rId4"/>
    <p:sldId id="860" r:id="rId5"/>
    <p:sldId id="861" r:id="rId6"/>
    <p:sldId id="862" r:id="rId7"/>
    <p:sldId id="863" r:id="rId8"/>
    <p:sldId id="864" r:id="rId9"/>
    <p:sldId id="865" r:id="rId10"/>
    <p:sldId id="866" r:id="rId11"/>
    <p:sldId id="867" r:id="rId12"/>
    <p:sldId id="868" r:id="rId13"/>
    <p:sldId id="869" r:id="rId14"/>
    <p:sldId id="878" r:id="rId15"/>
    <p:sldId id="879" r:id="rId16"/>
    <p:sldId id="870" r:id="rId17"/>
    <p:sldId id="871" r:id="rId18"/>
    <p:sldId id="872" r:id="rId19"/>
    <p:sldId id="828" r:id="rId20"/>
    <p:sldId id="858" r:id="rId21"/>
    <p:sldId id="854" r:id="rId22"/>
    <p:sldId id="855" r:id="rId23"/>
    <p:sldId id="873" r:id="rId24"/>
    <p:sldId id="874" r:id="rId25"/>
    <p:sldId id="875" r:id="rId26"/>
    <p:sldId id="876" r:id="rId27"/>
    <p:sldId id="880" r:id="rId28"/>
    <p:sldId id="881" r:id="rId29"/>
    <p:sldId id="882" r:id="rId30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n Piero Di Giovanni" initials="GPDG" lastIdx="2" clrIdx="0">
    <p:extLst>
      <p:ext uri="{19B8F6BF-5375-455C-9EA6-DF929625EA0E}">
        <p15:presenceInfo xmlns:p15="http://schemas.microsoft.com/office/powerpoint/2012/main" userId="S-1-5-21-1526224874-1540688658-1361462980-5397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9900"/>
    <a:srgbClr val="FFFFCC"/>
    <a:srgbClr val="FFCC66"/>
    <a:srgbClr val="33CC33"/>
    <a:srgbClr val="FF9999"/>
    <a:srgbClr val="FF7B13"/>
    <a:srgbClr val="FF00FF"/>
    <a:srgbClr val="0A6298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54" autoAdjust="0"/>
    <p:restoredTop sz="90038" autoAdjust="0"/>
  </p:normalViewPr>
  <p:slideViewPr>
    <p:cSldViewPr>
      <p:cViewPr varScale="1">
        <p:scale>
          <a:sx n="59" d="100"/>
          <a:sy n="59" d="100"/>
        </p:scale>
        <p:origin x="113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540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118-1E65-4177-B1A3-C7AD04D13811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F4FBC-A5A5-4A6D-A96B-BA4A810E0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0080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7CFBA19D-891B-4594-9160-4BD374CC52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4482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90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92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78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899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43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81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546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146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012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561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790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02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47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790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550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901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117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8334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4842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59749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1516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544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2972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8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63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04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133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7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47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971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07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F26D7-B6D8-445D-AE8D-628C0FBD11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2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DC18C-86FB-47AE-959B-B2F22B271D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1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D6851-00CD-4D85-8EC6-FD6E7E92F7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68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CC1F4-A995-4D99-946F-1D50837815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0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AF7C4-92F2-4414-8471-37FA3BE9EF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9D3EB-8E72-49C2-BE7E-E8FC70B750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2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A0BF4-BBD3-4BF1-80A8-88B6E65865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6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48BAA-2AC6-48AB-95D2-0D08874783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4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D68F9-5F47-4997-93CE-7FFD56C024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4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5FF58-395B-4417-A0CA-F238D2D71C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9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257A7-9D67-43E0-854B-6A331B301C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D76071-B131-4EAB-8708-ABE35642FD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ds.cern.ch/record/1481835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y7ge7zb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0" y="1838297"/>
            <a:ext cx="9144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sz="3200" b="1" dirty="0" smtClean="0"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Report on PSB Wire-Scanners and </a:t>
            </a: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sz="3200" b="1" dirty="0" smtClean="0"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SEM Grids Measurements</a:t>
            </a: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Calibri" panose="020F0502020204030204" pitchFamily="34" charset="0"/>
              <a:ea typeface="Verdana" panose="020B0604030504040204" pitchFamily="34" charset="0"/>
              <a:cs typeface="Vijaya" panose="020B060402020202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Calibri" panose="020F0502020204030204" pitchFamily="34" charset="0"/>
              <a:ea typeface="Verdana" panose="020B0604030504040204" pitchFamily="34" charset="0"/>
              <a:cs typeface="Vijaya" panose="020B060402020202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GB" sz="2000" dirty="0" smtClean="0">
              <a:solidFill>
                <a:srgbClr val="0070C0"/>
              </a:solidFill>
              <a:latin typeface="Calibri" panose="020F0502020204030204" pitchFamily="34" charset="0"/>
              <a:ea typeface="Verdana" panose="020B0604030504040204" pitchFamily="34" charset="0"/>
              <a:cs typeface="Vijaya" panose="020B060402020202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sz="2000" dirty="0" smtClean="0">
                <a:solidFill>
                  <a:srgbClr val="0070C0"/>
                </a:solidFill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G.P. Di Giovanni</a:t>
            </a:r>
            <a:r>
              <a:rPr lang="en-GB" sz="2000" dirty="0" smtClean="0"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, V. Forte, G. </a:t>
            </a:r>
            <a:r>
              <a:rPr lang="en-GB" sz="2000" dirty="0" err="1" smtClean="0"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Guidoboni</a:t>
            </a:r>
            <a:r>
              <a:rPr lang="en-GB" sz="2000" dirty="0" smtClean="0"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, B. </a:t>
            </a:r>
            <a:r>
              <a:rPr lang="en-GB" sz="2000" dirty="0" err="1" smtClean="0"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Mikulec</a:t>
            </a:r>
            <a:r>
              <a:rPr lang="en-GB" sz="2000" dirty="0" smtClean="0"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, F. </a:t>
            </a:r>
            <a:r>
              <a:rPr lang="en-GB" sz="2000" dirty="0" err="1" smtClean="0"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Roncarolo</a:t>
            </a:r>
            <a:r>
              <a:rPr lang="en-GB" sz="2000" dirty="0" smtClean="0">
                <a:latin typeface="Calibri" panose="020F0502020204030204" pitchFamily="34" charset="0"/>
                <a:ea typeface="Verdana" panose="020B0604030504040204" pitchFamily="34" charset="0"/>
                <a:cs typeface="Vijaya" panose="020B0604020202020204" pitchFamily="34" charset="0"/>
              </a:rPr>
              <a:t>, A. Santamaria</a:t>
            </a:r>
            <a:endParaRPr lang="en-US" sz="900" dirty="0" smtClean="0">
              <a:latin typeface="Calibri" panose="020F0502020204030204" pitchFamily="34" charset="0"/>
              <a:ea typeface="Verdana" panose="020B0604030504040204" pitchFamily="34" charset="0"/>
              <a:cs typeface="Vijaya" panose="020B060402020202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Calibri" panose="020F0502020204030204" pitchFamily="34" charset="0"/>
              <a:ea typeface="Verdana" panose="020B0604030504040204" pitchFamily="34" charset="0"/>
              <a:cs typeface="Vijaya" panose="020B060402020202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Calibri" panose="020F0502020204030204" pitchFamily="34" charset="0"/>
              <a:ea typeface="Verdana" panose="020B0604030504040204" pitchFamily="34" charset="0"/>
              <a:cs typeface="Vijaya" panose="020B060402020202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>
              <a:solidFill>
                <a:srgbClr val="00B050"/>
              </a:solidFill>
              <a:latin typeface="Calibri" panose="020F0502020204030204" pitchFamily="34" charset="0"/>
              <a:cs typeface="Vijaya" panose="020B060402020202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Vijaya" panose="020B0604020202020204" pitchFamily="34" charset="0"/>
              </a:rPr>
              <a:t>LIU-PS Beam Dynamics Meeting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Vijaya" panose="020B060402020202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2000" dirty="0" smtClean="0">
              <a:solidFill>
                <a:srgbClr val="CC0000"/>
              </a:solidFill>
              <a:latin typeface="Calibri" panose="020F0502020204030204" pitchFamily="34" charset="0"/>
              <a:cs typeface="Vijaya" panose="020B0604020202020204" pitchFamily="34" charset="0"/>
            </a:endParaRP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0" y="4572000"/>
            <a:ext cx="9144000" cy="37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9991" tIns="46795" rIns="89991" bIns="46795">
            <a:spAutoFit/>
          </a:bodyPr>
          <a:lstStyle>
            <a:lvl1pPr marL="3429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1pPr>
            <a:lvl2pPr marL="8001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2pPr>
            <a:lvl3pPr marL="12573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3pPr>
            <a:lvl4pPr marL="17145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4pPr>
            <a:lvl5pPr marL="21717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9pPr>
          </a:lstStyle>
          <a:p>
            <a:pPr algn="ctr" eaLnBrk="1" hangingPunct="1">
              <a:buClr>
                <a:srgbClr val="FD9803"/>
              </a:buClr>
              <a:buSzPct val="100000"/>
              <a:buFont typeface="Bitstream Vera Sans" pitchFamily="34" charset="0"/>
              <a:buNone/>
            </a:pPr>
            <a:r>
              <a:rPr lang="en-US" sz="1800" b="1" dirty="0" smtClean="0">
                <a:latin typeface="Bitstream Vera Sans" pitchFamily="34" charset="0"/>
              </a:rPr>
              <a:t>2</a:t>
            </a:r>
            <a:r>
              <a:rPr lang="en-US" sz="1800" b="1" baseline="30000" dirty="0" smtClean="0">
                <a:latin typeface="Bitstream Vera Sans" pitchFamily="34" charset="0"/>
              </a:rPr>
              <a:t>nd</a:t>
            </a:r>
            <a:r>
              <a:rPr lang="en-US" sz="1800" b="1" dirty="0" smtClean="0">
                <a:latin typeface="Bitstream Vera Sans" pitchFamily="34" charset="0"/>
              </a:rPr>
              <a:t> November 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10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Residuals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801231"/>
            <a:ext cx="9067800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Residual in WS is generally larger than the one in the SEM grids.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6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spread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in the WS measurements is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amplified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when applying the deconvolution algorithm.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6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No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major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effect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of the deconvolution on the spread of the SEM grids measurements.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224000" y="2159000"/>
            <a:ext cx="6705600" cy="4470400"/>
            <a:chOff x="1224000" y="2159000"/>
            <a:chExt cx="6705600" cy="44704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4000" y="2159000"/>
              <a:ext cx="6705600" cy="447040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 bwMode="auto">
            <a:xfrm>
              <a:off x="2649600" y="46482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3810000" y="5004000"/>
              <a:ext cx="0" cy="1524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4953000" y="3733800"/>
              <a:ext cx="0" cy="8382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6096000" y="4114800"/>
              <a:ext cx="0" cy="3048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" name="Rounded Rectangle 21"/>
          <p:cNvSpPr/>
          <p:nvPr/>
        </p:nvSpPr>
        <p:spPr bwMode="auto">
          <a:xfrm>
            <a:off x="3048000" y="5943600"/>
            <a:ext cx="381000" cy="38100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5334000" y="5943600"/>
            <a:ext cx="381000" cy="38100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2438400" y="6412468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4724400" y="6412468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1828800" y="4800600"/>
            <a:ext cx="57912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 flipV="1">
            <a:off x="7620000" y="3733800"/>
            <a:ext cx="0" cy="914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7696200" y="3724870"/>
            <a:ext cx="1219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Why the larger spread?</a:t>
            </a:r>
            <a:endParaRPr lang="en-US" sz="1800" dirty="0" smtClean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1621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11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R3: Emittance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926068"/>
            <a:ext cx="8839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Now just looking at the emittances, i.e. projection along the y-axis.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Compare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mean and standard deviation.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1" y="2057400"/>
            <a:ext cx="7200899" cy="4800599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724400" y="5726668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15 m/s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54" y="2102036"/>
            <a:ext cx="7133946" cy="4755964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724400" y="5715000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</p:spTree>
    <p:extLst>
      <p:ext uri="{BB962C8B-B14F-4D97-AF65-F5344CB8AC3E}">
        <p14:creationId xmlns:p14="http://schemas.microsoft.com/office/powerpoint/2010/main" val="364035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49400"/>
            <a:ext cx="7620000" cy="5080000"/>
          </a:xfrm>
          <a:prstGeom prst="rect">
            <a:avLst/>
          </a:prstGeom>
        </p:spPr>
      </p:pic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12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R3: Absolute Emittance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751582"/>
            <a:ext cx="88392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Emittance measured at the SEM grid is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systematically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larger than the correspondent 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measurement at the WS.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latin typeface="Calibri" panose="020F0502020204030204" pitchFamily="34" charset="0"/>
              <a:sym typeface="Symbol" pitchFamily="18" charset="2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Situation particularly worse for R1V.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2819400" y="5943600"/>
            <a:ext cx="381000" cy="38100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209800" y="6412468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4876800" y="6412468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  <p:sp>
        <p:nvSpPr>
          <p:cNvPr id="22" name="Rounded Rectangle 21"/>
          <p:cNvSpPr/>
          <p:nvPr/>
        </p:nvSpPr>
        <p:spPr bwMode="auto">
          <a:xfrm>
            <a:off x="5486400" y="5867400"/>
            <a:ext cx="381000" cy="38100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2667000" y="4953000"/>
            <a:ext cx="762000" cy="838200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809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49400"/>
            <a:ext cx="7620000" cy="5080000"/>
          </a:xfrm>
          <a:prstGeom prst="rect">
            <a:avLst/>
          </a:prstGeom>
        </p:spPr>
      </p:pic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13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R3: Relative Emittance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877669"/>
            <a:ext cx="8839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Emittance measured at the SEM grid is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systematically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larger by ~10%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than the 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correspondent measurement at the WS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2819400" y="5867400"/>
            <a:ext cx="381000" cy="38100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209800" y="6412468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4876800" y="6412468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  <p:sp>
        <p:nvSpPr>
          <p:cNvPr id="22" name="Rounded Rectangle 21"/>
          <p:cNvSpPr/>
          <p:nvPr/>
        </p:nvSpPr>
        <p:spPr bwMode="auto">
          <a:xfrm>
            <a:off x="5486400" y="5867400"/>
            <a:ext cx="381000" cy="38100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752600" y="5334000"/>
            <a:ext cx="57912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Rounded Rectangle 4"/>
          <p:cNvSpPr/>
          <p:nvPr/>
        </p:nvSpPr>
        <p:spPr bwMode="auto">
          <a:xfrm>
            <a:off x="2667000" y="1905000"/>
            <a:ext cx="762000" cy="1524000"/>
          </a:xfrm>
          <a:prstGeom prst="roundRect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009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14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R3: BCMS 1.5 eVs, A Reminder From Last Week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2793734"/>
            <a:ext cx="4572000" cy="304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819134"/>
            <a:ext cx="4648200" cy="3098800"/>
          </a:xfrm>
          <a:prstGeom prst="rect">
            <a:avLst/>
          </a:prstGeom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2400" y="877669"/>
            <a:ext cx="88392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Emittance measured at the SEM grid is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systematically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larger by ~20%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than the 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correspondent measurement at the WS with 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standard algorithm</a:t>
            </a:r>
          </a:p>
          <a:p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Difference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increases up to ~70% in the horizontal plane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when applying the full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deconvolution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algorithm…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953000" y="4876800"/>
            <a:ext cx="381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1343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15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Deconvolution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2400" y="1258669"/>
            <a:ext cx="8839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Comparing the emittances measured at the WS with the full deconvolution versus the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conventional algorithm for BCMS25 and BCMS25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1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.5 eVs.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2286006"/>
            <a:ext cx="4800609" cy="32004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1" y="2286000"/>
            <a:ext cx="4800609" cy="320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22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16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R3: Sigma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750094"/>
            <a:ext cx="8839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Just looking at the measured emittance is not the whole story...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0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The smaller beam size is, by optics design, at the 2</a:t>
            </a:r>
            <a:r>
              <a:rPr lang="en-US" sz="1800" b="1" baseline="30000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nd</a:t>
            </a:r>
            <a:r>
              <a:rPr lang="en-US" sz="18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SEM grid. 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400" dirty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This is confirmed by the measured sigma.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543175"/>
            <a:ext cx="3935291" cy="1952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86400" y="1905000"/>
            <a:ext cx="3023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u="sng" dirty="0" smtClean="0">
                <a:latin typeface="Calibri" panose="020F0502020204030204" pitchFamily="34" charset="0"/>
              </a:rPr>
              <a:t>Typical beam size at the SEM grids</a:t>
            </a:r>
            <a:endParaRPr lang="en-GB" sz="1600" u="sng" dirty="0"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076" y="2325800"/>
            <a:ext cx="3543924" cy="2362616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6200" y="5276671"/>
            <a:ext cx="88392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Does the sigma scale with intensity in WS and SEM grid?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0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The concern is to check if we have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reached the lower resolution</a:t>
            </a:r>
            <a:endParaRPr lang="en-US" sz="1800" b="1" dirty="0">
              <a:latin typeface="Calibri" panose="020F0502020204030204" pitchFamily="34" charset="0"/>
              <a:sym typeface="Symbol" pitchFamily="18" charset="2"/>
            </a:endParaRPr>
          </a:p>
          <a:p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of the equipment and end up in a situation like the sketched one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477000" y="5100192"/>
            <a:ext cx="2362200" cy="1453008"/>
            <a:chOff x="6477000" y="5100193"/>
            <a:chExt cx="2362200" cy="1453008"/>
          </a:xfrm>
        </p:grpSpPr>
        <p:grpSp>
          <p:nvGrpSpPr>
            <p:cNvPr id="19" name="Group 18"/>
            <p:cNvGrpSpPr/>
            <p:nvPr/>
          </p:nvGrpSpPr>
          <p:grpSpPr>
            <a:xfrm>
              <a:off x="6477000" y="5257800"/>
              <a:ext cx="2286000" cy="1242774"/>
              <a:chOff x="3581400" y="5615226"/>
              <a:chExt cx="2286000" cy="1242774"/>
            </a:xfrm>
          </p:grpSpPr>
          <p:cxnSp>
            <p:nvCxnSpPr>
              <p:cNvPr id="4" name="Straight Arrow Connector 3"/>
              <p:cNvCxnSpPr/>
              <p:nvPr/>
            </p:nvCxnSpPr>
            <p:spPr bwMode="auto">
              <a:xfrm flipV="1">
                <a:off x="3886200" y="5615226"/>
                <a:ext cx="0" cy="937974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Straight Arrow Connector 9"/>
              <p:cNvCxnSpPr/>
              <p:nvPr/>
            </p:nvCxnSpPr>
            <p:spPr bwMode="auto">
              <a:xfrm>
                <a:off x="3886200" y="6553200"/>
                <a:ext cx="1828800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Straight Connector 12"/>
              <p:cNvCxnSpPr/>
              <p:nvPr/>
            </p:nvCxnSpPr>
            <p:spPr bwMode="auto">
              <a:xfrm>
                <a:off x="4038600" y="6172200"/>
                <a:ext cx="87567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 flipV="1">
                <a:off x="4914276" y="5715000"/>
                <a:ext cx="495924" cy="45720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" name="TextBox 17"/>
              <p:cNvSpPr txBox="1"/>
              <p:nvPr/>
            </p:nvSpPr>
            <p:spPr>
              <a:xfrm>
                <a:off x="3581400" y="5791200"/>
                <a:ext cx="3080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latin typeface="Symbol" panose="05050102010706020507" pitchFamily="18" charset="2"/>
                  </a:rPr>
                  <a:t>s</a:t>
                </a:r>
                <a:endParaRPr lang="en-GB" b="1" dirty="0">
                  <a:latin typeface="Symbol" panose="05050102010706020507" pitchFamily="18" charset="2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938556" y="6519446"/>
                <a:ext cx="9288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latin typeface="Calibri" panose="020F0502020204030204" pitchFamily="34" charset="0"/>
                  </a:rPr>
                  <a:t>Intensity</a:t>
                </a:r>
                <a:endParaRPr lang="en-GB" b="1" dirty="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1" name="Rectangle 20"/>
            <p:cNvSpPr/>
            <p:nvPr/>
          </p:nvSpPr>
          <p:spPr bwMode="auto">
            <a:xfrm>
              <a:off x="6477000" y="5100193"/>
              <a:ext cx="2362200" cy="1453008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66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810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81200"/>
            <a:ext cx="7200900" cy="4800600"/>
          </a:xfrm>
          <a:prstGeom prst="rect">
            <a:avLst/>
          </a:prstGeom>
        </p:spPr>
      </p:pic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17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R3: Sigma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826294"/>
            <a:ext cx="88392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 Sigma scales with the intensity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for a BCMS-type beam, within the typical intensity range.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0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The sigma spread reflects the observation done for the emittance measurements, i.e. a 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larger spread in the WS measurements.</a:t>
            </a:r>
          </a:p>
          <a:p>
            <a:endParaRPr lang="en-US" sz="1000" dirty="0" smtClean="0">
              <a:latin typeface="Calibri" panose="020F0502020204030204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4822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18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R3: Sigma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750094"/>
            <a:ext cx="8839200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Federico already performed a similar study in his thesis, mainly focusing on the 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resolution of the sigma measured at the SEM grid, an example below.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0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Under ‘standard’ conditions (signal/noise ~ 100) with even less than a bin per sigma the </a:t>
            </a:r>
          </a:p>
          <a:p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  statistical error on the sigma is of the order of 1%.</a:t>
            </a:r>
          </a:p>
          <a:p>
            <a:endParaRPr lang="en-US" sz="1000" b="1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For a BCMS-type beam we generally have 1 or 2 bins per sigma.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196" y="3249330"/>
            <a:ext cx="5413004" cy="360867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434629" y="2893155"/>
            <a:ext cx="6365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u="sng" dirty="0" smtClean="0">
                <a:latin typeface="Calibri" panose="020F0502020204030204" pitchFamily="34" charset="0"/>
              </a:rPr>
              <a:t>Relative error as a function of resolution and random noise</a:t>
            </a:r>
          </a:p>
          <a:p>
            <a:pPr algn="ctr"/>
            <a:r>
              <a:rPr lang="en-GB" sz="1600" dirty="0" smtClean="0">
                <a:latin typeface="Calibri" panose="020F0502020204030204" pitchFamily="34" charset="0"/>
              </a:rPr>
              <a:t>(courtesy of F. </a:t>
            </a:r>
            <a:r>
              <a:rPr lang="en-GB" sz="1600" dirty="0" err="1" smtClean="0">
                <a:latin typeface="Calibri" panose="020F0502020204030204" pitchFamily="34" charset="0"/>
              </a:rPr>
              <a:t>Roncarolo</a:t>
            </a:r>
            <a:r>
              <a:rPr lang="en-GB" sz="1600" dirty="0" smtClean="0">
                <a:latin typeface="Calibri" panose="020F0502020204030204" pitchFamily="34" charset="0"/>
              </a:rPr>
              <a:t>, page 53 of 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  <a:hlinkClick r:id="rId4"/>
              </a:rPr>
              <a:t>https://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  <a:hlinkClick r:id="rId4"/>
              </a:rPr>
              <a:t>cds.cern.ch/record/1481835</a:t>
            </a:r>
            <a:r>
              <a:rPr lang="en-GB" sz="1600" dirty="0" smtClean="0">
                <a:latin typeface="Calibri" panose="020F0502020204030204" pitchFamily="34" charset="0"/>
              </a:rPr>
              <a:t>)</a:t>
            </a:r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58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Summary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53200"/>
            <a:ext cx="4572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19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6200" y="937022"/>
            <a:ext cx="9067800" cy="520142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Presented a comparative study of the emittance measurements in the WS and SEM grids in </a:t>
            </a:r>
          </a:p>
          <a:p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  the PSB, before the breakage of R2H and its following exchange during ITS3.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SEM grids systematically measure higher emittance with respect to the WS for BCMS25: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endParaRPr lang="en-GB" sz="400" b="1" dirty="0" smtClean="0">
              <a:solidFill>
                <a:srgbClr val="0070C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2925" lvl="1" indent="-85725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About </a:t>
            </a:r>
            <a:r>
              <a:rPr lang="en-GB" sz="1800" b="1" dirty="0" smtClean="0">
                <a:latin typeface="Calibri" panose="020F0502020204030204" pitchFamily="34" charset="0"/>
                <a:sym typeface="Symbol" pitchFamily="18" charset="2"/>
              </a:rPr>
              <a:t>10% higher</a:t>
            </a: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emittance measured with the SEM grids.</a:t>
            </a:r>
          </a:p>
          <a:p>
            <a:pPr marL="542925" lvl="1" indent="-85725">
              <a:buFont typeface="Arial" panose="020B0604020202020204" pitchFamily="34" charset="0"/>
              <a:buChar char="•"/>
            </a:pPr>
            <a:endParaRPr lang="en-GB" sz="2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2925" lvl="1" indent="-85725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Up to </a:t>
            </a:r>
            <a:r>
              <a:rPr lang="en-GB" sz="1800" b="1" dirty="0" smtClean="0">
                <a:latin typeface="Calibri" panose="020F0502020204030204" pitchFamily="34" charset="0"/>
                <a:sym typeface="Symbol" pitchFamily="18" charset="2"/>
              </a:rPr>
              <a:t>70% in R1V!</a:t>
            </a:r>
          </a:p>
          <a:p>
            <a:pPr marL="542925" lvl="1" indent="-85725">
              <a:buFont typeface="Arial" panose="020B0604020202020204" pitchFamily="34" charset="0"/>
              <a:buChar char="•"/>
            </a:pPr>
            <a:endParaRPr lang="en-GB" sz="2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2925" lvl="1" indent="-85725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The only parameter not yet known is the beta function at the WS (or at least close by).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WS generally has a larger spread in the measurements</a:t>
            </a: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, which is somehow </a:t>
            </a:r>
            <a:r>
              <a:rPr lang="en-GB" sz="1800" b="1" dirty="0" smtClean="0">
                <a:latin typeface="Calibri" panose="020F0502020204030204" pitchFamily="34" charset="0"/>
                <a:sym typeface="Symbol" pitchFamily="18" charset="2"/>
              </a:rPr>
              <a:t>amplified</a:t>
            </a: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when </a:t>
            </a:r>
          </a:p>
          <a:p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 applying the full deconvolution algorithm.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There is </a:t>
            </a:r>
            <a:r>
              <a:rPr lang="en-GB" sz="1800" b="1" dirty="0" smtClean="0">
                <a:latin typeface="Calibri" panose="020F0502020204030204" pitchFamily="34" charset="0"/>
                <a:sym typeface="Symbol" pitchFamily="18" charset="2"/>
              </a:rPr>
              <a:t>no indication today that the SEM grids are at the limit of resolution for BCMS-type  </a:t>
            </a:r>
          </a:p>
          <a:p>
            <a:r>
              <a:rPr lang="en-GB" sz="1800" b="1" dirty="0" smtClean="0">
                <a:latin typeface="Calibri" panose="020F0502020204030204" pitchFamily="34" charset="0"/>
                <a:sym typeface="Symbol" pitchFamily="18" charset="2"/>
              </a:rPr>
              <a:t>   beams</a:t>
            </a: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, which gives us some degree of confidence for LIU.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Need to </a:t>
            </a:r>
            <a:r>
              <a:rPr lang="en-GB" sz="1800" b="1" dirty="0" smtClean="0">
                <a:latin typeface="Calibri" panose="020F0502020204030204" pitchFamily="34" charset="0"/>
                <a:sym typeface="Symbol" pitchFamily="18" charset="2"/>
              </a:rPr>
              <a:t>follow up with additional study to explore the hypothetical SEM grids limits.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Since we could replace a WS during the </a:t>
            </a:r>
            <a:r>
              <a:rPr lang="en-GB" sz="1800" b="1" dirty="0" smtClean="0">
                <a:latin typeface="Calibri" panose="020F0502020204030204" pitchFamily="34" charset="0"/>
                <a:sym typeface="Symbol" pitchFamily="18" charset="2"/>
              </a:rPr>
              <a:t>YETS2017/2018</a:t>
            </a: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, my proposal would be to </a:t>
            </a:r>
            <a:r>
              <a:rPr lang="en-GB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replace </a:t>
            </a:r>
          </a:p>
          <a:p>
            <a:r>
              <a:rPr lang="en-GB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  R1V WS</a:t>
            </a: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73394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Outline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" y="914400"/>
            <a:ext cx="88392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sym typeface="Symbol" pitchFamily="18" charset="2"/>
              </a:rPr>
              <a:t> Motivations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20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sym typeface="Symbol" pitchFamily="18" charset="2"/>
              </a:rPr>
              <a:t> Beam Instrumentation Setting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20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sym typeface="Symbol" pitchFamily="18" charset="2"/>
              </a:rPr>
              <a:t> PSB WS and SEM Grids Comparative Analysis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20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sym typeface="Symbol" pitchFamily="18" charset="2"/>
              </a:rPr>
              <a:t> Plans and Conclusions</a:t>
            </a:r>
          </a:p>
        </p:txBody>
      </p:sp>
    </p:spTree>
    <p:extLst>
      <p:ext uri="{BB962C8B-B14F-4D97-AF65-F5344CB8AC3E}">
        <p14:creationId xmlns:p14="http://schemas.microsoft.com/office/powerpoint/2010/main" val="281151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Text Box 2"/>
          <p:cNvSpPr txBox="1">
            <a:spLocks noChangeArrowheads="1"/>
          </p:cNvSpPr>
          <p:nvPr/>
        </p:nvSpPr>
        <p:spPr bwMode="auto">
          <a:xfrm>
            <a:off x="0" y="3124200"/>
            <a:ext cx="9113874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SUPPORTING  SLIDES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53200"/>
            <a:ext cx="4572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20</a:t>
            </a:fld>
            <a:endParaRPr lang="ru-RU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662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09" y="685800"/>
            <a:ext cx="8104591" cy="6096000"/>
          </a:xfrm>
          <a:prstGeom prst="rect">
            <a:avLst/>
          </a:prstGeom>
        </p:spPr>
      </p:pic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21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87124"/>
            <a:ext cx="91440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300" b="1" dirty="0">
                <a:solidFill>
                  <a:srgbClr val="0070C0"/>
                </a:solidFill>
                <a:latin typeface="Calibri" panose="020F0502020204030204" pitchFamily="34" charset="0"/>
              </a:rPr>
              <a:t>https://cas.web.cern.ch/cas/France-2008/Lectures/Braun-Emittance.pdf</a:t>
            </a:r>
          </a:p>
        </p:txBody>
      </p:sp>
    </p:spTree>
    <p:extLst>
      <p:ext uri="{BB962C8B-B14F-4D97-AF65-F5344CB8AC3E}">
        <p14:creationId xmlns:p14="http://schemas.microsoft.com/office/powerpoint/2010/main" val="375082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22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https://cas.web.cern.ch/cas/France-2008/Lectures/Braun-Emittance.pdf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09" y="686643"/>
            <a:ext cx="8104591" cy="60943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87124"/>
            <a:ext cx="91440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300" b="1" dirty="0">
                <a:solidFill>
                  <a:srgbClr val="0070C0"/>
                </a:solidFill>
                <a:latin typeface="Calibri" panose="020F0502020204030204" pitchFamily="34" charset="0"/>
              </a:rPr>
              <a:t>https://cas.web.cern.ch/cas/France-2008/Lectures/Braun-Emittance.pdf</a:t>
            </a:r>
          </a:p>
        </p:txBody>
      </p:sp>
    </p:spTree>
    <p:extLst>
      <p:ext uri="{BB962C8B-B14F-4D97-AF65-F5344CB8AC3E}">
        <p14:creationId xmlns:p14="http://schemas.microsoft.com/office/powerpoint/2010/main" val="35582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50215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The production of BCMS 1.5 eVs from the PSB</a:t>
            </a:r>
            <a:endParaRPr lang="en-GB" sz="2800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69" y="734363"/>
            <a:ext cx="7312340" cy="54720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3003082" y="734363"/>
            <a:ext cx="2550695" cy="53776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6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115966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PSB R3 emittance correlation</a:t>
            </a:r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287" y="3193312"/>
            <a:ext cx="4801693" cy="3201128"/>
          </a:xfrm>
          <a:prstGeom prst="rect">
            <a:avLst/>
          </a:prstGeom>
        </p:spPr>
      </p:pic>
      <p:sp>
        <p:nvSpPr>
          <p:cNvPr id="9" name="Slide Number Placeholder 1"/>
          <p:cNvSpPr>
            <a:spLocks noGrp="1"/>
          </p:cNvSpPr>
          <p:nvPr/>
        </p:nvSpPr>
        <p:spPr bwMode="auto">
          <a:xfrm>
            <a:off x="8801100" y="6546112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24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0500" y="794143"/>
            <a:ext cx="88392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9pPr>
          </a:lstStyle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Comparing the transverse emittance in 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WS and SEM grid for the same shots.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Ideally the measurements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should lie on the bisecting line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, again neglecting for now 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the scattering due to the WS.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The blue dots are the measured emittances after deconvolution, both WS and SEM grids.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Clr>
                <a:schemeClr val="tx1"/>
              </a:buCl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In green both emittance measurements use the standard dispersion removal formula.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u="sng" dirty="0" smtClean="0">
                <a:latin typeface="Calibri" panose="020F0502020204030204" pitchFamily="34" charset="0"/>
                <a:sym typeface="Symbol" pitchFamily="18" charset="2"/>
              </a:rPr>
              <a:t>Tomogram common to both WS and SEM grid and taken at PSB extraction.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3193312"/>
            <a:ext cx="4801693" cy="3201128"/>
          </a:xfrm>
          <a:prstGeom prst="rect">
            <a:avLst/>
          </a:prstGeom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400300" y="5076955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15 m/s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972300" y="5088623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</p:spTree>
    <p:extLst>
      <p:ext uri="{BB962C8B-B14F-4D97-AF65-F5344CB8AC3E}">
        <p14:creationId xmlns:p14="http://schemas.microsoft.com/office/powerpoint/2010/main" val="176374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/>
        </p:nvSpPr>
        <p:spPr bwMode="auto">
          <a:xfrm>
            <a:off x="8801100" y="6546112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25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8763000" y="6553200"/>
            <a:ext cx="3810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37931725" indent="-37474525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 smtClean="0">
                <a:latin typeface="Calibri" panose="020F0502020204030204" pitchFamily="34" charset="0"/>
              </a:rPr>
              <a:pPr eaLnBrk="1" hangingPunct="1"/>
              <a:t>25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2400" y="801231"/>
            <a:ext cx="8839200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Emittance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as a function of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intensity: Add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the linear fit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to compute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residual.</a:t>
            </a:r>
            <a:endParaRPr lang="en-US" sz="1800" b="1" dirty="0">
              <a:latin typeface="Calibri" panose="020F0502020204030204" pitchFamily="34" charset="0"/>
              <a:sym typeface="Symbol" pitchFamily="18" charset="2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000" dirty="0">
              <a:latin typeface="Calibri" panose="020F0502020204030204" pitchFamily="34" charset="0"/>
              <a:sym typeface="Symbol" pitchFamily="18" charset="2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Assuming that the linear fit is the mean value, the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residual is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calculated as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“measured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value –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fit”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and should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provide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information about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the resolution of 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instrument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100" dirty="0">
              <a:latin typeface="Calibri" panose="020F0502020204030204" pitchFamily="34" charset="0"/>
              <a:sym typeface="Symbol" pitchFamily="18" charset="2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 plots we showed the emittances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fully de-convoluted.</a:t>
            </a:r>
            <a:endParaRPr lang="en-US" sz="1800" b="1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1526213" y="-115966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PSB R3 emittance residuals</a:t>
            </a:r>
            <a:endParaRPr lang="en-GB" sz="28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431313"/>
            <a:ext cx="8229599" cy="4114799"/>
          </a:xfrm>
          <a:prstGeom prst="rect">
            <a:avLst/>
          </a:prstGeom>
        </p:spPr>
      </p:pic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2590800" y="5719581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15 m/s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6248400" y="3726713"/>
            <a:ext cx="1447800" cy="3048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295400" y="2278913"/>
            <a:ext cx="5181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→ R3H: Less spread in the SEM residuals than WS</a:t>
            </a:r>
          </a:p>
        </p:txBody>
      </p:sp>
    </p:spTree>
    <p:extLst>
      <p:ext uri="{BB962C8B-B14F-4D97-AF65-F5344CB8AC3E}">
        <p14:creationId xmlns:p14="http://schemas.microsoft.com/office/powerpoint/2010/main" val="6439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9" name="Slide Number Placeholder 1"/>
          <p:cNvSpPr>
            <a:spLocks noGrp="1"/>
          </p:cNvSpPr>
          <p:nvPr/>
        </p:nvSpPr>
        <p:spPr bwMode="auto">
          <a:xfrm>
            <a:off x="8801100" y="6546112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66" charset="-128"/>
                <a:cs typeface="+mn-cs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26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8763000" y="6553200"/>
            <a:ext cx="3810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37931725" indent="-37474525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defTabSz="914400" rtl="0" eaLnBrk="0" latinLnBrk="0" hangingPunct="0"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 smtClean="0">
                <a:latin typeface="Calibri" panose="020F0502020204030204" pitchFamily="34" charset="0"/>
              </a:rPr>
              <a:pPr eaLnBrk="1" hangingPunct="1"/>
              <a:t>26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2400" y="801231"/>
            <a:ext cx="8839200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Emittance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as a function of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intensity: Add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the linear fit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to compute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residual.</a:t>
            </a:r>
            <a:endParaRPr lang="en-US" sz="1800" b="1" dirty="0">
              <a:latin typeface="Calibri" panose="020F0502020204030204" pitchFamily="34" charset="0"/>
              <a:sym typeface="Symbol" pitchFamily="18" charset="2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000" dirty="0">
              <a:latin typeface="Calibri" panose="020F0502020204030204" pitchFamily="34" charset="0"/>
              <a:sym typeface="Symbol" pitchFamily="18" charset="2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Assuming that the linear fit is the mean value, the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residual is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calculated as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“measured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value –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fit”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and should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provide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information about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the resolution of 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instrument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100" dirty="0">
              <a:latin typeface="Calibri" panose="020F0502020204030204" pitchFamily="34" charset="0"/>
              <a:sym typeface="Symbol" pitchFamily="18" charset="2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 plots we showed the emittances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fully de-convoluted.</a:t>
            </a:r>
            <a:endParaRPr lang="en-US" sz="1800" b="1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590800" y="5879068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15 m/s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6248400" y="3886200"/>
            <a:ext cx="1447800" cy="3048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295400" y="2438400"/>
            <a:ext cx="5181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→ R3H: Less spread in the SEM residuals than WS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4800" y="2533844"/>
            <a:ext cx="8229599" cy="4190999"/>
            <a:chOff x="304800" y="2514600"/>
            <a:chExt cx="8229599" cy="419099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2590800"/>
              <a:ext cx="8229599" cy="4114799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2514600"/>
              <a:ext cx="8229598" cy="4114799"/>
            </a:xfrm>
            <a:prstGeom prst="rect">
              <a:avLst/>
            </a:prstGeom>
          </p:spPr>
        </p:pic>
      </p:grp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2590800" y="5802868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1295400" y="2362200"/>
            <a:ext cx="5181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→ R3V: Compatible Residuals</a:t>
            </a:r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1526213" y="-115966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PSB R3 emittance residuals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8001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27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PSB Back-Up Slide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801231"/>
            <a:ext cx="8839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Example of deconvolution at the WS (PSB)</a:t>
            </a:r>
            <a:endParaRPr lang="en-US" sz="1800" b="1" u="sng" dirty="0" smtClean="0"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91265"/>
            <a:ext cx="8077200" cy="423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78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28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PSB Back-Up Slide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801231"/>
            <a:ext cx="8839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If varying the dispersion by +/- 5%</a:t>
            </a:r>
            <a:endParaRPr lang="en-US" sz="1800" b="1" u="sng" dirty="0" smtClean="0"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28800"/>
            <a:ext cx="8077200" cy="417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86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29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PSB: Test with </a:t>
            </a:r>
            <a:r>
              <a:rPr lang="en-US" sz="3200" b="1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dp</a:t>
            </a: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/p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801231"/>
            <a:ext cx="88392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Instead of using a </a:t>
            </a:r>
            <a:r>
              <a:rPr lang="en-US" sz="1800" dirty="0" err="1" smtClean="0">
                <a:latin typeface="Calibri" panose="020F0502020204030204" pitchFamily="34" charset="0"/>
                <a:sym typeface="Symbol" pitchFamily="18" charset="2"/>
              </a:rPr>
              <a:t>dp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/p which changes shot-by-shot, just taking the average and apply the 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standard algorithm and compare to the case when </a:t>
            </a:r>
            <a:r>
              <a:rPr lang="en-US" sz="1800" dirty="0" err="1" smtClean="0">
                <a:latin typeface="Calibri" panose="020F0502020204030204" pitchFamily="34" charset="0"/>
                <a:sym typeface="Symbol" pitchFamily="18" charset="2"/>
              </a:rPr>
              <a:t>dp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/p varies from shot-to-shot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The goal of the test is to check the effect of the </a:t>
            </a:r>
            <a:r>
              <a:rPr lang="en-US" sz="1800" dirty="0" err="1" smtClean="0">
                <a:latin typeface="Calibri" panose="020F0502020204030204" pitchFamily="34" charset="0"/>
                <a:sym typeface="Symbol" pitchFamily="18" charset="2"/>
              </a:rPr>
              <a:t>dp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/p variations in the spread of the residual 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minor effect of the </a:t>
            </a:r>
            <a:r>
              <a:rPr lang="en-US" sz="1800" b="1" dirty="0" err="1" smtClean="0">
                <a:latin typeface="Calibri" panose="020F0502020204030204" pitchFamily="34" charset="0"/>
                <a:sym typeface="Symbol" pitchFamily="18" charset="2"/>
              </a:rPr>
              <a:t>dp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/p distribution on the residual estimation.  </a:t>
            </a:r>
            <a:endParaRPr lang="en-US" sz="1800" b="1" u="sng" dirty="0" smtClean="0"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63" y="2514600"/>
            <a:ext cx="3045137" cy="16716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800" y="3817436"/>
            <a:ext cx="5255400" cy="2659563"/>
          </a:xfrm>
          <a:prstGeom prst="rect">
            <a:avLst/>
          </a:prstGeom>
        </p:spPr>
      </p:pic>
      <p:sp>
        <p:nvSpPr>
          <p:cNvPr id="5" name="Bent Arrow 4"/>
          <p:cNvSpPr/>
          <p:nvPr/>
        </p:nvSpPr>
        <p:spPr bwMode="auto">
          <a:xfrm rot="5400000">
            <a:off x="4114800" y="2057400"/>
            <a:ext cx="1028700" cy="2247900"/>
          </a:xfrm>
          <a:prstGeom prst="bentArrow">
            <a:avLst>
              <a:gd name="adj1" fmla="val 12302"/>
              <a:gd name="adj2" fmla="val 16005"/>
              <a:gd name="adj3" fmla="val 25000"/>
              <a:gd name="adj4" fmla="val 4375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547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3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Motivations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" y="1075015"/>
            <a:ext cx="92202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u="sng" dirty="0" smtClean="0">
                <a:latin typeface="Calibri" panose="020F0502020204030204" pitchFamily="34" charset="0"/>
                <a:sym typeface="Symbol" pitchFamily="18" charset="2"/>
              </a:rPr>
              <a:t>Initial Goal:</a:t>
            </a:r>
            <a:r>
              <a:rPr lang="en-US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Investigate the performance of the SEM grids in view of LIU beams. 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Is the SEM grid spacing small enough to resolve the bright LIU beams?</a:t>
            </a:r>
          </a:p>
          <a:p>
            <a:pPr lvl="1"/>
            <a:endParaRPr lang="en-US" sz="200" b="1" dirty="0">
              <a:solidFill>
                <a:srgbClr val="0070C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lvl="1"/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→ Study focused on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BCMS-type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beam with nominal intensity ~80E10 ppb.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8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A bi-product of the analysis is the attempt to understand and harmonize the emittance 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measurements among the different instrumentation available in the PSB.</a:t>
            </a:r>
          </a:p>
          <a:p>
            <a:endParaRPr lang="en-US" sz="2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 The WS is the baseline instrument to assess the PSB (and PS) performance.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200" b="1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Vincenzo already presented results on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BCMS 1.5 eVs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, </a:t>
            </a:r>
            <a:r>
              <a:rPr lang="en-GB" sz="1800" dirty="0">
                <a:latin typeface="Calibri" panose="020F0502020204030204" pitchFamily="34" charset="0"/>
                <a:hlinkClick r:id="rId3"/>
              </a:rPr>
              <a:t>http://</a:t>
            </a:r>
            <a:r>
              <a:rPr lang="en-GB" sz="1800" dirty="0" smtClean="0">
                <a:latin typeface="Calibri" panose="020F0502020204030204" pitchFamily="34" charset="0"/>
                <a:hlinkClick r:id="rId3"/>
              </a:rPr>
              <a:t>tinyurl.com/y7ge7zbu</a:t>
            </a:r>
            <a:endParaRPr lang="en-GB" sz="1800" dirty="0" smtClean="0">
              <a:latin typeface="Calibri" panose="020F0502020204030204" pitchFamily="34" charset="0"/>
            </a:endParaRPr>
          </a:p>
          <a:p>
            <a:pPr marL="544513" lvl="1" indent="-87313">
              <a:buFont typeface="Arial" pitchFamily="34" charset="0"/>
              <a:buChar char="•"/>
            </a:pPr>
            <a:endParaRPr lang="en-GB" sz="2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This presentation will show results on the </a:t>
            </a:r>
            <a:r>
              <a:rPr lang="en-GB" sz="1800" b="1" dirty="0" smtClean="0">
                <a:latin typeface="Calibri" panose="020F0502020204030204" pitchFamily="34" charset="0"/>
                <a:sym typeface="Symbol" pitchFamily="18" charset="2"/>
              </a:rPr>
              <a:t>‘standard’ BCMS</a:t>
            </a:r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as the focus is to </a:t>
            </a:r>
          </a:p>
          <a:p>
            <a:pPr lvl="1"/>
            <a:r>
              <a:rPr lang="en-GB" sz="1800" dirty="0" smtClean="0">
                <a:latin typeface="Calibri" panose="020F0502020204030204" pitchFamily="34" charset="0"/>
                <a:sym typeface="Symbol" pitchFamily="18" charset="2"/>
              </a:rPr>
              <a:t>   </a:t>
            </a:r>
            <a:r>
              <a:rPr lang="en-GB" sz="1800" b="1" dirty="0" smtClean="0">
                <a:latin typeface="Calibri" panose="020F0502020204030204" pitchFamily="34" charset="0"/>
                <a:sym typeface="Symbol" pitchFamily="18" charset="2"/>
              </a:rPr>
              <a:t>understand the instrument performance under operational conditions. </a:t>
            </a:r>
            <a:endParaRPr lang="en-US" sz="1800" b="1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US" sz="18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As a side note Greta is also exploring, in collaboration with TE-ABT, the possibility to 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measure the PSB emittance in the BTM line via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quadrupole scan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: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Tests ongoing using </a:t>
            </a:r>
            <a:r>
              <a:rPr lang="en-US" sz="1800" b="1" dirty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BTM.QNO20 +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2</a:t>
            </a:r>
            <a:r>
              <a:rPr lang="en-US" sz="1800" b="1" baseline="30000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nd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 SEM grid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on BCMS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beam.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2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ot part of this presentation…</a:t>
            </a:r>
          </a:p>
        </p:txBody>
      </p:sp>
    </p:spTree>
    <p:extLst>
      <p:ext uri="{BB962C8B-B14F-4D97-AF65-F5344CB8AC3E}">
        <p14:creationId xmlns:p14="http://schemas.microsoft.com/office/powerpoint/2010/main" val="218934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4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Beam Instrumentation Setting: WS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" y="789325"/>
            <a:ext cx="8839200" cy="513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Standard setting for BCMS25 type beams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at nominal intensity (~80E10 </a:t>
            </a:r>
            <a:r>
              <a:rPr lang="en-US" sz="1800" dirty="0" err="1" smtClean="0">
                <a:latin typeface="Calibri" panose="020F0502020204030204" pitchFamily="34" charset="0"/>
                <a:sym typeface="Symbol" pitchFamily="18" charset="2"/>
              </a:rPr>
              <a:t>ppp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):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R1V/R3V speed at 10 m/s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 The rest of the WS speed is at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15 m/s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Filter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ranges between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0.5-2.0%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and PM is between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600-1000 per mill for 10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m/s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and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300-500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per mill for 15 m/s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Measurements at extraction flat-top (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C796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)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with the “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IN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” direction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Typical </a:t>
            </a:r>
            <a:r>
              <a:rPr lang="en-US" sz="1800" b="1" dirty="0" err="1" smtClean="0">
                <a:latin typeface="Calibri" panose="020F0502020204030204" pitchFamily="34" charset="0"/>
                <a:sym typeface="Symbol" pitchFamily="18" charset="2"/>
              </a:rPr>
              <a:t>dp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/p ~ 0.9E-3.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ominal horizontal/vertical dispersion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= -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1.4658/0 m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8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Used the measured dispersions in 2016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: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measured values compatible with the 2017 </a:t>
            </a:r>
          </a:p>
          <a:p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measurements (Greta, Andrea and Vincenzo), see Table later.</a:t>
            </a:r>
          </a:p>
          <a:p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180975" indent="-1809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C00000"/>
                </a:solidFill>
                <a:latin typeface="Symbol" panose="05050102010706020507" pitchFamily="18" charset="2"/>
                <a:sym typeface="Symbol" pitchFamily="18" charset="2"/>
              </a:rPr>
              <a:t>b</a:t>
            </a:r>
            <a:r>
              <a:rPr lang="en-US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-function is coming from MADX.</a:t>
            </a:r>
          </a:p>
          <a:p>
            <a:pPr marL="180975" indent="-18097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180975" indent="-1809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All measurements done before the  </a:t>
            </a:r>
          </a:p>
          <a:p>
            <a:pPr>
              <a:buClr>
                <a:schemeClr val="tx1"/>
              </a:buClr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breakage of R2H and its following</a:t>
            </a:r>
          </a:p>
          <a:p>
            <a:pPr>
              <a:buClr>
                <a:schemeClr val="tx1"/>
              </a:buClr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replacement in ITS3.</a:t>
            </a:r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US" sz="1800" dirty="0" smtClean="0"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4045887"/>
            <a:ext cx="3657600" cy="273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3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5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Beam Instrumentation Setting: SEM GRIDS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" y="762000"/>
            <a:ext cx="88392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PSB is equipped with 3 SEM grids in the BTM line to 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m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easure emittance and Twiss parameters.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600" dirty="0">
              <a:latin typeface="Calibri" panose="020F0502020204030204" pitchFamily="34" charset="0"/>
              <a:sym typeface="Symbol" pitchFamily="18" charset="2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Since 2016 we have different 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setting per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ring: Generally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 the optics model of the PSB extraction line </a:t>
            </a:r>
          </a:p>
          <a:p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   describes well the data. → Multiple tests already done by Vincenzo.</a:t>
            </a:r>
            <a:endParaRPr lang="en-US" sz="1600" dirty="0">
              <a:latin typeface="Calibri" panose="020F0502020204030204" pitchFamily="34" charset="0"/>
              <a:sym typeface="Symbol" pitchFamily="18" charset="2"/>
            </a:endParaRPr>
          </a:p>
          <a:p>
            <a:pPr marL="542925" lvl="1" indent="-85725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sym typeface="Symbol" pitchFamily="18" charset="2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U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sed the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measured dispersion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in 2016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.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Once again compatible with the measurements in 2017.</a:t>
            </a:r>
            <a:endParaRPr lang="en-US" sz="1600" dirty="0">
              <a:latin typeface="Calibri" panose="020F0502020204030204" pitchFamily="34" charset="0"/>
              <a:sym typeface="Symbol" pitchFamily="18" charset="2"/>
            </a:endParaRPr>
          </a:p>
          <a:p>
            <a:pPr marL="542925" lvl="1" indent="-85725">
              <a:buFont typeface="Arial" panose="020B0604020202020204" pitchFamily="34" charset="0"/>
              <a:buChar char="•"/>
            </a:pPr>
            <a:endParaRPr lang="en-US" sz="1600" b="1" dirty="0">
              <a:latin typeface="Calibri" panose="020F0502020204030204" pitchFamily="34" charset="0"/>
              <a:sym typeface="Symbol" pitchFamily="18" charset="2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Since there is </a:t>
            </a:r>
            <a:r>
              <a:rPr lang="en-US" sz="1600" b="1" dirty="0">
                <a:latin typeface="Calibri" panose="020F0502020204030204" pitchFamily="34" charset="0"/>
                <a:sym typeface="Symbol" pitchFamily="18" charset="2"/>
              </a:rPr>
              <a:t>no active element between the grids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,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we 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replaced the optic model with a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drift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endParaRPr lang="en-US" sz="2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285750" indent="-285750">
              <a:buClr>
                <a:schemeClr val="tx1"/>
              </a:buClr>
              <a:buFont typeface="Calibri" panose="020F0502020204030204" pitchFamily="34" charset="0"/>
              <a:buChar char="→"/>
            </a:pP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The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transport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>
                <a:latin typeface="Calibri" panose="020F0502020204030204" pitchFamily="34" charset="0"/>
                <a:sym typeface="Symbol" pitchFamily="18" charset="2"/>
              </a:rPr>
              <a:t>matrix only depends on the distance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between grids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measured at </a:t>
            </a:r>
            <a:r>
              <a:rPr lang="en-US" sz="1600" b="1" dirty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the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mm-level!</a:t>
            </a:r>
          </a:p>
          <a:p>
            <a:pPr marL="171450" indent="-171450">
              <a:buClr>
                <a:schemeClr val="tx1"/>
              </a:buClr>
              <a:buFont typeface="Calibri" panose="020F0502020204030204" pitchFamily="34" charset="0"/>
              <a:buChar char="→"/>
            </a:pPr>
            <a:endParaRPr lang="en-US" sz="200" b="1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285750" indent="-285750">
              <a:buClr>
                <a:schemeClr val="tx1"/>
              </a:buClr>
              <a:buFont typeface="Calibri" panose="020F0502020204030204" pitchFamily="34" charset="0"/>
              <a:buChar char="→"/>
            </a:pP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GEODE longitudinal </a:t>
            </a:r>
            <a:r>
              <a:rPr lang="en-US" sz="1600" b="1" dirty="0" err="1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mis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-alignment included in the data treatment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(no impact on the final results).</a:t>
            </a:r>
            <a:endParaRPr lang="en-US" sz="16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US" sz="1600" dirty="0" smtClean="0"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197046"/>
            <a:ext cx="2958998" cy="23561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4400" y="3776246"/>
            <a:ext cx="3490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u="sng" dirty="0" smtClean="0">
                <a:latin typeface="Calibri" panose="020F0502020204030204" pitchFamily="34" charset="0"/>
              </a:rPr>
              <a:t>Example of data/simulation comparison</a:t>
            </a:r>
            <a:endParaRPr lang="en-GB" sz="1600" u="sng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3776246"/>
            <a:ext cx="3023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u="sng" dirty="0" smtClean="0">
                <a:latin typeface="Calibri" panose="020F0502020204030204" pitchFamily="34" charset="0"/>
              </a:rPr>
              <a:t>Typical beam size at the SEM grids</a:t>
            </a:r>
            <a:endParaRPr lang="en-GB" sz="1600" u="sng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676" y="4197046"/>
            <a:ext cx="3543924" cy="236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5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6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Dispersion Measurements Summary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159090"/>
              </p:ext>
            </p:extLst>
          </p:nvPr>
        </p:nvGraphicFramePr>
        <p:xfrm>
          <a:off x="309052" y="2987040"/>
          <a:ext cx="8530148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13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2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52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94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Ring/Plane</a:t>
                      </a:r>
                      <a:endParaRPr lang="en-GB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WS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[m]</a:t>
                      </a:r>
                      <a:endParaRPr lang="en-GB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SEM GRID1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[m]</a:t>
                      </a:r>
                      <a:endParaRPr lang="en-GB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SEM GRID2 [m]</a:t>
                      </a:r>
                      <a:endParaRPr lang="en-GB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SEM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GRID3 [m]</a:t>
                      </a:r>
                      <a:endParaRPr lang="en-GB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R1H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-1.3619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-1.5515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-0.052911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+1.4290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R1V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-0.0919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0.32782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-0.0262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-0.39807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R2H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-1.3884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-1.2368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+0.038622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+1.2936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R2V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-0.0114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0.25384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0.062838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-0.12573</a:t>
                      </a:r>
                      <a:endParaRPr lang="en-GB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R3H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-1.3634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-1.1798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+0.039221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+1.2243</a:t>
                      </a:r>
                      <a:endParaRPr lang="en-GB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R3V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-0.0299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0.029354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0.027425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0.04821</a:t>
                      </a:r>
                      <a:endParaRPr lang="en-GB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R4H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-1.3827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-1.5313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-0.14812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+1.1998</a:t>
                      </a:r>
                      <a:endParaRPr lang="en-GB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R4V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-0.1101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0.034784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0.14163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0.30977</a:t>
                      </a:r>
                      <a:endParaRPr lang="en-GB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961072"/>
            <a:ext cx="88392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measured horizontal dispersion in the WS is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~10% lower than the MADX model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Non-negligible contribution in both horizontal and vertical planes for the SEM grids.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800" dirty="0">
              <a:latin typeface="Calibri" panose="020F0502020204030204" pitchFamily="34" charset="0"/>
              <a:sym typeface="Symbol" pitchFamily="18" charset="2"/>
            </a:endParaRPr>
          </a:p>
          <a:p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→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When</a:t>
            </a:r>
            <a:r>
              <a:rPr lang="en-US" sz="1800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testing the deconvolution algorithm, apply it to both WS and SEM grids.</a:t>
            </a:r>
          </a:p>
        </p:txBody>
      </p:sp>
    </p:spTree>
    <p:extLst>
      <p:ext uri="{BB962C8B-B14F-4D97-AF65-F5344CB8AC3E}">
        <p14:creationId xmlns:p14="http://schemas.microsoft.com/office/powerpoint/2010/main" val="360450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7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Measurements Examples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685800"/>
            <a:ext cx="8839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Consecutive measurements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under the same conditions (at least 20 shots per sample):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627063" lvl="1" indent="-169863">
              <a:buAutoNum type="arabicPeriod"/>
            </a:pP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Emittance vs Intensity for the WS.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958" y="3031906"/>
            <a:ext cx="5624841" cy="3749894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52400" y="685800"/>
            <a:ext cx="88392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Consecutive measurements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under the same conditions (at least 20 shots per sample):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627063" lvl="1" indent="-169863">
              <a:buAutoNum type="arabicPeriod"/>
            </a:pP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Emittance vs Intensity for the WS</a:t>
            </a:r>
          </a:p>
          <a:p>
            <a:pPr marL="627063" lvl="1" indent="-169863">
              <a:buAutoNum type="arabicPeriod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 Emittance vs Intensity for the SEM only, NO WS done at the same time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031906"/>
            <a:ext cx="5624842" cy="37498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048000"/>
            <a:ext cx="5624842" cy="3749894"/>
          </a:xfrm>
          <a:prstGeom prst="rect">
            <a:avLst/>
          </a:prstGeom>
        </p:spPr>
      </p:pic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52400" y="685800"/>
            <a:ext cx="88392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Consecutive measurements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under the same conditions (at least 20 shots per sample):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627063" lvl="1" indent="-169863">
              <a:buAutoNum type="arabicPeriod"/>
            </a:pP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Emittance vs Intensity for the WS</a:t>
            </a:r>
          </a:p>
          <a:p>
            <a:pPr marL="627063" lvl="1" indent="-169863">
              <a:buAutoNum type="arabicPeriod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 Emittance vs Intensity for the SEM only, NO WS done at the same time</a:t>
            </a:r>
          </a:p>
          <a:p>
            <a:pPr marL="627063" lvl="1" indent="-169863">
              <a:buAutoNum type="arabicPeriod"/>
            </a:pPr>
            <a:r>
              <a:rPr lang="en-US" sz="1600" b="1" dirty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While flying the WS we also recorded the SEM grid measured emittance</a:t>
            </a:r>
          </a:p>
          <a:p>
            <a:pPr marL="1073150" lvl="2" indent="-158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Visible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few % blow-up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because of scattering induced by the scanner </a:t>
            </a:r>
          </a:p>
          <a:p>
            <a:pPr marL="1073150" lvl="2" indent="-158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Andrea is currently performing a detailed analysis of this effect at different energies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2400" y="685800"/>
            <a:ext cx="8839200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Consecutive measurements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under the same conditions (at least 20 shots per sample):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627063" lvl="1" indent="-169863">
              <a:buAutoNum type="arabicPeriod"/>
            </a:pP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Emittance vs Intensity for the WS</a:t>
            </a:r>
          </a:p>
          <a:p>
            <a:pPr marL="627063" lvl="1" indent="-169863">
              <a:buAutoNum type="arabicPeriod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 Emittance vs Intensity for the SEM only, NO WS done at the same time</a:t>
            </a:r>
          </a:p>
          <a:p>
            <a:pPr marL="627063" lvl="1" indent="-169863">
              <a:buAutoNum type="arabicPeriod"/>
            </a:pPr>
            <a:r>
              <a:rPr lang="en-US" sz="1600" b="1" dirty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While flying the WS we also recorded the SEM grid measured emittance</a:t>
            </a:r>
          </a:p>
          <a:p>
            <a:pPr marL="1073150" lvl="2" indent="-158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Visible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few % blow-up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because of scattering induced by the scanner </a:t>
            </a:r>
          </a:p>
          <a:p>
            <a:pPr marL="1073150" lvl="2" indent="-158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Andrea is currently performing a detailed analysis of this effect at different energies</a:t>
            </a:r>
          </a:p>
          <a:p>
            <a:pPr marL="1073150" lvl="2" indent="-158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000" dirty="0" smtClean="0">
              <a:latin typeface="Calibri" panose="020F0502020204030204" pitchFamily="34" charset="0"/>
              <a:sym typeface="Symbol" pitchFamily="18" charset="2"/>
            </a:endParaRPr>
          </a:p>
          <a:p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→ To better correlate WS and SEM, we neglect for a moment the induced blow-up by the WS </a:t>
            </a:r>
          </a:p>
          <a:p>
            <a:r>
              <a:rPr lang="en-US" sz="1600" b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    and compare the WS and SEM measurements for the very same shot → Both equipment experience  </a:t>
            </a:r>
          </a:p>
          <a:p>
            <a:r>
              <a:rPr lang="en-US" sz="1600" b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    the same shot-to-shot variations.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905000" y="4038600"/>
            <a:ext cx="5867400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In the next slides we will focus on ring3 to show the analysis done </a:t>
            </a:r>
          </a:p>
          <a:p>
            <a:pPr algn="ctr"/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and then </a:t>
            </a:r>
            <a:r>
              <a:rPr lang="en-US" sz="1600" b="1" dirty="0" err="1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summarise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the status for all rings/plane</a:t>
            </a:r>
          </a:p>
        </p:txBody>
      </p:sp>
    </p:spTree>
    <p:extLst>
      <p:ext uri="{BB962C8B-B14F-4D97-AF65-F5344CB8AC3E}">
        <p14:creationId xmlns:p14="http://schemas.microsoft.com/office/powerpoint/2010/main" val="274171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8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R3: Emittance Correlation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801231"/>
            <a:ext cx="88392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Comparing the transverse emittance in 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WS and SEM grid for the same shots.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Ideally the measurements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should lie on the bisecting line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, again neglecting for a now </a:t>
            </a:r>
          </a:p>
          <a:p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  the scattering due to the WS.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The blue dots are the measured emittances after deconvolution, both WS and SEM grids.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Clr>
                <a:schemeClr val="tx1"/>
              </a:buCl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In green both emittance measurements use the standard dispersion removal formula.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b="1" u="sng" dirty="0" smtClean="0">
                <a:latin typeface="Calibri" panose="020F0502020204030204" pitchFamily="34" charset="0"/>
                <a:sym typeface="Symbol" pitchFamily="18" charset="2"/>
              </a:rPr>
              <a:t>Tomogram common to both WS and SEM grid and taken at PSB extraction.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3656871"/>
            <a:ext cx="4801693" cy="3201129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848852" y="3344973"/>
            <a:ext cx="391305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sz="400" b="1" dirty="0" smtClean="0">
              <a:solidFill>
                <a:srgbClr val="0070C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ctr"/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R3V measurements well correlated </a:t>
            </a:r>
            <a:endParaRPr lang="en-US" sz="1800" dirty="0" smtClean="0">
              <a:solidFill>
                <a:srgbClr val="0070C0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62200" y="5540514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15 m/s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934200" y="5552182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  <p:sp>
        <p:nvSpPr>
          <p:cNvPr id="5" name="Rectangle 4"/>
          <p:cNvSpPr/>
          <p:nvPr/>
        </p:nvSpPr>
        <p:spPr>
          <a:xfrm>
            <a:off x="429252" y="3440668"/>
            <a:ext cx="391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1" dirty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R3H </a:t>
            </a:r>
            <a:r>
              <a:rPr lang="en-US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measurements not </a:t>
            </a:r>
            <a:r>
              <a:rPr lang="en-US" sz="1800" b="1" dirty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well correlated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656871"/>
            <a:ext cx="4801693" cy="3201129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781800" y="5562600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</a:t>
            </a:r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10 </a:t>
            </a:r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m/s</a:t>
            </a:r>
          </a:p>
        </p:txBody>
      </p:sp>
    </p:spTree>
    <p:extLst>
      <p:ext uri="{BB962C8B-B14F-4D97-AF65-F5344CB8AC3E}">
        <p14:creationId xmlns:p14="http://schemas.microsoft.com/office/powerpoint/2010/main" val="175590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9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177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R3: Residuals</a:t>
            </a:r>
            <a:endParaRPr 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801231"/>
            <a:ext cx="8839200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Emittance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as a function of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intensity: Add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the linear fit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to compute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residual.</a:t>
            </a:r>
            <a:endParaRPr lang="en-US" sz="1800" b="1" dirty="0">
              <a:latin typeface="Calibri" panose="020F0502020204030204" pitchFamily="34" charset="0"/>
              <a:sym typeface="Symbol" pitchFamily="18" charset="2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000" dirty="0">
              <a:latin typeface="Calibri" panose="020F0502020204030204" pitchFamily="34" charset="0"/>
              <a:sym typeface="Symbol" pitchFamily="18" charset="2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Assuming that the linear fit is the mean value, the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residual is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calculated as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“measured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value –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fit”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 and should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provide 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information about </a:t>
            </a:r>
            <a:r>
              <a:rPr lang="en-US" sz="1800" b="1" dirty="0">
                <a:latin typeface="Calibri" panose="020F0502020204030204" pitchFamily="34" charset="0"/>
                <a:sym typeface="Symbol" pitchFamily="18" charset="2"/>
              </a:rPr>
              <a:t>the resolution of the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instrument</a:t>
            </a: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100" dirty="0">
              <a:latin typeface="Calibri" panose="020F0502020204030204" pitchFamily="34" charset="0"/>
              <a:sym typeface="Symbol" pitchFamily="18" charset="2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sym typeface="Symbol" pitchFamily="18" charset="2"/>
              </a:rPr>
              <a:t>In plots we showed the emittances 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fully </a:t>
            </a:r>
            <a:r>
              <a:rPr lang="en-US" sz="1800" b="1" dirty="0" err="1" smtClean="0">
                <a:latin typeface="Calibri" panose="020F0502020204030204" pitchFamily="34" charset="0"/>
                <a:sym typeface="Symbol" pitchFamily="18" charset="2"/>
              </a:rPr>
              <a:t>deconvoluted</a:t>
            </a: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  <a:endParaRPr lang="en-US" sz="1800" b="1" dirty="0"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90800"/>
            <a:ext cx="8229599" cy="4114800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62200" y="5540514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15 m/s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6248400" y="3886200"/>
            <a:ext cx="1447800" cy="3048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295400" y="2438400"/>
            <a:ext cx="5181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→ R3H: Less spread in the SEM residuals than WS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42262"/>
            <a:ext cx="8231475" cy="4115737"/>
          </a:xfrm>
          <a:prstGeom prst="rect">
            <a:avLst/>
          </a:prstGeom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295400" y="2438400"/>
            <a:ext cx="51816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→ R3V: Compatible results in both instruments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362200" y="5552182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sym typeface="Symbol" pitchFamily="18" charset="2"/>
              </a:rPr>
              <a:t>Speed: 10 m/s</a:t>
            </a:r>
          </a:p>
        </p:txBody>
      </p:sp>
    </p:spTree>
    <p:extLst>
      <p:ext uri="{BB962C8B-B14F-4D97-AF65-F5344CB8AC3E}">
        <p14:creationId xmlns:p14="http://schemas.microsoft.com/office/powerpoint/2010/main" val="244235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13312</TotalTime>
  <Words>2221</Words>
  <Application>Microsoft Office PowerPoint</Application>
  <PresentationFormat>On-screen Show (4:3)</PresentationFormat>
  <Paragraphs>376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ＭＳ Ｐゴシック</vt:lpstr>
      <vt:lpstr>Arial</vt:lpstr>
      <vt:lpstr>Bitstream Vera Sans</vt:lpstr>
      <vt:lpstr>Calibri</vt:lpstr>
      <vt:lpstr>Symbol</vt:lpstr>
      <vt:lpstr>Verdana</vt:lpstr>
      <vt:lpstr>Vijaya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Joseph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WS vs SEM - LHC25</dc:title>
  <dc:creator>Gian Piero Di Giovanni</dc:creator>
  <cp:lastModifiedBy>Gian Piero Di Giovanni</cp:lastModifiedBy>
  <cp:revision>1448</cp:revision>
  <dcterms:created xsi:type="dcterms:W3CDTF">2013-03-15T13:58:01Z</dcterms:created>
  <dcterms:modified xsi:type="dcterms:W3CDTF">2017-11-02T10:09:41Z</dcterms:modified>
</cp:coreProperties>
</file>