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20"/>
  </p:notesMasterIdLst>
  <p:handoutMasterIdLst>
    <p:handoutMasterId r:id="rId21"/>
  </p:handoutMasterIdLst>
  <p:sldIdLst>
    <p:sldId id="260" r:id="rId2"/>
    <p:sldId id="263" r:id="rId3"/>
    <p:sldId id="264" r:id="rId4"/>
    <p:sldId id="261" r:id="rId5"/>
    <p:sldId id="270" r:id="rId6"/>
    <p:sldId id="274" r:id="rId7"/>
    <p:sldId id="265" r:id="rId8"/>
    <p:sldId id="266" r:id="rId9"/>
    <p:sldId id="267" r:id="rId10"/>
    <p:sldId id="268" r:id="rId11"/>
    <p:sldId id="275" r:id="rId12"/>
    <p:sldId id="276" r:id="rId13"/>
    <p:sldId id="277" r:id="rId14"/>
    <p:sldId id="278" r:id="rId15"/>
    <p:sldId id="271" r:id="rId16"/>
    <p:sldId id="272" r:id="rId17"/>
    <p:sldId id="273" r:id="rId18"/>
    <p:sldId id="27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EFD"/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12" autoAdjust="0"/>
    <p:restoredTop sz="89223"/>
  </p:normalViewPr>
  <p:slideViewPr>
    <p:cSldViewPr snapToGrid="0" snapToObjects="1">
      <p:cViewPr varScale="1">
        <p:scale>
          <a:sx n="120" d="100"/>
          <a:sy n="120" d="100"/>
        </p:scale>
        <p:origin x="2784" y="176"/>
      </p:cViewPr>
      <p:guideLst>
        <p:guide orient="horz" pos="2251"/>
        <p:guide pos="283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11/2/17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11/2/17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0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BCMS in different working points and with</a:t>
            </a:r>
            <a:r>
              <a:rPr lang="en-US" baseline="0" dirty="0" smtClean="0"/>
              <a:t> different coupling condition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915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111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working out the red formula one expects eps = eps0 + beta/2 * kick^2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45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good news 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We are </a:t>
            </a:r>
            <a:r>
              <a:rPr lang="en-US" dirty="0" err="1" smtClean="0"/>
              <a:t>optimised</a:t>
            </a:r>
            <a:r>
              <a:rPr lang="en-US" dirty="0" smtClean="0"/>
              <a:t> in the nominal</a:t>
            </a:r>
            <a:r>
              <a:rPr lang="en-US" baseline="0" dirty="0" smtClean="0"/>
              <a:t> injection</a:t>
            </a:r>
            <a:endParaRPr lang="en-US" dirty="0" smtClean="0"/>
          </a:p>
          <a:p>
            <a:pPr marL="0" indent="0">
              <a:buFontTx/>
              <a:buNone/>
            </a:pPr>
            <a:r>
              <a:rPr lang="en-US" dirty="0" smtClean="0"/>
              <a:t>Bad</a:t>
            </a:r>
            <a:r>
              <a:rPr lang="en-US" baseline="0" dirty="0" smtClean="0"/>
              <a:t> news: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- The model is more complicated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525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Simulation good in shape, but too steep</a:t>
            </a:r>
            <a:r>
              <a:rPr lang="en-US" baseline="0" dirty="0" smtClean="0"/>
              <a:t> ! </a:t>
            </a:r>
            <a:r>
              <a:rPr lang="en-US" baseline="0" dirty="0" smtClean="0">
                <a:sym typeface="Wingdings"/>
              </a:rPr>
              <a:t> under investigation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041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High </a:t>
            </a:r>
            <a:r>
              <a:rPr lang="en-US" dirty="0" err="1" smtClean="0"/>
              <a:t>brigthness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linear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625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13.emf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png"/><Relationship Id="rId3" Type="http://schemas.openxmlformats.org/officeDocument/2006/relationships/hyperlink" Target="https://indico.cern.ch/event/609486/contributions/2457516/attachments/1432449/2202257/2017.03.23_MDdays_PS_emittance_growth.pdf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emf"/><Relationship Id="rId3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748938"/>
            <a:ext cx="8701471" cy="1344706"/>
          </a:xfrm>
        </p:spPr>
        <p:txBody>
          <a:bodyPr/>
          <a:lstStyle/>
          <a:p>
            <a:r>
              <a:rPr lang="en-US" dirty="0" smtClean="0"/>
              <a:t>Injection steering studies in the 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4607157"/>
            <a:ext cx="8701471" cy="637849"/>
          </a:xfrm>
        </p:spPr>
        <p:txBody>
          <a:bodyPr/>
          <a:lstStyle/>
          <a:p>
            <a:r>
              <a:rPr lang="en-US" dirty="0" err="1" smtClean="0"/>
              <a:t>E.Senes</a:t>
            </a:r>
            <a:r>
              <a:rPr lang="en-US" dirty="0" smtClean="0"/>
              <a:t>, </a:t>
            </a:r>
            <a:r>
              <a:rPr lang="en-US" dirty="0" err="1" smtClean="0"/>
              <a:t>V.Forte</a:t>
            </a:r>
            <a:r>
              <a:rPr lang="en-US" dirty="0" smtClean="0"/>
              <a:t>, </a:t>
            </a:r>
            <a:r>
              <a:rPr lang="en-US" dirty="0" err="1" smtClean="0"/>
              <a:t>A.Huschauer</a:t>
            </a:r>
            <a:r>
              <a:rPr lang="en-US" dirty="0" smtClean="0"/>
              <a:t>, </a:t>
            </a:r>
            <a:r>
              <a:rPr lang="en-US" dirty="0" err="1" smtClean="0"/>
              <a:t>F.Tecker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>
          <a:xfrm>
            <a:off x="223297" y="6109398"/>
            <a:ext cx="4405399" cy="581250"/>
          </a:xfrm>
        </p:spPr>
        <p:txBody>
          <a:bodyPr/>
          <a:lstStyle/>
          <a:p>
            <a:r>
              <a:rPr lang="en-US" sz="1200" dirty="0" smtClean="0"/>
              <a:t>LIU PS Beam Dynamics working group</a:t>
            </a:r>
          </a:p>
          <a:p>
            <a:r>
              <a:rPr lang="en-US" sz="1200" dirty="0" smtClean="0"/>
              <a:t>02.11.2017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340243" y="5286883"/>
            <a:ext cx="8420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Acknowledgement: </a:t>
            </a:r>
            <a:r>
              <a:rPr lang="en-US" dirty="0">
                <a:solidFill>
                  <a:schemeClr val="bg1"/>
                </a:solidFill>
              </a:rPr>
              <a:t>F. </a:t>
            </a:r>
            <a:r>
              <a:rPr lang="en-US" dirty="0" err="1">
                <a:solidFill>
                  <a:schemeClr val="bg1"/>
                </a:solidFill>
              </a:rPr>
              <a:t>Asvesta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G.P. di Giovanni, A. </a:t>
            </a:r>
            <a:r>
              <a:rPr lang="en-US" dirty="0" err="1" smtClean="0">
                <a:solidFill>
                  <a:schemeClr val="bg1"/>
                </a:solidFill>
              </a:rPr>
              <a:t>Oeftiger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 smtClean="0"/>
              <a:t>INDIV_HI_HE beam	</a:t>
            </a:r>
            <a:endParaRPr lang="en-US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9194188" cy="412967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Modified INDIV beam </a:t>
            </a:r>
            <a:r>
              <a:rPr lang="en-US" dirty="0" smtClean="0"/>
              <a:t>in the PSB with higher emittance </a:t>
            </a:r>
            <a:r>
              <a:rPr lang="en-US" smtClean="0"/>
              <a:t>and intensity than INDIV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65" y="2308929"/>
            <a:ext cx="4328599" cy="27145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554" y="2276657"/>
            <a:ext cx="4380061" cy="274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3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 smtClean="0"/>
              <a:t>First simulations 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60"/>
            <a:ext cx="8763034" cy="743862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b="1" dirty="0" err="1" smtClean="0"/>
              <a:t>pyHeadTail</a:t>
            </a:r>
            <a:r>
              <a:rPr lang="en-US" dirty="0" smtClean="0"/>
              <a:t> have been used to simulate the injection oscillations. For the moment </a:t>
            </a:r>
            <a:r>
              <a:rPr lang="en-US" b="1" dirty="0" smtClean="0"/>
              <a:t>no coupling </a:t>
            </a:r>
            <a:r>
              <a:rPr lang="en-US" dirty="0" smtClean="0"/>
              <a:t>is implemented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33377" y="55927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702930" y="5145423"/>
            <a:ext cx="4113620" cy="1633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/>
              <a:t>Parameters</a:t>
            </a:r>
            <a:r>
              <a:rPr lang="en-US" sz="1800" dirty="0" smtClean="0"/>
              <a:t>: similar BCMS beam</a:t>
            </a:r>
          </a:p>
          <a:p>
            <a:r>
              <a:rPr lang="en-US" sz="1800" dirty="0" smtClean="0"/>
              <a:t>Intensity = 80*10</a:t>
            </a:r>
            <a:r>
              <a:rPr lang="en-US" sz="1800" baseline="30000" dirty="0" smtClean="0"/>
              <a:t>10</a:t>
            </a:r>
            <a:r>
              <a:rPr lang="en-US" sz="1800" dirty="0" smtClean="0"/>
              <a:t> protons</a:t>
            </a:r>
          </a:p>
          <a:p>
            <a:r>
              <a:rPr lang="el-GR" sz="1800" dirty="0" err="1" smtClean="0"/>
              <a:t>ε</a:t>
            </a:r>
            <a:r>
              <a:rPr lang="el-GR" sz="1800" baseline="-25000" dirty="0" err="1" smtClean="0"/>
              <a:t>x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= 1.5 *10</a:t>
            </a:r>
            <a:r>
              <a:rPr lang="en-US" sz="1800" baseline="30000" dirty="0" smtClean="0"/>
              <a:t>-6 </a:t>
            </a:r>
            <a:r>
              <a:rPr lang="en-US" sz="1800" dirty="0" smtClean="0"/>
              <a:t>um / </a:t>
            </a:r>
            <a:r>
              <a:rPr lang="el-GR" sz="1800" dirty="0" smtClean="0"/>
              <a:t>ε</a:t>
            </a:r>
            <a:r>
              <a:rPr lang="en-US" sz="1800" baseline="-25000" dirty="0" smtClean="0"/>
              <a:t>y </a:t>
            </a:r>
            <a:r>
              <a:rPr lang="en-US" sz="1800" dirty="0"/>
              <a:t>= </a:t>
            </a:r>
            <a:r>
              <a:rPr lang="en-US" sz="1800" dirty="0" smtClean="0"/>
              <a:t>1.3 </a:t>
            </a:r>
            <a:r>
              <a:rPr lang="en-US" sz="1800" dirty="0"/>
              <a:t>*10</a:t>
            </a:r>
            <a:r>
              <a:rPr lang="en-US" sz="1800" baseline="30000" dirty="0"/>
              <a:t>-6 </a:t>
            </a:r>
            <a:r>
              <a:rPr lang="en-US" sz="1800" dirty="0" smtClean="0"/>
              <a:t>um</a:t>
            </a:r>
          </a:p>
          <a:p>
            <a:r>
              <a:rPr lang="en-US" sz="1800" dirty="0" smtClean="0"/>
              <a:t>Initial kick = 1 </a:t>
            </a:r>
            <a:r>
              <a:rPr lang="en-US" sz="1800" dirty="0" err="1" smtClean="0"/>
              <a:t>mrad</a:t>
            </a:r>
            <a:endParaRPr lang="en-US" sz="1800" dirty="0" smtClean="0"/>
          </a:p>
          <a:p>
            <a:pPr marL="342900" indent="-342900">
              <a:buFont typeface="Arial" charset="0"/>
              <a:buChar char="•"/>
            </a:pPr>
            <a:endParaRPr lang="en-US" sz="18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265" y="1945757"/>
            <a:ext cx="4550735" cy="31331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75" y="1941305"/>
            <a:ext cx="4465675" cy="3074629"/>
          </a:xfrm>
          <a:prstGeom prst="rect">
            <a:avLst/>
          </a:prstGeom>
        </p:spPr>
      </p:pic>
      <p:sp>
        <p:nvSpPr>
          <p:cNvPr id="11" name="Text Placeholder 2"/>
          <p:cNvSpPr txBox="1">
            <a:spLocks/>
          </p:cNvSpPr>
          <p:nvPr/>
        </p:nvSpPr>
        <p:spPr>
          <a:xfrm>
            <a:off x="4983645" y="5145424"/>
            <a:ext cx="4613351" cy="624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b="1" dirty="0" err="1" smtClean="0"/>
              <a:t>Filamentation</a:t>
            </a:r>
            <a:r>
              <a:rPr lang="en-US" dirty="0" smtClean="0"/>
              <a:t> takes ~100 turns</a:t>
            </a:r>
          </a:p>
        </p:txBody>
      </p:sp>
    </p:spTree>
    <p:extLst>
      <p:ext uri="{BB962C8B-B14F-4D97-AF65-F5344CB8AC3E}">
        <p14:creationId xmlns:p14="http://schemas.microsoft.com/office/powerpoint/2010/main" val="70551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/>
              <a:t>First simulations </a:t>
            </a: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60"/>
            <a:ext cx="8763034" cy="1060860"/>
          </a:xfrm>
        </p:spPr>
        <p:txBody>
          <a:bodyPr/>
          <a:lstStyle/>
          <a:p>
            <a:r>
              <a:rPr lang="en-US" dirty="0" smtClean="0"/>
              <a:t>Simulation </a:t>
            </a:r>
            <a:r>
              <a:rPr lang="en-US" dirty="0" err="1" smtClean="0"/>
              <a:t>bechmarking</a:t>
            </a:r>
            <a:r>
              <a:rPr lang="en-US" dirty="0" smtClean="0"/>
              <a:t> is still in progress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772" y="1933192"/>
            <a:ext cx="5404756" cy="3389423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0" y="2414210"/>
            <a:ext cx="3870695" cy="2427385"/>
            <a:chOff x="0" y="2414210"/>
            <a:chExt cx="3870695" cy="242738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414210"/>
              <a:ext cx="3870695" cy="242738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57200" y="4167963"/>
              <a:ext cx="21675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Nominal BCMS beam</a:t>
              </a:r>
              <a:endParaRPr lang="en-US"/>
            </a:p>
          </p:txBody>
        </p:sp>
      </p:grpSp>
      <p:cxnSp>
        <p:nvCxnSpPr>
          <p:cNvPr id="9" name="Straight Arrow Connector 8"/>
          <p:cNvCxnSpPr/>
          <p:nvPr/>
        </p:nvCxnSpPr>
        <p:spPr>
          <a:xfrm flipV="1">
            <a:off x="4983645" y="4352629"/>
            <a:ext cx="425302" cy="11631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5637925"/>
            <a:ext cx="3181330" cy="102336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99896" y="5074362"/>
            <a:ext cx="3084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Analytical expectation for decoupled motion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27450" y="5503276"/>
            <a:ext cx="1133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Measured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β/2 ~ 3.6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215840" y="4275563"/>
            <a:ext cx="465310" cy="1473893"/>
          </a:xfrm>
          <a:prstGeom prst="straightConnector1">
            <a:avLst/>
          </a:prstGeom>
          <a:ln>
            <a:solidFill>
              <a:srgbClr val="006EFD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079923" y="5767915"/>
            <a:ext cx="23271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6EFD"/>
                </a:solidFill>
              </a:rPr>
              <a:t>Analytical expectation</a:t>
            </a:r>
          </a:p>
          <a:p>
            <a:r>
              <a:rPr lang="en-US" dirty="0" smtClean="0">
                <a:solidFill>
                  <a:srgbClr val="006EFD"/>
                </a:solidFill>
              </a:rPr>
              <a:t>β/2 ~ 11.26</a:t>
            </a:r>
            <a:endParaRPr lang="en-US" dirty="0">
              <a:solidFill>
                <a:srgbClr val="006EFD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537880" y="1933192"/>
            <a:ext cx="910615" cy="10487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448495" y="1429365"/>
            <a:ext cx="2192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Simulation</a:t>
            </a:r>
          </a:p>
          <a:p>
            <a:r>
              <a:rPr lang="en-US" dirty="0" smtClean="0"/>
              <a:t>β/2 ~ 18 (expected 8)</a:t>
            </a:r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3384530" y="3388669"/>
            <a:ext cx="694812" cy="4784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2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 smtClean="0"/>
              <a:t>Space charge induced tune shift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14253"/>
          </a:xfrm>
        </p:spPr>
        <p:txBody>
          <a:bodyPr/>
          <a:lstStyle/>
          <a:p>
            <a:r>
              <a:rPr lang="en-US" dirty="0" smtClean="0"/>
              <a:t>For all the measurements the maximum tune shift has been computed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318" y="1669312"/>
            <a:ext cx="4682868" cy="878622"/>
          </a:xfrm>
          <a:prstGeom prst="rect">
            <a:avLst/>
          </a:prstGeom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3079206" y="815165"/>
            <a:ext cx="2343091" cy="4142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BCMS like beams: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04037" y="2775098"/>
            <a:ext cx="4082903" cy="3891516"/>
          </a:xfrm>
          <a:prstGeom prst="roundRect">
            <a:avLst/>
          </a:prstGeom>
          <a:solidFill>
            <a:schemeClr val="tx2">
              <a:alpha val="17000"/>
            </a:schemeClr>
          </a:solidFill>
          <a:ln w="444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2" t="6549" r="7627" b="4574"/>
          <a:stretch/>
        </p:blipFill>
        <p:spPr>
          <a:xfrm>
            <a:off x="584791" y="3572540"/>
            <a:ext cx="3798232" cy="24135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99368" y="2904727"/>
            <a:ext cx="2092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BCMS beams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670102" y="2775098"/>
            <a:ext cx="4082903" cy="3891516"/>
          </a:xfrm>
          <a:prstGeom prst="roundRect">
            <a:avLst/>
          </a:prstGeom>
          <a:solidFill>
            <a:schemeClr val="tx2">
              <a:alpha val="17000"/>
            </a:schemeClr>
          </a:solidFill>
          <a:ln w="444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665433" y="2900396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INDIV beam</a:t>
            </a:r>
            <a:endParaRPr lang="en-US" sz="2800" dirty="0">
              <a:solidFill>
                <a:schemeClr val="tx2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8" t="6022" r="7809" b="5727"/>
          <a:stretch/>
        </p:blipFill>
        <p:spPr>
          <a:xfrm>
            <a:off x="4796615" y="3568595"/>
            <a:ext cx="3829875" cy="241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5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 smtClean="0"/>
              <a:t>INDIV_HI_HE beam (again)</a:t>
            </a:r>
            <a:endParaRPr lang="en-US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9194188" cy="412967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Modified INDIV beam </a:t>
            </a:r>
            <a:r>
              <a:rPr lang="en-US" dirty="0" smtClean="0"/>
              <a:t>in the PSB with higher emittance and intensity than INDIV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2"/>
          <a:stretch/>
        </p:blipFill>
        <p:spPr>
          <a:xfrm>
            <a:off x="353932" y="1668026"/>
            <a:ext cx="4328599" cy="25567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61"/>
          <a:stretch/>
        </p:blipFill>
        <p:spPr>
          <a:xfrm>
            <a:off x="313103" y="4199862"/>
            <a:ext cx="4380061" cy="25803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5776" r="7809" b="4973"/>
          <a:stretch/>
        </p:blipFill>
        <p:spPr>
          <a:xfrm>
            <a:off x="4418941" y="2463765"/>
            <a:ext cx="4725059" cy="30332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00294" y="5648422"/>
            <a:ext cx="36470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Tune footprint is smaller (0.07, 0.08),</a:t>
            </a:r>
          </a:p>
          <a:p>
            <a:r>
              <a:rPr lang="en-US" dirty="0" smtClean="0"/>
              <a:t>Useful to disentangle the effects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96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 smtClean="0"/>
              <a:t>Summary	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73314" y="1285677"/>
            <a:ext cx="8433424" cy="4745691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b="1" dirty="0" smtClean="0"/>
              <a:t>KFA45</a:t>
            </a:r>
            <a:r>
              <a:rPr lang="en-US" dirty="0" smtClean="0"/>
              <a:t> was used to test the contribution of the </a:t>
            </a:r>
            <a:r>
              <a:rPr lang="en-US" b="1" dirty="0" smtClean="0"/>
              <a:t>injection</a:t>
            </a:r>
            <a:r>
              <a:rPr lang="en-US" dirty="0" smtClean="0"/>
              <a:t> </a:t>
            </a:r>
            <a:r>
              <a:rPr lang="en-US" b="1" dirty="0" err="1" smtClean="0"/>
              <a:t>missteering</a:t>
            </a:r>
            <a:r>
              <a:rPr lang="en-US" dirty="0" smtClean="0"/>
              <a:t> to the emittance blowup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For nominal operations the injection seems to be </a:t>
            </a:r>
            <a:r>
              <a:rPr lang="en-US" dirty="0" err="1" smtClean="0"/>
              <a:t>optimised</a:t>
            </a:r>
            <a:r>
              <a:rPr lang="en-US" dirty="0" smtClean="0"/>
              <a:t> in most cases</a:t>
            </a:r>
          </a:p>
          <a:p>
            <a:pPr marL="342900" indent="-342900">
              <a:buFont typeface="Arial" charset="0"/>
              <a:buChar char="•"/>
            </a:pPr>
            <a:r>
              <a:rPr lang="en-US" b="1" dirty="0" smtClean="0"/>
              <a:t>Simulation</a:t>
            </a:r>
            <a:r>
              <a:rPr lang="en-US" dirty="0" smtClean="0"/>
              <a:t> work have just been started. The next step is include coupling.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Disentangling the effects is the key point: 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Small tune footprint beams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Measuring and simulating coupling </a:t>
            </a:r>
            <a:endParaRPr lang="en-US" dirty="0" smtClean="0"/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The </a:t>
            </a:r>
            <a:r>
              <a:rPr lang="en-US" b="1" dirty="0" smtClean="0"/>
              <a:t>precision</a:t>
            </a:r>
            <a:r>
              <a:rPr lang="en-US" dirty="0" smtClean="0"/>
              <a:t> in the </a:t>
            </a:r>
            <a:r>
              <a:rPr lang="en-US" b="1" dirty="0" smtClean="0"/>
              <a:t>emittance measurement </a:t>
            </a:r>
            <a:r>
              <a:rPr lang="en-US" dirty="0" smtClean="0"/>
              <a:t>is the key issue when it comes to talk about </a:t>
            </a:r>
            <a:r>
              <a:rPr lang="en-US" b="1" dirty="0" smtClean="0"/>
              <a:t>tune shift</a:t>
            </a:r>
            <a:r>
              <a:rPr lang="en-US" dirty="0" smtClean="0"/>
              <a:t>, the new measurement paradigm should help a lot in that sense</a:t>
            </a:r>
            <a:endParaRPr lang="en-US" dirty="0" smtClean="0"/>
          </a:p>
          <a:p>
            <a:pPr marL="342900" indent="-342900">
              <a:buFont typeface="Arial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81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 smtClean="0"/>
              <a:t>Spares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9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 smtClean="0"/>
              <a:t>Emittance calculation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60"/>
            <a:ext cx="8763034" cy="1166594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Used Guido’s dispersive component deconvolution function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The used </a:t>
            </a:r>
            <a:r>
              <a:rPr lang="en-US" dirty="0" err="1" smtClean="0"/>
              <a:t>twiss</a:t>
            </a:r>
            <a:r>
              <a:rPr lang="en-US" dirty="0" smtClean="0"/>
              <a:t> parameters are the measured one (Vincenzo’s presentation last meeting)</a:t>
            </a:r>
          </a:p>
          <a:p>
            <a:pPr marL="342900" indent="-342900">
              <a:buFont typeface="Arial" charset="0"/>
              <a:buChar char="•"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381" t="1" b="1432"/>
          <a:stretch/>
        </p:blipFill>
        <p:spPr>
          <a:xfrm>
            <a:off x="3014505" y="2421654"/>
            <a:ext cx="6340710" cy="4762917"/>
          </a:xfrm>
          <a:prstGeom prst="rect">
            <a:avLst/>
          </a:prstGeom>
        </p:spPr>
      </p:pic>
      <p:sp>
        <p:nvSpPr>
          <p:cNvPr id="4" name="Title 2"/>
          <p:cNvSpPr txBox="1">
            <a:spLocks/>
          </p:cNvSpPr>
          <p:nvPr/>
        </p:nvSpPr>
        <p:spPr>
          <a:xfrm>
            <a:off x="179388" y="2924070"/>
            <a:ext cx="7747177" cy="146705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BCMS operational conditions</a:t>
            </a:r>
          </a:p>
          <a:p>
            <a:r>
              <a:rPr lang="en-US" sz="1600" dirty="0" smtClean="0"/>
              <a:t>From </a:t>
            </a:r>
            <a:r>
              <a:rPr lang="en-US" sz="1600" dirty="0" smtClean="0">
                <a:hlinkClick r:id="rId3"/>
              </a:rPr>
              <a:t>H. Bartosik </a:t>
            </a:r>
            <a:r>
              <a:rPr lang="en-US" sz="1600" i="1" dirty="0" smtClean="0">
                <a:hlinkClick r:id="rId3"/>
              </a:rPr>
              <a:t>et al. </a:t>
            </a:r>
          </a:p>
          <a:p>
            <a:r>
              <a:rPr lang="en-US" sz="1600" dirty="0" smtClean="0">
                <a:hlinkClick r:id="rId3"/>
              </a:rPr>
              <a:t>at MD days 2017</a:t>
            </a:r>
            <a:r>
              <a:rPr lang="en-US" sz="1600" dirty="0" smtClean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00" dirty="0"/>
          </a:p>
        </p:txBody>
      </p:sp>
    </p:spTree>
    <p:extLst>
      <p:ext uri="{BB962C8B-B14F-4D97-AF65-F5344CB8AC3E}">
        <p14:creationId xmlns:p14="http://schemas.microsoft.com/office/powerpoint/2010/main" val="3189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 smtClean="0"/>
              <a:t>BCMS changing the working point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3" t="7536" r="7652" b="5978"/>
          <a:stretch/>
        </p:blipFill>
        <p:spPr>
          <a:xfrm>
            <a:off x="5003595" y="2020186"/>
            <a:ext cx="3962638" cy="24561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1" y="1877828"/>
            <a:ext cx="4437329" cy="278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83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800" dirty="0" smtClean="0"/>
              <a:t>Goal and methods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 smtClean="0"/>
              <a:t>Emittance measurements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 smtClean="0"/>
              <a:t>First simulations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 smtClean="0"/>
              <a:t>Space charge contribution (?)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0255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/>
              <a:t>Goal and </a:t>
            </a:r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/>
              <a:t>Goal:</a:t>
            </a:r>
            <a:r>
              <a:rPr lang="en-US" dirty="0"/>
              <a:t> understand whether the steering is a source of emittance growth at the injection in the PS</a:t>
            </a:r>
          </a:p>
          <a:p>
            <a:endParaRPr lang="en-US" dirty="0"/>
          </a:p>
          <a:p>
            <a:r>
              <a:rPr lang="en-US" b="1" dirty="0"/>
              <a:t>Idea: </a:t>
            </a:r>
            <a:r>
              <a:rPr lang="en-US" dirty="0"/>
              <a:t>from the optimal steering situation, randomly change the injection kicker strength of KFA45 and observe the emittance growth.</a:t>
            </a:r>
          </a:p>
          <a:p>
            <a:endParaRPr lang="en-US" b="1" dirty="0"/>
          </a:p>
          <a:p>
            <a:r>
              <a:rPr lang="en-US" b="1" dirty="0"/>
              <a:t>Kick strength: </a:t>
            </a:r>
            <a:r>
              <a:rPr lang="en-US" dirty="0"/>
              <a:t>90% to 106% of the nominal kick (due to power converter limitations)</a:t>
            </a:r>
          </a:p>
          <a:p>
            <a:endParaRPr lang="en-US" dirty="0"/>
          </a:p>
          <a:p>
            <a:r>
              <a:rPr lang="en-US" b="1" dirty="0"/>
              <a:t>Beam</a:t>
            </a:r>
            <a:r>
              <a:rPr lang="en-US" dirty="0"/>
              <a:t> </a:t>
            </a:r>
            <a:r>
              <a:rPr lang="en-US" b="1" dirty="0"/>
              <a:t>types</a:t>
            </a:r>
            <a:r>
              <a:rPr lang="en-US" dirty="0"/>
              <a:t> (only first bunch injected)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903055"/>
              </p:ext>
            </p:extLst>
          </p:nvPr>
        </p:nvGraphicFramePr>
        <p:xfrm>
          <a:off x="1041250" y="4877655"/>
          <a:ext cx="722854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0645"/>
                <a:gridCol w="2039815"/>
                <a:gridCol w="2009670"/>
                <a:gridCol w="174841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Intensity (10</a:t>
                      </a:r>
                      <a:r>
                        <a:rPr lang="en-US" baseline="30000" dirty="0" smtClean="0"/>
                        <a:t>10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ppb)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εx</a:t>
                      </a:r>
                      <a:r>
                        <a:rPr lang="en-US" baseline="0" dirty="0" smtClean="0"/>
                        <a:t> / </a:t>
                      </a:r>
                      <a:r>
                        <a:rPr lang="en-US" dirty="0" err="1" smtClean="0"/>
                        <a:t>εy</a:t>
                      </a:r>
                      <a:r>
                        <a:rPr lang="en-US" baseline="0" dirty="0" smtClean="0"/>
                        <a:t> (mm </a:t>
                      </a:r>
                      <a:r>
                        <a:rPr lang="en-US" baseline="0" dirty="0" err="1" smtClean="0"/>
                        <a:t>mrad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Brightness index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BCMS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1.4/1.2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INDIV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1.75/0.75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INDIV_HI_HE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2.6/1.8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277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 err="1"/>
              <a:t>Analytitcal</a:t>
            </a:r>
            <a:r>
              <a:rPr lang="en-US" dirty="0"/>
              <a:t> expectation for </a:t>
            </a:r>
            <a:r>
              <a:rPr lang="en-US" dirty="0" err="1"/>
              <a:t>missteering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13177"/>
            <a:ext cx="8763034" cy="716107"/>
          </a:xfrm>
        </p:spPr>
        <p:txBody>
          <a:bodyPr>
            <a:normAutofit/>
          </a:bodyPr>
          <a:lstStyle/>
          <a:p>
            <a:r>
              <a:rPr lang="en-US" dirty="0" smtClean="0"/>
              <a:t>Injecting a beam </a:t>
            </a:r>
            <a:r>
              <a:rPr lang="en-US" dirty="0" err="1" smtClean="0"/>
              <a:t>offcenter</a:t>
            </a:r>
            <a:r>
              <a:rPr lang="en-US" dirty="0" smtClean="0"/>
              <a:t> in the phase space leads to emittance growth after the </a:t>
            </a:r>
            <a:r>
              <a:rPr lang="en-US" dirty="0" err="1" smtClean="0"/>
              <a:t>filamentation</a:t>
            </a:r>
            <a:r>
              <a:rPr lang="en-US" dirty="0" smtClean="0"/>
              <a:t> occurs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53440" y="5476320"/>
            <a:ext cx="7785236" cy="1337409"/>
            <a:chOff x="253440" y="1858912"/>
            <a:chExt cx="7785236" cy="133740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440" y="1858912"/>
              <a:ext cx="3970634" cy="925539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2010" y="1992055"/>
              <a:ext cx="2456666" cy="801251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  <p:sp>
          <p:nvSpPr>
            <p:cNvPr id="8" name="Right Arrow 7"/>
            <p:cNvSpPr/>
            <p:nvPr/>
          </p:nvSpPr>
          <p:spPr>
            <a:xfrm>
              <a:off x="4394896" y="2175980"/>
              <a:ext cx="840295" cy="29140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29470" y="2826989"/>
              <a:ext cx="2161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At the kicker location</a:t>
              </a:r>
              <a:endParaRPr lang="en-US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357" y="1929284"/>
            <a:ext cx="3316678" cy="28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10" y="1929284"/>
            <a:ext cx="3879425" cy="2880000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4394896" y="3158782"/>
            <a:ext cx="840295" cy="29140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203199" y="4995875"/>
            <a:ext cx="8763034" cy="716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emittance blowup can be estimated using </a:t>
            </a:r>
            <a:r>
              <a:rPr lang="en-US" smtClean="0"/>
              <a:t>the following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7328482" y="3169218"/>
            <a:ext cx="1789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V. </a:t>
            </a:r>
            <a:r>
              <a:rPr lang="en-US" dirty="0" err="1" smtClean="0"/>
              <a:t>Kain</a:t>
            </a:r>
            <a:r>
              <a:rPr lang="en-US" dirty="0" smtClean="0"/>
              <a:t>, CAS </a:t>
            </a:r>
            <a:r>
              <a:rPr lang="en-US" dirty="0" err="1" smtClean="0"/>
              <a:t>Erice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 err="1"/>
              <a:t>Analytitcal</a:t>
            </a:r>
            <a:r>
              <a:rPr lang="en-US" dirty="0"/>
              <a:t> expectation for </a:t>
            </a:r>
            <a:r>
              <a:rPr lang="en-US" dirty="0" err="1"/>
              <a:t>missteering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13177"/>
            <a:ext cx="8763034" cy="716107"/>
          </a:xfrm>
        </p:spPr>
        <p:txBody>
          <a:bodyPr>
            <a:normAutofit/>
          </a:bodyPr>
          <a:lstStyle/>
          <a:p>
            <a:r>
              <a:rPr lang="en-US" dirty="0" smtClean="0"/>
              <a:t>Injecting a beam </a:t>
            </a:r>
            <a:r>
              <a:rPr lang="en-US" dirty="0" err="1" smtClean="0"/>
              <a:t>offcenter</a:t>
            </a:r>
            <a:r>
              <a:rPr lang="en-US" dirty="0" smtClean="0"/>
              <a:t> in the phase space leads to emittance growth after the </a:t>
            </a:r>
            <a:r>
              <a:rPr lang="en-US" dirty="0" err="1" smtClean="0"/>
              <a:t>filamentation</a:t>
            </a:r>
            <a:r>
              <a:rPr lang="en-US" dirty="0" smtClean="0"/>
              <a:t> occurs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53440" y="5476320"/>
            <a:ext cx="7785236" cy="1337409"/>
            <a:chOff x="253440" y="1858912"/>
            <a:chExt cx="7785236" cy="133740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440" y="1858912"/>
              <a:ext cx="3970634" cy="925539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2010" y="1992055"/>
              <a:ext cx="2456666" cy="801251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  <p:sp>
          <p:nvSpPr>
            <p:cNvPr id="8" name="Right Arrow 7"/>
            <p:cNvSpPr/>
            <p:nvPr/>
          </p:nvSpPr>
          <p:spPr>
            <a:xfrm>
              <a:off x="4394896" y="2175980"/>
              <a:ext cx="840295" cy="29140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29470" y="2826989"/>
              <a:ext cx="2161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At the kicker location</a:t>
              </a:r>
              <a:endParaRPr lang="en-US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357" y="1929284"/>
            <a:ext cx="3316678" cy="28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10" y="1929284"/>
            <a:ext cx="3879425" cy="2880000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4394896" y="3158782"/>
            <a:ext cx="840295" cy="29140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203199" y="4995875"/>
            <a:ext cx="8763034" cy="716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emittance blowup can be estimated using </a:t>
            </a:r>
            <a:r>
              <a:rPr lang="en-US" smtClean="0"/>
              <a:t>the following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331596" y="2451798"/>
            <a:ext cx="8299938" cy="196947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60141" y="2781229"/>
            <a:ext cx="1259821" cy="1292751"/>
            <a:chOff x="760141" y="2781229"/>
            <a:chExt cx="1259821" cy="1292751"/>
          </a:xfrm>
        </p:grpSpPr>
        <p:sp>
          <p:nvSpPr>
            <p:cNvPr id="14" name="Triangle 13"/>
            <p:cNvSpPr/>
            <p:nvPr/>
          </p:nvSpPr>
          <p:spPr>
            <a:xfrm>
              <a:off x="760141" y="2781229"/>
              <a:ext cx="1259821" cy="1155561"/>
            </a:xfrm>
            <a:prstGeom prst="triangle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47036" y="2873651"/>
              <a:ext cx="48603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200" b="1" dirty="0" smtClean="0"/>
                <a:t>!</a:t>
              </a:r>
              <a:endParaRPr lang="en-US" sz="7200" b="1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406857" y="2892230"/>
            <a:ext cx="59392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analytic formula assumes that the two </a:t>
            </a:r>
            <a:r>
              <a:rPr lang="en-US" sz="2800" b="1" dirty="0" smtClean="0"/>
              <a:t>planes</a:t>
            </a:r>
            <a:r>
              <a:rPr lang="en-US" sz="2800" dirty="0" smtClean="0"/>
              <a:t> are completely </a:t>
            </a:r>
            <a:r>
              <a:rPr lang="en-US" sz="2800" b="1" dirty="0" smtClean="0"/>
              <a:t>decoupled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2504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 smtClean="0"/>
              <a:t>One word about the emittance calculation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74676"/>
            <a:ext cx="4479332" cy="814902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err="1" smtClean="0"/>
              <a:t>Δp</a:t>
            </a:r>
            <a:r>
              <a:rPr lang="en-US" dirty="0" smtClean="0"/>
              <a:t>/p of the beams used is small, e.g. &lt; 0.85e-4 (BCMS)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0510" y="2150005"/>
            <a:ext cx="3644711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Dispersive component deconvolution do not impact significantly on the emittance measurement 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3263" y="2083617"/>
            <a:ext cx="3336465" cy="1298526"/>
          </a:xfrm>
          <a:prstGeom prst="roundRect">
            <a:avLst/>
          </a:prstGeom>
          <a:noFill/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194268" y="3806995"/>
            <a:ext cx="8487508" cy="2804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charset="0"/>
              <a:buChar char="•"/>
            </a:pPr>
            <a:r>
              <a:rPr lang="en-US" dirty="0" smtClean="0"/>
              <a:t>Usual measurements setup: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H: BWS65, V: BWS85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C185, 15m/s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Measured </a:t>
            </a:r>
            <a:r>
              <a:rPr lang="en-US" dirty="0" err="1" smtClean="0"/>
              <a:t>twiss</a:t>
            </a:r>
            <a:r>
              <a:rPr lang="en-US" dirty="0" smtClean="0"/>
              <a:t> parameters are used</a:t>
            </a:r>
            <a:r>
              <a:rPr lang="en-US" dirty="0"/>
              <a:t> </a:t>
            </a:r>
            <a:r>
              <a:rPr lang="en-US" dirty="0" smtClean="0"/>
              <a:t>(see appendix)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The dispersive component has not been subtracted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458" y="1208430"/>
            <a:ext cx="4916896" cy="308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24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/>
              <a:t>BCMS beam </a:t>
            </a:r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9171912" cy="412967"/>
          </a:xfrm>
        </p:spPr>
        <p:txBody>
          <a:bodyPr>
            <a:normAutofit/>
          </a:bodyPr>
          <a:lstStyle/>
          <a:p>
            <a:r>
              <a:rPr lang="en-US" b="1" dirty="0" smtClean="0"/>
              <a:t>Nominal settings: </a:t>
            </a:r>
            <a:r>
              <a:rPr lang="en-US" dirty="0" smtClean="0"/>
              <a:t>linear coupling is exploited (clone of the operational beam)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97343" y="5167103"/>
            <a:ext cx="3661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Expected </a:t>
            </a:r>
            <a:r>
              <a:rPr lang="en-US" i="1" dirty="0" smtClean="0"/>
              <a:t>a</a:t>
            </a:r>
            <a:r>
              <a:rPr lang="en-US" dirty="0" smtClean="0"/>
              <a:t> parameter is β/2: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KFA45: β/2 = 11.26 (</a:t>
            </a:r>
            <a:r>
              <a:rPr lang="en-US" dirty="0" err="1" smtClean="0"/>
              <a:t>MADx</a:t>
            </a:r>
            <a:r>
              <a:rPr lang="en-US" dirty="0" smtClean="0"/>
              <a:t> model)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734" y="2280905"/>
            <a:ext cx="4425306" cy="27751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48" y="2280905"/>
            <a:ext cx="4425306" cy="2775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77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 smtClean="0"/>
              <a:t>BCMS beam</a:t>
            </a:r>
            <a:endParaRPr lang="en-US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12967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Correcting coupling: </a:t>
            </a:r>
            <a:r>
              <a:rPr lang="en-US" dirty="0" smtClean="0"/>
              <a:t>skew quads are used to compensate the linear coupling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76" y="2274082"/>
            <a:ext cx="4455043" cy="27938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201" y="2295348"/>
            <a:ext cx="4458032" cy="279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31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 smtClean="0"/>
              <a:t>INDIV beam</a:t>
            </a:r>
            <a:endParaRPr lang="en-US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12967"/>
          </a:xfrm>
        </p:spPr>
        <p:txBody>
          <a:bodyPr>
            <a:normAutofit/>
          </a:bodyPr>
          <a:lstStyle/>
          <a:p>
            <a:r>
              <a:rPr lang="en-US" b="1" dirty="0" smtClean="0"/>
              <a:t>Clone of the operational </a:t>
            </a:r>
            <a:r>
              <a:rPr lang="en-US" dirty="0" smtClean="0"/>
              <a:t>INDIV beam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209" y="2287388"/>
            <a:ext cx="4367383" cy="27388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79" y="2313484"/>
            <a:ext cx="4325769" cy="271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16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2231</TotalTime>
  <Words>697</Words>
  <Application>Microsoft Macintosh PowerPoint</Application>
  <PresentationFormat>On-screen Show (4:3)</PresentationFormat>
  <Paragraphs>121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Calibri</vt:lpstr>
      <vt:lpstr>Lucida Grande</vt:lpstr>
      <vt:lpstr>Wingdings</vt:lpstr>
      <vt:lpstr>Arial</vt:lpstr>
      <vt:lpstr>LIU_PowerPoint_Template</vt:lpstr>
      <vt:lpstr>Injection steering studies in the PS</vt:lpstr>
      <vt:lpstr>Outline</vt:lpstr>
      <vt:lpstr>Goal and method</vt:lpstr>
      <vt:lpstr>Analytitcal expectation for missteering</vt:lpstr>
      <vt:lpstr>Analytitcal expectation for missteering</vt:lpstr>
      <vt:lpstr>One word about the emittance calculation</vt:lpstr>
      <vt:lpstr>BCMS beam </vt:lpstr>
      <vt:lpstr>BCMS beam</vt:lpstr>
      <vt:lpstr>INDIV beam</vt:lpstr>
      <vt:lpstr>INDIV_HI_HE beam </vt:lpstr>
      <vt:lpstr>First simulations results</vt:lpstr>
      <vt:lpstr>First simulations results</vt:lpstr>
      <vt:lpstr>Space charge induced tune shift</vt:lpstr>
      <vt:lpstr>INDIV_HI_HE beam (again)</vt:lpstr>
      <vt:lpstr>Summary </vt:lpstr>
      <vt:lpstr>Spares</vt:lpstr>
      <vt:lpstr>Emittance calculation</vt:lpstr>
      <vt:lpstr>BCMS changing the working point</vt:lpstr>
    </vt:vector>
  </TitlesOfParts>
  <Company>CERN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Eugenio Senes</cp:lastModifiedBy>
  <cp:revision>37</cp:revision>
  <dcterms:created xsi:type="dcterms:W3CDTF">2011-05-16T09:28:26Z</dcterms:created>
  <dcterms:modified xsi:type="dcterms:W3CDTF">2017-11-02T12:14:53Z</dcterms:modified>
</cp:coreProperties>
</file>