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263" r:id="rId5"/>
    <p:sldId id="262" r:id="rId6"/>
    <p:sldId id="277" r:id="rId7"/>
    <p:sldId id="268" r:id="rId8"/>
    <p:sldId id="269" r:id="rId9"/>
    <p:sldId id="267" r:id="rId10"/>
    <p:sldId id="270" r:id="rId11"/>
    <p:sldId id="278" r:id="rId12"/>
    <p:sldId id="274" r:id="rId13"/>
    <p:sldId id="275" r:id="rId14"/>
    <p:sldId id="276" r:id="rId15"/>
    <p:sldId id="288" r:id="rId16"/>
    <p:sldId id="286" r:id="rId17"/>
    <p:sldId id="279" r:id="rId18"/>
    <p:sldId id="280" r:id="rId19"/>
    <p:sldId id="281" r:id="rId20"/>
    <p:sldId id="282" r:id="rId21"/>
    <p:sldId id="283" r:id="rId22"/>
    <p:sldId id="284" r:id="rId23"/>
    <p:sldId id="271" r:id="rId24"/>
    <p:sldId id="285" r:id="rId25"/>
    <p:sldId id="266" r:id="rId2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9" autoAdjust="0"/>
    <p:restoredTop sz="94652" autoAdjust="0"/>
  </p:normalViewPr>
  <p:slideViewPr>
    <p:cSldViewPr snapToObjects="1" showGuides="1">
      <p:cViewPr varScale="1">
        <p:scale>
          <a:sx n="97" d="100"/>
          <a:sy n="97" d="100"/>
        </p:scale>
        <p:origin x="-567" y="-43"/>
      </p:cViewPr>
      <p:guideLst>
        <p:guide orient="horz" pos="3204"/>
        <p:guide pos="2880"/>
      </p:guideLst>
    </p:cSldViewPr>
  </p:slideViewPr>
  <p:outlineViewPr>
    <p:cViewPr>
      <p:scale>
        <a:sx n="33" d="100"/>
        <a:sy n="33" d="100"/>
      </p:scale>
      <p:origin x="0" y="59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07/11/2017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07/11/2017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3105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5020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E6FED-EEAF-B24C-BAF8-348FD9F1592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855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E6FED-EEAF-B24C-BAF8-348FD9F1592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2268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E6FED-EEAF-B24C-BAF8-348FD9F1592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8512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E6FED-EEAF-B24C-BAF8-348FD9F1592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851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D. Pellegrini, HI-LUMI WP2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D. Pellegrini, HI-LUMI WP2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 dirty="0" smtClean="0"/>
              <a:t>Update on correlation between DA and Lifetime with Beam-Beam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sz="2400" dirty="0" smtClean="0"/>
              <a:t>Y. </a:t>
            </a:r>
            <a:r>
              <a:rPr lang="en-GB" sz="2400" dirty="0" err="1" smtClean="0"/>
              <a:t>Papaphilippou</a:t>
            </a:r>
            <a:r>
              <a:rPr lang="en-GB" sz="2400" dirty="0" smtClean="0"/>
              <a:t> and D. Pellegrini</a:t>
            </a:r>
          </a:p>
          <a:p>
            <a:r>
              <a:rPr lang="en-GB" dirty="0" smtClean="0"/>
              <a:t>with contributions of: F. Antoniou, S. </a:t>
            </a:r>
            <a:r>
              <a:rPr lang="en-GB" dirty="0" err="1" smtClean="0"/>
              <a:t>Fartoukh</a:t>
            </a:r>
            <a:r>
              <a:rPr lang="en-GB" dirty="0" smtClean="0"/>
              <a:t>,</a:t>
            </a:r>
          </a:p>
          <a:p>
            <a:r>
              <a:rPr lang="en-GB" dirty="0" smtClean="0"/>
              <a:t>G. Iadarola, N. Karastathis, G. Sterbini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 smtClean="0">
                <a:solidFill>
                  <a:schemeClr val="bg2"/>
                </a:solidFill>
              </a:rPr>
              <a:t>HI-LUMI WP2 – </a:t>
            </a:r>
            <a:r>
              <a:rPr lang="en-GB" b="0" i="0" dirty="0" smtClean="0">
                <a:solidFill>
                  <a:schemeClr val="bg2"/>
                </a:solidFill>
              </a:rPr>
              <a:t>07/11/2017</a:t>
            </a:r>
            <a:endParaRPr lang="en-GB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23" y="618249"/>
            <a:ext cx="6377038" cy="3946284"/>
          </a:xfrm>
        </p:spPr>
      </p:pic>
      <p:cxnSp>
        <p:nvCxnSpPr>
          <p:cNvPr id="10" name="Straight Arrow Connector 9"/>
          <p:cNvCxnSpPr/>
          <p:nvPr/>
        </p:nvCxnSpPr>
        <p:spPr>
          <a:xfrm flipH="1">
            <a:off x="3268568" y="2187487"/>
            <a:ext cx="717974" cy="0"/>
          </a:xfrm>
          <a:prstGeom prst="straightConnector1">
            <a:avLst/>
          </a:prstGeom>
          <a:ln w="31750">
            <a:solidFill>
              <a:srgbClr val="00B0F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295660" y="2159735"/>
            <a:ext cx="3388" cy="316404"/>
          </a:xfrm>
          <a:prstGeom prst="straightConnector1">
            <a:avLst/>
          </a:prstGeom>
          <a:ln w="31750">
            <a:solidFill>
              <a:srgbClr val="00B0F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2814756" y="2476139"/>
            <a:ext cx="480905" cy="0"/>
          </a:xfrm>
          <a:prstGeom prst="straightConnector1">
            <a:avLst/>
          </a:prstGeom>
          <a:ln w="31750">
            <a:solidFill>
              <a:srgbClr val="00B0F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814755" y="2476139"/>
            <a:ext cx="0" cy="437789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660232" y="843558"/>
            <a:ext cx="22318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Reduction steps not always applied at the right intensity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Sometimes resulting in aggressive settings</a:t>
            </a: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dirty="0" smtClean="0"/>
              <a:t>Crossing angle anti-leveling: a test for DA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4894188" y="4299942"/>
            <a:ext cx="2326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N</a:t>
            </a:r>
            <a:r>
              <a:rPr lang="en-US" b="1" dirty="0" smtClean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. Karastathis et al.</a:t>
            </a:r>
            <a:endParaRPr lang="en-US" dirty="0">
              <a:ea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26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54" y="895730"/>
            <a:ext cx="8343146" cy="2920101"/>
          </a:xfrm>
          <a:prstGeom prst="rect">
            <a:avLst/>
          </a:prstGeom>
        </p:spPr>
      </p:pic>
      <p:cxnSp>
        <p:nvCxnSpPr>
          <p:cNvPr id="22" name="Straight Connector 21"/>
          <p:cNvCxnSpPr/>
          <p:nvPr/>
        </p:nvCxnSpPr>
        <p:spPr>
          <a:xfrm>
            <a:off x="7177796" y="859044"/>
            <a:ext cx="0" cy="201549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293191" y="713319"/>
            <a:ext cx="4717773" cy="4273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>
            <a:off x="6134280" y="828565"/>
            <a:ext cx="0" cy="206865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677993" y="643502"/>
            <a:ext cx="7374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110</a:t>
            </a:r>
            <a:r>
              <a:rPr lang="el-GR" sz="1200" dirty="0" smtClean="0">
                <a:solidFill>
                  <a:srgbClr val="FF0000"/>
                </a:solidFill>
              </a:rPr>
              <a:t>μ</a:t>
            </a:r>
            <a:r>
              <a:rPr lang="en-US" sz="1200" dirty="0" smtClean="0">
                <a:solidFill>
                  <a:srgbClr val="FF0000"/>
                </a:solidFill>
              </a:rPr>
              <a:t>rad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49169" y="627534"/>
            <a:ext cx="748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>
                <a:solidFill>
                  <a:srgbClr val="FF0000"/>
                </a:solidFill>
              </a:rPr>
              <a:t>100</a:t>
            </a:r>
            <a:r>
              <a:rPr lang="el-GR" sz="1200" dirty="0" smtClean="0">
                <a:solidFill>
                  <a:srgbClr val="FF0000"/>
                </a:solidFill>
              </a:rPr>
              <a:t>μ</a:t>
            </a:r>
            <a:r>
              <a:rPr lang="en-US" sz="1200" dirty="0" smtClean="0">
                <a:solidFill>
                  <a:srgbClr val="FF0000"/>
                </a:solidFill>
              </a:rPr>
              <a:t>rad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dirty="0" smtClean="0"/>
              <a:t>Crossing angle anti-leveling: a test for DA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043608" y="3939902"/>
            <a:ext cx="7972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Lifetime approaches the </a:t>
            </a:r>
            <a:r>
              <a:rPr lang="en-US" sz="1600" dirty="0" err="1" smtClean="0">
                <a:solidFill>
                  <a:schemeClr val="accent5"/>
                </a:solidFill>
              </a:rPr>
              <a:t>burnoff</a:t>
            </a:r>
            <a:r>
              <a:rPr lang="en-US" sz="1600" dirty="0" smtClean="0">
                <a:solidFill>
                  <a:schemeClr val="accent5"/>
                </a:solidFill>
              </a:rPr>
              <a:t> limit very quickly.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Aggressive settings are seen on the beam lifetime and cross section.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19672" y="828565"/>
            <a:ext cx="4058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Fill 6253 - 8b4e - Tue 28 Sep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6588224" y="3651870"/>
            <a:ext cx="17363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N</a:t>
            </a:r>
            <a:r>
              <a:rPr lang="en-US" b="1" dirty="0" smtClean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. Karastathis</a:t>
            </a:r>
            <a:endParaRPr lang="en-US" dirty="0">
              <a:ea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481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547" y="895730"/>
            <a:ext cx="6257359" cy="292010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93191" y="713319"/>
            <a:ext cx="4717773" cy="4273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8280480" cy="540000"/>
          </a:xfrm>
        </p:spPr>
        <p:txBody>
          <a:bodyPr/>
          <a:lstStyle/>
          <a:p>
            <a:r>
              <a:rPr lang="en-US" dirty="0"/>
              <a:t>Fill 6061: Continuous variation of crossing angle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043608" y="3939902"/>
            <a:ext cx="7972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Smooth losses without large dips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Proposed for HL-LHC</a:t>
            </a:r>
            <a:endParaRPr lang="en-US" sz="1600" dirty="0" smtClean="0">
              <a:solidFill>
                <a:schemeClr val="accent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6588224" y="3651870"/>
            <a:ext cx="17363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N</a:t>
            </a:r>
            <a:r>
              <a:rPr lang="en-US" b="1" dirty="0" smtClean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. Karastathis</a:t>
            </a:r>
            <a:endParaRPr lang="en-US" dirty="0">
              <a:ea typeface="Bookman Old Style" charset="0"/>
              <a:cs typeface="Bookman Old Style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4175838" y="1059582"/>
            <a:ext cx="288032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515226" y="771550"/>
            <a:ext cx="2000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Atlas </a:t>
            </a:r>
            <a:r>
              <a:rPr lang="en-US" dirty="0" err="1" smtClean="0"/>
              <a:t>lumi</a:t>
            </a:r>
            <a:r>
              <a:rPr lang="en-US" dirty="0" smtClean="0"/>
              <a:t> issue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18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455152" cy="705332"/>
          </a:xfrm>
        </p:spPr>
        <p:txBody>
          <a:bodyPr>
            <a:normAutofit/>
          </a:bodyPr>
          <a:lstStyle/>
          <a:p>
            <a:r>
              <a:rPr lang="en-US" dirty="0" smtClean="0"/>
              <a:t>A word on performance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69" y="776146"/>
            <a:ext cx="4027411" cy="1812335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9160" y="2618656"/>
            <a:ext cx="4320000" cy="1944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792" y="2620484"/>
            <a:ext cx="4320000" cy="1944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19328" y="1668780"/>
            <a:ext cx="673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150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144524" y="1627633"/>
            <a:ext cx="673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140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1563624" y="1472185"/>
            <a:ext cx="896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130 </a:t>
            </a:r>
            <a:r>
              <a:rPr lang="en-US" sz="1200" dirty="0"/>
              <a:t>µrad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459736" y="1040131"/>
            <a:ext cx="1100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120 µrad </a:t>
            </a:r>
            <a:endParaRPr lang="en-US" sz="12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427984" y="914401"/>
            <a:ext cx="4104016" cy="1585341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/>
              <a:t>Perform integration with:</a:t>
            </a:r>
          </a:p>
          <a:p>
            <a:pPr lvl="1" algn="l"/>
            <a:r>
              <a:rPr lang="en-US" sz="1600" dirty="0" smtClean="0"/>
              <a:t>Measured </a:t>
            </a:r>
            <a:r>
              <a:rPr lang="en-US" sz="1600" dirty="0"/>
              <a:t>(fill </a:t>
            </a:r>
            <a:r>
              <a:rPr lang="en-US" sz="1600" dirty="0" smtClean="0"/>
              <a:t>6054) cross section and realistic </a:t>
            </a:r>
            <a:r>
              <a:rPr lang="en-US" sz="1600" dirty="0" smtClean="0"/>
              <a:t>crossing angle steps,</a:t>
            </a:r>
            <a:endParaRPr lang="en-US" sz="1600" dirty="0" smtClean="0"/>
          </a:p>
          <a:p>
            <a:pPr lvl="1" algn="l"/>
            <a:r>
              <a:rPr lang="en-US" sz="1600" dirty="0" smtClean="0"/>
              <a:t>Cross section fitted on the first 2h </a:t>
            </a:r>
            <a:r>
              <a:rPr lang="en-US" sz="1600" dirty="0" smtClean="0"/>
              <a:t>and fixed crossing angle.</a:t>
            </a:r>
            <a:endParaRPr lang="en-US" sz="1600" dirty="0"/>
          </a:p>
          <a:p>
            <a:pPr algn="l"/>
            <a:r>
              <a:rPr lang="en-US" sz="2000" dirty="0" smtClean="0"/>
              <a:t>Aggressive </a:t>
            </a:r>
            <a:r>
              <a:rPr lang="en-US" sz="2000" dirty="0"/>
              <a:t>crossing steps, still ~3% gain of integrated luminosity.</a:t>
            </a:r>
          </a:p>
          <a:p>
            <a:pPr algn="l"/>
            <a:endParaRPr lang="en-US" sz="20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328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Putting all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400" b="1" dirty="0" smtClean="0"/>
              <a:t>Feed</a:t>
            </a:r>
            <a:r>
              <a:rPr lang="en-US" sz="2400" dirty="0" smtClean="0"/>
              <a:t> all the machine settings and beam measurements to DA simulations and </a:t>
            </a:r>
            <a:r>
              <a:rPr lang="en-US" sz="2400" b="1" dirty="0" smtClean="0"/>
              <a:t>benchmark</a:t>
            </a:r>
            <a:r>
              <a:rPr lang="en-US" sz="2400" dirty="0" smtClean="0"/>
              <a:t> with lifetime.</a:t>
            </a:r>
          </a:p>
          <a:p>
            <a:pPr algn="l"/>
            <a:r>
              <a:rPr lang="en-US" sz="2400" b="1" dirty="0" smtClean="0"/>
              <a:t>MD2209 </a:t>
            </a:r>
            <a:r>
              <a:rPr lang="en-US" sz="2400" dirty="0" smtClean="0"/>
              <a:t>(G. Iadarola, D. Pellegrini et al.)</a:t>
            </a:r>
            <a:r>
              <a:rPr lang="en-US" sz="2400" b="1" dirty="0" smtClean="0"/>
              <a:t> </a:t>
            </a:r>
            <a:r>
              <a:rPr lang="en-US" sz="2400" dirty="0" smtClean="0"/>
              <a:t>Crossing angle with high intensity 8b4e bunches chosen:</a:t>
            </a:r>
          </a:p>
          <a:p>
            <a:pPr lvl="1" algn="l"/>
            <a:r>
              <a:rPr lang="en-US" sz="2000" dirty="0" smtClean="0"/>
              <a:t>Reduction of the crossing angle in steps;</a:t>
            </a:r>
          </a:p>
          <a:p>
            <a:pPr lvl="1" algn="l"/>
            <a:r>
              <a:rPr lang="en-US" sz="2000" dirty="0" smtClean="0"/>
              <a:t>Very good tune and </a:t>
            </a:r>
            <a:r>
              <a:rPr lang="en-US" sz="2000" dirty="0" err="1" smtClean="0"/>
              <a:t>lumi</a:t>
            </a:r>
            <a:r>
              <a:rPr lang="en-US" sz="2000" dirty="0" smtClean="0"/>
              <a:t> control along the fill;</a:t>
            </a:r>
          </a:p>
          <a:p>
            <a:pPr lvl="1" algn="l"/>
            <a:r>
              <a:rPr lang="en-US" sz="2000" dirty="0" smtClean="0"/>
              <a:t>Attempt to recover lifetime at the smallest crossing by reducing octupoles and </a:t>
            </a:r>
            <a:r>
              <a:rPr lang="en-US" sz="2000" dirty="0" err="1" smtClean="0"/>
              <a:t>chroma</a:t>
            </a:r>
            <a:r>
              <a:rPr lang="en-US" sz="2000" dirty="0" smtClean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35139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Lifetime </a:t>
            </a:r>
            <a:r>
              <a:rPr lang="en-US" dirty="0" err="1" smtClean="0"/>
              <a:t>vs</a:t>
            </a:r>
            <a:r>
              <a:rPr lang="en-US" dirty="0" smtClean="0"/>
              <a:t> DA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823" y="627534"/>
            <a:ext cx="5194465" cy="389584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75170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Lifetime </a:t>
            </a:r>
            <a:r>
              <a:rPr lang="en-US" dirty="0" err="1" smtClean="0"/>
              <a:t>vs</a:t>
            </a:r>
            <a:r>
              <a:rPr lang="en-US" dirty="0" smtClean="0"/>
              <a:t> DA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823" y="627534"/>
            <a:ext cx="5194465" cy="389584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467544" y="34358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Tune and Luminosity </a:t>
            </a:r>
            <a:r>
              <a:rPr lang="en-US" dirty="0" err="1" smtClean="0"/>
              <a:t>optimisation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835696" y="2571750"/>
            <a:ext cx="1224136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1907704" y="2787774"/>
            <a:ext cx="1954105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91305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Lifetime </a:t>
            </a:r>
            <a:r>
              <a:rPr lang="en-US" dirty="0" err="1" smtClean="0"/>
              <a:t>vs</a:t>
            </a:r>
            <a:r>
              <a:rPr lang="en-US" dirty="0" smtClean="0"/>
              <a:t> DA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823" y="627534"/>
            <a:ext cx="5194465" cy="389584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467544" y="34358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Tune and Luminosity </a:t>
            </a:r>
            <a:r>
              <a:rPr lang="en-US" dirty="0" err="1" smtClean="0"/>
              <a:t>optimisation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835696" y="2571750"/>
            <a:ext cx="1224136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1907704" y="2787774"/>
            <a:ext cx="1954105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95936" y="127560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Crossing angle steps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148064" y="1707654"/>
            <a:ext cx="224408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788024" y="1707654"/>
            <a:ext cx="256220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4427984" y="1707654"/>
            <a:ext cx="504056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3995936" y="1707654"/>
            <a:ext cx="792088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635896" y="1203598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150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4110761" y="1804651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130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4463988" y="2479997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110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4945207" y="3003798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100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5385701" y="317036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90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991291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Lifetime </a:t>
            </a:r>
            <a:r>
              <a:rPr lang="en-US" dirty="0" err="1" smtClean="0"/>
              <a:t>vs</a:t>
            </a:r>
            <a:r>
              <a:rPr lang="en-US" dirty="0" smtClean="0"/>
              <a:t> DA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823" y="627534"/>
            <a:ext cx="5194465" cy="389584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467544" y="34358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Tune and Luminosity </a:t>
            </a:r>
            <a:r>
              <a:rPr lang="en-US" dirty="0" err="1" smtClean="0"/>
              <a:t>optimisation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835696" y="2571750"/>
            <a:ext cx="1224136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1907704" y="2787774"/>
            <a:ext cx="1954105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95936" y="127560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Crossing angle steps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148064" y="1707654"/>
            <a:ext cx="224408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788024" y="1707654"/>
            <a:ext cx="256220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4427984" y="1707654"/>
            <a:ext cx="504056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3995936" y="1707654"/>
            <a:ext cx="792088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859989" y="4157667"/>
            <a:ext cx="2312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Chroma and octupoles reduction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5732512" y="3651870"/>
            <a:ext cx="207640" cy="5057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635896" y="1203598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150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4110761" y="1804651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130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4463988" y="2479997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110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4945207" y="3003798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100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5385701" y="317036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90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631386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Lifetime </a:t>
            </a:r>
            <a:r>
              <a:rPr lang="en-US" dirty="0" err="1" smtClean="0"/>
              <a:t>vs</a:t>
            </a:r>
            <a:r>
              <a:rPr lang="en-US" dirty="0" smtClean="0"/>
              <a:t> DA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823" y="627534"/>
            <a:ext cx="5194465" cy="389584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467544" y="34358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Tune and Luminosity </a:t>
            </a:r>
            <a:r>
              <a:rPr lang="en-US" dirty="0" err="1" smtClean="0"/>
              <a:t>optimisation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835696" y="2571750"/>
            <a:ext cx="1224136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1907704" y="2787774"/>
            <a:ext cx="1954105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95936" y="127560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Crossing angle steps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148064" y="1707654"/>
            <a:ext cx="224408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788024" y="1707654"/>
            <a:ext cx="256220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4427984" y="1707654"/>
            <a:ext cx="504056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3995936" y="1707654"/>
            <a:ext cx="792088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859989" y="4157667"/>
            <a:ext cx="2312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Chroma and octupoles reduction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5732512" y="3651870"/>
            <a:ext cx="207640" cy="5057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020272" y="2202418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Crossing angle</a:t>
            </a:r>
          </a:p>
          <a:p>
            <a:r>
              <a:rPr lang="en-US" dirty="0" smtClean="0"/>
              <a:t>relaxed</a:t>
            </a:r>
            <a:endParaRPr lang="en-US" dirty="0"/>
          </a:p>
        </p:txBody>
      </p:sp>
      <p:cxnSp>
        <p:nvCxnSpPr>
          <p:cNvPr id="20" name="Straight Arrow Connector 19"/>
          <p:cNvCxnSpPr>
            <a:stCxn id="18" idx="1"/>
          </p:cNvCxnSpPr>
          <p:nvPr/>
        </p:nvCxnSpPr>
        <p:spPr>
          <a:xfrm flipH="1">
            <a:off x="5940152" y="2525584"/>
            <a:ext cx="1080120" cy="3341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635896" y="1203598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150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4110761" y="1804651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130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4463988" y="2479997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110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4945207" y="3003798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100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5385701" y="317036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90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5918920" y="2631938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100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86562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foreword on DA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/>
            <a:r>
              <a:rPr lang="en-GB" sz="2000" dirty="0" smtClean="0"/>
              <a:t>The DA obtained from tracking simulations depends on several </a:t>
            </a:r>
            <a:r>
              <a:rPr lang="en-GB" sz="2000" b="1" dirty="0" smtClean="0"/>
              <a:t>conventions</a:t>
            </a:r>
            <a:r>
              <a:rPr lang="en-GB" sz="2000" dirty="0" smtClean="0"/>
              <a:t>:</a:t>
            </a:r>
          </a:p>
          <a:p>
            <a:pPr lvl="1" algn="l"/>
            <a:r>
              <a:rPr lang="en-GB" sz="1600" dirty="0" smtClean="0"/>
              <a:t>Number of turns: 1M = 90 s of beam time</a:t>
            </a:r>
          </a:p>
          <a:p>
            <a:pPr lvl="1" algn="l"/>
            <a:r>
              <a:rPr lang="en-GB" sz="1600" dirty="0" smtClean="0"/>
              <a:t>Choice of initial momentum: 27e-5 ~ ¾ of the bucket height (see also D. Pellegrini, 81</a:t>
            </a:r>
            <a:r>
              <a:rPr lang="en-GB" sz="1600" baseline="30000" dirty="0" smtClean="0"/>
              <a:t>st</a:t>
            </a:r>
            <a:r>
              <a:rPr lang="en-GB" sz="1600" dirty="0" smtClean="0"/>
              <a:t> WP2)</a:t>
            </a:r>
          </a:p>
          <a:p>
            <a:pPr lvl="1" algn="l"/>
            <a:r>
              <a:rPr lang="en-GB" sz="1600" dirty="0" smtClean="0"/>
              <a:t>Number of angles for min DA: 5</a:t>
            </a:r>
          </a:p>
          <a:p>
            <a:pPr lvl="1" algn="l"/>
            <a:r>
              <a:rPr lang="en-GB" sz="1600" dirty="0" smtClean="0"/>
              <a:t>Specific machine realisation (typically without errors</a:t>
            </a:r>
            <a:r>
              <a:rPr lang="en-GB" sz="1600" dirty="0" smtClean="0"/>
              <a:t>)</a:t>
            </a:r>
          </a:p>
          <a:p>
            <a:pPr lvl="1" algn="l"/>
            <a:r>
              <a:rPr lang="en-GB" sz="1600" dirty="0" smtClean="0"/>
              <a:t>LHCb normally in the good polarity, levelled by separation at 2e32 Hz/cm²</a:t>
            </a:r>
            <a:endParaRPr lang="en-GB" sz="1600" dirty="0" smtClean="0"/>
          </a:p>
          <a:p>
            <a:pPr algn="l"/>
            <a:r>
              <a:rPr lang="en-US" sz="2000" dirty="0"/>
              <a:t>W</a:t>
            </a:r>
            <a:r>
              <a:rPr lang="en-US" sz="2000" dirty="0" smtClean="0"/>
              <a:t>e </a:t>
            </a:r>
            <a:r>
              <a:rPr lang="en-US" sz="2000" dirty="0"/>
              <a:t>use them as a </a:t>
            </a:r>
            <a:r>
              <a:rPr lang="en-US" sz="2000" b="1" dirty="0"/>
              <a:t>reference</a:t>
            </a:r>
            <a:r>
              <a:rPr lang="en-US" sz="2000" dirty="0"/>
              <a:t> for the </a:t>
            </a:r>
            <a:r>
              <a:rPr lang="en-US" sz="2000" dirty="0" smtClean="0"/>
              <a:t>DA </a:t>
            </a:r>
            <a:r>
              <a:rPr lang="en-US" sz="2000" dirty="0" err="1" smtClean="0"/>
              <a:t>vs</a:t>
            </a:r>
            <a:r>
              <a:rPr lang="en-US" sz="2000" dirty="0" smtClean="0"/>
              <a:t> </a:t>
            </a:r>
            <a:r>
              <a:rPr lang="en-US" sz="2000" dirty="0"/>
              <a:t>lifetime </a:t>
            </a:r>
            <a:r>
              <a:rPr lang="en-US" sz="2000" dirty="0" smtClean="0"/>
              <a:t>comparison </a:t>
            </a:r>
            <a:r>
              <a:rPr lang="en-US" sz="2000" dirty="0"/>
              <a:t>(i.e. different considerations can lead to different DA </a:t>
            </a:r>
            <a:r>
              <a:rPr lang="en-US" sz="2000" dirty="0" err="1"/>
              <a:t>vs</a:t>
            </a:r>
            <a:r>
              <a:rPr lang="en-US" sz="2000" dirty="0"/>
              <a:t> lifetime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correlation</a:t>
            </a:r>
            <a:r>
              <a:rPr lang="en-US" sz="2000" dirty="0" smtClean="0"/>
              <a:t>).</a:t>
            </a:r>
            <a:endParaRPr lang="en-GB" sz="2000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14401"/>
            <a:ext cx="8280920" cy="3680222"/>
          </a:xfrm>
        </p:spPr>
        <p:txBody>
          <a:bodyPr>
            <a:noAutofit/>
          </a:bodyPr>
          <a:lstStyle/>
          <a:p>
            <a:pPr marL="285750" indent="-285750" algn="l">
              <a:buFont typeface="Wingdings" pitchFamily="2" charset="2"/>
              <a:buChar char="§"/>
            </a:pPr>
            <a:r>
              <a:rPr lang="en-GB" sz="2000" dirty="0" smtClean="0"/>
              <a:t>Flexible crossing angle operation </a:t>
            </a:r>
            <a:r>
              <a:rPr lang="en-GB" sz="2000" b="1" dirty="0" smtClean="0"/>
              <a:t>extremely useful</a:t>
            </a:r>
            <a:r>
              <a:rPr lang="en-GB" sz="2000" dirty="0" smtClean="0"/>
              <a:t>, also in MDs!</a:t>
            </a:r>
          </a:p>
          <a:p>
            <a:pPr marL="285750" indent="-285750" algn="l">
              <a:buFont typeface="Wingdings" pitchFamily="2" charset="2"/>
              <a:buChar char="§"/>
            </a:pPr>
            <a:r>
              <a:rPr lang="en-GB" sz="2000" dirty="0" smtClean="0"/>
              <a:t>First-of-the-kind exercise of </a:t>
            </a:r>
            <a:r>
              <a:rPr lang="en-GB" sz="2000" b="1" dirty="0" smtClean="0"/>
              <a:t>feeding</a:t>
            </a:r>
            <a:r>
              <a:rPr lang="en-GB" sz="2000" dirty="0" smtClean="0"/>
              <a:t> of both beam and machine parameters along the fill to DA simulations.</a:t>
            </a:r>
          </a:p>
          <a:p>
            <a:pPr marL="285750" indent="-285750" algn="l">
              <a:buFont typeface="Wingdings" pitchFamily="2" charset="2"/>
              <a:buChar char="§"/>
            </a:pPr>
            <a:r>
              <a:rPr lang="en-GB" sz="2000" dirty="0" smtClean="0"/>
              <a:t>Remarkable </a:t>
            </a:r>
            <a:r>
              <a:rPr lang="en-GB" sz="2000" b="1" dirty="0" smtClean="0"/>
              <a:t>agreement</a:t>
            </a:r>
            <a:r>
              <a:rPr lang="en-GB" sz="2000" dirty="0" smtClean="0"/>
              <a:t> between the steps in </a:t>
            </a:r>
            <a:r>
              <a:rPr lang="en-GB" sz="2000" dirty="0" err="1" smtClean="0"/>
              <a:t>burnoff</a:t>
            </a:r>
            <a:r>
              <a:rPr lang="en-GB" sz="2000" dirty="0" smtClean="0"/>
              <a:t>-corrected lifetime and DA.</a:t>
            </a:r>
          </a:p>
          <a:p>
            <a:pPr marL="285750" indent="-285750" algn="l">
              <a:buFont typeface="Wingdings" pitchFamily="2" charset="2"/>
              <a:buChar char="§"/>
            </a:pPr>
            <a:r>
              <a:rPr lang="en-GB" sz="2000" dirty="0"/>
              <a:t>DA can be affected by </a:t>
            </a:r>
            <a:r>
              <a:rPr lang="en-GB" sz="2000" b="1" dirty="0"/>
              <a:t>systematics</a:t>
            </a:r>
            <a:r>
              <a:rPr lang="en-GB" sz="2000" dirty="0" smtClean="0"/>
              <a:t>.</a:t>
            </a:r>
          </a:p>
          <a:p>
            <a:pPr marL="285750" indent="-285750" algn="l">
              <a:buFont typeface="Wingdings" pitchFamily="2" charset="2"/>
              <a:buChar char="§"/>
            </a:pPr>
            <a:r>
              <a:rPr lang="en-GB" sz="2000" dirty="0" smtClean="0"/>
              <a:t>Cannot reproduce the </a:t>
            </a:r>
            <a:r>
              <a:rPr lang="en-GB" sz="2000" b="1" dirty="0" smtClean="0"/>
              <a:t>raise</a:t>
            </a:r>
            <a:r>
              <a:rPr lang="en-GB" sz="2000" dirty="0" smtClean="0"/>
              <a:t> of lifetime after aggressive steps or when relaxing the crossing angle:</a:t>
            </a:r>
            <a:endParaRPr lang="en-GB" sz="1800" dirty="0" smtClean="0"/>
          </a:p>
          <a:p>
            <a:pPr marL="685800" lvl="1" algn="l">
              <a:buFont typeface="Wingdings" pitchFamily="2" charset="2"/>
              <a:buChar char="§"/>
            </a:pPr>
            <a:r>
              <a:rPr lang="en-GB" sz="1600" dirty="0" smtClean="0"/>
              <a:t>Intensity and emittance variations are </a:t>
            </a:r>
            <a:r>
              <a:rPr lang="en-GB" sz="1600" b="1" dirty="0" smtClean="0"/>
              <a:t>not enough </a:t>
            </a:r>
            <a:r>
              <a:rPr lang="en-GB" sz="1600" dirty="0" smtClean="0"/>
              <a:t>to explain.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33373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27" y="914401"/>
            <a:ext cx="8280920" cy="3680222"/>
          </a:xfrm>
        </p:spPr>
        <p:txBody>
          <a:bodyPr>
            <a:noAutofit/>
          </a:bodyPr>
          <a:lstStyle/>
          <a:p>
            <a:pPr marL="685800" lvl="1" algn="l">
              <a:buFont typeface="Wingdings" pitchFamily="2" charset="2"/>
              <a:buChar char="§"/>
            </a:pPr>
            <a:r>
              <a:rPr lang="en-GB" sz="2000" dirty="0" smtClean="0"/>
              <a:t>Move to </a:t>
            </a:r>
            <a:r>
              <a:rPr lang="en-GB" sz="2000" b="1" dirty="0" smtClean="0"/>
              <a:t>lifetime</a:t>
            </a:r>
            <a:r>
              <a:rPr lang="en-GB" sz="2000" dirty="0" smtClean="0"/>
              <a:t> simulations, taking into account the particles already lost in the previous tracking intervals to understand the quick gain of lifetime after the perturbations.</a:t>
            </a:r>
          </a:p>
          <a:p>
            <a:pPr marL="685800" lvl="1" algn="l">
              <a:buFont typeface="Wingdings" pitchFamily="2" charset="2"/>
              <a:buChar char="§"/>
            </a:pPr>
            <a:r>
              <a:rPr lang="en-GB" sz="2000" dirty="0" smtClean="0"/>
              <a:t>Extend the analysis to additional fills to improve the </a:t>
            </a:r>
            <a:r>
              <a:rPr lang="en-GB" sz="2000" b="1" dirty="0" smtClean="0"/>
              <a:t>statistics</a:t>
            </a:r>
            <a:r>
              <a:rPr lang="en-GB" sz="2000" dirty="0" smtClean="0"/>
              <a:t>.</a:t>
            </a:r>
          </a:p>
          <a:p>
            <a:pPr marL="685800" lvl="1" algn="l">
              <a:buFont typeface="Wingdings" pitchFamily="2" charset="2"/>
              <a:buChar char="§"/>
            </a:pPr>
            <a:r>
              <a:rPr lang="en-GB" sz="2000" dirty="0" smtClean="0"/>
              <a:t>Possibly </a:t>
            </a:r>
            <a:r>
              <a:rPr lang="en-GB" sz="2000" b="1" dirty="0" smtClean="0"/>
              <a:t>identify</a:t>
            </a:r>
            <a:r>
              <a:rPr lang="en-GB" sz="2000" dirty="0" smtClean="0"/>
              <a:t> more lifetime-affecting settings in order to improve the general understanding.</a:t>
            </a:r>
          </a:p>
          <a:p>
            <a:pPr marL="685800" lvl="1" algn="l">
              <a:buFont typeface="Wingdings" pitchFamily="2" charset="2"/>
              <a:buChar char="§"/>
            </a:pPr>
            <a:r>
              <a:rPr lang="en-GB" sz="2000" dirty="0" smtClean="0"/>
              <a:t>Initiate </a:t>
            </a:r>
            <a:r>
              <a:rPr lang="en-GB" sz="2000" b="1" dirty="0" smtClean="0"/>
              <a:t>beam 2</a:t>
            </a:r>
            <a:r>
              <a:rPr lang="en-GB" sz="2000" dirty="0" smtClean="0"/>
              <a:t> simulations with beam-beam.</a:t>
            </a:r>
          </a:p>
          <a:p>
            <a:pPr marL="685800" lvl="1" algn="l">
              <a:buFont typeface="Wingdings" pitchFamily="2" charset="2"/>
              <a:buChar char="§"/>
            </a:pPr>
            <a:endParaRPr lang="en-GB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47151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Backup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067694"/>
            <a:ext cx="7920000" cy="540000"/>
          </a:xfrm>
        </p:spPr>
        <p:txBody>
          <a:bodyPr/>
          <a:lstStyle/>
          <a:p>
            <a:r>
              <a:rPr lang="en-US" dirty="0" smtClean="0"/>
              <a:t>Experience from </a:t>
            </a:r>
            <a:r>
              <a:rPr lang="en-US" dirty="0" smtClean="0"/>
              <a:t>2016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b="0" dirty="0" smtClean="0"/>
              <a:t>Recap from 93</a:t>
            </a:r>
            <a:r>
              <a:rPr lang="en-US" sz="1800" b="0" baseline="30000" dirty="0" smtClean="0"/>
              <a:t>rd</a:t>
            </a:r>
            <a:r>
              <a:rPr lang="en-US" sz="1800" b="0" dirty="0" smtClean="0"/>
              <a:t> WP2</a:t>
            </a:r>
            <a:endParaRPr lang="en-US" sz="18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424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Losses during the fill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7533"/>
            <a:ext cx="4112154" cy="29268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smtClean="0"/>
              <a:t>D. Pellegrini, HI-LUMI WP2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627533"/>
            <a:ext cx="4114800" cy="29278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59832" y="98757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991917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2000" y="3651870"/>
            <a:ext cx="784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600" dirty="0" err="1">
                <a:solidFill>
                  <a:schemeClr val="accent5"/>
                </a:solidFill>
              </a:rPr>
              <a:t>Normalised</a:t>
            </a:r>
            <a:r>
              <a:rPr lang="en-US" sz="1600" dirty="0">
                <a:solidFill>
                  <a:schemeClr val="accent5"/>
                </a:solidFill>
              </a:rPr>
              <a:t> loss-rate, approaches burn-off limit within first </a:t>
            </a:r>
            <a:r>
              <a:rPr lang="en-US" sz="1600" b="1" dirty="0" smtClean="0">
                <a:solidFill>
                  <a:schemeClr val="accent5"/>
                </a:solidFill>
              </a:rPr>
              <a:t>2-3h</a:t>
            </a:r>
            <a:r>
              <a:rPr lang="en-US" sz="1600" dirty="0" smtClean="0">
                <a:solidFill>
                  <a:schemeClr val="accent5"/>
                </a:solidFill>
              </a:rPr>
              <a:t>.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These early losses appear </a:t>
            </a:r>
            <a:r>
              <a:rPr lang="en-US" sz="1600" dirty="0">
                <a:solidFill>
                  <a:schemeClr val="accent5"/>
                </a:solidFill>
              </a:rPr>
              <a:t>to be </a:t>
            </a:r>
            <a:r>
              <a:rPr lang="en-US" sz="1600" b="1" dirty="0">
                <a:solidFill>
                  <a:schemeClr val="accent5"/>
                </a:solidFill>
              </a:rPr>
              <a:t>correlated</a:t>
            </a:r>
            <a:r>
              <a:rPr lang="en-US" sz="1600" dirty="0">
                <a:solidFill>
                  <a:schemeClr val="accent5"/>
                </a:solidFill>
              </a:rPr>
              <a:t> with </a:t>
            </a:r>
            <a:r>
              <a:rPr lang="en-US" sz="1600" dirty="0" smtClean="0">
                <a:solidFill>
                  <a:schemeClr val="accent5"/>
                </a:solidFill>
              </a:rPr>
              <a:t>DA</a:t>
            </a:r>
            <a:r>
              <a:rPr lang="en-US" sz="1600" dirty="0" smtClean="0">
                <a:solidFill>
                  <a:schemeClr val="accent5"/>
                </a:solidFill>
              </a:rPr>
              <a:t>.</a:t>
            </a:r>
            <a:endParaRPr lang="en-US" sz="1600" dirty="0" smtClean="0">
              <a:solidFill>
                <a:schemeClr val="accent5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268988" y="3467204"/>
            <a:ext cx="1432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F. Antoniou</a:t>
            </a:r>
            <a:endParaRPr lang="en-US" dirty="0">
              <a:ea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291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hour losses along the year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smtClean="0"/>
              <a:t>D. Pellegrini, HI-LUMI WP2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044048" y="1105865"/>
            <a:ext cx="7078582" cy="3265265"/>
          </a:xfrm>
        </p:spPr>
        <p:txBody>
          <a:bodyPr/>
          <a:lstStyle/>
          <a:p>
            <a:endParaRPr lang="en-US"/>
          </a:p>
        </p:txBody>
      </p:sp>
      <p:pic>
        <p:nvPicPr>
          <p:cNvPr id="10" name="Shape 456"/>
          <p:cNvPicPr preferRelativeResize="0"/>
          <p:nvPr/>
        </p:nvPicPr>
        <p:blipFill rotWithShape="1">
          <a:blip r:embed="rId3">
            <a:alphaModFix/>
          </a:blip>
          <a:srcRect l="4752" r="6352"/>
          <a:stretch/>
        </p:blipFill>
        <p:spPr>
          <a:xfrm>
            <a:off x="523668" y="627534"/>
            <a:ext cx="8008772" cy="394246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Straight Connector 5"/>
          <p:cNvCxnSpPr/>
          <p:nvPr/>
        </p:nvCxnSpPr>
        <p:spPr>
          <a:xfrm flipV="1">
            <a:off x="1209675" y="3112022"/>
            <a:ext cx="7005638" cy="238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Shape 457"/>
          <p:cNvSpPr/>
          <p:nvPr/>
        </p:nvSpPr>
        <p:spPr>
          <a:xfrm>
            <a:off x="2998414" y="1037221"/>
            <a:ext cx="290903" cy="3147774"/>
          </a:xfrm>
          <a:prstGeom prst="rect">
            <a:avLst/>
          </a:prstGeom>
          <a:solidFill>
            <a:srgbClr val="C0C0C0">
              <a:alpha val="49803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458"/>
          <p:cNvSpPr txBox="1"/>
          <p:nvPr/>
        </p:nvSpPr>
        <p:spPr>
          <a:xfrm rot="-5400000">
            <a:off x="1756185" y="2412521"/>
            <a:ext cx="2758414" cy="326901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300" dirty="0" smtClean="0">
                <a:solidFill>
                  <a:srgbClr val="4C4C4C"/>
                </a:solidFill>
                <a:latin typeface="Arial"/>
                <a:ea typeface="Arial"/>
                <a:cs typeface="Arial"/>
                <a:sym typeface="Arial"/>
              </a:rPr>
              <a:t>Transition </a:t>
            </a:r>
            <a:r>
              <a:rPr lang="en-US" sz="1300" dirty="0">
                <a:solidFill>
                  <a:srgbClr val="4C4C4C"/>
                </a:solidFill>
                <a:latin typeface="Arial"/>
                <a:ea typeface="Arial"/>
                <a:cs typeface="Arial"/>
                <a:sym typeface="Arial"/>
              </a:rPr>
              <a:t>to BCMS</a:t>
            </a:r>
          </a:p>
        </p:txBody>
      </p:sp>
      <p:sp>
        <p:nvSpPr>
          <p:cNvPr id="13" name="Shape 459"/>
          <p:cNvSpPr/>
          <p:nvPr/>
        </p:nvSpPr>
        <p:spPr>
          <a:xfrm>
            <a:off x="5548666" y="1027696"/>
            <a:ext cx="290903" cy="3147774"/>
          </a:xfrm>
          <a:prstGeom prst="rect">
            <a:avLst/>
          </a:prstGeom>
          <a:solidFill>
            <a:srgbClr val="C0C0C0">
              <a:alpha val="49803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" name="TextBox 18"/>
          <p:cNvSpPr txBox="1"/>
          <p:nvPr/>
        </p:nvSpPr>
        <p:spPr>
          <a:xfrm>
            <a:off x="6796764" y="307580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Burnoff</a:t>
            </a:r>
            <a:r>
              <a:rPr lang="it-IT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Limit</a:t>
            </a:r>
            <a:endParaRPr lang="en-US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886575" y="1878806"/>
            <a:ext cx="9525" cy="6119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848707" y="1766281"/>
            <a:ext cx="1572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B1 </a:t>
            </a:r>
            <a:r>
              <a:rPr lang="it-IT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Tune</a:t>
            </a:r>
            <a:r>
              <a:rPr lang="it-IT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Adj</a:t>
            </a:r>
            <a:endParaRPr lang="en-US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Shape 460"/>
          <p:cNvSpPr txBox="1"/>
          <p:nvPr/>
        </p:nvSpPr>
        <p:spPr>
          <a:xfrm rot="-5400000">
            <a:off x="4309603" y="2412521"/>
            <a:ext cx="2758414" cy="326901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300" dirty="0" smtClean="0">
                <a:solidFill>
                  <a:srgbClr val="4C4C4C"/>
                </a:solidFill>
                <a:latin typeface="Arial"/>
                <a:ea typeface="Arial"/>
                <a:cs typeface="Arial"/>
                <a:sym typeface="Arial"/>
              </a:rPr>
              <a:t>Crossing </a:t>
            </a:r>
            <a:r>
              <a:rPr lang="en-US" sz="1300" dirty="0">
                <a:solidFill>
                  <a:srgbClr val="4C4C4C"/>
                </a:solidFill>
                <a:latin typeface="Arial"/>
                <a:ea typeface="Arial"/>
                <a:cs typeface="Arial"/>
                <a:sym typeface="Arial"/>
              </a:rPr>
              <a:t>angle </a:t>
            </a:r>
            <a:r>
              <a:rPr lang="en-US" sz="1300" dirty="0" smtClean="0">
                <a:solidFill>
                  <a:srgbClr val="4C4C4C"/>
                </a:solidFill>
              </a:rPr>
              <a:t>reduction</a:t>
            </a:r>
            <a:endParaRPr lang="en-US" sz="1300" dirty="0">
              <a:solidFill>
                <a:srgbClr val="4C4C4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6960703" y="1239602"/>
            <a:ext cx="72008" cy="72008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020272" y="1105865"/>
            <a:ext cx="10540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 smtClean="0"/>
              <a:t>Beam</a:t>
            </a:r>
            <a:r>
              <a:rPr lang="it-IT" sz="1400" dirty="0" smtClean="0"/>
              <a:t> 1</a:t>
            </a:r>
          </a:p>
          <a:p>
            <a:r>
              <a:rPr lang="it-IT" sz="1400" dirty="0" err="1" smtClean="0"/>
              <a:t>Beam</a:t>
            </a:r>
            <a:r>
              <a:rPr lang="it-IT" sz="1400" dirty="0" smtClean="0"/>
              <a:t> 2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>
          <a:xfrm>
            <a:off x="6965627" y="1451707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403648" y="3651870"/>
            <a:ext cx="1432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F. Antoniou</a:t>
            </a:r>
            <a:endParaRPr lang="en-US" dirty="0">
              <a:ea typeface="Bookman Old Style" charset="0"/>
              <a:cs typeface="Bookman Old Style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63888" y="3221563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3"/>
                </a:solidFill>
              </a:rPr>
              <a:t>Larger DA over this period</a:t>
            </a:r>
            <a:endParaRPr lang="en-US" dirty="0">
              <a:solidFill>
                <a:schemeClr val="accent3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298843" y="3836536"/>
            <a:ext cx="2249823" cy="0"/>
          </a:xfrm>
          <a:prstGeom prst="straightConnector1">
            <a:avLst/>
          </a:prstGeom>
          <a:ln>
            <a:solidFill>
              <a:schemeClr val="accent3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798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 follow up along 2016 Run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520" y="771790"/>
            <a:ext cx="2920677" cy="21600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443" y="771790"/>
            <a:ext cx="3165061" cy="21600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4" r="7368" b="-1584"/>
          <a:stretch/>
        </p:blipFill>
        <p:spPr>
          <a:xfrm>
            <a:off x="313224" y="771790"/>
            <a:ext cx="2641598" cy="216000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467544" y="3006119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Reduction of </a:t>
            </a:r>
            <a:r>
              <a:rPr lang="en-US" sz="1600" dirty="0" err="1" smtClean="0">
                <a:solidFill>
                  <a:schemeClr val="accent5"/>
                </a:solidFill>
              </a:rPr>
              <a:t>emittance</a:t>
            </a:r>
            <a:r>
              <a:rPr lang="en-US" sz="1600" dirty="0" smtClean="0">
                <a:solidFill>
                  <a:schemeClr val="accent5"/>
                </a:solidFill>
              </a:rPr>
              <a:t>, increasing the DA from </a:t>
            </a:r>
            <a:r>
              <a:rPr lang="en-US" sz="1600" b="1" dirty="0" smtClean="0">
                <a:solidFill>
                  <a:schemeClr val="accent5"/>
                </a:solidFill>
              </a:rPr>
              <a:t>5 to 6 </a:t>
            </a:r>
            <a:r>
              <a:rPr lang="el-GR" sz="1600" b="1" dirty="0" smtClean="0">
                <a:solidFill>
                  <a:schemeClr val="accent5"/>
                </a:solidFill>
              </a:rPr>
              <a:t>σ</a:t>
            </a:r>
            <a:endParaRPr lang="en-US" sz="1600" b="1" dirty="0" smtClean="0">
              <a:solidFill>
                <a:schemeClr val="accent5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204129" y="3006119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Tune adjustment bringing restoring the DA from </a:t>
            </a:r>
            <a:r>
              <a:rPr lang="en-US" sz="1600" b="1" dirty="0" smtClean="0">
                <a:solidFill>
                  <a:schemeClr val="accent5"/>
                </a:solidFill>
              </a:rPr>
              <a:t>5 to 6 </a:t>
            </a:r>
            <a:r>
              <a:rPr lang="el-GR" sz="1600" b="1" dirty="0" smtClean="0">
                <a:solidFill>
                  <a:schemeClr val="accent5"/>
                </a:solidFill>
              </a:rPr>
              <a:t>σ</a:t>
            </a:r>
            <a:endParaRPr lang="en-US" sz="1600" b="1" dirty="0" smtClean="0">
              <a:solidFill>
                <a:schemeClr val="accent5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284240" y="3006119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Reduction of crossing angle, reducing the DA from </a:t>
            </a:r>
            <a:r>
              <a:rPr lang="en-US" sz="1600" b="1" dirty="0" smtClean="0">
                <a:solidFill>
                  <a:schemeClr val="accent5"/>
                </a:solidFill>
              </a:rPr>
              <a:t>6 to 5 </a:t>
            </a:r>
            <a:r>
              <a:rPr lang="el-GR" sz="1600" b="1" dirty="0" smtClean="0">
                <a:solidFill>
                  <a:schemeClr val="accent5"/>
                </a:solidFill>
              </a:rPr>
              <a:t>σ</a:t>
            </a:r>
            <a:endParaRPr lang="en-US" sz="1600" b="1" dirty="0" smtClean="0">
              <a:solidFill>
                <a:schemeClr val="accent5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5417" y="3971591"/>
            <a:ext cx="7912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6"/>
              </a:buClr>
            </a:pPr>
            <a:r>
              <a:rPr lang="en-US" sz="2000" dirty="0" smtClean="0">
                <a:solidFill>
                  <a:schemeClr val="accent5"/>
                </a:solidFill>
              </a:rPr>
              <a:t>What is the impact on the </a:t>
            </a:r>
            <a:r>
              <a:rPr lang="en-US" sz="2000" dirty="0" smtClean="0">
                <a:solidFill>
                  <a:schemeClr val="accent5"/>
                </a:solidFill>
              </a:rPr>
              <a:t>integrated luminosity</a:t>
            </a:r>
            <a:r>
              <a:rPr lang="en-US" sz="2000" dirty="0" smtClean="0">
                <a:solidFill>
                  <a:schemeClr val="accent5"/>
                </a:solidFill>
              </a:rPr>
              <a:t>?</a:t>
            </a:r>
            <a:endParaRPr lang="en-US" sz="2000" b="1" dirty="0" smtClean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681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95486"/>
            <a:ext cx="8003232" cy="432048"/>
          </a:xfrm>
        </p:spPr>
        <p:txBody>
          <a:bodyPr>
            <a:noAutofit/>
          </a:bodyPr>
          <a:lstStyle/>
          <a:p>
            <a:r>
              <a:rPr lang="en-GB" dirty="0" smtClean="0"/>
              <a:t>Luminosity loss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275856" y="4443958"/>
            <a:ext cx="1432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F. Antoniou</a:t>
            </a:r>
            <a:endParaRPr lang="en-US" dirty="0">
              <a:ea typeface="Bookman Old Style" charset="0"/>
              <a:cs typeface="Bookman Old Style" charset="0"/>
            </a:endParaRPr>
          </a:p>
        </p:txBody>
      </p:sp>
      <p:pic>
        <p:nvPicPr>
          <p:cNvPr id="1028" name="Picture 4" descr="ntegratedLumiLoss_tot_time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9" t="6913" r="14804" b="3565"/>
          <a:stretch/>
        </p:blipFill>
        <p:spPr bwMode="auto">
          <a:xfrm>
            <a:off x="179512" y="627534"/>
            <a:ext cx="5112569" cy="3902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220072" y="699543"/>
            <a:ext cx="3528393" cy="4248472"/>
          </a:xfrm>
        </p:spPr>
        <p:txBody>
          <a:bodyPr>
            <a:normAutofit fontScale="92500" lnSpcReduction="10000"/>
          </a:bodyPr>
          <a:lstStyle/>
          <a:p>
            <a:pPr marL="288000" lvl="1" indent="0" algn="l">
              <a:buNone/>
            </a:pPr>
            <a:r>
              <a:rPr lang="en-US" sz="2000" dirty="0" smtClean="0"/>
              <a:t>The integrated</a:t>
            </a:r>
            <a:r>
              <a:rPr lang="en-US" sz="2000" b="1" dirty="0" smtClean="0"/>
              <a:t> luminosity loss </a:t>
            </a:r>
            <a:r>
              <a:rPr lang="en-US" sz="2000" dirty="0" smtClean="0"/>
              <a:t>along</a:t>
            </a:r>
            <a:r>
              <a:rPr lang="en-US" sz="2000" b="1" dirty="0" smtClean="0"/>
              <a:t> </a:t>
            </a:r>
            <a:r>
              <a:rPr lang="en-US" sz="2000" dirty="0" smtClean="0"/>
              <a:t>the</a:t>
            </a:r>
            <a:r>
              <a:rPr lang="en-US" sz="2000" b="1" dirty="0" smtClean="0"/>
              <a:t> </a:t>
            </a:r>
            <a:r>
              <a:rPr lang="en-US" sz="2000" dirty="0" smtClean="0"/>
              <a:t>fills</a:t>
            </a:r>
            <a:r>
              <a:rPr lang="en-US" sz="2000" b="1" dirty="0" smtClean="0"/>
              <a:t> </a:t>
            </a:r>
            <a:r>
              <a:rPr lang="en-US" sz="2000" dirty="0" smtClean="0"/>
              <a:t>from: </a:t>
            </a:r>
          </a:p>
          <a:p>
            <a:pPr marL="630900" lvl="1" indent="-342900" algn="l"/>
            <a:r>
              <a:rPr lang="en-US" sz="2000" dirty="0" err="1" smtClean="0"/>
              <a:t>emittance</a:t>
            </a:r>
            <a:r>
              <a:rPr lang="en-US" sz="2000" dirty="0" smtClean="0"/>
              <a:t> blow-up (compared to the expected evolution)</a:t>
            </a:r>
            <a:r>
              <a:rPr lang="en-GB" sz="2000" dirty="0" smtClean="0"/>
              <a:t>, extending </a:t>
            </a:r>
            <a:r>
              <a:rPr lang="en-GB" sz="2000" dirty="0"/>
              <a:t>for the entire fill duration.</a:t>
            </a:r>
            <a:endParaRPr lang="en-US" sz="2000" dirty="0" smtClean="0"/>
          </a:p>
          <a:p>
            <a:pPr marL="630900" lvl="1" indent="-342900" algn="l"/>
            <a:r>
              <a:rPr lang="en-US" sz="2000" dirty="0" smtClean="0"/>
              <a:t>beam losses </a:t>
            </a:r>
            <a:r>
              <a:rPr lang="en-GB" sz="2000" dirty="0" smtClean="0"/>
              <a:t>localised in the </a:t>
            </a:r>
            <a:r>
              <a:rPr lang="en-GB" sz="2000" b="1" dirty="0" smtClean="0"/>
              <a:t>first few hours</a:t>
            </a:r>
            <a:r>
              <a:rPr lang="en-GB" sz="2000" dirty="0" smtClean="0"/>
              <a:t>.</a:t>
            </a:r>
          </a:p>
          <a:p>
            <a:pPr marL="288000" lvl="1" indent="0" algn="l">
              <a:buNone/>
            </a:pPr>
            <a:endParaRPr lang="en-GB" sz="2000" dirty="0" smtClean="0"/>
          </a:p>
          <a:p>
            <a:pPr marL="288000" lvl="1" indent="0" algn="l">
              <a:buNone/>
            </a:pPr>
            <a:r>
              <a:rPr lang="en-GB" sz="2000" dirty="0" smtClean="0"/>
              <a:t>The contribution of losses is up to </a:t>
            </a:r>
            <a:r>
              <a:rPr lang="en-GB" sz="2000" b="1" dirty="0" smtClean="0"/>
              <a:t>2~3 %</a:t>
            </a:r>
            <a:r>
              <a:rPr lang="en-GB" sz="2000" dirty="0" smtClean="0"/>
              <a:t>, while</a:t>
            </a:r>
            <a:r>
              <a:rPr lang="en-GB" sz="2000" b="1" dirty="0" smtClean="0"/>
              <a:t> </a:t>
            </a:r>
            <a:r>
              <a:rPr lang="en-GB" sz="2000" dirty="0" smtClean="0"/>
              <a:t>the crossing reduction came with a </a:t>
            </a:r>
            <a:r>
              <a:rPr lang="en-GB" sz="2000" b="1" dirty="0" smtClean="0"/>
              <a:t>10 %</a:t>
            </a:r>
            <a:r>
              <a:rPr lang="en-GB" sz="2000" dirty="0" smtClean="0"/>
              <a:t> increase.</a:t>
            </a:r>
          </a:p>
          <a:p>
            <a:pPr marL="288000" lvl="1" indent="0" algn="l">
              <a:buNone/>
            </a:pPr>
            <a:r>
              <a:rPr lang="en-GB" sz="2000" b="1" dirty="0" smtClean="0"/>
              <a:t>Trading</a:t>
            </a:r>
            <a:r>
              <a:rPr lang="en-GB" sz="2000" dirty="0" smtClean="0"/>
              <a:t> DA for performances can be worth the losses.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dirty="0" smtClean="0"/>
              <a:t>D. Pellegrini, HI-LUMI WP2</a:t>
            </a:r>
            <a:endParaRPr lang="en-GB" noProof="0" dirty="0"/>
          </a:p>
        </p:txBody>
      </p:sp>
      <p:sp>
        <p:nvSpPr>
          <p:cNvPr id="4" name="TextBox 3"/>
          <p:cNvSpPr txBox="1"/>
          <p:nvPr/>
        </p:nvSpPr>
        <p:spPr>
          <a:xfrm>
            <a:off x="1739046" y="966667"/>
            <a:ext cx="28083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/>
              <a:t>Some uncertainty from BSRT recalibrations</a:t>
            </a:r>
            <a:endParaRPr lang="en-US" sz="1000" dirty="0"/>
          </a:p>
        </p:txBody>
      </p:sp>
      <p:sp>
        <p:nvSpPr>
          <p:cNvPr id="9" name="Down Arrow 8"/>
          <p:cNvSpPr/>
          <p:nvPr/>
        </p:nvSpPr>
        <p:spPr>
          <a:xfrm>
            <a:off x="4283968" y="1212888"/>
            <a:ext cx="144016" cy="422758"/>
          </a:xfrm>
          <a:prstGeom prst="downArrow">
            <a:avLst/>
          </a:prstGeom>
          <a:solidFill>
            <a:srgbClr val="104282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37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067694"/>
            <a:ext cx="7920000" cy="540000"/>
          </a:xfrm>
        </p:spPr>
        <p:txBody>
          <a:bodyPr/>
          <a:lstStyle/>
          <a:p>
            <a:r>
              <a:rPr lang="en-US" dirty="0" smtClean="0"/>
              <a:t>Improvements in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50738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23" y="618108"/>
            <a:ext cx="6377038" cy="3946284"/>
          </a:xfrm>
        </p:spPr>
      </p:pic>
      <p:cxnSp>
        <p:nvCxnSpPr>
          <p:cNvPr id="8" name="Straight Arrow Connector 7"/>
          <p:cNvCxnSpPr/>
          <p:nvPr/>
        </p:nvCxnSpPr>
        <p:spPr>
          <a:xfrm flipH="1">
            <a:off x="3268568" y="2187487"/>
            <a:ext cx="717974" cy="0"/>
          </a:xfrm>
          <a:prstGeom prst="straightConnector1">
            <a:avLst/>
          </a:prstGeom>
          <a:ln w="31750">
            <a:solidFill>
              <a:srgbClr val="00B0F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3295660" y="2159735"/>
            <a:ext cx="3388" cy="316404"/>
          </a:xfrm>
          <a:prstGeom prst="straightConnector1">
            <a:avLst/>
          </a:prstGeom>
          <a:ln w="31750">
            <a:solidFill>
              <a:srgbClr val="00B0F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2577686" y="2476139"/>
            <a:ext cx="717974" cy="0"/>
          </a:xfrm>
          <a:prstGeom prst="straightConnector1">
            <a:avLst/>
          </a:prstGeom>
          <a:ln w="31750">
            <a:solidFill>
              <a:srgbClr val="00B0F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1568462" y="2723428"/>
            <a:ext cx="1039704" cy="12700"/>
          </a:xfrm>
          <a:prstGeom prst="straightConnector1">
            <a:avLst/>
          </a:prstGeom>
          <a:ln w="31750">
            <a:solidFill>
              <a:srgbClr val="00B0F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2608166" y="2442475"/>
            <a:ext cx="3388" cy="293653"/>
          </a:xfrm>
          <a:prstGeom prst="straightConnector1">
            <a:avLst/>
          </a:prstGeom>
          <a:ln w="31750">
            <a:solidFill>
              <a:srgbClr val="00B0F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568462" y="2736127"/>
            <a:ext cx="0" cy="280953"/>
          </a:xfrm>
          <a:prstGeom prst="straightConnector1">
            <a:avLst/>
          </a:prstGeom>
          <a:ln w="31750">
            <a:solidFill>
              <a:srgbClr val="00B0F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dirty="0" smtClean="0"/>
              <a:t>Crossing angle anti-leveling: a test for DA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6660232" y="843558"/>
            <a:ext cx="22318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600" dirty="0">
                <a:solidFill>
                  <a:schemeClr val="accent5"/>
                </a:solidFill>
              </a:rPr>
              <a:t>Each intensity allows for a specific crossing </a:t>
            </a:r>
            <a:r>
              <a:rPr lang="en-US" sz="1600" dirty="0" smtClean="0">
                <a:solidFill>
                  <a:schemeClr val="accent5"/>
                </a:solidFill>
              </a:rPr>
              <a:t>angle </a:t>
            </a:r>
            <a:r>
              <a:rPr lang="en-US" sz="1600" dirty="0">
                <a:solidFill>
                  <a:schemeClr val="accent5"/>
                </a:solidFill>
              </a:rPr>
              <a:t>in terms of </a:t>
            </a:r>
            <a:r>
              <a:rPr lang="en-US" sz="1600" dirty="0" smtClean="0">
                <a:solidFill>
                  <a:schemeClr val="accent5"/>
                </a:solidFill>
              </a:rPr>
              <a:t>DA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Steps for crossing angle reduction based on DA simulations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Steps translated into time for OP…</a:t>
            </a:r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4894188" y="4299942"/>
            <a:ext cx="2326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N</a:t>
            </a:r>
            <a:r>
              <a:rPr lang="en-US" b="1" dirty="0" smtClean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. Karastathis et al.</a:t>
            </a:r>
            <a:endParaRPr lang="en-US" dirty="0">
              <a:ea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430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1CD65B3-E8D1-4001-8E0C-4AF8A697297C}">
  <ds:schemaRefs>
    <ds:schemaRef ds:uri="http://schemas.microsoft.com/office/infopath/2007/PartnerControls"/>
    <ds:schemaRef ds:uri="http://schemas.microsoft.com/office/2006/metadata/properties"/>
    <ds:schemaRef ds:uri="8946e33d-fd2f-4ae4-8ee9-d90c129cdf9e"/>
  </ds:schemaRefs>
</ds:datastoreItem>
</file>

<file path=customXml/itemProps2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properties/metaAttributes"/>
    <ds:schemaRef ds:uri="http://schemas.microsoft.com/office/2006/metadata/contentType"/>
    <ds:schemaRef ds:uri="8946e33d-fd2f-4ae4-8ee9-d90c129cdf9e"/>
    <ds:schemaRef ds:uri="http://schemas.microsoft.com/office/2006/metadata/properties"/>
    <ds:schemaRef ds:uri="http://www.w3.org/2001/XMLSchema"/>
    <ds:schemaRef ds:uri="http://schemas.microsoft.com/office/infopath/2007/PartnerControls"/>
    <ds:schemaRef ds:uri="http://schemas.microsoft.com/office/2006/documentManagement/types"/>
    <ds:schemaRef ds:uri="http://schemas.microsoft.com/internal/obd"/>
    <ds:schemaRef ds:uri="http://purl.org/dc/terms/"/>
    <ds:schemaRef ds:uri="http://purl.org/dc/elements/1.1/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4012</TotalTime>
  <Words>952</Words>
  <Application>Microsoft Office PowerPoint</Application>
  <PresentationFormat>On-screen Show (16:9)</PresentationFormat>
  <Paragraphs>173</Paragraphs>
  <Slides>22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Thème Office</vt:lpstr>
      <vt:lpstr>Update on correlation between DA and Lifetime with Beam-Beam</vt:lpstr>
      <vt:lpstr>A foreword on DA</vt:lpstr>
      <vt:lpstr>Experience from 2016  Recap from 93rd WP2</vt:lpstr>
      <vt:lpstr>Losses during the fill</vt:lpstr>
      <vt:lpstr>1st hour losses along the year</vt:lpstr>
      <vt:lpstr>DA follow up along 2016 Run</vt:lpstr>
      <vt:lpstr>Luminosity loss </vt:lpstr>
      <vt:lpstr>Improvements in 2017</vt:lpstr>
      <vt:lpstr>Crossing angle anti-leveling: a test for DA</vt:lpstr>
      <vt:lpstr>Crossing angle anti-leveling: a test for DA</vt:lpstr>
      <vt:lpstr>Crossing angle anti-leveling: a test for DA</vt:lpstr>
      <vt:lpstr>Fill 6061: Continuous variation of crossing angle </vt:lpstr>
      <vt:lpstr>A word on performance</vt:lpstr>
      <vt:lpstr>Putting all together</vt:lpstr>
      <vt:lpstr>Lifetime vs DA</vt:lpstr>
      <vt:lpstr>Lifetime vs DA</vt:lpstr>
      <vt:lpstr>Lifetime vs DA</vt:lpstr>
      <vt:lpstr>Lifetime vs DA</vt:lpstr>
      <vt:lpstr>Lifetime vs DA</vt:lpstr>
      <vt:lpstr>Conclusions</vt:lpstr>
      <vt:lpstr>Outlook</vt:lpstr>
      <vt:lpstr>Backup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Dario</cp:lastModifiedBy>
  <cp:revision>97</cp:revision>
  <dcterms:created xsi:type="dcterms:W3CDTF">2016-02-12T09:02:01Z</dcterms:created>
  <dcterms:modified xsi:type="dcterms:W3CDTF">2017-11-07T08:48:56Z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