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8" r:id="rId2"/>
    <p:sldId id="301" r:id="rId3"/>
    <p:sldId id="310" r:id="rId4"/>
    <p:sldId id="290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11" r:id="rId13"/>
    <p:sldId id="318" r:id="rId14"/>
    <p:sldId id="312" r:id="rId15"/>
    <p:sldId id="319" r:id="rId16"/>
    <p:sldId id="316" r:id="rId17"/>
    <p:sldId id="314" r:id="rId18"/>
    <p:sldId id="315" r:id="rId19"/>
    <p:sldId id="30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5"/>
    <p:restoredTop sz="86390" autoAdjust="0"/>
  </p:normalViewPr>
  <p:slideViewPr>
    <p:cSldViewPr showGuides="1">
      <p:cViewPr varScale="1">
        <p:scale>
          <a:sx n="104" d="100"/>
          <a:sy n="104" d="100"/>
        </p:scale>
        <p:origin x="1760" y="192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35A6A-5FF0-4F82-9B47-7675AC004EBF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F1F7E-34D7-4577-98BD-A6883153D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11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93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9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62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82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61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8C84B-8E32-4B40-A102-4F9959119777}" type="datetimeFigureOut">
              <a:rPr lang="en-US" smtClean="0"/>
              <a:pPr/>
              <a:t>12/15/17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hyperlink" Target="https://indico.cern.ch/event/676702/contributions/2820589/attachments/1576110/2488917/Paddy_Update_15Dec2017_v4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hyperlink" Target="https://indico.cern.ch/event/676702/contributions/2819146/attachments/1576207/2489252/ochi_upic_171215_v2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hyperlink" Target="https://indico.cern.ch/event/676702/contributions/2820911/attachments/1575722/2488184/RD51_Miniweek_VMM3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hyperlink" Target="https://indico.cern.ch/event/667256/contributions/2732292/attachments/1530884/2396008/Collaboration_Meeting_sohl.pdf" TargetMode="External"/><Relationship Id="rId6" Type="http://schemas.openxmlformats.org/officeDocument/2006/relationships/hyperlink" Target="https://indico.cern.ch/event/667256/contributions/2730933/attachments/1529763/2394157/20170926_FJIguaz_WG1_Picosec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s://indico.cern.ch/event/667256/contributions/2733261/attachments/1530896/2396029/bes3_activities_Mezzadri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WG7: Common Test Facilities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3366FF"/>
                </a:solidFill>
              </a:rPr>
              <a:t>Eraldo</a:t>
            </a:r>
            <a:r>
              <a:rPr lang="en-US" sz="2800" dirty="0" smtClean="0">
                <a:solidFill>
                  <a:srgbClr val="3366FF"/>
                </a:solidFill>
              </a:rPr>
              <a:t> </a:t>
            </a:r>
            <a:r>
              <a:rPr lang="en-US" sz="2800" dirty="0" err="1" smtClean="0">
                <a:solidFill>
                  <a:srgbClr val="3366FF"/>
                </a:solidFill>
              </a:rPr>
              <a:t>Oliveri</a:t>
            </a:r>
            <a:r>
              <a:rPr lang="en-US" sz="2800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3366FF"/>
                </a:solidFill>
              </a:rPr>
              <a:t>Yorgos Tsipolitis</a:t>
            </a:r>
            <a:endParaRPr lang="en-US" sz="2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06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FF0000"/>
                </a:solidFill>
              </a:rPr>
              <a:t>FTOF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August period</a:t>
            </a:r>
            <a:endParaRPr lang="el-GR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9144000" cy="527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0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FF0000"/>
                </a:solidFill>
              </a:rPr>
              <a:t>FTOF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August period</a:t>
            </a:r>
            <a:endParaRPr lang="el-GR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800"/>
            <a:ext cx="9144000" cy="5225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290085">
            <a:off x="2857500" y="2551127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VERY PRELIMINARY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169223"/>
            <a:ext cx="845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https://</a:t>
            </a:r>
            <a:r>
              <a:rPr lang="en-US" sz="1200" dirty="0" err="1">
                <a:solidFill>
                  <a:srgbClr val="0432FF"/>
                </a:solidFill>
              </a:rPr>
              <a:t>indico.cern.ch</a:t>
            </a:r>
            <a:r>
              <a:rPr lang="en-US" sz="1200" dirty="0">
                <a:solidFill>
                  <a:srgbClr val="0432FF"/>
                </a:solidFill>
              </a:rPr>
              <a:t>/event/667256/contributions/2735968/attachments/1530213/2395914/</a:t>
            </a:r>
            <a:r>
              <a:rPr lang="en-US" sz="1200" dirty="0" err="1">
                <a:solidFill>
                  <a:srgbClr val="0432FF"/>
                </a:solidFill>
              </a:rPr>
              <a:t>RD_of_FTOF.pdf</a:t>
            </a:r>
            <a:endParaRPr lang="el-GR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1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</p:spPr>
        <p:txBody>
          <a:bodyPr>
            <a:noAutofit/>
          </a:bodyPr>
          <a:lstStyle/>
          <a:p>
            <a:r>
              <a:rPr lang="en-US" sz="3600" smtClean="0">
                <a:solidFill>
                  <a:srgbClr val="FF0000"/>
                </a:solidFill>
              </a:rPr>
              <a:t>PADDY</a:t>
            </a:r>
            <a:endParaRPr lang="el-GR" sz="3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87362"/>
            <a:ext cx="8229600" cy="6144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5638800"/>
            <a:ext cx="32004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For more details see Mauro’s talk in WG2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294067">
            <a:off x="7457381" y="619298"/>
            <a:ext cx="160486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“Consolidated” MPGD</a:t>
            </a:r>
            <a:endParaRPr lang="en-GB" sz="1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B050"/>
                </a:solidFill>
              </a:rPr>
              <a:t>October </a:t>
            </a:r>
            <a:r>
              <a:rPr lang="en-US" dirty="0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0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3600"/>
            <a:ext cx="9144000" cy="5116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</p:spPr>
        <p:txBody>
          <a:bodyPr>
            <a:noAutofit/>
          </a:bodyPr>
          <a:lstStyle/>
          <a:p>
            <a:r>
              <a:rPr lang="en-US" sz="3600" smtClean="0">
                <a:solidFill>
                  <a:srgbClr val="FF0000"/>
                </a:solidFill>
              </a:rPr>
              <a:t>PADDY</a:t>
            </a:r>
            <a:endParaRPr lang="el-GR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294067">
            <a:off x="7457381" y="619298"/>
            <a:ext cx="160486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“Consolidated” MPGD</a:t>
            </a:r>
            <a:endParaRPr lang="en-GB" sz="1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B050"/>
                </a:solidFill>
              </a:rPr>
              <a:t>October </a:t>
            </a:r>
            <a:r>
              <a:rPr lang="en-US" dirty="0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09600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linkClick r:id="rId3"/>
              </a:rPr>
              <a:t>https://</a:t>
            </a:r>
            <a:r>
              <a:rPr lang="en-US" sz="1100" dirty="0" smtClean="0">
                <a:hlinkClick r:id="rId3"/>
              </a:rPr>
              <a:t>indico.cern.ch/event/676702/contributions/2820589/attachments/1576110/2488917/Paddy_Update_15Dec2017_v4.pdf</a:t>
            </a:r>
            <a:endParaRPr lang="en-US" sz="1100" dirty="0" smtClean="0"/>
          </a:p>
          <a:p>
            <a:endParaRPr lang="el-GR" sz="1100" dirty="0"/>
          </a:p>
        </p:txBody>
      </p:sp>
    </p:spTree>
    <p:extLst>
      <p:ext uri="{BB962C8B-B14F-4D97-AF65-F5344CB8AC3E}">
        <p14:creationId xmlns:p14="http://schemas.microsoft.com/office/powerpoint/2010/main" val="8900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PIC</a:t>
            </a:r>
            <a:endParaRPr lang="el-GR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584157"/>
            <a:ext cx="7696200" cy="57437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294067">
            <a:off x="7457381" y="619298"/>
            <a:ext cx="160486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“Consolidated” MPGD</a:t>
            </a:r>
            <a:endParaRPr lang="en-GB" sz="1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00B050"/>
                </a:solidFill>
              </a:rPr>
              <a:t>October </a:t>
            </a:r>
            <a:r>
              <a:rPr lang="en-US" dirty="0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PIC</a:t>
            </a:r>
            <a:endParaRPr lang="el-GR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63562"/>
            <a:ext cx="7315200" cy="545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48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indico.cern.ch/event/676702/contributions/2819146/attachments/1576207/2489252/ochi_upic_171215_v2.pdf</a:t>
            </a:r>
            <a:endParaRPr lang="en-US" sz="1200" dirty="0" smtClean="0"/>
          </a:p>
          <a:p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1459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VMM Test</a:t>
            </a:r>
            <a:endParaRPr lang="el-GR" sz="3600" dirty="0">
              <a:solidFill>
                <a:srgbClr val="FF0000"/>
              </a:solidFill>
            </a:endParaRPr>
          </a:p>
        </p:txBody>
      </p:sp>
      <p:pic>
        <p:nvPicPr>
          <p:cNvPr id="1025" name="Picture 1" descr="age7image21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90600"/>
            <a:ext cx="3124200" cy="41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2" y="901700"/>
            <a:ext cx="5714216" cy="434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54864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https</a:t>
            </a:r>
            <a:r>
              <a:rPr lang="en-US" sz="1200" dirty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indico.cern.ch/event/676702/contributions/2820911/attachments/1575722/2488184/RD51_Miniweek_VMM3.pdf</a:t>
            </a:r>
            <a:endParaRPr lang="en-US" sz="1200" dirty="0" smtClean="0"/>
          </a:p>
          <a:p>
            <a:endParaRPr lang="en-US" sz="1200" dirty="0" smtClean="0"/>
          </a:p>
          <a:p>
            <a:endParaRPr lang="el-GR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52400"/>
            <a:ext cx="16764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July, August &amp; October period</a:t>
            </a:r>
            <a:endParaRPr lang="el-G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81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Autofit/>
          </a:bodyPr>
          <a:lstStyle/>
          <a:p>
            <a:r>
              <a:rPr lang="en-US" sz="3200" smtClean="0">
                <a:solidFill>
                  <a:srgbClr val="FF0000"/>
                </a:solidFill>
              </a:rPr>
              <a:t>PICOSEC</a:t>
            </a:r>
            <a:endParaRPr lang="el-GR" sz="32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352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6" y="914400"/>
            <a:ext cx="3260231" cy="144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152400"/>
            <a:ext cx="16764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July, August &amp; October period</a:t>
            </a:r>
            <a:endParaRPr lang="el-GR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59228">
            <a:off x="7937446" y="443523"/>
            <a:ext cx="124386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 Structures</a:t>
            </a:r>
            <a:endParaRPr lang="en-GB" sz="1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096000"/>
            <a:ext cx="90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5"/>
              </a:rPr>
              <a:t>https://</a:t>
            </a:r>
            <a:r>
              <a:rPr lang="en-US" sz="1200" dirty="0" smtClean="0">
                <a:hlinkClick r:id="rId5"/>
              </a:rPr>
              <a:t>indico.cern.ch/event/667256/contributions/2732292/attachments/1530884/2396008/Collaboration_Meeting_sohl.pdf</a:t>
            </a:r>
            <a:endParaRPr lang="en-US" sz="1200" dirty="0" smtClean="0"/>
          </a:p>
          <a:p>
            <a:r>
              <a:rPr lang="en-US" sz="1200" dirty="0">
                <a:hlinkClick r:id="rId6"/>
              </a:rPr>
              <a:t>https://</a:t>
            </a:r>
            <a:r>
              <a:rPr lang="en-US" sz="1200" dirty="0" smtClean="0">
                <a:hlinkClick r:id="rId6"/>
              </a:rPr>
              <a:t>indico.cern.ch/event/667256/contributions/2730933/attachments/1529763/2394157/20170926_FJIguaz_WG1_Picosec.pdf</a:t>
            </a:r>
            <a:endParaRPr lang="en-US" sz="1200" dirty="0" smtClean="0"/>
          </a:p>
          <a:p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748323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362"/>
          </a:xfrm>
        </p:spPr>
        <p:txBody>
          <a:bodyPr>
            <a:noAutofit/>
          </a:bodyPr>
          <a:lstStyle/>
          <a:p>
            <a:r>
              <a:rPr lang="en-US" sz="3200" smtClean="0">
                <a:solidFill>
                  <a:srgbClr val="FF0000"/>
                </a:solidFill>
              </a:rPr>
              <a:t>PICOSEC</a:t>
            </a:r>
            <a:endParaRPr lang="el-GR" sz="32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67317"/>
            <a:ext cx="7956263" cy="593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58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600" smtClean="0">
                <a:solidFill>
                  <a:srgbClr val="FF0000"/>
                </a:solidFill>
              </a:rPr>
              <a:t>Plans for 2018</a:t>
            </a:r>
            <a:endParaRPr lang="el-GR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>
                <a:solidFill>
                  <a:srgbClr val="0432FF"/>
                </a:solidFill>
              </a:rPr>
              <a:t>2018 is the last chance for test beam before the LS2</a:t>
            </a:r>
          </a:p>
          <a:p>
            <a:r>
              <a:rPr lang="en-US" dirty="0" smtClean="0">
                <a:solidFill>
                  <a:srgbClr val="0432FF"/>
                </a:solidFill>
              </a:rPr>
              <a:t>We have requested 3 periods of 2 weeks each</a:t>
            </a:r>
          </a:p>
          <a:p>
            <a:r>
              <a:rPr lang="en-US" dirty="0" smtClean="0">
                <a:solidFill>
                  <a:srgbClr val="0432FF"/>
                </a:solidFill>
              </a:rPr>
              <a:t>SPS schedule will come out around the end of January</a:t>
            </a:r>
            <a:endParaRPr lang="el-GR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00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394"/>
            <a:ext cx="9144000" cy="4117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2017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191000" y="1193794"/>
            <a:ext cx="609600" cy="338082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5334000" y="1193794"/>
            <a:ext cx="609600" cy="338082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7772400" y="1193794"/>
            <a:ext cx="609600" cy="338082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848100" y="452622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5-19 Jul.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9700" y="454900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2-16 Aug.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0" y="452360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2-15 Oct.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" y="4876800"/>
            <a:ext cx="7543799" cy="1905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en-US" sz="1600" dirty="0" smtClean="0">
                <a:solidFill>
                  <a:srgbClr val="0432FF"/>
                </a:solidFill>
              </a:rPr>
              <a:t> Test on beam and characterization of final (or almost) detectors (and services</a:t>
            </a:r>
            <a:r>
              <a:rPr lang="en-US" sz="1600" smtClean="0">
                <a:solidFill>
                  <a:srgbClr val="0432FF"/>
                </a:solidFill>
              </a:rPr>
              <a:t>) ready </a:t>
            </a:r>
            <a:r>
              <a:rPr lang="en-US" sz="1600" dirty="0" smtClean="0">
                <a:solidFill>
                  <a:srgbClr val="0432FF"/>
                </a:solidFill>
              </a:rPr>
              <a:t>for experiment</a:t>
            </a:r>
          </a:p>
          <a:p>
            <a:pPr marL="0" indent="0">
              <a:spcBef>
                <a:spcPts val="0"/>
              </a:spcBef>
            </a:pPr>
            <a:endParaRPr lang="en-US" sz="1600" dirty="0" smtClean="0">
              <a:solidFill>
                <a:srgbClr val="0432FF"/>
              </a:solidFill>
            </a:endParaRPr>
          </a:p>
          <a:p>
            <a:pPr marL="0" indent="0">
              <a:spcBef>
                <a:spcPts val="0"/>
              </a:spcBef>
            </a:pPr>
            <a:r>
              <a:rPr lang="en-US" sz="1600" dirty="0" smtClean="0">
                <a:solidFill>
                  <a:srgbClr val="0432FF"/>
                </a:solidFill>
              </a:rPr>
              <a:t> Consolidated and standard MPGD technologies:  R&amp;D for short term applications in experiments/application</a:t>
            </a:r>
          </a:p>
          <a:p>
            <a:pPr marL="0" indent="0">
              <a:spcBef>
                <a:spcPts val="0"/>
              </a:spcBef>
            </a:pPr>
            <a:endParaRPr lang="en-US" sz="1600" dirty="0">
              <a:solidFill>
                <a:srgbClr val="0432FF"/>
              </a:solidFill>
            </a:endParaRPr>
          </a:p>
          <a:p>
            <a:pPr marL="0" indent="0">
              <a:spcBef>
                <a:spcPts val="0"/>
              </a:spcBef>
            </a:pPr>
            <a:r>
              <a:rPr lang="en-US" sz="1600" dirty="0">
                <a:solidFill>
                  <a:srgbClr val="0432FF"/>
                </a:solidFill>
              </a:rPr>
              <a:t> </a:t>
            </a:r>
            <a:r>
              <a:rPr lang="en-US" sz="1600" dirty="0" smtClean="0">
                <a:solidFill>
                  <a:srgbClr val="0432FF"/>
                </a:solidFill>
              </a:rPr>
              <a:t>Novel </a:t>
            </a:r>
            <a:r>
              <a:rPr lang="en-US" sz="1600" dirty="0">
                <a:solidFill>
                  <a:srgbClr val="0432FF"/>
                </a:solidFill>
              </a:rPr>
              <a:t>MPGD based </a:t>
            </a:r>
            <a:r>
              <a:rPr lang="en-US" sz="1600" dirty="0" smtClean="0">
                <a:solidFill>
                  <a:srgbClr val="0432FF"/>
                </a:solidFill>
              </a:rPr>
              <a:t>solution: R&amp;D </a:t>
            </a:r>
            <a:r>
              <a:rPr lang="en-US" sz="1600" dirty="0">
                <a:solidFill>
                  <a:srgbClr val="0432FF"/>
                </a:solidFill>
              </a:rPr>
              <a:t>for </a:t>
            </a:r>
            <a:r>
              <a:rPr lang="en-US" sz="1600" dirty="0" smtClean="0">
                <a:solidFill>
                  <a:srgbClr val="0432FF"/>
                </a:solidFill>
              </a:rPr>
              <a:t>long </a:t>
            </a:r>
            <a:r>
              <a:rPr lang="en-US" sz="1600" dirty="0">
                <a:solidFill>
                  <a:srgbClr val="0432FF"/>
                </a:solidFill>
              </a:rPr>
              <a:t>term </a:t>
            </a:r>
            <a:r>
              <a:rPr lang="en-US" sz="1600" dirty="0" smtClean="0">
                <a:solidFill>
                  <a:srgbClr val="0432FF"/>
                </a:solidFill>
              </a:rPr>
              <a:t>applications </a:t>
            </a:r>
            <a:r>
              <a:rPr lang="en-US" sz="1600" dirty="0">
                <a:solidFill>
                  <a:srgbClr val="0432FF"/>
                </a:solidFill>
              </a:rPr>
              <a:t>in </a:t>
            </a:r>
            <a:r>
              <a:rPr lang="en-US" sz="1600" dirty="0" smtClean="0">
                <a:solidFill>
                  <a:srgbClr val="0432FF"/>
                </a:solidFill>
              </a:rPr>
              <a:t>experiments/application</a:t>
            </a:r>
            <a:endParaRPr lang="en-US" sz="1600" dirty="0">
              <a:solidFill>
                <a:srgbClr val="0432FF"/>
              </a:solidFill>
            </a:endParaRPr>
          </a:p>
          <a:p>
            <a:pPr marL="0" indent="0">
              <a:spcBef>
                <a:spcPts val="0"/>
              </a:spcBef>
            </a:pPr>
            <a:endParaRPr lang="en-GB" sz="1600" dirty="0">
              <a:solidFill>
                <a:srgbClr val="0432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79442" y="4919013"/>
            <a:ext cx="166455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(Almost) Final Detector</a:t>
            </a:r>
            <a:endParaRPr lang="en-GB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9137" y="5719465"/>
            <a:ext cx="160486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“Consolidated” MPGD</a:t>
            </a:r>
            <a:endParaRPr lang="en-GB" sz="1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48600" y="6352401"/>
            <a:ext cx="124386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 Structures</a:t>
            </a:r>
            <a:endParaRPr lang="en-GB" sz="1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49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New Raspberry system </a:t>
            </a:r>
            <a:r>
              <a:rPr lang="en-US" sz="3600" smtClean="0">
                <a:solidFill>
                  <a:srgbClr val="FF0000"/>
                </a:solidFill>
              </a:rPr>
              <a:t>for environmental parameters</a:t>
            </a:r>
            <a:endParaRPr lang="el-GR" sz="3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5384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1238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https://</a:t>
            </a:r>
            <a:r>
              <a:rPr lang="en-US" sz="1200" dirty="0" err="1">
                <a:solidFill>
                  <a:srgbClr val="0432FF"/>
                </a:solidFill>
              </a:rPr>
              <a:t>indico.cern.ch</a:t>
            </a:r>
            <a:r>
              <a:rPr lang="en-US" sz="1200" dirty="0">
                <a:solidFill>
                  <a:srgbClr val="0432FF"/>
                </a:solidFill>
              </a:rPr>
              <a:t>/event/667256/contributions/2732843/attachments/1530635/2395518/</a:t>
            </a:r>
            <a:r>
              <a:rPr lang="en-US" sz="1200" dirty="0" err="1">
                <a:solidFill>
                  <a:srgbClr val="0432FF"/>
                </a:solidFill>
              </a:rPr>
              <a:t>Anna_Zacharopoulou.pdf</a:t>
            </a:r>
            <a:endParaRPr lang="el-GR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0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686800" cy="644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036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smtClean="0">
                <a:solidFill>
                  <a:srgbClr val="FF0000"/>
                </a:solidFill>
              </a:rPr>
              <a:t>New Measurement of GOLIATH Field</a:t>
            </a:r>
            <a:endParaRPr lang="el-GR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43" y="4024382"/>
            <a:ext cx="4648200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432FF"/>
                </a:solidFill>
              </a:rPr>
              <a:t>15 probes in vertical direction: </a:t>
            </a:r>
            <a:r>
              <a:rPr lang="en-US" sz="1800" dirty="0" err="1">
                <a:solidFill>
                  <a:srgbClr val="0432FF"/>
                </a:solidFill>
              </a:rPr>
              <a:t>Δy</a:t>
            </a:r>
            <a:r>
              <a:rPr lang="en-US" sz="1800" dirty="0">
                <a:solidFill>
                  <a:srgbClr val="0432FF"/>
                </a:solidFill>
              </a:rPr>
              <a:t> = 59 mm </a:t>
            </a:r>
          </a:p>
          <a:p>
            <a:pPr marL="0" indent="0">
              <a:buNone/>
            </a:pPr>
            <a:endParaRPr lang="el-GR" sz="1800" dirty="0">
              <a:solidFill>
                <a:srgbClr val="0432FF"/>
              </a:solidFill>
            </a:endParaRPr>
          </a:p>
        </p:txBody>
      </p:sp>
      <p:pic>
        <p:nvPicPr>
          <p:cNvPr id="1025" name="Picture 1" descr="age3image543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6"/>
          <a:stretch/>
        </p:blipFill>
        <p:spPr bwMode="auto">
          <a:xfrm>
            <a:off x="32951" y="990600"/>
            <a:ext cx="4615249" cy="299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ge4image57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5" y="4419600"/>
            <a:ext cx="3175865" cy="224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age5image6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0"/>
            <a:ext cx="4641129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9358487">
            <a:off x="5508118" y="2307434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FF0000"/>
                </a:solidFill>
              </a:rPr>
              <a:t>VERY PRELIMINARY</a:t>
            </a:r>
            <a:endParaRPr lang="el-GR" sz="2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33800" y="52578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To have GOLIATH with full field we have to have also DAVID on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5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BES III</a:t>
            </a:r>
            <a:endParaRPr lang="el-GR" sz="4000" dirty="0">
              <a:solidFill>
                <a:srgbClr val="FF0000"/>
              </a:solidFill>
            </a:endParaRPr>
          </a:p>
        </p:txBody>
      </p:sp>
      <p:pic>
        <p:nvPicPr>
          <p:cNvPr id="2049" name="Picture 1" descr="age4image328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3501" r="7004" b="8972"/>
          <a:stretch/>
        </p:blipFill>
        <p:spPr bwMode="auto">
          <a:xfrm>
            <a:off x="2819400" y="792162"/>
            <a:ext cx="5715001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047" y="30860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run with </a:t>
            </a:r>
            <a:r>
              <a:rPr lang="en-US" dirty="0" err="1" smtClean="0">
                <a:solidFill>
                  <a:srgbClr val="0432FF"/>
                </a:solidFill>
              </a:rPr>
              <a:t>pions</a:t>
            </a:r>
            <a:endParaRPr lang="en-US" dirty="0" smtClean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HV scan – no B</a:t>
            </a:r>
            <a:br>
              <a:rPr lang="en-US" dirty="0">
                <a:solidFill>
                  <a:srgbClr val="0432FF"/>
                </a:solidFill>
              </a:rPr>
            </a:br>
            <a:r>
              <a:rPr lang="en-US" dirty="0">
                <a:solidFill>
                  <a:srgbClr val="0432FF"/>
                </a:solidFill>
              </a:rPr>
              <a:t>HV scan – B = 1.5 T </a:t>
            </a:r>
            <a:endParaRPr lang="en-US" dirty="0" smtClean="0">
              <a:solidFill>
                <a:srgbClr val="0432FF"/>
              </a:solidFill>
            </a:endParaRPr>
          </a:p>
          <a:p>
            <a:r>
              <a:rPr lang="en-US" dirty="0" smtClean="0">
                <a:solidFill>
                  <a:srgbClr val="0432FF"/>
                </a:solidFill>
              </a:rPr>
              <a:t>B </a:t>
            </a:r>
            <a:r>
              <a:rPr lang="en-US" dirty="0">
                <a:solidFill>
                  <a:srgbClr val="0432FF"/>
                </a:solidFill>
              </a:rPr>
              <a:t>scan</a:t>
            </a:r>
            <a:br>
              <a:rPr lang="en-US" dirty="0">
                <a:solidFill>
                  <a:srgbClr val="0432FF"/>
                </a:solidFill>
              </a:rPr>
            </a:br>
            <a:r>
              <a:rPr lang="en-US" dirty="0">
                <a:solidFill>
                  <a:srgbClr val="0432FF"/>
                </a:solidFill>
              </a:rPr>
              <a:t>Drift field scan </a:t>
            </a:r>
            <a:endParaRPr lang="en-US" dirty="0" smtClean="0">
              <a:solidFill>
                <a:srgbClr val="0432FF"/>
              </a:solidFill>
            </a:endParaRPr>
          </a:p>
          <a:p>
            <a:r>
              <a:rPr lang="en-US" dirty="0" smtClean="0">
                <a:solidFill>
                  <a:srgbClr val="0432FF"/>
                </a:solidFill>
              </a:rPr>
              <a:t>Transfer </a:t>
            </a:r>
            <a:r>
              <a:rPr lang="en-US" dirty="0">
                <a:solidFill>
                  <a:srgbClr val="0432FF"/>
                </a:solidFill>
              </a:rPr>
              <a:t>field scan </a:t>
            </a:r>
            <a:endParaRPr lang="en-US" dirty="0" smtClean="0">
              <a:solidFill>
                <a:srgbClr val="0432FF"/>
              </a:solidFill>
            </a:endParaRPr>
          </a:p>
          <a:p>
            <a:r>
              <a:rPr lang="en-US" dirty="0" smtClean="0">
                <a:solidFill>
                  <a:srgbClr val="0432FF"/>
                </a:solidFill>
              </a:rPr>
              <a:t>Induction </a:t>
            </a:r>
            <a:r>
              <a:rPr lang="en-US" dirty="0">
                <a:solidFill>
                  <a:srgbClr val="0432FF"/>
                </a:solidFill>
              </a:rPr>
              <a:t>field scan </a:t>
            </a:r>
          </a:p>
          <a:p>
            <a:endParaRPr lang="el-GR" dirty="0">
              <a:solidFill>
                <a:srgbClr val="0432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461406">
            <a:off x="457200" y="1752600"/>
            <a:ext cx="166455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(Almost) Final Detector</a:t>
            </a:r>
            <a:endParaRPr lang="en-GB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July </a:t>
            </a:r>
            <a:r>
              <a:rPr lang="en-US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210" y="5357254"/>
            <a:ext cx="8194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indico.cern.ch/event/667256/contributions/2733261/attachments/1530896/2396029/bes3_activities_Mezzadri.pdf</a:t>
            </a:r>
            <a:endParaRPr lang="en-US" sz="1200" dirty="0" smtClean="0"/>
          </a:p>
          <a:p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7997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July </a:t>
            </a:r>
            <a:r>
              <a:rPr lang="en-US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100"/>
            <a:ext cx="7924800" cy="59394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59228">
            <a:off x="7937446" y="443523"/>
            <a:ext cx="124386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 Structures</a:t>
            </a:r>
            <a:endParaRPr lang="en-GB" sz="1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597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July </a:t>
            </a:r>
            <a:r>
              <a:rPr lang="en-US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14" y="619411"/>
            <a:ext cx="7693424" cy="56867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6428601"/>
            <a:ext cx="822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https://</a:t>
            </a:r>
            <a:r>
              <a:rPr lang="en-US" sz="1200" dirty="0" err="1">
                <a:solidFill>
                  <a:srgbClr val="0432FF"/>
                </a:solidFill>
              </a:rPr>
              <a:t>indico.cern.ch</a:t>
            </a:r>
            <a:r>
              <a:rPr lang="en-US" sz="1200" dirty="0">
                <a:solidFill>
                  <a:srgbClr val="0432FF"/>
                </a:solidFill>
              </a:rPr>
              <a:t>/event/667256/contributions/2732290/attachments/1530959/2396158/RD51_uRWELL_TB.pdf</a:t>
            </a:r>
            <a:endParaRPr lang="el-GR" sz="1200" dirty="0">
              <a:solidFill>
                <a:srgbClr val="0432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290085">
            <a:off x="3628462" y="3617927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VERY PRELIMINARY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6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FF0000"/>
                </a:solidFill>
              </a:rPr>
              <a:t>RPWELL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52400"/>
            <a:ext cx="1676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July </a:t>
            </a:r>
            <a:r>
              <a:rPr lang="en-US" smtClean="0">
                <a:solidFill>
                  <a:srgbClr val="00B050"/>
                </a:solidFill>
              </a:rPr>
              <a:t>period</a:t>
            </a:r>
            <a:endParaRPr lang="el-GR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545" y="829232"/>
            <a:ext cx="4634871" cy="3476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360639"/>
            <a:ext cx="4953000" cy="1619661"/>
          </a:xfrm>
          <a:prstGeom prst="rect">
            <a:avLst/>
          </a:prstGeom>
        </p:spPr>
      </p:pic>
      <p:pic>
        <p:nvPicPr>
          <p:cNvPr id="5121" name="Picture 1" descr="age3image10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2943225" cy="316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4191000"/>
            <a:ext cx="3505200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0432FF"/>
                </a:solidFill>
              </a:rPr>
              <a:t>              500 </a:t>
            </a:r>
            <a:r>
              <a:rPr lang="en-US" sz="2000" dirty="0" smtClean="0">
                <a:solidFill>
                  <a:srgbClr val="0432FF"/>
                </a:solidFill>
              </a:rPr>
              <a:t>x 500 mm</a:t>
            </a:r>
            <a:r>
              <a:rPr lang="en-US" sz="2000" baseline="30000" dirty="0" smtClean="0">
                <a:solidFill>
                  <a:srgbClr val="0432FF"/>
                </a:solidFill>
              </a:rPr>
              <a:t>2</a:t>
            </a:r>
          </a:p>
          <a:p>
            <a:endParaRPr lang="en-US" sz="2000" baseline="30000" dirty="0">
              <a:solidFill>
                <a:srgbClr val="0432FF"/>
              </a:solidFill>
            </a:endParaRPr>
          </a:p>
          <a:p>
            <a:r>
              <a:rPr lang="en-US" sz="2000" dirty="0">
                <a:solidFill>
                  <a:srgbClr val="0432FF"/>
                </a:solidFill>
              </a:rPr>
              <a:t>Measurements accomplished: ✓Scan area with muons </a:t>
            </a:r>
            <a:endParaRPr lang="en-US" sz="2000" dirty="0" smtClean="0">
              <a:solidFill>
                <a:srgbClr val="0432FF"/>
              </a:solidFill>
            </a:endParaRPr>
          </a:p>
          <a:p>
            <a:r>
              <a:rPr lang="en-US" sz="2000" dirty="0" smtClean="0">
                <a:solidFill>
                  <a:srgbClr val="0432FF"/>
                </a:solidFill>
              </a:rPr>
              <a:t>✓</a:t>
            </a:r>
            <a:r>
              <a:rPr lang="en-US" sz="2000" dirty="0">
                <a:solidFill>
                  <a:srgbClr val="0432FF"/>
                </a:solidFill>
              </a:rPr>
              <a:t>Gain uniformity</a:t>
            </a:r>
            <a:br>
              <a:rPr lang="en-US" sz="2000" dirty="0">
                <a:solidFill>
                  <a:srgbClr val="0432FF"/>
                </a:solidFill>
              </a:rPr>
            </a:br>
            <a:r>
              <a:rPr lang="en-US" sz="2000" dirty="0">
                <a:solidFill>
                  <a:srgbClr val="0432FF"/>
                </a:solidFill>
              </a:rPr>
              <a:t>✓Electrical stability </a:t>
            </a:r>
          </a:p>
          <a:p>
            <a:endParaRPr lang="el-GR" sz="2000" baseline="30000" dirty="0">
              <a:solidFill>
                <a:srgbClr val="0432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770647">
            <a:off x="7610497" y="482319"/>
            <a:ext cx="124386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 Structures</a:t>
            </a:r>
            <a:endParaRPr lang="en-GB" sz="1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6428601"/>
            <a:ext cx="822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https://</a:t>
            </a:r>
            <a:r>
              <a:rPr lang="en-US" sz="1200" dirty="0" err="1">
                <a:solidFill>
                  <a:srgbClr val="0432FF"/>
                </a:solidFill>
              </a:rPr>
              <a:t>indico.cern.ch</a:t>
            </a:r>
            <a:r>
              <a:rPr lang="en-US" sz="1200">
                <a:solidFill>
                  <a:srgbClr val="0432FF"/>
                </a:solidFill>
              </a:rPr>
              <a:t>/event/667256/contributions/2732275/attachments/1531164/2396554/RD51-meeting-170927_TB17.pdf</a:t>
            </a:r>
            <a:endParaRPr lang="el-GR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9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3593</TotalTime>
  <Words>285</Words>
  <Application>Microsoft Macintosh PowerPoint</Application>
  <PresentationFormat>On-screen Show (4:3)</PresentationFormat>
  <Paragraphs>80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WG7: Common Test Facilities</vt:lpstr>
      <vt:lpstr>2017</vt:lpstr>
      <vt:lpstr>New Raspberry system for environmental parameters</vt:lpstr>
      <vt:lpstr>PowerPoint Presentation</vt:lpstr>
      <vt:lpstr>New Measurement of GOLIATH Field</vt:lpstr>
      <vt:lpstr>BES III</vt:lpstr>
      <vt:lpstr>PowerPoint Presentation</vt:lpstr>
      <vt:lpstr>PowerPoint Presentation</vt:lpstr>
      <vt:lpstr>RPWELL</vt:lpstr>
      <vt:lpstr>FTOF</vt:lpstr>
      <vt:lpstr>FTOF</vt:lpstr>
      <vt:lpstr>PADDY</vt:lpstr>
      <vt:lpstr>PADDY</vt:lpstr>
      <vt:lpstr>μPIC</vt:lpstr>
      <vt:lpstr>μPIC</vt:lpstr>
      <vt:lpstr>VMM Test</vt:lpstr>
      <vt:lpstr>PICOSEC</vt:lpstr>
      <vt:lpstr>PICOSEC</vt:lpstr>
      <vt:lpstr>Plans for 2018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WG7</dc:title>
  <dc:creator>eoliveri</dc:creator>
  <cp:lastModifiedBy>Ekaterini Tzamarioudaki</cp:lastModifiedBy>
  <cp:revision>112</cp:revision>
  <dcterms:created xsi:type="dcterms:W3CDTF">2016-05-09T09:47:24Z</dcterms:created>
  <dcterms:modified xsi:type="dcterms:W3CDTF">2017-12-15T13:05:47Z</dcterms:modified>
</cp:coreProperties>
</file>