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1" autoAdjust="0"/>
    <p:restoredTop sz="94619" autoAdjust="0"/>
  </p:normalViewPr>
  <p:slideViewPr>
    <p:cSldViewPr snapToGrid="0">
      <p:cViewPr varScale="1">
        <p:scale>
          <a:sx n="83" d="100"/>
          <a:sy n="83" d="100"/>
        </p:scale>
        <p:origin x="9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5C841-623F-4B3E-9A19-DB61949031DC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B688C-FC0E-4D6A-8005-2F59A8D21A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534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B688C-FC0E-4D6A-8005-2F59A8D21A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104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227E9-188B-4904-AFA5-D04CFCBC79E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333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734F8-FC9E-427B-B081-9CE4995399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99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734F8-FC9E-427B-B081-9CE4995399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65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734F8-FC9E-427B-B081-9CE49953999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00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734F8-FC9E-427B-B081-9CE4995399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85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734F8-FC9E-427B-B081-9CE4995399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37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734F8-FC9E-427B-B081-9CE4995399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671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734F8-FC9E-427B-B081-9CE4995399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19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734F8-FC9E-427B-B081-9CE4995399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39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6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565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47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321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453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475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04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888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79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79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86BD8-2CE7-474A-8023-DB17031E4138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24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Comic Sans MS" panose="030F0702030302020204" pitchFamily="66" charset="0"/>
              </a:rPr>
              <a:t>Large size GEM production</a:t>
            </a:r>
            <a:endParaRPr lang="en-GB" sz="4800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RD51 mini week 15/12/17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72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324600"/>
            <a:ext cx="913311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1" y="170656"/>
            <a:ext cx="2438400" cy="64928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500" b="1" dirty="0" smtClean="0">
                <a:solidFill>
                  <a:srgbClr val="20A4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 1/1 status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86601" y="6488277"/>
            <a:ext cx="1731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www.micropack.in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0850" y="1066800"/>
            <a:ext cx="836057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002060"/>
                </a:solidFill>
              </a:rPr>
              <a:t>Supplies made till date against orders received from CERN / Indian Institutes:</a:t>
            </a:r>
          </a:p>
          <a:p>
            <a:endParaRPr lang="en-US" sz="2000" b="1" dirty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Short Drift PCBs 				- 	52 </a:t>
            </a:r>
            <a:r>
              <a:rPr lang="en-US" sz="2000" b="1" dirty="0" err="1" smtClean="0">
                <a:solidFill>
                  <a:srgbClr val="002060"/>
                </a:solidFill>
              </a:rPr>
              <a:t>nos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Long Drift PCBs				-	52 </a:t>
            </a:r>
            <a:r>
              <a:rPr lang="en-US" sz="2000" b="1" dirty="0" err="1" smtClean="0">
                <a:solidFill>
                  <a:srgbClr val="002060"/>
                </a:solidFill>
              </a:rPr>
              <a:t>nos</a:t>
            </a:r>
            <a:r>
              <a:rPr lang="en-US" sz="2000" b="1" dirty="0" smtClean="0">
                <a:solidFill>
                  <a:srgbClr val="002060"/>
                </a:solidFill>
              </a:rPr>
              <a:t>	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Short Readout PCBs with connector assembly-	48 </a:t>
            </a:r>
            <a:r>
              <a:rPr lang="en-US" sz="2000" b="1" dirty="0" err="1" smtClean="0">
                <a:solidFill>
                  <a:srgbClr val="002060"/>
                </a:solidFill>
              </a:rPr>
              <a:t>nos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Long Readout PCBs with connector assembly -	34 </a:t>
            </a:r>
            <a:r>
              <a:rPr lang="en-US" sz="2000" b="1" dirty="0" err="1" smtClean="0">
                <a:solidFill>
                  <a:srgbClr val="002060"/>
                </a:solidFill>
              </a:rPr>
              <a:t>nos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Bare Short </a:t>
            </a:r>
            <a:r>
              <a:rPr lang="en-US" sz="2000" b="1" dirty="0">
                <a:solidFill>
                  <a:srgbClr val="002060"/>
                </a:solidFill>
              </a:rPr>
              <a:t>Readout PCBs 	</a:t>
            </a:r>
            <a:r>
              <a:rPr lang="en-US" sz="2000" b="1" dirty="0" smtClean="0">
                <a:solidFill>
                  <a:srgbClr val="002060"/>
                </a:solidFill>
              </a:rPr>
              <a:t>		- </a:t>
            </a:r>
            <a:r>
              <a:rPr lang="en-US" sz="2000" b="1" dirty="0">
                <a:solidFill>
                  <a:srgbClr val="002060"/>
                </a:solidFill>
              </a:rPr>
              <a:t>	4 </a:t>
            </a:r>
            <a:r>
              <a:rPr lang="en-US" sz="2000" b="1" dirty="0" err="1">
                <a:solidFill>
                  <a:srgbClr val="002060"/>
                </a:solidFill>
              </a:rPr>
              <a:t>nos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Bare Long </a:t>
            </a:r>
            <a:r>
              <a:rPr lang="en-US" sz="2000" b="1" dirty="0">
                <a:solidFill>
                  <a:srgbClr val="002060"/>
                </a:solidFill>
              </a:rPr>
              <a:t>Readout PCBs 	</a:t>
            </a:r>
            <a:r>
              <a:rPr lang="en-US" sz="2000" b="1" dirty="0" smtClean="0">
                <a:solidFill>
                  <a:srgbClr val="002060"/>
                </a:solidFill>
              </a:rPr>
              <a:t>		- </a:t>
            </a:r>
            <a:r>
              <a:rPr lang="en-US" sz="2000" b="1" dirty="0">
                <a:solidFill>
                  <a:srgbClr val="002060"/>
                </a:solidFill>
              </a:rPr>
              <a:t>	4 </a:t>
            </a:r>
            <a:r>
              <a:rPr lang="en-US" sz="2000" b="1" dirty="0" err="1" smtClean="0">
                <a:solidFill>
                  <a:srgbClr val="002060"/>
                </a:solidFill>
              </a:rPr>
              <a:t>nos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Total PCBs 				-	194 </a:t>
            </a:r>
            <a:r>
              <a:rPr lang="en-US" sz="2000" b="1" dirty="0" err="1" smtClean="0">
                <a:solidFill>
                  <a:srgbClr val="002060"/>
                </a:solidFill>
              </a:rPr>
              <a:t>nos</a:t>
            </a:r>
            <a:endParaRPr lang="en-US" sz="20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4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324600"/>
            <a:ext cx="913311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1" y="170656"/>
            <a:ext cx="2438400" cy="6492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2500" b="1" dirty="0" smtClean="0">
                <a:solidFill>
                  <a:srgbClr val="20A4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GEM Foils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86601" y="6488277"/>
            <a:ext cx="1731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www.micropack.in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4169" y="1219200"/>
            <a:ext cx="836057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Initial development of Thin GEM to be with 100mm x 100mm active area.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Had issues with the availability of the special raw material (FCCL)  initially.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Since 2016 almost 20-25 100mmx100mm GEM foils were </a:t>
            </a:r>
            <a:r>
              <a:rPr lang="en-US" b="1" dirty="0">
                <a:solidFill>
                  <a:srgbClr val="002060"/>
                </a:solidFill>
              </a:rPr>
              <a:t>f</a:t>
            </a:r>
            <a:r>
              <a:rPr lang="en-US" b="1" dirty="0" smtClean="0">
                <a:solidFill>
                  <a:srgbClr val="002060"/>
                </a:solidFill>
              </a:rPr>
              <a:t>abricated and submitted to different agencies for evaluation including CERN, BARC and Delhi University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Has been able to achieve good uniformity as well as consistency across the 100x100mm foils 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5645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324600"/>
            <a:ext cx="913311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86601" y="6488277"/>
            <a:ext cx="1731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www.micropack.in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33400" y="5410200"/>
            <a:ext cx="7924800" cy="649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100mm x100mm active area - 70 microns </a:t>
            </a:r>
            <a:r>
              <a:rPr lang="en-US" altLang="en-US" sz="18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</a:t>
            </a:r>
            <a:r>
              <a:rPr lang="en-US" altLang="en-US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140 microns pitch</a:t>
            </a:r>
          </a:p>
        </p:txBody>
      </p:sp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19" y="1143000"/>
            <a:ext cx="7014930" cy="394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67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324600"/>
            <a:ext cx="913311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86601" y="6488277"/>
            <a:ext cx="1731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www.micropack.in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33400" y="4760912"/>
            <a:ext cx="7924800" cy="649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100mm x100mm active area - 70 microns </a:t>
            </a:r>
            <a:r>
              <a:rPr lang="en-US" altLang="en-US" sz="18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</a:t>
            </a:r>
            <a:r>
              <a:rPr lang="en-US" altLang="en-US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140 microns pitch</a:t>
            </a:r>
          </a:p>
        </p:txBody>
      </p:sp>
      <p:sp>
        <p:nvSpPr>
          <p:cNvPr id="3" name="Rectangle 2"/>
          <p:cNvSpPr/>
          <p:nvPr/>
        </p:nvSpPr>
        <p:spPr>
          <a:xfrm>
            <a:off x="182396" y="31063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Images from the recent lot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3038" y="1523999"/>
            <a:ext cx="3741761" cy="280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672" y="1600199"/>
            <a:ext cx="3721328" cy="279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424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324600"/>
            <a:ext cx="913311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86601" y="6488277"/>
            <a:ext cx="1731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www.micropack.in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2399655" y="4195710"/>
            <a:ext cx="4001145" cy="376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Consistent Double cone profile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84082" y="4800600"/>
            <a:ext cx="8321768" cy="895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verification :</a:t>
            </a:r>
          </a:p>
          <a:p>
            <a:pPr algn="l"/>
            <a:endParaRPr lang="en-US" altLang="en-US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AutoNum type="arabicPeriod"/>
            </a:pPr>
            <a:r>
              <a:rPr lang="en-US" altLang="en-US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Inspection –  Outer copper Hole diameter /  Inner Hole diameter  /  Uniformity</a:t>
            </a:r>
          </a:p>
          <a:p>
            <a:pPr marL="342900" indent="-342900" algn="l">
              <a:buAutoNum type="arabicPeriod"/>
            </a:pPr>
            <a:r>
              <a:rPr lang="en-US" altLang="en-US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Insulation resistance – @ 600 V DC – Min 6 Giga Ohms for 60 seconds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870" y="1508919"/>
            <a:ext cx="3210766" cy="240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600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324600"/>
            <a:ext cx="913311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86601" y="6488277"/>
            <a:ext cx="1731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www.micropack.in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88024" y="170656"/>
            <a:ext cx="3950576" cy="649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&amp; Work ahead – Thin GEM foils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7199" y="1708666"/>
            <a:ext cx="836057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Has stabilized the process for 100x100 Thin GEM foils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Also has started working on 300 x 300mm thin GEM foils.</a:t>
            </a:r>
          </a:p>
          <a:p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Process requirements for a bigger panel size, especially with regard to PI etching established.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Further trials and process optimization in progress based on inputs from CERN &amp; various agencies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64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8650" y="1257283"/>
            <a:ext cx="7986984" cy="22000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769714" y="1257284"/>
            <a:ext cx="77048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>
              <a:defRPr/>
            </a:pPr>
            <a:endParaRPr lang="en-US" sz="1400" b="1" dirty="0" smtClean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buFontTx/>
              <a:buChar char="•"/>
              <a:defRPr/>
            </a:pPr>
            <a:r>
              <a:rPr lang="en-US" sz="1400" b="1" u="sng" dirty="0" smtClean="0">
                <a:latin typeface="Comic Sans MS" panose="030F0702030302020204" pitchFamily="66" charset="0"/>
              </a:rPr>
              <a:t>Production projects	</a:t>
            </a:r>
            <a:r>
              <a:rPr lang="en-US" sz="1400" b="1" dirty="0" smtClean="0">
                <a:latin typeface="Comic Sans MS" panose="030F0702030302020204" pitchFamily="66" charset="0"/>
              </a:rPr>
              <a:t>					</a:t>
            </a:r>
            <a:r>
              <a:rPr lang="en-US" sz="1400" b="1" u="sng" dirty="0" smtClean="0">
                <a:latin typeface="Comic Sans MS" panose="030F0702030302020204" pitchFamily="66" charset="0"/>
              </a:rPr>
              <a:t>Completion</a:t>
            </a: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ALICE TPC 	GEM  1.6m x 400mm	772 GEM		</a:t>
            </a:r>
            <a:r>
              <a:rPr lang="en-US" sz="1400" b="1" dirty="0" smtClean="0">
                <a:latin typeface="Comic Sans MS" panose="030F0702030302020204" pitchFamily="66" charset="0"/>
              </a:rPr>
              <a:t>80</a:t>
            </a:r>
            <a:r>
              <a:rPr lang="en-US" sz="1400" b="1" dirty="0" smtClean="0">
                <a:latin typeface="Comic Sans MS" panose="030F0702030302020204" pitchFamily="66" charset="0"/>
              </a:rPr>
              <a:t>%</a:t>
            </a:r>
            <a:endParaRPr lang="en-US" sz="1400" b="1" dirty="0" smtClean="0">
              <a:latin typeface="Comic Sans MS" panose="030F0702030302020204" pitchFamily="66" charset="0"/>
            </a:endParaRP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CMS GE1/1	GEM  1.2m x 450mm	480 GEM		</a:t>
            </a:r>
            <a:r>
              <a:rPr lang="en-US" sz="1400" b="1" dirty="0" smtClean="0">
                <a:latin typeface="Comic Sans MS" panose="030F0702030302020204" pitchFamily="66" charset="0"/>
              </a:rPr>
              <a:t>70</a:t>
            </a:r>
            <a:r>
              <a:rPr lang="en-US" sz="1400" b="1" dirty="0" smtClean="0">
                <a:latin typeface="Comic Sans MS" panose="030F0702030302020204" pitchFamily="66" charset="0"/>
              </a:rPr>
              <a:t>% </a:t>
            </a:r>
            <a:endParaRPr lang="en-US" sz="1400" b="1" dirty="0" smtClean="0">
              <a:latin typeface="Comic Sans MS" panose="030F0702030302020204" pitchFamily="66" charset="0"/>
            </a:endParaRP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BESIII		detector 600mm x 400mm	10 detectors	</a:t>
            </a:r>
            <a:r>
              <a:rPr lang="en-US" sz="1400" b="1" dirty="0" smtClean="0">
                <a:latin typeface="Comic Sans MS" panose="030F0702030302020204" pitchFamily="66" charset="0"/>
              </a:rPr>
              <a:t>80</a:t>
            </a:r>
            <a:r>
              <a:rPr lang="en-US" sz="1400" b="1" dirty="0" smtClean="0">
                <a:latin typeface="Comic Sans MS" panose="030F0702030302020204" pitchFamily="66" charset="0"/>
              </a:rPr>
              <a:t>%</a:t>
            </a:r>
            <a:endParaRPr lang="en-US" sz="1400" b="1" dirty="0" smtClean="0">
              <a:latin typeface="Comic Sans MS" panose="030F0702030302020204" pitchFamily="66" charset="0"/>
            </a:endParaRP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CBM		GEM 1m x 450mm		100 GEMs		</a:t>
            </a:r>
            <a:r>
              <a:rPr lang="en-US" sz="1400" b="1" dirty="0">
                <a:latin typeface="Comic Sans MS" panose="030F0702030302020204" pitchFamily="66" charset="0"/>
              </a:rPr>
              <a:t>5</a:t>
            </a:r>
            <a:r>
              <a:rPr lang="en-US" sz="1400" b="1" dirty="0" smtClean="0">
                <a:latin typeface="Comic Sans MS" panose="030F0702030302020204" pitchFamily="66" charset="0"/>
              </a:rPr>
              <a:t>0%</a:t>
            </a: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BM@N </a:t>
            </a:r>
            <a:r>
              <a:rPr lang="en-US" sz="1400" b="1" dirty="0" err="1">
                <a:latin typeface="Comic Sans MS" panose="030F0702030302020204" pitchFamily="66" charset="0"/>
              </a:rPr>
              <a:t>D</a:t>
            </a:r>
            <a:r>
              <a:rPr lang="en-US" sz="1400" b="1" dirty="0" err="1" smtClean="0">
                <a:latin typeface="Comic Sans MS" panose="030F0702030302020204" pitchFamily="66" charset="0"/>
              </a:rPr>
              <a:t>ubna</a:t>
            </a:r>
            <a:r>
              <a:rPr lang="en-US" sz="1400" b="1" dirty="0" smtClean="0">
                <a:latin typeface="Comic Sans MS" panose="030F0702030302020204" pitchFamily="66" charset="0"/>
              </a:rPr>
              <a:t>	GEM detectors 1.8m x 0.6m	7  detectors	</a:t>
            </a:r>
            <a:r>
              <a:rPr lang="en-US" sz="1400" b="1" dirty="0" smtClean="0">
                <a:latin typeface="Comic Sans MS" panose="030F0702030302020204" pitchFamily="66" charset="0"/>
              </a:rPr>
              <a:t>95</a:t>
            </a:r>
            <a:r>
              <a:rPr lang="en-US" sz="1400" b="1" dirty="0" smtClean="0">
                <a:latin typeface="Comic Sans MS" panose="030F0702030302020204" pitchFamily="66" charset="0"/>
              </a:rPr>
              <a:t>%</a:t>
            </a: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BM@N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Dubna</a:t>
            </a:r>
            <a:r>
              <a:rPr lang="en-US" sz="1400" b="1" dirty="0" smtClean="0">
                <a:latin typeface="Comic Sans MS" panose="030F0702030302020204" pitchFamily="66" charset="0"/>
              </a:rPr>
              <a:t>	</a:t>
            </a:r>
            <a:r>
              <a:rPr lang="en-US" sz="1400" b="1" dirty="0">
                <a:latin typeface="Comic Sans MS" panose="030F0702030302020204" pitchFamily="66" charset="0"/>
              </a:rPr>
              <a:t>GEM detectors 1.8m x </a:t>
            </a:r>
            <a:r>
              <a:rPr lang="en-US" sz="1400" b="1" dirty="0" smtClean="0">
                <a:latin typeface="Comic Sans MS" panose="030F0702030302020204" pitchFamily="66" charset="0"/>
              </a:rPr>
              <a:t>0.5m</a:t>
            </a:r>
            <a:r>
              <a:rPr lang="en-US" sz="1400" b="1" dirty="0">
                <a:latin typeface="Comic Sans MS" panose="030F0702030302020204" pitchFamily="66" charset="0"/>
              </a:rPr>
              <a:t>	7  detectors	0</a:t>
            </a:r>
            <a:r>
              <a:rPr lang="en-US" sz="1400" b="1" dirty="0" smtClean="0">
                <a:latin typeface="Comic Sans MS" panose="030F0702030302020204" pitchFamily="66" charset="0"/>
              </a:rPr>
              <a:t>%</a:t>
            </a:r>
          </a:p>
          <a:p>
            <a:pPr>
              <a:buFontTx/>
              <a:buChar char="•"/>
              <a:defRPr/>
            </a:pPr>
            <a:r>
              <a:rPr lang="en-US" sz="1400" b="1" dirty="0">
                <a:latin typeface="Comic Sans MS" panose="030F0702030302020204" pitchFamily="66" charset="0"/>
              </a:rPr>
              <a:t>BM@N </a:t>
            </a:r>
            <a:r>
              <a:rPr lang="en-US" sz="1400" b="1" dirty="0" err="1">
                <a:latin typeface="Comic Sans MS" panose="030F0702030302020204" pitchFamily="66" charset="0"/>
              </a:rPr>
              <a:t>Dubna</a:t>
            </a:r>
            <a:r>
              <a:rPr lang="en-US" sz="1400" b="1" dirty="0">
                <a:latin typeface="Comic Sans MS" panose="030F0702030302020204" pitchFamily="66" charset="0"/>
              </a:rPr>
              <a:t>	GEM detectors 2</a:t>
            </a:r>
            <a:r>
              <a:rPr lang="en-US" sz="1400" b="1" dirty="0" smtClean="0">
                <a:latin typeface="Comic Sans MS" panose="030F0702030302020204" pitchFamily="66" charset="0"/>
              </a:rPr>
              <a:t>m </a:t>
            </a:r>
            <a:r>
              <a:rPr lang="en-US" sz="1400" b="1" dirty="0">
                <a:latin typeface="Comic Sans MS" panose="030F0702030302020204" pitchFamily="66" charset="0"/>
              </a:rPr>
              <a:t>x </a:t>
            </a:r>
            <a:r>
              <a:rPr lang="en-US" sz="1400" b="1" dirty="0" smtClean="0">
                <a:latin typeface="Comic Sans MS" panose="030F0702030302020204" pitchFamily="66" charset="0"/>
              </a:rPr>
              <a:t>0.6m</a:t>
            </a:r>
            <a:r>
              <a:rPr lang="en-US" sz="1400" b="1" dirty="0">
                <a:latin typeface="Comic Sans MS" panose="030F0702030302020204" pitchFamily="66" charset="0"/>
              </a:rPr>
              <a:t>	7  detectors	0%</a:t>
            </a:r>
          </a:p>
          <a:p>
            <a:pPr>
              <a:buFontTx/>
              <a:buChar char="•"/>
              <a:defRPr/>
            </a:pPr>
            <a:endParaRPr lang="en-US" sz="1400" b="1" dirty="0">
              <a:latin typeface="Comic Sans MS" panose="030F0702030302020204" pitchFamily="66" charset="0"/>
            </a:endParaRPr>
          </a:p>
          <a:p>
            <a:pPr>
              <a:buFontTx/>
              <a:buChar char="•"/>
              <a:defRPr/>
            </a:pPr>
            <a:endParaRPr lang="en-US" sz="1400" b="1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1400" b="1" dirty="0" smtClean="0">
              <a:latin typeface="Comic Sans MS" panose="030F0702030302020204" pitchFamily="66" charset="0"/>
            </a:endParaRPr>
          </a:p>
          <a:p>
            <a:pPr>
              <a:buFontTx/>
              <a:buChar char="•"/>
              <a:defRPr/>
            </a:pPr>
            <a:endParaRPr lang="en-US" sz="1400" b="1" dirty="0" smtClean="0"/>
          </a:p>
          <a:p>
            <a:pPr>
              <a:buFontTx/>
              <a:buChar char="•"/>
              <a:defRPr/>
            </a:pPr>
            <a:endParaRPr lang="en-US" sz="1400" b="1" dirty="0"/>
          </a:p>
          <a:p>
            <a:pPr>
              <a:buFontTx/>
              <a:buChar char="•"/>
              <a:defRPr/>
            </a:pPr>
            <a:endParaRPr lang="en-US" sz="1400" b="1" dirty="0"/>
          </a:p>
          <a:p>
            <a:pPr>
              <a:buFontTx/>
              <a:buChar char="•"/>
              <a:defRPr/>
            </a:pPr>
            <a:endParaRPr lang="en-US" sz="1400" b="1" dirty="0"/>
          </a:p>
          <a:p>
            <a:pPr>
              <a:buFontTx/>
              <a:buChar char="•"/>
              <a:defRPr/>
            </a:pPr>
            <a:endParaRPr lang="en-US" sz="1400" b="1" dirty="0" smtClean="0"/>
          </a:p>
          <a:p>
            <a:pPr>
              <a:defRPr/>
            </a:pPr>
            <a:endParaRPr lang="en-US" sz="1400" b="1" dirty="0" smtClean="0">
              <a:solidFill>
                <a:schemeClr val="tx2"/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78356" y="731597"/>
            <a:ext cx="4346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 u="sng" dirty="0" smtClean="0">
                <a:latin typeface="Comic Sans MS" panose="030F0702030302020204" pitchFamily="66" charset="0"/>
              </a:rPr>
              <a:t>GEM main projects in </a:t>
            </a:r>
            <a:r>
              <a:rPr lang="en-US" sz="2000" b="1" i="1" u="sng" dirty="0" smtClean="0">
                <a:latin typeface="Comic Sans MS" panose="030F0702030302020204" pitchFamily="66" charset="0"/>
              </a:rPr>
              <a:t>production</a:t>
            </a:r>
            <a:endParaRPr lang="en-US" sz="2000" b="1" i="1" u="sng" dirty="0">
              <a:latin typeface="Comic Sans MS" panose="030F0702030302020204" pitchFamily="66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AA05C-C498-43D2-9839-C50043F623FC}" type="datetime1">
              <a:rPr lang="en-US" smtClean="0"/>
              <a:t>12/15/2017</a:t>
            </a:fld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16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28650" y="4551372"/>
            <a:ext cx="7992888" cy="13681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10778" y="3858428"/>
            <a:ext cx="770485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>
              <a:defRPr/>
            </a:pPr>
            <a:endParaRPr lang="en-US" sz="14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endParaRPr lang="en-US" sz="1400" b="1" dirty="0" smtClean="0"/>
          </a:p>
          <a:p>
            <a:pPr>
              <a:buFontTx/>
              <a:buChar char="•"/>
              <a:defRPr/>
            </a:pPr>
            <a:endParaRPr lang="en-US" sz="1400" b="1" dirty="0"/>
          </a:p>
          <a:p>
            <a:pPr>
              <a:buFontTx/>
              <a:buChar char="•"/>
              <a:defRPr/>
            </a:pPr>
            <a:endParaRPr lang="en-US" sz="1400" b="1" dirty="0"/>
          </a:p>
          <a:p>
            <a:pPr>
              <a:buFontTx/>
              <a:buChar char="•"/>
              <a:defRPr/>
            </a:pPr>
            <a:r>
              <a:rPr lang="en-US" sz="1400" b="1" u="sng" dirty="0" smtClean="0">
                <a:latin typeface="Comic Sans MS" panose="030F0702030302020204" pitchFamily="66" charset="0"/>
              </a:rPr>
              <a:t>R&amp;D project</a:t>
            </a:r>
            <a:endParaRPr lang="en-US" sz="1400" b="1" u="sng" dirty="0">
              <a:latin typeface="Comic Sans MS" panose="030F0702030302020204" pitchFamily="66" charset="0"/>
            </a:endParaRP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Bonus 12</a:t>
            </a: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Gadolinium triple GEM detector</a:t>
            </a: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ESS </a:t>
            </a:r>
            <a:endParaRPr lang="en-US" sz="1400" b="1" dirty="0" smtClean="0">
              <a:latin typeface="Comic Sans MS" panose="030F0702030302020204" pitchFamily="66" charset="0"/>
            </a:endParaRPr>
          </a:p>
          <a:p>
            <a:pPr>
              <a:buFontTx/>
              <a:buChar char="•"/>
              <a:defRPr/>
            </a:pPr>
            <a:r>
              <a:rPr lang="en-US" sz="1400" b="1" dirty="0" smtClean="0">
                <a:latin typeface="Comic Sans MS" panose="030F0702030302020204" pitchFamily="66" charset="0"/>
              </a:rPr>
              <a:t>AL GEM</a:t>
            </a:r>
            <a:endParaRPr lang="en-US" sz="1400" b="1" dirty="0" smtClean="0">
              <a:latin typeface="Comic Sans MS" panose="030F0702030302020204" pitchFamily="66" charset="0"/>
            </a:endParaRPr>
          </a:p>
          <a:p>
            <a:pPr>
              <a:buFontTx/>
              <a:buChar char="•"/>
              <a:defRPr/>
            </a:pPr>
            <a:endParaRPr lang="en-US" sz="1400" b="1" dirty="0" smtClean="0"/>
          </a:p>
          <a:p>
            <a:pPr>
              <a:defRPr/>
            </a:pPr>
            <a:endParaRPr lang="en-US" sz="1400" b="1" dirty="0" smtClean="0">
              <a:solidFill>
                <a:schemeClr val="tx2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978356" y="4100163"/>
            <a:ext cx="46506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 u="sng" dirty="0" smtClean="0">
                <a:latin typeface="Comic Sans MS" panose="030F0702030302020204" pitchFamily="66" charset="0"/>
              </a:rPr>
              <a:t>Main GEM </a:t>
            </a:r>
            <a:r>
              <a:rPr lang="en-US" sz="2000" b="1" i="1" u="sng" dirty="0" smtClean="0">
                <a:latin typeface="Comic Sans MS" panose="030F0702030302020204" pitchFamily="66" charset="0"/>
              </a:rPr>
              <a:t>R&amp;D project in progress </a:t>
            </a:r>
            <a:endParaRPr lang="en-US" sz="2000" b="1" i="1" u="sng" dirty="0"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82833" y="95658"/>
            <a:ext cx="2499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u="sng" dirty="0">
                <a:latin typeface="Comic Sans MS" panose="030F0702030302020204" pitchFamily="66" charset="0"/>
              </a:rPr>
              <a:t>CERN MPT workshop</a:t>
            </a:r>
            <a:endParaRPr lang="en-US" b="1" i="1" u="sng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03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509C-3B22-4A99-BBE9-0C659387D256}" type="datetime1">
              <a:rPr lang="en-US" smtClean="0"/>
              <a:t>12/15/2017</a:t>
            </a:fld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17</a:t>
            </a:fld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203848" y="1575999"/>
            <a:ext cx="581441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Year       	2016	2017	</a:t>
            </a: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J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une/2018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E</a:t>
            </a:r>
            <a:r>
              <a:rPr lang="en-US" dirty="0" smtClean="0">
                <a:latin typeface="Comic Sans MS" panose="030F0702030302020204" pitchFamily="66" charset="0"/>
              </a:rPr>
              <a:t>xpected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	140	</a:t>
            </a:r>
            <a:r>
              <a:rPr lang="en-US" dirty="0" smtClean="0">
                <a:latin typeface="Comic Sans MS" panose="030F0702030302020204" pitchFamily="66" charset="0"/>
              </a:rPr>
              <a:t>220</a:t>
            </a:r>
            <a:r>
              <a:rPr lang="en-US" dirty="0" smtClean="0">
                <a:latin typeface="Comic Sans MS" panose="030F0702030302020204" pitchFamily="66" charset="0"/>
              </a:rPr>
              <a:t>	 120 	total </a:t>
            </a:r>
            <a:r>
              <a:rPr lang="en-US" dirty="0" smtClean="0">
                <a:latin typeface="Comic Sans MS" panose="030F0702030302020204" pitchFamily="66" charset="0"/>
              </a:rPr>
              <a:t>480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reality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140</a:t>
            </a:r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233</a:t>
            </a:r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smtClean="0"/>
              <a:t>	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68" y="3854837"/>
            <a:ext cx="2024506" cy="15183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68" y="1499391"/>
            <a:ext cx="2405289" cy="135354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24146" y="5546894"/>
            <a:ext cx="24080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Comic Sans MS" panose="030F0702030302020204" pitchFamily="66" charset="0"/>
              </a:rPr>
              <a:t>ALICE TPC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Yield: </a:t>
            </a:r>
          </a:p>
          <a:p>
            <a:r>
              <a:rPr lang="en-US" sz="1200" b="1" dirty="0">
                <a:latin typeface="Comic Sans MS" panose="030F0702030302020204" pitchFamily="66" charset="0"/>
              </a:rPr>
              <a:t> </a:t>
            </a:r>
            <a:r>
              <a:rPr lang="en-US" sz="1200" b="1" dirty="0" smtClean="0">
                <a:latin typeface="Comic Sans MS" panose="030F0702030302020204" pitchFamily="66" charset="0"/>
              </a:rPr>
              <a:t>      initial 16 GEM/tech/5w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       now 20 GEM/tech/5w</a:t>
            </a:r>
            <a:endParaRPr lang="en-GB" sz="1200" b="1" dirty="0">
              <a:latin typeface="Comic Sans MS" panose="030F0702030302020204" pitchFamily="66" charset="0"/>
            </a:endParaRPr>
          </a:p>
        </p:txBody>
      </p:sp>
      <p:sp>
        <p:nvSpPr>
          <p:cNvPr id="14" name="ZoneTexte 18"/>
          <p:cNvSpPr txBox="1"/>
          <p:nvPr/>
        </p:nvSpPr>
        <p:spPr>
          <a:xfrm>
            <a:off x="3203848" y="3854837"/>
            <a:ext cx="581441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Year       	2016	2017	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April/2018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Expected 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	174	</a:t>
            </a:r>
            <a:r>
              <a:rPr lang="en-US" dirty="0" smtClean="0">
                <a:latin typeface="Comic Sans MS" panose="030F0702030302020204" pitchFamily="66" charset="0"/>
              </a:rPr>
              <a:t>378</a:t>
            </a:r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smtClean="0">
                <a:latin typeface="Comic Sans MS" panose="030F0702030302020204" pitchFamily="66" charset="0"/>
              </a:rPr>
              <a:t>22</a:t>
            </a:r>
            <a:r>
              <a:rPr lang="en-US" dirty="0" smtClean="0">
                <a:latin typeface="Comic Sans MS" panose="030F0702030302020204" pitchFamily="66" charset="0"/>
              </a:rPr>
              <a:t>0</a:t>
            </a:r>
            <a:r>
              <a:rPr lang="en-US" dirty="0" smtClean="0">
                <a:latin typeface="Comic Sans MS" panose="030F0702030302020204" pitchFamily="66" charset="0"/>
              </a:rPr>
              <a:t>	total </a:t>
            </a:r>
            <a:r>
              <a:rPr lang="en-US" dirty="0" smtClean="0">
                <a:latin typeface="Comic Sans MS" panose="030F0702030302020204" pitchFamily="66" charset="0"/>
              </a:rPr>
              <a:t>772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reality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	</a:t>
            </a:r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174</a:t>
            </a:r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353</a:t>
            </a:r>
            <a:r>
              <a:rPr lang="en-US" dirty="0" smtClean="0">
                <a:latin typeface="Comic Sans MS" panose="030F0702030302020204" pitchFamily="66" charset="0"/>
              </a:rPr>
              <a:t>	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487" y="107743"/>
            <a:ext cx="50000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u="sng" dirty="0" smtClean="0">
                <a:latin typeface="Comic Sans MS" panose="030F0702030302020204" pitchFamily="66" charset="0"/>
              </a:rPr>
              <a:t>ALICE/CMS Status</a:t>
            </a:r>
            <a:r>
              <a:rPr lang="en-US" sz="2800" u="sng" dirty="0" smtClean="0">
                <a:latin typeface="Comic Sans MS" panose="030F0702030302020204" pitchFamily="66" charset="0"/>
              </a:rPr>
              <a:t> </a:t>
            </a:r>
            <a:endParaRPr lang="en-US" sz="2800" u="sng" dirty="0" smtClean="0">
              <a:latin typeface="Comic Sans MS" panose="030F0702030302020204" pitchFamily="66" charset="0"/>
            </a:endParaRPr>
          </a:p>
          <a:p>
            <a:pPr algn="ctr"/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 5 FSU technicians + </a:t>
            </a:r>
            <a:r>
              <a:rPr lang="en-US" dirty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CERN staff part time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4145" y="2947771"/>
            <a:ext cx="24080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CMS</a:t>
            </a:r>
            <a:endParaRPr lang="en-GB" sz="1200" b="1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Yield: </a:t>
            </a:r>
          </a:p>
          <a:p>
            <a:r>
              <a:rPr lang="en-US" sz="1200" b="1" dirty="0">
                <a:latin typeface="Comic Sans MS" panose="030F0702030302020204" pitchFamily="66" charset="0"/>
              </a:rPr>
              <a:t> </a:t>
            </a:r>
            <a:r>
              <a:rPr lang="en-US" sz="1200" b="1" dirty="0" smtClean="0">
                <a:latin typeface="Comic Sans MS" panose="030F0702030302020204" pitchFamily="66" charset="0"/>
              </a:rPr>
              <a:t>      initial 10 GEM/tech/4w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       now 12 GEM/tech/4w</a:t>
            </a:r>
            <a:endParaRPr lang="en-GB" sz="1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30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>
                <a:latin typeface="Comic Sans MS" panose="030F0702030302020204" pitchFamily="66" charset="0"/>
              </a:rPr>
              <a:t>Mecaronics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Techtra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Micropack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CERN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802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0" y="1196752"/>
            <a:ext cx="91440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defTabSz="449263" eaLnBrk="0" hangingPunct="0">
              <a:spcBef>
                <a:spcPts val="150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800" b="0" u="none" dirty="0" err="1" smtClean="0"/>
              <a:t>Production</a:t>
            </a:r>
            <a:r>
              <a:rPr lang="pl-PL" sz="2800" b="0" u="none" dirty="0" smtClean="0"/>
              <a:t> of GEM </a:t>
            </a:r>
            <a:r>
              <a:rPr lang="pl-PL" sz="2800" b="0" u="none" dirty="0" err="1" smtClean="0"/>
              <a:t>foils</a:t>
            </a:r>
            <a:endParaRPr lang="pl-PL" sz="2800" u="none" dirty="0" smtClean="0"/>
          </a:p>
        </p:txBody>
      </p:sp>
      <p:sp>
        <p:nvSpPr>
          <p:cNvPr id="3077" name="pole tekstowe 6"/>
          <p:cNvSpPr txBox="1">
            <a:spLocks noChangeArrowheads="1"/>
          </p:cNvSpPr>
          <p:nvPr/>
        </p:nvSpPr>
        <p:spPr bwMode="auto">
          <a:xfrm>
            <a:off x="6984734" y="6545136"/>
            <a:ext cx="21592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b="0" u="none" dirty="0" smtClean="0"/>
              <a:t>RD51, 15 Dec. 2017</a:t>
            </a:r>
            <a:endParaRPr lang="en-US" sz="1600" b="0" u="none" dirty="0"/>
          </a:p>
        </p:txBody>
      </p:sp>
      <p:pic>
        <p:nvPicPr>
          <p:cNvPr id="2050" name="Picture 2" descr="D:\!!Prezentacja CMS workshop\Zdjecia_profesjonalne\zIMG_0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4310" y="1791482"/>
            <a:ext cx="4755379" cy="3218162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0716" y="295312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Symbol zastępczy zawartości 4"/>
          <p:cNvSpPr txBox="1">
            <a:spLocks/>
          </p:cNvSpPr>
          <p:nvPr/>
        </p:nvSpPr>
        <p:spPr bwMode="auto">
          <a:xfrm>
            <a:off x="2592729" y="5078973"/>
            <a:ext cx="4475520" cy="1161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pl-PL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	</a:t>
            </a: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TTA TECHTRA Sp. z o.o.</a:t>
            </a:r>
            <a:b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</a:br>
            <a:endParaRPr kumimoji="0" lang="pl-PL" sz="1300" b="0" i="0" u="none" strike="noStrike" kern="0" cap="none" spc="0" normalizeH="0" baseline="0" noProof="0" dirty="0" smtClean="0">
              <a:ln>
                <a:noFill/>
              </a:ln>
              <a:solidFill>
                <a:srgbClr val="FFC000"/>
              </a:solidFill>
              <a:uLnTx/>
              <a:uFillTx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ul</a:t>
            </a: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. </a:t>
            </a:r>
            <a:r>
              <a:rPr kumimoji="0" lang="pl-PL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Dunska</a:t>
            </a:r>
            <a:r>
              <a:rPr kumimoji="0" lang="pl-PL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 13</a:t>
            </a: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  </a:t>
            </a:r>
            <a:r>
              <a:rPr kumimoji="0" lang="pl-PL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	</a:t>
            </a:r>
            <a:r>
              <a:rPr kumimoji="0" lang="pl-PL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phone</a:t>
            </a:r>
            <a:r>
              <a:rPr lang="en-US" sz="1300" b="0" u="none" kern="0" dirty="0" smtClean="0">
                <a:solidFill>
                  <a:srgbClr val="FFC000"/>
                </a:solidFill>
              </a:rPr>
              <a:t>: </a:t>
            </a:r>
            <a:r>
              <a:rPr lang="en-US" sz="1300" b="0" u="none" kern="0" dirty="0">
                <a:solidFill>
                  <a:srgbClr val="FFC000"/>
                </a:solidFill>
              </a:rPr>
              <a:t>+48 71 798 58 85</a:t>
            </a:r>
            <a:br>
              <a:rPr lang="en-US" sz="1300" b="0" u="none" kern="0" dirty="0">
                <a:solidFill>
                  <a:srgbClr val="FFC000"/>
                </a:solidFill>
              </a:rPr>
            </a:b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54-42</a:t>
            </a:r>
            <a:r>
              <a:rPr kumimoji="0" lang="pl-PL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7</a:t>
            </a: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 </a:t>
            </a: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Wroc</a:t>
            </a:r>
            <a:r>
              <a:rPr kumimoji="0" lang="pl-PL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l</a:t>
            </a: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aw </a:t>
            </a:r>
            <a:r>
              <a:rPr kumimoji="0" lang="pl-PL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	</a:t>
            </a:r>
            <a:r>
              <a:rPr lang="pl-PL" sz="1300" b="0" u="none" kern="0" dirty="0">
                <a:solidFill>
                  <a:srgbClr val="FFC000"/>
                </a:solidFill>
              </a:rPr>
              <a:t> www.techtra.pl</a:t>
            </a:r>
            <a:r>
              <a:rPr kumimoji="0" lang="pl-PL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/>
            </a:r>
            <a:br>
              <a:rPr kumimoji="0" lang="pl-PL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</a:b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Poland</a:t>
            </a:r>
            <a:r>
              <a:rPr kumimoji="0" lang="pl-PL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		</a:t>
            </a:r>
            <a:r>
              <a:rPr lang="en-US" sz="1300" b="0" u="none" kern="0" dirty="0">
                <a:solidFill>
                  <a:srgbClr val="FFC000"/>
                </a:solidFill>
              </a:rPr>
              <a:t> e-mail: techtra@techtra.pl</a:t>
            </a: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uLnTx/>
              <a:uFillTx/>
              <a:cs typeface="+mn-cs"/>
            </a:endParaRPr>
          </a:p>
        </p:txBody>
      </p:sp>
      <p:pic>
        <p:nvPicPr>
          <p:cNvPr id="8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15" y="260648"/>
            <a:ext cx="1610884" cy="1008136"/>
          </a:xfrm>
          <a:prstGeom prst="rect">
            <a:avLst/>
          </a:prstGeom>
        </p:spPr>
      </p:pic>
      <p:pic>
        <p:nvPicPr>
          <p:cNvPr id="9" name="Obraz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294" y="260648"/>
            <a:ext cx="2985344" cy="98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4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C:\MPGD_Triest\Techtra\zdjecia\Zdjecia rozne pitche i srednice\pitch 80, K 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5032100"/>
            <a:ext cx="2276524" cy="1689881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520280" y="1563929"/>
            <a:ext cx="4716016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defTabSz="449263" eaLnBrk="0" hangingPunct="0">
              <a:spcBef>
                <a:spcPts val="150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800" b="0" u="none" dirty="0" err="1" smtClean="0"/>
              <a:t>Production</a:t>
            </a:r>
            <a:r>
              <a:rPr lang="pl-PL" sz="2800" b="0" u="none" dirty="0" smtClean="0"/>
              <a:t> of small </a:t>
            </a:r>
            <a:r>
              <a:rPr lang="pl-PL" sz="2800" b="0" u="none" dirty="0" err="1" smtClean="0"/>
              <a:t>GEMs</a:t>
            </a:r>
            <a:endParaRPr lang="pl-PL" sz="2800" u="none" dirty="0" smtClean="0"/>
          </a:p>
        </p:txBody>
      </p:sp>
      <p:sp>
        <p:nvSpPr>
          <p:cNvPr id="4" name="pole tekstowe 6"/>
          <p:cNvSpPr txBox="1">
            <a:spLocks noChangeArrowheads="1"/>
          </p:cNvSpPr>
          <p:nvPr/>
        </p:nvSpPr>
        <p:spPr bwMode="auto">
          <a:xfrm>
            <a:off x="212195" y="2802174"/>
            <a:ext cx="881455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0" u="none" dirty="0" smtClean="0"/>
              <a:t>Since 2010 Techtra has produced over 1</a:t>
            </a:r>
            <a:r>
              <a:rPr lang="pl-PL" sz="1800" b="0" u="none" dirty="0" smtClean="0"/>
              <a:t>8</a:t>
            </a:r>
            <a:r>
              <a:rPr lang="en-US" sz="1800" b="0" u="none" dirty="0" smtClean="0"/>
              <a:t>00 small GEM foils</a:t>
            </a:r>
            <a:r>
              <a:rPr lang="pl-PL" sz="1800" b="0" u="none" dirty="0" smtClean="0"/>
              <a:t> of </a:t>
            </a:r>
            <a:r>
              <a:rPr lang="pl-PL" sz="1800" b="0" u="none" dirty="0" err="1" smtClean="0"/>
              <a:t>different</a:t>
            </a:r>
            <a:r>
              <a:rPr lang="pl-PL" sz="1800" b="0" u="none" dirty="0" smtClean="0"/>
              <a:t> </a:t>
            </a:r>
            <a:r>
              <a:rPr lang="pl-PL" sz="1800" b="0" u="none" dirty="0" err="1" smtClean="0"/>
              <a:t>parameters</a:t>
            </a:r>
            <a:r>
              <a:rPr lang="pl-PL" sz="1800" b="0" u="none" dirty="0" smtClean="0"/>
              <a:t>: </a:t>
            </a:r>
            <a:r>
              <a:rPr lang="pl-PL" sz="1800" b="0" u="none" dirty="0" err="1" smtClean="0"/>
              <a:t>pitches</a:t>
            </a:r>
            <a:r>
              <a:rPr lang="pl-PL" sz="1800" b="0" u="none" dirty="0" smtClean="0"/>
              <a:t>, </a:t>
            </a:r>
            <a:r>
              <a:rPr lang="pl-PL" sz="1800" b="0" u="none" dirty="0" err="1" smtClean="0"/>
              <a:t>shapes</a:t>
            </a:r>
            <a:r>
              <a:rPr lang="pl-PL" sz="1800" b="0" u="none" dirty="0" smtClean="0"/>
              <a:t>, </a:t>
            </a:r>
            <a:r>
              <a:rPr lang="pl-PL" sz="1800" b="0" u="none" dirty="0" err="1" smtClean="0"/>
              <a:t>conical</a:t>
            </a:r>
            <a:r>
              <a:rPr lang="pl-PL" sz="1800" b="0" u="none" dirty="0" smtClean="0"/>
              <a:t> and </a:t>
            </a:r>
            <a:r>
              <a:rPr lang="pl-PL" sz="1800" b="0" u="none" dirty="0" err="1" smtClean="0"/>
              <a:t>cylindrical</a:t>
            </a:r>
            <a:r>
              <a:rPr lang="pl-PL" sz="1800" b="0" u="none" dirty="0" smtClean="0"/>
              <a:t> </a:t>
            </a:r>
            <a:r>
              <a:rPr lang="pl-PL" sz="1800" b="0" u="none" dirty="0" err="1" smtClean="0"/>
              <a:t>openings</a:t>
            </a:r>
            <a:r>
              <a:rPr lang="pl-PL" sz="1800" b="0" u="none" dirty="0" smtClean="0"/>
              <a:t>, </a:t>
            </a:r>
            <a:r>
              <a:rPr lang="pl-PL" sz="1800" b="0" u="none" dirty="0" err="1" smtClean="0"/>
              <a:t>ect</a:t>
            </a:r>
            <a:endParaRPr lang="pl-PL" sz="1800" b="0" u="none" dirty="0" smtClean="0"/>
          </a:p>
          <a:p>
            <a:endParaRPr lang="en-US" sz="1800" dirty="0"/>
          </a:p>
          <a:p>
            <a:r>
              <a:rPr lang="en-US" sz="1800" b="0" u="none" dirty="0" smtClean="0"/>
              <a:t>We </a:t>
            </a:r>
            <a:r>
              <a:rPr lang="en-US" sz="1800" b="0" u="none" dirty="0"/>
              <a:t>make both large orders and individual </a:t>
            </a:r>
            <a:r>
              <a:rPr lang="pl-PL" sz="1800" b="0" u="none" dirty="0" err="1" smtClean="0"/>
              <a:t>foils</a:t>
            </a:r>
            <a:r>
              <a:rPr lang="en-US" sz="1800" b="0" u="none" dirty="0" smtClean="0"/>
              <a:t>.</a:t>
            </a:r>
            <a:endParaRPr lang="pl-PL" sz="1800" b="0" u="none" dirty="0" smtClean="0"/>
          </a:p>
          <a:p>
            <a:endParaRPr lang="pl-PL" sz="1800" b="0" u="none" dirty="0"/>
          </a:p>
          <a:p>
            <a:r>
              <a:rPr lang="en-US" sz="1800" b="0" u="none" dirty="0"/>
              <a:t>We </a:t>
            </a:r>
            <a:r>
              <a:rPr lang="pl-PL" sz="1800" b="0" u="none" dirty="0" err="1" smtClean="0"/>
              <a:t>use</a:t>
            </a:r>
            <a:r>
              <a:rPr lang="en-US" sz="1800" b="0" u="none" dirty="0" smtClean="0"/>
              <a:t> </a:t>
            </a:r>
            <a:r>
              <a:rPr lang="en-US" sz="1800" b="0" u="none" dirty="0"/>
              <a:t>CERN technology to get the same </a:t>
            </a:r>
            <a:r>
              <a:rPr lang="pl-PL" sz="1800" b="0" u="none" dirty="0" err="1" smtClean="0"/>
              <a:t>GEMs</a:t>
            </a:r>
            <a:r>
              <a:rPr lang="pl-PL" sz="1800" b="0" u="none" dirty="0" smtClean="0"/>
              <a:t> </a:t>
            </a:r>
            <a:r>
              <a:rPr lang="en-US" sz="1800" b="0" u="none" dirty="0" smtClean="0"/>
              <a:t>parameters</a:t>
            </a:r>
            <a:r>
              <a:rPr lang="pl-PL" sz="1800" b="0" u="none" dirty="0" smtClean="0"/>
              <a:t>.</a:t>
            </a:r>
            <a:endParaRPr lang="pl-PL" sz="1800" b="0" u="none" dirty="0"/>
          </a:p>
          <a:p>
            <a:endParaRPr lang="en-US" sz="1800" b="0" u="none" dirty="0"/>
          </a:p>
        </p:txBody>
      </p:sp>
      <p:pic>
        <p:nvPicPr>
          <p:cNvPr id="5" name="Picture 4" descr="C:\MPGD_Triest\Techtra\zdjecia\Zdjecia rozne pitche i srednice\pitch 80, Cu 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6412" y="4852316"/>
            <a:ext cx="2518720" cy="186966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7" name="Picture 2" descr="C:\MPGD_Triest\Techtra\zdjecia\Zdjecia rozne pitche i srednice\pitch 140, K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672" y="4633749"/>
            <a:ext cx="2813164" cy="208823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1" t="20015" r="21125" b="9061"/>
          <a:stretch/>
        </p:blipFill>
        <p:spPr>
          <a:xfrm>
            <a:off x="7164288" y="429528"/>
            <a:ext cx="1656184" cy="201622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33" y="318482"/>
            <a:ext cx="2376264" cy="161788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3" name="pole tekstowe 12"/>
          <p:cNvSpPr txBox="1"/>
          <p:nvPr/>
        </p:nvSpPr>
        <p:spPr>
          <a:xfrm>
            <a:off x="144016" y="196073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 err="1" smtClean="0"/>
              <a:t>Microscopic</a:t>
            </a:r>
            <a:r>
              <a:rPr lang="pl-PL" sz="1200" b="0" u="none" dirty="0" smtClean="0"/>
              <a:t> </a:t>
            </a:r>
            <a:r>
              <a:rPr lang="pl-PL" sz="1200" b="0" u="none" dirty="0" err="1" smtClean="0"/>
              <a:t>view</a:t>
            </a:r>
            <a:r>
              <a:rPr lang="pl-PL" sz="1200" b="0" u="none" dirty="0" smtClean="0"/>
              <a:t> of GEM hole, Techtra</a:t>
            </a:r>
            <a:endParaRPr lang="en-US" sz="1200" b="0" u="none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6948264" y="2422399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/>
              <a:t> </a:t>
            </a:r>
            <a:r>
              <a:rPr lang="pl-PL" sz="1200" b="0" u="none" dirty="0" smtClean="0"/>
              <a:t>   Chrome GEM, Techtra</a:t>
            </a:r>
            <a:endParaRPr lang="en-US" sz="1200" b="0" u="none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6537645" y="454050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 smtClean="0"/>
              <a:t>GEM </a:t>
            </a:r>
            <a:r>
              <a:rPr lang="pl-PL" sz="1200" b="0" u="none" dirty="0" err="1" smtClean="0"/>
              <a:t>foils</a:t>
            </a:r>
            <a:r>
              <a:rPr lang="pl-PL" sz="1200" b="0" u="none" dirty="0" smtClean="0"/>
              <a:t> with </a:t>
            </a:r>
            <a:r>
              <a:rPr lang="pl-PL" sz="1200" b="0" u="none" dirty="0" err="1" smtClean="0"/>
              <a:t>different</a:t>
            </a:r>
            <a:r>
              <a:rPr lang="pl-PL" sz="1200" b="0" u="none" dirty="0" smtClean="0"/>
              <a:t> </a:t>
            </a:r>
            <a:r>
              <a:rPr lang="pl-PL" sz="1200" b="0" u="none" dirty="0" err="1" smtClean="0"/>
              <a:t>holes</a:t>
            </a:r>
            <a:r>
              <a:rPr lang="pl-PL" sz="1200" b="0" u="none" dirty="0" smtClean="0"/>
              <a:t> </a:t>
            </a:r>
            <a:r>
              <a:rPr lang="pl-PL" sz="1200" b="0" u="none" dirty="0" err="1" smtClean="0"/>
              <a:t>diameters</a:t>
            </a:r>
            <a:r>
              <a:rPr lang="pl-PL" sz="1200" b="0" u="none" dirty="0" smtClean="0"/>
              <a:t>, </a:t>
            </a:r>
            <a:r>
              <a:rPr lang="pl-PL" sz="1200" b="0" u="none" dirty="0" err="1" smtClean="0"/>
              <a:t>sizes</a:t>
            </a:r>
            <a:r>
              <a:rPr lang="pl-PL" sz="1200" b="0" u="none" dirty="0" smtClean="0"/>
              <a:t> </a:t>
            </a:r>
            <a:r>
              <a:rPr lang="pl-PL" sz="1200" b="0" u="none" dirty="0" err="1" smtClean="0"/>
              <a:t>ect</a:t>
            </a:r>
            <a:r>
              <a:rPr lang="pl-PL" sz="1200" b="0" u="none" dirty="0" smtClean="0"/>
              <a:t>, Techtra</a:t>
            </a:r>
            <a:endParaRPr lang="en-US" sz="1200" b="0" u="none" dirty="0"/>
          </a:p>
        </p:txBody>
      </p:sp>
    </p:spTree>
    <p:extLst>
      <p:ext uri="{BB962C8B-B14F-4D97-AF65-F5344CB8AC3E}">
        <p14:creationId xmlns:p14="http://schemas.microsoft.com/office/powerpoint/2010/main" val="13062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3722694" y="1364855"/>
            <a:ext cx="4644008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defTabSz="449263" eaLnBrk="0" hangingPunct="0">
              <a:spcBef>
                <a:spcPts val="150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800" b="0" u="none" dirty="0" err="1" smtClean="0"/>
              <a:t>Production</a:t>
            </a:r>
            <a:r>
              <a:rPr lang="pl-PL" sz="2800" b="0" u="none" dirty="0" smtClean="0"/>
              <a:t> of „big” </a:t>
            </a:r>
            <a:r>
              <a:rPr lang="pl-PL" sz="2800" b="0" u="none" dirty="0" err="1" smtClean="0"/>
              <a:t>GEMs</a:t>
            </a:r>
            <a:endParaRPr lang="pl-PL" sz="2800" u="none" dirty="0" smtClean="0"/>
          </a:p>
        </p:txBody>
      </p:sp>
      <p:sp>
        <p:nvSpPr>
          <p:cNvPr id="19" name="pole tekstowe 6"/>
          <p:cNvSpPr txBox="1">
            <a:spLocks noChangeArrowheads="1"/>
          </p:cNvSpPr>
          <p:nvPr/>
        </p:nvSpPr>
        <p:spPr bwMode="auto">
          <a:xfrm>
            <a:off x="186116" y="2194884"/>
            <a:ext cx="88145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0" u="none" dirty="0" smtClean="0"/>
              <a:t>Techtra has produced </a:t>
            </a:r>
            <a:r>
              <a:rPr lang="pl-PL" sz="1800" b="0" u="none" dirty="0" err="1" smtClean="0"/>
              <a:t>many</a:t>
            </a:r>
            <a:r>
              <a:rPr lang="pl-PL" sz="1800" b="0" u="none" dirty="0" smtClean="0"/>
              <a:t> big </a:t>
            </a:r>
            <a:r>
              <a:rPr lang="pl-PL" sz="1800" b="0" u="none" dirty="0" err="1" smtClean="0"/>
              <a:t>foils</a:t>
            </a:r>
            <a:r>
              <a:rPr lang="pl-PL" sz="1800" b="0" u="none" dirty="0" smtClean="0"/>
              <a:t> with single-</a:t>
            </a:r>
            <a:r>
              <a:rPr lang="pl-PL" sz="1800" b="0" u="none" dirty="0" err="1" smtClean="0"/>
              <a:t>mask</a:t>
            </a:r>
            <a:r>
              <a:rPr lang="pl-PL" sz="1800" b="0" u="none" dirty="0" smtClean="0"/>
              <a:t> </a:t>
            </a:r>
            <a:r>
              <a:rPr lang="pl-PL" sz="1800" b="0" u="none" dirty="0" err="1" smtClean="0"/>
              <a:t>technique</a:t>
            </a:r>
            <a:r>
              <a:rPr lang="pl-PL" sz="1800" b="0" u="none" dirty="0" smtClean="0"/>
              <a:t>.</a:t>
            </a:r>
          </a:p>
          <a:p>
            <a:r>
              <a:rPr lang="en-US" sz="1800" b="0" u="none" dirty="0"/>
              <a:t>The quality of the </a:t>
            </a:r>
            <a:r>
              <a:rPr lang="en-US" sz="1800" b="0" u="none" dirty="0" smtClean="0"/>
              <a:t>f</a:t>
            </a:r>
            <a:r>
              <a:rPr lang="pl-PL" sz="1800" b="0" u="none" dirty="0" err="1" smtClean="0"/>
              <a:t>oils</a:t>
            </a:r>
            <a:r>
              <a:rPr lang="en-US" sz="1800" b="0" u="none" dirty="0" smtClean="0"/>
              <a:t> </a:t>
            </a:r>
            <a:r>
              <a:rPr lang="en-US" sz="1800" b="0" u="none" dirty="0"/>
              <a:t>has reached an acceptable level</a:t>
            </a:r>
            <a:r>
              <a:rPr lang="en-US" sz="1800" b="0" u="none" dirty="0" smtClean="0"/>
              <a:t>.</a:t>
            </a:r>
            <a:endParaRPr lang="pl-PL" sz="1800" b="0" u="none" dirty="0" smtClean="0"/>
          </a:p>
          <a:p>
            <a:endParaRPr lang="pl-PL" sz="1800" b="0" u="none" dirty="0"/>
          </a:p>
          <a:p>
            <a:r>
              <a:rPr lang="en-US" sz="1800" b="0" u="none" dirty="0" smtClean="0"/>
              <a:t>Production efficiency</a:t>
            </a:r>
            <a:r>
              <a:rPr lang="pl-PL" sz="1800" b="0" u="none" dirty="0" smtClean="0"/>
              <a:t> and </a:t>
            </a:r>
            <a:r>
              <a:rPr lang="pl-PL" sz="1800" b="0" u="none" dirty="0" err="1" smtClean="0"/>
              <a:t>yield</a:t>
            </a:r>
            <a:r>
              <a:rPr lang="pl-PL" sz="1800" b="0" u="none" dirty="0" smtClean="0"/>
              <a:t> </a:t>
            </a:r>
            <a:r>
              <a:rPr lang="en-US" sz="1800" b="0" u="none" dirty="0" smtClean="0"/>
              <a:t>must </a:t>
            </a:r>
            <a:r>
              <a:rPr lang="en-US" sz="1800" b="0" u="none" dirty="0"/>
              <a:t>be significantly increased in order to obtain production profitability</a:t>
            </a:r>
            <a:r>
              <a:rPr lang="en-US" sz="1800" b="0" u="none" dirty="0" smtClean="0"/>
              <a:t>.</a:t>
            </a:r>
            <a:endParaRPr lang="pl-PL" sz="1800" b="0" u="none" dirty="0" smtClean="0"/>
          </a:p>
          <a:p>
            <a:endParaRPr lang="pl-PL" sz="1800" b="0" u="none" dirty="0"/>
          </a:p>
          <a:p>
            <a:r>
              <a:rPr lang="en-US" sz="1800" b="0" u="none" dirty="0"/>
              <a:t>We </a:t>
            </a:r>
            <a:r>
              <a:rPr lang="pl-PL" sz="1800" b="0" u="none" dirty="0" err="1"/>
              <a:t>use</a:t>
            </a:r>
            <a:r>
              <a:rPr lang="en-US" sz="1800" b="0" u="none" dirty="0"/>
              <a:t> CERN technology to get the same </a:t>
            </a:r>
            <a:r>
              <a:rPr lang="pl-PL" sz="1800" b="0" u="none" dirty="0" err="1"/>
              <a:t>GEMs</a:t>
            </a:r>
            <a:r>
              <a:rPr lang="pl-PL" sz="1800" b="0" u="none" dirty="0"/>
              <a:t> </a:t>
            </a:r>
            <a:r>
              <a:rPr lang="en-US" sz="1800" b="0" u="none" dirty="0"/>
              <a:t>parameters</a:t>
            </a:r>
            <a:r>
              <a:rPr lang="pl-PL" sz="1800" b="0" u="none" dirty="0"/>
              <a:t>.</a:t>
            </a:r>
          </a:p>
          <a:p>
            <a:endParaRPr lang="en-US" sz="1800" b="0" u="none" dirty="0"/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86" y="4797152"/>
            <a:ext cx="2534877" cy="190115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22" name="Obraz 21"/>
          <p:cNvPicPr>
            <a:picLocks noChangeAspect="1"/>
          </p:cNvPicPr>
          <p:nvPr/>
        </p:nvPicPr>
        <p:blipFill rotWithShape="1">
          <a:blip r:embed="rId3" cstate="print">
            <a:lum bright="14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9" r="16326"/>
          <a:stretch/>
        </p:blipFill>
        <p:spPr>
          <a:xfrm>
            <a:off x="6948264" y="3573016"/>
            <a:ext cx="1912002" cy="315011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4" name="Picture 2" descr="I:\Backup_Praca\TECHTRA\WNIOSKI\!Hanower\Media\Zdjecia\Mikroskop-optyczny\VHX_0000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16632"/>
            <a:ext cx="2304256" cy="172819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160" y="4366119"/>
            <a:ext cx="3088806" cy="231660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6" name="pole tekstowe 25"/>
          <p:cNvSpPr txBox="1"/>
          <p:nvPr/>
        </p:nvSpPr>
        <p:spPr>
          <a:xfrm>
            <a:off x="389986" y="4481556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 smtClean="0"/>
              <a:t>„Big” GEM </a:t>
            </a:r>
            <a:r>
              <a:rPr lang="pl-PL" sz="1200" b="0" u="none" dirty="0" err="1" smtClean="0"/>
              <a:t>production</a:t>
            </a:r>
            <a:r>
              <a:rPr lang="pl-PL" sz="1200" b="0" u="none" dirty="0" smtClean="0"/>
              <a:t>, Techtra</a:t>
            </a:r>
            <a:endParaRPr lang="en-US" sz="1200" b="0" u="none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35496" y="1855857"/>
            <a:ext cx="3059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 err="1" smtClean="0"/>
              <a:t>Microscopic</a:t>
            </a:r>
            <a:r>
              <a:rPr lang="pl-PL" sz="1200" b="0" u="none" dirty="0" smtClean="0"/>
              <a:t> </a:t>
            </a:r>
            <a:r>
              <a:rPr lang="pl-PL" sz="1200" b="0" u="none" dirty="0" err="1" smtClean="0"/>
              <a:t>view</a:t>
            </a:r>
            <a:r>
              <a:rPr lang="pl-PL" sz="1200" b="0" u="none" dirty="0" smtClean="0"/>
              <a:t> of GEM hole, Techtra</a:t>
            </a:r>
            <a:endParaRPr lang="en-US" sz="1200" b="0" u="none" dirty="0"/>
          </a:p>
        </p:txBody>
      </p:sp>
    </p:spTree>
    <p:extLst>
      <p:ext uri="{BB962C8B-B14F-4D97-AF65-F5344CB8AC3E}">
        <p14:creationId xmlns:p14="http://schemas.microsoft.com/office/powerpoint/2010/main" val="2571400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2" t="5810" r="17749" b="8582"/>
          <a:stretch/>
        </p:blipFill>
        <p:spPr>
          <a:xfrm>
            <a:off x="323528" y="1855607"/>
            <a:ext cx="2500568" cy="258123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104" y="1876061"/>
            <a:ext cx="2422483" cy="255603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Prostokąt 2"/>
          <p:cNvSpPr/>
          <p:nvPr/>
        </p:nvSpPr>
        <p:spPr>
          <a:xfrm>
            <a:off x="2548836" y="1222803"/>
            <a:ext cx="4400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49263" eaLnBrk="0" hangingPunct="0">
              <a:spcBef>
                <a:spcPts val="150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b="0" u="none" dirty="0" err="1"/>
              <a:t>Production</a:t>
            </a:r>
            <a:r>
              <a:rPr lang="pl-PL" b="0" u="none" dirty="0"/>
              <a:t> of </a:t>
            </a:r>
            <a:r>
              <a:rPr lang="pl-PL" b="0" u="none" dirty="0" smtClean="0"/>
              <a:t>GEM </a:t>
            </a:r>
            <a:r>
              <a:rPr lang="pl-PL" b="0" u="none" dirty="0" err="1" smtClean="0"/>
              <a:t>detectors</a:t>
            </a:r>
            <a:endParaRPr lang="pl-PL" u="none" dirty="0"/>
          </a:p>
        </p:txBody>
      </p:sp>
      <p:sp>
        <p:nvSpPr>
          <p:cNvPr id="7" name="Prostokąt 6"/>
          <p:cNvSpPr/>
          <p:nvPr/>
        </p:nvSpPr>
        <p:spPr>
          <a:xfrm>
            <a:off x="108175" y="5044143"/>
            <a:ext cx="885698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0" u="none" dirty="0" smtClean="0"/>
              <a:t>Techtra </a:t>
            </a:r>
            <a:r>
              <a:rPr lang="pl-PL" sz="1800" b="0" u="none" dirty="0" err="1" smtClean="0"/>
              <a:t>offers</a:t>
            </a:r>
            <a:r>
              <a:rPr lang="pl-PL" sz="1800" b="0" u="none" dirty="0" smtClean="0"/>
              <a:t> 10x10cm2 </a:t>
            </a:r>
            <a:r>
              <a:rPr lang="en-US" sz="1800" b="0" u="none" dirty="0" smtClean="0"/>
              <a:t>GEM detector</a:t>
            </a:r>
            <a:r>
              <a:rPr lang="pl-PL" sz="1800" b="0" u="none" dirty="0" smtClean="0"/>
              <a:t>s</a:t>
            </a:r>
            <a:r>
              <a:rPr lang="en-US" sz="1800" b="0" u="none" dirty="0" smtClean="0"/>
              <a:t> fully </a:t>
            </a:r>
            <a:r>
              <a:rPr lang="en-US" sz="1800" b="0" u="none" dirty="0" err="1" smtClean="0"/>
              <a:t>compatibile</a:t>
            </a:r>
            <a:r>
              <a:rPr lang="en-US" sz="1800" b="0" u="none" dirty="0" smtClean="0"/>
              <a:t> with CERN XY256 detector kit</a:t>
            </a:r>
            <a:r>
              <a:rPr lang="pl-PL" sz="1800" b="0" u="none" dirty="0" smtClean="0"/>
              <a:t>. The </a:t>
            </a:r>
            <a:r>
              <a:rPr lang="pl-PL" sz="1800" b="0" u="none" dirty="0" err="1" smtClean="0"/>
              <a:t>detectors</a:t>
            </a:r>
            <a:r>
              <a:rPr lang="pl-PL" sz="1800" b="0" u="none" dirty="0" smtClean="0"/>
              <a:t> </a:t>
            </a:r>
            <a:r>
              <a:rPr lang="pl-PL" sz="1800" b="0" u="none" dirty="0" err="1" smtClean="0"/>
              <a:t>are</a:t>
            </a:r>
            <a:r>
              <a:rPr lang="pl-PL" sz="1800" b="0" u="none" dirty="0" smtClean="0"/>
              <a:t> </a:t>
            </a:r>
            <a:r>
              <a:rPr lang="pl-PL" sz="1800" b="0" u="none" dirty="0" err="1" smtClean="0"/>
              <a:t>built</a:t>
            </a:r>
            <a:r>
              <a:rPr lang="pl-PL" sz="1800" b="0" u="none" dirty="0" smtClean="0"/>
              <a:t> with: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0" u="none" dirty="0" smtClean="0"/>
              <a:t>256 </a:t>
            </a:r>
            <a:r>
              <a:rPr lang="en-US" sz="1400" b="0" u="none" dirty="0"/>
              <a:t>CH’s readout system with USB/Ethernet communication module </a:t>
            </a:r>
            <a:r>
              <a:rPr lang="pl-PL" sz="1400" b="0" u="none" dirty="0"/>
              <a:t> </a:t>
            </a:r>
            <a:endParaRPr lang="en-US" sz="1400" b="0" u="none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o-RO" sz="1400" b="0" u="none" dirty="0" smtClean="0"/>
              <a:t>Dedicated </a:t>
            </a:r>
            <a:r>
              <a:rPr lang="ro-RO" sz="1400" b="0" u="none" dirty="0"/>
              <a:t>electronic DAQ system </a:t>
            </a:r>
            <a:endParaRPr lang="en-US" sz="1400" b="0" u="non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0" u="none" dirty="0" smtClean="0"/>
              <a:t>High Voltage power supply controlled via Ethernet,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o-RO" sz="1400" b="0" u="none" dirty="0" smtClean="0"/>
              <a:t>PC </a:t>
            </a:r>
            <a:r>
              <a:rPr lang="ro-RO" sz="1400" b="0" u="none" dirty="0"/>
              <a:t>software for data aqusition and visualisation</a:t>
            </a:r>
            <a:endParaRPr lang="en-US" sz="1400" b="0" u="non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1400" b="0" u="none" dirty="0" err="1" smtClean="0"/>
              <a:t>GEMs</a:t>
            </a:r>
            <a:r>
              <a:rPr lang="pl-PL" sz="1400" b="0" u="none" dirty="0" smtClean="0"/>
              <a:t>, HV </a:t>
            </a:r>
            <a:r>
              <a:rPr lang="pl-PL" sz="1400" b="0" u="none" dirty="0" err="1" smtClean="0"/>
              <a:t>dividers</a:t>
            </a:r>
            <a:r>
              <a:rPr lang="pl-PL" sz="1400" b="0" u="none" dirty="0" smtClean="0"/>
              <a:t>, </a:t>
            </a:r>
            <a:r>
              <a:rPr lang="pl-PL" sz="1400" b="0" u="none" dirty="0" err="1" smtClean="0"/>
              <a:t>screws</a:t>
            </a:r>
            <a:r>
              <a:rPr lang="pl-PL" sz="1400" b="0" u="none" dirty="0" smtClean="0"/>
              <a:t>, </a:t>
            </a:r>
            <a:r>
              <a:rPr lang="pl-PL" sz="1400" b="0" u="none" dirty="0" err="1" smtClean="0"/>
              <a:t>gas</a:t>
            </a:r>
            <a:r>
              <a:rPr lang="pl-PL" sz="1400" b="0" u="none" dirty="0" smtClean="0"/>
              <a:t> </a:t>
            </a:r>
            <a:r>
              <a:rPr lang="pl-PL" sz="1400" b="0" u="none" dirty="0" err="1" smtClean="0"/>
              <a:t>box</a:t>
            </a:r>
            <a:r>
              <a:rPr lang="pl-PL" sz="1400" b="0" u="none" dirty="0" smtClean="0"/>
              <a:t>, </a:t>
            </a:r>
            <a:r>
              <a:rPr lang="pl-PL" sz="1400" b="0" u="none" dirty="0" err="1" smtClean="0"/>
              <a:t>gas</a:t>
            </a:r>
            <a:r>
              <a:rPr lang="pl-PL" sz="1400" b="0" u="none" dirty="0" smtClean="0"/>
              <a:t> system, cables,  </a:t>
            </a:r>
            <a:r>
              <a:rPr lang="pl-PL" sz="1400" b="0" u="none" dirty="0" err="1" smtClean="0"/>
              <a:t>ect</a:t>
            </a:r>
            <a:endParaRPr lang="en-US" sz="1400" b="0" u="none" dirty="0" smtClean="0"/>
          </a:p>
        </p:txBody>
      </p:sp>
      <p:pic>
        <p:nvPicPr>
          <p:cNvPr id="19" name="Obraz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548944" y="2511486"/>
            <a:ext cx="2602883" cy="126947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0" name="Prostokąt 19"/>
          <p:cNvSpPr/>
          <p:nvPr/>
        </p:nvSpPr>
        <p:spPr>
          <a:xfrm>
            <a:off x="107504" y="4480503"/>
            <a:ext cx="3455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u="none" dirty="0" smtClean="0"/>
              <a:t>Commercially </a:t>
            </a:r>
            <a:r>
              <a:rPr lang="pl-PL" sz="1200" b="0" u="none" dirty="0" err="1" smtClean="0"/>
              <a:t>offered</a:t>
            </a:r>
            <a:r>
              <a:rPr lang="en-US" sz="1200" b="0" u="none" dirty="0" smtClean="0"/>
              <a:t> </a:t>
            </a:r>
            <a:r>
              <a:rPr lang="pl-PL" sz="1200" b="0" u="none" dirty="0" smtClean="0"/>
              <a:t>GEM </a:t>
            </a:r>
            <a:r>
              <a:rPr lang="en-US" sz="1200" b="0" u="none" dirty="0" smtClean="0"/>
              <a:t>detector</a:t>
            </a:r>
            <a:r>
              <a:rPr lang="pl-PL" sz="1200" b="0" u="none" dirty="0" smtClean="0"/>
              <a:t>s, Techtra.</a:t>
            </a:r>
          </a:p>
        </p:txBody>
      </p:sp>
      <p:sp>
        <p:nvSpPr>
          <p:cNvPr id="9" name="Prostokąt 8"/>
          <p:cNvSpPr/>
          <p:nvPr/>
        </p:nvSpPr>
        <p:spPr>
          <a:xfrm>
            <a:off x="3531979" y="4475760"/>
            <a:ext cx="32315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200" b="0" u="none" dirty="0" err="1" smtClean="0"/>
              <a:t>Radiograph</a:t>
            </a:r>
            <a:r>
              <a:rPr lang="pl-PL" sz="1200" b="0" u="none" dirty="0" smtClean="0"/>
              <a:t> </a:t>
            </a:r>
            <a:r>
              <a:rPr lang="pl-PL" sz="1200" b="0" u="none" dirty="0" err="1" smtClean="0"/>
              <a:t>made</a:t>
            </a:r>
            <a:r>
              <a:rPr lang="pl-PL" sz="1200" b="0" u="none" dirty="0" smtClean="0"/>
              <a:t> with </a:t>
            </a:r>
            <a:r>
              <a:rPr lang="pl-PL" sz="1200" b="0" u="none" dirty="0" err="1" smtClean="0"/>
              <a:t>miniature</a:t>
            </a:r>
            <a:r>
              <a:rPr lang="pl-PL" sz="1200" b="0" u="none" dirty="0" smtClean="0"/>
              <a:t> </a:t>
            </a:r>
            <a:r>
              <a:rPr lang="pl-PL" sz="1200" b="0" u="none" dirty="0"/>
              <a:t>X-</a:t>
            </a:r>
            <a:r>
              <a:rPr lang="pl-PL" sz="1200" b="0" u="none" dirty="0" err="1"/>
              <a:t>ray</a:t>
            </a:r>
            <a:r>
              <a:rPr lang="pl-PL" sz="1200" b="0" u="none" dirty="0"/>
              <a:t> </a:t>
            </a:r>
            <a:r>
              <a:rPr lang="pl-PL" sz="1200" b="0" u="none" dirty="0" err="1" smtClean="0"/>
              <a:t>tube</a:t>
            </a:r>
            <a:r>
              <a:rPr lang="pl-PL" sz="1200" b="0" u="none" dirty="0" smtClean="0"/>
              <a:t>, Techtra </a:t>
            </a:r>
            <a:endParaRPr lang="pl-PL" sz="1200" b="0" u="none" dirty="0"/>
          </a:p>
        </p:txBody>
      </p:sp>
      <p:sp>
        <p:nvSpPr>
          <p:cNvPr id="21" name="Prostokąt 20"/>
          <p:cNvSpPr/>
          <p:nvPr/>
        </p:nvSpPr>
        <p:spPr>
          <a:xfrm rot="-5400000">
            <a:off x="7031583" y="3150613"/>
            <a:ext cx="34227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b="0" u="none" dirty="0" smtClean="0"/>
              <a:t>HV </a:t>
            </a:r>
            <a:r>
              <a:rPr lang="pl-PL" sz="1200" b="0" u="none" dirty="0" err="1" smtClean="0"/>
              <a:t>power</a:t>
            </a:r>
            <a:r>
              <a:rPr lang="pl-PL" sz="1200" b="0" u="none" dirty="0" smtClean="0"/>
              <a:t> </a:t>
            </a:r>
            <a:r>
              <a:rPr lang="pl-PL" sz="1200" b="0" u="none" dirty="0" err="1" smtClean="0"/>
              <a:t>supply</a:t>
            </a:r>
            <a:r>
              <a:rPr lang="pl-PL" sz="1200" b="0" u="none" dirty="0" smtClean="0"/>
              <a:t> for GEM </a:t>
            </a:r>
            <a:r>
              <a:rPr lang="pl-PL" sz="1200" b="0" u="none" dirty="0" err="1" smtClean="0"/>
              <a:t>detectors</a:t>
            </a:r>
            <a:r>
              <a:rPr lang="pl-PL" sz="1200" b="0" u="none" dirty="0" smtClean="0"/>
              <a:t>, Techtra</a:t>
            </a:r>
            <a:endParaRPr lang="en-US" sz="1200" b="0" dirty="0"/>
          </a:p>
        </p:txBody>
      </p:sp>
      <p:sp>
        <p:nvSpPr>
          <p:cNvPr id="22" name="pole tekstowe 6"/>
          <p:cNvSpPr txBox="1">
            <a:spLocks noChangeArrowheads="1"/>
          </p:cNvSpPr>
          <p:nvPr/>
        </p:nvSpPr>
        <p:spPr bwMode="auto">
          <a:xfrm>
            <a:off x="6984734" y="6545136"/>
            <a:ext cx="21592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b="0" u="none" dirty="0" smtClean="0"/>
              <a:t>RD51, 15 Dec. 2017</a:t>
            </a:r>
            <a:endParaRPr lang="en-US" sz="1600" b="0" u="none" dirty="0"/>
          </a:p>
        </p:txBody>
      </p:sp>
    </p:spTree>
    <p:extLst>
      <p:ext uri="{BB962C8B-B14F-4D97-AF65-F5344CB8AC3E}">
        <p14:creationId xmlns:p14="http://schemas.microsoft.com/office/powerpoint/2010/main" val="345616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75656" y="1651969"/>
            <a:ext cx="75659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0" u="none" dirty="0" smtClean="0"/>
              <a:t>A </a:t>
            </a:r>
            <a:r>
              <a:rPr lang="pl-PL" b="0" u="none" dirty="0" err="1" smtClean="0"/>
              <a:t>new</a:t>
            </a:r>
            <a:r>
              <a:rPr lang="pl-PL" b="0" u="none" dirty="0" smtClean="0"/>
              <a:t> </a:t>
            </a:r>
            <a:r>
              <a:rPr lang="pl-PL" b="0" u="none" dirty="0" err="1" smtClean="0"/>
              <a:t>project</a:t>
            </a:r>
            <a:r>
              <a:rPr lang="pl-PL" b="0" u="none" dirty="0" smtClean="0"/>
              <a:t>: </a:t>
            </a:r>
            <a:r>
              <a:rPr lang="pl-PL" b="0" u="none" dirty="0" err="1" smtClean="0"/>
              <a:t>Production</a:t>
            </a:r>
            <a:r>
              <a:rPr lang="pl-PL" b="0" u="none" dirty="0" smtClean="0"/>
              <a:t> of </a:t>
            </a:r>
            <a:r>
              <a:rPr lang="pl-PL" b="0" u="none" dirty="0" err="1" smtClean="0"/>
              <a:t>read</a:t>
            </a:r>
            <a:r>
              <a:rPr lang="pl-PL" b="0" u="none" dirty="0" smtClean="0"/>
              <a:t>-out </a:t>
            </a:r>
            <a:r>
              <a:rPr lang="pl-PL" b="0" u="none" dirty="0" err="1" smtClean="0"/>
              <a:t>boards</a:t>
            </a:r>
            <a:endParaRPr lang="pl-PL" sz="1600" b="0" u="none" dirty="0" smtClean="0"/>
          </a:p>
        </p:txBody>
      </p:sp>
      <p:sp>
        <p:nvSpPr>
          <p:cNvPr id="8" name="pole tekstowe 6"/>
          <p:cNvSpPr txBox="1">
            <a:spLocks noChangeArrowheads="1"/>
          </p:cNvSpPr>
          <p:nvPr/>
        </p:nvSpPr>
        <p:spPr bwMode="auto">
          <a:xfrm>
            <a:off x="6984734" y="6545136"/>
            <a:ext cx="21592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b="0" u="none" dirty="0" smtClean="0"/>
              <a:t>RD51, 15 Dec. 2017</a:t>
            </a:r>
            <a:endParaRPr lang="en-US" sz="1600" b="0" u="none" dirty="0"/>
          </a:p>
        </p:txBody>
      </p:sp>
      <p:sp>
        <p:nvSpPr>
          <p:cNvPr id="9" name="Prostokąt 8"/>
          <p:cNvSpPr/>
          <p:nvPr/>
        </p:nvSpPr>
        <p:spPr>
          <a:xfrm>
            <a:off x="2760492" y="4941168"/>
            <a:ext cx="31566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0" u="none" dirty="0"/>
              <a:t>First 10x10cm2 </a:t>
            </a:r>
            <a:r>
              <a:rPr lang="pl-PL" sz="1600" b="0" u="none" dirty="0" err="1"/>
              <a:t>readout</a:t>
            </a:r>
            <a:r>
              <a:rPr lang="pl-PL" sz="1600" b="0" u="none" dirty="0"/>
              <a:t> </a:t>
            </a:r>
            <a:r>
              <a:rPr lang="pl-PL" sz="1600" b="0" u="none" dirty="0" err="1" smtClean="0"/>
              <a:t>board</a:t>
            </a:r>
            <a:r>
              <a:rPr lang="pl-PL" sz="1600" b="0" u="none" dirty="0"/>
              <a:t> </a:t>
            </a:r>
            <a:r>
              <a:rPr lang="pl-PL" sz="1600" b="0" u="none" dirty="0" smtClean="0"/>
              <a:t/>
            </a:r>
            <a:br>
              <a:rPr lang="pl-PL" sz="1600" b="0" u="none" dirty="0" smtClean="0"/>
            </a:br>
            <a:r>
              <a:rPr lang="pl-PL" sz="1600" b="0" u="none" dirty="0" err="1" smtClean="0"/>
              <a:t>made</a:t>
            </a:r>
            <a:r>
              <a:rPr lang="pl-PL" sz="1600" b="0" u="none" dirty="0" smtClean="0"/>
              <a:t> by Techtra.</a:t>
            </a:r>
            <a:endParaRPr lang="en-US" sz="1600" b="0" u="none" dirty="0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74" y="3394677"/>
            <a:ext cx="2411760" cy="1790268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671" y="3334164"/>
            <a:ext cx="2411760" cy="1790268"/>
          </a:xfrm>
          <a:prstGeom prst="rect">
            <a:avLst/>
          </a:prstGeom>
        </p:spPr>
      </p:pic>
      <p:sp>
        <p:nvSpPr>
          <p:cNvPr id="14" name="Prostokąt 13"/>
          <p:cNvSpPr/>
          <p:nvPr/>
        </p:nvSpPr>
        <p:spPr>
          <a:xfrm>
            <a:off x="6554174" y="2854068"/>
            <a:ext cx="2262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0" u="none" dirty="0" smtClean="0"/>
              <a:t>256 </a:t>
            </a:r>
            <a:r>
              <a:rPr lang="en-US" sz="1600" b="0" u="none" dirty="0" smtClean="0"/>
              <a:t>X</a:t>
            </a:r>
            <a:r>
              <a:rPr lang="pl-PL" sz="1600" b="0" u="none" dirty="0" smtClean="0"/>
              <a:t> </a:t>
            </a:r>
            <a:r>
              <a:rPr lang="en-US" sz="1600" b="0" u="none" dirty="0" smtClean="0"/>
              <a:t>readout</a:t>
            </a:r>
            <a:r>
              <a:rPr lang="pl-PL" sz="1600" b="0" u="none" dirty="0"/>
              <a:t> s</a:t>
            </a:r>
            <a:r>
              <a:rPr lang="en-US" sz="1600" b="0" u="none" dirty="0"/>
              <a:t>trips 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244893" y="3023345"/>
            <a:ext cx="22429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0" u="none" dirty="0" smtClean="0"/>
              <a:t>256 Y </a:t>
            </a:r>
            <a:r>
              <a:rPr lang="en-US" sz="1600" b="0" u="none" dirty="0" smtClean="0"/>
              <a:t>readout</a:t>
            </a:r>
            <a:r>
              <a:rPr lang="pl-PL" sz="1600" b="0" u="none" dirty="0"/>
              <a:t> s</a:t>
            </a:r>
            <a:r>
              <a:rPr lang="en-US" sz="1600" b="0" u="none" dirty="0"/>
              <a:t>trips </a:t>
            </a:r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007" y="2376696"/>
            <a:ext cx="3268658" cy="245149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6" name="Prostokąt 15"/>
          <p:cNvSpPr/>
          <p:nvPr/>
        </p:nvSpPr>
        <p:spPr>
          <a:xfrm>
            <a:off x="390448" y="5774652"/>
            <a:ext cx="84529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0" u="none" dirty="0"/>
              <a:t>R&amp;D work is ongoing. First fully operational boards will be ready in 6 months from now.</a:t>
            </a:r>
          </a:p>
          <a:p>
            <a:r>
              <a:rPr lang="en-US" sz="1600" b="0" u="none" dirty="0"/>
              <a:t>Second phase of project is to build 30x30cm2 readout boards.</a:t>
            </a:r>
          </a:p>
          <a:p>
            <a:r>
              <a:rPr lang="en-US" sz="1600" b="0" u="none" dirty="0"/>
              <a:t>Third phase of the project is to build 30x30cm3 GEM detector.</a:t>
            </a:r>
          </a:p>
        </p:txBody>
      </p:sp>
    </p:spTree>
    <p:extLst>
      <p:ext uri="{BB962C8B-B14F-4D97-AF65-F5344CB8AC3E}">
        <p14:creationId xmlns:p14="http://schemas.microsoft.com/office/powerpoint/2010/main" val="3241746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324600"/>
            <a:ext cx="913311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86601" y="6488277"/>
            <a:ext cx="1731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www.micropack.in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851718" y="1030224"/>
            <a:ext cx="7440563" cy="496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400" b="1" dirty="0" smtClean="0">
                <a:solidFill>
                  <a:srgbClr val="002060"/>
                </a:solidFill>
              </a:rPr>
              <a:t>GE 1/1 PCB Status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sz="1800" b="1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 smtClean="0">
                <a:solidFill>
                  <a:srgbClr val="002060"/>
                </a:solidFill>
              </a:rPr>
              <a:t>Received order for initial batch of Long Readout / Drift , Short Readout </a:t>
            </a:r>
            <a:r>
              <a:rPr lang="en-US" altLang="en-US" sz="2000" b="1" dirty="0">
                <a:solidFill>
                  <a:srgbClr val="002060"/>
                </a:solidFill>
              </a:rPr>
              <a:t>/ </a:t>
            </a:r>
            <a:r>
              <a:rPr lang="en-US" altLang="en-US" sz="2000" b="1" dirty="0" smtClean="0">
                <a:solidFill>
                  <a:srgbClr val="002060"/>
                </a:solidFill>
              </a:rPr>
              <a:t>Drift PCBs in June 2016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 smtClean="0">
                <a:solidFill>
                  <a:srgbClr val="002060"/>
                </a:solidFill>
              </a:rPr>
              <a:t>Bare PCBs manufactured as per IPC 6012 Class 3 standards and the trial lot offered for inspection in August of 2016.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 smtClean="0">
                <a:solidFill>
                  <a:srgbClr val="002060"/>
                </a:solidFill>
              </a:rPr>
              <a:t>Was inspected by CERN team and representatives from the Indian Institutes of BARC and Delhi University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 smtClean="0">
                <a:solidFill>
                  <a:srgbClr val="002060"/>
                </a:solidFill>
              </a:rPr>
              <a:t>Cleared for pilot lot production. </a:t>
            </a:r>
          </a:p>
          <a:p>
            <a:pPr marL="0" indent="0">
              <a:buNone/>
            </a:pPr>
            <a:endParaRPr lang="en-US" altLang="en-US" sz="2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8322" y="111846"/>
            <a:ext cx="4104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www.micropack.in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20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324600"/>
            <a:ext cx="913311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86601" y="6488277"/>
            <a:ext cx="1731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www.micropack.in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1524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33400" y="5410200"/>
            <a:ext cx="7924800" cy="649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team &amp; Indian institute representatives during the Sep 2016 visit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90" y="1143000"/>
            <a:ext cx="7086600" cy="3988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83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709</Words>
  <Application>Microsoft Office PowerPoint</Application>
  <PresentationFormat>On-screen Show (4:3)</PresentationFormat>
  <Paragraphs>165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Comic Sans MS</vt:lpstr>
      <vt:lpstr>Wingdings</vt:lpstr>
      <vt:lpstr>Office Theme</vt:lpstr>
      <vt:lpstr>Large size GEM production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 1/1 status</vt:lpstr>
      <vt:lpstr>Thin GEM Foils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Aluminium GEM</dc:title>
  <dc:creator>Rui De Oliveira</dc:creator>
  <cp:lastModifiedBy>Rui De Oliveira</cp:lastModifiedBy>
  <cp:revision>18</cp:revision>
  <dcterms:created xsi:type="dcterms:W3CDTF">2017-12-11T10:31:11Z</dcterms:created>
  <dcterms:modified xsi:type="dcterms:W3CDTF">2017-12-15T08:04:13Z</dcterms:modified>
</cp:coreProperties>
</file>