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3" r:id="rId4"/>
    <p:sldId id="261" r:id="rId5"/>
    <p:sldId id="262" r:id="rId6"/>
    <p:sldId id="259" r:id="rId7"/>
    <p:sldId id="264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1" autoAdjust="0"/>
    <p:restoredTop sz="94619" autoAdjust="0"/>
  </p:normalViewPr>
  <p:slideViewPr>
    <p:cSldViewPr snapToGrid="0">
      <p:cViewPr varScale="1">
        <p:scale>
          <a:sx n="83" d="100"/>
          <a:sy n="83" d="100"/>
        </p:scale>
        <p:origin x="9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39388-8B9C-49C2-816A-322EF0884EF9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D75F8-CEA7-46AF-82A3-83DEDAA3C5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33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75F8-CEA7-46AF-82A3-83DEDAA3C5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87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6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6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471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15/12/2017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A91C2A-238F-4362-A8AE-9E81F5331B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96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32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45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47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0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8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7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79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43C4C-316C-42E1-B06B-3964874E5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4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Aluminum GEM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72810" y="3819646"/>
            <a:ext cx="4398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RD51 mini week 15/12/17</a:t>
            </a: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R&amp;D IPPLM (Warsaw)/CERN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2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815508" y="1757604"/>
            <a:ext cx="5474825" cy="625033"/>
            <a:chOff x="1799356" y="2950326"/>
            <a:chExt cx="5474825" cy="625033"/>
          </a:xfrm>
        </p:grpSpPr>
        <p:sp>
          <p:nvSpPr>
            <p:cNvPr id="6" name="Rectangle 5"/>
            <p:cNvSpPr/>
            <p:nvPr/>
          </p:nvSpPr>
          <p:spPr>
            <a:xfrm>
              <a:off x="1799356" y="2950326"/>
              <a:ext cx="5474825" cy="43405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99356" y="3112372"/>
              <a:ext cx="5474825" cy="46298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221831" y="3332292"/>
              <a:ext cx="4598043" cy="810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21831" y="3083436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26608" y="3083437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31385" y="3097903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6162" y="3097904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40939" y="3097902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45716" y="3097903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850493" y="3112369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455270" y="3112370"/>
              <a:ext cx="364604" cy="86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799356" y="2950326"/>
              <a:ext cx="54748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008488" y="101857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7693" y="1885455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X axis AL lines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90218" y="279724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Y axis AL lines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41433" y="3669174"/>
            <a:ext cx="58721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Full Al structure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5um minimum Al thickness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Ni/Au treatment of connectors for STD assembly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No </a:t>
            </a:r>
            <a:r>
              <a:rPr lang="en-US" dirty="0" err="1" smtClean="0">
                <a:latin typeface="Comic Sans MS" panose="030F0702030302020204" pitchFamily="66" charset="0"/>
              </a:rPr>
              <a:t>Kapton</a:t>
            </a:r>
            <a:r>
              <a:rPr lang="en-US" dirty="0" smtClean="0">
                <a:latin typeface="Comic Sans MS" panose="030F0702030302020204" pitchFamily="66" charset="0"/>
              </a:rPr>
              <a:t> etching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Rate and Cluster size related to DLC resistivity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omic Sans MS" panose="030F0702030302020204" pitchFamily="66" charset="0"/>
              </a:rPr>
              <a:t>Spark protected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cxnSp>
        <p:nvCxnSpPr>
          <p:cNvPr id="24" name="Straight Arrow Connector 23"/>
          <p:cNvCxnSpPr>
            <a:stCxn id="17" idx="1"/>
          </p:cNvCxnSpPr>
          <p:nvPr/>
        </p:nvCxnSpPr>
        <p:spPr>
          <a:xfrm flipH="1">
            <a:off x="5752618" y="1203238"/>
            <a:ext cx="1255870" cy="554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1"/>
          </p:cNvCxnSpPr>
          <p:nvPr/>
        </p:nvCxnSpPr>
        <p:spPr>
          <a:xfrm flipH="1" flipV="1">
            <a:off x="5873253" y="1963053"/>
            <a:ext cx="994440" cy="10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1"/>
          </p:cNvCxnSpPr>
          <p:nvPr/>
        </p:nvCxnSpPr>
        <p:spPr>
          <a:xfrm flipH="1" flipV="1">
            <a:off x="5752618" y="2232694"/>
            <a:ext cx="1137600" cy="749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84050" y="433977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Low mass read-out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7327" y="2870544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Kapton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31" name="Straight Arrow Connector 30"/>
          <p:cNvCxnSpPr>
            <a:stCxn id="30" idx="0"/>
          </p:cNvCxnSpPr>
          <p:nvPr/>
        </p:nvCxnSpPr>
        <p:spPr>
          <a:xfrm flipV="1">
            <a:off x="856748" y="2209794"/>
            <a:ext cx="177039" cy="660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10</a:t>
            </a:fld>
            <a:endParaRPr lang="en-GB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79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8260707" cy="4351338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Aluminum knowledge at CERN MPT workshop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GEM process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Malter</a:t>
            </a:r>
            <a:r>
              <a:rPr lang="en-US" dirty="0" smtClean="0">
                <a:latin typeface="Comic Sans MS" panose="030F0702030302020204" pitchFamily="66" charset="0"/>
              </a:rPr>
              <a:t> effect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Low mass Read-out possibilities with Al strips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59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23849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fr-FR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Material budget</a:t>
            </a:r>
          </a:p>
        </p:txBody>
      </p:sp>
      <p:graphicFrame>
        <p:nvGraphicFramePr>
          <p:cNvPr id="246840" name="Group 56"/>
          <p:cNvGraphicFramePr>
            <a:graphicFrameLocks noGrp="1"/>
          </p:cNvGraphicFramePr>
          <p:nvPr>
            <p:ph type="tbl" idx="1"/>
          </p:nvPr>
        </p:nvGraphicFramePr>
        <p:xfrm>
          <a:off x="685800" y="1600200"/>
          <a:ext cx="7772400" cy="3475038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950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Material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Radiation length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[cm]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Density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[gr/cc]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[uohms*cm]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Gold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0.3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19.3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2.4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Copper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1.4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9.0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1.7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Aluminum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8.9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2.7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2.7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</a:tr>
              <a:tr h="465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Glass epoxy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19.4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Polyimide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29.0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Beryllium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35.3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1.9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3.3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1" name="Text Box 54"/>
          <p:cNvSpPr txBox="1">
            <a:spLocks noChangeArrowheads="1"/>
          </p:cNvSpPr>
          <p:nvPr/>
        </p:nvSpPr>
        <p:spPr bwMode="auto">
          <a:xfrm>
            <a:off x="1584325" y="5299075"/>
            <a:ext cx="6634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u="none">
                <a:latin typeface="Comic Sans MS" panose="030F0702030302020204" pitchFamily="66" charset="0"/>
              </a:rPr>
              <a:t>Copper is close to 6.5 times less transparent than aluminum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u="none">
                <a:latin typeface="Comic Sans MS" panose="030F0702030302020204" pitchFamily="66" charset="0"/>
              </a:rPr>
              <a:t>And aluminum has only 1.6 times the resistivity of copper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u="none">
                <a:latin typeface="Comic Sans MS" panose="030F0702030302020204" pitchFamily="66" charset="0"/>
              </a:rPr>
              <a:t>Polyimide is 1.5 times better than glass epoxy.</a:t>
            </a:r>
          </a:p>
        </p:txBody>
      </p:sp>
      <p:sp>
        <p:nvSpPr>
          <p:cNvPr id="4143" name="Slide Number Placeholder 4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C058A09-47D3-4BDE-8DEF-811A26068D5B}" type="slidenum">
              <a:rPr lang="en-US" altLang="fr-FR" sz="140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fr-FR" sz="1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15/12/2017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81" y="291628"/>
            <a:ext cx="3919960" cy="29399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46" y="2114038"/>
            <a:ext cx="4097438" cy="3073079"/>
          </a:xfrm>
          <a:prstGeom prst="rect">
            <a:avLst/>
          </a:prstGeom>
        </p:spPr>
      </p:pic>
      <p:pic>
        <p:nvPicPr>
          <p:cNvPr id="6" name="Picture 7" descr="DSCN137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96" y="472302"/>
            <a:ext cx="4038539" cy="128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7" r="12820" b="15260"/>
          <a:stretch>
            <a:fillRect/>
          </a:stretch>
        </p:blipFill>
        <p:spPr bwMode="auto">
          <a:xfrm>
            <a:off x="628650" y="3638601"/>
            <a:ext cx="3298783" cy="232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45" y="5647107"/>
            <a:ext cx="4353840" cy="62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8912" y="3217970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Alice inner tracker upgrade bus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4637" y="932291"/>
            <a:ext cx="380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Existing Alice inner tracker bus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8179" y="2866572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Aluminium</a:t>
            </a:r>
            <a:r>
              <a:rPr lang="en-US" dirty="0" smtClean="0">
                <a:latin typeface="Comic Sans MS" panose="030F0702030302020204" pitchFamily="66" charset="0"/>
              </a:rPr>
              <a:t> Heater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9" y="6091707"/>
            <a:ext cx="402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latin typeface="Comic Sans MS" panose="030F0702030302020204" pitchFamily="66" charset="0"/>
              </a:rPr>
              <a:t>Silicon detector embedded in flex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4873" y="6324147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latin typeface="Comic Sans MS" panose="030F0702030302020204" pitchFamily="66" charset="0"/>
              </a:rPr>
              <a:t>ATLAS IBL bus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4</a:t>
            </a:fld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0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Aluminum capabilities at CERN-MPT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Glued aluminum foils : 7um to 200um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Vacuum deposited AL up to 30um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Microvia</a:t>
            </a:r>
            <a:r>
              <a:rPr lang="en-US" dirty="0" smtClean="0">
                <a:latin typeface="Comic Sans MS" panose="030F0702030302020204" pitchFamily="66" charset="0"/>
              </a:rPr>
              <a:t> plating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Ni/Au plating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Multilayer structures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21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96206" y="887206"/>
            <a:ext cx="4001231" cy="48782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Comic Sans MS" panose="030F0702030302020204" pitchFamily="66" charset="0"/>
              </a:rPr>
              <a:t>Aluminium GEM Before processing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6" t="297" r="18289" b="2"/>
          <a:stretch/>
        </p:blipFill>
        <p:spPr>
          <a:xfrm>
            <a:off x="356591" y="1537233"/>
            <a:ext cx="3399907" cy="27847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3" t="2644" r="12562"/>
          <a:stretch/>
        </p:blipFill>
        <p:spPr>
          <a:xfrm>
            <a:off x="4464681" y="1537233"/>
            <a:ext cx="3973591" cy="2768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2" y="4647932"/>
            <a:ext cx="2112287" cy="1580090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4464681" y="878393"/>
            <a:ext cx="3684790" cy="487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latin typeface="Comic Sans MS" panose="030F0702030302020204" pitchFamily="66" charset="0"/>
              </a:rPr>
              <a:t>Finished Aluminium GEM </a:t>
            </a:r>
            <a:endParaRPr lang="en-GB" sz="1800" dirty="0">
              <a:latin typeface="Comic Sans MS" panose="030F0702030302020204" pitchFamily="66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363532" y="4996534"/>
            <a:ext cx="3684790" cy="882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omic Sans MS" panose="030F0702030302020204" pitchFamily="66" charset="0"/>
              </a:rPr>
              <a:t>STD pattern 140um /70um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Less than 10nA at 600 V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6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00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708745" y="264677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992581" y="264677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2708745" y="2716912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3992581" y="2716912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3992581" y="3004944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696437" y="3004944"/>
            <a:ext cx="802604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 rot="16200000" flipV="1">
            <a:off x="3488577" y="2716859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10800000">
            <a:off x="3848565" y="2716912"/>
            <a:ext cx="141847" cy="277518"/>
            <a:chOff x="1628055" y="3221360"/>
            <a:chExt cx="141847" cy="277518"/>
          </a:xfrm>
        </p:grpSpPr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13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204409" y="2644904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dirty="0" smtClean="0">
                <a:latin typeface="Comic Sans MS" panose="030F0702030302020204" pitchFamily="66" charset="0"/>
              </a:rPr>
              <a:t>Polyimide etch 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4772361" y="2860928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2696437" y="674647"/>
            <a:ext cx="5028252" cy="1752362"/>
            <a:chOff x="767884" y="1314727"/>
            <a:chExt cx="5028252" cy="1752362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767884" y="2638783"/>
              <a:ext cx="786867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051720" y="2638783"/>
              <a:ext cx="786867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767884" y="2708920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1475656" y="2708920"/>
              <a:ext cx="1362931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767884" y="2062719"/>
              <a:ext cx="786867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1547664" y="2062719"/>
              <a:ext cx="1290923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767884" y="2413402"/>
              <a:ext cx="2070702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767884" y="2132856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1475656" y="2132856"/>
              <a:ext cx="1362931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2064028" y="2996952"/>
              <a:ext cx="786867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767884" y="2996952"/>
              <a:ext cx="786867" cy="701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75856" y="2060848"/>
              <a:ext cx="25202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Char char="•"/>
                <a:defRPr/>
              </a:pPr>
              <a:r>
                <a:rPr lang="en-US" dirty="0" err="1" smtClean="0">
                  <a:latin typeface="Comic Sans MS" panose="030F0702030302020204" pitchFamily="66" charset="0"/>
                </a:rPr>
                <a:t>Kapton</a:t>
              </a:r>
              <a:r>
                <a:rPr lang="en-US" dirty="0" smtClean="0">
                  <a:latin typeface="Comic Sans MS" panose="030F0702030302020204" pitchFamily="66" charset="0"/>
                </a:rPr>
                <a:t> 5/50/5 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275856" y="2636912"/>
              <a:ext cx="25202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Char char="•"/>
                <a:defRPr/>
              </a:pPr>
              <a:r>
                <a:rPr lang="en-US" dirty="0" smtClean="0">
                  <a:latin typeface="Comic Sans MS" panose="030F0702030302020204" pitchFamily="66" charset="0"/>
                </a:rPr>
                <a:t>Hole patterning in Cu 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10800000">
              <a:off x="2843808" y="2276872"/>
              <a:ext cx="432048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2843808" y="2852936"/>
              <a:ext cx="432048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037158" y="1314727"/>
              <a:ext cx="25202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Char char="•"/>
                <a:defRPr/>
              </a:pPr>
              <a:r>
                <a:rPr lang="en-US" dirty="0" smtClean="0">
                  <a:latin typeface="Comic Sans MS" panose="030F0702030302020204" pitchFamily="66" charset="0"/>
                </a:rPr>
                <a:t>Process flow </a:t>
              </a:r>
            </a:p>
          </p:txBody>
        </p:sp>
      </p:grpSp>
      <p:sp>
        <p:nvSpPr>
          <p:cNvPr id="33" name="AutoShape 20"/>
          <p:cNvSpPr>
            <a:spLocks noChangeArrowheads="1"/>
          </p:cNvSpPr>
          <p:nvPr/>
        </p:nvSpPr>
        <p:spPr bwMode="auto">
          <a:xfrm flipV="1">
            <a:off x="3499041" y="2865048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04409" y="3263489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dirty="0" smtClean="0">
                <a:latin typeface="Comic Sans MS" panose="030F0702030302020204" pitchFamily="66" charset="0"/>
              </a:rPr>
              <a:t>Copper and chromium etch</a:t>
            </a:r>
          </a:p>
        </p:txBody>
      </p:sp>
      <p:sp>
        <p:nvSpPr>
          <p:cNvPr id="35" name="Rectangle 18"/>
          <p:cNvSpPr>
            <a:spLocks noChangeArrowheads="1"/>
          </p:cNvSpPr>
          <p:nvPr/>
        </p:nvSpPr>
        <p:spPr bwMode="auto">
          <a:xfrm>
            <a:off x="2696436" y="3420110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3980272" y="3420110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AutoShape 20"/>
          <p:cNvSpPr>
            <a:spLocks noChangeArrowheads="1"/>
          </p:cNvSpPr>
          <p:nvPr/>
        </p:nvSpPr>
        <p:spPr bwMode="auto">
          <a:xfrm rot="16200000" flipV="1">
            <a:off x="3476268" y="3420057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 rot="10800000">
            <a:off x="3836256" y="3420110"/>
            <a:ext cx="141847" cy="277518"/>
            <a:chOff x="1628055" y="3221360"/>
            <a:chExt cx="141847" cy="277518"/>
          </a:xfrm>
        </p:grpSpPr>
        <p:sp>
          <p:nvSpPr>
            <p:cNvPr id="39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40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rot="10800000">
            <a:off x="4760052" y="3564126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20"/>
          <p:cNvSpPr>
            <a:spLocks noChangeArrowheads="1"/>
          </p:cNvSpPr>
          <p:nvPr/>
        </p:nvSpPr>
        <p:spPr bwMode="auto">
          <a:xfrm flipV="1">
            <a:off x="3486732" y="3568246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2689349" y="415475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3972994" y="415829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AutoShape 20"/>
          <p:cNvSpPr>
            <a:spLocks noChangeArrowheads="1"/>
          </p:cNvSpPr>
          <p:nvPr/>
        </p:nvSpPr>
        <p:spPr bwMode="auto">
          <a:xfrm rot="16200000" flipV="1">
            <a:off x="3469181" y="4154706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 rot="10800000">
            <a:off x="3829169" y="4154759"/>
            <a:ext cx="141847" cy="277518"/>
            <a:chOff x="1628055" y="3221360"/>
            <a:chExt cx="141847" cy="277518"/>
          </a:xfrm>
        </p:grpSpPr>
        <p:sp>
          <p:nvSpPr>
            <p:cNvPr id="47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48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cxnSp>
        <p:nvCxnSpPr>
          <p:cNvPr id="49" name="Straight Arrow Connector 48"/>
          <p:cNvCxnSpPr/>
          <p:nvPr/>
        </p:nvCxnSpPr>
        <p:spPr>
          <a:xfrm rot="10800000">
            <a:off x="4752965" y="4298775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utoShape 20"/>
          <p:cNvSpPr>
            <a:spLocks noChangeArrowheads="1"/>
          </p:cNvSpPr>
          <p:nvPr/>
        </p:nvSpPr>
        <p:spPr bwMode="auto">
          <a:xfrm flipV="1">
            <a:off x="3479645" y="4302895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auto">
          <a:xfrm>
            <a:off x="3972043" y="4118135"/>
            <a:ext cx="786867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3980271" y="4443067"/>
            <a:ext cx="786867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2688567" y="4436791"/>
            <a:ext cx="802604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53"/>
          <p:cNvSpPr/>
          <p:nvPr/>
        </p:nvSpPr>
        <p:spPr>
          <a:xfrm rot="2819554">
            <a:off x="3439192" y="4189617"/>
            <a:ext cx="242299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2685920" y="4108290"/>
            <a:ext cx="805251" cy="731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55"/>
          <p:cNvSpPr/>
          <p:nvPr/>
        </p:nvSpPr>
        <p:spPr>
          <a:xfrm rot="2819554">
            <a:off x="3764307" y="4368411"/>
            <a:ext cx="278911" cy="5090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 rot="8155742">
            <a:off x="3434992" y="4366968"/>
            <a:ext cx="275106" cy="498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rot="8155742">
            <a:off x="3764243" y="4197953"/>
            <a:ext cx="258407" cy="4959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5237718" y="4089857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dirty="0" smtClean="0">
                <a:latin typeface="Comic Sans MS" panose="030F0702030302020204" pitchFamily="66" charset="0"/>
              </a:rPr>
              <a:t>Aluminum </a:t>
            </a:r>
            <a:r>
              <a:rPr lang="en-US" dirty="0" err="1" smtClean="0">
                <a:latin typeface="Comic Sans MS" panose="030F0702030302020204" pitchFamily="66" charset="0"/>
              </a:rPr>
              <a:t>pvd</a:t>
            </a:r>
            <a:r>
              <a:rPr lang="en-US" dirty="0" smtClean="0">
                <a:latin typeface="Comic Sans MS" panose="030F0702030302020204" pitchFamily="66" charset="0"/>
              </a:rPr>
              <a:t> coating </a:t>
            </a:r>
            <a:r>
              <a:rPr lang="en-US" dirty="0">
                <a:latin typeface="Comic Sans MS" panose="030F0702030302020204" pitchFamily="66" charset="0"/>
              </a:rPr>
              <a:t>5</a:t>
            </a:r>
            <a:r>
              <a:rPr lang="en-US" dirty="0" smtClean="0">
                <a:latin typeface="Comic Sans MS" panose="030F0702030302020204" pitchFamily="66" charset="0"/>
              </a:rPr>
              <a:t>um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60" name="Rectangle 18"/>
          <p:cNvSpPr>
            <a:spLocks noChangeArrowheads="1"/>
          </p:cNvSpPr>
          <p:nvPr/>
        </p:nvSpPr>
        <p:spPr bwMode="auto">
          <a:xfrm>
            <a:off x="2657514" y="485414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Rectangle 19"/>
          <p:cNvSpPr>
            <a:spLocks noChangeArrowheads="1"/>
          </p:cNvSpPr>
          <p:nvPr/>
        </p:nvSpPr>
        <p:spPr bwMode="auto">
          <a:xfrm>
            <a:off x="3941350" y="485414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62" name="Group 61"/>
          <p:cNvGrpSpPr/>
          <p:nvPr/>
        </p:nvGrpSpPr>
        <p:grpSpPr>
          <a:xfrm rot="10800000">
            <a:off x="3797334" y="4854147"/>
            <a:ext cx="141847" cy="277518"/>
            <a:chOff x="1628055" y="3221360"/>
            <a:chExt cx="141847" cy="277518"/>
          </a:xfrm>
        </p:grpSpPr>
        <p:sp>
          <p:nvSpPr>
            <p:cNvPr id="63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64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sp>
        <p:nvSpPr>
          <p:cNvPr id="65" name="AutoShape 20"/>
          <p:cNvSpPr>
            <a:spLocks noChangeArrowheads="1"/>
          </p:cNvSpPr>
          <p:nvPr/>
        </p:nvSpPr>
        <p:spPr bwMode="auto">
          <a:xfrm flipV="1">
            <a:off x="3447810" y="5002283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3946796" y="4786449"/>
            <a:ext cx="786867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7" name="Rectangle 16"/>
          <p:cNvSpPr>
            <a:spLocks noChangeArrowheads="1"/>
          </p:cNvSpPr>
          <p:nvPr/>
        </p:nvSpPr>
        <p:spPr bwMode="auto">
          <a:xfrm>
            <a:off x="3948436" y="5142455"/>
            <a:ext cx="786867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8" name="Rectangle 16"/>
          <p:cNvSpPr>
            <a:spLocks noChangeArrowheads="1"/>
          </p:cNvSpPr>
          <p:nvPr/>
        </p:nvSpPr>
        <p:spPr bwMode="auto">
          <a:xfrm>
            <a:off x="2656732" y="5136179"/>
            <a:ext cx="802604" cy="701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AutoShape 20"/>
          <p:cNvSpPr>
            <a:spLocks noChangeArrowheads="1"/>
          </p:cNvSpPr>
          <p:nvPr/>
        </p:nvSpPr>
        <p:spPr bwMode="auto">
          <a:xfrm rot="16200000" flipV="1">
            <a:off x="3456445" y="4852060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rot="10800000">
            <a:off x="4752965" y="5007918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237717" y="4833984"/>
            <a:ext cx="28490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dirty="0" smtClean="0">
                <a:latin typeface="Comic Sans MS" panose="030F0702030302020204" pitchFamily="66" charset="0"/>
              </a:rPr>
              <a:t>Selective Aluminum and chromium etch with a new method</a:t>
            </a:r>
          </a:p>
          <a:p>
            <a:pPr>
              <a:buFontTx/>
              <a:buChar char="•"/>
              <a:defRPr/>
            </a:pPr>
            <a:r>
              <a:rPr lang="en-US" dirty="0">
                <a:latin typeface="Comic Sans MS" panose="030F0702030302020204" pitchFamily="66" charset="0"/>
              </a:rPr>
              <a:t>3</a:t>
            </a:r>
            <a:r>
              <a:rPr lang="en-US" dirty="0" smtClean="0">
                <a:latin typeface="Comic Sans MS" panose="030F0702030302020204" pitchFamily="66" charset="0"/>
              </a:rPr>
              <a:t>um </a:t>
            </a:r>
            <a:r>
              <a:rPr lang="en-US" dirty="0" smtClean="0">
                <a:latin typeface="Comic Sans MS" panose="030F0702030302020204" pitchFamily="66" charset="0"/>
              </a:rPr>
              <a:t>Aluminum at the end</a:t>
            </a:r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2654085" y="4792087"/>
            <a:ext cx="805251" cy="731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7</a:t>
            </a:fld>
            <a:endParaRPr lang="en-GB"/>
          </a:p>
        </p:txBody>
      </p:sp>
      <p:sp>
        <p:nvSpPr>
          <p:cNvPr id="74" name="Date Placeholder 7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34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 rot="16200000">
            <a:off x="1392480" y="3119054"/>
            <a:ext cx="2081218" cy="441992"/>
            <a:chOff x="2654085" y="2447722"/>
            <a:chExt cx="2081218" cy="441992"/>
          </a:xfrm>
        </p:grpSpPr>
        <p:sp>
          <p:nvSpPr>
            <p:cNvPr id="2" name="Rectangle 18"/>
            <p:cNvSpPr>
              <a:spLocks noChangeArrowheads="1"/>
            </p:cNvSpPr>
            <p:nvPr/>
          </p:nvSpPr>
          <p:spPr bwMode="auto">
            <a:xfrm>
              <a:off x="2657514" y="2511154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" name="Rectangle 19"/>
            <p:cNvSpPr>
              <a:spLocks noChangeArrowheads="1"/>
            </p:cNvSpPr>
            <p:nvPr/>
          </p:nvSpPr>
          <p:spPr bwMode="auto">
            <a:xfrm>
              <a:off x="3941159" y="2514688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" name="AutoShape 20"/>
            <p:cNvSpPr>
              <a:spLocks noChangeArrowheads="1"/>
            </p:cNvSpPr>
            <p:nvPr/>
          </p:nvSpPr>
          <p:spPr bwMode="auto">
            <a:xfrm rot="16200000" flipV="1">
              <a:off x="3437346" y="2511101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 rot="10800000">
              <a:off x="3797334" y="2511154"/>
              <a:ext cx="141847" cy="277518"/>
              <a:chOff x="1628055" y="3221360"/>
              <a:chExt cx="141847" cy="277518"/>
            </a:xfrm>
          </p:grpSpPr>
          <p:sp>
            <p:nvSpPr>
              <p:cNvPr id="6" name="AutoShape 20"/>
              <p:cNvSpPr>
                <a:spLocks noChangeArrowheads="1"/>
              </p:cNvSpPr>
              <p:nvPr/>
            </p:nvSpPr>
            <p:spPr bwMode="auto">
              <a:xfrm flipV="1">
                <a:off x="1628060" y="3365376"/>
                <a:ext cx="141586" cy="133502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solidFill>
                    <a:srgbClr val="33CC33"/>
                  </a:solidFill>
                </a:endParaRPr>
              </a:p>
            </p:txBody>
          </p:sp>
          <p:sp>
            <p:nvSpPr>
              <p:cNvPr id="7" name="AutoShape 20"/>
              <p:cNvSpPr>
                <a:spLocks noChangeArrowheads="1"/>
              </p:cNvSpPr>
              <p:nvPr/>
            </p:nvSpPr>
            <p:spPr bwMode="auto">
              <a:xfrm rot="16200000" flipV="1">
                <a:off x="1628108" y="3221307"/>
                <a:ext cx="141742" cy="141847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solidFill>
                    <a:srgbClr val="33CC33"/>
                  </a:solidFill>
                </a:endParaRPr>
              </a:p>
            </p:txBody>
          </p:sp>
        </p:grpSp>
        <p:sp>
          <p:nvSpPr>
            <p:cNvPr id="8" name="AutoShape 20"/>
            <p:cNvSpPr>
              <a:spLocks noChangeArrowheads="1"/>
            </p:cNvSpPr>
            <p:nvPr/>
          </p:nvSpPr>
          <p:spPr bwMode="auto">
            <a:xfrm flipV="1">
              <a:off x="3447810" y="2659290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3940208" y="2474530"/>
              <a:ext cx="786867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3948436" y="2799462"/>
              <a:ext cx="786867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656732" y="2793186"/>
              <a:ext cx="802604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2819554">
              <a:off x="3407357" y="2546012"/>
              <a:ext cx="242299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654085" y="2464685"/>
              <a:ext cx="805251" cy="7317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 rot="2819554">
              <a:off x="3732472" y="2724806"/>
              <a:ext cx="278911" cy="5090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8155742">
              <a:off x="3403157" y="2723363"/>
              <a:ext cx="275106" cy="498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8155742">
              <a:off x="3732408" y="2554348"/>
              <a:ext cx="258407" cy="495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 rot="16200000">
            <a:off x="5432010" y="3134254"/>
            <a:ext cx="2081218" cy="426143"/>
            <a:chOff x="2654085" y="4786449"/>
            <a:chExt cx="2081218" cy="426143"/>
          </a:xfrm>
        </p:grpSpPr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2657514" y="4854147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3941350" y="4854147"/>
              <a:ext cx="786867" cy="280546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9" name="Group 18"/>
            <p:cNvGrpSpPr/>
            <p:nvPr/>
          </p:nvGrpSpPr>
          <p:grpSpPr>
            <a:xfrm rot="10800000">
              <a:off x="3797334" y="4854147"/>
              <a:ext cx="141847" cy="277518"/>
              <a:chOff x="1628055" y="3221360"/>
              <a:chExt cx="141847" cy="277518"/>
            </a:xfrm>
          </p:grpSpPr>
          <p:sp>
            <p:nvSpPr>
              <p:cNvPr id="20" name="AutoShape 20"/>
              <p:cNvSpPr>
                <a:spLocks noChangeArrowheads="1"/>
              </p:cNvSpPr>
              <p:nvPr/>
            </p:nvSpPr>
            <p:spPr bwMode="auto">
              <a:xfrm flipV="1">
                <a:off x="1628060" y="3365376"/>
                <a:ext cx="141586" cy="133502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solidFill>
                    <a:srgbClr val="33CC33"/>
                  </a:solidFill>
                </a:endParaRPr>
              </a:p>
            </p:txBody>
          </p:sp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 rot="16200000" flipV="1">
                <a:off x="1628108" y="3221307"/>
                <a:ext cx="141742" cy="141847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solidFill>
                    <a:srgbClr val="33CC33"/>
                  </a:solidFill>
                </a:endParaRPr>
              </a:p>
            </p:txBody>
          </p:sp>
        </p:grp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flipV="1">
              <a:off x="3447810" y="5002283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3946796" y="4786449"/>
              <a:ext cx="786867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3948436" y="5142455"/>
              <a:ext cx="786867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2656732" y="5136179"/>
              <a:ext cx="802604" cy="7013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 rot="16200000" flipV="1">
              <a:off x="3456445" y="4852060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2654085" y="4792087"/>
              <a:ext cx="805251" cy="7317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32" name="Straight Connector 31"/>
          <p:cNvCxnSpPr/>
          <p:nvPr/>
        </p:nvCxnSpPr>
        <p:spPr>
          <a:xfrm>
            <a:off x="1237149" y="1655180"/>
            <a:ext cx="1342" cy="3229336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243182" y="4884516"/>
            <a:ext cx="2344970" cy="1262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569606" y="1655180"/>
            <a:ext cx="18546" cy="3229336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Left-Right Arrow 41"/>
          <p:cNvSpPr/>
          <p:nvPr/>
        </p:nvSpPr>
        <p:spPr>
          <a:xfrm>
            <a:off x="1807591" y="940306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reeform 44"/>
          <p:cNvSpPr/>
          <p:nvPr/>
        </p:nvSpPr>
        <p:spPr>
          <a:xfrm>
            <a:off x="1267326" y="1940168"/>
            <a:ext cx="2326106" cy="82261"/>
          </a:xfrm>
          <a:custGeom>
            <a:avLst/>
            <a:gdLst>
              <a:gd name="connsiteX0" fmla="*/ 0 w 2326106"/>
              <a:gd name="connsiteY0" fmla="*/ 49053 h 82261"/>
              <a:gd name="connsiteX1" fmla="*/ 433137 w 2326106"/>
              <a:gd name="connsiteY1" fmla="*/ 927 h 82261"/>
              <a:gd name="connsiteX2" fmla="*/ 802106 w 2326106"/>
              <a:gd name="connsiteY2" fmla="*/ 81137 h 82261"/>
              <a:gd name="connsiteX3" fmla="*/ 1187116 w 2326106"/>
              <a:gd name="connsiteY3" fmla="*/ 49053 h 82261"/>
              <a:gd name="connsiteX4" fmla="*/ 1604211 w 2326106"/>
              <a:gd name="connsiteY4" fmla="*/ 65095 h 82261"/>
              <a:gd name="connsiteX5" fmla="*/ 1973179 w 2326106"/>
              <a:gd name="connsiteY5" fmla="*/ 927 h 82261"/>
              <a:gd name="connsiteX6" fmla="*/ 2326106 w 2326106"/>
              <a:gd name="connsiteY6" fmla="*/ 33011 h 8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6106" h="82261">
                <a:moveTo>
                  <a:pt x="0" y="49053"/>
                </a:moveTo>
                <a:cubicBezTo>
                  <a:pt x="149726" y="22316"/>
                  <a:pt x="299453" y="-4420"/>
                  <a:pt x="433137" y="927"/>
                </a:cubicBezTo>
                <a:cubicBezTo>
                  <a:pt x="566821" y="6274"/>
                  <a:pt x="676443" y="73116"/>
                  <a:pt x="802106" y="81137"/>
                </a:cubicBezTo>
                <a:cubicBezTo>
                  <a:pt x="927769" y="89158"/>
                  <a:pt x="1053432" y="51727"/>
                  <a:pt x="1187116" y="49053"/>
                </a:cubicBezTo>
                <a:cubicBezTo>
                  <a:pt x="1320800" y="46379"/>
                  <a:pt x="1473201" y="73116"/>
                  <a:pt x="1604211" y="65095"/>
                </a:cubicBezTo>
                <a:cubicBezTo>
                  <a:pt x="1735221" y="57074"/>
                  <a:pt x="1852863" y="6274"/>
                  <a:pt x="1973179" y="927"/>
                </a:cubicBezTo>
                <a:cubicBezTo>
                  <a:pt x="2093495" y="-4420"/>
                  <a:pt x="2209800" y="14295"/>
                  <a:pt x="2326106" y="3301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>
            <a:off x="5335907" y="1655180"/>
            <a:ext cx="1342" cy="3229336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341940" y="4884516"/>
            <a:ext cx="2344970" cy="1262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668364" y="1655180"/>
            <a:ext cx="18546" cy="3229336"/>
          </a:xfrm>
          <a:prstGeom prst="line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5366084" y="1940168"/>
            <a:ext cx="2326106" cy="82261"/>
          </a:xfrm>
          <a:custGeom>
            <a:avLst/>
            <a:gdLst>
              <a:gd name="connsiteX0" fmla="*/ 0 w 2326106"/>
              <a:gd name="connsiteY0" fmla="*/ 49053 h 82261"/>
              <a:gd name="connsiteX1" fmla="*/ 433137 w 2326106"/>
              <a:gd name="connsiteY1" fmla="*/ 927 h 82261"/>
              <a:gd name="connsiteX2" fmla="*/ 802106 w 2326106"/>
              <a:gd name="connsiteY2" fmla="*/ 81137 h 82261"/>
              <a:gd name="connsiteX3" fmla="*/ 1187116 w 2326106"/>
              <a:gd name="connsiteY3" fmla="*/ 49053 h 82261"/>
              <a:gd name="connsiteX4" fmla="*/ 1604211 w 2326106"/>
              <a:gd name="connsiteY4" fmla="*/ 65095 h 82261"/>
              <a:gd name="connsiteX5" fmla="*/ 1973179 w 2326106"/>
              <a:gd name="connsiteY5" fmla="*/ 927 h 82261"/>
              <a:gd name="connsiteX6" fmla="*/ 2326106 w 2326106"/>
              <a:gd name="connsiteY6" fmla="*/ 33011 h 8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6106" h="82261">
                <a:moveTo>
                  <a:pt x="0" y="49053"/>
                </a:moveTo>
                <a:cubicBezTo>
                  <a:pt x="149726" y="22316"/>
                  <a:pt x="299453" y="-4420"/>
                  <a:pt x="433137" y="927"/>
                </a:cubicBezTo>
                <a:cubicBezTo>
                  <a:pt x="566821" y="6274"/>
                  <a:pt x="676443" y="73116"/>
                  <a:pt x="802106" y="81137"/>
                </a:cubicBezTo>
                <a:cubicBezTo>
                  <a:pt x="927769" y="89158"/>
                  <a:pt x="1053432" y="51727"/>
                  <a:pt x="1187116" y="49053"/>
                </a:cubicBezTo>
                <a:cubicBezTo>
                  <a:pt x="1320800" y="46379"/>
                  <a:pt x="1473201" y="73116"/>
                  <a:pt x="1604211" y="65095"/>
                </a:cubicBezTo>
                <a:cubicBezTo>
                  <a:pt x="1735221" y="57074"/>
                  <a:pt x="1852863" y="6274"/>
                  <a:pt x="1973179" y="927"/>
                </a:cubicBezTo>
                <a:cubicBezTo>
                  <a:pt x="2093495" y="-4420"/>
                  <a:pt x="2209800" y="14295"/>
                  <a:pt x="2326106" y="3301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urved Up Arrow 49"/>
          <p:cNvSpPr/>
          <p:nvPr/>
        </p:nvSpPr>
        <p:spPr>
          <a:xfrm>
            <a:off x="2052226" y="3067096"/>
            <a:ext cx="783213" cy="25125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Curved Up Arrow 50"/>
          <p:cNvSpPr/>
          <p:nvPr/>
        </p:nvSpPr>
        <p:spPr>
          <a:xfrm flipV="1">
            <a:off x="2027869" y="3340665"/>
            <a:ext cx="819117" cy="23598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68268" y="40675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shaking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92340" y="5223430"/>
            <a:ext cx="4216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Low etching rate bath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Etching rate much bigger in the holes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Typ</a:t>
            </a:r>
            <a:r>
              <a:rPr lang="en-US" dirty="0" smtClean="0">
                <a:latin typeface="Comic Sans MS" panose="030F0702030302020204" pitchFamily="66" charset="0"/>
              </a:rPr>
              <a:t> : </a:t>
            </a:r>
            <a:r>
              <a:rPr lang="en-US" dirty="0" smtClean="0">
                <a:latin typeface="Comic Sans MS" panose="030F0702030302020204" pitchFamily="66" charset="0"/>
              </a:rPr>
              <a:t>25 </a:t>
            </a:r>
            <a:r>
              <a:rPr lang="en-US" dirty="0" smtClean="0">
                <a:latin typeface="Comic Sans MS" panose="030F0702030302020204" pitchFamily="66" charset="0"/>
              </a:rPr>
              <a:t>min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Initial Al Thickness </a:t>
            </a:r>
            <a:r>
              <a:rPr lang="en-US" dirty="0" smtClean="0">
                <a:latin typeface="Comic Sans MS" panose="030F0702030302020204" pitchFamily="66" charset="0"/>
              </a:rPr>
              <a:t>5 </a:t>
            </a:r>
            <a:r>
              <a:rPr lang="en-US" dirty="0" smtClean="0">
                <a:latin typeface="Comic Sans MS" panose="030F0702030302020204" pitchFamily="66" charset="0"/>
              </a:rPr>
              <a:t>um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4" name="Right Arrow 53"/>
          <p:cNvSpPr/>
          <p:nvPr/>
        </p:nvSpPr>
        <p:spPr>
          <a:xfrm>
            <a:off x="3972498" y="29770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366084" y="5222513"/>
            <a:ext cx="270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Final Al Thickness </a:t>
            </a:r>
            <a:r>
              <a:rPr lang="en-US" dirty="0" smtClean="0">
                <a:latin typeface="Comic Sans MS" panose="030F0702030302020204" pitchFamily="66" charset="0"/>
              </a:rPr>
              <a:t>3um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8</a:t>
            </a:fld>
            <a:endParaRPr lang="en-GB"/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9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anose="030F0702030302020204" pitchFamily="66" charset="0"/>
              </a:rPr>
              <a:t>Malter</a:t>
            </a:r>
            <a:r>
              <a:rPr lang="en-US" dirty="0" smtClean="0">
                <a:latin typeface="Comic Sans MS" panose="030F0702030302020204" pitchFamily="66" charset="0"/>
              </a:rPr>
              <a:t> effects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We are thinking to use </a:t>
            </a:r>
            <a:r>
              <a:rPr lang="en-US" sz="2400" dirty="0" err="1" smtClean="0">
                <a:latin typeface="Comic Sans MS" panose="030F0702030302020204" pitchFamily="66" charset="0"/>
              </a:rPr>
              <a:t>Alodine</a:t>
            </a:r>
            <a:r>
              <a:rPr lang="en-US" sz="2400" dirty="0" smtClean="0">
                <a:latin typeface="Comic Sans MS" panose="030F0702030302020204" pitchFamily="66" charset="0"/>
              </a:rPr>
              <a:t> treatment to stabilize the oxides and keep surface electrical conductivity. (Chromic acid treatment)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This treatment is available with Cr VI and Cr III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Thicknesses from a few atomic layers up to 3um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Other treatments like </a:t>
            </a:r>
            <a:r>
              <a:rPr lang="en-US" sz="2400" dirty="0" err="1" smtClean="0">
                <a:latin typeface="Comic Sans MS" panose="030F0702030302020204" pitchFamily="66" charset="0"/>
              </a:rPr>
              <a:t>Eloxage</a:t>
            </a:r>
            <a:r>
              <a:rPr lang="en-US" sz="2400" dirty="0" smtClean="0">
                <a:latin typeface="Comic Sans MS" panose="030F0702030302020204" pitchFamily="66" charset="0"/>
              </a:rPr>
              <a:t> or Anodization will only create a strong oxide protection increasing </a:t>
            </a:r>
            <a:r>
              <a:rPr lang="en-US" sz="2400" dirty="0" err="1" smtClean="0">
                <a:latin typeface="Comic Sans MS" panose="030F0702030302020204" pitchFamily="66" charset="0"/>
              </a:rPr>
              <a:t>Malter</a:t>
            </a:r>
            <a:r>
              <a:rPr lang="en-US" sz="2400" dirty="0" smtClean="0">
                <a:latin typeface="Comic Sans MS" panose="030F0702030302020204" pitchFamily="66" charset="0"/>
              </a:rPr>
              <a:t> effect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Treatment not yet tested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3C4C-316C-42E1-B06B-3964874E5DC5}" type="slidenum">
              <a:rPr lang="en-GB" smtClean="0"/>
              <a:t>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15/12/2017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51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356</Words>
  <Application>Microsoft Office PowerPoint</Application>
  <PresentationFormat>On-screen Show (4:3)</PresentationFormat>
  <Paragraphs>106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Office Theme</vt:lpstr>
      <vt:lpstr>Aluminum GEM</vt:lpstr>
      <vt:lpstr>PowerPoint Presentation</vt:lpstr>
      <vt:lpstr>Material budget</vt:lpstr>
      <vt:lpstr>PowerPoint Presentation</vt:lpstr>
      <vt:lpstr>Aluminum capabilities at CERN-MPT</vt:lpstr>
      <vt:lpstr>PowerPoint Presentation</vt:lpstr>
      <vt:lpstr>PowerPoint Presentation</vt:lpstr>
      <vt:lpstr>PowerPoint Presentation</vt:lpstr>
      <vt:lpstr>Malter effects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Aluminium GEM</dc:title>
  <dc:creator>Rui De Oliveira</dc:creator>
  <cp:lastModifiedBy>Rui De Oliveira</cp:lastModifiedBy>
  <cp:revision>19</cp:revision>
  <dcterms:created xsi:type="dcterms:W3CDTF">2017-12-11T10:31:11Z</dcterms:created>
  <dcterms:modified xsi:type="dcterms:W3CDTF">2017-12-15T09:16:02Z</dcterms:modified>
</cp:coreProperties>
</file>