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343" r:id="rId2"/>
    <p:sldId id="342" r:id="rId3"/>
    <p:sldId id="345" r:id="rId4"/>
    <p:sldId id="344" r:id="rId5"/>
    <p:sldId id="325" r:id="rId6"/>
    <p:sldId id="350" r:id="rId7"/>
    <p:sldId id="346" r:id="rId8"/>
    <p:sldId id="352" r:id="rId9"/>
    <p:sldId id="353" r:id="rId10"/>
    <p:sldId id="326" r:id="rId11"/>
    <p:sldId id="330" r:id="rId12"/>
    <p:sldId id="335" r:id="rId13"/>
    <p:sldId id="347" r:id="rId14"/>
    <p:sldId id="348" r:id="rId15"/>
    <p:sldId id="339" r:id="rId16"/>
    <p:sldId id="349" r:id="rId17"/>
    <p:sldId id="351" r:id="rId18"/>
    <p:sldId id="354" r:id="rId1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13" userDrawn="1">
          <p15:clr>
            <a:srgbClr val="A4A3A4"/>
          </p15:clr>
        </p15:guide>
        <p15:guide id="3" orient="horz" pos="1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1B7"/>
    <a:srgbClr val="009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3" autoAdjust="0"/>
    <p:restoredTop sz="97363" autoAdjust="0"/>
  </p:normalViewPr>
  <p:slideViewPr>
    <p:cSldViewPr>
      <p:cViewPr>
        <p:scale>
          <a:sx n="180" d="100"/>
          <a:sy n="180" d="100"/>
        </p:scale>
        <p:origin x="792" y="88"/>
      </p:cViewPr>
      <p:guideLst>
        <p:guide pos="113"/>
        <p:guide orient="horz" pos="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2017-12-14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Explain data path - mention that beyond the 'live' data lies </a:t>
            </a:r>
            <a:r>
              <a:rPr lang="en-US" baseline="0" dirty="0" err="1" smtClean="0"/>
              <a:t>Mantid</a:t>
            </a:r>
            <a:r>
              <a:rPr lang="en-US" baseline="0" dirty="0" smtClean="0"/>
              <a:t>, scientists and Nobel prizes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Mention the control path for setting up experiment parameters but that those should be irrelevant for the EFU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Still undefined whether the event formation units should be dynamically reconfigurable and to what extent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Important:</a:t>
            </a:r>
            <a:r>
              <a:rPr lang="en-US" baseline="0" dirty="0" smtClean="0"/>
              <a:t> this </a:t>
            </a:r>
            <a:r>
              <a:rPr lang="en-US" dirty="0" smtClean="0"/>
              <a:t>presentation</a:t>
            </a:r>
            <a:r>
              <a:rPr lang="en-US" baseline="0" dirty="0" smtClean="0"/>
              <a:t> is only concerned with the detectors/event formation part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38509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For the EFU the specific</a:t>
            </a:r>
            <a:r>
              <a:rPr lang="en-US" baseline="0" dirty="0" smtClean="0"/>
              <a:t> </a:t>
            </a:r>
            <a:r>
              <a:rPr lang="en-US" dirty="0" smtClean="0"/>
              <a:t>detector/</a:t>
            </a:r>
            <a:r>
              <a:rPr lang="en-US" baseline="0" dirty="0" smtClean="0"/>
              <a:t>readout system interconnection is unimportant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Assumption: a single detector is handled by a single EFU and that no communications between EFU’s are necessary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 is possible, but currently undefined, if there will be more than one Ethernet link between the readout system and a specific EFU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88970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Data path - network, pipeline, streaming</a:t>
            </a:r>
          </a:p>
          <a:p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Control path - static and dynamic configuration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Reporting - Graphite, </a:t>
            </a:r>
            <a:r>
              <a:rPr lang="en-US" baseline="0" dirty="0" err="1" smtClean="0"/>
              <a:t>Graylog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2011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7800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Busy slide - sorry</a:t>
            </a:r>
          </a:p>
          <a:p>
            <a:endParaRPr lang="en-US" dirty="0" smtClean="0"/>
          </a:p>
          <a:p>
            <a:r>
              <a:rPr lang="en-US" dirty="0" smtClean="0"/>
              <a:t>Data path again</a:t>
            </a:r>
          </a:p>
          <a:p>
            <a:endParaRPr lang="en-US" dirty="0" smtClean="0"/>
          </a:p>
          <a:p>
            <a:r>
              <a:rPr lang="en-US" dirty="0" smtClean="0"/>
              <a:t>Domains</a:t>
            </a:r>
          </a:p>
          <a:p>
            <a:endParaRPr lang="en-US" dirty="0" smtClean="0"/>
          </a:p>
          <a:p>
            <a:r>
              <a:rPr lang="en-US" dirty="0" smtClean="0"/>
              <a:t>Data</a:t>
            </a:r>
            <a:r>
              <a:rPr lang="en-US" baseline="0" dirty="0" smtClean="0"/>
              <a:t> TAPS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86814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33588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sv-SE" smtClean="0"/>
              <a:t>2017-12-14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sv-SE" smtClean="0"/>
              <a:t>2017-12-14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/>
              <a:t>2017-12-14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sv-SE" smtClean="0"/>
              <a:t>2017-12-14</a:t>
            </a:fld>
            <a:endParaRPr lang="sv-S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sv-SE" smtClean="0"/>
              <a:t>2017-12-14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5" Type="http://schemas.openxmlformats.org/officeDocument/2006/relationships/image" Target="../media/image13.tiff"/><Relationship Id="rId6" Type="http://schemas.openxmlformats.org/officeDocument/2006/relationships/image" Target="../media/image14.tiff"/><Relationship Id="rId7" Type="http://schemas.openxmlformats.org/officeDocument/2006/relationships/image" Target="../media/image15.tiff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3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ss-dmsc/daquiri" TargetMode="External"/><Relationship Id="rId4" Type="http://schemas.openxmlformats.org/officeDocument/2006/relationships/hyperlink" Target="https://grafana.com/" TargetMode="External"/><Relationship Id="rId5" Type="http://schemas.openxmlformats.org/officeDocument/2006/relationships/hyperlink" Target="https://github.com/ess-dmsc/utils" TargetMode="External"/><Relationship Id="rId6" Type="http://schemas.openxmlformats.org/officeDocument/2006/relationships/hyperlink" Target="https://kafka.apache.org/" TargetMode="External"/><Relationship Id="rId7" Type="http://schemas.openxmlformats.org/officeDocument/2006/relationships/hyperlink" Target="https://www.graylog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ess-dmsc/event-formation-unit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Online software and controls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for </a:t>
            </a:r>
            <a:r>
              <a:rPr lang="en-US" sz="4000" b="1" dirty="0"/>
              <a:t>VMM SRS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Morten </a:t>
            </a:r>
            <a:r>
              <a:rPr lang="en-US" sz="2400" dirty="0" err="1" smtClean="0">
                <a:solidFill>
                  <a:schemeClr val="tx1"/>
                </a:solidFill>
              </a:rPr>
              <a:t>Jagd</a:t>
            </a:r>
            <a:r>
              <a:rPr lang="en-US" sz="2400" dirty="0" smtClean="0">
                <a:solidFill>
                  <a:schemeClr val="tx1"/>
                </a:solidFill>
              </a:rPr>
              <a:t> Christensen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European Spallation </a:t>
            </a:r>
            <a:r>
              <a:rPr lang="en-US" sz="2400" dirty="0" smtClean="0">
                <a:solidFill>
                  <a:schemeClr val="tx1"/>
                </a:solidFill>
              </a:rPr>
              <a:t>Source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Data Management and Software Centre (DMSC)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Copenhagen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8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142406" y="1781676"/>
            <a:ext cx="8694295" cy="4467016"/>
          </a:xfrm>
          <a:prstGeom prst="roundRect">
            <a:avLst>
              <a:gd name="adj" fmla="val 2614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752" y="1856204"/>
            <a:ext cx="1728192" cy="2952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EFU Framework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10</a:t>
            </a:fld>
            <a:endParaRPr lang="sv-SE" dirty="0"/>
          </a:p>
        </p:txBody>
      </p:sp>
      <p:sp>
        <p:nvSpPr>
          <p:cNvPr id="7" name="Rectangle 6"/>
          <p:cNvSpPr/>
          <p:nvPr/>
        </p:nvSpPr>
        <p:spPr>
          <a:xfrm>
            <a:off x="2771800" y="3972453"/>
            <a:ext cx="864096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err="1" smtClean="0">
                <a:solidFill>
                  <a:srgbClr val="000000"/>
                </a:solidFill>
              </a:rPr>
              <a:t>efu</a:t>
            </a:r>
            <a:r>
              <a:rPr lang="en-US" sz="1200" dirty="0" smtClean="0">
                <a:solidFill>
                  <a:srgbClr val="000000"/>
                </a:solidFill>
              </a:rPr>
              <a:t> server</a:t>
            </a:r>
          </a:p>
        </p:txBody>
      </p:sp>
      <p:sp>
        <p:nvSpPr>
          <p:cNvPr id="9" name="Rectangle 8"/>
          <p:cNvSpPr/>
          <p:nvPr/>
        </p:nvSpPr>
        <p:spPr>
          <a:xfrm rot="5400000">
            <a:off x="2645786" y="2630290"/>
            <a:ext cx="1152128" cy="1800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processing</a:t>
            </a:r>
          </a:p>
        </p:txBody>
      </p:sp>
      <p:sp>
        <p:nvSpPr>
          <p:cNvPr id="12" name="Rectangle 11"/>
          <p:cNvSpPr/>
          <p:nvPr/>
        </p:nvSpPr>
        <p:spPr>
          <a:xfrm rot="5400000">
            <a:off x="2285746" y="2630290"/>
            <a:ext cx="1152128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input</a:t>
            </a:r>
          </a:p>
        </p:txBody>
      </p:sp>
      <p:sp>
        <p:nvSpPr>
          <p:cNvPr id="13" name="Rectangle 12"/>
          <p:cNvSpPr/>
          <p:nvPr/>
        </p:nvSpPr>
        <p:spPr>
          <a:xfrm rot="5400000">
            <a:off x="3005826" y="2630290"/>
            <a:ext cx="1152128" cy="1800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output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292080" y="3972453"/>
            <a:ext cx="86409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Graphite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db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51520" y="3979088"/>
            <a:ext cx="864096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Command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Client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635896" y="4232468"/>
            <a:ext cx="1656184" cy="0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5292080" y="2460285"/>
            <a:ext cx="86409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Kafka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Broker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3707904" y="2720300"/>
            <a:ext cx="1584176" cy="0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115616" y="4232468"/>
            <a:ext cx="1656184" cy="0"/>
          </a:xfrm>
          <a:prstGeom prst="line">
            <a:avLst/>
          </a:prstGeom>
          <a:ln w="12700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251520" y="2449252"/>
            <a:ext cx="864096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Detector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Data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115616" y="2709267"/>
            <a:ext cx="1584176" cy="11033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03648" y="2432268"/>
            <a:ext cx="72008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Consolas"/>
              </a:rPr>
              <a:t>UDP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75656" y="3955469"/>
            <a:ext cx="64807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Consolas"/>
              </a:rPr>
              <a:t>TCP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04048" y="4448492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cs typeface="Consolas"/>
              </a:rPr>
              <a:t>graphite_ip:2003</a:t>
            </a:r>
            <a:endParaRPr lang="en-US" sz="1100" dirty="0">
              <a:cs typeface="Consola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4048" y="2216244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cs typeface="Consolas"/>
              </a:rPr>
              <a:t>broker_ip:9092</a:t>
            </a:r>
            <a:endParaRPr lang="en-US" sz="1100" dirty="0">
              <a:cs typeface="Consolas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123728" y="5528612"/>
            <a:ext cx="864096" cy="5040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config</a:t>
            </a:r>
            <a:r>
              <a:rPr lang="en-US" sz="1200" dirty="0" smtClean="0">
                <a:solidFill>
                  <a:schemeClr val="tx1"/>
                </a:solidFill>
              </a:rPr>
              <a:t> .</a:t>
            </a:r>
            <a:r>
              <a:rPr lang="en-US" sz="1200" dirty="0" err="1" smtClean="0">
                <a:solidFill>
                  <a:schemeClr val="tx1"/>
                </a:solidFill>
              </a:rPr>
              <a:t>json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153212" y="5528612"/>
            <a:ext cx="864096" cy="5040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calibration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data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979712" y="5240580"/>
            <a:ext cx="2232248" cy="936104"/>
          </a:xfrm>
          <a:prstGeom prst="roundRect">
            <a:avLst>
              <a:gd name="adj" fmla="val 856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3203848" y="4504766"/>
            <a:ext cx="0" cy="717136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951698" y="5215267"/>
            <a:ext cx="14401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Consolas"/>
              </a:rPr>
              <a:t>file system</a:t>
            </a:r>
            <a:endParaRPr lang="en-US" sz="1200" dirty="0">
              <a:cs typeface="Consola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55776" y="1989728"/>
            <a:ext cx="1296144" cy="159466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96940" y="4179138"/>
            <a:ext cx="129614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cs typeface="Consolas"/>
              </a:rPr>
              <a:t>efu_ip:8888</a:t>
            </a:r>
            <a:endParaRPr lang="en-US" sz="1100" dirty="0">
              <a:cs typeface="Consola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55976" y="3955469"/>
            <a:ext cx="64807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Consolas"/>
              </a:rPr>
              <a:t>TCP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427984" y="2432268"/>
            <a:ext cx="64807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Consolas"/>
              </a:rPr>
              <a:t>TCP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08825" y="2655937"/>
            <a:ext cx="108012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cs typeface="Consolas"/>
              </a:rPr>
              <a:t>efu_ip:9000</a:t>
            </a:r>
            <a:endParaRPr lang="en-US" sz="1100" dirty="0">
              <a:cs typeface="Consola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292080" y="4952548"/>
            <a:ext cx="86409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Graylog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64088" y="5395629"/>
            <a:ext cx="14401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cs typeface="Consolas"/>
              </a:rPr>
              <a:t>greylog_ip</a:t>
            </a:r>
            <a:r>
              <a:rPr lang="en-US" sz="1200" dirty="0" smtClean="0">
                <a:cs typeface="Consolas"/>
              </a:rPr>
              <a:t>:12201</a:t>
            </a:r>
            <a:endParaRPr lang="en-US" sz="1200" dirty="0">
              <a:cs typeface="Consolas"/>
            </a:endParaRPr>
          </a:p>
        </p:txBody>
      </p:sp>
      <p:cxnSp>
        <p:nvCxnSpPr>
          <p:cNvPr id="40" name="Straight Connector 39"/>
          <p:cNvCxnSpPr>
            <a:endCxn id="32" idx="1"/>
          </p:cNvCxnSpPr>
          <p:nvPr/>
        </p:nvCxnSpPr>
        <p:spPr>
          <a:xfrm>
            <a:off x="3635896" y="4376484"/>
            <a:ext cx="1656184" cy="828092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677993">
            <a:off x="4383086" y="4656285"/>
            <a:ext cx="64807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Consolas"/>
              </a:rPr>
              <a:t>TCP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3203848" y="3628678"/>
            <a:ext cx="0" cy="295382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6588224" y="3969749"/>
            <a:ext cx="86409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Grafana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4" name="Straight Connector 43"/>
          <p:cNvCxnSpPr>
            <a:endCxn id="15" idx="3"/>
          </p:cNvCxnSpPr>
          <p:nvPr/>
        </p:nvCxnSpPr>
        <p:spPr>
          <a:xfrm flipH="1">
            <a:off x="6156176" y="4224481"/>
            <a:ext cx="432048" cy="0"/>
          </a:xfrm>
          <a:prstGeom prst="line">
            <a:avLst/>
          </a:prstGeom>
          <a:ln w="12700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300192" y="4448492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cs typeface="Consolas"/>
              </a:rPr>
              <a:t>grafana_ip:3000</a:t>
            </a:r>
            <a:endParaRPr lang="en-US" sz="1100" dirty="0">
              <a:cs typeface="Consolas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7452320" y="4232468"/>
            <a:ext cx="432048" cy="0"/>
          </a:xfrm>
          <a:prstGeom prst="line">
            <a:avLst/>
          </a:prstGeom>
          <a:ln w="12700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884368" y="3974320"/>
            <a:ext cx="864096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Live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Metrics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7216753" y="1856100"/>
            <a:ext cx="504056" cy="1551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216753" y="2155269"/>
            <a:ext cx="504056" cy="14401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20809" y="1772816"/>
            <a:ext cx="108012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Consolas"/>
              </a:rPr>
              <a:t>servers</a:t>
            </a:r>
            <a:endParaRPr lang="en-US" sz="1200" dirty="0">
              <a:cs typeface="Consola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648801" y="2083261"/>
            <a:ext cx="12241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cs typeface="Consolas"/>
              </a:rPr>
              <a:t> </a:t>
            </a:r>
            <a:r>
              <a:rPr lang="en-US" sz="1200" dirty="0" smtClean="0">
                <a:cs typeface="Consolas"/>
              </a:rPr>
              <a:t>user interaction</a:t>
            </a:r>
            <a:endParaRPr lang="en-US" sz="1200" dirty="0"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1763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7000"/>
          </a:blip>
          <a:stretch>
            <a:fillRect/>
          </a:stretch>
        </p:blipFill>
        <p:spPr>
          <a:xfrm>
            <a:off x="0" y="1437282"/>
            <a:ext cx="9144000" cy="54270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EFU as VMM/SRS DAQ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952" y="1600200"/>
            <a:ext cx="8229600" cy="474279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Software bundle on single workstation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Readout software</a:t>
            </a:r>
          </a:p>
          <a:p>
            <a:pPr lvl="2"/>
            <a:r>
              <a:rPr lang="en-US" dirty="0" smtClean="0"/>
              <a:t>RD51 VMM Slow control</a:t>
            </a:r>
          </a:p>
          <a:p>
            <a:pPr lvl="1"/>
            <a:r>
              <a:rPr lang="en-US" dirty="0" smtClean="0"/>
              <a:t>Event Formation Unit</a:t>
            </a:r>
          </a:p>
          <a:p>
            <a:pPr lvl="2"/>
            <a:r>
              <a:rPr lang="en-US" dirty="0" smtClean="0"/>
              <a:t>Parser for SRS/VMM data format</a:t>
            </a:r>
          </a:p>
          <a:p>
            <a:pPr lvl="2"/>
            <a:r>
              <a:rPr lang="en-US" dirty="0" smtClean="0"/>
              <a:t>Clustering and Event formation implementation</a:t>
            </a:r>
          </a:p>
          <a:p>
            <a:pPr lvl="2"/>
            <a:r>
              <a:rPr lang="en-US" dirty="0" smtClean="0"/>
              <a:t>Software ‘hook’ to write readout data to disk</a:t>
            </a:r>
          </a:p>
          <a:p>
            <a:pPr lvl="1"/>
            <a:r>
              <a:rPr lang="en-US" dirty="0" smtClean="0"/>
              <a:t>Kafka</a:t>
            </a:r>
          </a:p>
          <a:p>
            <a:pPr lvl="2"/>
            <a:r>
              <a:rPr lang="en-US" dirty="0" smtClean="0"/>
              <a:t>Data aggregation </a:t>
            </a:r>
          </a:p>
          <a:p>
            <a:pPr lvl="1"/>
            <a:r>
              <a:rPr lang="en-US" dirty="0" err="1" smtClean="0"/>
              <a:t>DAQuiri</a:t>
            </a:r>
            <a:endParaRPr lang="en-US" dirty="0" smtClean="0"/>
          </a:p>
          <a:p>
            <a:pPr lvl="2"/>
            <a:r>
              <a:rPr lang="en-US" dirty="0" smtClean="0"/>
              <a:t>Detector image visualization from Kafka topics</a:t>
            </a:r>
          </a:p>
          <a:p>
            <a:pPr lvl="2"/>
            <a:r>
              <a:rPr lang="en-US" dirty="0" smtClean="0"/>
              <a:t>Histograms, particle track samples, TOF spectra, ...</a:t>
            </a:r>
          </a:p>
          <a:p>
            <a:pPr lvl="1"/>
            <a:r>
              <a:rPr lang="en-US" dirty="0" smtClean="0"/>
              <a:t>Graphite/</a:t>
            </a:r>
            <a:r>
              <a:rPr lang="en-US" dirty="0" err="1" smtClean="0"/>
              <a:t>Grafana</a:t>
            </a:r>
            <a:endParaRPr lang="en-US" dirty="0" smtClean="0"/>
          </a:p>
          <a:p>
            <a:pPr lvl="2"/>
            <a:r>
              <a:rPr lang="en-US" dirty="0" smtClean="0"/>
              <a:t>Visualizing EFU time series data</a:t>
            </a:r>
          </a:p>
          <a:p>
            <a:pPr lvl="1"/>
            <a:r>
              <a:rPr lang="en-US" dirty="0" smtClean="0"/>
              <a:t>Wireshark</a:t>
            </a:r>
          </a:p>
          <a:p>
            <a:pPr lvl="2"/>
            <a:r>
              <a:rPr lang="en-US" dirty="0" smtClean="0"/>
              <a:t>Raw readout data capture, low level readout inspection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11</a:t>
            </a:fld>
            <a:endParaRPr lang="sv-S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09" y="5661248"/>
            <a:ext cx="401136" cy="401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37940" b="37243"/>
          <a:stretch/>
        </p:blipFill>
        <p:spPr>
          <a:xfrm>
            <a:off x="107504" y="5061809"/>
            <a:ext cx="1544960" cy="3834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3320" t="28349" b="29103"/>
          <a:stretch/>
        </p:blipFill>
        <p:spPr>
          <a:xfrm>
            <a:off x="177208" y="3668399"/>
            <a:ext cx="1183494" cy="5208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094" y="2924007"/>
            <a:ext cx="1072322" cy="5770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" t="4097" r="1777" b="7355"/>
          <a:stretch/>
        </p:blipFill>
        <p:spPr>
          <a:xfrm>
            <a:off x="178802" y="2132856"/>
            <a:ext cx="1231934" cy="59378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158" y="4364167"/>
            <a:ext cx="1072322" cy="577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352" y="641415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Open source software, ESS developed software is under BSD license.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34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ounded Rectangle 98"/>
          <p:cNvSpPr/>
          <p:nvPr/>
        </p:nvSpPr>
        <p:spPr>
          <a:xfrm>
            <a:off x="5569002" y="4926916"/>
            <a:ext cx="3501198" cy="1886460"/>
          </a:xfrm>
          <a:prstGeom prst="roundRect">
            <a:avLst>
              <a:gd name="adj" fmla="val 4068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44234" y="3782047"/>
            <a:ext cx="5471103" cy="3031330"/>
          </a:xfrm>
          <a:prstGeom prst="roundRect">
            <a:avLst>
              <a:gd name="adj" fmla="val 2614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6004987" y="1493695"/>
            <a:ext cx="3078638" cy="3381367"/>
          </a:xfrm>
          <a:prstGeom prst="roundRect">
            <a:avLst>
              <a:gd name="adj" fmla="val 253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98"/>
          <a:stretch/>
        </p:blipFill>
        <p:spPr>
          <a:xfrm>
            <a:off x="6098960" y="2538008"/>
            <a:ext cx="2958800" cy="2293948"/>
          </a:xfrm>
          <a:prstGeom prst="rect">
            <a:avLst/>
          </a:prstGeom>
        </p:spPr>
      </p:pic>
      <p:sp>
        <p:nvSpPr>
          <p:cNvPr id="76" name="Rounded Rectangle 75"/>
          <p:cNvSpPr/>
          <p:nvPr/>
        </p:nvSpPr>
        <p:spPr>
          <a:xfrm>
            <a:off x="3658154" y="1491168"/>
            <a:ext cx="2281998" cy="2246760"/>
          </a:xfrm>
          <a:prstGeom prst="roundRect">
            <a:avLst>
              <a:gd name="adj" fmla="val 335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1460357" y="1484784"/>
            <a:ext cx="2137856" cy="2246760"/>
          </a:xfrm>
          <a:prstGeom prst="roundRect">
            <a:avLst>
              <a:gd name="adj" fmla="val 409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35496" y="1492121"/>
            <a:ext cx="1372505" cy="2239221"/>
          </a:xfrm>
          <a:prstGeom prst="roundRect">
            <a:avLst>
              <a:gd name="adj" fmla="val 813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data taps</a:t>
            </a:r>
            <a:endParaRPr lang="en-US" dirty="0"/>
          </a:p>
        </p:txBody>
      </p:sp>
      <p:sp>
        <p:nvSpPr>
          <p:cNvPr id="146" name="Rectangle 145"/>
          <p:cNvSpPr/>
          <p:nvPr/>
        </p:nvSpPr>
        <p:spPr>
          <a:xfrm>
            <a:off x="3779912" y="1871246"/>
            <a:ext cx="2016224" cy="79208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07504" y="2012320"/>
            <a:ext cx="115212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rIns="0" rtlCol="0" anchor="ctr"/>
          <a:lstStyle/>
          <a:p>
            <a:r>
              <a:rPr lang="en-US" sz="1000" dirty="0" err="1" smtClean="0">
                <a:solidFill>
                  <a:srgbClr val="000000"/>
                </a:solidFill>
              </a:rPr>
              <a:t>Gd</a:t>
            </a:r>
            <a:r>
              <a:rPr lang="en-US" sz="1000" dirty="0" smtClean="0">
                <a:solidFill>
                  <a:srgbClr val="000000"/>
                </a:solidFill>
              </a:rPr>
              <a:t>-GEM Detector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084168" y="1983444"/>
            <a:ext cx="504056" cy="504056"/>
            <a:chOff x="5220072" y="3212976"/>
            <a:chExt cx="504056" cy="504056"/>
          </a:xfrm>
        </p:grpSpPr>
        <p:sp>
          <p:nvSpPr>
            <p:cNvPr id="122" name="Rectangle 121"/>
            <p:cNvSpPr/>
            <p:nvPr/>
          </p:nvSpPr>
          <p:spPr>
            <a:xfrm>
              <a:off x="5220072" y="3212976"/>
              <a:ext cx="50405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200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23" name="Picture 122"/>
            <p:cNvPicPr>
              <a:picLocks noChangeAspect="1"/>
            </p:cNvPicPr>
            <p:nvPr/>
          </p:nvPicPr>
          <p:blipFill rotWithShape="1">
            <a:blip r:embed="rId4"/>
            <a:srcRect r="65030"/>
            <a:stretch/>
          </p:blipFill>
          <p:spPr>
            <a:xfrm>
              <a:off x="5292080" y="3212976"/>
              <a:ext cx="335340" cy="504055"/>
            </a:xfrm>
            <a:prstGeom prst="rect">
              <a:avLst/>
            </a:prstGeom>
          </p:spPr>
        </p:pic>
      </p:grpSp>
      <p:sp>
        <p:nvSpPr>
          <p:cNvPr id="45" name="Rectangle 44"/>
          <p:cNvSpPr/>
          <p:nvPr/>
        </p:nvSpPr>
        <p:spPr>
          <a:xfrm>
            <a:off x="2627784" y="2012320"/>
            <a:ext cx="733615" cy="2880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SRS</a:t>
            </a:r>
          </a:p>
        </p:txBody>
      </p:sp>
      <p:cxnSp>
        <p:nvCxnSpPr>
          <p:cNvPr id="48" name="Straight Connector 47"/>
          <p:cNvCxnSpPr>
            <a:endCxn id="119" idx="3"/>
          </p:cNvCxnSpPr>
          <p:nvPr/>
        </p:nvCxnSpPr>
        <p:spPr>
          <a:xfrm flipH="1">
            <a:off x="1259632" y="2156336"/>
            <a:ext cx="136815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5496" y="1512367"/>
            <a:ext cx="11521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cs typeface="Consolas"/>
              </a:rPr>
              <a:t>Analog/Electric </a:t>
            </a:r>
          </a:p>
        </p:txBody>
      </p:sp>
      <p:cxnSp>
        <p:nvCxnSpPr>
          <p:cNvPr id="51" name="Straight Connector 50"/>
          <p:cNvCxnSpPr>
            <a:endCxn id="45" idx="3"/>
          </p:cNvCxnSpPr>
          <p:nvPr/>
        </p:nvCxnSpPr>
        <p:spPr>
          <a:xfrm flipH="1">
            <a:off x="3361399" y="2156336"/>
            <a:ext cx="490521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475656" y="1511206"/>
            <a:ext cx="158417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cs typeface="Consolas"/>
              </a:rPr>
              <a:t>Digital HW</a:t>
            </a:r>
            <a:endParaRPr lang="en-US" sz="1100" dirty="0">
              <a:cs typeface="Consola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635896" y="1511206"/>
            <a:ext cx="158417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cs typeface="Consolas"/>
              </a:rPr>
              <a:t>Event Formation</a:t>
            </a:r>
            <a:endParaRPr lang="en-US" sz="1100" dirty="0">
              <a:cs typeface="Consola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851920" y="2087270"/>
            <a:ext cx="504056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Input</a:t>
            </a:r>
          </a:p>
        </p:txBody>
      </p:sp>
      <p:cxnSp>
        <p:nvCxnSpPr>
          <p:cNvPr id="100" name="Straight Connector 99"/>
          <p:cNvCxnSpPr>
            <a:endCxn id="72" idx="3"/>
          </p:cNvCxnSpPr>
          <p:nvPr/>
        </p:nvCxnSpPr>
        <p:spPr>
          <a:xfrm flipH="1">
            <a:off x="5652120" y="2231286"/>
            <a:ext cx="432048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644008" y="2420888"/>
            <a:ext cx="0" cy="2274059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022214" y="4687210"/>
            <a:ext cx="187220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onsolas"/>
              </a:rPr>
              <a:t>Decoded data dump</a:t>
            </a:r>
            <a:endParaRPr lang="en-US" sz="1000" b="1" dirty="0">
              <a:cs typeface="Consolas"/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 flipH="1">
            <a:off x="4355976" y="2231286"/>
            <a:ext cx="850561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148064" y="2087270"/>
            <a:ext cx="504056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Output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499992" y="2087270"/>
            <a:ext cx="504056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Proc.</a:t>
            </a:r>
          </a:p>
        </p:txBody>
      </p:sp>
      <p:cxnSp>
        <p:nvCxnSpPr>
          <p:cNvPr id="87" name="Straight Connector 86"/>
          <p:cNvCxnSpPr/>
          <p:nvPr/>
        </p:nvCxnSpPr>
        <p:spPr>
          <a:xfrm>
            <a:off x="6588224" y="2231286"/>
            <a:ext cx="648072" cy="0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7236296" y="1799238"/>
            <a:ext cx="64807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onsolas"/>
              </a:rPr>
              <a:t>Events</a:t>
            </a:r>
            <a:endParaRPr lang="en-US" sz="1200" b="1" dirty="0">
              <a:cs typeface="Consolas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236296" y="2204864"/>
            <a:ext cx="14401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onsolas"/>
              </a:rPr>
              <a:t>Particle tracks (</a:t>
            </a:r>
            <a:r>
              <a:rPr lang="en-US" sz="1200" b="1" dirty="0" err="1" smtClean="0">
                <a:cs typeface="Consolas"/>
              </a:rPr>
              <a:t>x,y</a:t>
            </a:r>
            <a:r>
              <a:rPr lang="en-US" sz="1200" b="1" dirty="0" smtClean="0">
                <a:cs typeface="Consolas"/>
              </a:rPr>
              <a:t>)</a:t>
            </a:r>
            <a:endParaRPr lang="en-US" sz="1200" b="1" dirty="0">
              <a:cs typeface="Consolas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236296" y="1988840"/>
            <a:ext cx="13681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onsolas"/>
              </a:rPr>
              <a:t>Histograms (</a:t>
            </a:r>
            <a:r>
              <a:rPr lang="en-US" sz="1200" b="1" dirty="0" err="1" smtClean="0">
                <a:cs typeface="Consolas"/>
              </a:rPr>
              <a:t>x,y</a:t>
            </a:r>
            <a:r>
              <a:rPr lang="en-US" sz="1200" b="1" dirty="0" smtClean="0">
                <a:cs typeface="Consolas"/>
              </a:rPr>
              <a:t>)</a:t>
            </a:r>
            <a:endParaRPr lang="en-US" sz="1200" b="1" dirty="0">
              <a:cs typeface="Consolas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9546" y="3791734"/>
            <a:ext cx="158417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cs typeface="Consolas"/>
              </a:rPr>
              <a:t>File Storage</a:t>
            </a:r>
            <a:endParaRPr lang="en-US" sz="1100" dirty="0">
              <a:cs typeface="Consolas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012160" y="1537628"/>
            <a:ext cx="187220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cs typeface="Consolas"/>
              </a:rPr>
              <a:t>Data Aggregation</a:t>
            </a:r>
            <a:endParaRPr lang="en-US" sz="1100" dirty="0">
              <a:cs typeface="Consolas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715942" y="1816935"/>
            <a:ext cx="50405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onsolas"/>
              </a:rPr>
              <a:t>EFU</a:t>
            </a:r>
            <a:endParaRPr lang="en-US" sz="1000" b="1" dirty="0">
              <a:cs typeface="Consolas"/>
            </a:endParaRPr>
          </a:p>
        </p:txBody>
      </p:sp>
      <p:cxnSp>
        <p:nvCxnSpPr>
          <p:cNvPr id="36" name="Straight Connector 35"/>
          <p:cNvCxnSpPr>
            <a:stCxn id="47" idx="4"/>
          </p:cNvCxnSpPr>
          <p:nvPr/>
        </p:nvCxnSpPr>
        <p:spPr>
          <a:xfrm flipH="1">
            <a:off x="3258151" y="2563395"/>
            <a:ext cx="415532" cy="1369661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427176" y="3843268"/>
            <a:ext cx="1224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onsolas"/>
              </a:rPr>
              <a:t>raw data captures</a:t>
            </a:r>
            <a:endParaRPr lang="en-US" sz="1000" b="1" dirty="0">
              <a:cs typeface="Consola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" t="4213" r="4930" b="11029"/>
          <a:stretch/>
        </p:blipFill>
        <p:spPr>
          <a:xfrm>
            <a:off x="90524" y="4044822"/>
            <a:ext cx="3401357" cy="2091577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107504" y="2519318"/>
            <a:ext cx="115212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rIns="0" rtlCol="0" anchor="ctr"/>
          <a:lstStyle/>
          <a:p>
            <a:r>
              <a:rPr lang="en-US" sz="1000" dirty="0" err="1" smtClean="0">
                <a:solidFill>
                  <a:srgbClr val="000000"/>
                </a:solidFill>
              </a:rPr>
              <a:t>SoNDe</a:t>
            </a:r>
            <a:r>
              <a:rPr lang="en-US" sz="1000" dirty="0" smtClean="0">
                <a:solidFill>
                  <a:srgbClr val="000000"/>
                </a:solidFill>
              </a:rPr>
              <a:t> Detector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195736" y="2517065"/>
            <a:ext cx="733615" cy="2880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IDEAS</a:t>
            </a: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1276246" y="2657670"/>
            <a:ext cx="919490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71" idx="1"/>
          </p:cNvCxnSpPr>
          <p:nvPr/>
        </p:nvCxnSpPr>
        <p:spPr>
          <a:xfrm flipH="1">
            <a:off x="2944392" y="2231286"/>
            <a:ext cx="907528" cy="429795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07504" y="2879358"/>
            <a:ext cx="115212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rIns="0" rtlCol="0" anchor="ctr"/>
          <a:lstStyle/>
          <a:p>
            <a:r>
              <a:rPr lang="en-US" sz="1000" dirty="0" smtClean="0">
                <a:solidFill>
                  <a:srgbClr val="000000"/>
                </a:solidFill>
              </a:rPr>
              <a:t>Multigrid</a:t>
            </a:r>
          </a:p>
        </p:txBody>
      </p:sp>
      <p:sp>
        <p:nvSpPr>
          <p:cNvPr id="60" name="Rectangle 59"/>
          <p:cNvSpPr/>
          <p:nvPr/>
        </p:nvSpPr>
        <p:spPr>
          <a:xfrm>
            <a:off x="107504" y="3239398"/>
            <a:ext cx="115212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rIns="0" rtlCol="0" anchor="ctr"/>
          <a:lstStyle/>
          <a:p>
            <a:r>
              <a:rPr lang="en-US" sz="1000" dirty="0" err="1" smtClean="0">
                <a:solidFill>
                  <a:srgbClr val="000000"/>
                </a:solidFill>
              </a:rPr>
              <a:t>Multiblade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1259632" y="3074060"/>
            <a:ext cx="792088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1243018" y="3383414"/>
            <a:ext cx="792088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1922302" y="2936590"/>
            <a:ext cx="733615" cy="5908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ESS</a:t>
            </a:r>
          </a:p>
        </p:txBody>
      </p:sp>
      <p:cxnSp>
        <p:nvCxnSpPr>
          <p:cNvPr id="66" name="Straight Connector 65"/>
          <p:cNvCxnSpPr>
            <a:endCxn id="63" idx="3"/>
          </p:cNvCxnSpPr>
          <p:nvPr/>
        </p:nvCxnSpPr>
        <p:spPr>
          <a:xfrm flipH="1">
            <a:off x="2655917" y="2331263"/>
            <a:ext cx="1182469" cy="900747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3593319" y="2094067"/>
            <a:ext cx="160728" cy="469328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48"/>
          <a:stretch/>
        </p:blipFill>
        <p:spPr>
          <a:xfrm>
            <a:off x="2951742" y="4977277"/>
            <a:ext cx="2521674" cy="1764091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6" b="37348"/>
          <a:stretch/>
        </p:blipFill>
        <p:spPr>
          <a:xfrm>
            <a:off x="6082212" y="5256584"/>
            <a:ext cx="2594244" cy="1484784"/>
          </a:xfrm>
          <a:prstGeom prst="rect">
            <a:avLst/>
          </a:prstGeom>
        </p:spPr>
      </p:pic>
      <p:sp>
        <p:nvSpPr>
          <p:cNvPr id="101" name="TextBox 100"/>
          <p:cNvSpPr txBox="1"/>
          <p:nvPr/>
        </p:nvSpPr>
        <p:spPr>
          <a:xfrm>
            <a:off x="7939269" y="4909755"/>
            <a:ext cx="11692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smtClean="0">
                <a:cs typeface="Consolas"/>
              </a:rPr>
              <a:t>Counters &amp; Stats</a:t>
            </a:r>
            <a:endParaRPr lang="en-US" sz="1100" dirty="0">
              <a:cs typeface="Consolas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5573247" y="3400925"/>
            <a:ext cx="366016" cy="1468235"/>
          </a:xfrm>
          <a:prstGeom prst="roundRect">
            <a:avLst>
              <a:gd name="adj" fmla="val 1564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5364088" y="2708920"/>
            <a:ext cx="648072" cy="2346067"/>
          </a:xfrm>
          <a:prstGeom prst="line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6012160" y="5054987"/>
            <a:ext cx="187220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smtClean="0">
                <a:cs typeface="Consolas"/>
              </a:rPr>
              <a:t>Activity </a:t>
            </a:r>
            <a:r>
              <a:rPr lang="en-US" sz="1000" b="1" dirty="0" smtClean="0">
                <a:cs typeface="Consolas"/>
              </a:rPr>
              <a:t>dashboards</a:t>
            </a:r>
            <a:endParaRPr lang="en-US" sz="1000" b="1" dirty="0"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165127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VMM/SRS readout stats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13</a:t>
            </a:fld>
            <a:endParaRPr lang="sv-S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" t="10906" b="774"/>
          <a:stretch/>
        </p:blipFill>
        <p:spPr>
          <a:xfrm>
            <a:off x="0" y="1611451"/>
            <a:ext cx="9146093" cy="46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2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VMM data visualization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14</a:t>
            </a:fld>
            <a:endParaRPr lang="sv-S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" t="4689" b="-276"/>
          <a:stretch/>
        </p:blipFill>
        <p:spPr>
          <a:xfrm>
            <a:off x="179512" y="1700808"/>
            <a:ext cx="8836762" cy="491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61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Recent experiments on real ESS detector readout data</a:t>
            </a:r>
          </a:p>
          <a:p>
            <a:pPr lvl="1"/>
            <a:r>
              <a:rPr lang="en-GB" dirty="0" smtClean="0"/>
              <a:t>Linux</a:t>
            </a:r>
          </a:p>
          <a:p>
            <a:pPr lvl="1"/>
            <a:r>
              <a:rPr lang="en-GB" dirty="0"/>
              <a:t>Xeon E5-2620 v3 @ 2.40GHz CPU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1G Ethernet</a:t>
            </a:r>
          </a:p>
          <a:p>
            <a:pPr lvl="1"/>
            <a:r>
              <a:rPr lang="en-US" dirty="0" smtClean="0"/>
              <a:t>using </a:t>
            </a:r>
            <a:r>
              <a:rPr lang="en-US" dirty="0"/>
              <a:t>two </a:t>
            </a:r>
            <a:r>
              <a:rPr lang="en-US" dirty="0" smtClean="0"/>
              <a:t>cores: input </a:t>
            </a:r>
            <a:r>
              <a:rPr lang="en-US" dirty="0"/>
              <a:t>and </a:t>
            </a:r>
            <a:r>
              <a:rPr lang="en-US" dirty="0" smtClean="0"/>
              <a:t>processing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When writing to disk, speeds are lower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15</a:t>
            </a:fld>
            <a:endParaRPr lang="sv-S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534677"/>
              </p:ext>
            </p:extLst>
          </p:nvPr>
        </p:nvGraphicFramePr>
        <p:xfrm>
          <a:off x="1331640" y="4581128"/>
          <a:ext cx="5857875" cy="82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6470"/>
                <a:gridCol w="969010"/>
                <a:gridCol w="958850"/>
                <a:gridCol w="966470"/>
                <a:gridCol w="966470"/>
                <a:gridCol w="103060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detector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packets/s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bits/s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dropped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events/s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geomerrors/s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Multiblade</a:t>
                      </a:r>
                      <a:endParaRPr lang="en-US" sz="1100" dirty="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83k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957M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5%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2.4M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3.7M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Multigrid</a:t>
                      </a:r>
                      <a:endParaRPr lang="en-US" sz="1100" dirty="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13k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117M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0%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2.7M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56k</a:t>
                      </a:r>
                      <a:endParaRPr lang="en-US" sz="1100" dirty="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SoNDe</a:t>
                      </a:r>
                      <a:endParaRPr lang="en-US" sz="1100" dirty="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94k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949M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0%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23.2M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Gd</a:t>
                      </a:r>
                      <a:r>
                        <a:rPr lang="en-GB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-GEM</a:t>
                      </a:r>
                      <a:endParaRPr lang="en-US" sz="1100" dirty="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239k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78M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0%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10k</a:t>
                      </a:r>
                      <a:endParaRPr lang="en-US" sz="110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n/a?</a:t>
                      </a:r>
                      <a:endParaRPr lang="en-US" sz="1100" dirty="0"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40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Using the anticipated infrastructure for early detector experiments we </a:t>
            </a:r>
          </a:p>
          <a:p>
            <a:pPr lvl="1"/>
            <a:r>
              <a:rPr lang="en-US" dirty="0" smtClean="0"/>
              <a:t>get early validation of the implementation</a:t>
            </a:r>
          </a:p>
          <a:p>
            <a:pPr lvl="1"/>
            <a:r>
              <a:rPr lang="en-US" dirty="0" smtClean="0"/>
              <a:t>obtain a common understanding of the interface</a:t>
            </a:r>
          </a:p>
          <a:p>
            <a:pPr lvl="1"/>
            <a:r>
              <a:rPr lang="en-US" dirty="0" smtClean="0"/>
              <a:t>establish early collaboration across the organization</a:t>
            </a:r>
          </a:p>
          <a:p>
            <a:pPr lvl="1"/>
            <a:r>
              <a:rPr lang="en-US" dirty="0" smtClean="0"/>
              <a:t>Identify processing bottle necks for later improvement</a:t>
            </a:r>
          </a:p>
          <a:p>
            <a:r>
              <a:rPr lang="en-US" dirty="0" smtClean="0"/>
              <a:t>Providing tools for live data and statistics visualization</a:t>
            </a:r>
          </a:p>
          <a:p>
            <a:pPr lvl="1"/>
            <a:r>
              <a:rPr lang="en-US" dirty="0" smtClean="0"/>
              <a:t>Efficient use of beam time</a:t>
            </a:r>
          </a:p>
          <a:p>
            <a:pPr lvl="1"/>
            <a:r>
              <a:rPr lang="en-US" dirty="0" smtClean="0"/>
              <a:t>Expert views can be customized for </a:t>
            </a:r>
            <a:r>
              <a:rPr lang="en-US" dirty="0" err="1" smtClean="0"/>
              <a:t>protoype</a:t>
            </a:r>
            <a:r>
              <a:rPr lang="en-US" dirty="0" smtClean="0"/>
              <a:t> detectors</a:t>
            </a:r>
          </a:p>
          <a:p>
            <a:pPr lvl="1"/>
            <a:r>
              <a:rPr lang="en-US" dirty="0" smtClean="0"/>
              <a:t>Processing algorithms can be quickly tested and validated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2683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Event Formation Unit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github.com/ess-dmsc/event-formation-unit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DAQuiri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3"/>
              </a:rPr>
              <a:t>https://github.com/ess-dmsc/daquiri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Grafana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4"/>
              </a:rPr>
              <a:t>https://grafana.com/</a:t>
            </a:r>
            <a:r>
              <a:rPr lang="en-US" dirty="0" smtClean="0"/>
              <a:t>  or run in Docker container</a:t>
            </a:r>
          </a:p>
          <a:p>
            <a:pPr marL="457200" lvl="1" indent="0">
              <a:buNone/>
            </a:pPr>
            <a:r>
              <a:rPr lang="en-US" dirty="0" smtClean="0">
                <a:hlinkClick r:id="rId5"/>
              </a:rPr>
              <a:t>https://github.com/ess-dmsc/utils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Apache Kafka</a:t>
            </a:r>
          </a:p>
          <a:p>
            <a:pPr marL="457200" lvl="1" indent="0">
              <a:buNone/>
            </a:pPr>
            <a:r>
              <a:rPr lang="en-US" dirty="0" smtClean="0">
                <a:hlinkClick r:id="rId6"/>
              </a:rPr>
              <a:t>https://kafka.apache.org/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Graylog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7"/>
              </a:rPr>
              <a:t>https://www.graylog.org/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17</a:t>
            </a:fld>
            <a:endParaRPr lang="sv-SE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609329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provide detailed installation instructions – get in touch</a:t>
            </a:r>
          </a:p>
        </p:txBody>
      </p:sp>
    </p:spTree>
    <p:extLst>
      <p:ext uri="{BB962C8B-B14F-4D97-AF65-F5344CB8AC3E}">
        <p14:creationId xmlns:p14="http://schemas.microsoft.com/office/powerpoint/2010/main" val="3891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18</a:t>
            </a:fld>
            <a:endParaRPr lang="sv-S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6"/>
          <a:stretch/>
        </p:blipFill>
        <p:spPr>
          <a:xfrm>
            <a:off x="0" y="1437817"/>
            <a:ext cx="9144000" cy="543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4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Multidisciplinary research facility</a:t>
            </a:r>
          </a:p>
          <a:p>
            <a:r>
              <a:rPr lang="en-US" dirty="0" smtClean="0"/>
              <a:t>Powerful pulsed neutron source, Lund, Sweden </a:t>
            </a:r>
          </a:p>
          <a:p>
            <a:r>
              <a:rPr lang="en-US" dirty="0" smtClean="0"/>
              <a:t>Joint effort of 17 </a:t>
            </a:r>
            <a:r>
              <a:rPr lang="en-US" dirty="0" err="1" smtClean="0"/>
              <a:t>european</a:t>
            </a:r>
            <a:r>
              <a:rPr lang="en-US" dirty="0" smtClean="0"/>
              <a:t> countries</a:t>
            </a:r>
          </a:p>
          <a:p>
            <a:r>
              <a:rPr lang="en-US" dirty="0" smtClean="0"/>
              <a:t>Operational from 2023 with (initially) 15 instruments</a:t>
            </a:r>
          </a:p>
          <a:p>
            <a:r>
              <a:rPr lang="en-US" dirty="0" smtClean="0"/>
              <a:t>Everything is built from scratch</a:t>
            </a:r>
          </a:p>
          <a:p>
            <a:pPr lvl="1"/>
            <a:r>
              <a:rPr lang="en-US" dirty="0" smtClean="0"/>
              <a:t>Instrument hardware</a:t>
            </a:r>
          </a:p>
          <a:p>
            <a:pPr lvl="1"/>
            <a:r>
              <a:rPr lang="en-US" dirty="0" smtClean="0"/>
              <a:t>Detectors</a:t>
            </a:r>
          </a:p>
          <a:p>
            <a:pPr lvl="1"/>
            <a:r>
              <a:rPr lang="en-US" dirty="0" smtClean="0"/>
              <a:t>Readout electronics</a:t>
            </a:r>
          </a:p>
          <a:p>
            <a:pPr lvl="1"/>
            <a:r>
              <a:rPr lang="en-US" dirty="0" smtClean="0"/>
              <a:t>Data processing and management software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9331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to RD51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r>
              <a:rPr lang="en-US" dirty="0" smtClean="0"/>
              <a:t>Three detectors will cover </a:t>
            </a:r>
            <a:r>
              <a:rPr lang="en-US" dirty="0" smtClean="0"/>
              <a:t>5(6) </a:t>
            </a:r>
            <a:r>
              <a:rPr lang="en-US" dirty="0" smtClean="0"/>
              <a:t>of the new instruments</a:t>
            </a:r>
          </a:p>
          <a:p>
            <a:pPr lvl="1"/>
            <a:r>
              <a:rPr lang="en-US" dirty="0" smtClean="0"/>
              <a:t>Multigrid x2 (x3)</a:t>
            </a:r>
          </a:p>
          <a:p>
            <a:pPr lvl="1"/>
            <a:r>
              <a:rPr lang="en-US" dirty="0" err="1" smtClean="0"/>
              <a:t>Multiblade</a:t>
            </a:r>
            <a:r>
              <a:rPr lang="en-US" dirty="0" smtClean="0"/>
              <a:t> (x2)</a:t>
            </a:r>
          </a:p>
          <a:p>
            <a:pPr lvl="1"/>
            <a:r>
              <a:rPr lang="en-US" dirty="0" err="1" smtClean="0"/>
              <a:t>Gd</a:t>
            </a:r>
            <a:r>
              <a:rPr lang="en-US" dirty="0" smtClean="0"/>
              <a:t>-GEM</a:t>
            </a:r>
          </a:p>
          <a:p>
            <a:r>
              <a:rPr lang="en-US" dirty="0" smtClean="0"/>
              <a:t>All three detectors will use VMM3 for electronic readout</a:t>
            </a:r>
          </a:p>
          <a:p>
            <a:r>
              <a:rPr lang="en-US" dirty="0" err="1" smtClean="0"/>
              <a:t>Gd</a:t>
            </a:r>
            <a:r>
              <a:rPr lang="en-US" dirty="0" smtClean="0"/>
              <a:t>-GEM currently uses SRS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5091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Management and Software Centre</a:t>
            </a:r>
          </a:p>
          <a:p>
            <a:pPr lvl="1"/>
            <a:r>
              <a:rPr lang="en-US" dirty="0" smtClean="0"/>
              <a:t>Situated in Copenhagen, Denmark</a:t>
            </a:r>
          </a:p>
          <a:p>
            <a:r>
              <a:rPr lang="en-US" dirty="0" smtClean="0"/>
              <a:t>Responsible for all software related to data</a:t>
            </a:r>
          </a:p>
          <a:p>
            <a:pPr lvl="1"/>
            <a:r>
              <a:rPr lang="en-US" dirty="0" smtClean="0"/>
              <a:t>Acquisition, event formation, aggregation, storage and analysis</a:t>
            </a:r>
          </a:p>
          <a:p>
            <a:r>
              <a:rPr lang="en-US" dirty="0" smtClean="0"/>
              <a:t>Focus on early integration</a:t>
            </a:r>
          </a:p>
          <a:p>
            <a:pPr lvl="1"/>
            <a:r>
              <a:rPr lang="en-US" dirty="0" smtClean="0"/>
              <a:t>Early info on data formats, rates, processing requirements</a:t>
            </a:r>
          </a:p>
          <a:p>
            <a:pPr lvl="1"/>
            <a:r>
              <a:rPr lang="en-US" dirty="0" smtClean="0"/>
              <a:t>Collaboration with ESS Detector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2309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437376" y="2992249"/>
            <a:ext cx="8167071" cy="2246760"/>
          </a:xfrm>
          <a:prstGeom prst="roundRect">
            <a:avLst>
              <a:gd name="adj" fmla="val 335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data 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5</a:t>
            </a:fld>
            <a:endParaRPr lang="sv-SE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7349" t="6452" r="65287" b="5837"/>
          <a:stretch/>
        </p:blipFill>
        <p:spPr>
          <a:xfrm flipH="1">
            <a:off x="755576" y="3695489"/>
            <a:ext cx="1231934" cy="1029655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503768" y="3341091"/>
            <a:ext cx="100811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Consolas"/>
              </a:rPr>
              <a:t>detectors</a:t>
            </a:r>
            <a:endParaRPr lang="en-US" sz="1400" dirty="0">
              <a:cs typeface="Consolas"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4"/>
          <a:srcRect r="65030"/>
          <a:stretch/>
        </p:blipFill>
        <p:spPr>
          <a:xfrm>
            <a:off x="5240072" y="3666783"/>
            <a:ext cx="648072" cy="974127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5071056" y="3341091"/>
            <a:ext cx="100811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Consolas"/>
              </a:rPr>
              <a:t>aggregator</a:t>
            </a:r>
            <a:endParaRPr lang="en-US" sz="1400" dirty="0">
              <a:cs typeface="Consolas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5986946" y="4160374"/>
            <a:ext cx="360040" cy="0"/>
          </a:xfrm>
          <a:prstGeom prst="line">
            <a:avLst/>
          </a:prstGeom>
          <a:ln w="317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573888" y="3341091"/>
            <a:ext cx="15121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Consolas"/>
              </a:rPr>
              <a:t>event formation</a:t>
            </a:r>
            <a:endParaRPr lang="en-US" sz="1400" dirty="0">
              <a:cs typeface="Consolas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176176" y="3341091"/>
            <a:ext cx="129614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Consolas"/>
              </a:rPr>
              <a:t>nexus writer</a:t>
            </a:r>
            <a:endParaRPr lang="en-US" sz="1400" dirty="0">
              <a:cs typeface="Consola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616336" y="3861502"/>
            <a:ext cx="576064" cy="658912"/>
          </a:xfrm>
          <a:prstGeom prst="rect">
            <a:avLst/>
          </a:prstGeom>
        </p:spPr>
      </p:pic>
      <p:cxnSp>
        <p:nvCxnSpPr>
          <p:cNvPr id="77" name="Straight Connector 76"/>
          <p:cNvCxnSpPr/>
          <p:nvPr/>
        </p:nvCxnSpPr>
        <p:spPr>
          <a:xfrm>
            <a:off x="7212443" y="4160374"/>
            <a:ext cx="360040" cy="0"/>
          </a:xfrm>
          <a:prstGeom prst="line">
            <a:avLst/>
          </a:prstGeom>
          <a:ln w="317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860032" y="4160374"/>
            <a:ext cx="360040" cy="0"/>
          </a:xfrm>
          <a:prstGeom prst="line">
            <a:avLst/>
          </a:prstGeom>
          <a:ln w="317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571839" y="4160374"/>
            <a:ext cx="360040" cy="0"/>
          </a:xfrm>
          <a:prstGeom prst="line">
            <a:avLst/>
          </a:prstGeom>
          <a:ln w="317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540144" y="3695490"/>
            <a:ext cx="927720" cy="2488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inst1_det1</a:t>
            </a:r>
          </a:p>
        </p:txBody>
      </p:sp>
      <p:sp>
        <p:nvSpPr>
          <p:cNvPr id="81" name="Rectangle 80"/>
          <p:cNvSpPr/>
          <p:nvPr/>
        </p:nvSpPr>
        <p:spPr>
          <a:xfrm>
            <a:off x="2539255" y="3983522"/>
            <a:ext cx="927720" cy="2488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inst1_det2</a:t>
            </a:r>
          </a:p>
        </p:txBody>
      </p:sp>
      <p:sp>
        <p:nvSpPr>
          <p:cNvPr id="82" name="Rectangle 81"/>
          <p:cNvSpPr/>
          <p:nvPr/>
        </p:nvSpPr>
        <p:spPr>
          <a:xfrm>
            <a:off x="2538366" y="4415570"/>
            <a:ext cx="927720" cy="2488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err="1" smtClean="0">
                <a:solidFill>
                  <a:srgbClr val="000000"/>
                </a:solidFill>
              </a:rPr>
              <a:t>instN_detM</a:t>
            </a:r>
            <a:endParaRPr lang="en-US" sz="1200" dirty="0" smtClean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0816" y="3800334"/>
            <a:ext cx="551347" cy="6718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4360" y="3737614"/>
            <a:ext cx="874936" cy="87493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7524328" y="3348541"/>
            <a:ext cx="79208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Consolas"/>
              </a:rPr>
              <a:t>storage</a:t>
            </a:r>
            <a:endParaRPr lang="en-US" sz="1400" dirty="0">
              <a:cs typeface="Consola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598768" y="4115629"/>
            <a:ext cx="79208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Consolas"/>
              </a:rPr>
              <a:t>...</a:t>
            </a:r>
            <a:endParaRPr lang="en-US" sz="1400" dirty="0">
              <a:cs typeface="Consolas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4015936" y="3698326"/>
            <a:ext cx="720080" cy="966104"/>
          </a:xfrm>
          <a:prstGeom prst="roundRect">
            <a:avLst>
              <a:gd name="adj" fmla="val 13195"/>
            </a:avLst>
          </a:prstGeom>
          <a:noFill/>
          <a:ln w="127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2078758" y="4172892"/>
            <a:ext cx="360040" cy="0"/>
          </a:xfrm>
          <a:prstGeom prst="line">
            <a:avLst/>
          </a:prstGeom>
          <a:ln w="317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11263" y="3341091"/>
            <a:ext cx="110312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cs typeface="Consolas"/>
              </a:rPr>
              <a:t>instruments</a:t>
            </a:r>
            <a:endParaRPr lang="en-US" sz="1400" dirty="0"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51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437376" y="2992249"/>
            <a:ext cx="8167071" cy="2246760"/>
          </a:xfrm>
          <a:prstGeom prst="roundRect">
            <a:avLst>
              <a:gd name="adj" fmla="val 335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5448680" y="3428402"/>
            <a:ext cx="865291" cy="1296742"/>
          </a:xfrm>
          <a:prstGeom prst="roundRect">
            <a:avLst>
              <a:gd name="adj" fmla="val 529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to EFU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6</a:t>
            </a:fld>
            <a:endParaRPr lang="sv-SE" dirty="0"/>
          </a:p>
        </p:txBody>
      </p:sp>
      <p:cxnSp>
        <p:nvCxnSpPr>
          <p:cNvPr id="104" name="Straight Connector 103"/>
          <p:cNvCxnSpPr>
            <a:endCxn id="148" idx="3"/>
          </p:cNvCxnSpPr>
          <p:nvPr/>
        </p:nvCxnSpPr>
        <p:spPr>
          <a:xfrm flipH="1">
            <a:off x="3491880" y="4149080"/>
            <a:ext cx="28803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endCxn id="150" idx="3"/>
          </p:cNvCxnSpPr>
          <p:nvPr/>
        </p:nvCxnSpPr>
        <p:spPr>
          <a:xfrm flipH="1">
            <a:off x="3491880" y="4509120"/>
            <a:ext cx="28803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endCxn id="119" idx="3"/>
          </p:cNvCxnSpPr>
          <p:nvPr/>
        </p:nvCxnSpPr>
        <p:spPr>
          <a:xfrm flipH="1">
            <a:off x="3491880" y="3789040"/>
            <a:ext cx="28803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2339752" y="3645024"/>
            <a:ext cx="115212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rIns="0" rtlCol="0" anchor="ctr"/>
          <a:lstStyle/>
          <a:p>
            <a:r>
              <a:rPr lang="en-US" sz="1000" smtClean="0">
                <a:solidFill>
                  <a:srgbClr val="000000"/>
                </a:solidFill>
              </a:rPr>
              <a:t>Instr. 1 Detector 1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cxnSp>
        <p:nvCxnSpPr>
          <p:cNvPr id="144" name="Straight Connector 143"/>
          <p:cNvCxnSpPr/>
          <p:nvPr/>
        </p:nvCxnSpPr>
        <p:spPr>
          <a:xfrm>
            <a:off x="2915816" y="5013176"/>
            <a:ext cx="3103846" cy="0"/>
          </a:xfrm>
          <a:prstGeom prst="line">
            <a:avLst/>
          </a:prstGeom>
          <a:ln w="9525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339752" y="4005064"/>
            <a:ext cx="115212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rIns="0" rtlCol="0" anchor="ctr"/>
          <a:lstStyle/>
          <a:p>
            <a:r>
              <a:rPr lang="en-US" sz="1000" smtClean="0">
                <a:solidFill>
                  <a:srgbClr val="000000"/>
                </a:solidFill>
              </a:rPr>
              <a:t>Instr. 1 Detector 2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2339752" y="4365104"/>
            <a:ext cx="115212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rIns="0" rtlCol="0" anchor="ctr"/>
          <a:lstStyle/>
          <a:p>
            <a:r>
              <a:rPr lang="en-US" sz="1000" smtClean="0">
                <a:solidFill>
                  <a:srgbClr val="000000"/>
                </a:solidFill>
              </a:rPr>
              <a:t>Instr. 2 Detector 1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934765" y="3645024"/>
            <a:ext cx="216024" cy="100811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switch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176999" y="3140968"/>
            <a:ext cx="13924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Consolas"/>
              </a:rPr>
              <a:t>event formation</a:t>
            </a:r>
            <a:endParaRPr lang="en-US" sz="1400" dirty="0">
              <a:cs typeface="Consola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59111" y="3140968"/>
            <a:ext cx="133634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Consolas"/>
              </a:rPr>
              <a:t>readout system</a:t>
            </a:r>
            <a:endParaRPr lang="en-US" sz="1400" dirty="0">
              <a:cs typeface="Consolas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4646733" y="4149080"/>
            <a:ext cx="28803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4646733" y="4509120"/>
            <a:ext cx="28803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4646733" y="3789040"/>
            <a:ext cx="28803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6240768" y="4149080"/>
            <a:ext cx="28803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6240768" y="4509120"/>
            <a:ext cx="28803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6240768" y="3789040"/>
            <a:ext cx="288032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43" idx="3"/>
          </p:cNvCxnSpPr>
          <p:nvPr/>
        </p:nvCxnSpPr>
        <p:spPr>
          <a:xfrm flipH="1">
            <a:off x="5150789" y="4149080"/>
            <a:ext cx="388670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5150789" y="4509120"/>
            <a:ext cx="388670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5150789" y="3789040"/>
            <a:ext cx="388670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3778511" y="3429000"/>
            <a:ext cx="865497" cy="1296143"/>
          </a:xfrm>
          <a:prstGeom prst="roundRect">
            <a:avLst>
              <a:gd name="adj" fmla="val 6637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readout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5520688" y="3645024"/>
            <a:ext cx="733615" cy="2880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EFU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5520688" y="4005064"/>
            <a:ext cx="733615" cy="2880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smtClean="0">
                <a:solidFill>
                  <a:srgbClr val="000000"/>
                </a:solidFill>
              </a:rPr>
              <a:t>EFU</a:t>
            </a:r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520688" y="4365104"/>
            <a:ext cx="733615" cy="2880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smtClean="0">
                <a:solidFill>
                  <a:srgbClr val="000000"/>
                </a:solidFill>
              </a:rPr>
              <a:t>EFU</a:t>
            </a:r>
            <a:endParaRPr lang="en-US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6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Formation Unit (EFU)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Main function</a:t>
            </a:r>
          </a:p>
          <a:p>
            <a:pPr lvl="1"/>
            <a:r>
              <a:rPr lang="en-US" dirty="0" smtClean="0"/>
              <a:t>receive detector data</a:t>
            </a:r>
          </a:p>
          <a:p>
            <a:pPr lvl="1"/>
            <a:r>
              <a:rPr lang="en-US" dirty="0" smtClean="0"/>
              <a:t>calculate detector position (pixel)</a:t>
            </a:r>
          </a:p>
          <a:p>
            <a:pPr lvl="1"/>
            <a:r>
              <a:rPr lang="en-US" dirty="0" smtClean="0"/>
              <a:t>generate events &lt;t, pixel&gt;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forward events to scalable storage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Multi threaded C++ application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Linux (Ubuntu and CentOS) and Mac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Detector Framework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Loading and launching processing pipelines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Publish </a:t>
            </a:r>
            <a:r>
              <a:rPr lang="en-US" dirty="0" err="1" smtClean="0">
                <a:solidFill>
                  <a:schemeClr val="bg1"/>
                </a:solidFill>
              </a:rPr>
              <a:t>realtime</a:t>
            </a:r>
            <a:r>
              <a:rPr lang="en-US" dirty="0" smtClean="0">
                <a:solidFill>
                  <a:schemeClr val="bg1"/>
                </a:solidFill>
              </a:rPr>
              <a:t> metrics/counters with Graphite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Logging with </a:t>
            </a:r>
            <a:r>
              <a:rPr lang="en-US" dirty="0" err="1" smtClean="0">
                <a:solidFill>
                  <a:schemeClr val="bg1"/>
                </a:solidFill>
              </a:rPr>
              <a:t>Graylog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Command line API for remote operation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Streaming of event data with Kafka</a:t>
            </a:r>
          </a:p>
          <a:p>
            <a:pPr marL="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Custom detector processing plugins can be added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7569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Pixels: from complex to simple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8</a:t>
            </a:fld>
            <a:endParaRPr lang="sv-S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4902200" cy="26416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339752" y="1844824"/>
            <a:ext cx="864096" cy="1008112"/>
          </a:xfrm>
          <a:prstGeom prst="line">
            <a:avLst/>
          </a:prstGeom>
          <a:ln w="190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147549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fec</a:t>
            </a:r>
            <a:r>
              <a:rPr lang="en-US" dirty="0" smtClean="0"/>
              <a:t>, </a:t>
            </a:r>
            <a:r>
              <a:rPr lang="en-US" dirty="0" err="1" smtClean="0"/>
              <a:t>asic</a:t>
            </a:r>
            <a:r>
              <a:rPr lang="en-US" dirty="0" smtClean="0"/>
              <a:t>, channel, TOF, </a:t>
            </a:r>
            <a:r>
              <a:rPr lang="en-US" dirty="0" err="1" smtClean="0"/>
              <a:t>adc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Notched Right Arrow 10"/>
          <p:cNvSpPr/>
          <p:nvPr/>
        </p:nvSpPr>
        <p:spPr>
          <a:xfrm>
            <a:off x="5004048" y="2710881"/>
            <a:ext cx="761256" cy="31268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8" t="13505" r="1363" b="3552"/>
          <a:stretch/>
        </p:blipFill>
        <p:spPr>
          <a:xfrm>
            <a:off x="6228184" y="1829579"/>
            <a:ext cx="2171949" cy="20752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" t="1327" r="976" b="725"/>
          <a:stretch/>
        </p:blipFill>
        <p:spPr>
          <a:xfrm>
            <a:off x="6194059" y="4653136"/>
            <a:ext cx="2325713" cy="1967404"/>
          </a:xfrm>
          <a:prstGeom prst="rect">
            <a:avLst/>
          </a:prstGeom>
        </p:spPr>
      </p:pic>
      <p:sp>
        <p:nvSpPr>
          <p:cNvPr id="14" name="Notched Right Arrow 13"/>
          <p:cNvSpPr/>
          <p:nvPr/>
        </p:nvSpPr>
        <p:spPr>
          <a:xfrm>
            <a:off x="5027771" y="5445224"/>
            <a:ext cx="761256" cy="31268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" t="4832" b="13012"/>
          <a:stretch/>
        </p:blipFill>
        <p:spPr>
          <a:xfrm>
            <a:off x="310491" y="4090640"/>
            <a:ext cx="4281218" cy="2448272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 flipV="1">
            <a:off x="1331640" y="5229200"/>
            <a:ext cx="648072" cy="1391340"/>
          </a:xfrm>
          <a:prstGeom prst="line">
            <a:avLst/>
          </a:prstGeom>
          <a:ln w="190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35696" y="6525344"/>
            <a:ext cx="2140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asic</a:t>
            </a:r>
            <a:r>
              <a:rPr lang="en-US" dirty="0" smtClean="0"/>
              <a:t>, channel, TOF)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765304" y="3989437"/>
            <a:ext cx="727900" cy="923545"/>
          </a:xfrm>
          <a:prstGeom prst="line">
            <a:avLst/>
          </a:prstGeom>
          <a:ln w="190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5652120" y="1949881"/>
            <a:ext cx="792088" cy="1695143"/>
          </a:xfrm>
          <a:prstGeom prst="line">
            <a:avLst/>
          </a:prstGeom>
          <a:ln w="190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11609" y="3645024"/>
            <a:ext cx="2140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pixel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4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Formation Unit (EFU)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Main function</a:t>
            </a:r>
          </a:p>
          <a:p>
            <a:pPr lvl="1"/>
            <a:r>
              <a:rPr lang="en-US" dirty="0" smtClean="0"/>
              <a:t>receive detector data</a:t>
            </a:r>
          </a:p>
          <a:p>
            <a:pPr lvl="1"/>
            <a:r>
              <a:rPr lang="en-US" dirty="0" smtClean="0"/>
              <a:t>calculate detector position (pixel)</a:t>
            </a:r>
          </a:p>
          <a:p>
            <a:pPr lvl="1"/>
            <a:r>
              <a:rPr lang="en-US" dirty="0" smtClean="0"/>
              <a:t>generate events &lt;t, pixel&gt;</a:t>
            </a:r>
          </a:p>
          <a:p>
            <a:pPr lvl="1"/>
            <a:r>
              <a:rPr lang="en-US" dirty="0" smtClean="0"/>
              <a:t>forward events to scalable storage </a:t>
            </a:r>
          </a:p>
          <a:p>
            <a:r>
              <a:rPr lang="en-US" dirty="0" smtClean="0"/>
              <a:t>Multi threaded C++ application</a:t>
            </a:r>
          </a:p>
          <a:p>
            <a:pPr lvl="1"/>
            <a:r>
              <a:rPr lang="en-US" dirty="0" smtClean="0"/>
              <a:t>Linux (Ubuntu and CentOS) and Mac</a:t>
            </a:r>
          </a:p>
          <a:p>
            <a:r>
              <a:rPr lang="en-US" dirty="0" smtClean="0"/>
              <a:t>Detector Framework</a:t>
            </a:r>
          </a:p>
          <a:p>
            <a:pPr lvl="1"/>
            <a:r>
              <a:rPr lang="en-US" dirty="0" smtClean="0"/>
              <a:t>Loading and launching processing pipelines</a:t>
            </a:r>
          </a:p>
          <a:p>
            <a:pPr lvl="1"/>
            <a:r>
              <a:rPr lang="en-US" dirty="0" smtClean="0"/>
              <a:t>Publish </a:t>
            </a:r>
            <a:r>
              <a:rPr lang="en-US" dirty="0" err="1" smtClean="0"/>
              <a:t>realtime</a:t>
            </a:r>
            <a:r>
              <a:rPr lang="en-US" dirty="0" smtClean="0"/>
              <a:t> metrics/counters with Graphite</a:t>
            </a:r>
          </a:p>
          <a:p>
            <a:pPr lvl="1"/>
            <a:r>
              <a:rPr lang="en-US" dirty="0" smtClean="0"/>
              <a:t>Logging with </a:t>
            </a:r>
            <a:r>
              <a:rPr lang="en-US" dirty="0" err="1" smtClean="0"/>
              <a:t>Graylog</a:t>
            </a:r>
            <a:endParaRPr lang="en-US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ommand line API for remote operation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treaming of event data with Kafka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Custom </a:t>
            </a:r>
            <a:r>
              <a:rPr lang="en-US" dirty="0"/>
              <a:t>detector processing </a:t>
            </a:r>
            <a:r>
              <a:rPr lang="en-US" dirty="0" smtClean="0"/>
              <a:t>plugins can be added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5317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S Core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S Core Powerpoint" id="{F02C5803-D437-4A4B-B279-84472F47EB33}" vid="{77746F4A-52A9-724A-84EC-D1436FAAE3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 Core Powerpoint.potx</Template>
  <TotalTime>7100</TotalTime>
  <Words>881</Words>
  <Application>Microsoft Macintosh PowerPoint</Application>
  <PresentationFormat>On-screen Show (4:3)</PresentationFormat>
  <Paragraphs>277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Consolas</vt:lpstr>
      <vt:lpstr>Times New Roman</vt:lpstr>
      <vt:lpstr>Arial</vt:lpstr>
      <vt:lpstr>ESS Core Powerpoint</vt:lpstr>
      <vt:lpstr>Online software and controls  for VMM SRS</vt:lpstr>
      <vt:lpstr>About ESS</vt:lpstr>
      <vt:lpstr>Relation to RD51 </vt:lpstr>
      <vt:lpstr>Context</vt:lpstr>
      <vt:lpstr>System data flow</vt:lpstr>
      <vt:lpstr>Detector to EFU</vt:lpstr>
      <vt:lpstr>Event Formation Unit (EFU)</vt:lpstr>
      <vt:lpstr>Pixels: from complex to simple</vt:lpstr>
      <vt:lpstr>Event Formation Unit (EFU)</vt:lpstr>
      <vt:lpstr>EFU Framework </vt:lpstr>
      <vt:lpstr>EFU as VMM/SRS DAQ</vt:lpstr>
      <vt:lpstr>Detector data taps</vt:lpstr>
      <vt:lpstr>VMM/SRS readout stats</vt:lpstr>
      <vt:lpstr>VMM data visualization</vt:lpstr>
      <vt:lpstr>Performance</vt:lpstr>
      <vt:lpstr>Conclusions</vt:lpstr>
      <vt:lpstr>links</vt:lpstr>
      <vt:lpstr>PowerPoint Presentation</vt:lpstr>
    </vt:vector>
  </TitlesOfParts>
  <Company>ESS</Company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Heléne Björkman</dc:creator>
  <cp:lastModifiedBy>Microsoft Office User</cp:lastModifiedBy>
  <cp:revision>253</cp:revision>
  <cp:lastPrinted>2017-12-14T08:59:07Z</cp:lastPrinted>
  <dcterms:created xsi:type="dcterms:W3CDTF">2013-10-29T16:05:10Z</dcterms:created>
  <dcterms:modified xsi:type="dcterms:W3CDTF">2017-12-14T10:09:19Z</dcterms:modified>
</cp:coreProperties>
</file>