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2"/>
    <p:sldId id="257" r:id="rId3"/>
    <p:sldId id="262" r:id="rId4"/>
    <p:sldId id="264" r:id="rId5"/>
    <p:sldId id="263" r:id="rId6"/>
    <p:sldId id="266" r:id="rId7"/>
    <p:sldId id="258" r:id="rId8"/>
    <p:sldId id="259" r:id="rId9"/>
    <p:sldId id="260" r:id="rId10"/>
    <p:sldId id="261" r:id="rId11"/>
    <p:sldId id="265" r:id="rId12"/>
    <p:sldId id="271" r:id="rId13"/>
    <p:sldId id="272" r:id="rId14"/>
    <p:sldId id="268" r:id="rId15"/>
    <p:sldId id="269" r:id="rId16"/>
    <p:sldId id="273" r:id="rId17"/>
    <p:sldId id="270" r:id="rId18"/>
    <p:sldId id="275" r:id="rId19"/>
    <p:sldId id="276" r:id="rId20"/>
    <p:sldId id="274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F2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 pośredni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280" y="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ACDD3F-A8F5-48D6-AA68-28EAABA780AE}" type="datetimeFigureOut">
              <a:rPr lang="en-GB" smtClean="0"/>
              <a:t>13/12/2017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7AC0DE-9EAE-4A42-8826-2699588E6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2594876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EE53B0-8088-45A1-9723-48AE931C3D7F}" type="datetimeFigureOut">
              <a:rPr lang="en-GB" smtClean="0"/>
              <a:t>13/12/2017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CA9E1D-A3CC-4FCB-A6B6-751E9A647C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8548571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2CA9E1D-A3CC-4FCB-A6B6-751E9A647CCF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36311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CE6FE-418E-4F24-A535-448F36B7E148}" type="datetime1">
              <a:rPr lang="en-GB" smtClean="0"/>
              <a:t>13/12/2017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Marek Gruchala on behalf of CMS GEM collaboration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7DE8A-21C6-4F3E-8C5E-2746E01A2C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12973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412776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9860D-5827-4B15-A80D-B42A9A5AE7E3}" type="datetime1">
              <a:rPr lang="en-GB" smtClean="0"/>
              <a:t>13/12/2017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Marek Gruchala on behalf of CMS GEM collaboration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7DE8A-21C6-4F3E-8C5E-2746E01A2C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1689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82C41-D6D9-4ED5-9D23-865ED8CBF4D7}" type="datetime1">
              <a:rPr lang="en-GB" smtClean="0"/>
              <a:t>13/12/2017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Marek Gruchala on behalf of CMS GEM collaboration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7DE8A-21C6-4F3E-8C5E-2746E01A2C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2583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77B67-35BA-44FE-8E87-44DFBD3822A1}" type="datetime1">
              <a:rPr lang="en-GB" smtClean="0"/>
              <a:t>13/12/2017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Marek Gruchala on behalf of CMS GEM collaboration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7DE8A-21C6-4F3E-8C5E-2746E01A2C2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259632" y="116632"/>
            <a:ext cx="6263462" cy="77688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81374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EFE81-F2BB-47B1-8EA0-B8A89D8159DD}" type="datetime1">
              <a:rPr lang="en-GB" smtClean="0"/>
              <a:t>13/12/2017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Marek Gruchala on behalf of CMS GEM collaboration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7DE8A-21C6-4F3E-8C5E-2746E01A2C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48234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412776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2FD80-793D-480E-9C92-B5FA3B8AFFFE}" type="datetime1">
              <a:rPr lang="en-GB" smtClean="0"/>
              <a:t>13/12/2017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Marek Gruchala on behalf of CMS GEM collaboration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7DE8A-21C6-4F3E-8C5E-2746E01A2C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72799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412776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6CA9F-369D-4BC2-BCAE-AA4640CE9FA8}" type="datetime1">
              <a:rPr lang="en-GB" smtClean="0"/>
              <a:t>13/12/2017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Marek Gruchala on behalf of CMS GEM collaboration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7DE8A-21C6-4F3E-8C5E-2746E01A2C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64578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412776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E8118-29D3-4637-B73A-06649B2A3BCE}" type="datetime1">
              <a:rPr lang="en-GB" smtClean="0"/>
              <a:t>13/12/2017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Marek Gruchala on behalf of CMS GEM collaboration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7DE8A-21C6-4F3E-8C5E-2746E01A2C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80804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78A72-CC3B-448C-8CE3-A877F378812F}" type="datetime1">
              <a:rPr lang="en-GB" smtClean="0"/>
              <a:t>13/12/2017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Marek Gruchala on behalf of CMS GEM collaboration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7DE8A-21C6-4F3E-8C5E-2746E01A2C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7743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C25B4-C881-4975-99B9-B004A6411934}" type="datetime1">
              <a:rPr lang="en-GB" smtClean="0"/>
              <a:t>13/12/2017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Marek Gruchala on behalf of CMS GEM collaboration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7DE8A-21C6-4F3E-8C5E-2746E01A2C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30115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7B330-B366-4251-B439-1459C5A80FC8}" type="datetime1">
              <a:rPr lang="en-GB" smtClean="0"/>
              <a:t>13/12/2017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Marek Gruchala on behalf of CMS GEM collaboration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7DE8A-21C6-4F3E-8C5E-2746E01A2C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6924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0">
              <a:schemeClr val="accent1">
                <a:tint val="44500"/>
                <a:satMod val="160000"/>
                <a:lumMod val="6000"/>
                <a:lumOff val="94000"/>
                <a:alpha val="84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FF40B9-3FB5-428B-87A2-AC91D9E72545}" type="datetime1">
              <a:rPr lang="en-GB" smtClean="0"/>
              <a:t>13/12/2017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Marek Gruchala on behalf of CMS GEM collaboration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67DE8A-21C6-4F3E-8C5E-2746E01A2C24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1952" y="44626"/>
            <a:ext cx="864699" cy="7539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8583" y="44627"/>
            <a:ext cx="873369" cy="7539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" name="TextBox 10"/>
          <p:cNvSpPr txBox="1"/>
          <p:nvPr userDrawn="1"/>
        </p:nvSpPr>
        <p:spPr>
          <a:xfrm>
            <a:off x="774371" y="87457"/>
            <a:ext cx="6569069" cy="70788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6350"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noAutofit/>
          </a:bodyPr>
          <a:lstStyle/>
          <a:p>
            <a:pPr algn="ctr"/>
            <a:endParaRPr lang="en-GB" sz="4000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48" y="0"/>
            <a:ext cx="1064928" cy="7539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609350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marL="0" marR="0" indent="0" algn="ctr" defTabSz="914400" rtl="0" eaLnBrk="1" fontAlgn="auto" latinLnBrk="0" hangingPunct="1">
        <a:lnSpc>
          <a:spcPct val="100000"/>
        </a:lnSpc>
        <a:spcBef>
          <a:spcPct val="0"/>
        </a:spcBef>
        <a:spcAft>
          <a:spcPts val="0"/>
        </a:spcAft>
        <a:buClrTx/>
        <a:buSzTx/>
        <a:buFontTx/>
        <a:buNone/>
        <a:tabLst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mp"/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mp"/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mp"/><Relationship Id="rId2" Type="http://schemas.openxmlformats.org/officeDocument/2006/relationships/image" Target="../media/image10.tmp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075445" y="116632"/>
            <a:ext cx="6552728" cy="663769"/>
          </a:xfrm>
          <a:prstGeom prst="rect">
            <a:avLst/>
          </a:prstGeom>
        </p:spPr>
        <p:txBody>
          <a:bodyPr/>
          <a:lstStyle/>
          <a:p>
            <a:r>
              <a:rPr lang="en-GB" sz="2800" dirty="0" smtClean="0"/>
              <a:t>SRS system @ CERN status</a:t>
            </a:r>
            <a:endParaRPr lang="en-GB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292" y="2692076"/>
            <a:ext cx="6400800" cy="1752600"/>
          </a:xfrm>
        </p:spPr>
        <p:txBody>
          <a:bodyPr/>
          <a:lstStyle/>
          <a:p>
            <a:r>
              <a:rPr lang="pl-PL" b="1" dirty="0" smtClean="0"/>
              <a:t>FEC v6 based </a:t>
            </a:r>
            <a:r>
              <a:rPr lang="en-GB" b="1" dirty="0" smtClean="0"/>
              <a:t>SRS system status</a:t>
            </a:r>
          </a:p>
          <a:p>
            <a:endParaRPr lang="en-GB" sz="1600" dirty="0"/>
          </a:p>
          <a:p>
            <a:r>
              <a:rPr lang="en-GB" sz="1600" dirty="0"/>
              <a:t>Marek </a:t>
            </a:r>
            <a:r>
              <a:rPr lang="en-GB" sz="1600" dirty="0" err="1" smtClean="0"/>
              <a:t>Grucha</a:t>
            </a:r>
            <a:r>
              <a:rPr lang="pl-PL" sz="1600" dirty="0" smtClean="0"/>
              <a:t>ł</a:t>
            </a:r>
            <a:r>
              <a:rPr lang="en-GB" sz="1600" dirty="0" smtClean="0"/>
              <a:t>a</a:t>
            </a:r>
            <a:endParaRPr lang="en-GB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BF226-67F8-4FE1-B01B-F483C129A231}" type="datetime1">
              <a:rPr lang="en-GB" smtClean="0"/>
              <a:t>13/12/2017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Marek Gruchala on behalf of the Muon Group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7DE8A-21C6-4F3E-8C5E-2746E01A2C24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7260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77B67-35BA-44FE-8E87-44DFBD3822A1}" type="datetime1">
              <a:rPr lang="en-GB" smtClean="0"/>
              <a:t>13/12/2017</a:t>
            </a:fld>
            <a:endParaRPr lang="en-GB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Marek Gruchala on behalf of CMS GEM collaboration</a:t>
            </a:r>
            <a:endParaRPr lang="en-GB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7DE8A-21C6-4F3E-8C5E-2746E01A2C24}" type="slidenum">
              <a:rPr lang="en-GB" smtClean="0"/>
              <a:t>10</a:t>
            </a:fld>
            <a:endParaRPr lang="en-GB"/>
          </a:p>
        </p:txBody>
      </p:sp>
      <p:sp>
        <p:nvSpPr>
          <p:cNvPr id="6" name="Tytuł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Raw data file </a:t>
            </a:r>
            <a:r>
              <a:rPr lang="pl-PL" dirty="0" err="1" smtClean="0"/>
              <a:t>structure</a:t>
            </a:r>
            <a:endParaRPr lang="pl-PL" dirty="0"/>
          </a:p>
        </p:txBody>
      </p:sp>
      <p:sp>
        <p:nvSpPr>
          <p:cNvPr id="8" name="TextBox 6"/>
          <p:cNvSpPr txBox="1"/>
          <p:nvPr/>
        </p:nvSpPr>
        <p:spPr>
          <a:xfrm>
            <a:off x="1929495" y="893515"/>
            <a:ext cx="5615390" cy="70788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63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l-PL" sz="4000" dirty="0" smtClean="0"/>
              <a:t>Data overload (zeros)</a:t>
            </a:r>
            <a:endParaRPr lang="en-GB" sz="4000" dirty="0"/>
          </a:p>
        </p:txBody>
      </p:sp>
      <p:sp>
        <p:nvSpPr>
          <p:cNvPr id="9" name="Rectangle 1"/>
          <p:cNvSpPr/>
          <p:nvPr/>
        </p:nvSpPr>
        <p:spPr>
          <a:xfrm>
            <a:off x="457200" y="1483236"/>
            <a:ext cx="783061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Liberation Serif"/>
                <a:ea typeface="WenQuanYi Zen Hei Sharp"/>
                <a:cs typeface="Lohit Devanagari"/>
              </a:rPr>
              <a:t>...............................................................................</a:t>
            </a:r>
            <a:endParaRPr lang="en-GB" sz="1200" dirty="0">
              <a:latin typeface="Liberation Serif"/>
              <a:ea typeface="WenQuanYi Zen Hei Sharp"/>
              <a:cs typeface="Lohit Devanagari"/>
            </a:endParaRPr>
          </a:p>
          <a:p>
            <a:r>
              <a:rPr lang="en-US" sz="1200" dirty="0">
                <a:latin typeface="Liberation Serif"/>
                <a:ea typeface="WenQuanYi Zen Hei Sharp"/>
                <a:cs typeface="Lohit Devanagari"/>
              </a:rPr>
              <a:t>Size:48008 (header:80) Version:0x0003000e </a:t>
            </a:r>
            <a:r>
              <a:rPr lang="en-US" sz="1200" dirty="0" err="1">
                <a:latin typeface="Liberation Serif"/>
                <a:ea typeface="WenQuanYi Zen Hei Sharp"/>
                <a:cs typeface="Lohit Devanagari"/>
              </a:rPr>
              <a:t>Type:PhysicsEvent</a:t>
            </a:r>
            <a:endParaRPr lang="en-GB" sz="1200" dirty="0">
              <a:latin typeface="Liberation Serif"/>
              <a:ea typeface="WenQuanYi Zen Hei Sharp"/>
              <a:cs typeface="Lohit Devanagari"/>
            </a:endParaRPr>
          </a:p>
          <a:p>
            <a:r>
              <a:rPr lang="en-US" sz="1200" dirty="0">
                <a:latin typeface="Liberation Serif"/>
                <a:ea typeface="WenQuanYi Zen Hei Sharp"/>
                <a:cs typeface="Lohit Devanagari"/>
              </a:rPr>
              <a:t>RunNb:157 nbInRun:1 burstNb:0 nbInBurst:0 ldcId:1 </a:t>
            </a:r>
            <a:r>
              <a:rPr lang="en-US" sz="1200" dirty="0" err="1">
                <a:latin typeface="Liberation Serif"/>
                <a:ea typeface="WenQuanYi Zen Hei Sharp"/>
                <a:cs typeface="Lohit Devanagari"/>
              </a:rPr>
              <a:t>gdcId:VOID</a:t>
            </a:r>
            <a:r>
              <a:rPr lang="en-US" sz="1200" dirty="0">
                <a:latin typeface="Liberation Serif"/>
                <a:ea typeface="WenQuanYi Zen Hei Sharp"/>
                <a:cs typeface="Lohit Devanagari"/>
              </a:rPr>
              <a:t> </a:t>
            </a:r>
            <a:r>
              <a:rPr lang="en-US" sz="1200" dirty="0" err="1">
                <a:latin typeface="Liberation Serif"/>
                <a:ea typeface="WenQuanYi Zen Hei Sharp"/>
                <a:cs typeface="Lohit Devanagari"/>
              </a:rPr>
              <a:t>time:Fri</a:t>
            </a:r>
            <a:r>
              <a:rPr lang="en-US" sz="1200" dirty="0">
                <a:latin typeface="Liberation Serif"/>
                <a:ea typeface="WenQuanYi Zen Hei Sharp"/>
                <a:cs typeface="Lohit Devanagari"/>
              </a:rPr>
              <a:t> Jun  2 11:06:41 2017 +404759usec A</a:t>
            </a:r>
            <a:endParaRPr lang="en-GB" sz="1200" dirty="0">
              <a:latin typeface="Liberation Serif"/>
              <a:ea typeface="WenQuanYi Zen Hei Sharp"/>
              <a:cs typeface="Lohit Devanagari"/>
            </a:endParaRPr>
          </a:p>
          <a:p>
            <a:r>
              <a:rPr lang="en-US" sz="1200" dirty="0" err="1">
                <a:latin typeface="Liberation Serif"/>
                <a:ea typeface="WenQuanYi Zen Hei Sharp"/>
                <a:cs typeface="Lohit Devanagari"/>
              </a:rPr>
              <a:t>ttributes:noAttr</a:t>
            </a:r>
            <a:r>
              <a:rPr lang="en-US" sz="1200" dirty="0">
                <a:latin typeface="Liberation Serif"/>
                <a:ea typeface="WenQuanYi Zen Hei Sharp"/>
                <a:cs typeface="Lohit Devanagari"/>
              </a:rPr>
              <a:t>(00000000.00000000.00000000)</a:t>
            </a:r>
            <a:endParaRPr lang="en-GB" sz="1200" dirty="0">
              <a:latin typeface="Liberation Serif"/>
              <a:ea typeface="WenQuanYi Zen Hei Sharp"/>
              <a:cs typeface="Lohit Devanagari"/>
            </a:endParaRPr>
          </a:p>
          <a:p>
            <a:r>
              <a:rPr lang="en-US" sz="1200" dirty="0" err="1">
                <a:latin typeface="Liberation Serif"/>
                <a:ea typeface="WenQuanYi Zen Hei Sharp"/>
                <a:cs typeface="Lohit Devanagari"/>
              </a:rPr>
              <a:t>triggerPattern</a:t>
            </a:r>
            <a:r>
              <a:rPr lang="en-US" sz="1200" dirty="0">
                <a:latin typeface="Liberation Serif"/>
                <a:ea typeface="WenQuanYi Zen Hei Sharp"/>
                <a:cs typeface="Lohit Devanagari"/>
              </a:rPr>
              <a:t>: 0)00000002 1)00000000 2)00000000 3)80000000 detectorPattern:00000000[invalid]</a:t>
            </a:r>
            <a:endParaRPr lang="en-GB" sz="1200" dirty="0">
              <a:latin typeface="Liberation Serif"/>
              <a:ea typeface="WenQuanYi Zen Hei Sharp"/>
              <a:cs typeface="Lohit Devanagari"/>
            </a:endParaRPr>
          </a:p>
          <a:p>
            <a:r>
              <a:rPr lang="pl-PL" sz="1200" dirty="0" smtClean="0">
                <a:latin typeface="Liberation Serif"/>
                <a:ea typeface="WenQuanYi Zen Hei Sharp"/>
                <a:cs typeface="Lohit Devanagari"/>
              </a:rPr>
              <a:t>.</a:t>
            </a:r>
          </a:p>
          <a:p>
            <a:r>
              <a:rPr lang="pl-PL" sz="1200" dirty="0" smtClean="0">
                <a:latin typeface="Liberation Serif"/>
                <a:ea typeface="WenQuanYi Zen Hei Sharp"/>
                <a:cs typeface="Lohit Devanagari"/>
              </a:rPr>
              <a:t>.</a:t>
            </a:r>
          </a:p>
          <a:p>
            <a:r>
              <a:rPr lang="pl-PL" sz="1200" dirty="0">
                <a:latin typeface="Liberation Serif"/>
                <a:ea typeface="WenQuanYi Zen Hei Sharp"/>
                <a:cs typeface="Lohit Devanagari"/>
              </a:rPr>
              <a:t>.</a:t>
            </a:r>
            <a:endParaRPr lang="en-GB" sz="1200" dirty="0">
              <a:latin typeface="Liberation Serif"/>
              <a:ea typeface="WenQuanYi Zen Hei Sharp"/>
              <a:cs typeface="Lohit Devanagari"/>
            </a:endParaRPr>
          </a:p>
          <a:p>
            <a:r>
              <a:rPr lang="pl-PL" sz="1200" dirty="0">
                <a:latin typeface="Liberation Serif"/>
                <a:ea typeface="WenQuanYi Zen Hei Sharp"/>
                <a:cs typeface="Lohit Devanagari"/>
              </a:rPr>
              <a:t>192) </a:t>
            </a:r>
            <a:r>
              <a:rPr lang="pl-PL" sz="1200" dirty="0">
                <a:solidFill>
                  <a:srgbClr val="CC0000"/>
                </a:solidFill>
                <a:latin typeface="Liberation Serif"/>
                <a:ea typeface="WenQuanYi Zen Hei Sharp"/>
                <a:cs typeface="Lohit Devanagari"/>
              </a:rPr>
              <a:t>41505a0a aabb0fa0</a:t>
            </a:r>
            <a:r>
              <a:rPr lang="pl-PL" sz="1200" dirty="0">
                <a:latin typeface="Liberation Serif"/>
                <a:ea typeface="WenQuanYi Zen Hei Sharp"/>
                <a:cs typeface="Lohit Devanagari"/>
              </a:rPr>
              <a:t> </a:t>
            </a:r>
            <a:r>
              <a:rPr lang="pl-PL" sz="1200" dirty="0">
                <a:solidFill>
                  <a:srgbClr val="00CC00"/>
                </a:solidFill>
                <a:latin typeface="Liberation Serif"/>
                <a:ea typeface="WenQuanYi Zen Hei Sharp"/>
                <a:cs typeface="Lohit Devanagari"/>
              </a:rPr>
              <a:t>8000001e</a:t>
            </a:r>
            <a:r>
              <a:rPr lang="pl-PL" sz="1200" dirty="0">
                <a:latin typeface="Liberation Serif"/>
                <a:ea typeface="WenQuanYi Zen Hei Sharp"/>
                <a:cs typeface="Lohit Devanagari"/>
              </a:rPr>
              <a:t> 00000000 | .ZPA .... .... .... |</a:t>
            </a:r>
            <a:endParaRPr lang="en-GB" sz="1200" dirty="0">
              <a:latin typeface="Liberation Serif"/>
              <a:ea typeface="WenQuanYi Zen Hei Sharp"/>
              <a:cs typeface="Lohit Devanagari"/>
            </a:endParaRPr>
          </a:p>
          <a:p>
            <a:r>
              <a:rPr lang="pl-PL" sz="1200" dirty="0">
                <a:latin typeface="Liberation Serif"/>
                <a:ea typeface="WenQuanYi Zen Hei Sharp"/>
                <a:cs typeface="Lohit Devanagari"/>
              </a:rPr>
              <a:t> 208) </a:t>
            </a:r>
            <a:r>
              <a:rPr lang="pl-PL" sz="1200" dirty="0">
                <a:solidFill>
                  <a:srgbClr val="0000CC"/>
                </a:solidFill>
                <a:latin typeface="Liberation Serif"/>
                <a:ea typeface="WenQuanYi Zen Hei Sharp"/>
                <a:cs typeface="Lohit Devanagari"/>
              </a:rPr>
              <a:t>0000</a:t>
            </a:r>
            <a:r>
              <a:rPr lang="pl-PL" sz="1200" dirty="0">
                <a:solidFill>
                  <a:schemeClr val="accent6">
                    <a:lumMod val="75000"/>
                  </a:schemeClr>
                </a:solidFill>
                <a:latin typeface="Liberation Serif"/>
                <a:ea typeface="WenQuanYi Zen Hei Sharp"/>
                <a:cs typeface="Lohit Devanagari"/>
              </a:rPr>
              <a:t>0000</a:t>
            </a:r>
            <a:r>
              <a:rPr lang="pl-PL" sz="1200" dirty="0">
                <a:solidFill>
                  <a:srgbClr val="6666FF"/>
                </a:solidFill>
                <a:latin typeface="Liberation Serif"/>
                <a:ea typeface="WenQuanYi Zen Hei Sharp"/>
                <a:cs typeface="Lohit Devanagari"/>
              </a:rPr>
              <a:t> </a:t>
            </a:r>
            <a:r>
              <a:rPr lang="pl-PL" sz="1200" dirty="0">
                <a:solidFill>
                  <a:srgbClr val="FFC000"/>
                </a:solidFill>
                <a:latin typeface="Liberation Serif"/>
                <a:ea typeface="WenQuanYi Zen Hei Sharp"/>
                <a:cs typeface="Lohit Devanagari"/>
              </a:rPr>
              <a:t>0000</a:t>
            </a:r>
            <a:r>
              <a:rPr lang="pl-PL" sz="1200" dirty="0">
                <a:solidFill>
                  <a:schemeClr val="accent6">
                    <a:lumMod val="75000"/>
                  </a:schemeClr>
                </a:solidFill>
                <a:latin typeface="Liberation Serif"/>
                <a:ea typeface="WenQuanYi Zen Hei Sharp"/>
                <a:cs typeface="Lohit Devanagari"/>
              </a:rPr>
              <a:t>0000 </a:t>
            </a:r>
            <a:r>
              <a:rPr lang="pl-PL" sz="1200" dirty="0">
                <a:solidFill>
                  <a:srgbClr val="FFC000"/>
                </a:solidFill>
                <a:latin typeface="Liberation Serif"/>
                <a:ea typeface="WenQuanYi Zen Hei Sharp"/>
                <a:cs typeface="Lohit Devanagari"/>
              </a:rPr>
              <a:t>0000</a:t>
            </a:r>
            <a:r>
              <a:rPr lang="pl-PL" sz="1200" dirty="0">
                <a:solidFill>
                  <a:schemeClr val="accent6">
                    <a:lumMod val="75000"/>
                  </a:schemeClr>
                </a:solidFill>
                <a:latin typeface="Liberation Serif"/>
                <a:ea typeface="WenQuanYi Zen Hei Sharp"/>
                <a:cs typeface="Lohit Devanagari"/>
              </a:rPr>
              <a:t>0000 </a:t>
            </a:r>
            <a:r>
              <a:rPr lang="pl-PL" sz="1200" dirty="0">
                <a:solidFill>
                  <a:srgbClr val="FFC000"/>
                </a:solidFill>
                <a:latin typeface="Liberation Serif"/>
                <a:ea typeface="WenQuanYi Zen Hei Sharp"/>
                <a:cs typeface="Lohit Devanagari"/>
              </a:rPr>
              <a:t>0000</a:t>
            </a:r>
            <a:r>
              <a:rPr lang="pl-PL" sz="1200" dirty="0">
                <a:solidFill>
                  <a:schemeClr val="accent6">
                    <a:lumMod val="75000"/>
                  </a:schemeClr>
                </a:solidFill>
                <a:latin typeface="Liberation Serif"/>
                <a:ea typeface="WenQuanYi Zen Hei Sharp"/>
                <a:cs typeface="Lohit Devanagari"/>
              </a:rPr>
              <a:t>0000</a:t>
            </a:r>
            <a:r>
              <a:rPr lang="pl-PL" sz="1200" dirty="0">
                <a:latin typeface="Liberation Serif"/>
                <a:ea typeface="WenQuanYi Zen Hei Sharp"/>
                <a:cs typeface="Lohit Devanagari"/>
              </a:rPr>
              <a:t> | .... .... .... .... |</a:t>
            </a:r>
            <a:endParaRPr lang="en-GB" sz="1200" dirty="0">
              <a:latin typeface="Liberation Serif"/>
              <a:ea typeface="WenQuanYi Zen Hei Sharp"/>
              <a:cs typeface="Lohit Devanagari"/>
            </a:endParaRPr>
          </a:p>
          <a:p>
            <a:r>
              <a:rPr lang="pl-PL" sz="1200" dirty="0">
                <a:latin typeface="Liberation Serif"/>
                <a:ea typeface="WenQuanYi Zen Hei Sharp"/>
                <a:cs typeface="Lohit Devanagari"/>
              </a:rPr>
              <a:t> 224) </a:t>
            </a:r>
            <a:r>
              <a:rPr lang="pl-PL" sz="1200" dirty="0">
                <a:solidFill>
                  <a:srgbClr val="FFC000"/>
                </a:solidFill>
                <a:latin typeface="Liberation Serif"/>
                <a:ea typeface="WenQuanYi Zen Hei Sharp"/>
                <a:cs typeface="Lohit Devanagari"/>
              </a:rPr>
              <a:t>0000</a:t>
            </a:r>
            <a:r>
              <a:rPr lang="pl-PL" sz="1200" dirty="0">
                <a:solidFill>
                  <a:schemeClr val="accent6">
                    <a:lumMod val="75000"/>
                  </a:schemeClr>
                </a:solidFill>
                <a:latin typeface="Liberation Serif"/>
                <a:ea typeface="WenQuanYi Zen Hei Sharp"/>
                <a:cs typeface="Lohit Devanagari"/>
              </a:rPr>
              <a:t>0000</a:t>
            </a:r>
            <a:r>
              <a:rPr lang="pl-PL" sz="1200" dirty="0">
                <a:solidFill>
                  <a:srgbClr val="6666FF"/>
                </a:solidFill>
                <a:latin typeface="Liberation Serif"/>
                <a:ea typeface="WenQuanYi Zen Hei Sharp"/>
                <a:cs typeface="Lohit Devanagari"/>
              </a:rPr>
              <a:t> </a:t>
            </a:r>
            <a:r>
              <a:rPr lang="pl-PL" sz="1200" dirty="0">
                <a:solidFill>
                  <a:srgbClr val="FFC000"/>
                </a:solidFill>
                <a:latin typeface="Liberation Serif"/>
                <a:ea typeface="WenQuanYi Zen Hei Sharp"/>
                <a:cs typeface="Lohit Devanagari"/>
              </a:rPr>
              <a:t>0000</a:t>
            </a:r>
            <a:r>
              <a:rPr lang="pl-PL" sz="1200" dirty="0">
                <a:solidFill>
                  <a:schemeClr val="accent6">
                    <a:lumMod val="75000"/>
                  </a:schemeClr>
                </a:solidFill>
                <a:latin typeface="Liberation Serif"/>
                <a:ea typeface="WenQuanYi Zen Hei Sharp"/>
                <a:cs typeface="Lohit Devanagari"/>
              </a:rPr>
              <a:t>0000</a:t>
            </a:r>
            <a:r>
              <a:rPr lang="pl-PL" sz="1200" dirty="0">
                <a:solidFill>
                  <a:srgbClr val="6666FF"/>
                </a:solidFill>
                <a:latin typeface="Liberation Serif"/>
                <a:ea typeface="WenQuanYi Zen Hei Sharp"/>
                <a:cs typeface="Lohit Devanagari"/>
              </a:rPr>
              <a:t> </a:t>
            </a:r>
            <a:r>
              <a:rPr lang="pl-PL" sz="1200" dirty="0" smtClean="0">
                <a:solidFill>
                  <a:srgbClr val="FFC000"/>
                </a:solidFill>
                <a:latin typeface="Liberation Serif"/>
                <a:ea typeface="WenQuanYi Zen Hei Sharp"/>
                <a:cs typeface="Lohit Devanagari"/>
              </a:rPr>
              <a:t>0000</a:t>
            </a:r>
            <a:r>
              <a:rPr lang="pl-PL" sz="1200" dirty="0" smtClean="0">
                <a:solidFill>
                  <a:schemeClr val="accent6">
                    <a:lumMod val="75000"/>
                  </a:schemeClr>
                </a:solidFill>
                <a:latin typeface="Liberation Serif"/>
                <a:ea typeface="WenQuanYi Zen Hei Sharp"/>
                <a:cs typeface="Lohit Devanagari"/>
              </a:rPr>
              <a:t>0000 </a:t>
            </a:r>
            <a:r>
              <a:rPr lang="pl-PL" sz="1200" dirty="0">
                <a:solidFill>
                  <a:srgbClr val="FFC000"/>
                </a:solidFill>
                <a:latin typeface="Liberation Serif"/>
                <a:ea typeface="WenQuanYi Zen Hei Sharp"/>
                <a:cs typeface="Lohit Devanagari"/>
              </a:rPr>
              <a:t>0000</a:t>
            </a:r>
            <a:r>
              <a:rPr lang="pl-PL" sz="1200" dirty="0">
                <a:solidFill>
                  <a:schemeClr val="accent6">
                    <a:lumMod val="75000"/>
                  </a:schemeClr>
                </a:solidFill>
                <a:latin typeface="Liberation Serif"/>
                <a:ea typeface="WenQuanYi Zen Hei Sharp"/>
                <a:cs typeface="Lohit Devanagari"/>
              </a:rPr>
              <a:t>0000</a:t>
            </a:r>
            <a:r>
              <a:rPr lang="pl-PL" sz="1200" dirty="0">
                <a:solidFill>
                  <a:srgbClr val="6666FF"/>
                </a:solidFill>
                <a:latin typeface="Liberation Serif"/>
                <a:ea typeface="WenQuanYi Zen Hei Sharp"/>
                <a:cs typeface="Lohit Devanagari"/>
              </a:rPr>
              <a:t> </a:t>
            </a:r>
            <a:r>
              <a:rPr lang="pl-PL" sz="1200" dirty="0">
                <a:latin typeface="Liberation Serif"/>
                <a:ea typeface="WenQuanYi Zen Hei Sharp"/>
                <a:cs typeface="Lohit Devanagari"/>
              </a:rPr>
              <a:t>| .... .... .... .... |</a:t>
            </a:r>
            <a:endParaRPr lang="en-GB" sz="1200" dirty="0">
              <a:latin typeface="Liberation Serif"/>
              <a:ea typeface="WenQuanYi Zen Hei Sharp"/>
              <a:cs typeface="Lohit Devanagari"/>
            </a:endParaRPr>
          </a:p>
          <a:p>
            <a:r>
              <a:rPr lang="pl-PL" sz="1200" dirty="0">
                <a:latin typeface="Liberation Serif"/>
                <a:ea typeface="WenQuanYi Zen Hei Sharp"/>
                <a:cs typeface="Lohit Devanagari"/>
              </a:rPr>
              <a:t> 240) </a:t>
            </a:r>
            <a:r>
              <a:rPr lang="pl-PL" sz="1200" dirty="0">
                <a:solidFill>
                  <a:srgbClr val="FFC000"/>
                </a:solidFill>
                <a:latin typeface="Liberation Serif"/>
                <a:ea typeface="WenQuanYi Zen Hei Sharp"/>
                <a:cs typeface="Lohit Devanagari"/>
              </a:rPr>
              <a:t>0000</a:t>
            </a:r>
            <a:r>
              <a:rPr lang="pl-PL" sz="1200" dirty="0">
                <a:solidFill>
                  <a:schemeClr val="accent6">
                    <a:lumMod val="75000"/>
                  </a:schemeClr>
                </a:solidFill>
                <a:latin typeface="Liberation Serif"/>
                <a:ea typeface="WenQuanYi Zen Hei Sharp"/>
                <a:cs typeface="Lohit Devanagari"/>
              </a:rPr>
              <a:t>0000 </a:t>
            </a:r>
            <a:r>
              <a:rPr lang="pl-PL" sz="1200" dirty="0">
                <a:solidFill>
                  <a:srgbClr val="FFC000"/>
                </a:solidFill>
                <a:latin typeface="Liberation Serif"/>
                <a:ea typeface="WenQuanYi Zen Hei Sharp"/>
                <a:cs typeface="Lohit Devanagari"/>
              </a:rPr>
              <a:t>0000</a:t>
            </a:r>
            <a:r>
              <a:rPr lang="pl-PL" sz="1200" dirty="0">
                <a:solidFill>
                  <a:schemeClr val="accent6">
                    <a:lumMod val="75000"/>
                  </a:schemeClr>
                </a:solidFill>
                <a:latin typeface="Liberation Serif"/>
                <a:ea typeface="WenQuanYi Zen Hei Sharp"/>
                <a:cs typeface="Lohit Devanagari"/>
              </a:rPr>
              <a:t>0000 </a:t>
            </a:r>
            <a:r>
              <a:rPr lang="pl-PL" sz="1200" dirty="0">
                <a:solidFill>
                  <a:srgbClr val="FFC000"/>
                </a:solidFill>
                <a:latin typeface="Liberation Serif"/>
                <a:ea typeface="WenQuanYi Zen Hei Sharp"/>
                <a:cs typeface="Lohit Devanagari"/>
              </a:rPr>
              <a:t>0000</a:t>
            </a:r>
            <a:r>
              <a:rPr lang="pl-PL" sz="1200" dirty="0">
                <a:solidFill>
                  <a:schemeClr val="accent6">
                    <a:lumMod val="75000"/>
                  </a:schemeClr>
                </a:solidFill>
                <a:latin typeface="Liberation Serif"/>
                <a:ea typeface="WenQuanYi Zen Hei Sharp"/>
                <a:cs typeface="Lohit Devanagari"/>
              </a:rPr>
              <a:t>0000 </a:t>
            </a:r>
            <a:r>
              <a:rPr lang="pl-PL" sz="1200" dirty="0" smtClean="0">
                <a:solidFill>
                  <a:srgbClr val="FFC000"/>
                </a:solidFill>
                <a:latin typeface="Liberation Serif"/>
                <a:ea typeface="WenQuanYi Zen Hei Sharp"/>
                <a:cs typeface="Lohit Devanagari"/>
              </a:rPr>
              <a:t>0000</a:t>
            </a:r>
            <a:r>
              <a:rPr lang="pl-PL" sz="1200" dirty="0" smtClean="0">
                <a:solidFill>
                  <a:schemeClr val="accent6">
                    <a:lumMod val="75000"/>
                  </a:schemeClr>
                </a:solidFill>
                <a:latin typeface="Liberation Serif"/>
                <a:ea typeface="WenQuanYi Zen Hei Sharp"/>
                <a:cs typeface="Lohit Devanagari"/>
              </a:rPr>
              <a:t>0000</a:t>
            </a:r>
            <a:r>
              <a:rPr lang="pl-PL" sz="1200" dirty="0" smtClean="0">
                <a:latin typeface="Liberation Serif"/>
                <a:ea typeface="WenQuanYi Zen Hei Sharp"/>
                <a:cs typeface="Lohit Devanagari"/>
              </a:rPr>
              <a:t> </a:t>
            </a:r>
            <a:r>
              <a:rPr lang="pl-PL" sz="1200" dirty="0">
                <a:latin typeface="Liberation Serif"/>
                <a:ea typeface="WenQuanYi Zen Hei Sharp"/>
                <a:cs typeface="Lohit Devanagari"/>
              </a:rPr>
              <a:t>| .... .... .... .... |</a:t>
            </a:r>
            <a:endParaRPr lang="en-GB" sz="1200" dirty="0">
              <a:latin typeface="Liberation Serif"/>
              <a:ea typeface="WenQuanYi Zen Hei Sharp"/>
              <a:cs typeface="Lohit Devanagari"/>
            </a:endParaRPr>
          </a:p>
          <a:p>
            <a:r>
              <a:rPr lang="pl-PL" sz="1200" dirty="0">
                <a:latin typeface="Liberation Serif"/>
                <a:ea typeface="WenQuanYi Zen Hei Sharp"/>
                <a:cs typeface="Lohit Devanagari"/>
              </a:rPr>
              <a:t> 256) </a:t>
            </a:r>
            <a:r>
              <a:rPr lang="pl-PL" sz="1200" dirty="0">
                <a:solidFill>
                  <a:srgbClr val="FFC000"/>
                </a:solidFill>
                <a:latin typeface="Liberation Serif"/>
                <a:ea typeface="WenQuanYi Zen Hei Sharp"/>
                <a:cs typeface="Lohit Devanagari"/>
              </a:rPr>
              <a:t>0000</a:t>
            </a:r>
            <a:r>
              <a:rPr lang="pl-PL" sz="1200" dirty="0">
                <a:solidFill>
                  <a:schemeClr val="accent6">
                    <a:lumMod val="75000"/>
                  </a:schemeClr>
                </a:solidFill>
                <a:latin typeface="Liberation Serif"/>
                <a:ea typeface="WenQuanYi Zen Hei Sharp"/>
                <a:cs typeface="Lohit Devanagari"/>
              </a:rPr>
              <a:t>0000</a:t>
            </a:r>
            <a:r>
              <a:rPr lang="pl-PL" sz="1200" dirty="0">
                <a:solidFill>
                  <a:srgbClr val="6666FF"/>
                </a:solidFill>
                <a:latin typeface="Liberation Serif"/>
                <a:ea typeface="WenQuanYi Zen Hei Sharp"/>
                <a:cs typeface="Lohit Devanagari"/>
              </a:rPr>
              <a:t> </a:t>
            </a:r>
            <a:r>
              <a:rPr lang="pl-PL" sz="1200" dirty="0">
                <a:solidFill>
                  <a:srgbClr val="FFC000"/>
                </a:solidFill>
                <a:latin typeface="Liberation Serif"/>
                <a:ea typeface="WenQuanYi Zen Hei Sharp"/>
                <a:cs typeface="Lohit Devanagari"/>
              </a:rPr>
              <a:t>0000</a:t>
            </a:r>
            <a:r>
              <a:rPr lang="pl-PL" sz="1200" dirty="0">
                <a:solidFill>
                  <a:schemeClr val="accent6">
                    <a:lumMod val="75000"/>
                  </a:schemeClr>
                </a:solidFill>
                <a:latin typeface="Liberation Serif"/>
                <a:ea typeface="WenQuanYi Zen Hei Sharp"/>
                <a:cs typeface="Lohit Devanagari"/>
              </a:rPr>
              <a:t>0000 </a:t>
            </a:r>
            <a:r>
              <a:rPr lang="pl-PL" sz="1200" dirty="0">
                <a:solidFill>
                  <a:srgbClr val="FFC000"/>
                </a:solidFill>
                <a:latin typeface="Liberation Serif"/>
                <a:ea typeface="WenQuanYi Zen Hei Sharp"/>
                <a:cs typeface="Lohit Devanagari"/>
              </a:rPr>
              <a:t>0000</a:t>
            </a:r>
            <a:r>
              <a:rPr lang="pl-PL" sz="1200" dirty="0">
                <a:solidFill>
                  <a:schemeClr val="accent6">
                    <a:lumMod val="75000"/>
                  </a:schemeClr>
                </a:solidFill>
                <a:latin typeface="Liberation Serif"/>
                <a:ea typeface="WenQuanYi Zen Hei Sharp"/>
                <a:cs typeface="Lohit Devanagari"/>
              </a:rPr>
              <a:t>0000</a:t>
            </a:r>
            <a:r>
              <a:rPr lang="pl-PL" sz="1200" dirty="0">
                <a:solidFill>
                  <a:srgbClr val="6666FF"/>
                </a:solidFill>
                <a:latin typeface="Liberation Serif"/>
                <a:ea typeface="WenQuanYi Zen Hei Sharp"/>
                <a:cs typeface="Lohit Devanagari"/>
              </a:rPr>
              <a:t> </a:t>
            </a:r>
            <a:r>
              <a:rPr lang="pl-PL" sz="1200" dirty="0">
                <a:solidFill>
                  <a:srgbClr val="FFC000"/>
                </a:solidFill>
                <a:latin typeface="Liberation Serif"/>
                <a:ea typeface="WenQuanYi Zen Hei Sharp"/>
                <a:cs typeface="Lohit Devanagari"/>
              </a:rPr>
              <a:t>0000</a:t>
            </a:r>
            <a:r>
              <a:rPr lang="pl-PL" sz="1200" dirty="0">
                <a:solidFill>
                  <a:srgbClr val="6666FF"/>
                </a:solidFill>
                <a:latin typeface="Liberation Serif"/>
                <a:ea typeface="WenQuanYi Zen Hei Sharp"/>
                <a:cs typeface="Lohit Devanagari"/>
              </a:rPr>
              <a:t>0</a:t>
            </a:r>
            <a:r>
              <a:rPr lang="pl-PL" sz="1200" dirty="0">
                <a:latin typeface="Liberation Serif"/>
                <a:ea typeface="WenQuanYi Zen Hei Sharp"/>
                <a:cs typeface="Lohit Devanagari"/>
              </a:rPr>
              <a:t>100 | .... .... .... .... |</a:t>
            </a:r>
            <a:endParaRPr lang="en-GB" sz="1200" dirty="0">
              <a:latin typeface="Liberation Serif"/>
              <a:ea typeface="WenQuanYi Zen Hei Sharp"/>
              <a:cs typeface="Lohit Devanagari"/>
            </a:endParaRPr>
          </a:p>
          <a:p>
            <a:r>
              <a:rPr lang="pl-PL" sz="1200" dirty="0">
                <a:latin typeface="Liberation Serif"/>
                <a:ea typeface="WenQuanYi Zen Hei Sharp"/>
                <a:cs typeface="Lohit Devanagari"/>
              </a:rPr>
              <a:t> 272) 00000000 00000000 00000000 00000000 | .... .... .... .... |</a:t>
            </a:r>
            <a:endParaRPr lang="en-GB" sz="1200" dirty="0">
              <a:latin typeface="Liberation Serif"/>
              <a:ea typeface="WenQuanYi Zen Hei Sharp"/>
              <a:cs typeface="Lohit Devanagari"/>
            </a:endParaRPr>
          </a:p>
          <a:p>
            <a:r>
              <a:rPr lang="pl-PL" sz="1200" dirty="0">
                <a:latin typeface="Liberation Serif"/>
                <a:ea typeface="WenQuanYi Zen Hei Sharp"/>
                <a:cs typeface="Lohit Devanagari"/>
              </a:rPr>
              <a:t> 288) 00000000 00000000 00000000 00000000 | .... .... .... .... |</a:t>
            </a:r>
            <a:endParaRPr lang="en-GB" sz="1200" dirty="0">
              <a:latin typeface="Liberation Serif"/>
              <a:ea typeface="WenQuanYi Zen Hei Sharp"/>
              <a:cs typeface="Lohit Devanagari"/>
            </a:endParaRPr>
          </a:p>
          <a:p>
            <a:r>
              <a:rPr lang="pl-PL" sz="1200" dirty="0">
                <a:latin typeface="Liberation Serif"/>
                <a:ea typeface="WenQuanYi Zen Hei Sharp"/>
                <a:cs typeface="Lohit Devanagari"/>
              </a:rPr>
              <a:t> 304) 00000000 00000000 00000000 00000000 | .... .... .... .... |</a:t>
            </a:r>
            <a:endParaRPr lang="en-GB" sz="1200" dirty="0">
              <a:latin typeface="Liberation Serif"/>
              <a:ea typeface="WenQuanYi Zen Hei Sharp"/>
              <a:cs typeface="Lohit Devanagari"/>
            </a:endParaRPr>
          </a:p>
          <a:p>
            <a:r>
              <a:rPr lang="pl-PL" sz="1200" dirty="0">
                <a:latin typeface="Liberation Serif"/>
                <a:ea typeface="WenQuanYi Zen Hei Sharp"/>
                <a:cs typeface="Lohit Devanagari"/>
              </a:rPr>
              <a:t> 320) 00000000 00000000 00000000 02000000 | .... .... .... .... |</a:t>
            </a:r>
            <a:endParaRPr lang="en-GB" sz="1200" dirty="0">
              <a:latin typeface="Liberation Serif"/>
              <a:ea typeface="WenQuanYi Zen Hei Sharp"/>
              <a:cs typeface="Lohit Devanagari"/>
            </a:endParaRPr>
          </a:p>
          <a:p>
            <a:r>
              <a:rPr lang="pl-PL" sz="1200" dirty="0">
                <a:latin typeface="Liberation Serif"/>
                <a:ea typeface="WenQuanYi Zen Hei Sharp"/>
                <a:cs typeface="Lohit Devanagari"/>
              </a:rPr>
              <a:t>.</a:t>
            </a:r>
            <a:endParaRPr lang="en-GB" sz="1200" dirty="0">
              <a:latin typeface="Liberation Serif"/>
              <a:ea typeface="WenQuanYi Zen Hei Sharp"/>
              <a:cs typeface="Lohit Devanagari"/>
            </a:endParaRPr>
          </a:p>
          <a:p>
            <a:r>
              <a:rPr lang="pl-PL" sz="1200" dirty="0">
                <a:latin typeface="Liberation Serif"/>
                <a:ea typeface="WenQuanYi Zen Hei Sharp"/>
                <a:cs typeface="Lohit Devanagari"/>
              </a:rPr>
              <a:t>.</a:t>
            </a:r>
            <a:endParaRPr lang="en-GB" sz="1200" dirty="0">
              <a:latin typeface="Liberation Serif"/>
              <a:ea typeface="WenQuanYi Zen Hei Sharp"/>
              <a:cs typeface="Lohit Devanagari"/>
            </a:endParaRPr>
          </a:p>
          <a:p>
            <a:r>
              <a:rPr lang="pl-PL" sz="1200" dirty="0">
                <a:latin typeface="Liberation Serif"/>
                <a:ea typeface="WenQuanYi Zen Hei Sharp"/>
                <a:cs typeface="Lohit Devanagari"/>
              </a:rPr>
              <a:t>.</a:t>
            </a:r>
            <a:endParaRPr lang="en-GB" sz="1200" dirty="0">
              <a:latin typeface="Liberation Serif"/>
              <a:ea typeface="WenQuanYi Zen Hei Sharp"/>
              <a:cs typeface="Lohit Devanagari"/>
            </a:endParaRPr>
          </a:p>
          <a:p>
            <a:r>
              <a:rPr lang="pl-PL" sz="1200" dirty="0">
                <a:latin typeface="Liberation Serif"/>
                <a:ea typeface="WenQuanYi Zen Hei Sharp"/>
                <a:cs typeface="Lohit Devanagari"/>
              </a:rPr>
              <a:t> </a:t>
            </a:r>
            <a:endParaRPr lang="en-GB" sz="1200" dirty="0">
              <a:latin typeface="Liberation Serif"/>
              <a:ea typeface="WenQuanYi Zen Hei Sharp"/>
              <a:cs typeface="Lohit Devanagari"/>
            </a:endParaRPr>
          </a:p>
          <a:p>
            <a:r>
              <a:rPr lang="pl-PL" sz="1200" dirty="0">
                <a:latin typeface="Liberation Serif"/>
                <a:ea typeface="WenQuanYi Zen Hei Sharp"/>
                <a:cs typeface="Lohit Devanagari"/>
              </a:rPr>
              <a:t>8080) 00007f00 00000000 00000000 00000000 | .... .... .... .... |</a:t>
            </a:r>
            <a:endParaRPr lang="en-GB" sz="1200" dirty="0">
              <a:latin typeface="Liberation Serif"/>
              <a:ea typeface="WenQuanYi Zen Hei Sharp"/>
              <a:cs typeface="Lohit Devanagari"/>
            </a:endParaRPr>
          </a:p>
          <a:p>
            <a:r>
              <a:rPr lang="pl-PL" sz="1200" dirty="0">
                <a:latin typeface="Liberation Serif"/>
                <a:ea typeface="WenQuanYi Zen Hei Sharp"/>
                <a:cs typeface="Lohit Devanagari"/>
              </a:rPr>
              <a:t>8096) 00000000 00000000 00000000 00000000 | .... .... .... .... |</a:t>
            </a:r>
            <a:endParaRPr lang="en-GB" sz="1200" dirty="0">
              <a:latin typeface="Liberation Serif"/>
              <a:ea typeface="WenQuanYi Zen Hei Sharp"/>
              <a:cs typeface="Lohit Devanagari"/>
            </a:endParaRPr>
          </a:p>
          <a:p>
            <a:r>
              <a:rPr lang="pl-PL" sz="1200" dirty="0">
                <a:latin typeface="Liberation Serif"/>
                <a:ea typeface="WenQuanYi Zen Hei Sharp"/>
                <a:cs typeface="Lohit Devanagari"/>
              </a:rPr>
              <a:t>8112) 00000000 00000000 00000000 00000000 | .... .... .... .... |</a:t>
            </a:r>
            <a:endParaRPr lang="en-GB" sz="1200" dirty="0">
              <a:latin typeface="Liberation Serif"/>
              <a:ea typeface="WenQuanYi Zen Hei Sharp"/>
              <a:cs typeface="Lohit Devanagari"/>
            </a:endParaRPr>
          </a:p>
          <a:p>
            <a:r>
              <a:rPr lang="pl-PL" sz="1200" dirty="0">
                <a:latin typeface="Liberation Serif"/>
                <a:ea typeface="WenQuanYi Zen Hei Sharp"/>
                <a:cs typeface="Lohit Devanagari"/>
              </a:rPr>
              <a:t>8128) 00000000 00000000 00000000 00000000 | .... .... .... .... |</a:t>
            </a:r>
            <a:endParaRPr lang="en-GB" sz="1200" dirty="0">
              <a:latin typeface="Liberation Serif"/>
              <a:ea typeface="WenQuanYi Zen Hei Sharp"/>
              <a:cs typeface="Lohit Devanagari"/>
            </a:endParaRPr>
          </a:p>
          <a:p>
            <a:r>
              <a:rPr lang="pl-PL" sz="1200" dirty="0">
                <a:latin typeface="Liberation Serif"/>
                <a:ea typeface="WenQuanYi Zen Hei Sharp"/>
                <a:cs typeface="Lohit Devanagari"/>
              </a:rPr>
              <a:t>8144) 00000009 41505a0b aabb0fa0 8000001e | .... .ZPA .... .... |</a:t>
            </a:r>
            <a:endParaRPr lang="en-GB" sz="1200" dirty="0">
              <a:effectLst/>
              <a:latin typeface="Liberation Serif"/>
              <a:ea typeface="WenQuanYi Zen Hei Sharp"/>
              <a:cs typeface="Lohit Devanagari"/>
            </a:endParaRPr>
          </a:p>
        </p:txBody>
      </p:sp>
      <p:sp>
        <p:nvSpPr>
          <p:cNvPr id="10" name="TextBox 7"/>
          <p:cNvSpPr txBox="1"/>
          <p:nvPr/>
        </p:nvSpPr>
        <p:spPr>
          <a:xfrm>
            <a:off x="5724128" y="3330685"/>
            <a:ext cx="1966970" cy="40011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63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l-PL" sz="2000" dirty="0" smtClean="0"/>
              <a:t>80</a:t>
            </a:r>
            <a:r>
              <a:rPr lang="pl-PL" sz="2000" baseline="-25000" dirty="0" smtClean="0"/>
              <a:t>HEX</a:t>
            </a:r>
            <a:r>
              <a:rPr lang="pl-PL" sz="2000" dirty="0" smtClean="0"/>
              <a:t>=128</a:t>
            </a:r>
            <a:r>
              <a:rPr lang="pl-PL" sz="2000" baseline="-25000" dirty="0" smtClean="0"/>
              <a:t>DEC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0727315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77B67-35BA-44FE-8E87-44DFBD3822A1}" type="datetime1">
              <a:rPr lang="en-GB" smtClean="0"/>
              <a:t>13/12/2017</a:t>
            </a:fld>
            <a:endParaRPr lang="en-GB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Marek Gruchala on behalf of CMS GEM collaboration</a:t>
            </a:r>
            <a:endParaRPr lang="en-GB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7DE8A-21C6-4F3E-8C5E-2746E01A2C24}" type="slidenum">
              <a:rPr lang="en-GB" smtClean="0"/>
              <a:t>11</a:t>
            </a:fld>
            <a:endParaRPr lang="en-GB"/>
          </a:p>
        </p:txBody>
      </p:sp>
      <p:sp>
        <p:nvSpPr>
          <p:cNvPr id="6" name="Tytuł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Hardware </a:t>
            </a:r>
            <a:r>
              <a:rPr lang="pl-PL" dirty="0" err="1" smtClean="0"/>
              <a:t>issues</a:t>
            </a:r>
            <a:endParaRPr lang="pl-PL" dirty="0"/>
          </a:p>
        </p:txBody>
      </p:sp>
      <p:sp>
        <p:nvSpPr>
          <p:cNvPr id="7" name="TextBox 6"/>
          <p:cNvSpPr txBox="1"/>
          <p:nvPr/>
        </p:nvSpPr>
        <p:spPr>
          <a:xfrm>
            <a:off x="1929495" y="893515"/>
            <a:ext cx="5615390" cy="70788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63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l-PL" sz="4000" dirty="0" err="1" smtClean="0"/>
              <a:t>Capacitors</a:t>
            </a:r>
            <a:r>
              <a:rPr lang="pl-PL" sz="4000" dirty="0" smtClean="0"/>
              <a:t>?</a:t>
            </a:r>
            <a:endParaRPr lang="en-GB" sz="4000" dirty="0"/>
          </a:p>
        </p:txBody>
      </p:sp>
      <p:pic>
        <p:nvPicPr>
          <p:cNvPr id="9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746" y="1916832"/>
            <a:ext cx="5846054" cy="4384541"/>
          </a:xfrm>
          <a:prstGeom prst="rect">
            <a:avLst/>
          </a:prstGeom>
        </p:spPr>
      </p:pic>
      <p:sp>
        <p:nvSpPr>
          <p:cNvPr id="10" name="Rectangle 7"/>
          <p:cNvSpPr/>
          <p:nvPr/>
        </p:nvSpPr>
        <p:spPr>
          <a:xfrm>
            <a:off x="2051720" y="3429000"/>
            <a:ext cx="194121" cy="32774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8"/>
          <p:cNvSpPr/>
          <p:nvPr/>
        </p:nvSpPr>
        <p:spPr>
          <a:xfrm>
            <a:off x="3563888" y="4666054"/>
            <a:ext cx="258829" cy="13109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2" name="Tabela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869138"/>
              </p:ext>
            </p:extLst>
          </p:nvPr>
        </p:nvGraphicFramePr>
        <p:xfrm>
          <a:off x="6251122" y="1916832"/>
          <a:ext cx="2543944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4394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RESULT</a:t>
                      </a:r>
                      <a:endParaRPr lang="pl-P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No change</a:t>
                      </a:r>
                      <a:endParaRPr lang="pl-PL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pole tekstowe 12"/>
          <p:cNvSpPr txBox="1"/>
          <p:nvPr/>
        </p:nvSpPr>
        <p:spPr>
          <a:xfrm>
            <a:off x="6251122" y="3140968"/>
            <a:ext cx="2641358" cy="255454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63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l-PL" sz="2000" dirty="0" smtClean="0"/>
              <a:t>Capacitors: C141, C142, C187 and C188 replaced from the nominal 33pV capacitance to 18 pF one. (company instruction)</a:t>
            </a:r>
          </a:p>
        </p:txBody>
      </p:sp>
      <p:cxnSp>
        <p:nvCxnSpPr>
          <p:cNvPr id="8" name="Straight Arrow Connector 7"/>
          <p:cNvCxnSpPr>
            <a:stCxn id="13" idx="1"/>
          </p:cNvCxnSpPr>
          <p:nvPr/>
        </p:nvCxnSpPr>
        <p:spPr>
          <a:xfrm flipH="1">
            <a:off x="3822717" y="4418241"/>
            <a:ext cx="2428405" cy="24781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13" idx="1"/>
          </p:cNvCxnSpPr>
          <p:nvPr/>
        </p:nvCxnSpPr>
        <p:spPr>
          <a:xfrm flipH="1" flipV="1">
            <a:off x="2245841" y="3573016"/>
            <a:ext cx="4005281" cy="84522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94060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80729"/>
            <a:ext cx="8229600" cy="1584176"/>
          </a:xfrm>
        </p:spPr>
        <p:txBody>
          <a:bodyPr>
            <a:normAutofit fontScale="85000" lnSpcReduction="20000"/>
          </a:bodyPr>
          <a:lstStyle/>
          <a:p>
            <a:r>
              <a:rPr lang="pl-PL" dirty="0" smtClean="0"/>
              <a:t>After successfull replacing the capacitors ADC scan performed again.</a:t>
            </a:r>
          </a:p>
          <a:p>
            <a:r>
              <a:rPr lang="pl-PL" dirty="0" smtClean="0"/>
              <a:t>Only The FEC with changed capacitors was in use.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209069"/>
          </a:xfrm>
        </p:spPr>
        <p:txBody>
          <a:bodyPr/>
          <a:lstStyle/>
          <a:p>
            <a:fld id="{DBD77B67-35BA-44FE-8E87-44DFBD3822A1}" type="datetime1">
              <a:rPr lang="en-GB" smtClean="0"/>
              <a:t>13/12/2017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209069"/>
          </a:xfrm>
        </p:spPr>
        <p:txBody>
          <a:bodyPr/>
          <a:lstStyle/>
          <a:p>
            <a:r>
              <a:rPr lang="en-GB" smtClean="0"/>
              <a:t>Marek Gruchala on behalf of CMS GEM collaboration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209069"/>
          </a:xfrm>
        </p:spPr>
        <p:txBody>
          <a:bodyPr/>
          <a:lstStyle/>
          <a:p>
            <a:fld id="{5A67DE8A-21C6-4F3E-8C5E-2746E01A2C24}" type="slidenum">
              <a:rPr lang="en-GB" smtClean="0"/>
              <a:t>12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259632" y="116632"/>
            <a:ext cx="6263462" cy="444841"/>
          </a:xfrm>
        </p:spPr>
        <p:txBody>
          <a:bodyPr/>
          <a:lstStyle/>
          <a:p>
            <a:r>
              <a:rPr lang="pl-PL" dirty="0" smtClean="0"/>
              <a:t>Hardware </a:t>
            </a:r>
            <a:r>
              <a:rPr lang="pl-PL" dirty="0" err="1" smtClean="0"/>
              <a:t>issues</a:t>
            </a:r>
            <a:r>
              <a:rPr lang="pl-PL" dirty="0" smtClean="0"/>
              <a:t> –cap. </a:t>
            </a:r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7921233"/>
              </p:ext>
            </p:extLst>
          </p:nvPr>
        </p:nvGraphicFramePr>
        <p:xfrm>
          <a:off x="1427094" y="2420888"/>
          <a:ext cx="7259706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96834"/>
                <a:gridCol w="476287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FEC mask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Result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0x001 - 0x00FF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rgbClr val="00B050"/>
                          </a:solidFill>
                        </a:rPr>
                        <a:t>Correct data</a:t>
                      </a:r>
                      <a:endParaRPr lang="en-GB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0x03FF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rgbClr val="FF0000"/>
                          </a:solidFill>
                        </a:rPr>
                        <a:t>ZEROS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0x0FFF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 smtClean="0">
                          <a:solidFill>
                            <a:srgbClr val="FF0000"/>
                          </a:solidFill>
                        </a:rPr>
                        <a:t>ZEROS</a:t>
                      </a:r>
                      <a:endParaRPr lang="en-GB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0x3FFF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 smtClean="0">
                          <a:solidFill>
                            <a:srgbClr val="FF0000"/>
                          </a:solidFill>
                        </a:rPr>
                        <a:t>ZEROS</a:t>
                      </a:r>
                      <a:endParaRPr lang="en-GB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0xFFFF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 smtClean="0">
                          <a:solidFill>
                            <a:srgbClr val="FF0000"/>
                          </a:solidFill>
                        </a:rPr>
                        <a:t>ZEROS</a:t>
                      </a:r>
                      <a:endParaRPr lang="en-GB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0xF3FF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 smtClean="0">
                          <a:solidFill>
                            <a:srgbClr val="FF0000"/>
                          </a:solidFill>
                        </a:rPr>
                        <a:t>ZEROS</a:t>
                      </a:r>
                      <a:endParaRPr lang="en-GB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0xC0FF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rgbClr val="FF0000"/>
                          </a:solidFill>
                        </a:rPr>
                        <a:t>CACA....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0x3CFF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rgbClr val="FF0000"/>
                          </a:solidFill>
                        </a:rPr>
                        <a:t>ZEROS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0xF0FF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rgbClr val="FF0000"/>
                          </a:solidFill>
                        </a:rPr>
                        <a:t>ZEROS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4584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77B67-35BA-44FE-8E87-44DFBD3822A1}" type="datetime1">
              <a:rPr lang="en-GB" smtClean="0"/>
              <a:t>13/12/2017</a:t>
            </a:fld>
            <a:endParaRPr lang="en-GB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Marek Gruchala on behalf of CMS GEM collaboration</a:t>
            </a:r>
            <a:endParaRPr lang="en-GB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7DE8A-21C6-4F3E-8C5E-2746E01A2C24}" type="slidenum">
              <a:rPr lang="en-GB" smtClean="0"/>
              <a:t>13</a:t>
            </a:fld>
            <a:endParaRPr lang="en-GB"/>
          </a:p>
        </p:txBody>
      </p:sp>
      <p:sp>
        <p:nvSpPr>
          <p:cNvPr id="6" name="Tytuł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Test </a:t>
            </a:r>
            <a:r>
              <a:rPr lang="pl-PL" dirty="0" err="1" smtClean="0"/>
              <a:t>result</a:t>
            </a:r>
            <a:r>
              <a:rPr lang="pl-PL" dirty="0" smtClean="0"/>
              <a:t> </a:t>
            </a:r>
            <a:r>
              <a:rPr lang="pl-PL" dirty="0" err="1" smtClean="0"/>
              <a:t>summary</a:t>
            </a:r>
            <a:endParaRPr lang="pl-PL" dirty="0"/>
          </a:p>
        </p:txBody>
      </p:sp>
      <p:graphicFrame>
        <p:nvGraphicFramePr>
          <p:cNvPr id="7" name="Tabe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4821354"/>
              </p:ext>
            </p:extLst>
          </p:nvPr>
        </p:nvGraphicFramePr>
        <p:xfrm>
          <a:off x="457200" y="1397000"/>
          <a:ext cx="8229600" cy="24665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5816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Action</a:t>
                      </a:r>
                      <a:endParaRPr lang="pl-PL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FEC v1.3</a:t>
                      </a:r>
                      <a:endParaRPr lang="pl-P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FEC v6</a:t>
                      </a:r>
                      <a:endParaRPr lang="pl-P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  <a:tr h="370557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 smtClean="0"/>
                        <a:t>nonZS</a:t>
                      </a:r>
                      <a:r>
                        <a:rPr lang="pl-PL" baseline="0" dirty="0" smtClean="0"/>
                        <a:t> </a:t>
                      </a:r>
                      <a:r>
                        <a:rPr lang="pl-PL" baseline="0" dirty="0" err="1" smtClean="0"/>
                        <a:t>firmware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ZS </a:t>
                      </a:r>
                      <a:r>
                        <a:rPr lang="pl-PL" dirty="0" err="1" smtClean="0"/>
                        <a:t>firmware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 smtClean="0"/>
                        <a:t>nonZS</a:t>
                      </a:r>
                      <a:r>
                        <a:rPr lang="pl-PL" baseline="0" dirty="0" smtClean="0"/>
                        <a:t> </a:t>
                      </a:r>
                      <a:r>
                        <a:rPr lang="pl-PL" baseline="0" dirty="0" err="1" smtClean="0"/>
                        <a:t>firmware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ZS </a:t>
                      </a:r>
                      <a:r>
                        <a:rPr lang="pl-PL" dirty="0" err="1" smtClean="0"/>
                        <a:t>firmware</a:t>
                      </a:r>
                      <a:endParaRPr lang="pl-PL" dirty="0"/>
                    </a:p>
                  </a:txBody>
                  <a:tcPr/>
                </a:tc>
              </a:tr>
              <a:tr h="725339">
                <a:tc>
                  <a:txBody>
                    <a:bodyPr/>
                    <a:lstStyle/>
                    <a:p>
                      <a:pPr algn="ctr"/>
                      <a:r>
                        <a:rPr lang="pl-PL" dirty="0" err="1" smtClean="0"/>
                        <a:t>FECs</a:t>
                      </a:r>
                      <a:r>
                        <a:rPr lang="pl-PL" baseline="0" dirty="0" smtClean="0"/>
                        <a:t> off the </a:t>
                      </a:r>
                      <a:r>
                        <a:rPr lang="pl-PL" baseline="0" dirty="0" err="1" smtClean="0"/>
                        <a:t>box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  <a:tr h="725339">
                <a:tc>
                  <a:txBody>
                    <a:bodyPr/>
                    <a:lstStyle/>
                    <a:p>
                      <a:pPr algn="ctr"/>
                      <a:r>
                        <a:rPr lang="pl-PL" dirty="0" err="1" smtClean="0"/>
                        <a:t>Capacitor</a:t>
                      </a:r>
                      <a:r>
                        <a:rPr lang="pl-PL" baseline="0" dirty="0" smtClean="0"/>
                        <a:t> exchange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X</a:t>
                      </a:r>
                      <a:endParaRPr lang="pl-P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X</a:t>
                      </a:r>
                      <a:endParaRPr lang="pl-P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Oval 8"/>
          <p:cNvSpPr/>
          <p:nvPr/>
        </p:nvSpPr>
        <p:spPr>
          <a:xfrm>
            <a:off x="2621230" y="2564904"/>
            <a:ext cx="396661" cy="400221"/>
          </a:xfrm>
          <a:prstGeom prst="ellipse">
            <a:avLst/>
          </a:prstGeom>
          <a:solidFill>
            <a:srgbClr val="00B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4373669" y="2564903"/>
            <a:ext cx="396661" cy="400221"/>
          </a:xfrm>
          <a:prstGeom prst="ellipse">
            <a:avLst/>
          </a:prstGeom>
          <a:solidFill>
            <a:srgbClr val="00B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8"/>
          <p:cNvSpPr/>
          <p:nvPr/>
        </p:nvSpPr>
        <p:spPr>
          <a:xfrm>
            <a:off x="6019800" y="2564903"/>
            <a:ext cx="396661" cy="400221"/>
          </a:xfrm>
          <a:prstGeom prst="ellipse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8"/>
          <p:cNvSpPr/>
          <p:nvPr/>
        </p:nvSpPr>
        <p:spPr>
          <a:xfrm>
            <a:off x="7608212" y="2564902"/>
            <a:ext cx="396661" cy="400221"/>
          </a:xfrm>
          <a:prstGeom prst="ellipse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8"/>
          <p:cNvSpPr/>
          <p:nvPr/>
        </p:nvSpPr>
        <p:spPr>
          <a:xfrm>
            <a:off x="6043451" y="3268498"/>
            <a:ext cx="396661" cy="400221"/>
          </a:xfrm>
          <a:prstGeom prst="ellipse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8"/>
          <p:cNvSpPr/>
          <p:nvPr/>
        </p:nvSpPr>
        <p:spPr>
          <a:xfrm>
            <a:off x="7635661" y="3302120"/>
            <a:ext cx="396661" cy="400221"/>
          </a:xfrm>
          <a:prstGeom prst="ellipse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pole tekstowe 13"/>
          <p:cNvSpPr txBox="1"/>
          <p:nvPr/>
        </p:nvSpPr>
        <p:spPr>
          <a:xfrm>
            <a:off x="827584" y="4437112"/>
            <a:ext cx="504056" cy="400110"/>
          </a:xfrm>
          <a:prstGeom prst="rect">
            <a:avLst/>
          </a:prstGeom>
          <a:noFill/>
          <a:ln w="63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l-PL" sz="2000" dirty="0" smtClean="0"/>
              <a:t>X</a:t>
            </a:r>
            <a:endParaRPr lang="pl-PL" sz="2000" dirty="0"/>
          </a:p>
        </p:txBody>
      </p:sp>
      <p:sp>
        <p:nvSpPr>
          <p:cNvPr id="15" name="pole tekstowe 14"/>
          <p:cNvSpPr txBox="1"/>
          <p:nvPr/>
        </p:nvSpPr>
        <p:spPr>
          <a:xfrm>
            <a:off x="1619672" y="4314001"/>
            <a:ext cx="6624736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63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l-PL" dirty="0" smtClean="0"/>
              <a:t>No </a:t>
            </a:r>
            <a:r>
              <a:rPr lang="pl-PL" dirty="0" err="1" smtClean="0"/>
              <a:t>action</a:t>
            </a:r>
            <a:r>
              <a:rPr lang="pl-PL" dirty="0" smtClean="0"/>
              <a:t> </a:t>
            </a:r>
            <a:r>
              <a:rPr lang="pl-PL" dirty="0" err="1" smtClean="0"/>
              <a:t>performed</a:t>
            </a:r>
            <a:r>
              <a:rPr lang="pl-PL" dirty="0" smtClean="0"/>
              <a:t>, </a:t>
            </a:r>
            <a:r>
              <a:rPr lang="pl-PL" dirty="0" err="1" smtClean="0"/>
              <a:t>modification</a:t>
            </a:r>
            <a:r>
              <a:rPr lang="pl-PL" dirty="0"/>
              <a:t> not </a:t>
            </a:r>
            <a:r>
              <a:rPr lang="pl-PL" dirty="0" err="1"/>
              <a:t>applicable</a:t>
            </a:r>
            <a:r>
              <a:rPr lang="pl-PL" dirty="0"/>
              <a:t> to </a:t>
            </a:r>
            <a:r>
              <a:rPr lang="pl-PL" dirty="0" smtClean="0"/>
              <a:t>the </a:t>
            </a:r>
            <a:r>
              <a:rPr lang="pl-PL" dirty="0" err="1" smtClean="0"/>
              <a:t>listed</a:t>
            </a:r>
            <a:r>
              <a:rPr lang="pl-PL" dirty="0" smtClean="0"/>
              <a:t> </a:t>
            </a:r>
            <a:r>
              <a:rPr lang="pl-PL" dirty="0" err="1" smtClean="0"/>
              <a:t>card</a:t>
            </a:r>
            <a:r>
              <a:rPr lang="pl-PL" dirty="0" smtClean="0"/>
              <a:t>.  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342087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77B67-35BA-44FE-8E87-44DFBD3822A1}" type="datetime1">
              <a:rPr lang="en-GB" smtClean="0"/>
              <a:t>13/12/2017</a:t>
            </a:fld>
            <a:endParaRPr lang="en-GB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Marek Gruchala on behalf of CMS GEM collaboration</a:t>
            </a:r>
            <a:endParaRPr lang="en-GB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7DE8A-21C6-4F3E-8C5E-2746E01A2C24}" type="slidenum">
              <a:rPr lang="en-GB" smtClean="0"/>
              <a:t>14</a:t>
            </a:fld>
            <a:endParaRPr lang="en-GB"/>
          </a:p>
        </p:txBody>
      </p:sp>
      <p:sp>
        <p:nvSpPr>
          <p:cNvPr id="6" name="Tytuł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Hardware </a:t>
            </a:r>
            <a:r>
              <a:rPr lang="pl-PL" dirty="0" err="1" smtClean="0"/>
              <a:t>issues</a:t>
            </a:r>
            <a:endParaRPr lang="pl-PL" dirty="0"/>
          </a:p>
        </p:txBody>
      </p:sp>
      <p:sp>
        <p:nvSpPr>
          <p:cNvPr id="8" name="TextBox 6"/>
          <p:cNvSpPr txBox="1"/>
          <p:nvPr/>
        </p:nvSpPr>
        <p:spPr>
          <a:xfrm>
            <a:off x="1929495" y="893515"/>
            <a:ext cx="5615390" cy="70788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63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l-PL" sz="4000" dirty="0" err="1" smtClean="0"/>
              <a:t>Resistors</a:t>
            </a:r>
            <a:r>
              <a:rPr lang="pl-PL" sz="4000" dirty="0" smtClean="0"/>
              <a:t>?</a:t>
            </a:r>
            <a:endParaRPr lang="en-GB" sz="4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436" y="1672447"/>
            <a:ext cx="3488117" cy="4423304"/>
          </a:xfrm>
          <a:prstGeom prst="rect">
            <a:avLst/>
          </a:prstGeom>
        </p:spPr>
      </p:pic>
      <p:sp>
        <p:nvSpPr>
          <p:cNvPr id="15" name="pole tekstowe 12"/>
          <p:cNvSpPr txBox="1"/>
          <p:nvPr/>
        </p:nvSpPr>
        <p:spPr>
          <a:xfrm>
            <a:off x="2195736" y="4653136"/>
            <a:ext cx="2641358" cy="120032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63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l-PL" sz="2400" dirty="0" smtClean="0"/>
              <a:t>Resistors: R90, R92 – added 0 Ohm resistors</a:t>
            </a: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3912954"/>
              </p:ext>
            </p:extLst>
          </p:nvPr>
        </p:nvGraphicFramePr>
        <p:xfrm>
          <a:off x="3851920" y="1691416"/>
          <a:ext cx="5099248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9924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Change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Two</a:t>
                      </a:r>
                      <a:r>
                        <a:rPr lang="pl-PL" sz="1800" b="0" i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0 ohm resistors increase FPGA core voltage by 50 mV.</a:t>
                      </a:r>
                      <a:r>
                        <a:rPr lang="en-GB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6523973"/>
              </p:ext>
            </p:extLst>
          </p:nvPr>
        </p:nvGraphicFramePr>
        <p:xfrm>
          <a:off x="3851920" y="2941136"/>
          <a:ext cx="5099248" cy="155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99248"/>
              </a:tblGrid>
              <a:tr h="1390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Result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pl-PL" dirty="0" smtClean="0"/>
                        <a:t>Proper initialization of the second ADC</a:t>
                      </a:r>
                      <a:r>
                        <a:rPr lang="pl-PL" baseline="0" dirty="0" smtClean="0"/>
                        <a:t> unit.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pl-PL" baseline="0" dirty="0" smtClean="0"/>
                        <a:t>No problem in the data observed.</a:t>
                      </a:r>
                      <a:endParaRPr lang="pl-PL" dirty="0" smtClean="0"/>
                    </a:p>
                    <a:p>
                      <a:pPr algn="ctr"/>
                      <a:r>
                        <a:rPr lang="pl-PL" dirty="0" smtClean="0"/>
                        <a:t>Success?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47611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77B67-35BA-44FE-8E87-44DFBD3822A1}" type="datetime1">
              <a:rPr lang="en-GB" smtClean="0"/>
              <a:t>13/12/2017</a:t>
            </a:fld>
            <a:endParaRPr lang="en-GB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Marek Gruchala on behalf of CMS GEM collaboration</a:t>
            </a:r>
            <a:endParaRPr lang="en-GB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7DE8A-21C6-4F3E-8C5E-2746E01A2C24}" type="slidenum">
              <a:rPr lang="en-GB" smtClean="0"/>
              <a:t>15</a:t>
            </a:fld>
            <a:endParaRPr lang="en-GB"/>
          </a:p>
        </p:txBody>
      </p:sp>
      <p:sp>
        <p:nvSpPr>
          <p:cNvPr id="6" name="Tytuł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Test </a:t>
            </a:r>
            <a:r>
              <a:rPr lang="pl-PL" dirty="0" err="1" smtClean="0"/>
              <a:t>results</a:t>
            </a:r>
            <a:r>
              <a:rPr lang="pl-PL" dirty="0" smtClean="0"/>
              <a:t> </a:t>
            </a:r>
            <a:r>
              <a:rPr lang="pl-PL" dirty="0" err="1" smtClean="0"/>
              <a:t>summary</a:t>
            </a:r>
            <a:endParaRPr lang="pl-PL" dirty="0"/>
          </a:p>
        </p:txBody>
      </p:sp>
      <p:graphicFrame>
        <p:nvGraphicFramePr>
          <p:cNvPr id="8" name="Tabe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7447169"/>
              </p:ext>
            </p:extLst>
          </p:nvPr>
        </p:nvGraphicFramePr>
        <p:xfrm>
          <a:off x="457200" y="1397000"/>
          <a:ext cx="8229600" cy="39172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5816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Action</a:t>
                      </a:r>
                      <a:endParaRPr lang="pl-PL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FEC v1.3</a:t>
                      </a:r>
                      <a:endParaRPr lang="pl-P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FEC v6</a:t>
                      </a:r>
                      <a:endParaRPr lang="pl-P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  <a:tr h="370557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 smtClean="0"/>
                        <a:t>nonZS</a:t>
                      </a:r>
                      <a:r>
                        <a:rPr lang="pl-PL" baseline="0" dirty="0" smtClean="0"/>
                        <a:t> </a:t>
                      </a:r>
                      <a:r>
                        <a:rPr lang="pl-PL" baseline="0" dirty="0" err="1" smtClean="0"/>
                        <a:t>firmware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ZS </a:t>
                      </a:r>
                      <a:r>
                        <a:rPr lang="pl-PL" dirty="0" err="1" smtClean="0"/>
                        <a:t>firmware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 smtClean="0"/>
                        <a:t>nonZS</a:t>
                      </a:r>
                      <a:r>
                        <a:rPr lang="pl-PL" baseline="0" dirty="0" smtClean="0"/>
                        <a:t> </a:t>
                      </a:r>
                      <a:r>
                        <a:rPr lang="pl-PL" baseline="0" dirty="0" err="1" smtClean="0"/>
                        <a:t>firmware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ZS </a:t>
                      </a:r>
                      <a:r>
                        <a:rPr lang="pl-PL" dirty="0" err="1" smtClean="0"/>
                        <a:t>firmware</a:t>
                      </a:r>
                      <a:endParaRPr lang="pl-PL" dirty="0"/>
                    </a:p>
                  </a:txBody>
                  <a:tcPr/>
                </a:tc>
              </a:tr>
              <a:tr h="725339">
                <a:tc>
                  <a:txBody>
                    <a:bodyPr/>
                    <a:lstStyle/>
                    <a:p>
                      <a:pPr algn="ctr"/>
                      <a:r>
                        <a:rPr lang="pl-PL" dirty="0" err="1" smtClean="0"/>
                        <a:t>FECs</a:t>
                      </a:r>
                      <a:r>
                        <a:rPr lang="pl-PL" baseline="0" dirty="0" smtClean="0"/>
                        <a:t> off the </a:t>
                      </a:r>
                      <a:r>
                        <a:rPr lang="pl-PL" baseline="0" dirty="0" err="1" smtClean="0"/>
                        <a:t>box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  <a:tr h="725339">
                <a:tc>
                  <a:txBody>
                    <a:bodyPr/>
                    <a:lstStyle/>
                    <a:p>
                      <a:pPr algn="ctr"/>
                      <a:r>
                        <a:rPr lang="pl-PL" dirty="0" err="1" smtClean="0"/>
                        <a:t>Capacitor</a:t>
                      </a:r>
                      <a:r>
                        <a:rPr lang="pl-PL" baseline="0" dirty="0" smtClean="0"/>
                        <a:t> exchange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X</a:t>
                      </a:r>
                      <a:endParaRPr lang="pl-P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X</a:t>
                      </a:r>
                      <a:endParaRPr lang="pl-P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  <a:tr h="725339">
                <a:tc gridSpan="3">
                  <a:txBody>
                    <a:bodyPr/>
                    <a:lstStyle/>
                    <a:p>
                      <a:pPr algn="ctr"/>
                      <a:endParaRPr lang="pl-P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pl-PL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pl-P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l-PL" dirty="0" err="1" smtClean="0"/>
                        <a:t>Old</a:t>
                      </a:r>
                      <a:r>
                        <a:rPr lang="pl-PL" dirty="0" smtClean="0"/>
                        <a:t> </a:t>
                      </a:r>
                      <a:r>
                        <a:rPr lang="pl-PL" dirty="0" err="1" smtClean="0"/>
                        <a:t>capacitors</a:t>
                      </a:r>
                      <a:r>
                        <a:rPr lang="pl-PL" dirty="0" smtClean="0"/>
                        <a:t>.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 smtClean="0"/>
                        <a:t>Old</a:t>
                      </a:r>
                      <a:r>
                        <a:rPr lang="pl-PL" dirty="0" smtClean="0"/>
                        <a:t> </a:t>
                      </a:r>
                      <a:r>
                        <a:rPr lang="pl-PL" dirty="0" err="1" smtClean="0"/>
                        <a:t>capacitors</a:t>
                      </a:r>
                      <a:r>
                        <a:rPr lang="pl-PL" dirty="0" smtClean="0"/>
                        <a:t>.</a:t>
                      </a:r>
                      <a:endParaRPr lang="pl-PL" dirty="0"/>
                    </a:p>
                  </a:txBody>
                  <a:tcPr/>
                </a:tc>
              </a:tr>
              <a:tr h="725339">
                <a:tc>
                  <a:txBody>
                    <a:bodyPr/>
                    <a:lstStyle/>
                    <a:p>
                      <a:pPr algn="ctr"/>
                      <a:r>
                        <a:rPr lang="pl-PL" dirty="0" err="1" smtClean="0"/>
                        <a:t>Resistors</a:t>
                      </a:r>
                      <a:r>
                        <a:rPr lang="pl-PL" baseline="0" dirty="0" smtClean="0"/>
                        <a:t> </a:t>
                      </a:r>
                      <a:r>
                        <a:rPr lang="pl-PL" baseline="0" dirty="0" err="1" smtClean="0"/>
                        <a:t>aded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X</a:t>
                      </a:r>
                      <a:endParaRPr lang="pl-P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X</a:t>
                      </a:r>
                      <a:endParaRPr lang="pl-P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Oval 8"/>
          <p:cNvSpPr/>
          <p:nvPr/>
        </p:nvSpPr>
        <p:spPr>
          <a:xfrm>
            <a:off x="2621230" y="2564904"/>
            <a:ext cx="396661" cy="400221"/>
          </a:xfrm>
          <a:prstGeom prst="ellipse">
            <a:avLst/>
          </a:prstGeom>
          <a:solidFill>
            <a:srgbClr val="00B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8"/>
          <p:cNvSpPr/>
          <p:nvPr/>
        </p:nvSpPr>
        <p:spPr>
          <a:xfrm>
            <a:off x="4373669" y="2564903"/>
            <a:ext cx="396661" cy="400221"/>
          </a:xfrm>
          <a:prstGeom prst="ellipse">
            <a:avLst/>
          </a:prstGeom>
          <a:solidFill>
            <a:srgbClr val="00B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8"/>
          <p:cNvSpPr/>
          <p:nvPr/>
        </p:nvSpPr>
        <p:spPr>
          <a:xfrm>
            <a:off x="6019800" y="2564903"/>
            <a:ext cx="396661" cy="400221"/>
          </a:xfrm>
          <a:prstGeom prst="ellipse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8"/>
          <p:cNvSpPr/>
          <p:nvPr/>
        </p:nvSpPr>
        <p:spPr>
          <a:xfrm>
            <a:off x="7608212" y="2564902"/>
            <a:ext cx="396661" cy="400221"/>
          </a:xfrm>
          <a:prstGeom prst="ellipse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8"/>
          <p:cNvSpPr/>
          <p:nvPr/>
        </p:nvSpPr>
        <p:spPr>
          <a:xfrm>
            <a:off x="6043451" y="3268498"/>
            <a:ext cx="396661" cy="400221"/>
          </a:xfrm>
          <a:prstGeom prst="ellipse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8"/>
          <p:cNvSpPr/>
          <p:nvPr/>
        </p:nvSpPr>
        <p:spPr>
          <a:xfrm>
            <a:off x="7635661" y="3302120"/>
            <a:ext cx="396661" cy="400221"/>
          </a:xfrm>
          <a:prstGeom prst="ellipse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8"/>
          <p:cNvSpPr/>
          <p:nvPr/>
        </p:nvSpPr>
        <p:spPr>
          <a:xfrm>
            <a:off x="6109501" y="4706744"/>
            <a:ext cx="396661" cy="400221"/>
          </a:xfrm>
          <a:prstGeom prst="ellipse">
            <a:avLst/>
          </a:prstGeom>
          <a:solidFill>
            <a:srgbClr val="00B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8"/>
          <p:cNvSpPr/>
          <p:nvPr/>
        </p:nvSpPr>
        <p:spPr>
          <a:xfrm>
            <a:off x="7623662" y="4692239"/>
            <a:ext cx="396661" cy="400221"/>
          </a:xfrm>
          <a:prstGeom prst="ellipse">
            <a:avLst/>
          </a:prstGeom>
          <a:solidFill>
            <a:srgbClr val="00B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pole tekstowe 16"/>
          <p:cNvSpPr txBox="1"/>
          <p:nvPr/>
        </p:nvSpPr>
        <p:spPr>
          <a:xfrm>
            <a:off x="6019800" y="4737633"/>
            <a:ext cx="576064" cy="369332"/>
          </a:xfrm>
          <a:prstGeom prst="rect">
            <a:avLst/>
          </a:prstGeom>
          <a:noFill/>
          <a:ln w="63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l-PL" dirty="0" smtClean="0"/>
              <a:t>?</a:t>
            </a:r>
            <a:endParaRPr lang="pl-PL" dirty="0"/>
          </a:p>
        </p:txBody>
      </p:sp>
      <p:sp>
        <p:nvSpPr>
          <p:cNvPr id="18" name="pole tekstowe 17"/>
          <p:cNvSpPr txBox="1"/>
          <p:nvPr/>
        </p:nvSpPr>
        <p:spPr>
          <a:xfrm>
            <a:off x="7523094" y="4692239"/>
            <a:ext cx="576064" cy="369332"/>
          </a:xfrm>
          <a:prstGeom prst="rect">
            <a:avLst/>
          </a:prstGeom>
          <a:noFill/>
          <a:ln w="63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l-PL" dirty="0" smtClean="0"/>
              <a:t>?</a:t>
            </a:r>
            <a:endParaRPr lang="pl-PL" dirty="0"/>
          </a:p>
        </p:txBody>
      </p:sp>
      <p:sp>
        <p:nvSpPr>
          <p:cNvPr id="20" name="Oval 8"/>
          <p:cNvSpPr/>
          <p:nvPr/>
        </p:nvSpPr>
        <p:spPr>
          <a:xfrm>
            <a:off x="784282" y="5607990"/>
            <a:ext cx="396661" cy="400221"/>
          </a:xfrm>
          <a:prstGeom prst="ellipse">
            <a:avLst/>
          </a:prstGeom>
          <a:solidFill>
            <a:srgbClr val="00B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pole tekstowe 18"/>
          <p:cNvSpPr txBox="1"/>
          <p:nvPr/>
        </p:nvSpPr>
        <p:spPr>
          <a:xfrm>
            <a:off x="683568" y="5617319"/>
            <a:ext cx="576064" cy="369332"/>
          </a:xfrm>
          <a:prstGeom prst="rect">
            <a:avLst/>
          </a:prstGeom>
          <a:noFill/>
          <a:ln w="63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l-PL" dirty="0" smtClean="0"/>
              <a:t>?</a:t>
            </a:r>
            <a:endParaRPr lang="pl-PL" dirty="0"/>
          </a:p>
        </p:txBody>
      </p:sp>
      <p:sp>
        <p:nvSpPr>
          <p:cNvPr id="21" name="pole tekstowe 20"/>
          <p:cNvSpPr txBox="1"/>
          <p:nvPr/>
        </p:nvSpPr>
        <p:spPr>
          <a:xfrm>
            <a:off x="1498915" y="5383414"/>
            <a:ext cx="7211144" cy="92333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63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l-PL" dirty="0" err="1" smtClean="0"/>
              <a:t>Modification</a:t>
            </a:r>
            <a:r>
              <a:rPr lang="pl-PL" dirty="0" smtClean="0"/>
              <a:t> </a:t>
            </a:r>
            <a:r>
              <a:rPr lang="pl-PL" dirty="0" err="1" smtClean="0"/>
              <a:t>seems</a:t>
            </a:r>
            <a:r>
              <a:rPr lang="pl-PL" dirty="0" smtClean="0"/>
              <a:t> to be </a:t>
            </a:r>
            <a:r>
              <a:rPr lang="pl-PL" dirty="0" err="1" smtClean="0"/>
              <a:t>successfull</a:t>
            </a:r>
            <a:r>
              <a:rPr lang="pl-PL" dirty="0" smtClean="0"/>
              <a:t>, but we </a:t>
            </a:r>
            <a:r>
              <a:rPr lang="pl-PL" dirty="0" err="1" smtClean="0"/>
              <a:t>need</a:t>
            </a:r>
            <a:r>
              <a:rPr lang="pl-PL" dirty="0" smtClean="0"/>
              <a:t> to </a:t>
            </a:r>
            <a:r>
              <a:rPr lang="pl-PL" dirty="0" err="1" smtClean="0"/>
              <a:t>confirm</a:t>
            </a:r>
            <a:r>
              <a:rPr lang="pl-PL" dirty="0" smtClean="0"/>
              <a:t> </a:t>
            </a:r>
            <a:r>
              <a:rPr lang="pl-PL" dirty="0" err="1" smtClean="0"/>
              <a:t>it</a:t>
            </a:r>
            <a:r>
              <a:rPr lang="pl-PL" dirty="0" smtClean="0"/>
              <a:t> </a:t>
            </a:r>
            <a:r>
              <a:rPr lang="pl-PL" dirty="0" err="1" smtClean="0"/>
              <a:t>is</a:t>
            </a:r>
            <a:r>
              <a:rPr lang="pl-PL" dirty="0" smtClean="0"/>
              <a:t> „</a:t>
            </a:r>
            <a:r>
              <a:rPr lang="pl-PL" dirty="0" err="1" smtClean="0"/>
              <a:t>regular</a:t>
            </a:r>
            <a:r>
              <a:rPr lang="pl-PL" dirty="0" smtClean="0"/>
              <a:t>”. In </a:t>
            </a:r>
            <a:r>
              <a:rPr lang="pl-PL" dirty="0" err="1" smtClean="0"/>
              <a:t>case</a:t>
            </a:r>
            <a:r>
              <a:rPr lang="pl-PL" dirty="0" smtClean="0"/>
              <a:t> of one </a:t>
            </a:r>
            <a:r>
              <a:rPr lang="pl-PL" dirty="0" err="1" smtClean="0"/>
              <a:t>pair</a:t>
            </a:r>
            <a:r>
              <a:rPr lang="pl-PL" dirty="0" smtClean="0"/>
              <a:t> of v6 </a:t>
            </a:r>
            <a:r>
              <a:rPr lang="pl-PL" dirty="0" err="1" smtClean="0"/>
              <a:t>FECs</a:t>
            </a:r>
            <a:r>
              <a:rPr lang="pl-PL" dirty="0" smtClean="0"/>
              <a:t> </a:t>
            </a:r>
            <a:r>
              <a:rPr lang="pl-PL" dirty="0" err="1" smtClean="0"/>
              <a:t>improvement</a:t>
            </a:r>
            <a:r>
              <a:rPr lang="pl-PL" dirty="0"/>
              <a:t> </a:t>
            </a:r>
            <a:r>
              <a:rPr lang="pl-PL" dirty="0" err="1" smtClean="0"/>
              <a:t>is</a:t>
            </a:r>
            <a:r>
              <a:rPr lang="pl-PL" dirty="0" smtClean="0"/>
              <a:t> </a:t>
            </a:r>
            <a:r>
              <a:rPr lang="pl-PL" dirty="0" err="1" smtClean="0"/>
              <a:t>observed</a:t>
            </a:r>
            <a:r>
              <a:rPr lang="pl-PL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998272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err="1" smtClean="0"/>
              <a:t>Tests</a:t>
            </a:r>
            <a:r>
              <a:rPr lang="pl-PL" dirty="0" smtClean="0"/>
              <a:t> performer, </a:t>
            </a:r>
            <a:r>
              <a:rPr lang="pl-PL" dirty="0" err="1" smtClean="0"/>
              <a:t>using</a:t>
            </a:r>
            <a:r>
              <a:rPr lang="pl-PL" dirty="0" smtClean="0"/>
              <a:t> the same </a:t>
            </a:r>
            <a:r>
              <a:rPr lang="pl-PL" dirty="0" err="1" smtClean="0"/>
              <a:t>chamber</a:t>
            </a:r>
            <a:r>
              <a:rPr lang="pl-PL" dirty="0" smtClean="0"/>
              <a:t> GE1/1-X-S-CERN-0002.</a:t>
            </a:r>
          </a:p>
          <a:p>
            <a:r>
              <a:rPr lang="pl-PL" dirty="0" smtClean="0"/>
              <a:t>The same X-Ray </a:t>
            </a:r>
            <a:r>
              <a:rPr lang="pl-PL" dirty="0" err="1" smtClean="0"/>
              <a:t>gun</a:t>
            </a:r>
            <a:r>
              <a:rPr lang="pl-PL" dirty="0" smtClean="0"/>
              <a:t> </a:t>
            </a:r>
            <a:r>
              <a:rPr lang="pl-PL" dirty="0" err="1" smtClean="0"/>
              <a:t>settings</a:t>
            </a:r>
            <a:r>
              <a:rPr lang="pl-PL" dirty="0" smtClean="0"/>
              <a:t>.</a:t>
            </a:r>
          </a:p>
          <a:p>
            <a:r>
              <a:rPr lang="pl-PL" dirty="0" smtClean="0"/>
              <a:t>Very similar ambient conditions.</a:t>
            </a:r>
          </a:p>
          <a:p>
            <a:r>
              <a:rPr lang="pl-PL" dirty="0" smtClean="0"/>
              <a:t>Same PC (same software).</a:t>
            </a:r>
          </a:p>
          <a:p>
            <a:r>
              <a:rPr lang="pl-PL" dirty="0" smtClean="0"/>
              <a:t>Only difference in the SRS chain - FECs</a:t>
            </a:r>
          </a:p>
          <a:p>
            <a:endParaRPr lang="pl-PL" dirty="0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77B67-35BA-44FE-8E87-44DFBD3822A1}" type="datetime1">
              <a:rPr lang="en-GB" smtClean="0"/>
              <a:t>13/12/2017</a:t>
            </a:fld>
            <a:endParaRPr lang="en-GB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Marek Gruchala on behalf of CMS GEM collaboration</a:t>
            </a:r>
            <a:endParaRPr lang="en-GB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7DE8A-21C6-4F3E-8C5E-2746E01A2C24}" type="slidenum">
              <a:rPr lang="en-GB" smtClean="0"/>
              <a:t>16</a:t>
            </a:fld>
            <a:endParaRPr lang="en-GB"/>
          </a:p>
        </p:txBody>
      </p:sp>
      <p:sp>
        <p:nvSpPr>
          <p:cNvPr id="7" name="Tytuł 5"/>
          <p:cNvSpPr>
            <a:spLocks noGrp="1"/>
          </p:cNvSpPr>
          <p:nvPr>
            <p:ph type="title"/>
          </p:nvPr>
        </p:nvSpPr>
        <p:spPr>
          <a:xfrm>
            <a:off x="1259632" y="116632"/>
            <a:ext cx="6263462" cy="776883"/>
          </a:xfrm>
        </p:spPr>
        <p:txBody>
          <a:bodyPr/>
          <a:lstStyle/>
          <a:p>
            <a:r>
              <a:rPr lang="pl-PL" sz="2800" dirty="0" smtClean="0"/>
              <a:t>V6 vs v1.3 Test </a:t>
            </a:r>
            <a:r>
              <a:rPr lang="pl-PL" sz="2800" dirty="0" err="1" smtClean="0"/>
              <a:t>results</a:t>
            </a:r>
            <a:r>
              <a:rPr lang="pl-PL" sz="2800" dirty="0" smtClean="0"/>
              <a:t> </a:t>
            </a:r>
            <a:r>
              <a:rPr lang="pl-PL" sz="2800" dirty="0" err="1" smtClean="0"/>
              <a:t>comparison</a:t>
            </a:r>
            <a:endParaRPr lang="pl-PL" sz="2800" dirty="0"/>
          </a:p>
        </p:txBody>
      </p:sp>
    </p:spTree>
    <p:extLst>
      <p:ext uri="{BB962C8B-B14F-4D97-AF65-F5344CB8AC3E}">
        <p14:creationId xmlns:p14="http://schemas.microsoft.com/office/powerpoint/2010/main" val="7583484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77B67-35BA-44FE-8E87-44DFBD3822A1}" type="datetime1">
              <a:rPr lang="en-GB" smtClean="0"/>
              <a:t>13/12/2017</a:t>
            </a:fld>
            <a:endParaRPr lang="en-GB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Marek Gruchala on behalf of CMS GEM collaboration</a:t>
            </a:r>
            <a:endParaRPr lang="en-GB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7DE8A-21C6-4F3E-8C5E-2746E01A2C24}" type="slidenum">
              <a:rPr lang="en-GB" smtClean="0"/>
              <a:t>17</a:t>
            </a:fld>
            <a:endParaRPr lang="en-GB"/>
          </a:p>
        </p:txBody>
      </p:sp>
      <p:sp>
        <p:nvSpPr>
          <p:cNvPr id="6" name="Tytuł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2800" dirty="0" smtClean="0"/>
              <a:t>V6 vs v1.3 Test </a:t>
            </a:r>
            <a:r>
              <a:rPr lang="pl-PL" sz="2800" dirty="0" err="1" smtClean="0"/>
              <a:t>results</a:t>
            </a:r>
            <a:r>
              <a:rPr lang="pl-PL" sz="2800" dirty="0" smtClean="0"/>
              <a:t> </a:t>
            </a:r>
            <a:r>
              <a:rPr lang="pl-PL" sz="2800" dirty="0" err="1" smtClean="0"/>
              <a:t>comparison</a:t>
            </a:r>
            <a:endParaRPr lang="pl-PL" sz="2800" dirty="0"/>
          </a:p>
        </p:txBody>
      </p:sp>
      <p:graphicFrame>
        <p:nvGraphicFramePr>
          <p:cNvPr id="7" name="Tabe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8250295"/>
              </p:ext>
            </p:extLst>
          </p:nvPr>
        </p:nvGraphicFramePr>
        <p:xfrm>
          <a:off x="457200" y="1397000"/>
          <a:ext cx="8229600" cy="48403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447824">
                <a:tc>
                  <a:txBody>
                    <a:bodyPr/>
                    <a:lstStyle/>
                    <a:p>
                      <a:r>
                        <a:rPr lang="pl-PL" dirty="0" smtClean="0"/>
                        <a:t>v1.3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v6</a:t>
                      </a:r>
                      <a:endParaRPr lang="pl-PL" dirty="0"/>
                    </a:p>
                  </a:txBody>
                  <a:tcPr/>
                </a:tc>
              </a:tr>
              <a:tr h="4392488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Picture 8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060848"/>
            <a:ext cx="3950421" cy="3888070"/>
          </a:xfrm>
          <a:prstGeom prst="rect">
            <a:avLst/>
          </a:prstGeom>
        </p:spPr>
      </p:pic>
      <p:pic>
        <p:nvPicPr>
          <p:cNvPr id="10" name="Picture 9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050087"/>
            <a:ext cx="3925669" cy="389433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393268" y="852370"/>
            <a:ext cx="4357464" cy="52322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63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l-PL" sz="2800" dirty="0" smtClean="0"/>
              <a:t>ClusterPos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6245775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77B67-35BA-44FE-8E87-44DFBD3822A1}" type="datetime1">
              <a:rPr lang="en-GB" smtClean="0"/>
              <a:t>13/12/2017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Marek Gruchala on behalf of CMS GEM collaboration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7DE8A-21C6-4F3E-8C5E-2746E01A2C24}" type="slidenum">
              <a:rPr lang="en-GB" smtClean="0"/>
              <a:t>18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2800" dirty="0"/>
              <a:t>V6 vs v1.3 Test results comparison</a:t>
            </a:r>
            <a:endParaRPr lang="en-GB" sz="2800" dirty="0"/>
          </a:p>
        </p:txBody>
      </p:sp>
      <p:graphicFrame>
        <p:nvGraphicFramePr>
          <p:cNvPr id="7" name="Tabe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3204196"/>
              </p:ext>
            </p:extLst>
          </p:nvPr>
        </p:nvGraphicFramePr>
        <p:xfrm>
          <a:off x="457200" y="1397000"/>
          <a:ext cx="8229600" cy="48403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447824">
                <a:tc>
                  <a:txBody>
                    <a:bodyPr/>
                    <a:lstStyle/>
                    <a:p>
                      <a:r>
                        <a:rPr lang="pl-PL" dirty="0" smtClean="0"/>
                        <a:t>v1.3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v6</a:t>
                      </a:r>
                      <a:endParaRPr lang="pl-PL" dirty="0"/>
                    </a:p>
                  </a:txBody>
                  <a:tcPr/>
                </a:tc>
              </a:tr>
              <a:tr h="4392488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Picture 8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883" y="1988840"/>
            <a:ext cx="4020259" cy="3974523"/>
          </a:xfrm>
          <a:prstGeom prst="rect">
            <a:avLst/>
          </a:prstGeom>
        </p:spPr>
      </p:pic>
      <p:pic>
        <p:nvPicPr>
          <p:cNvPr id="14" name="Picture 13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0810" y="1998713"/>
            <a:ext cx="3963973" cy="395477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393268" y="852370"/>
            <a:ext cx="4357464" cy="52322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63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l-PL" sz="2800" dirty="0" smtClean="0"/>
              <a:t>Fluorescence peak pos.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40342499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77B67-35BA-44FE-8E87-44DFBD3822A1}" type="datetime1">
              <a:rPr lang="en-GB" smtClean="0"/>
              <a:t>13/12/2017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Marek Gruchala on behalf of CMS GEM collaboration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7DE8A-21C6-4F3E-8C5E-2746E01A2C24}" type="slidenum">
              <a:rPr lang="en-GB" smtClean="0"/>
              <a:t>19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2800" dirty="0"/>
              <a:t>V6 vs v1.3 Test results comparison</a:t>
            </a:r>
            <a:endParaRPr lang="en-GB" sz="2800" dirty="0"/>
          </a:p>
        </p:txBody>
      </p:sp>
      <p:graphicFrame>
        <p:nvGraphicFramePr>
          <p:cNvPr id="7" name="Tabe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3204196"/>
              </p:ext>
            </p:extLst>
          </p:nvPr>
        </p:nvGraphicFramePr>
        <p:xfrm>
          <a:off x="457200" y="1397000"/>
          <a:ext cx="8229600" cy="48403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447824">
                <a:tc>
                  <a:txBody>
                    <a:bodyPr/>
                    <a:lstStyle/>
                    <a:p>
                      <a:r>
                        <a:rPr lang="pl-PL" dirty="0" smtClean="0"/>
                        <a:t>v1.3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v6</a:t>
                      </a:r>
                      <a:endParaRPr lang="pl-PL" dirty="0"/>
                    </a:p>
                  </a:txBody>
                  <a:tcPr/>
                </a:tc>
              </a:tr>
              <a:tr h="4392488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Picture 7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364" y="2132856"/>
            <a:ext cx="3999628" cy="3597431"/>
          </a:xfrm>
          <a:prstGeom prst="rect">
            <a:avLst/>
          </a:prstGeom>
        </p:spPr>
      </p:pic>
      <p:pic>
        <p:nvPicPr>
          <p:cNvPr id="9" name="Picture 8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132856"/>
            <a:ext cx="3853316" cy="363287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393268" y="852370"/>
            <a:ext cx="4357464" cy="52322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63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l-PL" sz="2800" dirty="0" smtClean="0"/>
              <a:t>Fit Success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6544160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l-PL" dirty="0" smtClean="0"/>
              <a:t>Setup </a:t>
            </a:r>
            <a:r>
              <a:rPr lang="pl-PL" dirty="0" smtClean="0"/>
              <a:t>description</a:t>
            </a:r>
          </a:p>
          <a:p>
            <a:r>
              <a:rPr lang="pl-PL" dirty="0" smtClean="0"/>
              <a:t>Debugging strategy</a:t>
            </a:r>
            <a:endParaRPr lang="pl-PL" dirty="0"/>
          </a:p>
          <a:p>
            <a:r>
              <a:rPr lang="pl-PL" dirty="0" smtClean="0"/>
              <a:t>General problem with the </a:t>
            </a:r>
            <a:r>
              <a:rPr lang="pl-PL" dirty="0" err="1" smtClean="0"/>
              <a:t>raw</a:t>
            </a:r>
            <a:r>
              <a:rPr lang="pl-PL" dirty="0" smtClean="0"/>
              <a:t> </a:t>
            </a:r>
            <a:r>
              <a:rPr lang="pl-PL" dirty="0" err="1" smtClean="0"/>
              <a:t>files</a:t>
            </a:r>
            <a:endParaRPr lang="pl-PL" dirty="0" smtClean="0"/>
          </a:p>
          <a:p>
            <a:pPr lvl="1"/>
            <a:r>
              <a:rPr lang="pl-PL" dirty="0" smtClean="0"/>
              <a:t>Too </a:t>
            </a:r>
            <a:r>
              <a:rPr lang="pl-PL" dirty="0" err="1" smtClean="0"/>
              <a:t>many</a:t>
            </a:r>
            <a:r>
              <a:rPr lang="pl-PL" dirty="0" smtClean="0"/>
              <a:t> ADC </a:t>
            </a:r>
            <a:r>
              <a:rPr lang="pl-PL" dirty="0" err="1" smtClean="0"/>
              <a:t>words</a:t>
            </a:r>
            <a:endParaRPr lang="pl-PL" dirty="0" smtClean="0"/>
          </a:p>
          <a:p>
            <a:pPr lvl="1"/>
            <a:r>
              <a:rPr lang="pl-PL" dirty="0" err="1" smtClean="0"/>
              <a:t>Empty</a:t>
            </a:r>
            <a:r>
              <a:rPr lang="pl-PL" dirty="0" smtClean="0"/>
              <a:t> </a:t>
            </a:r>
            <a:r>
              <a:rPr lang="pl-PL" dirty="0" err="1" smtClean="0"/>
              <a:t>events</a:t>
            </a:r>
            <a:endParaRPr lang="pl-PL" dirty="0" smtClean="0"/>
          </a:p>
          <a:p>
            <a:pPr lvl="1"/>
            <a:r>
              <a:rPr lang="pl-PL" dirty="0" smtClean="0"/>
              <a:t>Events full of meaningless data (data overload</a:t>
            </a:r>
            <a:r>
              <a:rPr lang="pl-PL" dirty="0" smtClean="0"/>
              <a:t>)</a:t>
            </a:r>
          </a:p>
          <a:p>
            <a:r>
              <a:rPr lang="pl-PL" dirty="0" smtClean="0"/>
              <a:t>Hardware modifications.</a:t>
            </a:r>
          </a:p>
          <a:p>
            <a:r>
              <a:rPr lang="pl-PL" dirty="0" smtClean="0"/>
              <a:t>Results comparison.</a:t>
            </a:r>
            <a:endParaRPr lang="pl-PL" dirty="0" smtClean="0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77B67-35BA-44FE-8E87-44DFBD3822A1}" type="datetime1">
              <a:rPr lang="en-GB" smtClean="0"/>
              <a:t>13/12/2017</a:t>
            </a:fld>
            <a:endParaRPr lang="en-GB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Marek Gruchala on behalf of CMS GEM collaboration</a:t>
            </a:r>
            <a:endParaRPr lang="en-GB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7DE8A-21C6-4F3E-8C5E-2746E01A2C24}" type="slidenum">
              <a:rPr lang="en-GB" smtClean="0"/>
              <a:t>2</a:t>
            </a:fld>
            <a:endParaRPr lang="en-GB"/>
          </a:p>
        </p:txBody>
      </p:sp>
      <p:sp>
        <p:nvSpPr>
          <p:cNvPr id="6" name="Tytuł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Outline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48693427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457200" y="1600203"/>
            <a:ext cx="8229600" cy="1036710"/>
          </a:xfrm>
        </p:spPr>
        <p:txBody>
          <a:bodyPr>
            <a:normAutofit lnSpcReduction="10000"/>
          </a:bodyPr>
          <a:lstStyle/>
          <a:p>
            <a:r>
              <a:rPr lang="pl-PL" dirty="0" smtClean="0"/>
              <a:t>Applying the </a:t>
            </a:r>
            <a:r>
              <a:rPr lang="pl-PL" dirty="0"/>
              <a:t>s</a:t>
            </a:r>
            <a:r>
              <a:rPr lang="pl-PL" dirty="0" smtClean="0"/>
              <a:t>olution to two</a:t>
            </a:r>
            <a:r>
              <a:rPr lang="pl-PL" dirty="0"/>
              <a:t> </a:t>
            </a:r>
            <a:r>
              <a:rPr lang="pl-PL" dirty="0" smtClean="0"/>
              <a:t>spare FECs in the GEM lab.</a:t>
            </a:r>
            <a:endParaRPr lang="pl-PL" dirty="0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77B67-35BA-44FE-8E87-44DFBD3822A1}" type="datetime1">
              <a:rPr lang="en-GB" smtClean="0"/>
              <a:t>13/12/2017</a:t>
            </a:fld>
            <a:endParaRPr lang="en-GB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Marek Gruchala on behalf of CMS GEM collaboration</a:t>
            </a:r>
            <a:endParaRPr lang="en-GB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7DE8A-21C6-4F3E-8C5E-2746E01A2C24}" type="slidenum">
              <a:rPr lang="en-GB" smtClean="0"/>
              <a:t>20</a:t>
            </a:fld>
            <a:endParaRPr lang="en-GB"/>
          </a:p>
        </p:txBody>
      </p:sp>
      <p:sp>
        <p:nvSpPr>
          <p:cNvPr id="6" name="Tytuł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Feature</a:t>
            </a:r>
            <a:r>
              <a:rPr lang="pl-PL" dirty="0" smtClean="0"/>
              <a:t> </a:t>
            </a:r>
            <a:r>
              <a:rPr lang="pl-PL" dirty="0" err="1" smtClean="0"/>
              <a:t>plans</a:t>
            </a:r>
            <a:endParaRPr lang="pl-PL" dirty="0"/>
          </a:p>
        </p:txBody>
      </p:sp>
      <p:cxnSp>
        <p:nvCxnSpPr>
          <p:cNvPr id="8" name="Łącznik prosty ze strzałką 7"/>
          <p:cNvCxnSpPr>
            <a:stCxn id="2" idx="2"/>
          </p:cNvCxnSpPr>
          <p:nvPr/>
        </p:nvCxnSpPr>
        <p:spPr>
          <a:xfrm flipH="1">
            <a:off x="1691680" y="2636913"/>
            <a:ext cx="2880320" cy="13681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Łącznik prosty ze strzałką 8"/>
          <p:cNvCxnSpPr/>
          <p:nvPr/>
        </p:nvCxnSpPr>
        <p:spPr>
          <a:xfrm>
            <a:off x="4581223" y="2636913"/>
            <a:ext cx="2941871" cy="14401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7844376"/>
              </p:ext>
            </p:extLst>
          </p:nvPr>
        </p:nvGraphicFramePr>
        <p:xfrm>
          <a:off x="466423" y="4175582"/>
          <a:ext cx="8229600" cy="20617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477554">
                <a:tc>
                  <a:txBody>
                    <a:bodyPr/>
                    <a:lstStyle/>
                    <a:p>
                      <a:pPr algn="ctr"/>
                      <a:r>
                        <a:rPr lang="pl-PL" dirty="0" err="1" smtClean="0"/>
                        <a:t>Success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err="1" smtClean="0"/>
                        <a:t>Failure</a:t>
                      </a:r>
                      <a:endParaRPr lang="pl-PL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</a:tr>
              <a:tr h="1584176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l-PL" dirty="0" err="1" smtClean="0"/>
                        <a:t>Propagating</a:t>
                      </a:r>
                      <a:r>
                        <a:rPr lang="pl-PL" dirty="0" smtClean="0"/>
                        <a:t> the </a:t>
                      </a:r>
                      <a:r>
                        <a:rPr lang="pl-PL" dirty="0" err="1" smtClean="0"/>
                        <a:t>solution</a:t>
                      </a:r>
                      <a:r>
                        <a:rPr lang="pl-PL" dirty="0" smtClean="0"/>
                        <a:t> to </a:t>
                      </a:r>
                      <a:r>
                        <a:rPr lang="pl-PL" dirty="0" err="1" smtClean="0"/>
                        <a:t>all</a:t>
                      </a:r>
                      <a:r>
                        <a:rPr lang="pl-PL" baseline="0" dirty="0" smtClean="0"/>
                        <a:t> </a:t>
                      </a:r>
                      <a:r>
                        <a:rPr lang="pl-PL" baseline="0" dirty="0" err="1" smtClean="0"/>
                        <a:t>available</a:t>
                      </a:r>
                      <a:r>
                        <a:rPr lang="pl-PL" baseline="0" dirty="0" smtClean="0"/>
                        <a:t> FEC v6 in the GEM </a:t>
                      </a:r>
                      <a:r>
                        <a:rPr lang="pl-PL" baseline="0" dirty="0" err="1" smtClean="0"/>
                        <a:t>community</a:t>
                      </a:r>
                      <a:r>
                        <a:rPr lang="pl-PL" baseline="0" dirty="0" smtClean="0"/>
                        <a:t>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l-PL" baseline="0" dirty="0" smtClean="0"/>
                        <a:t>V6 exchane for v1.3 upon the request of the interested site.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l-PL" dirty="0" err="1" smtClean="0"/>
                        <a:t>Further</a:t>
                      </a:r>
                      <a:r>
                        <a:rPr lang="pl-PL" dirty="0" smtClean="0"/>
                        <a:t> </a:t>
                      </a:r>
                      <a:r>
                        <a:rPr lang="pl-PL" dirty="0" err="1" smtClean="0"/>
                        <a:t>debugging</a:t>
                      </a:r>
                      <a:r>
                        <a:rPr lang="pl-PL" dirty="0" smtClean="0"/>
                        <a:t> the FEC </a:t>
                      </a:r>
                      <a:r>
                        <a:rPr lang="pl-PL" dirty="0" err="1" smtClean="0"/>
                        <a:t>cards</a:t>
                      </a:r>
                      <a:r>
                        <a:rPr lang="pl-PL" dirty="0" smtClean="0"/>
                        <a:t>.</a:t>
                      </a: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04345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77B67-35BA-44FE-8E87-44DFBD3822A1}" type="datetime1">
              <a:rPr lang="en-GB" smtClean="0"/>
              <a:t>13/12/2017</a:t>
            </a:fld>
            <a:endParaRPr lang="en-GB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Marek Gruchala on behalf of CMS GEM collaboration</a:t>
            </a:r>
            <a:endParaRPr lang="en-GB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7DE8A-21C6-4F3E-8C5E-2746E01A2C24}" type="slidenum">
              <a:rPr lang="en-GB" smtClean="0"/>
              <a:t>3</a:t>
            </a:fld>
            <a:endParaRPr lang="en-GB"/>
          </a:p>
        </p:txBody>
      </p:sp>
      <p:sp>
        <p:nvSpPr>
          <p:cNvPr id="6" name="Tytuł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Setup </a:t>
            </a:r>
            <a:r>
              <a:rPr lang="pl-PL" dirty="0" err="1" smtClean="0"/>
              <a:t>description</a:t>
            </a:r>
            <a:endParaRPr lang="pl-PL" dirty="0"/>
          </a:p>
        </p:txBody>
      </p:sp>
      <p:sp>
        <p:nvSpPr>
          <p:cNvPr id="7" name="Rectangle 6"/>
          <p:cNvSpPr/>
          <p:nvPr/>
        </p:nvSpPr>
        <p:spPr>
          <a:xfrm>
            <a:off x="611560" y="1052736"/>
            <a:ext cx="1584176" cy="46403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8"/>
          <p:cNvSpPr/>
          <p:nvPr/>
        </p:nvSpPr>
        <p:spPr>
          <a:xfrm>
            <a:off x="1205317" y="1156571"/>
            <a:ext cx="396661" cy="400221"/>
          </a:xfrm>
          <a:prstGeom prst="ellipse">
            <a:avLst/>
          </a:prstGeom>
          <a:solidFill>
            <a:srgbClr val="00B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9"/>
          <p:cNvSpPr/>
          <p:nvPr/>
        </p:nvSpPr>
        <p:spPr>
          <a:xfrm>
            <a:off x="1205317" y="1716013"/>
            <a:ext cx="396661" cy="400221"/>
          </a:xfrm>
          <a:prstGeom prst="ellipse">
            <a:avLst/>
          </a:prstGeom>
          <a:solidFill>
            <a:srgbClr val="00B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10"/>
          <p:cNvSpPr/>
          <p:nvPr/>
        </p:nvSpPr>
        <p:spPr>
          <a:xfrm>
            <a:off x="1205317" y="2275455"/>
            <a:ext cx="396661" cy="400221"/>
          </a:xfrm>
          <a:prstGeom prst="ellipse">
            <a:avLst/>
          </a:prstGeom>
          <a:solidFill>
            <a:srgbClr val="00B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1"/>
          <p:cNvSpPr/>
          <p:nvPr/>
        </p:nvSpPr>
        <p:spPr>
          <a:xfrm>
            <a:off x="1205316" y="2834897"/>
            <a:ext cx="396661" cy="400221"/>
          </a:xfrm>
          <a:prstGeom prst="ellipse">
            <a:avLst/>
          </a:prstGeom>
          <a:solidFill>
            <a:srgbClr val="00B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2"/>
          <p:cNvSpPr/>
          <p:nvPr/>
        </p:nvSpPr>
        <p:spPr>
          <a:xfrm>
            <a:off x="1205316" y="3394339"/>
            <a:ext cx="396661" cy="400221"/>
          </a:xfrm>
          <a:prstGeom prst="ellipse">
            <a:avLst/>
          </a:prstGeom>
          <a:solidFill>
            <a:srgbClr val="FF0000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3"/>
          <p:cNvSpPr/>
          <p:nvPr/>
        </p:nvSpPr>
        <p:spPr>
          <a:xfrm>
            <a:off x="1205316" y="3955320"/>
            <a:ext cx="396661" cy="400221"/>
          </a:xfrm>
          <a:prstGeom prst="ellipse">
            <a:avLst/>
          </a:prstGeom>
          <a:solidFill>
            <a:srgbClr val="FF0000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4"/>
          <p:cNvSpPr/>
          <p:nvPr/>
        </p:nvSpPr>
        <p:spPr>
          <a:xfrm>
            <a:off x="1205316" y="4513223"/>
            <a:ext cx="396661" cy="400221"/>
          </a:xfrm>
          <a:prstGeom prst="ellipse">
            <a:avLst/>
          </a:prstGeom>
          <a:solidFill>
            <a:srgbClr val="FF0000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5"/>
          <p:cNvSpPr/>
          <p:nvPr/>
        </p:nvSpPr>
        <p:spPr>
          <a:xfrm>
            <a:off x="1205316" y="5071126"/>
            <a:ext cx="396661" cy="400221"/>
          </a:xfrm>
          <a:prstGeom prst="ellipse">
            <a:avLst/>
          </a:prstGeom>
          <a:solidFill>
            <a:srgbClr val="FF0000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6"/>
          <p:cNvSpPr txBox="1"/>
          <p:nvPr/>
        </p:nvSpPr>
        <p:spPr>
          <a:xfrm>
            <a:off x="1692663" y="1156682"/>
            <a:ext cx="1080120" cy="40011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63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l-PL" sz="2000" dirty="0" smtClean="0"/>
              <a:t>HDMI 0</a:t>
            </a:r>
            <a:endParaRPr lang="en-GB" sz="2000" dirty="0"/>
          </a:p>
        </p:txBody>
      </p:sp>
      <p:sp>
        <p:nvSpPr>
          <p:cNvPr id="17" name="TextBox 17"/>
          <p:cNvSpPr txBox="1"/>
          <p:nvPr/>
        </p:nvSpPr>
        <p:spPr>
          <a:xfrm>
            <a:off x="1692663" y="5071126"/>
            <a:ext cx="1080120" cy="40011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63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l-PL" sz="2000" dirty="0" smtClean="0"/>
              <a:t>HDMI 7</a:t>
            </a:r>
            <a:endParaRPr lang="en-GB" sz="2000" dirty="0"/>
          </a:p>
        </p:txBody>
      </p:sp>
      <p:sp>
        <p:nvSpPr>
          <p:cNvPr id="18" name="Oval 18"/>
          <p:cNvSpPr/>
          <p:nvPr/>
        </p:nvSpPr>
        <p:spPr>
          <a:xfrm>
            <a:off x="2207065" y="4688936"/>
            <a:ext cx="45719" cy="45719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9"/>
          <p:cNvSpPr/>
          <p:nvPr/>
        </p:nvSpPr>
        <p:spPr>
          <a:xfrm>
            <a:off x="2187004" y="1893263"/>
            <a:ext cx="45719" cy="45719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20"/>
          <p:cNvSpPr/>
          <p:nvPr/>
        </p:nvSpPr>
        <p:spPr>
          <a:xfrm>
            <a:off x="2187003" y="2452705"/>
            <a:ext cx="45719" cy="45719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1"/>
          <p:cNvSpPr/>
          <p:nvPr/>
        </p:nvSpPr>
        <p:spPr>
          <a:xfrm>
            <a:off x="2187002" y="3035007"/>
            <a:ext cx="45719" cy="45719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2"/>
          <p:cNvSpPr/>
          <p:nvPr/>
        </p:nvSpPr>
        <p:spPr>
          <a:xfrm>
            <a:off x="2195733" y="3571589"/>
            <a:ext cx="45719" cy="45719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3"/>
          <p:cNvSpPr/>
          <p:nvPr/>
        </p:nvSpPr>
        <p:spPr>
          <a:xfrm>
            <a:off x="2187001" y="4129494"/>
            <a:ext cx="45719" cy="45719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pole tekstowe 23"/>
          <p:cNvSpPr txBox="1"/>
          <p:nvPr/>
        </p:nvSpPr>
        <p:spPr>
          <a:xfrm>
            <a:off x="457200" y="5805264"/>
            <a:ext cx="1882552" cy="30777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63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l-PL" sz="1400" dirty="0" smtClean="0"/>
              <a:t>ADC </a:t>
            </a:r>
            <a:r>
              <a:rPr lang="pl-PL" sz="1400" dirty="0" err="1" smtClean="0"/>
              <a:t>back</a:t>
            </a:r>
            <a:r>
              <a:rPr lang="pl-PL" sz="1400" dirty="0" smtClean="0"/>
              <a:t> panel</a:t>
            </a:r>
            <a:endParaRPr lang="pl-PL" sz="1400" dirty="0"/>
          </a:p>
        </p:txBody>
      </p:sp>
      <p:sp>
        <p:nvSpPr>
          <p:cNvPr id="25" name="Prostokąt 24"/>
          <p:cNvSpPr/>
          <p:nvPr/>
        </p:nvSpPr>
        <p:spPr>
          <a:xfrm>
            <a:off x="1044591" y="3338953"/>
            <a:ext cx="3182462" cy="219490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6" name="Prostokąt 25"/>
          <p:cNvSpPr/>
          <p:nvPr/>
        </p:nvSpPr>
        <p:spPr>
          <a:xfrm>
            <a:off x="1044591" y="1098394"/>
            <a:ext cx="3182462" cy="219490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7" name="pole tekstowe 26"/>
          <p:cNvSpPr txBox="1"/>
          <p:nvPr/>
        </p:nvSpPr>
        <p:spPr>
          <a:xfrm>
            <a:off x="2573258" y="1870828"/>
            <a:ext cx="1475547" cy="70788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63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l-PL" sz="2000" dirty="0" smtClean="0"/>
              <a:t>One ADC unit</a:t>
            </a:r>
            <a:endParaRPr lang="pl-PL" sz="2000" dirty="0"/>
          </a:p>
        </p:txBody>
      </p:sp>
      <p:sp>
        <p:nvSpPr>
          <p:cNvPr id="28" name="pole tekstowe 27"/>
          <p:cNvSpPr txBox="1"/>
          <p:nvPr/>
        </p:nvSpPr>
        <p:spPr>
          <a:xfrm>
            <a:off x="2573258" y="3848438"/>
            <a:ext cx="1475547" cy="70788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63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l-PL" sz="2000" dirty="0" smtClean="0"/>
              <a:t>One ADC unit</a:t>
            </a:r>
            <a:endParaRPr lang="pl-PL" sz="2000" dirty="0"/>
          </a:p>
        </p:txBody>
      </p:sp>
      <p:sp>
        <p:nvSpPr>
          <p:cNvPr id="29" name="Oval 8"/>
          <p:cNvSpPr/>
          <p:nvPr/>
        </p:nvSpPr>
        <p:spPr>
          <a:xfrm>
            <a:off x="5044880" y="1156571"/>
            <a:ext cx="396661" cy="400221"/>
          </a:xfrm>
          <a:prstGeom prst="ellipse">
            <a:avLst/>
          </a:prstGeom>
          <a:solidFill>
            <a:srgbClr val="00B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12"/>
          <p:cNvSpPr/>
          <p:nvPr/>
        </p:nvSpPr>
        <p:spPr>
          <a:xfrm>
            <a:off x="5044880" y="1870404"/>
            <a:ext cx="396661" cy="400221"/>
          </a:xfrm>
          <a:prstGeom prst="ellipse">
            <a:avLst/>
          </a:prstGeom>
          <a:solidFill>
            <a:srgbClr val="FF0000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pole tekstowe 30"/>
          <p:cNvSpPr txBox="1"/>
          <p:nvPr/>
        </p:nvSpPr>
        <p:spPr>
          <a:xfrm>
            <a:off x="5548936" y="1174602"/>
            <a:ext cx="2016224" cy="33855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63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l-PL" sz="1600" dirty="0" err="1" smtClean="0"/>
              <a:t>Working</a:t>
            </a:r>
            <a:r>
              <a:rPr lang="pl-PL" sz="1600" dirty="0" smtClean="0"/>
              <a:t> channel</a:t>
            </a:r>
            <a:endParaRPr lang="pl-PL" sz="1600" dirty="0"/>
          </a:p>
        </p:txBody>
      </p:sp>
      <p:sp>
        <p:nvSpPr>
          <p:cNvPr id="32" name="pole tekstowe 31"/>
          <p:cNvSpPr txBox="1"/>
          <p:nvPr/>
        </p:nvSpPr>
        <p:spPr>
          <a:xfrm>
            <a:off x="5548936" y="1778126"/>
            <a:ext cx="2016224" cy="58477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63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l-PL" sz="1600" dirty="0" err="1"/>
              <a:t>M</a:t>
            </a:r>
            <a:r>
              <a:rPr lang="pl-PL" sz="1600" dirty="0" err="1" smtClean="0"/>
              <a:t>alfunctioning</a:t>
            </a:r>
            <a:r>
              <a:rPr lang="pl-PL" sz="1600" dirty="0" smtClean="0"/>
              <a:t> channel</a:t>
            </a:r>
            <a:endParaRPr lang="pl-PL" sz="1600" dirty="0"/>
          </a:p>
        </p:txBody>
      </p:sp>
      <p:sp>
        <p:nvSpPr>
          <p:cNvPr id="33" name="Prostokąt 32"/>
          <p:cNvSpPr/>
          <p:nvPr/>
        </p:nvSpPr>
        <p:spPr>
          <a:xfrm>
            <a:off x="6019800" y="3555754"/>
            <a:ext cx="1944216" cy="5594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5" name="Prostokąt 34"/>
          <p:cNvSpPr/>
          <p:nvPr/>
        </p:nvSpPr>
        <p:spPr>
          <a:xfrm>
            <a:off x="4987362" y="4432086"/>
            <a:ext cx="1456846" cy="5594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6" name="Prostokąt 35"/>
          <p:cNvSpPr/>
          <p:nvPr/>
        </p:nvSpPr>
        <p:spPr>
          <a:xfrm>
            <a:off x="7523094" y="4432074"/>
            <a:ext cx="1456846" cy="5594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7" name="Prostokąt 36"/>
          <p:cNvSpPr/>
          <p:nvPr/>
        </p:nvSpPr>
        <p:spPr>
          <a:xfrm>
            <a:off x="4987362" y="5436151"/>
            <a:ext cx="304718" cy="5594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8" name="Prostokąt 37"/>
          <p:cNvSpPr/>
          <p:nvPr/>
        </p:nvSpPr>
        <p:spPr>
          <a:xfrm>
            <a:off x="6291849" y="5436151"/>
            <a:ext cx="304718" cy="5594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9" name="Prostokąt 38"/>
          <p:cNvSpPr/>
          <p:nvPr/>
        </p:nvSpPr>
        <p:spPr>
          <a:xfrm>
            <a:off x="5420393" y="5436151"/>
            <a:ext cx="304718" cy="5594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0" name="Prostokąt 39"/>
          <p:cNvSpPr/>
          <p:nvPr/>
        </p:nvSpPr>
        <p:spPr>
          <a:xfrm>
            <a:off x="7378626" y="5467832"/>
            <a:ext cx="304718" cy="5594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1" name="Prostokąt 40"/>
          <p:cNvSpPr/>
          <p:nvPr/>
        </p:nvSpPr>
        <p:spPr>
          <a:xfrm>
            <a:off x="8683113" y="5467832"/>
            <a:ext cx="304718" cy="5594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2" name="Prostokąt 41"/>
          <p:cNvSpPr/>
          <p:nvPr/>
        </p:nvSpPr>
        <p:spPr>
          <a:xfrm>
            <a:off x="7811657" y="5467832"/>
            <a:ext cx="304718" cy="5594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3" name="pole tekstowe 42"/>
          <p:cNvSpPr txBox="1"/>
          <p:nvPr/>
        </p:nvSpPr>
        <p:spPr>
          <a:xfrm>
            <a:off x="6449052" y="3660485"/>
            <a:ext cx="1170948" cy="369332"/>
          </a:xfrm>
          <a:prstGeom prst="rect">
            <a:avLst/>
          </a:prstGeom>
          <a:noFill/>
          <a:ln w="63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l-PL" dirty="0" smtClean="0"/>
              <a:t>SWITCH</a:t>
            </a:r>
            <a:endParaRPr lang="pl-PL" dirty="0"/>
          </a:p>
        </p:txBody>
      </p:sp>
      <p:sp>
        <p:nvSpPr>
          <p:cNvPr id="44" name="pole tekstowe 43"/>
          <p:cNvSpPr txBox="1"/>
          <p:nvPr/>
        </p:nvSpPr>
        <p:spPr>
          <a:xfrm>
            <a:off x="4989401" y="4425704"/>
            <a:ext cx="1428337" cy="369332"/>
          </a:xfrm>
          <a:prstGeom prst="rect">
            <a:avLst/>
          </a:prstGeom>
          <a:noFill/>
          <a:ln w="63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l-PL" dirty="0" smtClean="0"/>
              <a:t>FEC 1</a:t>
            </a:r>
            <a:endParaRPr lang="pl-PL" dirty="0"/>
          </a:p>
        </p:txBody>
      </p:sp>
      <p:sp>
        <p:nvSpPr>
          <p:cNvPr id="45" name="pole tekstowe 44"/>
          <p:cNvSpPr txBox="1"/>
          <p:nvPr/>
        </p:nvSpPr>
        <p:spPr>
          <a:xfrm>
            <a:off x="7530985" y="4400161"/>
            <a:ext cx="1428337" cy="369332"/>
          </a:xfrm>
          <a:prstGeom prst="rect">
            <a:avLst/>
          </a:prstGeom>
          <a:noFill/>
          <a:ln w="63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l-PL" dirty="0" smtClean="0"/>
              <a:t>FEC 2</a:t>
            </a:r>
            <a:endParaRPr lang="pl-PL" dirty="0"/>
          </a:p>
        </p:txBody>
      </p:sp>
      <p:sp>
        <p:nvSpPr>
          <p:cNvPr id="46" name="pole tekstowe 45"/>
          <p:cNvSpPr txBox="1"/>
          <p:nvPr/>
        </p:nvSpPr>
        <p:spPr>
          <a:xfrm>
            <a:off x="4934746" y="5313769"/>
            <a:ext cx="461665" cy="731700"/>
          </a:xfrm>
          <a:prstGeom prst="rect">
            <a:avLst/>
          </a:prstGeom>
          <a:noFill/>
          <a:ln w="6350">
            <a:noFill/>
          </a:ln>
        </p:spPr>
        <p:txBody>
          <a:bodyPr vert="vert270" wrap="square" rtlCol="0">
            <a:spAutoFit/>
          </a:bodyPr>
          <a:lstStyle/>
          <a:p>
            <a:pPr algn="ctr"/>
            <a:r>
              <a:rPr lang="pl-PL" sz="1400" dirty="0" smtClean="0"/>
              <a:t>APV</a:t>
            </a:r>
            <a:endParaRPr lang="pl-PL" sz="1400" dirty="0"/>
          </a:p>
        </p:txBody>
      </p:sp>
      <p:sp>
        <p:nvSpPr>
          <p:cNvPr id="47" name="pole tekstowe 46"/>
          <p:cNvSpPr txBox="1"/>
          <p:nvPr/>
        </p:nvSpPr>
        <p:spPr>
          <a:xfrm>
            <a:off x="7328661" y="5341274"/>
            <a:ext cx="461665" cy="731700"/>
          </a:xfrm>
          <a:prstGeom prst="rect">
            <a:avLst/>
          </a:prstGeom>
          <a:noFill/>
          <a:ln w="6350">
            <a:noFill/>
          </a:ln>
        </p:spPr>
        <p:txBody>
          <a:bodyPr vert="vert270" wrap="square" rtlCol="0">
            <a:spAutoFit/>
          </a:bodyPr>
          <a:lstStyle/>
          <a:p>
            <a:pPr algn="ctr"/>
            <a:r>
              <a:rPr lang="pl-PL" sz="1400" dirty="0" smtClean="0"/>
              <a:t>APV</a:t>
            </a:r>
            <a:endParaRPr lang="pl-PL" sz="1400" dirty="0"/>
          </a:p>
        </p:txBody>
      </p:sp>
      <p:sp>
        <p:nvSpPr>
          <p:cNvPr id="48" name="pole tekstowe 47"/>
          <p:cNvSpPr txBox="1"/>
          <p:nvPr/>
        </p:nvSpPr>
        <p:spPr>
          <a:xfrm>
            <a:off x="6223475" y="5308084"/>
            <a:ext cx="461665" cy="731700"/>
          </a:xfrm>
          <a:prstGeom prst="rect">
            <a:avLst/>
          </a:prstGeom>
          <a:noFill/>
          <a:ln w="6350">
            <a:noFill/>
          </a:ln>
        </p:spPr>
        <p:txBody>
          <a:bodyPr vert="vert270" wrap="square" rtlCol="0">
            <a:spAutoFit/>
          </a:bodyPr>
          <a:lstStyle/>
          <a:p>
            <a:pPr algn="ctr"/>
            <a:r>
              <a:rPr lang="pl-PL" sz="1400" dirty="0" smtClean="0"/>
              <a:t>APV</a:t>
            </a:r>
            <a:endParaRPr lang="pl-PL" sz="1400" dirty="0"/>
          </a:p>
        </p:txBody>
      </p:sp>
      <p:sp>
        <p:nvSpPr>
          <p:cNvPr id="49" name="pole tekstowe 48"/>
          <p:cNvSpPr txBox="1"/>
          <p:nvPr/>
        </p:nvSpPr>
        <p:spPr>
          <a:xfrm>
            <a:off x="5383008" y="5339203"/>
            <a:ext cx="461665" cy="731700"/>
          </a:xfrm>
          <a:prstGeom prst="rect">
            <a:avLst/>
          </a:prstGeom>
          <a:noFill/>
          <a:ln w="6350">
            <a:noFill/>
          </a:ln>
        </p:spPr>
        <p:txBody>
          <a:bodyPr vert="vert270" wrap="square" rtlCol="0">
            <a:spAutoFit/>
          </a:bodyPr>
          <a:lstStyle/>
          <a:p>
            <a:pPr algn="ctr"/>
            <a:r>
              <a:rPr lang="pl-PL" sz="1400" dirty="0" smtClean="0"/>
              <a:t>APV</a:t>
            </a:r>
            <a:endParaRPr lang="pl-PL" sz="1400" dirty="0"/>
          </a:p>
        </p:txBody>
      </p:sp>
      <p:sp>
        <p:nvSpPr>
          <p:cNvPr id="50" name="pole tekstowe 49"/>
          <p:cNvSpPr txBox="1"/>
          <p:nvPr/>
        </p:nvSpPr>
        <p:spPr>
          <a:xfrm>
            <a:off x="7775054" y="5327225"/>
            <a:ext cx="461665" cy="731700"/>
          </a:xfrm>
          <a:prstGeom prst="rect">
            <a:avLst/>
          </a:prstGeom>
          <a:noFill/>
          <a:ln w="6350">
            <a:noFill/>
          </a:ln>
        </p:spPr>
        <p:txBody>
          <a:bodyPr vert="vert270" wrap="square" rtlCol="0">
            <a:spAutoFit/>
          </a:bodyPr>
          <a:lstStyle/>
          <a:p>
            <a:pPr algn="ctr"/>
            <a:r>
              <a:rPr lang="pl-PL" sz="1400" dirty="0" smtClean="0"/>
              <a:t>APV</a:t>
            </a:r>
            <a:endParaRPr lang="pl-PL" sz="1400" dirty="0"/>
          </a:p>
        </p:txBody>
      </p:sp>
      <p:sp>
        <p:nvSpPr>
          <p:cNvPr id="51" name="pole tekstowe 50"/>
          <p:cNvSpPr txBox="1"/>
          <p:nvPr/>
        </p:nvSpPr>
        <p:spPr>
          <a:xfrm>
            <a:off x="8604639" y="5328319"/>
            <a:ext cx="461665" cy="731700"/>
          </a:xfrm>
          <a:prstGeom prst="rect">
            <a:avLst/>
          </a:prstGeom>
          <a:noFill/>
          <a:ln w="6350">
            <a:noFill/>
          </a:ln>
        </p:spPr>
        <p:txBody>
          <a:bodyPr vert="vert270" wrap="square" rtlCol="0">
            <a:spAutoFit/>
          </a:bodyPr>
          <a:lstStyle/>
          <a:p>
            <a:pPr algn="ctr"/>
            <a:r>
              <a:rPr lang="pl-PL" sz="1400" dirty="0" smtClean="0"/>
              <a:t>APV</a:t>
            </a:r>
            <a:endParaRPr lang="pl-PL" sz="1400" dirty="0"/>
          </a:p>
        </p:txBody>
      </p:sp>
      <p:sp>
        <p:nvSpPr>
          <p:cNvPr id="52" name="Dowolny kształt 51"/>
          <p:cNvSpPr/>
          <p:nvPr/>
        </p:nvSpPr>
        <p:spPr>
          <a:xfrm>
            <a:off x="5721531" y="4101737"/>
            <a:ext cx="653499" cy="322217"/>
          </a:xfrm>
          <a:custGeom>
            <a:avLst/>
            <a:gdLst>
              <a:gd name="connsiteX0" fmla="*/ 635726 w 653499"/>
              <a:gd name="connsiteY0" fmla="*/ 0 h 322217"/>
              <a:gd name="connsiteX1" fmla="*/ 653143 w 653499"/>
              <a:gd name="connsiteY1" fmla="*/ 43543 h 322217"/>
              <a:gd name="connsiteX2" fmla="*/ 574766 w 653499"/>
              <a:gd name="connsiteY2" fmla="*/ 139337 h 322217"/>
              <a:gd name="connsiteX3" fmla="*/ 548640 w 653499"/>
              <a:gd name="connsiteY3" fmla="*/ 165463 h 322217"/>
              <a:gd name="connsiteX4" fmla="*/ 470263 w 653499"/>
              <a:gd name="connsiteY4" fmla="*/ 226423 h 322217"/>
              <a:gd name="connsiteX5" fmla="*/ 409303 w 653499"/>
              <a:gd name="connsiteY5" fmla="*/ 243840 h 322217"/>
              <a:gd name="connsiteX6" fmla="*/ 357052 w 653499"/>
              <a:gd name="connsiteY6" fmla="*/ 252549 h 322217"/>
              <a:gd name="connsiteX7" fmla="*/ 156755 w 653499"/>
              <a:gd name="connsiteY7" fmla="*/ 252549 h 322217"/>
              <a:gd name="connsiteX8" fmla="*/ 104503 w 653499"/>
              <a:gd name="connsiteY8" fmla="*/ 269966 h 322217"/>
              <a:gd name="connsiteX9" fmla="*/ 52252 w 653499"/>
              <a:gd name="connsiteY9" fmla="*/ 287383 h 322217"/>
              <a:gd name="connsiteX10" fmla="*/ 0 w 653499"/>
              <a:gd name="connsiteY10" fmla="*/ 322217 h 322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53499" h="322217">
                <a:moveTo>
                  <a:pt x="635726" y="0"/>
                </a:moveTo>
                <a:cubicBezTo>
                  <a:pt x="641532" y="14514"/>
                  <a:pt x="655939" y="28163"/>
                  <a:pt x="653143" y="43543"/>
                </a:cubicBezTo>
                <a:cubicBezTo>
                  <a:pt x="648007" y="71789"/>
                  <a:pt x="592824" y="121279"/>
                  <a:pt x="574766" y="139337"/>
                </a:cubicBezTo>
                <a:lnTo>
                  <a:pt x="548640" y="165463"/>
                </a:lnTo>
                <a:cubicBezTo>
                  <a:pt x="526096" y="188008"/>
                  <a:pt x="501518" y="216004"/>
                  <a:pt x="470263" y="226423"/>
                </a:cubicBezTo>
                <a:cubicBezTo>
                  <a:pt x="445356" y="234726"/>
                  <a:pt x="436650" y="238371"/>
                  <a:pt x="409303" y="243840"/>
                </a:cubicBezTo>
                <a:cubicBezTo>
                  <a:pt x="391989" y="247303"/>
                  <a:pt x="374469" y="249646"/>
                  <a:pt x="357052" y="252549"/>
                </a:cubicBezTo>
                <a:cubicBezTo>
                  <a:pt x="266939" y="244356"/>
                  <a:pt x="249066" y="237164"/>
                  <a:pt x="156755" y="252549"/>
                </a:cubicBezTo>
                <a:cubicBezTo>
                  <a:pt x="138645" y="255567"/>
                  <a:pt x="121920" y="264160"/>
                  <a:pt x="104503" y="269966"/>
                </a:cubicBezTo>
                <a:cubicBezTo>
                  <a:pt x="104499" y="269967"/>
                  <a:pt x="52255" y="287381"/>
                  <a:pt x="52252" y="287383"/>
                </a:cubicBezTo>
                <a:lnTo>
                  <a:pt x="0" y="322217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3" name="Dowolny kształt 52"/>
          <p:cNvSpPr/>
          <p:nvPr/>
        </p:nvSpPr>
        <p:spPr>
          <a:xfrm>
            <a:off x="7576457" y="4110446"/>
            <a:ext cx="182903" cy="348343"/>
          </a:xfrm>
          <a:custGeom>
            <a:avLst/>
            <a:gdLst>
              <a:gd name="connsiteX0" fmla="*/ 0 w 182903"/>
              <a:gd name="connsiteY0" fmla="*/ 0 h 348343"/>
              <a:gd name="connsiteX1" fmla="*/ 17417 w 182903"/>
              <a:gd name="connsiteY1" fmla="*/ 43543 h 348343"/>
              <a:gd name="connsiteX2" fmla="*/ 26126 w 182903"/>
              <a:gd name="connsiteY2" fmla="*/ 78377 h 348343"/>
              <a:gd name="connsiteX3" fmla="*/ 43543 w 182903"/>
              <a:gd name="connsiteY3" fmla="*/ 130628 h 348343"/>
              <a:gd name="connsiteX4" fmla="*/ 52252 w 182903"/>
              <a:gd name="connsiteY4" fmla="*/ 156754 h 348343"/>
              <a:gd name="connsiteX5" fmla="*/ 69669 w 182903"/>
              <a:gd name="connsiteY5" fmla="*/ 182880 h 348343"/>
              <a:gd name="connsiteX6" fmla="*/ 78377 w 182903"/>
              <a:gd name="connsiteY6" fmla="*/ 209005 h 348343"/>
              <a:gd name="connsiteX7" fmla="*/ 139337 w 182903"/>
              <a:gd name="connsiteY7" fmla="*/ 261257 h 348343"/>
              <a:gd name="connsiteX8" fmla="*/ 148046 w 182903"/>
              <a:gd name="connsiteY8" fmla="*/ 287383 h 348343"/>
              <a:gd name="connsiteX9" fmla="*/ 174172 w 182903"/>
              <a:gd name="connsiteY9" fmla="*/ 313508 h 348343"/>
              <a:gd name="connsiteX10" fmla="*/ 182880 w 182903"/>
              <a:gd name="connsiteY10" fmla="*/ 348343 h 348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2903" h="348343">
                <a:moveTo>
                  <a:pt x="0" y="0"/>
                </a:moveTo>
                <a:cubicBezTo>
                  <a:pt x="5806" y="14514"/>
                  <a:pt x="12474" y="28713"/>
                  <a:pt x="17417" y="43543"/>
                </a:cubicBezTo>
                <a:cubicBezTo>
                  <a:pt x="21202" y="54898"/>
                  <a:pt x="22687" y="66913"/>
                  <a:pt x="26126" y="78377"/>
                </a:cubicBezTo>
                <a:cubicBezTo>
                  <a:pt x="31402" y="95962"/>
                  <a:pt x="37737" y="113211"/>
                  <a:pt x="43543" y="130628"/>
                </a:cubicBezTo>
                <a:cubicBezTo>
                  <a:pt x="46446" y="139337"/>
                  <a:pt x="47160" y="149116"/>
                  <a:pt x="52252" y="156754"/>
                </a:cubicBezTo>
                <a:lnTo>
                  <a:pt x="69669" y="182880"/>
                </a:lnTo>
                <a:cubicBezTo>
                  <a:pt x="72572" y="191588"/>
                  <a:pt x="73042" y="201535"/>
                  <a:pt x="78377" y="209005"/>
                </a:cubicBezTo>
                <a:cubicBezTo>
                  <a:pt x="97575" y="235882"/>
                  <a:pt x="114232" y="244520"/>
                  <a:pt x="139337" y="261257"/>
                </a:cubicBezTo>
                <a:cubicBezTo>
                  <a:pt x="142240" y="269966"/>
                  <a:pt x="142954" y="279745"/>
                  <a:pt x="148046" y="287383"/>
                </a:cubicBezTo>
                <a:cubicBezTo>
                  <a:pt x="154878" y="297630"/>
                  <a:pt x="167340" y="303261"/>
                  <a:pt x="174172" y="313508"/>
                </a:cubicBezTo>
                <a:cubicBezTo>
                  <a:pt x="183798" y="327947"/>
                  <a:pt x="182880" y="335021"/>
                  <a:pt x="182880" y="348343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4" name="Dowolny kształt 53"/>
          <p:cNvSpPr/>
          <p:nvPr/>
        </p:nvSpPr>
        <p:spPr>
          <a:xfrm>
            <a:off x="5111931" y="4937760"/>
            <a:ext cx="391886" cy="487680"/>
          </a:xfrm>
          <a:custGeom>
            <a:avLst/>
            <a:gdLst>
              <a:gd name="connsiteX0" fmla="*/ 0 w 391886"/>
              <a:gd name="connsiteY0" fmla="*/ 487680 h 487680"/>
              <a:gd name="connsiteX1" fmla="*/ 60960 w 391886"/>
              <a:gd name="connsiteY1" fmla="*/ 478971 h 487680"/>
              <a:gd name="connsiteX2" fmla="*/ 95795 w 391886"/>
              <a:gd name="connsiteY2" fmla="*/ 435429 h 487680"/>
              <a:gd name="connsiteX3" fmla="*/ 121920 w 391886"/>
              <a:gd name="connsiteY3" fmla="*/ 383177 h 487680"/>
              <a:gd name="connsiteX4" fmla="*/ 148046 w 391886"/>
              <a:gd name="connsiteY4" fmla="*/ 357051 h 487680"/>
              <a:gd name="connsiteX5" fmla="*/ 182880 w 391886"/>
              <a:gd name="connsiteY5" fmla="*/ 304800 h 487680"/>
              <a:gd name="connsiteX6" fmla="*/ 235132 w 391886"/>
              <a:gd name="connsiteY6" fmla="*/ 252549 h 487680"/>
              <a:gd name="connsiteX7" fmla="*/ 278675 w 391886"/>
              <a:gd name="connsiteY7" fmla="*/ 200297 h 487680"/>
              <a:gd name="connsiteX8" fmla="*/ 304800 w 391886"/>
              <a:gd name="connsiteY8" fmla="*/ 165463 h 487680"/>
              <a:gd name="connsiteX9" fmla="*/ 330926 w 391886"/>
              <a:gd name="connsiteY9" fmla="*/ 139337 h 487680"/>
              <a:gd name="connsiteX10" fmla="*/ 348343 w 391886"/>
              <a:gd name="connsiteY10" fmla="*/ 113211 h 487680"/>
              <a:gd name="connsiteX11" fmla="*/ 391886 w 391886"/>
              <a:gd name="connsiteY11" fmla="*/ 60960 h 487680"/>
              <a:gd name="connsiteX12" fmla="*/ 383178 w 391886"/>
              <a:gd name="connsiteY12" fmla="*/ 34834 h 487680"/>
              <a:gd name="connsiteX13" fmla="*/ 374469 w 391886"/>
              <a:gd name="connsiteY13" fmla="*/ 0 h 48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91886" h="487680">
                <a:moveTo>
                  <a:pt x="0" y="487680"/>
                </a:moveTo>
                <a:cubicBezTo>
                  <a:pt x="20320" y="484777"/>
                  <a:pt x="41487" y="485462"/>
                  <a:pt x="60960" y="478971"/>
                </a:cubicBezTo>
                <a:cubicBezTo>
                  <a:pt x="71598" y="475425"/>
                  <a:pt x="91900" y="441271"/>
                  <a:pt x="95795" y="435429"/>
                </a:cubicBezTo>
                <a:cubicBezTo>
                  <a:pt x="104522" y="409245"/>
                  <a:pt x="103162" y="405686"/>
                  <a:pt x="121920" y="383177"/>
                </a:cubicBezTo>
                <a:cubicBezTo>
                  <a:pt x="129804" y="373716"/>
                  <a:pt x="140485" y="366773"/>
                  <a:pt x="148046" y="357051"/>
                </a:cubicBezTo>
                <a:cubicBezTo>
                  <a:pt x="160897" y="340528"/>
                  <a:pt x="168078" y="319601"/>
                  <a:pt x="182880" y="304800"/>
                </a:cubicBezTo>
                <a:cubicBezTo>
                  <a:pt x="200297" y="287383"/>
                  <a:pt x="221469" y="273044"/>
                  <a:pt x="235132" y="252549"/>
                </a:cubicBezTo>
                <a:cubicBezTo>
                  <a:pt x="273627" y="194806"/>
                  <a:pt x="228385" y="258970"/>
                  <a:pt x="278675" y="200297"/>
                </a:cubicBezTo>
                <a:cubicBezTo>
                  <a:pt x="288121" y="189277"/>
                  <a:pt x="295354" y="176483"/>
                  <a:pt x="304800" y="165463"/>
                </a:cubicBezTo>
                <a:cubicBezTo>
                  <a:pt x="312815" y="156112"/>
                  <a:pt x="323042" y="148798"/>
                  <a:pt x="330926" y="139337"/>
                </a:cubicBezTo>
                <a:cubicBezTo>
                  <a:pt x="337626" y="131296"/>
                  <a:pt x="341642" y="121252"/>
                  <a:pt x="348343" y="113211"/>
                </a:cubicBezTo>
                <a:cubicBezTo>
                  <a:pt x="404221" y="46158"/>
                  <a:pt x="348643" y="125826"/>
                  <a:pt x="391886" y="60960"/>
                </a:cubicBezTo>
                <a:cubicBezTo>
                  <a:pt x="388983" y="52251"/>
                  <a:pt x="385700" y="43660"/>
                  <a:pt x="383178" y="34834"/>
                </a:cubicBezTo>
                <a:cubicBezTo>
                  <a:pt x="379890" y="23326"/>
                  <a:pt x="374469" y="0"/>
                  <a:pt x="374469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5" name="Dowolny kształt 54"/>
          <p:cNvSpPr/>
          <p:nvPr/>
        </p:nvSpPr>
        <p:spPr>
          <a:xfrm>
            <a:off x="5573486" y="4998720"/>
            <a:ext cx="130628" cy="435429"/>
          </a:xfrm>
          <a:custGeom>
            <a:avLst/>
            <a:gdLst>
              <a:gd name="connsiteX0" fmla="*/ 0 w 130628"/>
              <a:gd name="connsiteY0" fmla="*/ 435429 h 435429"/>
              <a:gd name="connsiteX1" fmla="*/ 52251 w 130628"/>
              <a:gd name="connsiteY1" fmla="*/ 365760 h 435429"/>
              <a:gd name="connsiteX2" fmla="*/ 69668 w 130628"/>
              <a:gd name="connsiteY2" fmla="*/ 313509 h 435429"/>
              <a:gd name="connsiteX3" fmla="*/ 87085 w 130628"/>
              <a:gd name="connsiteY3" fmla="*/ 165463 h 435429"/>
              <a:gd name="connsiteX4" fmla="*/ 104503 w 130628"/>
              <a:gd name="connsiteY4" fmla="*/ 113211 h 435429"/>
              <a:gd name="connsiteX5" fmla="*/ 121920 w 130628"/>
              <a:gd name="connsiteY5" fmla="*/ 60960 h 435429"/>
              <a:gd name="connsiteX6" fmla="*/ 130628 w 130628"/>
              <a:gd name="connsiteY6" fmla="*/ 34834 h 435429"/>
              <a:gd name="connsiteX7" fmla="*/ 130628 w 130628"/>
              <a:gd name="connsiteY7" fmla="*/ 0 h 435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0628" h="435429">
                <a:moveTo>
                  <a:pt x="0" y="435429"/>
                </a:moveTo>
                <a:cubicBezTo>
                  <a:pt x="4442" y="429876"/>
                  <a:pt x="45319" y="381358"/>
                  <a:pt x="52251" y="365760"/>
                </a:cubicBezTo>
                <a:cubicBezTo>
                  <a:pt x="59707" y="348983"/>
                  <a:pt x="69668" y="313509"/>
                  <a:pt x="69668" y="313509"/>
                </a:cubicBezTo>
                <a:cubicBezTo>
                  <a:pt x="73724" y="264840"/>
                  <a:pt x="74013" y="213393"/>
                  <a:pt x="87085" y="165463"/>
                </a:cubicBezTo>
                <a:cubicBezTo>
                  <a:pt x="91916" y="147750"/>
                  <a:pt x="98697" y="130628"/>
                  <a:pt x="104503" y="113211"/>
                </a:cubicBezTo>
                <a:lnTo>
                  <a:pt x="121920" y="60960"/>
                </a:lnTo>
                <a:cubicBezTo>
                  <a:pt x="124823" y="52251"/>
                  <a:pt x="130628" y="44014"/>
                  <a:pt x="130628" y="34834"/>
                </a:cubicBezTo>
                <a:lnTo>
                  <a:pt x="130628" y="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6" name="Dowolny kształt 55"/>
          <p:cNvSpPr/>
          <p:nvPr/>
        </p:nvSpPr>
        <p:spPr>
          <a:xfrm>
            <a:off x="6068650" y="4981303"/>
            <a:ext cx="393110" cy="444137"/>
          </a:xfrm>
          <a:custGeom>
            <a:avLst/>
            <a:gdLst>
              <a:gd name="connsiteX0" fmla="*/ 393110 w 393110"/>
              <a:gd name="connsiteY0" fmla="*/ 444137 h 444137"/>
              <a:gd name="connsiteX1" fmla="*/ 340859 w 393110"/>
              <a:gd name="connsiteY1" fmla="*/ 374468 h 444137"/>
              <a:gd name="connsiteX2" fmla="*/ 323441 w 393110"/>
              <a:gd name="connsiteY2" fmla="*/ 357051 h 444137"/>
              <a:gd name="connsiteX3" fmla="*/ 279899 w 393110"/>
              <a:gd name="connsiteY3" fmla="*/ 322217 h 444137"/>
              <a:gd name="connsiteX4" fmla="*/ 253773 w 393110"/>
              <a:gd name="connsiteY4" fmla="*/ 296091 h 444137"/>
              <a:gd name="connsiteX5" fmla="*/ 227647 w 393110"/>
              <a:gd name="connsiteY5" fmla="*/ 278674 h 444137"/>
              <a:gd name="connsiteX6" fmla="*/ 184104 w 393110"/>
              <a:gd name="connsiteY6" fmla="*/ 226423 h 444137"/>
              <a:gd name="connsiteX7" fmla="*/ 114436 w 393110"/>
              <a:gd name="connsiteY7" fmla="*/ 165463 h 444137"/>
              <a:gd name="connsiteX8" fmla="*/ 88310 w 393110"/>
              <a:gd name="connsiteY8" fmla="*/ 139337 h 444137"/>
              <a:gd name="connsiteX9" fmla="*/ 79601 w 393110"/>
              <a:gd name="connsiteY9" fmla="*/ 113211 h 444137"/>
              <a:gd name="connsiteX10" fmla="*/ 36059 w 393110"/>
              <a:gd name="connsiteY10" fmla="*/ 69668 h 444137"/>
              <a:gd name="connsiteX11" fmla="*/ 18641 w 393110"/>
              <a:gd name="connsiteY11" fmla="*/ 52251 h 444137"/>
              <a:gd name="connsiteX12" fmla="*/ 1224 w 393110"/>
              <a:gd name="connsiteY12" fmla="*/ 26126 h 444137"/>
              <a:gd name="connsiteX13" fmla="*/ 1224 w 393110"/>
              <a:gd name="connsiteY13" fmla="*/ 0 h 444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93110" h="444137">
                <a:moveTo>
                  <a:pt x="393110" y="444137"/>
                </a:moveTo>
                <a:cubicBezTo>
                  <a:pt x="275092" y="326119"/>
                  <a:pt x="386461" y="450470"/>
                  <a:pt x="340859" y="374468"/>
                </a:cubicBezTo>
                <a:cubicBezTo>
                  <a:pt x="336635" y="367427"/>
                  <a:pt x="329675" y="362394"/>
                  <a:pt x="323441" y="357051"/>
                </a:cubicBezTo>
                <a:cubicBezTo>
                  <a:pt x="309329" y="344955"/>
                  <a:pt x="293887" y="334457"/>
                  <a:pt x="279899" y="322217"/>
                </a:cubicBezTo>
                <a:cubicBezTo>
                  <a:pt x="270630" y="314107"/>
                  <a:pt x="263234" y="303975"/>
                  <a:pt x="253773" y="296091"/>
                </a:cubicBezTo>
                <a:cubicBezTo>
                  <a:pt x="245732" y="289391"/>
                  <a:pt x="235688" y="285374"/>
                  <a:pt x="227647" y="278674"/>
                </a:cubicBezTo>
                <a:cubicBezTo>
                  <a:pt x="179251" y="238345"/>
                  <a:pt x="220989" y="268576"/>
                  <a:pt x="184104" y="226423"/>
                </a:cubicBezTo>
                <a:cubicBezTo>
                  <a:pt x="111046" y="142929"/>
                  <a:pt x="168916" y="210863"/>
                  <a:pt x="114436" y="165463"/>
                </a:cubicBezTo>
                <a:cubicBezTo>
                  <a:pt x="104975" y="157578"/>
                  <a:pt x="97019" y="148046"/>
                  <a:pt x="88310" y="139337"/>
                </a:cubicBezTo>
                <a:cubicBezTo>
                  <a:pt x="85407" y="130628"/>
                  <a:pt x="85109" y="120555"/>
                  <a:pt x="79601" y="113211"/>
                </a:cubicBezTo>
                <a:cubicBezTo>
                  <a:pt x="67285" y="96790"/>
                  <a:pt x="50573" y="84182"/>
                  <a:pt x="36059" y="69668"/>
                </a:cubicBezTo>
                <a:cubicBezTo>
                  <a:pt x="30253" y="63862"/>
                  <a:pt x="23196" y="59083"/>
                  <a:pt x="18641" y="52251"/>
                </a:cubicBezTo>
                <a:cubicBezTo>
                  <a:pt x="12835" y="43543"/>
                  <a:pt x="4534" y="36055"/>
                  <a:pt x="1224" y="26126"/>
                </a:cubicBezTo>
                <a:cubicBezTo>
                  <a:pt x="-1530" y="17864"/>
                  <a:pt x="1224" y="8709"/>
                  <a:pt x="1224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7" name="Dowolny kształt 56"/>
          <p:cNvSpPr/>
          <p:nvPr/>
        </p:nvSpPr>
        <p:spPr>
          <a:xfrm>
            <a:off x="7506789" y="4998720"/>
            <a:ext cx="252548" cy="452846"/>
          </a:xfrm>
          <a:custGeom>
            <a:avLst/>
            <a:gdLst>
              <a:gd name="connsiteX0" fmla="*/ 0 w 252548"/>
              <a:gd name="connsiteY0" fmla="*/ 452846 h 452846"/>
              <a:gd name="connsiteX1" fmla="*/ 60960 w 252548"/>
              <a:gd name="connsiteY1" fmla="*/ 391886 h 452846"/>
              <a:gd name="connsiteX2" fmla="*/ 95794 w 252548"/>
              <a:gd name="connsiteY2" fmla="*/ 339634 h 452846"/>
              <a:gd name="connsiteX3" fmla="*/ 121920 w 252548"/>
              <a:gd name="connsiteY3" fmla="*/ 313509 h 452846"/>
              <a:gd name="connsiteX4" fmla="*/ 174171 w 252548"/>
              <a:gd name="connsiteY4" fmla="*/ 226423 h 452846"/>
              <a:gd name="connsiteX5" fmla="*/ 209005 w 252548"/>
              <a:gd name="connsiteY5" fmla="*/ 174171 h 452846"/>
              <a:gd name="connsiteX6" fmla="*/ 243840 w 252548"/>
              <a:gd name="connsiteY6" fmla="*/ 69669 h 452846"/>
              <a:gd name="connsiteX7" fmla="*/ 252548 w 252548"/>
              <a:gd name="connsiteY7" fmla="*/ 43543 h 452846"/>
              <a:gd name="connsiteX8" fmla="*/ 252548 w 252548"/>
              <a:gd name="connsiteY8" fmla="*/ 0 h 452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2548" h="452846">
                <a:moveTo>
                  <a:pt x="0" y="452846"/>
                </a:moveTo>
                <a:cubicBezTo>
                  <a:pt x="20320" y="432526"/>
                  <a:pt x="45020" y="415797"/>
                  <a:pt x="60960" y="391886"/>
                </a:cubicBezTo>
                <a:cubicBezTo>
                  <a:pt x="72571" y="374469"/>
                  <a:pt x="80992" y="354436"/>
                  <a:pt x="95794" y="339634"/>
                </a:cubicBezTo>
                <a:cubicBezTo>
                  <a:pt x="104503" y="330926"/>
                  <a:pt x="114359" y="323230"/>
                  <a:pt x="121920" y="313509"/>
                </a:cubicBezTo>
                <a:cubicBezTo>
                  <a:pt x="178086" y="241296"/>
                  <a:pt x="138629" y="285660"/>
                  <a:pt x="174171" y="226423"/>
                </a:cubicBezTo>
                <a:cubicBezTo>
                  <a:pt x="184941" y="208473"/>
                  <a:pt x="202385" y="194030"/>
                  <a:pt x="209005" y="174171"/>
                </a:cubicBezTo>
                <a:lnTo>
                  <a:pt x="243840" y="69669"/>
                </a:lnTo>
                <a:cubicBezTo>
                  <a:pt x="246743" y="60960"/>
                  <a:pt x="252548" y="52723"/>
                  <a:pt x="252548" y="43543"/>
                </a:cubicBezTo>
                <a:lnTo>
                  <a:pt x="252548" y="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8" name="Dowolny kształt 57"/>
          <p:cNvSpPr/>
          <p:nvPr/>
        </p:nvSpPr>
        <p:spPr>
          <a:xfrm>
            <a:off x="7898454" y="4990011"/>
            <a:ext cx="200297" cy="426720"/>
          </a:xfrm>
          <a:custGeom>
            <a:avLst/>
            <a:gdLst>
              <a:gd name="connsiteX0" fmla="*/ 0 w 200297"/>
              <a:gd name="connsiteY0" fmla="*/ 426720 h 426720"/>
              <a:gd name="connsiteX1" fmla="*/ 69668 w 200297"/>
              <a:gd name="connsiteY1" fmla="*/ 330926 h 426720"/>
              <a:gd name="connsiteX2" fmla="*/ 87085 w 200297"/>
              <a:gd name="connsiteY2" fmla="*/ 304800 h 426720"/>
              <a:gd name="connsiteX3" fmla="*/ 139337 w 200297"/>
              <a:gd name="connsiteY3" fmla="*/ 235132 h 426720"/>
              <a:gd name="connsiteX4" fmla="*/ 156754 w 200297"/>
              <a:gd name="connsiteY4" fmla="*/ 209006 h 426720"/>
              <a:gd name="connsiteX5" fmla="*/ 174171 w 200297"/>
              <a:gd name="connsiteY5" fmla="*/ 182880 h 426720"/>
              <a:gd name="connsiteX6" fmla="*/ 200297 w 200297"/>
              <a:gd name="connsiteY6" fmla="*/ 130629 h 426720"/>
              <a:gd name="connsiteX7" fmla="*/ 191588 w 200297"/>
              <a:gd name="connsiteY7" fmla="*/ 34835 h 426720"/>
              <a:gd name="connsiteX8" fmla="*/ 182880 w 200297"/>
              <a:gd name="connsiteY8" fmla="*/ 0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0297" h="426720">
                <a:moveTo>
                  <a:pt x="0" y="426720"/>
                </a:moveTo>
                <a:cubicBezTo>
                  <a:pt x="47909" y="366833"/>
                  <a:pt x="24525" y="398640"/>
                  <a:pt x="69668" y="330926"/>
                </a:cubicBezTo>
                <a:cubicBezTo>
                  <a:pt x="75474" y="322217"/>
                  <a:pt x="79684" y="312201"/>
                  <a:pt x="87085" y="304800"/>
                </a:cubicBezTo>
                <a:cubicBezTo>
                  <a:pt x="119305" y="272582"/>
                  <a:pt x="99949" y="294214"/>
                  <a:pt x="139337" y="235132"/>
                </a:cubicBezTo>
                <a:lnTo>
                  <a:pt x="156754" y="209006"/>
                </a:lnTo>
                <a:cubicBezTo>
                  <a:pt x="162560" y="200297"/>
                  <a:pt x="170861" y="192809"/>
                  <a:pt x="174171" y="182880"/>
                </a:cubicBezTo>
                <a:cubicBezTo>
                  <a:pt x="186190" y="146826"/>
                  <a:pt x="177788" y="164393"/>
                  <a:pt x="200297" y="130629"/>
                </a:cubicBezTo>
                <a:cubicBezTo>
                  <a:pt x="197394" y="98698"/>
                  <a:pt x="196122" y="66576"/>
                  <a:pt x="191588" y="34835"/>
                </a:cubicBezTo>
                <a:cubicBezTo>
                  <a:pt x="181962" y="-32547"/>
                  <a:pt x="182880" y="30065"/>
                  <a:pt x="182880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9" name="Dowolny kształt 58"/>
          <p:cNvSpPr/>
          <p:nvPr/>
        </p:nvSpPr>
        <p:spPr>
          <a:xfrm>
            <a:off x="8604069" y="4990011"/>
            <a:ext cx="235502" cy="461555"/>
          </a:xfrm>
          <a:custGeom>
            <a:avLst/>
            <a:gdLst>
              <a:gd name="connsiteX0" fmla="*/ 209005 w 235502"/>
              <a:gd name="connsiteY0" fmla="*/ 461555 h 461555"/>
              <a:gd name="connsiteX1" fmla="*/ 235131 w 235502"/>
              <a:gd name="connsiteY1" fmla="*/ 418012 h 461555"/>
              <a:gd name="connsiteX2" fmla="*/ 226422 w 235502"/>
              <a:gd name="connsiteY2" fmla="*/ 391886 h 461555"/>
              <a:gd name="connsiteX3" fmla="*/ 209005 w 235502"/>
              <a:gd name="connsiteY3" fmla="*/ 330926 h 461555"/>
              <a:gd name="connsiteX4" fmla="*/ 182880 w 235502"/>
              <a:gd name="connsiteY4" fmla="*/ 304800 h 461555"/>
              <a:gd name="connsiteX5" fmla="*/ 148045 w 235502"/>
              <a:gd name="connsiteY5" fmla="*/ 252549 h 461555"/>
              <a:gd name="connsiteX6" fmla="*/ 78377 w 235502"/>
              <a:gd name="connsiteY6" fmla="*/ 148046 h 461555"/>
              <a:gd name="connsiteX7" fmla="*/ 43542 w 235502"/>
              <a:gd name="connsiteY7" fmla="*/ 69669 h 461555"/>
              <a:gd name="connsiteX8" fmla="*/ 34834 w 235502"/>
              <a:gd name="connsiteY8" fmla="*/ 43543 h 461555"/>
              <a:gd name="connsiteX9" fmla="*/ 17417 w 235502"/>
              <a:gd name="connsiteY9" fmla="*/ 17418 h 461555"/>
              <a:gd name="connsiteX10" fmla="*/ 0 w 235502"/>
              <a:gd name="connsiteY10" fmla="*/ 0 h 461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35502" h="461555">
                <a:moveTo>
                  <a:pt x="209005" y="461555"/>
                </a:moveTo>
                <a:cubicBezTo>
                  <a:pt x="217714" y="447041"/>
                  <a:pt x="231026" y="434433"/>
                  <a:pt x="235131" y="418012"/>
                </a:cubicBezTo>
                <a:cubicBezTo>
                  <a:pt x="237357" y="409106"/>
                  <a:pt x="228944" y="400713"/>
                  <a:pt x="226422" y="391886"/>
                </a:cubicBezTo>
                <a:cubicBezTo>
                  <a:pt x="224969" y="386801"/>
                  <a:pt x="214227" y="338759"/>
                  <a:pt x="209005" y="330926"/>
                </a:cubicBezTo>
                <a:cubicBezTo>
                  <a:pt x="202174" y="320679"/>
                  <a:pt x="190441" y="314521"/>
                  <a:pt x="182880" y="304800"/>
                </a:cubicBezTo>
                <a:cubicBezTo>
                  <a:pt x="170028" y="288277"/>
                  <a:pt x="159657" y="269966"/>
                  <a:pt x="148045" y="252549"/>
                </a:cubicBezTo>
                <a:lnTo>
                  <a:pt x="78377" y="148046"/>
                </a:lnTo>
                <a:cubicBezTo>
                  <a:pt x="50777" y="106646"/>
                  <a:pt x="64268" y="131847"/>
                  <a:pt x="43542" y="69669"/>
                </a:cubicBezTo>
                <a:cubicBezTo>
                  <a:pt x="40639" y="60960"/>
                  <a:pt x="39926" y="51181"/>
                  <a:pt x="34834" y="43543"/>
                </a:cubicBezTo>
                <a:cubicBezTo>
                  <a:pt x="29028" y="34835"/>
                  <a:pt x="23955" y="25591"/>
                  <a:pt x="17417" y="17418"/>
                </a:cubicBezTo>
                <a:cubicBezTo>
                  <a:pt x="12288" y="11007"/>
                  <a:pt x="0" y="0"/>
                  <a:pt x="0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0" name="Prostokąt 59"/>
          <p:cNvSpPr/>
          <p:nvPr/>
        </p:nvSpPr>
        <p:spPr>
          <a:xfrm>
            <a:off x="6022868" y="2567312"/>
            <a:ext cx="1944216" cy="5594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1" name="pole tekstowe 60"/>
          <p:cNvSpPr txBox="1"/>
          <p:nvPr/>
        </p:nvSpPr>
        <p:spPr>
          <a:xfrm>
            <a:off x="6444207" y="2697906"/>
            <a:ext cx="1170948" cy="369332"/>
          </a:xfrm>
          <a:prstGeom prst="rect">
            <a:avLst/>
          </a:prstGeom>
          <a:noFill/>
          <a:ln w="63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l-PL" dirty="0" smtClean="0"/>
              <a:t>PC</a:t>
            </a:r>
            <a:endParaRPr lang="pl-PL" dirty="0"/>
          </a:p>
        </p:txBody>
      </p:sp>
      <p:sp>
        <p:nvSpPr>
          <p:cNvPr id="62" name="Dowolny kształt 61"/>
          <p:cNvSpPr/>
          <p:nvPr/>
        </p:nvSpPr>
        <p:spPr>
          <a:xfrm>
            <a:off x="7080069" y="3117669"/>
            <a:ext cx="35810" cy="435428"/>
          </a:xfrm>
          <a:custGeom>
            <a:avLst/>
            <a:gdLst>
              <a:gd name="connsiteX0" fmla="*/ 0 w 35810"/>
              <a:gd name="connsiteY0" fmla="*/ 435428 h 435428"/>
              <a:gd name="connsiteX1" fmla="*/ 8708 w 35810"/>
              <a:gd name="connsiteY1" fmla="*/ 391885 h 435428"/>
              <a:gd name="connsiteX2" fmla="*/ 17417 w 35810"/>
              <a:gd name="connsiteY2" fmla="*/ 365760 h 435428"/>
              <a:gd name="connsiteX3" fmla="*/ 26125 w 35810"/>
              <a:gd name="connsiteY3" fmla="*/ 287382 h 435428"/>
              <a:gd name="connsiteX4" fmla="*/ 34834 w 35810"/>
              <a:gd name="connsiteY4" fmla="*/ 217714 h 435428"/>
              <a:gd name="connsiteX5" fmla="*/ 34834 w 35810"/>
              <a:gd name="connsiteY5" fmla="*/ 0 h 435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810" h="435428">
                <a:moveTo>
                  <a:pt x="0" y="435428"/>
                </a:moveTo>
                <a:cubicBezTo>
                  <a:pt x="2903" y="420914"/>
                  <a:pt x="5118" y="406245"/>
                  <a:pt x="8708" y="391885"/>
                </a:cubicBezTo>
                <a:cubicBezTo>
                  <a:pt x="10934" y="382980"/>
                  <a:pt x="15908" y="374815"/>
                  <a:pt x="17417" y="365760"/>
                </a:cubicBezTo>
                <a:cubicBezTo>
                  <a:pt x="21738" y="339831"/>
                  <a:pt x="23054" y="313489"/>
                  <a:pt x="26125" y="287382"/>
                </a:cubicBezTo>
                <a:cubicBezTo>
                  <a:pt x="28859" y="264139"/>
                  <a:pt x="34125" y="241107"/>
                  <a:pt x="34834" y="217714"/>
                </a:cubicBezTo>
                <a:cubicBezTo>
                  <a:pt x="37032" y="145176"/>
                  <a:pt x="34834" y="72571"/>
                  <a:pt x="34834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3" name="Prostokąt 62"/>
          <p:cNvSpPr/>
          <p:nvPr/>
        </p:nvSpPr>
        <p:spPr>
          <a:xfrm>
            <a:off x="4987362" y="4757132"/>
            <a:ext cx="1456846" cy="2560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4" name="Prostokąt 63"/>
          <p:cNvSpPr/>
          <p:nvPr/>
        </p:nvSpPr>
        <p:spPr>
          <a:xfrm>
            <a:off x="7523094" y="4745982"/>
            <a:ext cx="1456846" cy="2560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5" name="Prostokąt 64"/>
          <p:cNvSpPr/>
          <p:nvPr/>
        </p:nvSpPr>
        <p:spPr>
          <a:xfrm>
            <a:off x="4987362" y="4757132"/>
            <a:ext cx="1456846" cy="2560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6" name="pole tekstowe 65"/>
          <p:cNvSpPr txBox="1"/>
          <p:nvPr/>
        </p:nvSpPr>
        <p:spPr>
          <a:xfrm>
            <a:off x="5005706" y="4677784"/>
            <a:ext cx="1428337" cy="369332"/>
          </a:xfrm>
          <a:prstGeom prst="rect">
            <a:avLst/>
          </a:prstGeom>
          <a:noFill/>
          <a:ln w="63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l-PL" dirty="0" smtClean="0"/>
              <a:t>ADC 1</a:t>
            </a:r>
            <a:endParaRPr lang="pl-PL" dirty="0"/>
          </a:p>
        </p:txBody>
      </p:sp>
      <p:sp>
        <p:nvSpPr>
          <p:cNvPr id="67" name="pole tekstowe 66"/>
          <p:cNvSpPr txBox="1"/>
          <p:nvPr/>
        </p:nvSpPr>
        <p:spPr>
          <a:xfrm>
            <a:off x="7538876" y="4695086"/>
            <a:ext cx="1428337" cy="369332"/>
          </a:xfrm>
          <a:prstGeom prst="rect">
            <a:avLst/>
          </a:prstGeom>
          <a:noFill/>
          <a:ln w="63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l-PL" dirty="0" smtClean="0"/>
              <a:t>ADC 2</a:t>
            </a:r>
            <a:endParaRPr lang="pl-PL" dirty="0"/>
          </a:p>
        </p:txBody>
      </p:sp>
      <p:sp>
        <p:nvSpPr>
          <p:cNvPr id="68" name="Prostokąt 67"/>
          <p:cNvSpPr/>
          <p:nvPr/>
        </p:nvSpPr>
        <p:spPr>
          <a:xfrm>
            <a:off x="8316416" y="2452705"/>
            <a:ext cx="405404" cy="1048303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9" name="pole tekstowe 68"/>
          <p:cNvSpPr txBox="1"/>
          <p:nvPr/>
        </p:nvSpPr>
        <p:spPr>
          <a:xfrm>
            <a:off x="8266388" y="2599888"/>
            <a:ext cx="505459" cy="761121"/>
          </a:xfrm>
          <a:prstGeom prst="rect">
            <a:avLst/>
          </a:prstGeom>
          <a:noFill/>
          <a:ln w="6350">
            <a:noFill/>
          </a:ln>
        </p:spPr>
        <p:txBody>
          <a:bodyPr vert="wordArtVert" wrap="square" rtlCol="0">
            <a:spAutoFit/>
          </a:bodyPr>
          <a:lstStyle/>
          <a:p>
            <a:pPr algn="ctr"/>
            <a:r>
              <a:rPr lang="pl-PL" dirty="0" smtClean="0"/>
              <a:t>DT</a:t>
            </a:r>
            <a:endParaRPr lang="pl-PL" dirty="0"/>
          </a:p>
        </p:txBody>
      </p:sp>
      <p:sp>
        <p:nvSpPr>
          <p:cNvPr id="70" name="Dowolny kształt 69"/>
          <p:cNvSpPr/>
          <p:nvPr/>
        </p:nvSpPr>
        <p:spPr>
          <a:xfrm>
            <a:off x="8612777" y="3518263"/>
            <a:ext cx="261257" cy="949234"/>
          </a:xfrm>
          <a:custGeom>
            <a:avLst/>
            <a:gdLst>
              <a:gd name="connsiteX0" fmla="*/ 0 w 261257"/>
              <a:gd name="connsiteY0" fmla="*/ 0 h 949234"/>
              <a:gd name="connsiteX1" fmla="*/ 17417 w 261257"/>
              <a:gd name="connsiteY1" fmla="*/ 60960 h 949234"/>
              <a:gd name="connsiteX2" fmla="*/ 26126 w 261257"/>
              <a:gd name="connsiteY2" fmla="*/ 104503 h 949234"/>
              <a:gd name="connsiteX3" fmla="*/ 43543 w 261257"/>
              <a:gd name="connsiteY3" fmla="*/ 156754 h 949234"/>
              <a:gd name="connsiteX4" fmla="*/ 52252 w 261257"/>
              <a:gd name="connsiteY4" fmla="*/ 217714 h 949234"/>
              <a:gd name="connsiteX5" fmla="*/ 69669 w 261257"/>
              <a:gd name="connsiteY5" fmla="*/ 269966 h 949234"/>
              <a:gd name="connsiteX6" fmla="*/ 78377 w 261257"/>
              <a:gd name="connsiteY6" fmla="*/ 296091 h 949234"/>
              <a:gd name="connsiteX7" fmla="*/ 87086 w 261257"/>
              <a:gd name="connsiteY7" fmla="*/ 339634 h 949234"/>
              <a:gd name="connsiteX8" fmla="*/ 104503 w 261257"/>
              <a:gd name="connsiteY8" fmla="*/ 374468 h 949234"/>
              <a:gd name="connsiteX9" fmla="*/ 121920 w 261257"/>
              <a:gd name="connsiteY9" fmla="*/ 435428 h 949234"/>
              <a:gd name="connsiteX10" fmla="*/ 156754 w 261257"/>
              <a:gd name="connsiteY10" fmla="*/ 496388 h 949234"/>
              <a:gd name="connsiteX11" fmla="*/ 174172 w 261257"/>
              <a:gd name="connsiteY11" fmla="*/ 557348 h 949234"/>
              <a:gd name="connsiteX12" fmla="*/ 200297 w 261257"/>
              <a:gd name="connsiteY12" fmla="*/ 618308 h 949234"/>
              <a:gd name="connsiteX13" fmla="*/ 235132 w 261257"/>
              <a:gd name="connsiteY13" fmla="*/ 696686 h 949234"/>
              <a:gd name="connsiteX14" fmla="*/ 261257 w 261257"/>
              <a:gd name="connsiteY14" fmla="*/ 809897 h 949234"/>
              <a:gd name="connsiteX15" fmla="*/ 252549 w 261257"/>
              <a:gd name="connsiteY15" fmla="*/ 949234 h 949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61257" h="949234">
                <a:moveTo>
                  <a:pt x="0" y="0"/>
                </a:moveTo>
                <a:cubicBezTo>
                  <a:pt x="5806" y="20320"/>
                  <a:pt x="12291" y="40458"/>
                  <a:pt x="17417" y="60960"/>
                </a:cubicBezTo>
                <a:cubicBezTo>
                  <a:pt x="21007" y="75320"/>
                  <a:pt x="22231" y="90223"/>
                  <a:pt x="26126" y="104503"/>
                </a:cubicBezTo>
                <a:cubicBezTo>
                  <a:pt x="30957" y="122215"/>
                  <a:pt x="43543" y="156754"/>
                  <a:pt x="43543" y="156754"/>
                </a:cubicBezTo>
                <a:cubicBezTo>
                  <a:pt x="46446" y="177074"/>
                  <a:pt x="47636" y="197713"/>
                  <a:pt x="52252" y="217714"/>
                </a:cubicBezTo>
                <a:cubicBezTo>
                  <a:pt x="56380" y="235603"/>
                  <a:pt x="63863" y="252549"/>
                  <a:pt x="69669" y="269966"/>
                </a:cubicBezTo>
                <a:cubicBezTo>
                  <a:pt x="72572" y="278674"/>
                  <a:pt x="76577" y="287090"/>
                  <a:pt x="78377" y="296091"/>
                </a:cubicBezTo>
                <a:cubicBezTo>
                  <a:pt x="81280" y="310605"/>
                  <a:pt x="82405" y="325592"/>
                  <a:pt x="87086" y="339634"/>
                </a:cubicBezTo>
                <a:cubicBezTo>
                  <a:pt x="91191" y="351950"/>
                  <a:pt x="99945" y="362313"/>
                  <a:pt x="104503" y="374468"/>
                </a:cubicBezTo>
                <a:cubicBezTo>
                  <a:pt x="112871" y="396783"/>
                  <a:pt x="111396" y="414380"/>
                  <a:pt x="121920" y="435428"/>
                </a:cubicBezTo>
                <a:cubicBezTo>
                  <a:pt x="165655" y="522899"/>
                  <a:pt x="110945" y="389502"/>
                  <a:pt x="156754" y="496388"/>
                </a:cubicBezTo>
                <a:cubicBezTo>
                  <a:pt x="165702" y="517267"/>
                  <a:pt x="167859" y="535253"/>
                  <a:pt x="174172" y="557348"/>
                </a:cubicBezTo>
                <a:cubicBezTo>
                  <a:pt x="188191" y="606414"/>
                  <a:pt x="177069" y="560238"/>
                  <a:pt x="200297" y="618308"/>
                </a:cubicBezTo>
                <a:cubicBezTo>
                  <a:pt x="231387" y="696034"/>
                  <a:pt x="201622" y="646423"/>
                  <a:pt x="235132" y="696686"/>
                </a:cubicBezTo>
                <a:cubicBezTo>
                  <a:pt x="259040" y="768410"/>
                  <a:pt x="249953" y="730762"/>
                  <a:pt x="261257" y="809897"/>
                </a:cubicBezTo>
                <a:cubicBezTo>
                  <a:pt x="252356" y="943422"/>
                  <a:pt x="252549" y="896886"/>
                  <a:pt x="252549" y="949234"/>
                </a:cubicBezTo>
              </a:path>
            </a:pathLst>
          </a:cu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1" name="Dowolny kształt 70"/>
          <p:cNvSpPr/>
          <p:nvPr/>
        </p:nvSpPr>
        <p:spPr>
          <a:xfrm>
            <a:off x="6287589" y="3492137"/>
            <a:ext cx="2255520" cy="935246"/>
          </a:xfrm>
          <a:custGeom>
            <a:avLst/>
            <a:gdLst>
              <a:gd name="connsiteX0" fmla="*/ 2255520 w 2255520"/>
              <a:gd name="connsiteY0" fmla="*/ 0 h 935246"/>
              <a:gd name="connsiteX1" fmla="*/ 2238102 w 2255520"/>
              <a:gd name="connsiteY1" fmla="*/ 130629 h 935246"/>
              <a:gd name="connsiteX2" fmla="*/ 2203268 w 2255520"/>
              <a:gd name="connsiteY2" fmla="*/ 182880 h 935246"/>
              <a:gd name="connsiteX3" fmla="*/ 2185851 w 2255520"/>
              <a:gd name="connsiteY3" fmla="*/ 209006 h 935246"/>
              <a:gd name="connsiteX4" fmla="*/ 2168434 w 2255520"/>
              <a:gd name="connsiteY4" fmla="*/ 235132 h 935246"/>
              <a:gd name="connsiteX5" fmla="*/ 2159725 w 2255520"/>
              <a:gd name="connsiteY5" fmla="*/ 261257 h 935246"/>
              <a:gd name="connsiteX6" fmla="*/ 2133600 w 2255520"/>
              <a:gd name="connsiteY6" fmla="*/ 287383 h 935246"/>
              <a:gd name="connsiteX7" fmla="*/ 2098765 w 2255520"/>
              <a:gd name="connsiteY7" fmla="*/ 339634 h 935246"/>
              <a:gd name="connsiteX8" fmla="*/ 2081348 w 2255520"/>
              <a:gd name="connsiteY8" fmla="*/ 365760 h 935246"/>
              <a:gd name="connsiteX9" fmla="*/ 2055222 w 2255520"/>
              <a:gd name="connsiteY9" fmla="*/ 391886 h 935246"/>
              <a:gd name="connsiteX10" fmla="*/ 2020388 w 2255520"/>
              <a:gd name="connsiteY10" fmla="*/ 444137 h 935246"/>
              <a:gd name="connsiteX11" fmla="*/ 1994262 w 2255520"/>
              <a:gd name="connsiteY11" fmla="*/ 478972 h 935246"/>
              <a:gd name="connsiteX12" fmla="*/ 1959428 w 2255520"/>
              <a:gd name="connsiteY12" fmla="*/ 531223 h 935246"/>
              <a:gd name="connsiteX13" fmla="*/ 1907177 w 2255520"/>
              <a:gd name="connsiteY13" fmla="*/ 583474 h 935246"/>
              <a:gd name="connsiteX14" fmla="*/ 1872342 w 2255520"/>
              <a:gd name="connsiteY14" fmla="*/ 627017 h 935246"/>
              <a:gd name="connsiteX15" fmla="*/ 1846217 w 2255520"/>
              <a:gd name="connsiteY15" fmla="*/ 644434 h 935246"/>
              <a:gd name="connsiteX16" fmla="*/ 1802674 w 2255520"/>
              <a:gd name="connsiteY16" fmla="*/ 679269 h 935246"/>
              <a:gd name="connsiteX17" fmla="*/ 1785257 w 2255520"/>
              <a:gd name="connsiteY17" fmla="*/ 705394 h 935246"/>
              <a:gd name="connsiteX18" fmla="*/ 1724297 w 2255520"/>
              <a:gd name="connsiteY18" fmla="*/ 757646 h 935246"/>
              <a:gd name="connsiteX19" fmla="*/ 1698171 w 2255520"/>
              <a:gd name="connsiteY19" fmla="*/ 766354 h 935246"/>
              <a:gd name="connsiteX20" fmla="*/ 1358537 w 2255520"/>
              <a:gd name="connsiteY20" fmla="*/ 775063 h 935246"/>
              <a:gd name="connsiteX21" fmla="*/ 1236617 w 2255520"/>
              <a:gd name="connsiteY21" fmla="*/ 783772 h 935246"/>
              <a:gd name="connsiteX22" fmla="*/ 1088571 w 2255520"/>
              <a:gd name="connsiteY22" fmla="*/ 792480 h 935246"/>
              <a:gd name="connsiteX23" fmla="*/ 1027611 w 2255520"/>
              <a:gd name="connsiteY23" fmla="*/ 809897 h 935246"/>
              <a:gd name="connsiteX24" fmla="*/ 722811 w 2255520"/>
              <a:gd name="connsiteY24" fmla="*/ 827314 h 935246"/>
              <a:gd name="connsiteX25" fmla="*/ 618308 w 2255520"/>
              <a:gd name="connsiteY25" fmla="*/ 836023 h 935246"/>
              <a:gd name="connsiteX26" fmla="*/ 583474 w 2255520"/>
              <a:gd name="connsiteY26" fmla="*/ 844732 h 935246"/>
              <a:gd name="connsiteX27" fmla="*/ 522514 w 2255520"/>
              <a:gd name="connsiteY27" fmla="*/ 853440 h 935246"/>
              <a:gd name="connsiteX28" fmla="*/ 409302 w 2255520"/>
              <a:gd name="connsiteY28" fmla="*/ 870857 h 935246"/>
              <a:gd name="connsiteX29" fmla="*/ 348342 w 2255520"/>
              <a:gd name="connsiteY29" fmla="*/ 879566 h 935246"/>
              <a:gd name="connsiteX30" fmla="*/ 95794 w 2255520"/>
              <a:gd name="connsiteY30" fmla="*/ 896983 h 935246"/>
              <a:gd name="connsiteX31" fmla="*/ 52251 w 2255520"/>
              <a:gd name="connsiteY31" fmla="*/ 905692 h 935246"/>
              <a:gd name="connsiteX32" fmla="*/ 43542 w 2255520"/>
              <a:gd name="connsiteY32" fmla="*/ 931817 h 935246"/>
              <a:gd name="connsiteX33" fmla="*/ 0 w 2255520"/>
              <a:gd name="connsiteY33" fmla="*/ 905692 h 9352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2255520" h="935246">
                <a:moveTo>
                  <a:pt x="2255520" y="0"/>
                </a:moveTo>
                <a:cubicBezTo>
                  <a:pt x="2254902" y="7417"/>
                  <a:pt x="2255540" y="99240"/>
                  <a:pt x="2238102" y="130629"/>
                </a:cubicBezTo>
                <a:cubicBezTo>
                  <a:pt x="2227936" y="148927"/>
                  <a:pt x="2214879" y="165463"/>
                  <a:pt x="2203268" y="182880"/>
                </a:cubicBezTo>
                <a:lnTo>
                  <a:pt x="2185851" y="209006"/>
                </a:lnTo>
                <a:cubicBezTo>
                  <a:pt x="2180045" y="217715"/>
                  <a:pt x="2171744" y="225203"/>
                  <a:pt x="2168434" y="235132"/>
                </a:cubicBezTo>
                <a:cubicBezTo>
                  <a:pt x="2165531" y="243840"/>
                  <a:pt x="2164817" y="253619"/>
                  <a:pt x="2159725" y="261257"/>
                </a:cubicBezTo>
                <a:cubicBezTo>
                  <a:pt x="2152893" y="271504"/>
                  <a:pt x="2141161" y="277662"/>
                  <a:pt x="2133600" y="287383"/>
                </a:cubicBezTo>
                <a:cubicBezTo>
                  <a:pt x="2120748" y="303906"/>
                  <a:pt x="2110377" y="322217"/>
                  <a:pt x="2098765" y="339634"/>
                </a:cubicBezTo>
                <a:cubicBezTo>
                  <a:pt x="2092959" y="348343"/>
                  <a:pt x="2088749" y="358359"/>
                  <a:pt x="2081348" y="365760"/>
                </a:cubicBezTo>
                <a:cubicBezTo>
                  <a:pt x="2072639" y="374469"/>
                  <a:pt x="2062783" y="382164"/>
                  <a:pt x="2055222" y="391886"/>
                </a:cubicBezTo>
                <a:cubicBezTo>
                  <a:pt x="2042371" y="408409"/>
                  <a:pt x="2032948" y="427391"/>
                  <a:pt x="2020388" y="444137"/>
                </a:cubicBezTo>
                <a:cubicBezTo>
                  <a:pt x="2011679" y="455749"/>
                  <a:pt x="2002586" y="467081"/>
                  <a:pt x="1994262" y="478972"/>
                </a:cubicBezTo>
                <a:cubicBezTo>
                  <a:pt x="1982258" y="496121"/>
                  <a:pt x="1974230" y="516421"/>
                  <a:pt x="1959428" y="531223"/>
                </a:cubicBezTo>
                <a:cubicBezTo>
                  <a:pt x="1942011" y="548640"/>
                  <a:pt x="1920840" y="562979"/>
                  <a:pt x="1907177" y="583474"/>
                </a:cubicBezTo>
                <a:cubicBezTo>
                  <a:pt x="1894242" y="602876"/>
                  <a:pt x="1890072" y="612833"/>
                  <a:pt x="1872342" y="627017"/>
                </a:cubicBezTo>
                <a:cubicBezTo>
                  <a:pt x="1864169" y="633555"/>
                  <a:pt x="1854390" y="637896"/>
                  <a:pt x="1846217" y="644434"/>
                </a:cubicBezTo>
                <a:cubicBezTo>
                  <a:pt x="1784181" y="694065"/>
                  <a:pt x="1883076" y="625669"/>
                  <a:pt x="1802674" y="679269"/>
                </a:cubicBezTo>
                <a:cubicBezTo>
                  <a:pt x="1796868" y="687977"/>
                  <a:pt x="1792068" y="697448"/>
                  <a:pt x="1785257" y="705394"/>
                </a:cubicBezTo>
                <a:cubicBezTo>
                  <a:pt x="1769189" y="724140"/>
                  <a:pt x="1747408" y="746091"/>
                  <a:pt x="1724297" y="757646"/>
                </a:cubicBezTo>
                <a:cubicBezTo>
                  <a:pt x="1716086" y="761751"/>
                  <a:pt x="1706880" y="763451"/>
                  <a:pt x="1698171" y="766354"/>
                </a:cubicBezTo>
                <a:cubicBezTo>
                  <a:pt x="1604099" y="860432"/>
                  <a:pt x="1697892" y="775063"/>
                  <a:pt x="1358537" y="775063"/>
                </a:cubicBezTo>
                <a:cubicBezTo>
                  <a:pt x="1317793" y="775063"/>
                  <a:pt x="1277276" y="781149"/>
                  <a:pt x="1236617" y="783772"/>
                </a:cubicBezTo>
                <a:lnTo>
                  <a:pt x="1088571" y="792480"/>
                </a:lnTo>
                <a:cubicBezTo>
                  <a:pt x="1066183" y="799943"/>
                  <a:pt x="1051673" y="805522"/>
                  <a:pt x="1027611" y="809897"/>
                </a:cubicBezTo>
                <a:cubicBezTo>
                  <a:pt x="923855" y="828762"/>
                  <a:pt x="837712" y="823211"/>
                  <a:pt x="722811" y="827314"/>
                </a:cubicBezTo>
                <a:cubicBezTo>
                  <a:pt x="687977" y="830217"/>
                  <a:pt x="652993" y="831687"/>
                  <a:pt x="618308" y="836023"/>
                </a:cubicBezTo>
                <a:cubicBezTo>
                  <a:pt x="606432" y="837508"/>
                  <a:pt x="595250" y="842591"/>
                  <a:pt x="583474" y="844732"/>
                </a:cubicBezTo>
                <a:cubicBezTo>
                  <a:pt x="563279" y="848404"/>
                  <a:pt x="542834" y="850537"/>
                  <a:pt x="522514" y="853440"/>
                </a:cubicBezTo>
                <a:cubicBezTo>
                  <a:pt x="466234" y="872201"/>
                  <a:pt x="513397" y="858611"/>
                  <a:pt x="409302" y="870857"/>
                </a:cubicBezTo>
                <a:cubicBezTo>
                  <a:pt x="388916" y="873255"/>
                  <a:pt x="368756" y="877417"/>
                  <a:pt x="348342" y="879566"/>
                </a:cubicBezTo>
                <a:cubicBezTo>
                  <a:pt x="267208" y="888106"/>
                  <a:pt x="176018" y="892264"/>
                  <a:pt x="95794" y="896983"/>
                </a:cubicBezTo>
                <a:cubicBezTo>
                  <a:pt x="81280" y="899886"/>
                  <a:pt x="64567" y="897482"/>
                  <a:pt x="52251" y="905692"/>
                </a:cubicBezTo>
                <a:cubicBezTo>
                  <a:pt x="44613" y="910784"/>
                  <a:pt x="52065" y="928408"/>
                  <a:pt x="43542" y="931817"/>
                </a:cubicBezTo>
                <a:cubicBezTo>
                  <a:pt x="13550" y="943814"/>
                  <a:pt x="8019" y="921732"/>
                  <a:pt x="0" y="905692"/>
                </a:cubicBezTo>
              </a:path>
            </a:pathLst>
          </a:cu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Prostokąt 1"/>
          <p:cNvSpPr/>
          <p:nvPr/>
        </p:nvSpPr>
        <p:spPr>
          <a:xfrm>
            <a:off x="4572000" y="2406457"/>
            <a:ext cx="3544375" cy="10207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4" name="pole tekstowe 33"/>
          <p:cNvSpPr txBox="1"/>
          <p:nvPr/>
        </p:nvSpPr>
        <p:spPr>
          <a:xfrm>
            <a:off x="4648392" y="2422464"/>
            <a:ext cx="402354" cy="981002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noFill/>
          </a:ln>
        </p:spPr>
        <p:txBody>
          <a:bodyPr vert="wordArtVert" wrap="square" rtlCol="0">
            <a:spAutoFit/>
          </a:bodyPr>
          <a:lstStyle/>
          <a:p>
            <a:pPr algn="ctr"/>
            <a:r>
              <a:rPr lang="pl-PL" sz="1200" b="1" dirty="0" err="1" smtClean="0"/>
              <a:t>Soft</a:t>
            </a:r>
            <a:endParaRPr lang="pl-PL" sz="1200" b="1" dirty="0"/>
          </a:p>
        </p:txBody>
      </p:sp>
      <p:sp>
        <p:nvSpPr>
          <p:cNvPr id="72" name="Prostokąt 71"/>
          <p:cNvSpPr/>
          <p:nvPr/>
        </p:nvSpPr>
        <p:spPr>
          <a:xfrm>
            <a:off x="4317739" y="3506759"/>
            <a:ext cx="4748566" cy="268305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3" name="pole tekstowe 72"/>
          <p:cNvSpPr txBox="1"/>
          <p:nvPr/>
        </p:nvSpPr>
        <p:spPr>
          <a:xfrm>
            <a:off x="4382364" y="3606603"/>
            <a:ext cx="398571" cy="2452321"/>
          </a:xfrm>
          <a:prstGeom prst="rect">
            <a:avLst/>
          </a:prstGeom>
          <a:solidFill>
            <a:schemeClr val="tx1"/>
          </a:solidFill>
          <a:ln w="6350">
            <a:noFill/>
          </a:ln>
        </p:spPr>
        <p:txBody>
          <a:bodyPr vert="wordArtVert" wrap="square" rtlCol="0">
            <a:spAutoFit/>
          </a:bodyPr>
          <a:lstStyle/>
          <a:p>
            <a:pPr algn="ctr"/>
            <a:r>
              <a:rPr lang="pl-PL" sz="1200" dirty="0" smtClean="0">
                <a:solidFill>
                  <a:schemeClr val="bg1"/>
                </a:solidFill>
              </a:rPr>
              <a:t>Hardware</a:t>
            </a:r>
            <a:endParaRPr lang="pl-PL" sz="1200" dirty="0">
              <a:solidFill>
                <a:schemeClr val="bg1"/>
              </a:solidFill>
            </a:endParaRPr>
          </a:p>
        </p:txBody>
      </p:sp>
      <p:sp>
        <p:nvSpPr>
          <p:cNvPr id="74" name="Prostokąt 73"/>
          <p:cNvSpPr/>
          <p:nvPr/>
        </p:nvSpPr>
        <p:spPr>
          <a:xfrm>
            <a:off x="4978597" y="4339147"/>
            <a:ext cx="4009234" cy="3996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5" name="pole tekstowe 74"/>
          <p:cNvSpPr txBox="1"/>
          <p:nvPr/>
        </p:nvSpPr>
        <p:spPr>
          <a:xfrm>
            <a:off x="6570454" y="4400463"/>
            <a:ext cx="768735" cy="276999"/>
          </a:xfrm>
          <a:prstGeom prst="rect">
            <a:avLst/>
          </a:prstGeom>
          <a:solidFill>
            <a:schemeClr val="tx1"/>
          </a:solidFill>
          <a:ln w="6350">
            <a:noFill/>
          </a:ln>
        </p:spPr>
        <p:txBody>
          <a:bodyPr vert="horz" wrap="square" rtlCol="0">
            <a:spAutoFit/>
          </a:bodyPr>
          <a:lstStyle/>
          <a:p>
            <a:pPr algn="ctr"/>
            <a:r>
              <a:rPr lang="pl-PL" sz="1200" dirty="0" err="1" smtClean="0">
                <a:solidFill>
                  <a:schemeClr val="bg1"/>
                </a:solidFill>
              </a:rPr>
              <a:t>Firmw</a:t>
            </a:r>
            <a:endParaRPr lang="pl-PL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0117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77B67-35BA-44FE-8E87-44DFBD3822A1}" type="datetime1">
              <a:rPr lang="en-GB" smtClean="0"/>
              <a:t>13/12/2017</a:t>
            </a:fld>
            <a:endParaRPr lang="en-GB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Marek Gruchala on behalf of CMS GEM collaboration</a:t>
            </a:r>
            <a:endParaRPr lang="en-GB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7DE8A-21C6-4F3E-8C5E-2746E01A2C24}" type="slidenum">
              <a:rPr lang="en-GB" smtClean="0"/>
              <a:t>4</a:t>
            </a:fld>
            <a:endParaRPr lang="en-GB"/>
          </a:p>
        </p:txBody>
      </p:sp>
      <p:sp>
        <p:nvSpPr>
          <p:cNvPr id="6" name="Tytuł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Debugging </a:t>
            </a:r>
            <a:r>
              <a:rPr lang="pl-PL" dirty="0" err="1" smtClean="0"/>
              <a:t>strategy</a:t>
            </a:r>
            <a:endParaRPr lang="pl-PL" dirty="0"/>
          </a:p>
        </p:txBody>
      </p:sp>
      <p:sp>
        <p:nvSpPr>
          <p:cNvPr id="16" name="TextBox 7"/>
          <p:cNvSpPr txBox="1"/>
          <p:nvPr/>
        </p:nvSpPr>
        <p:spPr>
          <a:xfrm>
            <a:off x="755576" y="1124744"/>
            <a:ext cx="7632848" cy="132343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63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l-PL" sz="4000" dirty="0" smtClean="0"/>
              <a:t>ISSUE:</a:t>
            </a:r>
            <a:br>
              <a:rPr lang="pl-PL" sz="4000" dirty="0" smtClean="0"/>
            </a:br>
            <a:r>
              <a:rPr lang="pl-PL" sz="4000" dirty="0" smtClean="0"/>
              <a:t>NOT WORKING SRS SYTEM</a:t>
            </a:r>
            <a:endParaRPr lang="en-GB" sz="4000" dirty="0"/>
          </a:p>
        </p:txBody>
      </p:sp>
      <p:sp>
        <p:nvSpPr>
          <p:cNvPr id="17" name="TextBox 8"/>
          <p:cNvSpPr txBox="1"/>
          <p:nvPr/>
        </p:nvSpPr>
        <p:spPr>
          <a:xfrm>
            <a:off x="227856" y="3212976"/>
            <a:ext cx="2896344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63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l-PL" sz="3600" dirty="0" smtClean="0"/>
              <a:t>HARDWARE</a:t>
            </a:r>
            <a:endParaRPr lang="en-GB" sz="3600" dirty="0"/>
          </a:p>
        </p:txBody>
      </p:sp>
      <p:sp>
        <p:nvSpPr>
          <p:cNvPr id="18" name="TextBox 9"/>
          <p:cNvSpPr txBox="1"/>
          <p:nvPr/>
        </p:nvSpPr>
        <p:spPr>
          <a:xfrm>
            <a:off x="6019800" y="3212975"/>
            <a:ext cx="2896344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63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l-PL" sz="3600" dirty="0" smtClean="0"/>
              <a:t>SOFTWARE</a:t>
            </a:r>
            <a:endParaRPr lang="en-GB" sz="3600" dirty="0"/>
          </a:p>
        </p:txBody>
      </p:sp>
      <p:sp>
        <p:nvSpPr>
          <p:cNvPr id="19" name="TextBox 10"/>
          <p:cNvSpPr txBox="1"/>
          <p:nvPr/>
        </p:nvSpPr>
        <p:spPr>
          <a:xfrm>
            <a:off x="3275856" y="3216645"/>
            <a:ext cx="2592288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63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l-PL" sz="3600" dirty="0" smtClean="0"/>
              <a:t>FIRMWARE</a:t>
            </a:r>
            <a:endParaRPr lang="en-GB" sz="3600" dirty="0"/>
          </a:p>
        </p:txBody>
      </p:sp>
      <p:cxnSp>
        <p:nvCxnSpPr>
          <p:cNvPr id="20" name="Straight Arrow Connector 12"/>
          <p:cNvCxnSpPr>
            <a:stCxn id="17" idx="0"/>
            <a:endCxn id="16" idx="2"/>
          </p:cNvCxnSpPr>
          <p:nvPr/>
        </p:nvCxnSpPr>
        <p:spPr>
          <a:xfrm flipV="1">
            <a:off x="1676028" y="2448183"/>
            <a:ext cx="2895972" cy="7647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14"/>
          <p:cNvCxnSpPr>
            <a:stCxn id="19" idx="0"/>
            <a:endCxn id="16" idx="2"/>
          </p:cNvCxnSpPr>
          <p:nvPr/>
        </p:nvCxnSpPr>
        <p:spPr>
          <a:xfrm flipV="1">
            <a:off x="4572000" y="2448183"/>
            <a:ext cx="0" cy="7684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16"/>
          <p:cNvCxnSpPr>
            <a:stCxn id="18" idx="0"/>
            <a:endCxn id="16" idx="2"/>
          </p:cNvCxnSpPr>
          <p:nvPr/>
        </p:nvCxnSpPr>
        <p:spPr>
          <a:xfrm flipH="1" flipV="1">
            <a:off x="4572000" y="2448183"/>
            <a:ext cx="2895972" cy="7647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17"/>
          <p:cNvSpPr txBox="1"/>
          <p:nvPr/>
        </p:nvSpPr>
        <p:spPr>
          <a:xfrm>
            <a:off x="233126" y="3828104"/>
            <a:ext cx="2896344" cy="707886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 w="63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l-PL" sz="4000" dirty="0" smtClean="0">
                <a:solidFill>
                  <a:schemeClr val="bg1"/>
                </a:solidFill>
              </a:rPr>
              <a:t>Black box</a:t>
            </a:r>
            <a:endParaRPr lang="en-GB" sz="4000" dirty="0">
              <a:solidFill>
                <a:schemeClr val="bg1"/>
              </a:solidFill>
            </a:endParaRPr>
          </a:p>
        </p:txBody>
      </p:sp>
      <p:sp>
        <p:nvSpPr>
          <p:cNvPr id="24" name="TextBox 19"/>
          <p:cNvSpPr txBox="1"/>
          <p:nvPr/>
        </p:nvSpPr>
        <p:spPr>
          <a:xfrm>
            <a:off x="6019800" y="3859306"/>
            <a:ext cx="2896344" cy="707886"/>
          </a:xfrm>
          <a:prstGeom prst="rect">
            <a:avLst/>
          </a:prstGeom>
          <a:noFill/>
          <a:ln w="63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l-PL" sz="4000" dirty="0" smtClean="0"/>
              <a:t>Full control</a:t>
            </a:r>
            <a:endParaRPr lang="en-GB" sz="4000" dirty="0"/>
          </a:p>
        </p:txBody>
      </p:sp>
      <p:sp>
        <p:nvSpPr>
          <p:cNvPr id="25" name="TextBox 20"/>
          <p:cNvSpPr txBox="1"/>
          <p:nvPr/>
        </p:nvSpPr>
        <p:spPr>
          <a:xfrm>
            <a:off x="3270586" y="3828104"/>
            <a:ext cx="2597558" cy="707886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 w="63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l-PL" sz="4000" dirty="0" smtClean="0">
                <a:solidFill>
                  <a:schemeClr val="bg1"/>
                </a:solidFill>
              </a:rPr>
              <a:t>Black box</a:t>
            </a:r>
            <a:endParaRPr lang="en-GB" sz="4000" dirty="0">
              <a:solidFill>
                <a:schemeClr val="bg1"/>
              </a:solidFill>
            </a:endParaRPr>
          </a:p>
        </p:txBody>
      </p:sp>
      <p:sp>
        <p:nvSpPr>
          <p:cNvPr id="26" name="TextBox 1"/>
          <p:cNvSpPr txBox="1"/>
          <p:nvPr/>
        </p:nvSpPr>
        <p:spPr>
          <a:xfrm>
            <a:off x="222862" y="4567192"/>
            <a:ext cx="2896344" cy="156966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63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l-PL" sz="1600" dirty="0" smtClean="0"/>
              <a:t>Replaced four capacitors C141, C142, C187, C188 form 33pF to 18 pF </a:t>
            </a:r>
            <a:r>
              <a:rPr lang="pl-PL" sz="1600" dirty="0" err="1" smtClean="0"/>
              <a:t>capacitacne</a:t>
            </a:r>
            <a:r>
              <a:rPr lang="pl-PL" sz="1600" dirty="0" smtClean="0"/>
              <a:t>.</a:t>
            </a:r>
          </a:p>
          <a:p>
            <a:pPr algn="ctr"/>
            <a:r>
              <a:rPr lang="pl-PL" sz="1600" dirty="0" err="1" smtClean="0"/>
              <a:t>Adding</a:t>
            </a:r>
            <a:r>
              <a:rPr lang="pl-PL" sz="1600" dirty="0" smtClean="0"/>
              <a:t> </a:t>
            </a:r>
            <a:r>
              <a:rPr lang="pl-PL" sz="1600" dirty="0" err="1" smtClean="0"/>
              <a:t>two</a:t>
            </a:r>
            <a:r>
              <a:rPr lang="pl-PL" sz="1600" dirty="0" smtClean="0"/>
              <a:t> 0 </a:t>
            </a:r>
            <a:r>
              <a:rPr lang="pl-PL" sz="1600" dirty="0" err="1" smtClean="0"/>
              <a:t>ohm</a:t>
            </a:r>
            <a:r>
              <a:rPr lang="pl-PL" sz="1600" dirty="0" smtClean="0"/>
              <a:t> </a:t>
            </a:r>
            <a:r>
              <a:rPr lang="pl-PL" sz="1600" dirty="0" err="1" smtClean="0"/>
              <a:t>resistors</a:t>
            </a:r>
            <a:r>
              <a:rPr lang="pl-PL" sz="1600" dirty="0" smtClean="0"/>
              <a:t> in R90 and R92 </a:t>
            </a:r>
            <a:r>
              <a:rPr lang="pl-PL" sz="1600" dirty="0" err="1" smtClean="0"/>
              <a:t>positions</a:t>
            </a:r>
            <a:r>
              <a:rPr lang="pl-PL" sz="1600" dirty="0" smtClean="0"/>
              <a:t>.</a:t>
            </a:r>
            <a:endParaRPr lang="en-GB" sz="1600" dirty="0"/>
          </a:p>
        </p:txBody>
      </p:sp>
      <p:sp>
        <p:nvSpPr>
          <p:cNvPr id="27" name="TextBox 18"/>
          <p:cNvSpPr txBox="1"/>
          <p:nvPr/>
        </p:nvSpPr>
        <p:spPr>
          <a:xfrm>
            <a:off x="3270586" y="4567192"/>
            <a:ext cx="2597558" cy="206210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63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l-PL" sz="1600" dirty="0" smtClean="0"/>
              <a:t>In order to determine if the problem is firmware related we are establishing </a:t>
            </a:r>
            <a:r>
              <a:rPr lang="pl-PL" sz="1600" dirty="0"/>
              <a:t>a</a:t>
            </a:r>
            <a:r>
              <a:rPr lang="pl-PL" sz="1600" dirty="0" smtClean="0"/>
              <a:t> machine with RD51LabView software . Problem </a:t>
            </a:r>
            <a:r>
              <a:rPr lang="pl-PL" sz="1600" dirty="0" err="1" smtClean="0"/>
              <a:t>occurs</a:t>
            </a:r>
            <a:r>
              <a:rPr lang="pl-PL" sz="1600" dirty="0" smtClean="0"/>
              <a:t> no </a:t>
            </a:r>
            <a:r>
              <a:rPr lang="pl-PL" sz="1600" dirty="0" err="1" smtClean="0"/>
              <a:t>matter</a:t>
            </a:r>
            <a:r>
              <a:rPr lang="pl-PL" sz="1600" dirty="0" smtClean="0"/>
              <a:t> the </a:t>
            </a:r>
            <a:r>
              <a:rPr lang="pl-PL" sz="1600" dirty="0" err="1" smtClean="0"/>
              <a:t>firmware</a:t>
            </a:r>
            <a:r>
              <a:rPr lang="pl-PL" sz="1600" dirty="0" smtClean="0"/>
              <a:t> version. 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027296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pl-PL" dirty="0" smtClean="0"/>
              <a:t>The FEC v6 </a:t>
            </a:r>
            <a:r>
              <a:rPr lang="pl-PL" dirty="0" err="1" smtClean="0"/>
              <a:t>were</a:t>
            </a:r>
            <a:r>
              <a:rPr lang="pl-PL" dirty="0" smtClean="0"/>
              <a:t> </a:t>
            </a:r>
            <a:r>
              <a:rPr lang="pl-PL" dirty="0" err="1" smtClean="0"/>
              <a:t>tested</a:t>
            </a:r>
            <a:r>
              <a:rPr lang="pl-PL" dirty="0" smtClean="0"/>
              <a:t> </a:t>
            </a:r>
            <a:r>
              <a:rPr lang="pl-PL" dirty="0" err="1" smtClean="0"/>
              <a:t>using</a:t>
            </a:r>
            <a:r>
              <a:rPr lang="pl-PL" dirty="0" smtClean="0"/>
              <a:t> </a:t>
            </a:r>
            <a:r>
              <a:rPr lang="pl-PL" dirty="0" err="1" smtClean="0"/>
              <a:t>two</a:t>
            </a:r>
            <a:r>
              <a:rPr lang="pl-PL" dirty="0" smtClean="0"/>
              <a:t> </a:t>
            </a:r>
            <a:r>
              <a:rPr lang="pl-PL" dirty="0" err="1" smtClean="0"/>
              <a:t>firmwares</a:t>
            </a:r>
            <a:r>
              <a:rPr lang="pl-PL" dirty="0" smtClean="0"/>
              <a:t>: ZS one and </a:t>
            </a:r>
            <a:r>
              <a:rPr lang="pl-PL" dirty="0" err="1" smtClean="0"/>
              <a:t>non_ZS</a:t>
            </a:r>
            <a:r>
              <a:rPr lang="pl-PL" dirty="0" smtClean="0"/>
              <a:t> one (</a:t>
            </a:r>
            <a:r>
              <a:rPr lang="pl-PL" dirty="0" err="1" smtClean="0"/>
              <a:t>default</a:t>
            </a:r>
            <a:r>
              <a:rPr lang="pl-PL" dirty="0" smtClean="0"/>
              <a:t>).</a:t>
            </a:r>
          </a:p>
          <a:p>
            <a:r>
              <a:rPr lang="pl-PL" dirty="0" smtClean="0"/>
              <a:t>ZS test </a:t>
            </a:r>
            <a:r>
              <a:rPr lang="pl-PL" dirty="0" err="1" smtClean="0"/>
              <a:t>performed</a:t>
            </a:r>
            <a:r>
              <a:rPr lang="pl-PL" dirty="0" smtClean="0"/>
              <a:t>, </a:t>
            </a:r>
            <a:r>
              <a:rPr lang="pl-PL" dirty="0" err="1" smtClean="0"/>
              <a:t>using</a:t>
            </a:r>
            <a:r>
              <a:rPr lang="pl-PL" dirty="0" smtClean="0"/>
              <a:t> the SRS </a:t>
            </a:r>
            <a:r>
              <a:rPr lang="pl-PL" dirty="0" err="1" smtClean="0"/>
              <a:t>chain</a:t>
            </a:r>
            <a:r>
              <a:rPr lang="pl-PL" dirty="0" smtClean="0"/>
              <a:t> with </a:t>
            </a:r>
            <a:r>
              <a:rPr lang="pl-PL" dirty="0" err="1" smtClean="0"/>
              <a:t>different</a:t>
            </a:r>
            <a:r>
              <a:rPr lang="pl-PL" dirty="0" smtClean="0"/>
              <a:t> </a:t>
            </a:r>
            <a:r>
              <a:rPr lang="pl-PL" dirty="0" err="1" smtClean="0"/>
              <a:t>number</a:t>
            </a:r>
            <a:r>
              <a:rPr lang="pl-PL" dirty="0" smtClean="0"/>
              <a:t> of ADC </a:t>
            </a:r>
            <a:r>
              <a:rPr lang="pl-PL" dirty="0" err="1" smtClean="0"/>
              <a:t>channels</a:t>
            </a:r>
            <a:r>
              <a:rPr lang="pl-PL" dirty="0" smtClean="0"/>
              <a:t> in </a:t>
            </a:r>
            <a:r>
              <a:rPr lang="pl-PL" dirty="0" err="1" smtClean="0"/>
              <a:t>use</a:t>
            </a:r>
            <a:r>
              <a:rPr lang="pl-PL" dirty="0" smtClean="0"/>
              <a:t>.</a:t>
            </a:r>
          </a:p>
          <a:p>
            <a:r>
              <a:rPr lang="pl-PL" dirty="0" smtClean="0"/>
              <a:t>Non ZS test performed, using the LabView based software from the RD51 community, one channel at the time.</a:t>
            </a:r>
            <a:endParaRPr lang="pl-PL" dirty="0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77B67-35BA-44FE-8E87-44DFBD3822A1}" type="datetime1">
              <a:rPr lang="en-GB" smtClean="0"/>
              <a:t>13/12/2017</a:t>
            </a:fld>
            <a:endParaRPr lang="en-GB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Marek Gruchala on behalf of CMS GEM collaboration</a:t>
            </a:r>
            <a:endParaRPr lang="en-GB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7DE8A-21C6-4F3E-8C5E-2746E01A2C24}" type="slidenum">
              <a:rPr lang="en-GB" smtClean="0"/>
              <a:t>5</a:t>
            </a:fld>
            <a:endParaRPr lang="en-GB"/>
          </a:p>
        </p:txBody>
      </p:sp>
      <p:sp>
        <p:nvSpPr>
          <p:cNvPr id="6" name="Tytuł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Test </a:t>
            </a:r>
            <a:r>
              <a:rPr lang="pl-PL" dirty="0" err="1" smtClean="0"/>
              <a:t>description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0472089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77B67-35BA-44FE-8E87-44DFBD3822A1}" type="datetime1">
              <a:rPr lang="en-GB" smtClean="0"/>
              <a:t>13/12/2017</a:t>
            </a:fld>
            <a:endParaRPr lang="en-GB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Marek Gruchala on behalf of CMS GEM collaboration</a:t>
            </a:r>
            <a:endParaRPr lang="en-GB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7DE8A-21C6-4F3E-8C5E-2746E01A2C24}" type="slidenum">
              <a:rPr lang="en-GB" smtClean="0"/>
              <a:t>6</a:t>
            </a:fld>
            <a:endParaRPr lang="en-GB"/>
          </a:p>
        </p:txBody>
      </p:sp>
      <p:sp>
        <p:nvSpPr>
          <p:cNvPr id="6" name="Tytuł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Test </a:t>
            </a:r>
            <a:r>
              <a:rPr lang="pl-PL" dirty="0" err="1" smtClean="0"/>
              <a:t>results</a:t>
            </a:r>
            <a:endParaRPr lang="pl-PL" dirty="0"/>
          </a:p>
        </p:txBody>
      </p:sp>
      <p:graphicFrame>
        <p:nvGraphicFramePr>
          <p:cNvPr id="7" name="Tabe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0716147"/>
              </p:ext>
            </p:extLst>
          </p:nvPr>
        </p:nvGraphicFramePr>
        <p:xfrm>
          <a:off x="457200" y="1397000"/>
          <a:ext cx="8229600" cy="14717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5816">
                <a:tc gridSpan="2"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FEC v1.3</a:t>
                      </a:r>
                      <a:endParaRPr lang="pl-P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FEC v6</a:t>
                      </a:r>
                      <a:endParaRPr lang="pl-P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  <a:tr h="370557">
                <a:tc>
                  <a:txBody>
                    <a:bodyPr/>
                    <a:lstStyle/>
                    <a:p>
                      <a:r>
                        <a:rPr lang="pl-PL" dirty="0" err="1" smtClean="0"/>
                        <a:t>nonZS</a:t>
                      </a:r>
                      <a:r>
                        <a:rPr lang="pl-PL" baseline="0" dirty="0" smtClean="0"/>
                        <a:t> </a:t>
                      </a:r>
                      <a:r>
                        <a:rPr lang="pl-PL" baseline="0" dirty="0" err="1" smtClean="0"/>
                        <a:t>firmware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ZS </a:t>
                      </a:r>
                      <a:r>
                        <a:rPr lang="pl-PL" dirty="0" err="1" smtClean="0"/>
                        <a:t>firmware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 smtClean="0"/>
                        <a:t>nonZS</a:t>
                      </a:r>
                      <a:r>
                        <a:rPr lang="pl-PL" baseline="0" dirty="0" smtClean="0"/>
                        <a:t> </a:t>
                      </a:r>
                      <a:r>
                        <a:rPr lang="pl-PL" baseline="0" dirty="0" err="1" smtClean="0"/>
                        <a:t>firmware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ZS </a:t>
                      </a:r>
                      <a:r>
                        <a:rPr lang="pl-PL" dirty="0" err="1" smtClean="0"/>
                        <a:t>firmware</a:t>
                      </a:r>
                      <a:endParaRPr lang="pl-PL" dirty="0"/>
                    </a:p>
                  </a:txBody>
                  <a:tcPr/>
                </a:tc>
              </a:tr>
              <a:tr h="725339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Oval 8"/>
          <p:cNvSpPr/>
          <p:nvPr/>
        </p:nvSpPr>
        <p:spPr>
          <a:xfrm>
            <a:off x="1325669" y="2348880"/>
            <a:ext cx="396661" cy="400221"/>
          </a:xfrm>
          <a:prstGeom prst="ellipse">
            <a:avLst/>
          </a:prstGeom>
          <a:solidFill>
            <a:srgbClr val="00B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3344878" y="2348880"/>
            <a:ext cx="396661" cy="400221"/>
          </a:xfrm>
          <a:prstGeom prst="ellipse">
            <a:avLst/>
          </a:prstGeom>
          <a:solidFill>
            <a:srgbClr val="00B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8"/>
          <p:cNvSpPr/>
          <p:nvPr/>
        </p:nvSpPr>
        <p:spPr>
          <a:xfrm>
            <a:off x="5364088" y="2348880"/>
            <a:ext cx="396661" cy="400221"/>
          </a:xfrm>
          <a:prstGeom prst="ellipse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8"/>
          <p:cNvSpPr/>
          <p:nvPr/>
        </p:nvSpPr>
        <p:spPr>
          <a:xfrm>
            <a:off x="7383298" y="2348879"/>
            <a:ext cx="396661" cy="400221"/>
          </a:xfrm>
          <a:prstGeom prst="ellipse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8"/>
          <p:cNvSpPr/>
          <p:nvPr/>
        </p:nvSpPr>
        <p:spPr>
          <a:xfrm>
            <a:off x="862971" y="3366113"/>
            <a:ext cx="396661" cy="400221"/>
          </a:xfrm>
          <a:prstGeom prst="ellipse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8"/>
          <p:cNvSpPr/>
          <p:nvPr/>
        </p:nvSpPr>
        <p:spPr>
          <a:xfrm>
            <a:off x="862971" y="4461011"/>
            <a:ext cx="396661" cy="400221"/>
          </a:xfrm>
          <a:prstGeom prst="ellipse">
            <a:avLst/>
          </a:prstGeom>
          <a:solidFill>
            <a:srgbClr val="00B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pole tekstowe 13"/>
          <p:cNvSpPr txBox="1"/>
          <p:nvPr/>
        </p:nvSpPr>
        <p:spPr>
          <a:xfrm>
            <a:off x="1539604" y="3128730"/>
            <a:ext cx="7162801" cy="92333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63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l-PL" dirty="0" err="1" smtClean="0"/>
              <a:t>nonZS</a:t>
            </a:r>
            <a:r>
              <a:rPr lang="pl-PL" dirty="0" smtClean="0"/>
              <a:t>: In </a:t>
            </a:r>
            <a:r>
              <a:rPr lang="pl-PL" dirty="0" err="1" smtClean="0"/>
              <a:t>case</a:t>
            </a:r>
            <a:r>
              <a:rPr lang="pl-PL" dirty="0" smtClean="0"/>
              <a:t> of the </a:t>
            </a:r>
            <a:r>
              <a:rPr lang="pl-PL" dirty="0" err="1" smtClean="0"/>
              <a:t>LabView</a:t>
            </a:r>
            <a:r>
              <a:rPr lang="pl-PL" dirty="0" smtClean="0"/>
              <a:t> </a:t>
            </a:r>
            <a:r>
              <a:rPr lang="pl-PL" dirty="0" err="1" smtClean="0"/>
              <a:t>dedicated</a:t>
            </a:r>
            <a:r>
              <a:rPr lang="pl-PL" dirty="0" smtClean="0"/>
              <a:t> Vis, the </a:t>
            </a:r>
            <a:r>
              <a:rPr lang="pl-PL" dirty="0" err="1" smtClean="0"/>
              <a:t>signal</a:t>
            </a:r>
            <a:r>
              <a:rPr lang="pl-PL" dirty="0" smtClean="0"/>
              <a:t> 	was </a:t>
            </a:r>
            <a:r>
              <a:rPr lang="pl-PL" dirty="0" err="1" smtClean="0"/>
              <a:t>observed</a:t>
            </a:r>
            <a:r>
              <a:rPr lang="pl-PL" dirty="0" smtClean="0"/>
              <a:t> </a:t>
            </a:r>
            <a:r>
              <a:rPr lang="pl-PL" dirty="0" err="1" smtClean="0"/>
              <a:t>only</a:t>
            </a:r>
            <a:r>
              <a:rPr lang="pl-PL" dirty="0" smtClean="0"/>
              <a:t> for </a:t>
            </a:r>
            <a:r>
              <a:rPr lang="pl-PL" dirty="0" err="1" smtClean="0"/>
              <a:t>first</a:t>
            </a:r>
            <a:r>
              <a:rPr lang="pl-PL" dirty="0" smtClean="0"/>
              <a:t> 8 </a:t>
            </a:r>
            <a:r>
              <a:rPr lang="pl-PL" dirty="0" err="1" smtClean="0"/>
              <a:t>channels</a:t>
            </a:r>
            <a:r>
              <a:rPr lang="pl-PL" dirty="0" smtClean="0"/>
              <a:t> (4HDMI </a:t>
            </a:r>
            <a:r>
              <a:rPr lang="pl-PL" dirty="0" err="1" smtClean="0"/>
              <a:t>ports</a:t>
            </a:r>
            <a:r>
              <a:rPr lang="pl-PL" dirty="0" smtClean="0"/>
              <a:t>).</a:t>
            </a:r>
          </a:p>
          <a:p>
            <a:pPr algn="ctr"/>
            <a:r>
              <a:rPr lang="pl-PL" dirty="0" smtClean="0"/>
              <a:t>ZS: </a:t>
            </a:r>
            <a:r>
              <a:rPr lang="pl-PL" dirty="0" err="1" smtClean="0"/>
              <a:t>Reasonable</a:t>
            </a:r>
            <a:r>
              <a:rPr lang="pl-PL" dirty="0" smtClean="0"/>
              <a:t> data </a:t>
            </a:r>
            <a:r>
              <a:rPr lang="pl-PL" dirty="0" err="1" smtClean="0"/>
              <a:t>coming</a:t>
            </a:r>
            <a:r>
              <a:rPr lang="pl-PL" dirty="0" smtClean="0"/>
              <a:t> </a:t>
            </a:r>
            <a:r>
              <a:rPr lang="pl-PL" dirty="0" err="1" smtClean="0"/>
              <a:t>only</a:t>
            </a:r>
            <a:r>
              <a:rPr lang="pl-PL" dirty="0" smtClean="0"/>
              <a:t> </a:t>
            </a:r>
            <a:r>
              <a:rPr lang="pl-PL" dirty="0" err="1" smtClean="0"/>
              <a:t>when</a:t>
            </a:r>
            <a:r>
              <a:rPr lang="pl-PL" dirty="0" smtClean="0"/>
              <a:t> </a:t>
            </a:r>
            <a:r>
              <a:rPr lang="pl-PL" dirty="0" err="1" smtClean="0"/>
              <a:t>using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8 </a:t>
            </a:r>
            <a:r>
              <a:rPr lang="pl-PL" dirty="0" err="1" smtClean="0"/>
              <a:t>channels</a:t>
            </a:r>
            <a:r>
              <a:rPr lang="pl-PL" dirty="0" smtClean="0"/>
              <a:t>.</a:t>
            </a:r>
            <a:endParaRPr lang="pl-PL" dirty="0"/>
          </a:p>
        </p:txBody>
      </p:sp>
      <p:sp>
        <p:nvSpPr>
          <p:cNvPr id="15" name="pole tekstowe 14"/>
          <p:cNvSpPr txBox="1"/>
          <p:nvPr/>
        </p:nvSpPr>
        <p:spPr>
          <a:xfrm>
            <a:off x="1539604" y="4337955"/>
            <a:ext cx="7162801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63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l-PL" dirty="0" err="1" smtClean="0"/>
              <a:t>nonZS</a:t>
            </a:r>
            <a:r>
              <a:rPr lang="pl-PL" dirty="0" smtClean="0"/>
              <a:t>: </a:t>
            </a:r>
            <a:r>
              <a:rPr lang="pl-PL" dirty="0" err="1" smtClean="0"/>
              <a:t>Signal</a:t>
            </a:r>
            <a:r>
              <a:rPr lang="pl-PL" dirty="0" smtClean="0"/>
              <a:t> </a:t>
            </a:r>
            <a:r>
              <a:rPr lang="pl-PL" dirty="0" err="1" smtClean="0"/>
              <a:t>seen</a:t>
            </a:r>
            <a:r>
              <a:rPr lang="pl-PL" dirty="0" smtClean="0"/>
              <a:t> in </a:t>
            </a:r>
            <a:r>
              <a:rPr lang="pl-PL" dirty="0" err="1" smtClean="0"/>
              <a:t>any</a:t>
            </a:r>
            <a:r>
              <a:rPr lang="pl-PL" dirty="0" smtClean="0"/>
              <a:t> of 16 </a:t>
            </a:r>
            <a:r>
              <a:rPr lang="pl-PL" dirty="0" err="1" smtClean="0"/>
              <a:t>channels</a:t>
            </a:r>
            <a:r>
              <a:rPr lang="pl-PL" dirty="0" smtClean="0"/>
              <a:t>.</a:t>
            </a:r>
          </a:p>
          <a:p>
            <a:pPr algn="ctr"/>
            <a:r>
              <a:rPr lang="pl-PL" dirty="0" smtClean="0"/>
              <a:t>ZS: </a:t>
            </a:r>
            <a:r>
              <a:rPr lang="pl-PL" dirty="0" err="1" smtClean="0"/>
              <a:t>Proper</a:t>
            </a:r>
            <a:r>
              <a:rPr lang="pl-PL" dirty="0" smtClean="0"/>
              <a:t> </a:t>
            </a:r>
            <a:r>
              <a:rPr lang="pl-PL" dirty="0" err="1" smtClean="0"/>
              <a:t>initialization</a:t>
            </a:r>
            <a:r>
              <a:rPr lang="pl-PL" dirty="0" smtClean="0"/>
              <a:t>, </a:t>
            </a:r>
            <a:r>
              <a:rPr lang="pl-PL" dirty="0" err="1" smtClean="0"/>
              <a:t>reasonable</a:t>
            </a:r>
            <a:r>
              <a:rPr lang="pl-PL" dirty="0" smtClean="0"/>
              <a:t> data from </a:t>
            </a:r>
            <a:r>
              <a:rPr lang="pl-PL" dirty="0" err="1" smtClean="0"/>
              <a:t>all</a:t>
            </a:r>
            <a:r>
              <a:rPr lang="pl-PL" dirty="0" smtClean="0"/>
              <a:t> </a:t>
            </a:r>
            <a:r>
              <a:rPr lang="pl-PL" dirty="0" err="1" smtClean="0"/>
              <a:t>channels</a:t>
            </a:r>
            <a:r>
              <a:rPr lang="pl-PL" dirty="0" smtClean="0"/>
              <a:t>.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1083191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77B67-35BA-44FE-8E87-44DFBD3822A1}" type="datetime1">
              <a:rPr lang="en-GB" smtClean="0"/>
              <a:t>13/12/2017</a:t>
            </a:fld>
            <a:endParaRPr lang="en-GB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Marek Gruchala on behalf of CMS GEM collaboration</a:t>
            </a:r>
            <a:endParaRPr lang="en-GB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7DE8A-21C6-4F3E-8C5E-2746E01A2C24}" type="slidenum">
              <a:rPr lang="en-GB" smtClean="0"/>
              <a:t>7</a:t>
            </a:fld>
            <a:endParaRPr lang="en-GB"/>
          </a:p>
        </p:txBody>
      </p:sp>
      <p:sp>
        <p:nvSpPr>
          <p:cNvPr id="6" name="Tytuł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Raw data file str.</a:t>
            </a:r>
            <a:endParaRPr lang="pl-PL" dirty="0"/>
          </a:p>
        </p:txBody>
      </p:sp>
      <p:sp>
        <p:nvSpPr>
          <p:cNvPr id="9" name="pole tekstowe 8"/>
          <p:cNvSpPr txBox="1"/>
          <p:nvPr/>
        </p:nvSpPr>
        <p:spPr>
          <a:xfrm>
            <a:off x="683568" y="1271465"/>
            <a:ext cx="7776864" cy="70788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63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l-PL" sz="4000" dirty="0" smtClean="0"/>
              <a:t>31 ADC </a:t>
            </a:r>
            <a:r>
              <a:rPr lang="pl-PL" sz="4000" dirty="0" err="1" smtClean="0"/>
              <a:t>words</a:t>
            </a:r>
            <a:r>
              <a:rPr lang="pl-PL" sz="4000" dirty="0" smtClean="0"/>
              <a:t> </a:t>
            </a:r>
            <a:r>
              <a:rPr lang="pl-PL" sz="4000" dirty="0" err="1" smtClean="0"/>
              <a:t>example</a:t>
            </a:r>
            <a:endParaRPr lang="pl-PL" sz="4000" dirty="0"/>
          </a:p>
        </p:txBody>
      </p:sp>
      <p:sp>
        <p:nvSpPr>
          <p:cNvPr id="11" name="Rectangle 1"/>
          <p:cNvSpPr/>
          <p:nvPr/>
        </p:nvSpPr>
        <p:spPr>
          <a:xfrm>
            <a:off x="107504" y="2220877"/>
            <a:ext cx="8640960" cy="37805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GB" sz="1400" dirty="0">
                <a:solidFill>
                  <a:srgbClr val="000000"/>
                </a:solidFill>
                <a:latin typeface="Lucida Console" panose="020B060904050402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...............................................................................</a:t>
            </a:r>
            <a:endParaRPr lang="en-GB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GB" sz="1400" dirty="0">
                <a:solidFill>
                  <a:srgbClr val="000000"/>
                </a:solidFill>
                <a:latin typeface="Lucida Console" panose="020B060904050402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Size:216 (header:80) Version:0x0003000e </a:t>
            </a:r>
            <a:r>
              <a:rPr lang="en-GB" sz="1400" dirty="0" err="1">
                <a:solidFill>
                  <a:srgbClr val="000000"/>
                </a:solidFill>
                <a:latin typeface="Lucida Console" panose="020B060904050402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Type:PhysicsEvent</a:t>
            </a:r>
            <a:endParaRPr lang="en-GB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GB" sz="1400" dirty="0">
                <a:solidFill>
                  <a:srgbClr val="000000"/>
                </a:solidFill>
                <a:latin typeface="Lucida Console" panose="020B060904050402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RunNb:145 nbInRun:28 burstNb:0 nbInBurst:0 ldcId:1 </a:t>
            </a:r>
            <a:r>
              <a:rPr lang="en-GB" sz="1400" dirty="0" err="1">
                <a:solidFill>
                  <a:srgbClr val="000000"/>
                </a:solidFill>
                <a:latin typeface="Lucida Console" panose="020B060904050402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gdcId:VOID</a:t>
            </a:r>
            <a:r>
              <a:rPr lang="en-GB" sz="1400" dirty="0">
                <a:solidFill>
                  <a:srgbClr val="000000"/>
                </a:solidFill>
                <a:latin typeface="Lucida Console" panose="020B060904050402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Lucida Console" panose="020B060904050402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time:Fri</a:t>
            </a:r>
            <a:r>
              <a:rPr lang="en-GB" sz="1400" dirty="0">
                <a:solidFill>
                  <a:srgbClr val="000000"/>
                </a:solidFill>
                <a:latin typeface="Lucida Console" panose="020B060904050402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May 26 17:43:18 2017 +479044usec </a:t>
            </a:r>
            <a:r>
              <a:rPr lang="en-GB" sz="1400" dirty="0" err="1">
                <a:solidFill>
                  <a:srgbClr val="000000"/>
                </a:solidFill>
                <a:latin typeface="Lucida Console" panose="020B060904050402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Attributes:noAttr</a:t>
            </a:r>
            <a:r>
              <a:rPr lang="en-GB" sz="1400" dirty="0">
                <a:solidFill>
                  <a:srgbClr val="000000"/>
                </a:solidFill>
                <a:latin typeface="Lucida Console" panose="020B060904050402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(00000000.00000000.00000000)</a:t>
            </a:r>
            <a:endParaRPr lang="en-GB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GB" sz="1400" dirty="0" err="1">
                <a:solidFill>
                  <a:srgbClr val="000000"/>
                </a:solidFill>
                <a:latin typeface="Lucida Console" panose="020B060904050402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triggerPattern</a:t>
            </a:r>
            <a:r>
              <a:rPr lang="en-GB" sz="1400" dirty="0">
                <a:solidFill>
                  <a:srgbClr val="000000"/>
                </a:solidFill>
                <a:latin typeface="Lucida Console" panose="020B060904050402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: 0)00000002 1)00000000 2)00000000 3)80000000 detectorPattern:00000000[invalid]</a:t>
            </a:r>
            <a:endParaRPr lang="en-GB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GB" sz="1400" dirty="0">
                <a:solidFill>
                  <a:srgbClr val="000000"/>
                </a:solidFill>
                <a:latin typeface="Lucida Console" panose="020B060904050402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 0) 00000088 00000016 00000003 00000000 | .... .... .... .... |</a:t>
            </a:r>
            <a:endParaRPr lang="en-GB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GB" sz="1400" dirty="0">
                <a:solidFill>
                  <a:srgbClr val="000000"/>
                </a:solidFill>
                <a:latin typeface="Lucida Console" panose="020B060904050402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16) 00000000 00000000 00000004 00000000 | .... .... .... .... |</a:t>
            </a:r>
            <a:endParaRPr lang="en-GB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GB" sz="1400" dirty="0">
                <a:solidFill>
                  <a:srgbClr val="000000"/>
                </a:solidFill>
                <a:latin typeface="Lucida Console" panose="020B060904050402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32) </a:t>
            </a:r>
            <a:r>
              <a:rPr lang="en-GB" sz="1400" dirty="0">
                <a:solidFill>
                  <a:srgbClr val="FF0000"/>
                </a:solidFill>
                <a:latin typeface="Lucida Console" panose="020B060904050402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41505a06</a:t>
            </a:r>
            <a:r>
              <a:rPr lang="en-GB" sz="1400" dirty="0">
                <a:solidFill>
                  <a:srgbClr val="000000"/>
                </a:solidFill>
                <a:latin typeface="Lucida Console" panose="020B060904050402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en-GB" sz="1400" dirty="0">
                <a:solidFill>
                  <a:srgbClr val="FF0000"/>
                </a:solidFill>
                <a:latin typeface="Lucida Console" panose="020B060904050402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aabb0fa0 </a:t>
            </a:r>
            <a:r>
              <a:rPr lang="en-GB" sz="1400" dirty="0">
                <a:solidFill>
                  <a:srgbClr val="00B050"/>
                </a:solidFill>
                <a:latin typeface="Lucida Console" panose="020B060904050402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0100001e </a:t>
            </a:r>
            <a:r>
              <a:rPr lang="en-GB" sz="1400" dirty="0">
                <a:solidFill>
                  <a:srgbClr val="000000"/>
                </a:solidFill>
                <a:latin typeface="Lucida Console" panose="020B060904050402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00000000 | .ZPA .... .... .... |</a:t>
            </a:r>
            <a:endParaRPr lang="en-GB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GB" sz="1400" dirty="0">
                <a:solidFill>
                  <a:srgbClr val="000000"/>
                </a:solidFill>
                <a:latin typeface="Lucida Console" panose="020B060904050402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48) </a:t>
            </a:r>
            <a:r>
              <a:rPr lang="en-GB" sz="1400" dirty="0">
                <a:solidFill>
                  <a:srgbClr val="2F5597"/>
                </a:solidFill>
                <a:latin typeface="Lucida Console" panose="020B060904050402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5a00</a:t>
            </a:r>
            <a:r>
              <a:rPr lang="en-GB" sz="1400" dirty="0">
                <a:solidFill>
                  <a:srgbClr val="FFC000"/>
                </a:solidFill>
                <a:latin typeface="Lucida Console" panose="020B060904050402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0b00</a:t>
            </a:r>
            <a:r>
              <a:rPr lang="en-GB" sz="1400" dirty="0">
                <a:solidFill>
                  <a:srgbClr val="000000"/>
                </a:solidFill>
                <a:latin typeface="Lucida Console" panose="020B060904050402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en-GB" sz="1400" dirty="0">
                <a:solidFill>
                  <a:srgbClr val="C55A11"/>
                </a:solidFill>
                <a:latin typeface="Lucida Console" panose="020B060904050402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f0ff</a:t>
            </a:r>
            <a:r>
              <a:rPr lang="en-GB" sz="1400" dirty="0">
                <a:solidFill>
                  <a:srgbClr val="FFC000"/>
                </a:solidFill>
                <a:latin typeface="Lucida Console" panose="020B060904050402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ecff</a:t>
            </a:r>
            <a:r>
              <a:rPr lang="en-GB" sz="1400" dirty="0">
                <a:solidFill>
                  <a:srgbClr val="C55A11"/>
                </a:solidFill>
                <a:latin typeface="Lucida Console" panose="020B060904050402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en-GB" sz="1400" dirty="0" err="1">
                <a:solidFill>
                  <a:srgbClr val="C55A11"/>
                </a:solidFill>
                <a:latin typeface="Lucida Console" panose="020B060904050402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eaff</a:t>
            </a:r>
            <a:r>
              <a:rPr lang="en-GB" sz="1400" dirty="0" err="1">
                <a:solidFill>
                  <a:srgbClr val="FFC000"/>
                </a:solidFill>
                <a:latin typeface="Lucida Console" panose="020B060904050402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eeff</a:t>
            </a:r>
            <a:r>
              <a:rPr lang="en-GB" sz="1400" dirty="0">
                <a:solidFill>
                  <a:srgbClr val="FFC000"/>
                </a:solidFill>
                <a:latin typeface="Lucida Console" panose="020B060904050402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en-GB" sz="1400" dirty="0">
                <a:solidFill>
                  <a:srgbClr val="C55A11"/>
                </a:solidFill>
                <a:latin typeface="Lucida Console" panose="020B060904050402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f7ff</a:t>
            </a:r>
            <a:r>
              <a:rPr lang="en-GB" sz="1400" dirty="0">
                <a:solidFill>
                  <a:srgbClr val="FFC000"/>
                </a:solidFill>
                <a:latin typeface="Lucida Console" panose="020B060904050402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f5ff</a:t>
            </a:r>
            <a:r>
              <a:rPr lang="en-GB" sz="1400" dirty="0">
                <a:solidFill>
                  <a:srgbClr val="C55A11"/>
                </a:solidFill>
                <a:latin typeface="Lucida Console" panose="020B060904050402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en-GB" sz="1400" dirty="0">
                <a:solidFill>
                  <a:srgbClr val="000000"/>
                </a:solidFill>
                <a:latin typeface="Lucida Console" panose="020B060904050402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| ...Z .... .... .... |</a:t>
            </a:r>
            <a:endParaRPr lang="en-GB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GB" sz="1400" dirty="0">
                <a:solidFill>
                  <a:srgbClr val="000000"/>
                </a:solidFill>
                <a:latin typeface="Lucida Console" panose="020B060904050402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64) </a:t>
            </a:r>
            <a:r>
              <a:rPr lang="en-GB" sz="1400" dirty="0">
                <a:solidFill>
                  <a:srgbClr val="C55A11"/>
                </a:solidFill>
                <a:latin typeface="Lucida Console" panose="020B060904050402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f6ff</a:t>
            </a:r>
            <a:r>
              <a:rPr lang="en-GB" sz="1400" dirty="0">
                <a:solidFill>
                  <a:srgbClr val="FFC000"/>
                </a:solidFill>
                <a:latin typeface="Lucida Console" panose="020B060904050402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ffff</a:t>
            </a:r>
            <a:r>
              <a:rPr lang="en-GB" sz="1400" dirty="0">
                <a:solidFill>
                  <a:srgbClr val="C55A11"/>
                </a:solidFill>
                <a:latin typeface="Lucida Console" panose="020B060904050402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0700</a:t>
            </a:r>
            <a:r>
              <a:rPr lang="en-GB" sz="1400" dirty="0">
                <a:solidFill>
                  <a:srgbClr val="FFC000"/>
                </a:solidFill>
                <a:latin typeface="Lucida Console" panose="020B060904050402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0400</a:t>
            </a:r>
            <a:r>
              <a:rPr lang="en-GB" sz="1400" dirty="0">
                <a:solidFill>
                  <a:srgbClr val="C55A11"/>
                </a:solidFill>
                <a:latin typeface="Lucida Console" panose="020B060904050402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0100</a:t>
            </a:r>
            <a:r>
              <a:rPr lang="en-GB" sz="1400" dirty="0">
                <a:solidFill>
                  <a:srgbClr val="FFC000"/>
                </a:solidFill>
                <a:latin typeface="Lucida Console" panose="020B060904050402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f2ff</a:t>
            </a:r>
            <a:r>
              <a:rPr lang="en-GB" sz="1400" dirty="0">
                <a:solidFill>
                  <a:srgbClr val="C55A11"/>
                </a:solidFill>
                <a:latin typeface="Lucida Console" panose="020B060904050402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0400</a:t>
            </a:r>
            <a:r>
              <a:rPr lang="en-GB" sz="1400" dirty="0">
                <a:solidFill>
                  <a:srgbClr val="FFC000"/>
                </a:solidFill>
                <a:latin typeface="Lucida Console" panose="020B060904050402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0200</a:t>
            </a:r>
            <a:r>
              <a:rPr lang="en-GB" sz="1400" dirty="0">
                <a:solidFill>
                  <a:srgbClr val="C55A11"/>
                </a:solidFill>
                <a:latin typeface="Lucida Console" panose="020B060904050402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en-GB" sz="1400" dirty="0">
                <a:solidFill>
                  <a:srgbClr val="000000"/>
                </a:solidFill>
                <a:latin typeface="Lucida Console" panose="020B060904050402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| .... .... .... .... |</a:t>
            </a:r>
            <a:endParaRPr lang="en-GB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GB" sz="1400" dirty="0">
                <a:solidFill>
                  <a:srgbClr val="000000"/>
                </a:solidFill>
                <a:latin typeface="Lucida Console" panose="020B060904050402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80) </a:t>
            </a:r>
            <a:r>
              <a:rPr lang="en-GB" sz="1400" dirty="0">
                <a:solidFill>
                  <a:srgbClr val="C55A11"/>
                </a:solidFill>
                <a:latin typeface="Lucida Console" panose="020B060904050402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f9ff</a:t>
            </a:r>
            <a:r>
              <a:rPr lang="en-GB" sz="1400" dirty="0">
                <a:solidFill>
                  <a:srgbClr val="FFC000"/>
                </a:solidFill>
                <a:latin typeface="Lucida Console" panose="020B060904050402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f2ff</a:t>
            </a:r>
            <a:r>
              <a:rPr lang="en-GB" sz="1400" dirty="0">
                <a:solidFill>
                  <a:srgbClr val="C55A11"/>
                </a:solidFill>
                <a:latin typeface="Lucida Console" panose="020B060904050402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e4ff</a:t>
            </a:r>
            <a:r>
              <a:rPr lang="en-GB" sz="1400" dirty="0">
                <a:solidFill>
                  <a:srgbClr val="FFC000"/>
                </a:solidFill>
                <a:latin typeface="Lucida Console" panose="020B060904050402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efff</a:t>
            </a:r>
            <a:r>
              <a:rPr lang="en-GB" sz="1400" dirty="0">
                <a:solidFill>
                  <a:srgbClr val="C55A11"/>
                </a:solidFill>
                <a:latin typeface="Lucida Console" panose="020B060904050402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en-GB" sz="1400" dirty="0" err="1">
                <a:solidFill>
                  <a:srgbClr val="C55A11"/>
                </a:solidFill>
                <a:latin typeface="Lucida Console" panose="020B060904050402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faff</a:t>
            </a:r>
            <a:r>
              <a:rPr lang="en-GB" sz="1400" dirty="0" err="1">
                <a:solidFill>
                  <a:srgbClr val="FFC000"/>
                </a:solidFill>
                <a:latin typeface="Lucida Console" panose="020B060904050402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ebff</a:t>
            </a:r>
            <a:r>
              <a:rPr lang="en-GB" sz="1400" dirty="0">
                <a:solidFill>
                  <a:srgbClr val="C55A11"/>
                </a:solidFill>
                <a:latin typeface="Lucida Console" panose="020B060904050402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en-GB" sz="1400" dirty="0" err="1">
                <a:solidFill>
                  <a:srgbClr val="C55A11"/>
                </a:solidFill>
                <a:latin typeface="Lucida Console" panose="020B060904050402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eeff</a:t>
            </a:r>
            <a:r>
              <a:rPr lang="en-GB" sz="1400" dirty="0" err="1">
                <a:solidFill>
                  <a:srgbClr val="FFC000"/>
                </a:solidFill>
                <a:latin typeface="Lucida Console" panose="020B060904050402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ecff</a:t>
            </a:r>
            <a:r>
              <a:rPr lang="en-GB" sz="1400" dirty="0">
                <a:solidFill>
                  <a:srgbClr val="C55A11"/>
                </a:solidFill>
                <a:latin typeface="Lucida Console" panose="020B060904050402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en-GB" sz="1400" dirty="0">
                <a:solidFill>
                  <a:srgbClr val="000000"/>
                </a:solidFill>
                <a:latin typeface="Lucida Console" panose="020B060904050402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| .... .... .... .... |</a:t>
            </a:r>
            <a:endParaRPr lang="en-GB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GB" sz="1400" dirty="0">
                <a:solidFill>
                  <a:srgbClr val="000000"/>
                </a:solidFill>
                <a:latin typeface="Lucida Console" panose="020B060904050402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96) </a:t>
            </a:r>
            <a:r>
              <a:rPr lang="en-GB" sz="1400" dirty="0">
                <a:solidFill>
                  <a:srgbClr val="C55A11"/>
                </a:solidFill>
                <a:latin typeface="Lucida Console" panose="020B060904050402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f3ff</a:t>
            </a:r>
            <a:r>
              <a:rPr lang="en-GB" sz="1400" dirty="0">
                <a:solidFill>
                  <a:srgbClr val="FFC000"/>
                </a:solidFill>
                <a:latin typeface="Lucida Console" panose="020B060904050402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f3ff</a:t>
            </a:r>
            <a:r>
              <a:rPr lang="en-GB" sz="1400" dirty="0">
                <a:solidFill>
                  <a:srgbClr val="C55A11"/>
                </a:solidFill>
                <a:latin typeface="Lucida Console" panose="020B060904050402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0400</a:t>
            </a:r>
            <a:r>
              <a:rPr lang="en-GB" sz="1400" dirty="0">
                <a:solidFill>
                  <a:srgbClr val="FFC000"/>
                </a:solidFill>
                <a:latin typeface="Lucida Console" panose="020B060904050402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f7ff</a:t>
            </a:r>
            <a:r>
              <a:rPr lang="en-GB" sz="1400" dirty="0">
                <a:solidFill>
                  <a:srgbClr val="C55A11"/>
                </a:solidFill>
                <a:latin typeface="Lucida Console" panose="020B060904050402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en-GB" sz="1400" dirty="0" err="1">
                <a:solidFill>
                  <a:srgbClr val="C55A11"/>
                </a:solidFill>
                <a:latin typeface="Lucida Console" panose="020B060904050402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edff</a:t>
            </a:r>
            <a:r>
              <a:rPr lang="en-GB" sz="1400" dirty="0" err="1">
                <a:solidFill>
                  <a:srgbClr val="FFC000"/>
                </a:solidFill>
                <a:latin typeface="Lucida Console" panose="020B060904050402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ebff</a:t>
            </a:r>
            <a:r>
              <a:rPr lang="en-GB" sz="1400" dirty="0">
                <a:solidFill>
                  <a:srgbClr val="C55A11"/>
                </a:solidFill>
                <a:latin typeface="Lucida Console" panose="020B060904050402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f9ff</a:t>
            </a:r>
            <a:r>
              <a:rPr lang="en-GB" sz="1400" dirty="0">
                <a:solidFill>
                  <a:srgbClr val="FFC000"/>
                </a:solidFill>
                <a:latin typeface="Lucida Console" panose="020B060904050402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ff9d </a:t>
            </a:r>
            <a:r>
              <a:rPr lang="en-GB" sz="1400" dirty="0">
                <a:solidFill>
                  <a:srgbClr val="000000"/>
                </a:solidFill>
                <a:latin typeface="Lucida Console" panose="020B060904050402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| .... .... .... .... |</a:t>
            </a:r>
            <a:endParaRPr lang="en-GB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GB" sz="1400" dirty="0">
                <a:solidFill>
                  <a:srgbClr val="000000"/>
                </a:solidFill>
                <a:latin typeface="Lucida Console" panose="020B060904050402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112) 00000001 41505a07 aabb0fa0 0000001e | .... .ZPA .... .... |</a:t>
            </a:r>
            <a:endParaRPr lang="en-GB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GB" sz="1400" dirty="0">
                <a:solidFill>
                  <a:srgbClr val="000000"/>
                </a:solidFill>
                <a:latin typeface="Lucida Console" panose="020B060904050402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128) 00000000 </a:t>
            </a:r>
            <a:r>
              <a:rPr lang="en-GB" sz="1400" dirty="0" err="1">
                <a:solidFill>
                  <a:srgbClr val="000000"/>
                </a:solidFill>
                <a:latin typeface="Lucida Console" panose="020B060904050402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fafafafa</a:t>
            </a:r>
            <a:r>
              <a:rPr lang="en-GB" sz="1400" dirty="0">
                <a:solidFill>
                  <a:srgbClr val="000000"/>
                </a:solidFill>
                <a:latin typeface="Lucida Console" panose="020B060904050402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                 | .... .... |</a:t>
            </a:r>
            <a:endParaRPr lang="en-GB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Oval 7"/>
          <p:cNvSpPr/>
          <p:nvPr/>
        </p:nvSpPr>
        <p:spPr>
          <a:xfrm>
            <a:off x="7527998" y="3819528"/>
            <a:ext cx="202450" cy="21602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8"/>
          <p:cNvSpPr/>
          <p:nvPr/>
        </p:nvSpPr>
        <p:spPr>
          <a:xfrm>
            <a:off x="7527998" y="4185031"/>
            <a:ext cx="202450" cy="216024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9"/>
          <p:cNvSpPr/>
          <p:nvPr/>
        </p:nvSpPr>
        <p:spPr>
          <a:xfrm>
            <a:off x="7527998" y="4558761"/>
            <a:ext cx="202450" cy="216024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0"/>
          <p:cNvSpPr/>
          <p:nvPr/>
        </p:nvSpPr>
        <p:spPr>
          <a:xfrm>
            <a:off x="7527998" y="4926744"/>
            <a:ext cx="202450" cy="216024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1"/>
          <p:cNvSpPr txBox="1"/>
          <p:nvPr/>
        </p:nvSpPr>
        <p:spPr>
          <a:xfrm>
            <a:off x="7927022" y="3789040"/>
            <a:ext cx="1197637" cy="27699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63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l-PL" sz="1200" dirty="0" smtClean="0"/>
              <a:t>HEADER</a:t>
            </a:r>
            <a:endParaRPr lang="en-GB" sz="1200" dirty="0"/>
          </a:p>
        </p:txBody>
      </p:sp>
      <p:sp>
        <p:nvSpPr>
          <p:cNvPr id="21" name="TextBox 12"/>
          <p:cNvSpPr txBox="1"/>
          <p:nvPr/>
        </p:nvSpPr>
        <p:spPr>
          <a:xfrm>
            <a:off x="7927022" y="4154543"/>
            <a:ext cx="1197637" cy="27699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63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l-PL" sz="1200" dirty="0" smtClean="0"/>
              <a:t>#hits &amp; #bins</a:t>
            </a:r>
            <a:endParaRPr lang="en-GB" sz="1200" dirty="0"/>
          </a:p>
        </p:txBody>
      </p:sp>
      <p:sp>
        <p:nvSpPr>
          <p:cNvPr id="22" name="TextBox 13"/>
          <p:cNvSpPr txBox="1"/>
          <p:nvPr/>
        </p:nvSpPr>
        <p:spPr>
          <a:xfrm>
            <a:off x="7927021" y="4530712"/>
            <a:ext cx="1197637" cy="27699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63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l-PL" sz="1200" dirty="0" smtClean="0"/>
              <a:t>Channel #</a:t>
            </a:r>
            <a:endParaRPr lang="en-GB" sz="1200" dirty="0"/>
          </a:p>
        </p:txBody>
      </p:sp>
      <p:sp>
        <p:nvSpPr>
          <p:cNvPr id="23" name="TextBox 14"/>
          <p:cNvSpPr txBox="1"/>
          <p:nvPr/>
        </p:nvSpPr>
        <p:spPr>
          <a:xfrm>
            <a:off x="7927020" y="4896215"/>
            <a:ext cx="1197637" cy="27699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63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l-PL" sz="1200" dirty="0" smtClean="0"/>
              <a:t>Time bins val.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9784320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77B67-35BA-44FE-8E87-44DFBD3822A1}" type="datetime1">
              <a:rPr lang="en-GB" smtClean="0"/>
              <a:t>13/12/2017</a:t>
            </a:fld>
            <a:endParaRPr lang="en-GB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Marek Gruchala on behalf of CMS GEM collaboration</a:t>
            </a:r>
            <a:endParaRPr lang="en-GB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7DE8A-21C6-4F3E-8C5E-2746E01A2C24}" type="slidenum">
              <a:rPr lang="en-GB" smtClean="0"/>
              <a:t>8</a:t>
            </a:fld>
            <a:endParaRPr lang="en-GB"/>
          </a:p>
        </p:txBody>
      </p:sp>
      <p:sp>
        <p:nvSpPr>
          <p:cNvPr id="6" name="Tytuł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Raw data file str.</a:t>
            </a:r>
            <a:endParaRPr lang="pl-PL" dirty="0"/>
          </a:p>
        </p:txBody>
      </p:sp>
      <p:sp>
        <p:nvSpPr>
          <p:cNvPr id="7" name="pole tekstowe 6"/>
          <p:cNvSpPr txBox="1"/>
          <p:nvPr/>
        </p:nvSpPr>
        <p:spPr>
          <a:xfrm>
            <a:off x="683568" y="1079454"/>
            <a:ext cx="7776864" cy="70788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63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l-PL" sz="4000" dirty="0" err="1" smtClean="0"/>
              <a:t>Empty</a:t>
            </a:r>
            <a:r>
              <a:rPr lang="pl-PL" sz="4000" dirty="0" smtClean="0"/>
              <a:t> </a:t>
            </a:r>
            <a:r>
              <a:rPr lang="pl-PL" sz="4000" dirty="0" err="1" smtClean="0"/>
              <a:t>words</a:t>
            </a:r>
            <a:endParaRPr lang="pl-PL" sz="4000" dirty="0"/>
          </a:p>
        </p:txBody>
      </p:sp>
      <p:sp>
        <p:nvSpPr>
          <p:cNvPr id="9" name="Rectangle 8"/>
          <p:cNvSpPr/>
          <p:nvPr/>
        </p:nvSpPr>
        <p:spPr>
          <a:xfrm>
            <a:off x="662616" y="1628800"/>
            <a:ext cx="840668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900" dirty="0" smtClean="0">
                <a:solidFill>
                  <a:srgbClr val="000000"/>
                </a:solidFill>
                <a:latin typeface="Tahoma" panose="020B0604030504040204" pitchFamily="34" charset="0"/>
              </a:rPr>
              <a:t>.</a:t>
            </a:r>
          </a:p>
          <a:p>
            <a:r>
              <a:rPr lang="pl-PL" sz="900" dirty="0" smtClean="0">
                <a:solidFill>
                  <a:srgbClr val="000000"/>
                </a:solidFill>
                <a:latin typeface="Tahoma" panose="020B0604030504040204" pitchFamily="34" charset="0"/>
              </a:rPr>
              <a:t>.</a:t>
            </a:r>
          </a:p>
          <a:p>
            <a:r>
              <a:rPr lang="pl-PL" sz="900" dirty="0" smtClean="0">
                <a:solidFill>
                  <a:srgbClr val="000000"/>
                </a:solidFill>
                <a:latin typeface="Tahoma" panose="020B0604030504040204" pitchFamily="34" charset="0"/>
              </a:rPr>
              <a:t>.</a:t>
            </a:r>
            <a:r>
              <a:rPr lang="en-GB" sz="900" dirty="0" smtClean="0">
                <a:solidFill>
                  <a:srgbClr val="000000"/>
                </a:solidFill>
                <a:latin typeface="Tahoma" panose="020B0604030504040204" pitchFamily="34" charset="0"/>
              </a:rPr>
              <a:t>...............................................................................</a:t>
            </a:r>
            <a:r>
              <a:rPr lang="en-GB" sz="900" dirty="0"/>
              <a:t/>
            </a:r>
            <a:br>
              <a:rPr lang="en-GB" sz="900" dirty="0"/>
            </a:br>
            <a:r>
              <a:rPr lang="en-GB" sz="900" dirty="0">
                <a:solidFill>
                  <a:srgbClr val="000000"/>
                </a:solidFill>
                <a:latin typeface="Tahoma" panose="020B0604030504040204" pitchFamily="34" charset="0"/>
              </a:rPr>
              <a:t>Size:272 (header:80) Version:0x0003000e </a:t>
            </a:r>
            <a:r>
              <a:rPr lang="en-GB" sz="900" dirty="0" err="1">
                <a:solidFill>
                  <a:srgbClr val="000000"/>
                </a:solidFill>
                <a:latin typeface="Tahoma" panose="020B0604030504040204" pitchFamily="34" charset="0"/>
              </a:rPr>
              <a:t>Type:PhysicsEvent</a:t>
            </a:r>
            <a:r>
              <a:rPr lang="en-GB" sz="900" dirty="0"/>
              <a:t/>
            </a:r>
            <a:br>
              <a:rPr lang="en-GB" sz="900" dirty="0"/>
            </a:br>
            <a:r>
              <a:rPr lang="en-GB" sz="900" dirty="0">
                <a:solidFill>
                  <a:srgbClr val="000000"/>
                </a:solidFill>
                <a:latin typeface="Tahoma" panose="020B0604030504040204" pitchFamily="34" charset="0"/>
              </a:rPr>
              <a:t>RunNb:136 nbInRun:1 burstNb:0 nbInBurst:0 ldcId:1 </a:t>
            </a:r>
            <a:r>
              <a:rPr lang="en-GB" sz="900" dirty="0" err="1">
                <a:solidFill>
                  <a:srgbClr val="000000"/>
                </a:solidFill>
                <a:latin typeface="Tahoma" panose="020B0604030504040204" pitchFamily="34" charset="0"/>
              </a:rPr>
              <a:t>gdcId:VOID</a:t>
            </a:r>
            <a:r>
              <a:rPr lang="en-GB" sz="900" dirty="0">
                <a:solidFill>
                  <a:srgbClr val="000000"/>
                </a:solidFill>
                <a:latin typeface="Tahoma" panose="020B0604030504040204" pitchFamily="34" charset="0"/>
              </a:rPr>
              <a:t> </a:t>
            </a:r>
            <a:r>
              <a:rPr lang="en-GB" sz="900" dirty="0" err="1">
                <a:solidFill>
                  <a:srgbClr val="000000"/>
                </a:solidFill>
                <a:latin typeface="Tahoma" panose="020B0604030504040204" pitchFamily="34" charset="0"/>
              </a:rPr>
              <a:t>time:Fri</a:t>
            </a:r>
            <a:r>
              <a:rPr lang="en-GB" sz="900" dirty="0">
                <a:solidFill>
                  <a:srgbClr val="000000"/>
                </a:solidFill>
                <a:latin typeface="Tahoma" panose="020B0604030504040204" pitchFamily="34" charset="0"/>
              </a:rPr>
              <a:t> May 26 15:02:20 2017 +717344usec </a:t>
            </a:r>
            <a:r>
              <a:rPr lang="en-GB" sz="900" dirty="0" err="1">
                <a:solidFill>
                  <a:srgbClr val="000000"/>
                </a:solidFill>
                <a:latin typeface="Tahoma" panose="020B0604030504040204" pitchFamily="34" charset="0"/>
              </a:rPr>
              <a:t>Attributes:noAttr</a:t>
            </a:r>
            <a:r>
              <a:rPr lang="en-GB" sz="900" dirty="0">
                <a:solidFill>
                  <a:srgbClr val="000000"/>
                </a:solidFill>
                <a:latin typeface="Tahoma" panose="020B0604030504040204" pitchFamily="34" charset="0"/>
              </a:rPr>
              <a:t>(00000000.00000000.00000000)</a:t>
            </a:r>
            <a:r>
              <a:rPr lang="en-GB" sz="900" dirty="0"/>
              <a:t/>
            </a:r>
            <a:br>
              <a:rPr lang="en-GB" sz="900" dirty="0"/>
            </a:br>
            <a:r>
              <a:rPr lang="en-GB" sz="900" dirty="0" err="1">
                <a:solidFill>
                  <a:srgbClr val="000000"/>
                </a:solidFill>
                <a:latin typeface="Tahoma" panose="020B0604030504040204" pitchFamily="34" charset="0"/>
              </a:rPr>
              <a:t>triggerPattern</a:t>
            </a:r>
            <a:r>
              <a:rPr lang="en-GB" sz="900" dirty="0">
                <a:solidFill>
                  <a:srgbClr val="000000"/>
                </a:solidFill>
                <a:latin typeface="Tahoma" panose="020B0604030504040204" pitchFamily="34" charset="0"/>
              </a:rPr>
              <a:t>: 0)00000002 1)00000000 2)00000000 3)80000000 detectorPattern:00000000[invalid]</a:t>
            </a:r>
            <a:r>
              <a:rPr lang="en-GB" sz="900" dirty="0"/>
              <a:t/>
            </a:r>
            <a:br>
              <a:rPr lang="en-GB" sz="900" dirty="0"/>
            </a:br>
            <a:r>
              <a:rPr lang="en-GB" sz="900" dirty="0">
                <a:solidFill>
                  <a:srgbClr val="000000"/>
                </a:solidFill>
                <a:latin typeface="Tahoma" panose="020B0604030504040204" pitchFamily="34" charset="0"/>
              </a:rPr>
              <a:t>   0) 000000c0 00000016 00000003 00000000 | .... .... .... .... |</a:t>
            </a:r>
            <a:r>
              <a:rPr lang="en-GB" sz="900" dirty="0"/>
              <a:t/>
            </a:r>
            <a:br>
              <a:rPr lang="en-GB" sz="900" dirty="0"/>
            </a:br>
            <a:r>
              <a:rPr lang="en-GB" sz="900" dirty="0">
                <a:solidFill>
                  <a:srgbClr val="000000"/>
                </a:solidFill>
                <a:latin typeface="Tahoma" panose="020B0604030504040204" pitchFamily="34" charset="0"/>
              </a:rPr>
              <a:t>  16) 00000000 00000000 00000004 00000000 | .... .... .... .... |</a:t>
            </a:r>
            <a:r>
              <a:rPr lang="en-GB" sz="900" dirty="0"/>
              <a:t/>
            </a:r>
            <a:br>
              <a:rPr lang="en-GB" sz="900" dirty="0"/>
            </a:br>
            <a:r>
              <a:rPr lang="en-GB" sz="900" dirty="0">
                <a:solidFill>
                  <a:srgbClr val="000000"/>
                </a:solidFill>
                <a:latin typeface="Tahoma" panose="020B0604030504040204" pitchFamily="34" charset="0"/>
              </a:rPr>
              <a:t>  32) </a:t>
            </a:r>
            <a:r>
              <a:rPr lang="en-GB" sz="900" dirty="0">
                <a:solidFill>
                  <a:srgbClr val="FF0000"/>
                </a:solidFill>
                <a:latin typeface="Tahoma" panose="020B0604030504040204" pitchFamily="34" charset="0"/>
              </a:rPr>
              <a:t>41505a00 aabb0fa0 </a:t>
            </a:r>
            <a:r>
              <a:rPr lang="en-GB" sz="900" dirty="0">
                <a:solidFill>
                  <a:srgbClr val="00B050"/>
                </a:solidFill>
                <a:latin typeface="Tahoma" panose="020B0604030504040204" pitchFamily="34" charset="0"/>
              </a:rPr>
              <a:t>0000001e </a:t>
            </a:r>
            <a:r>
              <a:rPr lang="en-GB" sz="900" dirty="0">
                <a:solidFill>
                  <a:srgbClr val="000000"/>
                </a:solidFill>
                <a:latin typeface="Tahoma" panose="020B0604030504040204" pitchFamily="34" charset="0"/>
              </a:rPr>
              <a:t>00000000 | .ZPA .... .... .... |</a:t>
            </a:r>
            <a:r>
              <a:rPr lang="en-GB" sz="900" dirty="0"/>
              <a:t/>
            </a:r>
            <a:br>
              <a:rPr lang="en-GB" sz="900" dirty="0"/>
            </a:br>
            <a:r>
              <a:rPr lang="en-GB" sz="900" dirty="0">
                <a:solidFill>
                  <a:srgbClr val="000000"/>
                </a:solidFill>
                <a:latin typeface="Tahoma" panose="020B0604030504040204" pitchFamily="34" charset="0"/>
              </a:rPr>
              <a:t>  48) 00000001 </a:t>
            </a:r>
            <a:r>
              <a:rPr lang="en-GB" sz="900" dirty="0">
                <a:solidFill>
                  <a:srgbClr val="FF0000"/>
                </a:solidFill>
                <a:latin typeface="Tahoma" panose="020B0604030504040204" pitchFamily="34" charset="0"/>
              </a:rPr>
              <a:t>41505a01 aabb0fa0 </a:t>
            </a:r>
            <a:r>
              <a:rPr lang="en-GB" sz="900" dirty="0">
                <a:solidFill>
                  <a:srgbClr val="00B050"/>
                </a:solidFill>
                <a:latin typeface="Tahoma" panose="020B0604030504040204" pitchFamily="34" charset="0"/>
              </a:rPr>
              <a:t>0000001e</a:t>
            </a:r>
            <a:r>
              <a:rPr lang="en-GB" sz="900" dirty="0">
                <a:solidFill>
                  <a:srgbClr val="000000"/>
                </a:solidFill>
                <a:latin typeface="Tahoma" panose="020B0604030504040204" pitchFamily="34" charset="0"/>
              </a:rPr>
              <a:t> | .... .ZPA .... .... |</a:t>
            </a:r>
            <a:r>
              <a:rPr lang="en-GB" sz="900" dirty="0"/>
              <a:t/>
            </a:r>
            <a:br>
              <a:rPr lang="en-GB" sz="900" dirty="0"/>
            </a:br>
            <a:r>
              <a:rPr lang="en-GB" sz="900" dirty="0">
                <a:solidFill>
                  <a:srgbClr val="000000"/>
                </a:solidFill>
                <a:latin typeface="Tahoma" panose="020B0604030504040204" pitchFamily="34" charset="0"/>
              </a:rPr>
              <a:t>  64) 00000000 00000002 </a:t>
            </a:r>
            <a:r>
              <a:rPr lang="en-GB" sz="900" dirty="0">
                <a:solidFill>
                  <a:srgbClr val="FF0000"/>
                </a:solidFill>
                <a:latin typeface="Tahoma" panose="020B0604030504040204" pitchFamily="34" charset="0"/>
              </a:rPr>
              <a:t>41505a02 aabb0fa0 </a:t>
            </a:r>
            <a:r>
              <a:rPr lang="en-GB" sz="900" dirty="0">
                <a:solidFill>
                  <a:srgbClr val="000000"/>
                </a:solidFill>
                <a:latin typeface="Tahoma" panose="020B0604030504040204" pitchFamily="34" charset="0"/>
              </a:rPr>
              <a:t>| .... .... .ZPA .... |</a:t>
            </a:r>
            <a:r>
              <a:rPr lang="en-GB" sz="900" dirty="0"/>
              <a:t/>
            </a:r>
            <a:br>
              <a:rPr lang="en-GB" sz="900" dirty="0"/>
            </a:br>
            <a:r>
              <a:rPr lang="en-GB" sz="900" dirty="0">
                <a:solidFill>
                  <a:srgbClr val="000000"/>
                </a:solidFill>
                <a:latin typeface="Tahoma" panose="020B0604030504040204" pitchFamily="34" charset="0"/>
              </a:rPr>
              <a:t>  80) </a:t>
            </a:r>
            <a:r>
              <a:rPr lang="en-GB" sz="900" dirty="0">
                <a:solidFill>
                  <a:srgbClr val="00B050"/>
                </a:solidFill>
                <a:latin typeface="Tahoma" panose="020B0604030504040204" pitchFamily="34" charset="0"/>
              </a:rPr>
              <a:t>0000001e</a:t>
            </a:r>
            <a:r>
              <a:rPr lang="en-GB" sz="900" dirty="0">
                <a:solidFill>
                  <a:srgbClr val="000000"/>
                </a:solidFill>
                <a:latin typeface="Tahoma" panose="020B0604030504040204" pitchFamily="34" charset="0"/>
              </a:rPr>
              <a:t> 00000000 00000003 </a:t>
            </a:r>
            <a:r>
              <a:rPr lang="en-GB" sz="900" dirty="0">
                <a:solidFill>
                  <a:srgbClr val="FF0000"/>
                </a:solidFill>
                <a:latin typeface="Tahoma" panose="020B0604030504040204" pitchFamily="34" charset="0"/>
              </a:rPr>
              <a:t>41505a03</a:t>
            </a:r>
            <a:r>
              <a:rPr lang="en-GB" sz="900" dirty="0">
                <a:solidFill>
                  <a:srgbClr val="000000"/>
                </a:solidFill>
                <a:latin typeface="Tahoma" panose="020B0604030504040204" pitchFamily="34" charset="0"/>
              </a:rPr>
              <a:t> | .... .... .... .ZPA |</a:t>
            </a:r>
            <a:r>
              <a:rPr lang="en-GB" sz="900" dirty="0"/>
              <a:t/>
            </a:r>
            <a:br>
              <a:rPr lang="en-GB" sz="900" dirty="0"/>
            </a:br>
            <a:r>
              <a:rPr lang="en-GB" sz="900" dirty="0">
                <a:solidFill>
                  <a:srgbClr val="000000"/>
                </a:solidFill>
                <a:latin typeface="Tahoma" panose="020B0604030504040204" pitchFamily="34" charset="0"/>
              </a:rPr>
              <a:t>  96) </a:t>
            </a:r>
            <a:r>
              <a:rPr lang="en-GB" sz="900" dirty="0">
                <a:solidFill>
                  <a:srgbClr val="FF0000"/>
                </a:solidFill>
                <a:latin typeface="Tahoma" panose="020B0604030504040204" pitchFamily="34" charset="0"/>
              </a:rPr>
              <a:t>aabb0fa0</a:t>
            </a:r>
            <a:r>
              <a:rPr lang="en-GB" sz="900" dirty="0">
                <a:solidFill>
                  <a:srgbClr val="000000"/>
                </a:solidFill>
                <a:latin typeface="Tahoma" panose="020B0604030504040204" pitchFamily="34" charset="0"/>
              </a:rPr>
              <a:t> </a:t>
            </a:r>
            <a:r>
              <a:rPr lang="en-GB" sz="900" dirty="0">
                <a:solidFill>
                  <a:srgbClr val="00B050"/>
                </a:solidFill>
                <a:latin typeface="Tahoma" panose="020B0604030504040204" pitchFamily="34" charset="0"/>
              </a:rPr>
              <a:t>0000001e</a:t>
            </a:r>
            <a:r>
              <a:rPr lang="en-GB" sz="900" dirty="0">
                <a:solidFill>
                  <a:srgbClr val="000000"/>
                </a:solidFill>
                <a:latin typeface="Tahoma" panose="020B0604030504040204" pitchFamily="34" charset="0"/>
              </a:rPr>
              <a:t> 00000000 00000004 | .... .... .... .... |</a:t>
            </a:r>
            <a:r>
              <a:rPr lang="en-GB" sz="900" dirty="0"/>
              <a:t/>
            </a:r>
            <a:br>
              <a:rPr lang="en-GB" sz="900" dirty="0"/>
            </a:br>
            <a:r>
              <a:rPr lang="en-GB" sz="900" dirty="0">
                <a:solidFill>
                  <a:srgbClr val="000000"/>
                </a:solidFill>
                <a:latin typeface="Tahoma" panose="020B0604030504040204" pitchFamily="34" charset="0"/>
              </a:rPr>
              <a:t> 112) 41505a04 aabb0fa0 0000001e 00000000 | .ZPA .... .... .... |</a:t>
            </a:r>
            <a:r>
              <a:rPr lang="en-GB" sz="900" dirty="0"/>
              <a:t/>
            </a:r>
            <a:br>
              <a:rPr lang="en-GB" sz="900" dirty="0"/>
            </a:br>
            <a:r>
              <a:rPr lang="en-GB" sz="900" dirty="0">
                <a:solidFill>
                  <a:srgbClr val="000000"/>
                </a:solidFill>
                <a:latin typeface="Tahoma" panose="020B0604030504040204" pitchFamily="34" charset="0"/>
              </a:rPr>
              <a:t> 128) 00000005 41505a05 aabb0fa0 0000001e | .... .ZPA .... .... |</a:t>
            </a:r>
            <a:r>
              <a:rPr lang="en-GB" sz="900" dirty="0"/>
              <a:t/>
            </a:r>
            <a:br>
              <a:rPr lang="en-GB" sz="900" dirty="0"/>
            </a:br>
            <a:r>
              <a:rPr lang="en-GB" sz="900" dirty="0">
                <a:solidFill>
                  <a:srgbClr val="000000"/>
                </a:solidFill>
                <a:latin typeface="Tahoma" panose="020B0604030504040204" pitchFamily="34" charset="0"/>
              </a:rPr>
              <a:t> 144) 00000000 00000006 41505a06 aabb0fa0 | .... .... .ZPA .... |</a:t>
            </a:r>
            <a:r>
              <a:rPr lang="en-GB" sz="900" dirty="0"/>
              <a:t/>
            </a:r>
            <a:br>
              <a:rPr lang="en-GB" sz="900" dirty="0"/>
            </a:br>
            <a:r>
              <a:rPr lang="en-GB" sz="900" dirty="0">
                <a:solidFill>
                  <a:srgbClr val="000000"/>
                </a:solidFill>
                <a:latin typeface="Tahoma" panose="020B0604030504040204" pitchFamily="34" charset="0"/>
              </a:rPr>
              <a:t> 160) 0000001e 00000000 00000007 41505a07 | .... .... .... .ZPA |</a:t>
            </a:r>
            <a:r>
              <a:rPr lang="en-GB" sz="900" dirty="0"/>
              <a:t/>
            </a:r>
            <a:br>
              <a:rPr lang="en-GB" sz="900" dirty="0"/>
            </a:br>
            <a:r>
              <a:rPr lang="en-GB" sz="900" dirty="0">
                <a:solidFill>
                  <a:srgbClr val="000000"/>
                </a:solidFill>
                <a:latin typeface="Tahoma" panose="020B0604030504040204" pitchFamily="34" charset="0"/>
              </a:rPr>
              <a:t> 176) aabb0fa0 0000001e 00000000 </a:t>
            </a:r>
            <a:r>
              <a:rPr lang="en-GB" sz="900" dirty="0" err="1">
                <a:solidFill>
                  <a:srgbClr val="000000"/>
                </a:solidFill>
                <a:latin typeface="Tahoma" panose="020B0604030504040204" pitchFamily="34" charset="0"/>
              </a:rPr>
              <a:t>fafafafa</a:t>
            </a:r>
            <a:r>
              <a:rPr lang="en-GB" sz="900" dirty="0">
                <a:solidFill>
                  <a:srgbClr val="000000"/>
                </a:solidFill>
                <a:latin typeface="Tahoma" panose="020B0604030504040204" pitchFamily="34" charset="0"/>
              </a:rPr>
              <a:t> | .... .... .... .... |</a:t>
            </a:r>
            <a:r>
              <a:rPr lang="en-GB" sz="900" dirty="0"/>
              <a:t/>
            </a:r>
            <a:br>
              <a:rPr lang="en-GB" sz="900" dirty="0"/>
            </a:br>
            <a:r>
              <a:rPr lang="en-GB" sz="900" dirty="0">
                <a:solidFill>
                  <a:srgbClr val="000000"/>
                </a:solidFill>
                <a:latin typeface="Tahoma" panose="020B0604030504040204" pitchFamily="34" charset="0"/>
              </a:rPr>
              <a:t>...............................................................................</a:t>
            </a:r>
            <a:r>
              <a:rPr lang="en-GB" sz="900" dirty="0"/>
              <a:t/>
            </a:r>
            <a:br>
              <a:rPr lang="en-GB" sz="900" dirty="0"/>
            </a:br>
            <a:r>
              <a:rPr lang="en-GB" sz="900" dirty="0">
                <a:solidFill>
                  <a:srgbClr val="000000"/>
                </a:solidFill>
                <a:latin typeface="Tahoma" panose="020B0604030504040204" pitchFamily="34" charset="0"/>
              </a:rPr>
              <a:t>Size:272 (header:80) Version:0x0003000e </a:t>
            </a:r>
            <a:r>
              <a:rPr lang="en-GB" sz="900" dirty="0" err="1">
                <a:solidFill>
                  <a:srgbClr val="000000"/>
                </a:solidFill>
                <a:latin typeface="Tahoma" panose="020B0604030504040204" pitchFamily="34" charset="0"/>
              </a:rPr>
              <a:t>Type:PhysicsEvent</a:t>
            </a:r>
            <a:r>
              <a:rPr lang="en-GB" sz="900" dirty="0"/>
              <a:t/>
            </a:r>
            <a:br>
              <a:rPr lang="en-GB" sz="900" dirty="0"/>
            </a:br>
            <a:r>
              <a:rPr lang="en-GB" sz="900" dirty="0">
                <a:solidFill>
                  <a:srgbClr val="000000"/>
                </a:solidFill>
                <a:latin typeface="Tahoma" panose="020B0604030504040204" pitchFamily="34" charset="0"/>
              </a:rPr>
              <a:t>RunNb:136 nbInRun:2 burstNb:0 nbInBurst:0 ldcId:1 </a:t>
            </a:r>
            <a:r>
              <a:rPr lang="en-GB" sz="900" dirty="0" err="1">
                <a:solidFill>
                  <a:srgbClr val="000000"/>
                </a:solidFill>
                <a:latin typeface="Tahoma" panose="020B0604030504040204" pitchFamily="34" charset="0"/>
              </a:rPr>
              <a:t>gdcId:VOID</a:t>
            </a:r>
            <a:r>
              <a:rPr lang="en-GB" sz="900" dirty="0">
                <a:solidFill>
                  <a:srgbClr val="000000"/>
                </a:solidFill>
                <a:latin typeface="Tahoma" panose="020B0604030504040204" pitchFamily="34" charset="0"/>
              </a:rPr>
              <a:t> </a:t>
            </a:r>
            <a:r>
              <a:rPr lang="en-GB" sz="900" dirty="0" err="1">
                <a:solidFill>
                  <a:srgbClr val="000000"/>
                </a:solidFill>
                <a:latin typeface="Tahoma" panose="020B0604030504040204" pitchFamily="34" charset="0"/>
              </a:rPr>
              <a:t>time:Fri</a:t>
            </a:r>
            <a:r>
              <a:rPr lang="en-GB" sz="900" dirty="0">
                <a:solidFill>
                  <a:srgbClr val="000000"/>
                </a:solidFill>
                <a:latin typeface="Tahoma" panose="020B0604030504040204" pitchFamily="34" charset="0"/>
              </a:rPr>
              <a:t> May 26 15:02:20 2017 +718450usec </a:t>
            </a:r>
            <a:r>
              <a:rPr lang="en-GB" sz="900" dirty="0" err="1">
                <a:solidFill>
                  <a:srgbClr val="000000"/>
                </a:solidFill>
                <a:latin typeface="Tahoma" panose="020B0604030504040204" pitchFamily="34" charset="0"/>
              </a:rPr>
              <a:t>Attributes:noAttr</a:t>
            </a:r>
            <a:r>
              <a:rPr lang="en-GB" sz="900" dirty="0">
                <a:solidFill>
                  <a:srgbClr val="000000"/>
                </a:solidFill>
                <a:latin typeface="Tahoma" panose="020B0604030504040204" pitchFamily="34" charset="0"/>
              </a:rPr>
              <a:t>(00000000.00000000.00000000)</a:t>
            </a:r>
            <a:r>
              <a:rPr lang="en-GB" sz="900" dirty="0"/>
              <a:t/>
            </a:r>
            <a:br>
              <a:rPr lang="en-GB" sz="900" dirty="0"/>
            </a:br>
            <a:r>
              <a:rPr lang="en-GB" sz="900" dirty="0" err="1">
                <a:solidFill>
                  <a:srgbClr val="000000"/>
                </a:solidFill>
                <a:latin typeface="Tahoma" panose="020B0604030504040204" pitchFamily="34" charset="0"/>
              </a:rPr>
              <a:t>triggerPattern</a:t>
            </a:r>
            <a:r>
              <a:rPr lang="en-GB" sz="900" dirty="0">
                <a:solidFill>
                  <a:srgbClr val="000000"/>
                </a:solidFill>
                <a:latin typeface="Tahoma" panose="020B0604030504040204" pitchFamily="34" charset="0"/>
              </a:rPr>
              <a:t>: 0)00000002 1)00000000 2)00000000 3)80000000 detectorPattern:00000000[invalid]</a:t>
            </a:r>
            <a:r>
              <a:rPr lang="en-GB" sz="900" dirty="0"/>
              <a:t/>
            </a:r>
            <a:br>
              <a:rPr lang="en-GB" sz="900" dirty="0"/>
            </a:br>
            <a:r>
              <a:rPr lang="en-GB" sz="900" dirty="0">
                <a:solidFill>
                  <a:srgbClr val="000000"/>
                </a:solidFill>
                <a:latin typeface="Tahoma" panose="020B0604030504040204" pitchFamily="34" charset="0"/>
              </a:rPr>
              <a:t>   0) 000000c0 00000016 00000003 00000000 | .... .... .... .... |</a:t>
            </a:r>
            <a:r>
              <a:rPr lang="en-GB" sz="900" dirty="0"/>
              <a:t/>
            </a:r>
            <a:br>
              <a:rPr lang="en-GB" sz="900" dirty="0"/>
            </a:br>
            <a:r>
              <a:rPr lang="en-GB" sz="900" dirty="0">
                <a:solidFill>
                  <a:srgbClr val="000000"/>
                </a:solidFill>
                <a:latin typeface="Tahoma" panose="020B0604030504040204" pitchFamily="34" charset="0"/>
              </a:rPr>
              <a:t>  16) 00000000 00000000 00000004 00000000 | .... .... .... .... |</a:t>
            </a:r>
            <a:r>
              <a:rPr lang="en-GB" sz="900" dirty="0"/>
              <a:t/>
            </a:r>
            <a:br>
              <a:rPr lang="en-GB" sz="900" dirty="0"/>
            </a:br>
            <a:r>
              <a:rPr lang="en-GB" sz="900" dirty="0">
                <a:solidFill>
                  <a:srgbClr val="000000"/>
                </a:solidFill>
                <a:latin typeface="Tahoma" panose="020B0604030504040204" pitchFamily="34" charset="0"/>
              </a:rPr>
              <a:t>  32</a:t>
            </a:r>
            <a:r>
              <a:rPr lang="en-GB" sz="900" dirty="0">
                <a:solidFill>
                  <a:srgbClr val="FF0000"/>
                </a:solidFill>
                <a:latin typeface="Tahoma" panose="020B0604030504040204" pitchFamily="34" charset="0"/>
              </a:rPr>
              <a:t>) 41505a00 aabb0fa0 </a:t>
            </a:r>
            <a:r>
              <a:rPr lang="en-GB" sz="900" dirty="0">
                <a:solidFill>
                  <a:srgbClr val="00B050"/>
                </a:solidFill>
                <a:latin typeface="Tahoma" panose="020B0604030504040204" pitchFamily="34" charset="0"/>
              </a:rPr>
              <a:t>0000001e</a:t>
            </a:r>
            <a:r>
              <a:rPr lang="en-GB" sz="900" dirty="0">
                <a:solidFill>
                  <a:srgbClr val="000000"/>
                </a:solidFill>
                <a:latin typeface="Tahoma" panose="020B0604030504040204" pitchFamily="34" charset="0"/>
              </a:rPr>
              <a:t> 00000000 | .ZPA .... .... .... |</a:t>
            </a:r>
            <a:r>
              <a:rPr lang="en-GB" sz="900" dirty="0"/>
              <a:t/>
            </a:r>
            <a:br>
              <a:rPr lang="en-GB" sz="900" dirty="0"/>
            </a:br>
            <a:r>
              <a:rPr lang="en-GB" sz="900" dirty="0">
                <a:solidFill>
                  <a:srgbClr val="000000"/>
                </a:solidFill>
                <a:latin typeface="Tahoma" panose="020B0604030504040204" pitchFamily="34" charset="0"/>
              </a:rPr>
              <a:t>  48) 00000001 </a:t>
            </a:r>
            <a:r>
              <a:rPr lang="en-GB" sz="900" dirty="0">
                <a:solidFill>
                  <a:srgbClr val="FF0000"/>
                </a:solidFill>
                <a:latin typeface="Tahoma" panose="020B0604030504040204" pitchFamily="34" charset="0"/>
              </a:rPr>
              <a:t>41505a01 aabb0fa0 </a:t>
            </a:r>
            <a:r>
              <a:rPr lang="en-GB" sz="900" dirty="0">
                <a:solidFill>
                  <a:srgbClr val="00B050"/>
                </a:solidFill>
                <a:latin typeface="Tahoma" panose="020B0604030504040204" pitchFamily="34" charset="0"/>
              </a:rPr>
              <a:t>0000001e</a:t>
            </a:r>
            <a:r>
              <a:rPr lang="en-GB" sz="900" dirty="0">
                <a:solidFill>
                  <a:srgbClr val="000000"/>
                </a:solidFill>
                <a:latin typeface="Tahoma" panose="020B0604030504040204" pitchFamily="34" charset="0"/>
              </a:rPr>
              <a:t> | .... .ZPA .... .... |</a:t>
            </a:r>
            <a:r>
              <a:rPr lang="en-GB" sz="900" dirty="0"/>
              <a:t/>
            </a:r>
            <a:br>
              <a:rPr lang="en-GB" sz="900" dirty="0"/>
            </a:br>
            <a:r>
              <a:rPr lang="en-GB" sz="900" dirty="0">
                <a:solidFill>
                  <a:srgbClr val="000000"/>
                </a:solidFill>
                <a:latin typeface="Tahoma" panose="020B0604030504040204" pitchFamily="34" charset="0"/>
              </a:rPr>
              <a:t>  64) 00000000 00000002 </a:t>
            </a:r>
            <a:r>
              <a:rPr lang="en-GB" sz="900" dirty="0">
                <a:solidFill>
                  <a:srgbClr val="FF0000"/>
                </a:solidFill>
                <a:latin typeface="Tahoma" panose="020B0604030504040204" pitchFamily="34" charset="0"/>
              </a:rPr>
              <a:t>41505a02 aabb0fa0 </a:t>
            </a:r>
            <a:r>
              <a:rPr lang="en-GB" sz="900" dirty="0">
                <a:solidFill>
                  <a:srgbClr val="000000"/>
                </a:solidFill>
                <a:latin typeface="Tahoma" panose="020B0604030504040204" pitchFamily="34" charset="0"/>
              </a:rPr>
              <a:t>| .... .... .ZPA .... |</a:t>
            </a:r>
            <a:r>
              <a:rPr lang="en-GB" sz="900" dirty="0"/>
              <a:t/>
            </a:r>
            <a:br>
              <a:rPr lang="en-GB" sz="900" dirty="0"/>
            </a:br>
            <a:r>
              <a:rPr lang="en-GB" sz="900" dirty="0">
                <a:solidFill>
                  <a:srgbClr val="000000"/>
                </a:solidFill>
                <a:latin typeface="Tahoma" panose="020B0604030504040204" pitchFamily="34" charset="0"/>
              </a:rPr>
              <a:t>  80) </a:t>
            </a:r>
            <a:r>
              <a:rPr lang="en-GB" sz="900" dirty="0">
                <a:solidFill>
                  <a:srgbClr val="00B050"/>
                </a:solidFill>
                <a:latin typeface="Tahoma" panose="020B0604030504040204" pitchFamily="34" charset="0"/>
              </a:rPr>
              <a:t>0000001e</a:t>
            </a:r>
            <a:r>
              <a:rPr lang="en-GB" sz="900" dirty="0">
                <a:solidFill>
                  <a:srgbClr val="000000"/>
                </a:solidFill>
                <a:latin typeface="Tahoma" panose="020B0604030504040204" pitchFamily="34" charset="0"/>
              </a:rPr>
              <a:t> 00000000 00000003 41505a03 | .... .... .... .ZPA |</a:t>
            </a:r>
            <a:r>
              <a:rPr lang="en-GB" sz="900" dirty="0"/>
              <a:t/>
            </a:r>
            <a:br>
              <a:rPr lang="en-GB" sz="900" dirty="0"/>
            </a:br>
            <a:r>
              <a:rPr lang="en-GB" sz="900" dirty="0">
                <a:solidFill>
                  <a:srgbClr val="000000"/>
                </a:solidFill>
                <a:latin typeface="Tahoma" panose="020B0604030504040204" pitchFamily="34" charset="0"/>
              </a:rPr>
              <a:t>  96) aabb0fa0 0000001e 00000000 00000004 | .... .... .... .... |</a:t>
            </a:r>
            <a:r>
              <a:rPr lang="en-GB" sz="900" dirty="0"/>
              <a:t/>
            </a:r>
            <a:br>
              <a:rPr lang="en-GB" sz="900" dirty="0"/>
            </a:br>
            <a:r>
              <a:rPr lang="en-GB" sz="900" dirty="0">
                <a:solidFill>
                  <a:srgbClr val="000000"/>
                </a:solidFill>
                <a:latin typeface="Tahoma" panose="020B0604030504040204" pitchFamily="34" charset="0"/>
              </a:rPr>
              <a:t> 112) 41505a04 aabb0fa0 0000001e 00000000 | .ZPA .... .... .... |</a:t>
            </a:r>
            <a:r>
              <a:rPr lang="en-GB" sz="900" dirty="0"/>
              <a:t/>
            </a:r>
            <a:br>
              <a:rPr lang="en-GB" sz="900" dirty="0"/>
            </a:br>
            <a:r>
              <a:rPr lang="en-GB" sz="900" dirty="0">
                <a:solidFill>
                  <a:srgbClr val="000000"/>
                </a:solidFill>
                <a:latin typeface="Tahoma" panose="020B0604030504040204" pitchFamily="34" charset="0"/>
              </a:rPr>
              <a:t> 128) 00000005 41505a05 aabb0fa0 0000001e | .... .ZPA .... .... |</a:t>
            </a:r>
            <a:r>
              <a:rPr lang="en-GB" sz="900" dirty="0"/>
              <a:t/>
            </a:r>
            <a:br>
              <a:rPr lang="en-GB" sz="900" dirty="0"/>
            </a:br>
            <a:r>
              <a:rPr lang="en-GB" sz="900" dirty="0">
                <a:solidFill>
                  <a:srgbClr val="000000"/>
                </a:solidFill>
                <a:latin typeface="Tahoma" panose="020B0604030504040204" pitchFamily="34" charset="0"/>
              </a:rPr>
              <a:t> 144) 00000000 00000006 41505a06 aabb0fa0 | .... .... .ZPA .... |</a:t>
            </a:r>
            <a:r>
              <a:rPr lang="en-GB" sz="900" dirty="0"/>
              <a:t/>
            </a:r>
            <a:br>
              <a:rPr lang="en-GB" sz="900" dirty="0"/>
            </a:br>
            <a:r>
              <a:rPr lang="en-GB" sz="900" dirty="0">
                <a:solidFill>
                  <a:srgbClr val="000000"/>
                </a:solidFill>
                <a:latin typeface="Tahoma" panose="020B0604030504040204" pitchFamily="34" charset="0"/>
              </a:rPr>
              <a:t> 160) 0000001e 00000000 00000007 41505a07 | .... .... .... .ZPA |</a:t>
            </a:r>
            <a:r>
              <a:rPr lang="en-GB" sz="900" dirty="0"/>
              <a:t/>
            </a:r>
            <a:br>
              <a:rPr lang="en-GB" sz="900" dirty="0"/>
            </a:br>
            <a:r>
              <a:rPr lang="en-GB" sz="900" dirty="0">
                <a:solidFill>
                  <a:srgbClr val="000000"/>
                </a:solidFill>
                <a:latin typeface="Tahoma" panose="020B0604030504040204" pitchFamily="34" charset="0"/>
              </a:rPr>
              <a:t> 176) aabb0fa0 0000001e 00000000 </a:t>
            </a:r>
            <a:r>
              <a:rPr lang="en-GB" sz="900" dirty="0" err="1">
                <a:solidFill>
                  <a:srgbClr val="000000"/>
                </a:solidFill>
                <a:latin typeface="Tahoma" panose="020B0604030504040204" pitchFamily="34" charset="0"/>
              </a:rPr>
              <a:t>fafafafa</a:t>
            </a:r>
            <a:r>
              <a:rPr lang="en-GB" sz="900" dirty="0">
                <a:solidFill>
                  <a:srgbClr val="000000"/>
                </a:solidFill>
                <a:latin typeface="Tahoma" panose="020B0604030504040204" pitchFamily="34" charset="0"/>
              </a:rPr>
              <a:t> | .... .... .... .... </a:t>
            </a:r>
            <a:r>
              <a:rPr lang="en-GB" sz="900" dirty="0" smtClean="0">
                <a:solidFill>
                  <a:srgbClr val="000000"/>
                </a:solidFill>
                <a:latin typeface="Tahoma" panose="020B0604030504040204" pitchFamily="34" charset="0"/>
              </a:rPr>
              <a:t>|</a:t>
            </a:r>
            <a:endParaRPr lang="pl-PL" sz="900" dirty="0" smtClean="0">
              <a:solidFill>
                <a:srgbClr val="000000"/>
              </a:solidFill>
              <a:latin typeface="Tahoma" panose="020B0604030504040204" pitchFamily="34" charset="0"/>
            </a:endParaRPr>
          </a:p>
          <a:p>
            <a:r>
              <a:rPr lang="pl-PL" sz="900" dirty="0" smtClean="0">
                <a:solidFill>
                  <a:srgbClr val="000000"/>
                </a:solidFill>
                <a:latin typeface="Tahoma" panose="020B0604030504040204" pitchFamily="34" charset="0"/>
              </a:rPr>
              <a:t>.</a:t>
            </a:r>
          </a:p>
          <a:p>
            <a:r>
              <a:rPr lang="pl-PL" sz="900" dirty="0" smtClean="0">
                <a:solidFill>
                  <a:srgbClr val="000000"/>
                </a:solidFill>
                <a:latin typeface="Tahoma" panose="020B0604030504040204" pitchFamily="34" charset="0"/>
              </a:rPr>
              <a:t>.</a:t>
            </a:r>
          </a:p>
          <a:p>
            <a:r>
              <a:rPr lang="pl-PL" sz="900" dirty="0" smtClean="0">
                <a:solidFill>
                  <a:srgbClr val="000000"/>
                </a:solidFill>
                <a:latin typeface="Tahoma" panose="020B0604030504040204" pitchFamily="34" charset="0"/>
              </a:rPr>
              <a:t>.</a:t>
            </a:r>
          </a:p>
          <a:p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26447658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77B67-35BA-44FE-8E87-44DFBD3822A1}" type="datetime1">
              <a:rPr lang="en-GB" smtClean="0"/>
              <a:t>13/12/2017</a:t>
            </a:fld>
            <a:endParaRPr lang="en-GB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Marek Gruchala on behalf of CMS GEM collaboration</a:t>
            </a:r>
            <a:endParaRPr lang="en-GB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7DE8A-21C6-4F3E-8C5E-2746E01A2C24}" type="slidenum">
              <a:rPr lang="en-GB" smtClean="0"/>
              <a:t>9</a:t>
            </a:fld>
            <a:endParaRPr lang="en-GB"/>
          </a:p>
        </p:txBody>
      </p:sp>
      <p:sp>
        <p:nvSpPr>
          <p:cNvPr id="6" name="Tytuł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Raw data file str.</a:t>
            </a:r>
            <a:endParaRPr lang="pl-PL" dirty="0"/>
          </a:p>
        </p:txBody>
      </p:sp>
      <p:sp>
        <p:nvSpPr>
          <p:cNvPr id="7" name="pole tekstowe 6"/>
          <p:cNvSpPr txBox="1"/>
          <p:nvPr/>
        </p:nvSpPr>
        <p:spPr>
          <a:xfrm>
            <a:off x="683568" y="921680"/>
            <a:ext cx="7776864" cy="70788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63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l-PL" sz="4000" dirty="0" smtClean="0"/>
              <a:t>Data </a:t>
            </a:r>
            <a:r>
              <a:rPr lang="pl-PL" sz="4000" dirty="0" err="1" smtClean="0"/>
              <a:t>overload</a:t>
            </a:r>
            <a:endParaRPr lang="pl-PL" sz="4000" dirty="0"/>
          </a:p>
        </p:txBody>
      </p:sp>
      <p:sp>
        <p:nvSpPr>
          <p:cNvPr id="8" name="Rectangle 1"/>
          <p:cNvSpPr/>
          <p:nvPr/>
        </p:nvSpPr>
        <p:spPr>
          <a:xfrm>
            <a:off x="1115616" y="1472412"/>
            <a:ext cx="624644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Liberation Serif"/>
                <a:ea typeface="WenQuanYi Zen Hei Sharp"/>
                <a:cs typeface="Lohit Devanagari"/>
              </a:rPr>
              <a:t>...............................................................................</a:t>
            </a:r>
            <a:endParaRPr lang="en-GB" sz="1200" dirty="0">
              <a:latin typeface="Liberation Serif"/>
              <a:ea typeface="WenQuanYi Zen Hei Sharp"/>
              <a:cs typeface="Lohit Devanagari"/>
            </a:endParaRPr>
          </a:p>
          <a:p>
            <a:r>
              <a:rPr lang="en-US" sz="1200" dirty="0">
                <a:latin typeface="Liberation Serif"/>
                <a:ea typeface="WenQuanYi Zen Hei Sharp"/>
                <a:cs typeface="Lohit Devanagari"/>
              </a:rPr>
              <a:t>Size:16184 (header:80) Version:0x0003000e </a:t>
            </a:r>
            <a:r>
              <a:rPr lang="en-US" sz="1200" dirty="0" err="1">
                <a:latin typeface="Liberation Serif"/>
                <a:ea typeface="WenQuanYi Zen Hei Sharp"/>
                <a:cs typeface="Lohit Devanagari"/>
              </a:rPr>
              <a:t>Type:PhysicsEvent</a:t>
            </a:r>
            <a:endParaRPr lang="en-GB" sz="1200" dirty="0">
              <a:latin typeface="Liberation Serif"/>
              <a:ea typeface="WenQuanYi Zen Hei Sharp"/>
              <a:cs typeface="Lohit Devanagari"/>
            </a:endParaRPr>
          </a:p>
          <a:p>
            <a:r>
              <a:rPr lang="en-US" sz="1200" dirty="0">
                <a:latin typeface="Liberation Serif"/>
                <a:ea typeface="WenQuanYi Zen Hei Sharp"/>
                <a:cs typeface="Lohit Devanagari"/>
              </a:rPr>
              <a:t>RunNb:160 nbInRun:1 burstNb:0 nbInBurst:0 ldcId:1 </a:t>
            </a:r>
            <a:r>
              <a:rPr lang="en-US" sz="1200" dirty="0" err="1">
                <a:latin typeface="Liberation Serif"/>
                <a:ea typeface="WenQuanYi Zen Hei Sharp"/>
                <a:cs typeface="Lohit Devanagari"/>
              </a:rPr>
              <a:t>gdcId:VOID</a:t>
            </a:r>
            <a:r>
              <a:rPr lang="en-US" sz="1200" dirty="0">
                <a:latin typeface="Liberation Serif"/>
                <a:ea typeface="WenQuanYi Zen Hei Sharp"/>
                <a:cs typeface="Lohit Devanagari"/>
              </a:rPr>
              <a:t> </a:t>
            </a:r>
            <a:r>
              <a:rPr lang="en-US" sz="1200" dirty="0" err="1">
                <a:latin typeface="Liberation Serif"/>
                <a:ea typeface="WenQuanYi Zen Hei Sharp"/>
                <a:cs typeface="Lohit Devanagari"/>
              </a:rPr>
              <a:t>time:Fri</a:t>
            </a:r>
            <a:r>
              <a:rPr lang="en-US" sz="1200" dirty="0">
                <a:latin typeface="Liberation Serif"/>
                <a:ea typeface="WenQuanYi Zen Hei Sharp"/>
                <a:cs typeface="Lohit Devanagari"/>
              </a:rPr>
              <a:t> Jun  2 14:30:46 2017 +501582usec A</a:t>
            </a:r>
            <a:endParaRPr lang="en-GB" sz="1200" dirty="0">
              <a:latin typeface="Liberation Serif"/>
              <a:ea typeface="WenQuanYi Zen Hei Sharp"/>
              <a:cs typeface="Lohit Devanagari"/>
            </a:endParaRPr>
          </a:p>
          <a:p>
            <a:r>
              <a:rPr lang="en-US" sz="1200" dirty="0" err="1">
                <a:latin typeface="Liberation Serif"/>
                <a:ea typeface="WenQuanYi Zen Hei Sharp"/>
                <a:cs typeface="Lohit Devanagari"/>
              </a:rPr>
              <a:t>ttributes:noAttr</a:t>
            </a:r>
            <a:r>
              <a:rPr lang="en-US" sz="1200" dirty="0">
                <a:latin typeface="Liberation Serif"/>
                <a:ea typeface="WenQuanYi Zen Hei Sharp"/>
                <a:cs typeface="Lohit Devanagari"/>
              </a:rPr>
              <a:t>(00000000.00000000.00000000)</a:t>
            </a:r>
            <a:endParaRPr lang="en-GB" sz="1200" dirty="0">
              <a:latin typeface="Liberation Serif"/>
              <a:ea typeface="WenQuanYi Zen Hei Sharp"/>
              <a:cs typeface="Lohit Devanagari"/>
            </a:endParaRPr>
          </a:p>
          <a:p>
            <a:r>
              <a:rPr lang="en-US" sz="1200" dirty="0" err="1">
                <a:latin typeface="Liberation Serif"/>
                <a:ea typeface="WenQuanYi Zen Hei Sharp"/>
                <a:cs typeface="Lohit Devanagari"/>
              </a:rPr>
              <a:t>triggerPattern</a:t>
            </a:r>
            <a:r>
              <a:rPr lang="en-US" sz="1200" dirty="0">
                <a:latin typeface="Liberation Serif"/>
                <a:ea typeface="WenQuanYi Zen Hei Sharp"/>
                <a:cs typeface="Lohit Devanagari"/>
              </a:rPr>
              <a:t>: 0)00000002 1)00000000 2)00000000 3)80000000 detectorPattern:00000000[invalid]</a:t>
            </a:r>
            <a:endParaRPr lang="en-GB" sz="1200" dirty="0">
              <a:latin typeface="Liberation Serif"/>
              <a:ea typeface="WenQuanYi Zen Hei Sharp"/>
              <a:cs typeface="Lohit Devanagari"/>
            </a:endParaRPr>
          </a:p>
          <a:p>
            <a:r>
              <a:rPr lang="en-US" sz="1200" dirty="0">
                <a:latin typeface="Liberation Serif"/>
                <a:ea typeface="WenQuanYi Zen Hei Sharp"/>
                <a:cs typeface="Lohit Devanagari"/>
              </a:rPr>
              <a:t>   0) 00003ee8 00000016 00000001 00000000 | .&gt;.. .... .... .... |</a:t>
            </a:r>
            <a:endParaRPr lang="en-GB" sz="1200" dirty="0">
              <a:latin typeface="Liberation Serif"/>
              <a:ea typeface="WenQuanYi Zen Hei Sharp"/>
              <a:cs typeface="Lohit Devanagari"/>
            </a:endParaRPr>
          </a:p>
          <a:p>
            <a:r>
              <a:rPr lang="en-US" sz="1200" dirty="0">
                <a:latin typeface="Liberation Serif"/>
                <a:ea typeface="WenQuanYi Zen Hei Sharp"/>
                <a:cs typeface="Lohit Devanagari"/>
              </a:rPr>
              <a:t>  16) 00000000 00000000 00000004 00000000 | .... .... .... .... |</a:t>
            </a:r>
            <a:endParaRPr lang="en-GB" sz="1200" dirty="0">
              <a:latin typeface="Liberation Serif"/>
              <a:ea typeface="WenQuanYi Zen Hei Sharp"/>
              <a:cs typeface="Lohit Devanagari"/>
            </a:endParaRPr>
          </a:p>
          <a:p>
            <a:r>
              <a:rPr lang="en-US" sz="1200" dirty="0">
                <a:latin typeface="Liberation Serif"/>
                <a:ea typeface="WenQuanYi Zen Hei Sharp"/>
                <a:cs typeface="Lohit Devanagari"/>
              </a:rPr>
              <a:t>  32) 41505a00 aabb0fa0 0000001e 00000000 | .ZPA .... .... .... |</a:t>
            </a:r>
            <a:endParaRPr lang="en-GB" sz="1200" dirty="0">
              <a:latin typeface="Liberation Serif"/>
              <a:ea typeface="WenQuanYi Zen Hei Sharp"/>
              <a:cs typeface="Lohit Devanagari"/>
            </a:endParaRPr>
          </a:p>
          <a:p>
            <a:r>
              <a:rPr lang="en-US" sz="1200" dirty="0">
                <a:latin typeface="Liberation Serif"/>
                <a:ea typeface="WenQuanYi Zen Hei Sharp"/>
                <a:cs typeface="Lohit Devanagari"/>
              </a:rPr>
              <a:t>  48) 00000001 41505a01 aabb0fa0 0000001e | .... .ZPA .... .... |</a:t>
            </a:r>
            <a:endParaRPr lang="en-GB" sz="1200" dirty="0">
              <a:latin typeface="Liberation Serif"/>
              <a:ea typeface="WenQuanYi Zen Hei Sharp"/>
              <a:cs typeface="Lohit Devanagari"/>
            </a:endParaRPr>
          </a:p>
          <a:p>
            <a:r>
              <a:rPr lang="en-US" sz="1200" dirty="0">
                <a:latin typeface="Liberation Serif"/>
                <a:ea typeface="WenQuanYi Zen Hei Sharp"/>
                <a:cs typeface="Lohit Devanagari"/>
              </a:rPr>
              <a:t>  </a:t>
            </a:r>
            <a:r>
              <a:rPr lang="pl-PL" sz="1200" dirty="0">
                <a:latin typeface="Liberation Serif"/>
                <a:ea typeface="WenQuanYi Zen Hei Sharp"/>
                <a:cs typeface="Lohit Devanagari"/>
              </a:rPr>
              <a:t>64) 00000000 00000002 41505a02 aabb0fa0 | .... .... .ZPA .... |</a:t>
            </a:r>
            <a:endParaRPr lang="en-GB" sz="1200" dirty="0">
              <a:latin typeface="Liberation Serif"/>
              <a:ea typeface="WenQuanYi Zen Hei Sharp"/>
              <a:cs typeface="Lohit Devanagari"/>
            </a:endParaRPr>
          </a:p>
          <a:p>
            <a:r>
              <a:rPr lang="pl-PL" sz="1200" dirty="0">
                <a:latin typeface="Liberation Serif"/>
                <a:ea typeface="WenQuanYi Zen Hei Sharp"/>
                <a:cs typeface="Lohit Devanagari"/>
              </a:rPr>
              <a:t>  80) 0000001e 00000000 00000003 41505a03 | .... .... .... .ZPA |</a:t>
            </a:r>
            <a:endParaRPr lang="en-GB" sz="1200" dirty="0">
              <a:latin typeface="Liberation Serif"/>
              <a:ea typeface="WenQuanYi Zen Hei Sharp"/>
              <a:cs typeface="Lohit Devanagari"/>
            </a:endParaRPr>
          </a:p>
          <a:p>
            <a:r>
              <a:rPr lang="pl-PL" sz="1200" dirty="0">
                <a:latin typeface="Liberation Serif"/>
                <a:ea typeface="WenQuanYi Zen Hei Sharp"/>
                <a:cs typeface="Lohit Devanagari"/>
              </a:rPr>
              <a:t>  96) aabb0fa0 0000001e 00000000 00000004 | .... .... .... .... |</a:t>
            </a:r>
            <a:endParaRPr lang="en-GB" sz="1200" dirty="0">
              <a:latin typeface="Liberation Serif"/>
              <a:ea typeface="WenQuanYi Zen Hei Sharp"/>
              <a:cs typeface="Lohit Devanagari"/>
            </a:endParaRPr>
          </a:p>
          <a:p>
            <a:r>
              <a:rPr lang="pl-PL" sz="1200" dirty="0">
                <a:latin typeface="Liberation Serif"/>
                <a:ea typeface="WenQuanYi Zen Hei Sharp"/>
                <a:cs typeface="Lohit Devanagari"/>
              </a:rPr>
              <a:t> 112) 41505a04 aabb0fa0 0000001e 00000000 | .ZPA .... .... .... |</a:t>
            </a:r>
            <a:endParaRPr lang="en-GB" sz="1200" dirty="0">
              <a:latin typeface="Liberation Serif"/>
              <a:ea typeface="WenQuanYi Zen Hei Sharp"/>
              <a:cs typeface="Lohit Devanagari"/>
            </a:endParaRPr>
          </a:p>
          <a:p>
            <a:r>
              <a:rPr lang="pl-PL" sz="1200" dirty="0">
                <a:latin typeface="Liberation Serif"/>
                <a:ea typeface="WenQuanYi Zen Hei Sharp"/>
                <a:cs typeface="Lohit Devanagari"/>
              </a:rPr>
              <a:t> </a:t>
            </a:r>
            <a:r>
              <a:rPr lang="en-US" sz="1200" dirty="0">
                <a:latin typeface="Liberation Serif"/>
                <a:ea typeface="WenQuanYi Zen Hei Sharp"/>
                <a:cs typeface="Lohit Devanagari"/>
              </a:rPr>
              <a:t>128) 00000005 41505a05 aabb0fa0 0000001e | .... .ZPA .... .... |</a:t>
            </a:r>
            <a:endParaRPr lang="en-GB" sz="1200" dirty="0">
              <a:latin typeface="Liberation Serif"/>
              <a:ea typeface="WenQuanYi Zen Hei Sharp"/>
              <a:cs typeface="Lohit Devanagari"/>
            </a:endParaRPr>
          </a:p>
          <a:p>
            <a:r>
              <a:rPr lang="en-US" sz="1200" dirty="0">
                <a:latin typeface="Liberation Serif"/>
                <a:ea typeface="WenQuanYi Zen Hei Sharp"/>
                <a:cs typeface="Lohit Devanagari"/>
              </a:rPr>
              <a:t> </a:t>
            </a:r>
            <a:r>
              <a:rPr lang="pl-PL" sz="1200" dirty="0">
                <a:latin typeface="Liberation Serif"/>
                <a:ea typeface="WenQuanYi Zen Hei Sharp"/>
                <a:cs typeface="Lohit Devanagari"/>
              </a:rPr>
              <a:t>144) 00000000 00000006 41505a06 aabb0fa0 | .... .... .ZPA .... |</a:t>
            </a:r>
            <a:endParaRPr lang="en-GB" sz="1200" dirty="0">
              <a:latin typeface="Liberation Serif"/>
              <a:ea typeface="WenQuanYi Zen Hei Sharp"/>
              <a:cs typeface="Lohit Devanagari"/>
            </a:endParaRPr>
          </a:p>
          <a:p>
            <a:r>
              <a:rPr lang="pl-PL" sz="1200" dirty="0">
                <a:latin typeface="Liberation Serif"/>
                <a:ea typeface="WenQuanYi Zen Hei Sharp"/>
                <a:cs typeface="Lohit Devanagari"/>
              </a:rPr>
              <a:t> 160) 0000001e 00000000 00000007 </a:t>
            </a:r>
            <a:r>
              <a:rPr lang="pl-PL" sz="1200" dirty="0">
                <a:solidFill>
                  <a:srgbClr val="FF0000"/>
                </a:solidFill>
                <a:latin typeface="Liberation Serif"/>
                <a:ea typeface="WenQuanYi Zen Hei Sharp"/>
                <a:cs typeface="Lohit Devanagari"/>
              </a:rPr>
              <a:t>41505a07</a:t>
            </a:r>
            <a:r>
              <a:rPr lang="pl-PL" sz="1200" dirty="0">
                <a:latin typeface="Liberation Serif"/>
                <a:ea typeface="WenQuanYi Zen Hei Sharp"/>
                <a:cs typeface="Lohit Devanagari"/>
              </a:rPr>
              <a:t> | .... .... .... .ZPA |</a:t>
            </a:r>
            <a:endParaRPr lang="en-GB" sz="1200" dirty="0">
              <a:latin typeface="Liberation Serif"/>
              <a:ea typeface="WenQuanYi Zen Hei Sharp"/>
              <a:cs typeface="Lohit Devanagari"/>
            </a:endParaRPr>
          </a:p>
          <a:p>
            <a:r>
              <a:rPr lang="pl-PL" sz="1200" dirty="0">
                <a:latin typeface="Liberation Serif"/>
                <a:ea typeface="WenQuanYi Zen Hei Sharp"/>
                <a:cs typeface="Lohit Devanagari"/>
              </a:rPr>
              <a:t> 176) </a:t>
            </a:r>
            <a:r>
              <a:rPr lang="pl-PL" sz="1200" dirty="0">
                <a:solidFill>
                  <a:srgbClr val="FF0000"/>
                </a:solidFill>
                <a:latin typeface="Liberation Serif"/>
                <a:ea typeface="WenQuanYi Zen Hei Sharp"/>
                <a:cs typeface="Lohit Devanagari"/>
              </a:rPr>
              <a:t>aabb0fa0</a:t>
            </a:r>
            <a:r>
              <a:rPr lang="pl-PL" sz="1200" dirty="0">
                <a:latin typeface="Liberation Serif"/>
                <a:ea typeface="WenQuanYi Zen Hei Sharp"/>
                <a:cs typeface="Lohit Devanagari"/>
              </a:rPr>
              <a:t> </a:t>
            </a:r>
            <a:r>
              <a:rPr lang="pl-PL" sz="1200" dirty="0">
                <a:solidFill>
                  <a:srgbClr val="00B050"/>
                </a:solidFill>
                <a:latin typeface="Liberation Serif"/>
                <a:ea typeface="WenQuanYi Zen Hei Sharp"/>
                <a:cs typeface="Lohit Devanagari"/>
              </a:rPr>
              <a:t>0000001e</a:t>
            </a:r>
            <a:r>
              <a:rPr lang="pl-PL" sz="1200" dirty="0">
                <a:latin typeface="Liberation Serif"/>
                <a:ea typeface="WenQuanYi Zen Hei Sharp"/>
                <a:cs typeface="Lohit Devanagari"/>
              </a:rPr>
              <a:t> </a:t>
            </a:r>
            <a:r>
              <a:rPr lang="pl-PL" sz="1200" dirty="0" smtClean="0">
                <a:latin typeface="Liberation Serif"/>
                <a:ea typeface="WenQuanYi Zen Hei Sharp"/>
                <a:cs typeface="Lohit Devanagari"/>
              </a:rPr>
              <a:t>00000000 </a:t>
            </a:r>
            <a:r>
              <a:rPr lang="pl-PL" sz="1200" dirty="0" smtClean="0">
                <a:solidFill>
                  <a:schemeClr val="accent6">
                    <a:lumMod val="75000"/>
                  </a:schemeClr>
                </a:solidFill>
                <a:latin typeface="Liberation Serif"/>
                <a:ea typeface="WenQuanYi Zen Hei Sharp"/>
                <a:cs typeface="Lohit Devanagari"/>
              </a:rPr>
              <a:t>caca</a:t>
            </a:r>
            <a:r>
              <a:rPr lang="pl-PL" sz="1200" dirty="0" smtClean="0">
                <a:solidFill>
                  <a:srgbClr val="FFC000"/>
                </a:solidFill>
                <a:latin typeface="Liberation Serif"/>
                <a:ea typeface="WenQuanYi Zen Hei Sharp"/>
                <a:cs typeface="Lohit Devanagari"/>
              </a:rPr>
              <a:t>caca</a:t>
            </a:r>
            <a:r>
              <a:rPr lang="pl-PL" sz="1200" dirty="0" smtClean="0">
                <a:latin typeface="Liberation Serif"/>
                <a:ea typeface="WenQuanYi Zen Hei Sharp"/>
                <a:cs typeface="Lohit Devanagari"/>
              </a:rPr>
              <a:t> | </a:t>
            </a:r>
            <a:r>
              <a:rPr lang="pl-PL" sz="1200" dirty="0">
                <a:latin typeface="Liberation Serif"/>
                <a:ea typeface="WenQuanYi Zen Hei Sharp"/>
                <a:cs typeface="Lohit Devanagari"/>
              </a:rPr>
              <a:t>.... .... .... .... |</a:t>
            </a:r>
            <a:endParaRPr lang="en-GB" sz="1200" dirty="0">
              <a:latin typeface="Liberation Serif"/>
              <a:ea typeface="WenQuanYi Zen Hei Sharp"/>
              <a:cs typeface="Lohit Devanagari"/>
            </a:endParaRPr>
          </a:p>
          <a:p>
            <a:r>
              <a:rPr lang="pl-PL" sz="1200" dirty="0">
                <a:latin typeface="Liberation Serif"/>
                <a:ea typeface="WenQuanYi Zen Hei Sharp"/>
                <a:cs typeface="Lohit Devanagari"/>
              </a:rPr>
              <a:t> 192) </a:t>
            </a:r>
            <a:r>
              <a:rPr lang="pl-PL" sz="1200" dirty="0">
                <a:solidFill>
                  <a:schemeClr val="accent6">
                    <a:lumMod val="75000"/>
                  </a:schemeClr>
                </a:solidFill>
                <a:latin typeface="Liberation Serif"/>
                <a:ea typeface="WenQuanYi Zen Hei Sharp"/>
                <a:cs typeface="Lohit Devanagari"/>
              </a:rPr>
              <a:t>caca</a:t>
            </a:r>
            <a:r>
              <a:rPr lang="pl-PL" sz="1200" dirty="0">
                <a:solidFill>
                  <a:srgbClr val="FFC000"/>
                </a:solidFill>
                <a:latin typeface="Liberation Serif"/>
                <a:ea typeface="WenQuanYi Zen Hei Sharp"/>
                <a:cs typeface="Lohit Devanagari"/>
              </a:rPr>
              <a:t>caca</a:t>
            </a:r>
            <a:r>
              <a:rPr lang="pl-PL" sz="1200" dirty="0">
                <a:latin typeface="Liberation Serif"/>
                <a:ea typeface="WenQuanYi Zen Hei Sharp"/>
                <a:cs typeface="Lohit Devanagari"/>
              </a:rPr>
              <a:t> </a:t>
            </a:r>
            <a:r>
              <a:rPr lang="pl-PL" sz="1200" dirty="0">
                <a:solidFill>
                  <a:schemeClr val="accent6">
                    <a:lumMod val="75000"/>
                  </a:schemeClr>
                </a:solidFill>
                <a:latin typeface="Liberation Serif"/>
                <a:ea typeface="WenQuanYi Zen Hei Sharp"/>
                <a:cs typeface="Lohit Devanagari"/>
              </a:rPr>
              <a:t>caca</a:t>
            </a:r>
            <a:r>
              <a:rPr lang="pl-PL" sz="1200" dirty="0">
                <a:solidFill>
                  <a:srgbClr val="FFC000"/>
                </a:solidFill>
                <a:latin typeface="Liberation Serif"/>
                <a:ea typeface="WenQuanYi Zen Hei Sharp"/>
                <a:cs typeface="Lohit Devanagari"/>
              </a:rPr>
              <a:t>caca</a:t>
            </a:r>
            <a:r>
              <a:rPr lang="pl-PL" sz="1200" dirty="0">
                <a:latin typeface="Liberation Serif"/>
                <a:ea typeface="WenQuanYi Zen Hei Sharp"/>
                <a:cs typeface="Lohit Devanagari"/>
              </a:rPr>
              <a:t> </a:t>
            </a:r>
            <a:r>
              <a:rPr lang="pl-PL" sz="1200" dirty="0">
                <a:solidFill>
                  <a:schemeClr val="accent6">
                    <a:lumMod val="75000"/>
                  </a:schemeClr>
                </a:solidFill>
                <a:latin typeface="Liberation Serif"/>
                <a:ea typeface="WenQuanYi Zen Hei Sharp"/>
                <a:cs typeface="Lohit Devanagari"/>
              </a:rPr>
              <a:t>caca</a:t>
            </a:r>
            <a:r>
              <a:rPr lang="pl-PL" sz="1200" dirty="0">
                <a:solidFill>
                  <a:srgbClr val="FFC000"/>
                </a:solidFill>
                <a:latin typeface="Liberation Serif"/>
                <a:ea typeface="WenQuanYi Zen Hei Sharp"/>
                <a:cs typeface="Lohit Devanagari"/>
              </a:rPr>
              <a:t>caca</a:t>
            </a:r>
            <a:r>
              <a:rPr lang="pl-PL" sz="1200" dirty="0">
                <a:latin typeface="Liberation Serif"/>
                <a:ea typeface="WenQuanYi Zen Hei Sharp"/>
                <a:cs typeface="Lohit Devanagari"/>
              </a:rPr>
              <a:t> </a:t>
            </a:r>
            <a:r>
              <a:rPr lang="pl-PL" sz="1200" dirty="0" smtClean="0">
                <a:solidFill>
                  <a:schemeClr val="accent6">
                    <a:lumMod val="75000"/>
                  </a:schemeClr>
                </a:solidFill>
                <a:latin typeface="Liberation Serif"/>
                <a:ea typeface="WenQuanYi Zen Hei Sharp"/>
                <a:cs typeface="Lohit Devanagari"/>
              </a:rPr>
              <a:t>caca</a:t>
            </a:r>
            <a:r>
              <a:rPr lang="pl-PL" sz="1200" dirty="0" smtClean="0">
                <a:solidFill>
                  <a:srgbClr val="FFC000"/>
                </a:solidFill>
                <a:latin typeface="Liberation Serif"/>
                <a:ea typeface="WenQuanYi Zen Hei Sharp"/>
                <a:cs typeface="Lohit Devanagari"/>
              </a:rPr>
              <a:t>caca</a:t>
            </a:r>
            <a:r>
              <a:rPr lang="pl-PL" sz="1200" dirty="0" smtClean="0">
                <a:latin typeface="Liberation Serif"/>
                <a:ea typeface="WenQuanYi Zen Hei Sharp"/>
                <a:cs typeface="Lohit Devanagari"/>
              </a:rPr>
              <a:t> </a:t>
            </a:r>
            <a:r>
              <a:rPr lang="pl-PL" sz="1200" dirty="0">
                <a:latin typeface="Liberation Serif"/>
                <a:ea typeface="WenQuanYi Zen Hei Sharp"/>
                <a:cs typeface="Lohit Devanagari"/>
              </a:rPr>
              <a:t>| .... .... .... .... |</a:t>
            </a:r>
            <a:endParaRPr lang="en-GB" sz="1200" dirty="0">
              <a:latin typeface="Liberation Serif"/>
              <a:ea typeface="WenQuanYi Zen Hei Sharp"/>
              <a:cs typeface="Lohit Devanagari"/>
            </a:endParaRPr>
          </a:p>
          <a:p>
            <a:r>
              <a:rPr lang="pl-PL" sz="1200" dirty="0">
                <a:latin typeface="Liberation Serif"/>
                <a:ea typeface="WenQuanYi Zen Hei Sharp"/>
                <a:cs typeface="Lohit Devanagari"/>
              </a:rPr>
              <a:t> 208) </a:t>
            </a:r>
            <a:r>
              <a:rPr lang="pl-PL" sz="1200" dirty="0">
                <a:solidFill>
                  <a:schemeClr val="accent6">
                    <a:lumMod val="75000"/>
                  </a:schemeClr>
                </a:solidFill>
                <a:latin typeface="Liberation Serif"/>
                <a:ea typeface="WenQuanYi Zen Hei Sharp"/>
                <a:cs typeface="Lohit Devanagari"/>
              </a:rPr>
              <a:t>caca</a:t>
            </a:r>
            <a:r>
              <a:rPr lang="pl-PL" sz="1200" dirty="0">
                <a:solidFill>
                  <a:srgbClr val="FFC000"/>
                </a:solidFill>
                <a:latin typeface="Liberation Serif"/>
                <a:ea typeface="WenQuanYi Zen Hei Sharp"/>
                <a:cs typeface="Lohit Devanagari"/>
              </a:rPr>
              <a:t>caca</a:t>
            </a:r>
            <a:r>
              <a:rPr lang="pl-PL" sz="1200" dirty="0">
                <a:latin typeface="Liberation Serif"/>
                <a:ea typeface="WenQuanYi Zen Hei Sharp"/>
                <a:cs typeface="Lohit Devanagari"/>
              </a:rPr>
              <a:t> </a:t>
            </a:r>
            <a:r>
              <a:rPr lang="pl-PL" sz="1200" dirty="0">
                <a:solidFill>
                  <a:schemeClr val="accent6">
                    <a:lumMod val="75000"/>
                  </a:schemeClr>
                </a:solidFill>
                <a:latin typeface="Liberation Serif"/>
                <a:ea typeface="WenQuanYi Zen Hei Sharp"/>
                <a:cs typeface="Lohit Devanagari"/>
              </a:rPr>
              <a:t>caca</a:t>
            </a:r>
            <a:r>
              <a:rPr lang="pl-PL" sz="1200" dirty="0">
                <a:solidFill>
                  <a:srgbClr val="FFC000"/>
                </a:solidFill>
                <a:latin typeface="Liberation Serif"/>
                <a:ea typeface="WenQuanYi Zen Hei Sharp"/>
                <a:cs typeface="Lohit Devanagari"/>
              </a:rPr>
              <a:t>caca</a:t>
            </a:r>
            <a:r>
              <a:rPr lang="pl-PL" sz="1200" dirty="0">
                <a:latin typeface="Liberation Serif"/>
                <a:ea typeface="WenQuanYi Zen Hei Sharp"/>
                <a:cs typeface="Lohit Devanagari"/>
              </a:rPr>
              <a:t> </a:t>
            </a:r>
            <a:r>
              <a:rPr lang="pl-PL" sz="1200" dirty="0">
                <a:solidFill>
                  <a:schemeClr val="accent6">
                    <a:lumMod val="75000"/>
                  </a:schemeClr>
                </a:solidFill>
                <a:latin typeface="Liberation Serif"/>
                <a:ea typeface="WenQuanYi Zen Hei Sharp"/>
                <a:cs typeface="Lohit Devanagari"/>
              </a:rPr>
              <a:t>caca</a:t>
            </a:r>
            <a:r>
              <a:rPr lang="pl-PL" sz="1200" dirty="0">
                <a:solidFill>
                  <a:srgbClr val="FFC000"/>
                </a:solidFill>
                <a:latin typeface="Liberation Serif"/>
                <a:ea typeface="WenQuanYi Zen Hei Sharp"/>
                <a:cs typeface="Lohit Devanagari"/>
              </a:rPr>
              <a:t>caca</a:t>
            </a:r>
            <a:r>
              <a:rPr lang="pl-PL" sz="1200" dirty="0">
                <a:latin typeface="Liberation Serif"/>
                <a:ea typeface="WenQuanYi Zen Hei Sharp"/>
                <a:cs typeface="Lohit Devanagari"/>
              </a:rPr>
              <a:t> </a:t>
            </a:r>
            <a:r>
              <a:rPr lang="pl-PL" sz="1200" dirty="0">
                <a:solidFill>
                  <a:schemeClr val="accent6">
                    <a:lumMod val="75000"/>
                  </a:schemeClr>
                </a:solidFill>
                <a:latin typeface="Liberation Serif"/>
                <a:ea typeface="WenQuanYi Zen Hei Sharp"/>
                <a:cs typeface="Lohit Devanagari"/>
              </a:rPr>
              <a:t>caca</a:t>
            </a:r>
            <a:r>
              <a:rPr lang="pl-PL" sz="1200" dirty="0">
                <a:solidFill>
                  <a:srgbClr val="FFC000"/>
                </a:solidFill>
                <a:latin typeface="Liberation Serif"/>
                <a:ea typeface="WenQuanYi Zen Hei Sharp"/>
                <a:cs typeface="Lohit Devanagari"/>
              </a:rPr>
              <a:t>caca</a:t>
            </a:r>
            <a:r>
              <a:rPr lang="pl-PL" sz="1200" dirty="0">
                <a:latin typeface="Liberation Serif"/>
                <a:ea typeface="WenQuanYi Zen Hei Sharp"/>
                <a:cs typeface="Lohit Devanagari"/>
              </a:rPr>
              <a:t> | .... .... .... .... |</a:t>
            </a:r>
            <a:endParaRPr lang="en-GB" sz="1200" dirty="0">
              <a:latin typeface="Liberation Serif"/>
              <a:ea typeface="WenQuanYi Zen Hei Sharp"/>
              <a:cs typeface="Lohit Devanagari"/>
            </a:endParaRPr>
          </a:p>
          <a:p>
            <a:r>
              <a:rPr lang="pl-PL" sz="1200" dirty="0">
                <a:latin typeface="Liberation Serif"/>
                <a:ea typeface="WenQuanYi Zen Hei Sharp"/>
                <a:cs typeface="Lohit Devanagari"/>
              </a:rPr>
              <a:t> 224) </a:t>
            </a:r>
            <a:r>
              <a:rPr lang="pl-PL" sz="1200" dirty="0">
                <a:solidFill>
                  <a:schemeClr val="accent6">
                    <a:lumMod val="75000"/>
                  </a:schemeClr>
                </a:solidFill>
                <a:latin typeface="Liberation Serif"/>
                <a:ea typeface="WenQuanYi Zen Hei Sharp"/>
                <a:cs typeface="Lohit Devanagari"/>
              </a:rPr>
              <a:t>caca</a:t>
            </a:r>
            <a:r>
              <a:rPr lang="pl-PL" sz="1200" dirty="0">
                <a:solidFill>
                  <a:srgbClr val="FFC000"/>
                </a:solidFill>
                <a:latin typeface="Liberation Serif"/>
                <a:ea typeface="WenQuanYi Zen Hei Sharp"/>
                <a:cs typeface="Lohit Devanagari"/>
              </a:rPr>
              <a:t>caca </a:t>
            </a:r>
            <a:r>
              <a:rPr lang="pl-PL" sz="1200" dirty="0">
                <a:solidFill>
                  <a:schemeClr val="accent6">
                    <a:lumMod val="75000"/>
                  </a:schemeClr>
                </a:solidFill>
                <a:latin typeface="Liberation Serif"/>
                <a:ea typeface="WenQuanYi Zen Hei Sharp"/>
                <a:cs typeface="Lohit Devanagari"/>
              </a:rPr>
              <a:t>caca</a:t>
            </a:r>
            <a:r>
              <a:rPr lang="pl-PL" sz="1200" dirty="0">
                <a:solidFill>
                  <a:srgbClr val="FFC000"/>
                </a:solidFill>
                <a:latin typeface="Liberation Serif"/>
                <a:ea typeface="WenQuanYi Zen Hei Sharp"/>
                <a:cs typeface="Lohit Devanagari"/>
              </a:rPr>
              <a:t>caca</a:t>
            </a:r>
            <a:r>
              <a:rPr lang="pl-PL" sz="1200" dirty="0">
                <a:latin typeface="Liberation Serif"/>
                <a:ea typeface="WenQuanYi Zen Hei Sharp"/>
                <a:cs typeface="Lohit Devanagari"/>
              </a:rPr>
              <a:t> </a:t>
            </a:r>
            <a:r>
              <a:rPr lang="pl-PL" sz="1200" dirty="0">
                <a:solidFill>
                  <a:schemeClr val="accent6">
                    <a:lumMod val="75000"/>
                  </a:schemeClr>
                </a:solidFill>
                <a:latin typeface="Liberation Serif"/>
                <a:ea typeface="WenQuanYi Zen Hei Sharp"/>
                <a:cs typeface="Lohit Devanagari"/>
              </a:rPr>
              <a:t>caca</a:t>
            </a:r>
            <a:r>
              <a:rPr lang="pl-PL" sz="1200" dirty="0">
                <a:solidFill>
                  <a:srgbClr val="FFC000"/>
                </a:solidFill>
                <a:latin typeface="Liberation Serif"/>
                <a:ea typeface="WenQuanYi Zen Hei Sharp"/>
                <a:cs typeface="Lohit Devanagari"/>
              </a:rPr>
              <a:t>caca</a:t>
            </a:r>
            <a:r>
              <a:rPr lang="pl-PL" sz="1200" dirty="0">
                <a:latin typeface="Liberation Serif"/>
                <a:ea typeface="WenQuanYi Zen Hei Sharp"/>
                <a:cs typeface="Lohit Devanagari"/>
              </a:rPr>
              <a:t> </a:t>
            </a:r>
            <a:r>
              <a:rPr lang="pl-PL" sz="1200" dirty="0">
                <a:solidFill>
                  <a:schemeClr val="accent6">
                    <a:lumMod val="75000"/>
                  </a:schemeClr>
                </a:solidFill>
                <a:latin typeface="Liberation Serif"/>
                <a:ea typeface="WenQuanYi Zen Hei Sharp"/>
                <a:cs typeface="Lohit Devanagari"/>
              </a:rPr>
              <a:t>caca</a:t>
            </a:r>
            <a:r>
              <a:rPr lang="pl-PL" sz="1200" dirty="0">
                <a:solidFill>
                  <a:srgbClr val="FFC000"/>
                </a:solidFill>
                <a:latin typeface="Liberation Serif"/>
                <a:ea typeface="WenQuanYi Zen Hei Sharp"/>
                <a:cs typeface="Lohit Devanagari"/>
              </a:rPr>
              <a:t>caca</a:t>
            </a:r>
            <a:r>
              <a:rPr lang="pl-PL" sz="1200" dirty="0">
                <a:latin typeface="Liberation Serif"/>
                <a:ea typeface="WenQuanYi Zen Hei Sharp"/>
                <a:cs typeface="Lohit Devanagari"/>
              </a:rPr>
              <a:t> | .... .... .... .... |</a:t>
            </a:r>
            <a:endParaRPr lang="en-GB" sz="1200" dirty="0">
              <a:latin typeface="Liberation Serif"/>
              <a:ea typeface="WenQuanYi Zen Hei Sharp"/>
              <a:cs typeface="Lohit Devanagari"/>
            </a:endParaRPr>
          </a:p>
          <a:p>
            <a:r>
              <a:rPr lang="pl-PL" sz="1200" dirty="0">
                <a:latin typeface="Liberation Serif"/>
                <a:ea typeface="WenQuanYi Zen Hei Sharp"/>
                <a:cs typeface="Lohit Devanagari"/>
              </a:rPr>
              <a:t>.</a:t>
            </a:r>
            <a:endParaRPr lang="en-GB" sz="1200" dirty="0">
              <a:latin typeface="Liberation Serif"/>
              <a:ea typeface="WenQuanYi Zen Hei Sharp"/>
              <a:cs typeface="Lohit Devanagari"/>
            </a:endParaRPr>
          </a:p>
          <a:p>
            <a:r>
              <a:rPr lang="pl-PL" sz="1200" dirty="0">
                <a:latin typeface="Liberation Serif"/>
                <a:ea typeface="WenQuanYi Zen Hei Sharp"/>
                <a:cs typeface="Lohit Devanagari"/>
              </a:rPr>
              <a:t>.</a:t>
            </a:r>
            <a:endParaRPr lang="en-GB" sz="1200" dirty="0">
              <a:latin typeface="Liberation Serif"/>
              <a:ea typeface="WenQuanYi Zen Hei Sharp"/>
              <a:cs typeface="Lohit Devanagari"/>
            </a:endParaRPr>
          </a:p>
          <a:p>
            <a:r>
              <a:rPr lang="pl-PL" sz="1200" dirty="0">
                <a:latin typeface="Liberation Serif"/>
                <a:ea typeface="WenQuanYi Zen Hei Sharp"/>
                <a:cs typeface="Lohit Devanagari"/>
              </a:rPr>
              <a:t>.</a:t>
            </a:r>
            <a:endParaRPr lang="en-GB" sz="1200" dirty="0">
              <a:latin typeface="Liberation Serif"/>
              <a:ea typeface="WenQuanYi Zen Hei Sharp"/>
              <a:cs typeface="Lohit Devanagari"/>
            </a:endParaRPr>
          </a:p>
          <a:p>
            <a:r>
              <a:rPr lang="pl-PL" sz="1200" dirty="0">
                <a:latin typeface="Liberation Serif"/>
                <a:ea typeface="WenQuanYi Zen Hei Sharp"/>
                <a:cs typeface="Lohit Devanagari"/>
              </a:rPr>
              <a:t>16080) </a:t>
            </a:r>
            <a:r>
              <a:rPr lang="pl-PL" sz="1200" dirty="0">
                <a:solidFill>
                  <a:schemeClr val="accent6">
                    <a:lumMod val="75000"/>
                  </a:schemeClr>
                </a:solidFill>
                <a:latin typeface="Liberation Serif"/>
                <a:ea typeface="WenQuanYi Zen Hei Sharp"/>
                <a:cs typeface="Lohit Devanagari"/>
              </a:rPr>
              <a:t>caca</a:t>
            </a:r>
            <a:r>
              <a:rPr lang="pl-PL" sz="1200" dirty="0">
                <a:solidFill>
                  <a:srgbClr val="FFC000"/>
                </a:solidFill>
                <a:latin typeface="Liberation Serif"/>
                <a:ea typeface="WenQuanYi Zen Hei Sharp"/>
                <a:cs typeface="Lohit Devanagari"/>
              </a:rPr>
              <a:t>caca</a:t>
            </a:r>
            <a:r>
              <a:rPr lang="pl-PL" sz="1200" dirty="0">
                <a:latin typeface="Liberation Serif"/>
                <a:ea typeface="WenQuanYi Zen Hei Sharp"/>
                <a:cs typeface="Lohit Devanagari"/>
              </a:rPr>
              <a:t> </a:t>
            </a:r>
            <a:r>
              <a:rPr lang="pl-PL" sz="1200" dirty="0">
                <a:solidFill>
                  <a:schemeClr val="accent6">
                    <a:lumMod val="75000"/>
                  </a:schemeClr>
                </a:solidFill>
                <a:latin typeface="Liberation Serif"/>
                <a:ea typeface="WenQuanYi Zen Hei Sharp"/>
                <a:cs typeface="Lohit Devanagari"/>
              </a:rPr>
              <a:t>caca</a:t>
            </a:r>
            <a:r>
              <a:rPr lang="pl-PL" sz="1200" dirty="0">
                <a:solidFill>
                  <a:srgbClr val="FFC000"/>
                </a:solidFill>
                <a:latin typeface="Liberation Serif"/>
                <a:ea typeface="WenQuanYi Zen Hei Sharp"/>
                <a:cs typeface="Lohit Devanagari"/>
              </a:rPr>
              <a:t>caca</a:t>
            </a:r>
            <a:r>
              <a:rPr lang="pl-PL" sz="1200" dirty="0">
                <a:latin typeface="Liberation Serif"/>
                <a:ea typeface="WenQuanYi Zen Hei Sharp"/>
                <a:cs typeface="Lohit Devanagari"/>
              </a:rPr>
              <a:t> </a:t>
            </a:r>
            <a:r>
              <a:rPr lang="pl-PL" sz="1200" dirty="0">
                <a:solidFill>
                  <a:schemeClr val="accent6">
                    <a:lumMod val="75000"/>
                  </a:schemeClr>
                </a:solidFill>
                <a:latin typeface="Liberation Serif"/>
                <a:ea typeface="WenQuanYi Zen Hei Sharp"/>
                <a:cs typeface="Lohit Devanagari"/>
              </a:rPr>
              <a:t>caca</a:t>
            </a:r>
            <a:r>
              <a:rPr lang="pl-PL" sz="1200" dirty="0">
                <a:solidFill>
                  <a:srgbClr val="FFC000"/>
                </a:solidFill>
                <a:latin typeface="Liberation Serif"/>
                <a:ea typeface="WenQuanYi Zen Hei Sharp"/>
                <a:cs typeface="Lohit Devanagari"/>
              </a:rPr>
              <a:t>caca</a:t>
            </a:r>
            <a:r>
              <a:rPr lang="pl-PL" sz="1200" dirty="0">
                <a:latin typeface="Liberation Serif"/>
                <a:ea typeface="WenQuanYi Zen Hei Sharp"/>
                <a:cs typeface="Lohit Devanagari"/>
              </a:rPr>
              <a:t> </a:t>
            </a:r>
            <a:r>
              <a:rPr lang="pl-PL" sz="1200" dirty="0">
                <a:solidFill>
                  <a:schemeClr val="accent6">
                    <a:lumMod val="75000"/>
                  </a:schemeClr>
                </a:solidFill>
                <a:latin typeface="Liberation Serif"/>
                <a:ea typeface="WenQuanYi Zen Hei Sharp"/>
                <a:cs typeface="Lohit Devanagari"/>
              </a:rPr>
              <a:t>caca</a:t>
            </a:r>
            <a:r>
              <a:rPr lang="pl-PL" sz="1200" dirty="0">
                <a:solidFill>
                  <a:srgbClr val="FFC000"/>
                </a:solidFill>
                <a:latin typeface="Liberation Serif"/>
                <a:ea typeface="WenQuanYi Zen Hei Sharp"/>
                <a:cs typeface="Lohit Devanagari"/>
              </a:rPr>
              <a:t>caca</a:t>
            </a:r>
            <a:r>
              <a:rPr lang="pl-PL" sz="1200" dirty="0">
                <a:latin typeface="Liberation Serif"/>
                <a:ea typeface="WenQuanYi Zen Hei Sharp"/>
                <a:cs typeface="Lohit Devanagari"/>
              </a:rPr>
              <a:t> | .... .... .... .... |</a:t>
            </a:r>
            <a:endParaRPr lang="en-GB" sz="1200" dirty="0">
              <a:latin typeface="Liberation Serif"/>
              <a:ea typeface="WenQuanYi Zen Hei Sharp"/>
              <a:cs typeface="Lohit Devanagari"/>
            </a:endParaRPr>
          </a:p>
          <a:p>
            <a:r>
              <a:rPr lang="pl-PL" sz="1200" dirty="0">
                <a:latin typeface="Liberation Serif"/>
                <a:ea typeface="WenQuanYi Zen Hei Sharp"/>
                <a:cs typeface="Lohit Devanagari"/>
              </a:rPr>
              <a:t>16096) </a:t>
            </a:r>
            <a:r>
              <a:rPr lang="pl-PL" sz="1200" dirty="0">
                <a:solidFill>
                  <a:schemeClr val="accent6">
                    <a:lumMod val="75000"/>
                  </a:schemeClr>
                </a:solidFill>
                <a:latin typeface="Liberation Serif"/>
                <a:ea typeface="WenQuanYi Zen Hei Sharp"/>
                <a:cs typeface="Lohit Devanagari"/>
              </a:rPr>
              <a:t>caca</a:t>
            </a:r>
            <a:r>
              <a:rPr lang="pl-PL" sz="1200" dirty="0">
                <a:solidFill>
                  <a:srgbClr val="FFC000"/>
                </a:solidFill>
                <a:latin typeface="Liberation Serif"/>
                <a:ea typeface="WenQuanYi Zen Hei Sharp"/>
                <a:cs typeface="Lohit Devanagari"/>
              </a:rPr>
              <a:t>caca</a:t>
            </a:r>
            <a:r>
              <a:rPr lang="pl-PL" sz="1200" dirty="0">
                <a:latin typeface="Liberation Serif"/>
                <a:ea typeface="WenQuanYi Zen Hei Sharp"/>
                <a:cs typeface="Lohit Devanagari"/>
              </a:rPr>
              <a:t> fafafafa                   | .... .... |</a:t>
            </a:r>
            <a:endParaRPr lang="en-GB" sz="1200" dirty="0">
              <a:effectLst/>
              <a:latin typeface="Liberation Serif"/>
              <a:ea typeface="WenQuanYi Zen Hei Sharp"/>
              <a:cs typeface="Lohit Devanagari"/>
            </a:endParaRPr>
          </a:p>
        </p:txBody>
      </p:sp>
    </p:spTree>
    <p:extLst>
      <p:ext uri="{BB962C8B-B14F-4D97-AF65-F5344CB8AC3E}">
        <p14:creationId xmlns:p14="http://schemas.microsoft.com/office/powerpoint/2010/main" val="16530798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tx2">
            <a:lumMod val="40000"/>
            <a:lumOff val="60000"/>
          </a:schemeClr>
        </a:solidFill>
        <a:ln w="6350">
          <a:noFill/>
        </a:ln>
      </a:spPr>
      <a:bodyPr wrap="square" rtlCol="0">
        <a:spAutoFit/>
      </a:bodyPr>
      <a:lstStyle>
        <a:defPPr algn="ctr">
          <a:defRPr sz="4000" dirty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498</TotalTime>
  <Words>1411</Words>
  <Application>Microsoft Office PowerPoint</Application>
  <PresentationFormat>On-screen Show (4:3)</PresentationFormat>
  <Paragraphs>305</Paragraphs>
  <Slides>20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31" baseType="lpstr">
      <vt:lpstr>Arial</vt:lpstr>
      <vt:lpstr>Calibri</vt:lpstr>
      <vt:lpstr>Century Gothic</vt:lpstr>
      <vt:lpstr>Courier New</vt:lpstr>
      <vt:lpstr>Liberation Serif</vt:lpstr>
      <vt:lpstr>Lohit Devanagari</vt:lpstr>
      <vt:lpstr>Lucida Console</vt:lpstr>
      <vt:lpstr>Tahoma</vt:lpstr>
      <vt:lpstr>Times New Roman</vt:lpstr>
      <vt:lpstr>WenQuanYi Zen Hei Sharp</vt:lpstr>
      <vt:lpstr>Office Theme</vt:lpstr>
      <vt:lpstr>SRS system @ CERN status</vt:lpstr>
      <vt:lpstr>Outline</vt:lpstr>
      <vt:lpstr>Setup description</vt:lpstr>
      <vt:lpstr>Debugging strategy</vt:lpstr>
      <vt:lpstr>Test description</vt:lpstr>
      <vt:lpstr>Test results</vt:lpstr>
      <vt:lpstr>Raw data file str.</vt:lpstr>
      <vt:lpstr>Raw data file str.</vt:lpstr>
      <vt:lpstr>Raw data file str.</vt:lpstr>
      <vt:lpstr>Raw data file structure</vt:lpstr>
      <vt:lpstr>Hardware issues</vt:lpstr>
      <vt:lpstr>Hardware issues –cap. </vt:lpstr>
      <vt:lpstr>Test result summary</vt:lpstr>
      <vt:lpstr>Hardware issues</vt:lpstr>
      <vt:lpstr>Test results summary</vt:lpstr>
      <vt:lpstr>V6 vs v1.3 Test results comparison</vt:lpstr>
      <vt:lpstr>V6 vs v1.3 Test results comparison</vt:lpstr>
      <vt:lpstr>V6 vs v1.3 Test results comparison</vt:lpstr>
      <vt:lpstr>V6 vs v1.3 Test results comparison</vt:lpstr>
      <vt:lpstr>Feature plans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Marek Michal Gruchala</dc:creator>
  <cp:lastModifiedBy>Marek Michal Gruchala</cp:lastModifiedBy>
  <cp:revision>82</cp:revision>
  <dcterms:created xsi:type="dcterms:W3CDTF">2015-05-05T09:19:54Z</dcterms:created>
  <dcterms:modified xsi:type="dcterms:W3CDTF">2017-12-13T13:47:04Z</dcterms:modified>
</cp:coreProperties>
</file>