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gif" ContentType="image/gif"/>
  <Default Extension="avi" ContentType="video/x-msvide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4" r:id="rId3"/>
  </p:sldMasterIdLst>
  <p:notesMasterIdLst>
    <p:notesMasterId r:id="rId50"/>
  </p:notesMasterIdLst>
  <p:sldIdLst>
    <p:sldId id="256" r:id="rId4"/>
    <p:sldId id="350" r:id="rId5"/>
    <p:sldId id="443" r:id="rId6"/>
    <p:sldId id="358" r:id="rId7"/>
    <p:sldId id="359" r:id="rId8"/>
    <p:sldId id="360" r:id="rId9"/>
    <p:sldId id="361" r:id="rId10"/>
    <p:sldId id="363" r:id="rId11"/>
    <p:sldId id="364" r:id="rId12"/>
    <p:sldId id="299" r:id="rId13"/>
    <p:sldId id="300" r:id="rId14"/>
    <p:sldId id="377" r:id="rId15"/>
    <p:sldId id="271" r:id="rId16"/>
    <p:sldId id="303" r:id="rId17"/>
    <p:sldId id="366" r:id="rId18"/>
    <p:sldId id="367" r:id="rId19"/>
    <p:sldId id="368" r:id="rId20"/>
    <p:sldId id="369" r:id="rId21"/>
    <p:sldId id="291" r:id="rId22"/>
    <p:sldId id="296" r:id="rId23"/>
    <p:sldId id="280" r:id="rId24"/>
    <p:sldId id="281" r:id="rId25"/>
    <p:sldId id="282" r:id="rId26"/>
    <p:sldId id="351" r:id="rId27"/>
    <p:sldId id="426" r:id="rId28"/>
    <p:sldId id="322" r:id="rId29"/>
    <p:sldId id="473" r:id="rId30"/>
    <p:sldId id="257" r:id="rId31"/>
    <p:sldId id="258" r:id="rId32"/>
    <p:sldId id="259" r:id="rId33"/>
    <p:sldId id="414" r:id="rId34"/>
    <p:sldId id="415" r:id="rId35"/>
    <p:sldId id="418" r:id="rId36"/>
    <p:sldId id="263" r:id="rId37"/>
    <p:sldId id="419" r:id="rId38"/>
    <p:sldId id="420" r:id="rId39"/>
    <p:sldId id="423" r:id="rId40"/>
    <p:sldId id="452" r:id="rId41"/>
    <p:sldId id="454" r:id="rId42"/>
    <p:sldId id="270" r:id="rId43"/>
    <p:sldId id="472" r:id="rId44"/>
    <p:sldId id="460" r:id="rId45"/>
    <p:sldId id="468" r:id="rId46"/>
    <p:sldId id="456" r:id="rId47"/>
    <p:sldId id="429" r:id="rId48"/>
    <p:sldId id="320" r:id="rId4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p:cViewPr varScale="1">
        <p:scale>
          <a:sx n="105" d="100"/>
          <a:sy n="105" d="100"/>
        </p:scale>
        <p:origin x="184" y="88"/>
      </p:cViewPr>
      <p:guideLst>
        <p:guide orient="horz" pos="1620"/>
        <p:guide pos="2880"/>
      </p:guideLst>
    </p:cSldViewPr>
  </p:slideViewPr>
  <p:notesTextViewPr>
    <p:cViewPr>
      <p:scale>
        <a:sx n="3" d="2"/>
        <a:sy n="3" d="2"/>
      </p:scale>
      <p:origin x="0" y="0"/>
    </p:cViewPr>
  </p:notesTextViewPr>
  <p:sorterViewPr>
    <p:cViewPr varScale="1">
      <p:scale>
        <a:sx n="100" d="100"/>
        <a:sy n="100" d="100"/>
      </p:scale>
      <p:origin x="0" y="-76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51060;&#50857;&#54840;\AppData\Local\Microsoft\Windows\Temporary%20Internet%20Files\Content.IE5\18I9463J\Flux%20noise%20spectrum.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'[Flux noise spectrum.xls]Sheet1'!$H$1</c:f>
              <c:strCache>
                <c:ptCount val="1"/>
                <c:pt idx="0">
                  <c:v>MW12-1-1</c:v>
                </c:pt>
              </c:strCache>
            </c:strRef>
          </c:tx>
          <c:spPr>
            <a:ln w="12700">
              <a:solidFill>
                <a:srgbClr val="0000FF"/>
              </a:solidFill>
            </a:ln>
          </c:spPr>
          <c:marker>
            <c:symbol val="none"/>
          </c:marker>
          <c:xVal>
            <c:numRef>
              <c:f>'[Flux noise spectrum.xls]Sheet1'!$B$2:$B$1603</c:f>
              <c:numCache>
                <c:formatCode>General</c:formatCode>
                <c:ptCount val="1602"/>
                <c:pt idx="1">
                  <c:v>0.5</c:v>
                </c:pt>
                <c:pt idx="2">
                  <c:v>0.625</c:v>
                </c:pt>
                <c:pt idx="3">
                  <c:v>0.75</c:v>
                </c:pt>
                <c:pt idx="4">
                  <c:v>0.875</c:v>
                </c:pt>
                <c:pt idx="5">
                  <c:v>1</c:v>
                </c:pt>
                <c:pt idx="6">
                  <c:v>1.125</c:v>
                </c:pt>
                <c:pt idx="7">
                  <c:v>1.25</c:v>
                </c:pt>
                <c:pt idx="8">
                  <c:v>1.375</c:v>
                </c:pt>
                <c:pt idx="9">
                  <c:v>1.5</c:v>
                </c:pt>
                <c:pt idx="10">
                  <c:v>1.625</c:v>
                </c:pt>
                <c:pt idx="11">
                  <c:v>1.75</c:v>
                </c:pt>
                <c:pt idx="12">
                  <c:v>1.875</c:v>
                </c:pt>
                <c:pt idx="13">
                  <c:v>2</c:v>
                </c:pt>
                <c:pt idx="14">
                  <c:v>2.125</c:v>
                </c:pt>
                <c:pt idx="15">
                  <c:v>2.25</c:v>
                </c:pt>
                <c:pt idx="16">
                  <c:v>2.375</c:v>
                </c:pt>
                <c:pt idx="17">
                  <c:v>2.5</c:v>
                </c:pt>
                <c:pt idx="18">
                  <c:v>2.625</c:v>
                </c:pt>
                <c:pt idx="19">
                  <c:v>2.75</c:v>
                </c:pt>
                <c:pt idx="20">
                  <c:v>2.875</c:v>
                </c:pt>
                <c:pt idx="21">
                  <c:v>3</c:v>
                </c:pt>
                <c:pt idx="22">
                  <c:v>3.125</c:v>
                </c:pt>
                <c:pt idx="23">
                  <c:v>3.25</c:v>
                </c:pt>
                <c:pt idx="24">
                  <c:v>3.375</c:v>
                </c:pt>
                <c:pt idx="25">
                  <c:v>3.5</c:v>
                </c:pt>
                <c:pt idx="26">
                  <c:v>3.625</c:v>
                </c:pt>
                <c:pt idx="27">
                  <c:v>3.75</c:v>
                </c:pt>
                <c:pt idx="28">
                  <c:v>3.875</c:v>
                </c:pt>
                <c:pt idx="29">
                  <c:v>4</c:v>
                </c:pt>
                <c:pt idx="30">
                  <c:v>4.125</c:v>
                </c:pt>
                <c:pt idx="31">
                  <c:v>4.25</c:v>
                </c:pt>
                <c:pt idx="32">
                  <c:v>4.375</c:v>
                </c:pt>
                <c:pt idx="33">
                  <c:v>4.5</c:v>
                </c:pt>
                <c:pt idx="34">
                  <c:v>4.625</c:v>
                </c:pt>
                <c:pt idx="35">
                  <c:v>4.75</c:v>
                </c:pt>
                <c:pt idx="36">
                  <c:v>4.875</c:v>
                </c:pt>
                <c:pt idx="37">
                  <c:v>5</c:v>
                </c:pt>
                <c:pt idx="38">
                  <c:v>5.125</c:v>
                </c:pt>
                <c:pt idx="39">
                  <c:v>5.25</c:v>
                </c:pt>
                <c:pt idx="40">
                  <c:v>5.375</c:v>
                </c:pt>
                <c:pt idx="41">
                  <c:v>5.5</c:v>
                </c:pt>
                <c:pt idx="42">
                  <c:v>5.625</c:v>
                </c:pt>
                <c:pt idx="43">
                  <c:v>5.75</c:v>
                </c:pt>
                <c:pt idx="44">
                  <c:v>5.875</c:v>
                </c:pt>
                <c:pt idx="45">
                  <c:v>6</c:v>
                </c:pt>
                <c:pt idx="46">
                  <c:v>6.125</c:v>
                </c:pt>
                <c:pt idx="47">
                  <c:v>6.25</c:v>
                </c:pt>
                <c:pt idx="48">
                  <c:v>6.375</c:v>
                </c:pt>
                <c:pt idx="49">
                  <c:v>6.5</c:v>
                </c:pt>
                <c:pt idx="50">
                  <c:v>6.625</c:v>
                </c:pt>
                <c:pt idx="51">
                  <c:v>6.75</c:v>
                </c:pt>
                <c:pt idx="52">
                  <c:v>6.875</c:v>
                </c:pt>
                <c:pt idx="53">
                  <c:v>7</c:v>
                </c:pt>
                <c:pt idx="54">
                  <c:v>7.125</c:v>
                </c:pt>
                <c:pt idx="55">
                  <c:v>7.25</c:v>
                </c:pt>
                <c:pt idx="56">
                  <c:v>7.375</c:v>
                </c:pt>
                <c:pt idx="57">
                  <c:v>7.5</c:v>
                </c:pt>
                <c:pt idx="58">
                  <c:v>7.625</c:v>
                </c:pt>
                <c:pt idx="59">
                  <c:v>7.75</c:v>
                </c:pt>
                <c:pt idx="60">
                  <c:v>7.875</c:v>
                </c:pt>
                <c:pt idx="61">
                  <c:v>8</c:v>
                </c:pt>
                <c:pt idx="62">
                  <c:v>8.125</c:v>
                </c:pt>
                <c:pt idx="63">
                  <c:v>8.25</c:v>
                </c:pt>
                <c:pt idx="64">
                  <c:v>8.375</c:v>
                </c:pt>
                <c:pt idx="65">
                  <c:v>8.5</c:v>
                </c:pt>
                <c:pt idx="66">
                  <c:v>8.625</c:v>
                </c:pt>
                <c:pt idx="67">
                  <c:v>8.75</c:v>
                </c:pt>
                <c:pt idx="68">
                  <c:v>8.875</c:v>
                </c:pt>
                <c:pt idx="69">
                  <c:v>9</c:v>
                </c:pt>
                <c:pt idx="70">
                  <c:v>9.125</c:v>
                </c:pt>
                <c:pt idx="71">
                  <c:v>9.25</c:v>
                </c:pt>
                <c:pt idx="72">
                  <c:v>9.375</c:v>
                </c:pt>
                <c:pt idx="73">
                  <c:v>9.5</c:v>
                </c:pt>
                <c:pt idx="74">
                  <c:v>9.625</c:v>
                </c:pt>
                <c:pt idx="75">
                  <c:v>9.75</c:v>
                </c:pt>
                <c:pt idx="76">
                  <c:v>9.875</c:v>
                </c:pt>
                <c:pt idx="77">
                  <c:v>10</c:v>
                </c:pt>
                <c:pt idx="78">
                  <c:v>10.125</c:v>
                </c:pt>
                <c:pt idx="79">
                  <c:v>10.25</c:v>
                </c:pt>
                <c:pt idx="80">
                  <c:v>10.375</c:v>
                </c:pt>
                <c:pt idx="81">
                  <c:v>10.5</c:v>
                </c:pt>
                <c:pt idx="82">
                  <c:v>10.625</c:v>
                </c:pt>
                <c:pt idx="83">
                  <c:v>10.75</c:v>
                </c:pt>
                <c:pt idx="84">
                  <c:v>10.875</c:v>
                </c:pt>
                <c:pt idx="85">
                  <c:v>11</c:v>
                </c:pt>
                <c:pt idx="86">
                  <c:v>11.125</c:v>
                </c:pt>
                <c:pt idx="87">
                  <c:v>11.25</c:v>
                </c:pt>
                <c:pt idx="88">
                  <c:v>11.375</c:v>
                </c:pt>
                <c:pt idx="89">
                  <c:v>11.5</c:v>
                </c:pt>
                <c:pt idx="90">
                  <c:v>11.625</c:v>
                </c:pt>
                <c:pt idx="91">
                  <c:v>11.75</c:v>
                </c:pt>
                <c:pt idx="92">
                  <c:v>11.875</c:v>
                </c:pt>
                <c:pt idx="93">
                  <c:v>12</c:v>
                </c:pt>
                <c:pt idx="94">
                  <c:v>12.125</c:v>
                </c:pt>
                <c:pt idx="95">
                  <c:v>12.25</c:v>
                </c:pt>
                <c:pt idx="96">
                  <c:v>12.375</c:v>
                </c:pt>
                <c:pt idx="97">
                  <c:v>12.5</c:v>
                </c:pt>
                <c:pt idx="98">
                  <c:v>12.625</c:v>
                </c:pt>
                <c:pt idx="99">
                  <c:v>12.75</c:v>
                </c:pt>
                <c:pt idx="100">
                  <c:v>12.875</c:v>
                </c:pt>
                <c:pt idx="101">
                  <c:v>13</c:v>
                </c:pt>
                <c:pt idx="102">
                  <c:v>13.125</c:v>
                </c:pt>
                <c:pt idx="103">
                  <c:v>13.25</c:v>
                </c:pt>
                <c:pt idx="104">
                  <c:v>13.375</c:v>
                </c:pt>
                <c:pt idx="105">
                  <c:v>13.5</c:v>
                </c:pt>
                <c:pt idx="106">
                  <c:v>13.625</c:v>
                </c:pt>
                <c:pt idx="107">
                  <c:v>13.75</c:v>
                </c:pt>
                <c:pt idx="108">
                  <c:v>13.875</c:v>
                </c:pt>
                <c:pt idx="109">
                  <c:v>14</c:v>
                </c:pt>
                <c:pt idx="110">
                  <c:v>14.125</c:v>
                </c:pt>
                <c:pt idx="111">
                  <c:v>14.25</c:v>
                </c:pt>
                <c:pt idx="112">
                  <c:v>14.375</c:v>
                </c:pt>
                <c:pt idx="113">
                  <c:v>14.5</c:v>
                </c:pt>
                <c:pt idx="114">
                  <c:v>14.625</c:v>
                </c:pt>
                <c:pt idx="115">
                  <c:v>14.75</c:v>
                </c:pt>
                <c:pt idx="116">
                  <c:v>14.875</c:v>
                </c:pt>
                <c:pt idx="117">
                  <c:v>15</c:v>
                </c:pt>
                <c:pt idx="118">
                  <c:v>15.125</c:v>
                </c:pt>
                <c:pt idx="119">
                  <c:v>15.25</c:v>
                </c:pt>
                <c:pt idx="120">
                  <c:v>15.375</c:v>
                </c:pt>
                <c:pt idx="121">
                  <c:v>15.5</c:v>
                </c:pt>
                <c:pt idx="122">
                  <c:v>15.625</c:v>
                </c:pt>
                <c:pt idx="123">
                  <c:v>15.75</c:v>
                </c:pt>
                <c:pt idx="124">
                  <c:v>15.875</c:v>
                </c:pt>
                <c:pt idx="125">
                  <c:v>16</c:v>
                </c:pt>
                <c:pt idx="126">
                  <c:v>16.125</c:v>
                </c:pt>
                <c:pt idx="127">
                  <c:v>16.25</c:v>
                </c:pt>
                <c:pt idx="128">
                  <c:v>16.375</c:v>
                </c:pt>
                <c:pt idx="129">
                  <c:v>16.5</c:v>
                </c:pt>
                <c:pt idx="130">
                  <c:v>16.625</c:v>
                </c:pt>
                <c:pt idx="131">
                  <c:v>16.75</c:v>
                </c:pt>
                <c:pt idx="132">
                  <c:v>16.875</c:v>
                </c:pt>
                <c:pt idx="133">
                  <c:v>17</c:v>
                </c:pt>
                <c:pt idx="134">
                  <c:v>17.125</c:v>
                </c:pt>
                <c:pt idx="135">
                  <c:v>17.25</c:v>
                </c:pt>
                <c:pt idx="136">
                  <c:v>17.375</c:v>
                </c:pt>
                <c:pt idx="137">
                  <c:v>17.5</c:v>
                </c:pt>
                <c:pt idx="138">
                  <c:v>17.625</c:v>
                </c:pt>
                <c:pt idx="139">
                  <c:v>17.75</c:v>
                </c:pt>
                <c:pt idx="140">
                  <c:v>17.875</c:v>
                </c:pt>
                <c:pt idx="141">
                  <c:v>18</c:v>
                </c:pt>
                <c:pt idx="142">
                  <c:v>18.125</c:v>
                </c:pt>
                <c:pt idx="143">
                  <c:v>18.25</c:v>
                </c:pt>
                <c:pt idx="144">
                  <c:v>18.375</c:v>
                </c:pt>
                <c:pt idx="145">
                  <c:v>18.5</c:v>
                </c:pt>
                <c:pt idx="146">
                  <c:v>18.625</c:v>
                </c:pt>
                <c:pt idx="147">
                  <c:v>18.75</c:v>
                </c:pt>
                <c:pt idx="148">
                  <c:v>18.875</c:v>
                </c:pt>
                <c:pt idx="149">
                  <c:v>19</c:v>
                </c:pt>
                <c:pt idx="150">
                  <c:v>19.125</c:v>
                </c:pt>
                <c:pt idx="151">
                  <c:v>19.25</c:v>
                </c:pt>
                <c:pt idx="152">
                  <c:v>19.375</c:v>
                </c:pt>
                <c:pt idx="153">
                  <c:v>19.5</c:v>
                </c:pt>
                <c:pt idx="154">
                  <c:v>19.625</c:v>
                </c:pt>
                <c:pt idx="155">
                  <c:v>19.75</c:v>
                </c:pt>
                <c:pt idx="156">
                  <c:v>19.875</c:v>
                </c:pt>
                <c:pt idx="157">
                  <c:v>20</c:v>
                </c:pt>
                <c:pt idx="158">
                  <c:v>20.125</c:v>
                </c:pt>
                <c:pt idx="159">
                  <c:v>20.25</c:v>
                </c:pt>
                <c:pt idx="160">
                  <c:v>20.375</c:v>
                </c:pt>
                <c:pt idx="161">
                  <c:v>20.5</c:v>
                </c:pt>
                <c:pt idx="162">
                  <c:v>20.625</c:v>
                </c:pt>
                <c:pt idx="163">
                  <c:v>20.75</c:v>
                </c:pt>
                <c:pt idx="164">
                  <c:v>20.875</c:v>
                </c:pt>
                <c:pt idx="165">
                  <c:v>21</c:v>
                </c:pt>
                <c:pt idx="166">
                  <c:v>21.125</c:v>
                </c:pt>
                <c:pt idx="167">
                  <c:v>21.25</c:v>
                </c:pt>
                <c:pt idx="168">
                  <c:v>21.375</c:v>
                </c:pt>
                <c:pt idx="169">
                  <c:v>21.5</c:v>
                </c:pt>
                <c:pt idx="170">
                  <c:v>21.625</c:v>
                </c:pt>
                <c:pt idx="171">
                  <c:v>21.75</c:v>
                </c:pt>
                <c:pt idx="172">
                  <c:v>21.875</c:v>
                </c:pt>
                <c:pt idx="173">
                  <c:v>22</c:v>
                </c:pt>
                <c:pt idx="174">
                  <c:v>22.125</c:v>
                </c:pt>
                <c:pt idx="175">
                  <c:v>22.25</c:v>
                </c:pt>
                <c:pt idx="176">
                  <c:v>22.375</c:v>
                </c:pt>
                <c:pt idx="177">
                  <c:v>22.5</c:v>
                </c:pt>
                <c:pt idx="178">
                  <c:v>22.625</c:v>
                </c:pt>
                <c:pt idx="179">
                  <c:v>22.75</c:v>
                </c:pt>
                <c:pt idx="180">
                  <c:v>22.875</c:v>
                </c:pt>
                <c:pt idx="181">
                  <c:v>23</c:v>
                </c:pt>
                <c:pt idx="182">
                  <c:v>23.125</c:v>
                </c:pt>
                <c:pt idx="183">
                  <c:v>23.25</c:v>
                </c:pt>
                <c:pt idx="184">
                  <c:v>23.375</c:v>
                </c:pt>
                <c:pt idx="185">
                  <c:v>23.5</c:v>
                </c:pt>
                <c:pt idx="186">
                  <c:v>23.625</c:v>
                </c:pt>
                <c:pt idx="187">
                  <c:v>23.75</c:v>
                </c:pt>
                <c:pt idx="188">
                  <c:v>23.875</c:v>
                </c:pt>
                <c:pt idx="189">
                  <c:v>24</c:v>
                </c:pt>
                <c:pt idx="190">
                  <c:v>24.125</c:v>
                </c:pt>
                <c:pt idx="191">
                  <c:v>24.25</c:v>
                </c:pt>
                <c:pt idx="192">
                  <c:v>24.375</c:v>
                </c:pt>
                <c:pt idx="193">
                  <c:v>24.5</c:v>
                </c:pt>
                <c:pt idx="194">
                  <c:v>24.625</c:v>
                </c:pt>
                <c:pt idx="195">
                  <c:v>24.75</c:v>
                </c:pt>
                <c:pt idx="196">
                  <c:v>24.875</c:v>
                </c:pt>
                <c:pt idx="197">
                  <c:v>25</c:v>
                </c:pt>
                <c:pt idx="198">
                  <c:v>25.125</c:v>
                </c:pt>
                <c:pt idx="199">
                  <c:v>25.25</c:v>
                </c:pt>
                <c:pt idx="200">
                  <c:v>25.375</c:v>
                </c:pt>
                <c:pt idx="201">
                  <c:v>25.5</c:v>
                </c:pt>
                <c:pt idx="202">
                  <c:v>25.625</c:v>
                </c:pt>
                <c:pt idx="203">
                  <c:v>25.75</c:v>
                </c:pt>
                <c:pt idx="204">
                  <c:v>25.875</c:v>
                </c:pt>
                <c:pt idx="205">
                  <c:v>26</c:v>
                </c:pt>
                <c:pt idx="206">
                  <c:v>26.125</c:v>
                </c:pt>
                <c:pt idx="207">
                  <c:v>26.25</c:v>
                </c:pt>
                <c:pt idx="208">
                  <c:v>26.375</c:v>
                </c:pt>
                <c:pt idx="209">
                  <c:v>26.5</c:v>
                </c:pt>
                <c:pt idx="210">
                  <c:v>26.625</c:v>
                </c:pt>
                <c:pt idx="211">
                  <c:v>26.75</c:v>
                </c:pt>
                <c:pt idx="212">
                  <c:v>26.875</c:v>
                </c:pt>
                <c:pt idx="213">
                  <c:v>27</c:v>
                </c:pt>
                <c:pt idx="214">
                  <c:v>27.125</c:v>
                </c:pt>
                <c:pt idx="215">
                  <c:v>27.25</c:v>
                </c:pt>
                <c:pt idx="216">
                  <c:v>27.375</c:v>
                </c:pt>
                <c:pt idx="217">
                  <c:v>27.5</c:v>
                </c:pt>
                <c:pt idx="218">
                  <c:v>27.625</c:v>
                </c:pt>
                <c:pt idx="219">
                  <c:v>27.75</c:v>
                </c:pt>
                <c:pt idx="220">
                  <c:v>27.875</c:v>
                </c:pt>
                <c:pt idx="221">
                  <c:v>28</c:v>
                </c:pt>
                <c:pt idx="222">
                  <c:v>28.125</c:v>
                </c:pt>
                <c:pt idx="223">
                  <c:v>28.25</c:v>
                </c:pt>
                <c:pt idx="224">
                  <c:v>28.375</c:v>
                </c:pt>
                <c:pt idx="225">
                  <c:v>28.5</c:v>
                </c:pt>
                <c:pt idx="226">
                  <c:v>28.625</c:v>
                </c:pt>
                <c:pt idx="227">
                  <c:v>28.75</c:v>
                </c:pt>
                <c:pt idx="228">
                  <c:v>28.875</c:v>
                </c:pt>
                <c:pt idx="229">
                  <c:v>29</c:v>
                </c:pt>
                <c:pt idx="230">
                  <c:v>29.125</c:v>
                </c:pt>
                <c:pt idx="231">
                  <c:v>29.25</c:v>
                </c:pt>
                <c:pt idx="232">
                  <c:v>29.375</c:v>
                </c:pt>
                <c:pt idx="233">
                  <c:v>29.5</c:v>
                </c:pt>
                <c:pt idx="234">
                  <c:v>29.625</c:v>
                </c:pt>
                <c:pt idx="235">
                  <c:v>29.75</c:v>
                </c:pt>
                <c:pt idx="236">
                  <c:v>29.875</c:v>
                </c:pt>
                <c:pt idx="237">
                  <c:v>30</c:v>
                </c:pt>
                <c:pt idx="238">
                  <c:v>30.125</c:v>
                </c:pt>
                <c:pt idx="239">
                  <c:v>30.25</c:v>
                </c:pt>
                <c:pt idx="240">
                  <c:v>30.375</c:v>
                </c:pt>
                <c:pt idx="241">
                  <c:v>30.5</c:v>
                </c:pt>
                <c:pt idx="242">
                  <c:v>30.625</c:v>
                </c:pt>
                <c:pt idx="243">
                  <c:v>30.75</c:v>
                </c:pt>
                <c:pt idx="244">
                  <c:v>30.875</c:v>
                </c:pt>
                <c:pt idx="245">
                  <c:v>31</c:v>
                </c:pt>
                <c:pt idx="246">
                  <c:v>31.125</c:v>
                </c:pt>
                <c:pt idx="247">
                  <c:v>31.25</c:v>
                </c:pt>
                <c:pt idx="248">
                  <c:v>31.375</c:v>
                </c:pt>
                <c:pt idx="249">
                  <c:v>31.5</c:v>
                </c:pt>
                <c:pt idx="250">
                  <c:v>31.625</c:v>
                </c:pt>
                <c:pt idx="251">
                  <c:v>31.75</c:v>
                </c:pt>
                <c:pt idx="252">
                  <c:v>31.875</c:v>
                </c:pt>
                <c:pt idx="253">
                  <c:v>32</c:v>
                </c:pt>
                <c:pt idx="254">
                  <c:v>32.125</c:v>
                </c:pt>
                <c:pt idx="255">
                  <c:v>32.25</c:v>
                </c:pt>
                <c:pt idx="256">
                  <c:v>32.375</c:v>
                </c:pt>
                <c:pt idx="257">
                  <c:v>32.5</c:v>
                </c:pt>
                <c:pt idx="258">
                  <c:v>32.625</c:v>
                </c:pt>
                <c:pt idx="259">
                  <c:v>32.75</c:v>
                </c:pt>
                <c:pt idx="260">
                  <c:v>32.875</c:v>
                </c:pt>
                <c:pt idx="261">
                  <c:v>33</c:v>
                </c:pt>
                <c:pt idx="262">
                  <c:v>33.125</c:v>
                </c:pt>
                <c:pt idx="263">
                  <c:v>33.25</c:v>
                </c:pt>
                <c:pt idx="264">
                  <c:v>33.375</c:v>
                </c:pt>
                <c:pt idx="265">
                  <c:v>33.5</c:v>
                </c:pt>
                <c:pt idx="266">
                  <c:v>33.625</c:v>
                </c:pt>
                <c:pt idx="267">
                  <c:v>33.75</c:v>
                </c:pt>
                <c:pt idx="268">
                  <c:v>33.875</c:v>
                </c:pt>
                <c:pt idx="269">
                  <c:v>34</c:v>
                </c:pt>
                <c:pt idx="270">
                  <c:v>34.125</c:v>
                </c:pt>
                <c:pt idx="271">
                  <c:v>34.25</c:v>
                </c:pt>
                <c:pt idx="272">
                  <c:v>34.375</c:v>
                </c:pt>
                <c:pt idx="273">
                  <c:v>34.5</c:v>
                </c:pt>
                <c:pt idx="274">
                  <c:v>34.625</c:v>
                </c:pt>
                <c:pt idx="275">
                  <c:v>34.75</c:v>
                </c:pt>
                <c:pt idx="276">
                  <c:v>34.875</c:v>
                </c:pt>
                <c:pt idx="277">
                  <c:v>35</c:v>
                </c:pt>
                <c:pt idx="278">
                  <c:v>35.125</c:v>
                </c:pt>
                <c:pt idx="279">
                  <c:v>35.25</c:v>
                </c:pt>
                <c:pt idx="280">
                  <c:v>35.375</c:v>
                </c:pt>
                <c:pt idx="281">
                  <c:v>35.5</c:v>
                </c:pt>
                <c:pt idx="282">
                  <c:v>35.625</c:v>
                </c:pt>
                <c:pt idx="283">
                  <c:v>35.75</c:v>
                </c:pt>
                <c:pt idx="284">
                  <c:v>35.875</c:v>
                </c:pt>
                <c:pt idx="285">
                  <c:v>36</c:v>
                </c:pt>
                <c:pt idx="286">
                  <c:v>36.125</c:v>
                </c:pt>
                <c:pt idx="287">
                  <c:v>36.25</c:v>
                </c:pt>
                <c:pt idx="288">
                  <c:v>36.375</c:v>
                </c:pt>
                <c:pt idx="289">
                  <c:v>36.5</c:v>
                </c:pt>
                <c:pt idx="290">
                  <c:v>36.625</c:v>
                </c:pt>
                <c:pt idx="291">
                  <c:v>36.75</c:v>
                </c:pt>
                <c:pt idx="292">
                  <c:v>36.875</c:v>
                </c:pt>
                <c:pt idx="293">
                  <c:v>37</c:v>
                </c:pt>
                <c:pt idx="294">
                  <c:v>37.125</c:v>
                </c:pt>
                <c:pt idx="295">
                  <c:v>37.25</c:v>
                </c:pt>
                <c:pt idx="296">
                  <c:v>37.375</c:v>
                </c:pt>
                <c:pt idx="297">
                  <c:v>37.5</c:v>
                </c:pt>
                <c:pt idx="298">
                  <c:v>37.625</c:v>
                </c:pt>
                <c:pt idx="299">
                  <c:v>37.75</c:v>
                </c:pt>
                <c:pt idx="300">
                  <c:v>37.875</c:v>
                </c:pt>
                <c:pt idx="301">
                  <c:v>38</c:v>
                </c:pt>
                <c:pt idx="302">
                  <c:v>38.125</c:v>
                </c:pt>
                <c:pt idx="303">
                  <c:v>38.25</c:v>
                </c:pt>
                <c:pt idx="304">
                  <c:v>38.375</c:v>
                </c:pt>
                <c:pt idx="305">
                  <c:v>38.5</c:v>
                </c:pt>
                <c:pt idx="306">
                  <c:v>38.625</c:v>
                </c:pt>
                <c:pt idx="307">
                  <c:v>38.75</c:v>
                </c:pt>
                <c:pt idx="308">
                  <c:v>38.875</c:v>
                </c:pt>
                <c:pt idx="309">
                  <c:v>39</c:v>
                </c:pt>
                <c:pt idx="310">
                  <c:v>39.125</c:v>
                </c:pt>
                <c:pt idx="311">
                  <c:v>39.25</c:v>
                </c:pt>
                <c:pt idx="312">
                  <c:v>39.375</c:v>
                </c:pt>
                <c:pt idx="313">
                  <c:v>39.5</c:v>
                </c:pt>
                <c:pt idx="314">
                  <c:v>39.625</c:v>
                </c:pt>
                <c:pt idx="315">
                  <c:v>39.75</c:v>
                </c:pt>
                <c:pt idx="316">
                  <c:v>39.875</c:v>
                </c:pt>
                <c:pt idx="317">
                  <c:v>40</c:v>
                </c:pt>
                <c:pt idx="318">
                  <c:v>40.125</c:v>
                </c:pt>
                <c:pt idx="319">
                  <c:v>40.25</c:v>
                </c:pt>
                <c:pt idx="320">
                  <c:v>40.375</c:v>
                </c:pt>
                <c:pt idx="321">
                  <c:v>40.5</c:v>
                </c:pt>
                <c:pt idx="322">
                  <c:v>40.625</c:v>
                </c:pt>
                <c:pt idx="323">
                  <c:v>40.75</c:v>
                </c:pt>
                <c:pt idx="324">
                  <c:v>40.875</c:v>
                </c:pt>
                <c:pt idx="325">
                  <c:v>41</c:v>
                </c:pt>
                <c:pt idx="326">
                  <c:v>41.125</c:v>
                </c:pt>
                <c:pt idx="327">
                  <c:v>41.25</c:v>
                </c:pt>
                <c:pt idx="328">
                  <c:v>41.375</c:v>
                </c:pt>
                <c:pt idx="329">
                  <c:v>41.5</c:v>
                </c:pt>
                <c:pt idx="330">
                  <c:v>41.625</c:v>
                </c:pt>
                <c:pt idx="331">
                  <c:v>41.75</c:v>
                </c:pt>
                <c:pt idx="332">
                  <c:v>41.875</c:v>
                </c:pt>
                <c:pt idx="333">
                  <c:v>42</c:v>
                </c:pt>
                <c:pt idx="334">
                  <c:v>42.125</c:v>
                </c:pt>
                <c:pt idx="335">
                  <c:v>42.25</c:v>
                </c:pt>
                <c:pt idx="336">
                  <c:v>42.375</c:v>
                </c:pt>
                <c:pt idx="337">
                  <c:v>42.5</c:v>
                </c:pt>
                <c:pt idx="338">
                  <c:v>42.625</c:v>
                </c:pt>
                <c:pt idx="339">
                  <c:v>42.75</c:v>
                </c:pt>
                <c:pt idx="340">
                  <c:v>42.875</c:v>
                </c:pt>
                <c:pt idx="341">
                  <c:v>43</c:v>
                </c:pt>
                <c:pt idx="342">
                  <c:v>43.125</c:v>
                </c:pt>
                <c:pt idx="343">
                  <c:v>43.25</c:v>
                </c:pt>
                <c:pt idx="344">
                  <c:v>43.375</c:v>
                </c:pt>
                <c:pt idx="345">
                  <c:v>43.5</c:v>
                </c:pt>
                <c:pt idx="346">
                  <c:v>43.625</c:v>
                </c:pt>
                <c:pt idx="347">
                  <c:v>43.75</c:v>
                </c:pt>
                <c:pt idx="348">
                  <c:v>43.875</c:v>
                </c:pt>
                <c:pt idx="349">
                  <c:v>44</c:v>
                </c:pt>
                <c:pt idx="350">
                  <c:v>44.125</c:v>
                </c:pt>
                <c:pt idx="351">
                  <c:v>44.25</c:v>
                </c:pt>
                <c:pt idx="352">
                  <c:v>44.375</c:v>
                </c:pt>
                <c:pt idx="353">
                  <c:v>44.5</c:v>
                </c:pt>
                <c:pt idx="354">
                  <c:v>44.625</c:v>
                </c:pt>
                <c:pt idx="355">
                  <c:v>44.75</c:v>
                </c:pt>
                <c:pt idx="356">
                  <c:v>44.875</c:v>
                </c:pt>
                <c:pt idx="357">
                  <c:v>45</c:v>
                </c:pt>
                <c:pt idx="358">
                  <c:v>45.125</c:v>
                </c:pt>
                <c:pt idx="359">
                  <c:v>45.25</c:v>
                </c:pt>
                <c:pt idx="360">
                  <c:v>45.375</c:v>
                </c:pt>
                <c:pt idx="361">
                  <c:v>45.5</c:v>
                </c:pt>
                <c:pt idx="362">
                  <c:v>45.625</c:v>
                </c:pt>
                <c:pt idx="363">
                  <c:v>45.75</c:v>
                </c:pt>
                <c:pt idx="364">
                  <c:v>45.875</c:v>
                </c:pt>
                <c:pt idx="365">
                  <c:v>46</c:v>
                </c:pt>
                <c:pt idx="366">
                  <c:v>46.125</c:v>
                </c:pt>
                <c:pt idx="367">
                  <c:v>46.25</c:v>
                </c:pt>
                <c:pt idx="368">
                  <c:v>46.375</c:v>
                </c:pt>
                <c:pt idx="369">
                  <c:v>46.5</c:v>
                </c:pt>
                <c:pt idx="370">
                  <c:v>46.625</c:v>
                </c:pt>
                <c:pt idx="371">
                  <c:v>46.75</c:v>
                </c:pt>
                <c:pt idx="372">
                  <c:v>46.875</c:v>
                </c:pt>
                <c:pt idx="373">
                  <c:v>47</c:v>
                </c:pt>
                <c:pt idx="374">
                  <c:v>47.125</c:v>
                </c:pt>
                <c:pt idx="375">
                  <c:v>47.25</c:v>
                </c:pt>
                <c:pt idx="376">
                  <c:v>47.375</c:v>
                </c:pt>
                <c:pt idx="377">
                  <c:v>47.5</c:v>
                </c:pt>
                <c:pt idx="378">
                  <c:v>47.625</c:v>
                </c:pt>
                <c:pt idx="379">
                  <c:v>47.75</c:v>
                </c:pt>
                <c:pt idx="380">
                  <c:v>47.875</c:v>
                </c:pt>
                <c:pt idx="381">
                  <c:v>48</c:v>
                </c:pt>
                <c:pt idx="382">
                  <c:v>48.125</c:v>
                </c:pt>
                <c:pt idx="383">
                  <c:v>48.25</c:v>
                </c:pt>
                <c:pt idx="384">
                  <c:v>48.375</c:v>
                </c:pt>
                <c:pt idx="385">
                  <c:v>48.5</c:v>
                </c:pt>
                <c:pt idx="386">
                  <c:v>48.625</c:v>
                </c:pt>
                <c:pt idx="387">
                  <c:v>48.75</c:v>
                </c:pt>
                <c:pt idx="388">
                  <c:v>48.875</c:v>
                </c:pt>
                <c:pt idx="389">
                  <c:v>49</c:v>
                </c:pt>
                <c:pt idx="390">
                  <c:v>49.125</c:v>
                </c:pt>
                <c:pt idx="391">
                  <c:v>49.25</c:v>
                </c:pt>
                <c:pt idx="392">
                  <c:v>49.375</c:v>
                </c:pt>
                <c:pt idx="393">
                  <c:v>49.5</c:v>
                </c:pt>
                <c:pt idx="394">
                  <c:v>49.625</c:v>
                </c:pt>
                <c:pt idx="395">
                  <c:v>49.75</c:v>
                </c:pt>
                <c:pt idx="396">
                  <c:v>49.875</c:v>
                </c:pt>
                <c:pt idx="397">
                  <c:v>50</c:v>
                </c:pt>
                <c:pt idx="398">
                  <c:v>50.125</c:v>
                </c:pt>
                <c:pt idx="399">
                  <c:v>50.25</c:v>
                </c:pt>
                <c:pt idx="400">
                  <c:v>50.375</c:v>
                </c:pt>
                <c:pt idx="401">
                  <c:v>50.5</c:v>
                </c:pt>
                <c:pt idx="402">
                  <c:v>50.625</c:v>
                </c:pt>
                <c:pt idx="403">
                  <c:v>50.75</c:v>
                </c:pt>
                <c:pt idx="404">
                  <c:v>50.875</c:v>
                </c:pt>
                <c:pt idx="405">
                  <c:v>51</c:v>
                </c:pt>
                <c:pt idx="406">
                  <c:v>51.125</c:v>
                </c:pt>
                <c:pt idx="407">
                  <c:v>51.25</c:v>
                </c:pt>
                <c:pt idx="408">
                  <c:v>51.375</c:v>
                </c:pt>
                <c:pt idx="409">
                  <c:v>51.5</c:v>
                </c:pt>
                <c:pt idx="410">
                  <c:v>51.625</c:v>
                </c:pt>
                <c:pt idx="411">
                  <c:v>51.75</c:v>
                </c:pt>
                <c:pt idx="412">
                  <c:v>51.875</c:v>
                </c:pt>
                <c:pt idx="413">
                  <c:v>52</c:v>
                </c:pt>
                <c:pt idx="414">
                  <c:v>52.125</c:v>
                </c:pt>
                <c:pt idx="415">
                  <c:v>52.25</c:v>
                </c:pt>
                <c:pt idx="416">
                  <c:v>52.375</c:v>
                </c:pt>
                <c:pt idx="417">
                  <c:v>52.5</c:v>
                </c:pt>
                <c:pt idx="418">
                  <c:v>52.625</c:v>
                </c:pt>
                <c:pt idx="419">
                  <c:v>52.75</c:v>
                </c:pt>
                <c:pt idx="420">
                  <c:v>52.875</c:v>
                </c:pt>
                <c:pt idx="421">
                  <c:v>53</c:v>
                </c:pt>
                <c:pt idx="422">
                  <c:v>53.125</c:v>
                </c:pt>
                <c:pt idx="423">
                  <c:v>53.25</c:v>
                </c:pt>
                <c:pt idx="424">
                  <c:v>53.375</c:v>
                </c:pt>
                <c:pt idx="425">
                  <c:v>53.5</c:v>
                </c:pt>
                <c:pt idx="426">
                  <c:v>53.625</c:v>
                </c:pt>
                <c:pt idx="427">
                  <c:v>53.75</c:v>
                </c:pt>
                <c:pt idx="428">
                  <c:v>53.875</c:v>
                </c:pt>
                <c:pt idx="429">
                  <c:v>54</c:v>
                </c:pt>
                <c:pt idx="430">
                  <c:v>54.125</c:v>
                </c:pt>
                <c:pt idx="431">
                  <c:v>54.25</c:v>
                </c:pt>
                <c:pt idx="432">
                  <c:v>54.375</c:v>
                </c:pt>
                <c:pt idx="433">
                  <c:v>54.5</c:v>
                </c:pt>
                <c:pt idx="434">
                  <c:v>54.625</c:v>
                </c:pt>
                <c:pt idx="435">
                  <c:v>54.75</c:v>
                </c:pt>
                <c:pt idx="436">
                  <c:v>54.875</c:v>
                </c:pt>
                <c:pt idx="437">
                  <c:v>55</c:v>
                </c:pt>
                <c:pt idx="438">
                  <c:v>55.125</c:v>
                </c:pt>
                <c:pt idx="439">
                  <c:v>55.25</c:v>
                </c:pt>
                <c:pt idx="440">
                  <c:v>55.375</c:v>
                </c:pt>
                <c:pt idx="441">
                  <c:v>55.5</c:v>
                </c:pt>
                <c:pt idx="442">
                  <c:v>55.625</c:v>
                </c:pt>
                <c:pt idx="443">
                  <c:v>55.75</c:v>
                </c:pt>
                <c:pt idx="444">
                  <c:v>55.875</c:v>
                </c:pt>
                <c:pt idx="445">
                  <c:v>56</c:v>
                </c:pt>
                <c:pt idx="446">
                  <c:v>56.125</c:v>
                </c:pt>
                <c:pt idx="447">
                  <c:v>56.25</c:v>
                </c:pt>
                <c:pt idx="448">
                  <c:v>56.375</c:v>
                </c:pt>
                <c:pt idx="449">
                  <c:v>56.5</c:v>
                </c:pt>
                <c:pt idx="450">
                  <c:v>56.625</c:v>
                </c:pt>
                <c:pt idx="451">
                  <c:v>56.75</c:v>
                </c:pt>
                <c:pt idx="452">
                  <c:v>56.875</c:v>
                </c:pt>
                <c:pt idx="453">
                  <c:v>57</c:v>
                </c:pt>
                <c:pt idx="454">
                  <c:v>57.125</c:v>
                </c:pt>
                <c:pt idx="455">
                  <c:v>57.25</c:v>
                </c:pt>
                <c:pt idx="456">
                  <c:v>57.375</c:v>
                </c:pt>
                <c:pt idx="457">
                  <c:v>57.5</c:v>
                </c:pt>
                <c:pt idx="458">
                  <c:v>57.625</c:v>
                </c:pt>
                <c:pt idx="459">
                  <c:v>57.75</c:v>
                </c:pt>
                <c:pt idx="460">
                  <c:v>57.875</c:v>
                </c:pt>
                <c:pt idx="461">
                  <c:v>58</c:v>
                </c:pt>
                <c:pt idx="462">
                  <c:v>58.125</c:v>
                </c:pt>
                <c:pt idx="463">
                  <c:v>58.25</c:v>
                </c:pt>
                <c:pt idx="464">
                  <c:v>58.375</c:v>
                </c:pt>
                <c:pt idx="465">
                  <c:v>58.5</c:v>
                </c:pt>
                <c:pt idx="466">
                  <c:v>58.625</c:v>
                </c:pt>
                <c:pt idx="467">
                  <c:v>58.75</c:v>
                </c:pt>
                <c:pt idx="468">
                  <c:v>58.875</c:v>
                </c:pt>
                <c:pt idx="469">
                  <c:v>59</c:v>
                </c:pt>
                <c:pt idx="470">
                  <c:v>59.125</c:v>
                </c:pt>
                <c:pt idx="471">
                  <c:v>59.25</c:v>
                </c:pt>
                <c:pt idx="472">
                  <c:v>59.375</c:v>
                </c:pt>
                <c:pt idx="473">
                  <c:v>59.5</c:v>
                </c:pt>
                <c:pt idx="474">
                  <c:v>59.625</c:v>
                </c:pt>
                <c:pt idx="475">
                  <c:v>59.75</c:v>
                </c:pt>
                <c:pt idx="476">
                  <c:v>59.875</c:v>
                </c:pt>
                <c:pt idx="477">
                  <c:v>60</c:v>
                </c:pt>
                <c:pt idx="478">
                  <c:v>60.125</c:v>
                </c:pt>
                <c:pt idx="479">
                  <c:v>60.25</c:v>
                </c:pt>
                <c:pt idx="480">
                  <c:v>60.375</c:v>
                </c:pt>
                <c:pt idx="481">
                  <c:v>60.5</c:v>
                </c:pt>
                <c:pt idx="482">
                  <c:v>60.625</c:v>
                </c:pt>
                <c:pt idx="483">
                  <c:v>60.75</c:v>
                </c:pt>
                <c:pt idx="484">
                  <c:v>60.875</c:v>
                </c:pt>
                <c:pt idx="485">
                  <c:v>61</c:v>
                </c:pt>
                <c:pt idx="486">
                  <c:v>61.125</c:v>
                </c:pt>
                <c:pt idx="487">
                  <c:v>61.25</c:v>
                </c:pt>
                <c:pt idx="488">
                  <c:v>61.375</c:v>
                </c:pt>
                <c:pt idx="489">
                  <c:v>61.5</c:v>
                </c:pt>
                <c:pt idx="490">
                  <c:v>61.625</c:v>
                </c:pt>
                <c:pt idx="491">
                  <c:v>61.75</c:v>
                </c:pt>
                <c:pt idx="492">
                  <c:v>61.875</c:v>
                </c:pt>
                <c:pt idx="493">
                  <c:v>62</c:v>
                </c:pt>
                <c:pt idx="494">
                  <c:v>62.125</c:v>
                </c:pt>
                <c:pt idx="495">
                  <c:v>62.25</c:v>
                </c:pt>
                <c:pt idx="496">
                  <c:v>62.375</c:v>
                </c:pt>
                <c:pt idx="497">
                  <c:v>62.5</c:v>
                </c:pt>
                <c:pt idx="498">
                  <c:v>62.625</c:v>
                </c:pt>
                <c:pt idx="499">
                  <c:v>62.75</c:v>
                </c:pt>
                <c:pt idx="500">
                  <c:v>62.875</c:v>
                </c:pt>
                <c:pt idx="501">
                  <c:v>63</c:v>
                </c:pt>
                <c:pt idx="502">
                  <c:v>63.125</c:v>
                </c:pt>
                <c:pt idx="503">
                  <c:v>63.25</c:v>
                </c:pt>
                <c:pt idx="504">
                  <c:v>63.375</c:v>
                </c:pt>
                <c:pt idx="505">
                  <c:v>63.5</c:v>
                </c:pt>
                <c:pt idx="506">
                  <c:v>63.625</c:v>
                </c:pt>
                <c:pt idx="507">
                  <c:v>63.75</c:v>
                </c:pt>
                <c:pt idx="508">
                  <c:v>63.875</c:v>
                </c:pt>
                <c:pt idx="509">
                  <c:v>64</c:v>
                </c:pt>
                <c:pt idx="510">
                  <c:v>64.125</c:v>
                </c:pt>
                <c:pt idx="511">
                  <c:v>64.25</c:v>
                </c:pt>
                <c:pt idx="512">
                  <c:v>64.375</c:v>
                </c:pt>
                <c:pt idx="513">
                  <c:v>64.5</c:v>
                </c:pt>
                <c:pt idx="514">
                  <c:v>64.625</c:v>
                </c:pt>
                <c:pt idx="515">
                  <c:v>64.75</c:v>
                </c:pt>
                <c:pt idx="516">
                  <c:v>64.875</c:v>
                </c:pt>
                <c:pt idx="517">
                  <c:v>65</c:v>
                </c:pt>
                <c:pt idx="518">
                  <c:v>65.125</c:v>
                </c:pt>
                <c:pt idx="519">
                  <c:v>65.25</c:v>
                </c:pt>
                <c:pt idx="520">
                  <c:v>65.375</c:v>
                </c:pt>
                <c:pt idx="521">
                  <c:v>65.5</c:v>
                </c:pt>
                <c:pt idx="522">
                  <c:v>65.625</c:v>
                </c:pt>
                <c:pt idx="523">
                  <c:v>65.75</c:v>
                </c:pt>
                <c:pt idx="524">
                  <c:v>65.875</c:v>
                </c:pt>
                <c:pt idx="525">
                  <c:v>66</c:v>
                </c:pt>
                <c:pt idx="526">
                  <c:v>66.125</c:v>
                </c:pt>
                <c:pt idx="527">
                  <c:v>66.25</c:v>
                </c:pt>
                <c:pt idx="528">
                  <c:v>66.375</c:v>
                </c:pt>
                <c:pt idx="529">
                  <c:v>66.5</c:v>
                </c:pt>
                <c:pt idx="530">
                  <c:v>66.625</c:v>
                </c:pt>
                <c:pt idx="531">
                  <c:v>66.75</c:v>
                </c:pt>
                <c:pt idx="532">
                  <c:v>66.875</c:v>
                </c:pt>
                <c:pt idx="533">
                  <c:v>67</c:v>
                </c:pt>
                <c:pt idx="534">
                  <c:v>67.125</c:v>
                </c:pt>
                <c:pt idx="535">
                  <c:v>67.25</c:v>
                </c:pt>
                <c:pt idx="536">
                  <c:v>67.375</c:v>
                </c:pt>
                <c:pt idx="537">
                  <c:v>67.5</c:v>
                </c:pt>
                <c:pt idx="538">
                  <c:v>67.625</c:v>
                </c:pt>
                <c:pt idx="539">
                  <c:v>67.75</c:v>
                </c:pt>
                <c:pt idx="540">
                  <c:v>67.875</c:v>
                </c:pt>
                <c:pt idx="541">
                  <c:v>68</c:v>
                </c:pt>
                <c:pt idx="542">
                  <c:v>68.125</c:v>
                </c:pt>
                <c:pt idx="543">
                  <c:v>68.25</c:v>
                </c:pt>
                <c:pt idx="544">
                  <c:v>68.375</c:v>
                </c:pt>
                <c:pt idx="545">
                  <c:v>68.5</c:v>
                </c:pt>
                <c:pt idx="546">
                  <c:v>68.625</c:v>
                </c:pt>
                <c:pt idx="547">
                  <c:v>68.75</c:v>
                </c:pt>
                <c:pt idx="548">
                  <c:v>68.875</c:v>
                </c:pt>
                <c:pt idx="549">
                  <c:v>69</c:v>
                </c:pt>
                <c:pt idx="550">
                  <c:v>69.125</c:v>
                </c:pt>
                <c:pt idx="551">
                  <c:v>69.25</c:v>
                </c:pt>
                <c:pt idx="552">
                  <c:v>69.375</c:v>
                </c:pt>
                <c:pt idx="553">
                  <c:v>69.5</c:v>
                </c:pt>
                <c:pt idx="554">
                  <c:v>69.625</c:v>
                </c:pt>
                <c:pt idx="555">
                  <c:v>69.75</c:v>
                </c:pt>
                <c:pt idx="556">
                  <c:v>69.875</c:v>
                </c:pt>
                <c:pt idx="557">
                  <c:v>70</c:v>
                </c:pt>
                <c:pt idx="558">
                  <c:v>70.125</c:v>
                </c:pt>
                <c:pt idx="559">
                  <c:v>70.25</c:v>
                </c:pt>
                <c:pt idx="560">
                  <c:v>70.375</c:v>
                </c:pt>
                <c:pt idx="561">
                  <c:v>70.5</c:v>
                </c:pt>
                <c:pt idx="562">
                  <c:v>70.625</c:v>
                </c:pt>
                <c:pt idx="563">
                  <c:v>70.75</c:v>
                </c:pt>
                <c:pt idx="564">
                  <c:v>70.875</c:v>
                </c:pt>
                <c:pt idx="565">
                  <c:v>71</c:v>
                </c:pt>
                <c:pt idx="566">
                  <c:v>71.125</c:v>
                </c:pt>
                <c:pt idx="567">
                  <c:v>71.25</c:v>
                </c:pt>
                <c:pt idx="568">
                  <c:v>71.375</c:v>
                </c:pt>
                <c:pt idx="569">
                  <c:v>71.5</c:v>
                </c:pt>
                <c:pt idx="570">
                  <c:v>71.625</c:v>
                </c:pt>
                <c:pt idx="571">
                  <c:v>71.75</c:v>
                </c:pt>
                <c:pt idx="572">
                  <c:v>71.875</c:v>
                </c:pt>
                <c:pt idx="573">
                  <c:v>72</c:v>
                </c:pt>
                <c:pt idx="574">
                  <c:v>72.125</c:v>
                </c:pt>
                <c:pt idx="575">
                  <c:v>72.25</c:v>
                </c:pt>
                <c:pt idx="576">
                  <c:v>72.375</c:v>
                </c:pt>
                <c:pt idx="577">
                  <c:v>72.5</c:v>
                </c:pt>
                <c:pt idx="578">
                  <c:v>72.625</c:v>
                </c:pt>
                <c:pt idx="579">
                  <c:v>72.75</c:v>
                </c:pt>
                <c:pt idx="580">
                  <c:v>72.875</c:v>
                </c:pt>
                <c:pt idx="581">
                  <c:v>73</c:v>
                </c:pt>
                <c:pt idx="582">
                  <c:v>73.125</c:v>
                </c:pt>
                <c:pt idx="583">
                  <c:v>73.25</c:v>
                </c:pt>
                <c:pt idx="584">
                  <c:v>73.375</c:v>
                </c:pt>
                <c:pt idx="585">
                  <c:v>73.5</c:v>
                </c:pt>
                <c:pt idx="586">
                  <c:v>73.625</c:v>
                </c:pt>
                <c:pt idx="587">
                  <c:v>73.75</c:v>
                </c:pt>
                <c:pt idx="588">
                  <c:v>73.875</c:v>
                </c:pt>
                <c:pt idx="589">
                  <c:v>74</c:v>
                </c:pt>
                <c:pt idx="590">
                  <c:v>74.125</c:v>
                </c:pt>
                <c:pt idx="591">
                  <c:v>74.25</c:v>
                </c:pt>
                <c:pt idx="592">
                  <c:v>74.375</c:v>
                </c:pt>
                <c:pt idx="593">
                  <c:v>74.5</c:v>
                </c:pt>
                <c:pt idx="594">
                  <c:v>74.625</c:v>
                </c:pt>
                <c:pt idx="595">
                  <c:v>74.75</c:v>
                </c:pt>
                <c:pt idx="596">
                  <c:v>74.875</c:v>
                </c:pt>
                <c:pt idx="597">
                  <c:v>75</c:v>
                </c:pt>
                <c:pt idx="598">
                  <c:v>75.125</c:v>
                </c:pt>
                <c:pt idx="599">
                  <c:v>75.25</c:v>
                </c:pt>
                <c:pt idx="600">
                  <c:v>75.375</c:v>
                </c:pt>
                <c:pt idx="601">
                  <c:v>75.5</c:v>
                </c:pt>
                <c:pt idx="602">
                  <c:v>75.625</c:v>
                </c:pt>
                <c:pt idx="603">
                  <c:v>75.75</c:v>
                </c:pt>
                <c:pt idx="604">
                  <c:v>75.875</c:v>
                </c:pt>
                <c:pt idx="605">
                  <c:v>76</c:v>
                </c:pt>
                <c:pt idx="606">
                  <c:v>76.125</c:v>
                </c:pt>
                <c:pt idx="607">
                  <c:v>76.25</c:v>
                </c:pt>
                <c:pt idx="608">
                  <c:v>76.375</c:v>
                </c:pt>
                <c:pt idx="609">
                  <c:v>76.5</c:v>
                </c:pt>
                <c:pt idx="610">
                  <c:v>76.625</c:v>
                </c:pt>
                <c:pt idx="611">
                  <c:v>76.75</c:v>
                </c:pt>
                <c:pt idx="612">
                  <c:v>76.875</c:v>
                </c:pt>
                <c:pt idx="613">
                  <c:v>77</c:v>
                </c:pt>
                <c:pt idx="614">
                  <c:v>77.125</c:v>
                </c:pt>
                <c:pt idx="615">
                  <c:v>77.25</c:v>
                </c:pt>
                <c:pt idx="616">
                  <c:v>77.375</c:v>
                </c:pt>
                <c:pt idx="617">
                  <c:v>77.5</c:v>
                </c:pt>
                <c:pt idx="618">
                  <c:v>77.625</c:v>
                </c:pt>
                <c:pt idx="619">
                  <c:v>77.75</c:v>
                </c:pt>
                <c:pt idx="620">
                  <c:v>77.875</c:v>
                </c:pt>
                <c:pt idx="621">
                  <c:v>78</c:v>
                </c:pt>
                <c:pt idx="622">
                  <c:v>78.125</c:v>
                </c:pt>
                <c:pt idx="623">
                  <c:v>78.25</c:v>
                </c:pt>
                <c:pt idx="624">
                  <c:v>78.375</c:v>
                </c:pt>
                <c:pt idx="625">
                  <c:v>78.5</c:v>
                </c:pt>
                <c:pt idx="626">
                  <c:v>78.625</c:v>
                </c:pt>
                <c:pt idx="627">
                  <c:v>78.75</c:v>
                </c:pt>
                <c:pt idx="628">
                  <c:v>78.875</c:v>
                </c:pt>
                <c:pt idx="629">
                  <c:v>79</c:v>
                </c:pt>
                <c:pt idx="630">
                  <c:v>79.125</c:v>
                </c:pt>
                <c:pt idx="631">
                  <c:v>79.25</c:v>
                </c:pt>
                <c:pt idx="632">
                  <c:v>79.375</c:v>
                </c:pt>
                <c:pt idx="633">
                  <c:v>79.5</c:v>
                </c:pt>
                <c:pt idx="634">
                  <c:v>79.625</c:v>
                </c:pt>
                <c:pt idx="635">
                  <c:v>79.75</c:v>
                </c:pt>
                <c:pt idx="636">
                  <c:v>79.875</c:v>
                </c:pt>
                <c:pt idx="637">
                  <c:v>80</c:v>
                </c:pt>
                <c:pt idx="638">
                  <c:v>80.125</c:v>
                </c:pt>
                <c:pt idx="639">
                  <c:v>80.25</c:v>
                </c:pt>
                <c:pt idx="640">
                  <c:v>80.375</c:v>
                </c:pt>
                <c:pt idx="641">
                  <c:v>80.5</c:v>
                </c:pt>
                <c:pt idx="642">
                  <c:v>80.625</c:v>
                </c:pt>
                <c:pt idx="643">
                  <c:v>80.75</c:v>
                </c:pt>
                <c:pt idx="644">
                  <c:v>80.875</c:v>
                </c:pt>
                <c:pt idx="645">
                  <c:v>81</c:v>
                </c:pt>
                <c:pt idx="646">
                  <c:v>81.125</c:v>
                </c:pt>
                <c:pt idx="647">
                  <c:v>81.25</c:v>
                </c:pt>
                <c:pt idx="648">
                  <c:v>81.375</c:v>
                </c:pt>
                <c:pt idx="649">
                  <c:v>81.5</c:v>
                </c:pt>
                <c:pt idx="650">
                  <c:v>81.625</c:v>
                </c:pt>
                <c:pt idx="651">
                  <c:v>81.75</c:v>
                </c:pt>
                <c:pt idx="652">
                  <c:v>81.875</c:v>
                </c:pt>
                <c:pt idx="653">
                  <c:v>82</c:v>
                </c:pt>
                <c:pt idx="654">
                  <c:v>82.125</c:v>
                </c:pt>
                <c:pt idx="655">
                  <c:v>82.25</c:v>
                </c:pt>
                <c:pt idx="656">
                  <c:v>82.375</c:v>
                </c:pt>
                <c:pt idx="657">
                  <c:v>82.5</c:v>
                </c:pt>
                <c:pt idx="658">
                  <c:v>82.625</c:v>
                </c:pt>
                <c:pt idx="659">
                  <c:v>82.75</c:v>
                </c:pt>
                <c:pt idx="660">
                  <c:v>82.875</c:v>
                </c:pt>
                <c:pt idx="661">
                  <c:v>83</c:v>
                </c:pt>
                <c:pt idx="662">
                  <c:v>83.125</c:v>
                </c:pt>
                <c:pt idx="663">
                  <c:v>83.25</c:v>
                </c:pt>
                <c:pt idx="664">
                  <c:v>83.375</c:v>
                </c:pt>
                <c:pt idx="665">
                  <c:v>83.5</c:v>
                </c:pt>
                <c:pt idx="666">
                  <c:v>83.625</c:v>
                </c:pt>
                <c:pt idx="667">
                  <c:v>83.75</c:v>
                </c:pt>
                <c:pt idx="668">
                  <c:v>83.875</c:v>
                </c:pt>
                <c:pt idx="669">
                  <c:v>84</c:v>
                </c:pt>
                <c:pt idx="670">
                  <c:v>84.125</c:v>
                </c:pt>
                <c:pt idx="671">
                  <c:v>84.25</c:v>
                </c:pt>
                <c:pt idx="672">
                  <c:v>84.375</c:v>
                </c:pt>
                <c:pt idx="673">
                  <c:v>84.5</c:v>
                </c:pt>
                <c:pt idx="674">
                  <c:v>84.625</c:v>
                </c:pt>
                <c:pt idx="675">
                  <c:v>84.75</c:v>
                </c:pt>
                <c:pt idx="676">
                  <c:v>84.875</c:v>
                </c:pt>
                <c:pt idx="677">
                  <c:v>85</c:v>
                </c:pt>
                <c:pt idx="678">
                  <c:v>85.125</c:v>
                </c:pt>
                <c:pt idx="679">
                  <c:v>85.25</c:v>
                </c:pt>
                <c:pt idx="680">
                  <c:v>85.375</c:v>
                </c:pt>
                <c:pt idx="681">
                  <c:v>85.5</c:v>
                </c:pt>
                <c:pt idx="682">
                  <c:v>85.625</c:v>
                </c:pt>
                <c:pt idx="683">
                  <c:v>85.75</c:v>
                </c:pt>
                <c:pt idx="684">
                  <c:v>85.875</c:v>
                </c:pt>
                <c:pt idx="685">
                  <c:v>86</c:v>
                </c:pt>
                <c:pt idx="686">
                  <c:v>86.125</c:v>
                </c:pt>
                <c:pt idx="687">
                  <c:v>86.25</c:v>
                </c:pt>
                <c:pt idx="688">
                  <c:v>86.375</c:v>
                </c:pt>
                <c:pt idx="689">
                  <c:v>86.5</c:v>
                </c:pt>
                <c:pt idx="690">
                  <c:v>86.625</c:v>
                </c:pt>
                <c:pt idx="691">
                  <c:v>86.75</c:v>
                </c:pt>
                <c:pt idx="692">
                  <c:v>86.875</c:v>
                </c:pt>
                <c:pt idx="693">
                  <c:v>87</c:v>
                </c:pt>
                <c:pt idx="694">
                  <c:v>87.125</c:v>
                </c:pt>
                <c:pt idx="695">
                  <c:v>87.25</c:v>
                </c:pt>
                <c:pt idx="696">
                  <c:v>87.375</c:v>
                </c:pt>
                <c:pt idx="697">
                  <c:v>87.5</c:v>
                </c:pt>
                <c:pt idx="698">
                  <c:v>87.625</c:v>
                </c:pt>
                <c:pt idx="699">
                  <c:v>87.75</c:v>
                </c:pt>
                <c:pt idx="700">
                  <c:v>87.875</c:v>
                </c:pt>
                <c:pt idx="701">
                  <c:v>88</c:v>
                </c:pt>
                <c:pt idx="702">
                  <c:v>88.125</c:v>
                </c:pt>
                <c:pt idx="703">
                  <c:v>88.25</c:v>
                </c:pt>
                <c:pt idx="704">
                  <c:v>88.375</c:v>
                </c:pt>
                <c:pt idx="705">
                  <c:v>88.5</c:v>
                </c:pt>
                <c:pt idx="706">
                  <c:v>88.625</c:v>
                </c:pt>
                <c:pt idx="707">
                  <c:v>88.75</c:v>
                </c:pt>
                <c:pt idx="708">
                  <c:v>88.875</c:v>
                </c:pt>
                <c:pt idx="709">
                  <c:v>89</c:v>
                </c:pt>
                <c:pt idx="710">
                  <c:v>89.125</c:v>
                </c:pt>
                <c:pt idx="711">
                  <c:v>89.25</c:v>
                </c:pt>
                <c:pt idx="712">
                  <c:v>89.375</c:v>
                </c:pt>
                <c:pt idx="713">
                  <c:v>89.5</c:v>
                </c:pt>
                <c:pt idx="714">
                  <c:v>89.625</c:v>
                </c:pt>
                <c:pt idx="715">
                  <c:v>89.75</c:v>
                </c:pt>
                <c:pt idx="716">
                  <c:v>89.875</c:v>
                </c:pt>
                <c:pt idx="717">
                  <c:v>90</c:v>
                </c:pt>
                <c:pt idx="718">
                  <c:v>90.125</c:v>
                </c:pt>
                <c:pt idx="719">
                  <c:v>90.25</c:v>
                </c:pt>
                <c:pt idx="720">
                  <c:v>90.375</c:v>
                </c:pt>
                <c:pt idx="721">
                  <c:v>90.5</c:v>
                </c:pt>
                <c:pt idx="722">
                  <c:v>90.625</c:v>
                </c:pt>
                <c:pt idx="723">
                  <c:v>90.75</c:v>
                </c:pt>
                <c:pt idx="724">
                  <c:v>90.875</c:v>
                </c:pt>
                <c:pt idx="725">
                  <c:v>91</c:v>
                </c:pt>
                <c:pt idx="726">
                  <c:v>91.125</c:v>
                </c:pt>
                <c:pt idx="727">
                  <c:v>91.25</c:v>
                </c:pt>
                <c:pt idx="728">
                  <c:v>91.375</c:v>
                </c:pt>
                <c:pt idx="729">
                  <c:v>91.5</c:v>
                </c:pt>
                <c:pt idx="730">
                  <c:v>91.625</c:v>
                </c:pt>
                <c:pt idx="731">
                  <c:v>91.75</c:v>
                </c:pt>
                <c:pt idx="732">
                  <c:v>91.875</c:v>
                </c:pt>
                <c:pt idx="733">
                  <c:v>92</c:v>
                </c:pt>
                <c:pt idx="734">
                  <c:v>92.125</c:v>
                </c:pt>
                <c:pt idx="735">
                  <c:v>92.25</c:v>
                </c:pt>
                <c:pt idx="736">
                  <c:v>92.375</c:v>
                </c:pt>
                <c:pt idx="737">
                  <c:v>92.5</c:v>
                </c:pt>
                <c:pt idx="738">
                  <c:v>92.625</c:v>
                </c:pt>
                <c:pt idx="739">
                  <c:v>92.75</c:v>
                </c:pt>
                <c:pt idx="740">
                  <c:v>92.875</c:v>
                </c:pt>
                <c:pt idx="741">
                  <c:v>93</c:v>
                </c:pt>
                <c:pt idx="742">
                  <c:v>93.125</c:v>
                </c:pt>
                <c:pt idx="743">
                  <c:v>93.25</c:v>
                </c:pt>
                <c:pt idx="744">
                  <c:v>93.375</c:v>
                </c:pt>
                <c:pt idx="745">
                  <c:v>93.5</c:v>
                </c:pt>
                <c:pt idx="746">
                  <c:v>93.625</c:v>
                </c:pt>
                <c:pt idx="747">
                  <c:v>93.75</c:v>
                </c:pt>
                <c:pt idx="748">
                  <c:v>93.875</c:v>
                </c:pt>
                <c:pt idx="749">
                  <c:v>94</c:v>
                </c:pt>
                <c:pt idx="750">
                  <c:v>94.125</c:v>
                </c:pt>
                <c:pt idx="751">
                  <c:v>94.25</c:v>
                </c:pt>
                <c:pt idx="752">
                  <c:v>94.375</c:v>
                </c:pt>
                <c:pt idx="753">
                  <c:v>94.5</c:v>
                </c:pt>
                <c:pt idx="754">
                  <c:v>94.625</c:v>
                </c:pt>
                <c:pt idx="755">
                  <c:v>94.75</c:v>
                </c:pt>
                <c:pt idx="756">
                  <c:v>94.875</c:v>
                </c:pt>
                <c:pt idx="757">
                  <c:v>95</c:v>
                </c:pt>
                <c:pt idx="758">
                  <c:v>95.125</c:v>
                </c:pt>
                <c:pt idx="759">
                  <c:v>95.25</c:v>
                </c:pt>
                <c:pt idx="760">
                  <c:v>95.375</c:v>
                </c:pt>
                <c:pt idx="761">
                  <c:v>95.5</c:v>
                </c:pt>
                <c:pt idx="762">
                  <c:v>95.625</c:v>
                </c:pt>
                <c:pt idx="763">
                  <c:v>95.75</c:v>
                </c:pt>
                <c:pt idx="764">
                  <c:v>95.875</c:v>
                </c:pt>
                <c:pt idx="765">
                  <c:v>96</c:v>
                </c:pt>
                <c:pt idx="766">
                  <c:v>96.125</c:v>
                </c:pt>
                <c:pt idx="767">
                  <c:v>96.25</c:v>
                </c:pt>
                <c:pt idx="768">
                  <c:v>96.375</c:v>
                </c:pt>
                <c:pt idx="769">
                  <c:v>96.5</c:v>
                </c:pt>
                <c:pt idx="770">
                  <c:v>96.625</c:v>
                </c:pt>
                <c:pt idx="771">
                  <c:v>96.75</c:v>
                </c:pt>
                <c:pt idx="772">
                  <c:v>96.875</c:v>
                </c:pt>
                <c:pt idx="773">
                  <c:v>97</c:v>
                </c:pt>
                <c:pt idx="774">
                  <c:v>97.125</c:v>
                </c:pt>
                <c:pt idx="775">
                  <c:v>97.25</c:v>
                </c:pt>
                <c:pt idx="776">
                  <c:v>97.375</c:v>
                </c:pt>
                <c:pt idx="777">
                  <c:v>97.5</c:v>
                </c:pt>
                <c:pt idx="778">
                  <c:v>97.625</c:v>
                </c:pt>
                <c:pt idx="779">
                  <c:v>97.75</c:v>
                </c:pt>
                <c:pt idx="780">
                  <c:v>97.875</c:v>
                </c:pt>
                <c:pt idx="781">
                  <c:v>98</c:v>
                </c:pt>
                <c:pt idx="782">
                  <c:v>98.125</c:v>
                </c:pt>
                <c:pt idx="783">
                  <c:v>98.25</c:v>
                </c:pt>
                <c:pt idx="784">
                  <c:v>98.375</c:v>
                </c:pt>
                <c:pt idx="785">
                  <c:v>98.5</c:v>
                </c:pt>
                <c:pt idx="786">
                  <c:v>98.625</c:v>
                </c:pt>
                <c:pt idx="787">
                  <c:v>98.75</c:v>
                </c:pt>
                <c:pt idx="788">
                  <c:v>98.875</c:v>
                </c:pt>
                <c:pt idx="789">
                  <c:v>99</c:v>
                </c:pt>
                <c:pt idx="790">
                  <c:v>99.125</c:v>
                </c:pt>
                <c:pt idx="791">
                  <c:v>99.25</c:v>
                </c:pt>
                <c:pt idx="792">
                  <c:v>99.375</c:v>
                </c:pt>
                <c:pt idx="793">
                  <c:v>99.5</c:v>
                </c:pt>
                <c:pt idx="794">
                  <c:v>99.625</c:v>
                </c:pt>
                <c:pt idx="795">
                  <c:v>99.75</c:v>
                </c:pt>
                <c:pt idx="796">
                  <c:v>99.875</c:v>
                </c:pt>
                <c:pt idx="797">
                  <c:v>100</c:v>
                </c:pt>
                <c:pt idx="798">
                  <c:v>100.125</c:v>
                </c:pt>
                <c:pt idx="799">
                  <c:v>100.25</c:v>
                </c:pt>
                <c:pt idx="800">
                  <c:v>100.375</c:v>
                </c:pt>
                <c:pt idx="801">
                  <c:v>100.5</c:v>
                </c:pt>
                <c:pt idx="802">
                  <c:v>100.625</c:v>
                </c:pt>
                <c:pt idx="803">
                  <c:v>100.75</c:v>
                </c:pt>
                <c:pt idx="804">
                  <c:v>100.875</c:v>
                </c:pt>
                <c:pt idx="805">
                  <c:v>101</c:v>
                </c:pt>
                <c:pt idx="806">
                  <c:v>101.125</c:v>
                </c:pt>
                <c:pt idx="807">
                  <c:v>101.25</c:v>
                </c:pt>
                <c:pt idx="808">
                  <c:v>101.375</c:v>
                </c:pt>
                <c:pt idx="809">
                  <c:v>101.5</c:v>
                </c:pt>
                <c:pt idx="810">
                  <c:v>101.625</c:v>
                </c:pt>
                <c:pt idx="811">
                  <c:v>101.75</c:v>
                </c:pt>
                <c:pt idx="812">
                  <c:v>101.875</c:v>
                </c:pt>
                <c:pt idx="813">
                  <c:v>102</c:v>
                </c:pt>
                <c:pt idx="814">
                  <c:v>102.125</c:v>
                </c:pt>
                <c:pt idx="815">
                  <c:v>102.25</c:v>
                </c:pt>
                <c:pt idx="816">
                  <c:v>102.375</c:v>
                </c:pt>
                <c:pt idx="817">
                  <c:v>102.5</c:v>
                </c:pt>
                <c:pt idx="818">
                  <c:v>102.625</c:v>
                </c:pt>
                <c:pt idx="819">
                  <c:v>102.75</c:v>
                </c:pt>
                <c:pt idx="820">
                  <c:v>102.875</c:v>
                </c:pt>
                <c:pt idx="821">
                  <c:v>103</c:v>
                </c:pt>
                <c:pt idx="822">
                  <c:v>103.125</c:v>
                </c:pt>
                <c:pt idx="823">
                  <c:v>103.25</c:v>
                </c:pt>
                <c:pt idx="824">
                  <c:v>103.375</c:v>
                </c:pt>
                <c:pt idx="825">
                  <c:v>103.5</c:v>
                </c:pt>
                <c:pt idx="826">
                  <c:v>103.625</c:v>
                </c:pt>
                <c:pt idx="827">
                  <c:v>103.75</c:v>
                </c:pt>
                <c:pt idx="828">
                  <c:v>103.875</c:v>
                </c:pt>
                <c:pt idx="829">
                  <c:v>104</c:v>
                </c:pt>
                <c:pt idx="830">
                  <c:v>104.125</c:v>
                </c:pt>
                <c:pt idx="831">
                  <c:v>104.25</c:v>
                </c:pt>
                <c:pt idx="832">
                  <c:v>104.375</c:v>
                </c:pt>
                <c:pt idx="833">
                  <c:v>104.5</c:v>
                </c:pt>
                <c:pt idx="834">
                  <c:v>104.625</c:v>
                </c:pt>
                <c:pt idx="835">
                  <c:v>104.75</c:v>
                </c:pt>
                <c:pt idx="836">
                  <c:v>104.875</c:v>
                </c:pt>
                <c:pt idx="837">
                  <c:v>105</c:v>
                </c:pt>
                <c:pt idx="838">
                  <c:v>105.125</c:v>
                </c:pt>
                <c:pt idx="839">
                  <c:v>105.25</c:v>
                </c:pt>
                <c:pt idx="840">
                  <c:v>105.375</c:v>
                </c:pt>
                <c:pt idx="841">
                  <c:v>105.5</c:v>
                </c:pt>
                <c:pt idx="842">
                  <c:v>105.625</c:v>
                </c:pt>
                <c:pt idx="843">
                  <c:v>105.75</c:v>
                </c:pt>
                <c:pt idx="844">
                  <c:v>105.875</c:v>
                </c:pt>
                <c:pt idx="845">
                  <c:v>106</c:v>
                </c:pt>
                <c:pt idx="846">
                  <c:v>106.125</c:v>
                </c:pt>
                <c:pt idx="847">
                  <c:v>106.25</c:v>
                </c:pt>
                <c:pt idx="848">
                  <c:v>106.375</c:v>
                </c:pt>
                <c:pt idx="849">
                  <c:v>106.5</c:v>
                </c:pt>
                <c:pt idx="850">
                  <c:v>106.625</c:v>
                </c:pt>
                <c:pt idx="851">
                  <c:v>106.75</c:v>
                </c:pt>
                <c:pt idx="852">
                  <c:v>106.875</c:v>
                </c:pt>
                <c:pt idx="853">
                  <c:v>107</c:v>
                </c:pt>
                <c:pt idx="854">
                  <c:v>107.125</c:v>
                </c:pt>
                <c:pt idx="855">
                  <c:v>107.25</c:v>
                </c:pt>
                <c:pt idx="856">
                  <c:v>107.375</c:v>
                </c:pt>
                <c:pt idx="857">
                  <c:v>107.5</c:v>
                </c:pt>
                <c:pt idx="858">
                  <c:v>107.625</c:v>
                </c:pt>
                <c:pt idx="859">
                  <c:v>107.75</c:v>
                </c:pt>
                <c:pt idx="860">
                  <c:v>107.875</c:v>
                </c:pt>
                <c:pt idx="861">
                  <c:v>108</c:v>
                </c:pt>
                <c:pt idx="862">
                  <c:v>108.125</c:v>
                </c:pt>
                <c:pt idx="863">
                  <c:v>108.25</c:v>
                </c:pt>
                <c:pt idx="864">
                  <c:v>108.375</c:v>
                </c:pt>
                <c:pt idx="865">
                  <c:v>108.5</c:v>
                </c:pt>
                <c:pt idx="866">
                  <c:v>108.625</c:v>
                </c:pt>
                <c:pt idx="867">
                  <c:v>108.75</c:v>
                </c:pt>
                <c:pt idx="868">
                  <c:v>108.875</c:v>
                </c:pt>
                <c:pt idx="869">
                  <c:v>109</c:v>
                </c:pt>
                <c:pt idx="870">
                  <c:v>109.125</c:v>
                </c:pt>
                <c:pt idx="871">
                  <c:v>109.25</c:v>
                </c:pt>
                <c:pt idx="872">
                  <c:v>109.375</c:v>
                </c:pt>
                <c:pt idx="873">
                  <c:v>109.5</c:v>
                </c:pt>
                <c:pt idx="874">
                  <c:v>109.625</c:v>
                </c:pt>
                <c:pt idx="875">
                  <c:v>109.75</c:v>
                </c:pt>
                <c:pt idx="876">
                  <c:v>109.875</c:v>
                </c:pt>
                <c:pt idx="877">
                  <c:v>110</c:v>
                </c:pt>
                <c:pt idx="878">
                  <c:v>110.125</c:v>
                </c:pt>
                <c:pt idx="879">
                  <c:v>110.25</c:v>
                </c:pt>
                <c:pt idx="880">
                  <c:v>110.375</c:v>
                </c:pt>
                <c:pt idx="881">
                  <c:v>110.5</c:v>
                </c:pt>
                <c:pt idx="882">
                  <c:v>110.625</c:v>
                </c:pt>
                <c:pt idx="883">
                  <c:v>110.75</c:v>
                </c:pt>
                <c:pt idx="884">
                  <c:v>110.875</c:v>
                </c:pt>
                <c:pt idx="885">
                  <c:v>111</c:v>
                </c:pt>
                <c:pt idx="886">
                  <c:v>111.125</c:v>
                </c:pt>
                <c:pt idx="887">
                  <c:v>111.25</c:v>
                </c:pt>
                <c:pt idx="888">
                  <c:v>111.375</c:v>
                </c:pt>
                <c:pt idx="889">
                  <c:v>111.5</c:v>
                </c:pt>
                <c:pt idx="890">
                  <c:v>111.625</c:v>
                </c:pt>
                <c:pt idx="891">
                  <c:v>111.75</c:v>
                </c:pt>
                <c:pt idx="892">
                  <c:v>111.875</c:v>
                </c:pt>
                <c:pt idx="893">
                  <c:v>112</c:v>
                </c:pt>
                <c:pt idx="894">
                  <c:v>112.125</c:v>
                </c:pt>
                <c:pt idx="895">
                  <c:v>112.25</c:v>
                </c:pt>
                <c:pt idx="896">
                  <c:v>112.375</c:v>
                </c:pt>
                <c:pt idx="897">
                  <c:v>112.5</c:v>
                </c:pt>
                <c:pt idx="898">
                  <c:v>112.625</c:v>
                </c:pt>
                <c:pt idx="899">
                  <c:v>112.75</c:v>
                </c:pt>
                <c:pt idx="900">
                  <c:v>112.875</c:v>
                </c:pt>
                <c:pt idx="901">
                  <c:v>113</c:v>
                </c:pt>
                <c:pt idx="902">
                  <c:v>113.125</c:v>
                </c:pt>
                <c:pt idx="903">
                  <c:v>113.25</c:v>
                </c:pt>
                <c:pt idx="904">
                  <c:v>113.375</c:v>
                </c:pt>
                <c:pt idx="905">
                  <c:v>113.5</c:v>
                </c:pt>
                <c:pt idx="906">
                  <c:v>113.625</c:v>
                </c:pt>
                <c:pt idx="907">
                  <c:v>113.75</c:v>
                </c:pt>
                <c:pt idx="908">
                  <c:v>113.875</c:v>
                </c:pt>
                <c:pt idx="909">
                  <c:v>114</c:v>
                </c:pt>
                <c:pt idx="910">
                  <c:v>114.125</c:v>
                </c:pt>
                <c:pt idx="911">
                  <c:v>114.25</c:v>
                </c:pt>
                <c:pt idx="912">
                  <c:v>114.375</c:v>
                </c:pt>
                <c:pt idx="913">
                  <c:v>114.5</c:v>
                </c:pt>
                <c:pt idx="914">
                  <c:v>114.625</c:v>
                </c:pt>
                <c:pt idx="915">
                  <c:v>114.75</c:v>
                </c:pt>
                <c:pt idx="916">
                  <c:v>114.875</c:v>
                </c:pt>
                <c:pt idx="917">
                  <c:v>115</c:v>
                </c:pt>
                <c:pt idx="918">
                  <c:v>115.125</c:v>
                </c:pt>
                <c:pt idx="919">
                  <c:v>115.25</c:v>
                </c:pt>
                <c:pt idx="920">
                  <c:v>115.375</c:v>
                </c:pt>
                <c:pt idx="921">
                  <c:v>115.5</c:v>
                </c:pt>
                <c:pt idx="922">
                  <c:v>115.625</c:v>
                </c:pt>
                <c:pt idx="923">
                  <c:v>115.75</c:v>
                </c:pt>
                <c:pt idx="924">
                  <c:v>115.875</c:v>
                </c:pt>
                <c:pt idx="925">
                  <c:v>116</c:v>
                </c:pt>
                <c:pt idx="926">
                  <c:v>116.125</c:v>
                </c:pt>
                <c:pt idx="927">
                  <c:v>116.25</c:v>
                </c:pt>
                <c:pt idx="928">
                  <c:v>116.375</c:v>
                </c:pt>
                <c:pt idx="929">
                  <c:v>116.5</c:v>
                </c:pt>
                <c:pt idx="930">
                  <c:v>116.625</c:v>
                </c:pt>
                <c:pt idx="931">
                  <c:v>116.75</c:v>
                </c:pt>
                <c:pt idx="932">
                  <c:v>116.875</c:v>
                </c:pt>
                <c:pt idx="933">
                  <c:v>117</c:v>
                </c:pt>
                <c:pt idx="934">
                  <c:v>117.125</c:v>
                </c:pt>
                <c:pt idx="935">
                  <c:v>117.25</c:v>
                </c:pt>
                <c:pt idx="936">
                  <c:v>117.375</c:v>
                </c:pt>
                <c:pt idx="937">
                  <c:v>117.5</c:v>
                </c:pt>
                <c:pt idx="938">
                  <c:v>117.625</c:v>
                </c:pt>
                <c:pt idx="939">
                  <c:v>117.75</c:v>
                </c:pt>
                <c:pt idx="940">
                  <c:v>117.875</c:v>
                </c:pt>
                <c:pt idx="941">
                  <c:v>118</c:v>
                </c:pt>
                <c:pt idx="942">
                  <c:v>118.125</c:v>
                </c:pt>
                <c:pt idx="943">
                  <c:v>118.25</c:v>
                </c:pt>
                <c:pt idx="944">
                  <c:v>118.375</c:v>
                </c:pt>
                <c:pt idx="945">
                  <c:v>118.5</c:v>
                </c:pt>
                <c:pt idx="946">
                  <c:v>118.625</c:v>
                </c:pt>
                <c:pt idx="947">
                  <c:v>118.75</c:v>
                </c:pt>
                <c:pt idx="948">
                  <c:v>118.875</c:v>
                </c:pt>
                <c:pt idx="949">
                  <c:v>119</c:v>
                </c:pt>
                <c:pt idx="950">
                  <c:v>119.125</c:v>
                </c:pt>
                <c:pt idx="951">
                  <c:v>119.25</c:v>
                </c:pt>
                <c:pt idx="952">
                  <c:v>119.375</c:v>
                </c:pt>
                <c:pt idx="953">
                  <c:v>119.5</c:v>
                </c:pt>
                <c:pt idx="954">
                  <c:v>119.625</c:v>
                </c:pt>
                <c:pt idx="955">
                  <c:v>119.75</c:v>
                </c:pt>
                <c:pt idx="956">
                  <c:v>119.875</c:v>
                </c:pt>
                <c:pt idx="957">
                  <c:v>120</c:v>
                </c:pt>
                <c:pt idx="958">
                  <c:v>120.125</c:v>
                </c:pt>
                <c:pt idx="959">
                  <c:v>120.25</c:v>
                </c:pt>
                <c:pt idx="960">
                  <c:v>120.375</c:v>
                </c:pt>
                <c:pt idx="961">
                  <c:v>120.5</c:v>
                </c:pt>
                <c:pt idx="962">
                  <c:v>120.625</c:v>
                </c:pt>
                <c:pt idx="963">
                  <c:v>120.75</c:v>
                </c:pt>
                <c:pt idx="964">
                  <c:v>120.875</c:v>
                </c:pt>
                <c:pt idx="965">
                  <c:v>121</c:v>
                </c:pt>
                <c:pt idx="966">
                  <c:v>121.125</c:v>
                </c:pt>
                <c:pt idx="967">
                  <c:v>121.25</c:v>
                </c:pt>
                <c:pt idx="968">
                  <c:v>121.375</c:v>
                </c:pt>
                <c:pt idx="969">
                  <c:v>121.5</c:v>
                </c:pt>
                <c:pt idx="970">
                  <c:v>121.625</c:v>
                </c:pt>
                <c:pt idx="971">
                  <c:v>121.75</c:v>
                </c:pt>
                <c:pt idx="972">
                  <c:v>121.875</c:v>
                </c:pt>
                <c:pt idx="973">
                  <c:v>122</c:v>
                </c:pt>
                <c:pt idx="974">
                  <c:v>122.125</c:v>
                </c:pt>
                <c:pt idx="975">
                  <c:v>122.25</c:v>
                </c:pt>
                <c:pt idx="976">
                  <c:v>122.375</c:v>
                </c:pt>
                <c:pt idx="977">
                  <c:v>122.5</c:v>
                </c:pt>
                <c:pt idx="978">
                  <c:v>122.625</c:v>
                </c:pt>
                <c:pt idx="979">
                  <c:v>122.75</c:v>
                </c:pt>
                <c:pt idx="980">
                  <c:v>122.875</c:v>
                </c:pt>
                <c:pt idx="981">
                  <c:v>123</c:v>
                </c:pt>
                <c:pt idx="982">
                  <c:v>123.125</c:v>
                </c:pt>
                <c:pt idx="983">
                  <c:v>123.25</c:v>
                </c:pt>
                <c:pt idx="984">
                  <c:v>123.375</c:v>
                </c:pt>
                <c:pt idx="985">
                  <c:v>123.5</c:v>
                </c:pt>
                <c:pt idx="986">
                  <c:v>123.625</c:v>
                </c:pt>
                <c:pt idx="987">
                  <c:v>123.75</c:v>
                </c:pt>
                <c:pt idx="988">
                  <c:v>123.875</c:v>
                </c:pt>
                <c:pt idx="989">
                  <c:v>124</c:v>
                </c:pt>
                <c:pt idx="990">
                  <c:v>124.125</c:v>
                </c:pt>
                <c:pt idx="991">
                  <c:v>124.25</c:v>
                </c:pt>
                <c:pt idx="992">
                  <c:v>124.375</c:v>
                </c:pt>
                <c:pt idx="993">
                  <c:v>124.5</c:v>
                </c:pt>
                <c:pt idx="994">
                  <c:v>124.625</c:v>
                </c:pt>
                <c:pt idx="995">
                  <c:v>124.75</c:v>
                </c:pt>
                <c:pt idx="996">
                  <c:v>124.875</c:v>
                </c:pt>
                <c:pt idx="997">
                  <c:v>125</c:v>
                </c:pt>
                <c:pt idx="998">
                  <c:v>125.125</c:v>
                </c:pt>
                <c:pt idx="999">
                  <c:v>125.25</c:v>
                </c:pt>
                <c:pt idx="1000">
                  <c:v>125.375</c:v>
                </c:pt>
                <c:pt idx="1001">
                  <c:v>125.5</c:v>
                </c:pt>
                <c:pt idx="1002">
                  <c:v>125.625</c:v>
                </c:pt>
                <c:pt idx="1003">
                  <c:v>125.75</c:v>
                </c:pt>
                <c:pt idx="1004">
                  <c:v>125.875</c:v>
                </c:pt>
                <c:pt idx="1005">
                  <c:v>126</c:v>
                </c:pt>
                <c:pt idx="1006">
                  <c:v>126.125</c:v>
                </c:pt>
                <c:pt idx="1007">
                  <c:v>126.25</c:v>
                </c:pt>
                <c:pt idx="1008">
                  <c:v>126.375</c:v>
                </c:pt>
                <c:pt idx="1009">
                  <c:v>126.5</c:v>
                </c:pt>
                <c:pt idx="1010">
                  <c:v>126.625</c:v>
                </c:pt>
                <c:pt idx="1011">
                  <c:v>126.75</c:v>
                </c:pt>
                <c:pt idx="1012">
                  <c:v>126.875</c:v>
                </c:pt>
                <c:pt idx="1013">
                  <c:v>127</c:v>
                </c:pt>
                <c:pt idx="1014">
                  <c:v>127.125</c:v>
                </c:pt>
                <c:pt idx="1015">
                  <c:v>127.25</c:v>
                </c:pt>
                <c:pt idx="1016">
                  <c:v>127.375</c:v>
                </c:pt>
                <c:pt idx="1017">
                  <c:v>127.5</c:v>
                </c:pt>
                <c:pt idx="1018">
                  <c:v>127.625</c:v>
                </c:pt>
                <c:pt idx="1019">
                  <c:v>127.75</c:v>
                </c:pt>
                <c:pt idx="1020">
                  <c:v>127.875</c:v>
                </c:pt>
                <c:pt idx="1021">
                  <c:v>128</c:v>
                </c:pt>
                <c:pt idx="1022">
                  <c:v>128.125</c:v>
                </c:pt>
                <c:pt idx="1023">
                  <c:v>128.25</c:v>
                </c:pt>
                <c:pt idx="1024">
                  <c:v>128.375</c:v>
                </c:pt>
                <c:pt idx="1025">
                  <c:v>128.5</c:v>
                </c:pt>
                <c:pt idx="1026">
                  <c:v>128.625</c:v>
                </c:pt>
                <c:pt idx="1027">
                  <c:v>128.75</c:v>
                </c:pt>
                <c:pt idx="1028">
                  <c:v>128.875</c:v>
                </c:pt>
                <c:pt idx="1029">
                  <c:v>129</c:v>
                </c:pt>
                <c:pt idx="1030">
                  <c:v>129.125</c:v>
                </c:pt>
                <c:pt idx="1031">
                  <c:v>129.25</c:v>
                </c:pt>
                <c:pt idx="1032">
                  <c:v>129.375</c:v>
                </c:pt>
                <c:pt idx="1033">
                  <c:v>129.5</c:v>
                </c:pt>
                <c:pt idx="1034">
                  <c:v>129.625</c:v>
                </c:pt>
                <c:pt idx="1035">
                  <c:v>129.75</c:v>
                </c:pt>
                <c:pt idx="1036">
                  <c:v>129.875</c:v>
                </c:pt>
                <c:pt idx="1037">
                  <c:v>130</c:v>
                </c:pt>
                <c:pt idx="1038">
                  <c:v>130.125</c:v>
                </c:pt>
                <c:pt idx="1039">
                  <c:v>130.25</c:v>
                </c:pt>
                <c:pt idx="1040">
                  <c:v>130.375</c:v>
                </c:pt>
                <c:pt idx="1041">
                  <c:v>130.5</c:v>
                </c:pt>
                <c:pt idx="1042">
                  <c:v>130.625</c:v>
                </c:pt>
                <c:pt idx="1043">
                  <c:v>130.75</c:v>
                </c:pt>
                <c:pt idx="1044">
                  <c:v>130.875</c:v>
                </c:pt>
                <c:pt idx="1045">
                  <c:v>131</c:v>
                </c:pt>
                <c:pt idx="1046">
                  <c:v>131.125</c:v>
                </c:pt>
                <c:pt idx="1047">
                  <c:v>131.25</c:v>
                </c:pt>
                <c:pt idx="1048">
                  <c:v>131.375</c:v>
                </c:pt>
                <c:pt idx="1049">
                  <c:v>131.5</c:v>
                </c:pt>
                <c:pt idx="1050">
                  <c:v>131.625</c:v>
                </c:pt>
                <c:pt idx="1051">
                  <c:v>131.75</c:v>
                </c:pt>
                <c:pt idx="1052">
                  <c:v>131.875</c:v>
                </c:pt>
                <c:pt idx="1053">
                  <c:v>132</c:v>
                </c:pt>
                <c:pt idx="1054">
                  <c:v>132.125</c:v>
                </c:pt>
                <c:pt idx="1055">
                  <c:v>132.25</c:v>
                </c:pt>
                <c:pt idx="1056">
                  <c:v>132.375</c:v>
                </c:pt>
                <c:pt idx="1057">
                  <c:v>132.5</c:v>
                </c:pt>
                <c:pt idx="1058">
                  <c:v>132.625</c:v>
                </c:pt>
                <c:pt idx="1059">
                  <c:v>132.75</c:v>
                </c:pt>
                <c:pt idx="1060">
                  <c:v>132.875</c:v>
                </c:pt>
                <c:pt idx="1061">
                  <c:v>133</c:v>
                </c:pt>
                <c:pt idx="1062">
                  <c:v>133.125</c:v>
                </c:pt>
                <c:pt idx="1063">
                  <c:v>133.25</c:v>
                </c:pt>
                <c:pt idx="1064">
                  <c:v>133.375</c:v>
                </c:pt>
                <c:pt idx="1065">
                  <c:v>133.5</c:v>
                </c:pt>
                <c:pt idx="1066">
                  <c:v>133.625</c:v>
                </c:pt>
                <c:pt idx="1067">
                  <c:v>133.75</c:v>
                </c:pt>
                <c:pt idx="1068">
                  <c:v>133.875</c:v>
                </c:pt>
                <c:pt idx="1069">
                  <c:v>134</c:v>
                </c:pt>
                <c:pt idx="1070">
                  <c:v>134.125</c:v>
                </c:pt>
                <c:pt idx="1071">
                  <c:v>134.25</c:v>
                </c:pt>
                <c:pt idx="1072">
                  <c:v>134.375</c:v>
                </c:pt>
                <c:pt idx="1073">
                  <c:v>134.5</c:v>
                </c:pt>
                <c:pt idx="1074">
                  <c:v>134.625</c:v>
                </c:pt>
                <c:pt idx="1075">
                  <c:v>134.75</c:v>
                </c:pt>
                <c:pt idx="1076">
                  <c:v>134.875</c:v>
                </c:pt>
                <c:pt idx="1077">
                  <c:v>135</c:v>
                </c:pt>
                <c:pt idx="1078">
                  <c:v>135.125</c:v>
                </c:pt>
                <c:pt idx="1079">
                  <c:v>135.25</c:v>
                </c:pt>
                <c:pt idx="1080">
                  <c:v>135.375</c:v>
                </c:pt>
                <c:pt idx="1081">
                  <c:v>135.5</c:v>
                </c:pt>
                <c:pt idx="1082">
                  <c:v>135.625</c:v>
                </c:pt>
                <c:pt idx="1083">
                  <c:v>135.75</c:v>
                </c:pt>
                <c:pt idx="1084">
                  <c:v>135.875</c:v>
                </c:pt>
                <c:pt idx="1085">
                  <c:v>136</c:v>
                </c:pt>
                <c:pt idx="1086">
                  <c:v>136.125</c:v>
                </c:pt>
                <c:pt idx="1087">
                  <c:v>136.25</c:v>
                </c:pt>
                <c:pt idx="1088">
                  <c:v>136.375</c:v>
                </c:pt>
                <c:pt idx="1089">
                  <c:v>136.5</c:v>
                </c:pt>
                <c:pt idx="1090">
                  <c:v>136.625</c:v>
                </c:pt>
                <c:pt idx="1091">
                  <c:v>136.75</c:v>
                </c:pt>
                <c:pt idx="1092">
                  <c:v>136.875</c:v>
                </c:pt>
                <c:pt idx="1093">
                  <c:v>137</c:v>
                </c:pt>
                <c:pt idx="1094">
                  <c:v>137.125</c:v>
                </c:pt>
                <c:pt idx="1095">
                  <c:v>137.25</c:v>
                </c:pt>
                <c:pt idx="1096">
                  <c:v>137.375</c:v>
                </c:pt>
                <c:pt idx="1097">
                  <c:v>137.5</c:v>
                </c:pt>
                <c:pt idx="1098">
                  <c:v>137.625</c:v>
                </c:pt>
                <c:pt idx="1099">
                  <c:v>137.75</c:v>
                </c:pt>
                <c:pt idx="1100">
                  <c:v>137.875</c:v>
                </c:pt>
                <c:pt idx="1101">
                  <c:v>138</c:v>
                </c:pt>
                <c:pt idx="1102">
                  <c:v>138.125</c:v>
                </c:pt>
                <c:pt idx="1103">
                  <c:v>138.25</c:v>
                </c:pt>
                <c:pt idx="1104">
                  <c:v>138.375</c:v>
                </c:pt>
                <c:pt idx="1105">
                  <c:v>138.5</c:v>
                </c:pt>
                <c:pt idx="1106">
                  <c:v>138.625</c:v>
                </c:pt>
                <c:pt idx="1107">
                  <c:v>138.75</c:v>
                </c:pt>
                <c:pt idx="1108">
                  <c:v>138.875</c:v>
                </c:pt>
                <c:pt idx="1109">
                  <c:v>139</c:v>
                </c:pt>
                <c:pt idx="1110">
                  <c:v>139.125</c:v>
                </c:pt>
                <c:pt idx="1111">
                  <c:v>139.25</c:v>
                </c:pt>
                <c:pt idx="1112">
                  <c:v>139.375</c:v>
                </c:pt>
                <c:pt idx="1113">
                  <c:v>139.5</c:v>
                </c:pt>
                <c:pt idx="1114">
                  <c:v>139.625</c:v>
                </c:pt>
                <c:pt idx="1115">
                  <c:v>139.75</c:v>
                </c:pt>
                <c:pt idx="1116">
                  <c:v>139.875</c:v>
                </c:pt>
                <c:pt idx="1117">
                  <c:v>140</c:v>
                </c:pt>
                <c:pt idx="1118">
                  <c:v>140.125</c:v>
                </c:pt>
                <c:pt idx="1119">
                  <c:v>140.25</c:v>
                </c:pt>
                <c:pt idx="1120">
                  <c:v>140.375</c:v>
                </c:pt>
                <c:pt idx="1121">
                  <c:v>140.5</c:v>
                </c:pt>
                <c:pt idx="1122">
                  <c:v>140.625</c:v>
                </c:pt>
                <c:pt idx="1123">
                  <c:v>140.75</c:v>
                </c:pt>
                <c:pt idx="1124">
                  <c:v>140.875</c:v>
                </c:pt>
                <c:pt idx="1125">
                  <c:v>141</c:v>
                </c:pt>
                <c:pt idx="1126">
                  <c:v>141.125</c:v>
                </c:pt>
                <c:pt idx="1127">
                  <c:v>141.25</c:v>
                </c:pt>
                <c:pt idx="1128">
                  <c:v>141.375</c:v>
                </c:pt>
                <c:pt idx="1129">
                  <c:v>141.5</c:v>
                </c:pt>
                <c:pt idx="1130">
                  <c:v>141.625</c:v>
                </c:pt>
                <c:pt idx="1131">
                  <c:v>141.75</c:v>
                </c:pt>
                <c:pt idx="1132">
                  <c:v>141.875</c:v>
                </c:pt>
                <c:pt idx="1133">
                  <c:v>142</c:v>
                </c:pt>
                <c:pt idx="1134">
                  <c:v>142.125</c:v>
                </c:pt>
                <c:pt idx="1135">
                  <c:v>142.25</c:v>
                </c:pt>
                <c:pt idx="1136">
                  <c:v>142.375</c:v>
                </c:pt>
                <c:pt idx="1137">
                  <c:v>142.5</c:v>
                </c:pt>
                <c:pt idx="1138">
                  <c:v>142.625</c:v>
                </c:pt>
                <c:pt idx="1139">
                  <c:v>142.75</c:v>
                </c:pt>
                <c:pt idx="1140">
                  <c:v>142.875</c:v>
                </c:pt>
                <c:pt idx="1141">
                  <c:v>143</c:v>
                </c:pt>
                <c:pt idx="1142">
                  <c:v>143.125</c:v>
                </c:pt>
                <c:pt idx="1143">
                  <c:v>143.25</c:v>
                </c:pt>
                <c:pt idx="1144">
                  <c:v>143.375</c:v>
                </c:pt>
                <c:pt idx="1145">
                  <c:v>143.5</c:v>
                </c:pt>
                <c:pt idx="1146">
                  <c:v>143.625</c:v>
                </c:pt>
                <c:pt idx="1147">
                  <c:v>143.75</c:v>
                </c:pt>
                <c:pt idx="1148">
                  <c:v>143.875</c:v>
                </c:pt>
                <c:pt idx="1149">
                  <c:v>144</c:v>
                </c:pt>
                <c:pt idx="1150">
                  <c:v>144.125</c:v>
                </c:pt>
                <c:pt idx="1151">
                  <c:v>144.25</c:v>
                </c:pt>
                <c:pt idx="1152">
                  <c:v>144.375</c:v>
                </c:pt>
                <c:pt idx="1153">
                  <c:v>144.5</c:v>
                </c:pt>
                <c:pt idx="1154">
                  <c:v>144.625</c:v>
                </c:pt>
                <c:pt idx="1155">
                  <c:v>144.75</c:v>
                </c:pt>
                <c:pt idx="1156">
                  <c:v>144.875</c:v>
                </c:pt>
                <c:pt idx="1157">
                  <c:v>145</c:v>
                </c:pt>
                <c:pt idx="1158">
                  <c:v>145.125</c:v>
                </c:pt>
                <c:pt idx="1159">
                  <c:v>145.25</c:v>
                </c:pt>
                <c:pt idx="1160">
                  <c:v>145.375</c:v>
                </c:pt>
                <c:pt idx="1161">
                  <c:v>145.5</c:v>
                </c:pt>
                <c:pt idx="1162">
                  <c:v>145.625</c:v>
                </c:pt>
                <c:pt idx="1163">
                  <c:v>145.75</c:v>
                </c:pt>
                <c:pt idx="1164">
                  <c:v>145.875</c:v>
                </c:pt>
                <c:pt idx="1165">
                  <c:v>146</c:v>
                </c:pt>
                <c:pt idx="1166">
                  <c:v>146.125</c:v>
                </c:pt>
                <c:pt idx="1167">
                  <c:v>146.25</c:v>
                </c:pt>
                <c:pt idx="1168">
                  <c:v>146.375</c:v>
                </c:pt>
                <c:pt idx="1169">
                  <c:v>146.5</c:v>
                </c:pt>
                <c:pt idx="1170">
                  <c:v>146.625</c:v>
                </c:pt>
                <c:pt idx="1171">
                  <c:v>146.75</c:v>
                </c:pt>
                <c:pt idx="1172">
                  <c:v>146.875</c:v>
                </c:pt>
                <c:pt idx="1173">
                  <c:v>147</c:v>
                </c:pt>
                <c:pt idx="1174">
                  <c:v>147.125</c:v>
                </c:pt>
                <c:pt idx="1175">
                  <c:v>147.25</c:v>
                </c:pt>
                <c:pt idx="1176">
                  <c:v>147.375</c:v>
                </c:pt>
                <c:pt idx="1177">
                  <c:v>147.5</c:v>
                </c:pt>
                <c:pt idx="1178">
                  <c:v>147.625</c:v>
                </c:pt>
                <c:pt idx="1179">
                  <c:v>147.75</c:v>
                </c:pt>
                <c:pt idx="1180">
                  <c:v>147.875</c:v>
                </c:pt>
                <c:pt idx="1181">
                  <c:v>148</c:v>
                </c:pt>
                <c:pt idx="1182">
                  <c:v>148.125</c:v>
                </c:pt>
                <c:pt idx="1183">
                  <c:v>148.25</c:v>
                </c:pt>
                <c:pt idx="1184">
                  <c:v>148.375</c:v>
                </c:pt>
                <c:pt idx="1185">
                  <c:v>148.5</c:v>
                </c:pt>
                <c:pt idx="1186">
                  <c:v>148.625</c:v>
                </c:pt>
                <c:pt idx="1187">
                  <c:v>148.75</c:v>
                </c:pt>
                <c:pt idx="1188">
                  <c:v>148.875</c:v>
                </c:pt>
                <c:pt idx="1189">
                  <c:v>149</c:v>
                </c:pt>
                <c:pt idx="1190">
                  <c:v>149.125</c:v>
                </c:pt>
                <c:pt idx="1191">
                  <c:v>149.25</c:v>
                </c:pt>
                <c:pt idx="1192">
                  <c:v>149.375</c:v>
                </c:pt>
                <c:pt idx="1193">
                  <c:v>149.5</c:v>
                </c:pt>
                <c:pt idx="1194">
                  <c:v>149.625</c:v>
                </c:pt>
                <c:pt idx="1195">
                  <c:v>149.75</c:v>
                </c:pt>
                <c:pt idx="1196">
                  <c:v>149.875</c:v>
                </c:pt>
                <c:pt idx="1197">
                  <c:v>150</c:v>
                </c:pt>
                <c:pt idx="1198">
                  <c:v>150.125</c:v>
                </c:pt>
                <c:pt idx="1199">
                  <c:v>150.25</c:v>
                </c:pt>
                <c:pt idx="1200">
                  <c:v>150.375</c:v>
                </c:pt>
                <c:pt idx="1201">
                  <c:v>150.5</c:v>
                </c:pt>
                <c:pt idx="1202">
                  <c:v>150.625</c:v>
                </c:pt>
                <c:pt idx="1203">
                  <c:v>150.75</c:v>
                </c:pt>
                <c:pt idx="1204">
                  <c:v>150.875</c:v>
                </c:pt>
                <c:pt idx="1205">
                  <c:v>151</c:v>
                </c:pt>
                <c:pt idx="1206">
                  <c:v>151.125</c:v>
                </c:pt>
                <c:pt idx="1207">
                  <c:v>151.25</c:v>
                </c:pt>
                <c:pt idx="1208">
                  <c:v>151.375</c:v>
                </c:pt>
                <c:pt idx="1209">
                  <c:v>151.5</c:v>
                </c:pt>
                <c:pt idx="1210">
                  <c:v>151.625</c:v>
                </c:pt>
                <c:pt idx="1211">
                  <c:v>151.75</c:v>
                </c:pt>
                <c:pt idx="1212">
                  <c:v>151.875</c:v>
                </c:pt>
                <c:pt idx="1213">
                  <c:v>152</c:v>
                </c:pt>
                <c:pt idx="1214">
                  <c:v>152.125</c:v>
                </c:pt>
                <c:pt idx="1215">
                  <c:v>152.25</c:v>
                </c:pt>
                <c:pt idx="1216">
                  <c:v>152.375</c:v>
                </c:pt>
                <c:pt idx="1217">
                  <c:v>152.5</c:v>
                </c:pt>
                <c:pt idx="1218">
                  <c:v>152.625</c:v>
                </c:pt>
                <c:pt idx="1219">
                  <c:v>152.75</c:v>
                </c:pt>
                <c:pt idx="1220">
                  <c:v>152.875</c:v>
                </c:pt>
                <c:pt idx="1221">
                  <c:v>153</c:v>
                </c:pt>
                <c:pt idx="1222">
                  <c:v>153.125</c:v>
                </c:pt>
                <c:pt idx="1223">
                  <c:v>153.25</c:v>
                </c:pt>
                <c:pt idx="1224">
                  <c:v>153.375</c:v>
                </c:pt>
                <c:pt idx="1225">
                  <c:v>153.5</c:v>
                </c:pt>
                <c:pt idx="1226">
                  <c:v>153.625</c:v>
                </c:pt>
                <c:pt idx="1227">
                  <c:v>153.75</c:v>
                </c:pt>
                <c:pt idx="1228">
                  <c:v>153.875</c:v>
                </c:pt>
                <c:pt idx="1229">
                  <c:v>154</c:v>
                </c:pt>
                <c:pt idx="1230">
                  <c:v>154.125</c:v>
                </c:pt>
                <c:pt idx="1231">
                  <c:v>154.25</c:v>
                </c:pt>
                <c:pt idx="1232">
                  <c:v>154.375</c:v>
                </c:pt>
                <c:pt idx="1233">
                  <c:v>154.5</c:v>
                </c:pt>
                <c:pt idx="1234">
                  <c:v>154.625</c:v>
                </c:pt>
                <c:pt idx="1235">
                  <c:v>154.75</c:v>
                </c:pt>
                <c:pt idx="1236">
                  <c:v>154.875</c:v>
                </c:pt>
                <c:pt idx="1237">
                  <c:v>155</c:v>
                </c:pt>
                <c:pt idx="1238">
                  <c:v>155.125</c:v>
                </c:pt>
                <c:pt idx="1239">
                  <c:v>155.25</c:v>
                </c:pt>
                <c:pt idx="1240">
                  <c:v>155.375</c:v>
                </c:pt>
                <c:pt idx="1241">
                  <c:v>155.5</c:v>
                </c:pt>
                <c:pt idx="1242">
                  <c:v>155.625</c:v>
                </c:pt>
                <c:pt idx="1243">
                  <c:v>155.75</c:v>
                </c:pt>
                <c:pt idx="1244">
                  <c:v>155.875</c:v>
                </c:pt>
                <c:pt idx="1245">
                  <c:v>156</c:v>
                </c:pt>
                <c:pt idx="1246">
                  <c:v>156.125</c:v>
                </c:pt>
                <c:pt idx="1247">
                  <c:v>156.25</c:v>
                </c:pt>
                <c:pt idx="1248">
                  <c:v>156.375</c:v>
                </c:pt>
                <c:pt idx="1249">
                  <c:v>156.5</c:v>
                </c:pt>
                <c:pt idx="1250">
                  <c:v>156.625</c:v>
                </c:pt>
                <c:pt idx="1251">
                  <c:v>156.75</c:v>
                </c:pt>
                <c:pt idx="1252">
                  <c:v>156.875</c:v>
                </c:pt>
                <c:pt idx="1253">
                  <c:v>157</c:v>
                </c:pt>
                <c:pt idx="1254">
                  <c:v>157.125</c:v>
                </c:pt>
                <c:pt idx="1255">
                  <c:v>157.25</c:v>
                </c:pt>
                <c:pt idx="1256">
                  <c:v>157.375</c:v>
                </c:pt>
                <c:pt idx="1257">
                  <c:v>157.5</c:v>
                </c:pt>
                <c:pt idx="1258">
                  <c:v>157.625</c:v>
                </c:pt>
                <c:pt idx="1259">
                  <c:v>157.75</c:v>
                </c:pt>
                <c:pt idx="1260">
                  <c:v>157.875</c:v>
                </c:pt>
                <c:pt idx="1261">
                  <c:v>158</c:v>
                </c:pt>
                <c:pt idx="1262">
                  <c:v>158.125</c:v>
                </c:pt>
                <c:pt idx="1263">
                  <c:v>158.25</c:v>
                </c:pt>
                <c:pt idx="1264">
                  <c:v>158.375</c:v>
                </c:pt>
                <c:pt idx="1265">
                  <c:v>158.5</c:v>
                </c:pt>
                <c:pt idx="1266">
                  <c:v>158.625</c:v>
                </c:pt>
                <c:pt idx="1267">
                  <c:v>158.75</c:v>
                </c:pt>
                <c:pt idx="1268">
                  <c:v>158.875</c:v>
                </c:pt>
                <c:pt idx="1269">
                  <c:v>159</c:v>
                </c:pt>
                <c:pt idx="1270">
                  <c:v>159.125</c:v>
                </c:pt>
                <c:pt idx="1271">
                  <c:v>159.25</c:v>
                </c:pt>
                <c:pt idx="1272">
                  <c:v>159.375</c:v>
                </c:pt>
                <c:pt idx="1273">
                  <c:v>159.5</c:v>
                </c:pt>
                <c:pt idx="1274">
                  <c:v>159.625</c:v>
                </c:pt>
                <c:pt idx="1275">
                  <c:v>159.75</c:v>
                </c:pt>
                <c:pt idx="1276">
                  <c:v>159.875</c:v>
                </c:pt>
                <c:pt idx="1277">
                  <c:v>160</c:v>
                </c:pt>
                <c:pt idx="1278">
                  <c:v>160.125</c:v>
                </c:pt>
                <c:pt idx="1279">
                  <c:v>160.25</c:v>
                </c:pt>
                <c:pt idx="1280">
                  <c:v>160.375</c:v>
                </c:pt>
                <c:pt idx="1281">
                  <c:v>160.5</c:v>
                </c:pt>
                <c:pt idx="1282">
                  <c:v>160.625</c:v>
                </c:pt>
                <c:pt idx="1283">
                  <c:v>160.75</c:v>
                </c:pt>
                <c:pt idx="1284">
                  <c:v>160.875</c:v>
                </c:pt>
                <c:pt idx="1285">
                  <c:v>161</c:v>
                </c:pt>
                <c:pt idx="1286">
                  <c:v>161.125</c:v>
                </c:pt>
                <c:pt idx="1287">
                  <c:v>161.25</c:v>
                </c:pt>
                <c:pt idx="1288">
                  <c:v>161.375</c:v>
                </c:pt>
                <c:pt idx="1289">
                  <c:v>161.5</c:v>
                </c:pt>
                <c:pt idx="1290">
                  <c:v>161.625</c:v>
                </c:pt>
                <c:pt idx="1291">
                  <c:v>161.75</c:v>
                </c:pt>
                <c:pt idx="1292">
                  <c:v>161.875</c:v>
                </c:pt>
                <c:pt idx="1293">
                  <c:v>162</c:v>
                </c:pt>
                <c:pt idx="1294">
                  <c:v>162.125</c:v>
                </c:pt>
                <c:pt idx="1295">
                  <c:v>162.25</c:v>
                </c:pt>
                <c:pt idx="1296">
                  <c:v>162.375</c:v>
                </c:pt>
                <c:pt idx="1297">
                  <c:v>162.5</c:v>
                </c:pt>
                <c:pt idx="1298">
                  <c:v>162.625</c:v>
                </c:pt>
                <c:pt idx="1299">
                  <c:v>162.75</c:v>
                </c:pt>
                <c:pt idx="1300">
                  <c:v>162.875</c:v>
                </c:pt>
                <c:pt idx="1301">
                  <c:v>163</c:v>
                </c:pt>
                <c:pt idx="1302">
                  <c:v>163.125</c:v>
                </c:pt>
                <c:pt idx="1303">
                  <c:v>163.25</c:v>
                </c:pt>
                <c:pt idx="1304">
                  <c:v>163.375</c:v>
                </c:pt>
                <c:pt idx="1305">
                  <c:v>163.5</c:v>
                </c:pt>
                <c:pt idx="1306">
                  <c:v>163.625</c:v>
                </c:pt>
                <c:pt idx="1307">
                  <c:v>163.75</c:v>
                </c:pt>
                <c:pt idx="1308">
                  <c:v>163.875</c:v>
                </c:pt>
                <c:pt idx="1309">
                  <c:v>164</c:v>
                </c:pt>
                <c:pt idx="1310">
                  <c:v>164.125</c:v>
                </c:pt>
                <c:pt idx="1311">
                  <c:v>164.25</c:v>
                </c:pt>
                <c:pt idx="1312">
                  <c:v>164.375</c:v>
                </c:pt>
                <c:pt idx="1313">
                  <c:v>164.5</c:v>
                </c:pt>
                <c:pt idx="1314">
                  <c:v>164.625</c:v>
                </c:pt>
                <c:pt idx="1315">
                  <c:v>164.75</c:v>
                </c:pt>
                <c:pt idx="1316">
                  <c:v>164.875</c:v>
                </c:pt>
                <c:pt idx="1317">
                  <c:v>165</c:v>
                </c:pt>
                <c:pt idx="1318">
                  <c:v>165.125</c:v>
                </c:pt>
                <c:pt idx="1319">
                  <c:v>165.25</c:v>
                </c:pt>
                <c:pt idx="1320">
                  <c:v>165.375</c:v>
                </c:pt>
                <c:pt idx="1321">
                  <c:v>165.5</c:v>
                </c:pt>
                <c:pt idx="1322">
                  <c:v>165.625</c:v>
                </c:pt>
                <c:pt idx="1323">
                  <c:v>165.75</c:v>
                </c:pt>
                <c:pt idx="1324">
                  <c:v>165.875</c:v>
                </c:pt>
                <c:pt idx="1325">
                  <c:v>166</c:v>
                </c:pt>
                <c:pt idx="1326">
                  <c:v>166.125</c:v>
                </c:pt>
                <c:pt idx="1327">
                  <c:v>166.25</c:v>
                </c:pt>
                <c:pt idx="1328">
                  <c:v>166.375</c:v>
                </c:pt>
                <c:pt idx="1329">
                  <c:v>166.5</c:v>
                </c:pt>
                <c:pt idx="1330">
                  <c:v>166.625</c:v>
                </c:pt>
                <c:pt idx="1331">
                  <c:v>166.75</c:v>
                </c:pt>
                <c:pt idx="1332">
                  <c:v>166.875</c:v>
                </c:pt>
                <c:pt idx="1333">
                  <c:v>167</c:v>
                </c:pt>
                <c:pt idx="1334">
                  <c:v>167.125</c:v>
                </c:pt>
                <c:pt idx="1335">
                  <c:v>167.25</c:v>
                </c:pt>
                <c:pt idx="1336">
                  <c:v>167.375</c:v>
                </c:pt>
                <c:pt idx="1337">
                  <c:v>167.5</c:v>
                </c:pt>
                <c:pt idx="1338">
                  <c:v>167.625</c:v>
                </c:pt>
                <c:pt idx="1339">
                  <c:v>167.75</c:v>
                </c:pt>
                <c:pt idx="1340">
                  <c:v>167.875</c:v>
                </c:pt>
                <c:pt idx="1341">
                  <c:v>168</c:v>
                </c:pt>
                <c:pt idx="1342">
                  <c:v>168.125</c:v>
                </c:pt>
                <c:pt idx="1343">
                  <c:v>168.25</c:v>
                </c:pt>
                <c:pt idx="1344">
                  <c:v>168.375</c:v>
                </c:pt>
                <c:pt idx="1345">
                  <c:v>168.5</c:v>
                </c:pt>
                <c:pt idx="1346">
                  <c:v>168.625</c:v>
                </c:pt>
                <c:pt idx="1347">
                  <c:v>168.75</c:v>
                </c:pt>
                <c:pt idx="1348">
                  <c:v>168.875</c:v>
                </c:pt>
                <c:pt idx="1349">
                  <c:v>169</c:v>
                </c:pt>
                <c:pt idx="1350">
                  <c:v>169.125</c:v>
                </c:pt>
                <c:pt idx="1351">
                  <c:v>169.25</c:v>
                </c:pt>
                <c:pt idx="1352">
                  <c:v>169.375</c:v>
                </c:pt>
                <c:pt idx="1353">
                  <c:v>169.5</c:v>
                </c:pt>
                <c:pt idx="1354">
                  <c:v>169.625</c:v>
                </c:pt>
                <c:pt idx="1355">
                  <c:v>169.75</c:v>
                </c:pt>
                <c:pt idx="1356">
                  <c:v>169.875</c:v>
                </c:pt>
                <c:pt idx="1357">
                  <c:v>170</c:v>
                </c:pt>
                <c:pt idx="1358">
                  <c:v>170.125</c:v>
                </c:pt>
                <c:pt idx="1359">
                  <c:v>170.25</c:v>
                </c:pt>
                <c:pt idx="1360">
                  <c:v>170.375</c:v>
                </c:pt>
                <c:pt idx="1361">
                  <c:v>170.5</c:v>
                </c:pt>
                <c:pt idx="1362">
                  <c:v>170.625</c:v>
                </c:pt>
                <c:pt idx="1363">
                  <c:v>170.75</c:v>
                </c:pt>
                <c:pt idx="1364">
                  <c:v>170.875</c:v>
                </c:pt>
                <c:pt idx="1365">
                  <c:v>171</c:v>
                </c:pt>
                <c:pt idx="1366">
                  <c:v>171.125</c:v>
                </c:pt>
                <c:pt idx="1367">
                  <c:v>171.25</c:v>
                </c:pt>
                <c:pt idx="1368">
                  <c:v>171.375</c:v>
                </c:pt>
                <c:pt idx="1369">
                  <c:v>171.5</c:v>
                </c:pt>
                <c:pt idx="1370">
                  <c:v>171.625</c:v>
                </c:pt>
                <c:pt idx="1371">
                  <c:v>171.75</c:v>
                </c:pt>
                <c:pt idx="1372">
                  <c:v>171.875</c:v>
                </c:pt>
                <c:pt idx="1373">
                  <c:v>172</c:v>
                </c:pt>
                <c:pt idx="1374">
                  <c:v>172.125</c:v>
                </c:pt>
                <c:pt idx="1375">
                  <c:v>172.25</c:v>
                </c:pt>
                <c:pt idx="1376">
                  <c:v>172.375</c:v>
                </c:pt>
                <c:pt idx="1377">
                  <c:v>172.5</c:v>
                </c:pt>
                <c:pt idx="1378">
                  <c:v>172.625</c:v>
                </c:pt>
                <c:pt idx="1379">
                  <c:v>172.75</c:v>
                </c:pt>
                <c:pt idx="1380">
                  <c:v>172.875</c:v>
                </c:pt>
                <c:pt idx="1381">
                  <c:v>173</c:v>
                </c:pt>
                <c:pt idx="1382">
                  <c:v>173.125</c:v>
                </c:pt>
                <c:pt idx="1383">
                  <c:v>173.25</c:v>
                </c:pt>
                <c:pt idx="1384">
                  <c:v>173.375</c:v>
                </c:pt>
                <c:pt idx="1385">
                  <c:v>173.5</c:v>
                </c:pt>
                <c:pt idx="1386">
                  <c:v>173.625</c:v>
                </c:pt>
                <c:pt idx="1387">
                  <c:v>173.75</c:v>
                </c:pt>
                <c:pt idx="1388">
                  <c:v>173.875</c:v>
                </c:pt>
                <c:pt idx="1389">
                  <c:v>174</c:v>
                </c:pt>
                <c:pt idx="1390">
                  <c:v>174.125</c:v>
                </c:pt>
                <c:pt idx="1391">
                  <c:v>174.25</c:v>
                </c:pt>
                <c:pt idx="1392">
                  <c:v>174.375</c:v>
                </c:pt>
                <c:pt idx="1393">
                  <c:v>174.5</c:v>
                </c:pt>
                <c:pt idx="1394">
                  <c:v>174.625</c:v>
                </c:pt>
                <c:pt idx="1395">
                  <c:v>174.75</c:v>
                </c:pt>
                <c:pt idx="1396">
                  <c:v>174.875</c:v>
                </c:pt>
                <c:pt idx="1397">
                  <c:v>175</c:v>
                </c:pt>
                <c:pt idx="1398">
                  <c:v>175.125</c:v>
                </c:pt>
                <c:pt idx="1399">
                  <c:v>175.25</c:v>
                </c:pt>
                <c:pt idx="1400">
                  <c:v>175.375</c:v>
                </c:pt>
                <c:pt idx="1401">
                  <c:v>175.5</c:v>
                </c:pt>
                <c:pt idx="1402">
                  <c:v>175.625</c:v>
                </c:pt>
                <c:pt idx="1403">
                  <c:v>175.75</c:v>
                </c:pt>
                <c:pt idx="1404">
                  <c:v>175.875</c:v>
                </c:pt>
                <c:pt idx="1405">
                  <c:v>176</c:v>
                </c:pt>
                <c:pt idx="1406">
                  <c:v>176.125</c:v>
                </c:pt>
                <c:pt idx="1407">
                  <c:v>176.25</c:v>
                </c:pt>
                <c:pt idx="1408">
                  <c:v>176.375</c:v>
                </c:pt>
                <c:pt idx="1409">
                  <c:v>176.5</c:v>
                </c:pt>
                <c:pt idx="1410">
                  <c:v>176.625</c:v>
                </c:pt>
                <c:pt idx="1411">
                  <c:v>176.75</c:v>
                </c:pt>
                <c:pt idx="1412">
                  <c:v>176.875</c:v>
                </c:pt>
                <c:pt idx="1413">
                  <c:v>177</c:v>
                </c:pt>
                <c:pt idx="1414">
                  <c:v>177.125</c:v>
                </c:pt>
                <c:pt idx="1415">
                  <c:v>177.25</c:v>
                </c:pt>
                <c:pt idx="1416">
                  <c:v>177.375</c:v>
                </c:pt>
                <c:pt idx="1417">
                  <c:v>177.5</c:v>
                </c:pt>
                <c:pt idx="1418">
                  <c:v>177.625</c:v>
                </c:pt>
                <c:pt idx="1419">
                  <c:v>177.75</c:v>
                </c:pt>
                <c:pt idx="1420">
                  <c:v>177.875</c:v>
                </c:pt>
                <c:pt idx="1421">
                  <c:v>178</c:v>
                </c:pt>
                <c:pt idx="1422">
                  <c:v>178.125</c:v>
                </c:pt>
                <c:pt idx="1423">
                  <c:v>178.25</c:v>
                </c:pt>
                <c:pt idx="1424">
                  <c:v>178.375</c:v>
                </c:pt>
                <c:pt idx="1425">
                  <c:v>178.5</c:v>
                </c:pt>
                <c:pt idx="1426">
                  <c:v>178.625</c:v>
                </c:pt>
                <c:pt idx="1427">
                  <c:v>178.75</c:v>
                </c:pt>
                <c:pt idx="1428">
                  <c:v>178.875</c:v>
                </c:pt>
                <c:pt idx="1429">
                  <c:v>179</c:v>
                </c:pt>
                <c:pt idx="1430">
                  <c:v>179.125</c:v>
                </c:pt>
                <c:pt idx="1431">
                  <c:v>179.25</c:v>
                </c:pt>
                <c:pt idx="1432">
                  <c:v>179.375</c:v>
                </c:pt>
                <c:pt idx="1433">
                  <c:v>179.5</c:v>
                </c:pt>
                <c:pt idx="1434">
                  <c:v>179.625</c:v>
                </c:pt>
                <c:pt idx="1435">
                  <c:v>179.75</c:v>
                </c:pt>
                <c:pt idx="1436">
                  <c:v>179.875</c:v>
                </c:pt>
                <c:pt idx="1437">
                  <c:v>180</c:v>
                </c:pt>
                <c:pt idx="1438">
                  <c:v>180.125</c:v>
                </c:pt>
                <c:pt idx="1439">
                  <c:v>180.25</c:v>
                </c:pt>
                <c:pt idx="1440">
                  <c:v>180.375</c:v>
                </c:pt>
                <c:pt idx="1441">
                  <c:v>180.5</c:v>
                </c:pt>
                <c:pt idx="1442">
                  <c:v>180.625</c:v>
                </c:pt>
                <c:pt idx="1443">
                  <c:v>180.75</c:v>
                </c:pt>
                <c:pt idx="1444">
                  <c:v>180.875</c:v>
                </c:pt>
                <c:pt idx="1445">
                  <c:v>181</c:v>
                </c:pt>
                <c:pt idx="1446">
                  <c:v>181.125</c:v>
                </c:pt>
                <c:pt idx="1447">
                  <c:v>181.25</c:v>
                </c:pt>
                <c:pt idx="1448">
                  <c:v>181.375</c:v>
                </c:pt>
                <c:pt idx="1449">
                  <c:v>181.5</c:v>
                </c:pt>
                <c:pt idx="1450">
                  <c:v>181.625</c:v>
                </c:pt>
                <c:pt idx="1451">
                  <c:v>181.75</c:v>
                </c:pt>
                <c:pt idx="1452">
                  <c:v>181.875</c:v>
                </c:pt>
                <c:pt idx="1453">
                  <c:v>182</c:v>
                </c:pt>
                <c:pt idx="1454">
                  <c:v>182.125</c:v>
                </c:pt>
                <c:pt idx="1455">
                  <c:v>182.25</c:v>
                </c:pt>
                <c:pt idx="1456">
                  <c:v>182.375</c:v>
                </c:pt>
                <c:pt idx="1457">
                  <c:v>182.5</c:v>
                </c:pt>
                <c:pt idx="1458">
                  <c:v>182.625</c:v>
                </c:pt>
                <c:pt idx="1459">
                  <c:v>182.75</c:v>
                </c:pt>
                <c:pt idx="1460">
                  <c:v>182.875</c:v>
                </c:pt>
                <c:pt idx="1461">
                  <c:v>183</c:v>
                </c:pt>
                <c:pt idx="1462">
                  <c:v>183.125</c:v>
                </c:pt>
                <c:pt idx="1463">
                  <c:v>183.25</c:v>
                </c:pt>
                <c:pt idx="1464">
                  <c:v>183.375</c:v>
                </c:pt>
                <c:pt idx="1465">
                  <c:v>183.5</c:v>
                </c:pt>
                <c:pt idx="1466">
                  <c:v>183.625</c:v>
                </c:pt>
                <c:pt idx="1467">
                  <c:v>183.75</c:v>
                </c:pt>
                <c:pt idx="1468">
                  <c:v>183.875</c:v>
                </c:pt>
                <c:pt idx="1469">
                  <c:v>184</c:v>
                </c:pt>
                <c:pt idx="1470">
                  <c:v>184.125</c:v>
                </c:pt>
                <c:pt idx="1471">
                  <c:v>184.25</c:v>
                </c:pt>
                <c:pt idx="1472">
                  <c:v>184.375</c:v>
                </c:pt>
                <c:pt idx="1473">
                  <c:v>184.5</c:v>
                </c:pt>
                <c:pt idx="1474">
                  <c:v>184.625</c:v>
                </c:pt>
                <c:pt idx="1475">
                  <c:v>184.75</c:v>
                </c:pt>
                <c:pt idx="1476">
                  <c:v>184.875</c:v>
                </c:pt>
                <c:pt idx="1477">
                  <c:v>185</c:v>
                </c:pt>
                <c:pt idx="1478">
                  <c:v>185.125</c:v>
                </c:pt>
                <c:pt idx="1479">
                  <c:v>185.25</c:v>
                </c:pt>
                <c:pt idx="1480">
                  <c:v>185.375</c:v>
                </c:pt>
                <c:pt idx="1481">
                  <c:v>185.5</c:v>
                </c:pt>
                <c:pt idx="1482">
                  <c:v>185.625</c:v>
                </c:pt>
                <c:pt idx="1483">
                  <c:v>185.75</c:v>
                </c:pt>
                <c:pt idx="1484">
                  <c:v>185.875</c:v>
                </c:pt>
                <c:pt idx="1485">
                  <c:v>186</c:v>
                </c:pt>
                <c:pt idx="1486">
                  <c:v>186.125</c:v>
                </c:pt>
                <c:pt idx="1487">
                  <c:v>186.25</c:v>
                </c:pt>
                <c:pt idx="1488">
                  <c:v>186.375</c:v>
                </c:pt>
                <c:pt idx="1489">
                  <c:v>186.5</c:v>
                </c:pt>
                <c:pt idx="1490">
                  <c:v>186.625</c:v>
                </c:pt>
                <c:pt idx="1491">
                  <c:v>186.75</c:v>
                </c:pt>
                <c:pt idx="1492">
                  <c:v>186.875</c:v>
                </c:pt>
                <c:pt idx="1493">
                  <c:v>187</c:v>
                </c:pt>
                <c:pt idx="1494">
                  <c:v>187.125</c:v>
                </c:pt>
                <c:pt idx="1495">
                  <c:v>187.25</c:v>
                </c:pt>
                <c:pt idx="1496">
                  <c:v>187.375</c:v>
                </c:pt>
                <c:pt idx="1497">
                  <c:v>187.5</c:v>
                </c:pt>
                <c:pt idx="1498">
                  <c:v>187.625</c:v>
                </c:pt>
                <c:pt idx="1499">
                  <c:v>187.75</c:v>
                </c:pt>
                <c:pt idx="1500">
                  <c:v>187.875</c:v>
                </c:pt>
                <c:pt idx="1501">
                  <c:v>188</c:v>
                </c:pt>
                <c:pt idx="1502">
                  <c:v>188.125</c:v>
                </c:pt>
                <c:pt idx="1503">
                  <c:v>188.25</c:v>
                </c:pt>
                <c:pt idx="1504">
                  <c:v>188.375</c:v>
                </c:pt>
                <c:pt idx="1505">
                  <c:v>188.5</c:v>
                </c:pt>
                <c:pt idx="1506">
                  <c:v>188.625</c:v>
                </c:pt>
                <c:pt idx="1507">
                  <c:v>188.75</c:v>
                </c:pt>
                <c:pt idx="1508">
                  <c:v>188.875</c:v>
                </c:pt>
                <c:pt idx="1509">
                  <c:v>189</c:v>
                </c:pt>
                <c:pt idx="1510">
                  <c:v>189.125</c:v>
                </c:pt>
                <c:pt idx="1511">
                  <c:v>189.25</c:v>
                </c:pt>
                <c:pt idx="1512">
                  <c:v>189.375</c:v>
                </c:pt>
                <c:pt idx="1513">
                  <c:v>189.5</c:v>
                </c:pt>
                <c:pt idx="1514">
                  <c:v>189.625</c:v>
                </c:pt>
                <c:pt idx="1515">
                  <c:v>189.75</c:v>
                </c:pt>
                <c:pt idx="1516">
                  <c:v>189.875</c:v>
                </c:pt>
                <c:pt idx="1517">
                  <c:v>190</c:v>
                </c:pt>
                <c:pt idx="1518">
                  <c:v>190.125</c:v>
                </c:pt>
                <c:pt idx="1519">
                  <c:v>190.25</c:v>
                </c:pt>
                <c:pt idx="1520">
                  <c:v>190.375</c:v>
                </c:pt>
                <c:pt idx="1521">
                  <c:v>190.5</c:v>
                </c:pt>
                <c:pt idx="1522">
                  <c:v>190.625</c:v>
                </c:pt>
                <c:pt idx="1523">
                  <c:v>190.75</c:v>
                </c:pt>
                <c:pt idx="1524">
                  <c:v>190.875</c:v>
                </c:pt>
                <c:pt idx="1525">
                  <c:v>191</c:v>
                </c:pt>
                <c:pt idx="1526">
                  <c:v>191.125</c:v>
                </c:pt>
                <c:pt idx="1527">
                  <c:v>191.25</c:v>
                </c:pt>
                <c:pt idx="1528">
                  <c:v>191.375</c:v>
                </c:pt>
                <c:pt idx="1529">
                  <c:v>191.5</c:v>
                </c:pt>
                <c:pt idx="1530">
                  <c:v>191.625</c:v>
                </c:pt>
                <c:pt idx="1531">
                  <c:v>191.75</c:v>
                </c:pt>
                <c:pt idx="1532">
                  <c:v>191.875</c:v>
                </c:pt>
                <c:pt idx="1533">
                  <c:v>192</c:v>
                </c:pt>
                <c:pt idx="1534">
                  <c:v>192.125</c:v>
                </c:pt>
                <c:pt idx="1535">
                  <c:v>192.25</c:v>
                </c:pt>
                <c:pt idx="1536">
                  <c:v>192.375</c:v>
                </c:pt>
                <c:pt idx="1537">
                  <c:v>192.5</c:v>
                </c:pt>
                <c:pt idx="1538">
                  <c:v>192.625</c:v>
                </c:pt>
                <c:pt idx="1539">
                  <c:v>192.75</c:v>
                </c:pt>
                <c:pt idx="1540">
                  <c:v>192.875</c:v>
                </c:pt>
                <c:pt idx="1541">
                  <c:v>193</c:v>
                </c:pt>
                <c:pt idx="1542">
                  <c:v>193.125</c:v>
                </c:pt>
                <c:pt idx="1543">
                  <c:v>193.25</c:v>
                </c:pt>
                <c:pt idx="1544">
                  <c:v>193.375</c:v>
                </c:pt>
                <c:pt idx="1545">
                  <c:v>193.5</c:v>
                </c:pt>
                <c:pt idx="1546">
                  <c:v>193.625</c:v>
                </c:pt>
                <c:pt idx="1547">
                  <c:v>193.75</c:v>
                </c:pt>
                <c:pt idx="1548">
                  <c:v>193.875</c:v>
                </c:pt>
                <c:pt idx="1549">
                  <c:v>194</c:v>
                </c:pt>
                <c:pt idx="1550">
                  <c:v>194.125</c:v>
                </c:pt>
                <c:pt idx="1551">
                  <c:v>194.25</c:v>
                </c:pt>
                <c:pt idx="1552">
                  <c:v>194.375</c:v>
                </c:pt>
                <c:pt idx="1553">
                  <c:v>194.5</c:v>
                </c:pt>
                <c:pt idx="1554">
                  <c:v>194.625</c:v>
                </c:pt>
                <c:pt idx="1555">
                  <c:v>194.75</c:v>
                </c:pt>
                <c:pt idx="1556">
                  <c:v>194.875</c:v>
                </c:pt>
                <c:pt idx="1557">
                  <c:v>195</c:v>
                </c:pt>
                <c:pt idx="1558">
                  <c:v>195.125</c:v>
                </c:pt>
                <c:pt idx="1559">
                  <c:v>195.25</c:v>
                </c:pt>
                <c:pt idx="1560">
                  <c:v>195.375</c:v>
                </c:pt>
                <c:pt idx="1561">
                  <c:v>195.5</c:v>
                </c:pt>
                <c:pt idx="1562">
                  <c:v>195.625</c:v>
                </c:pt>
                <c:pt idx="1563">
                  <c:v>195.75</c:v>
                </c:pt>
                <c:pt idx="1564">
                  <c:v>195.875</c:v>
                </c:pt>
                <c:pt idx="1565">
                  <c:v>196</c:v>
                </c:pt>
                <c:pt idx="1566">
                  <c:v>196.125</c:v>
                </c:pt>
                <c:pt idx="1567">
                  <c:v>196.25</c:v>
                </c:pt>
                <c:pt idx="1568">
                  <c:v>196.375</c:v>
                </c:pt>
                <c:pt idx="1569">
                  <c:v>196.5</c:v>
                </c:pt>
                <c:pt idx="1570">
                  <c:v>196.625</c:v>
                </c:pt>
                <c:pt idx="1571">
                  <c:v>196.75</c:v>
                </c:pt>
                <c:pt idx="1572">
                  <c:v>196.875</c:v>
                </c:pt>
                <c:pt idx="1573">
                  <c:v>197</c:v>
                </c:pt>
                <c:pt idx="1574">
                  <c:v>197.125</c:v>
                </c:pt>
                <c:pt idx="1575">
                  <c:v>197.25</c:v>
                </c:pt>
                <c:pt idx="1576">
                  <c:v>197.375</c:v>
                </c:pt>
                <c:pt idx="1577">
                  <c:v>197.5</c:v>
                </c:pt>
                <c:pt idx="1578">
                  <c:v>197.625</c:v>
                </c:pt>
                <c:pt idx="1579">
                  <c:v>197.75</c:v>
                </c:pt>
                <c:pt idx="1580">
                  <c:v>197.875</c:v>
                </c:pt>
                <c:pt idx="1581">
                  <c:v>198</c:v>
                </c:pt>
                <c:pt idx="1582">
                  <c:v>198.125</c:v>
                </c:pt>
                <c:pt idx="1583">
                  <c:v>198.25</c:v>
                </c:pt>
                <c:pt idx="1584">
                  <c:v>198.375</c:v>
                </c:pt>
                <c:pt idx="1585">
                  <c:v>198.5</c:v>
                </c:pt>
                <c:pt idx="1586">
                  <c:v>198.625</c:v>
                </c:pt>
                <c:pt idx="1587">
                  <c:v>198.75</c:v>
                </c:pt>
                <c:pt idx="1588">
                  <c:v>198.875</c:v>
                </c:pt>
                <c:pt idx="1589">
                  <c:v>199</c:v>
                </c:pt>
                <c:pt idx="1590">
                  <c:v>199.125</c:v>
                </c:pt>
                <c:pt idx="1591">
                  <c:v>199.25</c:v>
                </c:pt>
                <c:pt idx="1592">
                  <c:v>199.375</c:v>
                </c:pt>
                <c:pt idx="1593">
                  <c:v>199.5</c:v>
                </c:pt>
                <c:pt idx="1594">
                  <c:v>199.625</c:v>
                </c:pt>
                <c:pt idx="1595">
                  <c:v>199.75</c:v>
                </c:pt>
                <c:pt idx="1596">
                  <c:v>199.875</c:v>
                </c:pt>
                <c:pt idx="1597">
                  <c:v>200</c:v>
                </c:pt>
                <c:pt idx="1598">
                  <c:v>200.125</c:v>
                </c:pt>
                <c:pt idx="1599">
                  <c:v>200.25</c:v>
                </c:pt>
                <c:pt idx="1600">
                  <c:v>200.375</c:v>
                </c:pt>
                <c:pt idx="1601">
                  <c:v>200.5</c:v>
                </c:pt>
              </c:numCache>
            </c:numRef>
          </c:xVal>
          <c:yVal>
            <c:numRef>
              <c:f>'[Flux noise spectrum.xls]Sheet1'!$H$2:$H$1603</c:f>
              <c:numCache>
                <c:formatCode>General</c:formatCode>
                <c:ptCount val="1602"/>
                <c:pt idx="1">
                  <c:v>28.291709999999998</c:v>
                </c:pt>
                <c:pt idx="2">
                  <c:v>23.699489999999997</c:v>
                </c:pt>
                <c:pt idx="3">
                  <c:v>16.922114999999998</c:v>
                </c:pt>
                <c:pt idx="4">
                  <c:v>21.079454999999999</c:v>
                </c:pt>
                <c:pt idx="5">
                  <c:v>13.961190000000002</c:v>
                </c:pt>
                <c:pt idx="6">
                  <c:v>37.237349999999999</c:v>
                </c:pt>
                <c:pt idx="7">
                  <c:v>94.919595000000001</c:v>
                </c:pt>
                <c:pt idx="8">
                  <c:v>65.924309999999991</c:v>
                </c:pt>
                <c:pt idx="9">
                  <c:v>7.03695</c:v>
                </c:pt>
                <c:pt idx="10">
                  <c:v>9.1300650000000001</c:v>
                </c:pt>
                <c:pt idx="11">
                  <c:v>10.381755</c:v>
                </c:pt>
                <c:pt idx="12">
                  <c:v>8.7065099999999997</c:v>
                </c:pt>
                <c:pt idx="13">
                  <c:v>11.64573</c:v>
                </c:pt>
                <c:pt idx="14">
                  <c:v>9.8339999999999996</c:v>
                </c:pt>
                <c:pt idx="15">
                  <c:v>7.9044450000000008</c:v>
                </c:pt>
                <c:pt idx="16">
                  <c:v>11.347214999999998</c:v>
                </c:pt>
                <c:pt idx="17">
                  <c:v>8.0012100000000004</c:v>
                </c:pt>
                <c:pt idx="18">
                  <c:v>6.6036000000000001</c:v>
                </c:pt>
                <c:pt idx="19">
                  <c:v>9.8005499999999994</c:v>
                </c:pt>
                <c:pt idx="20">
                  <c:v>6.5304149999999996</c:v>
                </c:pt>
                <c:pt idx="21">
                  <c:v>6.9054450000000003</c:v>
                </c:pt>
                <c:pt idx="22">
                  <c:v>8.4557099999999998</c:v>
                </c:pt>
                <c:pt idx="23">
                  <c:v>6.9069299999999991</c:v>
                </c:pt>
                <c:pt idx="24">
                  <c:v>5.00901</c:v>
                </c:pt>
                <c:pt idx="25">
                  <c:v>6.456059999999999</c:v>
                </c:pt>
                <c:pt idx="26">
                  <c:v>8.2843199999999992</c:v>
                </c:pt>
                <c:pt idx="27">
                  <c:v>8.1600149999999996</c:v>
                </c:pt>
                <c:pt idx="28">
                  <c:v>14.35689</c:v>
                </c:pt>
                <c:pt idx="29">
                  <c:v>8.6916450000000012</c:v>
                </c:pt>
                <c:pt idx="30">
                  <c:v>8.240355000000001</c:v>
                </c:pt>
                <c:pt idx="31">
                  <c:v>6.584340000000001</c:v>
                </c:pt>
                <c:pt idx="32">
                  <c:v>8.5312800000000006</c:v>
                </c:pt>
                <c:pt idx="33">
                  <c:v>6.1955550000000006</c:v>
                </c:pt>
                <c:pt idx="34">
                  <c:v>4.6639649999999993</c:v>
                </c:pt>
                <c:pt idx="35">
                  <c:v>4.8951600000000006</c:v>
                </c:pt>
                <c:pt idx="36">
                  <c:v>7.2044250000000005</c:v>
                </c:pt>
                <c:pt idx="37">
                  <c:v>6.8039700000000005</c:v>
                </c:pt>
                <c:pt idx="38">
                  <c:v>5.5534350000000003</c:v>
                </c:pt>
                <c:pt idx="39">
                  <c:v>5.1619349999999997</c:v>
                </c:pt>
                <c:pt idx="40">
                  <c:v>6.2971500000000002</c:v>
                </c:pt>
                <c:pt idx="41">
                  <c:v>6.1382700000000003</c:v>
                </c:pt>
                <c:pt idx="42">
                  <c:v>7.108155</c:v>
                </c:pt>
                <c:pt idx="43">
                  <c:v>4.777215</c:v>
                </c:pt>
                <c:pt idx="44">
                  <c:v>7.0236149999999995</c:v>
                </c:pt>
                <c:pt idx="45">
                  <c:v>6.9319499999999996</c:v>
                </c:pt>
                <c:pt idx="46">
                  <c:v>6.4016849999999996</c:v>
                </c:pt>
                <c:pt idx="47">
                  <c:v>6.8672550000000001</c:v>
                </c:pt>
                <c:pt idx="48">
                  <c:v>9.8066399999999998</c:v>
                </c:pt>
                <c:pt idx="49">
                  <c:v>11.394075000000001</c:v>
                </c:pt>
                <c:pt idx="50">
                  <c:v>8.7221550000000008</c:v>
                </c:pt>
                <c:pt idx="51">
                  <c:v>6.8063700000000003</c:v>
                </c:pt>
                <c:pt idx="52">
                  <c:v>7.5776399999999997</c:v>
                </c:pt>
                <c:pt idx="53">
                  <c:v>7.0108650000000008</c:v>
                </c:pt>
                <c:pt idx="54">
                  <c:v>5.9149349999999998</c:v>
                </c:pt>
                <c:pt idx="55">
                  <c:v>5.6642250000000001</c:v>
                </c:pt>
                <c:pt idx="56">
                  <c:v>4.6825650000000003</c:v>
                </c:pt>
                <c:pt idx="57">
                  <c:v>7.0603499999999997</c:v>
                </c:pt>
                <c:pt idx="58">
                  <c:v>5.647335</c:v>
                </c:pt>
                <c:pt idx="59">
                  <c:v>5.548095</c:v>
                </c:pt>
                <c:pt idx="60">
                  <c:v>6.7274399999999996</c:v>
                </c:pt>
                <c:pt idx="61">
                  <c:v>7.033455</c:v>
                </c:pt>
                <c:pt idx="62">
                  <c:v>5.8661700000000003</c:v>
                </c:pt>
                <c:pt idx="63">
                  <c:v>3.9273899999999999</c:v>
                </c:pt>
                <c:pt idx="64">
                  <c:v>4.3860749999999999</c:v>
                </c:pt>
                <c:pt idx="65">
                  <c:v>6.56454</c:v>
                </c:pt>
                <c:pt idx="66">
                  <c:v>9.2665350000000011</c:v>
                </c:pt>
                <c:pt idx="67">
                  <c:v>10.321155000000001</c:v>
                </c:pt>
                <c:pt idx="68">
                  <c:v>6.2190600000000007</c:v>
                </c:pt>
                <c:pt idx="69">
                  <c:v>5.2041450000000005</c:v>
                </c:pt>
                <c:pt idx="70">
                  <c:v>6.5774249999999999</c:v>
                </c:pt>
                <c:pt idx="71">
                  <c:v>6.8196899999999996</c:v>
                </c:pt>
                <c:pt idx="72">
                  <c:v>5.0687850000000001</c:v>
                </c:pt>
                <c:pt idx="73">
                  <c:v>6.7065149999999996</c:v>
                </c:pt>
                <c:pt idx="74">
                  <c:v>3.5352600000000001</c:v>
                </c:pt>
                <c:pt idx="75">
                  <c:v>3.3367050000000003</c:v>
                </c:pt>
                <c:pt idx="76">
                  <c:v>6.487169999999999</c:v>
                </c:pt>
                <c:pt idx="77">
                  <c:v>6.1525499999999997</c:v>
                </c:pt>
                <c:pt idx="78">
                  <c:v>5.2473000000000001</c:v>
                </c:pt>
                <c:pt idx="79">
                  <c:v>4.5694949999999999</c:v>
                </c:pt>
                <c:pt idx="80">
                  <c:v>5.33535</c:v>
                </c:pt>
                <c:pt idx="81">
                  <c:v>6.7573800000000004</c:v>
                </c:pt>
                <c:pt idx="82">
                  <c:v>7.0894949999999994</c:v>
                </c:pt>
                <c:pt idx="83">
                  <c:v>5.3200799999999999</c:v>
                </c:pt>
                <c:pt idx="84">
                  <c:v>4.5811799999999998</c:v>
                </c:pt>
                <c:pt idx="85">
                  <c:v>6.5809350000000002</c:v>
                </c:pt>
                <c:pt idx="86">
                  <c:v>5.7223199999999999</c:v>
                </c:pt>
                <c:pt idx="87">
                  <c:v>4.6231949999999999</c:v>
                </c:pt>
                <c:pt idx="88">
                  <c:v>7.1118749999999995</c:v>
                </c:pt>
                <c:pt idx="89">
                  <c:v>6.8098800000000006</c:v>
                </c:pt>
                <c:pt idx="90">
                  <c:v>4.2243449999999996</c:v>
                </c:pt>
                <c:pt idx="91">
                  <c:v>2.701425</c:v>
                </c:pt>
                <c:pt idx="92">
                  <c:v>5.3647049999999998</c:v>
                </c:pt>
                <c:pt idx="93">
                  <c:v>5.18499</c:v>
                </c:pt>
                <c:pt idx="94">
                  <c:v>3.6382500000000002</c:v>
                </c:pt>
                <c:pt idx="95">
                  <c:v>5.6213099999999994</c:v>
                </c:pt>
                <c:pt idx="96">
                  <c:v>7.06752</c:v>
                </c:pt>
                <c:pt idx="97">
                  <c:v>5.349615</c:v>
                </c:pt>
                <c:pt idx="98">
                  <c:v>7.151535</c:v>
                </c:pt>
                <c:pt idx="99">
                  <c:v>4.4383949999999999</c:v>
                </c:pt>
                <c:pt idx="100">
                  <c:v>1.9779150000000001</c:v>
                </c:pt>
                <c:pt idx="101">
                  <c:v>3.3662850000000004</c:v>
                </c:pt>
                <c:pt idx="102">
                  <c:v>3.5794200000000003</c:v>
                </c:pt>
                <c:pt idx="103">
                  <c:v>5.7008700000000001</c:v>
                </c:pt>
                <c:pt idx="104">
                  <c:v>4.3136400000000004</c:v>
                </c:pt>
                <c:pt idx="105">
                  <c:v>5.9431199999999995</c:v>
                </c:pt>
                <c:pt idx="106">
                  <c:v>4.7872649999999997</c:v>
                </c:pt>
                <c:pt idx="107">
                  <c:v>3.2213850000000002</c:v>
                </c:pt>
                <c:pt idx="108">
                  <c:v>3.8500950000000005</c:v>
                </c:pt>
                <c:pt idx="109">
                  <c:v>5.9420999999999999</c:v>
                </c:pt>
                <c:pt idx="110">
                  <c:v>6.2937000000000003</c:v>
                </c:pt>
                <c:pt idx="111">
                  <c:v>6.7779449999999999</c:v>
                </c:pt>
                <c:pt idx="112">
                  <c:v>5.3059650000000005</c:v>
                </c:pt>
                <c:pt idx="113">
                  <c:v>5.0590650000000004</c:v>
                </c:pt>
                <c:pt idx="114">
                  <c:v>5.0723399999999996</c:v>
                </c:pt>
                <c:pt idx="115">
                  <c:v>3.9012000000000002</c:v>
                </c:pt>
                <c:pt idx="116">
                  <c:v>5.6373899999999999</c:v>
                </c:pt>
                <c:pt idx="117">
                  <c:v>5.4054900000000004</c:v>
                </c:pt>
                <c:pt idx="118">
                  <c:v>4.1841600000000003</c:v>
                </c:pt>
                <c:pt idx="119">
                  <c:v>6.0404099999999996</c:v>
                </c:pt>
                <c:pt idx="120">
                  <c:v>6.460185000000001</c:v>
                </c:pt>
                <c:pt idx="121">
                  <c:v>4.67028</c:v>
                </c:pt>
                <c:pt idx="122">
                  <c:v>6.161760000000001</c:v>
                </c:pt>
                <c:pt idx="123">
                  <c:v>4.9768650000000001</c:v>
                </c:pt>
                <c:pt idx="124">
                  <c:v>6.5736299999999996</c:v>
                </c:pt>
                <c:pt idx="125">
                  <c:v>8.501925</c:v>
                </c:pt>
                <c:pt idx="126">
                  <c:v>5.6721299999999992</c:v>
                </c:pt>
                <c:pt idx="127">
                  <c:v>5.7891600000000007</c:v>
                </c:pt>
                <c:pt idx="128">
                  <c:v>5.8815299999999997</c:v>
                </c:pt>
                <c:pt idx="129">
                  <c:v>6.1933050000000005</c:v>
                </c:pt>
                <c:pt idx="130">
                  <c:v>4.278435</c:v>
                </c:pt>
                <c:pt idx="131">
                  <c:v>5.8243650000000002</c:v>
                </c:pt>
                <c:pt idx="132">
                  <c:v>5.6721599999999999</c:v>
                </c:pt>
                <c:pt idx="133">
                  <c:v>5.9610300000000001</c:v>
                </c:pt>
                <c:pt idx="134">
                  <c:v>6.41751</c:v>
                </c:pt>
                <c:pt idx="135">
                  <c:v>5.1101100000000006</c:v>
                </c:pt>
                <c:pt idx="136">
                  <c:v>5.3791949999999993</c:v>
                </c:pt>
                <c:pt idx="137">
                  <c:v>5.5758299999999998</c:v>
                </c:pt>
                <c:pt idx="138">
                  <c:v>4.7411399999999997</c:v>
                </c:pt>
                <c:pt idx="139">
                  <c:v>5.7312900000000004</c:v>
                </c:pt>
                <c:pt idx="140">
                  <c:v>5.67225</c:v>
                </c:pt>
                <c:pt idx="141">
                  <c:v>4.0853850000000005</c:v>
                </c:pt>
                <c:pt idx="142">
                  <c:v>4.4027700000000003</c:v>
                </c:pt>
                <c:pt idx="143">
                  <c:v>4.9223100000000004</c:v>
                </c:pt>
                <c:pt idx="144">
                  <c:v>4.5532349999999999</c:v>
                </c:pt>
                <c:pt idx="145">
                  <c:v>5.4915149999999997</c:v>
                </c:pt>
                <c:pt idx="146">
                  <c:v>6.1830449999999999</c:v>
                </c:pt>
                <c:pt idx="147">
                  <c:v>5.684685</c:v>
                </c:pt>
                <c:pt idx="148">
                  <c:v>5.5648949999999999</c:v>
                </c:pt>
                <c:pt idx="149">
                  <c:v>5.4302100000000006</c:v>
                </c:pt>
                <c:pt idx="150">
                  <c:v>3.9179250000000003</c:v>
                </c:pt>
                <c:pt idx="151">
                  <c:v>3.6327299999999996</c:v>
                </c:pt>
                <c:pt idx="152">
                  <c:v>4.2162899999999999</c:v>
                </c:pt>
                <c:pt idx="153">
                  <c:v>5.7322950000000006</c:v>
                </c:pt>
                <c:pt idx="154">
                  <c:v>4.7992049999999997</c:v>
                </c:pt>
                <c:pt idx="155">
                  <c:v>4.6423199999999998</c:v>
                </c:pt>
                <c:pt idx="156">
                  <c:v>7.2573450000000008</c:v>
                </c:pt>
                <c:pt idx="157">
                  <c:v>8.6700900000000001</c:v>
                </c:pt>
                <c:pt idx="158">
                  <c:v>6.4620899999999999</c:v>
                </c:pt>
                <c:pt idx="159">
                  <c:v>7.2019950000000001</c:v>
                </c:pt>
                <c:pt idx="160">
                  <c:v>4.5696750000000002</c:v>
                </c:pt>
                <c:pt idx="161">
                  <c:v>4.4202150000000007</c:v>
                </c:pt>
                <c:pt idx="162">
                  <c:v>4.070805</c:v>
                </c:pt>
                <c:pt idx="163">
                  <c:v>5.6513400000000003</c:v>
                </c:pt>
                <c:pt idx="164">
                  <c:v>6.0209700000000002</c:v>
                </c:pt>
                <c:pt idx="165">
                  <c:v>4.701435</c:v>
                </c:pt>
                <c:pt idx="166">
                  <c:v>4.1211149999999996</c:v>
                </c:pt>
                <c:pt idx="167">
                  <c:v>3.9025949999999998</c:v>
                </c:pt>
                <c:pt idx="168">
                  <c:v>5.4954299999999998</c:v>
                </c:pt>
                <c:pt idx="169">
                  <c:v>6.3490200000000003</c:v>
                </c:pt>
                <c:pt idx="170">
                  <c:v>6.1113900000000001</c:v>
                </c:pt>
                <c:pt idx="171">
                  <c:v>4.1380049999999997</c:v>
                </c:pt>
                <c:pt idx="172">
                  <c:v>4.885065</c:v>
                </c:pt>
                <c:pt idx="173">
                  <c:v>4.4677199999999999</c:v>
                </c:pt>
                <c:pt idx="174">
                  <c:v>4.0060349999999998</c:v>
                </c:pt>
                <c:pt idx="175">
                  <c:v>4.25136</c:v>
                </c:pt>
                <c:pt idx="176">
                  <c:v>3.5986050000000001</c:v>
                </c:pt>
                <c:pt idx="177">
                  <c:v>4.1555550000000006</c:v>
                </c:pt>
                <c:pt idx="178">
                  <c:v>4.6892250000000004</c:v>
                </c:pt>
                <c:pt idx="179">
                  <c:v>3.5612699999999999</c:v>
                </c:pt>
                <c:pt idx="180">
                  <c:v>3.0291000000000001</c:v>
                </c:pt>
                <c:pt idx="181">
                  <c:v>3.9562949999999999</c:v>
                </c:pt>
                <c:pt idx="182">
                  <c:v>4.3931849999999999</c:v>
                </c:pt>
                <c:pt idx="183">
                  <c:v>3.4853100000000001</c:v>
                </c:pt>
                <c:pt idx="184">
                  <c:v>2.4093</c:v>
                </c:pt>
                <c:pt idx="185">
                  <c:v>4.6036200000000003</c:v>
                </c:pt>
                <c:pt idx="186">
                  <c:v>5.1831750000000003</c:v>
                </c:pt>
                <c:pt idx="187">
                  <c:v>4.9161000000000001</c:v>
                </c:pt>
                <c:pt idx="188">
                  <c:v>2.4921600000000002</c:v>
                </c:pt>
                <c:pt idx="189">
                  <c:v>4.4855700000000001</c:v>
                </c:pt>
                <c:pt idx="190">
                  <c:v>4.6485450000000004</c:v>
                </c:pt>
                <c:pt idx="191">
                  <c:v>5.0657249999999996</c:v>
                </c:pt>
                <c:pt idx="192">
                  <c:v>4.6196250000000001</c:v>
                </c:pt>
                <c:pt idx="193">
                  <c:v>4.4105849999999993</c:v>
                </c:pt>
                <c:pt idx="194">
                  <c:v>4.7780699999999996</c:v>
                </c:pt>
                <c:pt idx="195">
                  <c:v>5.451975</c:v>
                </c:pt>
                <c:pt idx="196">
                  <c:v>5.2504500000000007</c:v>
                </c:pt>
                <c:pt idx="197">
                  <c:v>5.50176</c:v>
                </c:pt>
                <c:pt idx="198">
                  <c:v>5.36538</c:v>
                </c:pt>
                <c:pt idx="199">
                  <c:v>5.107755</c:v>
                </c:pt>
                <c:pt idx="200">
                  <c:v>5.0946300000000004</c:v>
                </c:pt>
                <c:pt idx="201">
                  <c:v>4.6509300000000007</c:v>
                </c:pt>
                <c:pt idx="202">
                  <c:v>4.7657850000000002</c:v>
                </c:pt>
                <c:pt idx="203">
                  <c:v>5.0816550000000005</c:v>
                </c:pt>
                <c:pt idx="204">
                  <c:v>5.0553150000000002</c:v>
                </c:pt>
                <c:pt idx="205">
                  <c:v>5.1617850000000001</c:v>
                </c:pt>
                <c:pt idx="206">
                  <c:v>5.4549900000000004</c:v>
                </c:pt>
                <c:pt idx="207">
                  <c:v>6.6094499999999998</c:v>
                </c:pt>
                <c:pt idx="208">
                  <c:v>4.9483199999999998</c:v>
                </c:pt>
                <c:pt idx="209">
                  <c:v>2.82525</c:v>
                </c:pt>
                <c:pt idx="210">
                  <c:v>1.980915</c:v>
                </c:pt>
                <c:pt idx="211">
                  <c:v>4.2101699999999997</c:v>
                </c:pt>
                <c:pt idx="212">
                  <c:v>4.9490700000000007</c:v>
                </c:pt>
                <c:pt idx="213">
                  <c:v>6.1888499999999995</c:v>
                </c:pt>
                <c:pt idx="214">
                  <c:v>5.6396550000000003</c:v>
                </c:pt>
                <c:pt idx="215">
                  <c:v>6.2000250000000001</c:v>
                </c:pt>
                <c:pt idx="216">
                  <c:v>5.6523000000000003</c:v>
                </c:pt>
                <c:pt idx="217">
                  <c:v>5.7118199999999995</c:v>
                </c:pt>
                <c:pt idx="218">
                  <c:v>5.19048</c:v>
                </c:pt>
                <c:pt idx="219">
                  <c:v>4.2912299999999997</c:v>
                </c:pt>
                <c:pt idx="220">
                  <c:v>5.4336000000000002</c:v>
                </c:pt>
                <c:pt idx="221">
                  <c:v>7.0885499999999997</c:v>
                </c:pt>
                <c:pt idx="222">
                  <c:v>6.4695900000000002</c:v>
                </c:pt>
                <c:pt idx="223">
                  <c:v>4.6406999999999998</c:v>
                </c:pt>
                <c:pt idx="224">
                  <c:v>3.3931200000000001</c:v>
                </c:pt>
                <c:pt idx="225">
                  <c:v>4.2921750000000003</c:v>
                </c:pt>
                <c:pt idx="226">
                  <c:v>3.7896149999999995</c:v>
                </c:pt>
                <c:pt idx="227">
                  <c:v>4.1316450000000007</c:v>
                </c:pt>
                <c:pt idx="228">
                  <c:v>4.3707900000000004</c:v>
                </c:pt>
                <c:pt idx="229">
                  <c:v>5.7735900000000004</c:v>
                </c:pt>
                <c:pt idx="230">
                  <c:v>5.9017650000000001</c:v>
                </c:pt>
                <c:pt idx="231">
                  <c:v>5.36022</c:v>
                </c:pt>
                <c:pt idx="232">
                  <c:v>5.9133150000000008</c:v>
                </c:pt>
                <c:pt idx="233">
                  <c:v>4.4638500000000008</c:v>
                </c:pt>
                <c:pt idx="234">
                  <c:v>3.5508300000000004</c:v>
                </c:pt>
                <c:pt idx="235">
                  <c:v>5.2461000000000002</c:v>
                </c:pt>
                <c:pt idx="236">
                  <c:v>5.5231200000000005</c:v>
                </c:pt>
                <c:pt idx="237">
                  <c:v>4.1333099999999998</c:v>
                </c:pt>
                <c:pt idx="238">
                  <c:v>5.1026850000000001</c:v>
                </c:pt>
                <c:pt idx="239">
                  <c:v>6.9088649999999996</c:v>
                </c:pt>
                <c:pt idx="240">
                  <c:v>5.9498850000000001</c:v>
                </c:pt>
                <c:pt idx="241">
                  <c:v>4.8300900000000002</c:v>
                </c:pt>
                <c:pt idx="242">
                  <c:v>4.9550700000000001</c:v>
                </c:pt>
                <c:pt idx="243">
                  <c:v>5.9618249999999993</c:v>
                </c:pt>
                <c:pt idx="244">
                  <c:v>4.7880149999999997</c:v>
                </c:pt>
                <c:pt idx="245">
                  <c:v>4.0013100000000001</c:v>
                </c:pt>
                <c:pt idx="246">
                  <c:v>5.2352249999999998</c:v>
                </c:pt>
                <c:pt idx="247">
                  <c:v>4.051965</c:v>
                </c:pt>
                <c:pt idx="248">
                  <c:v>2.681775</c:v>
                </c:pt>
                <c:pt idx="249">
                  <c:v>4.5416699999999999</c:v>
                </c:pt>
                <c:pt idx="250">
                  <c:v>6.1644899999999998</c:v>
                </c:pt>
                <c:pt idx="251">
                  <c:v>4.6017299999999999</c:v>
                </c:pt>
                <c:pt idx="252">
                  <c:v>4.7324850000000005</c:v>
                </c:pt>
                <c:pt idx="253">
                  <c:v>5.3520599999999998</c:v>
                </c:pt>
                <c:pt idx="254">
                  <c:v>6.7938899999999993</c:v>
                </c:pt>
                <c:pt idx="255">
                  <c:v>5.3646450000000003</c:v>
                </c:pt>
                <c:pt idx="256">
                  <c:v>5.2499699999999994</c:v>
                </c:pt>
                <c:pt idx="257">
                  <c:v>5.1849749999999997</c:v>
                </c:pt>
                <c:pt idx="258">
                  <c:v>4.7760299999999996</c:v>
                </c:pt>
                <c:pt idx="259">
                  <c:v>2.7078449999999998</c:v>
                </c:pt>
                <c:pt idx="260">
                  <c:v>4.6902299999999997</c:v>
                </c:pt>
                <c:pt idx="261">
                  <c:v>3.7216500000000003</c:v>
                </c:pt>
                <c:pt idx="262">
                  <c:v>3.0164249999999999</c:v>
                </c:pt>
                <c:pt idx="263">
                  <c:v>2.4723899999999999</c:v>
                </c:pt>
                <c:pt idx="264">
                  <c:v>2.3885550000000002</c:v>
                </c:pt>
                <c:pt idx="265">
                  <c:v>2.117175</c:v>
                </c:pt>
                <c:pt idx="266">
                  <c:v>5.6978249999999999</c:v>
                </c:pt>
                <c:pt idx="267">
                  <c:v>6.7457700000000003</c:v>
                </c:pt>
                <c:pt idx="268">
                  <c:v>4.84755</c:v>
                </c:pt>
                <c:pt idx="269">
                  <c:v>5.6021849999999995</c:v>
                </c:pt>
                <c:pt idx="270">
                  <c:v>5.7102599999999999</c:v>
                </c:pt>
                <c:pt idx="271">
                  <c:v>5.5538400000000001</c:v>
                </c:pt>
                <c:pt idx="272">
                  <c:v>4.1864999999999997</c:v>
                </c:pt>
                <c:pt idx="273">
                  <c:v>3.8306700000000005</c:v>
                </c:pt>
                <c:pt idx="274">
                  <c:v>3.2764499999999996</c:v>
                </c:pt>
                <c:pt idx="275">
                  <c:v>3.4186500000000004</c:v>
                </c:pt>
                <c:pt idx="276">
                  <c:v>5.5419600000000004</c:v>
                </c:pt>
                <c:pt idx="277">
                  <c:v>5.1477450000000005</c:v>
                </c:pt>
                <c:pt idx="278">
                  <c:v>2.6838299999999999</c:v>
                </c:pt>
                <c:pt idx="279">
                  <c:v>4.0719149999999997</c:v>
                </c:pt>
                <c:pt idx="280">
                  <c:v>4.0721699999999998</c:v>
                </c:pt>
                <c:pt idx="281">
                  <c:v>3.86652</c:v>
                </c:pt>
                <c:pt idx="282">
                  <c:v>3.98766</c:v>
                </c:pt>
                <c:pt idx="283">
                  <c:v>4.7644200000000003</c:v>
                </c:pt>
                <c:pt idx="284">
                  <c:v>6.2677800000000001</c:v>
                </c:pt>
                <c:pt idx="285">
                  <c:v>5.5671149999999994</c:v>
                </c:pt>
                <c:pt idx="286">
                  <c:v>4.0218150000000001</c:v>
                </c:pt>
                <c:pt idx="287">
                  <c:v>4.6930200000000006</c:v>
                </c:pt>
                <c:pt idx="288">
                  <c:v>6.0473250000000007</c:v>
                </c:pt>
                <c:pt idx="289">
                  <c:v>3.7783349999999998</c:v>
                </c:pt>
                <c:pt idx="290">
                  <c:v>3.2356050000000001</c:v>
                </c:pt>
                <c:pt idx="291">
                  <c:v>3.9368399999999997</c:v>
                </c:pt>
                <c:pt idx="292">
                  <c:v>5.8649699999999996</c:v>
                </c:pt>
                <c:pt idx="293">
                  <c:v>6.1035000000000004</c:v>
                </c:pt>
                <c:pt idx="294">
                  <c:v>2.8323450000000001</c:v>
                </c:pt>
                <c:pt idx="295">
                  <c:v>3.379575</c:v>
                </c:pt>
                <c:pt idx="296">
                  <c:v>4.79352</c:v>
                </c:pt>
                <c:pt idx="297">
                  <c:v>4.5311250000000003</c:v>
                </c:pt>
                <c:pt idx="298">
                  <c:v>4.2041699999999995</c:v>
                </c:pt>
                <c:pt idx="299">
                  <c:v>4.1880600000000001</c:v>
                </c:pt>
                <c:pt idx="300">
                  <c:v>3.8500800000000002</c:v>
                </c:pt>
                <c:pt idx="301">
                  <c:v>3.0631199999999996</c:v>
                </c:pt>
                <c:pt idx="302">
                  <c:v>4.751055</c:v>
                </c:pt>
                <c:pt idx="303">
                  <c:v>4.4404950000000003</c:v>
                </c:pt>
                <c:pt idx="304">
                  <c:v>3.8322750000000001</c:v>
                </c:pt>
                <c:pt idx="305">
                  <c:v>3.6690000000000005</c:v>
                </c:pt>
                <c:pt idx="306">
                  <c:v>3.6504000000000003</c:v>
                </c:pt>
                <c:pt idx="307">
                  <c:v>4.9886850000000003</c:v>
                </c:pt>
                <c:pt idx="308">
                  <c:v>4.6500449999999995</c:v>
                </c:pt>
                <c:pt idx="309">
                  <c:v>5.6412750000000003</c:v>
                </c:pt>
                <c:pt idx="310">
                  <c:v>4.7082600000000001</c:v>
                </c:pt>
                <c:pt idx="311">
                  <c:v>5.2799549999999993</c:v>
                </c:pt>
                <c:pt idx="312">
                  <c:v>5.7129000000000003</c:v>
                </c:pt>
                <c:pt idx="313">
                  <c:v>6.9482099999999996</c:v>
                </c:pt>
                <c:pt idx="314">
                  <c:v>5.7370049999999999</c:v>
                </c:pt>
                <c:pt idx="315">
                  <c:v>4.45566</c:v>
                </c:pt>
                <c:pt idx="316">
                  <c:v>5.9914649999999998</c:v>
                </c:pt>
                <c:pt idx="317">
                  <c:v>4.8920849999999998</c:v>
                </c:pt>
                <c:pt idx="318">
                  <c:v>3.439635</c:v>
                </c:pt>
                <c:pt idx="319">
                  <c:v>4.9746449999999998</c:v>
                </c:pt>
                <c:pt idx="320">
                  <c:v>5.0156400000000003</c:v>
                </c:pt>
                <c:pt idx="321">
                  <c:v>4.0397400000000001</c:v>
                </c:pt>
                <c:pt idx="322">
                  <c:v>3.7059899999999999</c:v>
                </c:pt>
                <c:pt idx="323">
                  <c:v>4.3316400000000002</c:v>
                </c:pt>
                <c:pt idx="324">
                  <c:v>6.0817199999999998</c:v>
                </c:pt>
                <c:pt idx="325">
                  <c:v>3.7241549999999997</c:v>
                </c:pt>
                <c:pt idx="326">
                  <c:v>3.4981650000000002</c:v>
                </c:pt>
                <c:pt idx="327">
                  <c:v>5.67645</c:v>
                </c:pt>
                <c:pt idx="328">
                  <c:v>5.748405</c:v>
                </c:pt>
                <c:pt idx="329">
                  <c:v>5.3565149999999999</c:v>
                </c:pt>
                <c:pt idx="330">
                  <c:v>4.1715450000000001</c:v>
                </c:pt>
                <c:pt idx="331">
                  <c:v>4.1387849999999995</c:v>
                </c:pt>
                <c:pt idx="332">
                  <c:v>4.0726800000000001</c:v>
                </c:pt>
                <c:pt idx="333">
                  <c:v>6.1920149999999996</c:v>
                </c:pt>
                <c:pt idx="334">
                  <c:v>5.2537349999999998</c:v>
                </c:pt>
                <c:pt idx="335">
                  <c:v>3.2143350000000002</c:v>
                </c:pt>
                <c:pt idx="336">
                  <c:v>5.0422950000000002</c:v>
                </c:pt>
                <c:pt idx="337">
                  <c:v>7.4929950000000005</c:v>
                </c:pt>
                <c:pt idx="338">
                  <c:v>5.9333549999999997</c:v>
                </c:pt>
                <c:pt idx="339">
                  <c:v>3.4588049999999999</c:v>
                </c:pt>
                <c:pt idx="340">
                  <c:v>4.1712749999999996</c:v>
                </c:pt>
                <c:pt idx="341">
                  <c:v>3.9536850000000001</c:v>
                </c:pt>
                <c:pt idx="342">
                  <c:v>4.8068850000000003</c:v>
                </c:pt>
                <c:pt idx="343">
                  <c:v>3.884115</c:v>
                </c:pt>
                <c:pt idx="344">
                  <c:v>4.3776150000000005</c:v>
                </c:pt>
                <c:pt idx="345">
                  <c:v>4.8489599999999999</c:v>
                </c:pt>
                <c:pt idx="346">
                  <c:v>5.1215999999999999</c:v>
                </c:pt>
                <c:pt idx="347">
                  <c:v>6.4173299999999998</c:v>
                </c:pt>
                <c:pt idx="348">
                  <c:v>5.61477</c:v>
                </c:pt>
                <c:pt idx="349">
                  <c:v>3.9531900000000002</c:v>
                </c:pt>
                <c:pt idx="350">
                  <c:v>2.949195</c:v>
                </c:pt>
                <c:pt idx="351">
                  <c:v>4.18668</c:v>
                </c:pt>
                <c:pt idx="352">
                  <c:v>4.5448050000000002</c:v>
                </c:pt>
                <c:pt idx="353">
                  <c:v>4.3301400000000001</c:v>
                </c:pt>
                <c:pt idx="354">
                  <c:v>5.1863850000000005</c:v>
                </c:pt>
                <c:pt idx="355">
                  <c:v>5.1472500000000005</c:v>
                </c:pt>
                <c:pt idx="356">
                  <c:v>4.7915550000000007</c:v>
                </c:pt>
                <c:pt idx="357">
                  <c:v>2.6577299999999999</c:v>
                </c:pt>
                <c:pt idx="358">
                  <c:v>4.4071499999999997</c:v>
                </c:pt>
                <c:pt idx="359">
                  <c:v>4.0374750000000006</c:v>
                </c:pt>
                <c:pt idx="360">
                  <c:v>3.4573650000000002</c:v>
                </c:pt>
                <c:pt idx="361">
                  <c:v>3.5156550000000002</c:v>
                </c:pt>
                <c:pt idx="362">
                  <c:v>3.5730000000000004</c:v>
                </c:pt>
                <c:pt idx="363">
                  <c:v>5.30199</c:v>
                </c:pt>
                <c:pt idx="364">
                  <c:v>5.2890300000000003</c:v>
                </c:pt>
                <c:pt idx="365">
                  <c:v>4.3130550000000003</c:v>
                </c:pt>
                <c:pt idx="366">
                  <c:v>2.605515</c:v>
                </c:pt>
                <c:pt idx="367">
                  <c:v>4.9844999999999997</c:v>
                </c:pt>
                <c:pt idx="368">
                  <c:v>4.9158150000000003</c:v>
                </c:pt>
                <c:pt idx="369">
                  <c:v>3.9682200000000001</c:v>
                </c:pt>
                <c:pt idx="370">
                  <c:v>4.1027399999999998</c:v>
                </c:pt>
                <c:pt idx="371">
                  <c:v>6.6111599999999999</c:v>
                </c:pt>
                <c:pt idx="372">
                  <c:v>6.7025550000000003</c:v>
                </c:pt>
                <c:pt idx="373">
                  <c:v>4.8313649999999999</c:v>
                </c:pt>
                <c:pt idx="374">
                  <c:v>4.9008750000000001</c:v>
                </c:pt>
                <c:pt idx="375">
                  <c:v>6.6923849999999998</c:v>
                </c:pt>
                <c:pt idx="376">
                  <c:v>6.3698999999999995</c:v>
                </c:pt>
                <c:pt idx="377">
                  <c:v>4.9420799999999998</c:v>
                </c:pt>
                <c:pt idx="378">
                  <c:v>5.4260400000000004</c:v>
                </c:pt>
                <c:pt idx="379">
                  <c:v>5.5864349999999998</c:v>
                </c:pt>
                <c:pt idx="380">
                  <c:v>5.8702800000000002</c:v>
                </c:pt>
                <c:pt idx="381">
                  <c:v>3.9666899999999998</c:v>
                </c:pt>
                <c:pt idx="382">
                  <c:v>2.6558999999999999</c:v>
                </c:pt>
                <c:pt idx="383">
                  <c:v>3.9835199999999995</c:v>
                </c:pt>
                <c:pt idx="384">
                  <c:v>4.6583550000000002</c:v>
                </c:pt>
                <c:pt idx="385">
                  <c:v>4.4193449999999999</c:v>
                </c:pt>
                <c:pt idx="386">
                  <c:v>3.9831599999999998</c:v>
                </c:pt>
                <c:pt idx="387">
                  <c:v>2.4973799999999997</c:v>
                </c:pt>
                <c:pt idx="388">
                  <c:v>3.6451500000000001</c:v>
                </c:pt>
                <c:pt idx="389">
                  <c:v>3.0362400000000003</c:v>
                </c:pt>
                <c:pt idx="390">
                  <c:v>4.0166699999999995</c:v>
                </c:pt>
                <c:pt idx="391">
                  <c:v>5.1676500000000001</c:v>
                </c:pt>
                <c:pt idx="392">
                  <c:v>4.5686999999999998</c:v>
                </c:pt>
                <c:pt idx="393">
                  <c:v>4.0664550000000004</c:v>
                </c:pt>
                <c:pt idx="394">
                  <c:v>3.3135000000000003</c:v>
                </c:pt>
                <c:pt idx="395">
                  <c:v>3.8608500000000001</c:v>
                </c:pt>
                <c:pt idx="396">
                  <c:v>5.0737950000000005</c:v>
                </c:pt>
                <c:pt idx="397">
                  <c:v>4.0991100000000005</c:v>
                </c:pt>
                <c:pt idx="398">
                  <c:v>3.1232099999999998</c:v>
                </c:pt>
                <c:pt idx="399">
                  <c:v>4.1963399999999993</c:v>
                </c:pt>
                <c:pt idx="400">
                  <c:v>5.3838749999999997</c:v>
                </c:pt>
                <c:pt idx="401">
                  <c:v>3.7531950000000003</c:v>
                </c:pt>
                <c:pt idx="402">
                  <c:v>3.2292749999999999</c:v>
                </c:pt>
                <c:pt idx="403">
                  <c:v>2.8025699999999998</c:v>
                </c:pt>
                <c:pt idx="404">
                  <c:v>4.3542449999999997</c:v>
                </c:pt>
                <c:pt idx="405">
                  <c:v>5.6525699999999999</c:v>
                </c:pt>
                <c:pt idx="406">
                  <c:v>5.1905099999999997</c:v>
                </c:pt>
                <c:pt idx="407">
                  <c:v>5.0182799999999999</c:v>
                </c:pt>
                <c:pt idx="408">
                  <c:v>5.8056000000000001</c:v>
                </c:pt>
                <c:pt idx="409">
                  <c:v>5.03118</c:v>
                </c:pt>
                <c:pt idx="410">
                  <c:v>4.7252849999999995</c:v>
                </c:pt>
                <c:pt idx="411">
                  <c:v>3.9963000000000002</c:v>
                </c:pt>
                <c:pt idx="412">
                  <c:v>3.0334500000000002</c:v>
                </c:pt>
                <c:pt idx="413">
                  <c:v>3.2278500000000001</c:v>
                </c:pt>
                <c:pt idx="414">
                  <c:v>3.9102449999999997</c:v>
                </c:pt>
                <c:pt idx="415">
                  <c:v>3.3510150000000003</c:v>
                </c:pt>
                <c:pt idx="416">
                  <c:v>4.9756800000000005</c:v>
                </c:pt>
                <c:pt idx="417">
                  <c:v>4.9064100000000002</c:v>
                </c:pt>
                <c:pt idx="418">
                  <c:v>2.7521100000000001</c:v>
                </c:pt>
                <c:pt idx="419">
                  <c:v>3.1846199999999998</c:v>
                </c:pt>
                <c:pt idx="420">
                  <c:v>4.0617599999999996</c:v>
                </c:pt>
                <c:pt idx="421">
                  <c:v>3.7316250000000002</c:v>
                </c:pt>
                <c:pt idx="422">
                  <c:v>3.9940949999999997</c:v>
                </c:pt>
                <c:pt idx="423">
                  <c:v>4.1270100000000003</c:v>
                </c:pt>
                <c:pt idx="424">
                  <c:v>2.9181600000000003</c:v>
                </c:pt>
                <c:pt idx="425">
                  <c:v>3.9767850000000005</c:v>
                </c:pt>
                <c:pt idx="426">
                  <c:v>3.8906849999999995</c:v>
                </c:pt>
                <c:pt idx="427">
                  <c:v>3.9931049999999999</c:v>
                </c:pt>
                <c:pt idx="428">
                  <c:v>4.0598849999999995</c:v>
                </c:pt>
                <c:pt idx="429">
                  <c:v>5.6224050000000005</c:v>
                </c:pt>
                <c:pt idx="430">
                  <c:v>4.60527</c:v>
                </c:pt>
                <c:pt idx="431">
                  <c:v>4.2383550000000003</c:v>
                </c:pt>
                <c:pt idx="432">
                  <c:v>2.7990149999999998</c:v>
                </c:pt>
                <c:pt idx="433">
                  <c:v>3.5248200000000001</c:v>
                </c:pt>
                <c:pt idx="434">
                  <c:v>4.5303899999999997</c:v>
                </c:pt>
                <c:pt idx="435">
                  <c:v>4.6478549999999998</c:v>
                </c:pt>
                <c:pt idx="436">
                  <c:v>4.7621549999999999</c:v>
                </c:pt>
                <c:pt idx="437">
                  <c:v>4.8604199999999995</c:v>
                </c:pt>
                <c:pt idx="438">
                  <c:v>3.4853550000000002</c:v>
                </c:pt>
                <c:pt idx="439">
                  <c:v>4.1238299999999999</c:v>
                </c:pt>
                <c:pt idx="440">
                  <c:v>5.3989500000000001</c:v>
                </c:pt>
                <c:pt idx="441">
                  <c:v>5.4976799999999999</c:v>
                </c:pt>
                <c:pt idx="442">
                  <c:v>4.7035650000000002</c:v>
                </c:pt>
                <c:pt idx="443">
                  <c:v>5.3098200000000002</c:v>
                </c:pt>
                <c:pt idx="444">
                  <c:v>4.660425</c:v>
                </c:pt>
                <c:pt idx="445">
                  <c:v>4.7882249999999997</c:v>
                </c:pt>
                <c:pt idx="446">
                  <c:v>4.4067600000000002</c:v>
                </c:pt>
                <c:pt idx="447">
                  <c:v>5.5809600000000001</c:v>
                </c:pt>
                <c:pt idx="448">
                  <c:v>4.773765</c:v>
                </c:pt>
                <c:pt idx="449">
                  <c:v>4.8571799999999996</c:v>
                </c:pt>
                <c:pt idx="450">
                  <c:v>3.9715050000000005</c:v>
                </c:pt>
                <c:pt idx="451">
                  <c:v>3.6528599999999996</c:v>
                </c:pt>
                <c:pt idx="452">
                  <c:v>4.5998400000000004</c:v>
                </c:pt>
                <c:pt idx="453">
                  <c:v>4.7153700000000001</c:v>
                </c:pt>
                <c:pt idx="454">
                  <c:v>4.2331200000000004</c:v>
                </c:pt>
                <c:pt idx="455">
                  <c:v>4.4652750000000001</c:v>
                </c:pt>
                <c:pt idx="456">
                  <c:v>6.1310099999999998</c:v>
                </c:pt>
                <c:pt idx="457">
                  <c:v>5.2930200000000003</c:v>
                </c:pt>
                <c:pt idx="458">
                  <c:v>4.2799050000000003</c:v>
                </c:pt>
                <c:pt idx="459">
                  <c:v>3.5005050000000004</c:v>
                </c:pt>
                <c:pt idx="460">
                  <c:v>4.0197000000000003</c:v>
                </c:pt>
                <c:pt idx="461">
                  <c:v>5.4793500000000002</c:v>
                </c:pt>
                <c:pt idx="462">
                  <c:v>7.5550049999999995</c:v>
                </c:pt>
                <c:pt idx="463">
                  <c:v>4.5380700000000003</c:v>
                </c:pt>
                <c:pt idx="464">
                  <c:v>4.6113299999999997</c:v>
                </c:pt>
                <c:pt idx="465">
                  <c:v>4.3252350000000002</c:v>
                </c:pt>
                <c:pt idx="466">
                  <c:v>3.6682199999999998</c:v>
                </c:pt>
                <c:pt idx="467">
                  <c:v>4.1658299999999997</c:v>
                </c:pt>
                <c:pt idx="468">
                  <c:v>4.838025</c:v>
                </c:pt>
                <c:pt idx="469">
                  <c:v>5.5864650000000005</c:v>
                </c:pt>
                <c:pt idx="470">
                  <c:v>6.8121599999999995</c:v>
                </c:pt>
                <c:pt idx="471">
                  <c:v>6.351329999999999</c:v>
                </c:pt>
                <c:pt idx="472">
                  <c:v>5.8782449999999997</c:v>
                </c:pt>
                <c:pt idx="473">
                  <c:v>6.8101050000000001</c:v>
                </c:pt>
                <c:pt idx="474">
                  <c:v>11.571735</c:v>
                </c:pt>
                <c:pt idx="475">
                  <c:v>40.006245</c:v>
                </c:pt>
                <c:pt idx="476">
                  <c:v>973.34999999999991</c:v>
                </c:pt>
                <c:pt idx="477">
                  <c:v>1710.2810850000001</c:v>
                </c:pt>
                <c:pt idx="478">
                  <c:v>755.10742499999992</c:v>
                </c:pt>
                <c:pt idx="479">
                  <c:v>27.997170000000001</c:v>
                </c:pt>
                <c:pt idx="480">
                  <c:v>7.393815</c:v>
                </c:pt>
                <c:pt idx="481">
                  <c:v>3.5908349999999998</c:v>
                </c:pt>
                <c:pt idx="482">
                  <c:v>5.8059750000000001</c:v>
                </c:pt>
                <c:pt idx="483">
                  <c:v>5.2596000000000007</c:v>
                </c:pt>
                <c:pt idx="484">
                  <c:v>5.1299849999999996</c:v>
                </c:pt>
                <c:pt idx="485">
                  <c:v>6.1638000000000002</c:v>
                </c:pt>
                <c:pt idx="486">
                  <c:v>4.6197599999999994</c:v>
                </c:pt>
                <c:pt idx="487">
                  <c:v>5.4095399999999998</c:v>
                </c:pt>
                <c:pt idx="488">
                  <c:v>6.9508349999999997</c:v>
                </c:pt>
                <c:pt idx="489">
                  <c:v>6.0964500000000008</c:v>
                </c:pt>
                <c:pt idx="490">
                  <c:v>3.2966850000000001</c:v>
                </c:pt>
                <c:pt idx="491">
                  <c:v>5.72166</c:v>
                </c:pt>
                <c:pt idx="492">
                  <c:v>4.8170850000000005</c:v>
                </c:pt>
                <c:pt idx="493">
                  <c:v>5.5661100000000001</c:v>
                </c:pt>
                <c:pt idx="494">
                  <c:v>4.7887500000000003</c:v>
                </c:pt>
                <c:pt idx="495">
                  <c:v>4.3327200000000001</c:v>
                </c:pt>
                <c:pt idx="496">
                  <c:v>4.2857249999999993</c:v>
                </c:pt>
                <c:pt idx="497">
                  <c:v>3.0191249999999998</c:v>
                </c:pt>
                <c:pt idx="498">
                  <c:v>3.4926750000000002</c:v>
                </c:pt>
                <c:pt idx="499">
                  <c:v>4.0103549999999997</c:v>
                </c:pt>
                <c:pt idx="500">
                  <c:v>4.5277650000000005</c:v>
                </c:pt>
                <c:pt idx="501">
                  <c:v>5.8337700000000003</c:v>
                </c:pt>
                <c:pt idx="502">
                  <c:v>5.7643050000000002</c:v>
                </c:pt>
                <c:pt idx="503">
                  <c:v>4.3457099999999995</c:v>
                </c:pt>
                <c:pt idx="504">
                  <c:v>4.1403299999999996</c:v>
                </c:pt>
                <c:pt idx="505">
                  <c:v>3.6225749999999999</c:v>
                </c:pt>
                <c:pt idx="506">
                  <c:v>4.2361649999999997</c:v>
                </c:pt>
                <c:pt idx="507">
                  <c:v>5.4397650000000004</c:v>
                </c:pt>
                <c:pt idx="508">
                  <c:v>4.4661150000000003</c:v>
                </c:pt>
                <c:pt idx="509">
                  <c:v>3.1896450000000001</c:v>
                </c:pt>
                <c:pt idx="510">
                  <c:v>4.989255</c:v>
                </c:pt>
                <c:pt idx="511">
                  <c:v>4.7977049999999997</c:v>
                </c:pt>
                <c:pt idx="512">
                  <c:v>4.6558950000000001</c:v>
                </c:pt>
                <c:pt idx="513">
                  <c:v>3.9396300000000002</c:v>
                </c:pt>
                <c:pt idx="514">
                  <c:v>3.0382049999999996</c:v>
                </c:pt>
                <c:pt idx="515">
                  <c:v>3.3319200000000002</c:v>
                </c:pt>
                <c:pt idx="516">
                  <c:v>3.3113700000000001</c:v>
                </c:pt>
                <c:pt idx="517">
                  <c:v>2.8088850000000001</c:v>
                </c:pt>
                <c:pt idx="518">
                  <c:v>3.7644149999999996</c:v>
                </c:pt>
                <c:pt idx="519">
                  <c:v>4.781085</c:v>
                </c:pt>
                <c:pt idx="520">
                  <c:v>3.2699400000000001</c:v>
                </c:pt>
                <c:pt idx="521">
                  <c:v>3.1234500000000001</c:v>
                </c:pt>
                <c:pt idx="522">
                  <c:v>3.4874099999999997</c:v>
                </c:pt>
                <c:pt idx="523">
                  <c:v>3.6916500000000001</c:v>
                </c:pt>
                <c:pt idx="524">
                  <c:v>5.1434700000000007</c:v>
                </c:pt>
                <c:pt idx="525">
                  <c:v>6.5377800000000006</c:v>
                </c:pt>
                <c:pt idx="526">
                  <c:v>5.7667950000000001</c:v>
                </c:pt>
                <c:pt idx="527">
                  <c:v>3.65421</c:v>
                </c:pt>
                <c:pt idx="528">
                  <c:v>3.9528449999999999</c:v>
                </c:pt>
                <c:pt idx="529">
                  <c:v>4.489935</c:v>
                </c:pt>
                <c:pt idx="530">
                  <c:v>4.4600999999999997</c:v>
                </c:pt>
                <c:pt idx="531">
                  <c:v>4.90191</c:v>
                </c:pt>
                <c:pt idx="532">
                  <c:v>5.6951999999999998</c:v>
                </c:pt>
                <c:pt idx="533">
                  <c:v>3.9850350000000003</c:v>
                </c:pt>
                <c:pt idx="534">
                  <c:v>4.1646749999999999</c:v>
                </c:pt>
                <c:pt idx="535">
                  <c:v>3.6341549999999998</c:v>
                </c:pt>
                <c:pt idx="536">
                  <c:v>3.1206449999999997</c:v>
                </c:pt>
                <c:pt idx="537">
                  <c:v>3.2868149999999998</c:v>
                </c:pt>
                <c:pt idx="538">
                  <c:v>2.63334</c:v>
                </c:pt>
                <c:pt idx="539">
                  <c:v>2.98908</c:v>
                </c:pt>
                <c:pt idx="540">
                  <c:v>4.7749500000000005</c:v>
                </c:pt>
                <c:pt idx="541">
                  <c:v>3.7414050000000003</c:v>
                </c:pt>
                <c:pt idx="542">
                  <c:v>4.1306250000000002</c:v>
                </c:pt>
                <c:pt idx="543">
                  <c:v>5.886285</c:v>
                </c:pt>
                <c:pt idx="544">
                  <c:v>4.6890900000000002</c:v>
                </c:pt>
                <c:pt idx="545">
                  <c:v>3.9482399999999997</c:v>
                </c:pt>
                <c:pt idx="546">
                  <c:v>4.5293700000000001</c:v>
                </c:pt>
                <c:pt idx="547">
                  <c:v>3.7929300000000001</c:v>
                </c:pt>
                <c:pt idx="548">
                  <c:v>4.5583799999999997</c:v>
                </c:pt>
                <c:pt idx="549">
                  <c:v>5.109</c:v>
                </c:pt>
                <c:pt idx="550">
                  <c:v>6.0511049999999997</c:v>
                </c:pt>
                <c:pt idx="551">
                  <c:v>5.4731550000000002</c:v>
                </c:pt>
                <c:pt idx="552">
                  <c:v>5.9506949999999996</c:v>
                </c:pt>
                <c:pt idx="553">
                  <c:v>5.1593400000000003</c:v>
                </c:pt>
                <c:pt idx="554">
                  <c:v>4.2388200000000005</c:v>
                </c:pt>
                <c:pt idx="555">
                  <c:v>4.6430850000000001</c:v>
                </c:pt>
                <c:pt idx="556">
                  <c:v>2.84877</c:v>
                </c:pt>
                <c:pt idx="557">
                  <c:v>3.0733350000000002</c:v>
                </c:pt>
                <c:pt idx="558">
                  <c:v>5.5193849999999998</c:v>
                </c:pt>
                <c:pt idx="559">
                  <c:v>6.2106450000000004</c:v>
                </c:pt>
                <c:pt idx="560">
                  <c:v>5.43363</c:v>
                </c:pt>
                <c:pt idx="561">
                  <c:v>3.96129</c:v>
                </c:pt>
                <c:pt idx="562">
                  <c:v>4.8510450000000001</c:v>
                </c:pt>
                <c:pt idx="563">
                  <c:v>3.3616950000000001</c:v>
                </c:pt>
                <c:pt idx="564">
                  <c:v>4.5245850000000001</c:v>
                </c:pt>
                <c:pt idx="565">
                  <c:v>5.7177750000000005</c:v>
                </c:pt>
                <c:pt idx="566">
                  <c:v>4.5091199999999994</c:v>
                </c:pt>
                <c:pt idx="567">
                  <c:v>3.3007349999999995</c:v>
                </c:pt>
                <c:pt idx="568">
                  <c:v>4.6251150000000001</c:v>
                </c:pt>
                <c:pt idx="569">
                  <c:v>3.4385700000000003</c:v>
                </c:pt>
                <c:pt idx="570">
                  <c:v>4.3121400000000003</c:v>
                </c:pt>
                <c:pt idx="571">
                  <c:v>4.3427549999999995</c:v>
                </c:pt>
                <c:pt idx="572">
                  <c:v>4.43316</c:v>
                </c:pt>
                <c:pt idx="573">
                  <c:v>3.7867199999999999</c:v>
                </c:pt>
                <c:pt idx="574">
                  <c:v>2.8920149999999998</c:v>
                </c:pt>
                <c:pt idx="575">
                  <c:v>2.3891849999999999</c:v>
                </c:pt>
                <c:pt idx="576">
                  <c:v>3.43689</c:v>
                </c:pt>
                <c:pt idx="577">
                  <c:v>3.0259499999999999</c:v>
                </c:pt>
                <c:pt idx="578">
                  <c:v>3.9231750000000001</c:v>
                </c:pt>
                <c:pt idx="579">
                  <c:v>3.803115</c:v>
                </c:pt>
                <c:pt idx="580">
                  <c:v>4.4310299999999998</c:v>
                </c:pt>
                <c:pt idx="581">
                  <c:v>5.688885</c:v>
                </c:pt>
                <c:pt idx="582">
                  <c:v>3.9394049999999998</c:v>
                </c:pt>
                <c:pt idx="583">
                  <c:v>1.70811</c:v>
                </c:pt>
                <c:pt idx="584">
                  <c:v>3.2975400000000001</c:v>
                </c:pt>
                <c:pt idx="585">
                  <c:v>4.1194350000000002</c:v>
                </c:pt>
                <c:pt idx="586">
                  <c:v>5.9048249999999998</c:v>
                </c:pt>
                <c:pt idx="587">
                  <c:v>4.80288</c:v>
                </c:pt>
                <c:pt idx="588">
                  <c:v>5.0316900000000002</c:v>
                </c:pt>
                <c:pt idx="589">
                  <c:v>5.42394</c:v>
                </c:pt>
                <c:pt idx="590">
                  <c:v>6.2839500000000008</c:v>
                </c:pt>
                <c:pt idx="591">
                  <c:v>5.6854200000000006</c:v>
                </c:pt>
                <c:pt idx="592">
                  <c:v>5.0956650000000003</c:v>
                </c:pt>
                <c:pt idx="593">
                  <c:v>3.6211799999999998</c:v>
                </c:pt>
                <c:pt idx="594">
                  <c:v>3.782235</c:v>
                </c:pt>
                <c:pt idx="595">
                  <c:v>4.3973399999999998</c:v>
                </c:pt>
                <c:pt idx="596">
                  <c:v>4.6602899999999998</c:v>
                </c:pt>
                <c:pt idx="597">
                  <c:v>4.0681199999999995</c:v>
                </c:pt>
                <c:pt idx="598">
                  <c:v>5.9898750000000005</c:v>
                </c:pt>
                <c:pt idx="599">
                  <c:v>6.3331800000000005</c:v>
                </c:pt>
                <c:pt idx="600">
                  <c:v>4.0836749999999995</c:v>
                </c:pt>
                <c:pt idx="601">
                  <c:v>2.7464250000000003</c:v>
                </c:pt>
                <c:pt idx="602">
                  <c:v>4.0345200000000006</c:v>
                </c:pt>
                <c:pt idx="603">
                  <c:v>4.4099250000000003</c:v>
                </c:pt>
                <c:pt idx="604">
                  <c:v>4.1309100000000001</c:v>
                </c:pt>
                <c:pt idx="605">
                  <c:v>4.7282250000000001</c:v>
                </c:pt>
                <c:pt idx="606">
                  <c:v>5.5511400000000002</c:v>
                </c:pt>
                <c:pt idx="607">
                  <c:v>4.0982850000000006</c:v>
                </c:pt>
                <c:pt idx="608">
                  <c:v>2.62236</c:v>
                </c:pt>
                <c:pt idx="609">
                  <c:v>3.5255100000000001</c:v>
                </c:pt>
                <c:pt idx="610">
                  <c:v>4.1774100000000001</c:v>
                </c:pt>
                <c:pt idx="611">
                  <c:v>4.3175549999999996</c:v>
                </c:pt>
                <c:pt idx="612">
                  <c:v>3.7605750000000002</c:v>
                </c:pt>
                <c:pt idx="613">
                  <c:v>3.847245</c:v>
                </c:pt>
                <c:pt idx="614">
                  <c:v>4.0315049999999992</c:v>
                </c:pt>
                <c:pt idx="615">
                  <c:v>3.5056950000000002</c:v>
                </c:pt>
                <c:pt idx="616">
                  <c:v>3.1895099999999998</c:v>
                </c:pt>
                <c:pt idx="617">
                  <c:v>4.8899999999999997</c:v>
                </c:pt>
                <c:pt idx="618">
                  <c:v>3.8631599999999997</c:v>
                </c:pt>
                <c:pt idx="619">
                  <c:v>3.6525300000000005</c:v>
                </c:pt>
                <c:pt idx="620">
                  <c:v>5.9825850000000003</c:v>
                </c:pt>
                <c:pt idx="621">
                  <c:v>6.7786799999999996</c:v>
                </c:pt>
                <c:pt idx="622">
                  <c:v>4.9021650000000001</c:v>
                </c:pt>
                <c:pt idx="623">
                  <c:v>4.7787300000000004</c:v>
                </c:pt>
                <c:pt idx="624">
                  <c:v>4.9414800000000003</c:v>
                </c:pt>
                <c:pt idx="625">
                  <c:v>4.1266049999999996</c:v>
                </c:pt>
                <c:pt idx="626">
                  <c:v>4.8058950000000005</c:v>
                </c:pt>
                <c:pt idx="627">
                  <c:v>4.8736050000000004</c:v>
                </c:pt>
                <c:pt idx="628">
                  <c:v>5.5209449999999993</c:v>
                </c:pt>
                <c:pt idx="629">
                  <c:v>6.0673200000000005</c:v>
                </c:pt>
                <c:pt idx="630">
                  <c:v>3.387915</c:v>
                </c:pt>
                <c:pt idx="631">
                  <c:v>3.82653</c:v>
                </c:pt>
                <c:pt idx="632">
                  <c:v>4.3276199999999996</c:v>
                </c:pt>
                <c:pt idx="633">
                  <c:v>4.4479350000000002</c:v>
                </c:pt>
                <c:pt idx="634">
                  <c:v>4.4472899999999997</c:v>
                </c:pt>
                <c:pt idx="635">
                  <c:v>3.0596399999999999</c:v>
                </c:pt>
                <c:pt idx="636">
                  <c:v>3.927435</c:v>
                </c:pt>
                <c:pt idx="637">
                  <c:v>5.6713050000000003</c:v>
                </c:pt>
                <c:pt idx="638">
                  <c:v>4.3113150000000005</c:v>
                </c:pt>
                <c:pt idx="639">
                  <c:v>3.7022699999999995</c:v>
                </c:pt>
                <c:pt idx="640">
                  <c:v>3.4055849999999999</c:v>
                </c:pt>
                <c:pt idx="641">
                  <c:v>2.76471</c:v>
                </c:pt>
                <c:pt idx="642">
                  <c:v>3.4245899999999998</c:v>
                </c:pt>
                <c:pt idx="643">
                  <c:v>4.2485850000000003</c:v>
                </c:pt>
                <c:pt idx="644">
                  <c:v>5.2219199999999999</c:v>
                </c:pt>
                <c:pt idx="645">
                  <c:v>6.2127600000000003</c:v>
                </c:pt>
                <c:pt idx="646">
                  <c:v>4.3548599999999995</c:v>
                </c:pt>
                <c:pt idx="647">
                  <c:v>2.1469200000000002</c:v>
                </c:pt>
                <c:pt idx="648">
                  <c:v>3.9250949999999998</c:v>
                </c:pt>
                <c:pt idx="649">
                  <c:v>5.1952199999999999</c:v>
                </c:pt>
                <c:pt idx="650">
                  <c:v>4.5466200000000008</c:v>
                </c:pt>
                <c:pt idx="651">
                  <c:v>3.4800450000000001</c:v>
                </c:pt>
                <c:pt idx="652">
                  <c:v>4.5892800000000005</c:v>
                </c:pt>
                <c:pt idx="653">
                  <c:v>5.9504399999999995</c:v>
                </c:pt>
                <c:pt idx="654">
                  <c:v>6.448995</c:v>
                </c:pt>
                <c:pt idx="655">
                  <c:v>5.2191449999999993</c:v>
                </c:pt>
                <c:pt idx="656">
                  <c:v>5.1430800000000003</c:v>
                </c:pt>
                <c:pt idx="657">
                  <c:v>4.8799200000000003</c:v>
                </c:pt>
                <c:pt idx="658">
                  <c:v>3.3636900000000001</c:v>
                </c:pt>
                <c:pt idx="659">
                  <c:v>5.9708249999999996</c:v>
                </c:pt>
                <c:pt idx="660">
                  <c:v>5.8593000000000002</c:v>
                </c:pt>
                <c:pt idx="661">
                  <c:v>5.8811549999999997</c:v>
                </c:pt>
                <c:pt idx="662">
                  <c:v>5.20512</c:v>
                </c:pt>
                <c:pt idx="663">
                  <c:v>3.9726749999999997</c:v>
                </c:pt>
                <c:pt idx="664">
                  <c:v>3.5527199999999999</c:v>
                </c:pt>
                <c:pt idx="665">
                  <c:v>4.8786149999999999</c:v>
                </c:pt>
                <c:pt idx="666">
                  <c:v>5.6870099999999999</c:v>
                </c:pt>
                <c:pt idx="667">
                  <c:v>4.0697100000000006</c:v>
                </c:pt>
                <c:pt idx="668">
                  <c:v>5.3284350000000007</c:v>
                </c:pt>
                <c:pt idx="669">
                  <c:v>6.5959050000000001</c:v>
                </c:pt>
                <c:pt idx="670">
                  <c:v>5.5810200000000005</c:v>
                </c:pt>
                <c:pt idx="671">
                  <c:v>5.3399850000000004</c:v>
                </c:pt>
                <c:pt idx="672">
                  <c:v>4.3651199999999992</c:v>
                </c:pt>
                <c:pt idx="673">
                  <c:v>3.7317150000000003</c:v>
                </c:pt>
                <c:pt idx="674">
                  <c:v>3.8013599999999999</c:v>
                </c:pt>
                <c:pt idx="675">
                  <c:v>4.13232</c:v>
                </c:pt>
                <c:pt idx="676">
                  <c:v>5.4848549999999996</c:v>
                </c:pt>
                <c:pt idx="677">
                  <c:v>6.4524750000000006</c:v>
                </c:pt>
                <c:pt idx="678">
                  <c:v>3.4189049999999996</c:v>
                </c:pt>
                <c:pt idx="679">
                  <c:v>4.1948249999999998</c:v>
                </c:pt>
                <c:pt idx="680">
                  <c:v>3.20031</c:v>
                </c:pt>
                <c:pt idx="681">
                  <c:v>2.4842849999999999</c:v>
                </c:pt>
                <c:pt idx="682">
                  <c:v>2.3761199999999998</c:v>
                </c:pt>
                <c:pt idx="683">
                  <c:v>3.4944000000000002</c:v>
                </c:pt>
                <c:pt idx="684">
                  <c:v>4.7518799999999999</c:v>
                </c:pt>
                <c:pt idx="685">
                  <c:v>5.7054899999999993</c:v>
                </c:pt>
                <c:pt idx="686">
                  <c:v>5.0849700000000002</c:v>
                </c:pt>
                <c:pt idx="687">
                  <c:v>4.7511900000000002</c:v>
                </c:pt>
                <c:pt idx="688">
                  <c:v>4.7921999999999993</c:v>
                </c:pt>
                <c:pt idx="689">
                  <c:v>5.9964149999999998</c:v>
                </c:pt>
                <c:pt idx="690">
                  <c:v>5.7953999999999999</c:v>
                </c:pt>
                <c:pt idx="691">
                  <c:v>6.2630999999999997</c:v>
                </c:pt>
                <c:pt idx="692">
                  <c:v>4.9927799999999998</c:v>
                </c:pt>
                <c:pt idx="693">
                  <c:v>5.1220049999999997</c:v>
                </c:pt>
                <c:pt idx="694">
                  <c:v>3.7986149999999999</c:v>
                </c:pt>
                <c:pt idx="695">
                  <c:v>3.4357799999999998</c:v>
                </c:pt>
                <c:pt idx="696">
                  <c:v>3.5300850000000001</c:v>
                </c:pt>
                <c:pt idx="697">
                  <c:v>4.0162500000000003</c:v>
                </c:pt>
                <c:pt idx="698">
                  <c:v>2.6113049999999998</c:v>
                </c:pt>
                <c:pt idx="699">
                  <c:v>3.9336899999999995</c:v>
                </c:pt>
                <c:pt idx="700">
                  <c:v>3.9664799999999998</c:v>
                </c:pt>
                <c:pt idx="701">
                  <c:v>4.7762849999999997</c:v>
                </c:pt>
                <c:pt idx="702">
                  <c:v>3.999555</c:v>
                </c:pt>
                <c:pt idx="703">
                  <c:v>4.8034949999999998</c:v>
                </c:pt>
                <c:pt idx="704">
                  <c:v>3.4916099999999997</c:v>
                </c:pt>
                <c:pt idx="705">
                  <c:v>2.9855399999999999</c:v>
                </c:pt>
                <c:pt idx="706">
                  <c:v>3.7798799999999999</c:v>
                </c:pt>
                <c:pt idx="707">
                  <c:v>5.4547499999999998</c:v>
                </c:pt>
                <c:pt idx="708">
                  <c:v>3.3376200000000003</c:v>
                </c:pt>
                <c:pt idx="709">
                  <c:v>3.6021000000000001</c:v>
                </c:pt>
                <c:pt idx="710">
                  <c:v>4.6776750000000007</c:v>
                </c:pt>
                <c:pt idx="711">
                  <c:v>3.4341299999999997</c:v>
                </c:pt>
                <c:pt idx="712">
                  <c:v>2.2891349999999999</c:v>
                </c:pt>
                <c:pt idx="713">
                  <c:v>4.14297</c:v>
                </c:pt>
                <c:pt idx="714">
                  <c:v>5.3927849999999999</c:v>
                </c:pt>
                <c:pt idx="715">
                  <c:v>5.1314399999999996</c:v>
                </c:pt>
                <c:pt idx="716">
                  <c:v>5.4288150000000002</c:v>
                </c:pt>
                <c:pt idx="717">
                  <c:v>6.4135049999999998</c:v>
                </c:pt>
                <c:pt idx="718">
                  <c:v>4.4767200000000003</c:v>
                </c:pt>
                <c:pt idx="719">
                  <c:v>4.3126800000000003</c:v>
                </c:pt>
                <c:pt idx="720">
                  <c:v>4.8820049999999995</c:v>
                </c:pt>
                <c:pt idx="721">
                  <c:v>3.7607549999999996</c:v>
                </c:pt>
                <c:pt idx="722">
                  <c:v>4.029795</c:v>
                </c:pt>
                <c:pt idx="723">
                  <c:v>4.4613750000000003</c:v>
                </c:pt>
                <c:pt idx="724">
                  <c:v>5.5352250000000005</c:v>
                </c:pt>
                <c:pt idx="725">
                  <c:v>8.7666599999999999</c:v>
                </c:pt>
                <c:pt idx="726">
                  <c:v>6.7006500000000004</c:v>
                </c:pt>
                <c:pt idx="727">
                  <c:v>7.7512950000000007</c:v>
                </c:pt>
                <c:pt idx="728">
                  <c:v>5.4994199999999998</c:v>
                </c:pt>
                <c:pt idx="729">
                  <c:v>2.6830349999999998</c:v>
                </c:pt>
                <c:pt idx="730">
                  <c:v>3.2561249999999999</c:v>
                </c:pt>
                <c:pt idx="731">
                  <c:v>4.1879099999999996</c:v>
                </c:pt>
                <c:pt idx="732">
                  <c:v>6.3901649999999997</c:v>
                </c:pt>
                <c:pt idx="733">
                  <c:v>6.5916899999999998</c:v>
                </c:pt>
                <c:pt idx="734">
                  <c:v>3.7246349999999997</c:v>
                </c:pt>
                <c:pt idx="735">
                  <c:v>2.82552</c:v>
                </c:pt>
                <c:pt idx="736">
                  <c:v>3.5443949999999997</c:v>
                </c:pt>
                <c:pt idx="737">
                  <c:v>2.706915</c:v>
                </c:pt>
                <c:pt idx="738">
                  <c:v>5.1915449999999996</c:v>
                </c:pt>
                <c:pt idx="739">
                  <c:v>5.8440300000000001</c:v>
                </c:pt>
                <c:pt idx="740">
                  <c:v>6.8052899999999994</c:v>
                </c:pt>
                <c:pt idx="741">
                  <c:v>9.4397249999999993</c:v>
                </c:pt>
                <c:pt idx="742">
                  <c:v>7.2970800000000002</c:v>
                </c:pt>
                <c:pt idx="743">
                  <c:v>3.9457949999999995</c:v>
                </c:pt>
                <c:pt idx="744">
                  <c:v>4.0276499999999995</c:v>
                </c:pt>
                <c:pt idx="745">
                  <c:v>4.6317000000000004</c:v>
                </c:pt>
                <c:pt idx="746">
                  <c:v>4.8789750000000005</c:v>
                </c:pt>
                <c:pt idx="747">
                  <c:v>5.3518799999999995</c:v>
                </c:pt>
                <c:pt idx="748">
                  <c:v>3.9121200000000003</c:v>
                </c:pt>
                <c:pt idx="749">
                  <c:v>6.5993249999999994</c:v>
                </c:pt>
                <c:pt idx="750">
                  <c:v>5.80884</c:v>
                </c:pt>
                <c:pt idx="751">
                  <c:v>4.2636900000000004</c:v>
                </c:pt>
                <c:pt idx="752">
                  <c:v>3.9613050000000003</c:v>
                </c:pt>
                <c:pt idx="753">
                  <c:v>4.2017249999999997</c:v>
                </c:pt>
                <c:pt idx="754">
                  <c:v>4.7425199999999998</c:v>
                </c:pt>
                <c:pt idx="755">
                  <c:v>5.1898949999999999</c:v>
                </c:pt>
                <c:pt idx="756">
                  <c:v>6.4384050000000004</c:v>
                </c:pt>
                <c:pt idx="757">
                  <c:v>11.262375</c:v>
                </c:pt>
                <c:pt idx="758">
                  <c:v>6.8131649999999997</c:v>
                </c:pt>
                <c:pt idx="759">
                  <c:v>5.1519150000000007</c:v>
                </c:pt>
                <c:pt idx="760">
                  <c:v>5.86416</c:v>
                </c:pt>
                <c:pt idx="761">
                  <c:v>5.1004199999999997</c:v>
                </c:pt>
                <c:pt idx="762">
                  <c:v>6.4575899999999997</c:v>
                </c:pt>
                <c:pt idx="763">
                  <c:v>5.4835050000000001</c:v>
                </c:pt>
                <c:pt idx="764">
                  <c:v>6.6961349999999999</c:v>
                </c:pt>
                <c:pt idx="765">
                  <c:v>11.455935</c:v>
                </c:pt>
                <c:pt idx="766">
                  <c:v>6.7928250000000006</c:v>
                </c:pt>
                <c:pt idx="767">
                  <c:v>5.4595349999999998</c:v>
                </c:pt>
                <c:pt idx="768">
                  <c:v>5.2392000000000003</c:v>
                </c:pt>
                <c:pt idx="769">
                  <c:v>4.0904550000000004</c:v>
                </c:pt>
                <c:pt idx="770">
                  <c:v>4.7001599999999994</c:v>
                </c:pt>
                <c:pt idx="771">
                  <c:v>4.7138099999999996</c:v>
                </c:pt>
                <c:pt idx="772">
                  <c:v>13.653044999999999</c:v>
                </c:pt>
                <c:pt idx="773">
                  <c:v>24.747615</c:v>
                </c:pt>
                <c:pt idx="774">
                  <c:v>11.71992</c:v>
                </c:pt>
                <c:pt idx="775">
                  <c:v>4.5151199999999996</c:v>
                </c:pt>
                <c:pt idx="776">
                  <c:v>4.9702649999999995</c:v>
                </c:pt>
                <c:pt idx="777">
                  <c:v>5.1252300000000002</c:v>
                </c:pt>
                <c:pt idx="778">
                  <c:v>5.1885449999999995</c:v>
                </c:pt>
                <c:pt idx="779">
                  <c:v>8.8402500000000011</c:v>
                </c:pt>
                <c:pt idx="780">
                  <c:v>9.2727299999999993</c:v>
                </c:pt>
                <c:pt idx="781">
                  <c:v>23.684280000000001</c:v>
                </c:pt>
                <c:pt idx="782">
                  <c:v>14.196719999999999</c:v>
                </c:pt>
                <c:pt idx="783">
                  <c:v>8.1235199999999992</c:v>
                </c:pt>
                <c:pt idx="784">
                  <c:v>7.3727999999999998</c:v>
                </c:pt>
                <c:pt idx="785">
                  <c:v>8.8478850000000016</c:v>
                </c:pt>
                <c:pt idx="786">
                  <c:v>8.1236100000000011</c:v>
                </c:pt>
                <c:pt idx="787">
                  <c:v>12.082125000000001</c:v>
                </c:pt>
                <c:pt idx="788">
                  <c:v>27.626550000000002</c:v>
                </c:pt>
                <c:pt idx="789">
                  <c:v>51.487485</c:v>
                </c:pt>
                <c:pt idx="790">
                  <c:v>29.978069999999999</c:v>
                </c:pt>
                <c:pt idx="791">
                  <c:v>11.86275</c:v>
                </c:pt>
                <c:pt idx="792">
                  <c:v>12.646815</c:v>
                </c:pt>
                <c:pt idx="793">
                  <c:v>13.545090000000002</c:v>
                </c:pt>
                <c:pt idx="794">
                  <c:v>19.018620000000002</c:v>
                </c:pt>
                <c:pt idx="795">
                  <c:v>17.085374999999999</c:v>
                </c:pt>
                <c:pt idx="796">
                  <c:v>35.704875000000001</c:v>
                </c:pt>
                <c:pt idx="797">
                  <c:v>61.414499999999997</c:v>
                </c:pt>
                <c:pt idx="798">
                  <c:v>37.386825000000002</c:v>
                </c:pt>
                <c:pt idx="799">
                  <c:v>17.066355000000001</c:v>
                </c:pt>
                <c:pt idx="800">
                  <c:v>17.712135</c:v>
                </c:pt>
                <c:pt idx="801">
                  <c:v>13.306905</c:v>
                </c:pt>
                <c:pt idx="802">
                  <c:v>14.490480000000002</c:v>
                </c:pt>
                <c:pt idx="803">
                  <c:v>11.802239999999999</c:v>
                </c:pt>
                <c:pt idx="804">
                  <c:v>29.619540000000001</c:v>
                </c:pt>
                <c:pt idx="805">
                  <c:v>51.495825000000004</c:v>
                </c:pt>
                <c:pt idx="806">
                  <c:v>29.718239999999998</c:v>
                </c:pt>
                <c:pt idx="807">
                  <c:v>14.463675</c:v>
                </c:pt>
                <c:pt idx="808">
                  <c:v>9.9064049999999995</c:v>
                </c:pt>
                <c:pt idx="809">
                  <c:v>7.9116300000000006</c:v>
                </c:pt>
                <c:pt idx="810">
                  <c:v>6.0379950000000004</c:v>
                </c:pt>
                <c:pt idx="811">
                  <c:v>6.3025199999999995</c:v>
                </c:pt>
                <c:pt idx="812">
                  <c:v>14.701845</c:v>
                </c:pt>
                <c:pt idx="813">
                  <c:v>24.253170000000004</c:v>
                </c:pt>
                <c:pt idx="814">
                  <c:v>12.496950000000002</c:v>
                </c:pt>
                <c:pt idx="815">
                  <c:v>3.668895</c:v>
                </c:pt>
                <c:pt idx="816">
                  <c:v>3.448455</c:v>
                </c:pt>
                <c:pt idx="817">
                  <c:v>5.4347700000000003</c:v>
                </c:pt>
                <c:pt idx="818">
                  <c:v>7.8033000000000001</c:v>
                </c:pt>
                <c:pt idx="819">
                  <c:v>7.4873250000000002</c:v>
                </c:pt>
                <c:pt idx="820">
                  <c:v>13.780935000000001</c:v>
                </c:pt>
                <c:pt idx="821">
                  <c:v>25.931234999999997</c:v>
                </c:pt>
                <c:pt idx="822">
                  <c:v>14.074860000000001</c:v>
                </c:pt>
                <c:pt idx="823">
                  <c:v>3.7742250000000004</c:v>
                </c:pt>
                <c:pt idx="824">
                  <c:v>5.3497649999999997</c:v>
                </c:pt>
                <c:pt idx="825">
                  <c:v>5.4705750000000002</c:v>
                </c:pt>
                <c:pt idx="826">
                  <c:v>5.3624099999999997</c:v>
                </c:pt>
                <c:pt idx="827">
                  <c:v>4.3379849999999998</c:v>
                </c:pt>
                <c:pt idx="828">
                  <c:v>6.5969850000000001</c:v>
                </c:pt>
                <c:pt idx="829">
                  <c:v>10.911674999999999</c:v>
                </c:pt>
                <c:pt idx="830">
                  <c:v>7.558065</c:v>
                </c:pt>
                <c:pt idx="831">
                  <c:v>4.7414550000000002</c:v>
                </c:pt>
                <c:pt idx="832">
                  <c:v>4.2626100000000005</c:v>
                </c:pt>
                <c:pt idx="833">
                  <c:v>5.5541999999999998</c:v>
                </c:pt>
                <c:pt idx="834">
                  <c:v>3.8261700000000003</c:v>
                </c:pt>
                <c:pt idx="835">
                  <c:v>4.8509250000000002</c:v>
                </c:pt>
                <c:pt idx="836">
                  <c:v>5.2517550000000002</c:v>
                </c:pt>
                <c:pt idx="837">
                  <c:v>8.2127550000000014</c:v>
                </c:pt>
                <c:pt idx="838">
                  <c:v>6.6569699999999994</c:v>
                </c:pt>
                <c:pt idx="839">
                  <c:v>3.4680750000000002</c:v>
                </c:pt>
                <c:pt idx="840">
                  <c:v>3.7399650000000002</c:v>
                </c:pt>
                <c:pt idx="841">
                  <c:v>3.7747950000000001</c:v>
                </c:pt>
                <c:pt idx="842">
                  <c:v>4.4873250000000002</c:v>
                </c:pt>
                <c:pt idx="843">
                  <c:v>7.204695000000001</c:v>
                </c:pt>
                <c:pt idx="844">
                  <c:v>5.8082399999999996</c:v>
                </c:pt>
                <c:pt idx="845">
                  <c:v>4.3091249999999999</c:v>
                </c:pt>
                <c:pt idx="846">
                  <c:v>4.13889</c:v>
                </c:pt>
                <c:pt idx="847">
                  <c:v>3.2743949999999997</c:v>
                </c:pt>
                <c:pt idx="848">
                  <c:v>4.4875050000000005</c:v>
                </c:pt>
                <c:pt idx="849">
                  <c:v>3.9614250000000002</c:v>
                </c:pt>
                <c:pt idx="850">
                  <c:v>2.7060900000000001</c:v>
                </c:pt>
                <c:pt idx="851">
                  <c:v>4.7566500000000005</c:v>
                </c:pt>
                <c:pt idx="852">
                  <c:v>5.7975750000000001</c:v>
                </c:pt>
                <c:pt idx="853">
                  <c:v>7.3226700000000005</c:v>
                </c:pt>
                <c:pt idx="854">
                  <c:v>5.2536449999999997</c:v>
                </c:pt>
                <c:pt idx="855">
                  <c:v>4.5887849999999997</c:v>
                </c:pt>
                <c:pt idx="856">
                  <c:v>5.3397600000000001</c:v>
                </c:pt>
                <c:pt idx="857">
                  <c:v>4.4295899999999993</c:v>
                </c:pt>
                <c:pt idx="858">
                  <c:v>4.05999</c:v>
                </c:pt>
                <c:pt idx="859">
                  <c:v>3.0262949999999997</c:v>
                </c:pt>
                <c:pt idx="860">
                  <c:v>3.878835</c:v>
                </c:pt>
                <c:pt idx="861">
                  <c:v>7.1068950000000006</c:v>
                </c:pt>
                <c:pt idx="862">
                  <c:v>6.3477600000000001</c:v>
                </c:pt>
                <c:pt idx="863">
                  <c:v>5.4139649999999993</c:v>
                </c:pt>
                <c:pt idx="864">
                  <c:v>3.8957699999999997</c:v>
                </c:pt>
                <c:pt idx="865">
                  <c:v>1.879575</c:v>
                </c:pt>
                <c:pt idx="866">
                  <c:v>3.5258849999999997</c:v>
                </c:pt>
                <c:pt idx="867">
                  <c:v>4.187805</c:v>
                </c:pt>
                <c:pt idx="868">
                  <c:v>4.561725</c:v>
                </c:pt>
                <c:pt idx="869">
                  <c:v>6.0643049999999992</c:v>
                </c:pt>
                <c:pt idx="870">
                  <c:v>2.8941750000000002</c:v>
                </c:pt>
                <c:pt idx="871">
                  <c:v>2.14032</c:v>
                </c:pt>
                <c:pt idx="872">
                  <c:v>2.5837050000000001</c:v>
                </c:pt>
                <c:pt idx="873">
                  <c:v>2.9167649999999998</c:v>
                </c:pt>
                <c:pt idx="874">
                  <c:v>3.3749699999999998</c:v>
                </c:pt>
                <c:pt idx="875">
                  <c:v>4.7172900000000002</c:v>
                </c:pt>
                <c:pt idx="876">
                  <c:v>4.6474200000000003</c:v>
                </c:pt>
                <c:pt idx="877">
                  <c:v>6.1618949999999995</c:v>
                </c:pt>
                <c:pt idx="878">
                  <c:v>5.0139300000000002</c:v>
                </c:pt>
                <c:pt idx="879">
                  <c:v>4.4319299999999995</c:v>
                </c:pt>
                <c:pt idx="880">
                  <c:v>3.5824800000000003</c:v>
                </c:pt>
                <c:pt idx="881">
                  <c:v>2.3452500000000001</c:v>
                </c:pt>
                <c:pt idx="882">
                  <c:v>2.96211</c:v>
                </c:pt>
                <c:pt idx="883">
                  <c:v>4.3730099999999998</c:v>
                </c:pt>
                <c:pt idx="884">
                  <c:v>4.43262</c:v>
                </c:pt>
                <c:pt idx="885">
                  <c:v>4.1107950000000004</c:v>
                </c:pt>
                <c:pt idx="886">
                  <c:v>4.1106299999999996</c:v>
                </c:pt>
                <c:pt idx="887">
                  <c:v>5.3806799999999999</c:v>
                </c:pt>
                <c:pt idx="888">
                  <c:v>5.5602299999999998</c:v>
                </c:pt>
                <c:pt idx="889">
                  <c:v>4.7472449999999995</c:v>
                </c:pt>
                <c:pt idx="890">
                  <c:v>3.2974799999999997</c:v>
                </c:pt>
                <c:pt idx="891">
                  <c:v>4.9235699999999998</c:v>
                </c:pt>
                <c:pt idx="892">
                  <c:v>7.1757749999999998</c:v>
                </c:pt>
                <c:pt idx="893">
                  <c:v>6.1223850000000004</c:v>
                </c:pt>
                <c:pt idx="894">
                  <c:v>3.3960149999999998</c:v>
                </c:pt>
                <c:pt idx="895">
                  <c:v>3.6564750000000004</c:v>
                </c:pt>
                <c:pt idx="896">
                  <c:v>3.7098750000000003</c:v>
                </c:pt>
                <c:pt idx="897">
                  <c:v>5.0944950000000002</c:v>
                </c:pt>
                <c:pt idx="898">
                  <c:v>6.03681</c:v>
                </c:pt>
                <c:pt idx="899">
                  <c:v>5.7819149999999997</c:v>
                </c:pt>
                <c:pt idx="900">
                  <c:v>4.9649099999999997</c:v>
                </c:pt>
                <c:pt idx="901">
                  <c:v>3.7454849999999995</c:v>
                </c:pt>
                <c:pt idx="902">
                  <c:v>3.814845</c:v>
                </c:pt>
                <c:pt idx="903">
                  <c:v>3.566535</c:v>
                </c:pt>
                <c:pt idx="904">
                  <c:v>3.3776549999999999</c:v>
                </c:pt>
                <c:pt idx="905">
                  <c:v>3.3387000000000002</c:v>
                </c:pt>
                <c:pt idx="906">
                  <c:v>3.4739100000000001</c:v>
                </c:pt>
                <c:pt idx="907">
                  <c:v>4.8858449999999998</c:v>
                </c:pt>
                <c:pt idx="908">
                  <c:v>5.504715</c:v>
                </c:pt>
                <c:pt idx="909">
                  <c:v>6.6388799999999994</c:v>
                </c:pt>
                <c:pt idx="910">
                  <c:v>4.4509650000000001</c:v>
                </c:pt>
                <c:pt idx="911">
                  <c:v>3.72912</c:v>
                </c:pt>
                <c:pt idx="912">
                  <c:v>3.9678300000000002</c:v>
                </c:pt>
                <c:pt idx="913">
                  <c:v>3.4366650000000005</c:v>
                </c:pt>
                <c:pt idx="914">
                  <c:v>5.9854649999999996</c:v>
                </c:pt>
                <c:pt idx="915">
                  <c:v>4.7924550000000004</c:v>
                </c:pt>
                <c:pt idx="916">
                  <c:v>5.4943800000000005</c:v>
                </c:pt>
                <c:pt idx="917">
                  <c:v>5.4705900000000005</c:v>
                </c:pt>
                <c:pt idx="918">
                  <c:v>4.1942399999999997</c:v>
                </c:pt>
                <c:pt idx="919">
                  <c:v>4.9815149999999999</c:v>
                </c:pt>
                <c:pt idx="920">
                  <c:v>3.5503499999999999</c:v>
                </c:pt>
                <c:pt idx="921">
                  <c:v>3.7658550000000002</c:v>
                </c:pt>
                <c:pt idx="922">
                  <c:v>4.4083349999999992</c:v>
                </c:pt>
                <c:pt idx="923">
                  <c:v>3.8006549999999999</c:v>
                </c:pt>
                <c:pt idx="924">
                  <c:v>4.4973000000000001</c:v>
                </c:pt>
                <c:pt idx="925">
                  <c:v>5.3262749999999999</c:v>
                </c:pt>
                <c:pt idx="926">
                  <c:v>5.7651000000000003</c:v>
                </c:pt>
                <c:pt idx="927">
                  <c:v>4.1004149999999999</c:v>
                </c:pt>
                <c:pt idx="928">
                  <c:v>4.8761999999999999</c:v>
                </c:pt>
                <c:pt idx="929">
                  <c:v>3.30213</c:v>
                </c:pt>
                <c:pt idx="930">
                  <c:v>3.5702550000000004</c:v>
                </c:pt>
                <c:pt idx="931">
                  <c:v>4.5996449999999998</c:v>
                </c:pt>
                <c:pt idx="932">
                  <c:v>2.4853499999999999</c:v>
                </c:pt>
                <c:pt idx="933">
                  <c:v>2.76105</c:v>
                </c:pt>
                <c:pt idx="934">
                  <c:v>3.36219</c:v>
                </c:pt>
                <c:pt idx="935">
                  <c:v>3.8540550000000002</c:v>
                </c:pt>
                <c:pt idx="936">
                  <c:v>5.1149699999999996</c:v>
                </c:pt>
                <c:pt idx="937">
                  <c:v>4.7557799999999997</c:v>
                </c:pt>
                <c:pt idx="938">
                  <c:v>3.7155300000000002</c:v>
                </c:pt>
                <c:pt idx="939">
                  <c:v>3.4784550000000003</c:v>
                </c:pt>
                <c:pt idx="940">
                  <c:v>5.7226499999999998</c:v>
                </c:pt>
                <c:pt idx="941">
                  <c:v>5.7796500000000002</c:v>
                </c:pt>
                <c:pt idx="942">
                  <c:v>6.0253199999999989</c:v>
                </c:pt>
                <c:pt idx="943">
                  <c:v>7.0703700000000005</c:v>
                </c:pt>
                <c:pt idx="944">
                  <c:v>5.6657999999999999</c:v>
                </c:pt>
                <c:pt idx="945">
                  <c:v>4.0227749999999993</c:v>
                </c:pt>
                <c:pt idx="946">
                  <c:v>5.1302700000000003</c:v>
                </c:pt>
                <c:pt idx="947">
                  <c:v>6.5396699999999992</c:v>
                </c:pt>
                <c:pt idx="948">
                  <c:v>5.3564400000000001</c:v>
                </c:pt>
                <c:pt idx="949">
                  <c:v>4.0562849999999999</c:v>
                </c:pt>
                <c:pt idx="950">
                  <c:v>6.0384449999999994</c:v>
                </c:pt>
                <c:pt idx="951">
                  <c:v>4.5170700000000004</c:v>
                </c:pt>
                <c:pt idx="952">
                  <c:v>3.2046900000000003</c:v>
                </c:pt>
                <c:pt idx="953">
                  <c:v>4.2470550000000005</c:v>
                </c:pt>
                <c:pt idx="954">
                  <c:v>2.1772499999999999</c:v>
                </c:pt>
                <c:pt idx="955">
                  <c:v>3.6470400000000005</c:v>
                </c:pt>
                <c:pt idx="956">
                  <c:v>26.387475000000002</c:v>
                </c:pt>
                <c:pt idx="957">
                  <c:v>42.954419999999999</c:v>
                </c:pt>
                <c:pt idx="958">
                  <c:v>17.000579999999999</c:v>
                </c:pt>
                <c:pt idx="959">
                  <c:v>2.66736</c:v>
                </c:pt>
                <c:pt idx="960">
                  <c:v>2.5668449999999998</c:v>
                </c:pt>
                <c:pt idx="961">
                  <c:v>3.4820100000000003</c:v>
                </c:pt>
                <c:pt idx="962">
                  <c:v>4.0750650000000004</c:v>
                </c:pt>
                <c:pt idx="963">
                  <c:v>2.8585500000000001</c:v>
                </c:pt>
                <c:pt idx="964">
                  <c:v>3.9773249999999996</c:v>
                </c:pt>
                <c:pt idx="965">
                  <c:v>4.4318100000000005</c:v>
                </c:pt>
                <c:pt idx="966">
                  <c:v>2.9497650000000002</c:v>
                </c:pt>
                <c:pt idx="967">
                  <c:v>4.1718449999999994</c:v>
                </c:pt>
                <c:pt idx="968">
                  <c:v>5.0184299999999995</c:v>
                </c:pt>
                <c:pt idx="969">
                  <c:v>3.5210849999999998</c:v>
                </c:pt>
                <c:pt idx="970">
                  <c:v>3.1660049999999997</c:v>
                </c:pt>
                <c:pt idx="971">
                  <c:v>4.1569950000000002</c:v>
                </c:pt>
                <c:pt idx="972">
                  <c:v>3.9622950000000001</c:v>
                </c:pt>
                <c:pt idx="973">
                  <c:v>2.9509799999999999</c:v>
                </c:pt>
                <c:pt idx="974">
                  <c:v>4.2980549999999997</c:v>
                </c:pt>
                <c:pt idx="975">
                  <c:v>5.5567650000000004</c:v>
                </c:pt>
                <c:pt idx="976">
                  <c:v>5.8466249999999995</c:v>
                </c:pt>
                <c:pt idx="977">
                  <c:v>4.1266049999999996</c:v>
                </c:pt>
                <c:pt idx="978">
                  <c:v>4.6525799999999995</c:v>
                </c:pt>
                <c:pt idx="979">
                  <c:v>4.7231550000000002</c:v>
                </c:pt>
                <c:pt idx="980">
                  <c:v>4.6106850000000001</c:v>
                </c:pt>
                <c:pt idx="981">
                  <c:v>5.4141750000000002</c:v>
                </c:pt>
                <c:pt idx="982">
                  <c:v>4.7800050000000001</c:v>
                </c:pt>
                <c:pt idx="983">
                  <c:v>4.2384000000000004</c:v>
                </c:pt>
                <c:pt idx="984">
                  <c:v>4.0304700000000002</c:v>
                </c:pt>
                <c:pt idx="985">
                  <c:v>5.5600350000000001</c:v>
                </c:pt>
                <c:pt idx="986">
                  <c:v>4.51065</c:v>
                </c:pt>
                <c:pt idx="987">
                  <c:v>3.1899150000000001</c:v>
                </c:pt>
                <c:pt idx="988">
                  <c:v>3.230925</c:v>
                </c:pt>
                <c:pt idx="989">
                  <c:v>4.5404999999999998</c:v>
                </c:pt>
                <c:pt idx="990">
                  <c:v>4.5985500000000004</c:v>
                </c:pt>
                <c:pt idx="991">
                  <c:v>3.77868</c:v>
                </c:pt>
                <c:pt idx="992">
                  <c:v>3.84795</c:v>
                </c:pt>
                <c:pt idx="993">
                  <c:v>4.7550749999999997</c:v>
                </c:pt>
                <c:pt idx="994">
                  <c:v>5.2067699999999997</c:v>
                </c:pt>
                <c:pt idx="995">
                  <c:v>5.2950299999999997</c:v>
                </c:pt>
                <c:pt idx="996">
                  <c:v>6.3093900000000005</c:v>
                </c:pt>
                <c:pt idx="997">
                  <c:v>5.79657</c:v>
                </c:pt>
                <c:pt idx="998">
                  <c:v>4.36449</c:v>
                </c:pt>
                <c:pt idx="999">
                  <c:v>3.2123249999999999</c:v>
                </c:pt>
                <c:pt idx="1000">
                  <c:v>3.6377999999999995</c:v>
                </c:pt>
                <c:pt idx="1001">
                  <c:v>4.5142949999999997</c:v>
                </c:pt>
                <c:pt idx="1002">
                  <c:v>5.3467950000000002</c:v>
                </c:pt>
                <c:pt idx="1003">
                  <c:v>6.2807100000000009</c:v>
                </c:pt>
                <c:pt idx="1004">
                  <c:v>5.5778550000000005</c:v>
                </c:pt>
                <c:pt idx="1005">
                  <c:v>4.1486850000000004</c:v>
                </c:pt>
                <c:pt idx="1006">
                  <c:v>3.4523250000000001</c:v>
                </c:pt>
                <c:pt idx="1007">
                  <c:v>3.799515</c:v>
                </c:pt>
                <c:pt idx="1008">
                  <c:v>4.4275950000000002</c:v>
                </c:pt>
                <c:pt idx="1009">
                  <c:v>4.8419400000000001</c:v>
                </c:pt>
                <c:pt idx="1010">
                  <c:v>4.1179199999999998</c:v>
                </c:pt>
                <c:pt idx="1011">
                  <c:v>3.603135</c:v>
                </c:pt>
                <c:pt idx="1012">
                  <c:v>3.0017849999999999</c:v>
                </c:pt>
                <c:pt idx="1013">
                  <c:v>3.5667599999999999</c:v>
                </c:pt>
                <c:pt idx="1014">
                  <c:v>3.8011049999999997</c:v>
                </c:pt>
                <c:pt idx="1015">
                  <c:v>3.1321649999999996</c:v>
                </c:pt>
                <c:pt idx="1016">
                  <c:v>4.5767550000000004</c:v>
                </c:pt>
                <c:pt idx="1017">
                  <c:v>4.2927900000000001</c:v>
                </c:pt>
                <c:pt idx="1018">
                  <c:v>3.3573149999999998</c:v>
                </c:pt>
                <c:pt idx="1019">
                  <c:v>4.1998049999999996</c:v>
                </c:pt>
                <c:pt idx="1020">
                  <c:v>4.2316050000000001</c:v>
                </c:pt>
                <c:pt idx="1021">
                  <c:v>3.623685</c:v>
                </c:pt>
                <c:pt idx="1022">
                  <c:v>3.4553700000000003</c:v>
                </c:pt>
                <c:pt idx="1023">
                  <c:v>3.4558049999999998</c:v>
                </c:pt>
                <c:pt idx="1024">
                  <c:v>4.1371799999999999</c:v>
                </c:pt>
                <c:pt idx="1025">
                  <c:v>4.6508400000000005</c:v>
                </c:pt>
                <c:pt idx="1026">
                  <c:v>4.3105799999999999</c:v>
                </c:pt>
                <c:pt idx="1027">
                  <c:v>4.4174850000000001</c:v>
                </c:pt>
                <c:pt idx="1028">
                  <c:v>2.6274299999999999</c:v>
                </c:pt>
                <c:pt idx="1029">
                  <c:v>6.2477700000000009</c:v>
                </c:pt>
                <c:pt idx="1030">
                  <c:v>6.2588399999999993</c:v>
                </c:pt>
                <c:pt idx="1031">
                  <c:v>3.5520750000000003</c:v>
                </c:pt>
                <c:pt idx="1032">
                  <c:v>3.5145599999999995</c:v>
                </c:pt>
                <c:pt idx="1033">
                  <c:v>4.3738649999999994</c:v>
                </c:pt>
                <c:pt idx="1034">
                  <c:v>4.4043899999999994</c:v>
                </c:pt>
                <c:pt idx="1035">
                  <c:v>3.5340150000000001</c:v>
                </c:pt>
                <c:pt idx="1036">
                  <c:v>4.6967850000000002</c:v>
                </c:pt>
                <c:pt idx="1037">
                  <c:v>4.6399949999999999</c:v>
                </c:pt>
                <c:pt idx="1038">
                  <c:v>3.5160899999999997</c:v>
                </c:pt>
                <c:pt idx="1039">
                  <c:v>2.752875</c:v>
                </c:pt>
                <c:pt idx="1040">
                  <c:v>3.3814200000000003</c:v>
                </c:pt>
                <c:pt idx="1041">
                  <c:v>4.1578350000000004</c:v>
                </c:pt>
                <c:pt idx="1042">
                  <c:v>3.6285449999999999</c:v>
                </c:pt>
                <c:pt idx="1043">
                  <c:v>4.1099700000000006</c:v>
                </c:pt>
                <c:pt idx="1044">
                  <c:v>4.7972999999999999</c:v>
                </c:pt>
                <c:pt idx="1045">
                  <c:v>4.4372249999999998</c:v>
                </c:pt>
                <c:pt idx="1046">
                  <c:v>4.6281150000000002</c:v>
                </c:pt>
                <c:pt idx="1047">
                  <c:v>5.1331349999999993</c:v>
                </c:pt>
                <c:pt idx="1048">
                  <c:v>4.1435550000000001</c:v>
                </c:pt>
                <c:pt idx="1049">
                  <c:v>4.7426699999999995</c:v>
                </c:pt>
                <c:pt idx="1050">
                  <c:v>4.90869</c:v>
                </c:pt>
                <c:pt idx="1051">
                  <c:v>3.7566450000000002</c:v>
                </c:pt>
                <c:pt idx="1052">
                  <c:v>2.52807</c:v>
                </c:pt>
                <c:pt idx="1053">
                  <c:v>3.5192399999999999</c:v>
                </c:pt>
                <c:pt idx="1054">
                  <c:v>4.0145999999999997</c:v>
                </c:pt>
                <c:pt idx="1055">
                  <c:v>2.9197950000000001</c:v>
                </c:pt>
                <c:pt idx="1056">
                  <c:v>2.7068250000000003</c:v>
                </c:pt>
                <c:pt idx="1057">
                  <c:v>2.2202999999999999</c:v>
                </c:pt>
                <c:pt idx="1058">
                  <c:v>4.0485449999999998</c:v>
                </c:pt>
                <c:pt idx="1059">
                  <c:v>4.4109449999999999</c:v>
                </c:pt>
                <c:pt idx="1060">
                  <c:v>3.9660000000000002</c:v>
                </c:pt>
                <c:pt idx="1061">
                  <c:v>2.60751</c:v>
                </c:pt>
                <c:pt idx="1062">
                  <c:v>3.7594500000000002</c:v>
                </c:pt>
                <c:pt idx="1063">
                  <c:v>4.4724599999999999</c:v>
                </c:pt>
                <c:pt idx="1064">
                  <c:v>3.7774349999999997</c:v>
                </c:pt>
                <c:pt idx="1065">
                  <c:v>2.8986900000000002</c:v>
                </c:pt>
                <c:pt idx="1066">
                  <c:v>3.5599499999999997</c:v>
                </c:pt>
                <c:pt idx="1067">
                  <c:v>4.95444</c:v>
                </c:pt>
                <c:pt idx="1068">
                  <c:v>4.8869249999999997</c:v>
                </c:pt>
                <c:pt idx="1069">
                  <c:v>3.7074599999999998</c:v>
                </c:pt>
                <c:pt idx="1070">
                  <c:v>3.6534749999999998</c:v>
                </c:pt>
                <c:pt idx="1071">
                  <c:v>3.0349649999999997</c:v>
                </c:pt>
                <c:pt idx="1072">
                  <c:v>4.1338650000000001</c:v>
                </c:pt>
                <c:pt idx="1073">
                  <c:v>3.5613300000000003</c:v>
                </c:pt>
                <c:pt idx="1074">
                  <c:v>3.505185</c:v>
                </c:pt>
                <c:pt idx="1075">
                  <c:v>4.4903700000000004</c:v>
                </c:pt>
                <c:pt idx="1076">
                  <c:v>5.5544399999999996</c:v>
                </c:pt>
                <c:pt idx="1077">
                  <c:v>3.6729600000000002</c:v>
                </c:pt>
                <c:pt idx="1078">
                  <c:v>4.6091699999999998</c:v>
                </c:pt>
                <c:pt idx="1079">
                  <c:v>3.2282549999999999</c:v>
                </c:pt>
                <c:pt idx="1080">
                  <c:v>4.6959600000000004</c:v>
                </c:pt>
                <c:pt idx="1081">
                  <c:v>5.62791</c:v>
                </c:pt>
                <c:pt idx="1082">
                  <c:v>3.6375900000000003</c:v>
                </c:pt>
                <c:pt idx="1083">
                  <c:v>4.6247550000000004</c:v>
                </c:pt>
                <c:pt idx="1084">
                  <c:v>4.8644099999999995</c:v>
                </c:pt>
                <c:pt idx="1085">
                  <c:v>4.58202</c:v>
                </c:pt>
                <c:pt idx="1086">
                  <c:v>4.0058249999999997</c:v>
                </c:pt>
                <c:pt idx="1087">
                  <c:v>3.5833650000000001</c:v>
                </c:pt>
                <c:pt idx="1088">
                  <c:v>3.6208199999999997</c:v>
                </c:pt>
                <c:pt idx="1089">
                  <c:v>3.6942599999999999</c:v>
                </c:pt>
                <c:pt idx="1090">
                  <c:v>5.3636999999999997</c:v>
                </c:pt>
                <c:pt idx="1091">
                  <c:v>4.4050799999999999</c:v>
                </c:pt>
                <c:pt idx="1092">
                  <c:v>4.7838449999999995</c:v>
                </c:pt>
                <c:pt idx="1093">
                  <c:v>4.0906500000000001</c:v>
                </c:pt>
                <c:pt idx="1094">
                  <c:v>2.8809300000000002</c:v>
                </c:pt>
                <c:pt idx="1095">
                  <c:v>2.3430149999999998</c:v>
                </c:pt>
                <c:pt idx="1096">
                  <c:v>3.9583349999999999</c:v>
                </c:pt>
                <c:pt idx="1097">
                  <c:v>4.5411300000000008</c:v>
                </c:pt>
                <c:pt idx="1098">
                  <c:v>4.5266400000000004</c:v>
                </c:pt>
                <c:pt idx="1099">
                  <c:v>4.7576700000000001</c:v>
                </c:pt>
                <c:pt idx="1100">
                  <c:v>5.1113850000000003</c:v>
                </c:pt>
                <c:pt idx="1101">
                  <c:v>5.5149900000000001</c:v>
                </c:pt>
                <c:pt idx="1102">
                  <c:v>4.2373050000000001</c:v>
                </c:pt>
                <c:pt idx="1103">
                  <c:v>3.7154400000000001</c:v>
                </c:pt>
                <c:pt idx="1104">
                  <c:v>4.0107749999999998</c:v>
                </c:pt>
                <c:pt idx="1105">
                  <c:v>4.1097299999999999</c:v>
                </c:pt>
                <c:pt idx="1106">
                  <c:v>3.41526</c:v>
                </c:pt>
                <c:pt idx="1107">
                  <c:v>4.0280100000000001</c:v>
                </c:pt>
                <c:pt idx="1108">
                  <c:v>4.3174950000000001</c:v>
                </c:pt>
                <c:pt idx="1109">
                  <c:v>3.8757449999999998</c:v>
                </c:pt>
                <c:pt idx="1110">
                  <c:v>3.680625</c:v>
                </c:pt>
                <c:pt idx="1111">
                  <c:v>4.705095</c:v>
                </c:pt>
                <c:pt idx="1112">
                  <c:v>6.2485800000000005</c:v>
                </c:pt>
                <c:pt idx="1113">
                  <c:v>5.1931950000000002</c:v>
                </c:pt>
                <c:pt idx="1114">
                  <c:v>3.9114599999999999</c:v>
                </c:pt>
                <c:pt idx="1115">
                  <c:v>3.2974199999999998</c:v>
                </c:pt>
                <c:pt idx="1116">
                  <c:v>4.4268900000000002</c:v>
                </c:pt>
                <c:pt idx="1117">
                  <c:v>3.3380549999999998</c:v>
                </c:pt>
                <c:pt idx="1118">
                  <c:v>4.1456549999999996</c:v>
                </c:pt>
                <c:pt idx="1119">
                  <c:v>4.8199499999999995</c:v>
                </c:pt>
                <c:pt idx="1120">
                  <c:v>3.664695</c:v>
                </c:pt>
                <c:pt idx="1121">
                  <c:v>4.4131049999999998</c:v>
                </c:pt>
                <c:pt idx="1122">
                  <c:v>3.4575299999999998</c:v>
                </c:pt>
                <c:pt idx="1123">
                  <c:v>4.1470199999999995</c:v>
                </c:pt>
                <c:pt idx="1124">
                  <c:v>4.8351299999999995</c:v>
                </c:pt>
                <c:pt idx="1125">
                  <c:v>5.1585599999999996</c:v>
                </c:pt>
                <c:pt idx="1126">
                  <c:v>3.3798000000000004</c:v>
                </c:pt>
                <c:pt idx="1127">
                  <c:v>4.2755999999999998</c:v>
                </c:pt>
                <c:pt idx="1128">
                  <c:v>4.8505200000000004</c:v>
                </c:pt>
                <c:pt idx="1129">
                  <c:v>3.1539900000000003</c:v>
                </c:pt>
                <c:pt idx="1130">
                  <c:v>3.8106</c:v>
                </c:pt>
                <c:pt idx="1131">
                  <c:v>2.8403999999999998</c:v>
                </c:pt>
                <c:pt idx="1132">
                  <c:v>3.9670499999999995</c:v>
                </c:pt>
                <c:pt idx="1133">
                  <c:v>4.9070400000000003</c:v>
                </c:pt>
                <c:pt idx="1134">
                  <c:v>4.9070549999999997</c:v>
                </c:pt>
                <c:pt idx="1135">
                  <c:v>4.4771400000000003</c:v>
                </c:pt>
                <c:pt idx="1136">
                  <c:v>2.6451899999999999</c:v>
                </c:pt>
                <c:pt idx="1137">
                  <c:v>4.2625500000000001</c:v>
                </c:pt>
                <c:pt idx="1138">
                  <c:v>3.4414350000000002</c:v>
                </c:pt>
                <c:pt idx="1139">
                  <c:v>2.8654350000000002</c:v>
                </c:pt>
                <c:pt idx="1140">
                  <c:v>2.3777999999999997</c:v>
                </c:pt>
                <c:pt idx="1141">
                  <c:v>3.0699149999999999</c:v>
                </c:pt>
                <c:pt idx="1142">
                  <c:v>4.4489850000000004</c:v>
                </c:pt>
                <c:pt idx="1143">
                  <c:v>3.0701399999999999</c:v>
                </c:pt>
                <c:pt idx="1144">
                  <c:v>2.202</c:v>
                </c:pt>
                <c:pt idx="1145">
                  <c:v>3.0924450000000001</c:v>
                </c:pt>
                <c:pt idx="1146">
                  <c:v>3.8145299999999995</c:v>
                </c:pt>
                <c:pt idx="1147">
                  <c:v>3.262365</c:v>
                </c:pt>
                <c:pt idx="1148">
                  <c:v>3.6151050000000002</c:v>
                </c:pt>
                <c:pt idx="1149">
                  <c:v>4.1854949999999995</c:v>
                </c:pt>
                <c:pt idx="1150">
                  <c:v>5.1526050000000003</c:v>
                </c:pt>
                <c:pt idx="1151">
                  <c:v>4.3127549999999992</c:v>
                </c:pt>
                <c:pt idx="1152">
                  <c:v>4.1214300000000001</c:v>
                </c:pt>
                <c:pt idx="1153">
                  <c:v>5.1534599999999999</c:v>
                </c:pt>
                <c:pt idx="1154">
                  <c:v>4.1219549999999998</c:v>
                </c:pt>
                <c:pt idx="1155">
                  <c:v>2.8679250000000001</c:v>
                </c:pt>
                <c:pt idx="1156">
                  <c:v>4.4220300000000003</c:v>
                </c:pt>
                <c:pt idx="1157">
                  <c:v>4.6015050000000004</c:v>
                </c:pt>
                <c:pt idx="1158">
                  <c:v>3.542055</c:v>
                </c:pt>
                <c:pt idx="1159">
                  <c:v>4.0734300000000001</c:v>
                </c:pt>
                <c:pt idx="1160">
                  <c:v>3.464985</c:v>
                </c:pt>
                <c:pt idx="1161">
                  <c:v>5.37357</c:v>
                </c:pt>
                <c:pt idx="1162">
                  <c:v>5.7146549999999996</c:v>
                </c:pt>
                <c:pt idx="1163">
                  <c:v>6.1364550000000007</c:v>
                </c:pt>
                <c:pt idx="1164">
                  <c:v>3.9054000000000002</c:v>
                </c:pt>
                <c:pt idx="1165">
                  <c:v>3.8709450000000003</c:v>
                </c:pt>
                <c:pt idx="1166">
                  <c:v>4.9018350000000002</c:v>
                </c:pt>
                <c:pt idx="1167">
                  <c:v>4.9023300000000001</c:v>
                </c:pt>
                <c:pt idx="1168">
                  <c:v>5.5241849999999992</c:v>
                </c:pt>
                <c:pt idx="1169">
                  <c:v>4.1086349999999996</c:v>
                </c:pt>
                <c:pt idx="1170">
                  <c:v>3.2459249999999997</c:v>
                </c:pt>
                <c:pt idx="1171">
                  <c:v>3.5250599999999999</c:v>
                </c:pt>
                <c:pt idx="1172">
                  <c:v>3.3282150000000001</c:v>
                </c:pt>
                <c:pt idx="1173">
                  <c:v>5.5498500000000002</c:v>
                </c:pt>
                <c:pt idx="1174">
                  <c:v>4.1258999999999997</c:v>
                </c:pt>
                <c:pt idx="1175">
                  <c:v>2.520105</c:v>
                </c:pt>
                <c:pt idx="1176">
                  <c:v>4.20777</c:v>
                </c:pt>
                <c:pt idx="1177">
                  <c:v>2.7999749999999999</c:v>
                </c:pt>
                <c:pt idx="1178">
                  <c:v>3.9767850000000005</c:v>
                </c:pt>
                <c:pt idx="1179">
                  <c:v>3.7132200000000002</c:v>
                </c:pt>
                <c:pt idx="1180">
                  <c:v>3.3091799999999996</c:v>
                </c:pt>
                <c:pt idx="1181">
                  <c:v>3.3498000000000001</c:v>
                </c:pt>
                <c:pt idx="1182">
                  <c:v>4.3198949999999998</c:v>
                </c:pt>
                <c:pt idx="1183">
                  <c:v>6.5678400000000003</c:v>
                </c:pt>
                <c:pt idx="1184">
                  <c:v>6.3165899999999997</c:v>
                </c:pt>
                <c:pt idx="1185">
                  <c:v>4.4587500000000002</c:v>
                </c:pt>
                <c:pt idx="1186">
                  <c:v>4.1286900000000006</c:v>
                </c:pt>
                <c:pt idx="1187">
                  <c:v>3.995565</c:v>
                </c:pt>
                <c:pt idx="1188">
                  <c:v>3.8579850000000002</c:v>
                </c:pt>
                <c:pt idx="1189">
                  <c:v>3.4897200000000002</c:v>
                </c:pt>
                <c:pt idx="1190">
                  <c:v>4.0963200000000004</c:v>
                </c:pt>
                <c:pt idx="1191">
                  <c:v>3.6232949999999997</c:v>
                </c:pt>
                <c:pt idx="1192">
                  <c:v>3.6786300000000001</c:v>
                </c:pt>
                <c:pt idx="1193">
                  <c:v>3.8936700000000002</c:v>
                </c:pt>
                <c:pt idx="1194">
                  <c:v>5.1376650000000001</c:v>
                </c:pt>
                <c:pt idx="1195">
                  <c:v>4.1629799999999992</c:v>
                </c:pt>
                <c:pt idx="1196">
                  <c:v>5.2424249999999999</c:v>
                </c:pt>
                <c:pt idx="1197">
                  <c:v>4.7974949999999996</c:v>
                </c:pt>
                <c:pt idx="1198">
                  <c:v>3.7166399999999999</c:v>
                </c:pt>
                <c:pt idx="1199">
                  <c:v>3.2708250000000003</c:v>
                </c:pt>
                <c:pt idx="1200">
                  <c:v>3.352725</c:v>
                </c:pt>
                <c:pt idx="1201">
                  <c:v>3.9122250000000003</c:v>
                </c:pt>
                <c:pt idx="1202">
                  <c:v>4.9650599999999994</c:v>
                </c:pt>
                <c:pt idx="1203">
                  <c:v>4.5375449999999997</c:v>
                </c:pt>
                <c:pt idx="1204">
                  <c:v>3.7716449999999999</c:v>
                </c:pt>
                <c:pt idx="1205">
                  <c:v>3.2718449999999999</c:v>
                </c:pt>
                <c:pt idx="1206">
                  <c:v>3.0129600000000005</c:v>
                </c:pt>
                <c:pt idx="1207">
                  <c:v>4.7141999999999999</c:v>
                </c:pt>
                <c:pt idx="1208">
                  <c:v>4.5688199999999997</c:v>
                </c:pt>
                <c:pt idx="1209">
                  <c:v>3.9651900000000002</c:v>
                </c:pt>
                <c:pt idx="1210">
                  <c:v>5.373075</c:v>
                </c:pt>
                <c:pt idx="1211">
                  <c:v>4.7006100000000002</c:v>
                </c:pt>
                <c:pt idx="1212">
                  <c:v>5.8218750000000004</c:v>
                </c:pt>
                <c:pt idx="1213">
                  <c:v>5.3610600000000002</c:v>
                </c:pt>
                <c:pt idx="1214">
                  <c:v>4.70106</c:v>
                </c:pt>
                <c:pt idx="1215">
                  <c:v>3.5125799999999998</c:v>
                </c:pt>
                <c:pt idx="1216">
                  <c:v>3.6824399999999997</c:v>
                </c:pt>
                <c:pt idx="1217">
                  <c:v>5.6815199999999999</c:v>
                </c:pt>
                <c:pt idx="1218">
                  <c:v>4.3730250000000002</c:v>
                </c:pt>
                <c:pt idx="1219">
                  <c:v>4.3419150000000002</c:v>
                </c:pt>
                <c:pt idx="1220">
                  <c:v>4.9000050000000002</c:v>
                </c:pt>
                <c:pt idx="1221">
                  <c:v>4.8020100000000001</c:v>
                </c:pt>
                <c:pt idx="1222">
                  <c:v>4.6005000000000003</c:v>
                </c:pt>
                <c:pt idx="1223">
                  <c:v>4.9145249999999994</c:v>
                </c:pt>
                <c:pt idx="1224">
                  <c:v>4.3583099999999995</c:v>
                </c:pt>
                <c:pt idx="1225">
                  <c:v>3.7565550000000005</c:v>
                </c:pt>
                <c:pt idx="1226">
                  <c:v>4.2323699999999995</c:v>
                </c:pt>
                <c:pt idx="1227">
                  <c:v>5.7191700000000001</c:v>
                </c:pt>
                <c:pt idx="1228">
                  <c:v>4.6595849999999999</c:v>
                </c:pt>
                <c:pt idx="1229">
                  <c:v>3.7748550000000005</c:v>
                </c:pt>
                <c:pt idx="1230">
                  <c:v>3.5143649999999997</c:v>
                </c:pt>
                <c:pt idx="1231">
                  <c:v>4.7037449999999996</c:v>
                </c:pt>
                <c:pt idx="1232">
                  <c:v>3.1262850000000002</c:v>
                </c:pt>
                <c:pt idx="1233">
                  <c:v>4.5124649999999997</c:v>
                </c:pt>
                <c:pt idx="1234">
                  <c:v>5.1187649999999998</c:v>
                </c:pt>
                <c:pt idx="1235">
                  <c:v>5.6963399999999993</c:v>
                </c:pt>
                <c:pt idx="1236">
                  <c:v>5.9529300000000003</c:v>
                </c:pt>
                <c:pt idx="1237">
                  <c:v>4.7476649999999996</c:v>
                </c:pt>
                <c:pt idx="1238">
                  <c:v>4.5432300000000003</c:v>
                </c:pt>
                <c:pt idx="1239">
                  <c:v>4.8330299999999999</c:v>
                </c:pt>
                <c:pt idx="1240">
                  <c:v>3.7942200000000001</c:v>
                </c:pt>
                <c:pt idx="1241">
                  <c:v>2.708205</c:v>
                </c:pt>
                <c:pt idx="1242">
                  <c:v>4.2021899999999999</c:v>
                </c:pt>
                <c:pt idx="1243">
                  <c:v>4.4074499999999999</c:v>
                </c:pt>
                <c:pt idx="1244">
                  <c:v>5.3024249999999995</c:v>
                </c:pt>
                <c:pt idx="1245">
                  <c:v>4.67652</c:v>
                </c:pt>
                <c:pt idx="1246">
                  <c:v>4.7345100000000002</c:v>
                </c:pt>
                <c:pt idx="1247">
                  <c:v>3.8659350000000003</c:v>
                </c:pt>
                <c:pt idx="1248">
                  <c:v>4.2185999999999995</c:v>
                </c:pt>
                <c:pt idx="1249">
                  <c:v>3.7044449999999998</c:v>
                </c:pt>
                <c:pt idx="1250">
                  <c:v>4.7495099999999999</c:v>
                </c:pt>
                <c:pt idx="1251">
                  <c:v>4.4080200000000005</c:v>
                </c:pt>
                <c:pt idx="1252">
                  <c:v>3.1712400000000001</c:v>
                </c:pt>
                <c:pt idx="1253">
                  <c:v>2.4728849999999998</c:v>
                </c:pt>
                <c:pt idx="1254">
                  <c:v>4.6335749999999996</c:v>
                </c:pt>
                <c:pt idx="1255">
                  <c:v>4.9735800000000001</c:v>
                </c:pt>
                <c:pt idx="1256">
                  <c:v>3.3788399999999998</c:v>
                </c:pt>
                <c:pt idx="1257">
                  <c:v>4.0719899999999996</c:v>
                </c:pt>
                <c:pt idx="1258">
                  <c:v>2.9493</c:v>
                </c:pt>
                <c:pt idx="1259">
                  <c:v>3.6495899999999999</c:v>
                </c:pt>
                <c:pt idx="1260">
                  <c:v>3.3989849999999997</c:v>
                </c:pt>
                <c:pt idx="1261">
                  <c:v>5.5179450000000001</c:v>
                </c:pt>
                <c:pt idx="1262">
                  <c:v>4.634385</c:v>
                </c:pt>
                <c:pt idx="1263">
                  <c:v>4.1223000000000001</c:v>
                </c:pt>
                <c:pt idx="1264">
                  <c:v>3.5554349999999997</c:v>
                </c:pt>
                <c:pt idx="1265">
                  <c:v>3.9710850000000004</c:v>
                </c:pt>
                <c:pt idx="1266">
                  <c:v>4.9880700000000004</c:v>
                </c:pt>
                <c:pt idx="1267">
                  <c:v>5.3303849999999997</c:v>
                </c:pt>
                <c:pt idx="1268">
                  <c:v>3.4195500000000001</c:v>
                </c:pt>
                <c:pt idx="1269">
                  <c:v>1.7683649999999997</c:v>
                </c:pt>
                <c:pt idx="1270">
                  <c:v>4.7363400000000002</c:v>
                </c:pt>
                <c:pt idx="1271">
                  <c:v>6.0473400000000002</c:v>
                </c:pt>
                <c:pt idx="1272">
                  <c:v>3.9021300000000001</c:v>
                </c:pt>
                <c:pt idx="1273">
                  <c:v>3.9544950000000001</c:v>
                </c:pt>
                <c:pt idx="1274">
                  <c:v>4.8221699999999998</c:v>
                </c:pt>
                <c:pt idx="1275">
                  <c:v>4.0053900000000002</c:v>
                </c:pt>
                <c:pt idx="1276">
                  <c:v>3.4981650000000002</c:v>
                </c:pt>
                <c:pt idx="1277">
                  <c:v>4.4859900000000001</c:v>
                </c:pt>
                <c:pt idx="1278">
                  <c:v>5.7719849999999999</c:v>
                </c:pt>
                <c:pt idx="1279">
                  <c:v>5.9570850000000002</c:v>
                </c:pt>
                <c:pt idx="1280">
                  <c:v>3.3188399999999998</c:v>
                </c:pt>
                <c:pt idx="1281">
                  <c:v>4.3634249999999994</c:v>
                </c:pt>
                <c:pt idx="1282">
                  <c:v>4.5313650000000001</c:v>
                </c:pt>
                <c:pt idx="1283">
                  <c:v>5.9572649999999996</c:v>
                </c:pt>
                <c:pt idx="1284">
                  <c:v>7.12209</c:v>
                </c:pt>
                <c:pt idx="1285">
                  <c:v>5.991555</c:v>
                </c:pt>
                <c:pt idx="1286">
                  <c:v>3.4787699999999999</c:v>
                </c:pt>
                <c:pt idx="1287">
                  <c:v>3.6130199999999997</c:v>
                </c:pt>
                <c:pt idx="1288">
                  <c:v>3.2150249999999998</c:v>
                </c:pt>
                <c:pt idx="1289">
                  <c:v>3.8146199999999997</c:v>
                </c:pt>
                <c:pt idx="1290">
                  <c:v>3.0631949999999994</c:v>
                </c:pt>
                <c:pt idx="1291">
                  <c:v>3.5371050000000004</c:v>
                </c:pt>
                <c:pt idx="1292">
                  <c:v>3.9889650000000003</c:v>
                </c:pt>
                <c:pt idx="1293">
                  <c:v>6.37683</c:v>
                </c:pt>
                <c:pt idx="1294">
                  <c:v>5.8656899999999998</c:v>
                </c:pt>
                <c:pt idx="1295">
                  <c:v>5.0158649999999998</c:v>
                </c:pt>
                <c:pt idx="1296">
                  <c:v>4.7937149999999997</c:v>
                </c:pt>
                <c:pt idx="1297">
                  <c:v>5.0962050000000003</c:v>
                </c:pt>
                <c:pt idx="1298">
                  <c:v>5.7838050000000001</c:v>
                </c:pt>
                <c:pt idx="1299">
                  <c:v>5.5559849999999997</c:v>
                </c:pt>
                <c:pt idx="1300">
                  <c:v>4.8079649999999994</c:v>
                </c:pt>
                <c:pt idx="1301">
                  <c:v>3.040845</c:v>
                </c:pt>
                <c:pt idx="1302">
                  <c:v>3.47898</c:v>
                </c:pt>
                <c:pt idx="1303">
                  <c:v>4.63497</c:v>
                </c:pt>
                <c:pt idx="1304">
                  <c:v>5.3688000000000002</c:v>
                </c:pt>
                <c:pt idx="1305">
                  <c:v>4.072845</c:v>
                </c:pt>
                <c:pt idx="1306">
                  <c:v>5.09598</c:v>
                </c:pt>
                <c:pt idx="1307">
                  <c:v>4.2204449999999998</c:v>
                </c:pt>
                <c:pt idx="1308">
                  <c:v>4.5161249999999997</c:v>
                </c:pt>
                <c:pt idx="1309">
                  <c:v>5.4939</c:v>
                </c:pt>
                <c:pt idx="1310">
                  <c:v>5.2535699999999999</c:v>
                </c:pt>
                <c:pt idx="1311">
                  <c:v>4.2999599999999996</c:v>
                </c:pt>
                <c:pt idx="1312">
                  <c:v>3.9369749999999999</c:v>
                </c:pt>
                <c:pt idx="1313">
                  <c:v>2.4735</c:v>
                </c:pt>
                <c:pt idx="1314">
                  <c:v>3.4588200000000002</c:v>
                </c:pt>
                <c:pt idx="1315">
                  <c:v>3.1932</c:v>
                </c:pt>
                <c:pt idx="1316">
                  <c:v>4.1219549999999998</c:v>
                </c:pt>
                <c:pt idx="1317">
                  <c:v>5.1352799999999998</c:v>
                </c:pt>
                <c:pt idx="1318">
                  <c:v>5.6157599999999999</c:v>
                </c:pt>
                <c:pt idx="1319">
                  <c:v>4.6342650000000001</c:v>
                </c:pt>
                <c:pt idx="1320">
                  <c:v>3.4583399999999997</c:v>
                </c:pt>
                <c:pt idx="1321">
                  <c:v>4.7067300000000003</c:v>
                </c:pt>
                <c:pt idx="1322">
                  <c:v>4.6342049999999997</c:v>
                </c:pt>
                <c:pt idx="1323">
                  <c:v>4.5</c:v>
                </c:pt>
                <c:pt idx="1324">
                  <c:v>5.1082049999999999</c:v>
                </c:pt>
                <c:pt idx="1325">
                  <c:v>4.2031200000000002</c:v>
                </c:pt>
                <c:pt idx="1326">
                  <c:v>3.0622049999999996</c:v>
                </c:pt>
                <c:pt idx="1327">
                  <c:v>3.2348250000000003</c:v>
                </c:pt>
                <c:pt idx="1328">
                  <c:v>3.9185850000000002</c:v>
                </c:pt>
                <c:pt idx="1329">
                  <c:v>3.0618749999999997</c:v>
                </c:pt>
                <c:pt idx="1330">
                  <c:v>3.8306100000000001</c:v>
                </c:pt>
                <c:pt idx="1331">
                  <c:v>3.1923599999999999</c:v>
                </c:pt>
                <c:pt idx="1332">
                  <c:v>3.1707749999999999</c:v>
                </c:pt>
                <c:pt idx="1333">
                  <c:v>3.9699149999999999</c:v>
                </c:pt>
                <c:pt idx="1334">
                  <c:v>3.4178100000000002</c:v>
                </c:pt>
                <c:pt idx="1335">
                  <c:v>3.75861</c:v>
                </c:pt>
                <c:pt idx="1336">
                  <c:v>3.2758500000000002</c:v>
                </c:pt>
                <c:pt idx="1337">
                  <c:v>4.2343649999999995</c:v>
                </c:pt>
                <c:pt idx="1338">
                  <c:v>4.6033350000000004</c:v>
                </c:pt>
                <c:pt idx="1339">
                  <c:v>6.944234999999999</c:v>
                </c:pt>
                <c:pt idx="1340">
                  <c:v>7.379505</c:v>
                </c:pt>
                <c:pt idx="1341">
                  <c:v>5.7796799999999999</c:v>
                </c:pt>
                <c:pt idx="1342">
                  <c:v>5.3780699999999992</c:v>
                </c:pt>
                <c:pt idx="1343">
                  <c:v>4.8467549999999999</c:v>
                </c:pt>
                <c:pt idx="1344">
                  <c:v>4.0364850000000008</c:v>
                </c:pt>
                <c:pt idx="1345">
                  <c:v>3.2751299999999999</c:v>
                </c:pt>
                <c:pt idx="1346">
                  <c:v>3.8646150000000001</c:v>
                </c:pt>
                <c:pt idx="1347">
                  <c:v>4.7470949999999998</c:v>
                </c:pt>
                <c:pt idx="1348">
                  <c:v>3.5912100000000002</c:v>
                </c:pt>
                <c:pt idx="1349">
                  <c:v>3.9339750000000002</c:v>
                </c:pt>
                <c:pt idx="1350">
                  <c:v>2.8058399999999999</c:v>
                </c:pt>
                <c:pt idx="1351">
                  <c:v>3.015765</c:v>
                </c:pt>
                <c:pt idx="1352">
                  <c:v>4.135275</c:v>
                </c:pt>
                <c:pt idx="1353">
                  <c:v>4.1020950000000003</c:v>
                </c:pt>
                <c:pt idx="1354">
                  <c:v>4.3896449999999998</c:v>
                </c:pt>
                <c:pt idx="1355">
                  <c:v>3.7019849999999996</c:v>
                </c:pt>
                <c:pt idx="1356">
                  <c:v>2.7317549999999997</c:v>
                </c:pt>
                <c:pt idx="1357">
                  <c:v>4.1674199999999999</c:v>
                </c:pt>
                <c:pt idx="1358">
                  <c:v>4.08474</c:v>
                </c:pt>
                <c:pt idx="1359">
                  <c:v>2.6303550000000002</c:v>
                </c:pt>
                <c:pt idx="1360">
                  <c:v>3.5518350000000001</c:v>
                </c:pt>
                <c:pt idx="1361">
                  <c:v>3.6085050000000001</c:v>
                </c:pt>
                <c:pt idx="1362">
                  <c:v>2.804805</c:v>
                </c:pt>
                <c:pt idx="1363">
                  <c:v>3.3345899999999995</c:v>
                </c:pt>
                <c:pt idx="1364">
                  <c:v>4.9680299999999997</c:v>
                </c:pt>
                <c:pt idx="1365">
                  <c:v>5.5233749999999997</c:v>
                </c:pt>
                <c:pt idx="1366">
                  <c:v>5.2332299999999998</c:v>
                </c:pt>
                <c:pt idx="1367">
                  <c:v>5.5962149999999999</c:v>
                </c:pt>
                <c:pt idx="1368">
                  <c:v>4.6719900000000001</c:v>
                </c:pt>
                <c:pt idx="1369">
                  <c:v>3.6632699999999998</c:v>
                </c:pt>
                <c:pt idx="1370">
                  <c:v>2.803725</c:v>
                </c:pt>
                <c:pt idx="1371">
                  <c:v>4.6856850000000003</c:v>
                </c:pt>
                <c:pt idx="1372">
                  <c:v>5.9017650000000001</c:v>
                </c:pt>
                <c:pt idx="1373">
                  <c:v>3.5878949999999996</c:v>
                </c:pt>
                <c:pt idx="1374">
                  <c:v>4.5678450000000002</c:v>
                </c:pt>
                <c:pt idx="1375">
                  <c:v>4.4929499999999996</c:v>
                </c:pt>
                <c:pt idx="1376">
                  <c:v>2.2986599999999999</c:v>
                </c:pt>
                <c:pt idx="1377">
                  <c:v>2.7046200000000002</c:v>
                </c:pt>
                <c:pt idx="1378">
                  <c:v>2.2687349999999999</c:v>
                </c:pt>
                <c:pt idx="1379">
                  <c:v>3.1659299999999999</c:v>
                </c:pt>
                <c:pt idx="1380">
                  <c:v>4.698855</c:v>
                </c:pt>
                <c:pt idx="1381">
                  <c:v>4.5073049999999997</c:v>
                </c:pt>
                <c:pt idx="1382">
                  <c:v>4.3698899999999998</c:v>
                </c:pt>
                <c:pt idx="1383">
                  <c:v>4.5515400000000001</c:v>
                </c:pt>
                <c:pt idx="1384">
                  <c:v>4.2273449999999997</c:v>
                </c:pt>
                <c:pt idx="1385">
                  <c:v>3.5861400000000003</c:v>
                </c:pt>
                <c:pt idx="1386">
                  <c:v>4.3065449999999998</c:v>
                </c:pt>
                <c:pt idx="1387">
                  <c:v>3.92814</c:v>
                </c:pt>
                <c:pt idx="1388">
                  <c:v>4.2427200000000003</c:v>
                </c:pt>
                <c:pt idx="1389">
                  <c:v>3.7336800000000006</c:v>
                </c:pt>
                <c:pt idx="1390">
                  <c:v>4.53531</c:v>
                </c:pt>
                <c:pt idx="1391">
                  <c:v>4.8661349999999999</c:v>
                </c:pt>
                <c:pt idx="1392">
                  <c:v>4.1941049999999995</c:v>
                </c:pt>
                <c:pt idx="1393">
                  <c:v>4.5496350000000003</c:v>
                </c:pt>
                <c:pt idx="1394">
                  <c:v>3.6037499999999998</c:v>
                </c:pt>
                <c:pt idx="1395">
                  <c:v>3.35046</c:v>
                </c:pt>
                <c:pt idx="1396">
                  <c:v>3.4106100000000001</c:v>
                </c:pt>
                <c:pt idx="1397">
                  <c:v>3.8041649999999998</c:v>
                </c:pt>
                <c:pt idx="1398">
                  <c:v>3.6587699999999996</c:v>
                </c:pt>
                <c:pt idx="1399">
                  <c:v>2.1753149999999999</c:v>
                </c:pt>
                <c:pt idx="1400">
                  <c:v>3.602595</c:v>
                </c:pt>
                <c:pt idx="1401">
                  <c:v>3.3091949999999999</c:v>
                </c:pt>
                <c:pt idx="1402">
                  <c:v>4.2877650000000003</c:v>
                </c:pt>
                <c:pt idx="1403">
                  <c:v>4.1758649999999999</c:v>
                </c:pt>
                <c:pt idx="1404">
                  <c:v>3.1837650000000002</c:v>
                </c:pt>
                <c:pt idx="1405">
                  <c:v>4.6498499999999998</c:v>
                </c:pt>
                <c:pt idx="1406">
                  <c:v>3.5259450000000001</c:v>
                </c:pt>
                <c:pt idx="1407">
                  <c:v>2.7506550000000001</c:v>
                </c:pt>
                <c:pt idx="1408">
                  <c:v>4.04298</c:v>
                </c:pt>
                <c:pt idx="1409">
                  <c:v>4.4411249999999995</c:v>
                </c:pt>
                <c:pt idx="1410">
                  <c:v>4.0925100000000008</c:v>
                </c:pt>
                <c:pt idx="1411">
                  <c:v>3.8192399999999997</c:v>
                </c:pt>
                <c:pt idx="1412">
                  <c:v>6.553469999999999</c:v>
                </c:pt>
                <c:pt idx="1413">
                  <c:v>6.8353799999999998</c:v>
                </c:pt>
                <c:pt idx="1414">
                  <c:v>5.1179699999999997</c:v>
                </c:pt>
                <c:pt idx="1415">
                  <c:v>3.407565</c:v>
                </c:pt>
                <c:pt idx="1416">
                  <c:v>3.224145</c:v>
                </c:pt>
                <c:pt idx="1417">
                  <c:v>4.1891099999999994</c:v>
                </c:pt>
                <c:pt idx="1418">
                  <c:v>5.89011</c:v>
                </c:pt>
                <c:pt idx="1419">
                  <c:v>4.5294150000000002</c:v>
                </c:pt>
                <c:pt idx="1420">
                  <c:v>3.4069050000000001</c:v>
                </c:pt>
                <c:pt idx="1421">
                  <c:v>2.7733050000000001</c:v>
                </c:pt>
                <c:pt idx="1422">
                  <c:v>3.2233350000000005</c:v>
                </c:pt>
                <c:pt idx="1423">
                  <c:v>2.6487600000000002</c:v>
                </c:pt>
                <c:pt idx="1424">
                  <c:v>3.4258350000000002</c:v>
                </c:pt>
                <c:pt idx="1425">
                  <c:v>3.3863699999999999</c:v>
                </c:pt>
                <c:pt idx="1426">
                  <c:v>3.264465</c:v>
                </c:pt>
                <c:pt idx="1427">
                  <c:v>3.8693549999999997</c:v>
                </c:pt>
                <c:pt idx="1428">
                  <c:v>3.690645</c:v>
                </c:pt>
                <c:pt idx="1429">
                  <c:v>3.1804349999999997</c:v>
                </c:pt>
                <c:pt idx="1430">
                  <c:v>4.2186149999999998</c:v>
                </c:pt>
                <c:pt idx="1431">
                  <c:v>3.7982400000000003</c:v>
                </c:pt>
                <c:pt idx="1432">
                  <c:v>2.26356</c:v>
                </c:pt>
                <c:pt idx="1433">
                  <c:v>3.13713</c:v>
                </c:pt>
                <c:pt idx="1434">
                  <c:v>4.3133850000000002</c:v>
                </c:pt>
                <c:pt idx="1435">
                  <c:v>15.580155000000001</c:v>
                </c:pt>
                <c:pt idx="1436">
                  <c:v>101.09790000000001</c:v>
                </c:pt>
                <c:pt idx="1437">
                  <c:v>136.62499500000001</c:v>
                </c:pt>
                <c:pt idx="1438">
                  <c:v>48.867795000000001</c:v>
                </c:pt>
                <c:pt idx="1439">
                  <c:v>7.1841750000000006</c:v>
                </c:pt>
                <c:pt idx="1440">
                  <c:v>3.970275</c:v>
                </c:pt>
                <c:pt idx="1441">
                  <c:v>5.112825</c:v>
                </c:pt>
                <c:pt idx="1442">
                  <c:v>5.8035000000000005</c:v>
                </c:pt>
                <c:pt idx="1443">
                  <c:v>4.7005049999999997</c:v>
                </c:pt>
                <c:pt idx="1444">
                  <c:v>4.0372500000000002</c:v>
                </c:pt>
                <c:pt idx="1445">
                  <c:v>5.0458949999999998</c:v>
                </c:pt>
                <c:pt idx="1446">
                  <c:v>3.8841749999999999</c:v>
                </c:pt>
                <c:pt idx="1447">
                  <c:v>4.2166049999999995</c:v>
                </c:pt>
                <c:pt idx="1448">
                  <c:v>5.8605900000000002</c:v>
                </c:pt>
                <c:pt idx="1449">
                  <c:v>5.1244949999999996</c:v>
                </c:pt>
                <c:pt idx="1450">
                  <c:v>4.3110599999999994</c:v>
                </c:pt>
                <c:pt idx="1451">
                  <c:v>4.5980249999999998</c:v>
                </c:pt>
                <c:pt idx="1452">
                  <c:v>3.0480900000000002</c:v>
                </c:pt>
                <c:pt idx="1453">
                  <c:v>3.985995</c:v>
                </c:pt>
                <c:pt idx="1454">
                  <c:v>3.9349800000000004</c:v>
                </c:pt>
                <c:pt idx="1455">
                  <c:v>5.2410300000000003</c:v>
                </c:pt>
                <c:pt idx="1456">
                  <c:v>5.1102749999999997</c:v>
                </c:pt>
                <c:pt idx="1457">
                  <c:v>3.3427800000000003</c:v>
                </c:pt>
                <c:pt idx="1458">
                  <c:v>4.8952049999999998</c:v>
                </c:pt>
                <c:pt idx="1459">
                  <c:v>4.1182949999999998</c:v>
                </c:pt>
                <c:pt idx="1460">
                  <c:v>4.3874550000000001</c:v>
                </c:pt>
                <c:pt idx="1461">
                  <c:v>3.6504000000000003</c:v>
                </c:pt>
                <c:pt idx="1462">
                  <c:v>2.5420199999999999</c:v>
                </c:pt>
                <c:pt idx="1463">
                  <c:v>3.538335</c:v>
                </c:pt>
                <c:pt idx="1464">
                  <c:v>3.795045</c:v>
                </c:pt>
                <c:pt idx="1465">
                  <c:v>2.4881850000000001</c:v>
                </c:pt>
                <c:pt idx="1466">
                  <c:v>5.1621600000000001</c:v>
                </c:pt>
                <c:pt idx="1467">
                  <c:v>4.0854600000000003</c:v>
                </c:pt>
                <c:pt idx="1468">
                  <c:v>2.720745</c:v>
                </c:pt>
                <c:pt idx="1469">
                  <c:v>3.4997850000000001</c:v>
                </c:pt>
                <c:pt idx="1470">
                  <c:v>1.8345149999999999</c:v>
                </c:pt>
                <c:pt idx="1471">
                  <c:v>4.0691250000000005</c:v>
                </c:pt>
                <c:pt idx="1472">
                  <c:v>3.3624449999999997</c:v>
                </c:pt>
                <c:pt idx="1473">
                  <c:v>3.3422549999999998</c:v>
                </c:pt>
                <c:pt idx="1474">
                  <c:v>3.7594050000000001</c:v>
                </c:pt>
                <c:pt idx="1475">
                  <c:v>3.9683400000000004</c:v>
                </c:pt>
                <c:pt idx="1476">
                  <c:v>4.1347500000000004</c:v>
                </c:pt>
                <c:pt idx="1477">
                  <c:v>4.101915</c:v>
                </c:pt>
                <c:pt idx="1478">
                  <c:v>3.7596600000000002</c:v>
                </c:pt>
                <c:pt idx="1479">
                  <c:v>4.9768799999999995</c:v>
                </c:pt>
                <c:pt idx="1480">
                  <c:v>6.7258949999999995</c:v>
                </c:pt>
                <c:pt idx="1481">
                  <c:v>5.7667950000000001</c:v>
                </c:pt>
                <c:pt idx="1482">
                  <c:v>4.402965</c:v>
                </c:pt>
                <c:pt idx="1483">
                  <c:v>3.7599</c:v>
                </c:pt>
                <c:pt idx="1484">
                  <c:v>2.9586600000000001</c:v>
                </c:pt>
                <c:pt idx="1485">
                  <c:v>4.1515500000000003</c:v>
                </c:pt>
                <c:pt idx="1486">
                  <c:v>4.7422050000000002</c:v>
                </c:pt>
                <c:pt idx="1487">
                  <c:v>2.9814749999999997</c:v>
                </c:pt>
                <c:pt idx="1488">
                  <c:v>3.4818750000000001</c:v>
                </c:pt>
                <c:pt idx="1489">
                  <c:v>3.4624950000000005</c:v>
                </c:pt>
                <c:pt idx="1490">
                  <c:v>2.7465299999999999</c:v>
                </c:pt>
                <c:pt idx="1491">
                  <c:v>2.621235</c:v>
                </c:pt>
                <c:pt idx="1492">
                  <c:v>4.6138200000000005</c:v>
                </c:pt>
                <c:pt idx="1493">
                  <c:v>4.6289999999999996</c:v>
                </c:pt>
                <c:pt idx="1494">
                  <c:v>3.7074450000000003</c:v>
                </c:pt>
                <c:pt idx="1495">
                  <c:v>2.569785</c:v>
                </c:pt>
                <c:pt idx="1496">
                  <c:v>4.4516549999999997</c:v>
                </c:pt>
                <c:pt idx="1497">
                  <c:v>4.3443899999999998</c:v>
                </c:pt>
                <c:pt idx="1498">
                  <c:v>4.0558800000000002</c:v>
                </c:pt>
                <c:pt idx="1499">
                  <c:v>3.5980650000000001</c:v>
                </c:pt>
                <c:pt idx="1500">
                  <c:v>5.4097949999999999</c:v>
                </c:pt>
                <c:pt idx="1501">
                  <c:v>5.8073999999999995</c:v>
                </c:pt>
                <c:pt idx="1502">
                  <c:v>5.4477900000000004</c:v>
                </c:pt>
                <c:pt idx="1503">
                  <c:v>4.2679200000000002</c:v>
                </c:pt>
                <c:pt idx="1504">
                  <c:v>4.2205349999999999</c:v>
                </c:pt>
                <c:pt idx="1505">
                  <c:v>2.5718999999999999</c:v>
                </c:pt>
                <c:pt idx="1506">
                  <c:v>2.5980750000000001</c:v>
                </c:pt>
                <c:pt idx="1507">
                  <c:v>4.2059700000000007</c:v>
                </c:pt>
                <c:pt idx="1508">
                  <c:v>4.3794899999999997</c:v>
                </c:pt>
                <c:pt idx="1509">
                  <c:v>4.1093850000000005</c:v>
                </c:pt>
                <c:pt idx="1510">
                  <c:v>3.8376900000000003</c:v>
                </c:pt>
                <c:pt idx="1511">
                  <c:v>2.5202549999999997</c:v>
                </c:pt>
                <c:pt idx="1512">
                  <c:v>2.520705</c:v>
                </c:pt>
                <c:pt idx="1513">
                  <c:v>2.8718249999999999</c:v>
                </c:pt>
                <c:pt idx="1514">
                  <c:v>3.7861799999999999</c:v>
                </c:pt>
                <c:pt idx="1515">
                  <c:v>3.032985</c:v>
                </c:pt>
                <c:pt idx="1516">
                  <c:v>4.1940749999999998</c:v>
                </c:pt>
                <c:pt idx="1517">
                  <c:v>4.8247800000000005</c:v>
                </c:pt>
                <c:pt idx="1518">
                  <c:v>5.0587499999999999</c:v>
                </c:pt>
                <c:pt idx="1519">
                  <c:v>5.77182</c:v>
                </c:pt>
                <c:pt idx="1520">
                  <c:v>4.4625900000000005</c:v>
                </c:pt>
                <c:pt idx="1521">
                  <c:v>4.4171849999999999</c:v>
                </c:pt>
                <c:pt idx="1522">
                  <c:v>4.5540599999999998</c:v>
                </c:pt>
                <c:pt idx="1523">
                  <c:v>3.8968799999999995</c:v>
                </c:pt>
                <c:pt idx="1524">
                  <c:v>5.4749999999999996</c:v>
                </c:pt>
                <c:pt idx="1525">
                  <c:v>5.5740600000000002</c:v>
                </c:pt>
                <c:pt idx="1526">
                  <c:v>5.3010299999999999</c:v>
                </c:pt>
                <c:pt idx="1527">
                  <c:v>4.1525400000000001</c:v>
                </c:pt>
                <c:pt idx="1528">
                  <c:v>2.9943300000000002</c:v>
                </c:pt>
                <c:pt idx="1529">
                  <c:v>3.9185250000000003</c:v>
                </c:pt>
                <c:pt idx="1530">
                  <c:v>5.2531800000000004</c:v>
                </c:pt>
                <c:pt idx="1531">
                  <c:v>4.9612499999999997</c:v>
                </c:pt>
                <c:pt idx="1532">
                  <c:v>3.2365949999999999</c:v>
                </c:pt>
                <c:pt idx="1533">
                  <c:v>3.401205</c:v>
                </c:pt>
                <c:pt idx="1534">
                  <c:v>4.1587950000000005</c:v>
                </c:pt>
                <c:pt idx="1535">
                  <c:v>4.7838750000000001</c:v>
                </c:pt>
                <c:pt idx="1536">
                  <c:v>6.199724999999999</c:v>
                </c:pt>
                <c:pt idx="1537">
                  <c:v>5.7209399999999997</c:v>
                </c:pt>
                <c:pt idx="1538">
                  <c:v>4.5838200000000002</c:v>
                </c:pt>
                <c:pt idx="1539">
                  <c:v>2.1223649999999998</c:v>
                </c:pt>
                <c:pt idx="1540">
                  <c:v>3.5636699999999997</c:v>
                </c:pt>
                <c:pt idx="1541">
                  <c:v>4.0831499999999998</c:v>
                </c:pt>
                <c:pt idx="1542">
                  <c:v>5.7996749999999997</c:v>
                </c:pt>
                <c:pt idx="1543">
                  <c:v>4.7941050000000001</c:v>
                </c:pt>
                <c:pt idx="1544">
                  <c:v>3.9674849999999999</c:v>
                </c:pt>
                <c:pt idx="1545">
                  <c:v>4.7679299999999998</c:v>
                </c:pt>
                <c:pt idx="1546">
                  <c:v>3.9870600000000005</c:v>
                </c:pt>
                <c:pt idx="1547">
                  <c:v>3.2280449999999998</c:v>
                </c:pt>
                <c:pt idx="1548">
                  <c:v>5.1458849999999998</c:v>
                </c:pt>
                <c:pt idx="1549">
                  <c:v>5.7283500000000007</c:v>
                </c:pt>
                <c:pt idx="1550">
                  <c:v>4.3697249999999999</c:v>
                </c:pt>
                <c:pt idx="1551">
                  <c:v>4.2759</c:v>
                </c:pt>
                <c:pt idx="1552">
                  <c:v>4.2774749999999999</c:v>
                </c:pt>
                <c:pt idx="1553">
                  <c:v>4.6343250000000005</c:v>
                </c:pt>
                <c:pt idx="1554">
                  <c:v>3.2571599999999998</c:v>
                </c:pt>
                <c:pt idx="1555">
                  <c:v>5.0233800000000004</c:v>
                </c:pt>
                <c:pt idx="1556">
                  <c:v>5.4971699999999997</c:v>
                </c:pt>
                <c:pt idx="1557">
                  <c:v>5.3203800000000001</c:v>
                </c:pt>
                <c:pt idx="1558">
                  <c:v>4.0890149999999998</c:v>
                </c:pt>
                <c:pt idx="1559">
                  <c:v>3.0213749999999999</c:v>
                </c:pt>
                <c:pt idx="1560">
                  <c:v>4.386495</c:v>
                </c:pt>
                <c:pt idx="1561">
                  <c:v>3.9912749999999999</c:v>
                </c:pt>
                <c:pt idx="1562">
                  <c:v>3.2461500000000001</c:v>
                </c:pt>
                <c:pt idx="1563">
                  <c:v>2.580975</c:v>
                </c:pt>
                <c:pt idx="1564">
                  <c:v>4.3943399999999997</c:v>
                </c:pt>
                <c:pt idx="1565">
                  <c:v>4.0157699999999998</c:v>
                </c:pt>
                <c:pt idx="1566">
                  <c:v>4.1872799999999994</c:v>
                </c:pt>
                <c:pt idx="1567">
                  <c:v>3.7881</c:v>
                </c:pt>
                <c:pt idx="1568">
                  <c:v>3.3399450000000002</c:v>
                </c:pt>
                <c:pt idx="1569">
                  <c:v>3.3206850000000001</c:v>
                </c:pt>
                <c:pt idx="1570">
                  <c:v>4.1283449999999995</c:v>
                </c:pt>
                <c:pt idx="1571">
                  <c:v>4.8327</c:v>
                </c:pt>
                <c:pt idx="1572">
                  <c:v>3.8523749999999999</c:v>
                </c:pt>
                <c:pt idx="1573">
                  <c:v>3.9442949999999999</c:v>
                </c:pt>
                <c:pt idx="1574">
                  <c:v>3.6510000000000002</c:v>
                </c:pt>
                <c:pt idx="1575">
                  <c:v>2.9984250000000001</c:v>
                </c:pt>
                <c:pt idx="1576">
                  <c:v>3.5179499999999999</c:v>
                </c:pt>
                <c:pt idx="1577">
                  <c:v>3.292815</c:v>
                </c:pt>
                <c:pt idx="1578">
                  <c:v>4.9949250000000003</c:v>
                </c:pt>
                <c:pt idx="1579">
                  <c:v>4.2835049999999999</c:v>
                </c:pt>
                <c:pt idx="1580">
                  <c:v>4.0660049999999996</c:v>
                </c:pt>
                <c:pt idx="1581">
                  <c:v>4.8172499999999996</c:v>
                </c:pt>
                <c:pt idx="1582">
                  <c:v>3.1266749999999996</c:v>
                </c:pt>
                <c:pt idx="1583">
                  <c:v>3.6519150000000002</c:v>
                </c:pt>
                <c:pt idx="1584">
                  <c:v>3.4747349999999999</c:v>
                </c:pt>
                <c:pt idx="1585">
                  <c:v>2.7459150000000001</c:v>
                </c:pt>
                <c:pt idx="1586">
                  <c:v>3.7928550000000003</c:v>
                </c:pt>
                <c:pt idx="1587">
                  <c:v>3.4615800000000005</c:v>
                </c:pt>
                <c:pt idx="1588">
                  <c:v>3.7795200000000002</c:v>
                </c:pt>
                <c:pt idx="1589">
                  <c:v>4.8289949999999999</c:v>
                </c:pt>
                <c:pt idx="1590">
                  <c:v>5.7409049999999997</c:v>
                </c:pt>
                <c:pt idx="1591">
                  <c:v>5.1247949999999998</c:v>
                </c:pt>
                <c:pt idx="1592">
                  <c:v>3.2390850000000002</c:v>
                </c:pt>
                <c:pt idx="1593">
                  <c:v>3.9246150000000002</c:v>
                </c:pt>
                <c:pt idx="1594">
                  <c:v>3.6024900000000004</c:v>
                </c:pt>
                <c:pt idx="1595">
                  <c:v>3.0403950000000002</c:v>
                </c:pt>
                <c:pt idx="1596">
                  <c:v>4.25244</c:v>
                </c:pt>
                <c:pt idx="1597">
                  <c:v>5.2473299999999998</c:v>
                </c:pt>
              </c:numCache>
            </c:numRef>
          </c:yVal>
          <c:smooth val="1"/>
          <c:extLst>
            <c:ext xmlns:c16="http://schemas.microsoft.com/office/drawing/2014/chart" uri="{C3380CC4-5D6E-409C-BE32-E72D297353CC}">
              <c16:uniqueId val="{00000000-53B5-4FDD-9BDD-D25F45469BAE}"/>
            </c:ext>
          </c:extLst>
        </c:ser>
        <c:dLbls>
          <c:showLegendKey val="0"/>
          <c:showVal val="0"/>
          <c:showCatName val="0"/>
          <c:showSerName val="0"/>
          <c:showPercent val="0"/>
          <c:showBubbleSize val="0"/>
        </c:dLbls>
        <c:axId val="70173056"/>
        <c:axId val="70174592"/>
      </c:scatterChart>
      <c:valAx>
        <c:axId val="70173056"/>
        <c:scaling>
          <c:logBase val="10"/>
          <c:orientation val="minMax"/>
          <c:max val="100"/>
          <c:min val="0.1"/>
        </c:scaling>
        <c:delete val="0"/>
        <c:axPos val="b"/>
        <c:numFmt formatCode="General" sourceLinked="1"/>
        <c:majorTickMark val="in"/>
        <c:minorTickMark val="in"/>
        <c:tickLblPos val="nextTo"/>
        <c:txPr>
          <a:bodyPr/>
          <a:lstStyle/>
          <a:p>
            <a:pPr>
              <a:defRPr sz="1400">
                <a:latin typeface="Arial" pitchFamily="34" charset="0"/>
                <a:cs typeface="Arial" pitchFamily="34" charset="0"/>
              </a:defRPr>
            </a:pPr>
            <a:endParaRPr lang="en-US"/>
          </a:p>
        </c:txPr>
        <c:crossAx val="70174592"/>
        <c:crossesAt val="0.1"/>
        <c:crossBetween val="midCat"/>
      </c:valAx>
      <c:valAx>
        <c:axId val="70174592"/>
        <c:scaling>
          <c:logBase val="10"/>
          <c:orientation val="minMax"/>
          <c:max val="1000"/>
          <c:min val="1"/>
        </c:scaling>
        <c:delete val="0"/>
        <c:axPos val="l"/>
        <c:majorGridlines/>
        <c:numFmt formatCode="General" sourceLinked="1"/>
        <c:majorTickMark val="in"/>
        <c:minorTickMark val="in"/>
        <c:tickLblPos val="nextTo"/>
        <c:txPr>
          <a:bodyPr/>
          <a:lstStyle/>
          <a:p>
            <a:pPr>
              <a:defRPr sz="1400">
                <a:latin typeface="Arial" pitchFamily="34" charset="0"/>
                <a:cs typeface="Arial" pitchFamily="34" charset="0"/>
              </a:defRPr>
            </a:pPr>
            <a:endParaRPr lang="en-US"/>
          </a:p>
        </c:txPr>
        <c:crossAx val="70173056"/>
        <c:crossesAt val="0.1"/>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image" Target="../media/image5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image" Target="../media/image8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87.wmf"/><Relationship Id="rId7" Type="http://schemas.openxmlformats.org/officeDocument/2006/relationships/image" Target="../media/image91.wmf"/><Relationship Id="rId2" Type="http://schemas.openxmlformats.org/officeDocument/2006/relationships/image" Target="../media/image86.wmf"/><Relationship Id="rId1" Type="http://schemas.openxmlformats.org/officeDocument/2006/relationships/image" Target="../media/image85.wmf"/><Relationship Id="rId6" Type="http://schemas.openxmlformats.org/officeDocument/2006/relationships/image" Target="../media/image90.wmf"/><Relationship Id="rId5" Type="http://schemas.openxmlformats.org/officeDocument/2006/relationships/image" Target="../media/image89.wmf"/><Relationship Id="rId4" Type="http://schemas.openxmlformats.org/officeDocument/2006/relationships/image" Target="../media/image88.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0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5" Type="http://schemas.openxmlformats.org/officeDocument/2006/relationships/image" Target="../media/image20.wmf"/><Relationship Id="rId4"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DA08C1-5D47-4204-B3AB-2AE8FD0F8685}" type="datetimeFigureOut">
              <a:rPr lang="en-US" smtClean="0"/>
              <a:t>10/2/2018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E4411E-51F5-4247-AEF7-FE725C15703B}" type="slidenum">
              <a:rPr lang="en-US" smtClean="0"/>
              <a:t>‹#›</a:t>
            </a:fld>
            <a:endParaRPr lang="en-US"/>
          </a:p>
        </p:txBody>
      </p:sp>
    </p:spTree>
    <p:extLst>
      <p:ext uri="{BB962C8B-B14F-4D97-AF65-F5344CB8AC3E}">
        <p14:creationId xmlns:p14="http://schemas.microsoft.com/office/powerpoint/2010/main" val="3907498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AE1618-14EF-470D-A588-D6AACF8DD5A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11825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ARIADNE</a:t>
            </a:r>
            <a:r>
              <a:rPr lang="en-US" baseline="0" dirty="0"/>
              <a:t> detects + “transduces” </a:t>
            </a:r>
            <a:r>
              <a:rPr lang="en-US" baseline="0" dirty="0" err="1"/>
              <a:t>axion</a:t>
            </a:r>
            <a:r>
              <a:rPr lang="en-US" baseline="0" dirty="0"/>
              <a:t> forces w/ He-3 spheroid</a:t>
            </a:r>
          </a:p>
          <a:p>
            <a:pPr marL="628650" lvl="1" indent="-171450">
              <a:buFont typeface="Arial" panose="020B0604020202020204" pitchFamily="34" charset="0"/>
              <a:buChar char="•"/>
            </a:pPr>
            <a:r>
              <a:rPr lang="en-US" baseline="0" dirty="0"/>
              <a:t>Spheroids are nice b/c of constant field parallel to individual moments</a:t>
            </a:r>
          </a:p>
          <a:p>
            <a:pPr marL="171450" lvl="0" indent="-171450">
              <a:buFont typeface="Arial" panose="020B0604020202020204" pitchFamily="34" charset="0"/>
              <a:buChar char="•"/>
            </a:pPr>
            <a:r>
              <a:rPr lang="en-US" baseline="0" dirty="0"/>
              <a:t>When superconducting shielding is introduced, “image” spheroid appears</a:t>
            </a:r>
          </a:p>
          <a:p>
            <a:pPr marL="628650" lvl="1" indent="-171450">
              <a:buFont typeface="Arial" panose="020B0604020202020204" pitchFamily="34" charset="0"/>
              <a:buChar char="•"/>
            </a:pPr>
            <a:r>
              <a:rPr lang="en-US" baseline="0" dirty="0"/>
              <a:t>Field neither constant nor parallel to moments</a:t>
            </a:r>
          </a:p>
          <a:p>
            <a:pPr marL="171450" lvl="0" indent="-171450">
              <a:buFont typeface="Arial" panose="020B0604020202020204" pitchFamily="34" charset="0"/>
              <a:buChar char="•"/>
            </a:pPr>
            <a:r>
              <a:rPr lang="en-US" baseline="0" dirty="0"/>
              <a:t>We care about this b/c of…</a:t>
            </a:r>
            <a:endParaRPr lang="en-US" dirty="0"/>
          </a:p>
          <a:p>
            <a:endParaRPr lang="en-US" dirty="0"/>
          </a:p>
        </p:txBody>
      </p:sp>
      <p:sp>
        <p:nvSpPr>
          <p:cNvPr id="4" name="Slide Number Placeholder 3"/>
          <p:cNvSpPr>
            <a:spLocks noGrp="1"/>
          </p:cNvSpPr>
          <p:nvPr>
            <p:ph type="sldNum" sz="quarter" idx="10"/>
          </p:nvPr>
        </p:nvSpPr>
        <p:spPr/>
        <p:txBody>
          <a:bodyPr/>
          <a:lstStyle/>
          <a:p>
            <a:fld id="{0CF20A3A-9E1F-474C-9C7D-ADC59181A717}" type="slidenum">
              <a:rPr lang="en-US" smtClean="0"/>
              <a:t>38</a:t>
            </a:fld>
            <a:endParaRPr lang="en-US" dirty="0"/>
          </a:p>
        </p:txBody>
      </p:sp>
    </p:spTree>
    <p:extLst>
      <p:ext uri="{BB962C8B-B14F-4D97-AF65-F5344CB8AC3E}">
        <p14:creationId xmlns:p14="http://schemas.microsoft.com/office/powerpoint/2010/main" val="3103774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Gradient cancellation 98x flatter!</a:t>
            </a:r>
          </a:p>
          <a:p>
            <a:pPr marL="171450" indent="-171450">
              <a:buFont typeface="Arial" panose="020B0604020202020204" pitchFamily="34" charset="0"/>
              <a:buChar char="•"/>
            </a:pPr>
            <a:r>
              <a:rPr lang="en-US" dirty="0"/>
              <a:t>Maybe</a:t>
            </a:r>
            <a:r>
              <a:rPr lang="en-US" baseline="0" dirty="0"/>
              <a:t> recover T</a:t>
            </a:r>
            <a:r>
              <a:rPr lang="en-US" baseline="-25000" dirty="0"/>
              <a:t>2</a:t>
            </a:r>
            <a:r>
              <a:rPr lang="en-US" baseline="0" dirty="0"/>
              <a:t> O(100 s)</a:t>
            </a:r>
          </a:p>
          <a:p>
            <a:pPr marL="628650" lvl="1" indent="-171450">
              <a:buFont typeface="Arial" panose="020B0604020202020204" pitchFamily="34" charset="0"/>
              <a:buChar char="•"/>
            </a:pPr>
            <a:r>
              <a:rPr lang="en-US" baseline="0" dirty="0"/>
              <a:t>Compare to T</a:t>
            </a:r>
            <a:r>
              <a:rPr lang="en-US" baseline="-25000" dirty="0"/>
              <a:t>2</a:t>
            </a:r>
            <a:r>
              <a:rPr lang="en-US" baseline="0" dirty="0"/>
              <a:t> O(1 s) w/o cancellation</a:t>
            </a:r>
            <a:endParaRPr lang="en-US" dirty="0"/>
          </a:p>
        </p:txBody>
      </p:sp>
      <p:sp>
        <p:nvSpPr>
          <p:cNvPr id="4" name="Slide Number Placeholder 3"/>
          <p:cNvSpPr>
            <a:spLocks noGrp="1"/>
          </p:cNvSpPr>
          <p:nvPr>
            <p:ph type="sldNum" sz="quarter" idx="10"/>
          </p:nvPr>
        </p:nvSpPr>
        <p:spPr/>
        <p:txBody>
          <a:bodyPr/>
          <a:lstStyle/>
          <a:p>
            <a:fld id="{0CF20A3A-9E1F-474C-9C7D-ADC59181A717}" type="slidenum">
              <a:rPr lang="en-US" smtClean="0"/>
              <a:t>39</a:t>
            </a:fld>
            <a:endParaRPr lang="en-US" dirty="0"/>
          </a:p>
        </p:txBody>
      </p:sp>
    </p:spTree>
    <p:extLst>
      <p:ext uri="{BB962C8B-B14F-4D97-AF65-F5344CB8AC3E}">
        <p14:creationId xmlns:p14="http://schemas.microsoft.com/office/powerpoint/2010/main" val="2797973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405f4238a5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405f4238a5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f6fbcc45c8980d1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f6fbcc45c8980d1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2100" rtl="0">
              <a:spcBef>
                <a:spcPts val="0"/>
              </a:spcBef>
              <a:spcAft>
                <a:spcPts val="0"/>
              </a:spcAft>
              <a:buSzPts val="1000"/>
              <a:buFont typeface="Times New Roman"/>
              <a:buChar char="●"/>
            </a:pPr>
            <a:r>
              <a:rPr lang="en" sz="1000">
                <a:latin typeface="Times New Roman"/>
                <a:ea typeface="Times New Roman"/>
                <a:cs typeface="Times New Roman"/>
                <a:sym typeface="Times New Roman"/>
              </a:rPr>
              <a:t>In image: vertical component of the magnetic field of wheel as it is measured in a plane some 2-3 cm above.</a:t>
            </a:r>
            <a:endParaRPr sz="1000">
              <a:latin typeface="Times New Roman"/>
              <a:ea typeface="Times New Roman"/>
              <a:cs typeface="Times New Roman"/>
              <a:sym typeface="Times New Roman"/>
            </a:endParaRPr>
          </a:p>
          <a:p>
            <a:pPr marL="457200" lvl="0" indent="0" rtl="0">
              <a:spcBef>
                <a:spcPts val="0"/>
              </a:spcBef>
              <a:spcAft>
                <a:spcPts val="0"/>
              </a:spcAft>
              <a:buNone/>
            </a:pPr>
            <a:endParaRPr sz="1000">
              <a:latin typeface="Times New Roman"/>
              <a:ea typeface="Times New Roman"/>
              <a:cs typeface="Times New Roman"/>
              <a:sym typeface="Times New Roman"/>
            </a:endParaRPr>
          </a:p>
          <a:p>
            <a:pPr marL="457200" lvl="0" indent="-292100" rtl="0">
              <a:spcBef>
                <a:spcPts val="0"/>
              </a:spcBef>
              <a:spcAft>
                <a:spcPts val="0"/>
              </a:spcAft>
              <a:buSzPts val="1000"/>
              <a:buFont typeface="Times New Roman"/>
              <a:buChar char="●"/>
            </a:pPr>
            <a:r>
              <a:rPr lang="en" sz="1000">
                <a:latin typeface="Times New Roman"/>
                <a:ea typeface="Times New Roman"/>
                <a:cs typeface="Times New Roman"/>
                <a:sym typeface="Times New Roman"/>
              </a:rPr>
              <a:t>The magnetic dipole of about 20 nAm</a:t>
            </a:r>
            <a:r>
              <a:rPr lang="en" sz="1000" baseline="30000">
                <a:latin typeface="Times New Roman"/>
                <a:ea typeface="Times New Roman"/>
                <a:cs typeface="Times New Roman"/>
                <a:sym typeface="Times New Roman"/>
              </a:rPr>
              <a:t>2</a:t>
            </a:r>
            <a:r>
              <a:rPr lang="en" sz="1000">
                <a:latin typeface="Times New Roman"/>
                <a:ea typeface="Times New Roman"/>
                <a:cs typeface="Times New Roman"/>
                <a:sym typeface="Times New Roman"/>
              </a:rPr>
              <a:t> is in the plane of the wheel as it is oriented in the photograph. This corresponds to a magnetic field some 500pT in the plane of the wheel.</a:t>
            </a:r>
            <a:endParaRPr sz="1000">
              <a:latin typeface="Times New Roman"/>
              <a:ea typeface="Times New Roman"/>
              <a:cs typeface="Times New Roman"/>
              <a:sym typeface="Times New Roman"/>
            </a:endParaRPr>
          </a:p>
          <a:p>
            <a:pPr marL="457200" lvl="0" indent="0" rtl="0">
              <a:spcBef>
                <a:spcPts val="0"/>
              </a:spcBef>
              <a:spcAft>
                <a:spcPts val="0"/>
              </a:spcAft>
              <a:buNone/>
            </a:pPr>
            <a:endParaRPr sz="1000">
              <a:latin typeface="Times New Roman"/>
              <a:ea typeface="Times New Roman"/>
              <a:cs typeface="Times New Roman"/>
              <a:sym typeface="Times New Roman"/>
            </a:endParaRPr>
          </a:p>
          <a:p>
            <a:pPr marL="457200" lvl="0" indent="-292100" rtl="0">
              <a:spcBef>
                <a:spcPts val="0"/>
              </a:spcBef>
              <a:spcAft>
                <a:spcPts val="0"/>
              </a:spcAft>
              <a:buSzPts val="1000"/>
              <a:buFont typeface="Times New Roman"/>
              <a:buChar char="●"/>
            </a:pPr>
            <a:r>
              <a:rPr lang="en" sz="1000">
                <a:latin typeface="Times New Roman"/>
                <a:ea typeface="Times New Roman"/>
                <a:cs typeface="Times New Roman"/>
                <a:sym typeface="Times New Roman"/>
              </a:rPr>
              <a:t>After degaussing the magnetic moment is reduced by one order of magnitude to about 2 pT, which is in the range of the measurement noise.</a:t>
            </a:r>
            <a:endParaRPr sz="1000">
              <a:latin typeface="Times New Roman"/>
              <a:ea typeface="Times New Roman"/>
              <a:cs typeface="Times New Roman"/>
              <a:sym typeface="Times New Roman"/>
            </a:endParaRPr>
          </a:p>
          <a:p>
            <a:pPr marL="0" lvl="0" indent="0" rtl="0">
              <a:spcBef>
                <a:spcPts val="0"/>
              </a:spcBef>
              <a:spcAft>
                <a:spcPts val="0"/>
              </a:spcAft>
              <a:buNone/>
            </a:pPr>
            <a:endParaRPr sz="1000">
              <a:latin typeface="Times New Roman"/>
              <a:ea typeface="Times New Roman"/>
              <a:cs typeface="Times New Roman"/>
              <a:sym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403f491f8b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403f491f8b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Skip</a:t>
            </a:r>
            <a:r>
              <a:rPr lang="en-US" baseline="0" dirty="0"/>
              <a:t> </a:t>
            </a:r>
            <a:r>
              <a:rPr lang="en-US" baseline="0" dirty="0" err="1"/>
              <a:t>brownian</a:t>
            </a:r>
            <a:r>
              <a:rPr lang="en-US" baseline="0" dirty="0"/>
              <a:t> motion</a:t>
            </a:r>
            <a:endParaRPr lang="en-US" dirty="0"/>
          </a:p>
        </p:txBody>
      </p:sp>
      <p:sp>
        <p:nvSpPr>
          <p:cNvPr id="4" name="Slide Number Placeholder 3"/>
          <p:cNvSpPr>
            <a:spLocks noGrp="1"/>
          </p:cNvSpPr>
          <p:nvPr>
            <p:ph type="sldNum" sz="quarter" idx="10"/>
          </p:nvPr>
        </p:nvSpPr>
        <p:spPr/>
        <p:txBody>
          <a:bodyPr/>
          <a:lstStyle/>
          <a:p>
            <a:fld id="{BE26C8DB-1498-4F6E-B108-7E42DA3DAC5C}" type="slidenum">
              <a:rPr lang="en-US" smtClean="0"/>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403b32b682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403b32b68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403b32b682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403b32b682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403b32b682_0_1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403b32b682_0_13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599376-DDAF-4300-9D66-03A69C30B6CE}" type="slidenum">
              <a:rPr lang="en-US" smtClean="0"/>
              <a:t>32</a:t>
            </a:fld>
            <a:endParaRPr lang="en-US"/>
          </a:p>
        </p:txBody>
      </p:sp>
    </p:spTree>
    <p:extLst>
      <p:ext uri="{BB962C8B-B14F-4D97-AF65-F5344CB8AC3E}">
        <p14:creationId xmlns:p14="http://schemas.microsoft.com/office/powerpoint/2010/main" val="904013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403b32b682_1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403b32b682_1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techniques used</a:t>
            </a:r>
            <a:r>
              <a:rPr lang="en-US" baseline="0" dirty="0"/>
              <a:t> in short-range gravity experiments</a:t>
            </a:r>
            <a:endParaRPr lang="en-US" dirty="0"/>
          </a:p>
        </p:txBody>
      </p:sp>
      <p:sp>
        <p:nvSpPr>
          <p:cNvPr id="4" name="Slide Number Placeholder 3"/>
          <p:cNvSpPr>
            <a:spLocks noGrp="1"/>
          </p:cNvSpPr>
          <p:nvPr>
            <p:ph type="sldNum" sz="quarter" idx="10"/>
          </p:nvPr>
        </p:nvSpPr>
        <p:spPr/>
        <p:txBody>
          <a:bodyPr/>
          <a:lstStyle/>
          <a:p>
            <a:fld id="{37FB55E9-B5DD-482C-9E24-D8DBE8A2B8E1}" type="slidenum">
              <a:rPr lang="en-US" smtClean="0"/>
              <a:t>35</a:t>
            </a:fld>
            <a:endParaRPr lang="en-US"/>
          </a:p>
        </p:txBody>
      </p:sp>
    </p:spTree>
    <p:extLst>
      <p:ext uri="{BB962C8B-B14F-4D97-AF65-F5344CB8AC3E}">
        <p14:creationId xmlns:p14="http://schemas.microsoft.com/office/powerpoint/2010/main" val="3990083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AE1618-14EF-470D-A588-D6AACF8DD5AE}" type="slidenum">
              <a:rPr lang="en-US" smtClean="0"/>
              <a:pPr/>
              <a:t>37</a:t>
            </a:fld>
            <a:endParaRPr lang="en-US"/>
          </a:p>
        </p:txBody>
      </p:sp>
    </p:spTree>
    <p:extLst>
      <p:ext uri="{BB962C8B-B14F-4D97-AF65-F5344CB8AC3E}">
        <p14:creationId xmlns:p14="http://schemas.microsoft.com/office/powerpoint/2010/main" val="1679901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19608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84144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67944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641478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89750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499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2167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5914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649808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9618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295332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9683888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8680153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7585456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5367789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2534818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4436593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979541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dk1"/>
              </a:buClr>
              <a:buSzPts val="1800"/>
              <a:buChar char="●"/>
              <a:defRPr>
                <a:solidFill>
                  <a:schemeClr val="dk1"/>
                </a:solidFill>
              </a:defRPr>
            </a:lvl1pPr>
            <a:lvl2pPr marL="914400" lvl="1" indent="-317500">
              <a:spcBef>
                <a:spcPts val="1600"/>
              </a:spcBef>
              <a:spcAft>
                <a:spcPts val="0"/>
              </a:spcAft>
              <a:buClr>
                <a:schemeClr val="dk1"/>
              </a:buClr>
              <a:buSzPts val="1400"/>
              <a:buChar char="○"/>
              <a:defRPr>
                <a:solidFill>
                  <a:schemeClr val="dk1"/>
                </a:solidFill>
              </a:defRPr>
            </a:lvl2pPr>
            <a:lvl3pPr marL="1371600" lvl="2" indent="-317500">
              <a:spcBef>
                <a:spcPts val="1600"/>
              </a:spcBef>
              <a:spcAft>
                <a:spcPts val="0"/>
              </a:spcAft>
              <a:buClr>
                <a:schemeClr val="dk1"/>
              </a:buClr>
              <a:buSzPts val="1400"/>
              <a:buChar char="■"/>
              <a:defRPr>
                <a:solidFill>
                  <a:schemeClr val="dk1"/>
                </a:solidFill>
              </a:defRPr>
            </a:lvl3pPr>
            <a:lvl4pPr marL="1828800" lvl="3" indent="-317500">
              <a:spcBef>
                <a:spcPts val="1600"/>
              </a:spcBef>
              <a:spcAft>
                <a:spcPts val="0"/>
              </a:spcAft>
              <a:buClr>
                <a:schemeClr val="dk1"/>
              </a:buClr>
              <a:buSzPts val="1400"/>
              <a:buChar char="●"/>
              <a:defRPr>
                <a:solidFill>
                  <a:schemeClr val="dk1"/>
                </a:solidFill>
              </a:defRPr>
            </a:lvl4pPr>
            <a:lvl5pPr marL="2286000" lvl="4" indent="-317500">
              <a:spcBef>
                <a:spcPts val="1600"/>
              </a:spcBef>
              <a:spcAft>
                <a:spcPts val="0"/>
              </a:spcAft>
              <a:buClr>
                <a:schemeClr val="dk1"/>
              </a:buClr>
              <a:buSzPts val="1400"/>
              <a:buChar char="○"/>
              <a:defRPr>
                <a:solidFill>
                  <a:schemeClr val="dk1"/>
                </a:solidFill>
              </a:defRPr>
            </a:lvl5pPr>
            <a:lvl6pPr marL="2743200" lvl="5" indent="-317500">
              <a:spcBef>
                <a:spcPts val="1600"/>
              </a:spcBef>
              <a:spcAft>
                <a:spcPts val="0"/>
              </a:spcAft>
              <a:buClr>
                <a:schemeClr val="dk1"/>
              </a:buClr>
              <a:buSzPts val="1400"/>
              <a:buChar char="■"/>
              <a:defRPr>
                <a:solidFill>
                  <a:schemeClr val="dk1"/>
                </a:solidFill>
              </a:defRPr>
            </a:lvl6pPr>
            <a:lvl7pPr marL="3200400" lvl="6" indent="-317500">
              <a:spcBef>
                <a:spcPts val="1600"/>
              </a:spcBef>
              <a:spcAft>
                <a:spcPts val="0"/>
              </a:spcAft>
              <a:buClr>
                <a:schemeClr val="dk1"/>
              </a:buClr>
              <a:buSzPts val="1400"/>
              <a:buChar char="●"/>
              <a:defRPr>
                <a:solidFill>
                  <a:schemeClr val="dk1"/>
                </a:solidFill>
              </a:defRPr>
            </a:lvl7pPr>
            <a:lvl8pPr marL="3657600" lvl="7" indent="-317500">
              <a:spcBef>
                <a:spcPts val="1600"/>
              </a:spcBef>
              <a:spcAft>
                <a:spcPts val="0"/>
              </a:spcAft>
              <a:buClr>
                <a:schemeClr val="dk1"/>
              </a:buClr>
              <a:buSzPts val="1400"/>
              <a:buChar char="○"/>
              <a:defRPr>
                <a:solidFill>
                  <a:schemeClr val="dk1"/>
                </a:solidFill>
              </a:defRPr>
            </a:lvl8pPr>
            <a:lvl9pPr marL="4114800" lvl="8" indent="-317500">
              <a:spcBef>
                <a:spcPts val="1600"/>
              </a:spcBef>
              <a:spcAft>
                <a:spcPts val="160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9056594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1216896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0479102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4249058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a:endParaRPr/>
          </a:p>
        </p:txBody>
      </p:sp>
      <p:sp>
        <p:nvSpPr>
          <p:cNvPr id="52" name="Google Shape;52;p13"/>
          <p:cNvSpPr txBox="1">
            <a:spLocks noGrp="1"/>
          </p:cNvSpPr>
          <p:nvPr>
            <p:ph type="body" idx="1"/>
          </p:nvPr>
        </p:nvSpPr>
        <p:spPr>
          <a:xfrm>
            <a:off x="457200" y="1200150"/>
            <a:ext cx="8229600" cy="33945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16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16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16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16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16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16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16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1600"/>
              </a:spcBef>
              <a:spcAft>
                <a:spcPts val="160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2808594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a:endParaRPr/>
          </a:p>
        </p:txBody>
      </p:sp>
      <p:sp>
        <p:nvSpPr>
          <p:cNvPr id="58" name="Google Shape;58;p14"/>
          <p:cNvSpPr txBox="1">
            <a:spLocks noGrp="1"/>
          </p:cNvSpPr>
          <p:nvPr>
            <p:ph type="body" idx="1"/>
          </p:nvPr>
        </p:nvSpPr>
        <p:spPr>
          <a:xfrm>
            <a:off x="457200" y="1200150"/>
            <a:ext cx="4038600" cy="3394500"/>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16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16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1600"/>
              </a:spcBef>
              <a:spcAft>
                <a:spcPts val="160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body" idx="2"/>
          </p:nvPr>
        </p:nvSpPr>
        <p:spPr>
          <a:xfrm>
            <a:off x="4648200" y="1200150"/>
            <a:ext cx="4038600" cy="3394500"/>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16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16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1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1600"/>
              </a:spcBef>
              <a:spcAft>
                <a:spcPts val="160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 name="Google Shape;60;p14"/>
          <p:cNvSpPr txBox="1">
            <a:spLocks noGrp="1"/>
          </p:cNvSpPr>
          <p:nvPr>
            <p:ph type="dt" idx="10"/>
          </p:nvPr>
        </p:nvSpPr>
        <p:spPr>
          <a:xfrm>
            <a:off x="457200" y="4767263"/>
            <a:ext cx="2133600" cy="2739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14"/>
          <p:cNvSpPr txBox="1">
            <a:spLocks noGrp="1"/>
          </p:cNvSpPr>
          <p:nvPr>
            <p:ph type="ftr" idx="11"/>
          </p:nvPr>
        </p:nvSpPr>
        <p:spPr>
          <a:xfrm>
            <a:off x="3124200" y="4767263"/>
            <a:ext cx="2895600" cy="2739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2" name="Google Shape;62;p14"/>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494198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10/2/2018</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7AA3FD2-5C9A-4BAB-AD2C-EE4E2E21B216}" type="datetimeFigureOut">
              <a:rPr lang="en-US" smtClean="0">
                <a:solidFill>
                  <a:prstClr val="black">
                    <a:tint val="75000"/>
                  </a:prstClr>
                </a:solidFill>
              </a:rPr>
              <a:pPr/>
              <a:t>10/2/2018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2339FF-BB31-4FE7-B770-F7B60A60EE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430787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752815115"/>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cid:image001.jpg@01D1793B.8CDFBEC0" TargetMode="External"/><Relationship Id="rId10" Type="http://schemas.openxmlformats.org/officeDocument/2006/relationships/image" Target="../media/image8.png"/><Relationship Id="rId4" Type="http://schemas.openxmlformats.org/officeDocument/2006/relationships/image" Target="../media/image3.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image" Target="../media/image28.wmf"/><Relationship Id="rId5" Type="http://schemas.openxmlformats.org/officeDocument/2006/relationships/oleObject" Target="../embeddings/oleObject11.bin"/><Relationship Id="rId4" Type="http://schemas.openxmlformats.org/officeDocument/2006/relationships/image" Target="../media/image27.w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30.wmf"/><Relationship Id="rId2" Type="http://schemas.openxmlformats.org/officeDocument/2006/relationships/slideLayout" Target="../slideLayouts/slideLayout13.xml"/><Relationship Id="rId1" Type="http://schemas.openxmlformats.org/officeDocument/2006/relationships/vmlDrawing" Target="../drawings/vmlDrawing7.vml"/><Relationship Id="rId6" Type="http://schemas.openxmlformats.org/officeDocument/2006/relationships/oleObject" Target="../embeddings/oleObject13.bin"/><Relationship Id="rId5" Type="http://schemas.openxmlformats.org/officeDocument/2006/relationships/image" Target="../media/image29.wmf"/><Relationship Id="rId4"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33.jpeg"/><Relationship Id="rId2" Type="http://schemas.openxmlformats.org/officeDocument/2006/relationships/slideLayout" Target="../slideLayouts/slideLayout13.xml"/><Relationship Id="rId1" Type="http://schemas.openxmlformats.org/officeDocument/2006/relationships/vmlDrawing" Target="../drawings/vmlDrawing8.vml"/><Relationship Id="rId6" Type="http://schemas.openxmlformats.org/officeDocument/2006/relationships/image" Target="../media/image32.wmf"/><Relationship Id="rId5" Type="http://schemas.openxmlformats.org/officeDocument/2006/relationships/oleObject" Target="../embeddings/oleObject15.bin"/><Relationship Id="rId4" Type="http://schemas.openxmlformats.org/officeDocument/2006/relationships/image" Target="../media/image31.wmf"/></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2.wmf"/><Relationship Id="rId2" Type="http://schemas.openxmlformats.org/officeDocument/2006/relationships/slideLayout" Target="../slideLayouts/slideLayout13.xm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image" Target="../media/image34.wmf"/><Relationship Id="rId4" Type="http://schemas.openxmlformats.org/officeDocument/2006/relationships/oleObject" Target="../embeddings/oleObject16.bin"/></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13.xml"/><Relationship Id="rId1" Type="http://schemas.openxmlformats.org/officeDocument/2006/relationships/vmlDrawing" Target="../drawings/vmlDrawing10.vml"/><Relationship Id="rId5" Type="http://schemas.openxmlformats.org/officeDocument/2006/relationships/image" Target="../media/image36.wmf"/><Relationship Id="rId4" Type="http://schemas.openxmlformats.org/officeDocument/2006/relationships/oleObject" Target="../embeddings/oleObject18.bin"/></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8.png"/><Relationship Id="rId1" Type="http://schemas.openxmlformats.org/officeDocument/2006/relationships/slideLayout" Target="../slideLayouts/slideLayout13.xml"/><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jpg"/><Relationship Id="rId1" Type="http://schemas.openxmlformats.org/officeDocument/2006/relationships/slideLayout" Target="../slideLayouts/slideLayout13.xml"/><Relationship Id="rId4" Type="http://schemas.openxmlformats.org/officeDocument/2006/relationships/image" Target="../media/image44.tiff"/></Relationships>
</file>

<file path=ppt/slides/_rels/slide1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9.png"/><Relationship Id="rId7" Type="http://schemas.openxmlformats.org/officeDocument/2006/relationships/image" Target="../media/image51.pn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50.png"/><Relationship Id="rId5" Type="http://schemas.openxmlformats.org/officeDocument/2006/relationships/image" Target="../media/image48.wmf"/><Relationship Id="rId4" Type="http://schemas.openxmlformats.org/officeDocument/2006/relationships/oleObject" Target="../embeddings/oleObject19.bin"/><Relationship Id="rId9" Type="http://schemas.openxmlformats.org/officeDocument/2006/relationships/image" Target="../media/image53.png"/></Relationships>
</file>

<file path=ppt/slides/_rels/slide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8" Type="http://schemas.openxmlformats.org/officeDocument/2006/relationships/image" Target="../media/image190.png"/><Relationship Id="rId13" Type="http://schemas.openxmlformats.org/officeDocument/2006/relationships/oleObject" Target="../embeddings/oleObject21.bin"/><Relationship Id="rId3" Type="http://schemas.openxmlformats.org/officeDocument/2006/relationships/image" Target="../media/image56.png"/><Relationship Id="rId12" Type="http://schemas.openxmlformats.org/officeDocument/2006/relationships/image" Target="../media/image54.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59.png"/><Relationship Id="rId11" Type="http://schemas.openxmlformats.org/officeDocument/2006/relationships/oleObject" Target="../embeddings/oleObject20.bin"/><Relationship Id="rId5" Type="http://schemas.openxmlformats.org/officeDocument/2006/relationships/image" Target="../media/image58.emf"/><Relationship Id="rId10" Type="http://schemas.openxmlformats.org/officeDocument/2006/relationships/image" Target="../media/image60.png"/><Relationship Id="rId4" Type="http://schemas.openxmlformats.org/officeDocument/2006/relationships/image" Target="../media/image57.png"/><Relationship Id="rId9" Type="http://schemas.openxmlformats.org/officeDocument/2006/relationships/image" Target="../media/image200.png"/><Relationship Id="rId14" Type="http://schemas.openxmlformats.org/officeDocument/2006/relationships/image" Target="../media/image55.wmf"/></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61.wmf"/><Relationship Id="rId4"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4.png"/><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63.png"/><Relationship Id="rId5" Type="http://schemas.openxmlformats.org/officeDocument/2006/relationships/image" Target="../media/image61.wmf"/><Relationship Id="rId4" Type="http://schemas.openxmlformats.org/officeDocument/2006/relationships/oleObject" Target="../embeddings/oleObject23.bin"/></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65.png"/><Relationship Id="rId5" Type="http://schemas.openxmlformats.org/officeDocument/2006/relationships/image" Target="../media/image61.wmf"/><Relationship Id="rId4" Type="http://schemas.openxmlformats.org/officeDocument/2006/relationships/oleObject" Target="../embeddings/oleObject24.bin"/></Relationships>
</file>

<file path=ppt/slides/_rels/slide2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68.emf"/><Relationship Id="rId4" Type="http://schemas.openxmlformats.org/officeDocument/2006/relationships/image" Target="../media/image67.png"/></Relationships>
</file>

<file path=ppt/slides/_rels/slide2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69.wmf"/><Relationship Id="rId4" Type="http://schemas.openxmlformats.org/officeDocument/2006/relationships/oleObject" Target="../embeddings/oleObject25.bin"/></Relationships>
</file>

<file path=ppt/slides/_rels/slide26.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69.wmf"/><Relationship Id="rId4" Type="http://schemas.openxmlformats.org/officeDocument/2006/relationships/oleObject" Target="../embeddings/oleObject25.bin"/></Relationships>
</file>

<file path=ppt/slides/_rels/slide28.xml.rels><?xml version="1.0" encoding="UTF-8" standalone="yes"?>
<Relationships xmlns="http://schemas.openxmlformats.org/package/2006/relationships"><Relationship Id="rId8" Type="http://schemas.openxmlformats.org/officeDocument/2006/relationships/image" Target="../media/image78.gif"/><Relationship Id="rId3" Type="http://schemas.openxmlformats.org/officeDocument/2006/relationships/image" Target="../media/image73.jpg"/><Relationship Id="rId7" Type="http://schemas.openxmlformats.org/officeDocument/2006/relationships/image" Target="../media/image77.pn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29.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image" Target="../media/image116.png"/><Relationship Id="rId7" Type="http://schemas.openxmlformats.org/officeDocument/2006/relationships/image" Target="../media/image80.wmf"/><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26.bin"/><Relationship Id="rId5" Type="http://schemas.openxmlformats.org/officeDocument/2006/relationships/image" Target="../media/image82.png"/><Relationship Id="rId4" Type="http://schemas.openxmlformats.org/officeDocument/2006/relationships/image" Target="../media/image8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84.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28.bin"/><Relationship Id="rId5" Type="http://schemas.openxmlformats.org/officeDocument/2006/relationships/image" Target="../media/image83.wmf"/><Relationship Id="rId4" Type="http://schemas.openxmlformats.org/officeDocument/2006/relationships/oleObject" Target="../embeddings/oleObject27.bin"/></Relationships>
</file>

<file path=ppt/slides/_rels/slide33.xml.rels><?xml version="1.0" encoding="UTF-8" standalone="yes"?>
<Relationships xmlns="http://schemas.openxmlformats.org/package/2006/relationships"><Relationship Id="rId8" Type="http://schemas.openxmlformats.org/officeDocument/2006/relationships/image" Target="../media/image86.wmf"/><Relationship Id="rId13" Type="http://schemas.openxmlformats.org/officeDocument/2006/relationships/oleObject" Target="../embeddings/oleObject33.bin"/><Relationship Id="rId18" Type="http://schemas.openxmlformats.org/officeDocument/2006/relationships/image" Target="../media/image91.wmf"/><Relationship Id="rId3" Type="http://schemas.openxmlformats.org/officeDocument/2006/relationships/video" Target="../media/media1.avi"/><Relationship Id="rId7" Type="http://schemas.openxmlformats.org/officeDocument/2006/relationships/oleObject" Target="../embeddings/oleObject30.bin"/><Relationship Id="rId12" Type="http://schemas.openxmlformats.org/officeDocument/2006/relationships/image" Target="../media/image88.wmf"/><Relationship Id="rId17" Type="http://schemas.openxmlformats.org/officeDocument/2006/relationships/oleObject" Target="../embeddings/oleObject35.bin"/><Relationship Id="rId2" Type="http://schemas.microsoft.com/office/2007/relationships/media" Target="../media/media1.avi"/><Relationship Id="rId16" Type="http://schemas.openxmlformats.org/officeDocument/2006/relationships/image" Target="../media/image90.wmf"/><Relationship Id="rId1" Type="http://schemas.openxmlformats.org/officeDocument/2006/relationships/vmlDrawing" Target="../drawings/vmlDrawing20.vml"/><Relationship Id="rId6" Type="http://schemas.openxmlformats.org/officeDocument/2006/relationships/image" Target="../media/image85.wmf"/><Relationship Id="rId11" Type="http://schemas.openxmlformats.org/officeDocument/2006/relationships/oleObject" Target="../embeddings/oleObject32.bin"/><Relationship Id="rId5" Type="http://schemas.openxmlformats.org/officeDocument/2006/relationships/oleObject" Target="../embeddings/oleObject29.bin"/><Relationship Id="rId15" Type="http://schemas.openxmlformats.org/officeDocument/2006/relationships/oleObject" Target="../embeddings/oleObject34.bin"/><Relationship Id="rId10" Type="http://schemas.openxmlformats.org/officeDocument/2006/relationships/image" Target="../media/image87.wmf"/><Relationship Id="rId19" Type="http://schemas.openxmlformats.org/officeDocument/2006/relationships/image" Target="../media/image92.png"/><Relationship Id="rId4" Type="http://schemas.openxmlformats.org/officeDocument/2006/relationships/slideLayout" Target="../slideLayouts/slideLayout2.xml"/><Relationship Id="rId9" Type="http://schemas.openxmlformats.org/officeDocument/2006/relationships/oleObject" Target="../embeddings/oleObject31.bin"/><Relationship Id="rId14" Type="http://schemas.openxmlformats.org/officeDocument/2006/relationships/image" Target="../media/image89.wmf"/></Relationships>
</file>

<file path=ppt/slides/_rels/slide3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8" Type="http://schemas.openxmlformats.org/officeDocument/2006/relationships/image" Target="../media/image94.wmf"/><Relationship Id="rId3" Type="http://schemas.openxmlformats.org/officeDocument/2006/relationships/video" Target="../media/media2.mp4"/><Relationship Id="rId7" Type="http://schemas.openxmlformats.org/officeDocument/2006/relationships/oleObject" Target="../embeddings/oleObject36.bin"/><Relationship Id="rId2" Type="http://schemas.microsoft.com/office/2007/relationships/media" Target="../media/media2.mp4"/><Relationship Id="rId1" Type="http://schemas.openxmlformats.org/officeDocument/2006/relationships/vmlDrawing" Target="../drawings/vmlDrawing21.vml"/><Relationship Id="rId6" Type="http://schemas.openxmlformats.org/officeDocument/2006/relationships/image" Target="../media/image95.png"/><Relationship Id="rId5" Type="http://schemas.openxmlformats.org/officeDocument/2006/relationships/notesSlide" Target="../notesSlides/notesSlide8.xml"/><Relationship Id="rId4" Type="http://schemas.openxmlformats.org/officeDocument/2006/relationships/slideLayout" Target="../slideLayouts/slideLayout2.xml"/><Relationship Id="rId9" Type="http://schemas.openxmlformats.org/officeDocument/2006/relationships/image" Target="../media/image96.png"/></Relationships>
</file>

<file path=ppt/slides/_rels/slide3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3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5.png"/><Relationship Id="rId7" Type="http://schemas.openxmlformats.org/officeDocument/2006/relationships/image" Target="../media/image149.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48.png"/><Relationship Id="rId5" Type="http://schemas.openxmlformats.org/officeDocument/2006/relationships/image" Target="../media/image147.png"/><Relationship Id="rId10" Type="http://schemas.openxmlformats.org/officeDocument/2006/relationships/image" Target="../media/image152.png"/><Relationship Id="rId4" Type="http://schemas.openxmlformats.org/officeDocument/2006/relationships/image" Target="../media/image101.png"/><Relationship Id="rId9" Type="http://schemas.openxmlformats.org/officeDocument/2006/relationships/image" Target="../media/image151.png"/></Relationships>
</file>

<file path=ppt/slides/_rels/slide3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2.xml"/><Relationship Id="rId1" Type="http://schemas.openxmlformats.org/officeDocument/2006/relationships/slideLayout" Target="../slideLayouts/slideLayout25.xml"/><Relationship Id="rId4" Type="http://schemas.openxmlformats.org/officeDocument/2006/relationships/image" Target="../media/image105.png"/></Relationships>
</file>

<file path=ppt/slides/_rels/slide4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109.jpeg"/><Relationship Id="rId5" Type="http://schemas.openxmlformats.org/officeDocument/2006/relationships/image" Target="../media/image108.emf"/><Relationship Id="rId4" Type="http://schemas.openxmlformats.org/officeDocument/2006/relationships/image" Target="../media/image107.wmf"/></Relationships>
</file>

<file path=ppt/slides/_rels/slide43.xml.rels><?xml version="1.0" encoding="UTF-8" standalone="yes"?>
<Relationships xmlns="http://schemas.openxmlformats.org/package/2006/relationships"><Relationship Id="rId3" Type="http://schemas.openxmlformats.org/officeDocument/2006/relationships/image" Target="../media/image110.jpg"/><Relationship Id="rId2" Type="http://schemas.openxmlformats.org/officeDocument/2006/relationships/notesSlide" Target="../notesSlides/notesSlide14.xml"/><Relationship Id="rId1" Type="http://schemas.openxmlformats.org/officeDocument/2006/relationships/slideLayout" Target="../slideLayouts/slideLayout25.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44.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16.jpg"/><Relationship Id="rId7" Type="http://schemas.openxmlformats.org/officeDocument/2006/relationships/image" Target="../media/image8.png"/><Relationship Id="rId2" Type="http://schemas.openxmlformats.org/officeDocument/2006/relationships/image" Target="../media/image115.jpe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cid:image001.jpg@01D1793B.8CDFBEC0" TargetMode="Externa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4.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15.emf"/><Relationship Id="rId4" Type="http://schemas.openxmlformats.org/officeDocument/2006/relationships/image" Target="../media/image14.wmf"/></Relationships>
</file>

<file path=ppt/slides/_rels/slide7.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20.wmf"/><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17.wmf"/><Relationship Id="rId11" Type="http://schemas.openxmlformats.org/officeDocument/2006/relationships/oleObject" Target="../embeddings/oleObject7.bin"/><Relationship Id="rId5" Type="http://schemas.openxmlformats.org/officeDocument/2006/relationships/oleObject" Target="../embeddings/oleObject4.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image" Target="../media/image21.wmf"/><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23.png"/><Relationship Id="rId7" Type="http://schemas.openxmlformats.org/officeDocument/2006/relationships/oleObject" Target="../embeddings/oleObject9.bin"/><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33253"/>
            <a:ext cx="8991600" cy="1102519"/>
          </a:xfrm>
        </p:spPr>
        <p:txBody>
          <a:bodyPr>
            <a:noAutofit/>
          </a:bodyPr>
          <a:lstStyle/>
          <a:p>
            <a:r>
              <a:rPr lang="en-US" sz="3600" dirty="0"/>
              <a:t>Hunting for fifth forces and axions </a:t>
            </a:r>
            <a:br>
              <a:rPr lang="en-US" sz="3600" dirty="0"/>
            </a:br>
            <a:r>
              <a:rPr lang="en-US" sz="3600" dirty="0"/>
              <a:t>with AMO-based sensors</a:t>
            </a:r>
          </a:p>
        </p:txBody>
      </p:sp>
      <p:pic>
        <p:nvPicPr>
          <p:cNvPr id="9" name="Picture 8"/>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5630344" y="1581493"/>
            <a:ext cx="2980256" cy="1677173"/>
          </a:xfrm>
          <a:prstGeom prst="rect">
            <a:avLst/>
          </a:prstGeom>
        </p:spPr>
      </p:pic>
      <p:sp>
        <p:nvSpPr>
          <p:cNvPr id="10" name="TextBox 9"/>
          <p:cNvSpPr txBox="1"/>
          <p:nvPr/>
        </p:nvSpPr>
        <p:spPr>
          <a:xfrm>
            <a:off x="395966" y="3865538"/>
            <a:ext cx="3436454" cy="369332"/>
          </a:xfrm>
          <a:prstGeom prst="rect">
            <a:avLst/>
          </a:prstGeom>
          <a:noFill/>
        </p:spPr>
        <p:txBody>
          <a:bodyPr wrap="none" rtlCol="0">
            <a:spAutoFit/>
          </a:bodyPr>
          <a:lstStyle/>
          <a:p>
            <a:r>
              <a:rPr lang="en-US" dirty="0"/>
              <a:t>A. Geraci, Northwestern University</a:t>
            </a:r>
          </a:p>
        </p:txBody>
      </p:sp>
      <p:pic>
        <p:nvPicPr>
          <p:cNvPr id="13" name="Picture 12"/>
          <p:cNvPicPr>
            <a:picLocks/>
          </p:cNvPicPr>
          <p:nvPr/>
        </p:nvPicPr>
        <p:blipFill>
          <a:blip r:embed="rId3"/>
          <a:stretch>
            <a:fillRect/>
          </a:stretch>
        </p:blipFill>
        <p:spPr>
          <a:xfrm>
            <a:off x="1196527" y="4279434"/>
            <a:ext cx="695619" cy="695960"/>
          </a:xfrm>
          <a:prstGeom prst="rect">
            <a:avLst/>
          </a:prstGeom>
        </p:spPr>
      </p:pic>
      <p:pic>
        <p:nvPicPr>
          <p:cNvPr id="14" name="Picture 13" descr="cid:image001.jpg@01D1793B.8CDFBEC0"/>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1981200" y="4479288"/>
            <a:ext cx="1828800" cy="352425"/>
          </a:xfrm>
          <a:prstGeom prst="rect">
            <a:avLst/>
          </a:prstGeom>
          <a:noFill/>
          <a:ln>
            <a:noFill/>
          </a:ln>
        </p:spPr>
      </p:pic>
      <p:pic>
        <p:nvPicPr>
          <p:cNvPr id="15" name="Picture 14" descr="Image result for images northwestern university logo">
            <a:extLst>
              <a:ext uri="{FF2B5EF4-FFF2-40B4-BE49-F238E27FC236}">
                <a16:creationId xmlns:a16="http://schemas.microsoft.com/office/drawing/2014/main" id="{B3F77C53-8901-48FC-975D-E7CFECAF333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9272" y="4296409"/>
            <a:ext cx="718185" cy="718185"/>
          </a:xfrm>
          <a:prstGeom prst="rect">
            <a:avLst/>
          </a:prstGeom>
          <a:noFill/>
          <a:ln>
            <a:noFill/>
          </a:ln>
        </p:spPr>
      </p:pic>
      <p:pic>
        <p:nvPicPr>
          <p:cNvPr id="16" name="Shape 146">
            <a:extLst>
              <a:ext uri="{FF2B5EF4-FFF2-40B4-BE49-F238E27FC236}">
                <a16:creationId xmlns:a16="http://schemas.microsoft.com/office/drawing/2014/main" id="{4E526D3F-7F4E-4C23-81B0-7943591468C2}"/>
              </a:ext>
            </a:extLst>
          </p:cNvPr>
          <p:cNvPicPr preferRelativeResize="0">
            <a:picLocks noChangeAspect="1"/>
          </p:cNvPicPr>
          <p:nvPr/>
        </p:nvPicPr>
        <p:blipFill>
          <a:blip r:embed="rId7">
            <a:alphaModFix/>
          </a:blip>
          <a:stretch>
            <a:fillRect/>
          </a:stretch>
        </p:blipFill>
        <p:spPr>
          <a:xfrm>
            <a:off x="513499" y="1595263"/>
            <a:ext cx="2610701" cy="1958023"/>
          </a:xfrm>
          <a:prstGeom prst="rect">
            <a:avLst/>
          </a:prstGeom>
          <a:noFill/>
          <a:ln>
            <a:noFill/>
          </a:ln>
        </p:spPr>
      </p:pic>
      <p:pic>
        <p:nvPicPr>
          <p:cNvPr id="18" name="Picture 17">
            <a:extLst>
              <a:ext uri="{FF2B5EF4-FFF2-40B4-BE49-F238E27FC236}">
                <a16:creationId xmlns:a16="http://schemas.microsoft.com/office/drawing/2014/main" id="{4568353C-BDAC-4772-BFD4-E68BF1A32B95}"/>
              </a:ext>
            </a:extLst>
          </p:cNvPr>
          <p:cNvPicPr>
            <a:picLocks noChangeAspect="1"/>
          </p:cNvPicPr>
          <p:nvPr/>
        </p:nvPicPr>
        <p:blipFill rotWithShape="1">
          <a:blip r:embed="rId8">
            <a:extLst>
              <a:ext uri="{28A0092B-C50C-407E-A947-70E740481C1C}">
                <a14:useLocalDpi xmlns:a14="http://schemas.microsoft.com/office/drawing/2010/main" val="0"/>
              </a:ext>
            </a:extLst>
          </a:blip>
          <a:srcRect l="16277" t="16698" r="23250" b="26217"/>
          <a:stretch/>
        </p:blipFill>
        <p:spPr>
          <a:xfrm>
            <a:off x="3124200" y="1450166"/>
            <a:ext cx="2431846" cy="2248215"/>
          </a:xfrm>
          <a:prstGeom prst="rect">
            <a:avLst/>
          </a:prstGeom>
        </p:spPr>
      </p:pic>
      <p:pic>
        <p:nvPicPr>
          <p:cNvPr id="8" name="Picture 642" descr="800bead.jpg"/>
          <p:cNvPicPr>
            <a:picLocks noChangeAspect="1"/>
          </p:cNvPicPr>
          <p:nvPr/>
        </p:nvPicPr>
        <p:blipFill>
          <a:blip r:embed="rId9" cstate="print"/>
          <a:srcRect/>
          <a:stretch>
            <a:fillRect/>
          </a:stretch>
        </p:blipFill>
        <p:spPr bwMode="auto">
          <a:xfrm>
            <a:off x="304800" y="1794150"/>
            <a:ext cx="1371600" cy="853800"/>
          </a:xfrm>
          <a:prstGeom prst="rect">
            <a:avLst/>
          </a:prstGeom>
          <a:noFill/>
          <a:ln w="9525">
            <a:noFill/>
            <a:miter lim="800000"/>
            <a:headEnd/>
            <a:tailEnd/>
          </a:ln>
        </p:spPr>
      </p:pic>
      <p:sp>
        <p:nvSpPr>
          <p:cNvPr id="4" name="TextBox 3">
            <a:extLst>
              <a:ext uri="{FF2B5EF4-FFF2-40B4-BE49-F238E27FC236}">
                <a16:creationId xmlns:a16="http://schemas.microsoft.com/office/drawing/2014/main" id="{63EA20A7-67C5-4039-B5F1-6BCBFFA9B92F}"/>
              </a:ext>
            </a:extLst>
          </p:cNvPr>
          <p:cNvSpPr txBox="1"/>
          <p:nvPr/>
        </p:nvSpPr>
        <p:spPr>
          <a:xfrm>
            <a:off x="4757179" y="3458794"/>
            <a:ext cx="4252767" cy="646331"/>
          </a:xfrm>
          <a:prstGeom prst="rect">
            <a:avLst/>
          </a:prstGeom>
          <a:noFill/>
        </p:spPr>
        <p:txBody>
          <a:bodyPr wrap="none" rtlCol="0">
            <a:spAutoFit/>
          </a:bodyPr>
          <a:lstStyle/>
          <a:p>
            <a:r>
              <a:rPr lang="en-US" dirty="0"/>
              <a:t>GGI Florence: Beyond the Standard Model, </a:t>
            </a:r>
          </a:p>
          <a:p>
            <a:r>
              <a:rPr lang="en-US" dirty="0"/>
              <a:t>where do we go from here?</a:t>
            </a:r>
          </a:p>
        </p:txBody>
      </p:sp>
      <p:pic>
        <p:nvPicPr>
          <p:cNvPr id="17" name="Picture 16">
            <a:extLst>
              <a:ext uri="{FF2B5EF4-FFF2-40B4-BE49-F238E27FC236}">
                <a16:creationId xmlns:a16="http://schemas.microsoft.com/office/drawing/2014/main" id="{8C60758F-60AB-4F4F-85E0-7365F9CC346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967908" y="4303974"/>
            <a:ext cx="1428345" cy="651294"/>
          </a:xfrm>
          <a:prstGeom prst="rect">
            <a:avLst/>
          </a:prstGeom>
        </p:spPr>
      </p:pic>
      <p:pic>
        <p:nvPicPr>
          <p:cNvPr id="19" name="Picture 18">
            <a:extLst>
              <a:ext uri="{FF2B5EF4-FFF2-40B4-BE49-F238E27FC236}">
                <a16:creationId xmlns:a16="http://schemas.microsoft.com/office/drawing/2014/main" id="{B1DA3F15-B0C5-4162-B422-2658E4D630B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450739" y="4169971"/>
            <a:ext cx="914885" cy="914885"/>
          </a:xfrm>
          <a:prstGeom prst="rect">
            <a:avLst/>
          </a:prstGeom>
        </p:spPr>
      </p:pic>
    </p:spTree>
    <p:extLst>
      <p:ext uri="{BB962C8B-B14F-4D97-AF65-F5344CB8AC3E}">
        <p14:creationId xmlns:p14="http://schemas.microsoft.com/office/powerpoint/2010/main" val="2808227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3962400" y="3714750"/>
            <a:ext cx="4953000" cy="8001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21" name="Title 1"/>
          <p:cNvSpPr>
            <a:spLocks noGrp="1"/>
          </p:cNvSpPr>
          <p:nvPr>
            <p:ph type="title"/>
          </p:nvPr>
        </p:nvSpPr>
        <p:spPr/>
        <p:txBody>
          <a:bodyPr/>
          <a:lstStyle/>
          <a:p>
            <a:pPr eaLnBrk="1" hangingPunct="1"/>
            <a:r>
              <a:rPr lang="en-US" dirty="0"/>
              <a:t>Resonant force detection</a:t>
            </a:r>
          </a:p>
        </p:txBody>
      </p:sp>
      <p:sp>
        <p:nvSpPr>
          <p:cNvPr id="9222" name="Content Placeholder 2"/>
          <p:cNvSpPr>
            <a:spLocks noGrp="1"/>
          </p:cNvSpPr>
          <p:nvPr>
            <p:ph idx="1"/>
          </p:nvPr>
        </p:nvSpPr>
        <p:spPr>
          <a:xfrm>
            <a:off x="381000" y="1143000"/>
            <a:ext cx="3810000" cy="400050"/>
          </a:xfrm>
        </p:spPr>
        <p:txBody>
          <a:bodyPr/>
          <a:lstStyle/>
          <a:p>
            <a:pPr eaLnBrk="1" hangingPunct="1"/>
            <a:r>
              <a:rPr lang="en-US" sz="1800"/>
              <a:t>Cantilever is like a spring:</a:t>
            </a:r>
          </a:p>
          <a:p>
            <a:pPr eaLnBrk="1" hangingPunct="1">
              <a:buFont typeface="Arial" charset="0"/>
              <a:buNone/>
            </a:pPr>
            <a:endParaRPr lang="en-US"/>
          </a:p>
        </p:txBody>
      </p:sp>
      <p:graphicFrame>
        <p:nvGraphicFramePr>
          <p:cNvPr id="9218" name="Object 2"/>
          <p:cNvGraphicFramePr>
            <a:graphicFrameLocks noChangeAspect="1"/>
          </p:cNvGraphicFramePr>
          <p:nvPr/>
        </p:nvGraphicFramePr>
        <p:xfrm>
          <a:off x="4010025" y="3028951"/>
          <a:ext cx="1962150" cy="1364456"/>
        </p:xfrm>
        <a:graphic>
          <a:graphicData uri="http://schemas.openxmlformats.org/presentationml/2006/ole">
            <mc:AlternateContent xmlns:mc="http://schemas.openxmlformats.org/markup-compatibility/2006">
              <mc:Choice xmlns:v="urn:schemas-microsoft-com:vml" Requires="v">
                <p:oleObj spid="_x0000_s19000" name="Equation" r:id="rId3" imgW="876300" imgH="812800" progId="Equation.3">
                  <p:embed/>
                </p:oleObj>
              </mc:Choice>
              <mc:Fallback>
                <p:oleObj name="Equation" r:id="rId3" imgW="876300" imgH="812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0025" y="3028951"/>
                        <a:ext cx="1962150" cy="13644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3" name="TextBox 4"/>
          <p:cNvSpPr txBox="1">
            <a:spLocks noChangeArrowheads="1"/>
          </p:cNvSpPr>
          <p:nvPr/>
        </p:nvSpPr>
        <p:spPr bwMode="auto">
          <a:xfrm>
            <a:off x="6172200" y="3200400"/>
            <a:ext cx="1550681" cy="369332"/>
          </a:xfrm>
          <a:prstGeom prst="rect">
            <a:avLst/>
          </a:prstGeom>
          <a:noFill/>
          <a:ln w="9525">
            <a:noFill/>
            <a:miter lim="800000"/>
            <a:headEnd/>
            <a:tailEnd/>
          </a:ln>
        </p:spPr>
        <p:txBody>
          <a:bodyPr wrap="none">
            <a:spAutoFit/>
          </a:bodyPr>
          <a:lstStyle/>
          <a:p>
            <a:r>
              <a:rPr lang="en-US">
                <a:latin typeface="Calibri" pitchFamily="34" charset="0"/>
              </a:rPr>
              <a:t>Constant force</a:t>
            </a:r>
          </a:p>
        </p:txBody>
      </p:sp>
      <p:sp>
        <p:nvSpPr>
          <p:cNvPr id="9224" name="TextBox 5"/>
          <p:cNvSpPr txBox="1">
            <a:spLocks noChangeArrowheads="1"/>
          </p:cNvSpPr>
          <p:nvPr/>
        </p:nvSpPr>
        <p:spPr bwMode="auto">
          <a:xfrm>
            <a:off x="6172201" y="3771900"/>
            <a:ext cx="2752613" cy="646331"/>
          </a:xfrm>
          <a:prstGeom prst="rect">
            <a:avLst/>
          </a:prstGeom>
          <a:noFill/>
          <a:ln w="9525">
            <a:noFill/>
            <a:miter lim="800000"/>
            <a:headEnd/>
            <a:tailEnd/>
          </a:ln>
        </p:spPr>
        <p:txBody>
          <a:bodyPr wrap="none">
            <a:spAutoFit/>
          </a:bodyPr>
          <a:lstStyle/>
          <a:p>
            <a:r>
              <a:rPr lang="en-US">
                <a:latin typeface="Calibri" pitchFamily="34" charset="0"/>
              </a:rPr>
              <a:t>Driving force on resonance </a:t>
            </a:r>
          </a:p>
          <a:p>
            <a:r>
              <a:rPr lang="en-US">
                <a:latin typeface="Calibri" pitchFamily="34" charset="0"/>
              </a:rPr>
              <a:t>of cantilever </a:t>
            </a:r>
            <a:r>
              <a:rPr lang="en-US">
                <a:latin typeface="Symbol" pitchFamily="18" charset="2"/>
              </a:rPr>
              <a:t>w</a:t>
            </a:r>
            <a:r>
              <a:rPr lang="en-US" baseline="-25000">
                <a:latin typeface="Calibri" pitchFamily="34" charset="0"/>
              </a:rPr>
              <a:t>0</a:t>
            </a:r>
          </a:p>
        </p:txBody>
      </p:sp>
      <p:sp>
        <p:nvSpPr>
          <p:cNvPr id="9225" name="TextBox 6"/>
          <p:cNvSpPr txBox="1">
            <a:spLocks noChangeArrowheads="1"/>
          </p:cNvSpPr>
          <p:nvPr/>
        </p:nvSpPr>
        <p:spPr bwMode="auto">
          <a:xfrm>
            <a:off x="4495800" y="4514850"/>
            <a:ext cx="3200400" cy="369332"/>
          </a:xfrm>
          <a:prstGeom prst="rect">
            <a:avLst/>
          </a:prstGeom>
          <a:noFill/>
          <a:ln w="9525">
            <a:noFill/>
            <a:miter lim="800000"/>
            <a:headEnd/>
            <a:tailEnd/>
          </a:ln>
        </p:spPr>
        <p:txBody>
          <a:bodyPr>
            <a:spAutoFit/>
          </a:bodyPr>
          <a:lstStyle/>
          <a:p>
            <a:r>
              <a:rPr lang="en-US" dirty="0">
                <a:latin typeface="Calibri" pitchFamily="34" charset="0"/>
              </a:rPr>
              <a:t>Q  can be very large &gt;100,000  </a:t>
            </a:r>
          </a:p>
        </p:txBody>
      </p:sp>
      <p:sp>
        <p:nvSpPr>
          <p:cNvPr id="9226" name="Rectangle 19"/>
          <p:cNvSpPr>
            <a:spLocks noChangeArrowheads="1"/>
          </p:cNvSpPr>
          <p:nvPr/>
        </p:nvSpPr>
        <p:spPr bwMode="auto">
          <a:xfrm>
            <a:off x="381000" y="2457450"/>
            <a:ext cx="3276600" cy="2457450"/>
          </a:xfrm>
          <a:prstGeom prst="rect">
            <a:avLst/>
          </a:prstGeom>
          <a:solidFill>
            <a:srgbClr val="FFFFCC"/>
          </a:solidFill>
          <a:ln w="9525">
            <a:solidFill>
              <a:schemeClr val="tx1"/>
            </a:solidFill>
            <a:miter lim="800000"/>
            <a:headEnd/>
            <a:tailEnd/>
          </a:ln>
        </p:spPr>
        <p:txBody>
          <a:bodyPr wrap="none" anchor="ctr"/>
          <a:lstStyle/>
          <a:p>
            <a:endParaRPr lang="en-US">
              <a:latin typeface="Calibri" pitchFamily="34" charset="0"/>
            </a:endParaRPr>
          </a:p>
        </p:txBody>
      </p:sp>
      <p:sp>
        <p:nvSpPr>
          <p:cNvPr id="9228" name="Text Box 29"/>
          <p:cNvSpPr txBox="1">
            <a:spLocks noChangeArrowheads="1"/>
          </p:cNvSpPr>
          <p:nvPr/>
        </p:nvSpPr>
        <p:spPr bwMode="auto">
          <a:xfrm>
            <a:off x="1143001" y="2800350"/>
            <a:ext cx="1584088" cy="461665"/>
          </a:xfrm>
          <a:prstGeom prst="rect">
            <a:avLst/>
          </a:prstGeom>
          <a:noFill/>
          <a:ln w="9525">
            <a:noFill/>
            <a:miter lim="800000"/>
            <a:headEnd/>
            <a:tailEnd/>
          </a:ln>
        </p:spPr>
        <p:txBody>
          <a:bodyPr wrap="none">
            <a:spAutoFit/>
          </a:bodyPr>
          <a:lstStyle/>
          <a:p>
            <a:pPr eaLnBrk="0" hangingPunct="0"/>
            <a:r>
              <a:rPr lang="en-US" sz="2400" dirty="0">
                <a:solidFill>
                  <a:schemeClr val="accent2"/>
                </a:solidFill>
                <a:latin typeface="Times" charset="0"/>
              </a:rPr>
              <a:t>Amplitude:</a:t>
            </a:r>
          </a:p>
        </p:txBody>
      </p:sp>
      <p:graphicFrame>
        <p:nvGraphicFramePr>
          <p:cNvPr id="9219" name="Object 5"/>
          <p:cNvGraphicFramePr>
            <a:graphicFrameLocks noChangeAspect="1"/>
          </p:cNvGraphicFramePr>
          <p:nvPr/>
        </p:nvGraphicFramePr>
        <p:xfrm>
          <a:off x="838200" y="1485900"/>
          <a:ext cx="1066800" cy="800100"/>
        </p:xfrm>
        <a:graphic>
          <a:graphicData uri="http://schemas.openxmlformats.org/presentationml/2006/ole">
            <mc:AlternateContent xmlns:mc="http://schemas.openxmlformats.org/markup-compatibility/2006">
              <mc:Choice xmlns:v="urn:schemas-microsoft-com:vml" Requires="v">
                <p:oleObj spid="_x0000_s19001" name="Equation" r:id="rId5" imgW="622300" imgH="622300" progId="Equation.3">
                  <p:embed/>
                </p:oleObj>
              </mc:Choice>
              <mc:Fallback>
                <p:oleObj name="Equation" r:id="rId5" imgW="622300" imgH="6223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1485900"/>
                        <a:ext cx="10668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30" name="TextBox 37"/>
          <p:cNvSpPr txBox="1">
            <a:spLocks noChangeArrowheads="1"/>
          </p:cNvSpPr>
          <p:nvPr/>
        </p:nvSpPr>
        <p:spPr bwMode="auto">
          <a:xfrm>
            <a:off x="838201" y="2495550"/>
            <a:ext cx="2362891" cy="369332"/>
          </a:xfrm>
          <a:prstGeom prst="rect">
            <a:avLst/>
          </a:prstGeom>
          <a:noFill/>
          <a:ln w="9525">
            <a:noFill/>
            <a:miter lim="800000"/>
            <a:headEnd/>
            <a:tailEnd/>
          </a:ln>
        </p:spPr>
        <p:txBody>
          <a:bodyPr wrap="none">
            <a:spAutoFit/>
          </a:bodyPr>
          <a:lstStyle/>
          <a:p>
            <a:r>
              <a:rPr lang="en-US"/>
              <a:t>Sinusoidal driving force</a:t>
            </a:r>
          </a:p>
        </p:txBody>
      </p:sp>
      <p:grpSp>
        <p:nvGrpSpPr>
          <p:cNvPr id="37" name="Group 35"/>
          <p:cNvGrpSpPr>
            <a:grpSpLocks/>
          </p:cNvGrpSpPr>
          <p:nvPr/>
        </p:nvGrpSpPr>
        <p:grpSpPr bwMode="auto">
          <a:xfrm>
            <a:off x="4724400" y="1200150"/>
            <a:ext cx="3724275" cy="1463675"/>
            <a:chOff x="914400" y="1355725"/>
            <a:chExt cx="3724275" cy="1463675"/>
          </a:xfrm>
        </p:grpSpPr>
        <p:sp>
          <p:nvSpPr>
            <p:cNvPr id="38" name="Rectangle 3"/>
            <p:cNvSpPr>
              <a:spLocks noChangeArrowheads="1"/>
            </p:cNvSpPr>
            <p:nvPr/>
          </p:nvSpPr>
          <p:spPr bwMode="auto">
            <a:xfrm>
              <a:off x="914400" y="1905000"/>
              <a:ext cx="1066800" cy="609600"/>
            </a:xfrm>
            <a:prstGeom prst="rect">
              <a:avLst/>
            </a:prstGeom>
            <a:gradFill rotWithShape="0">
              <a:gsLst>
                <a:gs pos="0">
                  <a:srgbClr val="3399FF"/>
                </a:gs>
                <a:gs pos="100000">
                  <a:srgbClr val="184776"/>
                </a:gs>
              </a:gsLst>
              <a:lin ang="2700000" scaled="1"/>
            </a:gradFill>
            <a:ln w="9525">
              <a:miter lim="800000"/>
              <a:headEnd/>
              <a:tailEnd/>
            </a:ln>
            <a:scene3d>
              <a:camera prst="legacyPerspectiveFront">
                <a:rot lat="1500000" lon="1500000" rev="0"/>
              </a:camera>
              <a:lightRig rig="legacyFlat2" dir="b"/>
            </a:scene3d>
            <a:sp3d extrusionH="887400" prstMaterial="legacyMatte">
              <a:bevelT w="13500" h="13500" prst="angle"/>
              <a:bevelB w="13500" h="13500" prst="angle"/>
              <a:extrusionClr>
                <a:srgbClr val="3399FF"/>
              </a:extrusionClr>
            </a:sp3d>
          </p:spPr>
          <p:txBody>
            <a:bodyPr wrap="none" anchor="ctr">
              <a:flatTx/>
            </a:bodyPr>
            <a:lstStyle/>
            <a:p>
              <a:endParaRPr lang="en-US">
                <a:latin typeface="Calibri" pitchFamily="34" charset="0"/>
              </a:endParaRPr>
            </a:p>
          </p:txBody>
        </p:sp>
        <p:sp>
          <p:nvSpPr>
            <p:cNvPr id="40" name="Rectangle 4"/>
            <p:cNvSpPr>
              <a:spLocks noChangeArrowheads="1"/>
            </p:cNvSpPr>
            <p:nvPr/>
          </p:nvSpPr>
          <p:spPr bwMode="auto">
            <a:xfrm flipV="1">
              <a:off x="1905000" y="2057400"/>
              <a:ext cx="1524000" cy="76200"/>
            </a:xfrm>
            <a:prstGeom prst="rect">
              <a:avLst/>
            </a:prstGeom>
            <a:gradFill rotWithShape="0">
              <a:gsLst>
                <a:gs pos="0">
                  <a:srgbClr val="3399FF"/>
                </a:gs>
                <a:gs pos="100000">
                  <a:srgbClr val="184776"/>
                </a:gs>
              </a:gsLst>
              <a:lin ang="2700000" scaled="1"/>
            </a:gradFill>
            <a:ln w="9525">
              <a:miter lim="800000"/>
              <a:headEnd/>
              <a:tailEnd/>
            </a:ln>
            <a:scene3d>
              <a:camera prst="legacyPerspectiveFront">
                <a:rot lat="1500000" lon="1500000" rev="0"/>
              </a:camera>
              <a:lightRig rig="legacyFlat2" dir="b"/>
            </a:scene3d>
            <a:sp3d extrusionH="430200" prstMaterial="legacyMatte">
              <a:bevelT w="13500" h="13500" prst="angle"/>
              <a:bevelB w="13500" h="13500" prst="angle"/>
              <a:extrusionClr>
                <a:srgbClr val="3399FF"/>
              </a:extrusionClr>
            </a:sp3d>
          </p:spPr>
          <p:txBody>
            <a:bodyPr wrap="none" anchor="ctr">
              <a:flatTx/>
            </a:bodyPr>
            <a:lstStyle/>
            <a:p>
              <a:endParaRPr lang="en-US">
                <a:latin typeface="Calibri" pitchFamily="34" charset="0"/>
              </a:endParaRPr>
            </a:p>
          </p:txBody>
        </p:sp>
        <p:sp>
          <p:nvSpPr>
            <p:cNvPr id="41" name="Line 5"/>
            <p:cNvSpPr>
              <a:spLocks noChangeShapeType="1"/>
            </p:cNvSpPr>
            <p:nvPr/>
          </p:nvSpPr>
          <p:spPr bwMode="auto">
            <a:xfrm>
              <a:off x="3429000" y="1981200"/>
              <a:ext cx="0" cy="152400"/>
            </a:xfrm>
            <a:prstGeom prst="line">
              <a:avLst/>
            </a:prstGeom>
            <a:noFill/>
            <a:ln w="9525">
              <a:solidFill>
                <a:schemeClr val="tx1"/>
              </a:solidFill>
              <a:round/>
              <a:headEnd/>
              <a:tailEnd type="triangle" w="med" len="med"/>
            </a:ln>
          </p:spPr>
          <p:txBody>
            <a:bodyPr wrap="none" anchor="ctr"/>
            <a:lstStyle/>
            <a:p>
              <a:endParaRPr lang="en-US"/>
            </a:p>
          </p:txBody>
        </p:sp>
        <p:sp>
          <p:nvSpPr>
            <p:cNvPr id="42" name="Line 6"/>
            <p:cNvSpPr>
              <a:spLocks noChangeShapeType="1"/>
            </p:cNvSpPr>
            <p:nvPr/>
          </p:nvSpPr>
          <p:spPr bwMode="auto">
            <a:xfrm flipV="1">
              <a:off x="3429000" y="2286000"/>
              <a:ext cx="0" cy="152400"/>
            </a:xfrm>
            <a:prstGeom prst="line">
              <a:avLst/>
            </a:prstGeom>
            <a:noFill/>
            <a:ln w="9525">
              <a:solidFill>
                <a:schemeClr val="tx1"/>
              </a:solidFill>
              <a:round/>
              <a:headEnd/>
              <a:tailEnd type="triangle" w="med" len="med"/>
            </a:ln>
          </p:spPr>
          <p:txBody>
            <a:bodyPr wrap="none" anchor="ctr"/>
            <a:lstStyle/>
            <a:p>
              <a:endParaRPr lang="en-US"/>
            </a:p>
          </p:txBody>
        </p:sp>
        <p:sp>
          <p:nvSpPr>
            <p:cNvPr id="43" name="Line 7"/>
            <p:cNvSpPr>
              <a:spLocks noChangeShapeType="1"/>
            </p:cNvSpPr>
            <p:nvPr/>
          </p:nvSpPr>
          <p:spPr bwMode="auto">
            <a:xfrm>
              <a:off x="2895600" y="2286000"/>
              <a:ext cx="457200" cy="76200"/>
            </a:xfrm>
            <a:prstGeom prst="line">
              <a:avLst/>
            </a:prstGeom>
            <a:noFill/>
            <a:ln w="9525">
              <a:solidFill>
                <a:schemeClr val="tx1"/>
              </a:solidFill>
              <a:round/>
              <a:headEnd/>
              <a:tailEnd type="triangle" w="med" len="med"/>
            </a:ln>
          </p:spPr>
          <p:txBody>
            <a:bodyPr wrap="none" anchor="ctr"/>
            <a:lstStyle/>
            <a:p>
              <a:endParaRPr lang="en-US"/>
            </a:p>
          </p:txBody>
        </p:sp>
        <p:sp>
          <p:nvSpPr>
            <p:cNvPr id="44" name="Line 8"/>
            <p:cNvSpPr>
              <a:spLocks noChangeShapeType="1"/>
            </p:cNvSpPr>
            <p:nvPr/>
          </p:nvSpPr>
          <p:spPr bwMode="auto">
            <a:xfrm flipH="1" flipV="1">
              <a:off x="2057400" y="2133600"/>
              <a:ext cx="457200" cy="76200"/>
            </a:xfrm>
            <a:prstGeom prst="line">
              <a:avLst/>
            </a:prstGeom>
            <a:noFill/>
            <a:ln w="9525">
              <a:solidFill>
                <a:schemeClr val="tx1"/>
              </a:solidFill>
              <a:round/>
              <a:headEnd/>
              <a:tailEnd type="triangle" w="med" len="med"/>
            </a:ln>
          </p:spPr>
          <p:txBody>
            <a:bodyPr wrap="none" anchor="ctr"/>
            <a:lstStyle/>
            <a:p>
              <a:endParaRPr lang="en-US"/>
            </a:p>
          </p:txBody>
        </p:sp>
        <p:sp>
          <p:nvSpPr>
            <p:cNvPr id="45" name="Text Box 9"/>
            <p:cNvSpPr txBox="1">
              <a:spLocks noChangeArrowheads="1"/>
            </p:cNvSpPr>
            <p:nvPr/>
          </p:nvSpPr>
          <p:spPr bwMode="auto">
            <a:xfrm>
              <a:off x="2574925" y="2117725"/>
              <a:ext cx="268288" cy="457200"/>
            </a:xfrm>
            <a:prstGeom prst="rect">
              <a:avLst/>
            </a:prstGeom>
            <a:noFill/>
            <a:ln w="9525">
              <a:noFill/>
              <a:miter lim="800000"/>
              <a:headEnd/>
              <a:tailEnd/>
            </a:ln>
          </p:spPr>
          <p:txBody>
            <a:bodyPr wrap="none">
              <a:spAutoFit/>
            </a:bodyPr>
            <a:lstStyle/>
            <a:p>
              <a:pPr eaLnBrk="0" hangingPunct="0"/>
              <a:r>
                <a:rPr lang="en-US" sz="2400" i="1">
                  <a:latin typeface="Times" charset="0"/>
                </a:rPr>
                <a:t>l</a:t>
              </a:r>
              <a:endParaRPr lang="en-US" sz="2400">
                <a:latin typeface="Times" charset="0"/>
              </a:endParaRPr>
            </a:p>
          </p:txBody>
        </p:sp>
        <p:sp>
          <p:nvSpPr>
            <p:cNvPr id="46" name="Text Box 10"/>
            <p:cNvSpPr txBox="1">
              <a:spLocks noChangeArrowheads="1"/>
            </p:cNvSpPr>
            <p:nvPr/>
          </p:nvSpPr>
          <p:spPr bwMode="auto">
            <a:xfrm>
              <a:off x="3352800" y="2362200"/>
              <a:ext cx="268288" cy="457200"/>
            </a:xfrm>
            <a:prstGeom prst="rect">
              <a:avLst/>
            </a:prstGeom>
            <a:noFill/>
            <a:ln w="9525">
              <a:noFill/>
              <a:miter lim="800000"/>
              <a:headEnd/>
              <a:tailEnd/>
            </a:ln>
          </p:spPr>
          <p:txBody>
            <a:bodyPr wrap="none">
              <a:spAutoFit/>
            </a:bodyPr>
            <a:lstStyle/>
            <a:p>
              <a:pPr eaLnBrk="0" hangingPunct="0"/>
              <a:r>
                <a:rPr lang="en-US" sz="2400" i="1">
                  <a:latin typeface="Times" charset="0"/>
                </a:rPr>
                <a:t>t</a:t>
              </a:r>
              <a:endParaRPr lang="en-US" sz="2400">
                <a:latin typeface="Times" charset="0"/>
              </a:endParaRPr>
            </a:p>
          </p:txBody>
        </p:sp>
        <p:sp>
          <p:nvSpPr>
            <p:cNvPr id="47" name="Line 11"/>
            <p:cNvSpPr>
              <a:spLocks noChangeShapeType="1"/>
            </p:cNvSpPr>
            <p:nvPr/>
          </p:nvSpPr>
          <p:spPr bwMode="auto">
            <a:xfrm>
              <a:off x="3505200" y="2286000"/>
              <a:ext cx="685800" cy="152400"/>
            </a:xfrm>
            <a:prstGeom prst="line">
              <a:avLst/>
            </a:prstGeom>
            <a:noFill/>
            <a:ln w="9525">
              <a:solidFill>
                <a:schemeClr val="tx1"/>
              </a:solidFill>
              <a:round/>
              <a:headEnd/>
              <a:tailEnd/>
            </a:ln>
          </p:spPr>
          <p:txBody>
            <a:bodyPr wrap="none" anchor="ctr"/>
            <a:lstStyle/>
            <a:p>
              <a:endParaRPr lang="en-US"/>
            </a:p>
          </p:txBody>
        </p:sp>
        <p:sp>
          <p:nvSpPr>
            <p:cNvPr id="48" name="Line 12"/>
            <p:cNvSpPr>
              <a:spLocks noChangeShapeType="1"/>
            </p:cNvSpPr>
            <p:nvPr/>
          </p:nvSpPr>
          <p:spPr bwMode="auto">
            <a:xfrm>
              <a:off x="3657600" y="2057400"/>
              <a:ext cx="685800" cy="152400"/>
            </a:xfrm>
            <a:prstGeom prst="line">
              <a:avLst/>
            </a:prstGeom>
            <a:noFill/>
            <a:ln w="9525">
              <a:solidFill>
                <a:schemeClr val="tx1"/>
              </a:solidFill>
              <a:round/>
              <a:headEnd/>
              <a:tailEnd/>
            </a:ln>
          </p:spPr>
          <p:txBody>
            <a:bodyPr wrap="none" anchor="ctr"/>
            <a:lstStyle/>
            <a:p>
              <a:endParaRPr lang="en-US"/>
            </a:p>
          </p:txBody>
        </p:sp>
        <p:sp>
          <p:nvSpPr>
            <p:cNvPr id="49" name="Line 13"/>
            <p:cNvSpPr>
              <a:spLocks noChangeShapeType="1"/>
            </p:cNvSpPr>
            <p:nvPr/>
          </p:nvSpPr>
          <p:spPr bwMode="auto">
            <a:xfrm flipH="1">
              <a:off x="4343400" y="2057400"/>
              <a:ext cx="152400" cy="152400"/>
            </a:xfrm>
            <a:prstGeom prst="line">
              <a:avLst/>
            </a:prstGeom>
            <a:noFill/>
            <a:ln w="9525">
              <a:solidFill>
                <a:schemeClr val="tx1"/>
              </a:solidFill>
              <a:round/>
              <a:headEnd/>
              <a:tailEnd type="triangle" w="med" len="med"/>
            </a:ln>
          </p:spPr>
          <p:txBody>
            <a:bodyPr wrap="none" anchor="ctr"/>
            <a:lstStyle/>
            <a:p>
              <a:endParaRPr lang="en-US"/>
            </a:p>
          </p:txBody>
        </p:sp>
        <p:sp>
          <p:nvSpPr>
            <p:cNvPr id="50" name="Line 14"/>
            <p:cNvSpPr>
              <a:spLocks noChangeShapeType="1"/>
            </p:cNvSpPr>
            <p:nvPr/>
          </p:nvSpPr>
          <p:spPr bwMode="auto">
            <a:xfrm rot="5400000" flipH="1" flipV="1">
              <a:off x="4038600" y="2438400"/>
              <a:ext cx="152400" cy="152400"/>
            </a:xfrm>
            <a:prstGeom prst="line">
              <a:avLst/>
            </a:prstGeom>
            <a:noFill/>
            <a:ln w="9525">
              <a:solidFill>
                <a:schemeClr val="tx1"/>
              </a:solidFill>
              <a:round/>
              <a:headEnd/>
              <a:tailEnd type="triangle" w="med" len="med"/>
            </a:ln>
          </p:spPr>
          <p:txBody>
            <a:bodyPr wrap="none" anchor="ctr"/>
            <a:lstStyle/>
            <a:p>
              <a:endParaRPr lang="en-US"/>
            </a:p>
          </p:txBody>
        </p:sp>
        <p:sp>
          <p:nvSpPr>
            <p:cNvPr id="51" name="Text Box 15"/>
            <p:cNvSpPr txBox="1">
              <a:spLocks noChangeArrowheads="1"/>
            </p:cNvSpPr>
            <p:nvPr/>
          </p:nvSpPr>
          <p:spPr bwMode="auto">
            <a:xfrm>
              <a:off x="4251325" y="2117725"/>
              <a:ext cx="387350" cy="457200"/>
            </a:xfrm>
            <a:prstGeom prst="rect">
              <a:avLst/>
            </a:prstGeom>
            <a:noFill/>
            <a:ln w="9525">
              <a:noFill/>
              <a:miter lim="800000"/>
              <a:headEnd/>
              <a:tailEnd/>
            </a:ln>
          </p:spPr>
          <p:txBody>
            <a:bodyPr wrap="none">
              <a:spAutoFit/>
            </a:bodyPr>
            <a:lstStyle/>
            <a:p>
              <a:pPr eaLnBrk="0" hangingPunct="0"/>
              <a:r>
                <a:rPr lang="en-US" sz="2400" i="1">
                  <a:latin typeface="Times" charset="0"/>
                </a:rPr>
                <a:t>w</a:t>
              </a:r>
              <a:endParaRPr lang="en-US" sz="2400">
                <a:latin typeface="Times" charset="0"/>
              </a:endParaRPr>
            </a:p>
          </p:txBody>
        </p:sp>
        <p:sp>
          <p:nvSpPr>
            <p:cNvPr id="52" name="AutoShape 16"/>
            <p:cNvSpPr>
              <a:spLocks noChangeArrowheads="1"/>
            </p:cNvSpPr>
            <p:nvPr/>
          </p:nvSpPr>
          <p:spPr bwMode="auto">
            <a:xfrm>
              <a:off x="3048000" y="1371600"/>
              <a:ext cx="485775" cy="671513"/>
            </a:xfrm>
            <a:prstGeom prst="downArrow">
              <a:avLst>
                <a:gd name="adj1" fmla="val 54898"/>
                <a:gd name="adj2" fmla="val 51307"/>
              </a:avLst>
            </a:prstGeom>
            <a:solidFill>
              <a:srgbClr val="FF3399"/>
            </a:solidFill>
            <a:ln w="9525">
              <a:solidFill>
                <a:schemeClr val="tx1"/>
              </a:solidFill>
              <a:miter lim="800000"/>
              <a:headEnd/>
              <a:tailEnd/>
            </a:ln>
          </p:spPr>
          <p:txBody>
            <a:bodyPr wrap="none" anchor="ctr"/>
            <a:lstStyle/>
            <a:p>
              <a:endParaRPr lang="en-US">
                <a:latin typeface="Calibri" pitchFamily="34" charset="0"/>
              </a:endParaRPr>
            </a:p>
          </p:txBody>
        </p:sp>
        <p:sp>
          <p:nvSpPr>
            <p:cNvPr id="53" name="Text Box 17"/>
            <p:cNvSpPr txBox="1">
              <a:spLocks noChangeArrowheads="1"/>
            </p:cNvSpPr>
            <p:nvPr/>
          </p:nvSpPr>
          <p:spPr bwMode="auto">
            <a:xfrm>
              <a:off x="3565525" y="1355725"/>
              <a:ext cx="387350" cy="457200"/>
            </a:xfrm>
            <a:prstGeom prst="rect">
              <a:avLst/>
            </a:prstGeom>
            <a:noFill/>
            <a:ln w="9525">
              <a:noFill/>
              <a:miter lim="800000"/>
              <a:headEnd/>
              <a:tailEnd/>
            </a:ln>
          </p:spPr>
          <p:txBody>
            <a:bodyPr wrap="none">
              <a:spAutoFit/>
            </a:bodyPr>
            <a:lstStyle/>
            <a:p>
              <a:pPr eaLnBrk="0" hangingPunct="0"/>
              <a:r>
                <a:rPr lang="en-US" sz="2400" b="1" i="1">
                  <a:solidFill>
                    <a:srgbClr val="FF3399"/>
                  </a:solidFill>
                  <a:latin typeface="Times" charset="0"/>
                </a:rPr>
                <a:t>F</a:t>
              </a:r>
              <a:endParaRPr lang="en-US" sz="2400">
                <a:latin typeface="Times" charset="0"/>
              </a:endParaRPr>
            </a:p>
          </p:txBody>
        </p:sp>
      </p:grpSp>
      <p:grpSp>
        <p:nvGrpSpPr>
          <p:cNvPr id="54" name="Group 21"/>
          <p:cNvGrpSpPr>
            <a:grpSpLocks/>
          </p:cNvGrpSpPr>
          <p:nvPr/>
        </p:nvGrpSpPr>
        <p:grpSpPr bwMode="auto">
          <a:xfrm>
            <a:off x="533400" y="3327400"/>
            <a:ext cx="2833688" cy="1530350"/>
            <a:chOff x="374" y="2870"/>
            <a:chExt cx="1951" cy="1121"/>
          </a:xfrm>
        </p:grpSpPr>
        <p:sp>
          <p:nvSpPr>
            <p:cNvPr id="55" name="Line 22"/>
            <p:cNvSpPr>
              <a:spLocks noChangeShapeType="1"/>
            </p:cNvSpPr>
            <p:nvPr/>
          </p:nvSpPr>
          <p:spPr bwMode="auto">
            <a:xfrm flipV="1">
              <a:off x="672" y="3024"/>
              <a:ext cx="0" cy="720"/>
            </a:xfrm>
            <a:prstGeom prst="line">
              <a:avLst/>
            </a:prstGeom>
            <a:noFill/>
            <a:ln w="9525">
              <a:solidFill>
                <a:schemeClr val="tx1"/>
              </a:solidFill>
              <a:round/>
              <a:headEnd/>
              <a:tailEnd type="triangle" w="med" len="med"/>
            </a:ln>
          </p:spPr>
          <p:txBody>
            <a:bodyPr wrap="none" anchor="ctr"/>
            <a:lstStyle/>
            <a:p>
              <a:endParaRPr lang="en-US"/>
            </a:p>
          </p:txBody>
        </p:sp>
        <p:sp>
          <p:nvSpPr>
            <p:cNvPr id="56" name="Line 23"/>
            <p:cNvSpPr>
              <a:spLocks noChangeShapeType="1"/>
            </p:cNvSpPr>
            <p:nvPr/>
          </p:nvSpPr>
          <p:spPr bwMode="auto">
            <a:xfrm>
              <a:off x="672" y="3744"/>
              <a:ext cx="1392" cy="0"/>
            </a:xfrm>
            <a:prstGeom prst="line">
              <a:avLst/>
            </a:prstGeom>
            <a:noFill/>
            <a:ln w="9525">
              <a:solidFill>
                <a:schemeClr val="tx1"/>
              </a:solidFill>
              <a:round/>
              <a:headEnd/>
              <a:tailEnd type="triangle" w="med" len="med"/>
            </a:ln>
          </p:spPr>
          <p:txBody>
            <a:bodyPr wrap="none" anchor="ctr"/>
            <a:lstStyle/>
            <a:p>
              <a:endParaRPr lang="en-US"/>
            </a:p>
          </p:txBody>
        </p:sp>
        <p:sp>
          <p:nvSpPr>
            <p:cNvPr id="57" name="Text Box 24"/>
            <p:cNvSpPr txBox="1">
              <a:spLocks noChangeArrowheads="1"/>
            </p:cNvSpPr>
            <p:nvPr/>
          </p:nvSpPr>
          <p:spPr bwMode="auto">
            <a:xfrm>
              <a:off x="374" y="2870"/>
              <a:ext cx="279" cy="335"/>
            </a:xfrm>
            <a:prstGeom prst="rect">
              <a:avLst/>
            </a:prstGeom>
            <a:noFill/>
            <a:ln w="9525">
              <a:noFill/>
              <a:miter lim="800000"/>
              <a:headEnd/>
              <a:tailEnd/>
            </a:ln>
          </p:spPr>
          <p:txBody>
            <a:bodyPr wrap="none">
              <a:spAutoFit/>
            </a:bodyPr>
            <a:lstStyle/>
            <a:p>
              <a:pPr eaLnBrk="0" hangingPunct="0"/>
              <a:r>
                <a:rPr lang="en-US" sz="2400">
                  <a:latin typeface="Times" charset="0"/>
                </a:rPr>
                <a:t>A</a:t>
              </a:r>
            </a:p>
          </p:txBody>
        </p:sp>
        <p:sp>
          <p:nvSpPr>
            <p:cNvPr id="58" name="Text Box 25"/>
            <p:cNvSpPr txBox="1">
              <a:spLocks noChangeArrowheads="1"/>
            </p:cNvSpPr>
            <p:nvPr/>
          </p:nvSpPr>
          <p:spPr bwMode="auto">
            <a:xfrm>
              <a:off x="2054" y="3649"/>
              <a:ext cx="271" cy="335"/>
            </a:xfrm>
            <a:prstGeom prst="rect">
              <a:avLst/>
            </a:prstGeom>
            <a:noFill/>
            <a:ln w="9525">
              <a:noFill/>
              <a:miter lim="800000"/>
              <a:headEnd/>
              <a:tailEnd/>
            </a:ln>
          </p:spPr>
          <p:txBody>
            <a:bodyPr wrap="none">
              <a:spAutoFit/>
            </a:bodyPr>
            <a:lstStyle/>
            <a:p>
              <a:pPr eaLnBrk="0" hangingPunct="0"/>
              <a:r>
                <a:rPr lang="en-US" sz="2400">
                  <a:latin typeface="Symbol" pitchFamily="18" charset="2"/>
                </a:rPr>
                <a:t>w</a:t>
              </a:r>
              <a:endParaRPr lang="en-US" sz="2400">
                <a:latin typeface="Times" charset="0"/>
              </a:endParaRPr>
            </a:p>
          </p:txBody>
        </p:sp>
        <p:sp>
          <p:nvSpPr>
            <p:cNvPr id="59" name="Line 26"/>
            <p:cNvSpPr>
              <a:spLocks noChangeShapeType="1"/>
            </p:cNvSpPr>
            <p:nvPr/>
          </p:nvSpPr>
          <p:spPr bwMode="auto">
            <a:xfrm>
              <a:off x="1440" y="3696"/>
              <a:ext cx="0" cy="96"/>
            </a:xfrm>
            <a:prstGeom prst="line">
              <a:avLst/>
            </a:prstGeom>
            <a:noFill/>
            <a:ln w="9525">
              <a:solidFill>
                <a:schemeClr val="tx1"/>
              </a:solidFill>
              <a:round/>
              <a:headEnd/>
              <a:tailEnd/>
            </a:ln>
          </p:spPr>
          <p:txBody>
            <a:bodyPr wrap="none" anchor="ctr"/>
            <a:lstStyle/>
            <a:p>
              <a:endParaRPr lang="en-US"/>
            </a:p>
          </p:txBody>
        </p:sp>
        <p:sp>
          <p:nvSpPr>
            <p:cNvPr id="60" name="Text Box 27"/>
            <p:cNvSpPr txBox="1">
              <a:spLocks noChangeArrowheads="1"/>
            </p:cNvSpPr>
            <p:nvPr/>
          </p:nvSpPr>
          <p:spPr bwMode="auto">
            <a:xfrm>
              <a:off x="1344" y="3745"/>
              <a:ext cx="271" cy="246"/>
            </a:xfrm>
            <a:prstGeom prst="rect">
              <a:avLst/>
            </a:prstGeom>
            <a:noFill/>
            <a:ln w="9525">
              <a:noFill/>
              <a:miter lim="800000"/>
              <a:headEnd/>
              <a:tailEnd/>
            </a:ln>
          </p:spPr>
          <p:txBody>
            <a:bodyPr wrap="none">
              <a:spAutoFit/>
            </a:bodyPr>
            <a:lstStyle/>
            <a:p>
              <a:pPr eaLnBrk="0" hangingPunct="0"/>
              <a:r>
                <a:rPr lang="en-US" sz="1600">
                  <a:latin typeface="Symbol" pitchFamily="18" charset="2"/>
                </a:rPr>
                <a:t>w</a:t>
              </a:r>
              <a:r>
                <a:rPr lang="en-US" sz="1600" baseline="-25000">
                  <a:latin typeface="Times" charset="0"/>
                </a:rPr>
                <a:t>0</a:t>
              </a:r>
              <a:endParaRPr lang="en-US" sz="1600">
                <a:latin typeface="Times" charset="0"/>
              </a:endParaRPr>
            </a:p>
          </p:txBody>
        </p:sp>
        <p:sp>
          <p:nvSpPr>
            <p:cNvPr id="61" name="Freeform 28"/>
            <p:cNvSpPr>
              <a:spLocks/>
            </p:cNvSpPr>
            <p:nvPr/>
          </p:nvSpPr>
          <p:spPr bwMode="auto">
            <a:xfrm>
              <a:off x="672" y="2880"/>
              <a:ext cx="1248" cy="872"/>
            </a:xfrm>
            <a:custGeom>
              <a:avLst/>
              <a:gdLst>
                <a:gd name="T0" fmla="*/ 0 w 1248"/>
                <a:gd name="T1" fmla="*/ 632 h 872"/>
                <a:gd name="T2" fmla="*/ 624 w 1248"/>
                <a:gd name="T3" fmla="*/ 536 h 872"/>
                <a:gd name="T4" fmla="*/ 768 w 1248"/>
                <a:gd name="T5" fmla="*/ 8 h 872"/>
                <a:gd name="T6" fmla="*/ 864 w 1248"/>
                <a:gd name="T7" fmla="*/ 584 h 872"/>
                <a:gd name="T8" fmla="*/ 1248 w 1248"/>
                <a:gd name="T9" fmla="*/ 872 h 872"/>
                <a:gd name="T10" fmla="*/ 0 60000 65536"/>
                <a:gd name="T11" fmla="*/ 0 60000 65536"/>
                <a:gd name="T12" fmla="*/ 0 60000 65536"/>
                <a:gd name="T13" fmla="*/ 0 60000 65536"/>
                <a:gd name="T14" fmla="*/ 0 60000 65536"/>
                <a:gd name="T15" fmla="*/ 0 w 1248"/>
                <a:gd name="T16" fmla="*/ 0 h 872"/>
                <a:gd name="T17" fmla="*/ 1248 w 1248"/>
                <a:gd name="T18" fmla="*/ 872 h 872"/>
              </a:gdLst>
              <a:ahLst/>
              <a:cxnLst>
                <a:cxn ang="T10">
                  <a:pos x="T0" y="T1"/>
                </a:cxn>
                <a:cxn ang="T11">
                  <a:pos x="T2" y="T3"/>
                </a:cxn>
                <a:cxn ang="T12">
                  <a:pos x="T4" y="T5"/>
                </a:cxn>
                <a:cxn ang="T13">
                  <a:pos x="T6" y="T7"/>
                </a:cxn>
                <a:cxn ang="T14">
                  <a:pos x="T8" y="T9"/>
                </a:cxn>
              </a:cxnLst>
              <a:rect l="T15" t="T16" r="T17" b="T18"/>
              <a:pathLst>
                <a:path w="1248" h="872">
                  <a:moveTo>
                    <a:pt x="0" y="632"/>
                  </a:moveTo>
                  <a:cubicBezTo>
                    <a:pt x="248" y="636"/>
                    <a:pt x="496" y="640"/>
                    <a:pt x="624" y="536"/>
                  </a:cubicBezTo>
                  <a:cubicBezTo>
                    <a:pt x="752" y="432"/>
                    <a:pt x="728" y="0"/>
                    <a:pt x="768" y="8"/>
                  </a:cubicBezTo>
                  <a:cubicBezTo>
                    <a:pt x="808" y="16"/>
                    <a:pt x="784" y="440"/>
                    <a:pt x="864" y="584"/>
                  </a:cubicBezTo>
                  <a:cubicBezTo>
                    <a:pt x="944" y="728"/>
                    <a:pt x="1096" y="800"/>
                    <a:pt x="1248" y="872"/>
                  </a:cubicBezTo>
                </a:path>
              </a:pathLst>
            </a:custGeom>
            <a:noFill/>
            <a:ln w="38100" cap="flat" cmpd="sng">
              <a:solidFill>
                <a:srgbClr val="FF6600"/>
              </a:solidFill>
              <a:prstDash val="solid"/>
              <a:round/>
              <a:headEnd/>
              <a:tailEnd/>
            </a:ln>
          </p:spPr>
          <p:txBody>
            <a:bodyPr wrap="none">
              <a:spAutoFit/>
            </a:bodyPr>
            <a:lstStyle/>
            <a:p>
              <a:endParaRPr lang="en-US"/>
            </a:p>
          </p:txBody>
        </p:sp>
      </p:grpSp>
    </p:spTree>
    <p:extLst>
      <p:ext uri="{BB962C8B-B14F-4D97-AF65-F5344CB8AC3E}">
        <p14:creationId xmlns:p14="http://schemas.microsoft.com/office/powerpoint/2010/main" val="3395141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t>Fundamental limitation: thermal noise</a:t>
            </a:r>
          </a:p>
        </p:txBody>
      </p:sp>
      <p:sp>
        <p:nvSpPr>
          <p:cNvPr id="10245" name="Content Placeholder 2"/>
          <p:cNvSpPr>
            <a:spLocks noGrp="1"/>
          </p:cNvSpPr>
          <p:nvPr>
            <p:ph idx="1"/>
          </p:nvPr>
        </p:nvSpPr>
        <p:spPr>
          <a:xfrm>
            <a:off x="533400" y="3200400"/>
            <a:ext cx="8229600" cy="514350"/>
          </a:xfrm>
        </p:spPr>
        <p:txBody>
          <a:bodyPr>
            <a:normAutofit fontScale="92500"/>
          </a:bodyPr>
          <a:lstStyle/>
          <a:p>
            <a:pPr eaLnBrk="1" hangingPunct="1"/>
            <a:r>
              <a:rPr lang="en-US" sz="2400"/>
              <a:t>Random “kicks” are given to cantilever  due to finite T of oscillator</a:t>
            </a:r>
          </a:p>
        </p:txBody>
      </p:sp>
      <p:sp>
        <p:nvSpPr>
          <p:cNvPr id="10246" name="TextBox 22"/>
          <p:cNvSpPr txBox="1">
            <a:spLocks noChangeArrowheads="1"/>
          </p:cNvSpPr>
          <p:nvPr/>
        </p:nvSpPr>
        <p:spPr bwMode="auto">
          <a:xfrm>
            <a:off x="785060" y="889513"/>
            <a:ext cx="6964279" cy="369332"/>
          </a:xfrm>
          <a:prstGeom prst="rect">
            <a:avLst/>
          </a:prstGeom>
          <a:noFill/>
          <a:ln w="9525">
            <a:noFill/>
            <a:miter lim="800000"/>
            <a:headEnd/>
            <a:tailEnd/>
          </a:ln>
        </p:spPr>
        <p:txBody>
          <a:bodyPr wrap="none">
            <a:spAutoFit/>
          </a:bodyPr>
          <a:lstStyle/>
          <a:p>
            <a:r>
              <a:rPr lang="en-US"/>
              <a:t>Brownian motion – random “kicks” given to particle due to thermal bath</a:t>
            </a:r>
          </a:p>
        </p:txBody>
      </p:sp>
      <p:sp>
        <p:nvSpPr>
          <p:cNvPr id="40" name="Oval 39"/>
          <p:cNvSpPr/>
          <p:nvPr/>
        </p:nvSpPr>
        <p:spPr>
          <a:xfrm>
            <a:off x="3581400" y="203835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Oval 41"/>
          <p:cNvSpPr/>
          <p:nvPr/>
        </p:nvSpPr>
        <p:spPr>
          <a:xfrm>
            <a:off x="2438400" y="18097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4" name="Oval 43"/>
          <p:cNvSpPr/>
          <p:nvPr/>
        </p:nvSpPr>
        <p:spPr>
          <a:xfrm>
            <a:off x="3429000" y="15049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6" name="Oval 45"/>
          <p:cNvSpPr/>
          <p:nvPr/>
        </p:nvSpPr>
        <p:spPr>
          <a:xfrm>
            <a:off x="3048000" y="19621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 name="Oval 47"/>
          <p:cNvSpPr/>
          <p:nvPr/>
        </p:nvSpPr>
        <p:spPr>
          <a:xfrm>
            <a:off x="2286000" y="25717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Oval 49"/>
          <p:cNvSpPr/>
          <p:nvPr/>
        </p:nvSpPr>
        <p:spPr>
          <a:xfrm>
            <a:off x="4114800" y="17335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2" name="Oval 51"/>
          <p:cNvSpPr/>
          <p:nvPr/>
        </p:nvSpPr>
        <p:spPr>
          <a:xfrm>
            <a:off x="5562600" y="20383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3" name="Oval 52"/>
          <p:cNvSpPr/>
          <p:nvPr/>
        </p:nvSpPr>
        <p:spPr>
          <a:xfrm>
            <a:off x="2971800" y="29527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 name="Oval 53"/>
          <p:cNvSpPr/>
          <p:nvPr/>
        </p:nvSpPr>
        <p:spPr>
          <a:xfrm>
            <a:off x="3886200" y="27241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Oval 55"/>
          <p:cNvSpPr/>
          <p:nvPr/>
        </p:nvSpPr>
        <p:spPr>
          <a:xfrm>
            <a:off x="4495800" y="25717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9" name="Oval 58"/>
          <p:cNvSpPr/>
          <p:nvPr/>
        </p:nvSpPr>
        <p:spPr>
          <a:xfrm>
            <a:off x="4648200" y="180975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1" name="Straight Arrow Connector 60"/>
          <p:cNvCxnSpPr/>
          <p:nvPr/>
        </p:nvCxnSpPr>
        <p:spPr>
          <a:xfrm rot="10800000">
            <a:off x="5410200" y="211455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10800000">
            <a:off x="4343400" y="264795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5400000" flipH="1" flipV="1">
            <a:off x="4572000" y="1733550"/>
            <a:ext cx="3048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rot="16200000" flipV="1">
            <a:off x="3848100" y="1619250"/>
            <a:ext cx="6858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2895600" y="203835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6200000" flipH="1">
            <a:off x="3276600" y="1504950"/>
            <a:ext cx="457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V="1">
            <a:off x="3657600" y="2647950"/>
            <a:ext cx="533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10800000">
            <a:off x="2286000" y="188595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rot="16200000" flipV="1">
            <a:off x="2857500" y="2838450"/>
            <a:ext cx="381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V="1">
            <a:off x="2209800" y="2571750"/>
            <a:ext cx="3048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5562600" y="2266950"/>
            <a:ext cx="1354138" cy="369888"/>
          </a:xfrm>
          <a:prstGeom prst="rect">
            <a:avLst/>
          </a:prstGeom>
          <a:noFill/>
        </p:spPr>
        <p:txBody>
          <a:bodyPr wrap="none">
            <a:spAutoFit/>
          </a:bodyPr>
          <a:lstStyle/>
          <a:p>
            <a:pPr>
              <a:defRPr/>
            </a:pPr>
            <a:r>
              <a:rPr lang="en-US" dirty="0">
                <a:latin typeface="+mn-lt"/>
              </a:rPr>
              <a:t>dust particle</a:t>
            </a:r>
          </a:p>
        </p:txBody>
      </p:sp>
      <p:cxnSp>
        <p:nvCxnSpPr>
          <p:cNvPr id="74" name="Straight Arrow Connector 73"/>
          <p:cNvCxnSpPr>
            <a:stCxn id="73" idx="1"/>
          </p:cNvCxnSpPr>
          <p:nvPr/>
        </p:nvCxnSpPr>
        <p:spPr>
          <a:xfrm rot="10800000">
            <a:off x="4114800" y="2343150"/>
            <a:ext cx="1447800" cy="1079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5" name="TextBox 74"/>
          <p:cNvSpPr txBox="1"/>
          <p:nvPr/>
        </p:nvSpPr>
        <p:spPr>
          <a:xfrm>
            <a:off x="5334000" y="1276350"/>
            <a:ext cx="1519238" cy="369888"/>
          </a:xfrm>
          <a:prstGeom prst="rect">
            <a:avLst/>
          </a:prstGeom>
          <a:noFill/>
        </p:spPr>
        <p:txBody>
          <a:bodyPr wrap="none">
            <a:spAutoFit/>
          </a:bodyPr>
          <a:lstStyle/>
          <a:p>
            <a:pPr>
              <a:defRPr/>
            </a:pPr>
            <a:r>
              <a:rPr lang="en-US" dirty="0">
                <a:latin typeface="+mn-lt"/>
              </a:rPr>
              <a:t>fluid molecule</a:t>
            </a:r>
          </a:p>
        </p:txBody>
      </p:sp>
      <p:cxnSp>
        <p:nvCxnSpPr>
          <p:cNvPr id="76" name="Straight Arrow Connector 75"/>
          <p:cNvCxnSpPr/>
          <p:nvPr/>
        </p:nvCxnSpPr>
        <p:spPr>
          <a:xfrm rot="5400000">
            <a:off x="5600700" y="1771650"/>
            <a:ext cx="304800" cy="76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77" name="Group 76"/>
          <p:cNvGrpSpPr/>
          <p:nvPr/>
        </p:nvGrpSpPr>
        <p:grpSpPr>
          <a:xfrm>
            <a:off x="1066800" y="3790950"/>
            <a:ext cx="6858000" cy="1208088"/>
            <a:chOff x="1066800" y="5029200"/>
            <a:chExt cx="6858000" cy="1208088"/>
          </a:xfrm>
        </p:grpSpPr>
        <p:graphicFrame>
          <p:nvGraphicFramePr>
            <p:cNvPr id="78" name="Object 6"/>
            <p:cNvGraphicFramePr>
              <a:graphicFrameLocks noChangeAspect="1"/>
            </p:cNvGraphicFramePr>
            <p:nvPr/>
          </p:nvGraphicFramePr>
          <p:xfrm>
            <a:off x="1066800" y="5257800"/>
            <a:ext cx="1992313" cy="771525"/>
          </p:xfrm>
          <a:graphic>
            <a:graphicData uri="http://schemas.openxmlformats.org/presentationml/2006/ole">
              <mc:AlternateContent xmlns:mc="http://schemas.openxmlformats.org/markup-compatibility/2006">
                <mc:Choice xmlns:v="urn:schemas-microsoft-com:vml" Requires="v">
                  <p:oleObj spid="_x0000_s20024" name="Equation" r:id="rId4" imgW="1016000" imgH="393700" progId="Equation.3">
                    <p:embed/>
                  </p:oleObj>
                </mc:Choice>
                <mc:Fallback>
                  <p:oleObj name="Equation" r:id="rId4" imgW="10160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5257800"/>
                          <a:ext cx="1992313"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 name="Object 7"/>
            <p:cNvGraphicFramePr>
              <a:graphicFrameLocks noChangeAspect="1"/>
            </p:cNvGraphicFramePr>
            <p:nvPr/>
          </p:nvGraphicFramePr>
          <p:xfrm>
            <a:off x="5029200" y="5029200"/>
            <a:ext cx="2895600" cy="1208088"/>
          </p:xfrm>
          <a:graphic>
            <a:graphicData uri="http://schemas.openxmlformats.org/presentationml/2006/ole">
              <mc:AlternateContent xmlns:mc="http://schemas.openxmlformats.org/markup-compatibility/2006">
                <mc:Choice xmlns:v="urn:schemas-microsoft-com:vml" Requires="v">
                  <p:oleObj spid="_x0000_s20025" name="Equation" r:id="rId6" imgW="1155700" imgH="482600" progId="Equation.3">
                    <p:embed/>
                  </p:oleObj>
                </mc:Choice>
                <mc:Fallback>
                  <p:oleObj name="Equation" r:id="rId6" imgW="1155700" imgH="482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200" y="5029200"/>
                          <a:ext cx="2895600" cy="1208088"/>
                        </a:xfrm>
                        <a:prstGeom prst="rect">
                          <a:avLst/>
                        </a:prstGeom>
                        <a:solidFill>
                          <a:srgbClr val="CCFFFF"/>
                        </a:solidFill>
                      </p:spPr>
                    </p:pic>
                  </p:oleObj>
                </mc:Fallback>
              </mc:AlternateContent>
            </a:graphicData>
          </a:graphic>
        </p:graphicFrame>
        <p:sp>
          <p:nvSpPr>
            <p:cNvPr id="80" name="Right Arrow 79"/>
            <p:cNvSpPr/>
            <p:nvPr/>
          </p:nvSpPr>
          <p:spPr>
            <a:xfrm>
              <a:off x="3429000" y="5562600"/>
              <a:ext cx="1143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extLst>
      <p:ext uri="{BB962C8B-B14F-4D97-AF65-F5344CB8AC3E}">
        <p14:creationId xmlns:p14="http://schemas.microsoft.com/office/powerpoint/2010/main" val="2346139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9" name="Object 5"/>
          <p:cNvGraphicFramePr>
            <a:graphicFrameLocks noChangeAspect="1"/>
          </p:cNvGraphicFramePr>
          <p:nvPr>
            <p:extLst/>
          </p:nvPr>
        </p:nvGraphicFramePr>
        <p:xfrm>
          <a:off x="5887642" y="3314700"/>
          <a:ext cx="1578769" cy="714375"/>
        </p:xfrm>
        <a:graphic>
          <a:graphicData uri="http://schemas.openxmlformats.org/presentationml/2006/ole">
            <mc:AlternateContent xmlns:mc="http://schemas.openxmlformats.org/markup-compatibility/2006">
              <mc:Choice xmlns:v="urn:schemas-microsoft-com:vml" Requires="v">
                <p:oleObj spid="_x0000_s39284" name="Equation" r:id="rId3" imgW="1066800" imgH="482600" progId="Equation.3">
                  <p:embed/>
                </p:oleObj>
              </mc:Choice>
              <mc:Fallback>
                <p:oleObj name="Equation" r:id="rId3" imgW="1066800" imgH="482600" progId="Equation.3">
                  <p:embed/>
                  <p:pic>
                    <p:nvPicPr>
                      <p:cNvPr id="6149"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7642" y="3314700"/>
                        <a:ext cx="1578769" cy="714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23"/>
          <p:cNvGrpSpPr>
            <a:grpSpLocks/>
          </p:cNvGrpSpPr>
          <p:nvPr/>
        </p:nvGrpSpPr>
        <p:grpSpPr bwMode="auto">
          <a:xfrm>
            <a:off x="3486150" y="1028701"/>
            <a:ext cx="2194167" cy="2246710"/>
            <a:chOff x="692148" y="1752600"/>
            <a:chExt cx="4517199" cy="4367212"/>
          </a:xfrm>
        </p:grpSpPr>
        <p:grpSp>
          <p:nvGrpSpPr>
            <p:cNvPr id="3" name="Group 24"/>
            <p:cNvGrpSpPr>
              <a:grpSpLocks/>
            </p:cNvGrpSpPr>
            <p:nvPr/>
          </p:nvGrpSpPr>
          <p:grpSpPr bwMode="auto">
            <a:xfrm>
              <a:off x="692148" y="5357812"/>
              <a:ext cx="2362199" cy="685800"/>
              <a:chOff x="3360" y="1536"/>
              <a:chExt cx="1584" cy="384"/>
            </a:xfrm>
          </p:grpSpPr>
          <p:sp>
            <p:nvSpPr>
              <p:cNvPr id="17" name="Rectangle 25"/>
              <p:cNvSpPr>
                <a:spLocks noChangeArrowheads="1"/>
              </p:cNvSpPr>
              <p:nvPr/>
            </p:nvSpPr>
            <p:spPr bwMode="auto">
              <a:xfrm>
                <a:off x="3360" y="1536"/>
                <a:ext cx="672" cy="384"/>
              </a:xfrm>
              <a:prstGeom prst="rect">
                <a:avLst/>
              </a:prstGeom>
              <a:solidFill>
                <a:srgbClr val="2CE329"/>
              </a:solidFill>
              <a:ln w="9525">
                <a:miter lim="800000"/>
                <a:headEnd/>
                <a:tailEnd/>
              </a:ln>
              <a:scene3d>
                <a:camera prst="legacyPerspectiveFront">
                  <a:rot lat="1500000" lon="1500000" rev="0"/>
                </a:camera>
                <a:lightRig rig="legacyFlat3" dir="r"/>
              </a:scene3d>
              <a:sp3d extrusionH="887400" prstMaterial="legacyMatte">
                <a:bevelT w="13500" h="13500" prst="angle"/>
                <a:bevelB w="13500" h="13500" prst="angle"/>
                <a:extrusionClr>
                  <a:srgbClr val="2CE329"/>
                </a:extrusionClr>
              </a:sp3d>
            </p:spPr>
            <p:txBody>
              <a:bodyPr wrap="none" anchor="ctr">
                <a:flatTx/>
              </a:bodyPr>
              <a:lstStyle/>
              <a:p>
                <a:endParaRPr lang="en-US" sz="1350">
                  <a:latin typeface="Calibri" pitchFamily="34" charset="0"/>
                </a:endParaRPr>
              </a:p>
            </p:txBody>
          </p:sp>
          <p:sp>
            <p:nvSpPr>
              <p:cNvPr id="18" name="Rectangle 26"/>
              <p:cNvSpPr>
                <a:spLocks noChangeArrowheads="1"/>
              </p:cNvSpPr>
              <p:nvPr/>
            </p:nvSpPr>
            <p:spPr bwMode="auto">
              <a:xfrm flipV="1">
                <a:off x="3984" y="1632"/>
                <a:ext cx="960" cy="48"/>
              </a:xfrm>
              <a:prstGeom prst="rect">
                <a:avLst/>
              </a:prstGeom>
              <a:solidFill>
                <a:srgbClr val="2CE329"/>
              </a:solidFill>
              <a:ln w="9525">
                <a:miter lim="800000"/>
                <a:headEnd/>
                <a:tailEnd/>
              </a:ln>
              <a:scene3d>
                <a:camera prst="legacyPerspectiveFront">
                  <a:rot lat="1500000" lon="1500000" rev="0"/>
                </a:camera>
                <a:lightRig rig="legacyFlat3" dir="r"/>
              </a:scene3d>
              <a:sp3d extrusionH="430200" prstMaterial="legacyMatte">
                <a:bevelT w="13500" h="13500" prst="angle"/>
                <a:bevelB w="13500" h="13500" prst="angle"/>
                <a:extrusionClr>
                  <a:srgbClr val="2CE329"/>
                </a:extrusionClr>
              </a:sp3d>
            </p:spPr>
            <p:txBody>
              <a:bodyPr wrap="none" anchor="ctr">
                <a:flatTx/>
              </a:bodyPr>
              <a:lstStyle/>
              <a:p>
                <a:endParaRPr lang="en-US" sz="1350">
                  <a:latin typeface="Calibri" pitchFamily="34" charset="0"/>
                </a:endParaRPr>
              </a:p>
            </p:txBody>
          </p:sp>
        </p:grpSp>
        <p:sp>
          <p:nvSpPr>
            <p:cNvPr id="8" name="AutoShape 27"/>
            <p:cNvSpPr>
              <a:spLocks noChangeArrowheads="1"/>
            </p:cNvSpPr>
            <p:nvPr/>
          </p:nvSpPr>
          <p:spPr bwMode="auto">
            <a:xfrm flipV="1">
              <a:off x="2667000" y="1752600"/>
              <a:ext cx="533400" cy="1828800"/>
            </a:xfrm>
            <a:prstGeom prst="can">
              <a:avLst>
                <a:gd name="adj" fmla="val 33921"/>
              </a:avLst>
            </a:prstGeom>
            <a:solidFill>
              <a:srgbClr val="0066FF"/>
            </a:solidFill>
            <a:ln w="9525">
              <a:solidFill>
                <a:schemeClr val="tx1"/>
              </a:solidFill>
              <a:round/>
              <a:headEnd/>
              <a:tailEnd/>
            </a:ln>
          </p:spPr>
          <p:txBody>
            <a:bodyPr wrap="none" anchor="ctr"/>
            <a:lstStyle/>
            <a:p>
              <a:endParaRPr lang="en-US" sz="1350">
                <a:latin typeface="Calibri" pitchFamily="34" charset="0"/>
              </a:endParaRPr>
            </a:p>
          </p:txBody>
        </p:sp>
        <p:sp>
          <p:nvSpPr>
            <p:cNvPr id="9" name="AutoShape 29"/>
            <p:cNvSpPr>
              <a:spLocks noChangeArrowheads="1"/>
            </p:cNvSpPr>
            <p:nvPr/>
          </p:nvSpPr>
          <p:spPr bwMode="auto">
            <a:xfrm rot="10800000">
              <a:off x="2667000" y="3505200"/>
              <a:ext cx="533400" cy="762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850 w 21600"/>
                <a:gd name="T13" fmla="*/ 5850 h 21600"/>
                <a:gd name="T14" fmla="*/ 15750 w 21600"/>
                <a:gd name="T15" fmla="*/ 15750 h 21600"/>
              </a:gdLst>
              <a:ahLst/>
              <a:cxnLst>
                <a:cxn ang="T8">
                  <a:pos x="T0" y="T1"/>
                </a:cxn>
                <a:cxn ang="T9">
                  <a:pos x="T2" y="T3"/>
                </a:cxn>
                <a:cxn ang="T10">
                  <a:pos x="T4" y="T5"/>
                </a:cxn>
                <a:cxn ang="T11">
                  <a:pos x="T6" y="T7"/>
                </a:cxn>
              </a:cxnLst>
              <a:rect l="T12" t="T13" r="T14" b="T15"/>
              <a:pathLst>
                <a:path w="21600" h="21600">
                  <a:moveTo>
                    <a:pt x="0" y="0"/>
                  </a:moveTo>
                  <a:lnTo>
                    <a:pt x="8100" y="21600"/>
                  </a:lnTo>
                  <a:lnTo>
                    <a:pt x="13500" y="21600"/>
                  </a:lnTo>
                  <a:lnTo>
                    <a:pt x="21600" y="0"/>
                  </a:lnTo>
                  <a:close/>
                </a:path>
              </a:pathLst>
            </a:custGeom>
            <a:gradFill rotWithShape="0">
              <a:gsLst>
                <a:gs pos="0">
                  <a:srgbClr val="FF0606">
                    <a:alpha val="89998"/>
                  </a:srgbClr>
                </a:gs>
                <a:gs pos="100000">
                  <a:srgbClr val="FFEFEF"/>
                </a:gs>
              </a:gsLst>
              <a:lin ang="5400000" scaled="1"/>
            </a:gradFill>
            <a:ln w="9525">
              <a:noFill/>
              <a:miter lim="800000"/>
              <a:headEnd/>
              <a:tailEnd/>
            </a:ln>
          </p:spPr>
          <p:txBody>
            <a:bodyPr wrap="none" anchor="ctr"/>
            <a:lstStyle/>
            <a:p>
              <a:endParaRPr lang="en-US" sz="1350"/>
            </a:p>
          </p:txBody>
        </p:sp>
        <p:sp>
          <p:nvSpPr>
            <p:cNvPr id="10" name="AutoShape 30"/>
            <p:cNvSpPr>
              <a:spLocks noChangeArrowheads="1"/>
            </p:cNvSpPr>
            <p:nvPr/>
          </p:nvSpPr>
          <p:spPr bwMode="auto">
            <a:xfrm>
              <a:off x="2667000" y="4572000"/>
              <a:ext cx="533400" cy="9906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850 w 21600"/>
                <a:gd name="T13" fmla="*/ 5850 h 21600"/>
                <a:gd name="T14" fmla="*/ 15750 w 21600"/>
                <a:gd name="T15" fmla="*/ 15750 h 21600"/>
              </a:gdLst>
              <a:ahLst/>
              <a:cxnLst>
                <a:cxn ang="T8">
                  <a:pos x="T0" y="T1"/>
                </a:cxn>
                <a:cxn ang="T9">
                  <a:pos x="T2" y="T3"/>
                </a:cxn>
                <a:cxn ang="T10">
                  <a:pos x="T4" y="T5"/>
                </a:cxn>
                <a:cxn ang="T11">
                  <a:pos x="T6" y="T7"/>
                </a:cxn>
              </a:cxnLst>
              <a:rect l="T12" t="T13" r="T14" b="T15"/>
              <a:pathLst>
                <a:path w="21600" h="21600">
                  <a:moveTo>
                    <a:pt x="0" y="0"/>
                  </a:moveTo>
                  <a:lnTo>
                    <a:pt x="8100" y="21600"/>
                  </a:lnTo>
                  <a:lnTo>
                    <a:pt x="13500" y="21600"/>
                  </a:lnTo>
                  <a:lnTo>
                    <a:pt x="21600" y="0"/>
                  </a:lnTo>
                  <a:close/>
                </a:path>
              </a:pathLst>
            </a:custGeom>
            <a:gradFill rotWithShape="0">
              <a:gsLst>
                <a:gs pos="0">
                  <a:srgbClr val="FFEFEF">
                    <a:alpha val="95000"/>
                  </a:srgbClr>
                </a:gs>
                <a:gs pos="100000">
                  <a:srgbClr val="FF0606"/>
                </a:gs>
              </a:gsLst>
              <a:lin ang="5400000" scaled="1"/>
            </a:gradFill>
            <a:ln w="9525">
              <a:noFill/>
              <a:miter lim="800000"/>
              <a:headEnd/>
              <a:tailEnd/>
            </a:ln>
          </p:spPr>
          <p:txBody>
            <a:bodyPr wrap="none" anchor="ctr"/>
            <a:lstStyle/>
            <a:p>
              <a:endParaRPr lang="en-US" sz="1350"/>
            </a:p>
          </p:txBody>
        </p:sp>
        <p:sp>
          <p:nvSpPr>
            <p:cNvPr id="11" name="Oval 28"/>
            <p:cNvSpPr>
              <a:spLocks noChangeArrowheads="1"/>
            </p:cNvSpPr>
            <p:nvPr/>
          </p:nvSpPr>
          <p:spPr bwMode="auto">
            <a:xfrm>
              <a:off x="2397125" y="4190999"/>
              <a:ext cx="1066800" cy="457200"/>
            </a:xfrm>
            <a:prstGeom prst="ellipse">
              <a:avLst/>
            </a:prstGeom>
            <a:gradFill rotWithShape="0">
              <a:gsLst>
                <a:gs pos="0">
                  <a:schemeClr val="hlink"/>
                </a:gs>
                <a:gs pos="50000">
                  <a:schemeClr val="accent1"/>
                </a:gs>
                <a:gs pos="100000">
                  <a:schemeClr val="hlink"/>
                </a:gs>
              </a:gsLst>
              <a:lin ang="5400000" scaled="1"/>
            </a:gradFill>
            <a:ln w="9525">
              <a:noFill/>
              <a:round/>
              <a:headEnd/>
              <a:tailEnd/>
            </a:ln>
            <a:effectLst/>
          </p:spPr>
          <p:txBody>
            <a:bodyPr wrap="none" anchor="ctr"/>
            <a:lstStyle/>
            <a:p>
              <a:pPr>
                <a:defRPr/>
              </a:pPr>
              <a:endParaRPr lang="en-US" sz="1350"/>
            </a:p>
          </p:txBody>
        </p:sp>
        <p:sp>
          <p:nvSpPr>
            <p:cNvPr id="12" name="Text Box 31"/>
            <p:cNvSpPr txBox="1">
              <a:spLocks noChangeArrowheads="1"/>
            </p:cNvSpPr>
            <p:nvPr/>
          </p:nvSpPr>
          <p:spPr bwMode="auto">
            <a:xfrm>
              <a:off x="3481388" y="2995610"/>
              <a:ext cx="1119412" cy="583307"/>
            </a:xfrm>
            <a:prstGeom prst="rect">
              <a:avLst/>
            </a:prstGeom>
            <a:noFill/>
            <a:ln w="9525">
              <a:noFill/>
              <a:miter lim="800000"/>
              <a:headEnd/>
              <a:tailEnd/>
            </a:ln>
          </p:spPr>
          <p:txBody>
            <a:bodyPr wrap="none">
              <a:spAutoFit/>
            </a:bodyPr>
            <a:lstStyle/>
            <a:p>
              <a:r>
                <a:rPr lang="en-US" sz="1350">
                  <a:latin typeface="Calibri" pitchFamily="34" charset="0"/>
                </a:rPr>
                <a:t>Fiber</a:t>
              </a:r>
            </a:p>
          </p:txBody>
        </p:sp>
        <p:sp>
          <p:nvSpPr>
            <p:cNvPr id="13" name="Text Box 32"/>
            <p:cNvSpPr txBox="1">
              <a:spLocks noChangeArrowheads="1"/>
            </p:cNvSpPr>
            <p:nvPr/>
          </p:nvSpPr>
          <p:spPr bwMode="auto">
            <a:xfrm>
              <a:off x="3470275" y="4138611"/>
              <a:ext cx="1033608" cy="583307"/>
            </a:xfrm>
            <a:prstGeom prst="rect">
              <a:avLst/>
            </a:prstGeom>
            <a:noFill/>
            <a:ln w="9525">
              <a:noFill/>
              <a:miter lim="800000"/>
              <a:headEnd/>
              <a:tailEnd/>
            </a:ln>
          </p:spPr>
          <p:txBody>
            <a:bodyPr wrap="none">
              <a:spAutoFit/>
            </a:bodyPr>
            <a:lstStyle/>
            <a:p>
              <a:r>
                <a:rPr lang="en-US" sz="1350">
                  <a:latin typeface="Calibri" pitchFamily="34" charset="0"/>
                </a:rPr>
                <a:t>Lens</a:t>
              </a:r>
            </a:p>
          </p:txBody>
        </p:sp>
        <p:sp>
          <p:nvSpPr>
            <p:cNvPr id="14" name="Text Box 33"/>
            <p:cNvSpPr txBox="1">
              <a:spLocks noChangeArrowheads="1"/>
            </p:cNvSpPr>
            <p:nvPr/>
          </p:nvSpPr>
          <p:spPr bwMode="auto">
            <a:xfrm>
              <a:off x="3359149" y="5357811"/>
              <a:ext cx="1850198" cy="583307"/>
            </a:xfrm>
            <a:prstGeom prst="rect">
              <a:avLst/>
            </a:prstGeom>
            <a:noFill/>
            <a:ln w="9525">
              <a:noFill/>
              <a:miter lim="800000"/>
              <a:headEnd/>
              <a:tailEnd/>
            </a:ln>
          </p:spPr>
          <p:txBody>
            <a:bodyPr wrap="none">
              <a:spAutoFit/>
            </a:bodyPr>
            <a:lstStyle/>
            <a:p>
              <a:r>
                <a:rPr lang="en-US" sz="1350">
                  <a:latin typeface="Calibri" pitchFamily="34" charset="0"/>
                </a:rPr>
                <a:t>Cantilever</a:t>
              </a:r>
            </a:p>
          </p:txBody>
        </p:sp>
        <p:sp>
          <p:nvSpPr>
            <p:cNvPr id="15" name="Line 36"/>
            <p:cNvSpPr>
              <a:spLocks noChangeShapeType="1"/>
            </p:cNvSpPr>
            <p:nvPr/>
          </p:nvSpPr>
          <p:spPr bwMode="auto">
            <a:xfrm flipV="1">
              <a:off x="2981325" y="5815012"/>
              <a:ext cx="0" cy="304800"/>
            </a:xfrm>
            <a:prstGeom prst="line">
              <a:avLst/>
            </a:prstGeom>
            <a:noFill/>
            <a:ln w="9525">
              <a:solidFill>
                <a:schemeClr val="tx1"/>
              </a:solidFill>
              <a:round/>
              <a:headEnd type="triangle" w="med" len="med"/>
              <a:tailEnd type="triangle" w="med" len="med"/>
            </a:ln>
          </p:spPr>
          <p:txBody>
            <a:bodyPr wrap="none" anchor="ctr"/>
            <a:lstStyle/>
            <a:p>
              <a:endParaRPr lang="en-US" sz="1350"/>
            </a:p>
          </p:txBody>
        </p:sp>
        <p:graphicFrame>
          <p:nvGraphicFramePr>
            <p:cNvPr id="16" name="Object 3"/>
            <p:cNvGraphicFramePr>
              <a:graphicFrameLocks noChangeAspect="1"/>
            </p:cNvGraphicFramePr>
            <p:nvPr/>
          </p:nvGraphicFramePr>
          <p:xfrm>
            <a:off x="3533775" y="3878262"/>
            <a:ext cx="114300" cy="215900"/>
          </p:xfrm>
          <a:graphic>
            <a:graphicData uri="http://schemas.openxmlformats.org/presentationml/2006/ole">
              <mc:AlternateContent xmlns:mc="http://schemas.openxmlformats.org/markup-compatibility/2006">
                <mc:Choice xmlns:v="urn:schemas-microsoft-com:vml" Requires="v">
                  <p:oleObj spid="_x0000_s39285" name="Equation" r:id="rId5" imgW="114151" imgH="215619" progId="Equation.3">
                    <p:embed/>
                  </p:oleObj>
                </mc:Choice>
                <mc:Fallback>
                  <p:oleObj name="Equation" r:id="rId5" imgW="114151" imgH="215619" progId="Equation.3">
                    <p:embed/>
                    <p:pic>
                      <p:nvPicPr>
                        <p:cNvPr id="16"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33775" y="3878262"/>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2" name="Text Box 30"/>
          <p:cNvSpPr txBox="1">
            <a:spLocks noChangeArrowheads="1"/>
          </p:cNvSpPr>
          <p:nvPr/>
        </p:nvSpPr>
        <p:spPr bwMode="auto">
          <a:xfrm>
            <a:off x="1543050" y="3829051"/>
            <a:ext cx="3829050" cy="507831"/>
          </a:xfrm>
          <a:prstGeom prst="rect">
            <a:avLst/>
          </a:prstGeom>
          <a:noFill/>
          <a:ln w="9525">
            <a:noFill/>
            <a:miter lim="800000"/>
            <a:headEnd/>
            <a:tailEnd/>
          </a:ln>
        </p:spPr>
        <p:txBody>
          <a:bodyPr>
            <a:spAutoFit/>
          </a:bodyPr>
          <a:lstStyle/>
          <a:p>
            <a:pPr eaLnBrk="0" hangingPunct="0"/>
            <a:r>
              <a:rPr lang="en-US" sz="1350" i="1" dirty="0">
                <a:solidFill>
                  <a:srgbClr val="13770D"/>
                </a:solidFill>
                <a:latin typeface="Verdana" pitchFamily="34" charset="0"/>
              </a:rPr>
              <a:t>Silicon Cantilevers: </a:t>
            </a:r>
          </a:p>
          <a:p>
            <a:pPr eaLnBrk="0" hangingPunct="0"/>
            <a:r>
              <a:rPr lang="en-US" sz="1350" i="1" dirty="0" err="1">
                <a:solidFill>
                  <a:srgbClr val="13770D"/>
                </a:solidFill>
                <a:latin typeface="Verdana" pitchFamily="34" charset="0"/>
              </a:rPr>
              <a:t>F</a:t>
            </a:r>
            <a:r>
              <a:rPr lang="en-US" sz="1350" i="1" baseline="-25000" dirty="0" err="1">
                <a:solidFill>
                  <a:srgbClr val="13770D"/>
                </a:solidFill>
                <a:latin typeface="Verdana" pitchFamily="34" charset="0"/>
              </a:rPr>
              <a:t>min</a:t>
            </a:r>
            <a:r>
              <a:rPr lang="en-US" sz="1350" i="1" dirty="0">
                <a:solidFill>
                  <a:srgbClr val="13770D"/>
                </a:solidFill>
                <a:latin typeface="Verdana" pitchFamily="34" charset="0"/>
              </a:rPr>
              <a:t> ~ 10</a:t>
            </a:r>
            <a:r>
              <a:rPr lang="en-US" sz="1350" dirty="0">
                <a:solidFill>
                  <a:srgbClr val="13770D"/>
                </a:solidFill>
                <a:latin typeface="Verdana" pitchFamily="34" charset="0"/>
              </a:rPr>
              <a:t> x 10</a:t>
            </a:r>
            <a:r>
              <a:rPr lang="en-US" sz="1350" baseline="30000" dirty="0">
                <a:solidFill>
                  <a:srgbClr val="13770D"/>
                </a:solidFill>
                <a:latin typeface="Verdana" pitchFamily="34" charset="0"/>
              </a:rPr>
              <a:t>-18</a:t>
            </a:r>
            <a:r>
              <a:rPr lang="en-US" sz="1350" dirty="0">
                <a:solidFill>
                  <a:srgbClr val="13770D"/>
                </a:solidFill>
                <a:latin typeface="Verdana" pitchFamily="34" charset="0"/>
              </a:rPr>
              <a:t> N/</a:t>
            </a:r>
            <a:r>
              <a:rPr lang="en-US" sz="1350" dirty="0">
                <a:solidFill>
                  <a:srgbClr val="13770D"/>
                </a:solidFill>
                <a:latin typeface="Verdana" pitchFamily="34" charset="0"/>
                <a:sym typeface="Symbol" pitchFamily="18" charset="2"/>
              </a:rPr>
              <a:t></a:t>
            </a:r>
            <a:r>
              <a:rPr lang="en-US" sz="1350" dirty="0">
                <a:solidFill>
                  <a:srgbClr val="13770D"/>
                </a:solidFill>
                <a:latin typeface="Verdana" pitchFamily="34" charset="0"/>
              </a:rPr>
              <a:t>Hz at 4 K at Q=10</a:t>
            </a:r>
            <a:r>
              <a:rPr lang="en-US" sz="1350" baseline="30000" dirty="0">
                <a:solidFill>
                  <a:srgbClr val="13770D"/>
                </a:solidFill>
                <a:latin typeface="Verdana" pitchFamily="34" charset="0"/>
              </a:rPr>
              <a:t>5</a:t>
            </a:r>
            <a:endParaRPr lang="en-US" sz="1350" i="1" baseline="30000" dirty="0">
              <a:solidFill>
                <a:srgbClr val="13770D"/>
              </a:solidFill>
              <a:latin typeface="Verdana" pitchFamily="34" charset="0"/>
            </a:endParaRPr>
          </a:p>
        </p:txBody>
      </p:sp>
      <p:grpSp>
        <p:nvGrpSpPr>
          <p:cNvPr id="4" name="Group 27"/>
          <p:cNvGrpSpPr/>
          <p:nvPr/>
        </p:nvGrpSpPr>
        <p:grpSpPr>
          <a:xfrm>
            <a:off x="1257301" y="1943100"/>
            <a:ext cx="2199629" cy="1714500"/>
            <a:chOff x="304800" y="3048000"/>
            <a:chExt cx="2932839" cy="2286000"/>
          </a:xfrm>
        </p:grpSpPr>
        <p:pic>
          <p:nvPicPr>
            <p:cNvPr id="23" name="Picture 37" descr="cant7"/>
            <p:cNvPicPr>
              <a:picLocks noChangeAspect="1" noChangeArrowheads="1"/>
            </p:cNvPicPr>
            <p:nvPr/>
          </p:nvPicPr>
          <p:blipFill>
            <a:blip r:embed="rId7" cstate="print"/>
            <a:srcRect r="46667"/>
            <a:stretch>
              <a:fillRect/>
            </a:stretch>
          </p:blipFill>
          <p:spPr bwMode="auto">
            <a:xfrm>
              <a:off x="914400" y="3048000"/>
              <a:ext cx="914400" cy="2286000"/>
            </a:xfrm>
            <a:prstGeom prst="rect">
              <a:avLst/>
            </a:prstGeom>
            <a:noFill/>
            <a:ln w="9525">
              <a:noFill/>
              <a:miter lim="800000"/>
              <a:headEnd/>
              <a:tailEnd/>
            </a:ln>
          </p:spPr>
        </p:pic>
        <p:cxnSp>
          <p:nvCxnSpPr>
            <p:cNvPr id="24" name="Straight Arrow Connector 23"/>
            <p:cNvCxnSpPr/>
            <p:nvPr/>
          </p:nvCxnSpPr>
          <p:spPr>
            <a:xfrm>
              <a:off x="304800" y="4572000"/>
              <a:ext cx="7620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10800000">
              <a:off x="1219200" y="4572000"/>
              <a:ext cx="7620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2057400" y="4114800"/>
              <a:ext cx="1180239" cy="954108"/>
            </a:xfrm>
            <a:prstGeom prst="rect">
              <a:avLst/>
            </a:prstGeom>
            <a:noFill/>
          </p:spPr>
          <p:txBody>
            <a:bodyPr wrap="none">
              <a:spAutoFit/>
            </a:bodyPr>
            <a:lstStyle/>
            <a:p>
              <a:pPr>
                <a:defRPr/>
              </a:pPr>
              <a:r>
                <a:rPr lang="en-US" sz="1350" dirty="0"/>
                <a:t>w= 50 µm</a:t>
              </a:r>
            </a:p>
            <a:p>
              <a:pPr>
                <a:defRPr/>
              </a:pPr>
              <a:r>
                <a:rPr lang="en-US" sz="1350" dirty="0"/>
                <a:t>l= 250 µm</a:t>
              </a:r>
            </a:p>
            <a:p>
              <a:pPr>
                <a:defRPr/>
              </a:pPr>
              <a:r>
                <a:rPr lang="en-US" sz="1350" dirty="0"/>
                <a:t>t=0.3 µm</a:t>
              </a:r>
            </a:p>
          </p:txBody>
        </p:sp>
        <p:sp>
          <p:nvSpPr>
            <p:cNvPr id="27" name="TextBox 37"/>
            <p:cNvSpPr txBox="1">
              <a:spLocks noChangeArrowheads="1"/>
            </p:cNvSpPr>
            <p:nvPr/>
          </p:nvSpPr>
          <p:spPr bwMode="auto">
            <a:xfrm>
              <a:off x="381000" y="4648200"/>
              <a:ext cx="410797" cy="400109"/>
            </a:xfrm>
            <a:prstGeom prst="rect">
              <a:avLst/>
            </a:prstGeom>
            <a:noFill/>
            <a:ln w="9525">
              <a:noFill/>
              <a:miter lim="800000"/>
              <a:headEnd/>
              <a:tailEnd/>
            </a:ln>
          </p:spPr>
          <p:txBody>
            <a:bodyPr wrap="none">
              <a:spAutoFit/>
            </a:bodyPr>
            <a:lstStyle/>
            <a:p>
              <a:r>
                <a:rPr lang="en-US" sz="1350"/>
                <a:t>w</a:t>
              </a:r>
            </a:p>
          </p:txBody>
        </p:sp>
      </p:grpSp>
      <p:sp>
        <p:nvSpPr>
          <p:cNvPr id="31" name="Title 1"/>
          <p:cNvSpPr>
            <a:spLocks noGrp="1"/>
          </p:cNvSpPr>
          <p:nvPr>
            <p:ph type="title"/>
          </p:nvPr>
        </p:nvSpPr>
        <p:spPr>
          <a:xfrm>
            <a:off x="1071206" y="127350"/>
            <a:ext cx="7124700" cy="857250"/>
          </a:xfrm>
        </p:spPr>
        <p:txBody>
          <a:bodyPr rtlCol="0">
            <a:normAutofit fontScale="90000"/>
          </a:bodyPr>
          <a:lstStyle/>
          <a:p>
            <a:pPr>
              <a:defRPr/>
            </a:pPr>
            <a:r>
              <a:rPr lang="en-US" dirty="0"/>
              <a:t>Example: Silicon microcantilevers</a:t>
            </a:r>
          </a:p>
        </p:txBody>
      </p:sp>
    </p:spTree>
    <p:extLst>
      <p:ext uri="{BB962C8B-B14F-4D97-AF65-F5344CB8AC3E}">
        <p14:creationId xmlns:p14="http://schemas.microsoft.com/office/powerpoint/2010/main" val="42650608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Improving sensitivity</a:t>
            </a:r>
          </a:p>
        </p:txBody>
      </p:sp>
      <p:sp>
        <p:nvSpPr>
          <p:cNvPr id="36" name="Right Arrow 35"/>
          <p:cNvSpPr/>
          <p:nvPr/>
        </p:nvSpPr>
        <p:spPr>
          <a:xfrm>
            <a:off x="3276600" y="2847584"/>
            <a:ext cx="1219200" cy="2525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7" name="TextBox 36"/>
          <p:cNvSpPr txBox="1"/>
          <p:nvPr/>
        </p:nvSpPr>
        <p:spPr>
          <a:xfrm>
            <a:off x="6553200" y="3780532"/>
            <a:ext cx="2209800" cy="1077218"/>
          </a:xfrm>
          <a:prstGeom prst="rect">
            <a:avLst/>
          </a:prstGeom>
          <a:noFill/>
          <a:ln w="19050">
            <a:solidFill>
              <a:srgbClr val="0070C0"/>
            </a:solidFill>
          </a:ln>
        </p:spPr>
        <p:txBody>
          <a:bodyPr wrap="square" rtlCol="0">
            <a:spAutoFit/>
          </a:bodyPr>
          <a:lstStyle/>
          <a:p>
            <a:r>
              <a:rPr lang="en-US" sz="1600" dirty="0">
                <a:solidFill>
                  <a:prstClr val="black"/>
                </a:solidFill>
              </a:rPr>
              <a:t>CM motion decoupled from environment – </a:t>
            </a:r>
          </a:p>
          <a:p>
            <a:r>
              <a:rPr lang="en-US" sz="1600" dirty="0">
                <a:solidFill>
                  <a:prstClr val="black"/>
                </a:solidFill>
              </a:rPr>
              <a:t>no clamping, materials losses</a:t>
            </a:r>
          </a:p>
        </p:txBody>
      </p:sp>
      <p:sp>
        <p:nvSpPr>
          <p:cNvPr id="38" name="TextBox 37"/>
          <p:cNvSpPr txBox="1"/>
          <p:nvPr/>
        </p:nvSpPr>
        <p:spPr>
          <a:xfrm>
            <a:off x="381000" y="4135219"/>
            <a:ext cx="4155367" cy="646331"/>
          </a:xfrm>
          <a:prstGeom prst="rect">
            <a:avLst/>
          </a:prstGeom>
          <a:solidFill>
            <a:schemeClr val="accent6">
              <a:lumMod val="60000"/>
              <a:lumOff val="40000"/>
            </a:schemeClr>
          </a:solidFill>
        </p:spPr>
        <p:txBody>
          <a:bodyPr wrap="square" rtlCol="0">
            <a:spAutoFit/>
          </a:bodyPr>
          <a:lstStyle/>
          <a:p>
            <a:r>
              <a:rPr lang="en-US" dirty="0">
                <a:solidFill>
                  <a:prstClr val="black"/>
                </a:solidFill>
              </a:rPr>
              <a:t>Limitations on Q: Clamping, surface </a:t>
            </a:r>
          </a:p>
          <a:p>
            <a:r>
              <a:rPr lang="en-US" dirty="0">
                <a:solidFill>
                  <a:prstClr val="black"/>
                </a:solidFill>
              </a:rPr>
              <a:t>imperfections, internal materials losses</a:t>
            </a:r>
          </a:p>
        </p:txBody>
      </p:sp>
      <p:sp>
        <p:nvSpPr>
          <p:cNvPr id="40" name="TextBox 39"/>
          <p:cNvSpPr txBox="1"/>
          <p:nvPr/>
        </p:nvSpPr>
        <p:spPr>
          <a:xfrm>
            <a:off x="5494389" y="1364768"/>
            <a:ext cx="2570704" cy="369332"/>
          </a:xfrm>
          <a:prstGeom prst="rect">
            <a:avLst/>
          </a:prstGeom>
          <a:noFill/>
        </p:spPr>
        <p:txBody>
          <a:bodyPr wrap="none" rtlCol="0">
            <a:spAutoFit/>
          </a:bodyPr>
          <a:lstStyle/>
          <a:p>
            <a:r>
              <a:rPr lang="en-US" dirty="0">
                <a:solidFill>
                  <a:prstClr val="black"/>
                </a:solidFill>
              </a:rPr>
              <a:t>Levitate the force sensor!</a:t>
            </a:r>
          </a:p>
        </p:txBody>
      </p:sp>
      <p:pic>
        <p:nvPicPr>
          <p:cNvPr id="41" name="Picture 40"/>
          <p:cNvPicPr>
            <a:picLocks noChangeAspect="1"/>
          </p:cNvPicPr>
          <p:nvPr/>
        </p:nvPicPr>
        <p:blipFill>
          <a:blip r:embed="rId3"/>
          <a:stretch>
            <a:fillRect/>
          </a:stretch>
        </p:blipFill>
        <p:spPr>
          <a:xfrm>
            <a:off x="4852890" y="1827752"/>
            <a:ext cx="3108571" cy="1748571"/>
          </a:xfrm>
          <a:prstGeom prst="rect">
            <a:avLst/>
          </a:prstGeom>
        </p:spPr>
      </p:pic>
      <p:graphicFrame>
        <p:nvGraphicFramePr>
          <p:cNvPr id="3" name="Object 2"/>
          <p:cNvGraphicFramePr>
            <a:graphicFrameLocks noChangeAspect="1"/>
          </p:cNvGraphicFramePr>
          <p:nvPr>
            <p:extLst>
              <p:ext uri="{D42A27DB-BD31-4B8C-83A1-F6EECF244321}">
                <p14:modId xmlns:p14="http://schemas.microsoft.com/office/powerpoint/2010/main" val="3144404757"/>
              </p:ext>
            </p:extLst>
          </p:nvPr>
        </p:nvGraphicFramePr>
        <p:xfrm>
          <a:off x="6781801" y="2825776"/>
          <a:ext cx="1596838" cy="698440"/>
        </p:xfrm>
        <a:graphic>
          <a:graphicData uri="http://schemas.openxmlformats.org/presentationml/2006/ole">
            <mc:AlternateContent xmlns:mc="http://schemas.openxmlformats.org/markup-compatibility/2006">
              <mc:Choice xmlns:v="urn:schemas-microsoft-com:vml" Requires="v">
                <p:oleObj spid="_x0000_s8874" name="Equation" r:id="rId4" imgW="1218960" imgH="533160" progId="Equation.3">
                  <p:embed/>
                </p:oleObj>
              </mc:Choice>
              <mc:Fallback>
                <p:oleObj name="Equation" r:id="rId4" imgW="1218960" imgH="533160" progId="Equation.3">
                  <p:embed/>
                  <p:pic>
                    <p:nvPicPr>
                      <p:cNvPr id="0" name=""/>
                      <p:cNvPicPr>
                        <a:picLocks noChangeAspect="1" noChangeArrowheads="1"/>
                      </p:cNvPicPr>
                      <p:nvPr/>
                    </p:nvPicPr>
                    <p:blipFill>
                      <a:blip r:embed="rId5"/>
                      <a:srcRect/>
                      <a:stretch>
                        <a:fillRect/>
                      </a:stretch>
                    </p:blipFill>
                    <p:spPr bwMode="auto">
                      <a:xfrm>
                        <a:off x="6781801" y="2825776"/>
                        <a:ext cx="1596838" cy="698440"/>
                      </a:xfrm>
                      <a:prstGeom prst="rect">
                        <a:avLst/>
                      </a:prstGeom>
                      <a:solidFill>
                        <a:schemeClr val="accent1"/>
                      </a:solidFill>
                      <a:extLst/>
                    </p:spPr>
                  </p:pic>
                </p:oleObj>
              </mc:Fallback>
            </mc:AlternateContent>
          </a:graphicData>
        </a:graphic>
      </p:graphicFrame>
      <p:grpSp>
        <p:nvGrpSpPr>
          <p:cNvPr id="22" name="Group 21"/>
          <p:cNvGrpSpPr/>
          <p:nvPr/>
        </p:nvGrpSpPr>
        <p:grpSpPr>
          <a:xfrm>
            <a:off x="4950204" y="3672545"/>
            <a:ext cx="1435100" cy="1266825"/>
            <a:chOff x="6400800" y="2743200"/>
            <a:chExt cx="1435100" cy="1689100"/>
          </a:xfrm>
        </p:grpSpPr>
        <p:grpSp>
          <p:nvGrpSpPr>
            <p:cNvPr id="39" name="Group 38"/>
            <p:cNvGrpSpPr/>
            <p:nvPr/>
          </p:nvGrpSpPr>
          <p:grpSpPr>
            <a:xfrm>
              <a:off x="6400800" y="2743200"/>
              <a:ext cx="1435100" cy="1689100"/>
              <a:chOff x="6400800" y="2743200"/>
              <a:chExt cx="1435100" cy="1689100"/>
            </a:xfrm>
          </p:grpSpPr>
          <p:sp>
            <p:nvSpPr>
              <p:cNvPr id="44" name="Freeform 43"/>
              <p:cNvSpPr/>
              <p:nvPr/>
            </p:nvSpPr>
            <p:spPr>
              <a:xfrm>
                <a:off x="6400800" y="2743200"/>
                <a:ext cx="1435100" cy="1689100"/>
              </a:xfrm>
              <a:custGeom>
                <a:avLst/>
                <a:gdLst>
                  <a:gd name="connsiteX0" fmla="*/ 0 w 1435100"/>
                  <a:gd name="connsiteY0" fmla="*/ 0 h 1689100"/>
                  <a:gd name="connsiteX1" fmla="*/ 723900 w 1435100"/>
                  <a:gd name="connsiteY1" fmla="*/ 1689100 h 1689100"/>
                  <a:gd name="connsiteX2" fmla="*/ 1435100 w 1435100"/>
                  <a:gd name="connsiteY2" fmla="*/ 0 h 1689100"/>
                  <a:gd name="connsiteX3" fmla="*/ 1435100 w 1435100"/>
                  <a:gd name="connsiteY3" fmla="*/ 0 h 1689100"/>
                </a:gdLst>
                <a:ahLst/>
                <a:cxnLst>
                  <a:cxn ang="0">
                    <a:pos x="connsiteX0" y="connsiteY0"/>
                  </a:cxn>
                  <a:cxn ang="0">
                    <a:pos x="connsiteX1" y="connsiteY1"/>
                  </a:cxn>
                  <a:cxn ang="0">
                    <a:pos x="connsiteX2" y="connsiteY2"/>
                  </a:cxn>
                  <a:cxn ang="0">
                    <a:pos x="connsiteX3" y="connsiteY3"/>
                  </a:cxn>
                </a:cxnLst>
                <a:rect l="l" t="t" r="r" b="b"/>
                <a:pathLst>
                  <a:path w="1435100" h="1689100">
                    <a:moveTo>
                      <a:pt x="0" y="0"/>
                    </a:moveTo>
                    <a:cubicBezTo>
                      <a:pt x="242358" y="844550"/>
                      <a:pt x="484717" y="1689100"/>
                      <a:pt x="723900" y="1689100"/>
                    </a:cubicBezTo>
                    <a:cubicBezTo>
                      <a:pt x="963083" y="1689100"/>
                      <a:pt x="1435100" y="0"/>
                      <a:pt x="1435100" y="0"/>
                    </a:cubicBezTo>
                    <a:lnTo>
                      <a:pt x="1435100" y="0"/>
                    </a:lnTo>
                  </a:path>
                </a:pathLst>
              </a:cu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45" name="Freeform 44"/>
              <p:cNvSpPr/>
              <p:nvPr/>
            </p:nvSpPr>
            <p:spPr>
              <a:xfrm>
                <a:off x="6781800" y="3566819"/>
                <a:ext cx="692150" cy="763931"/>
              </a:xfrm>
              <a:custGeom>
                <a:avLst/>
                <a:gdLst>
                  <a:gd name="connsiteX0" fmla="*/ 0 w 721908"/>
                  <a:gd name="connsiteY0" fmla="*/ 14581 h 763931"/>
                  <a:gd name="connsiteX1" fmla="*/ 330200 w 721908"/>
                  <a:gd name="connsiteY1" fmla="*/ 763881 h 763931"/>
                  <a:gd name="connsiteX2" fmla="*/ 698500 w 721908"/>
                  <a:gd name="connsiteY2" fmla="*/ 52681 h 763931"/>
                  <a:gd name="connsiteX3" fmla="*/ 685800 w 721908"/>
                  <a:gd name="connsiteY3" fmla="*/ 52681 h 763931"/>
                  <a:gd name="connsiteX4" fmla="*/ 685800 w 721908"/>
                  <a:gd name="connsiteY4" fmla="*/ 52681 h 7639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908" h="763931">
                    <a:moveTo>
                      <a:pt x="0" y="14581"/>
                    </a:moveTo>
                    <a:cubicBezTo>
                      <a:pt x="106891" y="386056"/>
                      <a:pt x="213783" y="757531"/>
                      <a:pt x="330200" y="763881"/>
                    </a:cubicBezTo>
                    <a:cubicBezTo>
                      <a:pt x="446617" y="770231"/>
                      <a:pt x="639233" y="171214"/>
                      <a:pt x="698500" y="52681"/>
                    </a:cubicBezTo>
                    <a:cubicBezTo>
                      <a:pt x="757767" y="-65852"/>
                      <a:pt x="685800" y="52681"/>
                      <a:pt x="685800" y="52681"/>
                    </a:cubicBezTo>
                    <a:lnTo>
                      <a:pt x="685800" y="52681"/>
                    </a:lnTo>
                  </a:path>
                </a:pathLst>
              </a:cu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46" name="Oval 45"/>
              <p:cNvSpPr/>
              <p:nvPr/>
            </p:nvSpPr>
            <p:spPr>
              <a:xfrm>
                <a:off x="7060803" y="4262772"/>
                <a:ext cx="115093" cy="124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cxnSp>
          <p:nvCxnSpPr>
            <p:cNvPr id="42" name="Straight Arrow Connector 41"/>
            <p:cNvCxnSpPr/>
            <p:nvPr/>
          </p:nvCxnSpPr>
          <p:spPr>
            <a:xfrm flipH="1" flipV="1">
              <a:off x="6765924" y="3515666"/>
              <a:ext cx="41275" cy="152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7436643" y="3480153"/>
              <a:ext cx="61913" cy="1733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47" name="Group 23"/>
          <p:cNvGrpSpPr>
            <a:grpSpLocks noChangeAspect="1"/>
          </p:cNvGrpSpPr>
          <p:nvPr/>
        </p:nvGrpSpPr>
        <p:grpSpPr bwMode="auto">
          <a:xfrm>
            <a:off x="785110" y="1342195"/>
            <a:ext cx="2383654" cy="2677355"/>
            <a:chOff x="692150" y="1752600"/>
            <a:chExt cx="4117975" cy="4367212"/>
          </a:xfrm>
        </p:grpSpPr>
        <p:grpSp>
          <p:nvGrpSpPr>
            <p:cNvPr id="48" name="Group 24"/>
            <p:cNvGrpSpPr>
              <a:grpSpLocks/>
            </p:cNvGrpSpPr>
            <p:nvPr/>
          </p:nvGrpSpPr>
          <p:grpSpPr bwMode="auto">
            <a:xfrm>
              <a:off x="692148" y="5357812"/>
              <a:ext cx="2362199" cy="685800"/>
              <a:chOff x="3360" y="1536"/>
              <a:chExt cx="1584" cy="384"/>
            </a:xfrm>
          </p:grpSpPr>
          <p:sp>
            <p:nvSpPr>
              <p:cNvPr id="58" name="Rectangle 25"/>
              <p:cNvSpPr>
                <a:spLocks noChangeArrowheads="1"/>
              </p:cNvSpPr>
              <p:nvPr/>
            </p:nvSpPr>
            <p:spPr bwMode="auto">
              <a:xfrm>
                <a:off x="3360" y="1536"/>
                <a:ext cx="672" cy="384"/>
              </a:xfrm>
              <a:prstGeom prst="rect">
                <a:avLst/>
              </a:prstGeom>
              <a:solidFill>
                <a:srgbClr val="2CE329"/>
              </a:solidFill>
              <a:ln w="9525">
                <a:miter lim="800000"/>
                <a:headEnd/>
                <a:tailEnd/>
              </a:ln>
              <a:scene3d>
                <a:camera prst="legacyPerspectiveFront">
                  <a:rot lat="1500000" lon="1500000" rev="0"/>
                </a:camera>
                <a:lightRig rig="legacyFlat3" dir="r"/>
              </a:scene3d>
              <a:sp3d extrusionH="887400" prstMaterial="legacyMatte">
                <a:bevelT w="13500" h="13500" prst="angle"/>
                <a:bevelB w="13500" h="13500" prst="angle"/>
                <a:extrusionClr>
                  <a:srgbClr val="2CE329"/>
                </a:extrusionClr>
              </a:sp3d>
            </p:spPr>
            <p:txBody>
              <a:bodyPr wrap="none" anchor="ctr">
                <a:flatTx/>
              </a:bodyPr>
              <a:lstStyle/>
              <a:p>
                <a:endParaRPr lang="en-US">
                  <a:solidFill>
                    <a:prstClr val="black"/>
                  </a:solidFill>
                </a:endParaRPr>
              </a:p>
            </p:txBody>
          </p:sp>
          <p:sp>
            <p:nvSpPr>
              <p:cNvPr id="59" name="Rectangle 26"/>
              <p:cNvSpPr>
                <a:spLocks noChangeArrowheads="1"/>
              </p:cNvSpPr>
              <p:nvPr/>
            </p:nvSpPr>
            <p:spPr bwMode="auto">
              <a:xfrm flipV="1">
                <a:off x="3984" y="1632"/>
                <a:ext cx="960" cy="48"/>
              </a:xfrm>
              <a:prstGeom prst="rect">
                <a:avLst/>
              </a:prstGeom>
              <a:solidFill>
                <a:srgbClr val="2CE329"/>
              </a:solidFill>
              <a:ln w="9525">
                <a:miter lim="800000"/>
                <a:headEnd/>
                <a:tailEnd/>
              </a:ln>
              <a:scene3d>
                <a:camera prst="legacyPerspectiveFront">
                  <a:rot lat="1500000" lon="1500000" rev="0"/>
                </a:camera>
                <a:lightRig rig="legacyFlat3" dir="r"/>
              </a:scene3d>
              <a:sp3d extrusionH="430200" prstMaterial="legacyMatte">
                <a:bevelT w="13500" h="13500" prst="angle"/>
                <a:bevelB w="13500" h="13500" prst="angle"/>
                <a:extrusionClr>
                  <a:srgbClr val="2CE329"/>
                </a:extrusionClr>
              </a:sp3d>
            </p:spPr>
            <p:txBody>
              <a:bodyPr wrap="none" anchor="ctr">
                <a:flatTx/>
              </a:bodyPr>
              <a:lstStyle/>
              <a:p>
                <a:endParaRPr lang="en-US">
                  <a:solidFill>
                    <a:prstClr val="black"/>
                  </a:solidFill>
                </a:endParaRPr>
              </a:p>
            </p:txBody>
          </p:sp>
        </p:grpSp>
        <p:sp>
          <p:nvSpPr>
            <p:cNvPr id="49" name="AutoShape 27"/>
            <p:cNvSpPr>
              <a:spLocks noChangeArrowheads="1"/>
            </p:cNvSpPr>
            <p:nvPr/>
          </p:nvSpPr>
          <p:spPr bwMode="auto">
            <a:xfrm flipV="1">
              <a:off x="2667000" y="1752600"/>
              <a:ext cx="533400" cy="1828800"/>
            </a:xfrm>
            <a:prstGeom prst="can">
              <a:avLst>
                <a:gd name="adj" fmla="val 33921"/>
              </a:avLst>
            </a:prstGeom>
            <a:solidFill>
              <a:srgbClr val="0066FF"/>
            </a:solidFill>
            <a:ln w="9525">
              <a:solidFill>
                <a:schemeClr val="tx1"/>
              </a:solidFill>
              <a:round/>
              <a:headEnd/>
              <a:tailEnd/>
            </a:ln>
          </p:spPr>
          <p:txBody>
            <a:bodyPr wrap="none" anchor="ctr"/>
            <a:lstStyle/>
            <a:p>
              <a:endParaRPr lang="en-US">
                <a:solidFill>
                  <a:prstClr val="black"/>
                </a:solidFill>
              </a:endParaRPr>
            </a:p>
          </p:txBody>
        </p:sp>
        <p:sp>
          <p:nvSpPr>
            <p:cNvPr id="50" name="AutoShape 29"/>
            <p:cNvSpPr>
              <a:spLocks noChangeArrowheads="1"/>
            </p:cNvSpPr>
            <p:nvPr/>
          </p:nvSpPr>
          <p:spPr bwMode="auto">
            <a:xfrm rot="10800000">
              <a:off x="2667000" y="3505200"/>
              <a:ext cx="533400" cy="762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850 w 21600"/>
                <a:gd name="T13" fmla="*/ 5850 h 21600"/>
                <a:gd name="T14" fmla="*/ 15750 w 21600"/>
                <a:gd name="T15" fmla="*/ 15750 h 21600"/>
              </a:gdLst>
              <a:ahLst/>
              <a:cxnLst>
                <a:cxn ang="T8">
                  <a:pos x="T0" y="T1"/>
                </a:cxn>
                <a:cxn ang="T9">
                  <a:pos x="T2" y="T3"/>
                </a:cxn>
                <a:cxn ang="T10">
                  <a:pos x="T4" y="T5"/>
                </a:cxn>
                <a:cxn ang="T11">
                  <a:pos x="T6" y="T7"/>
                </a:cxn>
              </a:cxnLst>
              <a:rect l="T12" t="T13" r="T14" b="T15"/>
              <a:pathLst>
                <a:path w="21600" h="21600">
                  <a:moveTo>
                    <a:pt x="0" y="0"/>
                  </a:moveTo>
                  <a:lnTo>
                    <a:pt x="8100" y="21600"/>
                  </a:lnTo>
                  <a:lnTo>
                    <a:pt x="13500" y="21600"/>
                  </a:lnTo>
                  <a:lnTo>
                    <a:pt x="21600" y="0"/>
                  </a:lnTo>
                  <a:close/>
                </a:path>
              </a:pathLst>
            </a:custGeom>
            <a:gradFill rotWithShape="0">
              <a:gsLst>
                <a:gs pos="0">
                  <a:srgbClr val="FF0606">
                    <a:alpha val="89998"/>
                  </a:srgbClr>
                </a:gs>
                <a:gs pos="100000">
                  <a:srgbClr val="FFEFEF"/>
                </a:gs>
              </a:gsLst>
              <a:lin ang="5400000" scaled="1"/>
            </a:gradFill>
            <a:ln w="9525">
              <a:noFill/>
              <a:miter lim="800000"/>
              <a:headEnd/>
              <a:tailEnd/>
            </a:ln>
          </p:spPr>
          <p:txBody>
            <a:bodyPr wrap="none" anchor="ctr"/>
            <a:lstStyle/>
            <a:p>
              <a:endParaRPr lang="en-US">
                <a:solidFill>
                  <a:prstClr val="black"/>
                </a:solidFill>
              </a:endParaRPr>
            </a:p>
          </p:txBody>
        </p:sp>
        <p:sp>
          <p:nvSpPr>
            <p:cNvPr id="51" name="AutoShape 30"/>
            <p:cNvSpPr>
              <a:spLocks noChangeArrowheads="1"/>
            </p:cNvSpPr>
            <p:nvPr/>
          </p:nvSpPr>
          <p:spPr bwMode="auto">
            <a:xfrm>
              <a:off x="2667000" y="4572000"/>
              <a:ext cx="533400" cy="9906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850 w 21600"/>
                <a:gd name="T13" fmla="*/ 5850 h 21600"/>
                <a:gd name="T14" fmla="*/ 15750 w 21600"/>
                <a:gd name="T15" fmla="*/ 15750 h 21600"/>
              </a:gdLst>
              <a:ahLst/>
              <a:cxnLst>
                <a:cxn ang="T8">
                  <a:pos x="T0" y="T1"/>
                </a:cxn>
                <a:cxn ang="T9">
                  <a:pos x="T2" y="T3"/>
                </a:cxn>
                <a:cxn ang="T10">
                  <a:pos x="T4" y="T5"/>
                </a:cxn>
                <a:cxn ang="T11">
                  <a:pos x="T6" y="T7"/>
                </a:cxn>
              </a:cxnLst>
              <a:rect l="T12" t="T13" r="T14" b="T15"/>
              <a:pathLst>
                <a:path w="21600" h="21600">
                  <a:moveTo>
                    <a:pt x="0" y="0"/>
                  </a:moveTo>
                  <a:lnTo>
                    <a:pt x="8100" y="21600"/>
                  </a:lnTo>
                  <a:lnTo>
                    <a:pt x="13500" y="21600"/>
                  </a:lnTo>
                  <a:lnTo>
                    <a:pt x="21600" y="0"/>
                  </a:lnTo>
                  <a:close/>
                </a:path>
              </a:pathLst>
            </a:custGeom>
            <a:gradFill rotWithShape="0">
              <a:gsLst>
                <a:gs pos="0">
                  <a:srgbClr val="FFEFEF">
                    <a:alpha val="95000"/>
                  </a:srgbClr>
                </a:gs>
                <a:gs pos="100000">
                  <a:srgbClr val="FF0606"/>
                </a:gs>
              </a:gsLst>
              <a:lin ang="5400000" scaled="1"/>
            </a:gradFill>
            <a:ln w="9525">
              <a:noFill/>
              <a:miter lim="800000"/>
              <a:headEnd/>
              <a:tailEnd/>
            </a:ln>
          </p:spPr>
          <p:txBody>
            <a:bodyPr wrap="none" anchor="ctr"/>
            <a:lstStyle/>
            <a:p>
              <a:endParaRPr lang="en-US">
                <a:solidFill>
                  <a:prstClr val="black"/>
                </a:solidFill>
              </a:endParaRPr>
            </a:p>
          </p:txBody>
        </p:sp>
        <p:sp>
          <p:nvSpPr>
            <p:cNvPr id="52" name="Oval 28"/>
            <p:cNvSpPr>
              <a:spLocks noChangeArrowheads="1"/>
            </p:cNvSpPr>
            <p:nvPr/>
          </p:nvSpPr>
          <p:spPr bwMode="auto">
            <a:xfrm>
              <a:off x="2397125" y="4190999"/>
              <a:ext cx="1066800" cy="457200"/>
            </a:xfrm>
            <a:prstGeom prst="ellipse">
              <a:avLst/>
            </a:prstGeom>
            <a:gradFill rotWithShape="0">
              <a:gsLst>
                <a:gs pos="0">
                  <a:schemeClr val="hlink"/>
                </a:gs>
                <a:gs pos="50000">
                  <a:schemeClr val="accent1"/>
                </a:gs>
                <a:gs pos="100000">
                  <a:schemeClr val="hlink"/>
                </a:gs>
              </a:gsLst>
              <a:lin ang="5400000" scaled="1"/>
            </a:gradFill>
            <a:ln w="9525">
              <a:noFill/>
              <a:round/>
              <a:headEnd/>
              <a:tailEnd/>
            </a:ln>
            <a:effectLst/>
          </p:spPr>
          <p:txBody>
            <a:bodyPr wrap="none" anchor="ctr"/>
            <a:lstStyle/>
            <a:p>
              <a:pPr>
                <a:defRPr/>
              </a:pPr>
              <a:endParaRPr lang="en-US">
                <a:solidFill>
                  <a:prstClr val="black"/>
                </a:solidFill>
              </a:endParaRPr>
            </a:p>
          </p:txBody>
        </p:sp>
        <p:sp>
          <p:nvSpPr>
            <p:cNvPr id="53" name="Text Box 31"/>
            <p:cNvSpPr txBox="1">
              <a:spLocks noChangeArrowheads="1"/>
            </p:cNvSpPr>
            <p:nvPr/>
          </p:nvSpPr>
          <p:spPr bwMode="auto">
            <a:xfrm>
              <a:off x="3481388" y="2995612"/>
              <a:ext cx="827087" cy="457200"/>
            </a:xfrm>
            <a:prstGeom prst="rect">
              <a:avLst/>
            </a:prstGeom>
            <a:noFill/>
            <a:ln w="9525">
              <a:noFill/>
              <a:miter lim="800000"/>
              <a:headEnd/>
              <a:tailEnd/>
            </a:ln>
          </p:spPr>
          <p:txBody>
            <a:bodyPr wrap="none">
              <a:spAutoFit/>
            </a:bodyPr>
            <a:lstStyle/>
            <a:p>
              <a:r>
                <a:rPr lang="en-US" dirty="0">
                  <a:solidFill>
                    <a:prstClr val="black"/>
                  </a:solidFill>
                </a:rPr>
                <a:t>Fiber</a:t>
              </a:r>
            </a:p>
          </p:txBody>
        </p:sp>
        <p:sp>
          <p:nvSpPr>
            <p:cNvPr id="54" name="Text Box 32"/>
            <p:cNvSpPr txBox="1">
              <a:spLocks noChangeArrowheads="1"/>
            </p:cNvSpPr>
            <p:nvPr/>
          </p:nvSpPr>
          <p:spPr bwMode="auto">
            <a:xfrm>
              <a:off x="3470275" y="4138612"/>
              <a:ext cx="776288" cy="457200"/>
            </a:xfrm>
            <a:prstGeom prst="rect">
              <a:avLst/>
            </a:prstGeom>
            <a:noFill/>
            <a:ln w="9525">
              <a:noFill/>
              <a:miter lim="800000"/>
              <a:headEnd/>
              <a:tailEnd/>
            </a:ln>
          </p:spPr>
          <p:txBody>
            <a:bodyPr wrap="none">
              <a:spAutoFit/>
            </a:bodyPr>
            <a:lstStyle/>
            <a:p>
              <a:r>
                <a:rPr lang="en-US">
                  <a:solidFill>
                    <a:prstClr val="black"/>
                  </a:solidFill>
                </a:rPr>
                <a:t>Lens</a:t>
              </a:r>
            </a:p>
          </p:txBody>
        </p:sp>
        <p:sp>
          <p:nvSpPr>
            <p:cNvPr id="55" name="Text Box 33"/>
            <p:cNvSpPr txBox="1">
              <a:spLocks noChangeArrowheads="1"/>
            </p:cNvSpPr>
            <p:nvPr/>
          </p:nvSpPr>
          <p:spPr bwMode="auto">
            <a:xfrm>
              <a:off x="3359150" y="5357812"/>
              <a:ext cx="1450975" cy="457200"/>
            </a:xfrm>
            <a:prstGeom prst="rect">
              <a:avLst/>
            </a:prstGeom>
            <a:noFill/>
            <a:ln w="9525">
              <a:noFill/>
              <a:miter lim="800000"/>
              <a:headEnd/>
              <a:tailEnd/>
            </a:ln>
          </p:spPr>
          <p:txBody>
            <a:bodyPr wrap="none">
              <a:spAutoFit/>
            </a:bodyPr>
            <a:lstStyle/>
            <a:p>
              <a:r>
                <a:rPr lang="en-US">
                  <a:solidFill>
                    <a:prstClr val="black"/>
                  </a:solidFill>
                </a:rPr>
                <a:t>Cantilever</a:t>
              </a:r>
            </a:p>
          </p:txBody>
        </p:sp>
        <p:sp>
          <p:nvSpPr>
            <p:cNvPr id="56" name="Line 36"/>
            <p:cNvSpPr>
              <a:spLocks noChangeShapeType="1"/>
            </p:cNvSpPr>
            <p:nvPr/>
          </p:nvSpPr>
          <p:spPr bwMode="auto">
            <a:xfrm flipV="1">
              <a:off x="2981325" y="5815012"/>
              <a:ext cx="0" cy="304800"/>
            </a:xfrm>
            <a:prstGeom prst="line">
              <a:avLst/>
            </a:prstGeom>
            <a:noFill/>
            <a:ln w="9525">
              <a:solidFill>
                <a:schemeClr val="tx1"/>
              </a:solidFill>
              <a:round/>
              <a:headEnd type="triangle" w="med" len="med"/>
              <a:tailEnd type="triangle" w="med" len="med"/>
            </a:ln>
          </p:spPr>
          <p:txBody>
            <a:bodyPr wrap="none" anchor="ctr"/>
            <a:lstStyle/>
            <a:p>
              <a:endParaRPr lang="en-US">
                <a:solidFill>
                  <a:prstClr val="black"/>
                </a:solidFill>
              </a:endParaRPr>
            </a:p>
          </p:txBody>
        </p:sp>
        <p:graphicFrame>
          <p:nvGraphicFramePr>
            <p:cNvPr id="57" name="Object 3"/>
            <p:cNvGraphicFramePr>
              <a:graphicFrameLocks noChangeAspect="1"/>
            </p:cNvGraphicFramePr>
            <p:nvPr/>
          </p:nvGraphicFramePr>
          <p:xfrm>
            <a:off x="3533775" y="3878262"/>
            <a:ext cx="114300" cy="215900"/>
          </p:xfrm>
          <a:graphic>
            <a:graphicData uri="http://schemas.openxmlformats.org/presentationml/2006/ole">
              <mc:AlternateContent xmlns:mc="http://schemas.openxmlformats.org/markup-compatibility/2006">
                <mc:Choice xmlns:v="urn:schemas-microsoft-com:vml" Requires="v">
                  <p:oleObj spid="_x0000_s8875" name="Equation" r:id="rId6" imgW="114151" imgH="215619" progId="Equation.3">
                    <p:embed/>
                  </p:oleObj>
                </mc:Choice>
                <mc:Fallback>
                  <p:oleObj name="Equation" r:id="rId6" imgW="114151" imgH="215619"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3775" y="3878262"/>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250889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500"/>
                                        <p:tgtEl>
                                          <p:spTgt spid="2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613" y="0"/>
            <a:ext cx="8229600" cy="857250"/>
          </a:xfrm>
        </p:spPr>
        <p:txBody>
          <a:bodyPr/>
          <a:lstStyle/>
          <a:p>
            <a:r>
              <a:rPr lang="en-US" dirty="0"/>
              <a:t>Projected force sensitivity</a:t>
            </a:r>
          </a:p>
        </p:txBody>
      </p:sp>
      <p:pic>
        <p:nvPicPr>
          <p:cNvPr id="13" name="Picture 1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2200" y="1428750"/>
            <a:ext cx="4476560" cy="3168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a:off x="0" y="4889584"/>
            <a:ext cx="6324600" cy="338554"/>
          </a:xfrm>
          <a:prstGeom prst="rect">
            <a:avLst/>
          </a:prstGeom>
          <a:noFill/>
        </p:spPr>
        <p:txBody>
          <a:bodyPr wrap="square" rtlCol="0">
            <a:spAutoFit/>
          </a:bodyPr>
          <a:lstStyle/>
          <a:p>
            <a:r>
              <a:rPr lang="en-US" sz="1600" dirty="0">
                <a:solidFill>
                  <a:srgbClr val="C00000"/>
                </a:solidFill>
              </a:rPr>
              <a:t>Z. Yin, A. </a:t>
            </a:r>
            <a:r>
              <a:rPr lang="en-US" sz="1600" dirty="0" err="1">
                <a:solidFill>
                  <a:srgbClr val="C00000"/>
                </a:solidFill>
              </a:rPr>
              <a:t>Geraci</a:t>
            </a:r>
            <a:r>
              <a:rPr lang="en-US" sz="1600" dirty="0">
                <a:solidFill>
                  <a:srgbClr val="C00000"/>
                </a:solidFill>
              </a:rPr>
              <a:t>, T. Li,  Int. J. Mod. Phys. B 27,1330018 (2013).</a:t>
            </a:r>
          </a:p>
        </p:txBody>
      </p:sp>
      <p:cxnSp>
        <p:nvCxnSpPr>
          <p:cNvPr id="4" name="Straight Arrow Connector 3"/>
          <p:cNvCxnSpPr/>
          <p:nvPr/>
        </p:nvCxnSpPr>
        <p:spPr>
          <a:xfrm>
            <a:off x="1371600" y="1695450"/>
            <a:ext cx="1295400" cy="342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52400" y="1428750"/>
            <a:ext cx="1218732" cy="369332"/>
          </a:xfrm>
          <a:prstGeom prst="rect">
            <a:avLst/>
          </a:prstGeom>
          <a:noFill/>
        </p:spPr>
        <p:txBody>
          <a:bodyPr wrap="none" rtlCol="0">
            <a:spAutoFit/>
          </a:bodyPr>
          <a:lstStyle/>
          <a:p>
            <a:r>
              <a:rPr lang="en-US" dirty="0"/>
              <a:t>Cantilevers</a:t>
            </a:r>
          </a:p>
        </p:txBody>
      </p:sp>
      <p:sp>
        <p:nvSpPr>
          <p:cNvPr id="8" name="TextBox 7"/>
          <p:cNvSpPr txBox="1"/>
          <p:nvPr/>
        </p:nvSpPr>
        <p:spPr>
          <a:xfrm>
            <a:off x="3483156" y="4552950"/>
            <a:ext cx="5713744" cy="369332"/>
          </a:xfrm>
          <a:prstGeom prst="rect">
            <a:avLst/>
          </a:prstGeom>
          <a:noFill/>
        </p:spPr>
        <p:txBody>
          <a:bodyPr wrap="none" rtlCol="0">
            <a:spAutoFit/>
          </a:bodyPr>
          <a:lstStyle/>
          <a:p>
            <a:r>
              <a:rPr lang="en-US" dirty="0"/>
              <a:t>20 </a:t>
            </a:r>
            <a:r>
              <a:rPr lang="en-US" dirty="0" err="1"/>
              <a:t>zN</a:t>
            </a:r>
            <a:r>
              <a:rPr lang="en-US" dirty="0"/>
              <a:t>/Hz</a:t>
            </a:r>
            <a:r>
              <a:rPr lang="en-US" baseline="30000" dirty="0"/>
              <a:t>1/2</a:t>
            </a:r>
            <a:r>
              <a:rPr lang="en-US" dirty="0"/>
              <a:t> </a:t>
            </a:r>
            <a:r>
              <a:rPr lang="en-US" dirty="0" err="1"/>
              <a:t>Gieseler</a:t>
            </a:r>
            <a:r>
              <a:rPr lang="en-US" dirty="0"/>
              <a:t>, Novotny, </a:t>
            </a:r>
            <a:r>
              <a:rPr lang="en-US" dirty="0" err="1"/>
              <a:t>Quidant</a:t>
            </a:r>
            <a:r>
              <a:rPr lang="en-US" dirty="0"/>
              <a:t> (Nature Phys. 2013)</a:t>
            </a:r>
          </a:p>
        </p:txBody>
      </p:sp>
      <p:sp>
        <p:nvSpPr>
          <p:cNvPr id="9" name="TextBox 8"/>
          <p:cNvSpPr txBox="1"/>
          <p:nvPr/>
        </p:nvSpPr>
        <p:spPr>
          <a:xfrm>
            <a:off x="7467601" y="1178004"/>
            <a:ext cx="1745571" cy="1477328"/>
          </a:xfrm>
          <a:prstGeom prst="rect">
            <a:avLst/>
          </a:prstGeom>
          <a:noFill/>
        </p:spPr>
        <p:txBody>
          <a:bodyPr wrap="square" rtlCol="0">
            <a:spAutoFit/>
          </a:bodyPr>
          <a:lstStyle/>
          <a:p>
            <a:r>
              <a:rPr lang="en-US" dirty="0">
                <a:solidFill>
                  <a:schemeClr val="tx2">
                    <a:lumMod val="60000"/>
                    <a:lumOff val="40000"/>
                  </a:schemeClr>
                </a:solidFill>
              </a:rPr>
              <a:t>Seen recently by </a:t>
            </a:r>
          </a:p>
          <a:p>
            <a:r>
              <a:rPr lang="en-US" dirty="0">
                <a:solidFill>
                  <a:schemeClr val="tx2">
                    <a:lumMod val="60000"/>
                    <a:lumOff val="40000"/>
                  </a:schemeClr>
                </a:solidFill>
              </a:rPr>
              <a:t>Novotny group</a:t>
            </a:r>
          </a:p>
          <a:p>
            <a:r>
              <a:rPr lang="en-US" dirty="0">
                <a:solidFill>
                  <a:schemeClr val="tx2">
                    <a:lumMod val="60000"/>
                    <a:lumOff val="40000"/>
                  </a:schemeClr>
                </a:solidFill>
              </a:rPr>
              <a:t>V. Jain et. al., </a:t>
            </a:r>
          </a:p>
          <a:p>
            <a:r>
              <a:rPr lang="en-US" dirty="0">
                <a:solidFill>
                  <a:schemeClr val="tx2">
                    <a:lumMod val="60000"/>
                    <a:lumOff val="40000"/>
                  </a:schemeClr>
                </a:solidFill>
              </a:rPr>
              <a:t>PRL 116, 243601 (2016)</a:t>
            </a:r>
          </a:p>
        </p:txBody>
      </p:sp>
      <p:cxnSp>
        <p:nvCxnSpPr>
          <p:cNvPr id="10" name="Straight Arrow Connector 9"/>
          <p:cNvCxnSpPr/>
          <p:nvPr/>
        </p:nvCxnSpPr>
        <p:spPr>
          <a:xfrm flipH="1">
            <a:off x="6096000" y="1314450"/>
            <a:ext cx="1378631" cy="876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553200" y="971550"/>
            <a:ext cx="2472756" cy="369332"/>
          </a:xfrm>
          <a:prstGeom prst="rect">
            <a:avLst/>
          </a:prstGeom>
          <a:noFill/>
        </p:spPr>
        <p:txBody>
          <a:bodyPr wrap="square" rtlCol="0">
            <a:spAutoFit/>
          </a:bodyPr>
          <a:lstStyle/>
          <a:p>
            <a:r>
              <a:rPr lang="en-US" dirty="0">
                <a:solidFill>
                  <a:schemeClr val="tx2">
                    <a:lumMod val="60000"/>
                    <a:lumOff val="40000"/>
                  </a:schemeClr>
                </a:solidFill>
              </a:rPr>
              <a:t>Photon recoil heating</a:t>
            </a:r>
          </a:p>
        </p:txBody>
      </p:sp>
      <p:graphicFrame>
        <p:nvGraphicFramePr>
          <p:cNvPr id="3" name="Object 2"/>
          <p:cNvGraphicFramePr>
            <a:graphicFrameLocks noChangeAspect="1"/>
          </p:cNvGraphicFramePr>
          <p:nvPr>
            <p:extLst>
              <p:ext uri="{D42A27DB-BD31-4B8C-83A1-F6EECF244321}">
                <p14:modId xmlns:p14="http://schemas.microsoft.com/office/powerpoint/2010/main" val="150550949"/>
              </p:ext>
            </p:extLst>
          </p:nvPr>
        </p:nvGraphicFramePr>
        <p:xfrm>
          <a:off x="2697163" y="895350"/>
          <a:ext cx="3170237" cy="516117"/>
        </p:xfrm>
        <a:graphic>
          <a:graphicData uri="http://schemas.openxmlformats.org/presentationml/2006/ole">
            <mc:AlternateContent xmlns:mc="http://schemas.openxmlformats.org/markup-compatibility/2006">
              <mc:Choice xmlns:v="urn:schemas-microsoft-com:vml" Requires="v">
                <p:oleObj spid="_x0000_s20764" name="Equation" r:id="rId4" imgW="1511280" imgH="241200" progId="Equation.3">
                  <p:embed/>
                </p:oleObj>
              </mc:Choice>
              <mc:Fallback>
                <p:oleObj name="Equation" r:id="rId4" imgW="1511280" imgH="241200" progId="Equation.3">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7163" y="895350"/>
                        <a:ext cx="3170237" cy="51611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297136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8" grpId="0"/>
      <p:bldP spid="9"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613" y="0"/>
            <a:ext cx="8229600" cy="857250"/>
          </a:xfrm>
        </p:spPr>
        <p:txBody>
          <a:bodyPr/>
          <a:lstStyle/>
          <a:p>
            <a:r>
              <a:rPr lang="en-US" dirty="0"/>
              <a:t>Projected sensitivity</a:t>
            </a:r>
          </a:p>
        </p:txBody>
      </p:sp>
      <p:sp>
        <p:nvSpPr>
          <p:cNvPr id="15" name="TextBox 14"/>
          <p:cNvSpPr txBox="1"/>
          <p:nvPr/>
        </p:nvSpPr>
        <p:spPr>
          <a:xfrm>
            <a:off x="29041" y="4886280"/>
            <a:ext cx="5008762" cy="307777"/>
          </a:xfrm>
          <a:prstGeom prst="rect">
            <a:avLst/>
          </a:prstGeom>
          <a:noFill/>
        </p:spPr>
        <p:txBody>
          <a:bodyPr wrap="square" rtlCol="0">
            <a:spAutoFit/>
          </a:bodyPr>
          <a:lstStyle/>
          <a:p>
            <a:r>
              <a:rPr lang="en-US" sz="1400" dirty="0"/>
              <a:t>AG, S.B. Papp, and J. </a:t>
            </a:r>
            <a:r>
              <a:rPr lang="en-US" sz="1400" dirty="0" err="1"/>
              <a:t>Kitching</a:t>
            </a:r>
            <a:r>
              <a:rPr lang="en-US" sz="1400" dirty="0"/>
              <a:t>,  </a:t>
            </a:r>
            <a:r>
              <a:rPr lang="en-US" sz="1400" i="1" dirty="0"/>
              <a:t>Phys. Rev. </a:t>
            </a:r>
            <a:r>
              <a:rPr lang="en-US" sz="1400" i="1" dirty="0" err="1"/>
              <a:t>Lett</a:t>
            </a:r>
            <a:r>
              <a:rPr lang="en-US" sz="1400" dirty="0"/>
              <a:t>. </a:t>
            </a:r>
            <a:r>
              <a:rPr lang="en-US" sz="1400" b="1" dirty="0"/>
              <a:t>105</a:t>
            </a:r>
            <a:r>
              <a:rPr lang="en-US" sz="1400" dirty="0"/>
              <a:t>, 101101 (2010)</a:t>
            </a:r>
          </a:p>
        </p:txBody>
      </p:sp>
      <p:grpSp>
        <p:nvGrpSpPr>
          <p:cNvPr id="13" name="Group 12"/>
          <p:cNvGrpSpPr>
            <a:grpSpLocks/>
          </p:cNvGrpSpPr>
          <p:nvPr/>
        </p:nvGrpSpPr>
        <p:grpSpPr>
          <a:xfrm>
            <a:off x="228600" y="1885950"/>
            <a:ext cx="4191000" cy="1895017"/>
            <a:chOff x="660532" y="4161897"/>
            <a:chExt cx="6091486" cy="2777058"/>
          </a:xfrm>
        </p:grpSpPr>
        <p:pic>
          <p:nvPicPr>
            <p:cNvPr id="16" name="Picture 15"/>
            <p:cNvPicPr>
              <a:picLocks noChangeAspect="1" noChangeArrowheads="1"/>
            </p:cNvPicPr>
            <p:nvPr/>
          </p:nvPicPr>
          <p:blipFill rotWithShape="1">
            <a:blip r:embed="rId2" cstate="print"/>
            <a:srcRect l="2578" r="1585" b="45663"/>
            <a:stretch/>
          </p:blipFill>
          <p:spPr bwMode="auto">
            <a:xfrm>
              <a:off x="2438400" y="4161897"/>
              <a:ext cx="4313618" cy="2168920"/>
            </a:xfrm>
            <a:prstGeom prst="rect">
              <a:avLst/>
            </a:prstGeom>
            <a:noFill/>
            <a:ln w="9525">
              <a:noFill/>
              <a:miter lim="800000"/>
              <a:headEnd/>
              <a:tailEnd/>
            </a:ln>
          </p:spPr>
        </p:pic>
        <p:sp>
          <p:nvSpPr>
            <p:cNvPr id="17" name="TextBox 16"/>
            <p:cNvSpPr txBox="1"/>
            <p:nvPr/>
          </p:nvSpPr>
          <p:spPr>
            <a:xfrm>
              <a:off x="3689177" y="4236423"/>
              <a:ext cx="1756523" cy="451033"/>
            </a:xfrm>
            <a:prstGeom prst="rect">
              <a:avLst/>
            </a:prstGeom>
            <a:noFill/>
          </p:spPr>
          <p:txBody>
            <a:bodyPr wrap="none" rtlCol="0">
              <a:spAutoFit/>
            </a:bodyPr>
            <a:lstStyle/>
            <a:p>
              <a:r>
                <a:rPr lang="en-US" sz="1400" dirty="0" err="1">
                  <a:latin typeface="Times New Roman" panose="02020603050405020304" pitchFamily="18" charset="0"/>
                  <a:cs typeface="Times New Roman" panose="02020603050405020304" pitchFamily="18" charset="0"/>
                </a:rPr>
                <a:t>nanosphere</a:t>
              </a:r>
              <a:r>
                <a:rPr lang="en-US" sz="1400" dirty="0">
                  <a:latin typeface="Times New Roman" panose="02020603050405020304" pitchFamily="18" charset="0"/>
                  <a:cs typeface="Times New Roman" panose="02020603050405020304" pitchFamily="18" charset="0"/>
                </a:rPr>
                <a:t>, d &lt; </a:t>
              </a:r>
              <a:r>
                <a:rPr lang="en-US" sz="1400" dirty="0">
                  <a:latin typeface="Symbol" panose="05050102010706020507" pitchFamily="18" charset="2"/>
                  <a:cs typeface="Times New Roman" panose="02020603050405020304" pitchFamily="18" charset="0"/>
                </a:rPr>
                <a:t>l</a:t>
              </a:r>
              <a:r>
                <a:rPr lang="en-US" sz="1400" dirty="0">
                  <a:latin typeface="Times New Roman" panose="02020603050405020304" pitchFamily="18" charset="0"/>
                  <a:cs typeface="Times New Roman" panose="02020603050405020304" pitchFamily="18" charset="0"/>
                </a:rPr>
                <a:t>/2</a:t>
              </a:r>
            </a:p>
          </p:txBody>
        </p:sp>
        <p:cxnSp>
          <p:nvCxnSpPr>
            <p:cNvPr id="18" name="Straight Arrow Connector 17"/>
            <p:cNvCxnSpPr/>
            <p:nvPr/>
          </p:nvCxnSpPr>
          <p:spPr>
            <a:xfrm flipH="1">
              <a:off x="3505200" y="4572000"/>
              <a:ext cx="304800" cy="6556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46770" y="6172201"/>
              <a:ext cx="2338420" cy="766754"/>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gold coated </a:t>
              </a:r>
              <a:r>
                <a:rPr lang="en-US" sz="1400" dirty="0" err="1">
                  <a:latin typeface="Times New Roman" panose="02020603050405020304" pitchFamily="18" charset="0"/>
                  <a:cs typeface="Times New Roman" panose="02020603050405020304" pitchFamily="18" charset="0"/>
                </a:rPr>
                <a:t>SiN</a:t>
              </a:r>
              <a:r>
                <a:rPr lang="en-US" sz="1400" dirty="0">
                  <a:latin typeface="Times New Roman" panose="02020603050405020304" pitchFamily="18" charset="0"/>
                  <a:cs typeface="Times New Roman" panose="02020603050405020304" pitchFamily="18" charset="0"/>
                </a:rPr>
                <a:t> membrane</a:t>
              </a:r>
            </a:p>
            <a:p>
              <a:r>
                <a:rPr lang="en-US" sz="1400" dirty="0">
                  <a:latin typeface="Times New Roman" panose="02020603050405020304" pitchFamily="18" charset="0"/>
                  <a:cs typeface="Times New Roman" panose="02020603050405020304" pitchFamily="18" charset="0"/>
                </a:rPr>
                <a:t>(stationary)</a:t>
              </a:r>
            </a:p>
          </p:txBody>
        </p:sp>
        <p:cxnSp>
          <p:nvCxnSpPr>
            <p:cNvPr id="20" name="Straight Arrow Connector 19"/>
            <p:cNvCxnSpPr/>
            <p:nvPr/>
          </p:nvCxnSpPr>
          <p:spPr>
            <a:xfrm flipH="1" flipV="1">
              <a:off x="3200400" y="5867400"/>
              <a:ext cx="3048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60532" y="4720523"/>
              <a:ext cx="1347623" cy="766754"/>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Drive mass</a:t>
              </a:r>
            </a:p>
            <a:p>
              <a:r>
                <a:rPr lang="en-US" sz="1400" dirty="0">
                  <a:latin typeface="Times New Roman" panose="02020603050405020304" pitchFamily="18" charset="0"/>
                  <a:cs typeface="Times New Roman" panose="02020603050405020304" pitchFamily="18" charset="0"/>
                </a:rPr>
                <a:t>device (Au/Si)</a:t>
              </a:r>
            </a:p>
          </p:txBody>
        </p:sp>
      </p:grpSp>
      <p:pic>
        <p:nvPicPr>
          <p:cNvPr id="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1342567"/>
            <a:ext cx="3664572"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1532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857250"/>
          </a:xfrm>
        </p:spPr>
        <p:txBody>
          <a:bodyPr/>
          <a:lstStyle/>
          <a:p>
            <a:r>
              <a:rPr lang="en-US" dirty="0"/>
              <a:t>Experimental Setup</a:t>
            </a:r>
          </a:p>
        </p:txBody>
      </p:sp>
      <p:pic>
        <p:nvPicPr>
          <p:cNvPr id="8" name="Picture 7"/>
          <p:cNvPicPr>
            <a:picLocks noChangeAspect="1" noChangeArrowheads="1"/>
          </p:cNvPicPr>
          <p:nvPr/>
        </p:nvPicPr>
        <p:blipFill rotWithShape="1">
          <a:blip r:embed="rId2" cstate="print"/>
          <a:srcRect l="2578" r="1585" b="45663"/>
          <a:stretch/>
        </p:blipFill>
        <p:spPr bwMode="auto">
          <a:xfrm>
            <a:off x="5161679" y="3658712"/>
            <a:ext cx="2839321" cy="1427638"/>
          </a:xfrm>
          <a:prstGeom prst="rect">
            <a:avLst/>
          </a:prstGeom>
          <a:noFill/>
          <a:ln w="9525">
            <a:noFill/>
            <a:miter lim="800000"/>
            <a:headEnd/>
            <a:tailEnd/>
          </a:ln>
        </p:spPr>
      </p:pic>
      <p:pic>
        <p:nvPicPr>
          <p:cNvPr id="19" name="Picture 642" descr="800bead.jpg"/>
          <p:cNvPicPr>
            <a:picLocks noChangeAspect="1"/>
          </p:cNvPicPr>
          <p:nvPr/>
        </p:nvPicPr>
        <p:blipFill>
          <a:blip r:embed="rId3" cstate="print"/>
          <a:srcRect/>
          <a:stretch>
            <a:fillRect/>
          </a:stretch>
        </p:blipFill>
        <p:spPr bwMode="auto">
          <a:xfrm>
            <a:off x="5943600" y="1950386"/>
            <a:ext cx="1849582" cy="1143041"/>
          </a:xfrm>
          <a:prstGeom prst="rect">
            <a:avLst/>
          </a:prstGeom>
          <a:noFill/>
          <a:ln w="9525">
            <a:noFill/>
            <a:miter lim="800000"/>
            <a:headEnd/>
            <a:tailEnd/>
          </a:ln>
        </p:spPr>
      </p:pic>
      <p:sp>
        <p:nvSpPr>
          <p:cNvPr id="20" name="TextBox 19"/>
          <p:cNvSpPr txBox="1"/>
          <p:nvPr/>
        </p:nvSpPr>
        <p:spPr>
          <a:xfrm>
            <a:off x="5943600" y="2724150"/>
            <a:ext cx="1925207" cy="369332"/>
          </a:xfrm>
          <a:prstGeom prst="rect">
            <a:avLst/>
          </a:prstGeom>
          <a:noFill/>
        </p:spPr>
        <p:txBody>
          <a:bodyPr wrap="none" rtlCol="0">
            <a:spAutoFit/>
          </a:bodyPr>
          <a:lstStyle/>
          <a:p>
            <a:r>
              <a:rPr lang="en-US" dirty="0">
                <a:solidFill>
                  <a:schemeClr val="bg1"/>
                </a:solidFill>
              </a:rPr>
              <a:t>300 nm silica bead</a:t>
            </a:r>
          </a:p>
        </p:txBody>
      </p:sp>
      <p:sp>
        <p:nvSpPr>
          <p:cNvPr id="33" name="TextBox 32"/>
          <p:cNvSpPr txBox="1"/>
          <p:nvPr/>
        </p:nvSpPr>
        <p:spPr>
          <a:xfrm>
            <a:off x="41339" y="4395045"/>
            <a:ext cx="5008762" cy="738664"/>
          </a:xfrm>
          <a:prstGeom prst="rect">
            <a:avLst/>
          </a:prstGeom>
          <a:noFill/>
        </p:spPr>
        <p:txBody>
          <a:bodyPr wrap="square" rtlCol="0">
            <a:spAutoFit/>
          </a:bodyPr>
          <a:lstStyle/>
          <a:p>
            <a:r>
              <a:rPr lang="en-US" sz="1400" dirty="0"/>
              <a:t>AG, S.B. Papp, and J. </a:t>
            </a:r>
            <a:r>
              <a:rPr lang="en-US" sz="1400" dirty="0" err="1"/>
              <a:t>Kitching</a:t>
            </a:r>
            <a:r>
              <a:rPr lang="en-US" sz="1400" dirty="0"/>
              <a:t>,  </a:t>
            </a:r>
            <a:r>
              <a:rPr lang="en-US" sz="1400" i="1" dirty="0"/>
              <a:t>Phys. Rev. </a:t>
            </a:r>
            <a:r>
              <a:rPr lang="en-US" sz="1400" i="1" dirty="0" err="1"/>
              <a:t>Lett</a:t>
            </a:r>
            <a:r>
              <a:rPr lang="en-US" sz="1400" dirty="0"/>
              <a:t>. </a:t>
            </a:r>
            <a:r>
              <a:rPr lang="en-US" sz="1400" b="1" dirty="0"/>
              <a:t>105</a:t>
            </a:r>
            <a:r>
              <a:rPr lang="en-US" sz="1400" dirty="0"/>
              <a:t>, 101101 (2010)</a:t>
            </a:r>
          </a:p>
          <a:p>
            <a:r>
              <a:rPr lang="en-US" sz="1400" kern="0" dirty="0"/>
              <a:t>G. </a:t>
            </a:r>
            <a:r>
              <a:rPr lang="en-US" sz="1400" kern="0" dirty="0" err="1"/>
              <a:t>Ranjit</a:t>
            </a:r>
            <a:r>
              <a:rPr lang="en-US" sz="1400" kern="0" dirty="0"/>
              <a:t> et.al., PRA </a:t>
            </a:r>
            <a:r>
              <a:rPr lang="pt-BR" sz="1400" dirty="0"/>
              <a:t>91, 051805(R) (2015).</a:t>
            </a:r>
          </a:p>
          <a:p>
            <a:r>
              <a:rPr lang="en-US" sz="1400" dirty="0">
                <a:cs typeface="Arial" panose="020B0604020202020204" pitchFamily="34" charset="0"/>
              </a:rPr>
              <a:t>G. </a:t>
            </a:r>
            <a:r>
              <a:rPr lang="en-US" sz="1400" dirty="0" err="1">
                <a:cs typeface="Arial" panose="020B0604020202020204" pitchFamily="34" charset="0"/>
              </a:rPr>
              <a:t>Ranjit</a:t>
            </a:r>
            <a:r>
              <a:rPr lang="en-US" sz="1400" dirty="0">
                <a:cs typeface="Arial" panose="020B0604020202020204" pitchFamily="34" charset="0"/>
              </a:rPr>
              <a:t> et.al. , </a:t>
            </a:r>
            <a:r>
              <a:rPr lang="en-US" sz="1400" i="1" dirty="0">
                <a:cs typeface="Arial" panose="020B0604020202020204" pitchFamily="34" charset="0"/>
              </a:rPr>
              <a:t>Phys. Rev. A</a:t>
            </a:r>
            <a:r>
              <a:rPr lang="en-US" sz="1400" dirty="0">
                <a:cs typeface="Arial" panose="020B0604020202020204" pitchFamily="34" charset="0"/>
              </a:rPr>
              <a:t>, 93, 053801 (2016). </a:t>
            </a:r>
          </a:p>
        </p:txBody>
      </p:sp>
      <p:grpSp>
        <p:nvGrpSpPr>
          <p:cNvPr id="34" name="Group 33"/>
          <p:cNvGrpSpPr>
            <a:grpSpLocks noChangeAspect="1"/>
          </p:cNvGrpSpPr>
          <p:nvPr/>
        </p:nvGrpSpPr>
        <p:grpSpPr>
          <a:xfrm>
            <a:off x="204978" y="1052629"/>
            <a:ext cx="4880370" cy="3317516"/>
            <a:chOff x="251256" y="1822918"/>
            <a:chExt cx="4251181" cy="2889814"/>
          </a:xfrm>
        </p:grpSpPr>
        <p:sp>
          <p:nvSpPr>
            <p:cNvPr id="35" name="TextBox 34"/>
            <p:cNvSpPr txBox="1"/>
            <p:nvPr/>
          </p:nvSpPr>
          <p:spPr>
            <a:xfrm>
              <a:off x="1752600" y="4343400"/>
              <a:ext cx="1711366" cy="369332"/>
            </a:xfrm>
            <a:prstGeom prst="rect">
              <a:avLst/>
            </a:prstGeom>
            <a:noFill/>
          </p:spPr>
          <p:txBody>
            <a:bodyPr wrap="none" rtlCol="0">
              <a:spAutoFit/>
            </a:bodyPr>
            <a:lstStyle/>
            <a:p>
              <a:r>
                <a:rPr lang="en-US" dirty="0">
                  <a:solidFill>
                    <a:srgbClr val="00B050"/>
                  </a:solidFill>
                </a:rPr>
                <a:t>feedback beams</a:t>
              </a:r>
            </a:p>
          </p:txBody>
        </p:sp>
        <p:pic>
          <p:nvPicPr>
            <p:cNvPr id="3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663" y="1822918"/>
              <a:ext cx="4189774" cy="2374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TextBox 36"/>
            <p:cNvSpPr txBox="1"/>
            <p:nvPr/>
          </p:nvSpPr>
          <p:spPr>
            <a:xfrm rot="20565913">
              <a:off x="251256" y="3327452"/>
              <a:ext cx="1427955" cy="369332"/>
            </a:xfrm>
            <a:prstGeom prst="rect">
              <a:avLst/>
            </a:prstGeom>
            <a:noFill/>
          </p:spPr>
          <p:txBody>
            <a:bodyPr wrap="none" rtlCol="0">
              <a:spAutoFit/>
            </a:bodyPr>
            <a:lstStyle/>
            <a:p>
              <a:r>
                <a:rPr lang="en-US" dirty="0">
                  <a:solidFill>
                    <a:srgbClr val="FFFF00"/>
                  </a:solidFill>
                </a:rPr>
                <a:t>Cavity beams</a:t>
              </a:r>
            </a:p>
          </p:txBody>
        </p:sp>
        <p:cxnSp>
          <p:nvCxnSpPr>
            <p:cNvPr id="38" name="Straight Arrow Connector 37"/>
            <p:cNvCxnSpPr/>
            <p:nvPr/>
          </p:nvCxnSpPr>
          <p:spPr>
            <a:xfrm flipV="1">
              <a:off x="312663" y="3090388"/>
              <a:ext cx="1066800" cy="381000"/>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2286000" y="3810001"/>
              <a:ext cx="0" cy="583966"/>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rot="825151">
              <a:off x="2918471" y="2585779"/>
              <a:ext cx="1467068" cy="369332"/>
            </a:xfrm>
            <a:prstGeom prst="rect">
              <a:avLst/>
            </a:prstGeom>
            <a:noFill/>
          </p:spPr>
          <p:txBody>
            <a:bodyPr wrap="none" rtlCol="0">
              <a:spAutoFit/>
            </a:bodyPr>
            <a:lstStyle/>
            <a:p>
              <a:r>
                <a:rPr lang="en-US" dirty="0">
                  <a:solidFill>
                    <a:srgbClr val="FF0000"/>
                  </a:solidFill>
                </a:rPr>
                <a:t>Dipole beams</a:t>
              </a:r>
            </a:p>
          </p:txBody>
        </p:sp>
        <p:cxnSp>
          <p:nvCxnSpPr>
            <p:cNvPr id="41" name="Straight Arrow Connector 40"/>
            <p:cNvCxnSpPr/>
            <p:nvPr/>
          </p:nvCxnSpPr>
          <p:spPr>
            <a:xfrm flipH="1">
              <a:off x="2866242" y="2770445"/>
              <a:ext cx="257958" cy="62577"/>
            </a:xfrm>
            <a:prstGeom prst="straightConnector1">
              <a:avLst/>
            </a:prstGeom>
            <a:ln>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grpSp>
      <p:grpSp>
        <p:nvGrpSpPr>
          <p:cNvPr id="42" name="Group 41"/>
          <p:cNvGrpSpPr>
            <a:grpSpLocks noChangeAspect="1"/>
          </p:cNvGrpSpPr>
          <p:nvPr/>
        </p:nvGrpSpPr>
        <p:grpSpPr>
          <a:xfrm>
            <a:off x="5529552" y="990957"/>
            <a:ext cx="3309648" cy="2890522"/>
            <a:chOff x="5093522" y="1377076"/>
            <a:chExt cx="4165515" cy="3638005"/>
          </a:xfrm>
        </p:grpSpPr>
        <p:sp>
          <p:nvSpPr>
            <p:cNvPr id="43" name="TextBox 42"/>
            <p:cNvSpPr txBox="1"/>
            <p:nvPr/>
          </p:nvSpPr>
          <p:spPr>
            <a:xfrm>
              <a:off x="6219277" y="3673399"/>
              <a:ext cx="1925207" cy="369332"/>
            </a:xfrm>
            <a:prstGeom prst="rect">
              <a:avLst/>
            </a:prstGeom>
            <a:noFill/>
          </p:spPr>
          <p:txBody>
            <a:bodyPr wrap="none" rtlCol="0">
              <a:spAutoFit/>
            </a:bodyPr>
            <a:lstStyle/>
            <a:p>
              <a:r>
                <a:rPr lang="en-US" dirty="0">
                  <a:solidFill>
                    <a:schemeClr val="bg1"/>
                  </a:solidFill>
                </a:rPr>
                <a:t>300 nm silica bead</a:t>
              </a:r>
            </a:p>
          </p:txBody>
        </p:sp>
        <p:pic>
          <p:nvPicPr>
            <p:cNvPr id="4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5714" y="1377076"/>
              <a:ext cx="3621350" cy="3330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Isosceles Triangle 44"/>
            <p:cNvSpPr/>
            <p:nvPr/>
          </p:nvSpPr>
          <p:spPr>
            <a:xfrm rot="17895799">
              <a:off x="7167759" y="2944845"/>
              <a:ext cx="250832" cy="927222"/>
            </a:xfrm>
            <a:prstGeom prst="triangle">
              <a:avLst>
                <a:gd name="adj" fmla="val 47504"/>
              </a:avLst>
            </a:prstGeom>
            <a:solidFill>
              <a:srgbClr val="C00000"/>
            </a:solidFill>
            <a:ln>
              <a:no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Isosceles Triangle 45"/>
            <p:cNvSpPr/>
            <p:nvPr/>
          </p:nvSpPr>
          <p:spPr>
            <a:xfrm rot="7001757">
              <a:off x="6185848" y="2447517"/>
              <a:ext cx="250832" cy="927222"/>
            </a:xfrm>
            <a:prstGeom prst="triangle">
              <a:avLst>
                <a:gd name="adj" fmla="val 47504"/>
              </a:avLst>
            </a:prstGeom>
            <a:solidFill>
              <a:srgbClr val="C00000"/>
            </a:solidFill>
            <a:ln>
              <a:solidFill>
                <a:srgbClr val="C00000"/>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rot="1529141">
              <a:off x="7944420" y="3890720"/>
              <a:ext cx="1128580" cy="228600"/>
            </a:xfrm>
            <a:prstGeom prst="rect">
              <a:avLst/>
            </a:prstGeom>
            <a:solidFill>
              <a:srgbClr val="C00000"/>
            </a:solidFill>
            <a:ln>
              <a:no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rot="1529141">
              <a:off x="5093522" y="2389064"/>
              <a:ext cx="663871" cy="228600"/>
            </a:xfrm>
            <a:prstGeom prst="rect">
              <a:avLst/>
            </a:prstGeom>
            <a:solidFill>
              <a:srgbClr val="C00000"/>
            </a:solidFill>
            <a:ln>
              <a:solidFill>
                <a:srgbClr val="C00000"/>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7467600" y="4627714"/>
              <a:ext cx="1487328" cy="387367"/>
            </a:xfrm>
            <a:prstGeom prst="rect">
              <a:avLst/>
            </a:prstGeom>
            <a:noFill/>
          </p:spPr>
          <p:txBody>
            <a:bodyPr wrap="none" rtlCol="0">
              <a:spAutoFit/>
            </a:bodyPr>
            <a:lstStyle/>
            <a:p>
              <a:r>
                <a:rPr lang="en-US" sz="1400" dirty="0">
                  <a:solidFill>
                    <a:srgbClr val="C00000"/>
                  </a:solidFill>
                </a:rPr>
                <a:t>Dipole beams</a:t>
              </a:r>
            </a:p>
          </p:txBody>
        </p:sp>
        <p:cxnSp>
          <p:nvCxnSpPr>
            <p:cNvPr id="50" name="Straight Arrow Connector 49"/>
            <p:cNvCxnSpPr/>
            <p:nvPr/>
          </p:nvCxnSpPr>
          <p:spPr>
            <a:xfrm flipH="1" flipV="1">
              <a:off x="8144484" y="4005020"/>
              <a:ext cx="56650" cy="53021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8000999" y="2286000"/>
              <a:ext cx="1258038" cy="658524"/>
            </a:xfrm>
            <a:prstGeom prst="rect">
              <a:avLst/>
            </a:prstGeom>
            <a:solidFill>
              <a:schemeClr val="bg1"/>
            </a:solidFill>
          </p:spPr>
          <p:txBody>
            <a:bodyPr wrap="square" rtlCol="0">
              <a:spAutoFit/>
            </a:bodyPr>
            <a:lstStyle/>
            <a:p>
              <a:r>
                <a:rPr lang="en-US" sz="1400" dirty="0">
                  <a:solidFill>
                    <a:srgbClr val="00B0F0"/>
                  </a:solidFill>
                </a:rPr>
                <a:t>Drive mass </a:t>
              </a:r>
            </a:p>
            <a:p>
              <a:r>
                <a:rPr lang="en-US" sz="1400" dirty="0">
                  <a:solidFill>
                    <a:srgbClr val="00B0F0"/>
                  </a:solidFill>
                </a:rPr>
                <a:t>actuator</a:t>
              </a:r>
            </a:p>
          </p:txBody>
        </p:sp>
        <p:cxnSp>
          <p:nvCxnSpPr>
            <p:cNvPr id="52" name="Straight Arrow Connector 51"/>
            <p:cNvCxnSpPr/>
            <p:nvPr/>
          </p:nvCxnSpPr>
          <p:spPr>
            <a:xfrm flipH="1">
              <a:off x="7181880" y="2503364"/>
              <a:ext cx="856484" cy="177875"/>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5486400" y="4419601"/>
              <a:ext cx="1453353" cy="387367"/>
            </a:xfrm>
            <a:prstGeom prst="rect">
              <a:avLst/>
            </a:prstGeom>
            <a:solidFill>
              <a:schemeClr val="tx1">
                <a:lumMod val="65000"/>
                <a:lumOff val="35000"/>
              </a:schemeClr>
            </a:solidFill>
          </p:spPr>
          <p:txBody>
            <a:bodyPr wrap="none" rtlCol="0">
              <a:spAutoFit/>
            </a:bodyPr>
            <a:lstStyle/>
            <a:p>
              <a:r>
                <a:rPr lang="en-US" sz="1400" dirty="0">
                  <a:solidFill>
                    <a:srgbClr val="FFFF00"/>
                  </a:solidFill>
                </a:rPr>
                <a:t>Cavity beams</a:t>
              </a:r>
            </a:p>
          </p:txBody>
        </p:sp>
        <p:cxnSp>
          <p:nvCxnSpPr>
            <p:cNvPr id="54" name="Straight Arrow Connector 53"/>
            <p:cNvCxnSpPr/>
            <p:nvPr/>
          </p:nvCxnSpPr>
          <p:spPr>
            <a:xfrm flipV="1">
              <a:off x="5943600" y="3505200"/>
              <a:ext cx="609600" cy="1030033"/>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749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857250"/>
          </a:xfrm>
        </p:spPr>
        <p:txBody>
          <a:bodyPr/>
          <a:lstStyle/>
          <a:p>
            <a:r>
              <a:rPr lang="en-US" dirty="0"/>
              <a:t>Drive Mass fabrication</a:t>
            </a:r>
          </a:p>
        </p:txBody>
      </p:sp>
      <p:sp>
        <p:nvSpPr>
          <p:cNvPr id="7" name="TextBox 6"/>
          <p:cNvSpPr txBox="1"/>
          <p:nvPr/>
        </p:nvSpPr>
        <p:spPr>
          <a:xfrm>
            <a:off x="3992721" y="1196102"/>
            <a:ext cx="5179559" cy="369332"/>
          </a:xfrm>
          <a:prstGeom prst="rect">
            <a:avLst/>
          </a:prstGeom>
          <a:noFill/>
        </p:spPr>
        <p:txBody>
          <a:bodyPr wrap="none" rtlCol="0">
            <a:spAutoFit/>
          </a:bodyPr>
          <a:lstStyle/>
          <a:p>
            <a:r>
              <a:rPr lang="en-US" dirty="0"/>
              <a:t>Buried drive mass technique – eliminates corrugation</a:t>
            </a:r>
          </a:p>
        </p:txBody>
      </p:sp>
      <p:pic>
        <p:nvPicPr>
          <p:cNvPr id="51" name="Picture 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2787294"/>
            <a:ext cx="3065408" cy="2299056"/>
          </a:xfrm>
          <a:prstGeom prst="rect">
            <a:avLst/>
          </a:prstGeom>
        </p:spPr>
      </p:pic>
      <p:pic>
        <p:nvPicPr>
          <p:cNvPr id="52" name="Picture 5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078222" y="590550"/>
            <a:ext cx="2748468" cy="1949768"/>
          </a:xfrm>
          <a:prstGeom prst="rect">
            <a:avLst/>
          </a:prstGeom>
          <a:noFill/>
          <a:ln>
            <a:noFill/>
          </a:ln>
        </p:spPr>
      </p:pic>
      <p:cxnSp>
        <p:nvCxnSpPr>
          <p:cNvPr id="53" name="Straight Connector 52"/>
          <p:cNvCxnSpPr>
            <a:stCxn id="55" idx="2"/>
          </p:cNvCxnSpPr>
          <p:nvPr/>
        </p:nvCxnSpPr>
        <p:spPr>
          <a:xfrm flipH="1">
            <a:off x="782697" y="1661212"/>
            <a:ext cx="115031" cy="139625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897729" y="2659493"/>
            <a:ext cx="1904999" cy="39797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897728" y="607523"/>
            <a:ext cx="2895600" cy="21073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a:off x="5088728" y="1715615"/>
            <a:ext cx="3572892" cy="2582717"/>
            <a:chOff x="5358968" y="1219325"/>
            <a:chExt cx="3572892" cy="2582717"/>
          </a:xfrm>
        </p:grpSpPr>
        <p:pic>
          <p:nvPicPr>
            <p:cNvPr id="57" name="Picture 56" descr="C:\Users\labuser\Documents\FIB pictures\10_27_2016\plated5umsoiPiece5_1.t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58968" y="1261939"/>
              <a:ext cx="3572892" cy="2540103"/>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p:cNvSpPr txBox="1"/>
            <p:nvPr/>
          </p:nvSpPr>
          <p:spPr>
            <a:xfrm>
              <a:off x="6019800" y="1219325"/>
              <a:ext cx="2455609" cy="369332"/>
            </a:xfrm>
            <a:prstGeom prst="rect">
              <a:avLst/>
            </a:prstGeom>
            <a:noFill/>
          </p:spPr>
          <p:txBody>
            <a:bodyPr wrap="none" rtlCol="0">
              <a:spAutoFit/>
            </a:bodyPr>
            <a:lstStyle/>
            <a:p>
              <a:r>
                <a:rPr lang="en-US" dirty="0">
                  <a:solidFill>
                    <a:srgbClr val="00B0F0"/>
                  </a:solidFill>
                </a:rPr>
                <a:t>during polishing process</a:t>
              </a:r>
            </a:p>
          </p:txBody>
        </p:sp>
        <p:cxnSp>
          <p:nvCxnSpPr>
            <p:cNvPr id="59" name="Straight Arrow Connector 58"/>
            <p:cNvCxnSpPr/>
            <p:nvPr/>
          </p:nvCxnSpPr>
          <p:spPr>
            <a:xfrm>
              <a:off x="6197168" y="1618395"/>
              <a:ext cx="0" cy="468743"/>
            </a:xfrm>
            <a:prstGeom prst="straightConnector1">
              <a:avLst/>
            </a:prstGeom>
            <a:ln w="28575">
              <a:solidFill>
                <a:srgbClr val="00B0F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6384002" y="1668101"/>
              <a:ext cx="1727204" cy="369332"/>
            </a:xfrm>
            <a:prstGeom prst="rect">
              <a:avLst/>
            </a:prstGeom>
            <a:noFill/>
          </p:spPr>
          <p:txBody>
            <a:bodyPr wrap="none" rtlCol="0">
              <a:spAutoFit/>
            </a:bodyPr>
            <a:lstStyle/>
            <a:p>
              <a:r>
                <a:rPr lang="en-US" dirty="0">
                  <a:solidFill>
                    <a:srgbClr val="00B0F0"/>
                  </a:solidFill>
                </a:rPr>
                <a:t>removing Silicon</a:t>
              </a:r>
            </a:p>
          </p:txBody>
        </p:sp>
      </p:grpSp>
      <p:sp>
        <p:nvSpPr>
          <p:cNvPr id="61" name="TextBox 60"/>
          <p:cNvSpPr txBox="1"/>
          <p:nvPr/>
        </p:nvSpPr>
        <p:spPr>
          <a:xfrm>
            <a:off x="2058117" y="2012559"/>
            <a:ext cx="788677" cy="369332"/>
          </a:xfrm>
          <a:prstGeom prst="rect">
            <a:avLst/>
          </a:prstGeom>
          <a:noFill/>
        </p:spPr>
        <p:txBody>
          <a:bodyPr wrap="none" rtlCol="0">
            <a:spAutoFit/>
          </a:bodyPr>
          <a:lstStyle/>
          <a:p>
            <a:r>
              <a:rPr lang="en-US" dirty="0">
                <a:solidFill>
                  <a:srgbClr val="00B0F0"/>
                </a:solidFill>
              </a:rPr>
              <a:t>Silicon</a:t>
            </a:r>
          </a:p>
        </p:txBody>
      </p:sp>
      <p:sp>
        <p:nvSpPr>
          <p:cNvPr id="62" name="TextBox 61"/>
          <p:cNvSpPr txBox="1"/>
          <p:nvPr/>
        </p:nvSpPr>
        <p:spPr>
          <a:xfrm>
            <a:off x="2138908" y="1296319"/>
            <a:ext cx="627095" cy="369332"/>
          </a:xfrm>
          <a:prstGeom prst="rect">
            <a:avLst/>
          </a:prstGeom>
          <a:noFill/>
        </p:spPr>
        <p:txBody>
          <a:bodyPr wrap="none" rtlCol="0">
            <a:spAutoFit/>
          </a:bodyPr>
          <a:lstStyle/>
          <a:p>
            <a:r>
              <a:rPr lang="en-US" dirty="0">
                <a:solidFill>
                  <a:schemeClr val="accent6">
                    <a:lumMod val="75000"/>
                  </a:schemeClr>
                </a:solidFill>
              </a:rPr>
              <a:t>Gold</a:t>
            </a:r>
          </a:p>
        </p:txBody>
      </p:sp>
      <p:sp>
        <p:nvSpPr>
          <p:cNvPr id="63" name="TextBox 62"/>
          <p:cNvSpPr txBox="1"/>
          <p:nvPr/>
        </p:nvSpPr>
        <p:spPr>
          <a:xfrm>
            <a:off x="6498797" y="2659325"/>
            <a:ext cx="627095" cy="369332"/>
          </a:xfrm>
          <a:prstGeom prst="rect">
            <a:avLst/>
          </a:prstGeom>
          <a:noFill/>
        </p:spPr>
        <p:txBody>
          <a:bodyPr wrap="none" rtlCol="0">
            <a:spAutoFit/>
          </a:bodyPr>
          <a:lstStyle/>
          <a:p>
            <a:r>
              <a:rPr lang="en-US" dirty="0">
                <a:solidFill>
                  <a:schemeClr val="accent6">
                    <a:lumMod val="75000"/>
                  </a:schemeClr>
                </a:solidFill>
              </a:rPr>
              <a:t>Gold</a:t>
            </a:r>
          </a:p>
        </p:txBody>
      </p:sp>
      <p:cxnSp>
        <p:nvCxnSpPr>
          <p:cNvPr id="64" name="Straight Connector 63"/>
          <p:cNvCxnSpPr/>
          <p:nvPr/>
        </p:nvCxnSpPr>
        <p:spPr>
          <a:xfrm>
            <a:off x="1202528" y="1279755"/>
            <a:ext cx="914400"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1202528" y="1203555"/>
            <a:ext cx="0" cy="152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2116928" y="1211693"/>
            <a:ext cx="0" cy="152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275530" y="1236497"/>
            <a:ext cx="782587" cy="369332"/>
          </a:xfrm>
          <a:prstGeom prst="rect">
            <a:avLst/>
          </a:prstGeom>
          <a:noFill/>
        </p:spPr>
        <p:txBody>
          <a:bodyPr wrap="none" rtlCol="0">
            <a:spAutoFit/>
          </a:bodyPr>
          <a:lstStyle/>
          <a:p>
            <a:r>
              <a:rPr lang="en-US" dirty="0"/>
              <a:t>20 µm</a:t>
            </a:r>
          </a:p>
        </p:txBody>
      </p:sp>
      <p:sp>
        <p:nvSpPr>
          <p:cNvPr id="68" name="TextBox 67"/>
          <p:cNvSpPr txBox="1"/>
          <p:nvPr/>
        </p:nvSpPr>
        <p:spPr>
          <a:xfrm>
            <a:off x="7326509" y="3585561"/>
            <a:ext cx="782587" cy="369332"/>
          </a:xfrm>
          <a:prstGeom prst="rect">
            <a:avLst/>
          </a:prstGeom>
          <a:noFill/>
        </p:spPr>
        <p:txBody>
          <a:bodyPr wrap="none" rtlCol="0">
            <a:spAutoFit/>
          </a:bodyPr>
          <a:lstStyle/>
          <a:p>
            <a:r>
              <a:rPr lang="en-US" dirty="0"/>
              <a:t>20 µm</a:t>
            </a:r>
          </a:p>
        </p:txBody>
      </p:sp>
      <p:cxnSp>
        <p:nvCxnSpPr>
          <p:cNvPr id="69" name="Straight Connector 68"/>
          <p:cNvCxnSpPr/>
          <p:nvPr/>
        </p:nvCxnSpPr>
        <p:spPr>
          <a:xfrm>
            <a:off x="7125892" y="3954893"/>
            <a:ext cx="1183823"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7125892" y="3878693"/>
            <a:ext cx="0" cy="152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8309715" y="3886831"/>
            <a:ext cx="0" cy="152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867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MEMS actuator</a:t>
            </a:r>
          </a:p>
        </p:txBody>
      </p:sp>
      <p:sp>
        <p:nvSpPr>
          <p:cNvPr id="3" name="Content Placeholder 2"/>
          <p:cNvSpPr>
            <a:spLocks noGrp="1"/>
          </p:cNvSpPr>
          <p:nvPr>
            <p:ph idx="1"/>
          </p:nvPr>
        </p:nvSpPr>
        <p:spPr>
          <a:xfrm>
            <a:off x="504146" y="1028701"/>
            <a:ext cx="8229600" cy="3394472"/>
          </a:xfrm>
        </p:spPr>
        <p:txBody>
          <a:bodyPr/>
          <a:lstStyle/>
          <a:p>
            <a:r>
              <a:rPr lang="en-US" dirty="0"/>
              <a:t>Device for positioning drive mass</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52303" y="2101089"/>
            <a:ext cx="3366033" cy="2797597"/>
          </a:xfrm>
          <a:prstGeom prst="rect">
            <a:avLst/>
          </a:prstGeom>
        </p:spPr>
      </p:pic>
      <p:sp>
        <p:nvSpPr>
          <p:cNvPr id="6" name="TextBox 5"/>
          <p:cNvSpPr txBox="1"/>
          <p:nvPr/>
        </p:nvSpPr>
        <p:spPr>
          <a:xfrm>
            <a:off x="6445880" y="1504950"/>
            <a:ext cx="2088520" cy="646331"/>
          </a:xfrm>
          <a:prstGeom prst="rect">
            <a:avLst/>
          </a:prstGeom>
          <a:noFill/>
        </p:spPr>
        <p:txBody>
          <a:bodyPr wrap="none" rtlCol="0">
            <a:spAutoFit/>
          </a:bodyPr>
          <a:lstStyle/>
          <a:p>
            <a:r>
              <a:rPr lang="en-US" dirty="0"/>
              <a:t>100V DC, 10V AC </a:t>
            </a:r>
          </a:p>
          <a:p>
            <a:r>
              <a:rPr lang="en-US" dirty="0"/>
              <a:t>~5 um displacement</a:t>
            </a:r>
          </a:p>
        </p:txBody>
      </p:sp>
      <p:pic>
        <p:nvPicPr>
          <p:cNvPr id="15" name="Picture 14"/>
          <p:cNvPicPr/>
          <p:nvPr/>
        </p:nvPicPr>
        <p:blipFill>
          <a:blip r:embed="rId3" cstate="print">
            <a:extLst>
              <a:ext uri="{28A0092B-C50C-407E-A947-70E740481C1C}">
                <a14:useLocalDpi xmlns:a14="http://schemas.microsoft.com/office/drawing/2010/main" val="0"/>
              </a:ext>
            </a:extLst>
          </a:blip>
          <a:stretch>
            <a:fillRect/>
          </a:stretch>
        </p:blipFill>
        <p:spPr>
          <a:xfrm>
            <a:off x="3276600" y="2240503"/>
            <a:ext cx="2133600" cy="1588746"/>
          </a:xfrm>
          <a:prstGeom prst="rect">
            <a:avLst/>
          </a:prstGeom>
        </p:spPr>
      </p:pic>
      <p:pic>
        <p:nvPicPr>
          <p:cNvPr id="16" name="Picture 15"/>
          <p:cNvPicPr/>
          <p:nvPr/>
        </p:nvPicPr>
        <p:blipFill>
          <a:blip r:embed="rId4" cstate="print">
            <a:extLst>
              <a:ext uri="{28A0092B-C50C-407E-A947-70E740481C1C}">
                <a14:useLocalDpi xmlns:a14="http://schemas.microsoft.com/office/drawing/2010/main" val="0"/>
              </a:ext>
            </a:extLst>
          </a:blip>
          <a:stretch>
            <a:fillRect/>
          </a:stretch>
        </p:blipFill>
        <p:spPr>
          <a:xfrm>
            <a:off x="67945" y="1981200"/>
            <a:ext cx="3437255" cy="2190750"/>
          </a:xfrm>
          <a:prstGeom prst="rect">
            <a:avLst/>
          </a:prstGeom>
        </p:spPr>
      </p:pic>
      <p:sp>
        <p:nvSpPr>
          <p:cNvPr id="17" name="Rectangle 16"/>
          <p:cNvSpPr/>
          <p:nvPr/>
        </p:nvSpPr>
        <p:spPr>
          <a:xfrm>
            <a:off x="1492783" y="2743200"/>
            <a:ext cx="180065" cy="1958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666585" y="2240503"/>
            <a:ext cx="881973"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Drive mass</a:t>
            </a:r>
          </a:p>
        </p:txBody>
      </p:sp>
      <p:cxnSp>
        <p:nvCxnSpPr>
          <p:cNvPr id="19" name="Straight Arrow Connector 18"/>
          <p:cNvCxnSpPr/>
          <p:nvPr/>
        </p:nvCxnSpPr>
        <p:spPr>
          <a:xfrm flipH="1">
            <a:off x="1582815" y="2517502"/>
            <a:ext cx="90033" cy="184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3099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857250"/>
          </a:xfrm>
        </p:spPr>
        <p:txBody>
          <a:bodyPr/>
          <a:lstStyle/>
          <a:p>
            <a:r>
              <a:rPr lang="en-US" dirty="0"/>
              <a:t>Standing wave optical trap</a:t>
            </a:r>
          </a:p>
        </p:txBody>
      </p:sp>
      <p:grpSp>
        <p:nvGrpSpPr>
          <p:cNvPr id="7" name="Group 6"/>
          <p:cNvGrpSpPr>
            <a:grpSpLocks noChangeAspect="1"/>
          </p:cNvGrpSpPr>
          <p:nvPr/>
        </p:nvGrpSpPr>
        <p:grpSpPr>
          <a:xfrm>
            <a:off x="759225" y="819150"/>
            <a:ext cx="3279373" cy="1862466"/>
            <a:chOff x="230632" y="1822918"/>
            <a:chExt cx="3921379" cy="2969442"/>
          </a:xfrm>
        </p:grpSpPr>
        <p:sp>
          <p:nvSpPr>
            <p:cNvPr id="8" name="TextBox 7"/>
            <p:cNvSpPr txBox="1"/>
            <p:nvPr/>
          </p:nvSpPr>
          <p:spPr>
            <a:xfrm>
              <a:off x="1752599" y="4203512"/>
              <a:ext cx="2046402" cy="588848"/>
            </a:xfrm>
            <a:prstGeom prst="rect">
              <a:avLst/>
            </a:prstGeom>
            <a:noFill/>
          </p:spPr>
          <p:txBody>
            <a:bodyPr wrap="none" rtlCol="0">
              <a:spAutoFit/>
            </a:bodyPr>
            <a:lstStyle/>
            <a:p>
              <a:r>
                <a:rPr lang="en-US" dirty="0">
                  <a:solidFill>
                    <a:srgbClr val="00B050"/>
                  </a:solidFill>
                </a:rPr>
                <a:t>feedback beams</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664" y="1822918"/>
              <a:ext cx="3135017" cy="237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rot="20565913">
              <a:off x="230632" y="3332388"/>
              <a:ext cx="1707507" cy="588848"/>
            </a:xfrm>
            <a:prstGeom prst="rect">
              <a:avLst/>
            </a:prstGeom>
            <a:noFill/>
          </p:spPr>
          <p:txBody>
            <a:bodyPr wrap="none" rtlCol="0">
              <a:spAutoFit/>
            </a:bodyPr>
            <a:lstStyle/>
            <a:p>
              <a:r>
                <a:rPr lang="en-US" dirty="0">
                  <a:solidFill>
                    <a:srgbClr val="FFFF00"/>
                  </a:solidFill>
                </a:rPr>
                <a:t>Cavity beams</a:t>
              </a:r>
            </a:p>
          </p:txBody>
        </p:sp>
        <p:cxnSp>
          <p:nvCxnSpPr>
            <p:cNvPr id="11" name="Straight Arrow Connector 10"/>
            <p:cNvCxnSpPr/>
            <p:nvPr/>
          </p:nvCxnSpPr>
          <p:spPr>
            <a:xfrm flipV="1">
              <a:off x="312663" y="3090388"/>
              <a:ext cx="1066800" cy="381000"/>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1772178" y="3759434"/>
              <a:ext cx="0" cy="583966"/>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825151">
              <a:off x="2397733" y="2394893"/>
              <a:ext cx="1754278" cy="588848"/>
            </a:xfrm>
            <a:prstGeom prst="rect">
              <a:avLst/>
            </a:prstGeom>
            <a:noFill/>
          </p:spPr>
          <p:txBody>
            <a:bodyPr wrap="none" rtlCol="0">
              <a:spAutoFit/>
            </a:bodyPr>
            <a:lstStyle/>
            <a:p>
              <a:r>
                <a:rPr lang="en-US" dirty="0">
                  <a:solidFill>
                    <a:srgbClr val="FF0000"/>
                  </a:solidFill>
                </a:rPr>
                <a:t>Dipole beams</a:t>
              </a:r>
            </a:p>
          </p:txBody>
        </p:sp>
        <p:cxnSp>
          <p:nvCxnSpPr>
            <p:cNvPr id="14" name="Straight Arrow Connector 13"/>
            <p:cNvCxnSpPr/>
            <p:nvPr/>
          </p:nvCxnSpPr>
          <p:spPr>
            <a:xfrm flipH="1">
              <a:off x="2274897" y="2739155"/>
              <a:ext cx="257958" cy="62577"/>
            </a:xfrm>
            <a:prstGeom prst="straightConnector1">
              <a:avLst/>
            </a:prstGeom>
            <a:ln>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4457700" y="1030520"/>
            <a:ext cx="4191000" cy="1071563"/>
            <a:chOff x="4953000" y="1143000"/>
            <a:chExt cx="4191000" cy="1428750"/>
          </a:xfrm>
        </p:grpSpPr>
        <p:sp>
          <p:nvSpPr>
            <p:cNvPr id="16" name="Freeform 15"/>
            <p:cNvSpPr/>
            <p:nvPr/>
          </p:nvSpPr>
          <p:spPr>
            <a:xfrm>
              <a:off x="4953000" y="1600200"/>
              <a:ext cx="3492500" cy="381000"/>
            </a:xfrm>
            <a:custGeom>
              <a:avLst/>
              <a:gdLst>
                <a:gd name="connsiteX0" fmla="*/ 0 w 3492500"/>
                <a:gd name="connsiteY0" fmla="*/ 0 h 533400"/>
                <a:gd name="connsiteX1" fmla="*/ 1727200 w 3492500"/>
                <a:gd name="connsiteY1" fmla="*/ 533400 h 533400"/>
                <a:gd name="connsiteX2" fmla="*/ 3492500 w 3492500"/>
                <a:gd name="connsiteY2" fmla="*/ 0 h 533400"/>
              </a:gdLst>
              <a:ahLst/>
              <a:cxnLst>
                <a:cxn ang="0">
                  <a:pos x="connsiteX0" y="connsiteY0"/>
                </a:cxn>
                <a:cxn ang="0">
                  <a:pos x="connsiteX1" y="connsiteY1"/>
                </a:cxn>
                <a:cxn ang="0">
                  <a:pos x="connsiteX2" y="connsiteY2"/>
                </a:cxn>
              </a:cxnLst>
              <a:rect l="l" t="t" r="r" b="b"/>
              <a:pathLst>
                <a:path w="3492500" h="533400">
                  <a:moveTo>
                    <a:pt x="0" y="0"/>
                  </a:moveTo>
                  <a:cubicBezTo>
                    <a:pt x="572558" y="266700"/>
                    <a:pt x="1145117" y="533400"/>
                    <a:pt x="1727200" y="533400"/>
                  </a:cubicBezTo>
                  <a:cubicBezTo>
                    <a:pt x="2309283" y="533400"/>
                    <a:pt x="2900891" y="266700"/>
                    <a:pt x="3492500"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7" name="Freeform 16"/>
            <p:cNvSpPr/>
            <p:nvPr/>
          </p:nvSpPr>
          <p:spPr>
            <a:xfrm rot="10800000">
              <a:off x="4953000" y="2209799"/>
              <a:ext cx="3492500" cy="342901"/>
            </a:xfrm>
            <a:custGeom>
              <a:avLst/>
              <a:gdLst>
                <a:gd name="connsiteX0" fmla="*/ 0 w 3492500"/>
                <a:gd name="connsiteY0" fmla="*/ 0 h 533400"/>
                <a:gd name="connsiteX1" fmla="*/ 1727200 w 3492500"/>
                <a:gd name="connsiteY1" fmla="*/ 533400 h 533400"/>
                <a:gd name="connsiteX2" fmla="*/ 3492500 w 3492500"/>
                <a:gd name="connsiteY2" fmla="*/ 0 h 533400"/>
              </a:gdLst>
              <a:ahLst/>
              <a:cxnLst>
                <a:cxn ang="0">
                  <a:pos x="connsiteX0" y="connsiteY0"/>
                </a:cxn>
                <a:cxn ang="0">
                  <a:pos x="connsiteX1" y="connsiteY1"/>
                </a:cxn>
                <a:cxn ang="0">
                  <a:pos x="connsiteX2" y="connsiteY2"/>
                </a:cxn>
              </a:cxnLst>
              <a:rect l="l" t="t" r="r" b="b"/>
              <a:pathLst>
                <a:path w="3492500" h="533400">
                  <a:moveTo>
                    <a:pt x="0" y="0"/>
                  </a:moveTo>
                  <a:cubicBezTo>
                    <a:pt x="572558" y="266700"/>
                    <a:pt x="1145117" y="533400"/>
                    <a:pt x="1727200" y="533400"/>
                  </a:cubicBezTo>
                  <a:cubicBezTo>
                    <a:pt x="2309283" y="533400"/>
                    <a:pt x="2900891" y="266700"/>
                    <a:pt x="3492500"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8" name="Freeform 17"/>
            <p:cNvSpPr/>
            <p:nvPr/>
          </p:nvSpPr>
          <p:spPr>
            <a:xfrm>
              <a:off x="5562600" y="1600200"/>
              <a:ext cx="3492500" cy="381000"/>
            </a:xfrm>
            <a:custGeom>
              <a:avLst/>
              <a:gdLst>
                <a:gd name="connsiteX0" fmla="*/ 0 w 3492500"/>
                <a:gd name="connsiteY0" fmla="*/ 0 h 533400"/>
                <a:gd name="connsiteX1" fmla="*/ 1727200 w 3492500"/>
                <a:gd name="connsiteY1" fmla="*/ 533400 h 533400"/>
                <a:gd name="connsiteX2" fmla="*/ 3492500 w 3492500"/>
                <a:gd name="connsiteY2" fmla="*/ 0 h 533400"/>
              </a:gdLst>
              <a:ahLst/>
              <a:cxnLst>
                <a:cxn ang="0">
                  <a:pos x="connsiteX0" y="connsiteY0"/>
                </a:cxn>
                <a:cxn ang="0">
                  <a:pos x="connsiteX1" y="connsiteY1"/>
                </a:cxn>
                <a:cxn ang="0">
                  <a:pos x="connsiteX2" y="connsiteY2"/>
                </a:cxn>
              </a:cxnLst>
              <a:rect l="l" t="t" r="r" b="b"/>
              <a:pathLst>
                <a:path w="3492500" h="533400">
                  <a:moveTo>
                    <a:pt x="0" y="0"/>
                  </a:moveTo>
                  <a:cubicBezTo>
                    <a:pt x="572558" y="266700"/>
                    <a:pt x="1145117" y="533400"/>
                    <a:pt x="1727200" y="533400"/>
                  </a:cubicBezTo>
                  <a:cubicBezTo>
                    <a:pt x="2309283" y="533400"/>
                    <a:pt x="2900891" y="266700"/>
                    <a:pt x="3492500"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accent2"/>
                </a:solidFill>
              </a:endParaRPr>
            </a:p>
          </p:txBody>
        </p:sp>
        <p:sp>
          <p:nvSpPr>
            <p:cNvPr id="19" name="Freeform 18"/>
            <p:cNvSpPr/>
            <p:nvPr/>
          </p:nvSpPr>
          <p:spPr>
            <a:xfrm rot="10800000">
              <a:off x="5651500" y="2209799"/>
              <a:ext cx="3492500" cy="342901"/>
            </a:xfrm>
            <a:custGeom>
              <a:avLst/>
              <a:gdLst>
                <a:gd name="connsiteX0" fmla="*/ 0 w 3492500"/>
                <a:gd name="connsiteY0" fmla="*/ 0 h 533400"/>
                <a:gd name="connsiteX1" fmla="*/ 1727200 w 3492500"/>
                <a:gd name="connsiteY1" fmla="*/ 533400 h 533400"/>
                <a:gd name="connsiteX2" fmla="*/ 3492500 w 3492500"/>
                <a:gd name="connsiteY2" fmla="*/ 0 h 533400"/>
              </a:gdLst>
              <a:ahLst/>
              <a:cxnLst>
                <a:cxn ang="0">
                  <a:pos x="connsiteX0" y="connsiteY0"/>
                </a:cxn>
                <a:cxn ang="0">
                  <a:pos x="connsiteX1" y="connsiteY1"/>
                </a:cxn>
                <a:cxn ang="0">
                  <a:pos x="connsiteX2" y="connsiteY2"/>
                </a:cxn>
              </a:cxnLst>
              <a:rect l="l" t="t" r="r" b="b"/>
              <a:pathLst>
                <a:path w="3492500" h="533400">
                  <a:moveTo>
                    <a:pt x="0" y="0"/>
                  </a:moveTo>
                  <a:cubicBezTo>
                    <a:pt x="572558" y="266700"/>
                    <a:pt x="1145117" y="533400"/>
                    <a:pt x="1727200" y="533400"/>
                  </a:cubicBezTo>
                  <a:cubicBezTo>
                    <a:pt x="2309283" y="533400"/>
                    <a:pt x="2900891" y="266700"/>
                    <a:pt x="3492500"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0" name="Straight Arrow Connector 19"/>
            <p:cNvCxnSpPr/>
            <p:nvPr/>
          </p:nvCxnSpPr>
          <p:spPr>
            <a:xfrm flipH="1" flipV="1">
              <a:off x="5549900" y="1600200"/>
              <a:ext cx="241300" cy="76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5549900" y="2514600"/>
              <a:ext cx="241300" cy="5715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8331200" y="1562100"/>
              <a:ext cx="228600" cy="76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445500" y="2552700"/>
              <a:ext cx="114300" cy="1905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553200" y="1447800"/>
              <a:ext cx="0" cy="685800"/>
            </a:xfrm>
            <a:prstGeom prst="line">
              <a:avLst/>
            </a:prstGeom>
            <a:ln w="0">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467600" y="1447800"/>
              <a:ext cx="0" cy="647698"/>
            </a:xfrm>
            <a:prstGeom prst="line">
              <a:avLst/>
            </a:prstGeom>
            <a:ln w="0">
              <a:prstDash val="sysDot"/>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7026275" y="2057400"/>
              <a:ext cx="60325"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Arrow Connector 26"/>
            <p:cNvCxnSpPr/>
            <p:nvPr/>
          </p:nvCxnSpPr>
          <p:spPr>
            <a:xfrm>
              <a:off x="6553200" y="1447800"/>
              <a:ext cx="9144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28" name="Object 27"/>
            <p:cNvGraphicFramePr>
              <a:graphicFrameLocks noChangeAspect="1"/>
            </p:cNvGraphicFramePr>
            <p:nvPr>
              <p:extLst>
                <p:ext uri="{D42A27DB-BD31-4B8C-83A1-F6EECF244321}">
                  <p14:modId xmlns:p14="http://schemas.microsoft.com/office/powerpoint/2010/main" val="1004679558"/>
                </p:ext>
              </p:extLst>
            </p:nvPr>
          </p:nvGraphicFramePr>
          <p:xfrm>
            <a:off x="6629400" y="1143000"/>
            <a:ext cx="738637" cy="304800"/>
          </p:xfrm>
          <a:graphic>
            <a:graphicData uri="http://schemas.openxmlformats.org/presentationml/2006/ole">
              <mc:AlternateContent xmlns:mc="http://schemas.openxmlformats.org/markup-compatibility/2006">
                <mc:Choice xmlns:v="urn:schemas-microsoft-com:vml" Requires="v">
                  <p:oleObj spid="_x0000_s15693" name="Equation" r:id="rId4" imgW="520560" imgH="203040" progId="Equation.3">
                    <p:embed/>
                  </p:oleObj>
                </mc:Choice>
                <mc:Fallback>
                  <p:oleObj name="Equation" r:id="rId4" imgW="520560" imgH="203040" progId="Equation.3">
                    <p:embed/>
                    <p:pic>
                      <p:nvPicPr>
                        <p:cNvPr id="0" name=""/>
                        <p:cNvPicPr/>
                        <p:nvPr/>
                      </p:nvPicPr>
                      <p:blipFill>
                        <a:blip r:embed="rId5"/>
                        <a:stretch>
                          <a:fillRect/>
                        </a:stretch>
                      </p:blipFill>
                      <p:spPr>
                        <a:xfrm>
                          <a:off x="6629400" y="1143000"/>
                          <a:ext cx="738637" cy="304800"/>
                        </a:xfrm>
                        <a:prstGeom prst="rect">
                          <a:avLst/>
                        </a:prstGeom>
                      </p:spPr>
                    </p:pic>
                  </p:oleObj>
                </mc:Fallback>
              </mc:AlternateContent>
            </a:graphicData>
          </a:graphic>
        </p:graphicFrame>
      </p:grpSp>
      <p:sp>
        <p:nvSpPr>
          <p:cNvPr id="29" name="Rectangle 28"/>
          <p:cNvSpPr/>
          <p:nvPr/>
        </p:nvSpPr>
        <p:spPr>
          <a:xfrm>
            <a:off x="5328027" y="3028937"/>
            <a:ext cx="228600" cy="238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15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8326" y="2800350"/>
            <a:ext cx="3228474" cy="1912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1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48968" y="2802623"/>
            <a:ext cx="3227832" cy="1924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2" name="Straight Connector 31"/>
          <p:cNvCxnSpPr>
            <a:stCxn id="35" idx="1"/>
            <a:endCxn id="35" idx="3"/>
          </p:cNvCxnSpPr>
          <p:nvPr/>
        </p:nvCxnSpPr>
        <p:spPr>
          <a:xfrm>
            <a:off x="3368045" y="3277447"/>
            <a:ext cx="1476349" cy="0"/>
          </a:xfrm>
          <a:prstGeom prst="line">
            <a:avLst/>
          </a:prstGeom>
          <a:ln w="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3200400" y="3143237"/>
            <a:ext cx="127742" cy="115381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3368045" y="2840160"/>
            <a:ext cx="1476349" cy="874577"/>
            <a:chOff x="2148840" y="4091698"/>
            <a:chExt cx="1476349" cy="1166102"/>
          </a:xfrm>
        </p:grpSpPr>
        <p:pic>
          <p:nvPicPr>
            <p:cNvPr id="35" name="Picture 16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48840" y="4091698"/>
              <a:ext cx="1476349" cy="1166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Oval 35"/>
            <p:cNvSpPr/>
            <p:nvPr/>
          </p:nvSpPr>
          <p:spPr>
            <a:xfrm>
              <a:off x="2962656" y="4654406"/>
              <a:ext cx="36576" cy="3657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3118104" y="4654296"/>
              <a:ext cx="36576" cy="3657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p:cNvCxnSpPr/>
            <p:nvPr/>
          </p:nvCxnSpPr>
          <p:spPr>
            <a:xfrm>
              <a:off x="2148840" y="4672584"/>
              <a:ext cx="1476349" cy="0"/>
            </a:xfrm>
            <a:prstGeom prst="line">
              <a:avLst/>
            </a:prstGeom>
            <a:ln w="9525" cap="rnd">
              <a:solidFill>
                <a:srgbClr val="FF0000"/>
              </a:solidFill>
              <a:prstDash val="dash"/>
            </a:ln>
          </p:spPr>
          <p:style>
            <a:lnRef idx="1">
              <a:schemeClr val="accent1"/>
            </a:lnRef>
            <a:fillRef idx="0">
              <a:schemeClr val="accent1"/>
            </a:fillRef>
            <a:effectRef idx="0">
              <a:schemeClr val="accent1"/>
            </a:effectRef>
            <a:fontRef idx="minor">
              <a:schemeClr val="tx1"/>
            </a:fontRef>
          </p:style>
        </p:cxnSp>
      </p:grpSp>
      <p:pic>
        <p:nvPicPr>
          <p:cNvPr id="39" name="Picture 16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06847" y="3119033"/>
            <a:ext cx="2221611" cy="1748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ectangle 39"/>
          <p:cNvSpPr/>
          <p:nvPr/>
        </p:nvSpPr>
        <p:spPr>
          <a:xfrm>
            <a:off x="5175627" y="3028936"/>
            <a:ext cx="228600" cy="285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p:cNvCxnSpPr>
            <a:stCxn id="31" idx="1"/>
            <a:endCxn id="31" idx="3"/>
          </p:cNvCxnSpPr>
          <p:nvPr/>
        </p:nvCxnSpPr>
        <p:spPr>
          <a:xfrm>
            <a:off x="1648968" y="3765029"/>
            <a:ext cx="322783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1225178" y="3339081"/>
            <a:ext cx="2302503" cy="1726623"/>
            <a:chOff x="87869" y="4680710"/>
            <a:chExt cx="2302503" cy="2302164"/>
          </a:xfrm>
        </p:grpSpPr>
        <p:sp>
          <p:nvSpPr>
            <p:cNvPr id="43" name="TextBox 42"/>
            <p:cNvSpPr txBox="1"/>
            <p:nvPr/>
          </p:nvSpPr>
          <p:spPr>
            <a:xfrm rot="16200000">
              <a:off x="-298348" y="5066927"/>
              <a:ext cx="1141766" cy="369332"/>
            </a:xfrm>
            <a:prstGeom prst="rect">
              <a:avLst/>
            </a:prstGeom>
            <a:noFill/>
          </p:spPr>
          <p:txBody>
            <a:bodyPr wrap="none" rtlCol="0">
              <a:spAutoFit/>
            </a:bodyPr>
            <a:lstStyle/>
            <a:p>
              <a:r>
                <a:rPr lang="en-US" dirty="0" err="1">
                  <a:latin typeface="Times New Roman" pitchFamily="18" charset="0"/>
                  <a:cs typeface="Times New Roman" pitchFamily="18" charset="0"/>
                </a:rPr>
                <a:t>F</a:t>
              </a:r>
              <a:r>
                <a:rPr lang="en-US" sz="1200" dirty="0" err="1">
                  <a:latin typeface="Times New Roman" pitchFamily="18" charset="0"/>
                  <a:cs typeface="Times New Roman" pitchFamily="18" charset="0"/>
                </a:rPr>
                <a:t>z</a:t>
              </a:r>
              <a:r>
                <a:rPr lang="en-US" sz="1200" dirty="0">
                  <a:latin typeface="Times New Roman" pitchFamily="18" charset="0"/>
                  <a:cs typeface="Times New Roman" pitchFamily="18" charset="0"/>
                </a:rPr>
                <a:t> </a:t>
              </a:r>
              <a:r>
                <a:rPr lang="en-US" dirty="0">
                  <a:latin typeface="Times New Roman" pitchFamily="18" charset="0"/>
                  <a:cs typeface="Times New Roman" pitchFamily="18" charset="0"/>
                </a:rPr>
                <a:t>(</a:t>
              </a:r>
              <a:r>
                <a:rPr lang="en-US" dirty="0" err="1">
                  <a:latin typeface="Times New Roman" pitchFamily="18" charset="0"/>
                  <a:cs typeface="Times New Roman" pitchFamily="18" charset="0"/>
                </a:rPr>
                <a:t>pN</a:t>
              </a:r>
              <a:r>
                <a:rPr lang="en-US"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44" name="TextBox 43"/>
            <p:cNvSpPr txBox="1"/>
            <p:nvPr/>
          </p:nvSpPr>
          <p:spPr>
            <a:xfrm>
              <a:off x="1636640" y="6490431"/>
              <a:ext cx="753732" cy="492443"/>
            </a:xfrm>
            <a:prstGeom prst="rect">
              <a:avLst/>
            </a:prstGeom>
            <a:noFill/>
          </p:spPr>
          <p:txBody>
            <a:bodyPr wrap="none" rtlCol="0">
              <a:spAutoFit/>
            </a:bodyPr>
            <a:lstStyle/>
            <a:p>
              <a:r>
                <a:rPr lang="en-US" dirty="0">
                  <a:latin typeface="Times New Roman" pitchFamily="18" charset="0"/>
                  <a:cs typeface="Times New Roman" pitchFamily="18" charset="0"/>
                </a:rPr>
                <a:t>z(µm)</a:t>
              </a:r>
            </a:p>
          </p:txBody>
        </p:sp>
      </p:grpSp>
    </p:spTree>
    <p:extLst>
      <p:ext uri="{BB962C8B-B14F-4D97-AF65-F5344CB8AC3E}">
        <p14:creationId xmlns:p14="http://schemas.microsoft.com/office/powerpoint/2010/main" val="282567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5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1500"/>
                                        <p:tgtEl>
                                          <p:spTgt spid="41"/>
                                        </p:tgtEl>
                                      </p:cBhvr>
                                    </p:animEffect>
                                  </p:childTnLst>
                                </p:cTn>
                              </p:par>
                              <p:par>
                                <p:cTn id="11" presetID="10"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500"/>
                                        <p:tgtEl>
                                          <p:spTgt spid="30"/>
                                        </p:tgtEl>
                                      </p:cBhvr>
                                    </p:animEffect>
                                  </p:childTnLst>
                                </p:cTn>
                              </p:par>
                              <p:par>
                                <p:cTn id="14" presetID="10" presetClass="entr" presetSubtype="0"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1500"/>
                                        <p:tgtEl>
                                          <p:spTgt spid="4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500"/>
                                        <p:tgtEl>
                                          <p:spTgt spid="33"/>
                                        </p:tgtEl>
                                      </p:cBhvr>
                                    </p:animEffect>
                                  </p:childTnLst>
                                </p:cTn>
                              </p:par>
                              <p:par>
                                <p:cTn id="22" presetID="10"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1500"/>
                                        <p:tgtEl>
                                          <p:spTgt spid="3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1500"/>
                                        <p:tgtEl>
                                          <p:spTgt spid="39"/>
                                        </p:tgtEl>
                                      </p:cBhvr>
                                    </p:animEffect>
                                  </p:childTnLst>
                                </p:cTn>
                              </p:par>
                              <p:par>
                                <p:cTn id="30" presetID="10"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549B2-6797-4DFA-A898-9CA23EF9D175}"/>
              </a:ext>
            </a:extLst>
          </p:cNvPr>
          <p:cNvSpPr>
            <a:spLocks noGrp="1"/>
          </p:cNvSpPr>
          <p:nvPr>
            <p:ph type="title"/>
          </p:nvPr>
        </p:nvSpPr>
        <p:spPr/>
        <p:txBody>
          <a:bodyPr/>
          <a:lstStyle/>
          <a:p>
            <a:r>
              <a:rPr lang="en-US" dirty="0"/>
              <a:t>Our lab has moved!</a:t>
            </a:r>
          </a:p>
        </p:txBody>
      </p:sp>
      <p:pic>
        <p:nvPicPr>
          <p:cNvPr id="7" name="Content Placeholder 6">
            <a:extLst>
              <a:ext uri="{FF2B5EF4-FFF2-40B4-BE49-F238E27FC236}">
                <a16:creationId xmlns:a16="http://schemas.microsoft.com/office/drawing/2014/main" id="{E7E4049F-78DE-4624-9B4C-56B1DE800D32}"/>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68238" y="2527463"/>
            <a:ext cx="3563434" cy="2371562"/>
          </a:xfrm>
        </p:spPr>
      </p:pic>
      <p:pic>
        <p:nvPicPr>
          <p:cNvPr id="9" name="Picture 8">
            <a:extLst>
              <a:ext uri="{FF2B5EF4-FFF2-40B4-BE49-F238E27FC236}">
                <a16:creationId xmlns:a16="http://schemas.microsoft.com/office/drawing/2014/main" id="{6BE0CD54-4039-4922-A04D-6E9545107A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773" y="2602845"/>
            <a:ext cx="3731854" cy="2098675"/>
          </a:xfrm>
          <a:prstGeom prst="rect">
            <a:avLst/>
          </a:prstGeom>
        </p:spPr>
      </p:pic>
      <p:pic>
        <p:nvPicPr>
          <p:cNvPr id="10" name="Picture 9">
            <a:extLst>
              <a:ext uri="{FF2B5EF4-FFF2-40B4-BE49-F238E27FC236}">
                <a16:creationId xmlns:a16="http://schemas.microsoft.com/office/drawing/2014/main" id="{A6C99D9E-A0B4-4153-B962-4A1CD5F8D2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7609" y="1270556"/>
            <a:ext cx="2417180" cy="580545"/>
          </a:xfrm>
          <a:prstGeom prst="rect">
            <a:avLst/>
          </a:prstGeom>
        </p:spPr>
      </p:pic>
      <p:pic>
        <p:nvPicPr>
          <p:cNvPr id="12" name="Picture 11">
            <a:extLst>
              <a:ext uri="{FF2B5EF4-FFF2-40B4-BE49-F238E27FC236}">
                <a16:creationId xmlns:a16="http://schemas.microsoft.com/office/drawing/2014/main" id="{1A0A839D-2C4E-4B52-BC17-F7DBF6CAC30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0" y="1177597"/>
            <a:ext cx="1447800" cy="1042836"/>
          </a:xfrm>
          <a:prstGeom prst="rect">
            <a:avLst/>
          </a:prstGeom>
        </p:spPr>
      </p:pic>
      <p:sp>
        <p:nvSpPr>
          <p:cNvPr id="13" name="Arrow: Right 12">
            <a:extLst>
              <a:ext uri="{FF2B5EF4-FFF2-40B4-BE49-F238E27FC236}">
                <a16:creationId xmlns:a16="http://schemas.microsoft.com/office/drawing/2014/main" id="{334FBEE4-2FE3-40C9-AEDA-39EA1C1752B9}"/>
              </a:ext>
            </a:extLst>
          </p:cNvPr>
          <p:cNvSpPr/>
          <p:nvPr/>
        </p:nvSpPr>
        <p:spPr>
          <a:xfrm>
            <a:off x="4279719" y="3441960"/>
            <a:ext cx="880257"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134EA7D-F7CF-43A2-9D91-A9CF96683D3C}"/>
              </a:ext>
            </a:extLst>
          </p:cNvPr>
          <p:cNvSpPr txBox="1"/>
          <p:nvPr/>
        </p:nvSpPr>
        <p:spPr>
          <a:xfrm rot="19538517">
            <a:off x="5426326" y="3598468"/>
            <a:ext cx="3616631" cy="369332"/>
          </a:xfrm>
          <a:prstGeom prst="rect">
            <a:avLst/>
          </a:prstGeom>
          <a:noFill/>
        </p:spPr>
        <p:txBody>
          <a:bodyPr wrap="none" rtlCol="0">
            <a:spAutoFit/>
          </a:bodyPr>
          <a:lstStyle/>
          <a:p>
            <a:r>
              <a:rPr lang="en-US" dirty="0">
                <a:solidFill>
                  <a:srgbClr val="FF0000"/>
                </a:solidFill>
              </a:rPr>
              <a:t>Openings for Postdocs and students!</a:t>
            </a:r>
          </a:p>
        </p:txBody>
      </p:sp>
      <p:sp>
        <p:nvSpPr>
          <p:cNvPr id="15" name="TextBox 14">
            <a:extLst>
              <a:ext uri="{FF2B5EF4-FFF2-40B4-BE49-F238E27FC236}">
                <a16:creationId xmlns:a16="http://schemas.microsoft.com/office/drawing/2014/main" id="{9F3F82C0-C9DF-4B0C-939F-CDF4886A3350}"/>
              </a:ext>
            </a:extLst>
          </p:cNvPr>
          <p:cNvSpPr txBox="1"/>
          <p:nvPr/>
        </p:nvSpPr>
        <p:spPr>
          <a:xfrm>
            <a:off x="5268238" y="1851101"/>
            <a:ext cx="3688830" cy="369332"/>
          </a:xfrm>
          <a:prstGeom prst="rect">
            <a:avLst/>
          </a:prstGeom>
          <a:noFill/>
        </p:spPr>
        <p:txBody>
          <a:bodyPr wrap="none" rtlCol="0">
            <a:spAutoFit/>
          </a:bodyPr>
          <a:lstStyle/>
          <a:p>
            <a:r>
              <a:rPr lang="en-US" dirty="0">
                <a:solidFill>
                  <a:srgbClr val="7030A0"/>
                </a:solidFill>
              </a:rPr>
              <a:t>Center for Fundamental Physics (CFP)</a:t>
            </a:r>
          </a:p>
        </p:txBody>
      </p:sp>
    </p:spTree>
    <p:extLst>
      <p:ext uri="{BB962C8B-B14F-4D97-AF65-F5344CB8AC3E}">
        <p14:creationId xmlns:p14="http://schemas.microsoft.com/office/powerpoint/2010/main" val="37362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4"/>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728452"/>
            <a:ext cx="3474286" cy="195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a:t>3D feedback cooling of a </a:t>
            </a:r>
            <a:r>
              <a:rPr lang="en-US" dirty="0" err="1"/>
              <a:t>nanosphere</a:t>
            </a:r>
            <a:endParaRPr lang="en-US" dirty="0"/>
          </a:p>
        </p:txBody>
      </p:sp>
      <p:sp>
        <p:nvSpPr>
          <p:cNvPr id="25" name="Rectangle 24"/>
          <p:cNvSpPr/>
          <p:nvPr/>
        </p:nvSpPr>
        <p:spPr>
          <a:xfrm>
            <a:off x="6540029" y="2568296"/>
            <a:ext cx="177455" cy="137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04800" y="1058302"/>
            <a:ext cx="4792979" cy="646331"/>
          </a:xfrm>
          <a:prstGeom prst="rect">
            <a:avLst/>
          </a:prstGeom>
          <a:noFill/>
        </p:spPr>
        <p:txBody>
          <a:bodyPr wrap="none" rtlCol="0">
            <a:spAutoFit/>
          </a:bodyPr>
          <a:lstStyle/>
          <a:p>
            <a:r>
              <a:rPr lang="en-US" dirty="0"/>
              <a:t>Needed to stabilize the particle, damp and cool it</a:t>
            </a:r>
          </a:p>
          <a:p>
            <a:r>
              <a:rPr lang="en-US" dirty="0"/>
              <a:t>Mitigate photon recoil heating</a:t>
            </a:r>
          </a:p>
        </p:txBody>
      </p:sp>
      <p:pic>
        <p:nvPicPr>
          <p:cNvPr id="3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1728452"/>
            <a:ext cx="3474286" cy="195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8" name="Group 37"/>
          <p:cNvGrpSpPr>
            <a:grpSpLocks noChangeAspect="1"/>
          </p:cNvGrpSpPr>
          <p:nvPr/>
        </p:nvGrpSpPr>
        <p:grpSpPr>
          <a:xfrm>
            <a:off x="5181600" y="1123950"/>
            <a:ext cx="3873511" cy="3719077"/>
            <a:chOff x="7703954" y="897928"/>
            <a:chExt cx="4303901" cy="5509740"/>
          </a:xfrm>
        </p:grpSpPr>
        <p:grpSp>
          <p:nvGrpSpPr>
            <p:cNvPr id="39" name="Group 38"/>
            <p:cNvGrpSpPr/>
            <p:nvPr/>
          </p:nvGrpSpPr>
          <p:grpSpPr>
            <a:xfrm>
              <a:off x="7703954" y="897928"/>
              <a:ext cx="4303901" cy="5509740"/>
              <a:chOff x="7705959" y="897925"/>
              <a:chExt cx="4305022" cy="5509740"/>
            </a:xfrm>
          </p:grpSpPr>
          <p:grpSp>
            <p:nvGrpSpPr>
              <p:cNvPr id="44" name="Group 43"/>
              <p:cNvGrpSpPr/>
              <p:nvPr/>
            </p:nvGrpSpPr>
            <p:grpSpPr>
              <a:xfrm>
                <a:off x="7705959" y="897925"/>
                <a:ext cx="4305022" cy="5509740"/>
                <a:chOff x="7804570" y="903497"/>
                <a:chExt cx="4305022" cy="5509740"/>
              </a:xfrm>
            </p:grpSpPr>
            <p:grpSp>
              <p:nvGrpSpPr>
                <p:cNvPr id="46" name="Group 45"/>
                <p:cNvGrpSpPr/>
                <p:nvPr/>
              </p:nvGrpSpPr>
              <p:grpSpPr>
                <a:xfrm>
                  <a:off x="7804570" y="903497"/>
                  <a:ext cx="4305022" cy="5509740"/>
                  <a:chOff x="7804570" y="903497"/>
                  <a:chExt cx="4305022" cy="5509740"/>
                </a:xfrm>
                <a:noFill/>
              </p:grpSpPr>
              <p:pic>
                <p:nvPicPr>
                  <p:cNvPr id="51" name="Picture 50"/>
                  <p:cNvPicPr>
                    <a:picLocks noChangeAspect="1"/>
                  </p:cNvPicPr>
                  <p:nvPr/>
                </p:nvPicPr>
                <p:blipFill>
                  <a:blip r:embed="rId5"/>
                  <a:stretch>
                    <a:fillRect/>
                  </a:stretch>
                </p:blipFill>
                <p:spPr>
                  <a:xfrm>
                    <a:off x="7804570" y="903497"/>
                    <a:ext cx="2754497" cy="3868672"/>
                  </a:xfrm>
                  <a:prstGeom prst="rect">
                    <a:avLst/>
                  </a:prstGeom>
                  <a:grpFill/>
                </p:spPr>
              </p:pic>
              <p:grpSp>
                <p:nvGrpSpPr>
                  <p:cNvPr id="52" name="Group 51"/>
                  <p:cNvGrpSpPr/>
                  <p:nvPr/>
                </p:nvGrpSpPr>
                <p:grpSpPr>
                  <a:xfrm>
                    <a:off x="9601456" y="4911815"/>
                    <a:ext cx="2508136" cy="1501422"/>
                    <a:chOff x="6005943" y="4445073"/>
                    <a:chExt cx="2508136" cy="1501422"/>
                  </a:xfrm>
                  <a:grpFill/>
                </p:grpSpPr>
                <p:pic>
                  <p:nvPicPr>
                    <p:cNvPr id="53" name="Picture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05943" y="4445073"/>
                      <a:ext cx="1586558" cy="1501422"/>
                    </a:xfrm>
                    <a:prstGeom prst="rect">
                      <a:avLst/>
                    </a:prstGeom>
                    <a:grpFill/>
                  </p:spPr>
                </p:pic>
                <mc:AlternateContent xmlns:mc="http://schemas.openxmlformats.org/markup-compatibility/2006" xmlns:a14="http://schemas.microsoft.com/office/drawing/2010/main">
                  <mc:Choice Requires="a14">
                    <p:sp>
                      <p:nvSpPr>
                        <p:cNvPr id="54" name="TextBox 53"/>
                        <p:cNvSpPr txBox="1"/>
                        <p:nvPr/>
                      </p:nvSpPr>
                      <p:spPr>
                        <a:xfrm>
                          <a:off x="7679303" y="4485877"/>
                          <a:ext cx="730589" cy="547158"/>
                        </a:xfrm>
                        <a:prstGeom prst="rect">
                          <a:avLst/>
                        </a:prstGeom>
                        <a:grp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m:t>
                                </m:r>
                                <m:r>
                                  <a:rPr lang="en-US" b="0" i="1" smtClean="0">
                                    <a:latin typeface="Cambria Math"/>
                                  </a:rPr>
                                  <m:t>𝑡</m:t>
                                </m:r>
                                <m:r>
                                  <a:rPr lang="en-US" b="0" i="1" smtClean="0">
                                    <a:latin typeface="Cambria Math"/>
                                  </a:rPr>
                                  <m:t>)</m:t>
                                </m:r>
                              </m:oMath>
                            </m:oMathPara>
                          </a14:m>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7679303" y="4485877"/>
                          <a:ext cx="657359" cy="369332"/>
                        </a:xfrm>
                        <a:prstGeom prst="rect">
                          <a:avLst/>
                        </a:prstGeom>
                        <a:blipFill rotWithShape="0">
                          <a:blip r:embed="rId8"/>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7679303" y="5341544"/>
                          <a:ext cx="834776" cy="547158"/>
                        </a:xfrm>
                        <a:prstGeom prst="rect">
                          <a:avLst/>
                        </a:prstGeom>
                        <a:grp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a:rPr>
                                      <m:t>𝑣</m:t>
                                    </m:r>
                                  </m:e>
                                  <m:sub>
                                    <m:r>
                                      <a:rPr lang="en-US" b="0" i="1" smtClean="0">
                                        <a:latin typeface="Cambria Math"/>
                                      </a:rPr>
                                      <m:t>𝑥</m:t>
                                    </m:r>
                                  </m:sub>
                                </m:sSub>
                                <m:d>
                                  <m:dPr>
                                    <m:ctrlPr>
                                      <a:rPr lang="en-US" b="0" i="1" smtClean="0">
                                        <a:latin typeface="Cambria Math" panose="02040503050406030204" pitchFamily="18" charset="0"/>
                                      </a:rPr>
                                    </m:ctrlPr>
                                  </m:dPr>
                                  <m:e>
                                    <m:r>
                                      <a:rPr lang="en-US" b="0" i="1" smtClean="0">
                                        <a:latin typeface="Cambria Math"/>
                                      </a:rPr>
                                      <m:t>𝑡</m:t>
                                    </m:r>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7679303" y="5341544"/>
                          <a:ext cx="751103" cy="369332"/>
                        </a:xfrm>
                        <a:prstGeom prst="rect">
                          <a:avLst/>
                        </a:prstGeom>
                        <a:blipFill rotWithShape="0">
                          <a:blip r:embed="rId9"/>
                          <a:stretch>
                            <a:fillRect/>
                          </a:stretch>
                        </a:blipFill>
                      </p:spPr>
                      <p:txBody>
                        <a:bodyPr/>
                        <a:lstStyle/>
                        <a:p>
                          <a:r>
                            <a:rPr lang="en-US">
                              <a:noFill/>
                            </a:rPr>
                            <a:t> </a:t>
                          </a:r>
                        </a:p>
                      </p:txBody>
                    </p:sp>
                  </mc:Fallback>
                </mc:AlternateContent>
              </p:grpSp>
            </p:grpSp>
            <p:sp>
              <p:nvSpPr>
                <p:cNvPr id="47" name="Rectangle 46"/>
                <p:cNvSpPr/>
                <p:nvPr/>
              </p:nvSpPr>
              <p:spPr>
                <a:xfrm>
                  <a:off x="9420075" y="2377184"/>
                  <a:ext cx="410694" cy="32055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p:cNvCxnSpPr/>
                <p:nvPr/>
              </p:nvCxnSpPr>
              <p:spPr>
                <a:xfrm>
                  <a:off x="9411110" y="2386151"/>
                  <a:ext cx="410694" cy="320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9511553" y="2661886"/>
                  <a:ext cx="197223" cy="49368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9411110" y="3155575"/>
                  <a:ext cx="410694" cy="14272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9215718" y="2701139"/>
                <a:ext cx="197224" cy="203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0" name="Picture 39"/>
            <p:cNvPicPr>
              <a:picLocks noChangeAspect="1"/>
            </p:cNvPicPr>
            <p:nvPr/>
          </p:nvPicPr>
          <p:blipFill>
            <a:blip r:embed="rId10"/>
            <a:stretch>
              <a:fillRect/>
            </a:stretch>
          </p:blipFill>
          <p:spPr>
            <a:xfrm>
              <a:off x="9961823" y="3284856"/>
              <a:ext cx="1443736" cy="1223263"/>
            </a:xfrm>
            <a:prstGeom prst="rect">
              <a:avLst/>
            </a:prstGeom>
          </p:spPr>
        </p:pic>
        <p:sp>
          <p:nvSpPr>
            <p:cNvPr id="41" name="Up Arrow 40"/>
            <p:cNvSpPr/>
            <p:nvPr/>
          </p:nvSpPr>
          <p:spPr>
            <a:xfrm>
              <a:off x="8134343" y="4851142"/>
              <a:ext cx="331607" cy="990445"/>
            </a:xfrm>
            <a:prstGeom prs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7909293" y="5076920"/>
              <a:ext cx="809350" cy="547158"/>
            </a:xfrm>
            <a:prstGeom prst="rect">
              <a:avLst/>
            </a:prstGeom>
            <a:noFill/>
            <a:ln w="19050">
              <a:solidFill>
                <a:schemeClr val="tx1"/>
              </a:solidFill>
            </a:ln>
          </p:spPr>
          <p:txBody>
            <a:bodyPr wrap="square" rtlCol="0">
              <a:spAutoFit/>
            </a:bodyPr>
            <a:lstStyle/>
            <a:p>
              <a:r>
                <a:rPr lang="en-US" dirty="0"/>
                <a:t>AOM</a:t>
              </a:r>
            </a:p>
          </p:txBody>
        </p:sp>
        <p:sp>
          <p:nvSpPr>
            <p:cNvPr id="43" name="TextBox 42"/>
            <p:cNvSpPr txBox="1"/>
            <p:nvPr/>
          </p:nvSpPr>
          <p:spPr>
            <a:xfrm>
              <a:off x="7823847" y="5754252"/>
              <a:ext cx="994219" cy="547158"/>
            </a:xfrm>
            <a:prstGeom prst="rect">
              <a:avLst/>
            </a:prstGeom>
            <a:noFill/>
          </p:spPr>
          <p:txBody>
            <a:bodyPr wrap="none" rtlCol="0">
              <a:spAutoFit/>
            </a:bodyPr>
            <a:lstStyle/>
            <a:p>
              <a:r>
                <a:rPr lang="en-US" dirty="0"/>
                <a:t>780 nm</a:t>
              </a:r>
            </a:p>
          </p:txBody>
        </p:sp>
      </p:grpSp>
      <p:graphicFrame>
        <p:nvGraphicFramePr>
          <p:cNvPr id="4" name="Object 3"/>
          <p:cNvGraphicFramePr>
            <a:graphicFrameLocks noChangeAspect="1"/>
          </p:cNvGraphicFramePr>
          <p:nvPr>
            <p:extLst>
              <p:ext uri="{D42A27DB-BD31-4B8C-83A1-F6EECF244321}">
                <p14:modId xmlns:p14="http://schemas.microsoft.com/office/powerpoint/2010/main" val="2143035285"/>
              </p:ext>
            </p:extLst>
          </p:nvPr>
        </p:nvGraphicFramePr>
        <p:xfrm>
          <a:off x="528638" y="3867150"/>
          <a:ext cx="1528762" cy="674688"/>
        </p:xfrm>
        <a:graphic>
          <a:graphicData uri="http://schemas.openxmlformats.org/presentationml/2006/ole">
            <mc:AlternateContent xmlns:mc="http://schemas.openxmlformats.org/markup-compatibility/2006">
              <mc:Choice xmlns:v="urn:schemas-microsoft-com:vml" Requires="v">
                <p:oleObj spid="_x0000_s17984" name="Equation" r:id="rId11" imgW="1091726" imgH="482391" progId="Equation.3">
                  <p:embed/>
                </p:oleObj>
              </mc:Choice>
              <mc:Fallback>
                <p:oleObj name="Equation" r:id="rId11" imgW="1091726" imgH="482391" progId="Equation.3">
                  <p:embed/>
                  <p:pic>
                    <p:nvPicPr>
                      <p:cNvPr id="0"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8638" y="3867150"/>
                        <a:ext cx="1528762"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72662946"/>
              </p:ext>
            </p:extLst>
          </p:nvPr>
        </p:nvGraphicFramePr>
        <p:xfrm>
          <a:off x="2674938" y="3717925"/>
          <a:ext cx="1358900" cy="1235075"/>
        </p:xfrm>
        <a:graphic>
          <a:graphicData uri="http://schemas.openxmlformats.org/presentationml/2006/ole">
            <mc:AlternateContent xmlns:mc="http://schemas.openxmlformats.org/markup-compatibility/2006">
              <mc:Choice xmlns:v="urn:schemas-microsoft-com:vml" Requires="v">
                <p:oleObj spid="_x0000_s17985" name="Equation" r:id="rId13" imgW="977900" imgH="889000" progId="Equation.3">
                  <p:embed/>
                </p:oleObj>
              </mc:Choice>
              <mc:Fallback>
                <p:oleObj name="Equation" r:id="rId13" imgW="977900" imgH="889000" progId="Equation.3">
                  <p:embed/>
                  <p:pic>
                    <p:nvPicPr>
                      <p:cNvPr id="0" name="Object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74938" y="3717925"/>
                        <a:ext cx="1358900"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6" name="Rectangle 55"/>
          <p:cNvSpPr>
            <a:spLocks noChangeAspect="1"/>
          </p:cNvSpPr>
          <p:nvPr/>
        </p:nvSpPr>
        <p:spPr>
          <a:xfrm>
            <a:off x="22172" y="4763033"/>
            <a:ext cx="3699048" cy="337913"/>
          </a:xfrm>
          <a:prstGeom prst="rect">
            <a:avLst/>
          </a:prstGeom>
        </p:spPr>
        <p:txBody>
          <a:bodyPr wrap="square">
            <a:spAutoFit/>
          </a:bodyPr>
          <a:lstStyle/>
          <a:p>
            <a:pPr defTabSz="5016500">
              <a:lnSpc>
                <a:spcPct val="114000"/>
              </a:lnSpc>
            </a:pPr>
            <a:r>
              <a:rPr lang="en-US" sz="1400" b="1" kern="0" dirty="0" err="1">
                <a:solidFill>
                  <a:srgbClr val="C00000"/>
                </a:solidFill>
              </a:rPr>
              <a:t>Ranjit</a:t>
            </a:r>
            <a:r>
              <a:rPr lang="en-US" sz="1400" b="1" kern="0" dirty="0">
                <a:solidFill>
                  <a:srgbClr val="C00000"/>
                </a:solidFill>
              </a:rPr>
              <a:t> et.al., PRA </a:t>
            </a:r>
            <a:r>
              <a:rPr lang="pt-BR" sz="1400" b="1" dirty="0">
                <a:solidFill>
                  <a:srgbClr val="C00000"/>
                </a:solidFill>
              </a:rPr>
              <a:t>91, 051805(R) (2015).</a:t>
            </a:r>
            <a:endParaRPr lang="en-US" sz="1400" b="1" kern="0" dirty="0">
              <a:solidFill>
                <a:srgbClr val="C00000"/>
              </a:solidFill>
            </a:endParaRPr>
          </a:p>
        </p:txBody>
      </p:sp>
    </p:spTree>
    <p:extLst>
      <p:ext uri="{BB962C8B-B14F-4D97-AF65-F5344CB8AC3E}">
        <p14:creationId xmlns:p14="http://schemas.microsoft.com/office/powerpoint/2010/main" val="800477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072" y="68120"/>
            <a:ext cx="8229600" cy="857250"/>
          </a:xfrm>
        </p:spPr>
        <p:txBody>
          <a:bodyPr/>
          <a:lstStyle/>
          <a:p>
            <a:r>
              <a:rPr lang="en-US" dirty="0" err="1"/>
              <a:t>Zeptonewton</a:t>
            </a:r>
            <a:r>
              <a:rPr lang="en-US" dirty="0"/>
              <a:t> force sensing</a:t>
            </a:r>
          </a:p>
        </p:txBody>
      </p:sp>
      <p:pic>
        <p:nvPicPr>
          <p:cNvPr id="11" name="Picture 25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2832" y="935763"/>
            <a:ext cx="5731173" cy="3464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 Box 1555"/>
          <p:cNvSpPr txBox="1">
            <a:spLocks noChangeArrowheads="1"/>
          </p:cNvSpPr>
          <p:nvPr/>
        </p:nvSpPr>
        <p:spPr bwMode="auto">
          <a:xfrm>
            <a:off x="4042173" y="4583384"/>
            <a:ext cx="2236245" cy="523220"/>
          </a:xfrm>
          <a:prstGeom prst="rect">
            <a:avLst/>
          </a:prstGeom>
          <a:noFill/>
          <a:ln w="9525">
            <a:noFill/>
            <a:miter lim="800000"/>
            <a:headEnd/>
            <a:tailEnd/>
          </a:ln>
        </p:spPr>
        <p:txBody>
          <a:bodyPr wrap="square">
            <a:spAutoFit/>
          </a:bodyPr>
          <a:lstStyle/>
          <a:p>
            <a:pPr defTabSz="5016500"/>
            <a:r>
              <a:rPr lang="en-US" sz="2800" b="1" dirty="0">
                <a:solidFill>
                  <a:srgbClr val="0000FF"/>
                </a:solidFill>
              </a:rPr>
              <a:t>Sensitivity</a:t>
            </a:r>
          </a:p>
        </p:txBody>
      </p:sp>
      <p:grpSp>
        <p:nvGrpSpPr>
          <p:cNvPr id="13" name="Group 12"/>
          <p:cNvGrpSpPr/>
          <p:nvPr/>
        </p:nvGrpSpPr>
        <p:grpSpPr>
          <a:xfrm>
            <a:off x="5802960" y="4489093"/>
            <a:ext cx="3212062" cy="486709"/>
            <a:chOff x="31044574" y="15876622"/>
            <a:chExt cx="3212062" cy="648945"/>
          </a:xfrm>
        </p:grpSpPr>
        <p:sp>
          <p:nvSpPr>
            <p:cNvPr id="14" name="Rectangle 13"/>
            <p:cNvSpPr/>
            <p:nvPr/>
          </p:nvSpPr>
          <p:spPr bwMode="auto">
            <a:xfrm>
              <a:off x="31044574" y="15876622"/>
              <a:ext cx="3212062" cy="64894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0165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a:ln>
                  <a:noFill/>
                </a:ln>
                <a:solidFill>
                  <a:schemeClr val="tx1"/>
                </a:solidFill>
                <a:effectLst/>
                <a:latin typeface="Arial" charset="0"/>
              </a:endParaRPr>
            </a:p>
          </p:txBody>
        </p:sp>
        <p:graphicFrame>
          <p:nvGraphicFramePr>
            <p:cNvPr id="15" name="Object 14"/>
            <p:cNvGraphicFramePr>
              <a:graphicFrameLocks noChangeAspect="1"/>
            </p:cNvGraphicFramePr>
            <p:nvPr>
              <p:extLst>
                <p:ext uri="{D42A27DB-BD31-4B8C-83A1-F6EECF244321}">
                  <p14:modId xmlns:p14="http://schemas.microsoft.com/office/powerpoint/2010/main" val="3291186339"/>
                </p:ext>
              </p:extLst>
            </p:nvPr>
          </p:nvGraphicFramePr>
          <p:xfrm>
            <a:off x="31238216" y="15951138"/>
            <a:ext cx="2866331" cy="550871"/>
          </p:xfrm>
          <a:graphic>
            <a:graphicData uri="http://schemas.openxmlformats.org/presentationml/2006/ole">
              <mc:AlternateContent xmlns:mc="http://schemas.openxmlformats.org/markup-compatibility/2006">
                <mc:Choice xmlns:v="urn:schemas-microsoft-com:vml" Requires="v">
                  <p:oleObj spid="_x0000_s10582" name="Equation" r:id="rId4" imgW="1612800" imgH="266400" progId="Equation.3">
                    <p:embed/>
                  </p:oleObj>
                </mc:Choice>
                <mc:Fallback>
                  <p:oleObj name="Equation" r:id="rId4" imgW="1612800" imgH="266400" progId="Equation.3">
                    <p:embed/>
                    <p:pic>
                      <p:nvPicPr>
                        <p:cNvPr id="0" name=""/>
                        <p:cNvPicPr/>
                        <p:nvPr/>
                      </p:nvPicPr>
                      <p:blipFill>
                        <a:blip r:embed="rId5"/>
                        <a:stretch>
                          <a:fillRect/>
                        </a:stretch>
                      </p:blipFill>
                      <p:spPr>
                        <a:xfrm>
                          <a:off x="31238216" y="15951138"/>
                          <a:ext cx="2866331" cy="550871"/>
                        </a:xfrm>
                        <a:prstGeom prst="rect">
                          <a:avLst/>
                        </a:prstGeom>
                      </p:spPr>
                    </p:pic>
                  </p:oleObj>
                </mc:Fallback>
              </mc:AlternateContent>
            </a:graphicData>
          </a:graphic>
        </p:graphicFrame>
      </p:grpSp>
      <p:grpSp>
        <p:nvGrpSpPr>
          <p:cNvPr id="19" name="Group 18"/>
          <p:cNvGrpSpPr/>
          <p:nvPr/>
        </p:nvGrpSpPr>
        <p:grpSpPr>
          <a:xfrm>
            <a:off x="7620000" y="2817282"/>
            <a:ext cx="1176786" cy="854584"/>
            <a:chOff x="38659229" y="11071533"/>
            <a:chExt cx="1176786" cy="1139445"/>
          </a:xfrm>
        </p:grpSpPr>
        <p:sp>
          <p:nvSpPr>
            <p:cNvPr id="17" name="TextBox 16"/>
            <p:cNvSpPr txBox="1"/>
            <p:nvPr/>
          </p:nvSpPr>
          <p:spPr>
            <a:xfrm>
              <a:off x="38659229" y="11071533"/>
              <a:ext cx="872355" cy="697626"/>
            </a:xfrm>
            <a:prstGeom prst="rect">
              <a:avLst/>
            </a:prstGeom>
            <a:noFill/>
          </p:spPr>
          <p:txBody>
            <a:bodyPr wrap="none" rtlCol="0">
              <a:spAutoFit/>
            </a:bodyPr>
            <a:lstStyle/>
            <a:p>
              <a:r>
                <a:rPr lang="en-US" sz="2800" b="1" dirty="0">
                  <a:solidFill>
                    <a:srgbClr val="FF0000"/>
                  </a:solidFill>
                  <a:latin typeface="Times New Roman" panose="02020603050405020304" pitchFamily="18" charset="0"/>
                  <a:cs typeface="Times New Roman" panose="02020603050405020304" pitchFamily="18" charset="0"/>
                </a:rPr>
                <a:t>6 </a:t>
              </a:r>
              <a:r>
                <a:rPr lang="en-US" sz="2800" b="1" dirty="0" err="1">
                  <a:solidFill>
                    <a:srgbClr val="FF0000"/>
                  </a:solidFill>
                  <a:latin typeface="Times New Roman" panose="02020603050405020304" pitchFamily="18" charset="0"/>
                  <a:cs typeface="Times New Roman" panose="02020603050405020304" pitchFamily="18" charset="0"/>
                </a:rPr>
                <a:t>zN</a:t>
              </a:r>
              <a:endParaRPr lang="en-US" sz="2800" b="1" dirty="0">
                <a:solidFill>
                  <a:srgbClr val="FF0000"/>
                </a:solidFill>
                <a:latin typeface="Times New Roman" panose="02020603050405020304" pitchFamily="18" charset="0"/>
                <a:cs typeface="Times New Roman" panose="02020603050405020304" pitchFamily="18" charset="0"/>
              </a:endParaRPr>
            </a:p>
          </p:txBody>
        </p:sp>
        <p:cxnSp>
          <p:nvCxnSpPr>
            <p:cNvPr id="18" name="Straight Arrow Connector 17"/>
            <p:cNvCxnSpPr/>
            <p:nvPr/>
          </p:nvCxnSpPr>
          <p:spPr bwMode="auto">
            <a:xfrm>
              <a:off x="39531584" y="11594753"/>
              <a:ext cx="304431" cy="616225"/>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grpSp>
      <p:sp>
        <p:nvSpPr>
          <p:cNvPr id="24" name="Rectangle 23"/>
          <p:cNvSpPr/>
          <p:nvPr/>
        </p:nvSpPr>
        <p:spPr>
          <a:xfrm>
            <a:off x="3317" y="4705883"/>
            <a:ext cx="4038855" cy="337913"/>
          </a:xfrm>
          <a:prstGeom prst="rect">
            <a:avLst/>
          </a:prstGeom>
        </p:spPr>
        <p:txBody>
          <a:bodyPr wrap="square">
            <a:spAutoFit/>
          </a:bodyPr>
          <a:lstStyle/>
          <a:p>
            <a:pPr defTabSz="5016500">
              <a:lnSpc>
                <a:spcPct val="114000"/>
              </a:lnSpc>
            </a:pPr>
            <a:r>
              <a:rPr lang="en-US" sz="1400" b="1" dirty="0">
                <a:solidFill>
                  <a:srgbClr val="FF0000"/>
                </a:solidFill>
                <a:cs typeface="Arial" panose="020B0604020202020204" pitchFamily="34" charset="0"/>
              </a:rPr>
              <a:t>G. </a:t>
            </a:r>
            <a:r>
              <a:rPr lang="en-US" sz="1400" b="1" dirty="0" err="1">
                <a:solidFill>
                  <a:srgbClr val="FF0000"/>
                </a:solidFill>
                <a:cs typeface="Arial" panose="020B0604020202020204" pitchFamily="34" charset="0"/>
              </a:rPr>
              <a:t>Ranjit</a:t>
            </a:r>
            <a:r>
              <a:rPr lang="en-US" sz="1400" b="1" dirty="0">
                <a:solidFill>
                  <a:srgbClr val="FF0000"/>
                </a:solidFill>
                <a:cs typeface="Arial" panose="020B0604020202020204" pitchFamily="34" charset="0"/>
              </a:rPr>
              <a:t>, et.al. , </a:t>
            </a:r>
            <a:r>
              <a:rPr lang="en-US" sz="1400" b="1" i="1" dirty="0">
                <a:solidFill>
                  <a:srgbClr val="FF0000"/>
                </a:solidFill>
                <a:cs typeface="Arial" panose="020B0604020202020204" pitchFamily="34" charset="0"/>
              </a:rPr>
              <a:t>Phys. Rev. A</a:t>
            </a:r>
            <a:r>
              <a:rPr lang="en-US" sz="1400" b="1" dirty="0">
                <a:solidFill>
                  <a:srgbClr val="FF0000"/>
                </a:solidFill>
                <a:cs typeface="Arial" panose="020B0604020202020204" pitchFamily="34" charset="0"/>
              </a:rPr>
              <a:t>, 93, 053801 (2016). </a:t>
            </a:r>
          </a:p>
        </p:txBody>
      </p:sp>
      <p:sp>
        <p:nvSpPr>
          <p:cNvPr id="3" name="Rectangle 2"/>
          <p:cNvSpPr/>
          <p:nvPr/>
        </p:nvSpPr>
        <p:spPr>
          <a:xfrm>
            <a:off x="4495804" y="1028700"/>
            <a:ext cx="1782613" cy="1314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4343405" y="1028700"/>
            <a:ext cx="152399"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1402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072" y="68120"/>
            <a:ext cx="8229600" cy="857250"/>
          </a:xfrm>
        </p:spPr>
        <p:txBody>
          <a:bodyPr/>
          <a:lstStyle/>
          <a:p>
            <a:r>
              <a:rPr lang="en-US" dirty="0" err="1"/>
              <a:t>Zeptonewton</a:t>
            </a:r>
            <a:r>
              <a:rPr lang="en-US" dirty="0"/>
              <a:t> force sensing</a:t>
            </a:r>
          </a:p>
        </p:txBody>
      </p:sp>
      <p:pic>
        <p:nvPicPr>
          <p:cNvPr id="11" name="Picture 25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2832" y="935763"/>
            <a:ext cx="5731173" cy="3464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 Box 1555"/>
          <p:cNvSpPr txBox="1">
            <a:spLocks noChangeArrowheads="1"/>
          </p:cNvSpPr>
          <p:nvPr/>
        </p:nvSpPr>
        <p:spPr bwMode="auto">
          <a:xfrm>
            <a:off x="4042173" y="4583384"/>
            <a:ext cx="2236245" cy="523220"/>
          </a:xfrm>
          <a:prstGeom prst="rect">
            <a:avLst/>
          </a:prstGeom>
          <a:noFill/>
          <a:ln w="9525">
            <a:noFill/>
            <a:miter lim="800000"/>
            <a:headEnd/>
            <a:tailEnd/>
          </a:ln>
        </p:spPr>
        <p:txBody>
          <a:bodyPr wrap="square">
            <a:spAutoFit/>
          </a:bodyPr>
          <a:lstStyle/>
          <a:p>
            <a:pPr defTabSz="5016500"/>
            <a:r>
              <a:rPr lang="en-US" sz="2800" b="1" dirty="0">
                <a:solidFill>
                  <a:srgbClr val="0000FF"/>
                </a:solidFill>
              </a:rPr>
              <a:t>Sensitivity</a:t>
            </a:r>
          </a:p>
        </p:txBody>
      </p:sp>
      <p:grpSp>
        <p:nvGrpSpPr>
          <p:cNvPr id="13" name="Group 12"/>
          <p:cNvGrpSpPr/>
          <p:nvPr/>
        </p:nvGrpSpPr>
        <p:grpSpPr>
          <a:xfrm>
            <a:off x="5802960" y="4489093"/>
            <a:ext cx="3212062" cy="486709"/>
            <a:chOff x="31044574" y="15876622"/>
            <a:chExt cx="3212062" cy="648945"/>
          </a:xfrm>
        </p:grpSpPr>
        <p:sp>
          <p:nvSpPr>
            <p:cNvPr id="14" name="Rectangle 13"/>
            <p:cNvSpPr/>
            <p:nvPr/>
          </p:nvSpPr>
          <p:spPr bwMode="auto">
            <a:xfrm>
              <a:off x="31044574" y="15876622"/>
              <a:ext cx="3212062" cy="64894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0165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a:ln>
                  <a:noFill/>
                </a:ln>
                <a:solidFill>
                  <a:schemeClr val="tx1"/>
                </a:solidFill>
                <a:effectLst/>
                <a:latin typeface="Arial" charset="0"/>
              </a:endParaRPr>
            </a:p>
          </p:txBody>
        </p:sp>
        <p:graphicFrame>
          <p:nvGraphicFramePr>
            <p:cNvPr id="15" name="Object 14"/>
            <p:cNvGraphicFramePr>
              <a:graphicFrameLocks noChangeAspect="1"/>
            </p:cNvGraphicFramePr>
            <p:nvPr>
              <p:extLst>
                <p:ext uri="{D42A27DB-BD31-4B8C-83A1-F6EECF244321}">
                  <p14:modId xmlns:p14="http://schemas.microsoft.com/office/powerpoint/2010/main" val="3970382832"/>
                </p:ext>
              </p:extLst>
            </p:nvPr>
          </p:nvGraphicFramePr>
          <p:xfrm>
            <a:off x="31238216" y="15951138"/>
            <a:ext cx="2866331" cy="550871"/>
          </p:xfrm>
          <a:graphic>
            <a:graphicData uri="http://schemas.openxmlformats.org/presentationml/2006/ole">
              <mc:AlternateContent xmlns:mc="http://schemas.openxmlformats.org/markup-compatibility/2006">
                <mc:Choice xmlns:v="urn:schemas-microsoft-com:vml" Requires="v">
                  <p:oleObj spid="_x0000_s11606" name="Equation" r:id="rId4" imgW="1612800" imgH="266400" progId="Equation.3">
                    <p:embed/>
                  </p:oleObj>
                </mc:Choice>
                <mc:Fallback>
                  <p:oleObj name="Equation" r:id="rId4" imgW="1612800" imgH="266400" progId="Equation.3">
                    <p:embed/>
                    <p:pic>
                      <p:nvPicPr>
                        <p:cNvPr id="0" name=""/>
                        <p:cNvPicPr/>
                        <p:nvPr/>
                      </p:nvPicPr>
                      <p:blipFill>
                        <a:blip r:embed="rId5"/>
                        <a:stretch>
                          <a:fillRect/>
                        </a:stretch>
                      </p:blipFill>
                      <p:spPr>
                        <a:xfrm>
                          <a:off x="31238216" y="15951138"/>
                          <a:ext cx="2866331" cy="550871"/>
                        </a:xfrm>
                        <a:prstGeom prst="rect">
                          <a:avLst/>
                        </a:prstGeom>
                      </p:spPr>
                    </p:pic>
                  </p:oleObj>
                </mc:Fallback>
              </mc:AlternateContent>
            </a:graphicData>
          </a:graphic>
        </p:graphicFrame>
      </p:grpSp>
      <p:grpSp>
        <p:nvGrpSpPr>
          <p:cNvPr id="19" name="Group 18"/>
          <p:cNvGrpSpPr/>
          <p:nvPr/>
        </p:nvGrpSpPr>
        <p:grpSpPr>
          <a:xfrm>
            <a:off x="7620000" y="2817282"/>
            <a:ext cx="1176786" cy="854584"/>
            <a:chOff x="38659229" y="11071533"/>
            <a:chExt cx="1176786" cy="1139445"/>
          </a:xfrm>
        </p:grpSpPr>
        <p:sp>
          <p:nvSpPr>
            <p:cNvPr id="17" name="TextBox 16"/>
            <p:cNvSpPr txBox="1"/>
            <p:nvPr/>
          </p:nvSpPr>
          <p:spPr>
            <a:xfrm>
              <a:off x="38659229" y="11071533"/>
              <a:ext cx="872355" cy="697626"/>
            </a:xfrm>
            <a:prstGeom prst="rect">
              <a:avLst/>
            </a:prstGeom>
            <a:noFill/>
          </p:spPr>
          <p:txBody>
            <a:bodyPr wrap="none" rtlCol="0">
              <a:spAutoFit/>
            </a:bodyPr>
            <a:lstStyle/>
            <a:p>
              <a:r>
                <a:rPr lang="en-US" sz="2800" b="1" dirty="0">
                  <a:solidFill>
                    <a:srgbClr val="FF0000"/>
                  </a:solidFill>
                  <a:latin typeface="Times New Roman" panose="02020603050405020304" pitchFamily="18" charset="0"/>
                  <a:cs typeface="Times New Roman" panose="02020603050405020304" pitchFamily="18" charset="0"/>
                </a:rPr>
                <a:t>6 </a:t>
              </a:r>
              <a:r>
                <a:rPr lang="en-US" sz="2800" b="1" dirty="0" err="1">
                  <a:solidFill>
                    <a:srgbClr val="FF0000"/>
                  </a:solidFill>
                  <a:latin typeface="Times New Roman" panose="02020603050405020304" pitchFamily="18" charset="0"/>
                  <a:cs typeface="Times New Roman" panose="02020603050405020304" pitchFamily="18" charset="0"/>
                </a:rPr>
                <a:t>zN</a:t>
              </a:r>
              <a:endParaRPr lang="en-US" sz="2800" b="1" dirty="0">
                <a:solidFill>
                  <a:srgbClr val="FF0000"/>
                </a:solidFill>
                <a:latin typeface="Times New Roman" panose="02020603050405020304" pitchFamily="18" charset="0"/>
                <a:cs typeface="Times New Roman" panose="02020603050405020304" pitchFamily="18" charset="0"/>
              </a:endParaRPr>
            </a:p>
          </p:txBody>
        </p:sp>
        <p:cxnSp>
          <p:nvCxnSpPr>
            <p:cNvPr id="18" name="Straight Arrow Connector 17"/>
            <p:cNvCxnSpPr/>
            <p:nvPr/>
          </p:nvCxnSpPr>
          <p:spPr bwMode="auto">
            <a:xfrm>
              <a:off x="39531584" y="11594753"/>
              <a:ext cx="304431" cy="616225"/>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grpSp>
      <p:grpSp>
        <p:nvGrpSpPr>
          <p:cNvPr id="3" name="Group 2"/>
          <p:cNvGrpSpPr/>
          <p:nvPr/>
        </p:nvGrpSpPr>
        <p:grpSpPr>
          <a:xfrm>
            <a:off x="18836" y="800100"/>
            <a:ext cx="3561734" cy="3834788"/>
            <a:chOff x="18836" y="1066800"/>
            <a:chExt cx="3561734" cy="5113051"/>
          </a:xfrm>
        </p:grpSpPr>
        <p:grpSp>
          <p:nvGrpSpPr>
            <p:cNvPr id="4" name="Group 3"/>
            <p:cNvGrpSpPr/>
            <p:nvPr/>
          </p:nvGrpSpPr>
          <p:grpSpPr>
            <a:xfrm>
              <a:off x="18836" y="3629060"/>
              <a:ext cx="3561734" cy="2550791"/>
              <a:chOff x="456835" y="2667000"/>
              <a:chExt cx="3561734" cy="2550791"/>
            </a:xfrm>
          </p:grpSpPr>
          <p:pic>
            <p:nvPicPr>
              <p:cNvPr id="5" name="Picture 4"/>
              <p:cNvPicPr>
                <a:picLocks noChangeAspect="1"/>
              </p:cNvPicPr>
              <p:nvPr/>
            </p:nvPicPr>
            <p:blipFill>
              <a:blip r:embed="rId6"/>
              <a:stretch>
                <a:fillRect/>
              </a:stretch>
            </p:blipFill>
            <p:spPr>
              <a:xfrm>
                <a:off x="456835" y="2667000"/>
                <a:ext cx="3352800" cy="1886442"/>
              </a:xfrm>
              <a:prstGeom prst="rect">
                <a:avLst/>
              </a:prstGeom>
            </p:spPr>
          </p:pic>
          <p:sp>
            <p:nvSpPr>
              <p:cNvPr id="6" name="TextBox 5"/>
              <p:cNvSpPr txBox="1"/>
              <p:nvPr/>
            </p:nvSpPr>
            <p:spPr>
              <a:xfrm>
                <a:off x="1343947" y="4684311"/>
                <a:ext cx="2674622" cy="533480"/>
              </a:xfrm>
              <a:prstGeom prst="rect">
                <a:avLst/>
              </a:prstGeom>
              <a:noFill/>
            </p:spPr>
            <p:txBody>
              <a:bodyPr wrap="square" rtlCol="0">
                <a:spAutoFit/>
              </a:bodyPr>
              <a:lstStyle/>
              <a:p>
                <a:r>
                  <a:rPr lang="en-US" sz="2000" dirty="0"/>
                  <a:t>Calibration electrodes</a:t>
                </a:r>
              </a:p>
            </p:txBody>
          </p:sp>
          <p:cxnSp>
            <p:nvCxnSpPr>
              <p:cNvPr id="7" name="Straight Arrow Connector 6"/>
              <p:cNvCxnSpPr/>
              <p:nvPr/>
            </p:nvCxnSpPr>
            <p:spPr>
              <a:xfrm flipH="1" flipV="1">
                <a:off x="1848563" y="3352800"/>
                <a:ext cx="513272" cy="1339334"/>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1876599" y="3810000"/>
                <a:ext cx="513272" cy="958334"/>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7835" y="4525549"/>
                <a:ext cx="463986" cy="608391"/>
              </a:xfrm>
              <a:prstGeom prst="rect">
                <a:avLst/>
              </a:prstGeom>
            </p:spPr>
          </p:pic>
          <p:cxnSp>
            <p:nvCxnSpPr>
              <p:cNvPr id="10" name="Straight Connector 9"/>
              <p:cNvCxnSpPr>
                <a:stCxn id="9" idx="0"/>
              </p:cNvCxnSpPr>
              <p:nvPr/>
            </p:nvCxnSpPr>
            <p:spPr>
              <a:xfrm flipV="1">
                <a:off x="1069828" y="3958914"/>
                <a:ext cx="0" cy="5666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Text Box 1555"/>
            <p:cNvSpPr txBox="1">
              <a:spLocks noChangeArrowheads="1"/>
            </p:cNvSpPr>
            <p:nvPr/>
          </p:nvSpPr>
          <p:spPr bwMode="auto">
            <a:xfrm>
              <a:off x="152400" y="1066800"/>
              <a:ext cx="2236245" cy="1272143"/>
            </a:xfrm>
            <a:prstGeom prst="rect">
              <a:avLst/>
            </a:prstGeom>
            <a:noFill/>
            <a:ln w="9525">
              <a:noFill/>
              <a:miter lim="800000"/>
              <a:headEnd/>
              <a:tailEnd/>
            </a:ln>
          </p:spPr>
          <p:txBody>
            <a:bodyPr wrap="square">
              <a:spAutoFit/>
            </a:bodyPr>
            <a:lstStyle/>
            <a:p>
              <a:pPr defTabSz="5016500"/>
              <a:r>
                <a:rPr lang="en-US" sz="2800" b="1" dirty="0">
                  <a:solidFill>
                    <a:srgbClr val="0000FF"/>
                  </a:solidFill>
                </a:rPr>
                <a:t>Electrostatic</a:t>
              </a:r>
            </a:p>
            <a:p>
              <a:pPr defTabSz="5016500"/>
              <a:r>
                <a:rPr lang="en-US" sz="2800" b="1" dirty="0">
                  <a:solidFill>
                    <a:srgbClr val="0000FF"/>
                  </a:solidFill>
                </a:rPr>
                <a:t>Calibration</a:t>
              </a:r>
            </a:p>
          </p:txBody>
        </p:sp>
        <p:sp>
          <p:nvSpPr>
            <p:cNvPr id="21" name="TextBox 20"/>
            <p:cNvSpPr txBox="1"/>
            <p:nvPr/>
          </p:nvSpPr>
          <p:spPr>
            <a:xfrm>
              <a:off x="152400" y="2668825"/>
              <a:ext cx="3157531" cy="861775"/>
            </a:xfrm>
            <a:prstGeom prst="rect">
              <a:avLst/>
            </a:prstGeom>
            <a:noFill/>
          </p:spPr>
          <p:txBody>
            <a:bodyPr wrap="none" rtlCol="0">
              <a:spAutoFit/>
            </a:bodyPr>
            <a:lstStyle/>
            <a:p>
              <a:r>
                <a:rPr lang="en-US" dirty="0"/>
                <a:t>Neutral beads stay neutral</a:t>
              </a:r>
            </a:p>
            <a:p>
              <a:r>
                <a:rPr lang="en-US" dirty="0"/>
                <a:t>Charge stays constant over days</a:t>
              </a:r>
            </a:p>
          </p:txBody>
        </p:sp>
        <p:sp>
          <p:nvSpPr>
            <p:cNvPr id="22" name="TextBox 21"/>
            <p:cNvSpPr txBox="1"/>
            <p:nvPr/>
          </p:nvSpPr>
          <p:spPr>
            <a:xfrm>
              <a:off x="217893" y="2225357"/>
              <a:ext cx="2525307" cy="492443"/>
            </a:xfrm>
            <a:prstGeom prst="rect">
              <a:avLst/>
            </a:prstGeom>
            <a:noFill/>
          </p:spPr>
          <p:txBody>
            <a:bodyPr wrap="none" rtlCol="0">
              <a:spAutoFit/>
            </a:bodyPr>
            <a:lstStyle/>
            <a:p>
              <a:r>
                <a:rPr lang="en-US" dirty="0"/>
                <a:t>90% of beads are neutral</a:t>
              </a:r>
            </a:p>
          </p:txBody>
        </p:sp>
      </p:grpSp>
      <p:sp>
        <p:nvSpPr>
          <p:cNvPr id="24" name="Rectangle 23"/>
          <p:cNvSpPr/>
          <p:nvPr/>
        </p:nvSpPr>
        <p:spPr>
          <a:xfrm>
            <a:off x="3318" y="4705883"/>
            <a:ext cx="4187682" cy="337913"/>
          </a:xfrm>
          <a:prstGeom prst="rect">
            <a:avLst/>
          </a:prstGeom>
        </p:spPr>
        <p:txBody>
          <a:bodyPr wrap="square">
            <a:spAutoFit/>
          </a:bodyPr>
          <a:lstStyle/>
          <a:p>
            <a:pPr defTabSz="5016500">
              <a:lnSpc>
                <a:spcPct val="114000"/>
              </a:lnSpc>
            </a:pPr>
            <a:r>
              <a:rPr lang="en-US" sz="1400" b="1" dirty="0">
                <a:solidFill>
                  <a:srgbClr val="FF0000"/>
                </a:solidFill>
                <a:cs typeface="Arial" panose="020B0604020202020204" pitchFamily="34" charset="0"/>
              </a:rPr>
              <a:t>G. </a:t>
            </a:r>
            <a:r>
              <a:rPr lang="en-US" sz="1400" b="1" dirty="0" err="1">
                <a:solidFill>
                  <a:srgbClr val="FF0000"/>
                </a:solidFill>
                <a:cs typeface="Arial" panose="020B0604020202020204" pitchFamily="34" charset="0"/>
              </a:rPr>
              <a:t>Ranjit</a:t>
            </a:r>
            <a:r>
              <a:rPr lang="en-US" sz="1400" b="1" dirty="0">
                <a:solidFill>
                  <a:srgbClr val="FF0000"/>
                </a:solidFill>
                <a:cs typeface="Arial" panose="020B0604020202020204" pitchFamily="34" charset="0"/>
              </a:rPr>
              <a:t>, et.al. , </a:t>
            </a:r>
            <a:r>
              <a:rPr lang="en-US" sz="1400" b="1" i="1" dirty="0">
                <a:solidFill>
                  <a:srgbClr val="FF0000"/>
                </a:solidFill>
                <a:cs typeface="Arial" panose="020B0604020202020204" pitchFamily="34" charset="0"/>
              </a:rPr>
              <a:t>Phys. Rev. A</a:t>
            </a:r>
            <a:r>
              <a:rPr lang="en-US" sz="1400" b="1" dirty="0">
                <a:solidFill>
                  <a:srgbClr val="FF0000"/>
                </a:solidFill>
                <a:cs typeface="Arial" panose="020B0604020202020204" pitchFamily="34" charset="0"/>
              </a:rPr>
              <a:t>, 93, 053801 (2016). </a:t>
            </a:r>
          </a:p>
        </p:txBody>
      </p:sp>
    </p:spTree>
    <p:extLst>
      <p:ext uri="{BB962C8B-B14F-4D97-AF65-F5344CB8AC3E}">
        <p14:creationId xmlns:p14="http://schemas.microsoft.com/office/powerpoint/2010/main" val="3303851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072" y="68120"/>
            <a:ext cx="8229600" cy="857250"/>
          </a:xfrm>
        </p:spPr>
        <p:txBody>
          <a:bodyPr/>
          <a:lstStyle/>
          <a:p>
            <a:r>
              <a:rPr lang="en-US" dirty="0" err="1"/>
              <a:t>Zeptonewton</a:t>
            </a:r>
            <a:r>
              <a:rPr lang="en-US" dirty="0"/>
              <a:t> force sensing</a:t>
            </a:r>
          </a:p>
        </p:txBody>
      </p:sp>
      <p:pic>
        <p:nvPicPr>
          <p:cNvPr id="11" name="Picture 25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2832" y="935763"/>
            <a:ext cx="5731173" cy="3464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 Box 1555"/>
          <p:cNvSpPr txBox="1">
            <a:spLocks noChangeArrowheads="1"/>
          </p:cNvSpPr>
          <p:nvPr/>
        </p:nvSpPr>
        <p:spPr bwMode="auto">
          <a:xfrm>
            <a:off x="4042173" y="4583384"/>
            <a:ext cx="2236245" cy="523220"/>
          </a:xfrm>
          <a:prstGeom prst="rect">
            <a:avLst/>
          </a:prstGeom>
          <a:noFill/>
          <a:ln w="9525">
            <a:noFill/>
            <a:miter lim="800000"/>
            <a:headEnd/>
            <a:tailEnd/>
          </a:ln>
        </p:spPr>
        <p:txBody>
          <a:bodyPr wrap="square">
            <a:spAutoFit/>
          </a:bodyPr>
          <a:lstStyle/>
          <a:p>
            <a:pPr defTabSz="5016500"/>
            <a:r>
              <a:rPr lang="en-US" sz="2800" b="1" dirty="0">
                <a:solidFill>
                  <a:srgbClr val="0000FF"/>
                </a:solidFill>
              </a:rPr>
              <a:t>Sensitivity</a:t>
            </a:r>
          </a:p>
        </p:txBody>
      </p:sp>
      <p:grpSp>
        <p:nvGrpSpPr>
          <p:cNvPr id="13" name="Group 12"/>
          <p:cNvGrpSpPr/>
          <p:nvPr/>
        </p:nvGrpSpPr>
        <p:grpSpPr>
          <a:xfrm>
            <a:off x="5802960" y="4489093"/>
            <a:ext cx="3212062" cy="486709"/>
            <a:chOff x="31044574" y="15876622"/>
            <a:chExt cx="3212062" cy="648945"/>
          </a:xfrm>
        </p:grpSpPr>
        <p:sp>
          <p:nvSpPr>
            <p:cNvPr id="14" name="Rectangle 13"/>
            <p:cNvSpPr/>
            <p:nvPr/>
          </p:nvSpPr>
          <p:spPr bwMode="auto">
            <a:xfrm>
              <a:off x="31044574" y="15876622"/>
              <a:ext cx="3212062" cy="64894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50165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a:ln>
                  <a:noFill/>
                </a:ln>
                <a:solidFill>
                  <a:schemeClr val="tx1"/>
                </a:solidFill>
                <a:effectLst/>
                <a:latin typeface="Arial" charset="0"/>
              </a:endParaRPr>
            </a:p>
          </p:txBody>
        </p:sp>
        <p:graphicFrame>
          <p:nvGraphicFramePr>
            <p:cNvPr id="15" name="Object 14"/>
            <p:cNvGraphicFramePr>
              <a:graphicFrameLocks noChangeAspect="1"/>
            </p:cNvGraphicFramePr>
            <p:nvPr>
              <p:extLst>
                <p:ext uri="{D42A27DB-BD31-4B8C-83A1-F6EECF244321}">
                  <p14:modId xmlns:p14="http://schemas.microsoft.com/office/powerpoint/2010/main" val="2454879578"/>
                </p:ext>
              </p:extLst>
            </p:nvPr>
          </p:nvGraphicFramePr>
          <p:xfrm>
            <a:off x="31238216" y="15951138"/>
            <a:ext cx="2866331" cy="550871"/>
          </p:xfrm>
          <a:graphic>
            <a:graphicData uri="http://schemas.openxmlformats.org/presentationml/2006/ole">
              <mc:AlternateContent xmlns:mc="http://schemas.openxmlformats.org/markup-compatibility/2006">
                <mc:Choice xmlns:v="urn:schemas-microsoft-com:vml" Requires="v">
                  <p:oleObj spid="_x0000_s12630" name="Equation" r:id="rId4" imgW="1612800" imgH="266400" progId="Equation.3">
                    <p:embed/>
                  </p:oleObj>
                </mc:Choice>
                <mc:Fallback>
                  <p:oleObj name="Equation" r:id="rId4" imgW="1612800" imgH="266400" progId="Equation.3">
                    <p:embed/>
                    <p:pic>
                      <p:nvPicPr>
                        <p:cNvPr id="0" name=""/>
                        <p:cNvPicPr/>
                        <p:nvPr/>
                      </p:nvPicPr>
                      <p:blipFill>
                        <a:blip r:embed="rId5"/>
                        <a:stretch>
                          <a:fillRect/>
                        </a:stretch>
                      </p:blipFill>
                      <p:spPr>
                        <a:xfrm>
                          <a:off x="31238216" y="15951138"/>
                          <a:ext cx="2866331" cy="550871"/>
                        </a:xfrm>
                        <a:prstGeom prst="rect">
                          <a:avLst/>
                        </a:prstGeom>
                      </p:spPr>
                    </p:pic>
                  </p:oleObj>
                </mc:Fallback>
              </mc:AlternateContent>
            </a:graphicData>
          </a:graphic>
        </p:graphicFrame>
      </p:grpSp>
      <p:grpSp>
        <p:nvGrpSpPr>
          <p:cNvPr id="19" name="Group 18"/>
          <p:cNvGrpSpPr/>
          <p:nvPr/>
        </p:nvGrpSpPr>
        <p:grpSpPr>
          <a:xfrm>
            <a:off x="7620000" y="2817282"/>
            <a:ext cx="1176786" cy="854584"/>
            <a:chOff x="38659229" y="11071533"/>
            <a:chExt cx="1176786" cy="1139445"/>
          </a:xfrm>
        </p:grpSpPr>
        <p:sp>
          <p:nvSpPr>
            <p:cNvPr id="17" name="TextBox 16"/>
            <p:cNvSpPr txBox="1"/>
            <p:nvPr/>
          </p:nvSpPr>
          <p:spPr>
            <a:xfrm>
              <a:off x="38659229" y="11071533"/>
              <a:ext cx="872355" cy="697626"/>
            </a:xfrm>
            <a:prstGeom prst="rect">
              <a:avLst/>
            </a:prstGeom>
            <a:noFill/>
          </p:spPr>
          <p:txBody>
            <a:bodyPr wrap="none" rtlCol="0">
              <a:spAutoFit/>
            </a:bodyPr>
            <a:lstStyle/>
            <a:p>
              <a:r>
                <a:rPr lang="en-US" sz="2800" b="1" dirty="0">
                  <a:solidFill>
                    <a:srgbClr val="FF0000"/>
                  </a:solidFill>
                  <a:latin typeface="Times New Roman" panose="02020603050405020304" pitchFamily="18" charset="0"/>
                  <a:cs typeface="Times New Roman" panose="02020603050405020304" pitchFamily="18" charset="0"/>
                </a:rPr>
                <a:t>6 </a:t>
              </a:r>
              <a:r>
                <a:rPr lang="en-US" sz="2800" b="1" dirty="0" err="1">
                  <a:solidFill>
                    <a:srgbClr val="FF0000"/>
                  </a:solidFill>
                  <a:latin typeface="Times New Roman" panose="02020603050405020304" pitchFamily="18" charset="0"/>
                  <a:cs typeface="Times New Roman" panose="02020603050405020304" pitchFamily="18" charset="0"/>
                </a:rPr>
                <a:t>zN</a:t>
              </a:r>
              <a:endParaRPr lang="en-US" sz="2800" b="1" dirty="0">
                <a:solidFill>
                  <a:srgbClr val="FF0000"/>
                </a:solidFill>
                <a:latin typeface="Times New Roman" panose="02020603050405020304" pitchFamily="18" charset="0"/>
                <a:cs typeface="Times New Roman" panose="02020603050405020304" pitchFamily="18" charset="0"/>
              </a:endParaRPr>
            </a:p>
          </p:txBody>
        </p:sp>
        <p:cxnSp>
          <p:nvCxnSpPr>
            <p:cNvPr id="18" name="Straight Arrow Connector 17"/>
            <p:cNvCxnSpPr/>
            <p:nvPr/>
          </p:nvCxnSpPr>
          <p:spPr bwMode="auto">
            <a:xfrm>
              <a:off x="39531584" y="11594753"/>
              <a:ext cx="304431" cy="616225"/>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grpSp>
      <p:sp>
        <p:nvSpPr>
          <p:cNvPr id="20" name="Text Box 1555"/>
          <p:cNvSpPr txBox="1">
            <a:spLocks noChangeArrowheads="1"/>
          </p:cNvSpPr>
          <p:nvPr/>
        </p:nvSpPr>
        <p:spPr bwMode="auto">
          <a:xfrm>
            <a:off x="152405" y="800103"/>
            <a:ext cx="2236245" cy="954107"/>
          </a:xfrm>
          <a:prstGeom prst="rect">
            <a:avLst/>
          </a:prstGeom>
          <a:noFill/>
          <a:ln w="9525">
            <a:noFill/>
            <a:miter lim="800000"/>
            <a:headEnd/>
            <a:tailEnd/>
          </a:ln>
        </p:spPr>
        <p:txBody>
          <a:bodyPr wrap="square">
            <a:spAutoFit/>
          </a:bodyPr>
          <a:lstStyle/>
          <a:p>
            <a:pPr defTabSz="5016500"/>
            <a:r>
              <a:rPr lang="en-US" sz="2800" b="1" dirty="0">
                <a:solidFill>
                  <a:srgbClr val="0000FF"/>
                </a:solidFill>
              </a:rPr>
              <a:t>Optical lattice</a:t>
            </a:r>
          </a:p>
          <a:p>
            <a:pPr defTabSz="5016500"/>
            <a:r>
              <a:rPr lang="en-US" sz="2800" b="1" dirty="0">
                <a:solidFill>
                  <a:srgbClr val="0000FF"/>
                </a:solidFill>
              </a:rPr>
              <a:t>calibration</a:t>
            </a:r>
          </a:p>
        </p:txBody>
      </p:sp>
      <p:pic>
        <p:nvPicPr>
          <p:cNvPr id="23" name="Picture 2614"/>
          <p:cNvPicPr>
            <a:picLocks noGrp="1" noChangeAspect="1" noChangeArrowheads="1"/>
          </p:cNvPicPr>
          <p:nvPr>
            <p:ph idx="1"/>
          </p:nvPr>
        </p:nvPicPr>
        <p:blipFill rotWithShape="1">
          <a:blip r:embed="rId6">
            <a:extLst>
              <a:ext uri="{28A0092B-C50C-407E-A947-70E740481C1C}">
                <a14:useLocalDpi xmlns:a14="http://schemas.microsoft.com/office/drawing/2010/main" val="0"/>
              </a:ext>
            </a:extLst>
          </a:blip>
          <a:srcRect l="53394" t="765" r="1570" b="68261"/>
          <a:stretch/>
        </p:blipFill>
        <p:spPr bwMode="auto">
          <a:xfrm>
            <a:off x="505825" y="1784952"/>
            <a:ext cx="2161175" cy="1701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57200" y="3633400"/>
            <a:ext cx="2559868" cy="369332"/>
          </a:xfrm>
          <a:prstGeom prst="rect">
            <a:avLst/>
          </a:prstGeom>
          <a:solidFill>
            <a:srgbClr val="92D050"/>
          </a:solidFill>
        </p:spPr>
        <p:txBody>
          <a:bodyPr wrap="none" rtlCol="0">
            <a:spAutoFit/>
          </a:bodyPr>
          <a:lstStyle/>
          <a:p>
            <a:r>
              <a:rPr lang="en-US" dirty="0"/>
              <a:t>Useful for neutral objects</a:t>
            </a:r>
          </a:p>
        </p:txBody>
      </p:sp>
      <p:sp>
        <p:nvSpPr>
          <p:cNvPr id="16" name="TextBox 15"/>
          <p:cNvSpPr txBox="1"/>
          <p:nvPr/>
        </p:nvSpPr>
        <p:spPr>
          <a:xfrm>
            <a:off x="393595" y="4004345"/>
            <a:ext cx="2469843" cy="646331"/>
          </a:xfrm>
          <a:prstGeom prst="rect">
            <a:avLst/>
          </a:prstGeom>
          <a:noFill/>
        </p:spPr>
        <p:txBody>
          <a:bodyPr wrap="none" rtlCol="0">
            <a:spAutoFit/>
          </a:bodyPr>
          <a:lstStyle/>
          <a:p>
            <a:r>
              <a:rPr lang="en-US" dirty="0"/>
              <a:t>Method consistent with </a:t>
            </a:r>
          </a:p>
          <a:p>
            <a:r>
              <a:rPr lang="en-US" dirty="0"/>
              <a:t>electric field approach</a:t>
            </a:r>
          </a:p>
        </p:txBody>
      </p:sp>
      <p:sp>
        <p:nvSpPr>
          <p:cNvPr id="22" name="Rectangle 21"/>
          <p:cNvSpPr/>
          <p:nvPr/>
        </p:nvSpPr>
        <p:spPr>
          <a:xfrm>
            <a:off x="3318" y="4705883"/>
            <a:ext cx="4038855" cy="337913"/>
          </a:xfrm>
          <a:prstGeom prst="rect">
            <a:avLst/>
          </a:prstGeom>
        </p:spPr>
        <p:txBody>
          <a:bodyPr wrap="square">
            <a:spAutoFit/>
          </a:bodyPr>
          <a:lstStyle/>
          <a:p>
            <a:pPr defTabSz="5016500">
              <a:lnSpc>
                <a:spcPct val="114000"/>
              </a:lnSpc>
            </a:pPr>
            <a:r>
              <a:rPr lang="en-US" sz="1400" b="1" dirty="0">
                <a:solidFill>
                  <a:srgbClr val="FF0000"/>
                </a:solidFill>
                <a:cs typeface="Arial" panose="020B0604020202020204" pitchFamily="34" charset="0"/>
              </a:rPr>
              <a:t>G. </a:t>
            </a:r>
            <a:r>
              <a:rPr lang="en-US" sz="1400" b="1" dirty="0" err="1">
                <a:solidFill>
                  <a:srgbClr val="FF0000"/>
                </a:solidFill>
                <a:cs typeface="Arial" panose="020B0604020202020204" pitchFamily="34" charset="0"/>
              </a:rPr>
              <a:t>Ranjit</a:t>
            </a:r>
            <a:r>
              <a:rPr lang="en-US" sz="1400" b="1" dirty="0">
                <a:solidFill>
                  <a:srgbClr val="FF0000"/>
                </a:solidFill>
                <a:cs typeface="Arial" panose="020B0604020202020204" pitchFamily="34" charset="0"/>
              </a:rPr>
              <a:t>, et.al. , </a:t>
            </a:r>
            <a:r>
              <a:rPr lang="en-US" sz="1400" b="1" i="1" dirty="0">
                <a:solidFill>
                  <a:srgbClr val="FF0000"/>
                </a:solidFill>
                <a:cs typeface="Arial" panose="020B0604020202020204" pitchFamily="34" charset="0"/>
              </a:rPr>
              <a:t>Phys. Rev. A</a:t>
            </a:r>
            <a:r>
              <a:rPr lang="en-US" sz="1400" b="1" dirty="0">
                <a:solidFill>
                  <a:srgbClr val="FF0000"/>
                </a:solidFill>
                <a:cs typeface="Arial" panose="020B0604020202020204" pitchFamily="34" charset="0"/>
              </a:rPr>
              <a:t>, 93, 053801 (2016). </a:t>
            </a:r>
          </a:p>
        </p:txBody>
      </p:sp>
    </p:spTree>
    <p:extLst>
      <p:ext uri="{BB962C8B-B14F-4D97-AF65-F5344CB8AC3E}">
        <p14:creationId xmlns:p14="http://schemas.microsoft.com/office/powerpoint/2010/main" val="3401744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Cavity Trapping and cooling</a:t>
            </a:r>
          </a:p>
        </p:txBody>
      </p:sp>
      <p:pic>
        <p:nvPicPr>
          <p:cNvPr id="5" name="Picture 4"/>
          <p:cNvPicPr>
            <a:picLocks noChangeAspect="1" noChangeArrowheads="1"/>
          </p:cNvPicPr>
          <p:nvPr/>
        </p:nvPicPr>
        <p:blipFill rotWithShape="1">
          <a:blip r:embed="rId2" cstate="print"/>
          <a:srcRect l="2578" r="1585" b="45663"/>
          <a:stretch/>
        </p:blipFill>
        <p:spPr bwMode="auto">
          <a:xfrm>
            <a:off x="4876801" y="1428750"/>
            <a:ext cx="2839320" cy="1427637"/>
          </a:xfrm>
          <a:prstGeom prst="rect">
            <a:avLst/>
          </a:prstGeom>
          <a:noFill/>
          <a:ln w="9525">
            <a:noFill/>
            <a:miter lim="800000"/>
            <a:headEnd/>
            <a:tailEnd/>
          </a:ln>
        </p:spPr>
      </p:pic>
      <p:sp>
        <p:nvSpPr>
          <p:cNvPr id="7" name="TextBox 6"/>
          <p:cNvSpPr txBox="1"/>
          <p:nvPr/>
        </p:nvSpPr>
        <p:spPr>
          <a:xfrm>
            <a:off x="1084181" y="2876550"/>
            <a:ext cx="5710346" cy="369332"/>
          </a:xfrm>
          <a:prstGeom prst="rect">
            <a:avLst/>
          </a:prstGeom>
          <a:noFill/>
        </p:spPr>
        <p:txBody>
          <a:bodyPr wrap="none" rtlCol="0">
            <a:spAutoFit/>
          </a:bodyPr>
          <a:lstStyle/>
          <a:p>
            <a:r>
              <a:rPr lang="en-US" dirty="0"/>
              <a:t>1596nm beam to trap a bead at its antinode </a:t>
            </a:r>
            <a:r>
              <a:rPr lang="en-US" dirty="0">
                <a:sym typeface="Wingdings" panose="05000000000000000000" pitchFamily="2" charset="2"/>
              </a:rPr>
              <a:t> localization</a:t>
            </a:r>
            <a:endParaRPr lang="en-US" dirty="0"/>
          </a:p>
        </p:txBody>
      </p:sp>
      <p:sp>
        <p:nvSpPr>
          <p:cNvPr id="8" name="Rectangle 7"/>
          <p:cNvSpPr/>
          <p:nvPr/>
        </p:nvSpPr>
        <p:spPr>
          <a:xfrm>
            <a:off x="1084136" y="3143250"/>
            <a:ext cx="6231065" cy="369332"/>
          </a:xfrm>
          <a:prstGeom prst="rect">
            <a:avLst/>
          </a:prstGeom>
        </p:spPr>
        <p:txBody>
          <a:bodyPr wrap="none">
            <a:spAutoFit/>
          </a:bodyPr>
          <a:lstStyle/>
          <a:p>
            <a:r>
              <a:rPr lang="en-US" dirty="0"/>
              <a:t>1064nm beam to cavity cool the CM of bead </a:t>
            </a:r>
            <a:r>
              <a:rPr lang="en-US" dirty="0">
                <a:sym typeface="Wingdings" panose="05000000000000000000" pitchFamily="2" charset="2"/>
              </a:rPr>
              <a:t> position readout</a:t>
            </a:r>
            <a:endParaRPr lang="en-US" dirty="0"/>
          </a:p>
        </p:txBody>
      </p:sp>
      <p:sp>
        <p:nvSpPr>
          <p:cNvPr id="12" name="TextBox 11"/>
          <p:cNvSpPr txBox="1"/>
          <p:nvPr/>
        </p:nvSpPr>
        <p:spPr>
          <a:xfrm>
            <a:off x="6400800" y="3594728"/>
            <a:ext cx="1417376" cy="369332"/>
          </a:xfrm>
          <a:prstGeom prst="rect">
            <a:avLst/>
          </a:prstGeom>
          <a:noFill/>
          <a:ln>
            <a:noFill/>
          </a:ln>
        </p:spPr>
        <p:txBody>
          <a:bodyPr wrap="none" rtlCol="0">
            <a:spAutoFit/>
          </a:bodyPr>
          <a:lstStyle/>
          <a:p>
            <a:r>
              <a:rPr lang="en-US" dirty="0">
                <a:solidFill>
                  <a:schemeClr val="bg1"/>
                </a:solidFill>
              </a:rPr>
              <a:t>300 nm bead</a:t>
            </a:r>
          </a:p>
        </p:txBody>
      </p:sp>
      <p:pic>
        <p:nvPicPr>
          <p:cNvPr id="1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666" y="1028700"/>
            <a:ext cx="3382857" cy="1902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3420249"/>
            <a:ext cx="3970020" cy="1729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a:extLst>
              <a:ext uri="{FF2B5EF4-FFF2-40B4-BE49-F238E27FC236}">
                <a16:creationId xmlns:a16="http://schemas.microsoft.com/office/drawing/2014/main" id="{74E879D1-9F0F-4157-B950-15FEF3957C2A}"/>
              </a:ext>
            </a:extLst>
          </p:cNvPr>
          <p:cNvPicPr/>
          <p:nvPr/>
        </p:nvPicPr>
        <p:blipFill rotWithShape="1">
          <a:blip r:embed="rId5">
            <a:extLst>
              <a:ext uri="{28A0092B-C50C-407E-A947-70E740481C1C}">
                <a14:useLocalDpi xmlns:a14="http://schemas.microsoft.com/office/drawing/2010/main" val="0"/>
              </a:ext>
            </a:extLst>
          </a:blip>
          <a:srcRect l="41066"/>
          <a:stretch/>
        </p:blipFill>
        <p:spPr>
          <a:xfrm>
            <a:off x="5291097" y="3480089"/>
            <a:ext cx="2010727" cy="1564640"/>
          </a:xfrm>
          <a:prstGeom prst="rect">
            <a:avLst/>
          </a:prstGeom>
        </p:spPr>
      </p:pic>
      <p:sp>
        <p:nvSpPr>
          <p:cNvPr id="4" name="Rectangle 3">
            <a:extLst>
              <a:ext uri="{FF2B5EF4-FFF2-40B4-BE49-F238E27FC236}">
                <a16:creationId xmlns:a16="http://schemas.microsoft.com/office/drawing/2014/main" id="{0CA83C71-3679-4354-974D-8D8E050AF55D}"/>
              </a:ext>
            </a:extLst>
          </p:cNvPr>
          <p:cNvSpPr/>
          <p:nvPr/>
        </p:nvSpPr>
        <p:spPr>
          <a:xfrm>
            <a:off x="5334000" y="3512582"/>
            <a:ext cx="304800" cy="2668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3288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500"/>
                                        <p:tgtEl>
                                          <p:spTgt spid="16"/>
                                        </p:tgtEl>
                                      </p:cBhvr>
                                    </p:animEffect>
                                  </p:childTnLst>
                                </p:cTn>
                              </p:par>
                              <p:par>
                                <p:cTn id="8" presetID="1"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7410"/>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445"/>
            <a:ext cx="8229600" cy="857250"/>
          </a:xfrm>
        </p:spPr>
        <p:txBody>
          <a:bodyPr/>
          <a:lstStyle/>
          <a:p>
            <a:r>
              <a:rPr lang="en-US" dirty="0" err="1"/>
              <a:t>Axions</a:t>
            </a:r>
            <a:endParaRPr lang="en-US" dirty="0"/>
          </a:p>
        </p:txBody>
      </p:sp>
      <p:sp>
        <p:nvSpPr>
          <p:cNvPr id="3" name="Content Placeholder 2"/>
          <p:cNvSpPr>
            <a:spLocks noGrp="1"/>
          </p:cNvSpPr>
          <p:nvPr>
            <p:ph idx="1"/>
          </p:nvPr>
        </p:nvSpPr>
        <p:spPr>
          <a:xfrm>
            <a:off x="647700" y="789279"/>
            <a:ext cx="7848600" cy="2800349"/>
          </a:xfrm>
        </p:spPr>
        <p:txBody>
          <a:bodyPr>
            <a:normAutofit/>
          </a:bodyPr>
          <a:lstStyle/>
          <a:p>
            <a:r>
              <a:rPr lang="en-US" sz="2800" dirty="0"/>
              <a:t>Light </a:t>
            </a:r>
            <a:r>
              <a:rPr lang="en-US" sz="2800" dirty="0" err="1"/>
              <a:t>pseudoscalar</a:t>
            </a:r>
            <a:r>
              <a:rPr lang="en-US" sz="2800" dirty="0"/>
              <a:t> particles in many theories Beyond Standard model</a:t>
            </a:r>
          </a:p>
          <a:p>
            <a:r>
              <a:rPr lang="en-US" sz="2800" dirty="0" err="1"/>
              <a:t>Peccei</a:t>
            </a:r>
            <a:r>
              <a:rPr lang="en-US" sz="2800" dirty="0"/>
              <a:t>-Quinn Axion (QCD) solves strong CP problem</a:t>
            </a:r>
          </a:p>
          <a:p>
            <a:r>
              <a:rPr lang="en-US" sz="2800" dirty="0"/>
              <a:t>Dark matter candidate</a:t>
            </a:r>
          </a:p>
          <a:p>
            <a:endParaRPr lang="en-US" sz="2800" dirty="0"/>
          </a:p>
        </p:txBody>
      </p:sp>
      <p:sp>
        <p:nvSpPr>
          <p:cNvPr id="4" name="Rectangle 3"/>
          <p:cNvSpPr/>
          <p:nvPr/>
        </p:nvSpPr>
        <p:spPr>
          <a:xfrm>
            <a:off x="4343400" y="4285462"/>
            <a:ext cx="3657600" cy="900246"/>
          </a:xfrm>
          <a:prstGeom prst="rect">
            <a:avLst/>
          </a:prstGeom>
        </p:spPr>
        <p:txBody>
          <a:bodyPr wrap="square">
            <a:spAutoFit/>
          </a:bodyPr>
          <a:lstStyle/>
          <a:p>
            <a:pPr marL="214313" indent="-214313">
              <a:buFont typeface="Arial" panose="020B0604020202020204" pitchFamily="34" charset="0"/>
              <a:buChar char="•"/>
            </a:pPr>
            <a:r>
              <a:rPr lang="en-US" sz="1050" dirty="0"/>
              <a:t>R. D. </a:t>
            </a:r>
            <a:r>
              <a:rPr lang="en-US" sz="1050" dirty="0" err="1"/>
              <a:t>Peccei</a:t>
            </a:r>
            <a:r>
              <a:rPr lang="en-US" sz="1050" dirty="0"/>
              <a:t> and H. R. Quinn, Phys. Rev. </a:t>
            </a:r>
            <a:r>
              <a:rPr lang="en-US" sz="1050" dirty="0" err="1"/>
              <a:t>Lett</a:t>
            </a:r>
            <a:r>
              <a:rPr lang="en-US" sz="1050" dirty="0"/>
              <a:t>. 38, 1440 (1977); </a:t>
            </a:r>
          </a:p>
          <a:p>
            <a:pPr marL="214313" indent="-214313">
              <a:buFont typeface="Arial" panose="020B0604020202020204" pitchFamily="34" charset="0"/>
              <a:buChar char="•"/>
            </a:pPr>
            <a:r>
              <a:rPr lang="en-US" sz="1050" dirty="0"/>
              <a:t>S. Weinberg, Phys. </a:t>
            </a:r>
            <a:r>
              <a:rPr lang="nn-NO" sz="1050" dirty="0"/>
              <a:t>Rev. Lett. 40, 223 (1978); </a:t>
            </a:r>
          </a:p>
          <a:p>
            <a:pPr marL="214313" indent="-214313">
              <a:buFont typeface="Arial" panose="020B0604020202020204" pitchFamily="34" charset="0"/>
              <a:buChar char="•"/>
            </a:pPr>
            <a:r>
              <a:rPr lang="nn-NO" sz="1050" dirty="0"/>
              <a:t>F. Wilczek, Phys. Rev. Lett. 40, 279 (1978).</a:t>
            </a:r>
          </a:p>
          <a:p>
            <a:pPr marL="214313" indent="-214313">
              <a:buFont typeface="Arial" panose="020B0604020202020204" pitchFamily="34" charset="0"/>
              <a:buChar char="•"/>
            </a:pPr>
            <a:r>
              <a:rPr lang="en-US" sz="1050" dirty="0"/>
              <a:t>J. E. Moody and F. </a:t>
            </a:r>
            <a:r>
              <a:rPr lang="en-US" sz="1050" dirty="0" err="1"/>
              <a:t>Wilczek</a:t>
            </a:r>
            <a:r>
              <a:rPr lang="en-US" sz="1050" dirty="0"/>
              <a:t>, Phys. Rev. D 30, 130 (1984).</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20238" b="18865"/>
          <a:stretch/>
        </p:blipFill>
        <p:spPr>
          <a:xfrm>
            <a:off x="4811922" y="2262147"/>
            <a:ext cx="1685925" cy="1239331"/>
          </a:xfrm>
          <a:prstGeom prst="rect">
            <a:avLst/>
          </a:prstGeom>
        </p:spPr>
      </p:pic>
      <p:sp>
        <p:nvSpPr>
          <p:cNvPr id="7" name="TextBox 6"/>
          <p:cNvSpPr txBox="1"/>
          <p:nvPr/>
        </p:nvSpPr>
        <p:spPr>
          <a:xfrm>
            <a:off x="1083419" y="3230606"/>
            <a:ext cx="3588803" cy="300082"/>
          </a:xfrm>
          <a:prstGeom prst="rect">
            <a:avLst/>
          </a:prstGeom>
          <a:noFill/>
        </p:spPr>
        <p:txBody>
          <a:bodyPr wrap="none" rtlCol="0">
            <a:spAutoFit/>
          </a:bodyPr>
          <a:lstStyle/>
          <a:p>
            <a:r>
              <a:rPr lang="en-US" sz="1350" dirty="0"/>
              <a:t>Experiments: e.g. ADMX, CAST, LC circuit, Casper</a:t>
            </a:r>
          </a:p>
        </p:txBody>
      </p:sp>
      <p:graphicFrame>
        <p:nvGraphicFramePr>
          <p:cNvPr id="8" name="Object 7"/>
          <p:cNvGraphicFramePr>
            <a:graphicFrameLocks noChangeAspect="1"/>
          </p:cNvGraphicFramePr>
          <p:nvPr>
            <p:extLst>
              <p:ext uri="{D42A27DB-BD31-4B8C-83A1-F6EECF244321}">
                <p14:modId xmlns:p14="http://schemas.microsoft.com/office/powerpoint/2010/main" val="1091409043"/>
              </p:ext>
            </p:extLst>
          </p:nvPr>
        </p:nvGraphicFramePr>
        <p:xfrm>
          <a:off x="2638425" y="2407961"/>
          <a:ext cx="1143000" cy="381000"/>
        </p:xfrm>
        <a:graphic>
          <a:graphicData uri="http://schemas.openxmlformats.org/presentationml/2006/ole">
            <mc:AlternateContent xmlns:mc="http://schemas.openxmlformats.org/markup-compatibility/2006">
              <mc:Choice xmlns:v="urn:schemas-microsoft-com:vml" Requires="v">
                <p:oleObj spid="_x0000_s43115" name="Equation" r:id="rId4" imgW="761760" imgH="253800" progId="Equation.3">
                  <p:embed/>
                </p:oleObj>
              </mc:Choice>
              <mc:Fallback>
                <p:oleObj name="Equation" r:id="rId4" imgW="761760" imgH="253800" progId="Equation.3">
                  <p:embed/>
                  <p:pic>
                    <p:nvPicPr>
                      <p:cNvPr id="8"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8425" y="2407961"/>
                        <a:ext cx="1143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01521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7213"/>
            <a:ext cx="6172200" cy="857250"/>
          </a:xfrm>
        </p:spPr>
        <p:txBody>
          <a:bodyPr/>
          <a:lstStyle/>
          <a:p>
            <a:r>
              <a:rPr lang="en-US" dirty="0"/>
              <a:t>ADMX experiment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6849" y="1446866"/>
            <a:ext cx="2617470" cy="316039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4900" y="2164881"/>
            <a:ext cx="2457450" cy="1863643"/>
          </a:xfrm>
          <a:prstGeom prst="rect">
            <a:avLst/>
          </a:prstGeom>
        </p:spPr>
      </p:pic>
      <p:sp>
        <p:nvSpPr>
          <p:cNvPr id="6" name="TextBox 5"/>
          <p:cNvSpPr txBox="1"/>
          <p:nvPr/>
        </p:nvSpPr>
        <p:spPr>
          <a:xfrm>
            <a:off x="2012457" y="857251"/>
            <a:ext cx="5393656" cy="507831"/>
          </a:xfrm>
          <a:prstGeom prst="rect">
            <a:avLst/>
          </a:prstGeom>
          <a:noFill/>
        </p:spPr>
        <p:txBody>
          <a:bodyPr wrap="none" rtlCol="0">
            <a:spAutoFit/>
          </a:bodyPr>
          <a:lstStyle/>
          <a:p>
            <a:r>
              <a:rPr lang="en-US" sz="1350" dirty="0"/>
              <a:t>Axion couples to 2 photons </a:t>
            </a:r>
            <a:r>
              <a:rPr lang="en-US" sz="1350" dirty="0" err="1"/>
              <a:t>g</a:t>
            </a:r>
            <a:r>
              <a:rPr lang="en-US" sz="1350" baseline="-25000" dirty="0" err="1"/>
              <a:t>a</a:t>
            </a:r>
            <a:r>
              <a:rPr lang="en-US" sz="1350" baseline="-25000" dirty="0" err="1">
                <a:latin typeface="Symbol" panose="05050102010706020507" pitchFamily="18" charset="2"/>
              </a:rPr>
              <a:t>gg</a:t>
            </a:r>
            <a:r>
              <a:rPr lang="en-US" sz="1350" dirty="0"/>
              <a:t> </a:t>
            </a:r>
            <a:r>
              <a:rPr lang="en-US" sz="1350" dirty="0">
                <a:sym typeface="Wingdings" panose="05000000000000000000" pitchFamily="2" charset="2"/>
              </a:rPr>
              <a:t> Resonant axion to photon conversion in</a:t>
            </a:r>
          </a:p>
          <a:p>
            <a:r>
              <a:rPr lang="en-US" sz="1350" dirty="0">
                <a:sym typeface="Wingdings" panose="05000000000000000000" pitchFamily="2" charset="2"/>
              </a:rPr>
              <a:t>Microwave cavity in background magnetic field</a:t>
            </a:r>
            <a:endParaRPr lang="en-US" sz="1350" dirty="0"/>
          </a:p>
        </p:txBody>
      </p:sp>
      <p:sp>
        <p:nvSpPr>
          <p:cNvPr id="7" name="TextBox 6"/>
          <p:cNvSpPr txBox="1"/>
          <p:nvPr/>
        </p:nvSpPr>
        <p:spPr>
          <a:xfrm>
            <a:off x="4595437" y="1543051"/>
            <a:ext cx="3120854" cy="507831"/>
          </a:xfrm>
          <a:prstGeom prst="rect">
            <a:avLst/>
          </a:prstGeom>
          <a:noFill/>
        </p:spPr>
        <p:txBody>
          <a:bodyPr wrap="none" rtlCol="0">
            <a:spAutoFit/>
          </a:bodyPr>
          <a:lstStyle/>
          <a:p>
            <a:r>
              <a:rPr lang="en-US" sz="1350" dirty="0"/>
              <a:t>Cavity resonance tuned to match </a:t>
            </a:r>
          </a:p>
          <a:p>
            <a:r>
              <a:rPr lang="en-US" sz="1350" dirty="0"/>
              <a:t>oscillation frequency of cosmic axion field</a:t>
            </a:r>
          </a:p>
        </p:txBody>
      </p:sp>
      <p:sp>
        <p:nvSpPr>
          <p:cNvPr id="3" name="Rectangle 2"/>
          <p:cNvSpPr/>
          <p:nvPr/>
        </p:nvSpPr>
        <p:spPr>
          <a:xfrm>
            <a:off x="4429124" y="4114800"/>
            <a:ext cx="3571875" cy="253916"/>
          </a:xfrm>
          <a:prstGeom prst="rect">
            <a:avLst/>
          </a:prstGeom>
        </p:spPr>
        <p:txBody>
          <a:bodyPr wrap="square">
            <a:spAutoFit/>
          </a:bodyPr>
          <a:lstStyle/>
          <a:p>
            <a:r>
              <a:rPr lang="en-US" sz="1050" dirty="0"/>
              <a:t>http://www.phys.washington.edu/groups/admx/home.html</a:t>
            </a:r>
          </a:p>
        </p:txBody>
      </p:sp>
    </p:spTree>
    <p:extLst>
      <p:ext uri="{BB962C8B-B14F-4D97-AF65-F5344CB8AC3E}">
        <p14:creationId xmlns:p14="http://schemas.microsoft.com/office/powerpoint/2010/main" val="21931494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445"/>
            <a:ext cx="8229600" cy="857250"/>
          </a:xfrm>
        </p:spPr>
        <p:txBody>
          <a:bodyPr/>
          <a:lstStyle/>
          <a:p>
            <a:r>
              <a:rPr lang="en-US" dirty="0" err="1"/>
              <a:t>Axions</a:t>
            </a:r>
            <a:endParaRPr lang="en-US" dirty="0"/>
          </a:p>
        </p:txBody>
      </p:sp>
      <p:sp>
        <p:nvSpPr>
          <p:cNvPr id="3" name="Content Placeholder 2"/>
          <p:cNvSpPr>
            <a:spLocks noGrp="1"/>
          </p:cNvSpPr>
          <p:nvPr>
            <p:ph idx="1"/>
          </p:nvPr>
        </p:nvSpPr>
        <p:spPr>
          <a:xfrm>
            <a:off x="647700" y="789279"/>
            <a:ext cx="7848600" cy="2800349"/>
          </a:xfrm>
        </p:spPr>
        <p:txBody>
          <a:bodyPr>
            <a:normAutofit/>
          </a:bodyPr>
          <a:lstStyle/>
          <a:p>
            <a:r>
              <a:rPr lang="en-US" sz="2800" dirty="0"/>
              <a:t>Light </a:t>
            </a:r>
            <a:r>
              <a:rPr lang="en-US" sz="2800" dirty="0" err="1"/>
              <a:t>pseudoscalar</a:t>
            </a:r>
            <a:r>
              <a:rPr lang="en-US" sz="2800" dirty="0"/>
              <a:t> particles in many theories Beyond Standard model</a:t>
            </a:r>
          </a:p>
          <a:p>
            <a:r>
              <a:rPr lang="en-US" sz="2800" dirty="0" err="1"/>
              <a:t>Peccei</a:t>
            </a:r>
            <a:r>
              <a:rPr lang="en-US" sz="2800" dirty="0"/>
              <a:t>-Quinn Axion (QCD) solves strong CP problem</a:t>
            </a:r>
          </a:p>
          <a:p>
            <a:r>
              <a:rPr lang="en-US" sz="2800" dirty="0"/>
              <a:t>Dark matter candidate</a:t>
            </a:r>
          </a:p>
          <a:p>
            <a:endParaRPr lang="en-US" sz="2800" dirty="0"/>
          </a:p>
        </p:txBody>
      </p:sp>
      <p:sp>
        <p:nvSpPr>
          <p:cNvPr id="4" name="Rectangle 3"/>
          <p:cNvSpPr/>
          <p:nvPr/>
        </p:nvSpPr>
        <p:spPr>
          <a:xfrm>
            <a:off x="4343400" y="4285462"/>
            <a:ext cx="3657600" cy="900246"/>
          </a:xfrm>
          <a:prstGeom prst="rect">
            <a:avLst/>
          </a:prstGeom>
        </p:spPr>
        <p:txBody>
          <a:bodyPr wrap="square">
            <a:spAutoFit/>
          </a:bodyPr>
          <a:lstStyle/>
          <a:p>
            <a:pPr marL="214313" indent="-214313">
              <a:buFont typeface="Arial" panose="020B0604020202020204" pitchFamily="34" charset="0"/>
              <a:buChar char="•"/>
            </a:pPr>
            <a:r>
              <a:rPr lang="en-US" sz="1050" dirty="0"/>
              <a:t>R. D. </a:t>
            </a:r>
            <a:r>
              <a:rPr lang="en-US" sz="1050" dirty="0" err="1"/>
              <a:t>Peccei</a:t>
            </a:r>
            <a:r>
              <a:rPr lang="en-US" sz="1050" dirty="0"/>
              <a:t> and H. R. Quinn, Phys. Rev. </a:t>
            </a:r>
            <a:r>
              <a:rPr lang="en-US" sz="1050" dirty="0" err="1"/>
              <a:t>Lett</a:t>
            </a:r>
            <a:r>
              <a:rPr lang="en-US" sz="1050" dirty="0"/>
              <a:t>. 38, 1440 (1977); </a:t>
            </a:r>
          </a:p>
          <a:p>
            <a:pPr marL="214313" indent="-214313">
              <a:buFont typeface="Arial" panose="020B0604020202020204" pitchFamily="34" charset="0"/>
              <a:buChar char="•"/>
            </a:pPr>
            <a:r>
              <a:rPr lang="en-US" sz="1050" dirty="0"/>
              <a:t>S. Weinberg, Phys. </a:t>
            </a:r>
            <a:r>
              <a:rPr lang="nn-NO" sz="1050" dirty="0"/>
              <a:t>Rev. Lett. 40, 223 (1978); </a:t>
            </a:r>
          </a:p>
          <a:p>
            <a:pPr marL="214313" indent="-214313">
              <a:buFont typeface="Arial" panose="020B0604020202020204" pitchFamily="34" charset="0"/>
              <a:buChar char="•"/>
            </a:pPr>
            <a:r>
              <a:rPr lang="nn-NO" sz="1050" dirty="0"/>
              <a:t>F. Wilczek, Phys. Rev. Lett. 40, 279 (1978).</a:t>
            </a:r>
          </a:p>
          <a:p>
            <a:pPr marL="214313" indent="-214313">
              <a:buFont typeface="Arial" panose="020B0604020202020204" pitchFamily="34" charset="0"/>
              <a:buChar char="•"/>
            </a:pPr>
            <a:r>
              <a:rPr lang="en-US" sz="1050" dirty="0"/>
              <a:t>J. E. Moody and F. </a:t>
            </a:r>
            <a:r>
              <a:rPr lang="en-US" sz="1050" dirty="0" err="1"/>
              <a:t>Wilczek</a:t>
            </a:r>
            <a:r>
              <a:rPr lang="en-US" sz="1050" dirty="0"/>
              <a:t>, Phys. Rev. D 30, 130 (1984).</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20238" b="18865"/>
          <a:stretch/>
        </p:blipFill>
        <p:spPr>
          <a:xfrm>
            <a:off x="4811922" y="2262147"/>
            <a:ext cx="1685925" cy="1239331"/>
          </a:xfrm>
          <a:prstGeom prst="rect">
            <a:avLst/>
          </a:prstGeom>
        </p:spPr>
      </p:pic>
      <p:sp>
        <p:nvSpPr>
          <p:cNvPr id="6" name="TextBox 5"/>
          <p:cNvSpPr txBox="1"/>
          <p:nvPr/>
        </p:nvSpPr>
        <p:spPr>
          <a:xfrm>
            <a:off x="1658413" y="4735585"/>
            <a:ext cx="1960024" cy="300082"/>
          </a:xfrm>
          <a:prstGeom prst="rect">
            <a:avLst/>
          </a:prstGeom>
          <a:solidFill>
            <a:srgbClr val="92D050"/>
          </a:solidFill>
        </p:spPr>
        <p:txBody>
          <a:bodyPr wrap="none" rtlCol="0">
            <a:spAutoFit/>
          </a:bodyPr>
          <a:lstStyle/>
          <a:p>
            <a:r>
              <a:rPr lang="en-US" sz="1350" dirty="0">
                <a:sym typeface="Wingdings" panose="05000000000000000000" pitchFamily="2" charset="2"/>
              </a:rPr>
              <a:t> Can be sourced locally</a:t>
            </a:r>
            <a:endParaRPr lang="en-US" sz="1350" dirty="0"/>
          </a:p>
        </p:txBody>
      </p:sp>
      <p:sp>
        <p:nvSpPr>
          <p:cNvPr id="7" name="TextBox 6"/>
          <p:cNvSpPr txBox="1"/>
          <p:nvPr/>
        </p:nvSpPr>
        <p:spPr>
          <a:xfrm>
            <a:off x="1083419" y="3230606"/>
            <a:ext cx="3588803" cy="300082"/>
          </a:xfrm>
          <a:prstGeom prst="rect">
            <a:avLst/>
          </a:prstGeom>
          <a:noFill/>
        </p:spPr>
        <p:txBody>
          <a:bodyPr wrap="none" rtlCol="0">
            <a:spAutoFit/>
          </a:bodyPr>
          <a:lstStyle/>
          <a:p>
            <a:r>
              <a:rPr lang="en-US" sz="1350" dirty="0"/>
              <a:t>Experiments: e.g. ADMX, CAST, LC circuit, Casper</a:t>
            </a:r>
          </a:p>
        </p:txBody>
      </p:sp>
      <p:graphicFrame>
        <p:nvGraphicFramePr>
          <p:cNvPr id="8" name="Object 7"/>
          <p:cNvGraphicFramePr>
            <a:graphicFrameLocks noChangeAspect="1"/>
          </p:cNvGraphicFramePr>
          <p:nvPr>
            <p:extLst/>
          </p:nvPr>
        </p:nvGraphicFramePr>
        <p:xfrm>
          <a:off x="2638425" y="2407961"/>
          <a:ext cx="1143000" cy="381000"/>
        </p:xfrm>
        <a:graphic>
          <a:graphicData uri="http://schemas.openxmlformats.org/presentationml/2006/ole">
            <mc:AlternateContent xmlns:mc="http://schemas.openxmlformats.org/markup-compatibility/2006">
              <mc:Choice xmlns:v="urn:schemas-microsoft-com:vml" Requires="v">
                <p:oleObj spid="_x0000_s60451" name="Equation" r:id="rId4" imgW="761760" imgH="253800" progId="Equation.3">
                  <p:embed/>
                </p:oleObj>
              </mc:Choice>
              <mc:Fallback>
                <p:oleObj name="Equation" r:id="rId4" imgW="761760" imgH="253800" progId="Equation.3">
                  <p:embed/>
                  <p:pic>
                    <p:nvPicPr>
                      <p:cNvPr id="8"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8425" y="2407961"/>
                        <a:ext cx="1143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a:extLst>
              <a:ext uri="{FF2B5EF4-FFF2-40B4-BE49-F238E27FC236}">
                <a16:creationId xmlns:a16="http://schemas.microsoft.com/office/drawing/2014/main" id="{FC141CFB-0768-4090-828F-7F68C498B94E}"/>
              </a:ext>
            </a:extLst>
          </p:cNvPr>
          <p:cNvSpPr txBox="1"/>
          <p:nvPr/>
        </p:nvSpPr>
        <p:spPr>
          <a:xfrm>
            <a:off x="762000" y="3408902"/>
            <a:ext cx="6964471" cy="1384995"/>
          </a:xfrm>
          <a:prstGeom prst="rect">
            <a:avLst/>
          </a:prstGeom>
          <a:noFill/>
        </p:spPr>
        <p:txBody>
          <a:bodyPr wrap="none" rtlCol="0">
            <a:spAutoFit/>
          </a:bodyPr>
          <a:lstStyle/>
          <a:p>
            <a:pPr marL="285750" indent="-285750">
              <a:buFont typeface="Arial" panose="020B0604020202020204" pitchFamily="34" charset="0"/>
              <a:buChar char="•"/>
            </a:pPr>
            <a:r>
              <a:rPr lang="en-US" sz="2800" dirty="0">
                <a:solidFill>
                  <a:srgbClr val="00B050"/>
                </a:solidFill>
              </a:rPr>
              <a:t>Also mediates spin-dependent “fifth-forces” </a:t>
            </a:r>
          </a:p>
          <a:p>
            <a:r>
              <a:rPr lang="en-US" sz="2800" dirty="0">
                <a:solidFill>
                  <a:srgbClr val="00B050"/>
                </a:solidFill>
              </a:rPr>
              <a:t>   at short range (down to 30 µm) </a:t>
            </a:r>
          </a:p>
          <a:p>
            <a:endParaRPr lang="en-US" sz="2800" dirty="0"/>
          </a:p>
        </p:txBody>
      </p:sp>
    </p:spTree>
    <p:extLst>
      <p:ext uri="{BB962C8B-B14F-4D97-AF65-F5344CB8AC3E}">
        <p14:creationId xmlns:p14="http://schemas.microsoft.com/office/powerpoint/2010/main" val="1025511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73" name="Google Shape;73;p16"/>
          <p:cNvPicPr preferRelativeResize="0"/>
          <p:nvPr/>
        </p:nvPicPr>
        <p:blipFill rotWithShape="1">
          <a:blip r:embed="rId3">
            <a:alphaModFix/>
          </a:blip>
          <a:srcRect/>
          <a:stretch/>
        </p:blipFill>
        <p:spPr>
          <a:xfrm>
            <a:off x="7012233" y="4100200"/>
            <a:ext cx="633890" cy="877900"/>
          </a:xfrm>
          <a:prstGeom prst="rect">
            <a:avLst/>
          </a:prstGeom>
          <a:noFill/>
          <a:ln>
            <a:noFill/>
          </a:ln>
        </p:spPr>
      </p:pic>
      <p:pic>
        <p:nvPicPr>
          <p:cNvPr id="74" name="Google Shape;74;p16"/>
          <p:cNvPicPr preferRelativeResize="0"/>
          <p:nvPr/>
        </p:nvPicPr>
        <p:blipFill rotWithShape="1">
          <a:blip r:embed="rId4">
            <a:alphaModFix/>
          </a:blip>
          <a:srcRect/>
          <a:stretch/>
        </p:blipFill>
        <p:spPr>
          <a:xfrm>
            <a:off x="7099875" y="1457175"/>
            <a:ext cx="873325" cy="877898"/>
          </a:xfrm>
          <a:prstGeom prst="rect">
            <a:avLst/>
          </a:prstGeom>
          <a:noFill/>
          <a:ln>
            <a:noFill/>
          </a:ln>
        </p:spPr>
      </p:pic>
      <p:pic>
        <p:nvPicPr>
          <p:cNvPr id="75" name="Google Shape;75;p16"/>
          <p:cNvPicPr preferRelativeResize="0"/>
          <p:nvPr/>
        </p:nvPicPr>
        <p:blipFill rotWithShape="1">
          <a:blip r:embed="rId5">
            <a:alphaModFix/>
          </a:blip>
          <a:srcRect/>
          <a:stretch/>
        </p:blipFill>
        <p:spPr>
          <a:xfrm>
            <a:off x="8155000" y="4141062"/>
            <a:ext cx="729540" cy="796151"/>
          </a:xfrm>
          <a:prstGeom prst="rect">
            <a:avLst/>
          </a:prstGeom>
          <a:noFill/>
          <a:ln>
            <a:noFill/>
          </a:ln>
        </p:spPr>
      </p:pic>
      <p:pic>
        <p:nvPicPr>
          <p:cNvPr id="76" name="Google Shape;76;p16"/>
          <p:cNvPicPr preferRelativeResize="0"/>
          <p:nvPr/>
        </p:nvPicPr>
        <p:blipFill rotWithShape="1">
          <a:blip r:embed="rId6">
            <a:alphaModFix/>
          </a:blip>
          <a:srcRect r="65150" b="55818"/>
          <a:stretch/>
        </p:blipFill>
        <p:spPr>
          <a:xfrm>
            <a:off x="5666063" y="4154350"/>
            <a:ext cx="837299" cy="796150"/>
          </a:xfrm>
          <a:prstGeom prst="rect">
            <a:avLst/>
          </a:prstGeom>
          <a:noFill/>
          <a:ln>
            <a:noFill/>
          </a:ln>
        </p:spPr>
      </p:pic>
      <p:sp>
        <p:nvSpPr>
          <p:cNvPr id="77" name="Google Shape;77;p16"/>
          <p:cNvSpPr txBox="1"/>
          <p:nvPr/>
        </p:nvSpPr>
        <p:spPr>
          <a:xfrm>
            <a:off x="218350" y="4620150"/>
            <a:ext cx="2818800" cy="3633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200" b="0" i="0" u="none" strike="noStrike" kern="0" cap="none" spc="0" normalizeH="0" baseline="0" noProof="0">
                <a:ln>
                  <a:noFill/>
                </a:ln>
                <a:solidFill>
                  <a:srgbClr val="FFFFFF"/>
                </a:solidFill>
                <a:effectLst/>
                <a:uLnTx/>
                <a:uFillTx/>
                <a:latin typeface="Cambria"/>
                <a:ea typeface="Cambria"/>
                <a:cs typeface="Cambria"/>
                <a:sym typeface="Cambria"/>
              </a:rPr>
              <a:t>Center for Fundamental Physics (CFP)</a:t>
            </a:r>
            <a:endParaRPr kumimoji="0" sz="1200" b="0"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78" name="Google Shape;78;p16"/>
          <p:cNvSpPr/>
          <p:nvPr/>
        </p:nvSpPr>
        <p:spPr>
          <a:xfrm>
            <a:off x="404625" y="1116900"/>
            <a:ext cx="5737800" cy="2758200"/>
          </a:xfrm>
          <a:prstGeom prst="rect">
            <a:avLst/>
          </a:prstGeom>
          <a:noFill/>
          <a:ln>
            <a:noFill/>
          </a:ln>
        </p:spPr>
        <p:txBody>
          <a:bodyPr spcFirstLastPara="1" wrap="square" lIns="228600" tIns="228600" rIns="228600" bIns="228600" anchor="t"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2800"/>
              <a:buFont typeface="Arial"/>
              <a:buNone/>
              <a:tabLst/>
              <a:defRPr/>
            </a:pPr>
            <a:r>
              <a:rPr kumimoji="0" lang="en" sz="1800" b="0" i="0" u="none" strike="noStrike" kern="0" cap="none" spc="0" normalizeH="0" baseline="0" noProof="0">
                <a:ln>
                  <a:noFill/>
                </a:ln>
                <a:solidFill>
                  <a:srgbClr val="FFFFFF"/>
                </a:solidFill>
                <a:effectLst/>
                <a:uLnTx/>
                <a:uFillTx/>
                <a:latin typeface="Cambria"/>
                <a:ea typeface="Cambria"/>
                <a:cs typeface="Cambria"/>
                <a:sym typeface="Cambria"/>
              </a:rPr>
              <a:t>C</a:t>
            </a:r>
            <a:r>
              <a:rPr kumimoji="0" lang="en" sz="1800" b="1" i="0" u="none" strike="noStrike" kern="0" cap="none" spc="0" normalizeH="0" baseline="0" noProof="0">
                <a:ln>
                  <a:noFill/>
                </a:ln>
                <a:solidFill>
                  <a:srgbClr val="FFFFFF"/>
                </a:solidFill>
                <a:effectLst/>
                <a:uLnTx/>
                <a:uFillTx/>
                <a:latin typeface="Cambria"/>
                <a:ea typeface="Cambria"/>
                <a:cs typeface="Cambria"/>
                <a:sym typeface="Cambria"/>
              </a:rPr>
              <a:t>ollaborators:</a:t>
            </a:r>
            <a:r>
              <a:rPr kumimoji="0" lang="en" sz="1800" b="0" i="0" u="none" strike="noStrike" kern="0" cap="none" spc="0" normalizeH="0" baseline="0" noProof="0">
                <a:ln>
                  <a:noFill/>
                </a:ln>
                <a:solidFill>
                  <a:srgbClr val="FFFFFF"/>
                </a:solidFill>
                <a:effectLst/>
                <a:uLnTx/>
                <a:uFillTx/>
                <a:latin typeface="Cambria"/>
                <a:ea typeface="Cambria"/>
                <a:cs typeface="Cambria"/>
                <a:sym typeface="Cambria"/>
              </a:rPr>
              <a:t> Andrew Geraci (Northwestern), Asimina Arvanitaki (Perimeter), Aharon Kapitulnik (Stanford), Alan Fang (Stanford), Sam Mumford (Stanford), Josh Long (IU), Chen‐Yu Liu (IU), Mike Snow (IU), Inbum Lee (IU), Justin Shortino (IU), Yannis Semertzidis (CAPP), Yun Shin (CAPP), Yong‐Ho Lee (KRISS), Lutz Trahms (PTB), Allard Schnabel (PTB), Jens Voigt (PTB)</a:t>
            </a:r>
            <a:endParaRPr kumimoji="0" sz="1400" b="0" i="0" u="none" strike="noStrike" kern="0" cap="none" spc="0" normalizeH="0" baseline="0" noProof="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FFFFFF"/>
              </a:buClr>
              <a:buSzPts val="2800"/>
              <a:buFont typeface="Arial"/>
              <a:buNone/>
              <a:tabLst/>
              <a:defRPr/>
            </a:pPr>
            <a:endParaRPr kumimoji="0" sz="1400" b="0"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79" name="Google Shape;79;p16"/>
          <p:cNvSpPr txBox="1"/>
          <p:nvPr/>
        </p:nvSpPr>
        <p:spPr>
          <a:xfrm>
            <a:off x="6453700" y="2445100"/>
            <a:ext cx="2165700" cy="6948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Cambria"/>
                <a:ea typeface="Cambria"/>
                <a:cs typeface="Cambria"/>
                <a:sym typeface="Cambria"/>
              </a:rPr>
              <a:t>Grant No. PHY-1509176, 1510484, 1506508</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80" name="Google Shape;80;p16"/>
          <p:cNvPicPr preferRelativeResize="0"/>
          <p:nvPr/>
        </p:nvPicPr>
        <p:blipFill rotWithShape="1">
          <a:blip r:embed="rId7">
            <a:alphaModFix/>
          </a:blip>
          <a:srcRect t="15771" b="16802"/>
          <a:stretch/>
        </p:blipFill>
        <p:spPr>
          <a:xfrm>
            <a:off x="3295275" y="4154350"/>
            <a:ext cx="1774275" cy="796150"/>
          </a:xfrm>
          <a:prstGeom prst="rect">
            <a:avLst/>
          </a:prstGeom>
          <a:noFill/>
          <a:ln>
            <a:noFill/>
          </a:ln>
        </p:spPr>
      </p:pic>
      <p:pic>
        <p:nvPicPr>
          <p:cNvPr id="81" name="Google Shape;81;p16"/>
          <p:cNvPicPr preferRelativeResize="0"/>
          <p:nvPr/>
        </p:nvPicPr>
        <p:blipFill rotWithShape="1">
          <a:blip r:embed="rId8">
            <a:alphaModFix/>
          </a:blip>
          <a:srcRect l="3148" t="31026" r="3148" b="29171"/>
          <a:stretch/>
        </p:blipFill>
        <p:spPr>
          <a:xfrm>
            <a:off x="268175" y="4154347"/>
            <a:ext cx="2430575" cy="542003"/>
          </a:xfrm>
          <a:prstGeom prst="rect">
            <a:avLst/>
          </a:prstGeom>
          <a:noFill/>
          <a:ln>
            <a:noFill/>
          </a:ln>
        </p:spPr>
      </p:pic>
      <p:sp>
        <p:nvSpPr>
          <p:cNvPr id="82" name="Google Shape;82;p16"/>
          <p:cNvSpPr txBox="1"/>
          <p:nvPr/>
        </p:nvSpPr>
        <p:spPr>
          <a:xfrm>
            <a:off x="1142100" y="189050"/>
            <a:ext cx="6859800" cy="6486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700"/>
              </a:spcBef>
              <a:spcAft>
                <a:spcPts val="0"/>
              </a:spcAft>
              <a:buClr>
                <a:srgbClr val="000000"/>
              </a:buClr>
              <a:buSzTx/>
              <a:buFont typeface="Arial"/>
              <a:buNone/>
              <a:tabLst/>
              <a:defRPr/>
            </a:pPr>
            <a:r>
              <a:rPr kumimoji="0" lang="en" sz="2400" b="1" i="0" u="sng" strike="noStrike" kern="0" cap="none" spc="0" normalizeH="0" baseline="0" noProof="0">
                <a:ln>
                  <a:noFill/>
                </a:ln>
                <a:solidFill>
                  <a:srgbClr val="FFFFFF"/>
                </a:solidFill>
                <a:effectLst/>
                <a:uLnTx/>
                <a:uFillTx/>
                <a:latin typeface="Cambria"/>
                <a:ea typeface="Cambria"/>
                <a:cs typeface="Cambria"/>
                <a:sym typeface="Cambria"/>
              </a:rPr>
              <a:t>A</a:t>
            </a:r>
            <a:r>
              <a:rPr kumimoji="0" lang="en" sz="2400" b="0" i="0" u="sng" strike="noStrike" kern="0" cap="none" spc="0" normalizeH="0" baseline="0" noProof="0">
                <a:ln>
                  <a:noFill/>
                </a:ln>
                <a:solidFill>
                  <a:srgbClr val="FFFFFF"/>
                </a:solidFill>
                <a:effectLst/>
                <a:uLnTx/>
                <a:uFillTx/>
                <a:latin typeface="Cambria"/>
                <a:ea typeface="Cambria"/>
                <a:cs typeface="Cambria"/>
                <a:sym typeface="Cambria"/>
              </a:rPr>
              <a:t>xion </a:t>
            </a:r>
            <a:r>
              <a:rPr kumimoji="0" lang="en" sz="2400" b="1" i="0" u="sng" strike="noStrike" kern="0" cap="none" spc="0" normalizeH="0" baseline="0" noProof="0">
                <a:ln>
                  <a:noFill/>
                </a:ln>
                <a:solidFill>
                  <a:srgbClr val="FFFFFF"/>
                </a:solidFill>
                <a:effectLst/>
                <a:uLnTx/>
                <a:uFillTx/>
                <a:latin typeface="Cambria"/>
                <a:ea typeface="Cambria"/>
                <a:cs typeface="Cambria"/>
                <a:sym typeface="Cambria"/>
              </a:rPr>
              <a:t>R</a:t>
            </a:r>
            <a:r>
              <a:rPr kumimoji="0" lang="en" sz="2400" b="0" i="0" u="sng" strike="noStrike" kern="0" cap="none" spc="0" normalizeH="0" baseline="0" noProof="0">
                <a:ln>
                  <a:noFill/>
                </a:ln>
                <a:solidFill>
                  <a:srgbClr val="FFFFFF"/>
                </a:solidFill>
                <a:effectLst/>
                <a:uLnTx/>
                <a:uFillTx/>
                <a:latin typeface="Cambria"/>
                <a:ea typeface="Cambria"/>
                <a:cs typeface="Cambria"/>
                <a:sym typeface="Cambria"/>
              </a:rPr>
              <a:t>esonant</a:t>
            </a:r>
            <a:r>
              <a:rPr kumimoji="0" lang="en" sz="2400" b="1" i="0" u="sng" strike="noStrike" kern="0" cap="none" spc="0" normalizeH="0" baseline="0" noProof="0">
                <a:ln>
                  <a:noFill/>
                </a:ln>
                <a:solidFill>
                  <a:srgbClr val="FFFFFF"/>
                </a:solidFill>
                <a:effectLst/>
                <a:uLnTx/>
                <a:uFillTx/>
                <a:latin typeface="Cambria"/>
                <a:ea typeface="Cambria"/>
                <a:cs typeface="Cambria"/>
                <a:sym typeface="Cambria"/>
              </a:rPr>
              <a:t> I</a:t>
            </a:r>
            <a:r>
              <a:rPr kumimoji="0" lang="en" sz="2400" b="0" i="0" u="sng" strike="noStrike" kern="0" cap="none" spc="0" normalizeH="0" baseline="0" noProof="0">
                <a:ln>
                  <a:noFill/>
                </a:ln>
                <a:solidFill>
                  <a:srgbClr val="FFFFFF"/>
                </a:solidFill>
                <a:effectLst/>
                <a:uLnTx/>
                <a:uFillTx/>
                <a:latin typeface="Cambria"/>
                <a:ea typeface="Cambria"/>
                <a:cs typeface="Cambria"/>
                <a:sym typeface="Cambria"/>
              </a:rPr>
              <a:t>nter</a:t>
            </a:r>
            <a:r>
              <a:rPr kumimoji="0" lang="en" sz="2400" b="1" i="0" u="sng" strike="noStrike" kern="0" cap="none" spc="0" normalizeH="0" baseline="0" noProof="0">
                <a:ln>
                  <a:noFill/>
                </a:ln>
                <a:solidFill>
                  <a:srgbClr val="FFFFFF"/>
                </a:solidFill>
                <a:effectLst/>
                <a:uLnTx/>
                <a:uFillTx/>
                <a:latin typeface="Cambria"/>
                <a:ea typeface="Cambria"/>
                <a:cs typeface="Cambria"/>
                <a:sym typeface="Cambria"/>
              </a:rPr>
              <a:t>A</a:t>
            </a:r>
            <a:r>
              <a:rPr kumimoji="0" lang="en" sz="2400" b="0" i="0" u="sng" strike="noStrike" kern="0" cap="none" spc="0" normalizeH="0" baseline="0" noProof="0">
                <a:ln>
                  <a:noFill/>
                </a:ln>
                <a:solidFill>
                  <a:srgbClr val="FFFFFF"/>
                </a:solidFill>
                <a:effectLst/>
                <a:uLnTx/>
                <a:uFillTx/>
                <a:latin typeface="Cambria"/>
                <a:ea typeface="Cambria"/>
                <a:cs typeface="Cambria"/>
                <a:sym typeface="Cambria"/>
              </a:rPr>
              <a:t>ction </a:t>
            </a:r>
            <a:r>
              <a:rPr kumimoji="0" lang="en" sz="2400" b="1" i="0" u="sng" strike="noStrike" kern="0" cap="none" spc="0" normalizeH="0" baseline="0" noProof="0">
                <a:ln>
                  <a:noFill/>
                </a:ln>
                <a:solidFill>
                  <a:srgbClr val="FFFFFF"/>
                </a:solidFill>
                <a:effectLst/>
                <a:uLnTx/>
                <a:uFillTx/>
                <a:latin typeface="Cambria"/>
                <a:ea typeface="Cambria"/>
                <a:cs typeface="Cambria"/>
                <a:sym typeface="Cambria"/>
              </a:rPr>
              <a:t>D</a:t>
            </a:r>
            <a:r>
              <a:rPr kumimoji="0" lang="en" sz="2400" b="0" i="0" u="sng" strike="noStrike" kern="0" cap="none" spc="0" normalizeH="0" baseline="0" noProof="0">
                <a:ln>
                  <a:noFill/>
                </a:ln>
                <a:solidFill>
                  <a:srgbClr val="FFFFFF"/>
                </a:solidFill>
                <a:effectLst/>
                <a:uLnTx/>
                <a:uFillTx/>
                <a:latin typeface="Cambria"/>
                <a:ea typeface="Cambria"/>
                <a:cs typeface="Cambria"/>
                <a:sym typeface="Cambria"/>
              </a:rPr>
              <a:t>etectio</a:t>
            </a:r>
            <a:r>
              <a:rPr kumimoji="0" lang="en" sz="2400" b="1" i="0" u="sng" strike="noStrike" kern="0" cap="none" spc="0" normalizeH="0" baseline="0" noProof="0">
                <a:ln>
                  <a:noFill/>
                </a:ln>
                <a:solidFill>
                  <a:srgbClr val="FFFFFF"/>
                </a:solidFill>
                <a:effectLst/>
                <a:uLnTx/>
                <a:uFillTx/>
                <a:latin typeface="Cambria"/>
                <a:ea typeface="Cambria"/>
                <a:cs typeface="Cambria"/>
                <a:sym typeface="Cambria"/>
              </a:rPr>
              <a:t>N</a:t>
            </a:r>
            <a:r>
              <a:rPr kumimoji="0" lang="en" sz="2400" b="0" i="0" u="sng" strike="noStrike" kern="0" cap="none" spc="0" normalizeH="0" baseline="0" noProof="0">
                <a:ln>
                  <a:noFill/>
                </a:ln>
                <a:solidFill>
                  <a:srgbClr val="FFFFFF"/>
                </a:solidFill>
                <a:effectLst/>
                <a:uLnTx/>
                <a:uFillTx/>
                <a:latin typeface="Cambria"/>
                <a:ea typeface="Cambria"/>
                <a:cs typeface="Cambria"/>
                <a:sym typeface="Cambria"/>
              </a:rPr>
              <a:t> </a:t>
            </a:r>
            <a:r>
              <a:rPr kumimoji="0" lang="en" sz="2400" b="1" i="0" u="sng" strike="noStrike" kern="0" cap="none" spc="0" normalizeH="0" baseline="0" noProof="0">
                <a:ln>
                  <a:noFill/>
                </a:ln>
                <a:solidFill>
                  <a:srgbClr val="FFFFFF"/>
                </a:solidFill>
                <a:effectLst/>
                <a:uLnTx/>
                <a:uFillTx/>
                <a:latin typeface="Cambria"/>
                <a:ea typeface="Cambria"/>
                <a:cs typeface="Cambria"/>
                <a:sym typeface="Cambria"/>
              </a:rPr>
              <a:t>E</a:t>
            </a:r>
            <a:r>
              <a:rPr kumimoji="0" lang="en" sz="2400" b="0" i="0" u="sng" strike="noStrike" kern="0" cap="none" spc="0" normalizeH="0" baseline="0" noProof="0">
                <a:ln>
                  <a:noFill/>
                </a:ln>
                <a:solidFill>
                  <a:srgbClr val="FFFFFF"/>
                </a:solidFill>
                <a:effectLst/>
                <a:uLnTx/>
                <a:uFillTx/>
                <a:latin typeface="Cambria"/>
                <a:ea typeface="Cambria"/>
                <a:cs typeface="Cambria"/>
                <a:sym typeface="Cambria"/>
              </a:rPr>
              <a:t>xperiment</a:t>
            </a:r>
            <a:endParaRPr kumimoji="0" sz="2400" b="1" i="0" u="sng" strike="noStrike" kern="0" cap="none" spc="0" normalizeH="0" baseline="0" noProof="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15000"/>
              </a:lnSpc>
              <a:spcBef>
                <a:spcPts val="70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pic>
        <p:nvPicPr>
          <p:cNvPr id="87" name="Google Shape;87;p17"/>
          <p:cNvPicPr preferRelativeResize="0"/>
          <p:nvPr/>
        </p:nvPicPr>
        <p:blipFill>
          <a:blip r:embed="rId3">
            <a:alphaModFix/>
          </a:blip>
          <a:stretch>
            <a:fillRect/>
          </a:stretch>
        </p:blipFill>
        <p:spPr>
          <a:xfrm>
            <a:off x="2324312" y="399625"/>
            <a:ext cx="6725699" cy="4132201"/>
          </a:xfrm>
          <a:prstGeom prst="rect">
            <a:avLst/>
          </a:prstGeom>
          <a:noFill/>
          <a:ln w="19050" cap="flat" cmpd="sng">
            <a:solidFill>
              <a:schemeClr val="dk2"/>
            </a:solidFill>
            <a:prstDash val="solid"/>
            <a:round/>
            <a:headEnd type="none" w="sm" len="sm"/>
            <a:tailEnd type="none" w="sm" len="sm"/>
          </a:ln>
        </p:spPr>
      </p:pic>
      <p:sp>
        <p:nvSpPr>
          <p:cNvPr id="88" name="Google Shape;88;p17"/>
          <p:cNvSpPr txBox="1">
            <a:spLocks noGrp="1"/>
          </p:cNvSpPr>
          <p:nvPr>
            <p:ph type="title"/>
          </p:nvPr>
        </p:nvSpPr>
        <p:spPr>
          <a:xfrm>
            <a:off x="62700" y="454800"/>
            <a:ext cx="1944600" cy="16869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b="1" u="sng">
                <a:latin typeface="Trebuchet MS"/>
                <a:ea typeface="Trebuchet MS"/>
                <a:cs typeface="Trebuchet MS"/>
                <a:sym typeface="Trebuchet MS"/>
              </a:rPr>
              <a:t>QCD</a:t>
            </a:r>
            <a:r>
              <a:rPr lang="en" b="1" u="sng">
                <a:latin typeface="PT Sans Narrow"/>
                <a:ea typeface="PT Sans Narrow"/>
                <a:cs typeface="PT Sans Narrow"/>
                <a:sym typeface="PT Sans Narrow"/>
              </a:rPr>
              <a:t> Axion Parameter Space</a:t>
            </a:r>
            <a:endParaRPr b="1" u="sng">
              <a:latin typeface="PT Sans Narrow"/>
              <a:ea typeface="PT Sans Narrow"/>
              <a:cs typeface="PT Sans Narrow"/>
              <a:sym typeface="PT Sans Narrow"/>
            </a:endParaRPr>
          </a:p>
        </p:txBody>
      </p:sp>
      <p:sp>
        <p:nvSpPr>
          <p:cNvPr id="89" name="Google Shape;89;p17"/>
          <p:cNvSpPr/>
          <p:nvPr/>
        </p:nvSpPr>
        <p:spPr>
          <a:xfrm>
            <a:off x="2631550" y="3521250"/>
            <a:ext cx="1818900" cy="412800"/>
          </a:xfrm>
          <a:prstGeom prst="flowChartConnector">
            <a:avLst/>
          </a:prstGeom>
          <a:noFill/>
          <a:ln w="28575" cap="flat" cmpd="sng">
            <a:solidFill>
              <a:srgbClr val="00DA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90" name="Google Shape;90;p17"/>
          <p:cNvCxnSpPr>
            <a:stCxn id="91" idx="3"/>
            <a:endCxn id="89" idx="4"/>
          </p:cNvCxnSpPr>
          <p:nvPr/>
        </p:nvCxnSpPr>
        <p:spPr>
          <a:xfrm rot="10800000" flipH="1">
            <a:off x="1925700" y="3934100"/>
            <a:ext cx="1615200" cy="462300"/>
          </a:xfrm>
          <a:prstGeom prst="straightConnector1">
            <a:avLst/>
          </a:prstGeom>
          <a:noFill/>
          <a:ln w="28575" cap="flat" cmpd="sng">
            <a:solidFill>
              <a:srgbClr val="00FF00"/>
            </a:solidFill>
            <a:prstDash val="solid"/>
            <a:round/>
            <a:headEnd type="none" w="med" len="med"/>
            <a:tailEnd type="triangle" w="med" len="med"/>
          </a:ln>
        </p:spPr>
      </p:cxnSp>
      <p:sp>
        <p:nvSpPr>
          <p:cNvPr id="91" name="Google Shape;91;p17"/>
          <p:cNvSpPr txBox="1"/>
          <p:nvPr/>
        </p:nvSpPr>
        <p:spPr>
          <a:xfrm>
            <a:off x="385200" y="3986450"/>
            <a:ext cx="1540500" cy="819900"/>
          </a:xfrm>
          <a:prstGeom prst="rect">
            <a:avLst/>
          </a:prstGeom>
          <a:noFill/>
          <a:ln w="9525" cap="flat" cmpd="sng">
            <a:solidFill>
              <a:srgbClr val="00FF00"/>
            </a:solidFill>
            <a:prstDash val="solid"/>
            <a:round/>
            <a:headEnd type="none" w="sm" len="sm"/>
            <a:tailEnd type="none" w="sm" len="sm"/>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Cambria"/>
                <a:ea typeface="Cambria"/>
                <a:cs typeface="Cambria"/>
                <a:sym typeface="Cambria"/>
              </a:rPr>
              <a:t>DM Radio</a:t>
            </a:r>
            <a:endParaRPr kumimoji="0" sz="1400" b="0" i="0" u="none" strike="noStrike" kern="0" cap="none" spc="0" normalizeH="0" baseline="0" noProof="0">
              <a:ln>
                <a:noFill/>
              </a:ln>
              <a:solidFill>
                <a:srgbClr val="FFFFFF"/>
              </a:solidFill>
              <a:effectLst/>
              <a:uLnTx/>
              <a:uFillTx/>
              <a:latin typeface="Cambria"/>
              <a:ea typeface="Cambria"/>
              <a:cs typeface="Cambria"/>
              <a:sym typeface="Cambria"/>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Cambria"/>
                <a:ea typeface="Cambria"/>
                <a:cs typeface="Cambria"/>
                <a:sym typeface="Cambria"/>
              </a:rPr>
              <a:t>LC Circuit</a:t>
            </a:r>
            <a:endParaRPr kumimoji="0" sz="1400" b="0" i="0" u="none" strike="noStrike" kern="0" cap="none" spc="0" normalizeH="0" baseline="0" noProof="0">
              <a:ln>
                <a:noFill/>
              </a:ln>
              <a:solidFill>
                <a:srgbClr val="FFFFFF"/>
              </a:solidFill>
              <a:effectLst/>
              <a:uLnTx/>
              <a:uFillTx/>
              <a:latin typeface="Cambria"/>
              <a:ea typeface="Cambria"/>
              <a:cs typeface="Cambria"/>
              <a:sym typeface="Cambria"/>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Cambria"/>
                <a:ea typeface="Cambria"/>
                <a:cs typeface="Cambria"/>
                <a:sym typeface="Cambria"/>
              </a:rPr>
              <a:t>ABRACADABRA</a:t>
            </a:r>
            <a:endParaRPr kumimoji="0" sz="1400" b="0" i="0" u="none" strike="noStrike" kern="0" cap="none" spc="0" normalizeH="0" baseline="0" noProof="0">
              <a:ln>
                <a:noFill/>
              </a:ln>
              <a:solidFill>
                <a:srgbClr val="FFFFFF"/>
              </a:solidFill>
              <a:effectLst/>
              <a:uLnTx/>
              <a:uFillTx/>
              <a:latin typeface="Cambria"/>
              <a:ea typeface="Cambria"/>
              <a:cs typeface="Cambria"/>
              <a:sym typeface="Cambria"/>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92" name="Google Shape;92;p17"/>
          <p:cNvSpPr/>
          <p:nvPr/>
        </p:nvSpPr>
        <p:spPr>
          <a:xfrm>
            <a:off x="5013200" y="3543000"/>
            <a:ext cx="840000" cy="369300"/>
          </a:xfrm>
          <a:prstGeom prst="flowChartConnector">
            <a:avLst/>
          </a:prstGeom>
          <a:noFill/>
          <a:ln w="28575" cap="flat" cmpd="sng">
            <a:solidFill>
              <a:srgbClr val="00DA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93" name="Google Shape;93;p17"/>
          <p:cNvCxnSpPr/>
          <p:nvPr/>
        </p:nvCxnSpPr>
        <p:spPr>
          <a:xfrm rot="10800000" flipH="1">
            <a:off x="3740025" y="3866350"/>
            <a:ext cx="1424700" cy="900600"/>
          </a:xfrm>
          <a:prstGeom prst="straightConnector1">
            <a:avLst/>
          </a:prstGeom>
          <a:noFill/>
          <a:ln w="38100" cap="flat" cmpd="sng">
            <a:solidFill>
              <a:srgbClr val="00FF00"/>
            </a:solidFill>
            <a:prstDash val="solid"/>
            <a:round/>
            <a:headEnd type="none" w="med" len="med"/>
            <a:tailEnd type="triangle" w="med" len="med"/>
          </a:ln>
        </p:spPr>
      </p:cxnSp>
      <p:sp>
        <p:nvSpPr>
          <p:cNvPr id="94" name="Google Shape;94;p17"/>
          <p:cNvSpPr txBox="1"/>
          <p:nvPr/>
        </p:nvSpPr>
        <p:spPr>
          <a:xfrm>
            <a:off x="2567775" y="4711125"/>
            <a:ext cx="1172100" cy="306000"/>
          </a:xfrm>
          <a:prstGeom prst="rect">
            <a:avLst/>
          </a:prstGeom>
          <a:noFill/>
          <a:ln w="9525" cap="flat" cmpd="sng">
            <a:solidFill>
              <a:srgbClr val="00FF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800" b="1" i="0" u="none" strike="noStrike" kern="0" cap="none" spc="0" normalizeH="0" baseline="0" noProof="0">
                <a:ln>
                  <a:noFill/>
                </a:ln>
                <a:solidFill>
                  <a:srgbClr val="FFFFFF"/>
                </a:solidFill>
                <a:effectLst/>
                <a:uLnTx/>
                <a:uFillTx/>
                <a:latin typeface="Cambria"/>
                <a:ea typeface="Cambria"/>
                <a:cs typeface="Cambria"/>
                <a:sym typeface="Cambria"/>
              </a:rPr>
              <a:t>ARIADNE</a:t>
            </a:r>
            <a:endParaRPr kumimoji="0" sz="1800" b="1"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95" name="Google Shape;95;p17"/>
          <p:cNvSpPr/>
          <p:nvPr/>
        </p:nvSpPr>
        <p:spPr>
          <a:xfrm>
            <a:off x="8237575" y="4384275"/>
            <a:ext cx="812400" cy="1476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96" name="Google Shape;96;p17"/>
          <p:cNvSpPr txBox="1"/>
          <p:nvPr/>
        </p:nvSpPr>
        <p:spPr>
          <a:xfrm>
            <a:off x="4281950" y="4863525"/>
            <a:ext cx="5044800" cy="3060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200" b="0" i="0" u="none" strike="noStrike" kern="0" cap="none" spc="0" normalizeH="0" baseline="0" noProof="0">
                <a:ln>
                  <a:noFill/>
                </a:ln>
                <a:solidFill>
                  <a:srgbClr val="FFFFFF"/>
                </a:solidFill>
                <a:effectLst/>
                <a:uLnTx/>
                <a:uFillTx/>
                <a:latin typeface="Cambria"/>
                <a:ea typeface="Cambria"/>
                <a:cs typeface="Cambria"/>
                <a:sym typeface="Cambria"/>
              </a:rPr>
              <a:t>Adapted from http://pdg.lbl.gov/2015/reviews/rpp2015-rev-axions.pdf</a:t>
            </a:r>
            <a:endParaRPr kumimoji="0" sz="1200" b="0" i="0" u="none" strike="noStrike" kern="0" cap="none" spc="0" normalizeH="0" baseline="0" noProof="0">
              <a:ln>
                <a:noFill/>
              </a:ln>
              <a:solidFill>
                <a:srgbClr val="FFFFFF"/>
              </a:solidFill>
              <a:effectLst/>
              <a:uLnTx/>
              <a:uFillTx/>
              <a:latin typeface="Cambria"/>
              <a:ea typeface="Cambria"/>
              <a:cs typeface="Cambria"/>
              <a:sym typeface="Cambri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1000"/>
                                        <p:tgtEl>
                                          <p:spTgt spid="9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1000"/>
                                        <p:tgtEl>
                                          <p:spTgt spid="9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1000"/>
                                        <p:tgtEl>
                                          <p:spTgt spid="8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4"/>
                                        </p:tgtEl>
                                        <p:attrNameLst>
                                          <p:attrName>style.visibility</p:attrName>
                                        </p:attrNameLst>
                                      </p:cBhvr>
                                      <p:to>
                                        <p:strVal val="visible"/>
                                      </p:to>
                                    </p:set>
                                    <p:animEffect transition="in" filter="fade">
                                      <p:cBhvr>
                                        <p:cTn id="22" dur="1000"/>
                                        <p:tgtEl>
                                          <p:spTgt spid="9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3"/>
                                        </p:tgtEl>
                                        <p:attrNameLst>
                                          <p:attrName>style.visibility</p:attrName>
                                        </p:attrNameLst>
                                      </p:cBhvr>
                                      <p:to>
                                        <p:strVal val="visible"/>
                                      </p:to>
                                    </p:set>
                                    <p:animEffect transition="in" filter="fade">
                                      <p:cBhvr>
                                        <p:cTn id="27" dur="1000"/>
                                        <p:tgtEl>
                                          <p:spTgt spid="9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2"/>
                                        </p:tgtEl>
                                        <p:attrNameLst>
                                          <p:attrName>style.visibility</p:attrName>
                                        </p:attrNameLst>
                                      </p:cBhvr>
                                      <p:to>
                                        <p:strVal val="visible"/>
                                      </p:to>
                                    </p:set>
                                    <p:animEffect transition="in" filter="fade">
                                      <p:cBhvr>
                                        <p:cTn id="32" dur="1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21C76-8E72-48F3-ABEF-D59C1D23A4BF}"/>
              </a:ext>
            </a:extLst>
          </p:cNvPr>
          <p:cNvSpPr>
            <a:spLocks noGrp="1"/>
          </p:cNvSpPr>
          <p:nvPr>
            <p:ph type="title"/>
          </p:nvPr>
        </p:nvSpPr>
        <p:spPr/>
        <p:txBody>
          <a:bodyPr/>
          <a:lstStyle/>
          <a:p>
            <a:r>
              <a:rPr lang="en-US" dirty="0"/>
              <a:t>Fifth forces</a:t>
            </a:r>
          </a:p>
        </p:txBody>
      </p:sp>
      <p:sp>
        <p:nvSpPr>
          <p:cNvPr id="3" name="Content Placeholder 2">
            <a:extLst>
              <a:ext uri="{FF2B5EF4-FFF2-40B4-BE49-F238E27FC236}">
                <a16:creationId xmlns:a16="http://schemas.microsoft.com/office/drawing/2014/main" id="{A26AC01B-8B4D-4E76-A028-F4FC7A0B9A24}"/>
              </a:ext>
            </a:extLst>
          </p:cNvPr>
          <p:cNvSpPr>
            <a:spLocks noGrp="1"/>
          </p:cNvSpPr>
          <p:nvPr>
            <p:ph idx="1"/>
          </p:nvPr>
        </p:nvSpPr>
        <p:spPr/>
        <p:txBody>
          <a:bodyPr>
            <a:normAutofit/>
          </a:bodyPr>
          <a:lstStyle/>
          <a:p>
            <a:pPr marL="0" indent="0">
              <a:buNone/>
            </a:pPr>
            <a:r>
              <a:rPr lang="en-US" dirty="0"/>
              <a:t>1) Mass dependent -- Testing gravity at short-range with optically levitated nanospheres</a:t>
            </a:r>
          </a:p>
          <a:p>
            <a:pPr marL="0" indent="0">
              <a:buNone/>
            </a:pPr>
            <a:endParaRPr lang="en-US" dirty="0"/>
          </a:p>
          <a:p>
            <a:pPr marL="0" indent="0">
              <a:buNone/>
            </a:pPr>
            <a:r>
              <a:rPr lang="en-US" dirty="0"/>
              <a:t>2) Spin dependent -- The ARIADNE axion experiment</a:t>
            </a:r>
          </a:p>
          <a:p>
            <a:pPr marL="0" indent="0">
              <a:buNone/>
            </a:pPr>
            <a:r>
              <a:rPr lang="en-US" dirty="0"/>
              <a:t>	</a:t>
            </a:r>
          </a:p>
        </p:txBody>
      </p:sp>
    </p:spTree>
    <p:extLst>
      <p:ext uri="{BB962C8B-B14F-4D97-AF65-F5344CB8AC3E}">
        <p14:creationId xmlns:p14="http://schemas.microsoft.com/office/powerpoint/2010/main" val="42933719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graphicFrame>
        <p:nvGraphicFramePr>
          <p:cNvPr id="101" name="Google Shape;101;p18"/>
          <p:cNvGraphicFramePr/>
          <p:nvPr>
            <p:extLst>
              <p:ext uri="{D42A27DB-BD31-4B8C-83A1-F6EECF244321}">
                <p14:modId xmlns:p14="http://schemas.microsoft.com/office/powerpoint/2010/main" val="2937816275"/>
              </p:ext>
            </p:extLst>
          </p:nvPr>
        </p:nvGraphicFramePr>
        <p:xfrm>
          <a:off x="929175" y="1489850"/>
          <a:ext cx="7425750" cy="3248850"/>
        </p:xfrm>
        <a:graphic>
          <a:graphicData uri="http://schemas.openxmlformats.org/drawingml/2006/table">
            <a:tbl>
              <a:tblPr>
                <a:noFill/>
              </a:tblPr>
              <a:tblGrid>
                <a:gridCol w="1865025">
                  <a:extLst>
                    <a:ext uri="{9D8B030D-6E8A-4147-A177-3AD203B41FA5}">
                      <a16:colId xmlns:a16="http://schemas.microsoft.com/office/drawing/2014/main" val="20000"/>
                    </a:ext>
                  </a:extLst>
                </a:gridCol>
                <a:gridCol w="1899325">
                  <a:extLst>
                    <a:ext uri="{9D8B030D-6E8A-4147-A177-3AD203B41FA5}">
                      <a16:colId xmlns:a16="http://schemas.microsoft.com/office/drawing/2014/main" val="20001"/>
                    </a:ext>
                  </a:extLst>
                </a:gridCol>
                <a:gridCol w="1830700">
                  <a:extLst>
                    <a:ext uri="{9D8B030D-6E8A-4147-A177-3AD203B41FA5}">
                      <a16:colId xmlns:a16="http://schemas.microsoft.com/office/drawing/2014/main" val="20002"/>
                    </a:ext>
                  </a:extLst>
                </a:gridCol>
                <a:gridCol w="1830700">
                  <a:extLst>
                    <a:ext uri="{9D8B030D-6E8A-4147-A177-3AD203B41FA5}">
                      <a16:colId xmlns:a16="http://schemas.microsoft.com/office/drawing/2014/main" val="20003"/>
                    </a:ext>
                  </a:extLst>
                </a:gridCol>
              </a:tblGrid>
              <a:tr h="426900">
                <a:tc>
                  <a:txBody>
                    <a:bodyPr/>
                    <a:lstStyle/>
                    <a:p>
                      <a:pPr marL="0" lvl="0" indent="0" algn="ctr">
                        <a:spcBef>
                          <a:spcPts val="0"/>
                        </a:spcBef>
                        <a:spcAft>
                          <a:spcPts val="0"/>
                        </a:spcAft>
                        <a:buNone/>
                      </a:pPr>
                      <a:endParaRPr b="1"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a:spcBef>
                          <a:spcPts val="0"/>
                        </a:spcBef>
                        <a:spcAft>
                          <a:spcPts val="0"/>
                        </a:spcAft>
                        <a:buNone/>
                      </a:pPr>
                      <a:r>
                        <a:rPr lang="en" b="1" dirty="0">
                          <a:solidFill>
                            <a:srgbClr val="FF0000"/>
                          </a:solidFill>
                        </a:rPr>
                        <a:t>Photons</a:t>
                      </a:r>
                      <a:endParaRPr b="1" dirty="0">
                        <a:solidFill>
                          <a:srgbClr val="FF0000"/>
                        </a:solidFill>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a:spcBef>
                          <a:spcPts val="0"/>
                        </a:spcBef>
                        <a:spcAft>
                          <a:spcPts val="0"/>
                        </a:spcAft>
                        <a:buNone/>
                      </a:pPr>
                      <a:r>
                        <a:rPr lang="en" b="1" dirty="0">
                          <a:solidFill>
                            <a:srgbClr val="FF0000"/>
                          </a:solidFill>
                        </a:rPr>
                        <a:t>Nucleons</a:t>
                      </a:r>
                      <a:endParaRPr b="1" dirty="0">
                        <a:solidFill>
                          <a:srgbClr val="FF0000"/>
                        </a:solidFill>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ctr" rtl="0">
                        <a:spcBef>
                          <a:spcPts val="0"/>
                        </a:spcBef>
                        <a:spcAft>
                          <a:spcPts val="0"/>
                        </a:spcAft>
                        <a:buNone/>
                      </a:pPr>
                      <a:r>
                        <a:rPr lang="en" b="1" dirty="0">
                          <a:solidFill>
                            <a:srgbClr val="FF0000"/>
                          </a:solidFill>
                        </a:rPr>
                        <a:t>Electrons</a:t>
                      </a:r>
                      <a:endParaRPr b="1" dirty="0">
                        <a:solidFill>
                          <a:srgbClr val="FF0000"/>
                        </a:solidFill>
                      </a:endParaRPr>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1197525">
                <a:tc>
                  <a:txBody>
                    <a:bodyPr/>
                    <a:lstStyle/>
                    <a:p>
                      <a:pPr marL="0" lvl="0" indent="0" algn="ctr">
                        <a:spcBef>
                          <a:spcPts val="0"/>
                        </a:spcBef>
                        <a:spcAft>
                          <a:spcPts val="0"/>
                        </a:spcAft>
                        <a:buNone/>
                      </a:pPr>
                      <a:r>
                        <a:rPr lang="en" b="1"/>
                        <a:t>Dark Matter (Cosmic) axions</a:t>
                      </a: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06666"/>
                    </a:solidFill>
                  </a:tcPr>
                </a:tc>
                <a:tc>
                  <a:txBody>
                    <a:bodyPr/>
                    <a:lstStyle/>
                    <a:p>
                      <a:pPr marL="0" lvl="0" indent="0" algn="ctr">
                        <a:spcBef>
                          <a:spcPts val="0"/>
                        </a:spcBef>
                        <a:spcAft>
                          <a:spcPts val="0"/>
                        </a:spcAft>
                        <a:buNone/>
                      </a:pPr>
                      <a:r>
                        <a:rPr lang="en" b="1"/>
                        <a:t>ADMX, HAYSTACK, DM Radio, LC Circuit, MADMAX, ABRACADABRA</a:t>
                      </a: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06666"/>
                    </a:solidFill>
                  </a:tcPr>
                </a:tc>
                <a:tc>
                  <a:txBody>
                    <a:bodyPr/>
                    <a:lstStyle/>
                    <a:p>
                      <a:pPr marL="0" lvl="0" indent="0" algn="ctr">
                        <a:spcBef>
                          <a:spcPts val="0"/>
                        </a:spcBef>
                        <a:spcAft>
                          <a:spcPts val="0"/>
                        </a:spcAft>
                        <a:buNone/>
                      </a:pPr>
                      <a:r>
                        <a:rPr lang="en" b="1"/>
                        <a:t>CASPEr</a:t>
                      </a: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06666"/>
                    </a:solidFill>
                  </a:tcPr>
                </a:tc>
                <a:tc>
                  <a:txBody>
                    <a:bodyPr/>
                    <a:lstStyle/>
                    <a:p>
                      <a:pPr marL="0" lvl="0" indent="0" algn="ctr" rtl="0">
                        <a:spcBef>
                          <a:spcPts val="0"/>
                        </a:spcBef>
                        <a:spcAft>
                          <a:spcPts val="0"/>
                        </a:spcAft>
                        <a:buNone/>
                      </a:pPr>
                      <a:r>
                        <a:rPr lang="en" b="1"/>
                        <a:t>QUAX</a:t>
                      </a: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06666"/>
                    </a:solidFill>
                  </a:tcPr>
                </a:tc>
                <a:extLst>
                  <a:ext uri="{0D108BD9-81ED-4DB2-BD59-A6C34878D82A}">
                    <a16:rowId xmlns:a16="http://schemas.microsoft.com/office/drawing/2014/main" val="10001"/>
                  </a:ext>
                </a:extLst>
              </a:tr>
              <a:tr h="683775">
                <a:tc>
                  <a:txBody>
                    <a:bodyPr/>
                    <a:lstStyle/>
                    <a:p>
                      <a:pPr marL="0" lvl="0" indent="0" algn="ctr">
                        <a:spcBef>
                          <a:spcPts val="0"/>
                        </a:spcBef>
                        <a:spcAft>
                          <a:spcPts val="0"/>
                        </a:spcAft>
                        <a:buNone/>
                      </a:pPr>
                      <a:r>
                        <a:rPr lang="en" b="1"/>
                        <a:t>Solar axions</a:t>
                      </a: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5A6BD"/>
                    </a:solidFill>
                  </a:tcPr>
                </a:tc>
                <a:tc>
                  <a:txBody>
                    <a:bodyPr/>
                    <a:lstStyle/>
                    <a:p>
                      <a:pPr marL="0" lvl="0" indent="0" algn="ctr">
                        <a:spcBef>
                          <a:spcPts val="0"/>
                        </a:spcBef>
                        <a:spcAft>
                          <a:spcPts val="0"/>
                        </a:spcAft>
                        <a:buNone/>
                      </a:pPr>
                      <a:r>
                        <a:rPr lang="en" b="1"/>
                        <a:t>CAST</a:t>
                      </a:r>
                      <a:endParaRPr b="1"/>
                    </a:p>
                    <a:p>
                      <a:pPr marL="0" lvl="0" indent="0" algn="ctr">
                        <a:spcBef>
                          <a:spcPts val="0"/>
                        </a:spcBef>
                        <a:spcAft>
                          <a:spcPts val="0"/>
                        </a:spcAft>
                        <a:buNone/>
                      </a:pPr>
                      <a:r>
                        <a:rPr lang="en" b="1"/>
                        <a:t>IAXO</a:t>
                      </a: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5A6BD"/>
                    </a:solidFill>
                  </a:tcPr>
                </a:tc>
                <a:tc>
                  <a:txBody>
                    <a:bodyPr/>
                    <a:lstStyle/>
                    <a:p>
                      <a:pPr marL="0" lvl="0" indent="0" algn="ctr">
                        <a:spcBef>
                          <a:spcPts val="0"/>
                        </a:spcBef>
                        <a:spcAft>
                          <a:spcPts val="0"/>
                        </a:spcAft>
                        <a:buNone/>
                      </a:pP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5A6BD"/>
                    </a:solidFill>
                  </a:tcPr>
                </a:tc>
                <a:tc>
                  <a:txBody>
                    <a:bodyPr/>
                    <a:lstStyle/>
                    <a:p>
                      <a:pPr marL="0" lvl="0" indent="0" algn="ctr" rtl="0">
                        <a:spcBef>
                          <a:spcPts val="0"/>
                        </a:spcBef>
                        <a:spcAft>
                          <a:spcPts val="0"/>
                        </a:spcAft>
                        <a:buNone/>
                      </a:pP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5A6BD"/>
                    </a:solidFill>
                  </a:tcPr>
                </a:tc>
                <a:extLst>
                  <a:ext uri="{0D108BD9-81ED-4DB2-BD59-A6C34878D82A}">
                    <a16:rowId xmlns:a16="http://schemas.microsoft.com/office/drawing/2014/main" val="10002"/>
                  </a:ext>
                </a:extLst>
              </a:tr>
              <a:tr h="940650">
                <a:tc>
                  <a:txBody>
                    <a:bodyPr/>
                    <a:lstStyle/>
                    <a:p>
                      <a:pPr marL="0" lvl="0" indent="0" algn="ctr">
                        <a:spcBef>
                          <a:spcPts val="0"/>
                        </a:spcBef>
                        <a:spcAft>
                          <a:spcPts val="0"/>
                        </a:spcAft>
                        <a:buNone/>
                      </a:pPr>
                      <a:r>
                        <a:rPr lang="en" b="1"/>
                        <a:t>Lab-produced axions</a:t>
                      </a: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AD1DC"/>
                    </a:solidFill>
                  </a:tcPr>
                </a:tc>
                <a:tc>
                  <a:txBody>
                    <a:bodyPr/>
                    <a:lstStyle/>
                    <a:p>
                      <a:pPr marL="0" lvl="0" indent="0" algn="ctr">
                        <a:spcBef>
                          <a:spcPts val="0"/>
                        </a:spcBef>
                        <a:spcAft>
                          <a:spcPts val="0"/>
                        </a:spcAft>
                        <a:buNone/>
                      </a:pPr>
                      <a:r>
                        <a:rPr lang="en" b="1"/>
                        <a:t>Light-shining-thru- walls (ALPS,    ALPS-II)</a:t>
                      </a: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AD1DC"/>
                    </a:solidFill>
                  </a:tcPr>
                </a:tc>
                <a:tc>
                  <a:txBody>
                    <a:bodyPr/>
                    <a:lstStyle/>
                    <a:p>
                      <a:pPr marL="0" lvl="0" indent="0" algn="ctr">
                        <a:spcBef>
                          <a:spcPts val="0"/>
                        </a:spcBef>
                        <a:spcAft>
                          <a:spcPts val="0"/>
                        </a:spcAft>
                        <a:buNone/>
                      </a:pPr>
                      <a:r>
                        <a:rPr lang="en" b="1"/>
                        <a:t>ARIADNE</a:t>
                      </a:r>
                      <a:endParaRPr b="1"/>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945"/>
                    </a:solidFill>
                  </a:tcPr>
                </a:tc>
                <a:tc>
                  <a:txBody>
                    <a:bodyPr/>
                    <a:lstStyle/>
                    <a:p>
                      <a:pPr marL="0" lvl="0" indent="0" algn="ctr" rtl="0">
                        <a:spcBef>
                          <a:spcPts val="0"/>
                        </a:spcBef>
                        <a:spcAft>
                          <a:spcPts val="0"/>
                        </a:spcAft>
                        <a:buNone/>
                      </a:pPr>
                      <a:endParaRPr b="1" dirty="0"/>
                    </a:p>
                  </a:txBody>
                  <a:tcPr marL="91425" marR="91425" marT="91425" marB="914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val="10003"/>
                  </a:ext>
                </a:extLst>
              </a:tr>
            </a:tbl>
          </a:graphicData>
        </a:graphic>
      </p:graphicFrame>
      <p:sp>
        <p:nvSpPr>
          <p:cNvPr id="102" name="Google Shape;102;p18"/>
          <p:cNvSpPr/>
          <p:nvPr/>
        </p:nvSpPr>
        <p:spPr>
          <a:xfrm>
            <a:off x="949500" y="1489775"/>
            <a:ext cx="1813500" cy="3249000"/>
          </a:xfrm>
          <a:prstGeom prst="flowChartAlternateProcess">
            <a:avLst/>
          </a:prstGeom>
          <a:noFill/>
          <a:ln w="76200"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3" name="Google Shape;103;p18"/>
          <p:cNvSpPr/>
          <p:nvPr/>
        </p:nvSpPr>
        <p:spPr>
          <a:xfrm>
            <a:off x="2843700" y="1489925"/>
            <a:ext cx="5550600" cy="3249000"/>
          </a:xfrm>
          <a:prstGeom prst="flowChartAlternateProcess">
            <a:avLst/>
          </a:prstGeom>
          <a:noFill/>
          <a:ln w="762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4" name="Google Shape;104;p18"/>
          <p:cNvSpPr txBox="1"/>
          <p:nvPr/>
        </p:nvSpPr>
        <p:spPr>
          <a:xfrm>
            <a:off x="5109475" y="883775"/>
            <a:ext cx="1623600" cy="5604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2400" b="1" i="0" u="none" strike="noStrike" kern="0" cap="none" spc="0" normalizeH="0" baseline="0" noProof="0">
                <a:ln>
                  <a:noFill/>
                </a:ln>
                <a:solidFill>
                  <a:srgbClr val="55C9BD"/>
                </a:solidFill>
                <a:effectLst/>
                <a:uLnTx/>
                <a:uFillTx/>
                <a:latin typeface="PT Sans Narrow"/>
                <a:ea typeface="PT Sans Narrow"/>
                <a:cs typeface="PT Sans Narrow"/>
                <a:sym typeface="PT Sans Narrow"/>
              </a:rPr>
              <a:t>Coupling</a:t>
            </a:r>
            <a:endParaRPr kumimoji="0" sz="2400" b="1" i="0" u="none" strike="noStrike" kern="0" cap="none" spc="0" normalizeH="0" baseline="0" noProof="0">
              <a:ln>
                <a:noFill/>
              </a:ln>
              <a:solidFill>
                <a:srgbClr val="55C9BD"/>
              </a:solidFill>
              <a:effectLst/>
              <a:uLnTx/>
              <a:uFillTx/>
              <a:latin typeface="PT Sans Narrow"/>
              <a:ea typeface="PT Sans Narrow"/>
              <a:cs typeface="PT Sans Narrow"/>
              <a:sym typeface="PT Sans Narrow"/>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05" name="Google Shape;105;p18"/>
          <p:cNvSpPr txBox="1"/>
          <p:nvPr/>
        </p:nvSpPr>
        <p:spPr>
          <a:xfrm>
            <a:off x="1434800" y="959975"/>
            <a:ext cx="1328200" cy="5604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2400" b="1" i="0" u="none" strike="noStrike" kern="0" cap="none" spc="0" normalizeH="0" baseline="0" noProof="0" dirty="0">
                <a:ln>
                  <a:noFill/>
                </a:ln>
                <a:solidFill>
                  <a:srgbClr val="4A86E8"/>
                </a:solidFill>
                <a:effectLst/>
                <a:uLnTx/>
                <a:uFillTx/>
                <a:latin typeface="PT Sans Narrow"/>
                <a:ea typeface="PT Sans Narrow"/>
                <a:cs typeface="PT Sans Narrow"/>
                <a:sym typeface="PT Sans Narrow"/>
              </a:rPr>
              <a:t>Source</a:t>
            </a:r>
            <a:endParaRPr kumimoji="0" sz="2400" b="1" i="0" u="none" strike="noStrike" kern="0" cap="none" spc="0" normalizeH="0" baseline="0" noProof="0" dirty="0">
              <a:ln>
                <a:noFill/>
              </a:ln>
              <a:solidFill>
                <a:srgbClr val="4A86E8"/>
              </a:solidFill>
              <a:effectLst/>
              <a:uLnTx/>
              <a:uFillTx/>
              <a:latin typeface="PT Sans Narrow"/>
              <a:ea typeface="PT Sans Narrow"/>
              <a:cs typeface="PT Sans Narrow"/>
              <a:sym typeface="PT Sans Narrow"/>
            </a:endParaRPr>
          </a:p>
        </p:txBody>
      </p:sp>
      <p:sp>
        <p:nvSpPr>
          <p:cNvPr id="106" name="Google Shape;106;p18"/>
          <p:cNvSpPr txBox="1"/>
          <p:nvPr/>
        </p:nvSpPr>
        <p:spPr>
          <a:xfrm>
            <a:off x="81600" y="80152"/>
            <a:ext cx="8663400" cy="8556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3000" b="1" i="0" u="sng" strike="noStrike" kern="0" cap="none" spc="0" normalizeH="0" baseline="0" noProof="0">
                <a:ln>
                  <a:noFill/>
                </a:ln>
                <a:solidFill>
                  <a:srgbClr val="FFFFFF"/>
                </a:solidFill>
                <a:effectLst/>
                <a:uLnTx/>
                <a:uFillTx/>
                <a:latin typeface="PT Sans Narrow"/>
                <a:ea typeface="PT Sans Narrow"/>
                <a:cs typeface="PT Sans Narrow"/>
                <a:sym typeface="PT Sans Narrow"/>
              </a:rPr>
              <a:t>Axion and ALP Searches</a:t>
            </a:r>
            <a:endParaRPr kumimoji="0" sz="3000" b="1" i="0" u="sng" strike="noStrike" kern="0" cap="none" spc="0" normalizeH="0" baseline="0" noProof="0">
              <a:ln>
                <a:noFill/>
              </a:ln>
              <a:solidFill>
                <a:srgbClr val="FFFFFF"/>
              </a:solidFill>
              <a:effectLst/>
              <a:uLnTx/>
              <a:uFillTx/>
              <a:latin typeface="PT Sans Narrow"/>
              <a:ea typeface="PT Sans Narrow"/>
              <a:cs typeface="PT Sans Narrow"/>
              <a:sym typeface="PT Sans Narrow"/>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0"/>
            <a:ext cx="6172200" cy="857250"/>
          </a:xfrm>
        </p:spPr>
        <p:txBody>
          <a:bodyPr>
            <a:normAutofit fontScale="90000"/>
          </a:bodyPr>
          <a:lstStyle/>
          <a:p>
            <a:r>
              <a:rPr lang="en-US" dirty="0"/>
              <a:t>Axion-exchange between nucleons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31803" y="1143000"/>
                <a:ext cx="6172200" cy="1600200"/>
              </a:xfrm>
            </p:spPr>
            <p:txBody>
              <a:bodyPr/>
              <a:lstStyle/>
              <a:p>
                <a:r>
                  <a:rPr lang="en-US" dirty="0"/>
                  <a:t>Scalar coupling </a:t>
                </a:r>
                <a14:m>
                  <m:oMath xmlns:m="http://schemas.openxmlformats.org/officeDocument/2006/math">
                    <m:r>
                      <a:rPr lang="en-US" i="1" smtClean="0">
                        <a:latin typeface="Cambria Math"/>
                        <a:ea typeface="Cambria Math"/>
                      </a:rPr>
                      <m:t>∝</m:t>
                    </m:r>
                  </m:oMath>
                </a14:m>
                <a:r>
                  <a:rPr lang="en-US" dirty="0"/>
                  <a:t> </a:t>
                </a:r>
                <a:r>
                  <a:rPr lang="en-US" i="1" dirty="0">
                    <a:latin typeface="Symbol" panose="05050102010706020507" pitchFamily="18" charset="2"/>
                  </a:rPr>
                  <a:t>q</a:t>
                </a:r>
                <a:r>
                  <a:rPr lang="en-US" baseline="-25000" dirty="0"/>
                  <a:t>QCD</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31803" y="1143000"/>
                <a:ext cx="6172200" cy="1600200"/>
              </a:xfrm>
              <a:blipFill>
                <a:blip r:embed="rId3"/>
                <a:stretch>
                  <a:fillRect l="-2270" t="-5725"/>
                </a:stretch>
              </a:blipFill>
            </p:spPr>
            <p:txBody>
              <a:bodyPr/>
              <a:lstStyle/>
              <a:p>
                <a:r>
                  <a:rPr lang="en-US">
                    <a:noFill/>
                  </a:rPr>
                  <a:t> </a:t>
                </a:r>
              </a:p>
            </p:txBody>
          </p:sp>
        </mc:Fallback>
      </mc:AlternateContent>
      <p:pic>
        <p:nvPicPr>
          <p:cNvPr id="1843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1028700"/>
            <a:ext cx="1528763"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0650" y="1787631"/>
            <a:ext cx="2171700" cy="15842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771651" y="3371851"/>
            <a:ext cx="184731" cy="507831"/>
          </a:xfrm>
          <a:prstGeom prst="rect">
            <a:avLst/>
          </a:prstGeom>
          <a:noFill/>
        </p:spPr>
        <p:txBody>
          <a:bodyPr wrap="none" rtlCol="0">
            <a:spAutoFit/>
          </a:bodyPr>
          <a:lstStyle/>
          <a:p>
            <a:endParaRPr lang="en-US" sz="1350" dirty="0"/>
          </a:p>
          <a:p>
            <a:endParaRPr lang="en-US" sz="1350" dirty="0"/>
          </a:p>
        </p:txBody>
      </p:sp>
      <p:sp>
        <p:nvSpPr>
          <p:cNvPr id="8" name="Content Placeholder 2"/>
          <p:cNvSpPr txBox="1">
            <a:spLocks/>
          </p:cNvSpPr>
          <p:nvPr/>
        </p:nvSpPr>
        <p:spPr>
          <a:xfrm>
            <a:off x="1331803" y="2171700"/>
            <a:ext cx="6172200" cy="1600200"/>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err="1"/>
              <a:t>Pseudoscalar</a:t>
            </a:r>
            <a:r>
              <a:rPr lang="en-US" sz="2400" dirty="0"/>
              <a:t> coupling</a:t>
            </a:r>
          </a:p>
          <a:p>
            <a:endParaRPr lang="en-US" sz="2400" dirty="0"/>
          </a:p>
          <a:p>
            <a:endParaRPr lang="en-US" sz="2400" dirty="0"/>
          </a:p>
        </p:txBody>
      </p:sp>
      <p:graphicFrame>
        <p:nvGraphicFramePr>
          <p:cNvPr id="7" name="Object 6"/>
          <p:cNvGraphicFramePr>
            <a:graphicFrameLocks noChangeAspect="1"/>
          </p:cNvGraphicFramePr>
          <p:nvPr>
            <p:extLst/>
          </p:nvPr>
        </p:nvGraphicFramePr>
        <p:xfrm>
          <a:off x="3569494" y="3924300"/>
          <a:ext cx="3974306" cy="533400"/>
        </p:xfrm>
        <a:graphic>
          <a:graphicData uri="http://schemas.openxmlformats.org/presentationml/2006/ole">
            <mc:AlternateContent xmlns:mc="http://schemas.openxmlformats.org/markup-compatibility/2006">
              <mc:Choice xmlns:v="urn:schemas-microsoft-com:vml" Requires="v">
                <p:oleObj spid="_x0000_s44139" name="Equation" r:id="rId6" imgW="1892160" imgH="253800" progId="Equation.3">
                  <p:embed/>
                </p:oleObj>
              </mc:Choice>
              <mc:Fallback>
                <p:oleObj name="Equation" r:id="rId6" imgW="1892160" imgH="253800" progId="Equation.3">
                  <p:embed/>
                  <p:pic>
                    <p:nvPicPr>
                      <p:cNvPr id="7" name="Object 6"/>
                      <p:cNvPicPr/>
                      <p:nvPr/>
                    </p:nvPicPr>
                    <p:blipFill>
                      <a:blip r:embed="rId7"/>
                      <a:stretch>
                        <a:fillRect/>
                      </a:stretch>
                    </p:blipFill>
                    <p:spPr>
                      <a:xfrm>
                        <a:off x="3569494" y="3924300"/>
                        <a:ext cx="3974306" cy="533400"/>
                      </a:xfrm>
                      <a:prstGeom prst="rect">
                        <a:avLst/>
                      </a:prstGeom>
                    </p:spPr>
                  </p:pic>
                </p:oleObj>
              </mc:Fallback>
            </mc:AlternateContent>
          </a:graphicData>
        </a:graphic>
      </p:graphicFrame>
      <p:sp>
        <p:nvSpPr>
          <p:cNvPr id="10" name="TextBox 9"/>
          <p:cNvSpPr txBox="1"/>
          <p:nvPr/>
        </p:nvSpPr>
        <p:spPr>
          <a:xfrm>
            <a:off x="2924449" y="4629150"/>
            <a:ext cx="1689886" cy="300082"/>
          </a:xfrm>
          <a:prstGeom prst="rect">
            <a:avLst/>
          </a:prstGeom>
          <a:noFill/>
        </p:spPr>
        <p:txBody>
          <a:bodyPr wrap="none" rtlCol="0">
            <a:spAutoFit/>
          </a:bodyPr>
          <a:lstStyle/>
          <a:p>
            <a:r>
              <a:rPr lang="en-US" sz="1350" dirty="0"/>
              <a:t>Monopole-monopole</a:t>
            </a:r>
          </a:p>
        </p:txBody>
      </p:sp>
      <p:sp>
        <p:nvSpPr>
          <p:cNvPr id="13" name="TextBox 12"/>
          <p:cNvSpPr txBox="1"/>
          <p:nvPr/>
        </p:nvSpPr>
        <p:spPr>
          <a:xfrm>
            <a:off x="5052629" y="4629150"/>
            <a:ext cx="1409360" cy="300082"/>
          </a:xfrm>
          <a:prstGeom prst="rect">
            <a:avLst/>
          </a:prstGeom>
          <a:noFill/>
        </p:spPr>
        <p:txBody>
          <a:bodyPr wrap="none" rtlCol="0">
            <a:spAutoFit/>
          </a:bodyPr>
          <a:lstStyle/>
          <a:p>
            <a:r>
              <a:rPr lang="en-US" sz="1350" dirty="0"/>
              <a:t>Monopole-dipole</a:t>
            </a:r>
          </a:p>
        </p:txBody>
      </p:sp>
      <p:sp>
        <p:nvSpPr>
          <p:cNvPr id="14" name="TextBox 13"/>
          <p:cNvSpPr txBox="1"/>
          <p:nvPr/>
        </p:nvSpPr>
        <p:spPr>
          <a:xfrm>
            <a:off x="6872403" y="4629150"/>
            <a:ext cx="1119217" cy="300082"/>
          </a:xfrm>
          <a:prstGeom prst="rect">
            <a:avLst/>
          </a:prstGeom>
          <a:noFill/>
        </p:spPr>
        <p:txBody>
          <a:bodyPr wrap="none" rtlCol="0">
            <a:spAutoFit/>
          </a:bodyPr>
          <a:lstStyle/>
          <a:p>
            <a:r>
              <a:rPr lang="en-US" sz="1350" dirty="0"/>
              <a:t>dipole-dipole</a:t>
            </a:r>
          </a:p>
        </p:txBody>
      </p:sp>
      <p:sp>
        <p:nvSpPr>
          <p:cNvPr id="11" name="Oval 10"/>
          <p:cNvSpPr/>
          <p:nvPr/>
        </p:nvSpPr>
        <p:spPr>
          <a:xfrm>
            <a:off x="4743450" y="3714750"/>
            <a:ext cx="1657350" cy="8572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p:cNvSpPr txBox="1"/>
          <p:nvPr/>
        </p:nvSpPr>
        <p:spPr>
          <a:xfrm>
            <a:off x="2160676" y="3314700"/>
            <a:ext cx="4525726" cy="369332"/>
          </a:xfrm>
          <a:prstGeom prst="rect">
            <a:avLst/>
          </a:prstGeom>
          <a:solidFill>
            <a:srgbClr val="92D050"/>
          </a:solidFill>
        </p:spPr>
        <p:txBody>
          <a:bodyPr wrap="none" rtlCol="0">
            <a:spAutoFit/>
          </a:bodyPr>
          <a:lstStyle/>
          <a:p>
            <a:r>
              <a:rPr lang="en-US" dirty="0"/>
              <a:t>Axion acts a force mediator between nucleons</a:t>
            </a:r>
          </a:p>
        </p:txBody>
      </p:sp>
      <p:cxnSp>
        <p:nvCxnSpPr>
          <p:cNvPr id="19" name="Straight Connector 18"/>
          <p:cNvCxnSpPr>
            <a:stCxn id="12" idx="6"/>
            <a:endCxn id="17" idx="2"/>
          </p:cNvCxnSpPr>
          <p:nvPr/>
        </p:nvCxnSpPr>
        <p:spPr>
          <a:xfrm>
            <a:off x="1755210" y="4229100"/>
            <a:ext cx="530791"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468863" y="4309923"/>
            <a:ext cx="131337" cy="4577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1468864" y="3771900"/>
            <a:ext cx="172046" cy="457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2400300" y="4229100"/>
            <a:ext cx="228600" cy="5385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2400300" y="3771900"/>
            <a:ext cx="114300" cy="457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526609" y="4114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N</a:t>
            </a:r>
          </a:p>
        </p:txBody>
      </p:sp>
      <p:sp>
        <p:nvSpPr>
          <p:cNvPr id="17" name="Oval 16"/>
          <p:cNvSpPr/>
          <p:nvPr/>
        </p:nvSpPr>
        <p:spPr>
          <a:xfrm>
            <a:off x="2286000" y="41148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N</a:t>
            </a:r>
          </a:p>
        </p:txBody>
      </p:sp>
    </p:spTree>
    <p:extLst>
      <p:ext uri="{BB962C8B-B14F-4D97-AF65-F5344CB8AC3E}">
        <p14:creationId xmlns:p14="http://schemas.microsoft.com/office/powerpoint/2010/main" val="1567850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1" grpId="0" animBg="1"/>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Spin-dependent forces</a:t>
            </a:r>
          </a:p>
        </p:txBody>
      </p:sp>
      <p:sp>
        <p:nvSpPr>
          <p:cNvPr id="14" name="TextBox 13"/>
          <p:cNvSpPr txBox="1"/>
          <p:nvPr/>
        </p:nvSpPr>
        <p:spPr>
          <a:xfrm>
            <a:off x="3200401" y="1743739"/>
            <a:ext cx="2542747" cy="300082"/>
          </a:xfrm>
          <a:prstGeom prst="rect">
            <a:avLst/>
          </a:prstGeom>
          <a:noFill/>
        </p:spPr>
        <p:txBody>
          <a:bodyPr wrap="none" rtlCol="0">
            <a:spAutoFit/>
          </a:bodyPr>
          <a:lstStyle/>
          <a:p>
            <a:r>
              <a:rPr lang="en-US" sz="1350" dirty="0"/>
              <a:t>Monopole-Dipole axion exchange</a:t>
            </a:r>
          </a:p>
        </p:txBody>
      </p:sp>
      <p:graphicFrame>
        <p:nvGraphicFramePr>
          <p:cNvPr id="15" name="Object 14"/>
          <p:cNvGraphicFramePr>
            <a:graphicFrameLocks noChangeAspect="1"/>
          </p:cNvGraphicFramePr>
          <p:nvPr>
            <p:extLst/>
          </p:nvPr>
        </p:nvGraphicFramePr>
        <p:xfrm>
          <a:off x="1364456" y="2069307"/>
          <a:ext cx="3605213" cy="713185"/>
        </p:xfrm>
        <a:graphic>
          <a:graphicData uri="http://schemas.openxmlformats.org/presentationml/2006/ole">
            <mc:AlternateContent xmlns:mc="http://schemas.openxmlformats.org/markup-compatibility/2006">
              <mc:Choice xmlns:v="urn:schemas-microsoft-com:vml" Requires="v">
                <p:oleObj spid="_x0000_s45268" name="Equation" r:id="rId4" imgW="2501640" imgH="495000" progId="Equation.3">
                  <p:embed/>
                </p:oleObj>
              </mc:Choice>
              <mc:Fallback>
                <p:oleObj name="Equation" r:id="rId4" imgW="2501640" imgH="495000" progId="Equation.3">
                  <p:embed/>
                  <p:pic>
                    <p:nvPicPr>
                      <p:cNvPr id="15" name="Object 14"/>
                      <p:cNvPicPr/>
                      <p:nvPr/>
                    </p:nvPicPr>
                    <p:blipFill>
                      <a:blip r:embed="rId5"/>
                      <a:stretch>
                        <a:fillRect/>
                      </a:stretch>
                    </p:blipFill>
                    <p:spPr>
                      <a:xfrm>
                        <a:off x="1364456" y="2069307"/>
                        <a:ext cx="3605213" cy="713185"/>
                      </a:xfrm>
                      <a:prstGeom prst="rect">
                        <a:avLst/>
                      </a:prstGeom>
                    </p:spPr>
                  </p:pic>
                </p:oleObj>
              </mc:Fallback>
            </mc:AlternateContent>
          </a:graphicData>
        </a:graphic>
      </p:graphicFrame>
      <p:grpSp>
        <p:nvGrpSpPr>
          <p:cNvPr id="23" name="Group 22"/>
          <p:cNvGrpSpPr/>
          <p:nvPr/>
        </p:nvGrpSpPr>
        <p:grpSpPr>
          <a:xfrm>
            <a:off x="3486150" y="986771"/>
            <a:ext cx="1828800" cy="685800"/>
            <a:chOff x="3124200" y="1676400"/>
            <a:chExt cx="2438400" cy="914400"/>
          </a:xfrm>
        </p:grpSpPr>
        <p:sp>
          <p:nvSpPr>
            <p:cNvPr id="8" name="Oval 7"/>
            <p:cNvSpPr/>
            <p:nvPr/>
          </p:nvSpPr>
          <p:spPr>
            <a:xfrm>
              <a:off x="4648200" y="1676400"/>
              <a:ext cx="914400" cy="914400"/>
            </a:xfrm>
            <a:prstGeom prst="ellipse">
              <a:avLst/>
            </a:prstGeo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2700000" scaled="1"/>
              <a:tileRect/>
            </a:gradFill>
            <a:ln>
              <a:noFill/>
            </a:ln>
            <a:effectLst>
              <a:glow rad="635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3124200" y="1676400"/>
              <a:ext cx="914400" cy="914400"/>
            </a:xfrm>
            <a:prstGeom prst="ellipse">
              <a:avLst/>
            </a:prstGeo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2700000" scaled="1"/>
              <a:tileRect/>
            </a:gradFill>
            <a:ln>
              <a:noFill/>
            </a:ln>
            <a:effectLst>
              <a:glow rad="635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p:cNvSpPr txBox="1"/>
            <p:nvPr/>
          </p:nvSpPr>
          <p:spPr>
            <a:xfrm>
              <a:off x="3396895" y="1948935"/>
              <a:ext cx="475685" cy="400109"/>
            </a:xfrm>
            <a:prstGeom prst="rect">
              <a:avLst/>
            </a:prstGeom>
            <a:noFill/>
          </p:spPr>
          <p:txBody>
            <a:bodyPr wrap="none" rtlCol="0">
              <a:spAutoFit/>
            </a:bodyPr>
            <a:lstStyle/>
            <a:p>
              <a:r>
                <a:rPr lang="en-US" sz="1350" dirty="0"/>
                <a:t>m</a:t>
              </a:r>
              <a:r>
                <a:rPr lang="en-US" sz="1350" baseline="-25000" dirty="0"/>
                <a:t>f</a:t>
              </a:r>
            </a:p>
          </p:txBody>
        </p:sp>
        <p:sp>
          <p:nvSpPr>
            <p:cNvPr id="13" name="TextBox 12"/>
            <p:cNvSpPr txBox="1"/>
            <p:nvPr/>
          </p:nvSpPr>
          <p:spPr>
            <a:xfrm>
              <a:off x="4943336" y="1948935"/>
              <a:ext cx="385149" cy="400109"/>
            </a:xfrm>
            <a:prstGeom prst="rect">
              <a:avLst/>
            </a:prstGeom>
            <a:noFill/>
          </p:spPr>
          <p:txBody>
            <a:bodyPr wrap="none" rtlCol="0">
              <a:spAutoFit/>
            </a:bodyPr>
            <a:lstStyle/>
            <a:p>
              <a:r>
                <a:rPr lang="en-US" sz="1350" dirty="0">
                  <a:latin typeface="Symbol" panose="05050102010706020507" pitchFamily="18" charset="2"/>
                </a:rPr>
                <a:t>s</a:t>
              </a:r>
            </a:p>
          </p:txBody>
        </p:sp>
        <p:cxnSp>
          <p:nvCxnSpPr>
            <p:cNvPr id="17" name="Straight Arrow Connector 16"/>
            <p:cNvCxnSpPr/>
            <p:nvPr/>
          </p:nvCxnSpPr>
          <p:spPr>
            <a:xfrm>
              <a:off x="4267200" y="2142226"/>
              <a:ext cx="3810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4076700" y="2142226"/>
              <a:ext cx="3048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267200" y="1772895"/>
              <a:ext cx="327440" cy="400109"/>
            </a:xfrm>
            <a:prstGeom prst="rect">
              <a:avLst/>
            </a:prstGeom>
            <a:noFill/>
          </p:spPr>
          <p:txBody>
            <a:bodyPr wrap="none" rtlCol="0">
              <a:spAutoFit/>
            </a:bodyPr>
            <a:lstStyle/>
            <a:p>
              <a:r>
                <a:rPr lang="en-US" sz="1350" dirty="0"/>
                <a:t>r</a:t>
              </a:r>
            </a:p>
          </p:txBody>
        </p:sp>
      </p:grpSp>
      <p:graphicFrame>
        <p:nvGraphicFramePr>
          <p:cNvPr id="3" name="Object 2"/>
          <p:cNvGraphicFramePr>
            <a:graphicFrameLocks noChangeAspect="1"/>
          </p:cNvGraphicFramePr>
          <p:nvPr>
            <p:extLst/>
          </p:nvPr>
        </p:nvGraphicFramePr>
        <p:xfrm>
          <a:off x="5171626" y="2286000"/>
          <a:ext cx="889898" cy="372516"/>
        </p:xfrm>
        <a:graphic>
          <a:graphicData uri="http://schemas.openxmlformats.org/presentationml/2006/ole">
            <mc:AlternateContent xmlns:mc="http://schemas.openxmlformats.org/markup-compatibility/2006">
              <mc:Choice xmlns:v="urn:schemas-microsoft-com:vml" Requires="v">
                <p:oleObj spid="_x0000_s45269" name="Equation" r:id="rId6" imgW="545760" imgH="228600" progId="Equation.3">
                  <p:embed/>
                </p:oleObj>
              </mc:Choice>
              <mc:Fallback>
                <p:oleObj name="Equation" r:id="rId6" imgW="545760" imgH="228600" progId="Equation.3">
                  <p:embed/>
                  <p:pic>
                    <p:nvPicPr>
                      <p:cNvPr id="3" name="Object 2"/>
                      <p:cNvPicPr/>
                      <p:nvPr/>
                    </p:nvPicPr>
                    <p:blipFill>
                      <a:blip r:embed="rId7"/>
                      <a:stretch>
                        <a:fillRect/>
                      </a:stretch>
                    </p:blipFill>
                    <p:spPr>
                      <a:xfrm>
                        <a:off x="5171626" y="2286000"/>
                        <a:ext cx="889898" cy="372516"/>
                      </a:xfrm>
                      <a:prstGeom prst="rect">
                        <a:avLst/>
                      </a:prstGeom>
                    </p:spPr>
                  </p:pic>
                </p:oleObj>
              </mc:Fallback>
            </mc:AlternateContent>
          </a:graphicData>
        </a:graphic>
      </p:graphicFrame>
      <p:sp>
        <p:nvSpPr>
          <p:cNvPr id="10" name="TextBox 9"/>
          <p:cNvSpPr txBox="1"/>
          <p:nvPr/>
        </p:nvSpPr>
        <p:spPr>
          <a:xfrm>
            <a:off x="4687328" y="3156201"/>
            <a:ext cx="3168303" cy="715581"/>
          </a:xfrm>
          <a:prstGeom prst="rect">
            <a:avLst/>
          </a:prstGeom>
          <a:solidFill>
            <a:schemeClr val="accent2">
              <a:lumMod val="20000"/>
              <a:lumOff val="80000"/>
            </a:schemeClr>
          </a:solidFill>
          <a:ln w="28575">
            <a:solidFill>
              <a:srgbClr val="FF0000"/>
            </a:solidFill>
          </a:ln>
        </p:spPr>
        <p:txBody>
          <a:bodyPr wrap="none" rtlCol="0">
            <a:spAutoFit/>
          </a:bodyPr>
          <a:lstStyle/>
          <a:p>
            <a:pPr marL="214313" indent="-214313">
              <a:buFont typeface="Arial" panose="020B0604020202020204" pitchFamily="34" charset="0"/>
              <a:buChar char="•"/>
            </a:pPr>
            <a:r>
              <a:rPr lang="en-US" sz="1350" dirty="0"/>
              <a:t>Different than ordinary B field</a:t>
            </a:r>
          </a:p>
          <a:p>
            <a:pPr marL="214313" indent="-214313">
              <a:buFont typeface="Arial" panose="020B0604020202020204" pitchFamily="34" charset="0"/>
              <a:buChar char="•"/>
            </a:pPr>
            <a:r>
              <a:rPr lang="en-US" sz="1350" dirty="0"/>
              <a:t>Does not couple to angular momentum</a:t>
            </a:r>
          </a:p>
          <a:p>
            <a:pPr marL="214313" indent="-214313">
              <a:buFont typeface="Arial" panose="020B0604020202020204" pitchFamily="34" charset="0"/>
              <a:buChar char="•"/>
            </a:pPr>
            <a:r>
              <a:rPr lang="en-US" sz="1350" dirty="0"/>
              <a:t>Unaffected by magnetic shielding</a:t>
            </a:r>
          </a:p>
        </p:txBody>
      </p:sp>
      <p:sp>
        <p:nvSpPr>
          <p:cNvPr id="5" name="TextBox 4"/>
          <p:cNvSpPr txBox="1"/>
          <p:nvPr/>
        </p:nvSpPr>
        <p:spPr>
          <a:xfrm>
            <a:off x="2185355" y="3363950"/>
            <a:ext cx="1863652" cy="300082"/>
          </a:xfrm>
          <a:prstGeom prst="rect">
            <a:avLst/>
          </a:prstGeom>
          <a:solidFill>
            <a:srgbClr val="FFFF00"/>
          </a:solidFill>
        </p:spPr>
        <p:txBody>
          <a:bodyPr wrap="none" rtlCol="0">
            <a:spAutoFit/>
          </a:bodyPr>
          <a:lstStyle/>
          <a:p>
            <a:r>
              <a:rPr lang="en-US" sz="1350" dirty="0"/>
              <a:t>Fictitious magnetic field</a:t>
            </a:r>
          </a:p>
        </p:txBody>
      </p:sp>
      <p:sp>
        <p:nvSpPr>
          <p:cNvPr id="4" name="TextBox 3"/>
          <p:cNvSpPr txBox="1"/>
          <p:nvPr/>
        </p:nvSpPr>
        <p:spPr>
          <a:xfrm>
            <a:off x="3390976" y="2914650"/>
            <a:ext cx="949299" cy="300082"/>
          </a:xfrm>
          <a:prstGeom prst="rect">
            <a:avLst/>
          </a:prstGeom>
          <a:noFill/>
        </p:spPr>
        <p:txBody>
          <a:bodyPr wrap="none" rtlCol="0">
            <a:spAutoFit/>
          </a:bodyPr>
          <a:lstStyle/>
          <a:p>
            <a:r>
              <a:rPr lang="en-US" sz="1350" dirty="0">
                <a:latin typeface="Symbol" panose="05050102010706020507" pitchFamily="18" charset="2"/>
              </a:rPr>
              <a:t>l</a:t>
            </a:r>
            <a:r>
              <a:rPr lang="en-US" sz="1350" baseline="-25000" dirty="0"/>
              <a:t>a</a:t>
            </a:r>
            <a:r>
              <a:rPr lang="en-US" sz="1350" dirty="0"/>
              <a:t> &gt; 30 </a:t>
            </a:r>
            <a:r>
              <a:rPr lang="en-US" sz="1350" dirty="0">
                <a:latin typeface="Symbol" panose="05050102010706020507" pitchFamily="18" charset="2"/>
              </a:rPr>
              <a:t>m</a:t>
            </a:r>
            <a:r>
              <a:rPr lang="en-US" sz="1350" dirty="0"/>
              <a:t>m</a:t>
            </a:r>
          </a:p>
        </p:txBody>
      </p:sp>
      <p:sp>
        <p:nvSpPr>
          <p:cNvPr id="6" name="TextBox 5"/>
          <p:cNvSpPr txBox="1"/>
          <p:nvPr/>
        </p:nvSpPr>
        <p:spPr>
          <a:xfrm>
            <a:off x="1828800" y="2914650"/>
            <a:ext cx="989373" cy="300082"/>
          </a:xfrm>
          <a:prstGeom prst="rect">
            <a:avLst/>
          </a:prstGeom>
          <a:noFill/>
        </p:spPr>
        <p:txBody>
          <a:bodyPr wrap="none" rtlCol="0">
            <a:spAutoFit/>
          </a:bodyPr>
          <a:lstStyle/>
          <a:p>
            <a:r>
              <a:rPr lang="en-US" sz="1350" dirty="0"/>
              <a:t>m</a:t>
            </a:r>
            <a:r>
              <a:rPr lang="en-US" sz="1350" baseline="-25000" dirty="0"/>
              <a:t>a</a:t>
            </a:r>
            <a:r>
              <a:rPr lang="en-US" sz="1350" dirty="0"/>
              <a:t> &lt; 6 </a:t>
            </a:r>
            <a:r>
              <a:rPr lang="en-US" sz="1350" dirty="0" err="1"/>
              <a:t>meV</a:t>
            </a:r>
            <a:endParaRPr lang="en-US" sz="1350" dirty="0"/>
          </a:p>
        </p:txBody>
      </p:sp>
      <p:sp>
        <p:nvSpPr>
          <p:cNvPr id="7" name="Right Arrow 6"/>
          <p:cNvSpPr/>
          <p:nvPr/>
        </p:nvSpPr>
        <p:spPr>
          <a:xfrm>
            <a:off x="2857500" y="3028950"/>
            <a:ext cx="414257" cy="103052"/>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39695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6" grpId="0"/>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4966"/>
            <a:ext cx="8991600" cy="857250"/>
          </a:xfrm>
        </p:spPr>
        <p:txBody>
          <a:bodyPr>
            <a:normAutofit/>
          </a:bodyPr>
          <a:lstStyle/>
          <a:p>
            <a:r>
              <a:rPr lang="en-US" dirty="0"/>
              <a:t>NMR for detection</a:t>
            </a:r>
          </a:p>
        </p:txBody>
      </p:sp>
      <p:graphicFrame>
        <p:nvGraphicFramePr>
          <p:cNvPr id="16" name="Object 15"/>
          <p:cNvGraphicFramePr>
            <a:graphicFrameLocks noChangeAspect="1"/>
          </p:cNvGraphicFramePr>
          <p:nvPr>
            <p:extLst/>
          </p:nvPr>
        </p:nvGraphicFramePr>
        <p:xfrm>
          <a:off x="2113636" y="1895016"/>
          <a:ext cx="1148402" cy="246536"/>
        </p:xfrm>
        <a:graphic>
          <a:graphicData uri="http://schemas.openxmlformats.org/presentationml/2006/ole">
            <mc:AlternateContent xmlns:mc="http://schemas.openxmlformats.org/markup-compatibility/2006">
              <mc:Choice xmlns:v="urn:schemas-microsoft-com:vml" Requires="v">
                <p:oleObj spid="_x0000_s48865" name="Equation" r:id="rId5" imgW="1066680" imgH="228600" progId="Equation.3">
                  <p:embed/>
                </p:oleObj>
              </mc:Choice>
              <mc:Fallback>
                <p:oleObj name="Equation" r:id="rId5" imgW="1066680" imgH="228600" progId="Equation.3">
                  <p:embed/>
                  <p:pic>
                    <p:nvPicPr>
                      <p:cNvPr id="16" name="Object 15"/>
                      <p:cNvPicPr>
                        <a:picLocks noChangeAspect="1" noChangeArrowheads="1"/>
                      </p:cNvPicPr>
                      <p:nvPr/>
                    </p:nvPicPr>
                    <p:blipFill>
                      <a:blip r:embed="rId6"/>
                      <a:srcRect/>
                      <a:stretch>
                        <a:fillRect/>
                      </a:stretch>
                    </p:blipFill>
                    <p:spPr bwMode="auto">
                      <a:xfrm>
                        <a:off x="2113636" y="1895016"/>
                        <a:ext cx="1148402" cy="246536"/>
                      </a:xfrm>
                      <a:prstGeom prst="rect">
                        <a:avLst/>
                      </a:prstGeom>
                      <a:noFill/>
                      <a:ln>
                        <a:noFill/>
                      </a:ln>
                      <a:extLst/>
                    </p:spPr>
                  </p:pic>
                </p:oleObj>
              </mc:Fallback>
            </mc:AlternateContent>
          </a:graphicData>
        </a:graphic>
      </p:graphicFrame>
      <p:cxnSp>
        <p:nvCxnSpPr>
          <p:cNvPr id="18" name="Straight Connector 17"/>
          <p:cNvCxnSpPr/>
          <p:nvPr/>
        </p:nvCxnSpPr>
        <p:spPr>
          <a:xfrm>
            <a:off x="5201402" y="2751881"/>
            <a:ext cx="73570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01402" y="3486150"/>
            <a:ext cx="735702"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20" name="Object 19"/>
          <p:cNvGraphicFramePr>
            <a:graphicFrameLocks noChangeAspect="1"/>
          </p:cNvGraphicFramePr>
          <p:nvPr>
            <p:extLst/>
          </p:nvPr>
        </p:nvGraphicFramePr>
        <p:xfrm>
          <a:off x="6057900" y="2561577"/>
          <a:ext cx="359465" cy="380609"/>
        </p:xfrm>
        <a:graphic>
          <a:graphicData uri="http://schemas.openxmlformats.org/presentationml/2006/ole">
            <mc:AlternateContent xmlns:mc="http://schemas.openxmlformats.org/markup-compatibility/2006">
              <mc:Choice xmlns:v="urn:schemas-microsoft-com:vml" Requires="v">
                <p:oleObj spid="_x0000_s48866" name="Equation" r:id="rId7" imgW="215640" imgH="228600" progId="Equation.3">
                  <p:embed/>
                </p:oleObj>
              </mc:Choice>
              <mc:Fallback>
                <p:oleObj name="Equation" r:id="rId7" imgW="215640" imgH="228600" progId="Equation.3">
                  <p:embed/>
                  <p:pic>
                    <p:nvPicPr>
                      <p:cNvPr id="20" name="Object 19"/>
                      <p:cNvPicPr/>
                      <p:nvPr/>
                    </p:nvPicPr>
                    <p:blipFill>
                      <a:blip r:embed="rId8"/>
                      <a:stretch>
                        <a:fillRect/>
                      </a:stretch>
                    </p:blipFill>
                    <p:spPr>
                      <a:xfrm>
                        <a:off x="6057900" y="2561577"/>
                        <a:ext cx="359465" cy="380609"/>
                      </a:xfrm>
                      <a:prstGeom prst="rect">
                        <a:avLst/>
                      </a:prstGeom>
                    </p:spPr>
                  </p:pic>
                </p:oleObj>
              </mc:Fallback>
            </mc:AlternateContent>
          </a:graphicData>
        </a:graphic>
      </p:graphicFrame>
      <p:graphicFrame>
        <p:nvGraphicFramePr>
          <p:cNvPr id="21" name="Object 20"/>
          <p:cNvGraphicFramePr>
            <a:graphicFrameLocks noChangeAspect="1"/>
          </p:cNvGraphicFramePr>
          <p:nvPr>
            <p:extLst/>
          </p:nvPr>
        </p:nvGraphicFramePr>
        <p:xfrm>
          <a:off x="6057900" y="3295650"/>
          <a:ext cx="359569" cy="381000"/>
        </p:xfrm>
        <a:graphic>
          <a:graphicData uri="http://schemas.openxmlformats.org/presentationml/2006/ole">
            <mc:AlternateContent xmlns:mc="http://schemas.openxmlformats.org/markup-compatibility/2006">
              <mc:Choice xmlns:v="urn:schemas-microsoft-com:vml" Requires="v">
                <p:oleObj spid="_x0000_s48867" name="Equation" r:id="rId9" imgW="215640" imgH="228600" progId="Equation.3">
                  <p:embed/>
                </p:oleObj>
              </mc:Choice>
              <mc:Fallback>
                <p:oleObj name="Equation" r:id="rId9" imgW="215640" imgH="228600" progId="Equation.3">
                  <p:embed/>
                  <p:pic>
                    <p:nvPicPr>
                      <p:cNvPr id="21" name="Object 20"/>
                      <p:cNvPicPr>
                        <a:picLocks noChangeAspect="1" noChangeArrowheads="1"/>
                      </p:cNvPicPr>
                      <p:nvPr/>
                    </p:nvPicPr>
                    <p:blipFill>
                      <a:blip r:embed="rId10"/>
                      <a:srcRect/>
                      <a:stretch>
                        <a:fillRect/>
                      </a:stretch>
                    </p:blipFill>
                    <p:spPr bwMode="auto">
                      <a:xfrm>
                        <a:off x="6057900" y="3295650"/>
                        <a:ext cx="359569" cy="381000"/>
                      </a:xfrm>
                      <a:prstGeom prst="rect">
                        <a:avLst/>
                      </a:prstGeom>
                      <a:noFill/>
                      <a:ln>
                        <a:noFill/>
                      </a:ln>
                    </p:spPr>
                  </p:pic>
                </p:oleObj>
              </mc:Fallback>
            </mc:AlternateContent>
          </a:graphicData>
        </a:graphic>
      </p:graphicFrame>
      <p:graphicFrame>
        <p:nvGraphicFramePr>
          <p:cNvPr id="22" name="Object 21"/>
          <p:cNvGraphicFramePr>
            <a:graphicFrameLocks noChangeAspect="1"/>
          </p:cNvGraphicFramePr>
          <p:nvPr>
            <p:extLst/>
          </p:nvPr>
        </p:nvGraphicFramePr>
        <p:xfrm>
          <a:off x="6629401" y="2857500"/>
          <a:ext cx="1107281" cy="490538"/>
        </p:xfrm>
        <a:graphic>
          <a:graphicData uri="http://schemas.openxmlformats.org/presentationml/2006/ole">
            <mc:AlternateContent xmlns:mc="http://schemas.openxmlformats.org/markup-compatibility/2006">
              <mc:Choice xmlns:v="urn:schemas-microsoft-com:vml" Requires="v">
                <p:oleObj spid="_x0000_s48868" name="Equation" r:id="rId11" imgW="888840" imgH="393480" progId="Equation.3">
                  <p:embed/>
                </p:oleObj>
              </mc:Choice>
              <mc:Fallback>
                <p:oleObj name="Equation" r:id="rId11" imgW="888840" imgH="393480" progId="Equation.3">
                  <p:embed/>
                  <p:pic>
                    <p:nvPicPr>
                      <p:cNvPr id="22" name="Object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29401" y="2857500"/>
                        <a:ext cx="1107281"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nvPr>
        </p:nvGraphicFramePr>
        <p:xfrm>
          <a:off x="6162676" y="1943100"/>
          <a:ext cx="1137047" cy="372666"/>
        </p:xfrm>
        <a:graphic>
          <a:graphicData uri="http://schemas.openxmlformats.org/presentationml/2006/ole">
            <mc:AlternateContent xmlns:mc="http://schemas.openxmlformats.org/markup-compatibility/2006">
              <mc:Choice xmlns:v="urn:schemas-microsoft-com:vml" Requires="v">
                <p:oleObj spid="_x0000_s48869" name="Equation" r:id="rId13" imgW="698400" imgH="228600" progId="Equation.3">
                  <p:embed/>
                </p:oleObj>
              </mc:Choice>
              <mc:Fallback>
                <p:oleObj name="Equation" r:id="rId13" imgW="698400" imgH="228600" progId="Equation.3">
                  <p:embed/>
                  <p:pic>
                    <p:nvPicPr>
                      <p:cNvPr id="23" name="Object 22"/>
                      <p:cNvPicPr>
                        <a:picLocks noChangeAspect="1" noChangeArrowheads="1"/>
                      </p:cNvPicPr>
                      <p:nvPr/>
                    </p:nvPicPr>
                    <p:blipFill>
                      <a:blip r:embed="rId14"/>
                      <a:srcRect/>
                      <a:stretch>
                        <a:fillRect/>
                      </a:stretch>
                    </p:blipFill>
                    <p:spPr bwMode="auto">
                      <a:xfrm>
                        <a:off x="6162676" y="1943100"/>
                        <a:ext cx="1137047" cy="372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TextBox 23"/>
          <p:cNvSpPr txBox="1"/>
          <p:nvPr/>
        </p:nvSpPr>
        <p:spPr>
          <a:xfrm>
            <a:off x="4229100" y="932216"/>
            <a:ext cx="1534394" cy="300082"/>
          </a:xfrm>
          <a:prstGeom prst="rect">
            <a:avLst/>
          </a:prstGeom>
          <a:noFill/>
        </p:spPr>
        <p:txBody>
          <a:bodyPr wrap="none" rtlCol="0">
            <a:spAutoFit/>
          </a:bodyPr>
          <a:lstStyle/>
          <a:p>
            <a:r>
              <a:rPr lang="en-US" sz="1350" dirty="0"/>
              <a:t>Spin ½ </a:t>
            </a:r>
            <a:r>
              <a:rPr lang="en-US" sz="1350" baseline="30000" dirty="0"/>
              <a:t>3</a:t>
            </a:r>
            <a:r>
              <a:rPr lang="en-US" sz="1350" dirty="0"/>
              <a:t>He Nucleus</a:t>
            </a:r>
          </a:p>
        </p:txBody>
      </p:sp>
      <p:sp>
        <p:nvSpPr>
          <p:cNvPr id="25" name="TextBox 24"/>
          <p:cNvSpPr txBox="1"/>
          <p:nvPr/>
        </p:nvSpPr>
        <p:spPr>
          <a:xfrm>
            <a:off x="2057400" y="2613382"/>
            <a:ext cx="1309013" cy="300082"/>
          </a:xfrm>
          <a:prstGeom prst="rect">
            <a:avLst/>
          </a:prstGeom>
          <a:noFill/>
        </p:spPr>
        <p:txBody>
          <a:bodyPr wrap="none" rtlCol="0">
            <a:spAutoFit/>
          </a:bodyPr>
          <a:lstStyle/>
          <a:p>
            <a:r>
              <a:rPr lang="en-US" sz="1350" dirty="0"/>
              <a:t>Bloch Equations</a:t>
            </a:r>
          </a:p>
        </p:txBody>
      </p:sp>
      <p:graphicFrame>
        <p:nvGraphicFramePr>
          <p:cNvPr id="26" name="Object 25"/>
          <p:cNvGraphicFramePr>
            <a:graphicFrameLocks noChangeAspect="1"/>
          </p:cNvGraphicFramePr>
          <p:nvPr>
            <p:extLst/>
          </p:nvPr>
        </p:nvGraphicFramePr>
        <p:xfrm>
          <a:off x="2143576" y="2971800"/>
          <a:ext cx="1194955" cy="571500"/>
        </p:xfrm>
        <a:graphic>
          <a:graphicData uri="http://schemas.openxmlformats.org/presentationml/2006/ole">
            <mc:AlternateContent xmlns:mc="http://schemas.openxmlformats.org/markup-compatibility/2006">
              <mc:Choice xmlns:v="urn:schemas-microsoft-com:vml" Requires="v">
                <p:oleObj spid="_x0000_s48870" name="Equation" r:id="rId15" imgW="876240" imgH="419040" progId="Equation.3">
                  <p:embed/>
                </p:oleObj>
              </mc:Choice>
              <mc:Fallback>
                <p:oleObj name="Equation" r:id="rId15" imgW="876240" imgH="419040" progId="Equation.3">
                  <p:embed/>
                  <p:pic>
                    <p:nvPicPr>
                      <p:cNvPr id="26" name="Object 25"/>
                      <p:cNvPicPr/>
                      <p:nvPr/>
                    </p:nvPicPr>
                    <p:blipFill>
                      <a:blip r:embed="rId16"/>
                      <a:stretch>
                        <a:fillRect/>
                      </a:stretch>
                    </p:blipFill>
                    <p:spPr>
                      <a:xfrm>
                        <a:off x="2143576" y="2971800"/>
                        <a:ext cx="1194955" cy="571500"/>
                      </a:xfrm>
                      <a:prstGeom prst="rect">
                        <a:avLst/>
                      </a:prstGeom>
                    </p:spPr>
                  </p:pic>
                </p:oleObj>
              </mc:Fallback>
            </mc:AlternateContent>
          </a:graphicData>
        </a:graphic>
      </p:graphicFrame>
      <p:sp>
        <p:nvSpPr>
          <p:cNvPr id="29" name="TextBox 28"/>
          <p:cNvSpPr txBox="1"/>
          <p:nvPr/>
        </p:nvSpPr>
        <p:spPr>
          <a:xfrm>
            <a:off x="1359732" y="3990095"/>
            <a:ext cx="3350725" cy="507831"/>
          </a:xfrm>
          <a:prstGeom prst="rect">
            <a:avLst/>
          </a:prstGeom>
          <a:solidFill>
            <a:srgbClr val="92D050"/>
          </a:solidFill>
        </p:spPr>
        <p:txBody>
          <a:bodyPr wrap="none" rtlCol="0">
            <a:spAutoFit/>
          </a:bodyPr>
          <a:lstStyle/>
          <a:p>
            <a:r>
              <a:rPr lang="en-US" sz="1350" dirty="0"/>
              <a:t>Time varying Axion </a:t>
            </a:r>
            <a:r>
              <a:rPr lang="en-US" sz="1350" dirty="0" err="1"/>
              <a:t>B</a:t>
            </a:r>
            <a:r>
              <a:rPr lang="en-US" sz="1350" baseline="-25000" dirty="0" err="1"/>
              <a:t>eff</a:t>
            </a:r>
            <a:r>
              <a:rPr lang="en-US" sz="1350" baseline="-25000" dirty="0"/>
              <a:t> </a:t>
            </a:r>
            <a:r>
              <a:rPr lang="en-US" sz="1350" dirty="0"/>
              <a:t>drives spin precession</a:t>
            </a:r>
          </a:p>
          <a:p>
            <a:r>
              <a:rPr lang="en-US" sz="1350" dirty="0">
                <a:sym typeface="Wingdings" panose="05000000000000000000" pitchFamily="2" charset="2"/>
              </a:rPr>
              <a:t> produces transverse magnetization</a:t>
            </a:r>
            <a:endParaRPr lang="en-US" sz="1350" dirty="0"/>
          </a:p>
        </p:txBody>
      </p:sp>
      <p:sp>
        <p:nvSpPr>
          <p:cNvPr id="32" name="TextBox 31"/>
          <p:cNvSpPr txBox="1"/>
          <p:nvPr/>
        </p:nvSpPr>
        <p:spPr>
          <a:xfrm>
            <a:off x="1828800" y="1316211"/>
            <a:ext cx="1670394" cy="507831"/>
          </a:xfrm>
          <a:prstGeom prst="rect">
            <a:avLst/>
          </a:prstGeom>
          <a:noFill/>
        </p:spPr>
        <p:txBody>
          <a:bodyPr wrap="none" rtlCol="0">
            <a:spAutoFit/>
          </a:bodyPr>
          <a:lstStyle/>
          <a:p>
            <a:r>
              <a:rPr lang="en-US" sz="1350" dirty="0"/>
              <a:t>Oscillate the mass at </a:t>
            </a:r>
          </a:p>
          <a:p>
            <a:r>
              <a:rPr lang="en-US" sz="1350" dirty="0" err="1"/>
              <a:t>Larmor</a:t>
            </a:r>
            <a:r>
              <a:rPr lang="en-US" sz="1350" dirty="0"/>
              <a:t> frequency</a:t>
            </a:r>
          </a:p>
        </p:txBody>
      </p:sp>
      <p:cxnSp>
        <p:nvCxnSpPr>
          <p:cNvPr id="12" name="Straight Arrow Connector 11"/>
          <p:cNvCxnSpPr/>
          <p:nvPr/>
        </p:nvCxnSpPr>
        <p:spPr>
          <a:xfrm flipV="1">
            <a:off x="5543550" y="1209215"/>
            <a:ext cx="0" cy="79759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989044" y="3995564"/>
            <a:ext cx="2622128" cy="507831"/>
          </a:xfrm>
          <a:prstGeom prst="rect">
            <a:avLst/>
          </a:prstGeom>
          <a:solidFill>
            <a:srgbClr val="FFFF00"/>
          </a:solidFill>
        </p:spPr>
        <p:txBody>
          <a:bodyPr wrap="none" rtlCol="0">
            <a:spAutoFit/>
          </a:bodyPr>
          <a:lstStyle/>
          <a:p>
            <a:r>
              <a:rPr lang="en-US" sz="1350" dirty="0"/>
              <a:t>Amplitude is resonantly enhanced </a:t>
            </a:r>
          </a:p>
          <a:p>
            <a:r>
              <a:rPr lang="en-US" sz="1350" dirty="0"/>
              <a:t>by Q factor ~ </a:t>
            </a:r>
            <a:r>
              <a:rPr lang="en-US" sz="1350" dirty="0">
                <a:latin typeface="Symbol" panose="05050102010706020507" pitchFamily="18" charset="2"/>
              </a:rPr>
              <a:t>w</a:t>
            </a:r>
            <a:r>
              <a:rPr lang="en-US" sz="1350" dirty="0"/>
              <a:t>T</a:t>
            </a:r>
            <a:r>
              <a:rPr lang="en-US" sz="1350" baseline="-25000" dirty="0"/>
              <a:t>2</a:t>
            </a:r>
            <a:r>
              <a:rPr lang="en-US" sz="1350" dirty="0"/>
              <a:t>.</a:t>
            </a:r>
          </a:p>
        </p:txBody>
      </p:sp>
      <p:graphicFrame>
        <p:nvGraphicFramePr>
          <p:cNvPr id="15" name="Object 14"/>
          <p:cNvGraphicFramePr>
            <a:graphicFrameLocks noChangeAspect="1"/>
          </p:cNvGraphicFramePr>
          <p:nvPr>
            <p:extLst/>
          </p:nvPr>
        </p:nvGraphicFramePr>
        <p:xfrm>
          <a:off x="5600701" y="1433527"/>
          <a:ext cx="413147" cy="372665"/>
        </p:xfrm>
        <a:graphic>
          <a:graphicData uri="http://schemas.openxmlformats.org/presentationml/2006/ole">
            <mc:AlternateContent xmlns:mc="http://schemas.openxmlformats.org/markup-compatibility/2006">
              <mc:Choice xmlns:v="urn:schemas-microsoft-com:vml" Requires="v">
                <p:oleObj spid="_x0000_s48871" name="Equation" r:id="rId17" imgW="253800" imgH="228600" progId="Equation.3">
                  <p:embed/>
                </p:oleObj>
              </mc:Choice>
              <mc:Fallback>
                <p:oleObj name="Equation" r:id="rId17" imgW="253800" imgH="228600" progId="Equation.3">
                  <p:embed/>
                  <p:pic>
                    <p:nvPicPr>
                      <p:cNvPr id="15" name="Object 14"/>
                      <p:cNvPicPr>
                        <a:picLocks noChangeAspect="1" noChangeArrowheads="1"/>
                      </p:cNvPicPr>
                      <p:nvPr/>
                    </p:nvPicPr>
                    <p:blipFill>
                      <a:blip r:embed="rId18"/>
                      <a:srcRect/>
                      <a:stretch>
                        <a:fillRect/>
                      </a:stretch>
                    </p:blipFill>
                    <p:spPr bwMode="auto">
                      <a:xfrm>
                        <a:off x="5600701" y="1433527"/>
                        <a:ext cx="413147" cy="372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TextBox 33"/>
          <p:cNvSpPr txBox="1"/>
          <p:nvPr/>
        </p:nvSpPr>
        <p:spPr>
          <a:xfrm>
            <a:off x="3384541" y="4686300"/>
            <a:ext cx="2302362" cy="300082"/>
          </a:xfrm>
          <a:prstGeom prst="rect">
            <a:avLst/>
          </a:prstGeom>
          <a:noFill/>
        </p:spPr>
        <p:txBody>
          <a:bodyPr wrap="none" rtlCol="0">
            <a:spAutoFit/>
          </a:bodyPr>
          <a:lstStyle/>
          <a:p>
            <a:r>
              <a:rPr lang="en-US" sz="1350" dirty="0"/>
              <a:t>Can be detected with a SQUID</a:t>
            </a:r>
          </a:p>
        </p:txBody>
      </p:sp>
      <p:pic>
        <p:nvPicPr>
          <p:cNvPr id="17" name="Axion_spin_mass3">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19"/>
          <a:stretch>
            <a:fillRect/>
          </a:stretch>
        </p:blipFill>
        <p:spPr>
          <a:xfrm>
            <a:off x="3368451" y="1314450"/>
            <a:ext cx="2113271" cy="1056636"/>
          </a:xfrm>
          <a:prstGeom prst="rect">
            <a:avLst/>
          </a:prstGeom>
        </p:spPr>
      </p:pic>
      <p:sp>
        <p:nvSpPr>
          <p:cNvPr id="27" name="TextBox 26"/>
          <p:cNvSpPr txBox="1"/>
          <p:nvPr/>
        </p:nvSpPr>
        <p:spPr>
          <a:xfrm>
            <a:off x="4387606" y="1746409"/>
            <a:ext cx="510076" cy="369332"/>
          </a:xfrm>
          <a:prstGeom prst="rect">
            <a:avLst/>
          </a:prstGeom>
          <a:noFill/>
        </p:spPr>
        <p:txBody>
          <a:bodyPr wrap="none" rtlCol="0">
            <a:spAutoFit/>
          </a:bodyPr>
          <a:lstStyle/>
          <a:p>
            <a:r>
              <a:rPr lang="en-US" b="1" i="1" dirty="0" err="1">
                <a:solidFill>
                  <a:srgbClr val="FF0000"/>
                </a:solidFill>
                <a:latin typeface="Times New Roman" panose="02020603050405020304" pitchFamily="18" charset="0"/>
                <a:cs typeface="Times New Roman" panose="02020603050405020304" pitchFamily="18" charset="0"/>
              </a:rPr>
              <a:t>B</a:t>
            </a:r>
            <a:r>
              <a:rPr lang="en-US" b="1" baseline="-25000" dirty="0" err="1">
                <a:solidFill>
                  <a:srgbClr val="FF0000"/>
                </a:solidFill>
                <a:latin typeface="Times New Roman" panose="02020603050405020304" pitchFamily="18" charset="0"/>
                <a:cs typeface="Times New Roman" panose="02020603050405020304" pitchFamily="18" charset="0"/>
              </a:rPr>
              <a:t>eff</a:t>
            </a:r>
            <a:endParaRPr lang="en-US" b="1" baseline="-25000" dirty="0">
              <a:solidFill>
                <a:srgbClr val="FF0000"/>
              </a:solidFill>
              <a:latin typeface="Times New Roman" panose="02020603050405020304" pitchFamily="18" charset="0"/>
              <a:cs typeface="Times New Roman" panose="02020603050405020304" pitchFamily="18" charset="0"/>
            </a:endParaRPr>
          </a:p>
        </p:txBody>
      </p:sp>
      <p:cxnSp>
        <p:nvCxnSpPr>
          <p:cNvPr id="33" name="Straight Arrow Connector 32"/>
          <p:cNvCxnSpPr/>
          <p:nvPr/>
        </p:nvCxnSpPr>
        <p:spPr>
          <a:xfrm>
            <a:off x="4563160" y="1746409"/>
            <a:ext cx="22077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Google Shape;170;p21">
            <a:extLst>
              <a:ext uri="{FF2B5EF4-FFF2-40B4-BE49-F238E27FC236}">
                <a16:creationId xmlns:a16="http://schemas.microsoft.com/office/drawing/2014/main" id="{F57BCB50-612A-4C0C-BAD4-54C6B6ABE676}"/>
              </a:ext>
            </a:extLst>
          </p:cNvPr>
          <p:cNvSpPr txBox="1"/>
          <p:nvPr/>
        </p:nvSpPr>
        <p:spPr>
          <a:xfrm>
            <a:off x="44975" y="4812200"/>
            <a:ext cx="4011900" cy="28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kumimoji="0" lang="en" sz="1000" b="0" i="0" u="none" strike="noStrike" kern="0" cap="none" spc="0" normalizeH="0" baseline="0" noProof="0" dirty="0">
                <a:ln>
                  <a:noFill/>
                </a:ln>
                <a:solidFill>
                  <a:srgbClr val="FF0000"/>
                </a:solidFill>
                <a:effectLst/>
                <a:uLnTx/>
                <a:uFillTx/>
                <a:latin typeface="Cambria"/>
                <a:ea typeface="Cambria"/>
                <a:cs typeface="Cambria"/>
                <a:sym typeface="Cambria"/>
              </a:rPr>
              <a:t>A. Arvanitaki and A. Geraci, Phys. Rev. Lett. 113, 161801 (2014)</a:t>
            </a:r>
            <a:endParaRPr kumimoji="0" sz="1000" b="0" i="0" u="none" strike="noStrike" kern="0" cap="none" spc="0" normalizeH="0" baseline="0" noProof="0" dirty="0">
              <a:ln>
                <a:noFill/>
              </a:ln>
              <a:solidFill>
                <a:srgbClr val="FF0000"/>
              </a:solidFill>
              <a:effectLst/>
              <a:uLnTx/>
              <a:uFillTx/>
              <a:latin typeface="Cambria"/>
              <a:ea typeface="Cambria"/>
              <a:cs typeface="Cambria"/>
              <a:sym typeface="Cambria"/>
            </a:endParaRPr>
          </a:p>
        </p:txBody>
      </p:sp>
    </p:spTree>
    <p:extLst>
      <p:ext uri="{BB962C8B-B14F-4D97-AF65-F5344CB8AC3E}">
        <p14:creationId xmlns:p14="http://schemas.microsoft.com/office/powerpoint/2010/main" val="2700679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repeatCount="indefinite" fill="hold" display="0">
                  <p:stCondLst>
                    <p:cond delay="indefinite"/>
                  </p:stCondLst>
                </p:cTn>
                <p:tgtEl>
                  <p:spTgt spid="17"/>
                </p:tgtEl>
              </p:cMediaNode>
            </p:video>
          </p:childTnLst>
        </p:cTn>
      </p:par>
    </p:tnLst>
    <p:bldLst>
      <p:bldP spid="3" grpId="0" animBg="1"/>
      <p:bldP spid="3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176" name="Google Shape;176;p22" descr="Screen Shot 2016-10-21 at 10.36.11 AM.png"/>
          <p:cNvPicPr preferRelativeResize="0"/>
          <p:nvPr/>
        </p:nvPicPr>
        <p:blipFill>
          <a:blip r:embed="rId3">
            <a:alphaModFix/>
          </a:blip>
          <a:stretch>
            <a:fillRect/>
          </a:stretch>
        </p:blipFill>
        <p:spPr>
          <a:xfrm>
            <a:off x="1947525" y="874475"/>
            <a:ext cx="5248950" cy="3394549"/>
          </a:xfrm>
          <a:prstGeom prst="rect">
            <a:avLst/>
          </a:prstGeom>
          <a:noFill/>
          <a:ln w="28575" cap="flat" cmpd="sng">
            <a:solidFill>
              <a:srgbClr val="000000"/>
            </a:solidFill>
            <a:prstDash val="solid"/>
            <a:round/>
            <a:headEnd type="none" w="sm" len="sm"/>
            <a:tailEnd type="none" w="sm" len="sm"/>
          </a:ln>
        </p:spPr>
      </p:pic>
      <p:sp>
        <p:nvSpPr>
          <p:cNvPr id="177" name="Google Shape;177;p22"/>
          <p:cNvSpPr txBox="1"/>
          <p:nvPr/>
        </p:nvSpPr>
        <p:spPr>
          <a:xfrm>
            <a:off x="1295400" y="169400"/>
            <a:ext cx="6781800" cy="493800"/>
          </a:xfrm>
          <a:prstGeom prst="rect">
            <a:avLst/>
          </a:prstGeom>
          <a:noFill/>
          <a:ln>
            <a:noFill/>
          </a:ln>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3000" b="1" i="0" u="sng" strike="noStrike" kern="0" cap="none" spc="0" normalizeH="0" baseline="0" noProof="0" dirty="0">
                <a:ln>
                  <a:noFill/>
                </a:ln>
                <a:solidFill>
                  <a:srgbClr val="FFFFFF"/>
                </a:solidFill>
                <a:effectLst/>
                <a:uLnTx/>
                <a:uFillTx/>
                <a:latin typeface="PT Sans Narrow"/>
                <a:ea typeface="PT Sans Narrow"/>
                <a:cs typeface="PT Sans Narrow"/>
                <a:sym typeface="PT Sans Narrow"/>
              </a:rPr>
              <a:t>Constraints and Sensitivity</a:t>
            </a:r>
            <a:endParaRPr kumimoji="0" sz="3000" b="1" i="0" u="sng" strike="noStrike" kern="0" cap="none" spc="0" normalizeH="0" baseline="0" noProof="0" dirty="0">
              <a:ln>
                <a:noFill/>
              </a:ln>
              <a:solidFill>
                <a:srgbClr val="FFFFFF"/>
              </a:solidFill>
              <a:effectLst/>
              <a:uLnTx/>
              <a:uFillTx/>
              <a:latin typeface="PT Sans Narrow"/>
              <a:ea typeface="PT Sans Narrow"/>
              <a:cs typeface="PT Sans Narrow"/>
              <a:sym typeface="PT Sans Narrow"/>
            </a:endParaRPr>
          </a:p>
        </p:txBody>
      </p:sp>
      <p:sp>
        <p:nvSpPr>
          <p:cNvPr id="178" name="Google Shape;178;p22"/>
          <p:cNvSpPr txBox="1"/>
          <p:nvPr/>
        </p:nvSpPr>
        <p:spPr>
          <a:xfrm>
            <a:off x="898050" y="4341775"/>
            <a:ext cx="7691700" cy="6447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 sz="1200" b="0" i="0" u="none" strike="noStrike" kern="0" cap="none" spc="0" normalizeH="0" baseline="0" noProof="0">
                <a:ln>
                  <a:noFill/>
                </a:ln>
                <a:solidFill>
                  <a:srgbClr val="FFFFFF"/>
                </a:solidFill>
                <a:effectLst/>
                <a:uLnTx/>
                <a:uFillTx/>
                <a:latin typeface="Cambria"/>
                <a:ea typeface="Cambria"/>
                <a:cs typeface="Cambria"/>
                <a:sym typeface="Cambria"/>
              </a:rPr>
              <a:t>[3] G. Raffelt, Phys. Rev. D 86, 015001 (2012)]  [4] G. Vasilakis, et. al, Phys. Rev. Lett. 103, 261801 (2009).</a:t>
            </a:r>
            <a:endParaRPr kumimoji="0" sz="1200" b="0" i="0" u="none" strike="noStrike" kern="0" cap="none" spc="0" normalizeH="0" baseline="0" noProof="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200" b="0" i="0" u="none" strike="noStrike" kern="0" cap="none" spc="0" normalizeH="0" baseline="0" noProof="0">
                <a:ln>
                  <a:noFill/>
                </a:ln>
                <a:solidFill>
                  <a:srgbClr val="FFFFFF"/>
                </a:solidFill>
                <a:effectLst/>
                <a:uLnTx/>
                <a:uFillTx/>
                <a:latin typeface="Cambria"/>
                <a:ea typeface="Cambria"/>
                <a:cs typeface="Cambria"/>
                <a:sym typeface="Cambria"/>
              </a:rPr>
              <a:t>[5] K. Tullney,et. al. Phys. Rev. Lett. 111, 100801 (2013)</a:t>
            </a:r>
            <a:r>
              <a:rPr kumimoji="0" lang="en" sz="1200" b="1" i="0" u="none" strike="noStrike" kern="0" cap="none" spc="0" normalizeH="0" baseline="0" noProof="0">
                <a:ln>
                  <a:noFill/>
                </a:ln>
                <a:solidFill>
                  <a:srgbClr val="FFFFFF"/>
                </a:solidFill>
                <a:effectLst/>
                <a:uLnTx/>
                <a:uFillTx/>
                <a:latin typeface="Cambria"/>
                <a:ea typeface="Cambria"/>
                <a:cs typeface="Cambria"/>
                <a:sym typeface="Cambria"/>
              </a:rPr>
              <a:t> [6]</a:t>
            </a:r>
            <a:r>
              <a:rPr kumimoji="0" lang="en" sz="1200" b="0" i="0" u="none" strike="noStrike" kern="0" cap="none" spc="0" normalizeH="0" baseline="0" noProof="0">
                <a:ln>
                  <a:noFill/>
                </a:ln>
                <a:solidFill>
                  <a:srgbClr val="FFFFFF"/>
                </a:solidFill>
                <a:effectLst/>
                <a:uLnTx/>
                <a:uFillTx/>
                <a:latin typeface="Cambria"/>
                <a:ea typeface="Cambria"/>
                <a:cs typeface="Cambria"/>
                <a:sym typeface="Cambria"/>
              </a:rPr>
              <a:t> P.-H. Chu,et. al., Phys. Rev. D 87, 011105(R) (2013).</a:t>
            </a:r>
            <a:endParaRPr kumimoji="0" sz="1200" b="0" i="0" u="none" strike="noStrike" kern="0" cap="none" spc="0" normalizeH="0" baseline="0" noProof="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 sz="1200" b="0" i="0" u="none" strike="noStrike" kern="0" cap="none" spc="0" normalizeH="0" baseline="0" noProof="0">
                <a:ln>
                  <a:noFill/>
                </a:ln>
                <a:solidFill>
                  <a:srgbClr val="FFFFFF"/>
                </a:solidFill>
                <a:effectLst/>
                <a:uLnTx/>
                <a:uFillTx/>
                <a:latin typeface="Cambria"/>
                <a:ea typeface="Cambria"/>
                <a:cs typeface="Cambria"/>
                <a:sym typeface="Cambria"/>
              </a:rPr>
              <a:t>[7] M. Bulatowicz, et. al., Phys. Rev. Lett. 111, 102001 (2013).</a:t>
            </a:r>
            <a:endParaRPr kumimoji="0" sz="1200" b="0"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179" name="Google Shape;179;p22"/>
          <p:cNvSpPr txBox="1"/>
          <p:nvPr/>
        </p:nvSpPr>
        <p:spPr>
          <a:xfrm>
            <a:off x="4447900" y="2069950"/>
            <a:ext cx="382200" cy="418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000" b="0" i="0" u="none" strike="noStrike" kern="0" cap="none" spc="0" normalizeH="0" baseline="0" noProof="0">
                <a:ln>
                  <a:noFill/>
                </a:ln>
                <a:solidFill>
                  <a:srgbClr val="000000"/>
                </a:solidFill>
                <a:effectLst/>
                <a:uLnTx/>
                <a:uFillTx/>
                <a:latin typeface="Arial"/>
                <a:cs typeface="Arial"/>
                <a:sym typeface="Arial"/>
              </a:rPr>
              <a:t>[3]</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180" name="Google Shape;180;p22"/>
          <p:cNvSpPr txBox="1"/>
          <p:nvPr/>
        </p:nvSpPr>
        <p:spPr>
          <a:xfrm>
            <a:off x="6050175" y="1695250"/>
            <a:ext cx="1146300" cy="3747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900" b="0" i="0" u="none" strike="noStrike" kern="0" cap="none" spc="0" normalizeH="0" baseline="0" noProof="0">
                <a:ln>
                  <a:noFill/>
                </a:ln>
                <a:solidFill>
                  <a:srgbClr val="000000"/>
                </a:solidFill>
                <a:effectLst/>
                <a:uLnTx/>
                <a:uFillTx/>
                <a:latin typeface="Arial"/>
                <a:cs typeface="Arial"/>
                <a:sym typeface="Arial"/>
              </a:rPr>
              <a:t>[4],[5],[6],[7]</a:t>
            </a:r>
            <a:endParaRPr kumimoji="0" sz="900" b="0" i="0" u="none" strike="noStrike" kern="0" cap="none" spc="0" normalizeH="0" baseline="0" noProof="0">
              <a:ln>
                <a:noFill/>
              </a:ln>
              <a:solidFill>
                <a:srgbClr val="000000"/>
              </a:solidFill>
              <a:effectLst/>
              <a:uLnTx/>
              <a:uFillTx/>
              <a:latin typeface="Arial"/>
              <a:cs typeface="Arial"/>
              <a:sym typeface="Arial"/>
            </a:endParaRPr>
          </a:p>
        </p:txBody>
      </p:sp>
      <p:sp>
        <p:nvSpPr>
          <p:cNvPr id="181" name="Google Shape;181;p22"/>
          <p:cNvSpPr txBox="1"/>
          <p:nvPr/>
        </p:nvSpPr>
        <p:spPr>
          <a:xfrm>
            <a:off x="1666925" y="5487775"/>
            <a:ext cx="4482300" cy="307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Calibri"/>
                <a:ea typeface="Calibri"/>
                <a:cs typeface="Calibri"/>
                <a:sym typeface="Calibri"/>
              </a:rPr>
              <a:t>A. Arvanitaki and AG.,  </a:t>
            </a:r>
            <a:r>
              <a:rPr kumimoji="0" lang="en" sz="1400" b="0" i="1" u="none" strike="noStrike" kern="0" cap="none" spc="0" normalizeH="0" baseline="0" noProof="0">
                <a:ln>
                  <a:noFill/>
                </a:ln>
                <a:solidFill>
                  <a:srgbClr val="FFFFFF"/>
                </a:solidFill>
                <a:effectLst/>
                <a:uLnTx/>
                <a:uFillTx/>
                <a:latin typeface="Calibri"/>
                <a:ea typeface="Calibri"/>
                <a:cs typeface="Calibri"/>
                <a:sym typeface="Calibri"/>
              </a:rPr>
              <a:t>Phys. Rev. Lett</a:t>
            </a:r>
            <a:r>
              <a:rPr kumimoji="0" lang="en" sz="1400" b="0" i="0" u="none" strike="noStrike" kern="0" cap="none" spc="0" normalizeH="0" baseline="0" noProof="0">
                <a:ln>
                  <a:noFill/>
                </a:ln>
                <a:solidFill>
                  <a:srgbClr val="FFFFFF"/>
                </a:solidFill>
                <a:effectLst/>
                <a:uLnTx/>
                <a:uFillTx/>
                <a:latin typeface="Calibri"/>
                <a:ea typeface="Calibri"/>
                <a:cs typeface="Calibri"/>
                <a:sym typeface="Calibri"/>
              </a:rPr>
              <a:t>. 113,161801 (2014).</a:t>
            </a:r>
            <a:endParaRPr kumimoji="0" sz="1400" b="0" i="0" u="none" strike="noStrike" kern="0" cap="none" spc="0" normalizeH="0" baseline="0" noProof="0">
              <a:ln>
                <a:noFill/>
              </a:ln>
              <a:solidFill>
                <a:srgbClr val="FFFFFF"/>
              </a:solidFill>
              <a:effectLst/>
              <a:uLnTx/>
              <a:uFillTx/>
              <a:latin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xion_spin_mass_NEW30000-0360.avi">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rotWithShape="1">
          <a:blip r:embed="rId6"/>
          <a:srcRect l="8660" t="15145" r="8027" b="17946"/>
          <a:stretch/>
        </p:blipFill>
        <p:spPr>
          <a:xfrm>
            <a:off x="1506218" y="1603524"/>
            <a:ext cx="2945104" cy="2316430"/>
          </a:xfrm>
          <a:prstGeom prst="rect">
            <a:avLst/>
          </a:prstGeom>
        </p:spPr>
      </p:pic>
      <p:sp>
        <p:nvSpPr>
          <p:cNvPr id="2" name="Title 1"/>
          <p:cNvSpPr>
            <a:spLocks noGrp="1"/>
          </p:cNvSpPr>
          <p:nvPr>
            <p:ph type="title"/>
          </p:nvPr>
        </p:nvSpPr>
        <p:spPr/>
        <p:txBody>
          <a:bodyPr>
            <a:normAutofit/>
          </a:bodyPr>
          <a:lstStyle/>
          <a:p>
            <a:r>
              <a:rPr lang="en-US" dirty="0"/>
              <a:t>Concept for ARIADNE</a:t>
            </a:r>
          </a:p>
        </p:txBody>
      </p:sp>
      <p:sp>
        <p:nvSpPr>
          <p:cNvPr id="6" name="TextBox 5"/>
          <p:cNvSpPr txBox="1"/>
          <p:nvPr/>
        </p:nvSpPr>
        <p:spPr>
          <a:xfrm>
            <a:off x="1371600" y="1162886"/>
            <a:ext cx="4059253" cy="300082"/>
          </a:xfrm>
          <a:prstGeom prst="rect">
            <a:avLst/>
          </a:prstGeom>
          <a:noFill/>
        </p:spPr>
        <p:txBody>
          <a:bodyPr wrap="none" rtlCol="0">
            <a:spAutoFit/>
          </a:bodyPr>
          <a:lstStyle/>
          <a:p>
            <a:r>
              <a:rPr lang="en-US" sz="1350" dirty="0" err="1">
                <a:solidFill>
                  <a:schemeClr val="accent6">
                    <a:lumMod val="50000"/>
                  </a:schemeClr>
                </a:solidFill>
              </a:rPr>
              <a:t>Unpolarized</a:t>
            </a:r>
            <a:r>
              <a:rPr lang="en-US" sz="1350" dirty="0">
                <a:solidFill>
                  <a:schemeClr val="accent6">
                    <a:lumMod val="50000"/>
                  </a:schemeClr>
                </a:solidFill>
              </a:rPr>
              <a:t> (tungsten) segmented cylinder sources </a:t>
            </a:r>
            <a:r>
              <a:rPr lang="en-US" sz="1350" dirty="0" err="1">
                <a:solidFill>
                  <a:schemeClr val="accent6">
                    <a:lumMod val="50000"/>
                  </a:schemeClr>
                </a:solidFill>
              </a:rPr>
              <a:t>B</a:t>
            </a:r>
            <a:r>
              <a:rPr lang="en-US" sz="1350" baseline="-25000" dirty="0" err="1">
                <a:solidFill>
                  <a:schemeClr val="accent6">
                    <a:lumMod val="50000"/>
                  </a:schemeClr>
                </a:solidFill>
              </a:rPr>
              <a:t>eff</a:t>
            </a:r>
            <a:endParaRPr lang="en-US" sz="1350" baseline="-25000" dirty="0">
              <a:solidFill>
                <a:schemeClr val="accent6">
                  <a:lumMod val="50000"/>
                </a:schemeClr>
              </a:solidFill>
            </a:endParaRPr>
          </a:p>
        </p:txBody>
      </p:sp>
      <p:sp>
        <p:nvSpPr>
          <p:cNvPr id="10" name="TextBox 9"/>
          <p:cNvSpPr txBox="1"/>
          <p:nvPr/>
        </p:nvSpPr>
        <p:spPr>
          <a:xfrm>
            <a:off x="4422978" y="2400300"/>
            <a:ext cx="3377912" cy="300082"/>
          </a:xfrm>
          <a:prstGeom prst="rect">
            <a:avLst/>
          </a:prstGeom>
          <a:noFill/>
        </p:spPr>
        <p:txBody>
          <a:bodyPr wrap="none" rtlCol="0">
            <a:spAutoFit/>
          </a:bodyPr>
          <a:lstStyle/>
          <a:p>
            <a:r>
              <a:rPr lang="en-US" sz="1350" dirty="0">
                <a:solidFill>
                  <a:srgbClr val="7030A0"/>
                </a:solidFill>
              </a:rPr>
              <a:t>Laser Polarized </a:t>
            </a:r>
            <a:r>
              <a:rPr lang="en-US" sz="1350" baseline="30000" dirty="0">
                <a:solidFill>
                  <a:srgbClr val="7030A0"/>
                </a:solidFill>
              </a:rPr>
              <a:t>3</a:t>
            </a:r>
            <a:r>
              <a:rPr lang="en-US" sz="1350" dirty="0">
                <a:solidFill>
                  <a:srgbClr val="7030A0"/>
                </a:solidFill>
              </a:rPr>
              <a:t>He gas senses </a:t>
            </a:r>
            <a:r>
              <a:rPr lang="en-US" sz="1350" dirty="0" err="1">
                <a:solidFill>
                  <a:srgbClr val="7030A0"/>
                </a:solidFill>
              </a:rPr>
              <a:t>B</a:t>
            </a:r>
            <a:r>
              <a:rPr lang="en-US" sz="1350" baseline="-25000" dirty="0" err="1">
                <a:solidFill>
                  <a:srgbClr val="7030A0"/>
                </a:solidFill>
              </a:rPr>
              <a:t>eff</a:t>
            </a:r>
            <a:r>
              <a:rPr lang="en-US" sz="1350" dirty="0">
                <a:solidFill>
                  <a:srgbClr val="7030A0"/>
                </a:solidFill>
              </a:rPr>
              <a:t> (Indiana U)</a:t>
            </a:r>
            <a:endParaRPr lang="en-US" sz="1350" baseline="-25000" dirty="0">
              <a:solidFill>
                <a:srgbClr val="7030A0"/>
              </a:solidFill>
            </a:endParaRPr>
          </a:p>
        </p:txBody>
      </p:sp>
      <p:sp>
        <p:nvSpPr>
          <p:cNvPr id="13" name="TextBox 12"/>
          <p:cNvSpPr txBox="1"/>
          <p:nvPr/>
        </p:nvSpPr>
        <p:spPr>
          <a:xfrm>
            <a:off x="4343401" y="2959714"/>
            <a:ext cx="1133644" cy="507831"/>
          </a:xfrm>
          <a:prstGeom prst="rect">
            <a:avLst/>
          </a:prstGeom>
          <a:noFill/>
        </p:spPr>
        <p:txBody>
          <a:bodyPr wrap="none" rtlCol="0">
            <a:spAutoFit/>
          </a:bodyPr>
          <a:lstStyle/>
          <a:p>
            <a:r>
              <a:rPr lang="en-US" sz="1350" dirty="0"/>
              <a:t>squid pickup </a:t>
            </a:r>
          </a:p>
          <a:p>
            <a:r>
              <a:rPr lang="en-US" sz="1350" dirty="0"/>
              <a:t>Loop (CAPP)</a:t>
            </a:r>
          </a:p>
        </p:txBody>
      </p:sp>
      <p:sp>
        <p:nvSpPr>
          <p:cNvPr id="16" name="TextBox 15"/>
          <p:cNvSpPr txBox="1"/>
          <p:nvPr/>
        </p:nvSpPr>
        <p:spPr>
          <a:xfrm>
            <a:off x="1713457" y="4384516"/>
            <a:ext cx="2787623" cy="300082"/>
          </a:xfrm>
          <a:prstGeom prst="rect">
            <a:avLst/>
          </a:prstGeom>
          <a:noFill/>
        </p:spPr>
        <p:txBody>
          <a:bodyPr wrap="none" rtlCol="0">
            <a:spAutoFit/>
          </a:bodyPr>
          <a:lstStyle/>
          <a:p>
            <a:r>
              <a:rPr lang="en-US" sz="1350" dirty="0">
                <a:solidFill>
                  <a:schemeClr val="bg1">
                    <a:lumMod val="50000"/>
                  </a:schemeClr>
                </a:solidFill>
              </a:rPr>
              <a:t>Superconducting shielding (Stanford)</a:t>
            </a:r>
          </a:p>
        </p:txBody>
      </p:sp>
      <p:cxnSp>
        <p:nvCxnSpPr>
          <p:cNvPr id="24" name="Straight Arrow Connector 23"/>
          <p:cNvCxnSpPr/>
          <p:nvPr/>
        </p:nvCxnSpPr>
        <p:spPr>
          <a:xfrm flipV="1">
            <a:off x="3823652" y="1860071"/>
            <a:ext cx="0" cy="571500"/>
          </a:xfrm>
          <a:prstGeom prst="straightConnector1">
            <a:avLst/>
          </a:prstGeom>
          <a:ln w="571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035143" y="1868821"/>
            <a:ext cx="1675652" cy="300082"/>
          </a:xfrm>
          <a:prstGeom prst="rect">
            <a:avLst/>
          </a:prstGeom>
          <a:noFill/>
          <a:ln>
            <a:noFill/>
          </a:ln>
        </p:spPr>
        <p:txBody>
          <a:bodyPr wrap="none" rtlCol="0">
            <a:spAutoFit/>
          </a:bodyPr>
          <a:lstStyle/>
          <a:p>
            <a:r>
              <a:rPr lang="en-US" sz="1350" dirty="0">
                <a:solidFill>
                  <a:srgbClr val="00B0F0"/>
                </a:solidFill>
              </a:rPr>
              <a:t>Applied Bias field </a:t>
            </a:r>
            <a:r>
              <a:rPr lang="en-US" sz="1350" dirty="0" err="1">
                <a:solidFill>
                  <a:srgbClr val="00B0F0"/>
                </a:solidFill>
              </a:rPr>
              <a:t>B</a:t>
            </a:r>
            <a:r>
              <a:rPr lang="en-US" sz="1350" baseline="-25000" dirty="0" err="1">
                <a:solidFill>
                  <a:srgbClr val="00B0F0"/>
                </a:solidFill>
              </a:rPr>
              <a:t>ext</a:t>
            </a:r>
            <a:endParaRPr lang="en-US" sz="1350" baseline="-25000" dirty="0">
              <a:solidFill>
                <a:srgbClr val="00B0F0"/>
              </a:solidFill>
            </a:endParaRPr>
          </a:p>
        </p:txBody>
      </p:sp>
      <p:graphicFrame>
        <p:nvGraphicFramePr>
          <p:cNvPr id="32" name="Object 31"/>
          <p:cNvGraphicFramePr>
            <a:graphicFrameLocks noChangeAspect="1"/>
          </p:cNvGraphicFramePr>
          <p:nvPr>
            <p:extLst/>
          </p:nvPr>
        </p:nvGraphicFramePr>
        <p:xfrm>
          <a:off x="6181827" y="1612333"/>
          <a:ext cx="1106644" cy="490085"/>
        </p:xfrm>
        <a:graphic>
          <a:graphicData uri="http://schemas.openxmlformats.org/presentationml/2006/ole">
            <mc:AlternateContent xmlns:mc="http://schemas.openxmlformats.org/markup-compatibility/2006">
              <mc:Choice xmlns:v="urn:schemas-microsoft-com:vml" Requires="v">
                <p:oleObj spid="_x0000_s49259" name="Equation" r:id="rId7" imgW="888840" imgH="393480" progId="Equation.3">
                  <p:embed/>
                </p:oleObj>
              </mc:Choice>
              <mc:Fallback>
                <p:oleObj name="Equation" r:id="rId7" imgW="888840" imgH="393480" progId="Equation.3">
                  <p:embed/>
                  <p:pic>
                    <p:nvPicPr>
                      <p:cNvPr id="32" name="Object 31"/>
                      <p:cNvPicPr/>
                      <p:nvPr/>
                    </p:nvPicPr>
                    <p:blipFill>
                      <a:blip r:embed="rId8"/>
                      <a:stretch>
                        <a:fillRect/>
                      </a:stretch>
                    </p:blipFill>
                    <p:spPr>
                      <a:xfrm>
                        <a:off x="6181827" y="1612333"/>
                        <a:ext cx="1106644" cy="490085"/>
                      </a:xfrm>
                      <a:prstGeom prst="rect">
                        <a:avLst/>
                      </a:prstGeom>
                    </p:spPr>
                  </p:pic>
                </p:oleObj>
              </mc:Fallback>
            </mc:AlternateContent>
          </a:graphicData>
        </a:graphic>
      </p:graphicFrame>
      <p:sp>
        <p:nvSpPr>
          <p:cNvPr id="3" name="Rectangle 2"/>
          <p:cNvSpPr/>
          <p:nvPr/>
        </p:nvSpPr>
        <p:spPr>
          <a:xfrm>
            <a:off x="1181243" y="4790174"/>
            <a:ext cx="3429000" cy="369332"/>
          </a:xfrm>
          <a:prstGeom prst="rect">
            <a:avLst/>
          </a:prstGeom>
        </p:spPr>
        <p:txBody>
          <a:bodyPr>
            <a:spAutoFit/>
          </a:bodyPr>
          <a:lstStyle/>
          <a:p>
            <a:r>
              <a:rPr lang="en-US" sz="900" dirty="0"/>
              <a:t>A. </a:t>
            </a:r>
            <a:r>
              <a:rPr lang="en-US" sz="900" dirty="0" err="1"/>
              <a:t>Arvanitaki</a:t>
            </a:r>
            <a:r>
              <a:rPr lang="en-US" sz="900" dirty="0"/>
              <a:t> and A. </a:t>
            </a:r>
            <a:r>
              <a:rPr lang="en-US" sz="900" dirty="0" err="1"/>
              <a:t>Geraci</a:t>
            </a:r>
            <a:r>
              <a:rPr lang="en-US" sz="900" dirty="0"/>
              <a:t>, </a:t>
            </a:r>
            <a:r>
              <a:rPr lang="en-US" sz="900" i="1" dirty="0"/>
              <a:t>Phys. Rev. </a:t>
            </a:r>
            <a:r>
              <a:rPr lang="en-US" sz="900" i="1" dirty="0" err="1"/>
              <a:t>Lett</a:t>
            </a:r>
            <a:r>
              <a:rPr lang="en-US" sz="900" dirty="0"/>
              <a:t>. 113, </a:t>
            </a:r>
          </a:p>
          <a:p>
            <a:r>
              <a:rPr lang="en-US" sz="900" dirty="0"/>
              <a:t>161801 (2014).</a:t>
            </a:r>
          </a:p>
        </p:txBody>
      </p:sp>
      <p:cxnSp>
        <p:nvCxnSpPr>
          <p:cNvPr id="8" name="Straight Arrow Connector 7"/>
          <p:cNvCxnSpPr/>
          <p:nvPr/>
        </p:nvCxnSpPr>
        <p:spPr>
          <a:xfrm>
            <a:off x="1828800" y="1485900"/>
            <a:ext cx="228600" cy="374171"/>
          </a:xfrm>
          <a:prstGeom prst="straightConnector1">
            <a:avLst/>
          </a:prstGeom>
          <a:ln w="28575">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3371850" y="2538799"/>
            <a:ext cx="971552" cy="2"/>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3657600" y="2761739"/>
            <a:ext cx="628652" cy="34856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3511705" y="3907631"/>
            <a:ext cx="88745" cy="45720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4686300" y="3543300"/>
            <a:ext cx="3200400" cy="1419999"/>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8"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43450" y="3907632"/>
            <a:ext cx="3050842" cy="942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TextBox 29"/>
          <p:cNvSpPr txBox="1"/>
          <p:nvPr/>
        </p:nvSpPr>
        <p:spPr>
          <a:xfrm>
            <a:off x="4743449" y="3642955"/>
            <a:ext cx="2869440" cy="300082"/>
          </a:xfrm>
          <a:prstGeom prst="rect">
            <a:avLst/>
          </a:prstGeom>
          <a:noFill/>
        </p:spPr>
        <p:txBody>
          <a:bodyPr wrap="none" rtlCol="0">
            <a:spAutoFit/>
          </a:bodyPr>
          <a:lstStyle/>
          <a:p>
            <a:r>
              <a:rPr lang="en-US" sz="1350" dirty="0"/>
              <a:t>Limit: Transverse spin projection noise</a:t>
            </a:r>
          </a:p>
        </p:txBody>
      </p:sp>
    </p:spTree>
    <p:extLst>
      <p:ext uri="{BB962C8B-B14F-4D97-AF65-F5344CB8AC3E}">
        <p14:creationId xmlns:p14="http://schemas.microsoft.com/office/powerpoint/2010/main" val="664094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5"/>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5"/>
                                        </p:tgtEl>
                                      </p:cBhvr>
                                    </p:cmd>
                                  </p:childTnLst>
                                </p:cTn>
                              </p:par>
                            </p:childTnLst>
                          </p:cTn>
                        </p:par>
                      </p:childTnLst>
                    </p:cTn>
                  </p:par>
                </p:childTnLst>
              </p:cTn>
              <p:nextCondLst>
                <p:cond evt="onClick" delay="0">
                  <p:tgtEl>
                    <p:spTgt spid="5"/>
                  </p:tgtEl>
                </p:cond>
              </p:nextCondLst>
            </p:seq>
            <p:video>
              <p:cMediaNode vol="80000">
                <p:cTn id="16" fill="hold" display="0">
                  <p:stCondLst>
                    <p:cond delay="indefinite"/>
                  </p:stCondLst>
                </p:cTn>
                <p:tgtEl>
                  <p:spTgt spid="5"/>
                </p:tgtEl>
              </p:cMediaNode>
            </p:video>
          </p:childTnLst>
        </p:cTn>
      </p:par>
    </p:tnLst>
    <p:bldLst>
      <p:bldP spid="27" grpId="0" animBg="1"/>
      <p:bldP spid="3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9409"/>
            <a:ext cx="6172200" cy="857250"/>
          </a:xfrm>
        </p:spPr>
        <p:txBody>
          <a:bodyPr/>
          <a:lstStyle/>
          <a:p>
            <a:r>
              <a:rPr lang="en-US" dirty="0"/>
              <a:t>Experimental parameters</a:t>
            </a:r>
          </a:p>
        </p:txBody>
      </p:sp>
      <p:cxnSp>
        <p:nvCxnSpPr>
          <p:cNvPr id="7" name="Straight Connector 6"/>
          <p:cNvCxnSpPr/>
          <p:nvPr/>
        </p:nvCxnSpPr>
        <p:spPr>
          <a:xfrm>
            <a:off x="5486400" y="2628901"/>
            <a:ext cx="0" cy="6512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rot="16200000">
            <a:off x="5089358" y="2703985"/>
            <a:ext cx="587020" cy="300082"/>
          </a:xfrm>
          <a:prstGeom prst="rect">
            <a:avLst/>
          </a:prstGeom>
          <a:noFill/>
        </p:spPr>
        <p:txBody>
          <a:bodyPr wrap="none" rtlCol="0">
            <a:spAutoFit/>
          </a:bodyPr>
          <a:lstStyle/>
          <a:p>
            <a:r>
              <a:rPr lang="en-US" sz="1350" dirty="0"/>
              <a:t>4 mm</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6214" t="12964" r="16699" b="8101"/>
          <a:stretch/>
        </p:blipFill>
        <p:spPr>
          <a:xfrm>
            <a:off x="1143000" y="733119"/>
            <a:ext cx="4057650" cy="2685526"/>
          </a:xfrm>
          <a:prstGeom prst="rect">
            <a:avLst/>
          </a:prstGeom>
        </p:spPr>
      </p:pic>
      <p:pic>
        <p:nvPicPr>
          <p:cNvPr id="136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45083"/>
          <a:stretch/>
        </p:blipFill>
        <p:spPr bwMode="auto">
          <a:xfrm>
            <a:off x="5495323" y="1444921"/>
            <a:ext cx="2505677" cy="1973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149631" y="3578537"/>
            <a:ext cx="3328732" cy="1338828"/>
          </a:xfrm>
          <a:prstGeom prst="rect">
            <a:avLst/>
          </a:prstGeom>
          <a:noFill/>
        </p:spPr>
        <p:txBody>
          <a:bodyPr wrap="none" rtlCol="0">
            <a:spAutoFit/>
          </a:bodyPr>
          <a:lstStyle/>
          <a:p>
            <a:r>
              <a:rPr lang="en-US" sz="1350" dirty="0"/>
              <a:t>Tungsten source mass (high nucleon density)</a:t>
            </a:r>
          </a:p>
          <a:p>
            <a:r>
              <a:rPr lang="en-US" sz="1350" dirty="0"/>
              <a:t>11 segments</a:t>
            </a:r>
          </a:p>
          <a:p>
            <a:r>
              <a:rPr lang="en-US" sz="1350" dirty="0"/>
              <a:t>100 Hz nuclear spin precession frequency</a:t>
            </a:r>
          </a:p>
          <a:p>
            <a:r>
              <a:rPr lang="en-US" sz="1350" dirty="0"/>
              <a:t>2 x 10</a:t>
            </a:r>
            <a:r>
              <a:rPr lang="en-US" sz="1350" baseline="30000" dirty="0"/>
              <a:t>21</a:t>
            </a:r>
            <a:r>
              <a:rPr lang="en-US" sz="1350" dirty="0"/>
              <a:t> / cc </a:t>
            </a:r>
            <a:r>
              <a:rPr lang="en-US" sz="1350" baseline="30000" dirty="0"/>
              <a:t>3</a:t>
            </a:r>
            <a:r>
              <a:rPr lang="en-US" sz="1350" dirty="0"/>
              <a:t>He density</a:t>
            </a:r>
          </a:p>
          <a:p>
            <a:r>
              <a:rPr lang="en-US" sz="1350" dirty="0"/>
              <a:t>10 mm x 3 mm x 150 µm volume</a:t>
            </a:r>
          </a:p>
          <a:p>
            <a:r>
              <a:rPr lang="en-US" sz="1350" dirty="0"/>
              <a:t>Separation ~200 µm</a:t>
            </a:r>
          </a:p>
        </p:txBody>
      </p:sp>
      <p:sp>
        <p:nvSpPr>
          <p:cNvPr id="10" name="TextBox 9"/>
          <p:cNvSpPr txBox="1"/>
          <p:nvPr/>
        </p:nvSpPr>
        <p:spPr>
          <a:xfrm>
            <a:off x="3771900" y="1253075"/>
            <a:ext cx="1318118" cy="300082"/>
          </a:xfrm>
          <a:prstGeom prst="rect">
            <a:avLst/>
          </a:prstGeom>
          <a:noFill/>
        </p:spPr>
        <p:txBody>
          <a:bodyPr wrap="none" rtlCol="0">
            <a:spAutoFit/>
          </a:bodyPr>
          <a:lstStyle/>
          <a:p>
            <a:r>
              <a:rPr lang="en-US" sz="1350" dirty="0"/>
              <a:t>Rotational stage</a:t>
            </a:r>
          </a:p>
        </p:txBody>
      </p:sp>
      <p:cxnSp>
        <p:nvCxnSpPr>
          <p:cNvPr id="12" name="Straight Arrow Connector 11"/>
          <p:cNvCxnSpPr>
            <a:stCxn id="10" idx="1"/>
          </p:cNvCxnSpPr>
          <p:nvPr/>
        </p:nvCxnSpPr>
        <p:spPr>
          <a:xfrm flipH="1">
            <a:off x="3657600" y="1403116"/>
            <a:ext cx="114300" cy="4180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913321" y="2816027"/>
            <a:ext cx="1047723" cy="300082"/>
          </a:xfrm>
          <a:prstGeom prst="rect">
            <a:avLst/>
          </a:prstGeom>
          <a:noFill/>
        </p:spPr>
        <p:txBody>
          <a:bodyPr wrap="none" rtlCol="0">
            <a:spAutoFit/>
          </a:bodyPr>
          <a:lstStyle/>
          <a:p>
            <a:r>
              <a:rPr lang="en-US" sz="1350" dirty="0">
                <a:solidFill>
                  <a:schemeClr val="bg1"/>
                </a:solidFill>
              </a:rPr>
              <a:t>source mass</a:t>
            </a:r>
          </a:p>
        </p:txBody>
      </p:sp>
      <p:cxnSp>
        <p:nvCxnSpPr>
          <p:cNvPr id="15" name="Straight Arrow Connector 14"/>
          <p:cNvCxnSpPr>
            <a:stCxn id="13" idx="1"/>
          </p:cNvCxnSpPr>
          <p:nvPr/>
        </p:nvCxnSpPr>
        <p:spPr>
          <a:xfrm flipH="1" flipV="1">
            <a:off x="3486151" y="2855176"/>
            <a:ext cx="427170" cy="110892"/>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000250" y="2076436"/>
            <a:ext cx="1545872" cy="300082"/>
          </a:xfrm>
          <a:prstGeom prst="rect">
            <a:avLst/>
          </a:prstGeom>
          <a:noFill/>
        </p:spPr>
        <p:txBody>
          <a:bodyPr wrap="none" rtlCol="0">
            <a:spAutoFit/>
          </a:bodyPr>
          <a:lstStyle/>
          <a:p>
            <a:r>
              <a:rPr lang="en-US" sz="1350" dirty="0"/>
              <a:t>3 sample chambers</a:t>
            </a:r>
          </a:p>
        </p:txBody>
      </p:sp>
      <p:cxnSp>
        <p:nvCxnSpPr>
          <p:cNvPr id="18" name="Straight Arrow Connector 17"/>
          <p:cNvCxnSpPr/>
          <p:nvPr/>
        </p:nvCxnSpPr>
        <p:spPr>
          <a:xfrm flipH="1">
            <a:off x="2750287" y="2353435"/>
            <a:ext cx="213586" cy="22936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963872" y="2350849"/>
            <a:ext cx="865178" cy="2319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963872" y="2360282"/>
            <a:ext cx="185759" cy="5942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7" name="Google Shape;286;p32">
            <a:extLst>
              <a:ext uri="{FF2B5EF4-FFF2-40B4-BE49-F238E27FC236}">
                <a16:creationId xmlns:a16="http://schemas.microsoft.com/office/drawing/2014/main" id="{8D361025-C0C7-4812-B432-9020FFF11FAB}"/>
              </a:ext>
            </a:extLst>
          </p:cNvPr>
          <p:cNvPicPr preferRelativeResize="0">
            <a:picLocks noChangeAspect="1"/>
          </p:cNvPicPr>
          <p:nvPr/>
        </p:nvPicPr>
        <p:blipFill rotWithShape="1">
          <a:blip r:embed="rId4">
            <a:alphaModFix/>
          </a:blip>
          <a:srcRect/>
          <a:stretch/>
        </p:blipFill>
        <p:spPr>
          <a:xfrm>
            <a:off x="1592082" y="3534934"/>
            <a:ext cx="1464669" cy="1359344"/>
          </a:xfrm>
          <a:prstGeom prst="rect">
            <a:avLst/>
          </a:prstGeom>
          <a:noFill/>
          <a:ln>
            <a:noFill/>
          </a:ln>
        </p:spPr>
      </p:pic>
      <p:sp>
        <p:nvSpPr>
          <p:cNvPr id="3" name="TextBox 2">
            <a:extLst>
              <a:ext uri="{FF2B5EF4-FFF2-40B4-BE49-F238E27FC236}">
                <a16:creationId xmlns:a16="http://schemas.microsoft.com/office/drawing/2014/main" id="{7C918441-FA7E-45CC-BE03-646B80FEE7DA}"/>
              </a:ext>
            </a:extLst>
          </p:cNvPr>
          <p:cNvSpPr txBox="1"/>
          <p:nvPr/>
        </p:nvSpPr>
        <p:spPr>
          <a:xfrm>
            <a:off x="1533032" y="3486150"/>
            <a:ext cx="1246110" cy="553998"/>
          </a:xfrm>
          <a:prstGeom prst="rect">
            <a:avLst/>
          </a:prstGeom>
          <a:noFill/>
        </p:spPr>
        <p:txBody>
          <a:bodyPr wrap="none" rtlCol="0">
            <a:spAutoFit/>
          </a:bodyPr>
          <a:lstStyle/>
          <a:p>
            <a:r>
              <a:rPr lang="en-US" sz="1200" dirty="0">
                <a:latin typeface="Cambria"/>
                <a:ea typeface="Cambria"/>
                <a:cs typeface="Cambria"/>
                <a:sym typeface="Cambria"/>
              </a:rPr>
              <a:t>3.8 cm diameter</a:t>
            </a:r>
          </a:p>
          <a:p>
            <a:endParaRPr lang="en-US" dirty="0"/>
          </a:p>
        </p:txBody>
      </p:sp>
    </p:spTree>
    <p:extLst>
      <p:ext uri="{BB962C8B-B14F-4D97-AF65-F5344CB8AC3E}">
        <p14:creationId xmlns:p14="http://schemas.microsoft.com/office/powerpoint/2010/main" val="7888923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Experimental challenges</a:t>
            </a:r>
          </a:p>
        </p:txBody>
      </p:sp>
      <p:sp>
        <p:nvSpPr>
          <p:cNvPr id="3" name="Content Placeholder 2"/>
          <p:cNvSpPr>
            <a:spLocks noGrp="1"/>
          </p:cNvSpPr>
          <p:nvPr>
            <p:ph idx="1"/>
          </p:nvPr>
        </p:nvSpPr>
        <p:spPr>
          <a:xfrm>
            <a:off x="1515967" y="1200151"/>
            <a:ext cx="6172200" cy="3394472"/>
          </a:xfrm>
        </p:spPr>
        <p:txBody>
          <a:bodyPr>
            <a:normAutofit fontScale="92500" lnSpcReduction="20000"/>
          </a:bodyPr>
          <a:lstStyle/>
          <a:p>
            <a:r>
              <a:rPr lang="en-US" dirty="0"/>
              <a:t>Magnetic gradients</a:t>
            </a:r>
          </a:p>
          <a:p>
            <a:r>
              <a:rPr lang="en-US" dirty="0"/>
              <a:t>Nonlinearities</a:t>
            </a:r>
          </a:p>
          <a:p>
            <a:r>
              <a:rPr lang="en-US" dirty="0"/>
              <a:t>Barnett Effect</a:t>
            </a:r>
          </a:p>
          <a:p>
            <a:r>
              <a:rPr lang="en-US" dirty="0"/>
              <a:t>Trapped magnetic flux</a:t>
            </a:r>
          </a:p>
          <a:p>
            <a:r>
              <a:rPr lang="en-US" dirty="0"/>
              <a:t>Vibration isolation</a:t>
            </a:r>
          </a:p>
          <a:p>
            <a:r>
              <a:rPr lang="en-US" dirty="0"/>
              <a:t>Magnetic noise from thermal currents</a:t>
            </a:r>
          </a:p>
        </p:txBody>
      </p:sp>
      <p:pic>
        <p:nvPicPr>
          <p:cNvPr id="132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8071" y="1028700"/>
            <a:ext cx="6807994" cy="3171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1485900" y="1200150"/>
            <a:ext cx="1485900" cy="40005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TextBox 4"/>
          <p:cNvSpPr txBox="1"/>
          <p:nvPr/>
        </p:nvSpPr>
        <p:spPr>
          <a:xfrm>
            <a:off x="1771650" y="4343401"/>
            <a:ext cx="6233181" cy="507831"/>
          </a:xfrm>
          <a:prstGeom prst="rect">
            <a:avLst/>
          </a:prstGeom>
          <a:noFill/>
        </p:spPr>
        <p:txBody>
          <a:bodyPr wrap="none" rtlCol="0">
            <a:spAutoFit/>
          </a:bodyPr>
          <a:lstStyle/>
          <a:p>
            <a:pPr marL="214313" indent="-214313">
              <a:buFont typeface="Arial" panose="020B0604020202020204" pitchFamily="34" charset="0"/>
              <a:buChar char="•"/>
            </a:pPr>
            <a:r>
              <a:rPr lang="en-US" sz="1350" dirty="0"/>
              <a:t>Design/Simulation Work: </a:t>
            </a:r>
            <a:r>
              <a:rPr lang="en-US" sz="1350" dirty="0">
                <a:solidFill>
                  <a:srgbClr val="FFC000"/>
                </a:solidFill>
              </a:rPr>
              <a:t>Magnetic gradient reduction strategy</a:t>
            </a:r>
          </a:p>
          <a:p>
            <a:pPr marL="214313" indent="-214313">
              <a:buFont typeface="Arial" panose="020B0604020202020204" pitchFamily="34" charset="0"/>
              <a:buChar char="•"/>
            </a:pPr>
            <a:r>
              <a:rPr lang="en-US" sz="1350" dirty="0"/>
              <a:t>Experimental testing in progress: </a:t>
            </a:r>
            <a:r>
              <a:rPr lang="en-US" sz="1350" dirty="0">
                <a:solidFill>
                  <a:srgbClr val="FF0000"/>
                </a:solidFill>
              </a:rPr>
              <a:t>Vibration tests, </a:t>
            </a:r>
            <a:r>
              <a:rPr lang="en-US" sz="1350" dirty="0">
                <a:solidFill>
                  <a:srgbClr val="0070C0"/>
                </a:solidFill>
              </a:rPr>
              <a:t>Shielding factor </a:t>
            </a:r>
            <a:r>
              <a:rPr lang="en-US" sz="1350" i="1" dirty="0">
                <a:solidFill>
                  <a:srgbClr val="0070C0"/>
                </a:solidFill>
              </a:rPr>
              <a:t>f</a:t>
            </a:r>
            <a:r>
              <a:rPr lang="en-US" sz="1350" dirty="0">
                <a:solidFill>
                  <a:srgbClr val="0070C0"/>
                </a:solidFill>
              </a:rPr>
              <a:t> test thin-film SC</a:t>
            </a:r>
            <a:r>
              <a:rPr lang="en-US" sz="1350" dirty="0"/>
              <a:t> </a:t>
            </a:r>
            <a:endParaRPr lang="en-US" sz="1350" dirty="0">
              <a:solidFill>
                <a:srgbClr val="FF0000"/>
              </a:solidFill>
            </a:endParaRPr>
          </a:p>
        </p:txBody>
      </p:sp>
      <p:sp>
        <p:nvSpPr>
          <p:cNvPr id="6" name="Oval 5"/>
          <p:cNvSpPr/>
          <p:nvPr/>
        </p:nvSpPr>
        <p:spPr>
          <a:xfrm>
            <a:off x="1198071" y="2514600"/>
            <a:ext cx="2116630" cy="1143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1369521" y="1600200"/>
            <a:ext cx="177373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1161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3845"/>
            <a:ext cx="9067800" cy="994172"/>
          </a:xfrm>
        </p:spPr>
        <p:txBody>
          <a:bodyPr>
            <a:normAutofit/>
          </a:bodyPr>
          <a:lstStyle/>
          <a:p>
            <a:r>
              <a:rPr lang="en-US" dirty="0"/>
              <a:t>The Problem of Unwanted Images</a:t>
            </a:r>
          </a:p>
        </p:txBody>
      </p:sp>
      <p:sp>
        <p:nvSpPr>
          <p:cNvPr id="3" name="Content Placeholder 2"/>
          <p:cNvSpPr>
            <a:spLocks noGrp="1"/>
          </p:cNvSpPr>
          <p:nvPr>
            <p:ph sz="half" idx="1"/>
          </p:nvPr>
        </p:nvSpPr>
        <p:spPr>
          <a:xfrm>
            <a:off x="1543050" y="1313762"/>
            <a:ext cx="2286000" cy="1210106"/>
          </a:xfrm>
        </p:spPr>
        <p:txBody>
          <a:bodyPr>
            <a:normAutofit/>
          </a:bodyPr>
          <a:lstStyle/>
          <a:p>
            <a:r>
              <a:rPr lang="en-US" sz="1500" dirty="0"/>
              <a:t>ARIADNE uses magnetized spheroid</a:t>
            </a:r>
          </a:p>
          <a:p>
            <a:pPr lvl="1"/>
            <a:r>
              <a:rPr lang="en-US" sz="1500" dirty="0"/>
              <a:t>Constant interior field</a:t>
            </a:r>
          </a:p>
          <a:p>
            <a:endParaRPr lang="en-US" sz="1500" dirty="0"/>
          </a:p>
        </p:txBody>
      </p:sp>
      <p:sp>
        <p:nvSpPr>
          <p:cNvPr id="5" name="Oval 4"/>
          <p:cNvSpPr/>
          <p:nvPr/>
        </p:nvSpPr>
        <p:spPr>
          <a:xfrm>
            <a:off x="4799056" y="1495168"/>
            <a:ext cx="257175" cy="10287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50" dirty="0"/>
          </a:p>
        </p:txBody>
      </p:sp>
      <p:sp>
        <p:nvSpPr>
          <p:cNvPr id="6" name="Up Arrow 5"/>
          <p:cNvSpPr/>
          <p:nvPr/>
        </p:nvSpPr>
        <p:spPr>
          <a:xfrm>
            <a:off x="4863349" y="1268016"/>
            <a:ext cx="128588" cy="685800"/>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mc:AlternateContent xmlns:mc="http://schemas.openxmlformats.org/markup-compatibility/2006" xmlns:a14="http://schemas.microsoft.com/office/drawing/2010/main">
        <mc:Choice Requires="a14">
          <p:sp>
            <p:nvSpPr>
              <p:cNvPr id="7" name="TextBox 6"/>
              <p:cNvSpPr txBox="1"/>
              <p:nvPr/>
            </p:nvSpPr>
            <p:spPr>
              <a:xfrm>
                <a:off x="4805158" y="1041619"/>
                <a:ext cx="371961" cy="30008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350" i="1">
                              <a:latin typeface="Cambria Math" panose="02040503050406030204" pitchFamily="18" charset="0"/>
                            </a:rPr>
                          </m:ctrlPr>
                        </m:accPr>
                        <m:e>
                          <m:r>
                            <a:rPr lang="en-US" sz="1350" i="1">
                              <a:latin typeface="Cambria Math" panose="02040503050406030204" pitchFamily="18" charset="0"/>
                            </a:rPr>
                            <m:t>𝑚</m:t>
                          </m:r>
                        </m:e>
                      </m:acc>
                    </m:oMath>
                  </m:oMathPara>
                </a14:m>
                <a:endParaRPr lang="en-US" sz="1350" dirty="0"/>
              </a:p>
            </p:txBody>
          </p:sp>
        </mc:Choice>
        <mc:Fallback xmlns="">
          <p:sp>
            <p:nvSpPr>
              <p:cNvPr id="7" name="TextBox 6"/>
              <p:cNvSpPr txBox="1">
                <a:spLocks noRot="1" noChangeAspect="1" noMove="1" noResize="1" noEditPoints="1" noAdjustHandles="1" noChangeArrowheads="1" noChangeShapeType="1" noTextEdit="1"/>
              </p:cNvSpPr>
              <p:nvPr/>
            </p:nvSpPr>
            <p:spPr>
              <a:xfrm>
                <a:off x="4805158" y="1041619"/>
                <a:ext cx="371961" cy="300082"/>
              </a:xfrm>
              <a:prstGeom prst="rect">
                <a:avLst/>
              </a:prstGeom>
              <a:blipFill>
                <a:blip r:embed="rId3"/>
                <a:stretch>
                  <a:fillRect/>
                </a:stretch>
              </a:blipFill>
            </p:spPr>
            <p:txBody>
              <a:bodyPr/>
              <a:lstStyle/>
              <a:p>
                <a:r>
                  <a:rPr lang="en-US">
                    <a:noFill/>
                  </a:rPr>
                  <a:t> </a:t>
                </a:r>
              </a:p>
            </p:txBody>
          </p:sp>
        </mc:Fallback>
      </mc:AlternateContent>
      <p:sp>
        <p:nvSpPr>
          <p:cNvPr id="8" name="Right Arrow 7"/>
          <p:cNvSpPr/>
          <p:nvPr/>
        </p:nvSpPr>
        <p:spPr>
          <a:xfrm>
            <a:off x="5146879" y="1743847"/>
            <a:ext cx="486548" cy="531341"/>
          </a:xfrm>
          <a:prstGeom prst="rightArrow">
            <a:avLst/>
          </a:prstGeom>
          <a:solidFill>
            <a:srgbClr val="002D62"/>
          </a:solidFill>
          <a:ln>
            <a:solidFill>
              <a:srgbClr val="002D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0" name="Picture 9"/>
          <p:cNvPicPr>
            <a:picLocks noChangeAspect="1"/>
          </p:cNvPicPr>
          <p:nvPr/>
        </p:nvPicPr>
        <p:blipFill rotWithShape="1">
          <a:blip r:embed="rId4" cstate="print">
            <a:duotone>
              <a:schemeClr val="accent3">
                <a:shade val="45000"/>
                <a:satMod val="135000"/>
              </a:schemeClr>
              <a:prstClr val="white"/>
            </a:duotone>
            <a:extLst>
              <a:ext uri="{28A0092B-C50C-407E-A947-70E740481C1C}">
                <a14:useLocalDpi xmlns:a14="http://schemas.microsoft.com/office/drawing/2010/main" val="0"/>
              </a:ext>
            </a:extLst>
          </a:blip>
          <a:srcRect t="39527" r="45309" b="34256"/>
          <a:stretch/>
        </p:blipFill>
        <p:spPr>
          <a:xfrm>
            <a:off x="5692788" y="1406892"/>
            <a:ext cx="923881" cy="1205251"/>
          </a:xfrm>
          <a:prstGeom prst="rect">
            <a:avLst/>
          </a:prstGeom>
        </p:spPr>
      </p:pic>
      <p:grpSp>
        <p:nvGrpSpPr>
          <p:cNvPr id="13" name="Group 12"/>
          <p:cNvGrpSpPr/>
          <p:nvPr/>
        </p:nvGrpSpPr>
        <p:grpSpPr>
          <a:xfrm>
            <a:off x="5781369" y="1483790"/>
            <a:ext cx="466794" cy="342900"/>
            <a:chOff x="5168429" y="5243771"/>
            <a:chExt cx="829855" cy="457200"/>
          </a:xfrm>
        </p:grpSpPr>
        <p:sp>
          <p:nvSpPr>
            <p:cNvPr id="12" name="Up Arrow 11"/>
            <p:cNvSpPr/>
            <p:nvPr/>
          </p:nvSpPr>
          <p:spPr>
            <a:xfrm>
              <a:off x="5380535" y="5243771"/>
              <a:ext cx="137160" cy="457200"/>
            </a:xfrm>
            <a:prstGeom prst="upArrow">
              <a:avLst/>
            </a:prstGeom>
            <a:solidFill>
              <a:schemeClr val="accent1">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p:sp>
          <p:nvSpPr>
            <p:cNvPr id="11" name="TextBox 10"/>
            <p:cNvSpPr txBox="1"/>
            <p:nvPr/>
          </p:nvSpPr>
          <p:spPr>
            <a:xfrm>
              <a:off x="5168429" y="5287706"/>
              <a:ext cx="829855" cy="400109"/>
            </a:xfrm>
            <a:prstGeom prst="rect">
              <a:avLst/>
            </a:prstGeom>
            <a:noFill/>
          </p:spPr>
          <p:txBody>
            <a:bodyPr wrap="none" rtlCol="0">
              <a:spAutoFit/>
            </a:bodyPr>
            <a:lstStyle/>
            <a:p>
              <a:r>
                <a:rPr lang="en-US" sz="1350" dirty="0"/>
                <a:t>3He</a:t>
              </a:r>
            </a:p>
          </p:txBody>
        </p:sp>
      </p:grpSp>
      <p:grpSp>
        <p:nvGrpSpPr>
          <p:cNvPr id="14" name="Group 13"/>
          <p:cNvGrpSpPr/>
          <p:nvPr/>
        </p:nvGrpSpPr>
        <p:grpSpPr>
          <a:xfrm>
            <a:off x="6145459" y="1837504"/>
            <a:ext cx="466794" cy="342900"/>
            <a:chOff x="5168429" y="5243771"/>
            <a:chExt cx="829855" cy="457200"/>
          </a:xfrm>
        </p:grpSpPr>
        <p:sp>
          <p:nvSpPr>
            <p:cNvPr id="15" name="Up Arrow 14"/>
            <p:cNvSpPr/>
            <p:nvPr/>
          </p:nvSpPr>
          <p:spPr>
            <a:xfrm>
              <a:off x="5380535" y="5243771"/>
              <a:ext cx="137160" cy="457200"/>
            </a:xfrm>
            <a:prstGeom prst="upArrow">
              <a:avLst/>
            </a:prstGeom>
            <a:solidFill>
              <a:schemeClr val="accent1">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p:sp>
          <p:nvSpPr>
            <p:cNvPr id="16" name="TextBox 15"/>
            <p:cNvSpPr txBox="1"/>
            <p:nvPr/>
          </p:nvSpPr>
          <p:spPr>
            <a:xfrm>
              <a:off x="5168429" y="5287706"/>
              <a:ext cx="829855" cy="400109"/>
            </a:xfrm>
            <a:prstGeom prst="rect">
              <a:avLst/>
            </a:prstGeom>
            <a:noFill/>
          </p:spPr>
          <p:txBody>
            <a:bodyPr wrap="none" rtlCol="0">
              <a:spAutoFit/>
            </a:bodyPr>
            <a:lstStyle/>
            <a:p>
              <a:r>
                <a:rPr lang="en-US" sz="1350" dirty="0"/>
                <a:t>3He</a:t>
              </a:r>
            </a:p>
          </p:txBody>
        </p:sp>
      </p:grpSp>
      <p:grpSp>
        <p:nvGrpSpPr>
          <p:cNvPr id="17" name="Group 16"/>
          <p:cNvGrpSpPr/>
          <p:nvPr/>
        </p:nvGrpSpPr>
        <p:grpSpPr>
          <a:xfrm>
            <a:off x="5829687" y="2192813"/>
            <a:ext cx="466794" cy="342900"/>
            <a:chOff x="5168429" y="5243771"/>
            <a:chExt cx="829855" cy="457200"/>
          </a:xfrm>
        </p:grpSpPr>
        <p:sp>
          <p:nvSpPr>
            <p:cNvPr id="18" name="Up Arrow 17"/>
            <p:cNvSpPr/>
            <p:nvPr/>
          </p:nvSpPr>
          <p:spPr>
            <a:xfrm>
              <a:off x="5380535" y="5243771"/>
              <a:ext cx="137160" cy="457200"/>
            </a:xfrm>
            <a:prstGeom prst="upArrow">
              <a:avLst/>
            </a:prstGeom>
            <a:solidFill>
              <a:schemeClr val="accent1">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p:sp>
          <p:nvSpPr>
            <p:cNvPr id="19" name="TextBox 18"/>
            <p:cNvSpPr txBox="1"/>
            <p:nvPr/>
          </p:nvSpPr>
          <p:spPr>
            <a:xfrm>
              <a:off x="5168429" y="5287706"/>
              <a:ext cx="829855" cy="400109"/>
            </a:xfrm>
            <a:prstGeom prst="rect">
              <a:avLst/>
            </a:prstGeom>
            <a:noFill/>
          </p:spPr>
          <p:txBody>
            <a:bodyPr wrap="none" rtlCol="0">
              <a:spAutoFit/>
            </a:bodyPr>
            <a:lstStyle/>
            <a:p>
              <a:r>
                <a:rPr lang="en-US" sz="1350" dirty="0"/>
                <a:t>3He</a:t>
              </a:r>
            </a:p>
          </p:txBody>
        </p:sp>
      </p:grpSp>
      <mc:AlternateContent xmlns:mc="http://schemas.openxmlformats.org/markup-compatibility/2006" xmlns:a14="http://schemas.microsoft.com/office/drawing/2010/main">
        <mc:Choice Requires="a14">
          <p:sp>
            <p:nvSpPr>
              <p:cNvPr id="20" name="TextBox 19"/>
              <p:cNvSpPr txBox="1"/>
              <p:nvPr/>
            </p:nvSpPr>
            <p:spPr>
              <a:xfrm>
                <a:off x="6616668" y="1419297"/>
                <a:ext cx="1302408" cy="533095"/>
              </a:xfrm>
              <a:prstGeom prst="rect">
                <a:avLst/>
              </a:prstGeom>
              <a:noFill/>
            </p:spPr>
            <p:txBody>
              <a:bodyPr wrap="none" rtlCol="0">
                <a:spAutoFit/>
              </a:bodyPr>
              <a:lstStyle/>
              <a:p>
                <a:pPr marL="214313" indent="-214313">
                  <a:buFont typeface="Arial" panose="020B0604020202020204" pitchFamily="34" charset="0"/>
                  <a:buChar char="•"/>
                </a:pPr>
                <a14:m>
                  <m:oMath xmlns:m="http://schemas.openxmlformats.org/officeDocument/2006/math">
                    <m:sSub>
                      <m:sSubPr>
                        <m:ctrlPr>
                          <a:rPr lang="en-US" sz="1350" i="1">
                            <a:latin typeface="Cambria Math" panose="02040503050406030204" pitchFamily="18" charset="0"/>
                          </a:rPr>
                        </m:ctrlPr>
                      </m:sSubPr>
                      <m:e>
                        <m:r>
                          <a:rPr lang="en-US" sz="1350" i="1">
                            <a:latin typeface="Cambria Math" panose="02040503050406030204" pitchFamily="18" charset="0"/>
                          </a:rPr>
                          <m:t>𝐵</m:t>
                        </m:r>
                      </m:e>
                      <m:sub>
                        <m:r>
                          <a:rPr lang="en-US" sz="1350" i="1">
                            <a:latin typeface="Cambria Math" panose="02040503050406030204" pitchFamily="18" charset="0"/>
                          </a:rPr>
                          <m:t>𝑖𝑛</m:t>
                        </m:r>
                      </m:sub>
                    </m:sSub>
                    <m:r>
                      <a:rPr lang="en-US" sz="1350" i="1">
                        <a:latin typeface="Cambria Math" panose="02040503050406030204" pitchFamily="18" charset="0"/>
                      </a:rPr>
                      <m:t>=</m:t>
                    </m:r>
                    <m:r>
                      <m:rPr>
                        <m:sty m:val="p"/>
                      </m:rPr>
                      <a:rPr lang="en-US" sz="1350">
                        <a:latin typeface="Cambria Math" panose="02040503050406030204" pitchFamily="18" charset="0"/>
                      </a:rPr>
                      <m:t>const</m:t>
                    </m:r>
                    <m:r>
                      <a:rPr lang="en-US" sz="1350">
                        <a:latin typeface="Cambria Math" panose="02040503050406030204" pitchFamily="18" charset="0"/>
                      </a:rPr>
                      <m:t>.</m:t>
                    </m:r>
                  </m:oMath>
                </a14:m>
                <a:endParaRPr lang="en-US" sz="1350" dirty="0"/>
              </a:p>
              <a:p>
                <a:pPr marL="214313" indent="-214313">
                  <a:buFont typeface="Arial" panose="020B0604020202020204" pitchFamily="34" charset="0"/>
                  <a:buChar char="•"/>
                </a:pPr>
                <a14:m>
                  <m:oMath xmlns:m="http://schemas.openxmlformats.org/officeDocument/2006/math">
                    <m:acc>
                      <m:accPr>
                        <m:chr m:val="⃑"/>
                        <m:ctrlPr>
                          <a:rPr lang="en-US" sz="1350" i="1">
                            <a:latin typeface="Cambria Math" panose="02040503050406030204" pitchFamily="18" charset="0"/>
                          </a:rPr>
                        </m:ctrlPr>
                      </m:accPr>
                      <m:e>
                        <m:sSub>
                          <m:sSubPr>
                            <m:ctrlPr>
                              <a:rPr lang="en-US" sz="1350" i="1">
                                <a:latin typeface="Cambria Math" panose="02040503050406030204" pitchFamily="18" charset="0"/>
                              </a:rPr>
                            </m:ctrlPr>
                          </m:sSubPr>
                          <m:e>
                            <m:r>
                              <a:rPr lang="en-US" sz="1350" i="1">
                                <a:latin typeface="Cambria Math" panose="02040503050406030204" pitchFamily="18" charset="0"/>
                              </a:rPr>
                              <m:t>𝐵</m:t>
                            </m:r>
                          </m:e>
                          <m:sub>
                            <m:r>
                              <a:rPr lang="en-US" sz="1350" i="1">
                                <a:latin typeface="Cambria Math" panose="02040503050406030204" pitchFamily="18" charset="0"/>
                              </a:rPr>
                              <m:t>𝑖𝑛</m:t>
                            </m:r>
                          </m:sub>
                        </m:sSub>
                      </m:e>
                    </m:acc>
                    <m:r>
                      <a:rPr lang="en-US" sz="1350" i="1">
                        <a:latin typeface="Cambria Math" panose="02040503050406030204" pitchFamily="18" charset="0"/>
                      </a:rPr>
                      <m:t> </m:t>
                    </m:r>
                    <m:r>
                      <a:rPr lang="en-US" sz="1350" i="1">
                        <a:latin typeface="Cambria Math" panose="02040503050406030204" pitchFamily="18" charset="0"/>
                        <a:ea typeface="Cambria Math" panose="02040503050406030204" pitchFamily="18" charset="0"/>
                      </a:rPr>
                      <m:t>∥</m:t>
                    </m:r>
                    <m:r>
                      <a:rPr lang="en-US" sz="1350" i="1">
                        <a:latin typeface="Cambria Math" panose="02040503050406030204" pitchFamily="18" charset="0"/>
                      </a:rPr>
                      <m:t> </m:t>
                    </m:r>
                    <m:acc>
                      <m:accPr>
                        <m:chr m:val="⃑"/>
                        <m:ctrlPr>
                          <a:rPr lang="en-US" sz="1350" i="1">
                            <a:latin typeface="Cambria Math" panose="02040503050406030204" pitchFamily="18" charset="0"/>
                          </a:rPr>
                        </m:ctrlPr>
                      </m:accPr>
                      <m:e>
                        <m:sSub>
                          <m:sSubPr>
                            <m:ctrlPr>
                              <a:rPr lang="en-US" sz="1350" i="1">
                                <a:latin typeface="Cambria Math" panose="02040503050406030204" pitchFamily="18" charset="0"/>
                              </a:rPr>
                            </m:ctrlPr>
                          </m:sSubPr>
                          <m:e>
                            <m:r>
                              <a:rPr lang="en-US" sz="1350" i="1">
                                <a:latin typeface="Cambria Math" panose="02040503050406030204" pitchFamily="18" charset="0"/>
                              </a:rPr>
                              <m:t>𝑚</m:t>
                            </m:r>
                          </m:e>
                          <m:sub>
                            <m:r>
                              <a:rPr lang="en-US" sz="1350" i="1">
                                <a:latin typeface="Cambria Math" panose="02040503050406030204" pitchFamily="18" charset="0"/>
                              </a:rPr>
                              <m:t>𝑖</m:t>
                            </m:r>
                          </m:sub>
                        </m:sSub>
                      </m:e>
                    </m:acc>
                  </m:oMath>
                </a14:m>
                <a:endParaRPr lang="en-US" sz="1350" dirty="0"/>
              </a:p>
            </p:txBody>
          </p:sp>
        </mc:Choice>
        <mc:Fallback xmlns="">
          <p:sp>
            <p:nvSpPr>
              <p:cNvPr id="20" name="TextBox 19"/>
              <p:cNvSpPr txBox="1">
                <a:spLocks noRot="1" noChangeAspect="1" noMove="1" noResize="1" noEditPoints="1" noAdjustHandles="1" noChangeArrowheads="1" noChangeShapeType="1" noTextEdit="1"/>
              </p:cNvSpPr>
              <p:nvPr/>
            </p:nvSpPr>
            <p:spPr>
              <a:xfrm>
                <a:off x="6616668" y="1419297"/>
                <a:ext cx="1302408" cy="533095"/>
              </a:xfrm>
              <a:prstGeom prst="rect">
                <a:avLst/>
              </a:prstGeom>
              <a:blipFill>
                <a:blip r:embed="rId5"/>
                <a:stretch>
                  <a:fillRect l="-467" b="-6897"/>
                </a:stretch>
              </a:blipFill>
            </p:spPr>
            <p:txBody>
              <a:bodyPr/>
              <a:lstStyle/>
              <a:p>
                <a:r>
                  <a:rPr lang="en-US">
                    <a:noFill/>
                  </a:rPr>
                  <a:t> </a:t>
                </a:r>
              </a:p>
            </p:txBody>
          </p:sp>
        </mc:Fallback>
      </mc:AlternateContent>
      <p:cxnSp>
        <p:nvCxnSpPr>
          <p:cNvPr id="40" name="Straight Arrow Connector 39"/>
          <p:cNvCxnSpPr/>
          <p:nvPr/>
        </p:nvCxnSpPr>
        <p:spPr>
          <a:xfrm flipV="1">
            <a:off x="6467450" y="1483580"/>
            <a:ext cx="0" cy="7421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1" name="TextBox 40"/>
              <p:cNvSpPr txBox="1"/>
              <p:nvPr/>
            </p:nvSpPr>
            <p:spPr>
              <a:xfrm>
                <a:off x="6355940" y="2270431"/>
                <a:ext cx="341632" cy="32534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350" i="1">
                              <a:latin typeface="Cambria Math" panose="02040503050406030204" pitchFamily="18" charset="0"/>
                            </a:rPr>
                          </m:ctrlPr>
                        </m:accPr>
                        <m:e>
                          <m:r>
                            <a:rPr lang="en-US" sz="1350" i="1">
                              <a:latin typeface="Cambria Math" panose="02040503050406030204" pitchFamily="18" charset="0"/>
                            </a:rPr>
                            <m:t>𝐵</m:t>
                          </m:r>
                        </m:e>
                      </m:acc>
                    </m:oMath>
                  </m:oMathPara>
                </a14:m>
                <a:endParaRPr lang="en-US" sz="1350" dirty="0"/>
              </a:p>
            </p:txBody>
          </p:sp>
        </mc:Choice>
        <mc:Fallback xmlns="">
          <p:sp>
            <p:nvSpPr>
              <p:cNvPr id="41" name="TextBox 40"/>
              <p:cNvSpPr txBox="1">
                <a:spLocks noRot="1" noChangeAspect="1" noMove="1" noResize="1" noEditPoints="1" noAdjustHandles="1" noChangeArrowheads="1" noChangeShapeType="1" noTextEdit="1"/>
              </p:cNvSpPr>
              <p:nvPr/>
            </p:nvSpPr>
            <p:spPr>
              <a:xfrm>
                <a:off x="6355940" y="2270431"/>
                <a:ext cx="341632" cy="32534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6393879" y="4140570"/>
                <a:ext cx="341632" cy="32534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350" i="1">
                              <a:latin typeface="Cambria Math" panose="02040503050406030204" pitchFamily="18" charset="0"/>
                            </a:rPr>
                          </m:ctrlPr>
                        </m:accPr>
                        <m:e>
                          <m:r>
                            <a:rPr lang="en-US" sz="1350" i="1">
                              <a:latin typeface="Cambria Math" panose="02040503050406030204" pitchFamily="18" charset="0"/>
                            </a:rPr>
                            <m:t>𝐵</m:t>
                          </m:r>
                        </m:e>
                      </m:acc>
                    </m:oMath>
                  </m:oMathPara>
                </a14:m>
                <a:endParaRPr lang="en-US" sz="1350" dirty="0"/>
              </a:p>
            </p:txBody>
          </p:sp>
        </mc:Choice>
        <mc:Fallback xmlns="">
          <p:sp>
            <p:nvSpPr>
              <p:cNvPr id="50" name="TextBox 49"/>
              <p:cNvSpPr txBox="1">
                <a:spLocks noRot="1" noChangeAspect="1" noMove="1" noResize="1" noEditPoints="1" noAdjustHandles="1" noChangeArrowheads="1" noChangeShapeType="1" noTextEdit="1"/>
              </p:cNvSpPr>
              <p:nvPr/>
            </p:nvSpPr>
            <p:spPr>
              <a:xfrm>
                <a:off x="6393879" y="4140570"/>
                <a:ext cx="341632" cy="325345"/>
              </a:xfrm>
              <a:prstGeom prst="rect">
                <a:avLst/>
              </a:prstGeom>
              <a:blipFill>
                <a:blip r:embed="rId7"/>
                <a:stretch>
                  <a:fillRect/>
                </a:stretch>
              </a:blipFill>
            </p:spPr>
            <p:txBody>
              <a:bodyPr/>
              <a:lstStyle/>
              <a:p>
                <a:r>
                  <a:rPr lang="en-US">
                    <a:noFill/>
                  </a:rPr>
                  <a:t> </a:t>
                </a:r>
              </a:p>
            </p:txBody>
          </p:sp>
        </mc:Fallback>
      </mc:AlternateContent>
      <p:grpSp>
        <p:nvGrpSpPr>
          <p:cNvPr id="39" name="Group 38"/>
          <p:cNvGrpSpPr/>
          <p:nvPr/>
        </p:nvGrpSpPr>
        <p:grpSpPr>
          <a:xfrm>
            <a:off x="4188669" y="2799292"/>
            <a:ext cx="2445583" cy="1829858"/>
            <a:chOff x="4039695" y="3712132"/>
            <a:chExt cx="3260777" cy="2439810"/>
          </a:xfrm>
        </p:grpSpPr>
        <p:pic>
          <p:nvPicPr>
            <p:cNvPr id="48" name="Picture 47"/>
            <p:cNvPicPr>
              <a:picLocks noChangeAspect="1"/>
            </p:cNvPicPr>
            <p:nvPr/>
          </p:nvPicPr>
          <p:blipFill rotWithShape="1">
            <a:blip r:embed="rId4" cstate="print">
              <a:duotone>
                <a:schemeClr val="accent3">
                  <a:shade val="45000"/>
                  <a:satMod val="135000"/>
                </a:schemeClr>
                <a:prstClr val="white"/>
              </a:duotone>
              <a:extLst>
                <a:ext uri="{28A0092B-C50C-407E-A947-70E740481C1C}">
                  <a14:useLocalDpi xmlns:a14="http://schemas.microsoft.com/office/drawing/2010/main" val="0"/>
                </a:ext>
              </a:extLst>
            </a:blip>
            <a:srcRect t="39527" r="45309" b="34256"/>
            <a:stretch/>
          </p:blipFill>
          <p:spPr>
            <a:xfrm>
              <a:off x="6062162" y="4267488"/>
              <a:ext cx="1231841" cy="1607001"/>
            </a:xfrm>
            <a:prstGeom prst="rect">
              <a:avLst/>
            </a:prstGeom>
          </p:spPr>
        </p:pic>
        <p:sp>
          <p:nvSpPr>
            <p:cNvPr id="21" name="Oval 20"/>
            <p:cNvSpPr/>
            <p:nvPr/>
          </p:nvSpPr>
          <p:spPr>
            <a:xfrm>
              <a:off x="4882877" y="4390457"/>
              <a:ext cx="342900" cy="13716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50" dirty="0"/>
            </a:p>
          </p:txBody>
        </p:sp>
        <p:sp>
          <p:nvSpPr>
            <p:cNvPr id="22" name="Up Arrow 21"/>
            <p:cNvSpPr/>
            <p:nvPr/>
          </p:nvSpPr>
          <p:spPr>
            <a:xfrm>
              <a:off x="4968602" y="4087588"/>
              <a:ext cx="171450" cy="914400"/>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p:sp>
          <p:nvSpPr>
            <p:cNvPr id="52" name="Oval 51"/>
            <p:cNvSpPr/>
            <p:nvPr/>
          </p:nvSpPr>
          <p:spPr>
            <a:xfrm>
              <a:off x="4203049" y="3896789"/>
              <a:ext cx="718015" cy="20704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1" name="Oval 50"/>
            <p:cNvSpPr/>
            <p:nvPr/>
          </p:nvSpPr>
          <p:spPr>
            <a:xfrm>
              <a:off x="4203049" y="3712132"/>
              <a:ext cx="871482" cy="243981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mc:AlternateContent xmlns:mc="http://schemas.openxmlformats.org/markup-compatibility/2006" xmlns:a14="http://schemas.microsoft.com/office/drawing/2010/main">
          <mc:Choice Requires="a14">
            <p:sp>
              <p:nvSpPr>
                <p:cNvPr id="23" name="TextBox 22"/>
                <p:cNvSpPr txBox="1"/>
                <p:nvPr/>
              </p:nvSpPr>
              <p:spPr>
                <a:xfrm>
                  <a:off x="4891014" y="3785725"/>
                  <a:ext cx="495948" cy="4001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350" i="1">
                                <a:latin typeface="Cambria Math" panose="02040503050406030204" pitchFamily="18" charset="0"/>
                              </a:rPr>
                            </m:ctrlPr>
                          </m:accPr>
                          <m:e>
                            <m:r>
                              <a:rPr lang="en-US" sz="1350" i="1">
                                <a:latin typeface="Cambria Math" panose="02040503050406030204" pitchFamily="18" charset="0"/>
                              </a:rPr>
                              <m:t>𝑚</m:t>
                            </m:r>
                          </m:e>
                        </m:acc>
                      </m:oMath>
                    </m:oMathPara>
                  </a14:m>
                  <a:endParaRPr lang="en-US" sz="1350" dirty="0"/>
                </a:p>
              </p:txBody>
            </p:sp>
          </mc:Choice>
          <mc:Fallback xmlns="">
            <p:sp>
              <p:nvSpPr>
                <p:cNvPr id="23" name="TextBox 22"/>
                <p:cNvSpPr txBox="1">
                  <a:spLocks noRot="1" noChangeAspect="1" noMove="1" noResize="1" noEditPoints="1" noAdjustHandles="1" noChangeArrowheads="1" noChangeShapeType="1" noTextEdit="1"/>
                </p:cNvSpPr>
                <p:nvPr/>
              </p:nvSpPr>
              <p:spPr>
                <a:xfrm>
                  <a:off x="4891014" y="3785725"/>
                  <a:ext cx="495948" cy="400109"/>
                </a:xfrm>
                <a:prstGeom prst="rect">
                  <a:avLst/>
                </a:prstGeom>
                <a:blipFill>
                  <a:blip r:embed="rId8"/>
                  <a:stretch>
                    <a:fillRect/>
                  </a:stretch>
                </a:blipFill>
              </p:spPr>
              <p:txBody>
                <a:bodyPr/>
                <a:lstStyle/>
                <a:p>
                  <a:r>
                    <a:rPr lang="en-US">
                      <a:noFill/>
                    </a:rPr>
                    <a:t> </a:t>
                  </a:r>
                </a:p>
              </p:txBody>
            </p:sp>
          </mc:Fallback>
        </mc:AlternateContent>
        <p:sp>
          <p:nvSpPr>
            <p:cNvPr id="24" name="Right Arrow 23"/>
            <p:cNvSpPr/>
            <p:nvPr/>
          </p:nvSpPr>
          <p:spPr>
            <a:xfrm>
              <a:off x="5346642" y="4722029"/>
              <a:ext cx="648730" cy="708454"/>
            </a:xfrm>
            <a:prstGeom prst="rightArrow">
              <a:avLst/>
            </a:prstGeom>
            <a:solidFill>
              <a:srgbClr val="002D62"/>
            </a:solidFill>
            <a:ln>
              <a:solidFill>
                <a:srgbClr val="002D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6" name="Group 25"/>
            <p:cNvGrpSpPr/>
            <p:nvPr/>
          </p:nvGrpSpPr>
          <p:grpSpPr>
            <a:xfrm>
              <a:off x="6192628" y="4375286"/>
              <a:ext cx="622391" cy="457200"/>
              <a:chOff x="5168429" y="5243771"/>
              <a:chExt cx="829855" cy="457200"/>
            </a:xfrm>
          </p:grpSpPr>
          <p:sp>
            <p:nvSpPr>
              <p:cNvPr id="27" name="Up Arrow 26"/>
              <p:cNvSpPr/>
              <p:nvPr/>
            </p:nvSpPr>
            <p:spPr>
              <a:xfrm>
                <a:off x="5380535" y="5243771"/>
                <a:ext cx="137160" cy="457200"/>
              </a:xfrm>
              <a:prstGeom prst="upArrow">
                <a:avLst/>
              </a:prstGeom>
              <a:solidFill>
                <a:schemeClr val="accent1">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p:sp>
            <p:nvSpPr>
              <p:cNvPr id="28" name="TextBox 27"/>
              <p:cNvSpPr txBox="1"/>
              <p:nvPr/>
            </p:nvSpPr>
            <p:spPr>
              <a:xfrm>
                <a:off x="5168429" y="5287706"/>
                <a:ext cx="829855" cy="400109"/>
              </a:xfrm>
              <a:prstGeom prst="rect">
                <a:avLst/>
              </a:prstGeom>
              <a:noFill/>
            </p:spPr>
            <p:txBody>
              <a:bodyPr wrap="none" rtlCol="0">
                <a:spAutoFit/>
              </a:bodyPr>
              <a:lstStyle/>
              <a:p>
                <a:r>
                  <a:rPr lang="en-US" sz="1350" dirty="0"/>
                  <a:t>3He</a:t>
                </a:r>
              </a:p>
            </p:txBody>
          </p:sp>
        </p:grpSp>
        <p:grpSp>
          <p:nvGrpSpPr>
            <p:cNvPr id="29" name="Group 28"/>
            <p:cNvGrpSpPr/>
            <p:nvPr/>
          </p:nvGrpSpPr>
          <p:grpSpPr>
            <a:xfrm>
              <a:off x="6678081" y="4846905"/>
              <a:ext cx="622391" cy="457200"/>
              <a:chOff x="5168429" y="5243771"/>
              <a:chExt cx="829855" cy="457200"/>
            </a:xfrm>
          </p:grpSpPr>
          <p:sp>
            <p:nvSpPr>
              <p:cNvPr id="30" name="Up Arrow 29"/>
              <p:cNvSpPr/>
              <p:nvPr/>
            </p:nvSpPr>
            <p:spPr>
              <a:xfrm>
                <a:off x="5380535" y="5243771"/>
                <a:ext cx="137160" cy="457200"/>
              </a:xfrm>
              <a:prstGeom prst="upArrow">
                <a:avLst/>
              </a:prstGeom>
              <a:solidFill>
                <a:schemeClr val="accent1">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p:sp>
            <p:nvSpPr>
              <p:cNvPr id="31" name="TextBox 30"/>
              <p:cNvSpPr txBox="1"/>
              <p:nvPr/>
            </p:nvSpPr>
            <p:spPr>
              <a:xfrm>
                <a:off x="5168429" y="5287706"/>
                <a:ext cx="829855" cy="400109"/>
              </a:xfrm>
              <a:prstGeom prst="rect">
                <a:avLst/>
              </a:prstGeom>
              <a:noFill/>
            </p:spPr>
            <p:txBody>
              <a:bodyPr wrap="none" rtlCol="0">
                <a:spAutoFit/>
              </a:bodyPr>
              <a:lstStyle/>
              <a:p>
                <a:r>
                  <a:rPr lang="en-US" sz="1350" dirty="0"/>
                  <a:t>3He</a:t>
                </a:r>
              </a:p>
            </p:txBody>
          </p:sp>
        </p:grpSp>
        <p:grpSp>
          <p:nvGrpSpPr>
            <p:cNvPr id="32" name="Group 31"/>
            <p:cNvGrpSpPr/>
            <p:nvPr/>
          </p:nvGrpSpPr>
          <p:grpSpPr>
            <a:xfrm>
              <a:off x="6257052" y="5320650"/>
              <a:ext cx="622391" cy="457200"/>
              <a:chOff x="5168429" y="5243771"/>
              <a:chExt cx="829855" cy="457200"/>
            </a:xfrm>
          </p:grpSpPr>
          <p:sp>
            <p:nvSpPr>
              <p:cNvPr id="33" name="Up Arrow 32"/>
              <p:cNvSpPr/>
              <p:nvPr/>
            </p:nvSpPr>
            <p:spPr>
              <a:xfrm>
                <a:off x="5380535" y="5243771"/>
                <a:ext cx="137160" cy="457200"/>
              </a:xfrm>
              <a:prstGeom prst="upArrow">
                <a:avLst/>
              </a:prstGeom>
              <a:solidFill>
                <a:schemeClr val="accent1">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p:sp>
            <p:nvSpPr>
              <p:cNvPr id="34" name="TextBox 33"/>
              <p:cNvSpPr txBox="1"/>
              <p:nvPr/>
            </p:nvSpPr>
            <p:spPr>
              <a:xfrm>
                <a:off x="5168429" y="5287706"/>
                <a:ext cx="829855" cy="400109"/>
              </a:xfrm>
              <a:prstGeom prst="rect">
                <a:avLst/>
              </a:prstGeom>
              <a:noFill/>
            </p:spPr>
            <p:txBody>
              <a:bodyPr wrap="none" rtlCol="0">
                <a:spAutoFit/>
              </a:bodyPr>
              <a:lstStyle/>
              <a:p>
                <a:r>
                  <a:rPr lang="en-US" sz="1350" dirty="0"/>
                  <a:t>3He</a:t>
                </a:r>
              </a:p>
            </p:txBody>
          </p:sp>
        </p:grpSp>
        <p:cxnSp>
          <p:nvCxnSpPr>
            <p:cNvPr id="35" name="Straight Connector 34"/>
            <p:cNvCxnSpPr/>
            <p:nvPr/>
          </p:nvCxnSpPr>
          <p:spPr>
            <a:xfrm>
              <a:off x="4632736" y="4218015"/>
              <a:ext cx="0" cy="1567946"/>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4039695" y="4390457"/>
              <a:ext cx="342900" cy="1371600"/>
            </a:xfrm>
            <a:prstGeom prst="ellipse">
              <a:avLst/>
            </a:prstGeom>
            <a:solidFill>
              <a:schemeClr val="bg2"/>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50" dirty="0"/>
            </a:p>
          </p:txBody>
        </p:sp>
        <p:sp>
          <p:nvSpPr>
            <p:cNvPr id="37" name="Up Arrow 36"/>
            <p:cNvSpPr/>
            <p:nvPr/>
          </p:nvSpPr>
          <p:spPr>
            <a:xfrm>
              <a:off x="4125420" y="4087588"/>
              <a:ext cx="171450" cy="914400"/>
            </a:xfrm>
            <a:prstGeom prst="upArrow">
              <a:avLst/>
            </a:prstGeom>
            <a:solidFill>
              <a:schemeClr val="accent1">
                <a:lumMod val="20000"/>
                <a:lumOff val="8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dirty="0"/>
            </a:p>
          </p:txBody>
        </p:sp>
        <mc:AlternateContent xmlns:mc="http://schemas.openxmlformats.org/markup-compatibility/2006" xmlns:a14="http://schemas.microsoft.com/office/drawing/2010/main">
          <mc:Choice Requires="a14">
            <p:sp>
              <p:nvSpPr>
                <p:cNvPr id="38" name="TextBox 37"/>
                <p:cNvSpPr txBox="1"/>
                <p:nvPr/>
              </p:nvSpPr>
              <p:spPr>
                <a:xfrm>
                  <a:off x="4047831" y="3785725"/>
                  <a:ext cx="495948" cy="4001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350" i="1">
                                <a:solidFill>
                                  <a:schemeClr val="bg2">
                                    <a:lumMod val="50000"/>
                                  </a:schemeClr>
                                </a:solidFill>
                                <a:latin typeface="Cambria Math" panose="02040503050406030204" pitchFamily="18" charset="0"/>
                              </a:rPr>
                            </m:ctrlPr>
                          </m:accPr>
                          <m:e>
                            <m:r>
                              <a:rPr lang="en-US" sz="1350" i="1">
                                <a:solidFill>
                                  <a:schemeClr val="bg2">
                                    <a:lumMod val="50000"/>
                                  </a:schemeClr>
                                </a:solidFill>
                                <a:latin typeface="Cambria Math" panose="02040503050406030204" pitchFamily="18" charset="0"/>
                              </a:rPr>
                              <m:t>𝑚</m:t>
                            </m:r>
                          </m:e>
                        </m:acc>
                      </m:oMath>
                    </m:oMathPara>
                  </a14:m>
                  <a:endParaRPr lang="en-US" sz="1350" dirty="0"/>
                </a:p>
              </p:txBody>
            </p:sp>
          </mc:Choice>
          <mc:Fallback xmlns="">
            <p:sp>
              <p:nvSpPr>
                <p:cNvPr id="38" name="TextBox 37"/>
                <p:cNvSpPr txBox="1">
                  <a:spLocks noRot="1" noChangeAspect="1" noMove="1" noResize="1" noEditPoints="1" noAdjustHandles="1" noChangeArrowheads="1" noChangeShapeType="1" noTextEdit="1"/>
                </p:cNvSpPr>
                <p:nvPr/>
              </p:nvSpPr>
              <p:spPr>
                <a:xfrm>
                  <a:off x="4047831" y="3785725"/>
                  <a:ext cx="495948" cy="400109"/>
                </a:xfrm>
                <a:prstGeom prst="rect">
                  <a:avLst/>
                </a:prstGeom>
                <a:blipFill>
                  <a:blip r:embed="rId9"/>
                  <a:stretch>
                    <a:fillRect/>
                  </a:stretch>
                </a:blipFill>
              </p:spPr>
              <p:txBody>
                <a:bodyPr/>
                <a:lstStyle/>
                <a:p>
                  <a:r>
                    <a:rPr lang="en-US">
                      <a:noFill/>
                    </a:rPr>
                    <a:t> </a:t>
                  </a:r>
                </a:p>
              </p:txBody>
            </p:sp>
          </mc:Fallback>
        </mc:AlternateContent>
        <p:sp>
          <p:nvSpPr>
            <p:cNvPr id="45" name="Freeform 44"/>
            <p:cNvSpPr/>
            <p:nvPr/>
          </p:nvSpPr>
          <p:spPr>
            <a:xfrm rot="776193">
              <a:off x="7100685" y="4399295"/>
              <a:ext cx="155933" cy="1137392"/>
            </a:xfrm>
            <a:custGeom>
              <a:avLst/>
              <a:gdLst>
                <a:gd name="connsiteX0" fmla="*/ 54934 w 755150"/>
                <a:gd name="connsiteY0" fmla="*/ 0 h 1804087"/>
                <a:gd name="connsiteX1" fmla="*/ 71409 w 755150"/>
                <a:gd name="connsiteY1" fmla="*/ 1145060 h 1804087"/>
                <a:gd name="connsiteX2" fmla="*/ 755150 w 755150"/>
                <a:gd name="connsiteY2" fmla="*/ 1804087 h 1804087"/>
                <a:gd name="connsiteX0" fmla="*/ 81510 w 781726"/>
                <a:gd name="connsiteY0" fmla="*/ 0 h 1804087"/>
                <a:gd name="connsiteX1" fmla="*/ 56796 w 781726"/>
                <a:gd name="connsiteY1" fmla="*/ 1062682 h 1804087"/>
                <a:gd name="connsiteX2" fmla="*/ 781726 w 781726"/>
                <a:gd name="connsiteY2" fmla="*/ 1804087 h 1804087"/>
                <a:gd name="connsiteX0" fmla="*/ 92461 w 792677"/>
                <a:gd name="connsiteY0" fmla="*/ 0 h 1804087"/>
                <a:gd name="connsiteX1" fmla="*/ 67747 w 792677"/>
                <a:gd name="connsiteY1" fmla="*/ 1062682 h 1804087"/>
                <a:gd name="connsiteX2" fmla="*/ 792677 w 792677"/>
                <a:gd name="connsiteY2" fmla="*/ 1804087 h 1804087"/>
                <a:gd name="connsiteX0" fmla="*/ 125357 w 825573"/>
                <a:gd name="connsiteY0" fmla="*/ 0 h 1804087"/>
                <a:gd name="connsiteX1" fmla="*/ 100643 w 825573"/>
                <a:gd name="connsiteY1" fmla="*/ 1062682 h 1804087"/>
                <a:gd name="connsiteX2" fmla="*/ 825573 w 825573"/>
                <a:gd name="connsiteY2" fmla="*/ 1804087 h 1804087"/>
                <a:gd name="connsiteX0" fmla="*/ 125357 w 825573"/>
                <a:gd name="connsiteY0" fmla="*/ 0 h 1804087"/>
                <a:gd name="connsiteX1" fmla="*/ 100643 w 825573"/>
                <a:gd name="connsiteY1" fmla="*/ 1062682 h 1804087"/>
                <a:gd name="connsiteX2" fmla="*/ 825573 w 825573"/>
                <a:gd name="connsiteY2" fmla="*/ 1804087 h 1804087"/>
                <a:gd name="connsiteX0" fmla="*/ 81511 w 781727"/>
                <a:gd name="connsiteY0" fmla="*/ 0 h 1804087"/>
                <a:gd name="connsiteX1" fmla="*/ 56797 w 781727"/>
                <a:gd name="connsiteY1" fmla="*/ 1062682 h 1804087"/>
                <a:gd name="connsiteX2" fmla="*/ 781727 w 781727"/>
                <a:gd name="connsiteY2" fmla="*/ 1804087 h 1804087"/>
                <a:gd name="connsiteX0" fmla="*/ 130825 w 831041"/>
                <a:gd name="connsiteY0" fmla="*/ 0 h 1804087"/>
                <a:gd name="connsiteX1" fmla="*/ 106111 w 831041"/>
                <a:gd name="connsiteY1" fmla="*/ 1062682 h 1804087"/>
                <a:gd name="connsiteX2" fmla="*/ 831041 w 831041"/>
                <a:gd name="connsiteY2" fmla="*/ 1804087 h 1804087"/>
                <a:gd name="connsiteX0" fmla="*/ 130825 w 831041"/>
                <a:gd name="connsiteY0" fmla="*/ 0 h 1804087"/>
                <a:gd name="connsiteX1" fmla="*/ 106111 w 831041"/>
                <a:gd name="connsiteY1" fmla="*/ 1062682 h 1804087"/>
                <a:gd name="connsiteX2" fmla="*/ 831041 w 831041"/>
                <a:gd name="connsiteY2" fmla="*/ 1804087 h 1804087"/>
              </a:gdLst>
              <a:ahLst/>
              <a:cxnLst>
                <a:cxn ang="0">
                  <a:pos x="connsiteX0" y="connsiteY0"/>
                </a:cxn>
                <a:cxn ang="0">
                  <a:pos x="connsiteX1" y="connsiteY1"/>
                </a:cxn>
                <a:cxn ang="0">
                  <a:pos x="connsiteX2" y="connsiteY2"/>
                </a:cxn>
              </a:cxnLst>
              <a:rect l="l" t="t" r="r" b="b"/>
              <a:pathLst>
                <a:path w="831041" h="1804087">
                  <a:moveTo>
                    <a:pt x="130825" y="0"/>
                  </a:moveTo>
                  <a:cubicBezTo>
                    <a:pt x="-67570" y="397475"/>
                    <a:pt x="-10592" y="778476"/>
                    <a:pt x="106111" y="1062682"/>
                  </a:cubicBezTo>
                  <a:cubicBezTo>
                    <a:pt x="222814" y="1346888"/>
                    <a:pt x="423267" y="1577546"/>
                    <a:pt x="831041" y="1804087"/>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47" name="Straight Arrow Connector 46"/>
            <p:cNvCxnSpPr/>
            <p:nvPr/>
          </p:nvCxnSpPr>
          <p:spPr>
            <a:xfrm flipV="1">
              <a:off x="7218967" y="4286532"/>
              <a:ext cx="39855" cy="1231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4921064" y="4967992"/>
              <a:ext cx="0" cy="1029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5074531" y="4977331"/>
              <a:ext cx="0" cy="1029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58" name="TextBox 57"/>
              <p:cNvSpPr txBox="1"/>
              <p:nvPr/>
            </p:nvSpPr>
            <p:spPr>
              <a:xfrm>
                <a:off x="6654142" y="3212836"/>
                <a:ext cx="1302408" cy="533095"/>
              </a:xfrm>
              <a:prstGeom prst="rect">
                <a:avLst/>
              </a:prstGeom>
              <a:noFill/>
            </p:spPr>
            <p:txBody>
              <a:bodyPr wrap="none" rtlCol="0">
                <a:spAutoFit/>
              </a:bodyPr>
              <a:lstStyle/>
              <a:p>
                <a:pPr marL="214313" indent="-214313">
                  <a:buFont typeface="Arial" panose="020B0604020202020204" pitchFamily="34" charset="0"/>
                  <a:buChar char="•"/>
                </a:pPr>
                <a14:m>
                  <m:oMath xmlns:m="http://schemas.openxmlformats.org/officeDocument/2006/math">
                    <m:sSub>
                      <m:sSubPr>
                        <m:ctrlPr>
                          <a:rPr lang="en-US" sz="1350" i="1">
                            <a:latin typeface="Cambria Math" panose="02040503050406030204" pitchFamily="18" charset="0"/>
                          </a:rPr>
                        </m:ctrlPr>
                      </m:sSubPr>
                      <m:e>
                        <m:r>
                          <a:rPr lang="en-US" sz="1350" i="1">
                            <a:latin typeface="Cambria Math" panose="02040503050406030204" pitchFamily="18" charset="0"/>
                          </a:rPr>
                          <m:t>𝐵</m:t>
                        </m:r>
                      </m:e>
                      <m:sub>
                        <m:r>
                          <a:rPr lang="en-US" sz="1350" i="1">
                            <a:latin typeface="Cambria Math" panose="02040503050406030204" pitchFamily="18" charset="0"/>
                          </a:rPr>
                          <m:t>𝑖𝑛</m:t>
                        </m:r>
                      </m:sub>
                    </m:sSub>
                    <m:r>
                      <a:rPr lang="en-US" sz="1350" i="1">
                        <a:latin typeface="Cambria Math" panose="02040503050406030204" pitchFamily="18" charset="0"/>
                        <a:ea typeface="Cambria Math" panose="02040503050406030204" pitchFamily="18" charset="0"/>
                      </a:rPr>
                      <m:t>≠</m:t>
                    </m:r>
                    <m:r>
                      <m:rPr>
                        <m:sty m:val="p"/>
                      </m:rPr>
                      <a:rPr lang="en-US" sz="1350">
                        <a:latin typeface="Cambria Math" panose="02040503050406030204" pitchFamily="18" charset="0"/>
                      </a:rPr>
                      <m:t>const</m:t>
                    </m:r>
                    <m:r>
                      <a:rPr lang="en-US" sz="1350">
                        <a:latin typeface="Cambria Math" panose="02040503050406030204" pitchFamily="18" charset="0"/>
                      </a:rPr>
                      <m:t>.</m:t>
                    </m:r>
                  </m:oMath>
                </a14:m>
                <a:endParaRPr lang="en-US" sz="1350" dirty="0"/>
              </a:p>
              <a:p>
                <a:pPr marL="214313" indent="-214313">
                  <a:buFont typeface="Arial" panose="020B0604020202020204" pitchFamily="34" charset="0"/>
                  <a:buChar char="•"/>
                </a:pPr>
                <a14:m>
                  <m:oMath xmlns:m="http://schemas.openxmlformats.org/officeDocument/2006/math">
                    <m:acc>
                      <m:accPr>
                        <m:chr m:val="⃑"/>
                        <m:ctrlPr>
                          <a:rPr lang="en-US" sz="1350" i="1">
                            <a:latin typeface="Cambria Math" panose="02040503050406030204" pitchFamily="18" charset="0"/>
                          </a:rPr>
                        </m:ctrlPr>
                      </m:accPr>
                      <m:e>
                        <m:sSub>
                          <m:sSubPr>
                            <m:ctrlPr>
                              <a:rPr lang="en-US" sz="1350" i="1">
                                <a:latin typeface="Cambria Math" panose="02040503050406030204" pitchFamily="18" charset="0"/>
                              </a:rPr>
                            </m:ctrlPr>
                          </m:sSubPr>
                          <m:e>
                            <m:r>
                              <a:rPr lang="en-US" sz="1350" i="1">
                                <a:latin typeface="Cambria Math" panose="02040503050406030204" pitchFamily="18" charset="0"/>
                              </a:rPr>
                              <m:t>𝐵</m:t>
                            </m:r>
                          </m:e>
                          <m:sub>
                            <m:r>
                              <a:rPr lang="en-US" sz="1350" i="1">
                                <a:latin typeface="Cambria Math" panose="02040503050406030204" pitchFamily="18" charset="0"/>
                              </a:rPr>
                              <m:t>𝑖𝑛</m:t>
                            </m:r>
                          </m:sub>
                        </m:sSub>
                      </m:e>
                    </m:acc>
                    <m:r>
                      <a:rPr lang="en-US" sz="1350" i="1">
                        <a:latin typeface="Cambria Math" panose="02040503050406030204" pitchFamily="18" charset="0"/>
                      </a:rPr>
                      <m:t> </m:t>
                    </m:r>
                    <m:r>
                      <a:rPr lang="en-US" sz="1350" i="1">
                        <a:latin typeface="Cambria Math" panose="02040503050406030204" pitchFamily="18" charset="0"/>
                        <a:ea typeface="Cambria Math" panose="02040503050406030204" pitchFamily="18" charset="0"/>
                      </a:rPr>
                      <m:t>∦</m:t>
                    </m:r>
                    <m:r>
                      <a:rPr lang="en-US" sz="1350" i="1">
                        <a:latin typeface="Cambria Math" panose="02040503050406030204" pitchFamily="18" charset="0"/>
                      </a:rPr>
                      <m:t> </m:t>
                    </m:r>
                    <m:acc>
                      <m:accPr>
                        <m:chr m:val="⃑"/>
                        <m:ctrlPr>
                          <a:rPr lang="en-US" sz="1350" i="1">
                            <a:latin typeface="Cambria Math" panose="02040503050406030204" pitchFamily="18" charset="0"/>
                          </a:rPr>
                        </m:ctrlPr>
                      </m:accPr>
                      <m:e>
                        <m:sSub>
                          <m:sSubPr>
                            <m:ctrlPr>
                              <a:rPr lang="en-US" sz="1350" i="1">
                                <a:latin typeface="Cambria Math" panose="02040503050406030204" pitchFamily="18" charset="0"/>
                              </a:rPr>
                            </m:ctrlPr>
                          </m:sSubPr>
                          <m:e>
                            <m:r>
                              <a:rPr lang="en-US" sz="1350" i="1">
                                <a:latin typeface="Cambria Math" panose="02040503050406030204" pitchFamily="18" charset="0"/>
                              </a:rPr>
                              <m:t>𝑚</m:t>
                            </m:r>
                          </m:e>
                          <m:sub>
                            <m:r>
                              <a:rPr lang="en-US" sz="1350" i="1">
                                <a:latin typeface="Cambria Math" panose="02040503050406030204" pitchFamily="18" charset="0"/>
                              </a:rPr>
                              <m:t>𝑖</m:t>
                            </m:r>
                          </m:sub>
                        </m:sSub>
                      </m:e>
                    </m:acc>
                  </m:oMath>
                </a14:m>
                <a:endParaRPr lang="en-US" sz="1350" dirty="0"/>
              </a:p>
            </p:txBody>
          </p:sp>
        </mc:Choice>
        <mc:Fallback xmlns="">
          <p:sp>
            <p:nvSpPr>
              <p:cNvPr id="58" name="TextBox 57"/>
              <p:cNvSpPr txBox="1">
                <a:spLocks noRot="1" noChangeAspect="1" noMove="1" noResize="1" noEditPoints="1" noAdjustHandles="1" noChangeArrowheads="1" noChangeShapeType="1" noTextEdit="1"/>
              </p:cNvSpPr>
              <p:nvPr/>
            </p:nvSpPr>
            <p:spPr>
              <a:xfrm>
                <a:off x="6654142" y="3212836"/>
                <a:ext cx="1302408" cy="533095"/>
              </a:xfrm>
              <a:prstGeom prst="rect">
                <a:avLst/>
              </a:prstGeom>
              <a:blipFill>
                <a:blip r:embed="rId10"/>
                <a:stretch>
                  <a:fillRect l="-469" b="-8046"/>
                </a:stretch>
              </a:blipFill>
            </p:spPr>
            <p:txBody>
              <a:bodyPr/>
              <a:lstStyle/>
              <a:p>
                <a:r>
                  <a:rPr lang="en-US">
                    <a:noFill/>
                  </a:rPr>
                  <a:t> </a:t>
                </a:r>
              </a:p>
            </p:txBody>
          </p:sp>
        </mc:Fallback>
      </mc:AlternateContent>
      <p:sp>
        <p:nvSpPr>
          <p:cNvPr id="9" name="Slide Number Placeholder 8"/>
          <p:cNvSpPr>
            <a:spLocks noGrp="1"/>
          </p:cNvSpPr>
          <p:nvPr>
            <p:ph type="sldNum" sz="quarter" idx="12"/>
          </p:nvPr>
        </p:nvSpPr>
        <p:spPr/>
        <p:txBody>
          <a:bodyPr/>
          <a:lstStyle/>
          <a:p>
            <a:fld id="{F7F5827E-11B1-4219-ABED-E3E9897F69FA}" type="slidenum">
              <a:rPr lang="en-US" smtClean="0"/>
              <a:t>38</a:t>
            </a:fld>
            <a:endParaRPr lang="en-US" dirty="0"/>
          </a:p>
        </p:txBody>
      </p:sp>
      <p:sp>
        <p:nvSpPr>
          <p:cNvPr id="4" name="TextBox 3"/>
          <p:cNvSpPr txBox="1"/>
          <p:nvPr/>
        </p:nvSpPr>
        <p:spPr>
          <a:xfrm>
            <a:off x="1327743" y="4746286"/>
            <a:ext cx="3392019" cy="300082"/>
          </a:xfrm>
          <a:prstGeom prst="rect">
            <a:avLst/>
          </a:prstGeom>
          <a:solidFill>
            <a:srgbClr val="FFFF00"/>
          </a:solidFill>
        </p:spPr>
        <p:txBody>
          <a:bodyPr wrap="none" rtlCol="0">
            <a:spAutoFit/>
          </a:bodyPr>
          <a:lstStyle/>
          <a:p>
            <a:r>
              <a:rPr lang="en-US" sz="1350" dirty="0"/>
              <a:t>But want to drive entire sample on resonance</a:t>
            </a:r>
          </a:p>
        </p:txBody>
      </p:sp>
      <p:sp>
        <p:nvSpPr>
          <p:cNvPr id="25" name="TextBox 24"/>
          <p:cNvSpPr txBox="1"/>
          <p:nvPr/>
        </p:nvSpPr>
        <p:spPr>
          <a:xfrm>
            <a:off x="1485899" y="2736324"/>
            <a:ext cx="2479555" cy="1915909"/>
          </a:xfrm>
          <a:prstGeom prst="rect">
            <a:avLst/>
          </a:prstGeom>
          <a:noFill/>
        </p:spPr>
        <p:txBody>
          <a:bodyPr wrap="square" rtlCol="0">
            <a:spAutoFit/>
          </a:bodyPr>
          <a:lstStyle/>
          <a:p>
            <a:pPr marL="257175" indent="-257175">
              <a:buFont typeface="Arial" panose="020B0604020202020204" pitchFamily="34" charset="0"/>
              <a:buChar char="•"/>
            </a:pPr>
            <a:r>
              <a:rPr lang="en-US" sz="1500" dirty="0"/>
              <a:t>Magnetic shielding introduces “image spheroid”</a:t>
            </a:r>
          </a:p>
          <a:p>
            <a:pPr lvl="1"/>
            <a:r>
              <a:rPr lang="en-US" sz="1500" dirty="0"/>
              <a:t>Interior field varies</a:t>
            </a:r>
          </a:p>
          <a:p>
            <a:pPr lvl="1"/>
            <a:endParaRPr lang="en-US" sz="1500" dirty="0"/>
          </a:p>
          <a:p>
            <a:r>
              <a:rPr lang="en-US" sz="1500" dirty="0">
                <a:sym typeface="Wingdings" panose="05000000000000000000" pitchFamily="2" charset="2"/>
              </a:rPr>
              <a:t> </a:t>
            </a:r>
            <a:r>
              <a:rPr lang="en-US" sz="1500" dirty="0"/>
              <a:t>variations in nuclear            	</a:t>
            </a:r>
            <a:r>
              <a:rPr lang="en-US" sz="1500" dirty="0" err="1"/>
              <a:t>Larmor</a:t>
            </a:r>
            <a:r>
              <a:rPr lang="en-US" sz="1500" dirty="0"/>
              <a:t> frequency</a:t>
            </a:r>
          </a:p>
          <a:p>
            <a:endParaRPr lang="en-US" sz="1350" dirty="0"/>
          </a:p>
        </p:txBody>
      </p:sp>
    </p:spTree>
    <p:extLst>
      <p:ext uri="{BB962C8B-B14F-4D97-AF65-F5344CB8AC3E}">
        <p14:creationId xmlns:p14="http://schemas.microsoft.com/office/powerpoint/2010/main" val="112659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4" grpId="0" animBg="1"/>
      <p:bldP spid="2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380422" y="1063227"/>
            <a:ext cx="4383157" cy="3851672"/>
          </a:xfrm>
        </p:spPr>
      </p:pic>
      <p:grpSp>
        <p:nvGrpSpPr>
          <p:cNvPr id="10" name="Group 9"/>
          <p:cNvGrpSpPr/>
          <p:nvPr/>
        </p:nvGrpSpPr>
        <p:grpSpPr>
          <a:xfrm>
            <a:off x="5520565" y="2743202"/>
            <a:ext cx="1243013" cy="1061829"/>
            <a:chOff x="7085012" y="4114800"/>
            <a:chExt cx="2209800" cy="1415772"/>
          </a:xfrm>
        </p:grpSpPr>
        <p:sp>
          <p:nvSpPr>
            <p:cNvPr id="5" name="TextBox 4"/>
            <p:cNvSpPr txBox="1"/>
            <p:nvPr/>
          </p:nvSpPr>
          <p:spPr>
            <a:xfrm>
              <a:off x="7313613" y="4114800"/>
              <a:ext cx="1981199" cy="1415772"/>
            </a:xfrm>
            <a:prstGeom prst="rect">
              <a:avLst/>
            </a:prstGeom>
            <a:noFill/>
          </p:spPr>
          <p:txBody>
            <a:bodyPr wrap="square" rtlCol="0">
              <a:spAutoFit/>
            </a:bodyPr>
            <a:lstStyle/>
            <a:p>
              <a:pPr>
                <a:lnSpc>
                  <a:spcPct val="200000"/>
                </a:lnSpc>
              </a:pPr>
              <a:r>
                <a:rPr lang="en-US" sz="1050" dirty="0"/>
                <a:t>No cancellation</a:t>
              </a:r>
            </a:p>
            <a:p>
              <a:pPr>
                <a:lnSpc>
                  <a:spcPct val="200000"/>
                </a:lnSpc>
              </a:pPr>
              <a:r>
                <a:rPr lang="en-US" sz="1050" dirty="0"/>
                <a:t>Gradient cancellation</a:t>
              </a:r>
            </a:p>
          </p:txBody>
        </p:sp>
        <p:cxnSp>
          <p:nvCxnSpPr>
            <p:cNvPr id="8" name="Straight Connector 7"/>
            <p:cNvCxnSpPr/>
            <p:nvPr/>
          </p:nvCxnSpPr>
          <p:spPr>
            <a:xfrm>
              <a:off x="7085012" y="4419600"/>
              <a:ext cx="228600" cy="0"/>
            </a:xfrm>
            <a:prstGeom prst="line">
              <a:avLst/>
            </a:prstGeom>
            <a:ln w="38100">
              <a:solidFill>
                <a:srgbClr val="7B7B7B"/>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085012" y="4841081"/>
              <a:ext cx="228600" cy="0"/>
            </a:xfrm>
            <a:prstGeom prst="line">
              <a:avLst/>
            </a:prstGeom>
            <a:ln w="38100">
              <a:solidFill>
                <a:srgbClr val="5E81B5"/>
              </a:solidFill>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5520566" y="2912092"/>
            <a:ext cx="55824" cy="4554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 name="Straight Connector 11"/>
          <p:cNvCxnSpPr/>
          <p:nvPr/>
        </p:nvCxnSpPr>
        <p:spPr>
          <a:xfrm flipV="1">
            <a:off x="5549426" y="1453699"/>
            <a:ext cx="0" cy="3332372"/>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3409730" y="1453198"/>
            <a:ext cx="0" cy="3332372"/>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409729" y="4435332"/>
            <a:ext cx="1086833" cy="369332"/>
          </a:xfrm>
          <a:prstGeom prst="rect">
            <a:avLst/>
          </a:prstGeom>
          <a:noFill/>
        </p:spPr>
        <p:txBody>
          <a:bodyPr wrap="square" rtlCol="0">
            <a:spAutoFit/>
          </a:bodyPr>
          <a:lstStyle/>
          <a:p>
            <a:pPr algn="ctr"/>
            <a:r>
              <a:rPr lang="en-US" dirty="0"/>
              <a:t>Sample</a:t>
            </a:r>
          </a:p>
        </p:txBody>
      </p:sp>
      <p:sp>
        <p:nvSpPr>
          <p:cNvPr id="16" name="TextBox 15"/>
          <p:cNvSpPr txBox="1"/>
          <p:nvPr/>
        </p:nvSpPr>
        <p:spPr>
          <a:xfrm>
            <a:off x="4461645" y="4435332"/>
            <a:ext cx="1086833" cy="369332"/>
          </a:xfrm>
          <a:prstGeom prst="rect">
            <a:avLst/>
          </a:prstGeom>
          <a:noFill/>
        </p:spPr>
        <p:txBody>
          <a:bodyPr wrap="square" rtlCol="0">
            <a:spAutoFit/>
          </a:bodyPr>
          <a:lstStyle/>
          <a:p>
            <a:pPr algn="ctr"/>
            <a:r>
              <a:rPr lang="en-US" dirty="0"/>
              <a:t>area</a:t>
            </a:r>
          </a:p>
        </p:txBody>
      </p:sp>
      <p:sp>
        <p:nvSpPr>
          <p:cNvPr id="36" name="TextBox 35"/>
          <p:cNvSpPr txBox="1"/>
          <p:nvPr/>
        </p:nvSpPr>
        <p:spPr>
          <a:xfrm>
            <a:off x="6328735" y="3086100"/>
            <a:ext cx="1673984" cy="969496"/>
          </a:xfrm>
          <a:prstGeom prst="rect">
            <a:avLst/>
          </a:prstGeom>
          <a:noFill/>
        </p:spPr>
        <p:txBody>
          <a:bodyPr wrap="none" lIns="0" tIns="0" rIns="0" bIns="0" rtlCol="0">
            <a:spAutoFit/>
          </a:bodyPr>
          <a:lstStyle/>
          <a:p>
            <a:pPr algn="ctr"/>
            <a:r>
              <a:rPr lang="en-US" sz="2100" dirty="0"/>
              <a:t>98 times flatter</a:t>
            </a:r>
          </a:p>
          <a:p>
            <a:pPr algn="ctr"/>
            <a:r>
              <a:rPr lang="en-US" sz="2100" i="1" dirty="0"/>
              <a:t>I</a:t>
            </a:r>
            <a:r>
              <a:rPr lang="en-US" sz="2100" dirty="0"/>
              <a:t> = 1.6 A</a:t>
            </a:r>
          </a:p>
          <a:p>
            <a:pPr algn="ctr"/>
            <a:r>
              <a:rPr lang="en-US" sz="2100" i="1" dirty="0" err="1"/>
              <a:t>s</a:t>
            </a:r>
            <a:r>
              <a:rPr lang="en-US" sz="2100" baseline="-25000" dirty="0" err="1"/>
              <a:t>Frac</a:t>
            </a:r>
            <a:r>
              <a:rPr lang="en-US" sz="2100" dirty="0"/>
              <a:t> = 0.17%</a:t>
            </a:r>
          </a:p>
        </p:txBody>
      </p:sp>
      <p:sp>
        <p:nvSpPr>
          <p:cNvPr id="7" name="Slide Number Placeholder 6"/>
          <p:cNvSpPr>
            <a:spLocks noGrp="1"/>
          </p:cNvSpPr>
          <p:nvPr>
            <p:ph type="sldNum" sz="quarter" idx="12"/>
          </p:nvPr>
        </p:nvSpPr>
        <p:spPr/>
        <p:txBody>
          <a:bodyPr/>
          <a:lstStyle/>
          <a:p>
            <a:fld id="{F7F5827E-11B1-4219-ABED-E3E9897F69FA}" type="slidenum">
              <a:rPr lang="en-US" smtClean="0"/>
              <a:t>39</a:t>
            </a:fld>
            <a:endParaRPr lang="en-US" dirty="0"/>
          </a:p>
        </p:txBody>
      </p:sp>
      <p:pic>
        <p:nvPicPr>
          <p:cNvPr id="55" name="Picture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3678" y="685800"/>
            <a:ext cx="1359527" cy="1371600"/>
          </a:xfrm>
          <a:prstGeom prst="rect">
            <a:avLst/>
          </a:prstGeom>
        </p:spPr>
      </p:pic>
      <p:sp>
        <p:nvSpPr>
          <p:cNvPr id="56" name="Title 1"/>
          <p:cNvSpPr txBox="1">
            <a:spLocks/>
          </p:cNvSpPr>
          <p:nvPr/>
        </p:nvSpPr>
        <p:spPr>
          <a:xfrm>
            <a:off x="2514600" y="9607"/>
            <a:ext cx="5915025"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dirty="0"/>
              <a:t>Gradient Cancellation</a:t>
            </a:r>
          </a:p>
        </p:txBody>
      </p:sp>
      <p:sp>
        <p:nvSpPr>
          <p:cNvPr id="2" name="Rectangle 1"/>
          <p:cNvSpPr/>
          <p:nvPr/>
        </p:nvSpPr>
        <p:spPr>
          <a:xfrm>
            <a:off x="6206366" y="4170641"/>
            <a:ext cx="1649811" cy="300082"/>
          </a:xfrm>
          <a:prstGeom prst="rect">
            <a:avLst/>
          </a:prstGeom>
          <a:solidFill>
            <a:srgbClr val="FFFF00"/>
          </a:solidFill>
        </p:spPr>
        <p:txBody>
          <a:bodyPr wrap="none">
            <a:spAutoFit/>
          </a:bodyPr>
          <a:lstStyle/>
          <a:p>
            <a:r>
              <a:rPr lang="en-US" sz="1350" dirty="0"/>
              <a:t>enabling </a:t>
            </a:r>
            <a:r>
              <a:rPr lang="en-US" sz="1350" i="1" dirty="0"/>
              <a:t>T</a:t>
            </a:r>
            <a:r>
              <a:rPr lang="en-US" sz="1350" baseline="-25000" dirty="0"/>
              <a:t>2</a:t>
            </a:r>
            <a:r>
              <a:rPr lang="en-US" sz="1350" dirty="0"/>
              <a:t> of ~100 s</a:t>
            </a:r>
          </a:p>
        </p:txBody>
      </p:sp>
    </p:spTree>
    <p:extLst>
      <p:ext uri="{BB962C8B-B14F-4D97-AF65-F5344CB8AC3E}">
        <p14:creationId xmlns:p14="http://schemas.microsoft.com/office/powerpoint/2010/main" val="1073133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113666" name="Rectangle 53"/>
          <p:cNvSpPr>
            <a:spLocks noChangeArrowheads="1"/>
          </p:cNvSpPr>
          <p:nvPr/>
        </p:nvSpPr>
        <p:spPr bwMode="auto">
          <a:xfrm>
            <a:off x="0" y="3743325"/>
            <a:ext cx="9144000" cy="457200"/>
          </a:xfrm>
          <a:prstGeom prst="rect">
            <a:avLst/>
          </a:prstGeom>
          <a:solidFill>
            <a:srgbClr val="FFFD9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667" name="Rectangle 50"/>
          <p:cNvSpPr>
            <a:spLocks noChangeArrowheads="1"/>
          </p:cNvSpPr>
          <p:nvPr/>
        </p:nvSpPr>
        <p:spPr bwMode="auto">
          <a:xfrm>
            <a:off x="76200" y="57150"/>
            <a:ext cx="8991600" cy="685800"/>
          </a:xfrm>
          <a:prstGeom prst="rect">
            <a:avLst/>
          </a:prstGeom>
          <a:solidFill>
            <a:srgbClr val="E5A0A6"/>
          </a:solidFill>
          <a:ln w="9525">
            <a:solidFill>
              <a:srgbClr val="6FC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668" name="Rectangle 4"/>
          <p:cNvSpPr>
            <a:spLocks noChangeArrowheads="1"/>
          </p:cNvSpPr>
          <p:nvPr/>
        </p:nvSpPr>
        <p:spPr bwMode="auto">
          <a:xfrm>
            <a:off x="152400" y="4343400"/>
            <a:ext cx="8686800" cy="742950"/>
          </a:xfrm>
          <a:prstGeom prst="rect">
            <a:avLst/>
          </a:prstGeom>
          <a:solidFill>
            <a:srgbClr val="00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800080"/>
              </a:solidFill>
              <a:effectLst/>
              <a:uLnTx/>
              <a:uFillTx/>
              <a:latin typeface="Chalkboard" pitchFamily="96" charset="0"/>
              <a:ea typeface="+mn-ea"/>
              <a:cs typeface="+mn-cs"/>
            </a:endParaRPr>
          </a:p>
        </p:txBody>
      </p:sp>
      <p:sp>
        <p:nvSpPr>
          <p:cNvPr id="113669" name="Text Box 5"/>
          <p:cNvSpPr txBox="1">
            <a:spLocks noChangeArrowheads="1"/>
          </p:cNvSpPr>
          <p:nvPr/>
        </p:nvSpPr>
        <p:spPr bwMode="auto">
          <a:xfrm>
            <a:off x="457200" y="4520804"/>
            <a:ext cx="801693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white"/>
                </a:solidFill>
                <a:effectLst/>
                <a:uLnTx/>
                <a:uFillTx/>
                <a:latin typeface="Chalkboard" pitchFamily="96" charset="0"/>
                <a:ea typeface="+mn-ea"/>
                <a:cs typeface="Arial" charset="0"/>
              </a:rPr>
              <a:t>The Hierarchy Problem: Why is Gravity so small?</a:t>
            </a:r>
          </a:p>
        </p:txBody>
      </p:sp>
      <p:sp>
        <p:nvSpPr>
          <p:cNvPr id="113670" name="Text Box 7"/>
          <p:cNvSpPr txBox="1">
            <a:spLocks noChangeArrowheads="1"/>
          </p:cNvSpPr>
          <p:nvPr/>
        </p:nvSpPr>
        <p:spPr bwMode="auto">
          <a:xfrm>
            <a:off x="4114805" y="2528888"/>
            <a:ext cx="326082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halkboard" pitchFamily="96" charset="0"/>
                <a:ea typeface="+mn-ea"/>
                <a:cs typeface="Arial" charset="0"/>
              </a:rPr>
              <a:t>For two protons in nucleus:</a:t>
            </a:r>
            <a:endPar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endParaRPr>
          </a:p>
        </p:txBody>
      </p:sp>
      <p:sp>
        <p:nvSpPr>
          <p:cNvPr id="113671" name="Text Box 8"/>
          <p:cNvSpPr txBox="1">
            <a:spLocks noChangeArrowheads="1"/>
          </p:cNvSpPr>
          <p:nvPr/>
        </p:nvSpPr>
        <p:spPr bwMode="auto">
          <a:xfrm>
            <a:off x="76201" y="3810000"/>
            <a:ext cx="64193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6600"/>
                </a:solidFill>
                <a:effectLst/>
                <a:uLnTx/>
                <a:uFillTx/>
                <a:latin typeface="Chalkboard" pitchFamily="96" charset="0"/>
                <a:ea typeface="+mn-ea"/>
                <a:cs typeface="Arial" charset="0"/>
              </a:rPr>
              <a:t>Strong</a:t>
            </a: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1"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0" i="0" u="none" strike="noStrike" kern="1200" cap="none" spc="0" normalizeH="0" baseline="0" noProof="0">
                <a:ln>
                  <a:noFill/>
                </a:ln>
                <a:solidFill>
                  <a:srgbClr val="0000FF"/>
                </a:solidFill>
                <a:effectLst/>
                <a:uLnTx/>
                <a:uFillTx/>
                <a:latin typeface="Chalkboard" pitchFamily="96" charset="0"/>
                <a:ea typeface="+mn-ea"/>
                <a:cs typeface="Arial" charset="0"/>
              </a:rPr>
              <a:t>Electromagnetic</a:t>
            </a:r>
            <a:r>
              <a:rPr kumimoji="0" lang="en-US" sz="1800" b="0" i="0" u="none" strike="noStrike" kern="1200" cap="none" spc="0" normalizeH="0" baseline="0" noProof="0">
                <a:ln>
                  <a:noFill/>
                </a:ln>
                <a:solidFill>
                  <a:srgbClr val="C0504D"/>
                </a:solidFill>
                <a:effectLst/>
                <a:uLnTx/>
                <a:uFillTx/>
                <a:latin typeface="Chalkboard" pitchFamily="96" charset="0"/>
                <a:ea typeface="+mn-ea"/>
                <a:cs typeface="Arial" charset="0"/>
              </a:rPr>
              <a:t> </a:t>
            </a:r>
            <a:r>
              <a:rPr kumimoji="0" lang="en-US" sz="1800" b="1"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0" i="0" u="none" strike="noStrike" kern="1200" cap="none" spc="0" normalizeH="0" baseline="0" noProof="0">
                <a:ln>
                  <a:noFill/>
                </a:ln>
                <a:solidFill>
                  <a:srgbClr val="CC0000"/>
                </a:solidFill>
                <a:effectLst/>
                <a:uLnTx/>
                <a:uFillTx/>
                <a:latin typeface="Chalkboard" pitchFamily="96" charset="0"/>
                <a:ea typeface="+mn-ea"/>
                <a:cs typeface="Arial" charset="0"/>
              </a:rPr>
              <a:t>Weak </a:t>
            </a:r>
            <a:r>
              <a:rPr kumimoji="0" lang="en-US" sz="1800" b="1"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0" i="0" u="none" strike="noStrike" kern="1200" cap="none" spc="0" normalizeH="0" baseline="0" noProof="0">
                <a:ln>
                  <a:noFill/>
                </a:ln>
                <a:solidFill>
                  <a:srgbClr val="4F81BD"/>
                </a:solidFill>
                <a:effectLst/>
                <a:uLnTx/>
                <a:uFillTx/>
                <a:latin typeface="Chalkboard" pitchFamily="96" charset="0"/>
                <a:ea typeface="+mn-ea"/>
                <a:cs typeface="Arial" charset="0"/>
              </a:rPr>
              <a:t>Gravity</a:t>
            </a: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0" i="0" u="none" strike="noStrike" kern="1200" cap="none" spc="0" normalizeH="0" baseline="0" noProof="0">
                <a:ln>
                  <a:noFill/>
                </a:ln>
                <a:solidFill>
                  <a:srgbClr val="FF6600"/>
                </a:solidFill>
                <a:effectLst/>
                <a:uLnTx/>
                <a:uFillTx/>
                <a:latin typeface="Chalkboard" pitchFamily="96" charset="0"/>
                <a:ea typeface="+mn-ea"/>
                <a:cs typeface="Arial" charset="0"/>
              </a:rPr>
              <a:t>20</a:t>
            </a: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1" i="0" u="none" strike="noStrike" kern="1200" cap="none" spc="0" normalizeH="0" baseline="0" noProof="0">
                <a:ln>
                  <a:noFill/>
                </a:ln>
                <a:solidFill>
                  <a:prstClr val="black"/>
                </a:solidFill>
                <a:effectLst/>
                <a:uLnTx/>
                <a:uFillTx/>
                <a:latin typeface="Chalkboard" pitchFamily="96" charset="0"/>
                <a:ea typeface="+mn-ea"/>
                <a:cs typeface="Arial" charset="0"/>
              </a:rPr>
              <a:t>:</a:t>
            </a: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0" i="0" u="none" strike="noStrike" kern="1200" cap="none" spc="0" normalizeH="0" baseline="0" noProof="0">
                <a:ln>
                  <a:noFill/>
                </a:ln>
                <a:solidFill>
                  <a:srgbClr val="C0504D"/>
                </a:solidFill>
                <a:effectLst/>
                <a:uLnTx/>
                <a:uFillTx/>
                <a:latin typeface="Chalkboard" pitchFamily="96" charset="0"/>
                <a:ea typeface="+mn-ea"/>
                <a:cs typeface="Arial" charset="0"/>
              </a:rPr>
              <a:t>1</a:t>
            </a: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1" i="0" u="none" strike="noStrike" kern="1200" cap="none" spc="0" normalizeH="0" baseline="0" noProof="0">
                <a:ln>
                  <a:noFill/>
                </a:ln>
                <a:solidFill>
                  <a:prstClr val="black"/>
                </a:solidFill>
                <a:effectLst/>
                <a:uLnTx/>
                <a:uFillTx/>
                <a:latin typeface="Chalkboard" pitchFamily="96" charset="0"/>
                <a:ea typeface="+mn-ea"/>
                <a:cs typeface="Arial" charset="0"/>
              </a:rPr>
              <a:t>:</a:t>
            </a: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0" i="0" u="none" strike="noStrike" kern="1200" cap="none" spc="0" normalizeH="0" baseline="0" noProof="0">
                <a:ln>
                  <a:noFill/>
                </a:ln>
                <a:solidFill>
                  <a:srgbClr val="CC0000"/>
                </a:solidFill>
                <a:effectLst/>
                <a:uLnTx/>
                <a:uFillTx/>
                <a:latin typeface="Chalkboard" pitchFamily="96" charset="0"/>
                <a:ea typeface="+mn-ea"/>
                <a:cs typeface="Arial" charset="0"/>
              </a:rPr>
              <a:t>10</a:t>
            </a: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1" i="0" u="none" strike="noStrike" kern="1200" cap="none" spc="0" normalizeH="0" baseline="0" noProof="0">
                <a:ln>
                  <a:noFill/>
                </a:ln>
                <a:solidFill>
                  <a:prstClr val="black"/>
                </a:solidFill>
                <a:effectLst/>
                <a:uLnTx/>
                <a:uFillTx/>
                <a:latin typeface="Chalkboard" pitchFamily="96" charset="0"/>
                <a:ea typeface="+mn-ea"/>
                <a:cs typeface="Arial" charset="0"/>
              </a:rPr>
              <a:t>:</a:t>
            </a: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 </a:t>
            </a:r>
            <a:r>
              <a:rPr kumimoji="0" lang="en-US" sz="1800" b="0" i="0" u="none" strike="noStrike" kern="1200" cap="none" spc="0" normalizeH="0" baseline="0" noProof="0">
                <a:ln>
                  <a:noFill/>
                </a:ln>
                <a:solidFill>
                  <a:srgbClr val="4F81BD"/>
                </a:solidFill>
                <a:effectLst/>
                <a:uLnTx/>
                <a:uFillTx/>
                <a:latin typeface="Chalkboard" pitchFamily="96" charset="0"/>
                <a:ea typeface="+mn-ea"/>
                <a:cs typeface="Arial" charset="0"/>
              </a:rPr>
              <a:t>10 </a:t>
            </a: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 </a:t>
            </a:r>
          </a:p>
        </p:txBody>
      </p:sp>
      <p:sp>
        <p:nvSpPr>
          <p:cNvPr id="113672" name="Text Box 9"/>
          <p:cNvSpPr txBox="1">
            <a:spLocks noChangeArrowheads="1"/>
          </p:cNvSpPr>
          <p:nvPr/>
        </p:nvSpPr>
        <p:spPr bwMode="auto">
          <a:xfrm>
            <a:off x="4966592" y="3714751"/>
            <a:ext cx="36740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CC0000"/>
                </a:solidFill>
                <a:effectLst/>
                <a:uLnTx/>
                <a:uFillTx/>
                <a:latin typeface="Chalkboard" pitchFamily="96" charset="0"/>
                <a:ea typeface="+mn-ea"/>
                <a:cs typeface="Arial" charset="0"/>
              </a:rPr>
              <a:t>-7</a:t>
            </a:r>
            <a:endParaRPr kumimoji="0" lang="en-US" sz="1600" b="0" i="0" u="none" strike="noStrike" kern="1200" cap="none" spc="0" normalizeH="0" baseline="0" noProof="0" dirty="0">
              <a:ln>
                <a:noFill/>
              </a:ln>
              <a:solidFill>
                <a:prstClr val="black"/>
              </a:solidFill>
              <a:effectLst/>
              <a:uLnTx/>
              <a:uFillTx/>
              <a:latin typeface="Chalkboard" pitchFamily="96" charset="0"/>
              <a:ea typeface="+mn-ea"/>
              <a:cs typeface="Arial" charset="0"/>
            </a:endParaRPr>
          </a:p>
        </p:txBody>
      </p:sp>
      <p:sp>
        <p:nvSpPr>
          <p:cNvPr id="113673" name="Text Box 10"/>
          <p:cNvSpPr txBox="1">
            <a:spLocks noChangeArrowheads="1"/>
          </p:cNvSpPr>
          <p:nvPr/>
        </p:nvSpPr>
        <p:spPr bwMode="auto">
          <a:xfrm>
            <a:off x="5462378" y="3714750"/>
            <a:ext cx="48122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F81BD"/>
                </a:solidFill>
                <a:effectLst/>
                <a:uLnTx/>
                <a:uFillTx/>
                <a:latin typeface="Chalkboard" pitchFamily="96" charset="0"/>
                <a:ea typeface="+mn-ea"/>
                <a:cs typeface="Arial" charset="0"/>
              </a:rPr>
              <a:t>-36</a:t>
            </a:r>
            <a:endParaRPr kumimoji="0" lang="en-US" sz="1600" b="0" i="0" u="none" strike="noStrike" kern="1200" cap="none" spc="0" normalizeH="0" baseline="0" noProof="0" dirty="0">
              <a:ln>
                <a:noFill/>
              </a:ln>
              <a:solidFill>
                <a:prstClr val="black"/>
              </a:solidFill>
              <a:effectLst/>
              <a:uLnTx/>
              <a:uFillTx/>
              <a:latin typeface="Chalkboard" pitchFamily="96" charset="0"/>
              <a:ea typeface="+mn-ea"/>
              <a:cs typeface="Arial" charset="0"/>
            </a:endParaRPr>
          </a:p>
        </p:txBody>
      </p:sp>
      <p:sp>
        <p:nvSpPr>
          <p:cNvPr id="113674" name="Text Box 11"/>
          <p:cNvSpPr txBox="1">
            <a:spLocks noChangeArrowheads="1"/>
          </p:cNvSpPr>
          <p:nvPr/>
        </p:nvSpPr>
        <p:spPr bwMode="auto">
          <a:xfrm>
            <a:off x="133350" y="721519"/>
            <a:ext cx="286328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rgbClr val="FF1102"/>
                </a:solidFill>
                <a:effectLst/>
                <a:uLnTx/>
                <a:uFillTx/>
                <a:latin typeface="Chalkboard" pitchFamily="96" charset="0"/>
                <a:ea typeface="+mn-ea"/>
                <a:cs typeface="Arial" charset="0"/>
              </a:rPr>
              <a:t>The Interactions:</a:t>
            </a:r>
          </a:p>
        </p:txBody>
      </p:sp>
      <p:sp>
        <p:nvSpPr>
          <p:cNvPr id="113675" name="Rectangle 29"/>
          <p:cNvSpPr>
            <a:spLocks noChangeArrowheads="1"/>
          </p:cNvSpPr>
          <p:nvPr/>
        </p:nvSpPr>
        <p:spPr bwMode="auto">
          <a:xfrm>
            <a:off x="358780" y="1060850"/>
            <a:ext cx="5881995"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457200" marR="0" lvl="0" indent="-457200" algn="l" defTabSz="914400" rtl="0" eaLnBrk="1" fontAlgn="auto" latinLnBrk="0" hangingPunct="1">
              <a:lnSpc>
                <a:spcPct val="130000"/>
              </a:lnSpc>
              <a:spcBef>
                <a:spcPts val="0"/>
              </a:spcBef>
              <a:spcAft>
                <a:spcPts val="0"/>
              </a:spcAft>
              <a:buClr>
                <a:prstClr val="black"/>
              </a:buClr>
              <a:buSzTx/>
              <a:buFontTx/>
              <a:buNone/>
              <a:tabLst/>
              <a:defRPr/>
            </a:pPr>
            <a:r>
              <a:rPr kumimoji="0" lang="en-US" sz="2000" b="1" i="0" u="none" strike="noStrike" kern="1200" cap="none" spc="0" normalizeH="0" baseline="0" noProof="0" dirty="0">
                <a:ln>
                  <a:noFill/>
                </a:ln>
                <a:solidFill>
                  <a:srgbClr val="FF6600"/>
                </a:solidFill>
                <a:effectLst/>
                <a:uLnTx/>
                <a:uFillTx/>
                <a:latin typeface="Chalkboard" pitchFamily="96" charset="0"/>
                <a:ea typeface="+mn-ea"/>
                <a:cs typeface="+mn-cs"/>
              </a:rPr>
              <a:t>Strong:</a:t>
            </a:r>
            <a:r>
              <a:rPr kumimoji="0" lang="en-US" sz="2000" b="0" i="0" u="none" strike="noStrike" kern="1200" cap="none" spc="0" normalizeH="0" baseline="0" noProof="0" dirty="0">
                <a:ln>
                  <a:noFill/>
                </a:ln>
                <a:solidFill>
                  <a:prstClr val="black"/>
                </a:solidFill>
                <a:effectLst/>
                <a:uLnTx/>
                <a:uFillTx/>
                <a:latin typeface="Chalkboard" pitchFamily="96" charset="0"/>
                <a:ea typeface="+mn-ea"/>
                <a:cs typeface="+mn-cs"/>
              </a:rPr>
              <a:t> </a:t>
            </a:r>
            <a:r>
              <a:rPr kumimoji="0" lang="en-US" sz="2000" b="0" i="0" u="none" strike="noStrike" kern="1200" cap="none" spc="0" normalizeH="0" baseline="0" noProof="0" dirty="0">
                <a:ln>
                  <a:noFill/>
                </a:ln>
                <a:solidFill>
                  <a:prstClr val="white"/>
                </a:solidFill>
                <a:effectLst/>
                <a:uLnTx/>
                <a:uFillTx/>
                <a:latin typeface="Chalkboard" pitchFamily="96" charset="0"/>
                <a:ea typeface="+mn-ea"/>
                <a:cs typeface="+mn-cs"/>
              </a:rPr>
              <a:t>Holds nucleons together</a:t>
            </a:r>
            <a:endParaRPr kumimoji="0" lang="en-US" sz="2000" b="0" i="0" u="none" strike="noStrike" kern="1200" cap="none" spc="0" normalizeH="0" baseline="0" noProof="0" dirty="0">
              <a:ln>
                <a:noFill/>
              </a:ln>
              <a:solidFill>
                <a:prstClr val="black"/>
              </a:solidFill>
              <a:effectLst/>
              <a:uLnTx/>
              <a:uFillTx/>
              <a:latin typeface="Chalkboard" pitchFamily="96" charset="0"/>
              <a:ea typeface="+mn-ea"/>
              <a:cs typeface="+mn-cs"/>
            </a:endParaRPr>
          </a:p>
          <a:p>
            <a:pPr marL="457200" marR="0" lvl="0" indent="-457200" algn="l" defTabSz="914400" rtl="0" eaLnBrk="1" fontAlgn="auto" latinLnBrk="0" hangingPunct="1">
              <a:lnSpc>
                <a:spcPct val="130000"/>
              </a:lnSpc>
              <a:spcBef>
                <a:spcPts val="0"/>
              </a:spcBef>
              <a:spcAft>
                <a:spcPts val="0"/>
              </a:spcAft>
              <a:buClr>
                <a:prstClr val="black"/>
              </a:buClr>
              <a:buSzTx/>
              <a:buFontTx/>
              <a:buNone/>
              <a:tabLst/>
              <a:defRPr/>
            </a:pPr>
            <a:r>
              <a:rPr kumimoji="0" lang="en-US" sz="2000" b="1" i="0" u="none" strike="noStrike" kern="1200" cap="none" spc="0" normalizeH="0" baseline="0" noProof="0" dirty="0">
                <a:ln>
                  <a:noFill/>
                </a:ln>
                <a:solidFill>
                  <a:srgbClr val="0000FF"/>
                </a:solidFill>
                <a:effectLst/>
                <a:uLnTx/>
                <a:uFillTx/>
                <a:latin typeface="Chalkboard" pitchFamily="96" charset="0"/>
                <a:ea typeface="+mn-ea"/>
                <a:cs typeface="+mn-cs"/>
              </a:rPr>
              <a:t>Electromagnetic:</a:t>
            </a:r>
            <a:r>
              <a:rPr kumimoji="0" lang="en-US" sz="2000" b="0" i="0" u="none" strike="noStrike" kern="1200" cap="none" spc="0" normalizeH="0" baseline="0" noProof="0" dirty="0">
                <a:ln>
                  <a:noFill/>
                </a:ln>
                <a:solidFill>
                  <a:prstClr val="black"/>
                </a:solidFill>
                <a:effectLst/>
                <a:uLnTx/>
                <a:uFillTx/>
                <a:latin typeface="Chalkboard" pitchFamily="96" charset="0"/>
                <a:ea typeface="+mn-ea"/>
                <a:cs typeface="+mn-cs"/>
              </a:rPr>
              <a:t> </a:t>
            </a:r>
            <a:r>
              <a:rPr kumimoji="0" lang="en-US" sz="2000" b="0" i="0" u="none" strike="noStrike" kern="1200" cap="none" spc="0" normalizeH="0" baseline="0" noProof="0" dirty="0">
                <a:ln>
                  <a:noFill/>
                </a:ln>
                <a:solidFill>
                  <a:prstClr val="white"/>
                </a:solidFill>
                <a:effectLst/>
                <a:uLnTx/>
                <a:uFillTx/>
                <a:latin typeface="Chalkboard" pitchFamily="96" charset="0"/>
                <a:ea typeface="+mn-ea"/>
                <a:cs typeface="+mn-cs"/>
              </a:rPr>
              <a:t>Acts between charged particles</a:t>
            </a:r>
            <a:endParaRPr kumimoji="0" lang="en-US" sz="2000" b="0" i="0" u="none" strike="noStrike" kern="1200" cap="none" spc="0" normalizeH="0" baseline="0" noProof="0" dirty="0">
              <a:ln>
                <a:noFill/>
              </a:ln>
              <a:solidFill>
                <a:prstClr val="black"/>
              </a:solidFill>
              <a:effectLst/>
              <a:uLnTx/>
              <a:uFillTx/>
              <a:latin typeface="Chalkboard" pitchFamily="96" charset="0"/>
              <a:ea typeface="+mn-ea"/>
              <a:cs typeface="+mn-cs"/>
            </a:endParaRPr>
          </a:p>
          <a:p>
            <a:pPr marL="457200" marR="0" lvl="0" indent="-457200" algn="l" defTabSz="914400" rtl="0" eaLnBrk="1" fontAlgn="auto" latinLnBrk="0" hangingPunct="1">
              <a:lnSpc>
                <a:spcPct val="130000"/>
              </a:lnSpc>
              <a:spcBef>
                <a:spcPts val="0"/>
              </a:spcBef>
              <a:spcAft>
                <a:spcPts val="0"/>
              </a:spcAft>
              <a:buClr>
                <a:prstClr val="black"/>
              </a:buClr>
              <a:buSzTx/>
              <a:buFontTx/>
              <a:buNone/>
              <a:tabLst/>
              <a:defRPr/>
            </a:pPr>
            <a:r>
              <a:rPr kumimoji="0" lang="en-US" sz="2000" b="1" i="0" u="none" strike="noStrike" kern="1200" cap="none" spc="0" normalizeH="0" baseline="0" noProof="0" dirty="0">
                <a:ln>
                  <a:noFill/>
                </a:ln>
                <a:solidFill>
                  <a:srgbClr val="FF0000"/>
                </a:solidFill>
                <a:effectLst/>
                <a:uLnTx/>
                <a:uFillTx/>
                <a:latin typeface="Chalkboard" pitchFamily="96" charset="0"/>
                <a:ea typeface="+mn-ea"/>
                <a:cs typeface="+mn-cs"/>
              </a:rPr>
              <a:t>Weak:</a:t>
            </a:r>
            <a:r>
              <a:rPr kumimoji="0" lang="en-US" sz="2000" b="0" i="0" u="none" strike="noStrike" kern="1200" cap="none" spc="0" normalizeH="0" baseline="0" noProof="0" dirty="0">
                <a:ln>
                  <a:noFill/>
                </a:ln>
                <a:solidFill>
                  <a:prstClr val="black"/>
                </a:solidFill>
                <a:effectLst/>
                <a:uLnTx/>
                <a:uFillTx/>
                <a:latin typeface="Chalkboard" pitchFamily="96" charset="0"/>
                <a:ea typeface="+mn-ea"/>
                <a:cs typeface="+mn-cs"/>
              </a:rPr>
              <a:t> </a:t>
            </a:r>
            <a:r>
              <a:rPr kumimoji="0" lang="en-US" sz="2000" b="0" i="0" u="none" strike="noStrike" kern="1200" cap="none" spc="0" normalizeH="0" baseline="0" noProof="0" dirty="0">
                <a:ln>
                  <a:noFill/>
                </a:ln>
                <a:solidFill>
                  <a:prstClr val="white"/>
                </a:solidFill>
                <a:effectLst/>
                <a:uLnTx/>
                <a:uFillTx/>
                <a:latin typeface="Chalkboard" pitchFamily="96" charset="0"/>
                <a:ea typeface="+mn-ea"/>
                <a:cs typeface="+mn-cs"/>
              </a:rPr>
              <a:t>Causes certain decays</a:t>
            </a:r>
            <a:endParaRPr kumimoji="0" lang="en-US" sz="2000" b="0" i="0" u="none" strike="noStrike" kern="1200" cap="none" spc="0" normalizeH="0" baseline="0" noProof="0" dirty="0">
              <a:ln>
                <a:noFill/>
              </a:ln>
              <a:solidFill>
                <a:prstClr val="black"/>
              </a:solidFill>
              <a:effectLst/>
              <a:uLnTx/>
              <a:uFillTx/>
              <a:latin typeface="Chalkboard" pitchFamily="96" charset="0"/>
              <a:ea typeface="+mn-ea"/>
              <a:cs typeface="+mn-cs"/>
            </a:endParaRPr>
          </a:p>
          <a:p>
            <a:pPr marL="457200" marR="0" lvl="0" indent="-457200" algn="l" defTabSz="914400" rtl="0" eaLnBrk="1" fontAlgn="auto" latinLnBrk="0" hangingPunct="1">
              <a:lnSpc>
                <a:spcPct val="130000"/>
              </a:lnSpc>
              <a:spcBef>
                <a:spcPts val="0"/>
              </a:spcBef>
              <a:spcAft>
                <a:spcPts val="0"/>
              </a:spcAft>
              <a:buClr>
                <a:prstClr val="black"/>
              </a:buClr>
              <a:buSzTx/>
              <a:buFontTx/>
              <a:buNone/>
              <a:tabLst/>
              <a:defRPr/>
            </a:pPr>
            <a:r>
              <a:rPr kumimoji="0" lang="en-US" sz="2000" b="1" i="0" u="none" strike="noStrike" kern="1200" cap="none" spc="0" normalizeH="0" baseline="0" noProof="0" dirty="0">
                <a:ln>
                  <a:noFill/>
                </a:ln>
                <a:solidFill>
                  <a:srgbClr val="339933"/>
                </a:solidFill>
                <a:effectLst/>
                <a:uLnTx/>
                <a:uFillTx/>
                <a:latin typeface="Chalkboard" pitchFamily="96" charset="0"/>
                <a:ea typeface="+mn-ea"/>
                <a:cs typeface="+mn-cs"/>
              </a:rPr>
              <a:t>Gravity:</a:t>
            </a:r>
            <a:r>
              <a:rPr kumimoji="0" lang="en-US" sz="2000" b="0" i="0" u="none" strike="noStrike" kern="1200" cap="none" spc="0" normalizeH="0" baseline="0" noProof="0" dirty="0">
                <a:ln>
                  <a:noFill/>
                </a:ln>
                <a:solidFill>
                  <a:prstClr val="black"/>
                </a:solidFill>
                <a:effectLst/>
                <a:uLnTx/>
                <a:uFillTx/>
                <a:latin typeface="Chalkboard" pitchFamily="96" charset="0"/>
                <a:ea typeface="+mn-ea"/>
                <a:cs typeface="+mn-cs"/>
              </a:rPr>
              <a:t> </a:t>
            </a:r>
            <a:r>
              <a:rPr kumimoji="0" lang="en-US" sz="2000" b="0" i="0" u="none" strike="noStrike" kern="1200" cap="none" spc="0" normalizeH="0" baseline="0" noProof="0" dirty="0">
                <a:ln>
                  <a:noFill/>
                </a:ln>
                <a:solidFill>
                  <a:prstClr val="white"/>
                </a:solidFill>
                <a:effectLst/>
                <a:uLnTx/>
                <a:uFillTx/>
                <a:latin typeface="Chalkboard" pitchFamily="96" charset="0"/>
                <a:ea typeface="+mn-ea"/>
                <a:cs typeface="+mn-cs"/>
              </a:rPr>
              <a:t>Attraction between masses</a:t>
            </a:r>
            <a:endParaRPr kumimoji="0" lang="en-US" sz="1800" b="0" i="0" u="none" strike="noStrike" kern="1200" cap="none" spc="0" normalizeH="0" baseline="0" noProof="0" dirty="0">
              <a:ln>
                <a:noFill/>
              </a:ln>
              <a:solidFill>
                <a:prstClr val="white"/>
              </a:solidFill>
              <a:effectLst/>
              <a:uLnTx/>
              <a:uFillTx/>
              <a:latin typeface="Chalkboard" pitchFamily="96" charset="0"/>
              <a:ea typeface="+mn-ea"/>
              <a:cs typeface="+mn-cs"/>
            </a:endParaRPr>
          </a:p>
        </p:txBody>
      </p:sp>
      <p:sp>
        <p:nvSpPr>
          <p:cNvPr id="113677" name="Text Box 48"/>
          <p:cNvSpPr txBox="1">
            <a:spLocks noChangeArrowheads="1"/>
          </p:cNvSpPr>
          <p:nvPr/>
        </p:nvSpPr>
        <p:spPr bwMode="auto">
          <a:xfrm>
            <a:off x="100013" y="50008"/>
            <a:ext cx="389561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srgbClr val="CC0000"/>
                </a:solidFill>
                <a:effectLst/>
                <a:uLnTx/>
                <a:uFillTx/>
                <a:latin typeface="Chalkboard" pitchFamily="96" charset="0"/>
                <a:ea typeface="+mn-ea"/>
                <a:cs typeface="Arial" charset="0"/>
              </a:rPr>
              <a:t>The Standard Model</a:t>
            </a:r>
          </a:p>
        </p:txBody>
      </p:sp>
      <p:sp>
        <p:nvSpPr>
          <p:cNvPr id="113678" name="Text Box 49"/>
          <p:cNvSpPr txBox="1">
            <a:spLocks noChangeArrowheads="1"/>
          </p:cNvSpPr>
          <p:nvPr/>
        </p:nvSpPr>
        <p:spPr bwMode="auto">
          <a:xfrm>
            <a:off x="3930654" y="90489"/>
            <a:ext cx="500649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Provides an adequate description of the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halkboard" pitchFamily="96" charset="0"/>
                <a:ea typeface="+mn-ea"/>
                <a:cs typeface="Arial" charset="0"/>
              </a:rPr>
              <a:t>electromagnetic, weak, and strong interactions.</a:t>
            </a:r>
          </a:p>
        </p:txBody>
      </p:sp>
      <p:grpSp>
        <p:nvGrpSpPr>
          <p:cNvPr id="31" name="Group 30"/>
          <p:cNvGrpSpPr>
            <a:grpSpLocks/>
          </p:cNvGrpSpPr>
          <p:nvPr/>
        </p:nvGrpSpPr>
        <p:grpSpPr bwMode="auto">
          <a:xfrm>
            <a:off x="4207985" y="2786745"/>
            <a:ext cx="4402615" cy="1156605"/>
            <a:chOff x="960" y="2112"/>
            <a:chExt cx="3072" cy="913"/>
          </a:xfrm>
        </p:grpSpPr>
        <p:sp>
          <p:nvSpPr>
            <p:cNvPr id="32" name="Oval 31"/>
            <p:cNvSpPr>
              <a:spLocks noChangeArrowheads="1"/>
            </p:cNvSpPr>
            <p:nvPr/>
          </p:nvSpPr>
          <p:spPr bwMode="auto">
            <a:xfrm>
              <a:off x="3264" y="2304"/>
              <a:ext cx="336" cy="336"/>
            </a:xfrm>
            <a:prstGeom prst="ellipse">
              <a:avLst/>
            </a:prstGeom>
            <a:gradFill rotWithShape="0">
              <a:gsLst>
                <a:gs pos="0">
                  <a:srgbClr val="FF9900"/>
                </a:gs>
                <a:gs pos="100000">
                  <a:srgbClr val="764700"/>
                </a:gs>
              </a:gsLst>
              <a:lin ang="2700000" scaled="1"/>
            </a:gra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Chalkboard" pitchFamily="96" charset="0"/>
                  <a:ea typeface="+mn-ea"/>
                  <a:cs typeface="+mn-cs"/>
                </a:rPr>
                <a:t>P</a:t>
              </a:r>
            </a:p>
          </p:txBody>
        </p:sp>
        <p:sp>
          <p:nvSpPr>
            <p:cNvPr id="33" name="Oval 32"/>
            <p:cNvSpPr>
              <a:spLocks noChangeArrowheads="1"/>
            </p:cNvSpPr>
            <p:nvPr/>
          </p:nvSpPr>
          <p:spPr bwMode="auto">
            <a:xfrm>
              <a:off x="3600" y="2208"/>
              <a:ext cx="336" cy="336"/>
            </a:xfrm>
            <a:prstGeom prst="ellipse">
              <a:avLst/>
            </a:prstGeom>
            <a:gradFill rotWithShape="0">
              <a:gsLst>
                <a:gs pos="0">
                  <a:srgbClr val="FF9900"/>
                </a:gs>
                <a:gs pos="100000">
                  <a:srgbClr val="764700"/>
                </a:gs>
              </a:gsLst>
              <a:lin ang="2700000" scaled="1"/>
            </a:gra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halkboard" pitchFamily="96" charset="0"/>
                  <a:ea typeface="+mn-ea"/>
                  <a:cs typeface="+mn-cs"/>
                </a:rPr>
                <a:t>P</a:t>
              </a:r>
            </a:p>
          </p:txBody>
        </p:sp>
        <p:sp>
          <p:nvSpPr>
            <p:cNvPr id="34" name="Oval 33"/>
            <p:cNvSpPr>
              <a:spLocks noChangeArrowheads="1"/>
            </p:cNvSpPr>
            <p:nvPr/>
          </p:nvSpPr>
          <p:spPr bwMode="auto">
            <a:xfrm>
              <a:off x="1344" y="2496"/>
              <a:ext cx="96" cy="96"/>
            </a:xfrm>
            <a:prstGeom prst="ellipse">
              <a:avLst/>
            </a:prstGeom>
            <a:solidFill>
              <a:srgbClr val="FF9900"/>
            </a:soli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5" name="Oval 34"/>
            <p:cNvSpPr>
              <a:spLocks noChangeArrowheads="1"/>
            </p:cNvSpPr>
            <p:nvPr/>
          </p:nvSpPr>
          <p:spPr bwMode="auto">
            <a:xfrm>
              <a:off x="1392" y="2448"/>
              <a:ext cx="96" cy="96"/>
            </a:xfrm>
            <a:prstGeom prst="ellipse">
              <a:avLst/>
            </a:prstGeom>
            <a:solidFill>
              <a:srgbClr val="FF9900"/>
            </a:soli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6" name="Oval 35"/>
            <p:cNvSpPr>
              <a:spLocks noChangeArrowheads="1"/>
            </p:cNvSpPr>
            <p:nvPr/>
          </p:nvSpPr>
          <p:spPr bwMode="auto">
            <a:xfrm>
              <a:off x="1056" y="2784"/>
              <a:ext cx="96" cy="96"/>
            </a:xfrm>
            <a:prstGeom prst="ellipse">
              <a:avLst/>
            </a:prstGeom>
            <a:solidFill>
              <a:schemeClr val="accent1"/>
            </a:soli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7" name="Oval 36"/>
            <p:cNvSpPr>
              <a:spLocks noChangeArrowheads="1"/>
            </p:cNvSpPr>
            <p:nvPr/>
          </p:nvSpPr>
          <p:spPr bwMode="auto">
            <a:xfrm>
              <a:off x="1392" y="2496"/>
              <a:ext cx="96" cy="96"/>
            </a:xfrm>
            <a:prstGeom prst="ellipse">
              <a:avLst/>
            </a:prstGeom>
            <a:solidFill>
              <a:srgbClr val="FF9900"/>
            </a:soli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8" name="Oval 37"/>
            <p:cNvSpPr>
              <a:spLocks noChangeArrowheads="1"/>
            </p:cNvSpPr>
            <p:nvPr/>
          </p:nvSpPr>
          <p:spPr bwMode="auto">
            <a:xfrm>
              <a:off x="1440" y="2496"/>
              <a:ext cx="96" cy="96"/>
            </a:xfrm>
            <a:prstGeom prst="ellipse">
              <a:avLst/>
            </a:prstGeom>
            <a:solidFill>
              <a:srgbClr val="FF9900"/>
            </a:soli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9" name="Oval 38"/>
            <p:cNvSpPr>
              <a:spLocks noChangeArrowheads="1"/>
            </p:cNvSpPr>
            <p:nvPr/>
          </p:nvSpPr>
          <p:spPr bwMode="auto">
            <a:xfrm>
              <a:off x="1392" y="2544"/>
              <a:ext cx="96" cy="96"/>
            </a:xfrm>
            <a:prstGeom prst="ellipse">
              <a:avLst/>
            </a:prstGeom>
            <a:solidFill>
              <a:srgbClr val="FF9900"/>
            </a:soli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0" name="Oval 39"/>
            <p:cNvSpPr>
              <a:spLocks noChangeArrowheads="1"/>
            </p:cNvSpPr>
            <p:nvPr/>
          </p:nvSpPr>
          <p:spPr bwMode="auto">
            <a:xfrm>
              <a:off x="1776" y="2592"/>
              <a:ext cx="96" cy="96"/>
            </a:xfrm>
            <a:prstGeom prst="ellipse">
              <a:avLst/>
            </a:prstGeom>
            <a:solidFill>
              <a:schemeClr val="accent1"/>
            </a:soli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1" name="Oval 40"/>
            <p:cNvSpPr>
              <a:spLocks noChangeArrowheads="1"/>
            </p:cNvSpPr>
            <p:nvPr/>
          </p:nvSpPr>
          <p:spPr bwMode="auto">
            <a:xfrm>
              <a:off x="1152" y="2160"/>
              <a:ext cx="96" cy="96"/>
            </a:xfrm>
            <a:prstGeom prst="ellipse">
              <a:avLst/>
            </a:prstGeom>
            <a:solidFill>
              <a:schemeClr val="accent1"/>
            </a:solidFill>
            <a:ln w="9525">
              <a:solidFill>
                <a:srgbClr val="0CFF4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2" name="Arc 41"/>
            <p:cNvSpPr>
              <a:spLocks/>
            </p:cNvSpPr>
            <p:nvPr/>
          </p:nvSpPr>
          <p:spPr bwMode="auto">
            <a:xfrm rot="-1374452">
              <a:off x="1296" y="2112"/>
              <a:ext cx="240" cy="913"/>
            </a:xfrm>
            <a:custGeom>
              <a:avLst/>
              <a:gdLst>
                <a:gd name="T0" fmla="*/ 120 w 43200"/>
                <a:gd name="T1" fmla="*/ 0 h 43200"/>
                <a:gd name="T2" fmla="*/ 47 w 43200"/>
                <a:gd name="T3" fmla="*/ 94 h 43200"/>
                <a:gd name="T4" fmla="*/ 120 w 43200"/>
                <a:gd name="T5" fmla="*/ 457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14879"/>
                    <a:pt x="3128" y="8541"/>
                    <a:pt x="8463" y="4454"/>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14879"/>
                    <a:pt x="3128" y="8541"/>
                    <a:pt x="8463" y="4454"/>
                  </a:cubicBezTo>
                  <a:lnTo>
                    <a:pt x="21600" y="21600"/>
                  </a:lnTo>
                  <a:lnTo>
                    <a:pt x="21599" y="0"/>
                  </a:lnTo>
                  <a:close/>
                </a:path>
              </a:pathLst>
            </a:custGeom>
            <a:noFill/>
            <a:ln w="9525">
              <a:solidFill>
                <a:srgbClr val="0CFF4B"/>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3" name="Arc 42"/>
            <p:cNvSpPr>
              <a:spLocks/>
            </p:cNvSpPr>
            <p:nvPr/>
          </p:nvSpPr>
          <p:spPr bwMode="auto">
            <a:xfrm rot="6490112">
              <a:off x="1297" y="2111"/>
              <a:ext cx="240" cy="913"/>
            </a:xfrm>
            <a:custGeom>
              <a:avLst/>
              <a:gdLst>
                <a:gd name="T0" fmla="*/ 120 w 43200"/>
                <a:gd name="T1" fmla="*/ 0 h 43200"/>
                <a:gd name="T2" fmla="*/ 47 w 43200"/>
                <a:gd name="T3" fmla="*/ 94 h 43200"/>
                <a:gd name="T4" fmla="*/ 120 w 43200"/>
                <a:gd name="T5" fmla="*/ 457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14879"/>
                    <a:pt x="3128" y="8541"/>
                    <a:pt x="8463" y="4454"/>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14879"/>
                    <a:pt x="3128" y="8541"/>
                    <a:pt x="8463" y="4454"/>
                  </a:cubicBezTo>
                  <a:lnTo>
                    <a:pt x="21600" y="21600"/>
                  </a:lnTo>
                  <a:lnTo>
                    <a:pt x="21599" y="0"/>
                  </a:lnTo>
                  <a:close/>
                </a:path>
              </a:pathLst>
            </a:custGeom>
            <a:noFill/>
            <a:ln w="9525">
              <a:solidFill>
                <a:srgbClr val="0CFF4B"/>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4" name="Arc 43"/>
            <p:cNvSpPr>
              <a:spLocks/>
            </p:cNvSpPr>
            <p:nvPr/>
          </p:nvSpPr>
          <p:spPr bwMode="auto">
            <a:xfrm rot="13609350" flipH="1">
              <a:off x="1297" y="2111"/>
              <a:ext cx="240" cy="913"/>
            </a:xfrm>
            <a:custGeom>
              <a:avLst/>
              <a:gdLst>
                <a:gd name="T0" fmla="*/ 120 w 43200"/>
                <a:gd name="T1" fmla="*/ 0 h 43200"/>
                <a:gd name="T2" fmla="*/ 47 w 43200"/>
                <a:gd name="T3" fmla="*/ 94 h 43200"/>
                <a:gd name="T4" fmla="*/ 120 w 43200"/>
                <a:gd name="T5" fmla="*/ 457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14879"/>
                    <a:pt x="3128" y="8541"/>
                    <a:pt x="8463" y="4454"/>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14879"/>
                    <a:pt x="3128" y="8541"/>
                    <a:pt x="8463" y="4454"/>
                  </a:cubicBezTo>
                  <a:lnTo>
                    <a:pt x="21600" y="21600"/>
                  </a:lnTo>
                  <a:lnTo>
                    <a:pt x="21599" y="0"/>
                  </a:lnTo>
                  <a:close/>
                </a:path>
              </a:pathLst>
            </a:custGeom>
            <a:noFill/>
            <a:ln w="9525">
              <a:solidFill>
                <a:srgbClr val="0CFF4B"/>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5" name="Line 44"/>
            <p:cNvSpPr>
              <a:spLocks noChangeShapeType="1"/>
            </p:cNvSpPr>
            <p:nvPr/>
          </p:nvSpPr>
          <p:spPr bwMode="auto">
            <a:xfrm flipV="1">
              <a:off x="1584" y="2208"/>
              <a:ext cx="1680" cy="336"/>
            </a:xfrm>
            <a:prstGeom prst="line">
              <a:avLst/>
            </a:prstGeom>
            <a:noFill/>
            <a:ln w="9525">
              <a:solidFill>
                <a:srgbClr val="0CFF4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6" name="Line 45"/>
            <p:cNvSpPr>
              <a:spLocks noChangeShapeType="1"/>
            </p:cNvSpPr>
            <p:nvPr/>
          </p:nvSpPr>
          <p:spPr bwMode="auto">
            <a:xfrm>
              <a:off x="1584" y="2592"/>
              <a:ext cx="1728" cy="240"/>
            </a:xfrm>
            <a:prstGeom prst="line">
              <a:avLst/>
            </a:prstGeom>
            <a:noFill/>
            <a:ln w="9525">
              <a:solidFill>
                <a:srgbClr val="0CFF4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7" name="Oval 46"/>
            <p:cNvSpPr>
              <a:spLocks noChangeArrowheads="1"/>
            </p:cNvSpPr>
            <p:nvPr/>
          </p:nvSpPr>
          <p:spPr bwMode="auto">
            <a:xfrm>
              <a:off x="3120" y="2112"/>
              <a:ext cx="912" cy="768"/>
            </a:xfrm>
            <a:prstGeom prst="ellipse">
              <a:avLst/>
            </a:prstGeom>
            <a:noFill/>
            <a:ln w="9525">
              <a:solidFill>
                <a:srgbClr val="0CFF4B"/>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4030541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29"/>
          <p:cNvSpPr txBox="1">
            <a:spLocks noGrp="1"/>
          </p:cNvSpPr>
          <p:nvPr>
            <p:ph type="title"/>
          </p:nvPr>
        </p:nvSpPr>
        <p:spPr>
          <a:xfrm>
            <a:off x="540300" y="354650"/>
            <a:ext cx="53661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000" b="1">
                <a:latin typeface="PT Sans Narrow"/>
                <a:ea typeface="PT Sans Narrow"/>
                <a:cs typeface="PT Sans Narrow"/>
                <a:sym typeface="PT Sans Narrow"/>
              </a:rPr>
              <a:t>Thin Film Superconducting Shielding</a:t>
            </a:r>
            <a:endParaRPr sz="3000" b="1">
              <a:latin typeface="PT Sans Narrow"/>
              <a:ea typeface="PT Sans Narrow"/>
              <a:cs typeface="PT Sans Narrow"/>
              <a:sym typeface="PT Sans Narrow"/>
            </a:endParaRPr>
          </a:p>
        </p:txBody>
      </p:sp>
      <p:sp>
        <p:nvSpPr>
          <p:cNvPr id="257" name="Google Shape;257;p29"/>
          <p:cNvSpPr txBox="1"/>
          <p:nvPr/>
        </p:nvSpPr>
        <p:spPr>
          <a:xfrm>
            <a:off x="558900" y="1425725"/>
            <a:ext cx="5328900" cy="3246600"/>
          </a:xfrm>
          <a:prstGeom prst="rect">
            <a:avLst/>
          </a:prstGeom>
          <a:noFill/>
          <a:ln>
            <a:noFill/>
          </a:ln>
        </p:spPr>
        <p:txBody>
          <a:bodyPr spcFirstLastPara="1" wrap="square" lIns="91425" tIns="91425" rIns="91425" bIns="91425" anchor="t" anchorCtr="0">
            <a:noAutofit/>
          </a:bodyPr>
          <a:lstStyle/>
          <a:p>
            <a:pPr marL="457200" marR="0" lvl="0" indent="-355600" algn="l" defTabSz="914400" rtl="0" eaLnBrk="1" fontAlgn="auto" latinLnBrk="0" hangingPunct="1">
              <a:lnSpc>
                <a:spcPct val="100000"/>
              </a:lnSpc>
              <a:spcBef>
                <a:spcPts val="0"/>
              </a:spcBef>
              <a:spcAft>
                <a:spcPts val="0"/>
              </a:spcAft>
              <a:buClr>
                <a:srgbClr val="FFFFFF"/>
              </a:buClr>
              <a:buSzPts val="2000"/>
              <a:buFont typeface="Cambria"/>
              <a:buChar char="●"/>
              <a:tabLst/>
              <a:defRPr/>
            </a:pPr>
            <a:r>
              <a:rPr kumimoji="0" lang="en" sz="2000" b="0" i="0" u="none" strike="noStrike" kern="0" cap="none" spc="0" normalizeH="0" baseline="0" noProof="0">
                <a:ln>
                  <a:noFill/>
                </a:ln>
                <a:solidFill>
                  <a:srgbClr val="FFFFFF"/>
                </a:solidFill>
                <a:effectLst/>
                <a:uLnTx/>
                <a:uFillTx/>
                <a:latin typeface="Cambria"/>
                <a:ea typeface="Cambria"/>
                <a:cs typeface="Cambria"/>
                <a:sym typeface="Cambria"/>
              </a:rPr>
              <a:t>Shield out ordinary magnetic noise</a:t>
            </a:r>
            <a:endParaRPr kumimoji="0" sz="2000" b="0" i="0" u="none" strike="noStrike" kern="0" cap="none" spc="0" normalizeH="0" baseline="0" noProof="0">
              <a:ln>
                <a:noFill/>
              </a:ln>
              <a:solidFill>
                <a:srgbClr val="FFFFFF"/>
              </a:solidFill>
              <a:effectLst/>
              <a:uLnTx/>
              <a:uFillTx/>
              <a:latin typeface="Cambria"/>
              <a:ea typeface="Cambria"/>
              <a:cs typeface="Cambria"/>
              <a:sym typeface="Cambria"/>
            </a:endParaRPr>
          </a:p>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FFFFFF"/>
              </a:solidFill>
              <a:effectLst/>
              <a:uLnTx/>
              <a:uFillTx/>
              <a:latin typeface="Cambria"/>
              <a:ea typeface="Cambria"/>
              <a:cs typeface="Cambria"/>
              <a:sym typeface="Cambria"/>
            </a:endParaRPr>
          </a:p>
          <a:p>
            <a:pPr marL="457200" marR="0" lvl="0" indent="-355600" algn="l" defTabSz="914400" rtl="0" eaLnBrk="1" fontAlgn="auto" latinLnBrk="0" hangingPunct="1">
              <a:lnSpc>
                <a:spcPct val="100000"/>
              </a:lnSpc>
              <a:spcBef>
                <a:spcPts val="0"/>
              </a:spcBef>
              <a:spcAft>
                <a:spcPts val="0"/>
              </a:spcAft>
              <a:buClr>
                <a:srgbClr val="FFFFFF"/>
              </a:buClr>
              <a:buSzPts val="2000"/>
              <a:buFont typeface="Cambria"/>
              <a:buChar char="●"/>
              <a:tabLst/>
              <a:defRPr/>
            </a:pPr>
            <a:r>
              <a:rPr kumimoji="0" lang="en" sz="2000" b="0" i="0" u="none" strike="noStrike" kern="0" cap="none" spc="0" normalizeH="0" baseline="0" noProof="0">
                <a:ln>
                  <a:noFill/>
                </a:ln>
                <a:solidFill>
                  <a:srgbClr val="FFFFFF"/>
                </a:solidFill>
                <a:effectLst/>
                <a:uLnTx/>
                <a:uFillTx/>
                <a:latin typeface="Cambria"/>
                <a:ea typeface="Cambria"/>
                <a:cs typeface="Cambria"/>
                <a:sym typeface="Cambria"/>
              </a:rPr>
              <a:t>Sputtered Niobium on quartz tubes/different geometries for tests</a:t>
            </a:r>
            <a:endParaRPr kumimoji="0" sz="2000" b="0" i="0" u="none" strike="noStrike" kern="0" cap="none" spc="0" normalizeH="0" baseline="0" noProof="0">
              <a:ln>
                <a:noFill/>
              </a:ln>
              <a:solidFill>
                <a:srgbClr val="FFFFFF"/>
              </a:solidFill>
              <a:effectLst/>
              <a:uLnTx/>
              <a:uFillTx/>
              <a:latin typeface="Cambria"/>
              <a:ea typeface="Cambria"/>
              <a:cs typeface="Cambria"/>
              <a:sym typeface="Cambria"/>
            </a:endParaRPr>
          </a:p>
          <a:p>
            <a:pPr marL="45720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FFFFFF"/>
              </a:solidFill>
              <a:effectLst/>
              <a:uLnTx/>
              <a:uFillTx/>
              <a:latin typeface="Cambria"/>
              <a:ea typeface="Cambria"/>
              <a:cs typeface="Cambria"/>
              <a:sym typeface="Cambria"/>
            </a:endParaRPr>
          </a:p>
          <a:p>
            <a:pPr marL="457200" marR="0" lvl="0" indent="-355600" algn="l" defTabSz="914400" rtl="0" eaLnBrk="1" fontAlgn="auto" latinLnBrk="0" hangingPunct="1">
              <a:lnSpc>
                <a:spcPct val="100000"/>
              </a:lnSpc>
              <a:spcBef>
                <a:spcPts val="0"/>
              </a:spcBef>
              <a:spcAft>
                <a:spcPts val="0"/>
              </a:spcAft>
              <a:buClr>
                <a:srgbClr val="FFFFFF"/>
              </a:buClr>
              <a:buSzPts val="2000"/>
              <a:buFont typeface="Cambria"/>
              <a:buChar char="●"/>
              <a:tabLst/>
              <a:defRPr/>
            </a:pPr>
            <a:r>
              <a:rPr kumimoji="0" lang="en" sz="2000" b="0" i="0" u="none" strike="noStrike" kern="0" cap="none" spc="0" normalizeH="0" baseline="0" noProof="0">
                <a:ln>
                  <a:noFill/>
                </a:ln>
                <a:solidFill>
                  <a:srgbClr val="FFFFFF"/>
                </a:solidFill>
                <a:effectLst/>
                <a:uLnTx/>
                <a:uFillTx/>
                <a:latin typeface="Cambria"/>
                <a:ea typeface="Cambria"/>
                <a:cs typeface="Cambria"/>
                <a:sym typeface="Cambria"/>
              </a:rPr>
              <a:t>Tests of adhesion, Tc, shielding factor done by CAPP and Stanford collaborators</a:t>
            </a:r>
            <a:endParaRPr kumimoji="0" sz="2000" b="0" i="0" u="none" strike="noStrike" kern="0" cap="none" spc="0" normalizeH="0" baseline="0" noProof="0">
              <a:ln>
                <a:noFill/>
              </a:ln>
              <a:solidFill>
                <a:srgbClr val="FFFFFF"/>
              </a:solidFill>
              <a:effectLst/>
              <a:uLnTx/>
              <a:uFillTx/>
              <a:latin typeface="Cambria"/>
              <a:ea typeface="Cambria"/>
              <a:cs typeface="Cambria"/>
              <a:sym typeface="Cambria"/>
            </a:endParaRPr>
          </a:p>
        </p:txBody>
      </p:sp>
      <p:sp>
        <p:nvSpPr>
          <p:cNvPr id="258" name="Google Shape;258;p29"/>
          <p:cNvSpPr txBox="1"/>
          <p:nvPr/>
        </p:nvSpPr>
        <p:spPr>
          <a:xfrm>
            <a:off x="47975" y="4712650"/>
            <a:ext cx="5964600" cy="3741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400" b="0" i="0" u="none" strike="noStrike" kern="0" cap="none" spc="0" normalizeH="0" baseline="0" noProof="0">
                <a:ln>
                  <a:noFill/>
                </a:ln>
                <a:solidFill>
                  <a:srgbClr val="FFFFFF"/>
                </a:solidFill>
                <a:effectLst/>
                <a:uLnTx/>
                <a:uFillTx/>
                <a:latin typeface="Cambria"/>
                <a:ea typeface="Cambria"/>
                <a:cs typeface="Cambria"/>
                <a:sym typeface="Cambria"/>
              </a:rPr>
              <a:t>Younggeun Kim, Dongok Kim, Yun Chang Shin, Andrei Matlashov CAPP/IBS</a:t>
            </a:r>
            <a:endParaRPr kumimoji="0" sz="1400" b="0" i="0" u="none" strike="noStrike" kern="0" cap="none" spc="0" normalizeH="0" baseline="0" noProof="0">
              <a:ln>
                <a:noFill/>
              </a:ln>
              <a:solidFill>
                <a:srgbClr val="FFFFFF"/>
              </a:solidFill>
              <a:effectLst/>
              <a:uLnTx/>
              <a:uFillTx/>
              <a:latin typeface="Cambria"/>
              <a:ea typeface="Cambria"/>
              <a:cs typeface="Cambria"/>
              <a:sym typeface="Cambria"/>
            </a:endParaRPr>
          </a:p>
          <a:p>
            <a:pPr marL="0" marR="0" lvl="0" indent="0" algn="ctr" defTabSz="914400" rtl="0" eaLnBrk="1" fontAlgn="auto" latinLnBrk="0" hangingPunct="1">
              <a:lnSpc>
                <a:spcPct val="100000"/>
              </a:lnSpc>
              <a:spcBef>
                <a:spcPts val="0"/>
              </a:spcBef>
              <a:spcAft>
                <a:spcPts val="0"/>
              </a:spcAft>
              <a:buClr>
                <a:srgbClr val="FFFFFF"/>
              </a:buClr>
              <a:buSzPts val="2800"/>
              <a:buFont typeface="Arial"/>
              <a:buNone/>
              <a:tabLst/>
              <a:defRPr/>
            </a:pPr>
            <a:endParaRPr kumimoji="0" sz="1400" b="0" i="0" u="none" strike="noStrike" kern="0" cap="none" spc="0" normalizeH="0" baseline="0" noProof="0">
              <a:ln>
                <a:noFill/>
              </a:ln>
              <a:solidFill>
                <a:srgbClr val="FFFFFF"/>
              </a:solidFill>
              <a:effectLst/>
              <a:uLnTx/>
              <a:uFillTx/>
              <a:latin typeface="Cambria"/>
              <a:ea typeface="Cambria"/>
              <a:cs typeface="Cambria"/>
              <a:sym typeface="Cambria"/>
            </a:endParaRPr>
          </a:p>
        </p:txBody>
      </p:sp>
      <p:pic>
        <p:nvPicPr>
          <p:cNvPr id="259" name="Google Shape;259;p29"/>
          <p:cNvPicPr preferRelativeResize="0"/>
          <p:nvPr/>
        </p:nvPicPr>
        <p:blipFill>
          <a:blip r:embed="rId3">
            <a:alphaModFix/>
          </a:blip>
          <a:stretch>
            <a:fillRect/>
          </a:stretch>
        </p:blipFill>
        <p:spPr>
          <a:xfrm>
            <a:off x="6502628" y="2018900"/>
            <a:ext cx="1187285" cy="2653426"/>
          </a:xfrm>
          <a:prstGeom prst="rect">
            <a:avLst/>
          </a:prstGeom>
          <a:noFill/>
          <a:ln w="19050" cap="flat" cmpd="sng">
            <a:solidFill>
              <a:schemeClr val="dk2"/>
            </a:solidFill>
            <a:prstDash val="solid"/>
            <a:round/>
            <a:headEnd type="none" w="sm" len="sm"/>
            <a:tailEnd type="none" w="sm" len="sm"/>
          </a:ln>
        </p:spPr>
      </p:pic>
      <p:pic>
        <p:nvPicPr>
          <p:cNvPr id="260" name="Google Shape;260;p29"/>
          <p:cNvPicPr preferRelativeResize="0"/>
          <p:nvPr/>
        </p:nvPicPr>
        <p:blipFill rotWithShape="1">
          <a:blip r:embed="rId4">
            <a:alphaModFix/>
          </a:blip>
          <a:srcRect/>
          <a:stretch/>
        </p:blipFill>
        <p:spPr>
          <a:xfrm>
            <a:off x="7304425" y="276525"/>
            <a:ext cx="1666700" cy="2098075"/>
          </a:xfrm>
          <a:prstGeom prst="rect">
            <a:avLst/>
          </a:prstGeom>
          <a:noFill/>
          <a:ln w="19050" cap="flat" cmpd="sng">
            <a:solidFill>
              <a:srgbClr val="F3F3F3"/>
            </a:solidFill>
            <a:prstDash val="solid"/>
            <a:round/>
            <a:headEnd type="none" w="sm" len="sm"/>
            <a:tailEnd type="none" w="sm" len="sm"/>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34"/>
          <p:cNvSpPr txBox="1">
            <a:spLocks noGrp="1"/>
          </p:cNvSpPr>
          <p:nvPr>
            <p:ph type="title"/>
          </p:nvPr>
        </p:nvSpPr>
        <p:spPr>
          <a:xfrm>
            <a:off x="2376600" y="297875"/>
            <a:ext cx="4390800" cy="9141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3000" b="1" u="sng">
                <a:latin typeface="PT Sans Narrow"/>
                <a:ea typeface="PT Sans Narrow"/>
                <a:cs typeface="PT Sans Narrow"/>
                <a:sym typeface="PT Sans Narrow"/>
              </a:rPr>
              <a:t>Source Mass Characterization</a:t>
            </a:r>
            <a:endParaRPr sz="3000" b="1" u="sng">
              <a:latin typeface="PT Sans Narrow"/>
              <a:ea typeface="PT Sans Narrow"/>
              <a:cs typeface="PT Sans Narrow"/>
              <a:sym typeface="PT Sans Narrow"/>
            </a:endParaRPr>
          </a:p>
        </p:txBody>
      </p:sp>
      <p:sp>
        <p:nvSpPr>
          <p:cNvPr id="302" name="Google Shape;302;p34"/>
          <p:cNvSpPr txBox="1"/>
          <p:nvPr/>
        </p:nvSpPr>
        <p:spPr>
          <a:xfrm>
            <a:off x="191400" y="1330950"/>
            <a:ext cx="4114800" cy="3286500"/>
          </a:xfrm>
          <a:prstGeom prst="rect">
            <a:avLst/>
          </a:prstGeom>
          <a:noFill/>
          <a:ln>
            <a:noFill/>
          </a:ln>
        </p:spPr>
        <p:txBody>
          <a:bodyPr spcFirstLastPara="1" wrap="square" lIns="91425" tIns="91425" rIns="91425" bIns="91425" anchor="t" anchorCtr="0">
            <a:noAutofit/>
          </a:bodyPr>
          <a:lstStyle/>
          <a:p>
            <a:pPr marL="457200" lvl="0" indent="-330200" rtl="0">
              <a:spcBef>
                <a:spcPts val="0"/>
              </a:spcBef>
              <a:spcAft>
                <a:spcPts val="0"/>
              </a:spcAft>
              <a:buClr>
                <a:srgbClr val="FFFFFF"/>
              </a:buClr>
              <a:buSzPts val="1600"/>
              <a:buFont typeface="Times New Roman"/>
              <a:buChar char="●"/>
            </a:pPr>
            <a:r>
              <a:rPr lang="en" sz="1600">
                <a:solidFill>
                  <a:srgbClr val="FFFFFF"/>
                </a:solidFill>
                <a:latin typeface="Times New Roman"/>
                <a:ea typeface="Times New Roman"/>
                <a:cs typeface="Times New Roman"/>
                <a:sym typeface="Times New Roman"/>
              </a:rPr>
              <a:t>Magnetized the wheel with a 30 mT magnet</a:t>
            </a:r>
            <a:endParaRPr sz="1600">
              <a:solidFill>
                <a:srgbClr val="FFFFFF"/>
              </a:solidFill>
              <a:latin typeface="Times New Roman"/>
              <a:ea typeface="Times New Roman"/>
              <a:cs typeface="Times New Roman"/>
              <a:sym typeface="Times New Roman"/>
            </a:endParaRPr>
          </a:p>
          <a:p>
            <a:pPr marL="0" lvl="0" indent="0" rtl="0">
              <a:spcBef>
                <a:spcPts val="0"/>
              </a:spcBef>
              <a:spcAft>
                <a:spcPts val="0"/>
              </a:spcAft>
              <a:buNone/>
            </a:pPr>
            <a:endParaRPr sz="1600">
              <a:solidFill>
                <a:srgbClr val="FFFFFF"/>
              </a:solidFill>
              <a:latin typeface="Times New Roman"/>
              <a:ea typeface="Times New Roman"/>
              <a:cs typeface="Times New Roman"/>
              <a:sym typeface="Times New Roman"/>
            </a:endParaRPr>
          </a:p>
          <a:p>
            <a:pPr marL="457200" lvl="0" indent="-330200" rtl="0">
              <a:spcBef>
                <a:spcPts val="0"/>
              </a:spcBef>
              <a:spcAft>
                <a:spcPts val="0"/>
              </a:spcAft>
              <a:buClr>
                <a:srgbClr val="FFFFFF"/>
              </a:buClr>
              <a:buSzPts val="1600"/>
              <a:buFont typeface="Times New Roman"/>
              <a:buChar char="●"/>
            </a:pPr>
            <a:r>
              <a:rPr lang="en" sz="1600">
                <a:solidFill>
                  <a:srgbClr val="FFFFFF"/>
                </a:solidFill>
                <a:latin typeface="Times New Roman"/>
                <a:ea typeface="Times New Roman"/>
                <a:cs typeface="Times New Roman"/>
                <a:sym typeface="Times New Roman"/>
              </a:rPr>
              <a:t>Wheel was brought under multichannel SQUID device in shielded room</a:t>
            </a:r>
            <a:endParaRPr sz="1600">
              <a:solidFill>
                <a:srgbClr val="FFFFFF"/>
              </a:solidFill>
              <a:latin typeface="Times New Roman"/>
              <a:ea typeface="Times New Roman"/>
              <a:cs typeface="Times New Roman"/>
              <a:sym typeface="Times New Roman"/>
            </a:endParaRPr>
          </a:p>
          <a:p>
            <a:pPr marL="457200" lvl="0" indent="0" rtl="0">
              <a:spcBef>
                <a:spcPts val="0"/>
              </a:spcBef>
              <a:spcAft>
                <a:spcPts val="0"/>
              </a:spcAft>
              <a:buNone/>
            </a:pPr>
            <a:endParaRPr sz="1600">
              <a:solidFill>
                <a:srgbClr val="FFFFFF"/>
              </a:solidFill>
              <a:latin typeface="Times New Roman"/>
              <a:ea typeface="Times New Roman"/>
              <a:cs typeface="Times New Roman"/>
              <a:sym typeface="Times New Roman"/>
            </a:endParaRPr>
          </a:p>
          <a:p>
            <a:pPr marL="457200" lvl="0" indent="-330200" rtl="0">
              <a:spcBef>
                <a:spcPts val="0"/>
              </a:spcBef>
              <a:spcAft>
                <a:spcPts val="0"/>
              </a:spcAft>
              <a:buClr>
                <a:srgbClr val="FFFFFF"/>
              </a:buClr>
              <a:buSzPts val="1600"/>
              <a:buFont typeface="Times New Roman"/>
              <a:buChar char="●"/>
            </a:pPr>
            <a:r>
              <a:rPr lang="en" sz="1600">
                <a:solidFill>
                  <a:srgbClr val="FFFFFF"/>
                </a:solidFill>
                <a:latin typeface="Times New Roman"/>
                <a:ea typeface="Times New Roman"/>
                <a:cs typeface="Times New Roman"/>
                <a:sym typeface="Times New Roman"/>
              </a:rPr>
              <a:t>After degaussing, the magnetic moment is reduced by one order of magnitude to about 2 pT</a:t>
            </a:r>
            <a:endParaRPr sz="1600">
              <a:solidFill>
                <a:srgbClr val="FFFFFF"/>
              </a:solidFill>
              <a:latin typeface="Times New Roman"/>
              <a:ea typeface="Times New Roman"/>
              <a:cs typeface="Times New Roman"/>
              <a:sym typeface="Times New Roman"/>
            </a:endParaRPr>
          </a:p>
          <a:p>
            <a:pPr marL="457200" lvl="0" indent="0" rtl="0">
              <a:spcBef>
                <a:spcPts val="0"/>
              </a:spcBef>
              <a:spcAft>
                <a:spcPts val="0"/>
              </a:spcAft>
              <a:buNone/>
            </a:pPr>
            <a:endParaRPr sz="1600">
              <a:solidFill>
                <a:srgbClr val="FFFFFF"/>
              </a:solidFill>
              <a:latin typeface="Times New Roman"/>
              <a:ea typeface="Times New Roman"/>
              <a:cs typeface="Times New Roman"/>
              <a:sym typeface="Times New Roman"/>
            </a:endParaRPr>
          </a:p>
          <a:p>
            <a:pPr marL="457200" lvl="0" indent="-330200" rtl="0">
              <a:spcBef>
                <a:spcPts val="0"/>
              </a:spcBef>
              <a:spcAft>
                <a:spcPts val="0"/>
              </a:spcAft>
              <a:buClr>
                <a:srgbClr val="FFFFFF"/>
              </a:buClr>
              <a:buSzPts val="1600"/>
              <a:buFont typeface="Times New Roman"/>
              <a:buChar char="●"/>
            </a:pPr>
            <a:r>
              <a:rPr lang="en" sz="1600">
                <a:solidFill>
                  <a:srgbClr val="FFFFFF"/>
                </a:solidFill>
                <a:latin typeface="Times New Roman"/>
                <a:ea typeface="Times New Roman"/>
                <a:cs typeface="Times New Roman"/>
                <a:sym typeface="Times New Roman"/>
              </a:rPr>
              <a:t>In addition, the wheel generates Johnson noise of some 1-1.5 pT (peak to peak)</a:t>
            </a:r>
            <a:endParaRPr sz="1600">
              <a:solidFill>
                <a:srgbClr val="F1C232"/>
              </a:solidFill>
              <a:latin typeface="Times New Roman"/>
              <a:ea typeface="Times New Roman"/>
              <a:cs typeface="Times New Roman"/>
              <a:sym typeface="Times New Roman"/>
            </a:endParaRPr>
          </a:p>
          <a:p>
            <a:pPr marL="0" lvl="0" indent="0" rtl="0">
              <a:spcBef>
                <a:spcPts val="0"/>
              </a:spcBef>
              <a:spcAft>
                <a:spcPts val="0"/>
              </a:spcAft>
              <a:buNone/>
            </a:pPr>
            <a:endParaRPr sz="1600">
              <a:solidFill>
                <a:srgbClr val="FFFFFF"/>
              </a:solidFill>
              <a:latin typeface="Times New Roman"/>
              <a:ea typeface="Times New Roman"/>
              <a:cs typeface="Times New Roman"/>
              <a:sym typeface="Times New Roman"/>
            </a:endParaRPr>
          </a:p>
        </p:txBody>
      </p:sp>
      <p:pic>
        <p:nvPicPr>
          <p:cNvPr id="303" name="Google Shape;303;p34"/>
          <p:cNvPicPr preferRelativeResize="0"/>
          <p:nvPr/>
        </p:nvPicPr>
        <p:blipFill rotWithShape="1">
          <a:blip r:embed="rId3">
            <a:alphaModFix/>
          </a:blip>
          <a:srcRect l="684" t="1453" r="24944" b="1014"/>
          <a:stretch/>
        </p:blipFill>
        <p:spPr>
          <a:xfrm>
            <a:off x="4464400" y="1304100"/>
            <a:ext cx="4450999" cy="3388774"/>
          </a:xfrm>
          <a:prstGeom prst="rect">
            <a:avLst/>
          </a:prstGeom>
          <a:noFill/>
          <a:ln>
            <a:noFill/>
          </a:ln>
        </p:spPr>
      </p:pic>
      <p:sp>
        <p:nvSpPr>
          <p:cNvPr id="304" name="Google Shape;304;p34"/>
          <p:cNvSpPr txBox="1"/>
          <p:nvPr/>
        </p:nvSpPr>
        <p:spPr>
          <a:xfrm>
            <a:off x="7502400" y="4788725"/>
            <a:ext cx="1778100" cy="4386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solidFill>
                  <a:srgbClr val="FFFFFF"/>
                </a:solidFill>
                <a:latin typeface="Cambria"/>
                <a:ea typeface="Cambria"/>
                <a:cs typeface="Cambria"/>
                <a:sym typeface="Cambria"/>
              </a:rPr>
              <a:t>Lutz Trahms (PTB)</a:t>
            </a:r>
            <a:endParaRPr>
              <a:solidFill>
                <a:srgbClr val="FFFFFF"/>
              </a:solidFill>
              <a:latin typeface="Cambria"/>
              <a:ea typeface="Cambria"/>
              <a:cs typeface="Cambria"/>
              <a:sym typeface="Cambri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5979"/>
            <a:ext cx="9144000" cy="857250"/>
          </a:xfrm>
        </p:spPr>
        <p:txBody>
          <a:bodyPr>
            <a:normAutofit/>
          </a:bodyPr>
          <a:lstStyle/>
          <a:p>
            <a:r>
              <a:rPr lang="en-US" dirty="0"/>
              <a:t>Speed stability test - direct drive stage</a:t>
            </a:r>
          </a:p>
        </p:txBody>
      </p:sp>
      <p:graphicFrame>
        <p:nvGraphicFramePr>
          <p:cNvPr id="4" name="Object 3"/>
          <p:cNvGraphicFramePr>
            <a:graphicFrameLocks noChangeAspect="1"/>
          </p:cNvGraphicFramePr>
          <p:nvPr>
            <p:extLst/>
          </p:nvPr>
        </p:nvGraphicFramePr>
        <p:xfrm>
          <a:off x="3314700" y="1162627"/>
          <a:ext cx="3036837" cy="2323523"/>
        </p:xfrm>
        <a:graphic>
          <a:graphicData uri="http://schemas.openxmlformats.org/presentationml/2006/ole">
            <mc:AlternateContent xmlns:mc="http://schemas.openxmlformats.org/markup-compatibility/2006">
              <mc:Choice xmlns:v="urn:schemas-microsoft-com:vml" Requires="v">
                <p:oleObj spid="_x0000_s55375" name="Graph" r:id="rId3" imgW="3920760" imgH="3000960" progId="Origin50.Graph">
                  <p:embed/>
                </p:oleObj>
              </mc:Choice>
              <mc:Fallback>
                <p:oleObj name="Graph" r:id="rId3" imgW="3920760" imgH="3000960" progId="Origin50.Graph">
                  <p:embed/>
                  <p:pic>
                    <p:nvPicPr>
                      <p:cNvPr id="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4700" y="1162627"/>
                        <a:ext cx="3036837" cy="2323523"/>
                      </a:xfrm>
                      <a:prstGeom prst="rect">
                        <a:avLst/>
                      </a:prstGeom>
                      <a:noFill/>
                      <a:ln>
                        <a:noFill/>
                      </a:ln>
                    </p:spPr>
                  </p:pic>
                </p:oleObj>
              </mc:Fallback>
            </mc:AlternateContent>
          </a:graphicData>
        </a:graphic>
      </p:graphicFrame>
      <p:sp>
        <p:nvSpPr>
          <p:cNvPr id="5" name="TextBox 4"/>
          <p:cNvSpPr txBox="1"/>
          <p:nvPr/>
        </p:nvSpPr>
        <p:spPr>
          <a:xfrm>
            <a:off x="3543300" y="1094601"/>
            <a:ext cx="3285708" cy="300082"/>
          </a:xfrm>
          <a:prstGeom prst="rect">
            <a:avLst/>
          </a:prstGeom>
          <a:noFill/>
        </p:spPr>
        <p:txBody>
          <a:bodyPr wrap="none" rtlCol="0">
            <a:spAutoFit/>
          </a:bodyPr>
          <a:lstStyle/>
          <a:p>
            <a:r>
              <a:rPr lang="en-US" sz="1350" dirty="0"/>
              <a:t>Stage speed stability error – unloaded, in air</a:t>
            </a:r>
          </a:p>
        </p:txBody>
      </p:sp>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500" y="3113061"/>
            <a:ext cx="2914650" cy="203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257550" y="3765203"/>
            <a:ext cx="1851789" cy="715581"/>
          </a:xfrm>
          <a:prstGeom prst="rect">
            <a:avLst/>
          </a:prstGeom>
          <a:noFill/>
          <a:ln w="28575">
            <a:solidFill>
              <a:srgbClr val="FFC000"/>
            </a:solidFill>
          </a:ln>
        </p:spPr>
        <p:txBody>
          <a:bodyPr wrap="none" rtlCol="0">
            <a:spAutoFit/>
          </a:bodyPr>
          <a:lstStyle/>
          <a:p>
            <a:r>
              <a:rPr lang="en-US" sz="1350" dirty="0"/>
              <a:t>Rotation speed control </a:t>
            </a:r>
          </a:p>
          <a:p>
            <a:r>
              <a:rPr lang="en-US" sz="1350" dirty="0"/>
              <a:t>8.3 Hz ~ 1 part in 10000</a:t>
            </a:r>
          </a:p>
          <a:p>
            <a:r>
              <a:rPr lang="en-US" sz="1350" dirty="0"/>
              <a:t>RMS ~ 1 part in 3000</a:t>
            </a:r>
          </a:p>
        </p:txBody>
      </p:sp>
      <p:sp>
        <p:nvSpPr>
          <p:cNvPr id="9" name="TextBox 8"/>
          <p:cNvSpPr txBox="1"/>
          <p:nvPr/>
        </p:nvSpPr>
        <p:spPr>
          <a:xfrm>
            <a:off x="2070585" y="4743450"/>
            <a:ext cx="2269852" cy="300082"/>
          </a:xfrm>
          <a:prstGeom prst="rect">
            <a:avLst/>
          </a:prstGeom>
          <a:solidFill>
            <a:srgbClr val="FFFF00"/>
          </a:solidFill>
        </p:spPr>
        <p:txBody>
          <a:bodyPr wrap="none" rtlCol="0">
            <a:spAutoFit/>
          </a:bodyPr>
          <a:lstStyle/>
          <a:p>
            <a:r>
              <a:rPr lang="en-US" sz="1350" dirty="0"/>
              <a:t>Allows utilization of T2 &gt; 100s</a:t>
            </a:r>
          </a:p>
        </p:txBody>
      </p:sp>
      <p:sp>
        <p:nvSpPr>
          <p:cNvPr id="10" name="TextBox 9"/>
          <p:cNvSpPr txBox="1"/>
          <p:nvPr/>
        </p:nvSpPr>
        <p:spPr>
          <a:xfrm>
            <a:off x="1206479" y="1257301"/>
            <a:ext cx="2157065" cy="507831"/>
          </a:xfrm>
          <a:prstGeom prst="rect">
            <a:avLst/>
          </a:prstGeom>
          <a:noFill/>
        </p:spPr>
        <p:txBody>
          <a:bodyPr wrap="none" rtlCol="0">
            <a:spAutoFit/>
          </a:bodyPr>
          <a:lstStyle/>
          <a:p>
            <a:pPr marL="214313" indent="-214313">
              <a:buFont typeface="Arial" panose="020B0604020202020204" pitchFamily="34" charset="0"/>
              <a:buChar char="•"/>
            </a:pPr>
            <a:r>
              <a:rPr lang="en-US" sz="1350" dirty="0"/>
              <a:t>Optical encoder </a:t>
            </a:r>
          </a:p>
          <a:p>
            <a:pPr marL="214313" indent="-214313">
              <a:buFont typeface="Arial" panose="020B0604020202020204" pitchFamily="34" charset="0"/>
              <a:buChar char="•"/>
            </a:pPr>
            <a:r>
              <a:rPr lang="en-US" sz="1350" dirty="0"/>
              <a:t>Current feedback control</a:t>
            </a:r>
          </a:p>
        </p:txBody>
      </p:sp>
      <p:pic>
        <p:nvPicPr>
          <p:cNvPr id="11" name="Picture 3" descr="C:\Users\Andrew\Dropbox\PMFC\Ultralight_DM_workshop\aerotech.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39565"/>
          <a:stretch/>
        </p:blipFill>
        <p:spPr bwMode="auto">
          <a:xfrm>
            <a:off x="1314450" y="1828800"/>
            <a:ext cx="1778462" cy="220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88943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39"/>
          <p:cNvPicPr preferRelativeResize="0"/>
          <p:nvPr/>
        </p:nvPicPr>
        <p:blipFill rotWithShape="1">
          <a:blip r:embed="rId3">
            <a:alphaModFix/>
          </a:blip>
          <a:srcRect l="38334" r="33857" b="6288"/>
          <a:stretch/>
        </p:blipFill>
        <p:spPr>
          <a:xfrm rot="5400000">
            <a:off x="6200737" y="-213862"/>
            <a:ext cx="846502" cy="4197525"/>
          </a:xfrm>
          <a:prstGeom prst="rect">
            <a:avLst/>
          </a:prstGeom>
          <a:noFill/>
          <a:ln w="19050" cap="flat" cmpd="sng">
            <a:solidFill>
              <a:srgbClr val="000000"/>
            </a:solidFill>
            <a:prstDash val="solid"/>
            <a:round/>
            <a:headEnd type="none" w="sm" len="sm"/>
            <a:tailEnd type="none" w="sm" len="sm"/>
          </a:ln>
        </p:spPr>
      </p:pic>
      <p:pic>
        <p:nvPicPr>
          <p:cNvPr id="355" name="Google Shape;355;p39"/>
          <p:cNvPicPr preferRelativeResize="0"/>
          <p:nvPr/>
        </p:nvPicPr>
        <p:blipFill rotWithShape="1">
          <a:blip r:embed="rId4">
            <a:alphaModFix/>
          </a:blip>
          <a:srcRect l="8892"/>
          <a:stretch/>
        </p:blipFill>
        <p:spPr>
          <a:xfrm>
            <a:off x="358425" y="1012074"/>
            <a:ext cx="2536862" cy="3902600"/>
          </a:xfrm>
          <a:prstGeom prst="rect">
            <a:avLst/>
          </a:prstGeom>
          <a:noFill/>
          <a:ln w="19050" cap="flat" cmpd="sng">
            <a:solidFill>
              <a:srgbClr val="000000"/>
            </a:solidFill>
            <a:prstDash val="solid"/>
            <a:round/>
            <a:headEnd type="none" w="sm" len="sm"/>
            <a:tailEnd type="none" w="sm" len="sm"/>
          </a:ln>
        </p:spPr>
      </p:pic>
      <p:sp>
        <p:nvSpPr>
          <p:cNvPr id="356" name="Google Shape;356;p39"/>
          <p:cNvSpPr txBox="1"/>
          <p:nvPr/>
        </p:nvSpPr>
        <p:spPr>
          <a:xfrm>
            <a:off x="358425" y="136025"/>
            <a:ext cx="4134900" cy="8466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3000" b="1" u="sng" kern="0" dirty="0">
                <a:solidFill>
                  <a:srgbClr val="FFFFFF"/>
                </a:solidFill>
                <a:latin typeface="PT Sans Narrow"/>
                <a:ea typeface="PT Sans Narrow"/>
                <a:cs typeface="PT Sans Narrow"/>
                <a:sym typeface="PT Sans Narrow"/>
              </a:rPr>
              <a:t>Rotary test </a:t>
            </a:r>
            <a:r>
              <a:rPr kumimoji="0" lang="en" sz="3000" b="1" i="0" u="sng" strike="noStrike" kern="0" cap="none" spc="0" normalizeH="0" baseline="0" noProof="0" dirty="0">
                <a:ln>
                  <a:noFill/>
                </a:ln>
                <a:solidFill>
                  <a:srgbClr val="FFFFFF"/>
                </a:solidFill>
                <a:effectLst/>
                <a:uLnTx/>
                <a:uFillTx/>
                <a:latin typeface="PT Sans Narrow"/>
                <a:ea typeface="PT Sans Narrow"/>
                <a:cs typeface="PT Sans Narrow"/>
                <a:sym typeface="PT Sans Narrow"/>
              </a:rPr>
              <a:t>Assembly</a:t>
            </a:r>
            <a:endParaRPr kumimoji="0" sz="3000" b="1" i="0" u="sng" strike="noStrike" kern="0" cap="none" spc="0" normalizeH="0" baseline="0" noProof="0" dirty="0">
              <a:ln>
                <a:noFill/>
              </a:ln>
              <a:solidFill>
                <a:srgbClr val="FFFFFF"/>
              </a:solidFill>
              <a:effectLst/>
              <a:uLnTx/>
              <a:uFillTx/>
              <a:latin typeface="PT Sans Narrow"/>
              <a:ea typeface="PT Sans Narrow"/>
              <a:cs typeface="PT Sans Narrow"/>
              <a:sym typeface="PT Sans Narrow"/>
            </a:endParaRPr>
          </a:p>
        </p:txBody>
      </p:sp>
      <p:pic>
        <p:nvPicPr>
          <p:cNvPr id="357" name="Google Shape;357;p39"/>
          <p:cNvPicPr preferRelativeResize="0"/>
          <p:nvPr/>
        </p:nvPicPr>
        <p:blipFill rotWithShape="1">
          <a:blip r:embed="rId5">
            <a:alphaModFix/>
          </a:blip>
          <a:srcRect t="17446" b="10817"/>
          <a:stretch/>
        </p:blipFill>
        <p:spPr>
          <a:xfrm>
            <a:off x="4493325" y="212225"/>
            <a:ext cx="4197524" cy="1057050"/>
          </a:xfrm>
          <a:prstGeom prst="rect">
            <a:avLst/>
          </a:prstGeom>
          <a:noFill/>
          <a:ln w="19050" cap="flat" cmpd="sng">
            <a:solidFill>
              <a:srgbClr val="000000"/>
            </a:solidFill>
            <a:prstDash val="solid"/>
            <a:round/>
            <a:headEnd type="none" w="sm" len="sm"/>
            <a:tailEnd type="none" w="sm" len="sm"/>
          </a:ln>
        </p:spPr>
      </p:pic>
      <p:sp>
        <p:nvSpPr>
          <p:cNvPr id="358" name="Google Shape;358;p39"/>
          <p:cNvSpPr txBox="1"/>
          <p:nvPr/>
        </p:nvSpPr>
        <p:spPr>
          <a:xfrm>
            <a:off x="2959275" y="2308150"/>
            <a:ext cx="5750100" cy="2617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800" b="1" i="0" u="sng" strike="noStrike" kern="0" cap="none" spc="0" normalizeH="0" baseline="0" noProof="0" dirty="0">
                <a:ln>
                  <a:noFill/>
                </a:ln>
                <a:solidFill>
                  <a:srgbClr val="FFFFFF"/>
                </a:solidFill>
                <a:effectLst/>
                <a:uLnTx/>
                <a:uFillTx/>
                <a:latin typeface="Cambria"/>
                <a:ea typeface="Cambria"/>
                <a:cs typeface="Cambria"/>
                <a:sym typeface="Cambria"/>
              </a:rPr>
              <a:t>Rod details</a:t>
            </a:r>
            <a:endParaRPr kumimoji="0" sz="1800" b="1" i="0" u="sng"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100" b="0" i="0" u="none"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800" b="0" i="0" u="none" strike="noStrike" kern="0" cap="none" spc="0" normalizeH="0" baseline="0" noProof="0" dirty="0">
                <a:ln>
                  <a:noFill/>
                </a:ln>
                <a:solidFill>
                  <a:srgbClr val="FFFFFF"/>
                </a:solidFill>
                <a:effectLst/>
                <a:uLnTx/>
                <a:uFillTx/>
                <a:latin typeface="Cambria"/>
                <a:ea typeface="Cambria"/>
                <a:cs typeface="Cambria"/>
                <a:sym typeface="Cambria"/>
              </a:rPr>
              <a:t>Material: Ti6Al4V</a:t>
            </a:r>
            <a:endParaRPr kumimoji="0" sz="1800" b="0" i="0" u="none"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800" b="0" i="0" u="none" strike="noStrike" kern="0" cap="none" spc="0" normalizeH="0" baseline="0" noProof="0" dirty="0">
                <a:ln>
                  <a:noFill/>
                </a:ln>
                <a:solidFill>
                  <a:srgbClr val="FFFFFF"/>
                </a:solidFill>
                <a:effectLst/>
                <a:uLnTx/>
                <a:uFillTx/>
                <a:latin typeface="Cambria"/>
                <a:ea typeface="Cambria"/>
                <a:cs typeface="Cambria"/>
                <a:sym typeface="Cambria"/>
              </a:rPr>
              <a:t>Diameter: 5 ± .01mm</a:t>
            </a:r>
            <a:endParaRPr kumimoji="0" sz="1800" b="0" i="0" u="none"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800" b="0" i="0" u="none" strike="noStrike" kern="0" cap="none" spc="0" normalizeH="0" baseline="0" noProof="0" dirty="0">
                <a:ln>
                  <a:noFill/>
                </a:ln>
                <a:solidFill>
                  <a:srgbClr val="FFFFFF"/>
                </a:solidFill>
                <a:effectLst/>
                <a:uLnTx/>
                <a:uFillTx/>
                <a:latin typeface="Cambria"/>
                <a:ea typeface="Cambria"/>
                <a:cs typeface="Cambria"/>
                <a:sym typeface="Cambria"/>
              </a:rPr>
              <a:t>Length: 7.5 ± .1” </a:t>
            </a:r>
            <a:endParaRPr kumimoji="0" sz="1800" b="0" i="0" u="none"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800" b="0" i="0" u="none" strike="noStrike" kern="0" cap="none" spc="0" normalizeH="0" baseline="0" noProof="0" dirty="0">
                <a:ln>
                  <a:noFill/>
                </a:ln>
                <a:solidFill>
                  <a:srgbClr val="FFFFFF"/>
                </a:solidFill>
                <a:effectLst/>
                <a:uLnTx/>
                <a:uFillTx/>
                <a:latin typeface="Cambria"/>
                <a:ea typeface="Cambria"/>
                <a:cs typeface="Cambria"/>
                <a:sym typeface="Cambria"/>
              </a:rPr>
              <a:t>Ovality: &lt; .0004"</a:t>
            </a:r>
            <a:endParaRPr kumimoji="0" sz="1800" b="0" i="0" u="none"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 sz="1800" b="0" i="0" u="none" strike="noStrike" kern="0" cap="none" spc="0" normalizeH="0" baseline="0" noProof="0" dirty="0">
                <a:ln>
                  <a:noFill/>
                </a:ln>
                <a:solidFill>
                  <a:srgbClr val="FFFFFF"/>
                </a:solidFill>
                <a:effectLst/>
                <a:uLnTx/>
                <a:uFillTx/>
                <a:latin typeface="Cambria"/>
                <a:ea typeface="Cambria"/>
                <a:cs typeface="Cambria"/>
                <a:sym typeface="Cambria"/>
              </a:rPr>
              <a:t>Runout: &lt; .0005"</a:t>
            </a:r>
            <a:endParaRPr kumimoji="0" sz="1800" b="0" i="0" u="none"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100" b="0" i="0" u="none"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800" b="0" i="0" u="none" strike="noStrike" kern="0" cap="none" spc="0" normalizeH="0" baseline="0" noProof="0" dirty="0">
                <a:ln>
                  <a:noFill/>
                </a:ln>
                <a:solidFill>
                  <a:srgbClr val="FFFFFF"/>
                </a:solidFill>
                <a:effectLst/>
                <a:uLnTx/>
                <a:uFillTx/>
                <a:latin typeface="Cambria"/>
                <a:ea typeface="Cambria"/>
                <a:cs typeface="Cambria"/>
                <a:sym typeface="Cambria"/>
              </a:rPr>
              <a:t>Original runout  .0005" reduced to .0003" </a:t>
            </a:r>
            <a:endParaRPr kumimoji="0" sz="1800" b="0" i="0" u="none"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1800" b="0" i="0" u="none" strike="noStrike" kern="0" cap="none" spc="0" normalizeH="0" baseline="0" noProof="0" dirty="0">
                <a:ln>
                  <a:noFill/>
                </a:ln>
                <a:solidFill>
                  <a:srgbClr val="FFFFFF"/>
                </a:solidFill>
                <a:effectLst/>
                <a:uLnTx/>
                <a:uFillTx/>
                <a:latin typeface="Cambria"/>
                <a:ea typeface="Cambria"/>
                <a:cs typeface="Cambria"/>
                <a:sym typeface="Cambria"/>
              </a:rPr>
              <a:t>after bearing attachment</a:t>
            </a:r>
            <a:endParaRPr kumimoji="0" sz="1800" b="0" i="0" u="none" strike="noStrike" kern="0" cap="none" spc="0" normalizeH="0" baseline="0" noProof="0" dirty="0">
              <a:ln>
                <a:noFill/>
              </a:ln>
              <a:solidFill>
                <a:srgbClr val="FFFFFF"/>
              </a:solidFill>
              <a:effectLst/>
              <a:uLnTx/>
              <a:uFillTx/>
              <a:latin typeface="Cambria"/>
              <a:ea typeface="Cambria"/>
              <a:cs typeface="Cambria"/>
              <a:sym typeface="Cambria"/>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FFFFFF"/>
              </a:solidFill>
              <a:effectLst/>
              <a:uLnTx/>
              <a:uFillTx/>
              <a:latin typeface="Cambria"/>
              <a:ea typeface="Cambria"/>
              <a:cs typeface="Cambria"/>
              <a:sym typeface="Cambria"/>
            </a:endParaRPr>
          </a:p>
        </p:txBody>
      </p:sp>
      <p:pic>
        <p:nvPicPr>
          <p:cNvPr id="359" name="Google Shape;359;p39"/>
          <p:cNvPicPr preferRelativeResize="0"/>
          <p:nvPr/>
        </p:nvPicPr>
        <p:blipFill rotWithShape="1">
          <a:blip r:embed="rId6">
            <a:alphaModFix/>
          </a:blip>
          <a:srcRect t="8380" r="24442" b="74255"/>
          <a:stretch/>
        </p:blipFill>
        <p:spPr>
          <a:xfrm>
            <a:off x="5212875" y="2590300"/>
            <a:ext cx="3496550" cy="1428598"/>
          </a:xfrm>
          <a:prstGeom prst="rect">
            <a:avLst/>
          </a:prstGeom>
          <a:noFill/>
          <a:ln w="9525" cap="flat" cmpd="sng">
            <a:solidFill>
              <a:srgbClr val="000000"/>
            </a:solidFill>
            <a:prstDash val="solid"/>
            <a:round/>
            <a:headEnd type="none" w="sm" len="sm"/>
            <a:tailEnd type="none" w="sm" len="sm"/>
          </a:ln>
        </p:spPr>
      </p:pic>
      <p:cxnSp>
        <p:nvCxnSpPr>
          <p:cNvPr id="360" name="Google Shape;360;p39"/>
          <p:cNvCxnSpPr/>
          <p:nvPr/>
        </p:nvCxnSpPr>
        <p:spPr>
          <a:xfrm flipH="1">
            <a:off x="1730600" y="1938150"/>
            <a:ext cx="2942400" cy="311100"/>
          </a:xfrm>
          <a:prstGeom prst="straightConnector1">
            <a:avLst/>
          </a:prstGeom>
          <a:noFill/>
          <a:ln w="28575" cap="flat" cmpd="sng">
            <a:solidFill>
              <a:srgbClr val="FFFF00"/>
            </a:solidFill>
            <a:prstDash val="solid"/>
            <a:round/>
            <a:headEnd type="none" w="med" len="med"/>
            <a:tailEnd type="triangle" w="med" len="med"/>
          </a:ln>
        </p:spPr>
      </p:cxnSp>
      <p:sp>
        <p:nvSpPr>
          <p:cNvPr id="361" name="Google Shape;361;p39"/>
          <p:cNvSpPr/>
          <p:nvPr/>
        </p:nvSpPr>
        <p:spPr>
          <a:xfrm>
            <a:off x="7464050" y="2590300"/>
            <a:ext cx="1217700" cy="807300"/>
          </a:xfrm>
          <a:prstGeom prst="rect">
            <a:avLst/>
          </a:prstGeom>
          <a:solidFill>
            <a:srgbClr val="000000">
              <a:alpha val="9538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cxnSp>
        <p:nvCxnSpPr>
          <p:cNvPr id="362" name="Google Shape;362;p39"/>
          <p:cNvCxnSpPr/>
          <p:nvPr/>
        </p:nvCxnSpPr>
        <p:spPr>
          <a:xfrm>
            <a:off x="6578750" y="2007250"/>
            <a:ext cx="765600" cy="1119000"/>
          </a:xfrm>
          <a:prstGeom prst="straightConnector1">
            <a:avLst/>
          </a:prstGeom>
          <a:noFill/>
          <a:ln w="28575" cap="flat" cmpd="sng">
            <a:solidFill>
              <a:srgbClr val="FFFF00"/>
            </a:solidFill>
            <a:prstDash val="solid"/>
            <a:round/>
            <a:headEnd type="none" w="med" len="med"/>
            <a:tailEnd type="triangle" w="med" len="med"/>
          </a:ln>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01078" y="180047"/>
            <a:ext cx="3520516" cy="461665"/>
          </a:xfrm>
          <a:prstGeom prst="rect">
            <a:avLst/>
          </a:prstGeom>
          <a:noFill/>
        </p:spPr>
        <p:txBody>
          <a:bodyPr wrap="none" rtlCol="0">
            <a:spAutoFit/>
          </a:bodyPr>
          <a:lstStyle/>
          <a:p>
            <a:pPr algn="ctr"/>
            <a:r>
              <a:rPr lang="en-US" altLang="ko-KR" sz="2400" b="1" u="sng" dirty="0">
                <a:latin typeface="Arial" pitchFamily="34" charset="0"/>
                <a:cs typeface="Arial" pitchFamily="34" charset="0"/>
              </a:rPr>
              <a:t>SQUID Magnetometers</a:t>
            </a:r>
            <a:endParaRPr lang="ko-KR" altLang="en-US" sz="2400" b="1" u="sng" dirty="0">
              <a:latin typeface="Arial" pitchFamily="34" charset="0"/>
              <a:cs typeface="Arial" pitchFamily="34" charset="0"/>
            </a:endParaRPr>
          </a:p>
        </p:txBody>
      </p:sp>
      <p:grpSp>
        <p:nvGrpSpPr>
          <p:cNvPr id="2" name="그룹 1"/>
          <p:cNvGrpSpPr/>
          <p:nvPr/>
        </p:nvGrpSpPr>
        <p:grpSpPr>
          <a:xfrm>
            <a:off x="2062931" y="1943100"/>
            <a:ext cx="5659576" cy="2705350"/>
            <a:chOff x="1538842" y="1412776"/>
            <a:chExt cx="6717930" cy="3211257"/>
          </a:xfrm>
        </p:grpSpPr>
        <p:graphicFrame>
          <p:nvGraphicFramePr>
            <p:cNvPr id="4" name="차트 3"/>
            <p:cNvGraphicFramePr>
              <a:graphicFrameLocks/>
            </p:cNvGraphicFramePr>
            <p:nvPr>
              <p:extLst/>
            </p:nvPr>
          </p:nvGraphicFramePr>
          <p:xfrm>
            <a:off x="1853952" y="1412776"/>
            <a:ext cx="4878288" cy="2883768"/>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직선 연결선 5"/>
            <p:cNvCxnSpPr/>
            <p:nvPr/>
          </p:nvCxnSpPr>
          <p:spPr>
            <a:xfrm>
              <a:off x="6444208" y="1572032"/>
              <a:ext cx="0" cy="234000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직사각형 7"/>
            <p:cNvSpPr/>
            <p:nvPr/>
          </p:nvSpPr>
          <p:spPr>
            <a:xfrm>
              <a:off x="3662452" y="4267835"/>
              <a:ext cx="1634859" cy="356198"/>
            </a:xfrm>
            <a:prstGeom prst="rect">
              <a:avLst/>
            </a:prstGeom>
          </p:spPr>
          <p:txBody>
            <a:bodyPr wrap="none">
              <a:spAutoFit/>
            </a:bodyPr>
            <a:lstStyle/>
            <a:p>
              <a:pPr algn="ctr"/>
              <a:r>
                <a:rPr lang="en-US" altLang="ko-KR" sz="1350" dirty="0">
                  <a:latin typeface="Arial" pitchFamily="34" charset="0"/>
                  <a:cs typeface="Arial" pitchFamily="34" charset="0"/>
                </a:rPr>
                <a:t>Frequency (Hz)</a:t>
              </a:r>
              <a:endParaRPr lang="ko-KR" altLang="en-US" sz="1350" dirty="0">
                <a:latin typeface="Arial" pitchFamily="34" charset="0"/>
                <a:cs typeface="Arial" pitchFamily="34" charset="0"/>
              </a:endParaRPr>
            </a:p>
          </p:txBody>
        </p:sp>
        <p:sp>
          <p:nvSpPr>
            <p:cNvPr id="9" name="직사각형 8"/>
            <p:cNvSpPr/>
            <p:nvPr/>
          </p:nvSpPr>
          <p:spPr>
            <a:xfrm rot="16200000">
              <a:off x="601728" y="2658953"/>
              <a:ext cx="2230426" cy="356198"/>
            </a:xfrm>
            <a:prstGeom prst="rect">
              <a:avLst/>
            </a:prstGeom>
          </p:spPr>
          <p:txBody>
            <a:bodyPr wrap="none">
              <a:spAutoFit/>
            </a:bodyPr>
            <a:lstStyle/>
            <a:p>
              <a:pPr algn="ctr"/>
              <a:r>
                <a:rPr lang="en-US" altLang="ko-KR" sz="1350" dirty="0">
                  <a:latin typeface="Arial" pitchFamily="34" charset="0"/>
                  <a:cs typeface="Arial" pitchFamily="34" charset="0"/>
                </a:rPr>
                <a:t>Field noise (fT</a:t>
              </a:r>
              <a:r>
                <a:rPr lang="en-US" altLang="ko-KR" sz="1350" baseline="-25000" dirty="0">
                  <a:latin typeface="Arial" pitchFamily="34" charset="0"/>
                  <a:cs typeface="Arial" pitchFamily="34" charset="0"/>
                </a:rPr>
                <a:t>rms</a:t>
              </a:r>
              <a:r>
                <a:rPr lang="en-US" altLang="ko-KR" sz="1350" dirty="0">
                  <a:latin typeface="Arial" pitchFamily="34" charset="0"/>
                  <a:cs typeface="Arial" pitchFamily="34" charset="0"/>
                </a:rPr>
                <a:t>/√Hz)</a:t>
              </a:r>
              <a:endParaRPr lang="ko-KR" altLang="en-US" sz="1350" dirty="0">
                <a:latin typeface="Arial" pitchFamily="34" charset="0"/>
                <a:cs typeface="Arial" pitchFamily="34" charset="0"/>
              </a:endParaRPr>
            </a:p>
          </p:txBody>
        </p:sp>
        <p:sp>
          <p:nvSpPr>
            <p:cNvPr id="10" name="직사각형 9"/>
            <p:cNvSpPr/>
            <p:nvPr/>
          </p:nvSpPr>
          <p:spPr>
            <a:xfrm>
              <a:off x="6871176" y="3239542"/>
              <a:ext cx="1385596" cy="356198"/>
            </a:xfrm>
            <a:prstGeom prst="rect">
              <a:avLst/>
            </a:prstGeom>
          </p:spPr>
          <p:txBody>
            <a:bodyPr wrap="none">
              <a:spAutoFit/>
            </a:bodyPr>
            <a:lstStyle/>
            <a:p>
              <a:pPr fontAlgn="base"/>
              <a:r>
                <a:rPr lang="en-US" altLang="ko-KR" sz="1350" dirty="0">
                  <a:latin typeface="Arial" pitchFamily="34" charset="0"/>
                  <a:cs typeface="Arial" pitchFamily="34" charset="0"/>
                </a:rPr>
                <a:t>4.5 fT</a:t>
              </a:r>
              <a:r>
                <a:rPr lang="en-US" altLang="ko-KR" sz="1350" baseline="-25000" dirty="0">
                  <a:latin typeface="Arial" pitchFamily="34" charset="0"/>
                  <a:cs typeface="Arial" pitchFamily="34" charset="0"/>
                </a:rPr>
                <a:t>rms</a:t>
              </a:r>
              <a:r>
                <a:rPr lang="en-US" altLang="ko-KR" sz="1350" dirty="0">
                  <a:latin typeface="Arial" pitchFamily="34" charset="0"/>
                  <a:cs typeface="Arial" pitchFamily="34" charset="0"/>
                </a:rPr>
                <a:t>/√Hz</a:t>
              </a:r>
            </a:p>
          </p:txBody>
        </p:sp>
        <p:cxnSp>
          <p:nvCxnSpPr>
            <p:cNvPr id="12" name="직선 화살표 연결선 11"/>
            <p:cNvCxnSpPr/>
            <p:nvPr/>
          </p:nvCxnSpPr>
          <p:spPr>
            <a:xfrm flipH="1">
              <a:off x="6485736" y="3408556"/>
              <a:ext cx="432048" cy="0"/>
            </a:xfrm>
            <a:prstGeom prst="straightConnector1">
              <a:avLst/>
            </a:prstGeom>
            <a:ln>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 name="직사각형 12"/>
          <p:cNvSpPr/>
          <p:nvPr/>
        </p:nvSpPr>
        <p:spPr>
          <a:xfrm>
            <a:off x="2262917" y="4695051"/>
            <a:ext cx="5109092" cy="300082"/>
          </a:xfrm>
          <a:prstGeom prst="rect">
            <a:avLst/>
          </a:prstGeom>
        </p:spPr>
        <p:txBody>
          <a:bodyPr wrap="none">
            <a:spAutoFit/>
          </a:bodyPr>
          <a:lstStyle/>
          <a:p>
            <a:pPr algn="ctr"/>
            <a:r>
              <a:rPr lang="en-US" altLang="ko-KR" sz="1350" dirty="0">
                <a:latin typeface="Arial" pitchFamily="34" charset="0"/>
                <a:cs typeface="Arial" pitchFamily="34" charset="0"/>
              </a:rPr>
              <a:t>Measured inside a magnetically shielded room (without Nb tube)</a:t>
            </a:r>
            <a:endParaRPr lang="ko-KR" altLang="en-US" sz="1350" dirty="0">
              <a:latin typeface="Arial" pitchFamily="34" charset="0"/>
              <a:cs typeface="Arial" pitchFamily="34" charset="0"/>
            </a:endParaRPr>
          </a:p>
        </p:txBody>
      </p:sp>
      <p:pic>
        <p:nvPicPr>
          <p:cNvPr id="11" name="그림 4"/>
          <p:cNvPicPr>
            <a:picLocks noChangeAspect="1"/>
          </p:cNvPicPr>
          <p:nvPr/>
        </p:nvPicPr>
        <p:blipFill rotWithShape="1">
          <a:blip r:embed="rId3" cstate="print">
            <a:extLst>
              <a:ext uri="{28A0092B-C50C-407E-A947-70E740481C1C}">
                <a14:useLocalDpi xmlns:a14="http://schemas.microsoft.com/office/drawing/2010/main" val="0"/>
              </a:ext>
            </a:extLst>
          </a:blip>
          <a:srcRect l="2378" t="41957" r="7085" b="37415"/>
          <a:stretch/>
        </p:blipFill>
        <p:spPr>
          <a:xfrm flipH="1">
            <a:off x="1943100" y="914400"/>
            <a:ext cx="5323856" cy="909723"/>
          </a:xfrm>
          <a:prstGeom prst="rect">
            <a:avLst/>
          </a:prstGeom>
        </p:spPr>
      </p:pic>
      <p:sp>
        <p:nvSpPr>
          <p:cNvPr id="3" name="TextBox 2"/>
          <p:cNvSpPr txBox="1"/>
          <p:nvPr/>
        </p:nvSpPr>
        <p:spPr>
          <a:xfrm>
            <a:off x="5991367" y="923151"/>
            <a:ext cx="1196994" cy="300082"/>
          </a:xfrm>
          <a:prstGeom prst="rect">
            <a:avLst/>
          </a:prstGeom>
          <a:noFill/>
        </p:spPr>
        <p:txBody>
          <a:bodyPr wrap="none" rtlCol="0">
            <a:spAutoFit/>
          </a:bodyPr>
          <a:lstStyle/>
          <a:p>
            <a:r>
              <a:rPr lang="en-US" sz="1350" dirty="0"/>
              <a:t>Y.H. Lee, KRISS</a:t>
            </a:r>
          </a:p>
        </p:txBody>
      </p:sp>
      <p:cxnSp>
        <p:nvCxnSpPr>
          <p:cNvPr id="14" name="Straight Connector 13"/>
          <p:cNvCxnSpPr/>
          <p:nvPr/>
        </p:nvCxnSpPr>
        <p:spPr>
          <a:xfrm>
            <a:off x="1828800" y="1028700"/>
            <a:ext cx="0" cy="595700"/>
          </a:xfrm>
          <a:prstGeom prst="line">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314450" y="1200150"/>
            <a:ext cx="522900" cy="300082"/>
          </a:xfrm>
          <a:prstGeom prst="rect">
            <a:avLst/>
          </a:prstGeom>
          <a:noFill/>
        </p:spPr>
        <p:txBody>
          <a:bodyPr wrap="none" rtlCol="0">
            <a:spAutoFit/>
          </a:bodyPr>
          <a:lstStyle/>
          <a:p>
            <a:r>
              <a:rPr lang="en-US" sz="1350" dirty="0"/>
              <a:t>1 cm</a:t>
            </a:r>
          </a:p>
        </p:txBody>
      </p:sp>
    </p:spTree>
    <p:extLst>
      <p:ext uri="{BB962C8B-B14F-4D97-AF65-F5344CB8AC3E}">
        <p14:creationId xmlns:p14="http://schemas.microsoft.com/office/powerpoint/2010/main" val="37675383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idx="1"/>
          </p:nvPr>
        </p:nvSpPr>
        <p:spPr>
          <a:xfrm>
            <a:off x="1676400" y="1581150"/>
            <a:ext cx="6172200" cy="3394472"/>
          </a:xfrm>
        </p:spPr>
        <p:txBody>
          <a:bodyPr>
            <a:normAutofit fontScale="62500" lnSpcReduction="20000"/>
          </a:bodyPr>
          <a:lstStyle/>
          <a:p>
            <a:r>
              <a:rPr lang="en-US" dirty="0"/>
              <a:t>Calibrated zeptonewton force sensing with optically levitated </a:t>
            </a:r>
            <a:r>
              <a:rPr lang="en-US" dirty="0" err="1"/>
              <a:t>nanospheres</a:t>
            </a:r>
            <a:endParaRPr lang="en-US" dirty="0"/>
          </a:p>
          <a:p>
            <a:pPr marL="0" indent="0">
              <a:buNone/>
            </a:pPr>
            <a:r>
              <a:rPr lang="en-US" dirty="0">
                <a:sym typeface="Wingdings" panose="05000000000000000000" pitchFamily="2" charset="2"/>
              </a:rPr>
              <a:t>	 Micron-distance gravity tests</a:t>
            </a:r>
          </a:p>
          <a:p>
            <a:pPr marL="0" indent="0">
              <a:buNone/>
            </a:pPr>
            <a:r>
              <a:rPr lang="en-US" dirty="0">
                <a:sym typeface="Wingdings" panose="05000000000000000000" pitchFamily="2" charset="2"/>
              </a:rPr>
              <a:t>	 High frequency gravitational waves</a:t>
            </a:r>
          </a:p>
          <a:p>
            <a:r>
              <a:rPr lang="en-US" dirty="0"/>
              <a:t>ARIADNE </a:t>
            </a:r>
            <a:r>
              <a:rPr lang="en-US" dirty="0">
                <a:sym typeface="Wingdings" panose="05000000000000000000" pitchFamily="2" charset="2"/>
              </a:rPr>
              <a:t></a:t>
            </a:r>
            <a:r>
              <a:rPr lang="en-US" dirty="0"/>
              <a:t> New resonant NMR method </a:t>
            </a:r>
          </a:p>
          <a:p>
            <a:pPr marL="0" indent="0">
              <a:buNone/>
            </a:pPr>
            <a:r>
              <a:rPr lang="en-US" dirty="0"/>
              <a:t>	Gap in experimental QCD axion searches </a:t>
            </a:r>
          </a:p>
          <a:p>
            <a:pPr marL="0" indent="0">
              <a:buNone/>
            </a:pPr>
            <a:r>
              <a:rPr lang="en-US" dirty="0"/>
              <a:t>		0.1 </a:t>
            </a:r>
            <a:r>
              <a:rPr lang="en-US" dirty="0" err="1"/>
              <a:t>meV</a:t>
            </a:r>
            <a:r>
              <a:rPr lang="en-US" dirty="0"/>
              <a:t> &lt; m</a:t>
            </a:r>
            <a:r>
              <a:rPr lang="en-US" baseline="-25000" dirty="0"/>
              <a:t>a</a:t>
            </a:r>
            <a:r>
              <a:rPr lang="en-US" dirty="0"/>
              <a:t> &lt; 10 </a:t>
            </a:r>
            <a:r>
              <a:rPr lang="en-US" dirty="0" err="1"/>
              <a:t>meV</a:t>
            </a:r>
            <a:endParaRPr lang="en-US" dirty="0"/>
          </a:p>
          <a:p>
            <a:pPr marL="0" indent="0">
              <a:buNone/>
            </a:pPr>
            <a:r>
              <a:rPr lang="en-US" dirty="0"/>
              <a:t>	Complementary to cavity-type (e.g. ADMX) 	experiments</a:t>
            </a:r>
          </a:p>
          <a:p>
            <a:pPr marL="0" indent="0">
              <a:buNone/>
            </a:pPr>
            <a:r>
              <a:rPr lang="en-US" dirty="0"/>
              <a:t>	No need to scan mass, </a:t>
            </a:r>
            <a:r>
              <a:rPr lang="en-US" dirty="0" err="1"/>
              <a:t>indep</a:t>
            </a:r>
            <a:r>
              <a:rPr lang="en-US" dirty="0"/>
              <a:t>. of local DM density</a:t>
            </a:r>
          </a:p>
          <a:p>
            <a:pPr marL="0" indent="0">
              <a:buNone/>
            </a:pPr>
            <a:r>
              <a:rPr lang="en-US" dirty="0">
                <a:sym typeface="Wingdings" panose="05000000000000000000" pitchFamily="2" charset="2"/>
              </a:rPr>
              <a:t>	</a:t>
            </a:r>
          </a:p>
          <a:p>
            <a:pPr marL="0" indent="0">
              <a:buNone/>
            </a:pPr>
            <a:endParaRPr lang="en-US" dirty="0"/>
          </a:p>
        </p:txBody>
      </p:sp>
      <p:sp>
        <p:nvSpPr>
          <p:cNvPr id="5" name="TextBox 4">
            <a:extLst>
              <a:ext uri="{FF2B5EF4-FFF2-40B4-BE49-F238E27FC236}">
                <a16:creationId xmlns:a16="http://schemas.microsoft.com/office/drawing/2014/main" id="{F6570E16-D843-4CD2-AAD0-2F731FD8D29A}"/>
              </a:ext>
            </a:extLst>
          </p:cNvPr>
          <p:cNvSpPr txBox="1"/>
          <p:nvPr/>
        </p:nvSpPr>
        <p:spPr>
          <a:xfrm>
            <a:off x="2490660" y="1063229"/>
            <a:ext cx="4472828" cy="369332"/>
          </a:xfrm>
          <a:prstGeom prst="rect">
            <a:avLst/>
          </a:prstGeom>
          <a:solidFill>
            <a:srgbClr val="7030A0"/>
          </a:solidFill>
          <a:ln>
            <a:solidFill>
              <a:srgbClr val="7030A0"/>
            </a:solidFill>
          </a:ln>
        </p:spPr>
        <p:txBody>
          <a:bodyPr wrap="none" rtlCol="0">
            <a:spAutoFit/>
          </a:bodyPr>
          <a:lstStyle/>
          <a:p>
            <a:r>
              <a:rPr lang="en-US" dirty="0">
                <a:solidFill>
                  <a:schemeClr val="bg1"/>
                </a:solidFill>
              </a:rPr>
              <a:t>Fifth-force </a:t>
            </a:r>
            <a:r>
              <a:rPr lang="en-US" dirty="0" err="1">
                <a:solidFill>
                  <a:schemeClr val="bg1"/>
                </a:solidFill>
              </a:rPr>
              <a:t>seaches</a:t>
            </a:r>
            <a:r>
              <a:rPr lang="en-US" dirty="0">
                <a:solidFill>
                  <a:schemeClr val="bg1"/>
                </a:solidFill>
              </a:rPr>
              <a:t> with AMO-based methods</a:t>
            </a:r>
          </a:p>
        </p:txBody>
      </p:sp>
    </p:spTree>
    <p:extLst>
      <p:ext uri="{BB962C8B-B14F-4D97-AF65-F5344CB8AC3E}">
        <p14:creationId xmlns:p14="http://schemas.microsoft.com/office/powerpoint/2010/main" val="2518171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28850" y="4093771"/>
            <a:ext cx="5257800" cy="1015663"/>
          </a:xfrm>
          <a:prstGeom prst="rect">
            <a:avLst/>
          </a:prstGeom>
        </p:spPr>
        <p:txBody>
          <a:bodyPr wrap="square">
            <a:spAutoFit/>
          </a:bodyPr>
          <a:lstStyle/>
          <a:p>
            <a:r>
              <a:rPr lang="en-US" sz="1200" dirty="0"/>
              <a:t>Back row (L to R): </a:t>
            </a:r>
            <a:r>
              <a:rPr lang="en-US" sz="1200" dirty="0" err="1"/>
              <a:t>Cris</a:t>
            </a:r>
            <a:r>
              <a:rPr lang="en-US" sz="1200" dirty="0"/>
              <a:t> Montoya (G), William </a:t>
            </a:r>
            <a:r>
              <a:rPr lang="en-US" sz="1200" dirty="0" err="1"/>
              <a:t>Eom</a:t>
            </a:r>
            <a:r>
              <a:rPr lang="en-US" sz="1200" dirty="0"/>
              <a:t> (UG), Jason Lim (UG), Harry </a:t>
            </a:r>
            <a:r>
              <a:rPr lang="en-US" sz="1200" dirty="0" err="1"/>
              <a:t>Fosbinder</a:t>
            </a:r>
            <a:r>
              <a:rPr lang="en-US" sz="1200" dirty="0"/>
              <a:t>-Elkins (UG), Mindy Harkness (UG), Andrew </a:t>
            </a:r>
            <a:r>
              <a:rPr lang="en-US" sz="1200" dirty="0" err="1"/>
              <a:t>Geraci</a:t>
            </a:r>
            <a:r>
              <a:rPr lang="en-US" sz="1200" dirty="0"/>
              <a:t> (PI)</a:t>
            </a:r>
          </a:p>
          <a:p>
            <a:r>
              <a:rPr lang="en-US" sz="1200" dirty="0"/>
              <a:t>Front row (L to R): Ryan </a:t>
            </a:r>
            <a:r>
              <a:rPr lang="en-US" sz="1200" dirty="0" err="1"/>
              <a:t>Danenberg</a:t>
            </a:r>
            <a:r>
              <a:rPr lang="en-US" sz="1200" dirty="0"/>
              <a:t> (UG), Kathleen Wright (UG), Isabella Rodriguez (UG), Chloe </a:t>
            </a:r>
            <a:r>
              <a:rPr lang="en-US" sz="1200" dirty="0" err="1"/>
              <a:t>Lohmeyer</a:t>
            </a:r>
            <a:r>
              <a:rPr lang="en-US" sz="1200" dirty="0"/>
              <a:t> (G), </a:t>
            </a:r>
            <a:r>
              <a:rPr lang="en-US" sz="1200" dirty="0" err="1"/>
              <a:t>Ohidul</a:t>
            </a:r>
            <a:r>
              <a:rPr lang="en-US" sz="1200" dirty="0"/>
              <a:t> </a:t>
            </a:r>
            <a:r>
              <a:rPr lang="en-US" sz="1200" dirty="0" err="1"/>
              <a:t>Mojumder</a:t>
            </a:r>
            <a:r>
              <a:rPr lang="en-US" sz="1200" dirty="0"/>
              <a:t> (UG), Jordan </a:t>
            </a:r>
            <a:r>
              <a:rPr lang="en-US" sz="1200" dirty="0" err="1"/>
              <a:t>Dargert</a:t>
            </a:r>
            <a:r>
              <a:rPr lang="en-US" sz="1200" dirty="0"/>
              <a:t> (G), </a:t>
            </a:r>
            <a:r>
              <a:rPr lang="en-US" sz="1200" dirty="0" err="1"/>
              <a:t>Chethn</a:t>
            </a:r>
            <a:r>
              <a:rPr lang="en-US" sz="1200" dirty="0"/>
              <a:t> </a:t>
            </a:r>
            <a:r>
              <a:rPr lang="en-US" sz="1200" dirty="0" err="1"/>
              <a:t>Galla</a:t>
            </a:r>
            <a:r>
              <a:rPr lang="en-US" sz="1200" dirty="0"/>
              <a:t> (G), Colin Bradley (UG).</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1213459"/>
            <a:ext cx="4229100" cy="28194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325" y="742950"/>
            <a:ext cx="810045" cy="815010"/>
          </a:xfrm>
          <a:prstGeom prst="rect">
            <a:avLst/>
          </a:prstGeom>
        </p:spPr>
      </p:pic>
      <p:sp>
        <p:nvSpPr>
          <p:cNvPr id="5" name="TextBox 4"/>
          <p:cNvSpPr txBox="1"/>
          <p:nvPr/>
        </p:nvSpPr>
        <p:spPr>
          <a:xfrm>
            <a:off x="2590800" y="305643"/>
            <a:ext cx="5325839" cy="600164"/>
          </a:xfrm>
          <a:prstGeom prst="rect">
            <a:avLst/>
          </a:prstGeom>
          <a:noFill/>
        </p:spPr>
        <p:txBody>
          <a:bodyPr wrap="square" rtlCol="0">
            <a:spAutoFit/>
          </a:bodyPr>
          <a:lstStyle/>
          <a:p>
            <a:r>
              <a:rPr lang="en-US" sz="3300" dirty="0"/>
              <a:t>Acknowledgements</a:t>
            </a:r>
          </a:p>
        </p:txBody>
      </p:sp>
      <p:pic>
        <p:nvPicPr>
          <p:cNvPr id="8" name="Picture 7" descr="cid:image001.jpg@01D1793B.8CDFBEC0"/>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343562" y="1953678"/>
            <a:ext cx="1371600" cy="264319"/>
          </a:xfrm>
          <a:prstGeom prst="rect">
            <a:avLst/>
          </a:prstGeom>
          <a:noFill/>
          <a:ln>
            <a:noFill/>
          </a:ln>
        </p:spPr>
      </p:pic>
      <p:pic>
        <p:nvPicPr>
          <p:cNvPr id="9" name="Picture 8" descr="Image result for images northwestern university logo">
            <a:extLst>
              <a:ext uri="{FF2B5EF4-FFF2-40B4-BE49-F238E27FC236}">
                <a16:creationId xmlns:a16="http://schemas.microsoft.com/office/drawing/2014/main" id="{0D3F143C-E40E-41C6-BE03-19807027C691}"/>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27557" y="292689"/>
            <a:ext cx="718185" cy="718185"/>
          </a:xfrm>
          <a:prstGeom prst="rect">
            <a:avLst/>
          </a:prstGeom>
          <a:noFill/>
          <a:ln>
            <a:noFill/>
          </a:ln>
        </p:spPr>
      </p:pic>
      <p:pic>
        <p:nvPicPr>
          <p:cNvPr id="10" name="Picture 9">
            <a:extLst>
              <a:ext uri="{FF2B5EF4-FFF2-40B4-BE49-F238E27FC236}">
                <a16:creationId xmlns:a16="http://schemas.microsoft.com/office/drawing/2014/main" id="{8E6439C3-7645-436B-8CD2-16B6DBD37E0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0645" y="2595775"/>
            <a:ext cx="1637434" cy="746634"/>
          </a:xfrm>
          <a:prstGeom prst="rect">
            <a:avLst/>
          </a:prstGeom>
        </p:spPr>
      </p:pic>
      <p:pic>
        <p:nvPicPr>
          <p:cNvPr id="11" name="Picture 10">
            <a:extLst>
              <a:ext uri="{FF2B5EF4-FFF2-40B4-BE49-F238E27FC236}">
                <a16:creationId xmlns:a16="http://schemas.microsoft.com/office/drawing/2014/main" id="{9727AD5D-1FE4-44CE-B5CC-EFC8140369D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5930" y="3638550"/>
            <a:ext cx="1048811" cy="1048811"/>
          </a:xfrm>
          <a:prstGeom prst="rect">
            <a:avLst/>
          </a:prstGeom>
        </p:spPr>
      </p:pic>
      <p:sp>
        <p:nvSpPr>
          <p:cNvPr id="6" name="TextBox 5">
            <a:extLst>
              <a:ext uri="{FF2B5EF4-FFF2-40B4-BE49-F238E27FC236}">
                <a16:creationId xmlns:a16="http://schemas.microsoft.com/office/drawing/2014/main" id="{FE7FC460-36D6-470A-8614-60457B97AB2F}"/>
              </a:ext>
            </a:extLst>
          </p:cNvPr>
          <p:cNvSpPr txBox="1"/>
          <p:nvPr/>
        </p:nvSpPr>
        <p:spPr>
          <a:xfrm>
            <a:off x="3962400" y="1276350"/>
            <a:ext cx="1686744" cy="369332"/>
          </a:xfrm>
          <a:prstGeom prst="rect">
            <a:avLst/>
          </a:prstGeom>
          <a:noFill/>
        </p:spPr>
        <p:txBody>
          <a:bodyPr wrap="none" rtlCol="0">
            <a:spAutoFit/>
          </a:bodyPr>
          <a:lstStyle/>
          <a:p>
            <a:r>
              <a:rPr lang="en-US" dirty="0">
                <a:solidFill>
                  <a:schemeClr val="bg1"/>
                </a:solidFill>
              </a:rPr>
              <a:t>Geraci Lab 2017</a:t>
            </a:r>
          </a:p>
        </p:txBody>
      </p:sp>
    </p:spTree>
    <p:extLst>
      <p:ext uri="{BB962C8B-B14F-4D97-AF65-F5344CB8AC3E}">
        <p14:creationId xmlns:p14="http://schemas.microsoft.com/office/powerpoint/2010/main" val="2330712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a:xfrm>
            <a:off x="457200" y="57150"/>
            <a:ext cx="8229600" cy="857250"/>
          </a:xfrm>
        </p:spPr>
        <p:txBody>
          <a:bodyPr/>
          <a:lstStyle/>
          <a:p>
            <a:pPr eaLnBrk="1" hangingPunct="1"/>
            <a:r>
              <a:rPr lang="en-US" sz="4000" dirty="0"/>
              <a:t>Testing gravity at short range</a:t>
            </a:r>
          </a:p>
        </p:txBody>
      </p:sp>
      <p:grpSp>
        <p:nvGrpSpPr>
          <p:cNvPr id="18" name="Group 17"/>
          <p:cNvGrpSpPr>
            <a:grpSpLocks noChangeAspect="1"/>
          </p:cNvGrpSpPr>
          <p:nvPr/>
        </p:nvGrpSpPr>
        <p:grpSpPr>
          <a:xfrm>
            <a:off x="1981200" y="971550"/>
            <a:ext cx="5638800" cy="3632266"/>
            <a:chOff x="2743200" y="1524000"/>
            <a:chExt cx="7050838" cy="4541838"/>
          </a:xfrm>
        </p:grpSpPr>
        <p:graphicFrame>
          <p:nvGraphicFramePr>
            <p:cNvPr id="19" name="Object 6"/>
            <p:cNvGraphicFramePr>
              <a:graphicFrameLocks noChangeAspect="1"/>
            </p:cNvGraphicFramePr>
            <p:nvPr/>
          </p:nvGraphicFramePr>
          <p:xfrm>
            <a:off x="3276600" y="1524000"/>
            <a:ext cx="4024313" cy="990600"/>
          </p:xfrm>
          <a:graphic>
            <a:graphicData uri="http://schemas.openxmlformats.org/presentationml/2006/ole">
              <mc:AlternateContent xmlns:mc="http://schemas.openxmlformats.org/markup-compatibility/2006">
                <mc:Choice xmlns:v="urn:schemas-microsoft-com:vml" Requires="v">
                  <p:oleObj spid="_x0000_s32967" name="Equation" r:id="rId4" imgW="1600200" imgH="393700" progId="Equation.3">
                    <p:embed/>
                  </p:oleObj>
                </mc:Choice>
                <mc:Fallback>
                  <p:oleObj name="Equation" r:id="rId4" imgW="1600200" imgH="393700" progId="Equation.3">
                    <p:embed/>
                    <p:pic>
                      <p:nvPicPr>
                        <p:cNvPr id="19"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1524000"/>
                          <a:ext cx="4024313"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Box 30"/>
            <p:cNvSpPr txBox="1">
              <a:spLocks noChangeArrowheads="1"/>
            </p:cNvSpPr>
            <p:nvPr/>
          </p:nvSpPr>
          <p:spPr bwMode="auto">
            <a:xfrm>
              <a:off x="5029200" y="2667000"/>
              <a:ext cx="3211513" cy="369888"/>
            </a:xfrm>
            <a:prstGeom prst="rect">
              <a:avLst/>
            </a:prstGeom>
            <a:noFill/>
            <a:ln w="9525">
              <a:no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Exotic particles (new physics)</a:t>
              </a:r>
            </a:p>
          </p:txBody>
        </p:sp>
        <p:sp>
          <p:nvSpPr>
            <p:cNvPr id="21" name="Oval 2"/>
            <p:cNvSpPr>
              <a:spLocks noChangeArrowheads="1"/>
            </p:cNvSpPr>
            <p:nvPr/>
          </p:nvSpPr>
          <p:spPr bwMode="auto">
            <a:xfrm>
              <a:off x="2743200" y="4313238"/>
              <a:ext cx="1752600" cy="1752600"/>
            </a:xfrm>
            <a:prstGeom prst="ellipse">
              <a:avLst/>
            </a:prstGeom>
            <a:gradFill rotWithShape="0">
              <a:gsLst>
                <a:gs pos="0">
                  <a:srgbClr val="F7B309"/>
                </a:gs>
                <a:gs pos="100000">
                  <a:srgbClr val="725304"/>
                </a:gs>
              </a:gsLst>
              <a:path path="shape">
                <a:fillToRect l="50000" t="50000" r="50000" b="50000"/>
              </a:path>
            </a:gradFill>
            <a:ln w="9525">
              <a:solidFill>
                <a:schemeClr val="tx1"/>
              </a:solidFill>
              <a:round/>
              <a:headEnd/>
              <a:tailEnd/>
            </a:ln>
          </p:spPr>
          <p:txBody>
            <a:bodyPr wrap="none"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3600" b="1" i="1" u="none" strike="noStrike" kern="1200" cap="none" spc="0" normalizeH="0" baseline="0" noProof="0" dirty="0">
                  <a:ln>
                    <a:noFill/>
                  </a:ln>
                  <a:solidFill>
                    <a:prstClr val="black"/>
                  </a:solidFill>
                  <a:effectLst/>
                  <a:uLnTx/>
                  <a:uFillTx/>
                  <a:latin typeface="Times" charset="0"/>
                  <a:ea typeface="+mn-ea"/>
                  <a:cs typeface="+mn-cs"/>
                </a:rPr>
                <a:t>m</a:t>
              </a:r>
            </a:p>
          </p:txBody>
        </p:sp>
        <p:sp>
          <p:nvSpPr>
            <p:cNvPr id="22" name="Text Box 3"/>
            <p:cNvSpPr txBox="1">
              <a:spLocks noChangeArrowheads="1"/>
            </p:cNvSpPr>
            <p:nvPr/>
          </p:nvSpPr>
          <p:spPr bwMode="auto">
            <a:xfrm>
              <a:off x="3733800" y="5151438"/>
              <a:ext cx="311150" cy="396875"/>
            </a:xfrm>
            <a:prstGeom prst="rect">
              <a:avLst/>
            </a:prstGeom>
            <a:noFill/>
            <a:ln w="9525">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Times" charset="0"/>
                  <a:ea typeface="+mn-ea"/>
                  <a:cs typeface="+mn-cs"/>
                </a:rPr>
                <a:t>1</a:t>
              </a:r>
              <a:endParaRPr kumimoji="0" lang="en-US" sz="2400" b="0" i="0" u="none" strike="noStrike" kern="1200" cap="none" spc="0" normalizeH="0" baseline="0" noProof="0">
                <a:ln>
                  <a:noFill/>
                </a:ln>
                <a:solidFill>
                  <a:prstClr val="black"/>
                </a:solidFill>
                <a:effectLst/>
                <a:uLnTx/>
                <a:uFillTx/>
                <a:latin typeface="Times" charset="0"/>
                <a:ea typeface="+mn-ea"/>
                <a:cs typeface="+mn-cs"/>
              </a:endParaRPr>
            </a:p>
          </p:txBody>
        </p:sp>
        <p:sp>
          <p:nvSpPr>
            <p:cNvPr id="23" name="Line 4"/>
            <p:cNvSpPr>
              <a:spLocks noChangeShapeType="1"/>
            </p:cNvSpPr>
            <p:nvPr/>
          </p:nvSpPr>
          <p:spPr bwMode="auto">
            <a:xfrm flipV="1">
              <a:off x="3581400" y="3352800"/>
              <a:ext cx="0" cy="762000"/>
            </a:xfrm>
            <a:prstGeom prst="line">
              <a:avLst/>
            </a:prstGeom>
            <a:noFill/>
            <a:ln w="952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4" name="Line 5"/>
            <p:cNvSpPr>
              <a:spLocks noChangeShapeType="1"/>
            </p:cNvSpPr>
            <p:nvPr/>
          </p:nvSpPr>
          <p:spPr bwMode="auto">
            <a:xfrm flipV="1">
              <a:off x="5410200" y="3352800"/>
              <a:ext cx="0" cy="762000"/>
            </a:xfrm>
            <a:prstGeom prst="line">
              <a:avLst/>
            </a:prstGeom>
            <a:noFill/>
            <a:ln w="952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5" name="Line 6"/>
            <p:cNvSpPr>
              <a:spLocks noChangeShapeType="1"/>
            </p:cNvSpPr>
            <p:nvPr/>
          </p:nvSpPr>
          <p:spPr bwMode="auto">
            <a:xfrm>
              <a:off x="4800600" y="3505200"/>
              <a:ext cx="609600" cy="0"/>
            </a:xfrm>
            <a:prstGeom prst="line">
              <a:avLst/>
            </a:prstGeom>
            <a:noFill/>
            <a:ln w="9525">
              <a:solidFill>
                <a:schemeClr val="tx1"/>
              </a:solidFill>
              <a:round/>
              <a:headEnd/>
              <a:tailEnd type="triangl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6" name="Line 7"/>
            <p:cNvSpPr>
              <a:spLocks noChangeShapeType="1"/>
            </p:cNvSpPr>
            <p:nvPr/>
          </p:nvSpPr>
          <p:spPr bwMode="auto">
            <a:xfrm flipH="1">
              <a:off x="3581400" y="3505200"/>
              <a:ext cx="609600" cy="0"/>
            </a:xfrm>
            <a:prstGeom prst="line">
              <a:avLst/>
            </a:prstGeom>
            <a:noFill/>
            <a:ln w="9525">
              <a:solidFill>
                <a:schemeClr val="tx1"/>
              </a:solidFill>
              <a:round/>
              <a:headEnd/>
              <a:tailEnd type="triangl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7" name="Text Box 8"/>
            <p:cNvSpPr txBox="1">
              <a:spLocks noChangeArrowheads="1"/>
            </p:cNvSpPr>
            <p:nvPr/>
          </p:nvSpPr>
          <p:spPr bwMode="auto">
            <a:xfrm>
              <a:off x="4267706" y="3048505"/>
              <a:ext cx="431351" cy="731211"/>
            </a:xfrm>
            <a:prstGeom prst="rect">
              <a:avLst/>
            </a:prstGeom>
            <a:noFill/>
            <a:ln w="9525">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3200" b="0" i="1" u="none" strike="noStrike" kern="1200" cap="none" spc="0" normalizeH="0" baseline="0" noProof="0" dirty="0">
                  <a:ln>
                    <a:noFill/>
                  </a:ln>
                  <a:solidFill>
                    <a:prstClr val="black"/>
                  </a:solidFill>
                  <a:effectLst/>
                  <a:uLnTx/>
                  <a:uFillTx/>
                  <a:latin typeface="Times" charset="0"/>
                  <a:ea typeface="+mn-ea"/>
                  <a:cs typeface="+mn-cs"/>
                </a:rPr>
                <a:t>r</a:t>
              </a:r>
              <a:endParaRPr kumimoji="0" lang="en-US" sz="2400" b="0" i="1" u="none" strike="noStrike" kern="1200" cap="none" spc="0" normalizeH="0" baseline="0" noProof="0" dirty="0">
                <a:ln>
                  <a:noFill/>
                </a:ln>
                <a:solidFill>
                  <a:prstClr val="black"/>
                </a:solidFill>
                <a:effectLst/>
                <a:uLnTx/>
                <a:uFillTx/>
                <a:latin typeface="Times" charset="0"/>
                <a:ea typeface="+mn-ea"/>
                <a:cs typeface="+mn-cs"/>
              </a:endParaRPr>
            </a:p>
          </p:txBody>
        </p:sp>
        <p:sp>
          <p:nvSpPr>
            <p:cNvPr id="28" name="Oval 9"/>
            <p:cNvSpPr>
              <a:spLocks noChangeArrowheads="1"/>
            </p:cNvSpPr>
            <p:nvPr/>
          </p:nvSpPr>
          <p:spPr bwMode="auto">
            <a:xfrm>
              <a:off x="4572000" y="4267200"/>
              <a:ext cx="1752600" cy="1752600"/>
            </a:xfrm>
            <a:prstGeom prst="ellipse">
              <a:avLst/>
            </a:prstGeom>
            <a:gradFill rotWithShape="0">
              <a:gsLst>
                <a:gs pos="0">
                  <a:srgbClr val="F7B309"/>
                </a:gs>
                <a:gs pos="100000">
                  <a:srgbClr val="725304"/>
                </a:gs>
              </a:gsLst>
              <a:path path="shape">
                <a:fillToRect l="50000" t="50000" r="50000" b="50000"/>
              </a:path>
            </a:gradFill>
            <a:ln w="9525">
              <a:solidFill>
                <a:schemeClr val="tx1"/>
              </a:solidFill>
              <a:round/>
              <a:headEnd/>
              <a:tailEnd/>
            </a:ln>
          </p:spPr>
          <p:txBody>
            <a:bodyPr wrap="none"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3600" b="1" i="1" u="none" strike="noStrike" kern="1200" cap="none" spc="0" normalizeH="0" baseline="0" noProof="0" dirty="0">
                  <a:ln>
                    <a:noFill/>
                  </a:ln>
                  <a:solidFill>
                    <a:prstClr val="black"/>
                  </a:solidFill>
                  <a:effectLst/>
                  <a:uLnTx/>
                  <a:uFillTx/>
                  <a:latin typeface="Times" charset="0"/>
                  <a:ea typeface="+mn-ea"/>
                  <a:cs typeface="+mn-cs"/>
                </a:rPr>
                <a:t>m</a:t>
              </a:r>
              <a:endParaRPr kumimoji="0" lang="en-US" sz="2400" b="0" i="1" u="none" strike="noStrike" kern="1200" cap="none" spc="0" normalizeH="0" baseline="0" noProof="0" dirty="0">
                <a:ln>
                  <a:noFill/>
                </a:ln>
                <a:solidFill>
                  <a:prstClr val="black"/>
                </a:solidFill>
                <a:effectLst/>
                <a:uLnTx/>
                <a:uFillTx/>
                <a:latin typeface="Times" charset="0"/>
                <a:ea typeface="+mn-ea"/>
                <a:cs typeface="+mn-cs"/>
              </a:endParaRPr>
            </a:p>
          </p:txBody>
        </p:sp>
        <p:sp>
          <p:nvSpPr>
            <p:cNvPr id="29" name="Text Box 10"/>
            <p:cNvSpPr txBox="1">
              <a:spLocks noChangeArrowheads="1"/>
            </p:cNvSpPr>
            <p:nvPr/>
          </p:nvSpPr>
          <p:spPr bwMode="auto">
            <a:xfrm>
              <a:off x="5562600" y="5105400"/>
              <a:ext cx="311150" cy="396875"/>
            </a:xfrm>
            <a:prstGeom prst="rect">
              <a:avLst/>
            </a:prstGeom>
            <a:noFill/>
            <a:ln w="9525">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Times" charset="0"/>
                  <a:ea typeface="+mn-ea"/>
                  <a:cs typeface="+mn-cs"/>
                </a:rPr>
                <a:t>2</a:t>
              </a:r>
              <a:endParaRPr kumimoji="0" lang="en-US" sz="2400" b="0" i="0" u="none" strike="noStrike" kern="1200" cap="none" spc="0" normalizeH="0" baseline="0" noProof="0">
                <a:ln>
                  <a:noFill/>
                </a:ln>
                <a:solidFill>
                  <a:prstClr val="black"/>
                </a:solidFill>
                <a:effectLst/>
                <a:uLnTx/>
                <a:uFillTx/>
                <a:latin typeface="Times" charset="0"/>
                <a:ea typeface="+mn-ea"/>
                <a:cs typeface="+mn-cs"/>
              </a:endParaRPr>
            </a:p>
          </p:txBody>
        </p:sp>
        <p:cxnSp>
          <p:nvCxnSpPr>
            <p:cNvPr id="30" name="Straight Arrow Connector 29"/>
            <p:cNvCxnSpPr/>
            <p:nvPr/>
          </p:nvCxnSpPr>
          <p:spPr>
            <a:xfrm rot="5400000" flipH="1" flipV="1">
              <a:off x="6019800" y="2286000"/>
              <a:ext cx="304800" cy="152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1" name="TextBox 42"/>
            <p:cNvSpPr txBox="1">
              <a:spLocks noChangeArrowheads="1"/>
            </p:cNvSpPr>
            <p:nvPr/>
          </p:nvSpPr>
          <p:spPr bwMode="auto">
            <a:xfrm>
              <a:off x="6400800" y="3124200"/>
              <a:ext cx="1150938" cy="369888"/>
            </a:xfrm>
            <a:prstGeom prst="rect">
              <a:avLst/>
            </a:prstGeom>
            <a:noFill/>
            <a:ln w="9525">
              <a:no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Symbol" pitchFamily="18" charset="2"/>
                  <a:ea typeface="+mn-ea"/>
                  <a:cs typeface="+mn-cs"/>
                </a:rPr>
                <a:t>l</a:t>
              </a:r>
              <a:r>
                <a:rPr kumimoji="0" lang="en-US" sz="1800" b="0" i="0" u="none" strike="noStrike" kern="1200" cap="none" spc="0" normalizeH="0" baseline="0" noProof="0" dirty="0">
                  <a:ln>
                    <a:noFill/>
                  </a:ln>
                  <a:solidFill>
                    <a:prstClr val="black"/>
                  </a:solidFill>
                  <a:effectLst/>
                  <a:uLnTx/>
                  <a:uFillTx/>
                  <a:latin typeface="Calibri"/>
                  <a:ea typeface="+mn-ea"/>
                  <a:cs typeface="+mn-cs"/>
                </a:rPr>
                <a:t> &lt; 1 mm</a:t>
              </a:r>
            </a:p>
          </p:txBody>
        </p:sp>
        <p:sp>
          <p:nvSpPr>
            <p:cNvPr id="32" name="TextBox 31"/>
            <p:cNvSpPr txBox="1"/>
            <p:nvPr/>
          </p:nvSpPr>
          <p:spPr>
            <a:xfrm>
              <a:off x="6019800" y="3505200"/>
              <a:ext cx="3774238" cy="1200329"/>
            </a:xfrm>
            <a:prstGeom prst="rect">
              <a:avLst/>
            </a:prstGeom>
            <a:noFill/>
          </p:spPr>
          <p:txBody>
            <a:bodyPr wrap="non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srgbClr val="C00000"/>
                  </a:solidFill>
                  <a:effectLst/>
                  <a:uLnTx/>
                  <a:uFillTx/>
                  <a:latin typeface="Calibri"/>
                  <a:ea typeface="+mn-ea"/>
                  <a:cs typeface="+mn-cs"/>
                </a:rPr>
                <a:t>Supersymmetry/string theory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libri"/>
                  <a:ea typeface="+mn-ea"/>
                  <a:cs typeface="+mn-cs"/>
                </a:rPr>
                <a:t>	(moduli, </a:t>
              </a:r>
              <a:r>
                <a:rPr kumimoji="0" lang="en-US" sz="1800" b="0" i="0" u="none" strike="noStrike" kern="1200" cap="none" spc="0" normalizeH="0" baseline="0" noProof="0" dirty="0" err="1">
                  <a:ln>
                    <a:noFill/>
                  </a:ln>
                  <a:solidFill>
                    <a:srgbClr val="C00000"/>
                  </a:solidFill>
                  <a:effectLst/>
                  <a:uLnTx/>
                  <a:uFillTx/>
                  <a:latin typeface="Calibri"/>
                  <a:ea typeface="+mn-ea"/>
                  <a:cs typeface="+mn-cs"/>
                </a:rPr>
                <a:t>radion</a:t>
              </a:r>
              <a:r>
                <a:rPr kumimoji="0" lang="en-US" sz="1800" b="0" i="0" u="none" strike="noStrike" kern="1200" cap="none" spc="0" normalizeH="0" baseline="0" noProof="0" dirty="0">
                  <a:ln>
                    <a:noFill/>
                  </a:ln>
                  <a:solidFill>
                    <a:srgbClr val="C00000"/>
                  </a:solidFill>
                  <a:effectLst/>
                  <a:uLnTx/>
                  <a:uFillTx/>
                  <a:latin typeface="Calibri"/>
                  <a:ea typeface="+mn-ea"/>
                  <a:cs typeface="+mn-cs"/>
                </a:rPr>
                <a:t>, </a:t>
              </a:r>
              <a:r>
                <a:rPr kumimoji="0" lang="en-US" sz="1800" b="0" i="0" u="none" strike="noStrike" kern="1200" cap="none" spc="0" normalizeH="0" baseline="0" noProof="0" dirty="0" err="1">
                  <a:ln>
                    <a:noFill/>
                  </a:ln>
                  <a:solidFill>
                    <a:srgbClr val="C00000"/>
                  </a:solidFill>
                  <a:effectLst/>
                  <a:uLnTx/>
                  <a:uFillTx/>
                  <a:latin typeface="Calibri"/>
                  <a:ea typeface="+mn-ea"/>
                  <a:cs typeface="+mn-cs"/>
                </a:rPr>
                <a:t>dilaton</a:t>
              </a:r>
              <a:r>
                <a:rPr kumimoji="0" lang="en-US" sz="1800" b="0" i="0" u="none" strike="noStrike" kern="1200" cap="none" spc="0" normalizeH="0" baseline="0" noProof="0" dirty="0">
                  <a:ln>
                    <a:noFill/>
                  </a:ln>
                  <a:solidFill>
                    <a:srgbClr val="C00000"/>
                  </a:solidFill>
                  <a:effectLst/>
                  <a:uLnTx/>
                  <a:uFillTx/>
                  <a:latin typeface="Calibri"/>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srgbClr val="0070C0"/>
                  </a:solidFill>
                  <a:effectLst/>
                  <a:uLnTx/>
                  <a:uFillTx/>
                  <a:latin typeface="Calibri"/>
                  <a:ea typeface="+mn-ea"/>
                  <a:cs typeface="+mn-cs"/>
                </a:rPr>
                <a:t>Particles in large extra dimensions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a:ea typeface="+mn-ea"/>
                  <a:cs typeface="+mn-cs"/>
                </a:rPr>
                <a:t>	(Gravitons, scalars, vectors?)</a:t>
              </a:r>
            </a:p>
          </p:txBody>
        </p:sp>
      </p:grpSp>
    </p:spTree>
    <p:extLst>
      <p:ext uri="{BB962C8B-B14F-4D97-AF65-F5344CB8AC3E}">
        <p14:creationId xmlns:p14="http://schemas.microsoft.com/office/powerpoint/2010/main" val="1832657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1772"/>
            <a:ext cx="9296400" cy="857250"/>
          </a:xfrm>
        </p:spPr>
        <p:txBody>
          <a:bodyPr>
            <a:normAutofit fontScale="90000"/>
          </a:bodyPr>
          <a:lstStyle/>
          <a:p>
            <a:r>
              <a:rPr lang="en-US" dirty="0"/>
              <a:t>Landscape for non-Newtonian corrections</a:t>
            </a:r>
          </a:p>
        </p:txBody>
      </p:sp>
      <p:sp>
        <p:nvSpPr>
          <p:cNvPr id="3" name="Rectangle 2"/>
          <p:cNvSpPr/>
          <p:nvPr/>
        </p:nvSpPr>
        <p:spPr>
          <a:xfrm>
            <a:off x="42903" y="4859726"/>
            <a:ext cx="596240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E.G. </a:t>
            </a:r>
            <a:r>
              <a:rPr kumimoji="0" lang="en-US" sz="1400" b="0" i="0" u="none" strike="noStrike" kern="1200" cap="none" spc="0" normalizeH="0" baseline="0" noProof="0" dirty="0" err="1">
                <a:ln>
                  <a:noFill/>
                </a:ln>
                <a:solidFill>
                  <a:prstClr val="black"/>
                </a:solidFill>
                <a:effectLst/>
                <a:uLnTx/>
                <a:uFillTx/>
                <a:latin typeface="Calibri"/>
                <a:ea typeface="+mn-ea"/>
                <a:cs typeface="+mn-cs"/>
              </a:rPr>
              <a:t>Adelberger</a:t>
            </a:r>
            <a:r>
              <a:rPr kumimoji="0" lang="en-US" sz="1400" b="0" i="0" u="none" strike="noStrike" kern="1200" cap="none" spc="0" normalizeH="0" baseline="0" noProof="0" dirty="0">
                <a:ln>
                  <a:noFill/>
                </a:ln>
                <a:solidFill>
                  <a:prstClr val="black"/>
                </a:solidFill>
                <a:effectLst/>
                <a:uLnTx/>
                <a:uFillTx/>
                <a:latin typeface="Calibri"/>
                <a:ea typeface="+mn-ea"/>
                <a:cs typeface="+mn-cs"/>
              </a:rPr>
              <a:t>, B.R. </a:t>
            </a:r>
            <a:r>
              <a:rPr kumimoji="0" lang="en-US" sz="1400" b="0" i="0" u="none" strike="noStrike" kern="1200" cap="none" spc="0" normalizeH="0" baseline="0" noProof="0" dirty="0" err="1">
                <a:ln>
                  <a:noFill/>
                </a:ln>
                <a:solidFill>
                  <a:prstClr val="black"/>
                </a:solidFill>
                <a:effectLst/>
                <a:uLnTx/>
                <a:uFillTx/>
                <a:latin typeface="Calibri"/>
                <a:ea typeface="+mn-ea"/>
                <a:cs typeface="+mn-cs"/>
              </a:rPr>
              <a:t>Heckel</a:t>
            </a:r>
            <a:r>
              <a:rPr kumimoji="0" lang="en-US" sz="1400" b="0" i="0" u="none" strike="noStrike" kern="1200" cap="none" spc="0" normalizeH="0" baseline="0" noProof="0" dirty="0">
                <a:ln>
                  <a:noFill/>
                </a:ln>
                <a:solidFill>
                  <a:prstClr val="black"/>
                </a:solidFill>
                <a:effectLst/>
                <a:uLnTx/>
                <a:uFillTx/>
                <a:latin typeface="Calibri"/>
                <a:ea typeface="+mn-ea"/>
                <a:cs typeface="+mn-cs"/>
              </a:rPr>
              <a:t>, A.E. Nelson, Ann. Rev. </a:t>
            </a:r>
            <a:r>
              <a:rPr kumimoji="0" lang="en-US" sz="1400" b="0" i="0" u="none" strike="noStrike" kern="1200" cap="none" spc="0" normalizeH="0" baseline="0" noProof="0" dirty="0" err="1">
                <a:ln>
                  <a:noFill/>
                </a:ln>
                <a:solidFill>
                  <a:prstClr val="black"/>
                </a:solidFill>
                <a:effectLst/>
                <a:uLnTx/>
                <a:uFillTx/>
                <a:latin typeface="Calibri"/>
                <a:ea typeface="+mn-ea"/>
                <a:cs typeface="+mn-cs"/>
              </a:rPr>
              <a:t>Nucl</a:t>
            </a:r>
            <a:r>
              <a:rPr kumimoji="0" lang="en-US" sz="1400" b="0" i="0" u="none" strike="noStrike" kern="1200" cap="none" spc="0" normalizeH="0" baseline="0" noProof="0" dirty="0">
                <a:ln>
                  <a:noFill/>
                </a:ln>
                <a:solidFill>
                  <a:prstClr val="black"/>
                </a:solidFill>
                <a:effectLst/>
                <a:uLnTx/>
                <a:uFillTx/>
                <a:latin typeface="Calibri"/>
                <a:ea typeface="+mn-ea"/>
                <a:cs typeface="+mn-cs"/>
              </a:rPr>
              <a:t>. Part. Sci. </a:t>
            </a:r>
            <a:r>
              <a:rPr kumimoji="0" lang="en-US" sz="1400" b="1" i="0" u="none" strike="noStrike" kern="1200" cap="none" spc="0" normalizeH="0" baseline="0" noProof="0" dirty="0">
                <a:ln>
                  <a:noFill/>
                </a:ln>
                <a:solidFill>
                  <a:prstClr val="black"/>
                </a:solidFill>
                <a:effectLst/>
                <a:uLnTx/>
                <a:uFillTx/>
                <a:latin typeface="Calibri"/>
                <a:ea typeface="+mn-ea"/>
                <a:cs typeface="+mn-cs"/>
              </a:rPr>
              <a:t>53 </a:t>
            </a:r>
            <a:r>
              <a:rPr kumimoji="0" lang="en-US" sz="1400" b="0" i="0" u="none" strike="noStrike" kern="1200" cap="none" spc="0" normalizeH="0" baseline="0" noProof="0" dirty="0">
                <a:ln>
                  <a:noFill/>
                </a:ln>
                <a:solidFill>
                  <a:prstClr val="black"/>
                </a:solidFill>
                <a:effectLst/>
                <a:uLnTx/>
                <a:uFillTx/>
                <a:latin typeface="Calibri"/>
                <a:ea typeface="+mn-ea"/>
                <a:cs typeface="+mn-cs"/>
              </a:rPr>
              <a:t>77, (2003)</a:t>
            </a:r>
          </a:p>
        </p:txBody>
      </p:sp>
      <p:graphicFrame>
        <p:nvGraphicFramePr>
          <p:cNvPr id="23" name="Object 6"/>
          <p:cNvGraphicFramePr>
            <a:graphicFrameLocks noChangeAspect="1"/>
          </p:cNvGraphicFramePr>
          <p:nvPr>
            <p:extLst/>
          </p:nvPr>
        </p:nvGraphicFramePr>
        <p:xfrm>
          <a:off x="419660" y="2097103"/>
          <a:ext cx="2856940" cy="703247"/>
        </p:xfrm>
        <a:graphic>
          <a:graphicData uri="http://schemas.openxmlformats.org/presentationml/2006/ole">
            <mc:AlternateContent xmlns:mc="http://schemas.openxmlformats.org/markup-compatibility/2006">
              <mc:Choice xmlns:v="urn:schemas-microsoft-com:vml" Requires="v">
                <p:oleObj spid="_x0000_s33991" name="Equation" r:id="rId3" imgW="1600200" imgH="393700" progId="Equation.3">
                  <p:embed/>
                </p:oleObj>
              </mc:Choice>
              <mc:Fallback>
                <p:oleObj name="Equation" r:id="rId3" imgW="1600200" imgH="393700" progId="Equation.3">
                  <p:embed/>
                  <p:pic>
                    <p:nvPicPr>
                      <p:cNvPr id="23"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660" y="2097103"/>
                        <a:ext cx="2856940" cy="703247"/>
                      </a:xfrm>
                      <a:prstGeom prst="rect">
                        <a:avLst/>
                      </a:prstGeom>
                      <a:noFill/>
                      <a:extLst/>
                    </p:spPr>
                  </p:pic>
                </p:oleObj>
              </mc:Fallback>
            </mc:AlternateContent>
          </a:graphicData>
        </a:graphic>
      </p:graphicFrame>
      <p:grpSp>
        <p:nvGrpSpPr>
          <p:cNvPr id="24" name="Group 23"/>
          <p:cNvGrpSpPr>
            <a:grpSpLocks noChangeAspect="1"/>
          </p:cNvGrpSpPr>
          <p:nvPr/>
        </p:nvGrpSpPr>
        <p:grpSpPr>
          <a:xfrm>
            <a:off x="3439478" y="742949"/>
            <a:ext cx="5399722" cy="4049791"/>
            <a:chOff x="4714" y="2669126"/>
            <a:chExt cx="6414564" cy="4810923"/>
          </a:xfrm>
        </p:grpSpPr>
        <p:pic>
          <p:nvPicPr>
            <p:cNvPr id="25" name="Picture 24" descr="sens_plot_full.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4" y="2669126"/>
              <a:ext cx="6414564" cy="4810923"/>
            </a:xfrm>
            <a:prstGeom prst="rect">
              <a:avLst/>
            </a:prstGeom>
          </p:spPr>
        </p:pic>
        <p:grpSp>
          <p:nvGrpSpPr>
            <p:cNvPr id="26" name="Group 25"/>
            <p:cNvGrpSpPr/>
            <p:nvPr/>
          </p:nvGrpSpPr>
          <p:grpSpPr>
            <a:xfrm>
              <a:off x="1039366" y="3031381"/>
              <a:ext cx="5232902" cy="3564133"/>
              <a:chOff x="4645651" y="3058325"/>
              <a:chExt cx="5232902" cy="3564133"/>
            </a:xfrm>
          </p:grpSpPr>
          <p:sp>
            <p:nvSpPr>
              <p:cNvPr id="27" name="TextBox 4"/>
              <p:cNvSpPr txBox="1"/>
              <p:nvPr/>
            </p:nvSpPr>
            <p:spPr>
              <a:xfrm>
                <a:off x="4645651" y="5648821"/>
                <a:ext cx="1327651" cy="307778"/>
              </a:xfrm>
              <a:prstGeom prst="rect">
                <a:avLst/>
              </a:prstGeom>
              <a:noFill/>
            </p:spPr>
            <p:txBody>
              <a:bodyPr wrap="square" rtlCol="0">
                <a:spAutoFit/>
              </a:bodyPr>
              <a:lstStyle>
                <a:defPPr>
                  <a:defRPr lang="en-US"/>
                </a:defPPr>
                <a:lvl1pPr marL="0" algn="l" defTabSz="509352" rtl="0" eaLnBrk="1" latinLnBrk="0" hangingPunct="1">
                  <a:defRPr sz="2000" kern="1200">
                    <a:solidFill>
                      <a:schemeClr val="tx1"/>
                    </a:solidFill>
                    <a:latin typeface="+mn-lt"/>
                    <a:ea typeface="+mn-ea"/>
                    <a:cs typeface="+mn-cs"/>
                  </a:defRPr>
                </a:lvl1pPr>
                <a:lvl2pPr marL="509352" algn="l" defTabSz="509352" rtl="0" eaLnBrk="1" latinLnBrk="0" hangingPunct="1">
                  <a:defRPr sz="2000" kern="1200">
                    <a:solidFill>
                      <a:schemeClr val="tx1"/>
                    </a:solidFill>
                    <a:latin typeface="+mn-lt"/>
                    <a:ea typeface="+mn-ea"/>
                    <a:cs typeface="+mn-cs"/>
                  </a:defRPr>
                </a:lvl2pPr>
                <a:lvl3pPr marL="1018705" algn="l" defTabSz="509352" rtl="0" eaLnBrk="1" latinLnBrk="0" hangingPunct="1">
                  <a:defRPr sz="2000" kern="1200">
                    <a:solidFill>
                      <a:schemeClr val="tx1"/>
                    </a:solidFill>
                    <a:latin typeface="+mn-lt"/>
                    <a:ea typeface="+mn-ea"/>
                    <a:cs typeface="+mn-cs"/>
                  </a:defRPr>
                </a:lvl3pPr>
                <a:lvl4pPr marL="1528058" algn="l" defTabSz="509352" rtl="0" eaLnBrk="1" latinLnBrk="0" hangingPunct="1">
                  <a:defRPr sz="2000" kern="1200">
                    <a:solidFill>
                      <a:schemeClr val="tx1"/>
                    </a:solidFill>
                    <a:latin typeface="+mn-lt"/>
                    <a:ea typeface="+mn-ea"/>
                    <a:cs typeface="+mn-cs"/>
                  </a:defRPr>
                </a:lvl4pPr>
                <a:lvl5pPr marL="2037411" algn="l" defTabSz="509352" rtl="0" eaLnBrk="1" latinLnBrk="0" hangingPunct="1">
                  <a:defRPr sz="2000" kern="1200">
                    <a:solidFill>
                      <a:schemeClr val="tx1"/>
                    </a:solidFill>
                    <a:latin typeface="+mn-lt"/>
                    <a:ea typeface="+mn-ea"/>
                    <a:cs typeface="+mn-cs"/>
                  </a:defRPr>
                </a:lvl5pPr>
                <a:lvl6pPr marL="2546764" algn="l" defTabSz="509352" rtl="0" eaLnBrk="1" latinLnBrk="0" hangingPunct="1">
                  <a:defRPr sz="2000" kern="1200">
                    <a:solidFill>
                      <a:schemeClr val="tx1"/>
                    </a:solidFill>
                    <a:latin typeface="+mn-lt"/>
                    <a:ea typeface="+mn-ea"/>
                    <a:cs typeface="+mn-cs"/>
                  </a:defRPr>
                </a:lvl6pPr>
                <a:lvl7pPr marL="3056116" algn="l" defTabSz="509352" rtl="0" eaLnBrk="1" latinLnBrk="0" hangingPunct="1">
                  <a:defRPr sz="2000" kern="1200">
                    <a:solidFill>
                      <a:schemeClr val="tx1"/>
                    </a:solidFill>
                    <a:latin typeface="+mn-lt"/>
                    <a:ea typeface="+mn-ea"/>
                    <a:cs typeface="+mn-cs"/>
                  </a:defRPr>
                </a:lvl7pPr>
                <a:lvl8pPr marL="3565469" algn="l" defTabSz="509352" rtl="0" eaLnBrk="1" latinLnBrk="0" hangingPunct="1">
                  <a:defRPr sz="2000" kern="1200">
                    <a:solidFill>
                      <a:schemeClr val="tx1"/>
                    </a:solidFill>
                    <a:latin typeface="+mn-lt"/>
                    <a:ea typeface="+mn-ea"/>
                    <a:cs typeface="+mn-cs"/>
                  </a:defRPr>
                </a:lvl8pPr>
                <a:lvl9pPr marL="4074821" algn="l" defTabSz="509352" rtl="0" eaLnBrk="1" latinLnBrk="0" hangingPunct="1">
                  <a:defRPr sz="2000" kern="1200">
                    <a:solidFill>
                      <a:schemeClr val="tx1"/>
                    </a:solidFill>
                    <a:latin typeface="+mn-lt"/>
                    <a:ea typeface="+mn-ea"/>
                    <a:cs typeface="+mn-cs"/>
                  </a:defRPr>
                </a:lvl9pPr>
              </a:lstStyle>
              <a:p>
                <a:pPr marL="0" marR="0" lvl="0" indent="0" algn="l" defTabSz="509352"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libri"/>
                    <a:ea typeface="+mn-ea"/>
                    <a:cs typeface="+mn-cs"/>
                  </a:rPr>
                  <a:t>Laboratory</a:t>
                </a:r>
              </a:p>
            </p:txBody>
          </p:sp>
          <p:sp>
            <p:nvSpPr>
              <p:cNvPr id="28" name="TextBox 15"/>
              <p:cNvSpPr txBox="1"/>
              <p:nvPr/>
            </p:nvSpPr>
            <p:spPr>
              <a:xfrm>
                <a:off x="6776268" y="6280708"/>
                <a:ext cx="1710433" cy="307778"/>
              </a:xfrm>
              <a:prstGeom prst="rect">
                <a:avLst/>
              </a:prstGeom>
              <a:noFill/>
            </p:spPr>
            <p:txBody>
              <a:bodyPr wrap="square" rtlCol="0">
                <a:spAutoFit/>
              </a:bodyPr>
              <a:lstStyle>
                <a:defPPr>
                  <a:defRPr lang="en-US"/>
                </a:defPPr>
                <a:lvl1pPr marL="0" algn="l" defTabSz="509352" rtl="0" eaLnBrk="1" latinLnBrk="0" hangingPunct="1">
                  <a:defRPr sz="2000" kern="1200">
                    <a:solidFill>
                      <a:schemeClr val="tx1"/>
                    </a:solidFill>
                    <a:latin typeface="+mn-lt"/>
                    <a:ea typeface="+mn-ea"/>
                    <a:cs typeface="+mn-cs"/>
                  </a:defRPr>
                </a:lvl1pPr>
                <a:lvl2pPr marL="509352" algn="l" defTabSz="509352" rtl="0" eaLnBrk="1" latinLnBrk="0" hangingPunct="1">
                  <a:defRPr sz="2000" kern="1200">
                    <a:solidFill>
                      <a:schemeClr val="tx1"/>
                    </a:solidFill>
                    <a:latin typeface="+mn-lt"/>
                    <a:ea typeface="+mn-ea"/>
                    <a:cs typeface="+mn-cs"/>
                  </a:defRPr>
                </a:lvl2pPr>
                <a:lvl3pPr marL="1018705" algn="l" defTabSz="509352" rtl="0" eaLnBrk="1" latinLnBrk="0" hangingPunct="1">
                  <a:defRPr sz="2000" kern="1200">
                    <a:solidFill>
                      <a:schemeClr val="tx1"/>
                    </a:solidFill>
                    <a:latin typeface="+mn-lt"/>
                    <a:ea typeface="+mn-ea"/>
                    <a:cs typeface="+mn-cs"/>
                  </a:defRPr>
                </a:lvl3pPr>
                <a:lvl4pPr marL="1528058" algn="l" defTabSz="509352" rtl="0" eaLnBrk="1" latinLnBrk="0" hangingPunct="1">
                  <a:defRPr sz="2000" kern="1200">
                    <a:solidFill>
                      <a:schemeClr val="tx1"/>
                    </a:solidFill>
                    <a:latin typeface="+mn-lt"/>
                    <a:ea typeface="+mn-ea"/>
                    <a:cs typeface="+mn-cs"/>
                  </a:defRPr>
                </a:lvl4pPr>
                <a:lvl5pPr marL="2037411" algn="l" defTabSz="509352" rtl="0" eaLnBrk="1" latinLnBrk="0" hangingPunct="1">
                  <a:defRPr sz="2000" kern="1200">
                    <a:solidFill>
                      <a:schemeClr val="tx1"/>
                    </a:solidFill>
                    <a:latin typeface="+mn-lt"/>
                    <a:ea typeface="+mn-ea"/>
                    <a:cs typeface="+mn-cs"/>
                  </a:defRPr>
                </a:lvl5pPr>
                <a:lvl6pPr marL="2546764" algn="l" defTabSz="509352" rtl="0" eaLnBrk="1" latinLnBrk="0" hangingPunct="1">
                  <a:defRPr sz="2000" kern="1200">
                    <a:solidFill>
                      <a:schemeClr val="tx1"/>
                    </a:solidFill>
                    <a:latin typeface="+mn-lt"/>
                    <a:ea typeface="+mn-ea"/>
                    <a:cs typeface="+mn-cs"/>
                  </a:defRPr>
                </a:lvl6pPr>
                <a:lvl7pPr marL="3056116" algn="l" defTabSz="509352" rtl="0" eaLnBrk="1" latinLnBrk="0" hangingPunct="1">
                  <a:defRPr sz="2000" kern="1200">
                    <a:solidFill>
                      <a:schemeClr val="tx1"/>
                    </a:solidFill>
                    <a:latin typeface="+mn-lt"/>
                    <a:ea typeface="+mn-ea"/>
                    <a:cs typeface="+mn-cs"/>
                  </a:defRPr>
                </a:lvl7pPr>
                <a:lvl8pPr marL="3565469" algn="l" defTabSz="509352" rtl="0" eaLnBrk="1" latinLnBrk="0" hangingPunct="1">
                  <a:defRPr sz="2000" kern="1200">
                    <a:solidFill>
                      <a:schemeClr val="tx1"/>
                    </a:solidFill>
                    <a:latin typeface="+mn-lt"/>
                    <a:ea typeface="+mn-ea"/>
                    <a:cs typeface="+mn-cs"/>
                  </a:defRPr>
                </a:lvl8pPr>
                <a:lvl9pPr marL="4074821" algn="l" defTabSz="509352" rtl="0" eaLnBrk="1" latinLnBrk="0" hangingPunct="1">
                  <a:defRPr sz="2000" kern="1200">
                    <a:solidFill>
                      <a:schemeClr val="tx1"/>
                    </a:solidFill>
                    <a:latin typeface="+mn-lt"/>
                    <a:ea typeface="+mn-ea"/>
                    <a:cs typeface="+mn-cs"/>
                  </a:defRPr>
                </a:lvl9pPr>
              </a:lstStyle>
              <a:p>
                <a:pPr marL="0" marR="0" lvl="0" indent="0" algn="ctr" defTabSz="509352"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libri"/>
                    <a:ea typeface="+mn-ea"/>
                    <a:cs typeface="+mn-cs"/>
                  </a:rPr>
                  <a:t>Lunar laser ranging</a:t>
                </a:r>
              </a:p>
            </p:txBody>
          </p:sp>
          <p:sp>
            <p:nvSpPr>
              <p:cNvPr id="29" name="TextBox 17"/>
              <p:cNvSpPr txBox="1"/>
              <p:nvPr/>
            </p:nvSpPr>
            <p:spPr>
              <a:xfrm>
                <a:off x="8550902" y="6314680"/>
                <a:ext cx="1327651" cy="307778"/>
              </a:xfrm>
              <a:prstGeom prst="rect">
                <a:avLst/>
              </a:prstGeom>
              <a:noFill/>
            </p:spPr>
            <p:txBody>
              <a:bodyPr wrap="square" rtlCol="0">
                <a:spAutoFit/>
              </a:bodyPr>
              <a:lstStyle>
                <a:defPPr>
                  <a:defRPr lang="en-US"/>
                </a:defPPr>
                <a:lvl1pPr marL="0" algn="l" defTabSz="509352" rtl="0" eaLnBrk="1" latinLnBrk="0" hangingPunct="1">
                  <a:defRPr sz="2000" kern="1200">
                    <a:solidFill>
                      <a:schemeClr val="tx1"/>
                    </a:solidFill>
                    <a:latin typeface="+mn-lt"/>
                    <a:ea typeface="+mn-ea"/>
                    <a:cs typeface="+mn-cs"/>
                  </a:defRPr>
                </a:lvl1pPr>
                <a:lvl2pPr marL="509352" algn="l" defTabSz="509352" rtl="0" eaLnBrk="1" latinLnBrk="0" hangingPunct="1">
                  <a:defRPr sz="2000" kern="1200">
                    <a:solidFill>
                      <a:schemeClr val="tx1"/>
                    </a:solidFill>
                    <a:latin typeface="+mn-lt"/>
                    <a:ea typeface="+mn-ea"/>
                    <a:cs typeface="+mn-cs"/>
                  </a:defRPr>
                </a:lvl2pPr>
                <a:lvl3pPr marL="1018705" algn="l" defTabSz="509352" rtl="0" eaLnBrk="1" latinLnBrk="0" hangingPunct="1">
                  <a:defRPr sz="2000" kern="1200">
                    <a:solidFill>
                      <a:schemeClr val="tx1"/>
                    </a:solidFill>
                    <a:latin typeface="+mn-lt"/>
                    <a:ea typeface="+mn-ea"/>
                    <a:cs typeface="+mn-cs"/>
                  </a:defRPr>
                </a:lvl3pPr>
                <a:lvl4pPr marL="1528058" algn="l" defTabSz="509352" rtl="0" eaLnBrk="1" latinLnBrk="0" hangingPunct="1">
                  <a:defRPr sz="2000" kern="1200">
                    <a:solidFill>
                      <a:schemeClr val="tx1"/>
                    </a:solidFill>
                    <a:latin typeface="+mn-lt"/>
                    <a:ea typeface="+mn-ea"/>
                    <a:cs typeface="+mn-cs"/>
                  </a:defRPr>
                </a:lvl4pPr>
                <a:lvl5pPr marL="2037411" algn="l" defTabSz="509352" rtl="0" eaLnBrk="1" latinLnBrk="0" hangingPunct="1">
                  <a:defRPr sz="2000" kern="1200">
                    <a:solidFill>
                      <a:schemeClr val="tx1"/>
                    </a:solidFill>
                    <a:latin typeface="+mn-lt"/>
                    <a:ea typeface="+mn-ea"/>
                    <a:cs typeface="+mn-cs"/>
                  </a:defRPr>
                </a:lvl5pPr>
                <a:lvl6pPr marL="2546764" algn="l" defTabSz="509352" rtl="0" eaLnBrk="1" latinLnBrk="0" hangingPunct="1">
                  <a:defRPr sz="2000" kern="1200">
                    <a:solidFill>
                      <a:schemeClr val="tx1"/>
                    </a:solidFill>
                    <a:latin typeface="+mn-lt"/>
                    <a:ea typeface="+mn-ea"/>
                    <a:cs typeface="+mn-cs"/>
                  </a:defRPr>
                </a:lvl6pPr>
                <a:lvl7pPr marL="3056116" algn="l" defTabSz="509352" rtl="0" eaLnBrk="1" latinLnBrk="0" hangingPunct="1">
                  <a:defRPr sz="2000" kern="1200">
                    <a:solidFill>
                      <a:schemeClr val="tx1"/>
                    </a:solidFill>
                    <a:latin typeface="+mn-lt"/>
                    <a:ea typeface="+mn-ea"/>
                    <a:cs typeface="+mn-cs"/>
                  </a:defRPr>
                </a:lvl7pPr>
                <a:lvl8pPr marL="3565469" algn="l" defTabSz="509352" rtl="0" eaLnBrk="1" latinLnBrk="0" hangingPunct="1">
                  <a:defRPr sz="2000" kern="1200">
                    <a:solidFill>
                      <a:schemeClr val="tx1"/>
                    </a:solidFill>
                    <a:latin typeface="+mn-lt"/>
                    <a:ea typeface="+mn-ea"/>
                    <a:cs typeface="+mn-cs"/>
                  </a:defRPr>
                </a:lvl8pPr>
                <a:lvl9pPr marL="4074821" algn="l" defTabSz="509352" rtl="0" eaLnBrk="1" latinLnBrk="0" hangingPunct="1">
                  <a:defRPr sz="2000" kern="1200">
                    <a:solidFill>
                      <a:schemeClr val="tx1"/>
                    </a:solidFill>
                    <a:latin typeface="+mn-lt"/>
                    <a:ea typeface="+mn-ea"/>
                    <a:cs typeface="+mn-cs"/>
                  </a:defRPr>
                </a:lvl9pPr>
              </a:lstStyle>
              <a:p>
                <a:pPr marL="0" marR="0" lvl="0" indent="0" algn="ctr" defTabSz="509352"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libri"/>
                    <a:ea typeface="+mn-ea"/>
                    <a:cs typeface="+mn-cs"/>
                  </a:rPr>
                  <a:t>Planetary</a:t>
                </a:r>
              </a:p>
            </p:txBody>
          </p:sp>
          <p:sp>
            <p:nvSpPr>
              <p:cNvPr id="30" name="TextBox 18"/>
              <p:cNvSpPr txBox="1"/>
              <p:nvPr/>
            </p:nvSpPr>
            <p:spPr>
              <a:xfrm>
                <a:off x="6009189" y="5694989"/>
                <a:ext cx="1327651" cy="523220"/>
              </a:xfrm>
              <a:prstGeom prst="rect">
                <a:avLst/>
              </a:prstGeom>
              <a:noFill/>
            </p:spPr>
            <p:txBody>
              <a:bodyPr wrap="square" rtlCol="0">
                <a:spAutoFit/>
              </a:bodyPr>
              <a:lstStyle>
                <a:defPPr>
                  <a:defRPr lang="en-US"/>
                </a:defPPr>
                <a:lvl1pPr marL="0" algn="l" defTabSz="509352" rtl="0" eaLnBrk="1" latinLnBrk="0" hangingPunct="1">
                  <a:defRPr sz="2000" kern="1200">
                    <a:solidFill>
                      <a:schemeClr val="tx1"/>
                    </a:solidFill>
                    <a:latin typeface="+mn-lt"/>
                    <a:ea typeface="+mn-ea"/>
                    <a:cs typeface="+mn-cs"/>
                  </a:defRPr>
                </a:lvl1pPr>
                <a:lvl2pPr marL="509352" algn="l" defTabSz="509352" rtl="0" eaLnBrk="1" latinLnBrk="0" hangingPunct="1">
                  <a:defRPr sz="2000" kern="1200">
                    <a:solidFill>
                      <a:schemeClr val="tx1"/>
                    </a:solidFill>
                    <a:latin typeface="+mn-lt"/>
                    <a:ea typeface="+mn-ea"/>
                    <a:cs typeface="+mn-cs"/>
                  </a:defRPr>
                </a:lvl2pPr>
                <a:lvl3pPr marL="1018705" algn="l" defTabSz="509352" rtl="0" eaLnBrk="1" latinLnBrk="0" hangingPunct="1">
                  <a:defRPr sz="2000" kern="1200">
                    <a:solidFill>
                      <a:schemeClr val="tx1"/>
                    </a:solidFill>
                    <a:latin typeface="+mn-lt"/>
                    <a:ea typeface="+mn-ea"/>
                    <a:cs typeface="+mn-cs"/>
                  </a:defRPr>
                </a:lvl3pPr>
                <a:lvl4pPr marL="1528058" algn="l" defTabSz="509352" rtl="0" eaLnBrk="1" latinLnBrk="0" hangingPunct="1">
                  <a:defRPr sz="2000" kern="1200">
                    <a:solidFill>
                      <a:schemeClr val="tx1"/>
                    </a:solidFill>
                    <a:latin typeface="+mn-lt"/>
                    <a:ea typeface="+mn-ea"/>
                    <a:cs typeface="+mn-cs"/>
                  </a:defRPr>
                </a:lvl4pPr>
                <a:lvl5pPr marL="2037411" algn="l" defTabSz="509352" rtl="0" eaLnBrk="1" latinLnBrk="0" hangingPunct="1">
                  <a:defRPr sz="2000" kern="1200">
                    <a:solidFill>
                      <a:schemeClr val="tx1"/>
                    </a:solidFill>
                    <a:latin typeface="+mn-lt"/>
                    <a:ea typeface="+mn-ea"/>
                    <a:cs typeface="+mn-cs"/>
                  </a:defRPr>
                </a:lvl5pPr>
                <a:lvl6pPr marL="2546764" algn="l" defTabSz="509352" rtl="0" eaLnBrk="1" latinLnBrk="0" hangingPunct="1">
                  <a:defRPr sz="2000" kern="1200">
                    <a:solidFill>
                      <a:schemeClr val="tx1"/>
                    </a:solidFill>
                    <a:latin typeface="+mn-lt"/>
                    <a:ea typeface="+mn-ea"/>
                    <a:cs typeface="+mn-cs"/>
                  </a:defRPr>
                </a:lvl6pPr>
                <a:lvl7pPr marL="3056116" algn="l" defTabSz="509352" rtl="0" eaLnBrk="1" latinLnBrk="0" hangingPunct="1">
                  <a:defRPr sz="2000" kern="1200">
                    <a:solidFill>
                      <a:schemeClr val="tx1"/>
                    </a:solidFill>
                    <a:latin typeface="+mn-lt"/>
                    <a:ea typeface="+mn-ea"/>
                    <a:cs typeface="+mn-cs"/>
                  </a:defRPr>
                </a:lvl7pPr>
                <a:lvl8pPr marL="3565469" algn="l" defTabSz="509352" rtl="0" eaLnBrk="1" latinLnBrk="0" hangingPunct="1">
                  <a:defRPr sz="2000" kern="1200">
                    <a:solidFill>
                      <a:schemeClr val="tx1"/>
                    </a:solidFill>
                    <a:latin typeface="+mn-lt"/>
                    <a:ea typeface="+mn-ea"/>
                    <a:cs typeface="+mn-cs"/>
                  </a:defRPr>
                </a:lvl8pPr>
                <a:lvl9pPr marL="4074821" algn="l" defTabSz="509352" rtl="0" eaLnBrk="1" latinLnBrk="0" hangingPunct="1">
                  <a:defRPr sz="2000" kern="1200">
                    <a:solidFill>
                      <a:schemeClr val="tx1"/>
                    </a:solidFill>
                    <a:latin typeface="+mn-lt"/>
                    <a:ea typeface="+mn-ea"/>
                    <a:cs typeface="+mn-cs"/>
                  </a:defRPr>
                </a:lvl9pPr>
              </a:lstStyle>
              <a:p>
                <a:pPr marL="0" marR="0" lvl="0" indent="0" algn="ctr" defTabSz="509352"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libri"/>
                    <a:ea typeface="+mn-ea"/>
                    <a:cs typeface="+mn-cs"/>
                  </a:rPr>
                  <a:t>Terrestrial and satellites</a:t>
                </a:r>
              </a:p>
            </p:txBody>
          </p:sp>
          <p:sp>
            <p:nvSpPr>
              <p:cNvPr id="31" name="TextBox 20"/>
              <p:cNvSpPr txBox="1"/>
              <p:nvPr/>
            </p:nvSpPr>
            <p:spPr>
              <a:xfrm>
                <a:off x="5551171" y="3058325"/>
                <a:ext cx="3793772" cy="892552"/>
              </a:xfrm>
              <a:prstGeom prst="rect">
                <a:avLst/>
              </a:prstGeom>
              <a:noFill/>
            </p:spPr>
            <p:txBody>
              <a:bodyPr wrap="square" rtlCol="0">
                <a:spAutoFit/>
              </a:bodyPr>
              <a:lstStyle>
                <a:defPPr>
                  <a:defRPr lang="en-US"/>
                </a:defPPr>
                <a:lvl1pPr marL="0" algn="l" defTabSz="509352" rtl="0" eaLnBrk="1" latinLnBrk="0" hangingPunct="1">
                  <a:defRPr sz="2000" kern="1200">
                    <a:solidFill>
                      <a:schemeClr val="tx1"/>
                    </a:solidFill>
                    <a:latin typeface="+mn-lt"/>
                    <a:ea typeface="+mn-ea"/>
                    <a:cs typeface="+mn-cs"/>
                  </a:defRPr>
                </a:lvl1pPr>
                <a:lvl2pPr marL="509352" algn="l" defTabSz="509352" rtl="0" eaLnBrk="1" latinLnBrk="0" hangingPunct="1">
                  <a:defRPr sz="2000" kern="1200">
                    <a:solidFill>
                      <a:schemeClr val="tx1"/>
                    </a:solidFill>
                    <a:latin typeface="+mn-lt"/>
                    <a:ea typeface="+mn-ea"/>
                    <a:cs typeface="+mn-cs"/>
                  </a:defRPr>
                </a:lvl2pPr>
                <a:lvl3pPr marL="1018705" algn="l" defTabSz="509352" rtl="0" eaLnBrk="1" latinLnBrk="0" hangingPunct="1">
                  <a:defRPr sz="2000" kern="1200">
                    <a:solidFill>
                      <a:schemeClr val="tx1"/>
                    </a:solidFill>
                    <a:latin typeface="+mn-lt"/>
                    <a:ea typeface="+mn-ea"/>
                    <a:cs typeface="+mn-cs"/>
                  </a:defRPr>
                </a:lvl3pPr>
                <a:lvl4pPr marL="1528058" algn="l" defTabSz="509352" rtl="0" eaLnBrk="1" latinLnBrk="0" hangingPunct="1">
                  <a:defRPr sz="2000" kern="1200">
                    <a:solidFill>
                      <a:schemeClr val="tx1"/>
                    </a:solidFill>
                    <a:latin typeface="+mn-lt"/>
                    <a:ea typeface="+mn-ea"/>
                    <a:cs typeface="+mn-cs"/>
                  </a:defRPr>
                </a:lvl4pPr>
                <a:lvl5pPr marL="2037411" algn="l" defTabSz="509352" rtl="0" eaLnBrk="1" latinLnBrk="0" hangingPunct="1">
                  <a:defRPr sz="2000" kern="1200">
                    <a:solidFill>
                      <a:schemeClr val="tx1"/>
                    </a:solidFill>
                    <a:latin typeface="+mn-lt"/>
                    <a:ea typeface="+mn-ea"/>
                    <a:cs typeface="+mn-cs"/>
                  </a:defRPr>
                </a:lvl5pPr>
                <a:lvl6pPr marL="2546764" algn="l" defTabSz="509352" rtl="0" eaLnBrk="1" latinLnBrk="0" hangingPunct="1">
                  <a:defRPr sz="2000" kern="1200">
                    <a:solidFill>
                      <a:schemeClr val="tx1"/>
                    </a:solidFill>
                    <a:latin typeface="+mn-lt"/>
                    <a:ea typeface="+mn-ea"/>
                    <a:cs typeface="+mn-cs"/>
                  </a:defRPr>
                </a:lvl6pPr>
                <a:lvl7pPr marL="3056116" algn="l" defTabSz="509352" rtl="0" eaLnBrk="1" latinLnBrk="0" hangingPunct="1">
                  <a:defRPr sz="2000" kern="1200">
                    <a:solidFill>
                      <a:schemeClr val="tx1"/>
                    </a:solidFill>
                    <a:latin typeface="+mn-lt"/>
                    <a:ea typeface="+mn-ea"/>
                    <a:cs typeface="+mn-cs"/>
                  </a:defRPr>
                </a:lvl7pPr>
                <a:lvl8pPr marL="3565469" algn="l" defTabSz="509352" rtl="0" eaLnBrk="1" latinLnBrk="0" hangingPunct="1">
                  <a:defRPr sz="2000" kern="1200">
                    <a:solidFill>
                      <a:schemeClr val="tx1"/>
                    </a:solidFill>
                    <a:latin typeface="+mn-lt"/>
                    <a:ea typeface="+mn-ea"/>
                    <a:cs typeface="+mn-cs"/>
                  </a:defRPr>
                </a:lvl8pPr>
                <a:lvl9pPr marL="4074821" algn="l" defTabSz="509352" rtl="0" eaLnBrk="1" latinLnBrk="0" hangingPunct="1">
                  <a:defRPr sz="2000" kern="1200">
                    <a:solidFill>
                      <a:schemeClr val="tx1"/>
                    </a:solidFill>
                    <a:latin typeface="+mn-lt"/>
                    <a:ea typeface="+mn-ea"/>
                    <a:cs typeface="+mn-cs"/>
                  </a:defRPr>
                </a:lvl9pPr>
              </a:lstStyle>
              <a:p>
                <a:pPr marL="0" marR="0" lvl="0" indent="0" algn="r" defTabSz="509352" rtl="0" eaLnBrk="1" fontAlgn="auto" latinLnBrk="0" hangingPunct="1">
                  <a:lnSpc>
                    <a:spcPct val="100000"/>
                  </a:lnSpc>
                  <a:spcBef>
                    <a:spcPts val="0"/>
                  </a:spcBef>
                  <a:spcAft>
                    <a:spcPts val="0"/>
                  </a:spcAft>
                  <a:buClrTx/>
                  <a:buSzTx/>
                  <a:buFontTx/>
                  <a:buNone/>
                  <a:tabLst/>
                  <a:defRPr/>
                </a:pPr>
                <a:r>
                  <a:rPr kumimoji="0" lang="en-US" sz="1300" b="0" i="1" u="none" strike="noStrike" kern="1200" cap="none" spc="0" normalizeH="0" baseline="0" noProof="0" dirty="0">
                    <a:ln>
                      <a:noFill/>
                    </a:ln>
                    <a:solidFill>
                      <a:prstClr val="black"/>
                    </a:solidFill>
                    <a:effectLst/>
                    <a:uLnTx/>
                    <a:uFillTx/>
                    <a:latin typeface="Calibri"/>
                    <a:ea typeface="+mn-ea"/>
                    <a:cs typeface="+mn-cs"/>
                  </a:rPr>
                  <a:t>Adapted from </a:t>
                </a:r>
                <a:r>
                  <a:rPr kumimoji="0" lang="de-DE" sz="1300" b="0" i="1" u="none" strike="noStrike" kern="1200" cap="none" spc="0" normalizeH="0" baseline="0" noProof="0" dirty="0">
                    <a:ln>
                      <a:noFill/>
                    </a:ln>
                    <a:solidFill>
                      <a:prstClr val="black"/>
                    </a:solidFill>
                    <a:effectLst/>
                    <a:uLnTx/>
                    <a:uFillTx/>
                    <a:latin typeface="Calibri"/>
                    <a:ea typeface="+mn-ea"/>
                    <a:cs typeface="+mn-cs"/>
                  </a:rPr>
                  <a:t>Ann. Rev. Nucl. Part. Sci. </a:t>
                </a:r>
                <a:r>
                  <a:rPr kumimoji="0" lang="de-DE" sz="1300" b="1" i="1" u="none" strike="noStrike" kern="1200" cap="none" spc="0" normalizeH="0" baseline="0" noProof="0" dirty="0">
                    <a:ln>
                      <a:noFill/>
                    </a:ln>
                    <a:solidFill>
                      <a:prstClr val="black"/>
                    </a:solidFill>
                    <a:effectLst/>
                    <a:uLnTx/>
                    <a:uFillTx/>
                    <a:latin typeface="Calibri"/>
                    <a:ea typeface="+mn-ea"/>
                    <a:cs typeface="+mn-cs"/>
                  </a:rPr>
                  <a:t>53</a:t>
                </a:r>
                <a:r>
                  <a:rPr kumimoji="0" lang="de-DE" sz="1300" b="0" i="1" u="none" strike="noStrike" kern="1200" cap="none" spc="0" normalizeH="0" baseline="0" noProof="0" dirty="0">
                    <a:ln>
                      <a:noFill/>
                    </a:ln>
                    <a:solidFill>
                      <a:prstClr val="black"/>
                    </a:solidFill>
                    <a:effectLst/>
                    <a:uLnTx/>
                    <a:uFillTx/>
                    <a:latin typeface="Calibri"/>
                    <a:ea typeface="+mn-ea"/>
                    <a:cs typeface="+mn-cs"/>
                  </a:rPr>
                  <a:t> 77 (2003),</a:t>
                </a:r>
              </a:p>
              <a:p>
                <a:pPr marL="0" marR="0" lvl="0" indent="0" algn="r" defTabSz="509352" rtl="0" eaLnBrk="1" fontAlgn="auto" latinLnBrk="0" hangingPunct="1">
                  <a:lnSpc>
                    <a:spcPct val="100000"/>
                  </a:lnSpc>
                  <a:spcBef>
                    <a:spcPts val="0"/>
                  </a:spcBef>
                  <a:spcAft>
                    <a:spcPts val="0"/>
                  </a:spcAft>
                  <a:buClrTx/>
                  <a:buSzTx/>
                  <a:buFontTx/>
                  <a:buNone/>
                  <a:tabLst/>
                  <a:defRPr/>
                </a:pPr>
                <a:r>
                  <a:rPr kumimoji="0" lang="en-US" sz="1300" b="0" i="1" u="none" strike="noStrike" kern="1200" cap="none" spc="0" normalizeH="0" baseline="0" noProof="0" dirty="0">
                    <a:ln>
                      <a:noFill/>
                    </a:ln>
                    <a:solidFill>
                      <a:prstClr val="black"/>
                    </a:solidFill>
                    <a:effectLst/>
                    <a:uLnTx/>
                    <a:uFillTx/>
                    <a:latin typeface="Calibri"/>
                    <a:ea typeface="+mn-ea"/>
                    <a:cs typeface="+mn-cs"/>
                  </a:rPr>
                  <a:t>PRL </a:t>
                </a:r>
                <a:r>
                  <a:rPr kumimoji="0" lang="en-US" sz="1300" b="1" i="1" u="none" strike="noStrike" kern="1200" cap="none" spc="0" normalizeH="0" baseline="0" noProof="0" dirty="0">
                    <a:ln>
                      <a:noFill/>
                    </a:ln>
                    <a:solidFill>
                      <a:prstClr val="black"/>
                    </a:solidFill>
                    <a:effectLst/>
                    <a:uLnTx/>
                    <a:uFillTx/>
                    <a:latin typeface="Calibri"/>
                    <a:ea typeface="+mn-ea"/>
                    <a:cs typeface="+mn-cs"/>
                  </a:rPr>
                  <a:t>98</a:t>
                </a:r>
                <a:r>
                  <a:rPr kumimoji="0" lang="en-US" sz="1300" b="0" i="1" u="none" strike="noStrike" kern="1200" cap="none" spc="0" normalizeH="0" baseline="0" noProof="0" dirty="0">
                    <a:ln>
                      <a:noFill/>
                    </a:ln>
                    <a:solidFill>
                      <a:prstClr val="black"/>
                    </a:solidFill>
                    <a:effectLst/>
                    <a:uLnTx/>
                    <a:uFillTx/>
                    <a:latin typeface="Calibri"/>
                    <a:ea typeface="+mn-ea"/>
                    <a:cs typeface="+mn-cs"/>
                  </a:rPr>
                  <a:t>, 021101 (2007),</a:t>
                </a:r>
                <a:endParaRPr kumimoji="0" lang="de-DE" sz="1300" b="0" i="1"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509352" rtl="0" eaLnBrk="1" fontAlgn="auto" latinLnBrk="0" hangingPunct="1">
                  <a:lnSpc>
                    <a:spcPct val="100000"/>
                  </a:lnSpc>
                  <a:spcBef>
                    <a:spcPts val="0"/>
                  </a:spcBef>
                  <a:spcAft>
                    <a:spcPts val="0"/>
                  </a:spcAft>
                  <a:buClrTx/>
                  <a:buSzTx/>
                  <a:buFontTx/>
                  <a:buNone/>
                  <a:tabLst/>
                  <a:defRPr/>
                </a:pPr>
                <a:r>
                  <a:rPr kumimoji="0" lang="en-US" sz="1300" b="0" i="1" u="none" strike="noStrike" kern="1200" cap="none" spc="0" normalizeH="0" baseline="0" noProof="0" dirty="0">
                    <a:ln>
                      <a:noFill/>
                    </a:ln>
                    <a:solidFill>
                      <a:prstClr val="black"/>
                    </a:solidFill>
                    <a:effectLst/>
                    <a:uLnTx/>
                    <a:uFillTx/>
                    <a:latin typeface="Calibri"/>
                    <a:ea typeface="+mn-ea"/>
                    <a:cs typeface="+mn-cs"/>
                  </a:rPr>
                  <a:t>PRD </a:t>
                </a:r>
                <a:r>
                  <a:rPr kumimoji="0" lang="en-US" sz="1300" b="1" i="1" u="none" strike="noStrike" kern="1200" cap="none" spc="0" normalizeH="0" baseline="0" noProof="0" dirty="0">
                    <a:ln>
                      <a:noFill/>
                    </a:ln>
                    <a:solidFill>
                      <a:prstClr val="black"/>
                    </a:solidFill>
                    <a:effectLst/>
                    <a:uLnTx/>
                    <a:uFillTx/>
                    <a:latin typeface="Calibri"/>
                    <a:ea typeface="+mn-ea"/>
                    <a:cs typeface="+mn-cs"/>
                  </a:rPr>
                  <a:t>78</a:t>
                </a:r>
                <a:r>
                  <a:rPr kumimoji="0" lang="en-US" sz="1300" b="0" i="1" u="none" strike="noStrike" kern="1200" cap="none" spc="0" normalizeH="0" baseline="0" noProof="0" dirty="0">
                    <a:ln>
                      <a:noFill/>
                    </a:ln>
                    <a:solidFill>
                      <a:prstClr val="black"/>
                    </a:solidFill>
                    <a:effectLst/>
                    <a:uLnTx/>
                    <a:uFillTx/>
                    <a:latin typeface="Calibri"/>
                    <a:ea typeface="+mn-ea"/>
                    <a:cs typeface="+mn-cs"/>
                  </a:rPr>
                  <a:t>, 022002 (2008),</a:t>
                </a:r>
                <a:endParaRPr kumimoji="0" lang="de-DE" sz="1300" b="0" i="1" u="none" strike="noStrike" kern="1200" cap="none" spc="0" normalizeH="0" baseline="0" noProof="0" dirty="0">
                  <a:ln>
                    <a:noFill/>
                  </a:ln>
                  <a:solidFill>
                    <a:prstClr val="black"/>
                  </a:solidFill>
                  <a:effectLst/>
                  <a:uLnTx/>
                  <a:uFillTx/>
                  <a:latin typeface="Calibri"/>
                  <a:ea typeface="+mn-ea"/>
                  <a:cs typeface="+mn-cs"/>
                </a:endParaRPr>
              </a:p>
              <a:p>
                <a:pPr marL="0" marR="0" lvl="0" indent="0" algn="r" defTabSz="509352" rtl="0" eaLnBrk="1" fontAlgn="auto" latinLnBrk="0" hangingPunct="1">
                  <a:lnSpc>
                    <a:spcPct val="100000"/>
                  </a:lnSpc>
                  <a:spcBef>
                    <a:spcPts val="0"/>
                  </a:spcBef>
                  <a:spcAft>
                    <a:spcPts val="0"/>
                  </a:spcAft>
                  <a:buClrTx/>
                  <a:buSzTx/>
                  <a:buFontTx/>
                  <a:buNone/>
                  <a:tabLst/>
                  <a:defRPr/>
                </a:pPr>
                <a:r>
                  <a:rPr kumimoji="0" lang="de-DE" sz="1300" b="0" i="1" u="none" strike="noStrike" kern="1200" cap="none" spc="0" normalizeH="0" baseline="0" noProof="0" dirty="0">
                    <a:ln>
                      <a:noFill/>
                    </a:ln>
                    <a:solidFill>
                      <a:prstClr val="black"/>
                    </a:solidFill>
                    <a:effectLst/>
                    <a:uLnTx/>
                    <a:uFillTx/>
                    <a:latin typeface="Calibri"/>
                    <a:ea typeface="+mn-ea"/>
                    <a:cs typeface="+mn-cs"/>
                  </a:rPr>
                  <a:t>arXiv:1410.7267 (2014) </a:t>
                </a:r>
                <a:endParaRPr kumimoji="0" lang="en-US" sz="1300" b="0" i="1" u="none" strike="noStrike" kern="1200" cap="none" spc="0" normalizeH="0" baseline="0" noProof="0" dirty="0">
                  <a:ln>
                    <a:noFill/>
                  </a:ln>
                  <a:solidFill>
                    <a:prstClr val="black"/>
                  </a:solidFill>
                  <a:effectLst/>
                  <a:uLnTx/>
                  <a:uFillTx/>
                  <a:latin typeface="Calibri"/>
                  <a:ea typeface="+mn-ea"/>
                  <a:cs typeface="+mn-cs"/>
                </a:endParaRPr>
              </a:p>
            </p:txBody>
          </p:sp>
        </p:grpSp>
      </p:grpSp>
    </p:spTree>
    <p:extLst>
      <p:ext uri="{BB962C8B-B14F-4D97-AF65-F5344CB8AC3E}">
        <p14:creationId xmlns:p14="http://schemas.microsoft.com/office/powerpoint/2010/main" val="2265864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Title 1"/>
          <p:cNvSpPr>
            <a:spLocks noGrp="1"/>
          </p:cNvSpPr>
          <p:nvPr>
            <p:ph type="title"/>
          </p:nvPr>
        </p:nvSpPr>
        <p:spPr/>
        <p:txBody>
          <a:bodyPr>
            <a:normAutofit fontScale="90000"/>
          </a:bodyPr>
          <a:lstStyle/>
          <a:p>
            <a:pPr eaLnBrk="1" hangingPunct="1"/>
            <a:r>
              <a:rPr lang="en-US" sz="4000" dirty="0"/>
              <a:t>Experimental challenge: scaling of gravitational force</a:t>
            </a:r>
          </a:p>
        </p:txBody>
      </p:sp>
      <p:grpSp>
        <p:nvGrpSpPr>
          <p:cNvPr id="22" name="Group 21"/>
          <p:cNvGrpSpPr/>
          <p:nvPr/>
        </p:nvGrpSpPr>
        <p:grpSpPr>
          <a:xfrm>
            <a:off x="304800" y="1770669"/>
            <a:ext cx="7696200" cy="3092944"/>
            <a:chOff x="461963" y="2514600"/>
            <a:chExt cx="8377237" cy="3597999"/>
          </a:xfrm>
        </p:grpSpPr>
        <p:sp>
          <p:nvSpPr>
            <p:cNvPr id="23" name="Oval 2"/>
            <p:cNvSpPr>
              <a:spLocks noChangeArrowheads="1"/>
            </p:cNvSpPr>
            <p:nvPr/>
          </p:nvSpPr>
          <p:spPr bwMode="auto">
            <a:xfrm>
              <a:off x="5257800" y="3475038"/>
              <a:ext cx="1752600" cy="1752600"/>
            </a:xfrm>
            <a:prstGeom prst="ellipse">
              <a:avLst/>
            </a:prstGeom>
            <a:gradFill rotWithShape="0">
              <a:gsLst>
                <a:gs pos="0">
                  <a:srgbClr val="F7B309"/>
                </a:gs>
                <a:gs pos="100000">
                  <a:srgbClr val="725304"/>
                </a:gs>
              </a:gsLst>
              <a:path path="shape">
                <a:fillToRect l="50000" t="50000" r="50000" b="50000"/>
              </a:path>
            </a:gradFill>
            <a:ln w="9525">
              <a:solidFill>
                <a:schemeClr val="tx1"/>
              </a:solidFill>
              <a:round/>
              <a:headEnd/>
              <a:tailEnd/>
            </a:ln>
          </p:spPr>
          <p:txBody>
            <a:bodyPr wrap="none"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3600" b="1" i="1" u="none" strike="noStrike" kern="1200" cap="none" spc="0" normalizeH="0" baseline="0" noProof="0" dirty="0">
                  <a:ln>
                    <a:noFill/>
                  </a:ln>
                  <a:solidFill>
                    <a:prstClr val="black"/>
                  </a:solidFill>
                  <a:effectLst/>
                  <a:uLnTx/>
                  <a:uFillTx/>
                  <a:latin typeface="Times" charset="0"/>
                  <a:ea typeface="+mn-ea"/>
                  <a:cs typeface="+mn-cs"/>
                </a:rPr>
                <a:t>m</a:t>
              </a:r>
            </a:p>
          </p:txBody>
        </p:sp>
        <p:sp>
          <p:nvSpPr>
            <p:cNvPr id="24" name="Text Box 3"/>
            <p:cNvSpPr txBox="1">
              <a:spLocks noChangeArrowheads="1"/>
            </p:cNvSpPr>
            <p:nvPr/>
          </p:nvSpPr>
          <p:spPr bwMode="auto">
            <a:xfrm>
              <a:off x="6248400" y="4313238"/>
              <a:ext cx="311150" cy="396875"/>
            </a:xfrm>
            <a:prstGeom prst="rect">
              <a:avLst/>
            </a:prstGeom>
            <a:noFill/>
            <a:ln w="9525">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Times" charset="0"/>
                  <a:ea typeface="+mn-ea"/>
                  <a:cs typeface="+mn-cs"/>
                </a:rPr>
                <a:t>1</a:t>
              </a:r>
              <a:endParaRPr kumimoji="0" lang="en-US" sz="2400" b="0" i="0" u="none" strike="noStrike" kern="1200" cap="none" spc="0" normalizeH="0" baseline="0" noProof="0">
                <a:ln>
                  <a:noFill/>
                </a:ln>
                <a:solidFill>
                  <a:prstClr val="black"/>
                </a:solidFill>
                <a:effectLst/>
                <a:uLnTx/>
                <a:uFillTx/>
                <a:latin typeface="Times" charset="0"/>
                <a:ea typeface="+mn-ea"/>
                <a:cs typeface="+mn-cs"/>
              </a:endParaRPr>
            </a:p>
          </p:txBody>
        </p:sp>
        <p:sp>
          <p:nvSpPr>
            <p:cNvPr id="25" name="Line 4"/>
            <p:cNvSpPr>
              <a:spLocks noChangeShapeType="1"/>
            </p:cNvSpPr>
            <p:nvPr/>
          </p:nvSpPr>
          <p:spPr bwMode="auto">
            <a:xfrm flipV="1">
              <a:off x="6096000" y="2514600"/>
              <a:ext cx="0" cy="762000"/>
            </a:xfrm>
            <a:prstGeom prst="line">
              <a:avLst/>
            </a:prstGeom>
            <a:noFill/>
            <a:ln w="952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6" name="Line 5"/>
            <p:cNvSpPr>
              <a:spLocks noChangeShapeType="1"/>
            </p:cNvSpPr>
            <p:nvPr/>
          </p:nvSpPr>
          <p:spPr bwMode="auto">
            <a:xfrm flipV="1">
              <a:off x="7924800" y="2514600"/>
              <a:ext cx="0" cy="762000"/>
            </a:xfrm>
            <a:prstGeom prst="line">
              <a:avLst/>
            </a:prstGeom>
            <a:noFill/>
            <a:ln w="952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7" name="Line 6"/>
            <p:cNvSpPr>
              <a:spLocks noChangeShapeType="1"/>
            </p:cNvSpPr>
            <p:nvPr/>
          </p:nvSpPr>
          <p:spPr bwMode="auto">
            <a:xfrm>
              <a:off x="7315200" y="2667000"/>
              <a:ext cx="609600" cy="0"/>
            </a:xfrm>
            <a:prstGeom prst="line">
              <a:avLst/>
            </a:prstGeom>
            <a:noFill/>
            <a:ln w="9525">
              <a:solidFill>
                <a:schemeClr val="tx1"/>
              </a:solidFill>
              <a:round/>
              <a:headEnd/>
              <a:tailEnd type="triangl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8" name="Line 7"/>
            <p:cNvSpPr>
              <a:spLocks noChangeShapeType="1"/>
            </p:cNvSpPr>
            <p:nvPr/>
          </p:nvSpPr>
          <p:spPr bwMode="auto">
            <a:xfrm flipH="1">
              <a:off x="6096000" y="2667000"/>
              <a:ext cx="609600" cy="0"/>
            </a:xfrm>
            <a:prstGeom prst="line">
              <a:avLst/>
            </a:prstGeom>
            <a:noFill/>
            <a:ln w="9525">
              <a:solidFill>
                <a:schemeClr val="tx1"/>
              </a:solidFill>
              <a:round/>
              <a:headEnd/>
              <a:tailEnd type="triangle"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9" name="Oval 9"/>
            <p:cNvSpPr>
              <a:spLocks noChangeArrowheads="1"/>
            </p:cNvSpPr>
            <p:nvPr/>
          </p:nvSpPr>
          <p:spPr bwMode="auto">
            <a:xfrm>
              <a:off x="7086600" y="3429000"/>
              <a:ext cx="1752600" cy="1752600"/>
            </a:xfrm>
            <a:prstGeom prst="ellipse">
              <a:avLst/>
            </a:prstGeom>
            <a:gradFill rotWithShape="0">
              <a:gsLst>
                <a:gs pos="0">
                  <a:srgbClr val="F7B309"/>
                </a:gs>
                <a:gs pos="100000">
                  <a:srgbClr val="725304"/>
                </a:gs>
              </a:gsLst>
              <a:path path="shape">
                <a:fillToRect l="50000" t="50000" r="50000" b="50000"/>
              </a:path>
            </a:gradFill>
            <a:ln w="9525">
              <a:solidFill>
                <a:schemeClr val="tx1"/>
              </a:solidFill>
              <a:round/>
              <a:headEnd/>
              <a:tailEnd/>
            </a:ln>
          </p:spPr>
          <p:txBody>
            <a:bodyPr wrap="none"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sz="3600" b="1" i="1" u="none" strike="noStrike" kern="1200" cap="none" spc="0" normalizeH="0" baseline="0" noProof="0" dirty="0">
                  <a:ln>
                    <a:noFill/>
                  </a:ln>
                  <a:solidFill>
                    <a:prstClr val="black"/>
                  </a:solidFill>
                  <a:effectLst/>
                  <a:uLnTx/>
                  <a:uFillTx/>
                  <a:latin typeface="Times" charset="0"/>
                  <a:ea typeface="+mn-ea"/>
                  <a:cs typeface="+mn-cs"/>
                </a:rPr>
                <a:t>m</a:t>
              </a:r>
              <a:endParaRPr kumimoji="0" lang="en-US" sz="2400" b="0" i="1" u="none" strike="noStrike" kern="1200" cap="none" spc="0" normalizeH="0" baseline="0" noProof="0" dirty="0">
                <a:ln>
                  <a:noFill/>
                </a:ln>
                <a:solidFill>
                  <a:prstClr val="black"/>
                </a:solidFill>
                <a:effectLst/>
                <a:uLnTx/>
                <a:uFillTx/>
                <a:latin typeface="Times" charset="0"/>
                <a:ea typeface="+mn-ea"/>
                <a:cs typeface="+mn-cs"/>
              </a:endParaRPr>
            </a:p>
          </p:txBody>
        </p:sp>
        <p:sp>
          <p:nvSpPr>
            <p:cNvPr id="30" name="Text Box 10"/>
            <p:cNvSpPr txBox="1">
              <a:spLocks noChangeArrowheads="1"/>
            </p:cNvSpPr>
            <p:nvPr/>
          </p:nvSpPr>
          <p:spPr bwMode="auto">
            <a:xfrm>
              <a:off x="8077200" y="4267200"/>
              <a:ext cx="311150" cy="396875"/>
            </a:xfrm>
            <a:prstGeom prst="rect">
              <a:avLst/>
            </a:prstGeom>
            <a:noFill/>
            <a:ln w="9525">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charset="0"/>
                  <a:ea typeface="+mn-ea"/>
                  <a:cs typeface="+mn-cs"/>
                </a:rPr>
                <a:t>2</a:t>
              </a:r>
              <a:endParaRPr kumimoji="0" lang="en-US" sz="2400" b="0" i="0" u="none" strike="noStrike" kern="1200" cap="none" spc="0" normalizeH="0" baseline="0" noProof="0" dirty="0">
                <a:ln>
                  <a:noFill/>
                </a:ln>
                <a:solidFill>
                  <a:prstClr val="black"/>
                </a:solidFill>
                <a:effectLst/>
                <a:uLnTx/>
                <a:uFillTx/>
                <a:latin typeface="Times" charset="0"/>
                <a:ea typeface="+mn-ea"/>
                <a:cs typeface="+mn-cs"/>
              </a:endParaRPr>
            </a:p>
          </p:txBody>
        </p:sp>
        <p:graphicFrame>
          <p:nvGraphicFramePr>
            <p:cNvPr id="31" name="Object 1"/>
            <p:cNvGraphicFramePr>
              <a:graphicFrameLocks noChangeAspect="1"/>
            </p:cNvGraphicFramePr>
            <p:nvPr>
              <p:extLst/>
            </p:nvPr>
          </p:nvGraphicFramePr>
          <p:xfrm>
            <a:off x="461963" y="3081338"/>
            <a:ext cx="4578350" cy="949325"/>
          </p:xfrm>
          <a:graphic>
            <a:graphicData uri="http://schemas.openxmlformats.org/presentationml/2006/ole">
              <mc:AlternateContent xmlns:mc="http://schemas.openxmlformats.org/markup-compatibility/2006">
                <mc:Choice xmlns:v="urn:schemas-microsoft-com:vml" Requires="v">
                  <p:oleObj spid="_x0000_s35803" name="Equation" r:id="rId3" imgW="2019300" imgH="419100" progId="Equation.3">
                    <p:embed/>
                  </p:oleObj>
                </mc:Choice>
                <mc:Fallback>
                  <p:oleObj name="Equation" r:id="rId3" imgW="2019300" imgH="419100" progId="Equation.3">
                    <p:embed/>
                    <p:pic>
                      <p:nvPicPr>
                        <p:cNvPr id="31"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963" y="3081338"/>
                          <a:ext cx="4578350" cy="94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2" name="Group 12"/>
            <p:cNvGrpSpPr>
              <a:grpSpLocks/>
            </p:cNvGrpSpPr>
            <p:nvPr/>
          </p:nvGrpSpPr>
          <p:grpSpPr bwMode="auto">
            <a:xfrm>
              <a:off x="685800" y="4267200"/>
              <a:ext cx="4144963" cy="528638"/>
              <a:chOff x="384" y="3216"/>
              <a:chExt cx="2611" cy="333"/>
            </a:xfrm>
          </p:grpSpPr>
          <p:graphicFrame>
            <p:nvGraphicFramePr>
              <p:cNvPr id="37" name="Object 2"/>
              <p:cNvGraphicFramePr>
                <a:graphicFrameLocks noChangeAspect="1"/>
              </p:cNvGraphicFramePr>
              <p:nvPr/>
            </p:nvGraphicFramePr>
            <p:xfrm>
              <a:off x="384" y="3216"/>
              <a:ext cx="1019" cy="333"/>
            </p:xfrm>
            <a:graphic>
              <a:graphicData uri="http://schemas.openxmlformats.org/presentationml/2006/ole">
                <mc:AlternateContent xmlns:mc="http://schemas.openxmlformats.org/markup-compatibility/2006">
                  <mc:Choice xmlns:v="urn:schemas-microsoft-com:vml" Requires="v">
                    <p:oleObj spid="_x0000_s35804" name="Equation" r:id="rId5" imgW="660400" imgH="215900" progId="Equation.3">
                      <p:embed/>
                    </p:oleObj>
                  </mc:Choice>
                  <mc:Fallback>
                    <p:oleObj name="Equation" r:id="rId5" imgW="660400" imgH="215900" progId="Equation.3">
                      <p:embed/>
                      <p:pic>
                        <p:nvPicPr>
                          <p:cNvPr id="37"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 y="3216"/>
                            <a:ext cx="1019" cy="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8" name="Text Box 14"/>
              <p:cNvSpPr txBox="1">
                <a:spLocks noChangeArrowheads="1"/>
              </p:cNvSpPr>
              <p:nvPr/>
            </p:nvSpPr>
            <p:spPr bwMode="auto">
              <a:xfrm>
                <a:off x="1488" y="3216"/>
                <a:ext cx="351" cy="288"/>
              </a:xfrm>
              <a:prstGeom prst="rect">
                <a:avLst/>
              </a:prstGeom>
              <a:noFill/>
              <a:ln w="9525">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Times" charset="0"/>
                    <a:ea typeface="+mn-ea"/>
                    <a:cs typeface="+mn-cs"/>
                  </a:rPr>
                  <a:t>for</a:t>
                </a:r>
                <a:r>
                  <a:rPr kumimoji="0" lang="en-US" sz="2400" b="0" i="0" u="none" strike="noStrike" kern="1200" cap="none" spc="0" normalizeH="0" baseline="0" noProof="0">
                    <a:ln>
                      <a:noFill/>
                    </a:ln>
                    <a:solidFill>
                      <a:prstClr val="black"/>
                    </a:solidFill>
                    <a:effectLst/>
                    <a:uLnTx/>
                    <a:uFillTx/>
                    <a:latin typeface="Times" charset="0"/>
                    <a:ea typeface="+mn-ea"/>
                    <a:cs typeface="+mn-cs"/>
                  </a:rPr>
                  <a:t> </a:t>
                </a:r>
              </a:p>
            </p:txBody>
          </p:sp>
          <p:graphicFrame>
            <p:nvGraphicFramePr>
              <p:cNvPr id="39" name="Object 3"/>
              <p:cNvGraphicFramePr>
                <a:graphicFrameLocks noChangeAspect="1"/>
              </p:cNvGraphicFramePr>
              <p:nvPr/>
            </p:nvGraphicFramePr>
            <p:xfrm>
              <a:off x="1872" y="3216"/>
              <a:ext cx="1123" cy="253"/>
            </p:xfrm>
            <a:graphic>
              <a:graphicData uri="http://schemas.openxmlformats.org/presentationml/2006/ole">
                <mc:AlternateContent xmlns:mc="http://schemas.openxmlformats.org/markup-compatibility/2006">
                  <mc:Choice xmlns:v="urn:schemas-microsoft-com:vml" Requires="v">
                    <p:oleObj spid="_x0000_s35805" name="Equation" r:id="rId7" imgW="901700" imgH="203200" progId="Equation.3">
                      <p:embed/>
                    </p:oleObj>
                  </mc:Choice>
                  <mc:Fallback>
                    <p:oleObj name="Equation" r:id="rId7" imgW="901700" imgH="203200" progId="Equation.3">
                      <p:embed/>
                      <p:pic>
                        <p:nvPicPr>
                          <p:cNvPr id="39"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72" y="3216"/>
                            <a:ext cx="1123" cy="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33" name="Rectangle 16"/>
            <p:cNvSpPr>
              <a:spLocks noChangeArrowheads="1"/>
            </p:cNvSpPr>
            <p:nvPr/>
          </p:nvSpPr>
          <p:spPr bwMode="auto">
            <a:xfrm>
              <a:off x="838200" y="5396635"/>
              <a:ext cx="4025900" cy="715964"/>
            </a:xfrm>
            <a:prstGeom prst="rect">
              <a:avLst/>
            </a:prstGeom>
            <a:solidFill>
              <a:srgbClr val="FFFF66"/>
            </a:solidFill>
            <a:ln w="9525">
              <a:solidFill>
                <a:schemeClr val="tx1"/>
              </a:solid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4" name="Text Box 17"/>
            <p:cNvSpPr txBox="1">
              <a:spLocks noChangeArrowheads="1"/>
            </p:cNvSpPr>
            <p:nvPr/>
          </p:nvSpPr>
          <p:spPr bwMode="auto">
            <a:xfrm>
              <a:off x="990600" y="5485278"/>
              <a:ext cx="1691488" cy="461665"/>
            </a:xfrm>
            <a:prstGeom prst="rect">
              <a:avLst/>
            </a:prstGeom>
            <a:noFill/>
            <a:ln w="9525">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prstClr val="black"/>
                  </a:solidFill>
                  <a:effectLst/>
                  <a:uLnTx/>
                  <a:uFillTx/>
                  <a:latin typeface="Times" charset="0"/>
                  <a:ea typeface="+mn-ea"/>
                  <a:cs typeface="+mn-cs"/>
                </a:rPr>
                <a:t>r~10 µm</a:t>
              </a:r>
              <a:r>
                <a:rPr kumimoji="0" lang="en-US" sz="2400" b="1" i="0" u="none" strike="noStrike" kern="1200" cap="none" spc="0" normalizeH="0" baseline="0" noProof="0" dirty="0">
                  <a:ln>
                    <a:noFill/>
                  </a:ln>
                  <a:solidFill>
                    <a:prstClr val="black"/>
                  </a:solidFill>
                  <a:effectLst/>
                  <a:uLnTx/>
                  <a:uFillTx/>
                  <a:latin typeface="Times" charset="0"/>
                  <a:ea typeface="+mn-ea"/>
                  <a:cs typeface="+mn-cs"/>
                </a:rPr>
                <a:t>  ;  </a:t>
              </a:r>
            </a:p>
          </p:txBody>
        </p:sp>
        <p:graphicFrame>
          <p:nvGraphicFramePr>
            <p:cNvPr id="35" name="Object 4"/>
            <p:cNvGraphicFramePr>
              <a:graphicFrameLocks noChangeAspect="1"/>
            </p:cNvGraphicFramePr>
            <p:nvPr>
              <p:extLst/>
            </p:nvPr>
          </p:nvGraphicFramePr>
          <p:xfrm>
            <a:off x="2867308" y="5485278"/>
            <a:ext cx="1819275" cy="549275"/>
          </p:xfrm>
          <a:graphic>
            <a:graphicData uri="http://schemas.openxmlformats.org/presentationml/2006/ole">
              <mc:AlternateContent xmlns:mc="http://schemas.openxmlformats.org/markup-compatibility/2006">
                <mc:Choice xmlns:v="urn:schemas-microsoft-com:vml" Requires="v">
                  <p:oleObj spid="_x0000_s35806" name="Equation" r:id="rId9" imgW="799753" imgH="241195" progId="Equation.3">
                    <p:embed/>
                  </p:oleObj>
                </mc:Choice>
                <mc:Fallback>
                  <p:oleObj name="Equation" r:id="rId9" imgW="799753" imgH="241195" progId="Equation.3">
                    <p:embed/>
                    <p:pic>
                      <p:nvPicPr>
                        <p:cNvPr id="35"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67308" y="5485278"/>
                          <a:ext cx="1819275" cy="549275"/>
                        </a:xfrm>
                        <a:prstGeom prst="rect">
                          <a:avLst/>
                        </a:prstGeom>
                        <a:solidFill>
                          <a:srgbClr val="FFCCCC"/>
                        </a:solid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 name="Text Box 19"/>
            <p:cNvSpPr txBox="1">
              <a:spLocks noChangeArrowheads="1"/>
            </p:cNvSpPr>
            <p:nvPr/>
          </p:nvSpPr>
          <p:spPr bwMode="auto">
            <a:xfrm>
              <a:off x="533400" y="4864778"/>
              <a:ext cx="3970338" cy="400050"/>
            </a:xfrm>
            <a:prstGeom prst="rect">
              <a:avLst/>
            </a:prstGeom>
            <a:noFill/>
            <a:ln w="9525">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990000"/>
                  </a:solidFill>
                  <a:effectLst/>
                  <a:uLnTx/>
                  <a:uFillTx/>
                  <a:latin typeface="Times" charset="0"/>
                  <a:ea typeface="+mn-ea"/>
                  <a:cs typeface="+mn-cs"/>
                </a:rPr>
                <a:t>In the range of experimental interest:</a:t>
              </a:r>
            </a:p>
          </p:txBody>
        </p:sp>
      </p:grpSp>
      <p:graphicFrame>
        <p:nvGraphicFramePr>
          <p:cNvPr id="3" name="Object 2"/>
          <p:cNvGraphicFramePr>
            <a:graphicFrameLocks noChangeAspect="1"/>
          </p:cNvGraphicFramePr>
          <p:nvPr>
            <p:extLst/>
          </p:nvPr>
        </p:nvGraphicFramePr>
        <p:xfrm>
          <a:off x="304800" y="1426852"/>
          <a:ext cx="1773860" cy="763898"/>
        </p:xfrm>
        <a:graphic>
          <a:graphicData uri="http://schemas.openxmlformats.org/presentationml/2006/ole">
            <mc:AlternateContent xmlns:mc="http://schemas.openxmlformats.org/markup-compatibility/2006">
              <mc:Choice xmlns:v="urn:schemas-microsoft-com:vml" Requires="v">
                <p:oleObj spid="_x0000_s35807" name="Equation" r:id="rId11" imgW="914400" imgH="393700" progId="Equation.3">
                  <p:embed/>
                </p:oleObj>
              </mc:Choice>
              <mc:Fallback>
                <p:oleObj name="Equation" r:id="rId11" imgW="914400" imgH="393700" progId="Equation.3">
                  <p:embed/>
                  <p:pic>
                    <p:nvPicPr>
                      <p:cNvPr id="3"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 y="1426852"/>
                        <a:ext cx="1773860" cy="763898"/>
                      </a:xfrm>
                      <a:prstGeom prst="rect">
                        <a:avLst/>
                      </a:prstGeom>
                      <a:noFill/>
                      <a:ln>
                        <a:noFill/>
                      </a:ln>
                    </p:spPr>
                  </p:pic>
                </p:oleObj>
              </mc:Fallback>
            </mc:AlternateContent>
          </a:graphicData>
        </a:graphic>
      </p:graphicFrame>
      <p:sp>
        <p:nvSpPr>
          <p:cNvPr id="41" name="Text Box 8"/>
          <p:cNvSpPr txBox="1">
            <a:spLocks noChangeArrowheads="1"/>
          </p:cNvSpPr>
          <p:nvPr/>
        </p:nvSpPr>
        <p:spPr bwMode="auto">
          <a:xfrm>
            <a:off x="6096000" y="1605975"/>
            <a:ext cx="550151" cy="584775"/>
          </a:xfrm>
          <a:prstGeom prst="rect">
            <a:avLst/>
          </a:prstGeom>
          <a:noFill/>
          <a:ln w="9525">
            <a:noFill/>
            <a:miter lim="800000"/>
            <a:headEnd/>
            <a:tailEnd/>
          </a:ln>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Times" charset="0"/>
                <a:ea typeface="+mn-ea"/>
                <a:cs typeface="+mn-cs"/>
              </a:rPr>
              <a:t>2</a:t>
            </a:r>
            <a:r>
              <a:rPr kumimoji="0" lang="en-US" sz="3200" b="0" i="1" u="none" strike="noStrike" kern="1200" cap="none" spc="0" normalizeH="0" baseline="0" noProof="0" dirty="0">
                <a:ln>
                  <a:noFill/>
                </a:ln>
                <a:solidFill>
                  <a:prstClr val="black"/>
                </a:solidFill>
                <a:effectLst/>
                <a:uLnTx/>
                <a:uFillTx/>
                <a:latin typeface="Times" charset="0"/>
                <a:ea typeface="+mn-ea"/>
                <a:cs typeface="+mn-cs"/>
              </a:rPr>
              <a:t>r</a:t>
            </a:r>
            <a:endParaRPr kumimoji="0" lang="en-US" sz="2400" b="0" i="1"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71162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4990" y="1786890"/>
            <a:ext cx="2366010" cy="25374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Autofit/>
          </a:bodyPr>
          <a:lstStyle/>
          <a:p>
            <a:r>
              <a:rPr lang="en-US" sz="3600" dirty="0"/>
              <a:t>Experimental challenge: electromagnetic background forces</a:t>
            </a:r>
          </a:p>
        </p:txBody>
      </p:sp>
      <p:sp>
        <p:nvSpPr>
          <p:cNvPr id="24" name="TextBox 23"/>
          <p:cNvSpPr txBox="1"/>
          <p:nvPr/>
        </p:nvSpPr>
        <p:spPr>
          <a:xfrm>
            <a:off x="1016793" y="1374615"/>
            <a:ext cx="219278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Casimir effect (1948):</a:t>
            </a:r>
          </a:p>
        </p:txBody>
      </p:sp>
      <p:sp>
        <p:nvSpPr>
          <p:cNvPr id="25" name="TextBox 24"/>
          <p:cNvSpPr txBox="1"/>
          <p:nvPr/>
        </p:nvSpPr>
        <p:spPr>
          <a:xfrm>
            <a:off x="5410205" y="1371600"/>
            <a:ext cx="29483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Electrostatic Patch Potentials:</a:t>
            </a:r>
          </a:p>
        </p:txBody>
      </p:sp>
      <p:sp>
        <p:nvSpPr>
          <p:cNvPr id="26" name="TextBox 25"/>
          <p:cNvSpPr txBox="1"/>
          <p:nvPr/>
        </p:nvSpPr>
        <p:spPr>
          <a:xfrm>
            <a:off x="5567945" y="4563130"/>
            <a:ext cx="3347455"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J. L. Garrett, D. Somers, J. N. </a:t>
            </a:r>
            <a:r>
              <a:rPr kumimoji="0" lang="en-US" sz="1400" b="0" i="0" u="none" strike="noStrike" kern="1200" cap="none" spc="0" normalizeH="0" baseline="0" noProof="0" dirty="0" err="1">
                <a:ln>
                  <a:noFill/>
                </a:ln>
                <a:solidFill>
                  <a:prstClr val="black"/>
                </a:solidFill>
                <a:effectLst/>
                <a:uLnTx/>
                <a:uFillTx/>
                <a:latin typeface="Calibri"/>
                <a:ea typeface="+mn-ea"/>
                <a:cs typeface="+mn-cs"/>
              </a:rPr>
              <a:t>Munday</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Calibri"/>
                <a:ea typeface="+mn-ea"/>
                <a:cs typeface="+mn-cs"/>
              </a:rPr>
              <a:t>J. Phys.: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Condens</a:t>
            </a:r>
            <a:r>
              <a:rPr kumimoji="0" lang="fr-FR" sz="1400" b="0" i="0" u="none" strike="noStrike" kern="1200" cap="none" spc="0" normalizeH="0" baseline="0" noProof="0" dirty="0">
                <a:ln>
                  <a:noFill/>
                </a:ln>
                <a:solidFill>
                  <a:prstClr val="black"/>
                </a:solidFill>
                <a:effectLst/>
                <a:uLnTx/>
                <a:uFillTx/>
                <a:latin typeface="Calibri"/>
                <a:ea typeface="+mn-ea"/>
                <a:cs typeface="+mn-cs"/>
              </a:rPr>
              <a:t>.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Matter</a:t>
            </a:r>
            <a:r>
              <a:rPr kumimoji="0" lang="fr-FR" sz="1400" b="0" i="0" u="none" strike="noStrike" kern="1200" cap="none" spc="0" normalizeH="0" baseline="0" noProof="0" dirty="0">
                <a:ln>
                  <a:noFill/>
                </a:ln>
                <a:solidFill>
                  <a:prstClr val="black"/>
                </a:solidFill>
                <a:effectLst/>
                <a:uLnTx/>
                <a:uFillTx/>
                <a:latin typeface="Calibri"/>
                <a:ea typeface="+mn-ea"/>
                <a:cs typeface="+mn-cs"/>
              </a:rPr>
              <a:t> 27 (2015) 214012</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8" name="Group 27"/>
          <p:cNvGrpSpPr>
            <a:grpSpLocks/>
          </p:cNvGrpSpPr>
          <p:nvPr/>
        </p:nvGrpSpPr>
        <p:grpSpPr bwMode="auto">
          <a:xfrm>
            <a:off x="2354262" y="2647704"/>
            <a:ext cx="1379538" cy="1246981"/>
            <a:chOff x="4128" y="1104"/>
            <a:chExt cx="1157" cy="1008"/>
          </a:xfrm>
        </p:grpSpPr>
        <p:sp>
          <p:nvSpPr>
            <p:cNvPr id="29" name="Line 4"/>
            <p:cNvSpPr>
              <a:spLocks noChangeShapeType="1"/>
            </p:cNvSpPr>
            <p:nvPr/>
          </p:nvSpPr>
          <p:spPr bwMode="auto">
            <a:xfrm>
              <a:off x="4128" y="1104"/>
              <a:ext cx="0" cy="1008"/>
            </a:xfrm>
            <a:prstGeom prst="line">
              <a:avLst/>
            </a:prstGeom>
            <a:noFill/>
            <a:ln w="19050">
              <a:solidFill>
                <a:schemeClr val="tx1"/>
              </a:solidFill>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0" name="Line 5"/>
            <p:cNvSpPr>
              <a:spLocks noChangeShapeType="1"/>
            </p:cNvSpPr>
            <p:nvPr/>
          </p:nvSpPr>
          <p:spPr bwMode="auto">
            <a:xfrm>
              <a:off x="5280" y="1104"/>
              <a:ext cx="0" cy="1008"/>
            </a:xfrm>
            <a:prstGeom prst="line">
              <a:avLst/>
            </a:prstGeom>
            <a:noFill/>
            <a:ln w="19050">
              <a:solidFill>
                <a:schemeClr val="tx1"/>
              </a:solidFill>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1" name="Freeform 30"/>
            <p:cNvSpPr>
              <a:spLocks/>
            </p:cNvSpPr>
            <p:nvPr/>
          </p:nvSpPr>
          <p:spPr bwMode="auto">
            <a:xfrm>
              <a:off x="4128" y="1584"/>
              <a:ext cx="1152" cy="336"/>
            </a:xfrm>
            <a:custGeom>
              <a:avLst/>
              <a:gdLst/>
              <a:ahLst/>
              <a:cxnLst>
                <a:cxn ang="0">
                  <a:pos x="0" y="568"/>
                </a:cxn>
                <a:cxn ang="0">
                  <a:pos x="192" y="280"/>
                </a:cxn>
                <a:cxn ang="0">
                  <a:pos x="480" y="40"/>
                </a:cxn>
                <a:cxn ang="0">
                  <a:pos x="768" y="40"/>
                </a:cxn>
                <a:cxn ang="0">
                  <a:pos x="960" y="232"/>
                </a:cxn>
                <a:cxn ang="0">
                  <a:pos x="1104" y="472"/>
                </a:cxn>
                <a:cxn ang="0">
                  <a:pos x="1152" y="568"/>
                </a:cxn>
              </a:cxnLst>
              <a:rect l="0" t="0" r="r" b="b"/>
              <a:pathLst>
                <a:path w="1152" h="568">
                  <a:moveTo>
                    <a:pt x="0" y="568"/>
                  </a:moveTo>
                  <a:cubicBezTo>
                    <a:pt x="56" y="468"/>
                    <a:pt x="112" y="368"/>
                    <a:pt x="192" y="280"/>
                  </a:cubicBezTo>
                  <a:cubicBezTo>
                    <a:pt x="272" y="192"/>
                    <a:pt x="384" y="80"/>
                    <a:pt x="480" y="40"/>
                  </a:cubicBezTo>
                  <a:cubicBezTo>
                    <a:pt x="576" y="0"/>
                    <a:pt x="688" y="8"/>
                    <a:pt x="768" y="40"/>
                  </a:cubicBezTo>
                  <a:cubicBezTo>
                    <a:pt x="848" y="72"/>
                    <a:pt x="904" y="160"/>
                    <a:pt x="960" y="232"/>
                  </a:cubicBezTo>
                  <a:cubicBezTo>
                    <a:pt x="1016" y="304"/>
                    <a:pt x="1072" y="416"/>
                    <a:pt x="1104" y="472"/>
                  </a:cubicBezTo>
                  <a:cubicBezTo>
                    <a:pt x="1136" y="528"/>
                    <a:pt x="1136" y="560"/>
                    <a:pt x="1152" y="568"/>
                  </a:cubicBezTo>
                </a:path>
              </a:pathLst>
            </a:custGeom>
            <a:noFill/>
            <a:ln w="38100" cap="flat" cmpd="sng">
              <a:solidFill>
                <a:srgbClr val="FF0000"/>
              </a:solidFill>
              <a:prstDash val="solid"/>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2" name="Freeform 31"/>
            <p:cNvSpPr>
              <a:spLocks/>
            </p:cNvSpPr>
            <p:nvPr/>
          </p:nvSpPr>
          <p:spPr bwMode="auto">
            <a:xfrm>
              <a:off x="4128" y="1104"/>
              <a:ext cx="1157" cy="445"/>
            </a:xfrm>
            <a:custGeom>
              <a:avLst/>
              <a:gdLst/>
              <a:ahLst/>
              <a:cxnLst>
                <a:cxn ang="0">
                  <a:pos x="0" y="341"/>
                </a:cxn>
                <a:cxn ang="0">
                  <a:pos x="144" y="101"/>
                </a:cxn>
                <a:cxn ang="0">
                  <a:pos x="315" y="3"/>
                </a:cxn>
                <a:cxn ang="0">
                  <a:pos x="471" y="85"/>
                </a:cxn>
                <a:cxn ang="0">
                  <a:pos x="599" y="304"/>
                </a:cxn>
                <a:cxn ang="0">
                  <a:pos x="709" y="469"/>
                </a:cxn>
                <a:cxn ang="0">
                  <a:pos x="873" y="542"/>
                </a:cxn>
                <a:cxn ang="0">
                  <a:pos x="974" y="496"/>
                </a:cxn>
                <a:cxn ang="0">
                  <a:pos x="1083" y="368"/>
                </a:cxn>
                <a:cxn ang="0">
                  <a:pos x="1157" y="231"/>
                </a:cxn>
              </a:cxnLst>
              <a:rect l="0" t="0" r="r" b="b"/>
              <a:pathLst>
                <a:path w="1157" h="546">
                  <a:moveTo>
                    <a:pt x="0" y="341"/>
                  </a:moveTo>
                  <a:cubicBezTo>
                    <a:pt x="48" y="249"/>
                    <a:pt x="92" y="157"/>
                    <a:pt x="144" y="101"/>
                  </a:cubicBezTo>
                  <a:cubicBezTo>
                    <a:pt x="196" y="45"/>
                    <a:pt x="261" y="6"/>
                    <a:pt x="315" y="3"/>
                  </a:cubicBezTo>
                  <a:cubicBezTo>
                    <a:pt x="369" y="0"/>
                    <a:pt x="424" y="35"/>
                    <a:pt x="471" y="85"/>
                  </a:cubicBezTo>
                  <a:cubicBezTo>
                    <a:pt x="518" y="135"/>
                    <a:pt x="559" y="240"/>
                    <a:pt x="599" y="304"/>
                  </a:cubicBezTo>
                  <a:cubicBezTo>
                    <a:pt x="639" y="368"/>
                    <a:pt x="663" y="429"/>
                    <a:pt x="709" y="469"/>
                  </a:cubicBezTo>
                  <a:cubicBezTo>
                    <a:pt x="755" y="509"/>
                    <a:pt x="829" y="538"/>
                    <a:pt x="873" y="542"/>
                  </a:cubicBezTo>
                  <a:cubicBezTo>
                    <a:pt x="917" y="546"/>
                    <a:pt x="939" y="525"/>
                    <a:pt x="974" y="496"/>
                  </a:cubicBezTo>
                  <a:cubicBezTo>
                    <a:pt x="1009" y="467"/>
                    <a:pt x="1053" y="412"/>
                    <a:pt x="1083" y="368"/>
                  </a:cubicBezTo>
                  <a:cubicBezTo>
                    <a:pt x="1113" y="324"/>
                    <a:pt x="1142" y="260"/>
                    <a:pt x="1157" y="231"/>
                  </a:cubicBezTo>
                </a:path>
              </a:pathLst>
            </a:custGeom>
            <a:noFill/>
            <a:ln w="38100" cap="flat" cmpd="sng">
              <a:solidFill>
                <a:srgbClr val="339966"/>
              </a:solidFill>
              <a:prstDash val="solid"/>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33" name="Group 32"/>
          <p:cNvGrpSpPr>
            <a:grpSpLocks/>
          </p:cNvGrpSpPr>
          <p:nvPr/>
        </p:nvGrpSpPr>
        <p:grpSpPr bwMode="auto">
          <a:xfrm>
            <a:off x="651226" y="1885390"/>
            <a:ext cx="1017587" cy="2795839"/>
            <a:chOff x="2736" y="1800"/>
            <a:chExt cx="821" cy="2040"/>
          </a:xfrm>
        </p:grpSpPr>
        <p:sp>
          <p:nvSpPr>
            <p:cNvPr id="34" name="Rectangle 33"/>
            <p:cNvSpPr>
              <a:spLocks noChangeArrowheads="1"/>
            </p:cNvSpPr>
            <p:nvPr/>
          </p:nvSpPr>
          <p:spPr bwMode="auto">
            <a:xfrm>
              <a:off x="2736" y="2592"/>
              <a:ext cx="96" cy="816"/>
            </a:xfrm>
            <a:prstGeom prst="rect">
              <a:avLst/>
            </a:prstGeom>
            <a:solidFill>
              <a:schemeClr val="folHlink"/>
            </a:solidFill>
            <a:ln w="9525">
              <a:miter lim="800000"/>
              <a:headEnd/>
              <a:tailEnd/>
            </a:ln>
            <a:effectLst/>
            <a:scene3d>
              <a:camera prst="legacyObliqueTopRight"/>
              <a:lightRig rig="legacyFlat4" dir="t"/>
            </a:scene3d>
            <a:sp3d extrusionH="1801800" prstMaterial="legacyMatte">
              <a:bevelT w="13500" h="13500" prst="angle"/>
              <a:bevelB w="13500" h="13500" prst="angle"/>
              <a:extrusionClr>
                <a:schemeClr val="folHlink"/>
              </a:extrusionClr>
            </a:sp3d>
          </p:spPr>
          <p:txBody>
            <a:bodyPr wrap="none" lIns="0" anchor="ct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5" name="Rectangle 34"/>
            <p:cNvSpPr>
              <a:spLocks noChangeArrowheads="1"/>
            </p:cNvSpPr>
            <p:nvPr/>
          </p:nvSpPr>
          <p:spPr bwMode="auto">
            <a:xfrm>
              <a:off x="3120" y="2592"/>
              <a:ext cx="96" cy="816"/>
            </a:xfrm>
            <a:prstGeom prst="rect">
              <a:avLst/>
            </a:prstGeom>
            <a:solidFill>
              <a:schemeClr val="folHlink"/>
            </a:solidFill>
            <a:ln w="9525">
              <a:miter lim="800000"/>
              <a:headEnd/>
              <a:tailEnd/>
            </a:ln>
            <a:effectLst/>
            <a:scene3d>
              <a:camera prst="legacyObliqueTopRight"/>
              <a:lightRig rig="legacyFlat4" dir="t"/>
            </a:scene3d>
            <a:sp3d extrusionH="1801800" prstMaterial="legacyMatte">
              <a:bevelT w="13500" h="13500" prst="angle"/>
              <a:bevelB w="13500" h="13500" prst="angle"/>
              <a:extrusionClr>
                <a:schemeClr val="folHlink"/>
              </a:extrusionClr>
            </a:sp3d>
          </p:spPr>
          <p:txBody>
            <a:bodyPr wrap="none" lIns="0" anchor="ct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6" name="Line 11"/>
            <p:cNvSpPr>
              <a:spLocks noChangeShapeType="1"/>
            </p:cNvSpPr>
            <p:nvPr/>
          </p:nvSpPr>
          <p:spPr bwMode="auto">
            <a:xfrm>
              <a:off x="3168" y="1872"/>
              <a:ext cx="0" cy="192"/>
            </a:xfrm>
            <a:prstGeom prst="line">
              <a:avLst/>
            </a:prstGeom>
            <a:noFill/>
            <a:ln w="9525">
              <a:solidFill>
                <a:schemeClr val="tx1"/>
              </a:solidFill>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7" name="Line 12"/>
            <p:cNvSpPr>
              <a:spLocks noChangeShapeType="1"/>
            </p:cNvSpPr>
            <p:nvPr/>
          </p:nvSpPr>
          <p:spPr bwMode="auto">
            <a:xfrm>
              <a:off x="3552" y="1872"/>
              <a:ext cx="0" cy="192"/>
            </a:xfrm>
            <a:prstGeom prst="line">
              <a:avLst/>
            </a:prstGeom>
            <a:noFill/>
            <a:ln w="9525">
              <a:solidFill>
                <a:schemeClr val="tx1"/>
              </a:solidFill>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8" name="Text Box 13"/>
            <p:cNvSpPr txBox="1">
              <a:spLocks noChangeArrowheads="1"/>
            </p:cNvSpPr>
            <p:nvPr/>
          </p:nvSpPr>
          <p:spPr bwMode="auto">
            <a:xfrm>
              <a:off x="3312" y="1800"/>
              <a:ext cx="130" cy="252"/>
            </a:xfrm>
            <a:prstGeom prst="rect">
              <a:avLst/>
            </a:prstGeom>
            <a:noFill/>
            <a:ln w="9525">
              <a:noFill/>
              <a:miter lim="800000"/>
              <a:headEnd/>
              <a:tailEnd/>
            </a:ln>
            <a:effectLst/>
          </p:spPr>
          <p:txBody>
            <a:bodyPr wrap="none" lIns="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charset="0"/>
                  <a:ea typeface="+mn-ea"/>
                  <a:cs typeface="+mn-cs"/>
                </a:rPr>
                <a:t>z</a:t>
              </a:r>
            </a:p>
          </p:txBody>
        </p:sp>
        <p:sp>
          <p:nvSpPr>
            <p:cNvPr id="39" name="Line 14"/>
            <p:cNvSpPr>
              <a:spLocks noChangeShapeType="1"/>
            </p:cNvSpPr>
            <p:nvPr/>
          </p:nvSpPr>
          <p:spPr bwMode="auto">
            <a:xfrm flipH="1">
              <a:off x="3168" y="1968"/>
              <a:ext cx="96" cy="0"/>
            </a:xfrm>
            <a:prstGeom prst="line">
              <a:avLst/>
            </a:prstGeom>
            <a:noFill/>
            <a:ln w="9525">
              <a:solidFill>
                <a:schemeClr val="tx1"/>
              </a:solidFill>
              <a:round/>
              <a:headEnd/>
              <a:tailEnd type="triangle" w="med" len="me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0" name="Line 15"/>
            <p:cNvSpPr>
              <a:spLocks noChangeShapeType="1"/>
            </p:cNvSpPr>
            <p:nvPr/>
          </p:nvSpPr>
          <p:spPr bwMode="auto">
            <a:xfrm>
              <a:off x="3456" y="1968"/>
              <a:ext cx="96" cy="0"/>
            </a:xfrm>
            <a:prstGeom prst="line">
              <a:avLst/>
            </a:prstGeom>
            <a:noFill/>
            <a:ln w="9525">
              <a:solidFill>
                <a:schemeClr val="tx1"/>
              </a:solidFill>
              <a:round/>
              <a:headEnd/>
              <a:tailEnd type="triangle" w="med" len="me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1" name="Text Box 16"/>
            <p:cNvSpPr txBox="1">
              <a:spLocks noChangeArrowheads="1"/>
            </p:cNvSpPr>
            <p:nvPr/>
          </p:nvSpPr>
          <p:spPr bwMode="auto">
            <a:xfrm>
              <a:off x="3360" y="2676"/>
              <a:ext cx="197" cy="288"/>
            </a:xfrm>
            <a:prstGeom prst="rect">
              <a:avLst/>
            </a:prstGeom>
            <a:noFill/>
            <a:ln w="9525">
              <a:noFill/>
              <a:miter lim="800000"/>
              <a:headEnd/>
              <a:tailEnd/>
            </a:ln>
            <a:effectLst/>
          </p:spPr>
          <p:txBody>
            <a:bodyPr wrap="none" lIns="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Times" charset="0"/>
                  <a:ea typeface="+mn-ea"/>
                  <a:cs typeface="+mn-cs"/>
                </a:rPr>
                <a:t>A</a:t>
              </a:r>
            </a:p>
          </p:txBody>
        </p:sp>
        <p:sp>
          <p:nvSpPr>
            <p:cNvPr id="42" name="Line 17"/>
            <p:cNvSpPr>
              <a:spLocks noChangeShapeType="1"/>
            </p:cNvSpPr>
            <p:nvPr/>
          </p:nvSpPr>
          <p:spPr bwMode="auto">
            <a:xfrm flipV="1">
              <a:off x="2784" y="3408"/>
              <a:ext cx="0" cy="192"/>
            </a:xfrm>
            <a:prstGeom prst="line">
              <a:avLst/>
            </a:prstGeom>
            <a:noFill/>
            <a:ln w="9525">
              <a:solidFill>
                <a:schemeClr val="tx1"/>
              </a:solidFill>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3" name="Line 18"/>
            <p:cNvSpPr>
              <a:spLocks noChangeShapeType="1"/>
            </p:cNvSpPr>
            <p:nvPr/>
          </p:nvSpPr>
          <p:spPr bwMode="auto">
            <a:xfrm flipV="1">
              <a:off x="3168" y="3408"/>
              <a:ext cx="0" cy="192"/>
            </a:xfrm>
            <a:prstGeom prst="line">
              <a:avLst/>
            </a:prstGeom>
            <a:noFill/>
            <a:ln w="9525">
              <a:solidFill>
                <a:schemeClr val="tx1"/>
              </a:solidFill>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4" name="Line 19"/>
            <p:cNvSpPr>
              <a:spLocks noChangeShapeType="1"/>
            </p:cNvSpPr>
            <p:nvPr/>
          </p:nvSpPr>
          <p:spPr bwMode="auto">
            <a:xfrm>
              <a:off x="2784" y="3600"/>
              <a:ext cx="384" cy="0"/>
            </a:xfrm>
            <a:prstGeom prst="line">
              <a:avLst/>
            </a:prstGeom>
            <a:noFill/>
            <a:ln w="9525">
              <a:solidFill>
                <a:schemeClr val="tx1"/>
              </a:solidFill>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5" name="Line 20"/>
            <p:cNvSpPr>
              <a:spLocks noChangeShapeType="1"/>
            </p:cNvSpPr>
            <p:nvPr/>
          </p:nvSpPr>
          <p:spPr bwMode="auto">
            <a:xfrm flipV="1">
              <a:off x="2976" y="3600"/>
              <a:ext cx="0" cy="96"/>
            </a:xfrm>
            <a:prstGeom prst="line">
              <a:avLst/>
            </a:prstGeom>
            <a:noFill/>
            <a:ln w="9525">
              <a:solidFill>
                <a:schemeClr val="tx1"/>
              </a:solidFill>
              <a:round/>
              <a:headEnd/>
              <a:tailEnd/>
            </a:ln>
            <a:effectLst/>
          </p:spPr>
          <p:txBody>
            <a:bodyPr l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6" name="AutoShape 21"/>
            <p:cNvSpPr>
              <a:spLocks noChangeArrowheads="1"/>
            </p:cNvSpPr>
            <p:nvPr/>
          </p:nvSpPr>
          <p:spPr bwMode="auto">
            <a:xfrm flipV="1">
              <a:off x="2880" y="3696"/>
              <a:ext cx="192" cy="144"/>
            </a:xfrm>
            <a:prstGeom prst="triangle">
              <a:avLst>
                <a:gd name="adj" fmla="val 50000"/>
              </a:avLst>
            </a:prstGeom>
            <a:solidFill>
              <a:schemeClr val="bg1"/>
            </a:solidFill>
            <a:ln w="9525">
              <a:solidFill>
                <a:schemeClr val="tx1"/>
              </a:solidFill>
              <a:miter lim="800000"/>
              <a:headEnd/>
              <a:tailEnd/>
            </a:ln>
            <a:effectLst/>
          </p:spPr>
          <p:txBody>
            <a:bodyPr wrap="none" l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graphicFrame>
        <p:nvGraphicFramePr>
          <p:cNvPr id="47" name="Object 23"/>
          <p:cNvGraphicFramePr>
            <a:graphicFrameLocks noChangeAspect="1"/>
          </p:cNvGraphicFramePr>
          <p:nvPr>
            <p:extLst/>
          </p:nvPr>
        </p:nvGraphicFramePr>
        <p:xfrm>
          <a:off x="1940264" y="4132994"/>
          <a:ext cx="1793536" cy="667541"/>
        </p:xfrm>
        <a:graphic>
          <a:graphicData uri="http://schemas.openxmlformats.org/presentationml/2006/ole">
            <mc:AlternateContent xmlns:mc="http://schemas.openxmlformats.org/markup-compatibility/2006">
              <mc:Choice xmlns:v="urn:schemas-microsoft-com:vml" Requires="v">
                <p:oleObj spid="_x0000_s36039" name="Equation" r:id="rId4" imgW="1092200" imgH="406400" progId="Equation.3">
                  <p:embed/>
                </p:oleObj>
              </mc:Choice>
              <mc:Fallback>
                <p:oleObj name="Equation" r:id="rId4" imgW="1092200" imgH="406400" progId="Equation.3">
                  <p:embed/>
                  <p:pic>
                    <p:nvPicPr>
                      <p:cNvPr id="47" name="Object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0264" y="4132994"/>
                        <a:ext cx="1793536" cy="667541"/>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320073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6875" y="2970244"/>
            <a:ext cx="1894633" cy="2173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7200" y="-19050"/>
            <a:ext cx="8229600" cy="857250"/>
          </a:xfrm>
        </p:spPr>
        <p:txBody>
          <a:bodyPr>
            <a:normAutofit/>
          </a:bodyPr>
          <a:lstStyle/>
          <a:p>
            <a:r>
              <a:rPr lang="en-US" dirty="0"/>
              <a:t>Force-distance parameter space</a:t>
            </a:r>
          </a:p>
        </p:txBody>
      </p:sp>
      <p:sp>
        <p:nvSpPr>
          <p:cNvPr id="5" name="TextBox 4"/>
          <p:cNvSpPr txBox="1"/>
          <p:nvPr/>
        </p:nvSpPr>
        <p:spPr>
          <a:xfrm>
            <a:off x="5322375" y="3943350"/>
            <a:ext cx="169745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F81BD"/>
                </a:solidFill>
                <a:effectLst/>
                <a:uLnTx/>
                <a:uFillTx/>
                <a:latin typeface="Calibri"/>
                <a:ea typeface="+mn-ea"/>
                <a:cs typeface="+mn-cs"/>
              </a:rPr>
              <a:t>Torsion balance </a:t>
            </a:r>
            <a:br>
              <a:rPr kumimoji="0" lang="en-US" sz="1800" b="0" i="0" u="none" strike="noStrike" kern="1200" cap="none" spc="0" normalizeH="0" baseline="0" noProof="0" dirty="0">
                <a:ln>
                  <a:noFill/>
                </a:ln>
                <a:solidFill>
                  <a:srgbClr val="4F81BD"/>
                </a:solidFill>
                <a:effectLst/>
                <a:uLnTx/>
                <a:uFillTx/>
                <a:latin typeface="Calibri"/>
                <a:ea typeface="+mn-ea"/>
                <a:cs typeface="+mn-cs"/>
              </a:rPr>
            </a:br>
            <a:r>
              <a:rPr kumimoji="0" lang="en-US" sz="1800" b="0" i="0" u="none" strike="noStrike" kern="1200" cap="none" spc="0" normalizeH="0" baseline="0" noProof="0" dirty="0">
                <a:ln>
                  <a:noFill/>
                </a:ln>
                <a:solidFill>
                  <a:srgbClr val="4F81BD"/>
                </a:solidFill>
                <a:effectLst/>
                <a:uLnTx/>
                <a:uFillTx/>
                <a:latin typeface="Calibri"/>
                <a:ea typeface="+mn-ea"/>
                <a:cs typeface="+mn-cs"/>
              </a:rPr>
              <a:t>experiments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F81BD"/>
                </a:solidFill>
                <a:effectLst/>
                <a:uLnTx/>
                <a:uFillTx/>
                <a:latin typeface="Calibri"/>
                <a:ea typeface="+mn-ea"/>
                <a:cs typeface="+mn-cs"/>
              </a:rPr>
              <a:t>(U Washington)</a:t>
            </a:r>
          </a:p>
        </p:txBody>
      </p:sp>
      <p:sp>
        <p:nvSpPr>
          <p:cNvPr id="9" name="TextBox 8"/>
          <p:cNvSpPr txBox="1"/>
          <p:nvPr/>
        </p:nvSpPr>
        <p:spPr>
          <a:xfrm>
            <a:off x="6841935" y="2800350"/>
            <a:ext cx="1218732"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F81BD"/>
                </a:solidFill>
                <a:effectLst/>
                <a:uLnTx/>
                <a:uFillTx/>
                <a:latin typeface="Calibri"/>
                <a:ea typeface="+mn-ea"/>
                <a:cs typeface="+mn-cs"/>
              </a:rPr>
              <a:t>Cantilevers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F81BD"/>
                </a:solidFill>
                <a:effectLst/>
                <a:uLnTx/>
                <a:uFillTx/>
                <a:latin typeface="Calibri"/>
                <a:ea typeface="+mn-ea"/>
                <a:cs typeface="+mn-cs"/>
              </a:rPr>
              <a:t>(Stanford)</a:t>
            </a:r>
          </a:p>
        </p:txBody>
      </p:sp>
      <p:sp>
        <p:nvSpPr>
          <p:cNvPr id="13" name="TextBox 12"/>
          <p:cNvSpPr txBox="1"/>
          <p:nvPr/>
        </p:nvSpPr>
        <p:spPr>
          <a:xfrm>
            <a:off x="4867665" y="1047750"/>
            <a:ext cx="322363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F81BD"/>
                </a:solidFill>
                <a:effectLst/>
                <a:uLnTx/>
                <a:uFillTx/>
                <a:latin typeface="Calibri"/>
                <a:ea typeface="+mn-ea"/>
                <a:cs typeface="+mn-cs"/>
              </a:rPr>
              <a:t>Casimir measurements (Indiana)</a:t>
            </a:r>
          </a:p>
        </p:txBody>
      </p:sp>
      <p:pic>
        <p:nvPicPr>
          <p:cNvPr id="15" name="Picture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352550"/>
            <a:ext cx="4660473" cy="37074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0400" y="1354555"/>
            <a:ext cx="1680992" cy="1241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7665" y="2123373"/>
            <a:ext cx="1845154" cy="1506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Arrow Connector 19"/>
          <p:cNvCxnSpPr/>
          <p:nvPr/>
        </p:nvCxnSpPr>
        <p:spPr>
          <a:xfrm flipH="1" flipV="1">
            <a:off x="4927385" y="5993028"/>
            <a:ext cx="1117027" cy="3245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114800" y="4091233"/>
            <a:ext cx="1207576" cy="3137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2133600" y="1236226"/>
            <a:ext cx="2793786" cy="16403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flipH="1">
            <a:off x="3581400" y="2737409"/>
            <a:ext cx="1219202" cy="9773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29" name="Object 28"/>
          <p:cNvGraphicFramePr>
            <a:graphicFrameLocks noChangeAspect="1"/>
          </p:cNvGraphicFramePr>
          <p:nvPr>
            <p:extLst/>
          </p:nvPr>
        </p:nvGraphicFramePr>
        <p:xfrm>
          <a:off x="1066801" y="819150"/>
          <a:ext cx="2666999" cy="656647"/>
        </p:xfrm>
        <a:graphic>
          <a:graphicData uri="http://schemas.openxmlformats.org/presentationml/2006/ole">
            <mc:AlternateContent xmlns:mc="http://schemas.openxmlformats.org/markup-compatibility/2006">
              <mc:Choice xmlns:v="urn:schemas-microsoft-com:vml" Requires="v">
                <p:oleObj spid="_x0000_s37063" name="Equation" r:id="rId7" imgW="1600200" imgH="393700" progId="Equation.3">
                  <p:embed/>
                </p:oleObj>
              </mc:Choice>
              <mc:Fallback>
                <p:oleObj name="Equation" r:id="rId7" imgW="1600200" imgH="393700" progId="Equation.3">
                  <p:embed/>
                  <p:pic>
                    <p:nvPicPr>
                      <p:cNvPr id="29" name="Object 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1" y="819150"/>
                        <a:ext cx="2666999" cy="65664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9588084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17597</TotalTime>
  <Words>2423</Words>
  <Application>Microsoft Office PowerPoint</Application>
  <PresentationFormat>On-screen Show (16:9)</PresentationFormat>
  <Paragraphs>430</Paragraphs>
  <Slides>46</Slides>
  <Notes>14</Notes>
  <HiddenSlides>0</HiddenSlides>
  <MMClips>2</MMClips>
  <ScaleCrop>false</ScaleCrop>
  <HeadingPairs>
    <vt:vector size="8" baseType="variant">
      <vt:variant>
        <vt:lpstr>Fonts Used</vt:lpstr>
      </vt:variant>
      <vt:variant>
        <vt:i4>13</vt:i4>
      </vt:variant>
      <vt:variant>
        <vt:lpstr>Theme</vt:lpstr>
      </vt:variant>
      <vt:variant>
        <vt:i4>3</vt:i4>
      </vt:variant>
      <vt:variant>
        <vt:lpstr>Embedded OLE Servers</vt:lpstr>
      </vt:variant>
      <vt:variant>
        <vt:i4>2</vt:i4>
      </vt:variant>
      <vt:variant>
        <vt:lpstr>Slide Titles</vt:lpstr>
      </vt:variant>
      <vt:variant>
        <vt:i4>46</vt:i4>
      </vt:variant>
    </vt:vector>
  </HeadingPairs>
  <TitlesOfParts>
    <vt:vector size="64" baseType="lpstr">
      <vt:lpstr>맑은 고딕</vt:lpstr>
      <vt:lpstr>Arial</vt:lpstr>
      <vt:lpstr>Calibri</vt:lpstr>
      <vt:lpstr>Cambria</vt:lpstr>
      <vt:lpstr>Cambria Math</vt:lpstr>
      <vt:lpstr>Chalkboard</vt:lpstr>
      <vt:lpstr>PT Sans Narrow</vt:lpstr>
      <vt:lpstr>Symbol</vt:lpstr>
      <vt:lpstr>Times</vt:lpstr>
      <vt:lpstr>Times New Roman</vt:lpstr>
      <vt:lpstr>Trebuchet MS</vt:lpstr>
      <vt:lpstr>Verdana</vt:lpstr>
      <vt:lpstr>Wingdings</vt:lpstr>
      <vt:lpstr>Office Theme</vt:lpstr>
      <vt:lpstr>2_Office Theme</vt:lpstr>
      <vt:lpstr>Simple Dark</vt:lpstr>
      <vt:lpstr>Equation</vt:lpstr>
      <vt:lpstr>Graph</vt:lpstr>
      <vt:lpstr>Hunting for fifth forces and axions  with AMO-based sensors</vt:lpstr>
      <vt:lpstr>Our lab has moved!</vt:lpstr>
      <vt:lpstr>Fifth forces</vt:lpstr>
      <vt:lpstr>PowerPoint Presentation</vt:lpstr>
      <vt:lpstr>Testing gravity at short range</vt:lpstr>
      <vt:lpstr>Landscape for non-Newtonian corrections</vt:lpstr>
      <vt:lpstr>Experimental challenge: scaling of gravitational force</vt:lpstr>
      <vt:lpstr>Experimental challenge: electromagnetic background forces</vt:lpstr>
      <vt:lpstr>Force-distance parameter space</vt:lpstr>
      <vt:lpstr>Resonant force detection</vt:lpstr>
      <vt:lpstr>Fundamental limitation: thermal noise</vt:lpstr>
      <vt:lpstr>Example: Silicon microcantilevers</vt:lpstr>
      <vt:lpstr>Improving sensitivity</vt:lpstr>
      <vt:lpstr>Projected force sensitivity</vt:lpstr>
      <vt:lpstr>Projected sensitivity</vt:lpstr>
      <vt:lpstr>Experimental Setup</vt:lpstr>
      <vt:lpstr>Drive Mass fabrication</vt:lpstr>
      <vt:lpstr>MEMS actuator</vt:lpstr>
      <vt:lpstr>Standing wave optical trap</vt:lpstr>
      <vt:lpstr>3D feedback cooling of a nanosphere</vt:lpstr>
      <vt:lpstr>Zeptonewton force sensing</vt:lpstr>
      <vt:lpstr>Zeptonewton force sensing</vt:lpstr>
      <vt:lpstr>Zeptonewton force sensing</vt:lpstr>
      <vt:lpstr>Next: Cavity Trapping and cooling</vt:lpstr>
      <vt:lpstr>Axions</vt:lpstr>
      <vt:lpstr>ADMX experiment</vt:lpstr>
      <vt:lpstr>Axions</vt:lpstr>
      <vt:lpstr>PowerPoint Presentation</vt:lpstr>
      <vt:lpstr>QCD Axion Parameter Space</vt:lpstr>
      <vt:lpstr>PowerPoint Presentation</vt:lpstr>
      <vt:lpstr>Axion-exchange between nucleons</vt:lpstr>
      <vt:lpstr>Spin-dependent forces</vt:lpstr>
      <vt:lpstr>NMR for detection</vt:lpstr>
      <vt:lpstr>PowerPoint Presentation</vt:lpstr>
      <vt:lpstr>Concept for ARIADNE</vt:lpstr>
      <vt:lpstr>Experimental parameters</vt:lpstr>
      <vt:lpstr>Experimental challenges</vt:lpstr>
      <vt:lpstr>The Problem of Unwanted Images</vt:lpstr>
      <vt:lpstr>PowerPoint Presentation</vt:lpstr>
      <vt:lpstr>Thin Film Superconducting Shielding</vt:lpstr>
      <vt:lpstr>Source Mass Characterization</vt:lpstr>
      <vt:lpstr>Speed stability test - direct drive stage</vt:lpstr>
      <vt:lpstr>PowerPoint Presentation</vt:lpstr>
      <vt:lpstr>PowerPoint Presentation</vt:lpstr>
      <vt:lpstr>Conclusions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Geraci</dc:creator>
  <cp:lastModifiedBy>Andrew Geraci</cp:lastModifiedBy>
  <cp:revision>260</cp:revision>
  <dcterms:created xsi:type="dcterms:W3CDTF">2006-08-16T00:00:00Z</dcterms:created>
  <dcterms:modified xsi:type="dcterms:W3CDTF">2018-10-02T09:05:05Z</dcterms:modified>
</cp:coreProperties>
</file>