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56" r:id="rId2"/>
    <p:sldId id="582" r:id="rId3"/>
    <p:sldId id="607" r:id="rId4"/>
    <p:sldId id="608" r:id="rId5"/>
    <p:sldId id="609" r:id="rId6"/>
    <p:sldId id="583" r:id="rId7"/>
    <p:sldId id="584" r:id="rId8"/>
    <p:sldId id="585" r:id="rId9"/>
    <p:sldId id="586" r:id="rId10"/>
    <p:sldId id="588" r:id="rId11"/>
    <p:sldId id="568" r:id="rId12"/>
    <p:sldId id="538" r:id="rId13"/>
    <p:sldId id="540" r:id="rId14"/>
    <p:sldId id="569" r:id="rId15"/>
    <p:sldId id="570" r:id="rId16"/>
    <p:sldId id="542" r:id="rId17"/>
    <p:sldId id="572" r:id="rId18"/>
    <p:sldId id="543" r:id="rId19"/>
    <p:sldId id="571" r:id="rId20"/>
    <p:sldId id="544" r:id="rId21"/>
    <p:sldId id="545" r:id="rId22"/>
    <p:sldId id="579" r:id="rId23"/>
    <p:sldId id="546" r:id="rId24"/>
    <p:sldId id="614" r:id="rId25"/>
    <p:sldId id="553" r:id="rId26"/>
    <p:sldId id="590" r:id="rId27"/>
    <p:sldId id="591" r:id="rId28"/>
    <p:sldId id="592" r:id="rId29"/>
    <p:sldId id="593" r:id="rId30"/>
    <p:sldId id="595" r:id="rId31"/>
    <p:sldId id="525" r:id="rId32"/>
    <p:sldId id="601" r:id="rId33"/>
    <p:sldId id="602" r:id="rId34"/>
    <p:sldId id="603" r:id="rId35"/>
    <p:sldId id="610" r:id="rId36"/>
    <p:sldId id="613" r:id="rId37"/>
    <p:sldId id="615" r:id="rId38"/>
    <p:sldId id="616" r:id="rId39"/>
    <p:sldId id="61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C5B8A3-BE22-48BB-BE31-230BEA0C7F56}">
          <p14:sldIdLst>
            <p14:sldId id="556"/>
            <p14:sldId id="582"/>
            <p14:sldId id="607"/>
            <p14:sldId id="608"/>
            <p14:sldId id="609"/>
            <p14:sldId id="583"/>
            <p14:sldId id="584"/>
            <p14:sldId id="585"/>
            <p14:sldId id="586"/>
            <p14:sldId id="588"/>
            <p14:sldId id="568"/>
            <p14:sldId id="538"/>
            <p14:sldId id="540"/>
            <p14:sldId id="569"/>
            <p14:sldId id="570"/>
            <p14:sldId id="542"/>
            <p14:sldId id="572"/>
            <p14:sldId id="543"/>
            <p14:sldId id="571"/>
            <p14:sldId id="544"/>
            <p14:sldId id="545"/>
            <p14:sldId id="579"/>
            <p14:sldId id="546"/>
            <p14:sldId id="614"/>
            <p14:sldId id="553"/>
            <p14:sldId id="590"/>
            <p14:sldId id="591"/>
            <p14:sldId id="592"/>
            <p14:sldId id="593"/>
            <p14:sldId id="595"/>
            <p14:sldId id="525"/>
            <p14:sldId id="601"/>
            <p14:sldId id="602"/>
            <p14:sldId id="603"/>
            <p14:sldId id="610"/>
            <p14:sldId id="613"/>
            <p14:sldId id="615"/>
            <p14:sldId id="616"/>
            <p14:sldId id="6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C0504D"/>
    <a:srgbClr val="FF0000"/>
    <a:srgbClr val="E725CB"/>
    <a:srgbClr val="00FF00"/>
    <a:srgbClr val="9BBB59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5980" autoAdjust="0"/>
  </p:normalViewPr>
  <p:slideViewPr>
    <p:cSldViewPr>
      <p:cViewPr>
        <p:scale>
          <a:sx n="65" d="100"/>
          <a:sy n="65" d="100"/>
        </p:scale>
        <p:origin x="773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162"/>
    </p:cViewPr>
  </p:sorterViewPr>
  <p:notesViewPr>
    <p:cSldViewPr>
      <p:cViewPr>
        <p:scale>
          <a:sx n="63" d="100"/>
          <a:sy n="63" d="100"/>
        </p:scale>
        <p:origin x="2429" y="5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2C1E1-8449-4B08-8B0B-E5AE448F4F1B}" type="datetimeFigureOut">
              <a:rPr lang="en-US" smtClean="0"/>
              <a:t>01-Oct-18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265D5-068C-414D-97EA-D94CBD700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6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86F97-1CCB-40B5-9898-DA2B70657A2C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AFD85-D62E-43B2-91B2-DA765B0C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3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8BA94-F0FD-4EB5-8470-6BD929A6A7CC}" type="slidenum">
              <a:rPr lang="he-IL"/>
              <a:pPr/>
              <a:t>3</a:t>
            </a:fld>
            <a:endParaRPr 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324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4FBB94-AFF7-4812-9D40-E9078A605716}" type="slidenum">
              <a:rPr lang="he-IL" smtClean="0">
                <a:latin typeface="Arial" pitchFamily="34" charset="0"/>
                <a:cs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26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8BA94-F0FD-4EB5-8470-6BD929A6A7CC}" type="slidenum">
              <a:rPr lang="he-IL"/>
              <a:pPr/>
              <a:t>4</a:t>
            </a:fld>
            <a:endParaRPr 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1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8BA94-F0FD-4EB5-8470-6BD929A6A7CC}" type="slidenum">
              <a:rPr lang="he-IL"/>
              <a:pPr/>
              <a:t>5</a:t>
            </a:fld>
            <a:endParaRPr 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81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E1C8-9EA6-460C-8ECE-4DB3D162ED64}" type="slidenum">
              <a:rPr lang="he-IL" smtClean="0"/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57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E1C8-9EA6-460C-8ECE-4DB3D162ED64}" type="slidenum">
              <a:rPr lang="he-IL" smtClean="0"/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313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E1C8-9EA6-460C-8ECE-4DB3D162ED64}" type="slidenum">
              <a:rPr lang="he-IL" smtClean="0"/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62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B1232-6948-435E-9D0E-53583C3F36A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65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B1232-6948-435E-9D0E-53583C3F36A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43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4FBB94-AFF7-4812-9D40-E9078A605716}" type="slidenum">
              <a:rPr lang="he-IL" smtClean="0">
                <a:latin typeface="Arial" pitchFamily="34" charset="0"/>
                <a:cs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6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8EEA61-9076-4FED-B9C5-2F8335FB021B}" type="slidenum">
              <a:rPr lang="he-IL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73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43E26-7B2D-4483-8A56-EF1104B5E9D4}" type="datetimeFigureOut">
              <a:rPr lang="en-US" smtClean="0"/>
              <a:pPr/>
              <a:t>01-Oct-18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CAAE0-F38E-442B-8D9A-935DA9F5F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24.emf"/><Relationship Id="rId5" Type="http://schemas.openxmlformats.org/officeDocument/2006/relationships/image" Target="../media/image26.emf"/><Relationship Id="rId10" Type="http://schemas.openxmlformats.org/officeDocument/2006/relationships/image" Target="../media/image30.emf"/><Relationship Id="rId4" Type="http://schemas.openxmlformats.org/officeDocument/2006/relationships/image" Target="../media/image1.png"/><Relationship Id="rId9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5.emf"/><Relationship Id="rId7" Type="http://schemas.openxmlformats.org/officeDocument/2006/relationships/image" Target="../media/image48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10" Type="http://schemas.openxmlformats.org/officeDocument/2006/relationships/image" Target="../media/image25.emf"/><Relationship Id="rId4" Type="http://schemas.openxmlformats.org/officeDocument/2006/relationships/image" Target="../media/image1.png"/><Relationship Id="rId9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11" Type="http://schemas.openxmlformats.org/officeDocument/2006/relationships/image" Target="../media/image25.emf"/><Relationship Id="rId5" Type="http://schemas.openxmlformats.org/officeDocument/2006/relationships/image" Target="../media/image54.emf"/><Relationship Id="rId10" Type="http://schemas.openxmlformats.org/officeDocument/2006/relationships/image" Target="../media/image24.emf"/><Relationship Id="rId4" Type="http://schemas.openxmlformats.org/officeDocument/2006/relationships/image" Target="../media/image53.emf"/><Relationship Id="rId9" Type="http://schemas.openxmlformats.org/officeDocument/2006/relationships/image" Target="../media/image5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1.png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40.png"/><Relationship Id="rId7" Type="http://schemas.openxmlformats.org/officeDocument/2006/relationships/image" Target="../media/image6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5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72.png"/><Relationship Id="rId3" Type="http://schemas.openxmlformats.org/officeDocument/2006/relationships/image" Target="../media/image45.png"/><Relationship Id="rId7" Type="http://schemas.openxmlformats.org/officeDocument/2006/relationships/image" Target="../media/image71.png"/><Relationship Id="rId17" Type="http://schemas.openxmlformats.org/officeDocument/2006/relationships/image" Target="../media/image65.jp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0.png"/><Relationship Id="rId11" Type="http://schemas.openxmlformats.org/officeDocument/2006/relationships/image" Target="../media/image110.png"/><Relationship Id="rId5" Type="http://schemas.openxmlformats.org/officeDocument/2006/relationships/image" Target="../media/image50.png"/><Relationship Id="rId15" Type="http://schemas.openxmlformats.org/officeDocument/2006/relationships/image" Target="../media/image63.png"/><Relationship Id="rId10" Type="http://schemas.openxmlformats.org/officeDocument/2006/relationships/image" Target="../media/image100.png"/><Relationship Id="rId4" Type="http://schemas.openxmlformats.org/officeDocument/2006/relationships/image" Target="../media/image4.png"/><Relationship Id="rId9" Type="http://schemas.openxmlformats.org/officeDocument/2006/relationships/image" Target="../media/image90.png"/><Relationship Id="rId1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7" Type="http://schemas.openxmlformats.org/officeDocument/2006/relationships/image" Target="../media/image7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7" Type="http://schemas.openxmlformats.org/officeDocument/2006/relationships/image" Target="../media/image3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4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Probing </a:t>
            </a:r>
            <a:r>
              <a:rPr lang="en-US" dirty="0" smtClean="0"/>
              <a:t>light new </a:t>
            </a:r>
            <a:r>
              <a:rPr lang="en-US" dirty="0"/>
              <a:t>physics with Isotope shift spectroscopy</a:t>
            </a:r>
          </a:p>
        </p:txBody>
      </p:sp>
      <p:sp>
        <p:nvSpPr>
          <p:cNvPr id="5" name="Rectangle 4"/>
          <p:cNvSpPr/>
          <p:nvPr/>
        </p:nvSpPr>
        <p:spPr>
          <a:xfrm>
            <a:off x="2965895" y="4400746"/>
            <a:ext cx="35019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b="1" dirty="0">
                <a:solidFill>
                  <a:srgbClr val="0A0A0A"/>
                </a:solidFill>
                <a:latin typeface="arial" panose="020B0604020202020204" pitchFamily="34" charset="0"/>
              </a:rPr>
              <a:t>Roee </a:t>
            </a:r>
            <a:r>
              <a:rPr lang="de-DE" b="1" dirty="0" smtClean="0">
                <a:solidFill>
                  <a:srgbClr val="0A0A0A"/>
                </a:solidFill>
                <a:latin typeface="arial" panose="020B0604020202020204" pitchFamily="34" charset="0"/>
              </a:rPr>
              <a:t>Ozeri </a:t>
            </a:r>
          </a:p>
          <a:p>
            <a:pPr algn="ctr"/>
            <a:r>
              <a:rPr lang="de-DE" b="1" dirty="0" smtClean="0">
                <a:solidFill>
                  <a:srgbClr val="0A0A0A"/>
                </a:solidFill>
                <a:latin typeface="arial" panose="020B0604020202020204" pitchFamily="34" charset="0"/>
              </a:rPr>
              <a:t>Weizmann Institute of Science</a:t>
            </a:r>
          </a:p>
          <a:p>
            <a:pPr algn="ctr"/>
            <a:r>
              <a:rPr lang="de-DE" b="1" dirty="0" smtClean="0">
                <a:solidFill>
                  <a:srgbClr val="0A0A0A"/>
                </a:solidFill>
                <a:latin typeface="arial" panose="020B0604020202020204" pitchFamily="34" charset="0"/>
              </a:rPr>
              <a:t>Rehovot, </a:t>
            </a:r>
            <a:r>
              <a:rPr lang="de-DE" b="1" dirty="0">
                <a:solidFill>
                  <a:srgbClr val="0A0A0A"/>
                </a:solidFill>
                <a:latin typeface="arial" panose="020B0604020202020204" pitchFamily="34" charset="0"/>
              </a:rPr>
              <a:t>Israel</a:t>
            </a:r>
            <a:endParaRPr lang="en-US" dirty="0"/>
          </a:p>
        </p:txBody>
      </p:sp>
      <p:pic>
        <p:nvPicPr>
          <p:cNvPr id="6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95600" y="467499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GGI 2018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371600" y="2777414"/>
            <a:ext cx="5930257" cy="1441070"/>
            <a:chOff x="1600200" y="2352759"/>
            <a:chExt cx="5930257" cy="1441070"/>
          </a:xfrm>
        </p:grpSpPr>
        <p:grpSp>
          <p:nvGrpSpPr>
            <p:cNvPr id="11" name="Group 10"/>
            <p:cNvGrpSpPr/>
            <p:nvPr/>
          </p:nvGrpSpPr>
          <p:grpSpPr>
            <a:xfrm>
              <a:off x="5341604" y="2352759"/>
              <a:ext cx="2188853" cy="1441070"/>
              <a:chOff x="9277887" y="5766900"/>
              <a:chExt cx="2389845" cy="1544971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9467699" y="5766900"/>
                <a:ext cx="2200033" cy="15300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9277887" y="5859521"/>
                <a:ext cx="2385031" cy="1452350"/>
                <a:chOff x="2790630" y="5085593"/>
                <a:chExt cx="3005213" cy="1666292"/>
              </a:xfrm>
            </p:grpSpPr>
            <p:pic>
              <p:nvPicPr>
                <p:cNvPr id="23" name="Picture 11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9878" t="9883" r="5457" b="22011"/>
                <a:stretch/>
              </p:blipFill>
              <p:spPr bwMode="auto">
                <a:xfrm rot="15907583">
                  <a:off x="4164970" y="5631656"/>
                  <a:ext cx="365687" cy="4898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Box 23"/>
                <p:cNvSpPr txBox="1"/>
                <p:nvPr/>
              </p:nvSpPr>
              <p:spPr>
                <a:xfrm>
                  <a:off x="4233418" y="5800335"/>
                  <a:ext cx="494379" cy="3785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100" baseline="30000" dirty="0">
                      <a:solidFill>
                        <a:schemeClr val="bg1"/>
                      </a:solidFill>
                    </a:rPr>
                    <a:t>+</a:t>
                  </a:r>
                </a:p>
              </p:txBody>
            </p:sp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90630" y="5085593"/>
                  <a:ext cx="3005213" cy="1666292"/>
                </a:xfrm>
                <a:prstGeom prst="rect">
                  <a:avLst/>
                </a:prstGeom>
              </p:spPr>
            </p:pic>
          </p:grpSp>
        </p:grpSp>
        <p:sp>
          <p:nvSpPr>
            <p:cNvPr id="12" name="Rectangle 11"/>
            <p:cNvSpPr/>
            <p:nvPr/>
          </p:nvSpPr>
          <p:spPr>
            <a:xfrm>
              <a:off x="1600200" y="2427916"/>
              <a:ext cx="2493161" cy="13271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/>
                <a:t>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56043" y="2988531"/>
              <a:ext cx="142961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3276600" y="3005030"/>
              <a:ext cx="2654804" cy="349297"/>
            </a:xfrm>
            <a:custGeom>
              <a:avLst/>
              <a:gdLst>
                <a:gd name="connsiteX0" fmla="*/ 197307 w 2076969"/>
                <a:gd name="connsiteY0" fmla="*/ 91789 h 659084"/>
                <a:gd name="connsiteX1" fmla="*/ 2076907 w 2076969"/>
                <a:gd name="connsiteY1" fmla="*/ 57922 h 659084"/>
                <a:gd name="connsiteX2" fmla="*/ 265040 w 2076969"/>
                <a:gd name="connsiteY2" fmla="*/ 659056 h 659084"/>
                <a:gd name="connsiteX3" fmla="*/ 197307 w 2076969"/>
                <a:gd name="connsiteY3" fmla="*/ 91789 h 659084"/>
                <a:gd name="connsiteX0" fmla="*/ 104130 w 1983779"/>
                <a:gd name="connsiteY0" fmla="*/ 91789 h 696661"/>
                <a:gd name="connsiteX1" fmla="*/ 1983730 w 1983779"/>
                <a:gd name="connsiteY1" fmla="*/ 57922 h 696661"/>
                <a:gd name="connsiteX2" fmla="*/ 171863 w 1983779"/>
                <a:gd name="connsiteY2" fmla="*/ 659056 h 696661"/>
                <a:gd name="connsiteX3" fmla="*/ 104130 w 1983779"/>
                <a:gd name="connsiteY3" fmla="*/ 91789 h 696661"/>
                <a:gd name="connsiteX0" fmla="*/ 47453 w 1927102"/>
                <a:gd name="connsiteY0" fmla="*/ 145711 h 750583"/>
                <a:gd name="connsiteX1" fmla="*/ 1927053 w 1927102"/>
                <a:gd name="connsiteY1" fmla="*/ 111844 h 750583"/>
                <a:gd name="connsiteX2" fmla="*/ 115186 w 1927102"/>
                <a:gd name="connsiteY2" fmla="*/ 712978 h 750583"/>
                <a:gd name="connsiteX3" fmla="*/ 47453 w 1927102"/>
                <a:gd name="connsiteY3" fmla="*/ 145711 h 750583"/>
                <a:gd name="connsiteX0" fmla="*/ 47453 w 1927102"/>
                <a:gd name="connsiteY0" fmla="*/ 145711 h 750583"/>
                <a:gd name="connsiteX1" fmla="*/ 1927053 w 1927102"/>
                <a:gd name="connsiteY1" fmla="*/ 111844 h 750583"/>
                <a:gd name="connsiteX2" fmla="*/ 115186 w 1927102"/>
                <a:gd name="connsiteY2" fmla="*/ 712978 h 750583"/>
                <a:gd name="connsiteX3" fmla="*/ 47453 w 1927102"/>
                <a:gd name="connsiteY3" fmla="*/ 145711 h 750583"/>
                <a:gd name="connsiteX0" fmla="*/ 0 w 1879649"/>
                <a:gd name="connsiteY0" fmla="*/ 84432 h 689304"/>
                <a:gd name="connsiteX1" fmla="*/ 1879600 w 1879649"/>
                <a:gd name="connsiteY1" fmla="*/ 50565 h 689304"/>
                <a:gd name="connsiteX2" fmla="*/ 67733 w 1879649"/>
                <a:gd name="connsiteY2" fmla="*/ 651699 h 689304"/>
                <a:gd name="connsiteX3" fmla="*/ 0 w 1879649"/>
                <a:gd name="connsiteY3" fmla="*/ 84432 h 689304"/>
                <a:gd name="connsiteX0" fmla="*/ 0 w 1879649"/>
                <a:gd name="connsiteY0" fmla="*/ 84432 h 689304"/>
                <a:gd name="connsiteX1" fmla="*/ 1879600 w 1879649"/>
                <a:gd name="connsiteY1" fmla="*/ 50565 h 689304"/>
                <a:gd name="connsiteX2" fmla="*/ 67733 w 1879649"/>
                <a:gd name="connsiteY2" fmla="*/ 651699 h 689304"/>
                <a:gd name="connsiteX3" fmla="*/ 0 w 1879649"/>
                <a:gd name="connsiteY3" fmla="*/ 84432 h 689304"/>
                <a:gd name="connsiteX0" fmla="*/ 0 w 1879649"/>
                <a:gd name="connsiteY0" fmla="*/ 84432 h 689304"/>
                <a:gd name="connsiteX1" fmla="*/ 1879600 w 1879649"/>
                <a:gd name="connsiteY1" fmla="*/ 50565 h 689304"/>
                <a:gd name="connsiteX2" fmla="*/ 67733 w 1879649"/>
                <a:gd name="connsiteY2" fmla="*/ 651699 h 689304"/>
                <a:gd name="connsiteX3" fmla="*/ 0 w 1879649"/>
                <a:gd name="connsiteY3" fmla="*/ 84432 h 689304"/>
                <a:gd name="connsiteX0" fmla="*/ 0 w 1879799"/>
                <a:gd name="connsiteY0" fmla="*/ 84432 h 651699"/>
                <a:gd name="connsiteX1" fmla="*/ 1879600 w 1879799"/>
                <a:gd name="connsiteY1" fmla="*/ 50565 h 651699"/>
                <a:gd name="connsiteX2" fmla="*/ 67733 w 1879799"/>
                <a:gd name="connsiteY2" fmla="*/ 651699 h 651699"/>
                <a:gd name="connsiteX3" fmla="*/ 0 w 1879799"/>
                <a:gd name="connsiteY3" fmla="*/ 84432 h 651699"/>
                <a:gd name="connsiteX0" fmla="*/ 0 w 2091466"/>
                <a:gd name="connsiteY0" fmla="*/ 187623 h 627890"/>
                <a:gd name="connsiteX1" fmla="*/ 2091267 w 2091466"/>
                <a:gd name="connsiteY1" fmla="*/ 26756 h 627890"/>
                <a:gd name="connsiteX2" fmla="*/ 279400 w 2091466"/>
                <a:gd name="connsiteY2" fmla="*/ 627890 h 627890"/>
                <a:gd name="connsiteX3" fmla="*/ 0 w 2091466"/>
                <a:gd name="connsiteY3" fmla="*/ 187623 h 627890"/>
                <a:gd name="connsiteX0" fmla="*/ 0 w 2091404"/>
                <a:gd name="connsiteY0" fmla="*/ 187623 h 695623"/>
                <a:gd name="connsiteX1" fmla="*/ 2091267 w 2091404"/>
                <a:gd name="connsiteY1" fmla="*/ 26756 h 695623"/>
                <a:gd name="connsiteX2" fmla="*/ 59267 w 2091404"/>
                <a:gd name="connsiteY2" fmla="*/ 695623 h 695623"/>
                <a:gd name="connsiteX3" fmla="*/ 0 w 2091404"/>
                <a:gd name="connsiteY3" fmla="*/ 187623 h 695623"/>
                <a:gd name="connsiteX0" fmla="*/ 0 w 2091325"/>
                <a:gd name="connsiteY0" fmla="*/ 187623 h 695623"/>
                <a:gd name="connsiteX1" fmla="*/ 2091267 w 2091325"/>
                <a:gd name="connsiteY1" fmla="*/ 26756 h 695623"/>
                <a:gd name="connsiteX2" fmla="*/ 59267 w 2091325"/>
                <a:gd name="connsiteY2" fmla="*/ 695623 h 695623"/>
                <a:gd name="connsiteX3" fmla="*/ 0 w 2091325"/>
                <a:gd name="connsiteY3" fmla="*/ 187623 h 695623"/>
                <a:gd name="connsiteX0" fmla="*/ 0 w 2091325"/>
                <a:gd name="connsiteY0" fmla="*/ 187623 h 695623"/>
                <a:gd name="connsiteX1" fmla="*/ 2091267 w 2091325"/>
                <a:gd name="connsiteY1" fmla="*/ 26756 h 695623"/>
                <a:gd name="connsiteX2" fmla="*/ 59267 w 2091325"/>
                <a:gd name="connsiteY2" fmla="*/ 695623 h 695623"/>
                <a:gd name="connsiteX3" fmla="*/ 0 w 2091325"/>
                <a:gd name="connsiteY3" fmla="*/ 187623 h 695623"/>
                <a:gd name="connsiteX0" fmla="*/ 0 w 2091267"/>
                <a:gd name="connsiteY0" fmla="*/ 187623 h 695623"/>
                <a:gd name="connsiteX1" fmla="*/ 2091267 w 2091267"/>
                <a:gd name="connsiteY1" fmla="*/ 26756 h 695623"/>
                <a:gd name="connsiteX2" fmla="*/ 59267 w 2091267"/>
                <a:gd name="connsiteY2" fmla="*/ 695623 h 695623"/>
                <a:gd name="connsiteX3" fmla="*/ 0 w 2091267"/>
                <a:gd name="connsiteY3" fmla="*/ 187623 h 695623"/>
                <a:gd name="connsiteX0" fmla="*/ 0 w 2091267"/>
                <a:gd name="connsiteY0" fmla="*/ 160867 h 668867"/>
                <a:gd name="connsiteX1" fmla="*/ 2091267 w 2091267"/>
                <a:gd name="connsiteY1" fmla="*/ 0 h 668867"/>
                <a:gd name="connsiteX2" fmla="*/ 59267 w 2091267"/>
                <a:gd name="connsiteY2" fmla="*/ 668867 h 668867"/>
                <a:gd name="connsiteX3" fmla="*/ 0 w 2091267"/>
                <a:gd name="connsiteY3" fmla="*/ 160867 h 668867"/>
                <a:gd name="connsiteX0" fmla="*/ 0 w 2091267"/>
                <a:gd name="connsiteY0" fmla="*/ 160867 h 668867"/>
                <a:gd name="connsiteX1" fmla="*/ 2091267 w 2091267"/>
                <a:gd name="connsiteY1" fmla="*/ 0 h 668867"/>
                <a:gd name="connsiteX2" fmla="*/ 59267 w 2091267"/>
                <a:gd name="connsiteY2" fmla="*/ 668867 h 668867"/>
                <a:gd name="connsiteX3" fmla="*/ 0 w 2091267"/>
                <a:gd name="connsiteY3" fmla="*/ 160867 h 668867"/>
                <a:gd name="connsiteX0" fmla="*/ 0 w 2091267"/>
                <a:gd name="connsiteY0" fmla="*/ 160867 h 668867"/>
                <a:gd name="connsiteX1" fmla="*/ 2091267 w 2091267"/>
                <a:gd name="connsiteY1" fmla="*/ 0 h 668867"/>
                <a:gd name="connsiteX2" fmla="*/ 59267 w 2091267"/>
                <a:gd name="connsiteY2" fmla="*/ 668867 h 668867"/>
                <a:gd name="connsiteX3" fmla="*/ 0 w 2091267"/>
                <a:gd name="connsiteY3" fmla="*/ 160867 h 668867"/>
                <a:gd name="connsiteX0" fmla="*/ 0 w 2091267"/>
                <a:gd name="connsiteY0" fmla="*/ 160867 h 726017"/>
                <a:gd name="connsiteX1" fmla="*/ 2091267 w 2091267"/>
                <a:gd name="connsiteY1" fmla="*/ 0 h 726017"/>
                <a:gd name="connsiteX2" fmla="*/ 30692 w 2091267"/>
                <a:gd name="connsiteY2" fmla="*/ 726017 h 726017"/>
                <a:gd name="connsiteX3" fmla="*/ 0 w 2091267"/>
                <a:gd name="connsiteY3" fmla="*/ 160867 h 726017"/>
                <a:gd name="connsiteX0" fmla="*/ 0 w 2091267"/>
                <a:gd name="connsiteY0" fmla="*/ 160867 h 726017"/>
                <a:gd name="connsiteX1" fmla="*/ 2091267 w 2091267"/>
                <a:gd name="connsiteY1" fmla="*/ 0 h 726017"/>
                <a:gd name="connsiteX2" fmla="*/ 30692 w 2091267"/>
                <a:gd name="connsiteY2" fmla="*/ 726017 h 726017"/>
                <a:gd name="connsiteX3" fmla="*/ 0 w 2091267"/>
                <a:gd name="connsiteY3" fmla="*/ 160867 h 726017"/>
                <a:gd name="connsiteX0" fmla="*/ 0 w 2154767"/>
                <a:gd name="connsiteY0" fmla="*/ 160867 h 726017"/>
                <a:gd name="connsiteX1" fmla="*/ 2154767 w 2154767"/>
                <a:gd name="connsiteY1" fmla="*/ 0 h 726017"/>
                <a:gd name="connsiteX2" fmla="*/ 94192 w 2154767"/>
                <a:gd name="connsiteY2" fmla="*/ 726017 h 726017"/>
                <a:gd name="connsiteX3" fmla="*/ 0 w 2154767"/>
                <a:gd name="connsiteY3" fmla="*/ 160867 h 726017"/>
                <a:gd name="connsiteX0" fmla="*/ 0 w 2154767"/>
                <a:gd name="connsiteY0" fmla="*/ 160867 h 726017"/>
                <a:gd name="connsiteX1" fmla="*/ 2154767 w 2154767"/>
                <a:gd name="connsiteY1" fmla="*/ 0 h 726017"/>
                <a:gd name="connsiteX2" fmla="*/ 94192 w 2154767"/>
                <a:gd name="connsiteY2" fmla="*/ 726017 h 726017"/>
                <a:gd name="connsiteX3" fmla="*/ 0 w 2154767"/>
                <a:gd name="connsiteY3" fmla="*/ 160867 h 726017"/>
                <a:gd name="connsiteX0" fmla="*/ 0 w 2259836"/>
                <a:gd name="connsiteY0" fmla="*/ 273425 h 838575"/>
                <a:gd name="connsiteX1" fmla="*/ 1745552 w 2259836"/>
                <a:gd name="connsiteY1" fmla="*/ 12835 h 838575"/>
                <a:gd name="connsiteX2" fmla="*/ 2154767 w 2259836"/>
                <a:gd name="connsiteY2" fmla="*/ 112558 h 838575"/>
                <a:gd name="connsiteX3" fmla="*/ 94192 w 2259836"/>
                <a:gd name="connsiteY3" fmla="*/ 838575 h 838575"/>
                <a:gd name="connsiteX4" fmla="*/ 0 w 2259836"/>
                <a:gd name="connsiteY4" fmla="*/ 273425 h 838575"/>
                <a:gd name="connsiteX0" fmla="*/ 0 w 2365549"/>
                <a:gd name="connsiteY0" fmla="*/ 290025 h 855175"/>
                <a:gd name="connsiteX1" fmla="*/ 2096248 w 2365549"/>
                <a:gd name="connsiteY1" fmla="*/ 9462 h 855175"/>
                <a:gd name="connsiteX2" fmla="*/ 2154767 w 2365549"/>
                <a:gd name="connsiteY2" fmla="*/ 129158 h 855175"/>
                <a:gd name="connsiteX3" fmla="*/ 94192 w 2365549"/>
                <a:gd name="connsiteY3" fmla="*/ 855175 h 855175"/>
                <a:gd name="connsiteX4" fmla="*/ 0 w 2365549"/>
                <a:gd name="connsiteY4" fmla="*/ 290025 h 855175"/>
                <a:gd name="connsiteX0" fmla="*/ 0 w 2365549"/>
                <a:gd name="connsiteY0" fmla="*/ 290025 h 855175"/>
                <a:gd name="connsiteX1" fmla="*/ 2096248 w 2365549"/>
                <a:gd name="connsiteY1" fmla="*/ 9462 h 855175"/>
                <a:gd name="connsiteX2" fmla="*/ 2154767 w 2365549"/>
                <a:gd name="connsiteY2" fmla="*/ 129158 h 855175"/>
                <a:gd name="connsiteX3" fmla="*/ 94192 w 2365549"/>
                <a:gd name="connsiteY3" fmla="*/ 855175 h 855175"/>
                <a:gd name="connsiteX4" fmla="*/ 0 w 2365549"/>
                <a:gd name="connsiteY4" fmla="*/ 290025 h 855175"/>
                <a:gd name="connsiteX0" fmla="*/ 0 w 2365549"/>
                <a:gd name="connsiteY0" fmla="*/ 290025 h 855175"/>
                <a:gd name="connsiteX1" fmla="*/ 2096248 w 2365549"/>
                <a:gd name="connsiteY1" fmla="*/ 9462 h 855175"/>
                <a:gd name="connsiteX2" fmla="*/ 2154767 w 2365549"/>
                <a:gd name="connsiteY2" fmla="*/ 129158 h 855175"/>
                <a:gd name="connsiteX3" fmla="*/ 94192 w 2365549"/>
                <a:gd name="connsiteY3" fmla="*/ 855175 h 855175"/>
                <a:gd name="connsiteX4" fmla="*/ 0 w 2365549"/>
                <a:gd name="connsiteY4" fmla="*/ 290025 h 855175"/>
                <a:gd name="connsiteX0" fmla="*/ 0 w 2251394"/>
                <a:gd name="connsiteY0" fmla="*/ 293112 h 858262"/>
                <a:gd name="connsiteX1" fmla="*/ 2096248 w 2251394"/>
                <a:gd name="connsiteY1" fmla="*/ 12549 h 858262"/>
                <a:gd name="connsiteX2" fmla="*/ 2154767 w 2251394"/>
                <a:gd name="connsiteY2" fmla="*/ 132245 h 858262"/>
                <a:gd name="connsiteX3" fmla="*/ 94192 w 2251394"/>
                <a:gd name="connsiteY3" fmla="*/ 858262 h 858262"/>
                <a:gd name="connsiteX4" fmla="*/ 0 w 2251394"/>
                <a:gd name="connsiteY4" fmla="*/ 293112 h 858262"/>
                <a:gd name="connsiteX0" fmla="*/ 0 w 2154767"/>
                <a:gd name="connsiteY0" fmla="*/ 280563 h 845713"/>
                <a:gd name="connsiteX1" fmla="*/ 2096248 w 2154767"/>
                <a:gd name="connsiteY1" fmla="*/ 0 h 845713"/>
                <a:gd name="connsiteX2" fmla="*/ 2154767 w 2154767"/>
                <a:gd name="connsiteY2" fmla="*/ 119696 h 845713"/>
                <a:gd name="connsiteX3" fmla="*/ 94192 w 2154767"/>
                <a:gd name="connsiteY3" fmla="*/ 845713 h 845713"/>
                <a:gd name="connsiteX4" fmla="*/ 0 w 2154767"/>
                <a:gd name="connsiteY4" fmla="*/ 280563 h 845713"/>
                <a:gd name="connsiteX0" fmla="*/ 0 w 2202392"/>
                <a:gd name="connsiteY0" fmla="*/ 280563 h 845713"/>
                <a:gd name="connsiteX1" fmla="*/ 2096248 w 2202392"/>
                <a:gd name="connsiteY1" fmla="*/ 0 h 845713"/>
                <a:gd name="connsiteX2" fmla="*/ 2202392 w 2202392"/>
                <a:gd name="connsiteY2" fmla="*/ 102859 h 845713"/>
                <a:gd name="connsiteX3" fmla="*/ 94192 w 2202392"/>
                <a:gd name="connsiteY3" fmla="*/ 845713 h 845713"/>
                <a:gd name="connsiteX4" fmla="*/ 0 w 2202392"/>
                <a:gd name="connsiteY4" fmla="*/ 280563 h 845713"/>
                <a:gd name="connsiteX0" fmla="*/ 0 w 2202392"/>
                <a:gd name="connsiteY0" fmla="*/ 280563 h 845713"/>
                <a:gd name="connsiteX1" fmla="*/ 2096248 w 2202392"/>
                <a:gd name="connsiteY1" fmla="*/ 0 h 845713"/>
                <a:gd name="connsiteX2" fmla="*/ 2202392 w 2202392"/>
                <a:gd name="connsiteY2" fmla="*/ 102859 h 845713"/>
                <a:gd name="connsiteX3" fmla="*/ 94192 w 2202392"/>
                <a:gd name="connsiteY3" fmla="*/ 845713 h 845713"/>
                <a:gd name="connsiteX4" fmla="*/ 0 w 2202392"/>
                <a:gd name="connsiteY4" fmla="*/ 280563 h 845713"/>
                <a:gd name="connsiteX0" fmla="*/ 0 w 2202392"/>
                <a:gd name="connsiteY0" fmla="*/ 280563 h 845713"/>
                <a:gd name="connsiteX1" fmla="*/ 2096248 w 2202392"/>
                <a:gd name="connsiteY1" fmla="*/ 0 h 845713"/>
                <a:gd name="connsiteX2" fmla="*/ 2202392 w 2202392"/>
                <a:gd name="connsiteY2" fmla="*/ 102859 h 845713"/>
                <a:gd name="connsiteX3" fmla="*/ 94192 w 2202392"/>
                <a:gd name="connsiteY3" fmla="*/ 845713 h 845713"/>
                <a:gd name="connsiteX4" fmla="*/ 0 w 2202392"/>
                <a:gd name="connsiteY4" fmla="*/ 280563 h 845713"/>
                <a:gd name="connsiteX0" fmla="*/ 0 w 2202392"/>
                <a:gd name="connsiteY0" fmla="*/ 280563 h 845713"/>
                <a:gd name="connsiteX1" fmla="*/ 2096248 w 2202392"/>
                <a:gd name="connsiteY1" fmla="*/ 0 h 845713"/>
                <a:gd name="connsiteX2" fmla="*/ 2202392 w 2202392"/>
                <a:gd name="connsiteY2" fmla="*/ 102859 h 845713"/>
                <a:gd name="connsiteX3" fmla="*/ 94192 w 2202392"/>
                <a:gd name="connsiteY3" fmla="*/ 845713 h 845713"/>
                <a:gd name="connsiteX4" fmla="*/ 0 w 2202392"/>
                <a:gd name="connsiteY4" fmla="*/ 280563 h 845713"/>
                <a:gd name="connsiteX0" fmla="*/ 0 w 2202392"/>
                <a:gd name="connsiteY0" fmla="*/ 280563 h 845713"/>
                <a:gd name="connsiteX1" fmla="*/ 2096248 w 2202392"/>
                <a:gd name="connsiteY1" fmla="*/ 0 h 845713"/>
                <a:gd name="connsiteX2" fmla="*/ 2202392 w 2202392"/>
                <a:gd name="connsiteY2" fmla="*/ 102859 h 845713"/>
                <a:gd name="connsiteX3" fmla="*/ 94192 w 2202392"/>
                <a:gd name="connsiteY3" fmla="*/ 845713 h 845713"/>
                <a:gd name="connsiteX4" fmla="*/ 0 w 2202392"/>
                <a:gd name="connsiteY4" fmla="*/ 280563 h 845713"/>
                <a:gd name="connsiteX0" fmla="*/ 0 w 2129533"/>
                <a:gd name="connsiteY0" fmla="*/ 280563 h 845713"/>
                <a:gd name="connsiteX1" fmla="*/ 2096248 w 2129533"/>
                <a:gd name="connsiteY1" fmla="*/ 0 h 845713"/>
                <a:gd name="connsiteX2" fmla="*/ 2129533 w 2129533"/>
                <a:gd name="connsiteY2" fmla="*/ 303762 h 845713"/>
                <a:gd name="connsiteX3" fmla="*/ 94192 w 2129533"/>
                <a:gd name="connsiteY3" fmla="*/ 845713 h 845713"/>
                <a:gd name="connsiteX4" fmla="*/ 0 w 2129533"/>
                <a:gd name="connsiteY4" fmla="*/ 280563 h 845713"/>
                <a:gd name="connsiteX0" fmla="*/ 0 w 2154022"/>
                <a:gd name="connsiteY0" fmla="*/ 280563 h 845713"/>
                <a:gd name="connsiteX1" fmla="*/ 2096248 w 2154022"/>
                <a:gd name="connsiteY1" fmla="*/ 0 h 845713"/>
                <a:gd name="connsiteX2" fmla="*/ 2129533 w 2154022"/>
                <a:gd name="connsiteY2" fmla="*/ 303762 h 845713"/>
                <a:gd name="connsiteX3" fmla="*/ 94192 w 2154022"/>
                <a:gd name="connsiteY3" fmla="*/ 845713 h 845713"/>
                <a:gd name="connsiteX4" fmla="*/ 0 w 2154022"/>
                <a:gd name="connsiteY4" fmla="*/ 280563 h 845713"/>
                <a:gd name="connsiteX0" fmla="*/ 0 w 2184046"/>
                <a:gd name="connsiteY0" fmla="*/ 294655 h 859805"/>
                <a:gd name="connsiteX1" fmla="*/ 2139910 w 2184046"/>
                <a:gd name="connsiteY1" fmla="*/ 0 h 859805"/>
                <a:gd name="connsiteX2" fmla="*/ 2129533 w 2184046"/>
                <a:gd name="connsiteY2" fmla="*/ 317854 h 859805"/>
                <a:gd name="connsiteX3" fmla="*/ 94192 w 2184046"/>
                <a:gd name="connsiteY3" fmla="*/ 859805 h 859805"/>
                <a:gd name="connsiteX4" fmla="*/ 0 w 2184046"/>
                <a:gd name="connsiteY4" fmla="*/ 294655 h 859805"/>
                <a:gd name="connsiteX0" fmla="*/ 0 w 2140092"/>
                <a:gd name="connsiteY0" fmla="*/ 294655 h 859805"/>
                <a:gd name="connsiteX1" fmla="*/ 2139910 w 2140092"/>
                <a:gd name="connsiteY1" fmla="*/ 0 h 859805"/>
                <a:gd name="connsiteX2" fmla="*/ 2129533 w 2140092"/>
                <a:gd name="connsiteY2" fmla="*/ 317854 h 859805"/>
                <a:gd name="connsiteX3" fmla="*/ 94192 w 2140092"/>
                <a:gd name="connsiteY3" fmla="*/ 859805 h 859805"/>
                <a:gd name="connsiteX4" fmla="*/ 0 w 2140092"/>
                <a:gd name="connsiteY4" fmla="*/ 294655 h 859805"/>
                <a:gd name="connsiteX0" fmla="*/ 0 w 2152487"/>
                <a:gd name="connsiteY0" fmla="*/ 294655 h 859805"/>
                <a:gd name="connsiteX1" fmla="*/ 2139910 w 2152487"/>
                <a:gd name="connsiteY1" fmla="*/ 0 h 859805"/>
                <a:gd name="connsiteX2" fmla="*/ 2151581 w 2152487"/>
                <a:gd name="connsiteY2" fmla="*/ 316648 h 859805"/>
                <a:gd name="connsiteX3" fmla="*/ 94192 w 2152487"/>
                <a:gd name="connsiteY3" fmla="*/ 859805 h 859805"/>
                <a:gd name="connsiteX4" fmla="*/ 0 w 2152487"/>
                <a:gd name="connsiteY4" fmla="*/ 294655 h 859805"/>
                <a:gd name="connsiteX0" fmla="*/ 0 w 2156006"/>
                <a:gd name="connsiteY0" fmla="*/ 205015 h 770165"/>
                <a:gd name="connsiteX1" fmla="*/ 2155299 w 2156006"/>
                <a:gd name="connsiteY1" fmla="*/ 1 h 770165"/>
                <a:gd name="connsiteX2" fmla="*/ 2151581 w 2156006"/>
                <a:gd name="connsiteY2" fmla="*/ 227008 h 770165"/>
                <a:gd name="connsiteX3" fmla="*/ 94192 w 2156006"/>
                <a:gd name="connsiteY3" fmla="*/ 770165 h 770165"/>
                <a:gd name="connsiteX4" fmla="*/ 0 w 2156006"/>
                <a:gd name="connsiteY4" fmla="*/ 205015 h 770165"/>
                <a:gd name="connsiteX0" fmla="*/ 0 w 2074589"/>
                <a:gd name="connsiteY0" fmla="*/ 233927 h 770165"/>
                <a:gd name="connsiteX1" fmla="*/ 2073882 w 2074589"/>
                <a:gd name="connsiteY1" fmla="*/ 1 h 770165"/>
                <a:gd name="connsiteX2" fmla="*/ 2070164 w 2074589"/>
                <a:gd name="connsiteY2" fmla="*/ 227008 h 770165"/>
                <a:gd name="connsiteX3" fmla="*/ 12775 w 2074589"/>
                <a:gd name="connsiteY3" fmla="*/ 770165 h 770165"/>
                <a:gd name="connsiteX4" fmla="*/ 0 w 2074589"/>
                <a:gd name="connsiteY4" fmla="*/ 233927 h 770165"/>
                <a:gd name="connsiteX0" fmla="*/ 0 w 2074589"/>
                <a:gd name="connsiteY0" fmla="*/ 233927 h 770165"/>
                <a:gd name="connsiteX1" fmla="*/ 2073882 w 2074589"/>
                <a:gd name="connsiteY1" fmla="*/ 1 h 770165"/>
                <a:gd name="connsiteX2" fmla="*/ 2070164 w 2074589"/>
                <a:gd name="connsiteY2" fmla="*/ 227008 h 770165"/>
                <a:gd name="connsiteX3" fmla="*/ 12775 w 2074589"/>
                <a:gd name="connsiteY3" fmla="*/ 770165 h 770165"/>
                <a:gd name="connsiteX4" fmla="*/ 0 w 2074589"/>
                <a:gd name="connsiteY4" fmla="*/ 233927 h 770165"/>
                <a:gd name="connsiteX0" fmla="*/ 0 w 2074589"/>
                <a:gd name="connsiteY0" fmla="*/ 233927 h 788411"/>
                <a:gd name="connsiteX1" fmla="*/ 2073882 w 2074589"/>
                <a:gd name="connsiteY1" fmla="*/ 1 h 788411"/>
                <a:gd name="connsiteX2" fmla="*/ 2070164 w 2074589"/>
                <a:gd name="connsiteY2" fmla="*/ 227008 h 788411"/>
                <a:gd name="connsiteX3" fmla="*/ 29523 w 2074589"/>
                <a:gd name="connsiteY3" fmla="*/ 788411 h 788411"/>
                <a:gd name="connsiteX4" fmla="*/ 0 w 2074589"/>
                <a:gd name="connsiteY4" fmla="*/ 233927 h 788411"/>
                <a:gd name="connsiteX0" fmla="*/ 0 w 2074589"/>
                <a:gd name="connsiteY0" fmla="*/ 233927 h 788411"/>
                <a:gd name="connsiteX1" fmla="*/ 2073882 w 2074589"/>
                <a:gd name="connsiteY1" fmla="*/ 1 h 788411"/>
                <a:gd name="connsiteX2" fmla="*/ 2070164 w 2074589"/>
                <a:gd name="connsiteY2" fmla="*/ 227008 h 788411"/>
                <a:gd name="connsiteX3" fmla="*/ 29523 w 2074589"/>
                <a:gd name="connsiteY3" fmla="*/ 788411 h 788411"/>
                <a:gd name="connsiteX4" fmla="*/ 0 w 2074589"/>
                <a:gd name="connsiteY4" fmla="*/ 233927 h 788411"/>
                <a:gd name="connsiteX0" fmla="*/ 0 w 2074589"/>
                <a:gd name="connsiteY0" fmla="*/ 233927 h 788411"/>
                <a:gd name="connsiteX1" fmla="*/ 2073882 w 2074589"/>
                <a:gd name="connsiteY1" fmla="*/ 1 h 788411"/>
                <a:gd name="connsiteX2" fmla="*/ 2070164 w 2074589"/>
                <a:gd name="connsiteY2" fmla="*/ 227008 h 788411"/>
                <a:gd name="connsiteX3" fmla="*/ 29523 w 2074589"/>
                <a:gd name="connsiteY3" fmla="*/ 788411 h 788411"/>
                <a:gd name="connsiteX4" fmla="*/ 0 w 2074589"/>
                <a:gd name="connsiteY4" fmla="*/ 233927 h 788411"/>
                <a:gd name="connsiteX0" fmla="*/ 0 w 2074589"/>
                <a:gd name="connsiteY0" fmla="*/ 233927 h 788411"/>
                <a:gd name="connsiteX1" fmla="*/ 2073882 w 2074589"/>
                <a:gd name="connsiteY1" fmla="*/ 1 h 788411"/>
                <a:gd name="connsiteX2" fmla="*/ 2070164 w 2074589"/>
                <a:gd name="connsiteY2" fmla="*/ 227008 h 788411"/>
                <a:gd name="connsiteX3" fmla="*/ 29523 w 2074589"/>
                <a:gd name="connsiteY3" fmla="*/ 788411 h 788411"/>
                <a:gd name="connsiteX4" fmla="*/ 0 w 2074589"/>
                <a:gd name="connsiteY4" fmla="*/ 233927 h 788411"/>
                <a:gd name="connsiteX0" fmla="*/ 0 w 2074589"/>
                <a:gd name="connsiteY0" fmla="*/ 25763 h 789651"/>
                <a:gd name="connsiteX1" fmla="*/ 2073882 w 2074589"/>
                <a:gd name="connsiteY1" fmla="*/ 1241 h 789651"/>
                <a:gd name="connsiteX2" fmla="*/ 2070164 w 2074589"/>
                <a:gd name="connsiteY2" fmla="*/ 228248 h 789651"/>
                <a:gd name="connsiteX3" fmla="*/ 29523 w 2074589"/>
                <a:gd name="connsiteY3" fmla="*/ 789651 h 789651"/>
                <a:gd name="connsiteX4" fmla="*/ 0 w 2074589"/>
                <a:gd name="connsiteY4" fmla="*/ 25763 h 78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4589" h="789651">
                  <a:moveTo>
                    <a:pt x="0" y="25763"/>
                  </a:moveTo>
                  <a:cubicBezTo>
                    <a:pt x="691294" y="-52212"/>
                    <a:pt x="1382588" y="79216"/>
                    <a:pt x="2073882" y="1241"/>
                  </a:cubicBezTo>
                  <a:cubicBezTo>
                    <a:pt x="2075293" y="181160"/>
                    <a:pt x="2074851" y="86706"/>
                    <a:pt x="2070164" y="228248"/>
                  </a:cubicBezTo>
                  <a:lnTo>
                    <a:pt x="29523" y="789651"/>
                  </a:lnTo>
                  <a:cubicBezTo>
                    <a:pt x="72098" y="529374"/>
                    <a:pt x="130390" y="307257"/>
                    <a:pt x="0" y="25763"/>
                  </a:cubicBezTo>
                  <a:close/>
                </a:path>
              </a:pathLst>
            </a:custGeom>
            <a:gradFill flip="none" rotWithShape="1">
              <a:gsLst>
                <a:gs pos="65000">
                  <a:srgbClr val="FF0000"/>
                </a:gs>
                <a:gs pos="38000">
                  <a:srgbClr val="FF0000">
                    <a:alpha val="49000"/>
                  </a:srgbClr>
                </a:gs>
                <a:gs pos="5000">
                  <a:schemeClr val="bg1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ounded Rectangle 16"/>
            <p:cNvSpPr/>
            <p:nvPr/>
          </p:nvSpPr>
          <p:spPr>
            <a:xfrm flipH="1">
              <a:off x="2434918" y="2902799"/>
              <a:ext cx="884771" cy="52891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isometricOffAxis1Top">
                <a:rot lat="18520970" lon="19886707" rev="1531065"/>
              </a:camera>
              <a:lightRig rig="threePt" dir="t"/>
            </a:scene3d>
            <a:sp3d extrusionH="2540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>
                  <a:solidFill>
                    <a:schemeClr val="tx1"/>
                  </a:solidFill>
                </a:rPr>
                <a:t>Laser</a:t>
              </a:r>
            </a:p>
          </p:txBody>
        </p:sp>
        <p:sp>
          <p:nvSpPr>
            <p:cNvPr id="18" name="Oval 17"/>
            <p:cNvSpPr/>
            <p:nvPr/>
          </p:nvSpPr>
          <p:spPr>
            <a:xfrm>
              <a:off x="6033033" y="2973937"/>
              <a:ext cx="267600" cy="284396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9" name="Oval 18"/>
            <p:cNvSpPr/>
            <p:nvPr/>
          </p:nvSpPr>
          <p:spPr>
            <a:xfrm>
              <a:off x="6381057" y="2953579"/>
              <a:ext cx="280190" cy="28065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C1C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34814" y="5482941"/>
            <a:ext cx="5332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Delaunay, RO, Perez and Soreq Phys. Rev. D 96, 093001 (2017)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4814" y="5896766"/>
            <a:ext cx="7256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Berengut J. C.; Budker D.; Delaunay C.; Flambaum V.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V.; Frugiuele C.; Fuchs E.; Grojean C.; Harnik R.;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RO;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Perez G.; Soreq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Phys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Rev.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Lett. 120, 091801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2018)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68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838200"/>
            <a:ext cx="6400800" cy="2860357"/>
          </a:xfrm>
        </p:spPr>
      </p:pic>
      <p:pic>
        <p:nvPicPr>
          <p:cNvPr id="5" name="Picture 26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8600" y="6400800"/>
            <a:ext cx="34778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err="1" smtClean="0"/>
              <a:t>Rosenband</a:t>
            </a:r>
            <a:r>
              <a:rPr lang="en-US" sz="1400" dirty="0" smtClean="0"/>
              <a:t> </a:t>
            </a:r>
            <a:r>
              <a:rPr lang="en-US" sz="1400" i="1" dirty="0" smtClean="0"/>
              <a:t>et. al.,  Science, </a:t>
            </a:r>
            <a:r>
              <a:rPr lang="en-US" sz="1400" b="1" dirty="0" smtClean="0"/>
              <a:t>319</a:t>
            </a:r>
            <a:r>
              <a:rPr lang="en-US" sz="1400" dirty="0" smtClean="0"/>
              <a:t>, 1808, (2008)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8848" y="4946640"/>
                <a:ext cx="6621236" cy="1182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dirty="0" smtClean="0"/>
                  <a:t>Contrast with quasar absorption spectra: 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Observed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543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116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dirty="0" smtClean="0"/>
                  <a:t> during the last 12 billion years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∝</m:t>
                            </m:r>
                          </m:e>
                        </m:acc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∝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 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6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35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dirty="0" smtClean="0"/>
                  <a:t> / year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48" y="4946640"/>
                <a:ext cx="6621236" cy="1182888"/>
              </a:xfrm>
              <a:prstGeom prst="rect">
                <a:avLst/>
              </a:prstGeom>
              <a:blipFill rotWithShape="1">
                <a:blip r:embed="rId4"/>
                <a:stretch>
                  <a:fillRect l="-737" t="-2564" b="-543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743200" y="3886200"/>
            <a:ext cx="4038600" cy="557981"/>
            <a:chOff x="2743200" y="3886200"/>
            <a:chExt cx="4038600" cy="55798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780" y="4038600"/>
              <a:ext cx="3771900" cy="405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743200" y="3886200"/>
              <a:ext cx="4038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1124261" y="133177"/>
            <a:ext cx="6895477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3100" dirty="0" smtClean="0"/>
              <a:t>Time variation of fundamental constants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26036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62000" y="1214023"/>
            <a:ext cx="67231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Search for physics Beyond the Standard Model highly motivated: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Flavor Mass Hierarchy problem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 Strong CP problem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Neutrino oscillations 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Matter </a:t>
            </a:r>
            <a:r>
              <a:rPr lang="en-US" dirty="0">
                <a:solidFill>
                  <a:schemeClr val="tx2"/>
                </a:solidFill>
              </a:rPr>
              <a:t>vs. anti-matter </a:t>
            </a:r>
            <a:r>
              <a:rPr lang="en-US" dirty="0" smtClean="0">
                <a:solidFill>
                  <a:schemeClr val="tx2"/>
                </a:solidFill>
              </a:rPr>
              <a:t>asymmetry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Dark Matter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theoretical solutions result in (pseudo) scalar or vector fields</a:t>
            </a:r>
          </a:p>
          <a:p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 err="1" smtClean="0"/>
              <a:t>axions</a:t>
            </a:r>
            <a:r>
              <a:rPr lang="en-US" dirty="0" smtClean="0"/>
              <a:t>/</a:t>
            </a:r>
            <a:r>
              <a:rPr lang="en-US" dirty="0" err="1" smtClean="0"/>
              <a:t>familons</a:t>
            </a:r>
            <a:r>
              <a:rPr lang="en-US" dirty="0" smtClean="0"/>
              <a:t>/ </a:t>
            </a:r>
            <a:r>
              <a:rPr lang="en-US" dirty="0" err="1" smtClean="0"/>
              <a:t>relaxions</a:t>
            </a:r>
            <a:r>
              <a:rPr lang="en-US" dirty="0" smtClean="0"/>
              <a:t>/ dark photons..)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Multitude of experimental searches</a:t>
            </a:r>
          </a:p>
        </p:txBody>
      </p:sp>
      <p:pic>
        <p:nvPicPr>
          <p:cNvPr id="6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Search for New </a:t>
            </a:r>
            <a:r>
              <a:rPr lang="en-US" sz="3200" dirty="0" smtClean="0"/>
              <a:t>Scalar </a:t>
            </a:r>
            <a:r>
              <a:rPr lang="en-US" sz="3200" dirty="0" smtClean="0"/>
              <a:t>or Vector Fields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5978723"/>
            <a:ext cx="4937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Graham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et. al.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Ann.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Rev.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Nuc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Part. Sci. 65, 485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2015)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" y="62865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Safronova, Budker,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et.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 Reviews of Modern Physics, 90, 025008 (2018)</a:t>
            </a:r>
          </a:p>
        </p:txBody>
      </p:sp>
    </p:spTree>
    <p:extLst>
      <p:ext uri="{BB962C8B-B14F-4D97-AF65-F5344CB8AC3E}">
        <p14:creationId xmlns:p14="http://schemas.microsoft.com/office/powerpoint/2010/main" val="11517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370" y="1509661"/>
            <a:ext cx="1921669" cy="1335881"/>
          </a:xfrm>
          <a:prstGeom prst="rect">
            <a:avLst/>
          </a:prstGeom>
        </p:spPr>
      </p:pic>
      <p:pic>
        <p:nvPicPr>
          <p:cNvPr id="6" name="Picture 4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522357"/>
            <a:ext cx="3036406" cy="4606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0100" y="4872335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</a:rPr>
              <a:t>A new force between the electron and nucleus will modify the electronic spectrum in atoms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NP detection through spectroscopy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3455429"/>
            <a:ext cx="3307500" cy="86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93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Line 4"/>
          <p:cNvSpPr>
            <a:spLocks noChangeShapeType="1"/>
          </p:cNvSpPr>
          <p:nvPr/>
        </p:nvSpPr>
        <p:spPr bwMode="auto">
          <a:xfrm>
            <a:off x="6307766" y="5638800"/>
            <a:ext cx="814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5437309" y="5444236"/>
            <a:ext cx="7537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5 </a:t>
            </a:r>
            <a:r>
              <a:rPr lang="en-US" i="1" baseline="30000" dirty="0"/>
              <a:t>2</a:t>
            </a:r>
            <a:r>
              <a:rPr lang="en-US" i="1" dirty="0"/>
              <a:t>S</a:t>
            </a:r>
            <a:r>
              <a:rPr lang="en-US" i="1" baseline="-25000" dirty="0"/>
              <a:t>1/2</a:t>
            </a:r>
            <a:endParaRPr lang="en-US" i="1" baseline="30000" dirty="0"/>
          </a:p>
        </p:txBody>
      </p:sp>
      <p:sp>
        <p:nvSpPr>
          <p:cNvPr id="1041" name="Text Box 18"/>
          <p:cNvSpPr txBox="1">
            <a:spLocks noChangeArrowheads="1"/>
          </p:cNvSpPr>
          <p:nvPr/>
        </p:nvSpPr>
        <p:spPr bwMode="auto">
          <a:xfrm>
            <a:off x="5437309" y="2770434"/>
            <a:ext cx="916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dirty="0"/>
              <a:t>4 </a:t>
            </a:r>
            <a:r>
              <a:rPr lang="en-US" baseline="30000" dirty="0"/>
              <a:t>2</a:t>
            </a:r>
            <a:r>
              <a:rPr lang="en-US" dirty="0"/>
              <a:t>D</a:t>
            </a:r>
            <a:r>
              <a:rPr lang="en-US" baseline="-25000" dirty="0"/>
              <a:t>5/2</a:t>
            </a:r>
          </a:p>
        </p:txBody>
      </p:sp>
      <p:sp>
        <p:nvSpPr>
          <p:cNvPr id="1048" name="Text Box 38"/>
          <p:cNvSpPr txBox="1">
            <a:spLocks noChangeArrowheads="1"/>
          </p:cNvSpPr>
          <p:nvPr/>
        </p:nvSpPr>
        <p:spPr bwMode="auto">
          <a:xfrm>
            <a:off x="7238880" y="2788426"/>
            <a:ext cx="89159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ymbol" pitchFamily="18" charset="2"/>
              </a:rPr>
              <a:t>g</a:t>
            </a:r>
            <a:r>
              <a:rPr lang="en-US" sz="1350" dirty="0"/>
              <a:t> = 0.4 Hz </a:t>
            </a:r>
            <a:endParaRPr lang="en-US" sz="1350" dirty="0">
              <a:latin typeface="Symbol" pitchFamily="18" charset="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013525" y="4386987"/>
            <a:ext cx="2003394" cy="321742"/>
            <a:chOff x="6099885" y="4764229"/>
            <a:chExt cx="2671192" cy="428988"/>
          </a:xfrm>
        </p:grpSpPr>
        <p:sp>
          <p:nvSpPr>
            <p:cNvPr id="1044" name="Text Box 21"/>
            <p:cNvSpPr txBox="1">
              <a:spLocks noChangeArrowheads="1"/>
            </p:cNvSpPr>
            <p:nvPr/>
          </p:nvSpPr>
          <p:spPr bwMode="auto">
            <a:xfrm>
              <a:off x="6099885" y="4764229"/>
              <a:ext cx="966504" cy="400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50" dirty="0"/>
                <a:t>674nm;</a:t>
              </a:r>
            </a:p>
          </p:txBody>
        </p:sp>
        <p:sp>
          <p:nvSpPr>
            <p:cNvPr id="1055" name="TextBox 37"/>
            <p:cNvSpPr txBox="1">
              <a:spLocks noChangeArrowheads="1"/>
            </p:cNvSpPr>
            <p:nvPr/>
          </p:nvSpPr>
          <p:spPr bwMode="auto">
            <a:xfrm>
              <a:off x="6956477" y="4793109"/>
              <a:ext cx="1814600" cy="400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50" dirty="0"/>
                <a:t>accuracy </a:t>
              </a:r>
              <a:r>
                <a:rPr lang="en-US" sz="1350" dirty="0" smtClean="0"/>
                <a:t>0.01 </a:t>
              </a:r>
              <a:r>
                <a:rPr lang="en-US" sz="1350" dirty="0"/>
                <a:t>Hz</a:t>
              </a:r>
            </a:p>
          </p:txBody>
        </p:sp>
      </p:grpSp>
      <p:sp>
        <p:nvSpPr>
          <p:cNvPr id="38" name="Line 20"/>
          <p:cNvSpPr>
            <a:spLocks noChangeShapeType="1"/>
          </p:cNvSpPr>
          <p:nvPr/>
        </p:nvSpPr>
        <p:spPr bwMode="auto">
          <a:xfrm flipH="1" flipV="1">
            <a:off x="6714960" y="2968621"/>
            <a:ext cx="0" cy="267017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7490622" y="3986168"/>
            <a:ext cx="7489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440 THz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426" y="3489866"/>
            <a:ext cx="5849615" cy="11285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y</a:t>
            </a:r>
            <a:r>
              <a:rPr lang="en-US" baseline="-25000" dirty="0" smtClean="0"/>
              <a:t>e</a:t>
            </a:r>
            <a:r>
              <a:rPr lang="en-US" dirty="0" smtClean="0"/>
              <a:t>y</a:t>
            </a:r>
            <a:r>
              <a:rPr lang="en-US" baseline="-25000" dirty="0" smtClean="0"/>
              <a:t>n</a:t>
            </a:r>
            <a:r>
              <a:rPr lang="en-US" dirty="0" smtClean="0"/>
              <a:t>~10</a:t>
            </a:r>
            <a:r>
              <a:rPr lang="en-US" baseline="30000" dirty="0" smtClean="0"/>
              <a:t>-6</a:t>
            </a:r>
            <a:r>
              <a:rPr lang="en-US" dirty="0" smtClean="0"/>
              <a:t>  ↔   </a:t>
            </a:r>
            <a:r>
              <a:rPr lang="en-US" i="1" dirty="0"/>
              <a:t>100 Hz</a:t>
            </a:r>
          </a:p>
          <a:p>
            <a:pPr marL="214313" indent="-214313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/>
              <a:t>Can’t differentiate this contribution from QED background</a:t>
            </a:r>
          </a:p>
          <a:p>
            <a:pPr>
              <a:spcAft>
                <a:spcPts val="750"/>
              </a:spcAft>
            </a:pPr>
            <a:r>
              <a:rPr lang="en-US" dirty="0"/>
              <a:t>	(calculate transition freq. with 10</a:t>
            </a:r>
            <a:r>
              <a:rPr lang="en-US" baseline="30000" dirty="0"/>
              <a:t>-13</a:t>
            </a:r>
            <a:r>
              <a:rPr lang="en-US" dirty="0"/>
              <a:t> accuracy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/>
        </p:nvCxnSpPr>
        <p:spPr>
          <a:xfrm>
            <a:off x="0" y="670694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2780" y="2058211"/>
            <a:ext cx="2822963" cy="428292"/>
          </a:xfrm>
          <a:prstGeom prst="rect">
            <a:avLst/>
          </a:prstGeom>
        </p:spPr>
      </p:pic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6307766" y="2968621"/>
            <a:ext cx="814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3667497" y="1306973"/>
            <a:ext cx="2146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Now with numbers…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1920245"/>
            <a:ext cx="3307500" cy="861300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NP detection through spectroscopy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275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98525" y="1828800"/>
            <a:ext cx="7824386" cy="2959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Parity symmetry:</a:t>
            </a:r>
            <a:r>
              <a:rPr lang="en-US" dirty="0" smtClean="0"/>
              <a:t> APV experiments</a:t>
            </a:r>
          </a:p>
          <a:p>
            <a:pPr marL="214313" indent="-214313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Charge symmetry: </a:t>
            </a:r>
            <a:r>
              <a:rPr lang="en-US" dirty="0" smtClean="0"/>
              <a:t>Anti-hydrogen spectroscopy</a:t>
            </a:r>
          </a:p>
          <a:p>
            <a:pPr marL="214313" indent="-214313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CP symmetry: </a:t>
            </a:r>
            <a:r>
              <a:rPr lang="en-US" dirty="0" smtClean="0"/>
              <a:t>electron EDM</a:t>
            </a:r>
          </a:p>
          <a:p>
            <a:pPr marL="214313" indent="-214313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Lorenz symmetry:</a:t>
            </a:r>
            <a:r>
              <a:rPr lang="en-US" dirty="0" smtClean="0"/>
              <a:t> LLI experiments</a:t>
            </a:r>
          </a:p>
          <a:p>
            <a:pPr marL="214313" indent="-214313">
              <a:lnSpc>
                <a:spcPct val="150000"/>
              </a:lnSpc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Time and space translation symmetry: </a:t>
            </a:r>
            <a:r>
              <a:rPr lang="en-US" dirty="0" smtClean="0"/>
              <a:t>Time variation of fundamental constants</a:t>
            </a:r>
          </a:p>
          <a:p>
            <a:pPr>
              <a:spcAft>
                <a:spcPts val="750"/>
              </a:spcAft>
            </a:pPr>
            <a:endParaRPr lang="en-US" dirty="0"/>
          </a:p>
        </p:txBody>
      </p:sp>
      <p:pic>
        <p:nvPicPr>
          <p:cNvPr id="20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Symmetry breaking in spectroscopy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953000"/>
            <a:ext cx="6123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Will not work with scalar, </a:t>
            </a:r>
            <a:r>
              <a:rPr lang="en-US" dirty="0" smtClean="0">
                <a:solidFill>
                  <a:srgbClr val="C00000"/>
                </a:solidFill>
              </a:rPr>
              <a:t>vector </a:t>
            </a:r>
            <a:r>
              <a:rPr lang="en-US" dirty="0" smtClean="0">
                <a:solidFill>
                  <a:srgbClr val="C00000"/>
                </a:solidFill>
              </a:rPr>
              <a:t>forces....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or anything else that respects all the symmetries QED respects</a:t>
            </a:r>
            <a:endParaRPr lang="en-US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553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Line 4"/>
          <p:cNvSpPr>
            <a:spLocks noChangeShapeType="1"/>
          </p:cNvSpPr>
          <p:nvPr/>
        </p:nvSpPr>
        <p:spPr bwMode="auto">
          <a:xfrm>
            <a:off x="6307766" y="5638800"/>
            <a:ext cx="814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5437309" y="5444236"/>
            <a:ext cx="7537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5 </a:t>
            </a:r>
            <a:r>
              <a:rPr lang="en-US" i="1" baseline="30000" dirty="0"/>
              <a:t>2</a:t>
            </a:r>
            <a:r>
              <a:rPr lang="en-US" i="1" dirty="0"/>
              <a:t>S</a:t>
            </a:r>
            <a:r>
              <a:rPr lang="en-US" i="1" baseline="-25000" dirty="0"/>
              <a:t>1/2</a:t>
            </a:r>
            <a:endParaRPr lang="en-US" i="1" baseline="30000" dirty="0"/>
          </a:p>
        </p:txBody>
      </p:sp>
      <p:sp>
        <p:nvSpPr>
          <p:cNvPr id="1041" name="Text Box 18"/>
          <p:cNvSpPr txBox="1">
            <a:spLocks noChangeArrowheads="1"/>
          </p:cNvSpPr>
          <p:nvPr/>
        </p:nvSpPr>
        <p:spPr bwMode="auto">
          <a:xfrm>
            <a:off x="5437309" y="2770434"/>
            <a:ext cx="916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dirty="0"/>
              <a:t>4 </a:t>
            </a:r>
            <a:r>
              <a:rPr lang="en-US" baseline="30000" dirty="0"/>
              <a:t>2</a:t>
            </a:r>
            <a:r>
              <a:rPr lang="en-US" dirty="0"/>
              <a:t>D</a:t>
            </a:r>
            <a:r>
              <a:rPr lang="en-US" baseline="-25000" dirty="0"/>
              <a:t>5/2</a:t>
            </a:r>
          </a:p>
        </p:txBody>
      </p:sp>
      <p:sp>
        <p:nvSpPr>
          <p:cNvPr id="1048" name="Text Box 38"/>
          <p:cNvSpPr txBox="1">
            <a:spLocks noChangeArrowheads="1"/>
          </p:cNvSpPr>
          <p:nvPr/>
        </p:nvSpPr>
        <p:spPr bwMode="auto">
          <a:xfrm>
            <a:off x="7238880" y="2788426"/>
            <a:ext cx="89159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50" dirty="0">
                <a:latin typeface="Symbol" pitchFamily="18" charset="2"/>
              </a:rPr>
              <a:t>g</a:t>
            </a:r>
            <a:r>
              <a:rPr lang="en-US" sz="1350" dirty="0"/>
              <a:t> = 0.4 Hz </a:t>
            </a:r>
            <a:endParaRPr lang="en-US" sz="1350" dirty="0">
              <a:latin typeface="Symbol" pitchFamily="18" charset="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013525" y="4386987"/>
            <a:ext cx="2003394" cy="321742"/>
            <a:chOff x="6099885" y="4764229"/>
            <a:chExt cx="2671192" cy="428988"/>
          </a:xfrm>
        </p:grpSpPr>
        <p:sp>
          <p:nvSpPr>
            <p:cNvPr id="1044" name="Text Box 21"/>
            <p:cNvSpPr txBox="1">
              <a:spLocks noChangeArrowheads="1"/>
            </p:cNvSpPr>
            <p:nvPr/>
          </p:nvSpPr>
          <p:spPr bwMode="auto">
            <a:xfrm>
              <a:off x="6099885" y="4764229"/>
              <a:ext cx="966504" cy="400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50" dirty="0"/>
                <a:t>674nm;</a:t>
              </a:r>
            </a:p>
          </p:txBody>
        </p:sp>
        <p:sp>
          <p:nvSpPr>
            <p:cNvPr id="1055" name="TextBox 37"/>
            <p:cNvSpPr txBox="1">
              <a:spLocks noChangeArrowheads="1"/>
            </p:cNvSpPr>
            <p:nvPr/>
          </p:nvSpPr>
          <p:spPr bwMode="auto">
            <a:xfrm>
              <a:off x="6956477" y="4793109"/>
              <a:ext cx="1814600" cy="400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350" dirty="0"/>
                <a:t>accuracy </a:t>
              </a:r>
              <a:r>
                <a:rPr lang="en-US" sz="1350" dirty="0" smtClean="0"/>
                <a:t>0.01 </a:t>
              </a:r>
              <a:r>
                <a:rPr lang="en-US" sz="1350" dirty="0"/>
                <a:t>Hz</a:t>
              </a:r>
            </a:p>
          </p:txBody>
        </p:sp>
      </p:grpSp>
      <p:sp>
        <p:nvSpPr>
          <p:cNvPr id="38" name="Line 20"/>
          <p:cNvSpPr>
            <a:spLocks noChangeShapeType="1"/>
          </p:cNvSpPr>
          <p:nvPr/>
        </p:nvSpPr>
        <p:spPr bwMode="auto">
          <a:xfrm flipH="1" flipV="1">
            <a:off x="6714960" y="2968621"/>
            <a:ext cx="0" cy="267017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7490622" y="3986168"/>
            <a:ext cx="7489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440 THz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1718" y="2796526"/>
            <a:ext cx="2438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y</a:t>
            </a:r>
            <a:r>
              <a:rPr lang="en-US" baseline="-25000" dirty="0" smtClean="0"/>
              <a:t>e</a:t>
            </a:r>
            <a:r>
              <a:rPr lang="en-US" dirty="0" smtClean="0"/>
              <a:t>y</a:t>
            </a:r>
            <a:r>
              <a:rPr lang="en-US" baseline="-25000" dirty="0" smtClean="0"/>
              <a:t>n</a:t>
            </a:r>
            <a:r>
              <a:rPr lang="en-US" dirty="0" smtClean="0"/>
              <a:t>~10</a:t>
            </a:r>
            <a:r>
              <a:rPr lang="en-US" baseline="30000" dirty="0" smtClean="0"/>
              <a:t>-6</a:t>
            </a:r>
            <a:r>
              <a:rPr lang="en-US" dirty="0" smtClean="0"/>
              <a:t>  ↔   </a:t>
            </a:r>
            <a:r>
              <a:rPr lang="en-US" i="1" dirty="0"/>
              <a:t>100 </a:t>
            </a:r>
            <a:r>
              <a:rPr lang="en-US" i="1" dirty="0" smtClean="0"/>
              <a:t>Hz</a:t>
            </a:r>
            <a:endParaRPr lang="en-US" i="1" dirty="0"/>
          </a:p>
        </p:txBody>
      </p:sp>
      <p:pic>
        <p:nvPicPr>
          <p:cNvPr id="20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2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1566305"/>
            <a:ext cx="4140990" cy="8316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6757" y="1615914"/>
            <a:ext cx="3036406" cy="460675"/>
          </a:xfrm>
          <a:prstGeom prst="rect">
            <a:avLst/>
          </a:prstGeom>
        </p:spPr>
      </p:pic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Isotope Shift Spectroscopy</a:t>
            </a:r>
            <a:endParaRPr lang="en-US" sz="3200" dirty="0"/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6307766" y="2968621"/>
            <a:ext cx="814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35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2118" y="3259381"/>
            <a:ext cx="408713" cy="2843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2407" y="3284896"/>
            <a:ext cx="408713" cy="2332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7705" y="4709499"/>
            <a:ext cx="3284953" cy="56674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3450" y="5362274"/>
            <a:ext cx="3021991" cy="49546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031001" y="3688558"/>
            <a:ext cx="354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physics contribution to IS: </a:t>
            </a:r>
            <a:r>
              <a:rPr lang="en-US" i="1" dirty="0" smtClean="0"/>
              <a:t>2 Hz</a:t>
            </a:r>
            <a:endParaRPr lang="en-US" i="1" dirty="0"/>
          </a:p>
        </p:txBody>
      </p:sp>
      <p:sp>
        <p:nvSpPr>
          <p:cNvPr id="31" name="Left-Right Arrow 30"/>
          <p:cNvSpPr/>
          <p:nvPr/>
        </p:nvSpPr>
        <p:spPr>
          <a:xfrm>
            <a:off x="2286000" y="3338368"/>
            <a:ext cx="457214" cy="126336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877705" y="4241158"/>
            <a:ext cx="312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750"/>
              </a:spcAft>
            </a:pPr>
            <a:r>
              <a:rPr lang="en-US" dirty="0"/>
              <a:t>(calculate </a:t>
            </a:r>
            <a:r>
              <a:rPr lang="en-US" dirty="0" smtClean="0"/>
              <a:t>IS </a:t>
            </a:r>
            <a:r>
              <a:rPr lang="en-US" dirty="0"/>
              <a:t>with </a:t>
            </a:r>
            <a:r>
              <a:rPr lang="en-US" dirty="0" smtClean="0"/>
              <a:t>10</a:t>
            </a:r>
            <a:r>
              <a:rPr lang="en-US" baseline="30000" dirty="0" smtClean="0"/>
              <a:t>-8</a:t>
            </a:r>
            <a:r>
              <a:rPr lang="en-US" dirty="0" smtClean="0"/>
              <a:t> </a:t>
            </a:r>
            <a:r>
              <a:rPr lang="en-US" dirty="0"/>
              <a:t>accuracy)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299448"/>
            <a:ext cx="569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Lybarger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Jr., Berengut and Chiaverini Phys. Rev. A 83, 052509 (2011)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360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 animBg="1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5238" y="4042851"/>
            <a:ext cx="415980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C00000"/>
                </a:solidFill>
              </a:rPr>
              <a:t>Mass shift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Normal Mass shift(NMS): Change to electron reduced mass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 smtClean="0"/>
              <a:t>Specific </a:t>
            </a:r>
            <a:r>
              <a:rPr lang="en-US" sz="1350" dirty="0"/>
              <a:t>Mass shift (SMS): Change to quasi-particle mass (many electrons)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90729" y="4042851"/>
            <a:ext cx="2643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rgbClr val="C00000"/>
                </a:solidFill>
              </a:rPr>
              <a:t>Field shift</a:t>
            </a:r>
          </a:p>
          <a:p>
            <a:pPr algn="ctr"/>
            <a:r>
              <a:rPr lang="en-US" sz="1350" dirty="0"/>
              <a:t>Due to the breaking of point-charge approximation for nucleus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816933" y="3216173"/>
            <a:ext cx="516594" cy="8129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flipV="1">
            <a:off x="2645142" y="3273559"/>
            <a:ext cx="1091887" cy="7692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1000" y="5549959"/>
            <a:ext cx="90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Factorization: separation of electronic and nuclear contributions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0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800" y="347823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Isotope Shift Spectroscopy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1208232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closer look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646" y="2466002"/>
            <a:ext cx="4876800" cy="7104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965034"/>
            <a:ext cx="2286000" cy="4038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62484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W. H. King “Isotope Shifts in Atomic Spectra” Springer (1984)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99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81000" y="5188060"/>
            <a:ext cx="906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Factorization: separation of electronic and nuclear contributions 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10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800" y="347823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Isotope Shift Spectroscopy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1208232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A closer look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646" y="2466002"/>
            <a:ext cx="4876800" cy="7104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965034"/>
            <a:ext cx="2286000" cy="4038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912" y="3654085"/>
            <a:ext cx="5588690" cy="13751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62484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W. H. King “Isotope Shifts in Atomic Spectra” Springer (1984)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69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91118" y="3906387"/>
            <a:ext cx="435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King’s linear relation between normalized IS:</a:t>
            </a:r>
            <a:endParaRPr lang="en-US" i="1" dirty="0">
              <a:solidFill>
                <a:schemeClr val="tx2"/>
              </a:solidFill>
            </a:endParaRPr>
          </a:p>
        </p:txBody>
      </p:sp>
      <p:pic>
        <p:nvPicPr>
          <p:cNvPr id="11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King Comparison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029187" y="128002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Two transitions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170" y="2754056"/>
            <a:ext cx="4762801" cy="986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1773838"/>
            <a:ext cx="4749571" cy="8613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4613918"/>
            <a:ext cx="3360420" cy="772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8517" y="5599523"/>
            <a:ext cx="2447550" cy="425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8092" y="5517023"/>
            <a:ext cx="1415610" cy="5907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2400" y="6248400"/>
            <a:ext cx="60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W. H. King “Isotope Shifts in Atomic Spectra” Springer (1984)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18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437478"/>
            <a:ext cx="4402396" cy="28130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2800" y="5415126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Dy</a:t>
            </a:r>
            <a:r>
              <a:rPr lang="en-US" dirty="0"/>
              <a:t> King plot. Budker et al 1994</a:t>
            </a:r>
          </a:p>
        </p:txBody>
      </p:sp>
      <p:pic>
        <p:nvPicPr>
          <p:cNvPr id="11" name="Picture 4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King Plot</a:t>
            </a:r>
            <a:endParaRPr lang="en-US" sz="3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5280" y="1463848"/>
            <a:ext cx="3360420" cy="7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7" descr="http://hyperphysics.phy-astr.gsu.edu/hbase/imgmec/shm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32029"/>
            <a:ext cx="3952684" cy="162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86534"/>
            <a:ext cx="2151362" cy="153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717" y="1106424"/>
            <a:ext cx="371747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845718" y="1066800"/>
            <a:ext cx="2323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Steady-state response: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231" y="5029200"/>
            <a:ext cx="2481769" cy="915672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002" y="3581400"/>
            <a:ext cx="2065198" cy="11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363767" y="3848603"/>
            <a:ext cx="21568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/>
              <a:t>Rabi Spectroscopy:</a:t>
            </a:r>
            <a:endParaRPr lang="en-US" sz="2000" dirty="0">
              <a:latin typeface="Times New Roman" pitchFamily="18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743200" y="4257956"/>
            <a:ext cx="33845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072384" y="3904688"/>
            <a:ext cx="14996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72000" y="4257956"/>
            <a:ext cx="33845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081653" y="3897785"/>
            <a:ext cx="0" cy="369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572000" y="3895444"/>
            <a:ext cx="0" cy="3717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743200" y="4343400"/>
            <a:ext cx="21672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15056" y="44196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493736" y="3912900"/>
            <a:ext cx="656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drive</a:t>
            </a:r>
            <a:endParaRPr lang="en-US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2895600" y="5544112"/>
            <a:ext cx="33845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224784" y="5190844"/>
            <a:ext cx="2689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724400" y="5544112"/>
            <a:ext cx="33845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234053" y="5183941"/>
            <a:ext cx="0" cy="369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724400" y="5181600"/>
            <a:ext cx="0" cy="3717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895600" y="5629556"/>
            <a:ext cx="21672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667456" y="570575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4459049" y="5183941"/>
            <a:ext cx="2689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505200" y="5181600"/>
            <a:ext cx="0" cy="369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465399" y="5174697"/>
            <a:ext cx="0" cy="369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505200" y="5544112"/>
            <a:ext cx="95384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186637" y="5162490"/>
            <a:ext cx="25111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/>
              <a:t>Ramsey Spectroscopy: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Atomic Spectroscopy</a:t>
            </a:r>
            <a:r>
              <a:rPr lang="en-US" sz="3200" dirty="0"/>
              <a:t>: </a:t>
            </a:r>
            <a:r>
              <a:rPr lang="en-US" sz="3200" dirty="0" smtClean="0"/>
              <a:t>the </a:t>
            </a:r>
            <a:r>
              <a:rPr lang="en-US" sz="3200" dirty="0"/>
              <a:t>Naïve picture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96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0" grpId="0"/>
      <p:bldP spid="52" grpId="0"/>
      <p:bldP spid="59" grpId="0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590" y="1013799"/>
            <a:ext cx="6133076" cy="17465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37" y="2982390"/>
            <a:ext cx="3964190" cy="2906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6814" y="2982390"/>
            <a:ext cx="3006956" cy="29378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92877" y="2760333"/>
            <a:ext cx="22523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Relative accuracy ~ 10</a:t>
            </a:r>
            <a:r>
              <a:rPr lang="en-US" sz="1350" baseline="30000" dirty="0"/>
              <a:t>-3 </a:t>
            </a:r>
            <a:r>
              <a:rPr lang="en-US" sz="1350" dirty="0"/>
              <a:t>– 10</a:t>
            </a:r>
            <a:r>
              <a:rPr lang="en-US" sz="1350" baseline="30000" dirty="0"/>
              <a:t>-4</a:t>
            </a:r>
          </a:p>
        </p:txBody>
      </p:sp>
      <p:pic>
        <p:nvPicPr>
          <p:cNvPr id="9" name="Picture 4" descr="logo1_blu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King Linearity holds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296581"/>
            <a:ext cx="6091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Nonlinear anomalies; e.g. Samarium; due to level degeneracies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69" y="1524000"/>
            <a:ext cx="5292001" cy="7194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New Physics and King linearity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419600" y="3101013"/>
            <a:ext cx="1110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Electronic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48400" y="3075791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Nuclear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019800" y="2133600"/>
            <a:ext cx="632467" cy="9227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876800" y="2133600"/>
            <a:ext cx="762000" cy="9421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352800" y="2082282"/>
            <a:ext cx="1828800" cy="11016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43200" y="3124200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05000" y="4462586"/>
            <a:ext cx="5484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FF0000"/>
                </a:solidFill>
              </a:rPr>
              <a:t>New Physics is likely to break King linearity</a:t>
            </a:r>
            <a:endParaRPr lang="en-US" sz="2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3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53310" y="250998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Bounds on new physics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51" y="1893617"/>
            <a:ext cx="2690231" cy="609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200462"/>
            <a:ext cx="2687411" cy="1933301"/>
          </a:xfrm>
          <a:prstGeom prst="rect">
            <a:avLst/>
          </a:prstGeom>
        </p:spPr>
      </p:pic>
      <p:pic>
        <p:nvPicPr>
          <p:cNvPr id="11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9010" y="3524021"/>
            <a:ext cx="3347190" cy="79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3932" y="3657600"/>
            <a:ext cx="3399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Estimate for new physics coupling: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90391" y="4267200"/>
            <a:ext cx="2361737" cy="369332"/>
            <a:chOff x="1219200" y="5652394"/>
            <a:chExt cx="2361737" cy="369332"/>
          </a:xfrm>
        </p:grpSpPr>
        <p:sp>
          <p:nvSpPr>
            <p:cNvPr id="13" name="TextBox 12"/>
            <p:cNvSpPr txBox="1"/>
            <p:nvPr/>
          </p:nvSpPr>
          <p:spPr>
            <a:xfrm>
              <a:off x="1219200" y="5652394"/>
              <a:ext cx="2361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                  measured</a:t>
              </a:r>
              <a:endParaRPr lang="en-US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76400" y="5675494"/>
              <a:ext cx="436590" cy="303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33600" y="5675494"/>
              <a:ext cx="317520" cy="280500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1178668" y="5315464"/>
            <a:ext cx="5240409" cy="369332"/>
            <a:chOff x="1371600" y="5867400"/>
            <a:chExt cx="5240409" cy="369332"/>
          </a:xfrm>
        </p:grpSpPr>
        <p:sp>
          <p:nvSpPr>
            <p:cNvPr id="15" name="TextBox 14"/>
            <p:cNvSpPr txBox="1"/>
            <p:nvPr/>
          </p:nvSpPr>
          <p:spPr>
            <a:xfrm>
              <a:off x="1371600" y="5867400"/>
              <a:ext cx="52404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    expectation value (atomic structure calculations)</a:t>
              </a:r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12720" y="5967066"/>
              <a:ext cx="132300" cy="20460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1190391" y="5777536"/>
            <a:ext cx="2346668" cy="369332"/>
            <a:chOff x="1447800" y="6248400"/>
            <a:chExt cx="2346668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1447800" y="6248400"/>
              <a:ext cx="2346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                    (theory)</a:t>
              </a:r>
              <a:endParaRPr lang="en-US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796235" y="6301487"/>
              <a:ext cx="992250" cy="293700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3517" y="5765049"/>
            <a:ext cx="2759314" cy="71854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60391" y="4953000"/>
            <a:ext cx="224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Minimal theory input: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3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3581400"/>
            <a:ext cx="7466341" cy="179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spcAft>
                <a:spcPts val="2250"/>
              </a:spcAft>
              <a:buFont typeface="+mj-lt"/>
              <a:buAutoNum type="arabicPeriod"/>
            </a:pPr>
            <a:r>
              <a:rPr lang="en-US" dirty="0"/>
              <a:t>Two narrow </a:t>
            </a:r>
            <a:r>
              <a:rPr lang="en-US" dirty="0" smtClean="0"/>
              <a:t>optical </a:t>
            </a:r>
            <a:r>
              <a:rPr lang="en-US" dirty="0"/>
              <a:t>transitions </a:t>
            </a:r>
            <a:r>
              <a:rPr lang="en-US" dirty="0" smtClean="0"/>
              <a:t>(optical clocks) </a:t>
            </a:r>
            <a:r>
              <a:rPr lang="en-US" dirty="0"/>
              <a:t>with the same </a:t>
            </a:r>
            <a:r>
              <a:rPr lang="en-US" dirty="0" smtClean="0"/>
              <a:t>nucleus</a:t>
            </a:r>
          </a:p>
          <a:p>
            <a:pPr marL="257175" indent="-257175">
              <a:spcAft>
                <a:spcPts val="2250"/>
              </a:spcAft>
              <a:buFont typeface="+mj-lt"/>
              <a:buAutoNum type="arabicPeriod"/>
            </a:pPr>
            <a:r>
              <a:rPr lang="en-US" dirty="0" smtClean="0"/>
              <a:t>Transitions between </a:t>
            </a:r>
            <a:r>
              <a:rPr lang="en-US" dirty="0"/>
              <a:t>as </a:t>
            </a:r>
            <a:r>
              <a:rPr lang="en-US" dirty="0" smtClean="0"/>
              <a:t>different states as possible</a:t>
            </a:r>
            <a:endParaRPr lang="en-US" dirty="0"/>
          </a:p>
          <a:p>
            <a:pPr marL="257175" indent="-257175">
              <a:spcAft>
                <a:spcPts val="2250"/>
              </a:spcAft>
              <a:buFont typeface="+mj-lt"/>
              <a:buAutoNum type="arabicPeriod"/>
            </a:pPr>
            <a:r>
              <a:rPr lang="en-US" dirty="0" smtClean="0"/>
              <a:t>At </a:t>
            </a:r>
            <a:r>
              <a:rPr lang="en-US" dirty="0"/>
              <a:t>least four stable (even) isotopes without nuclear spin for three independent IS comparisons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746" y="1397075"/>
            <a:ext cx="1921669" cy="1335881"/>
          </a:xfrm>
          <a:prstGeom prst="rect">
            <a:avLst/>
          </a:prstGeom>
        </p:spPr>
      </p:pic>
      <p:pic>
        <p:nvPicPr>
          <p:cNvPr id="5" name="Picture 4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What do we need?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590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4800" y="6299448"/>
            <a:ext cx="5040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Flambaum, Geddes,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Viatkina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Phys. Rev. A 97, 032510 (2018)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71600" y="309977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/>
              <a:t>Are King plots really linear?</a:t>
            </a:r>
            <a:endParaRPr lang="en-US" baseline="30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40272"/>
            <a:ext cx="7025131" cy="2897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6462" y="959263"/>
            <a:ext cx="2453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order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Nuclear polarizability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Many-body effects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54015" y="5036047"/>
            <a:ext cx="6213560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King linearity will provide solid bounds (baring cancelation)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Observation of nonlinearity will require further investigations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8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601" y="1363645"/>
            <a:ext cx="4180385" cy="375621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181754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/>
              <a:t>Current and projected bounds</a:t>
            </a:r>
            <a:endParaRPr lang="en-US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59" y="2409417"/>
            <a:ext cx="997130" cy="2926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7976" y="6287280"/>
            <a:ext cx="1210333" cy="2926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911" y="3158124"/>
            <a:ext cx="970057" cy="292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358" y="2419140"/>
            <a:ext cx="1400707" cy="2926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2800" y="5798871"/>
            <a:ext cx="2075467" cy="2926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82154" y="3104108"/>
            <a:ext cx="1534043" cy="2926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05600" y="1943017"/>
            <a:ext cx="182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Heavy mass limit: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8170" y="1935943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Massless limit: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5197" y="3696436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Renormalization of  Coulomb interaction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80186" y="3690431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Inseparable from other nuclear effects: loss of sensitivity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5322863"/>
            <a:ext cx="211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Intermediate regime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30777" y="833778"/>
            <a:ext cx="2074823" cy="31478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9601" y="755262"/>
            <a:ext cx="2260066" cy="58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6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759" y="1625272"/>
            <a:ext cx="5292001" cy="3062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6286500"/>
            <a:ext cx="4937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Origlia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et. al.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arXiv:1803.03157 (2018)v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129890"/>
            <a:ext cx="1296540" cy="3234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14400" y="181754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/>
              <a:t>Recent accurate IS measurements</a:t>
            </a:r>
            <a:endParaRPr lang="en-US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1343778" y="1127557"/>
            <a:ext cx="385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between two lattice clocks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438400" y="4953000"/>
            <a:ext cx="4285254" cy="369332"/>
            <a:chOff x="2724017" y="4953000"/>
            <a:chExt cx="4285254" cy="369332"/>
          </a:xfrm>
        </p:grpSpPr>
        <p:grpSp>
          <p:nvGrpSpPr>
            <p:cNvPr id="13" name="Group 12"/>
            <p:cNvGrpSpPr/>
            <p:nvPr/>
          </p:nvGrpSpPr>
          <p:grpSpPr>
            <a:xfrm>
              <a:off x="2724017" y="4953000"/>
              <a:ext cx="2435790" cy="369332"/>
              <a:chOff x="3665040" y="5011815"/>
              <a:chExt cx="2435790" cy="36933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81600" y="5056362"/>
                <a:ext cx="919230" cy="280239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3665040" y="5011815"/>
                <a:ext cx="1348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Uncertainty:</a:t>
                </a:r>
                <a:endParaRPr lang="en-US" dirty="0"/>
              </a:p>
            </p:txBody>
          </p: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43417" y="5001687"/>
              <a:ext cx="1465854" cy="271958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76200" y="5943600"/>
            <a:ext cx="4937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Takano,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Mizushima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Katori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arXiv:1706.02905 (2017)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0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90" name="Group 16389"/>
          <p:cNvGrpSpPr/>
          <p:nvPr/>
        </p:nvGrpSpPr>
        <p:grpSpPr>
          <a:xfrm>
            <a:off x="3664149" y="2268169"/>
            <a:ext cx="3698666" cy="1718093"/>
            <a:chOff x="3634692" y="980619"/>
            <a:chExt cx="4931555" cy="2290791"/>
          </a:xfrm>
        </p:grpSpPr>
        <p:sp>
          <p:nvSpPr>
            <p:cNvPr id="4" name="Oval 3"/>
            <p:cNvSpPr/>
            <p:nvPr/>
          </p:nvSpPr>
          <p:spPr>
            <a:xfrm>
              <a:off x="5406759" y="980619"/>
              <a:ext cx="594472" cy="563633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5" name="Oval 4"/>
            <p:cNvSpPr/>
            <p:nvPr/>
          </p:nvSpPr>
          <p:spPr>
            <a:xfrm>
              <a:off x="3685797" y="980619"/>
              <a:ext cx="586740" cy="598436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C1C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3634693" y="3271409"/>
              <a:ext cx="65169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00"/>
            </a:p>
          </p:txBody>
        </p:sp>
        <p:sp>
          <p:nvSpPr>
            <p:cNvPr id="20" name="Line 33"/>
            <p:cNvSpPr>
              <a:spLocks noChangeShapeType="1"/>
            </p:cNvSpPr>
            <p:nvPr/>
          </p:nvSpPr>
          <p:spPr bwMode="auto">
            <a:xfrm>
              <a:off x="3634692" y="1691637"/>
              <a:ext cx="7278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500"/>
            </a:p>
          </p:txBody>
        </p:sp>
        <p:sp>
          <p:nvSpPr>
            <p:cNvPr id="28" name="Text Box 46"/>
            <p:cNvSpPr txBox="1">
              <a:spLocks noChangeArrowheads="1"/>
            </p:cNvSpPr>
            <p:nvPr/>
          </p:nvSpPr>
          <p:spPr bwMode="auto">
            <a:xfrm>
              <a:off x="6502092" y="2283721"/>
              <a:ext cx="2064155" cy="738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</a:rPr>
                <a:t>Optical Transition</a:t>
              </a:r>
            </a:p>
            <a:p>
              <a:r>
                <a:rPr lang="en-US" sz="1500" dirty="0">
                  <a:solidFill>
                    <a:schemeClr val="tx2"/>
                  </a:solidFill>
                </a:rPr>
                <a:t>674 nm ~400 THz</a:t>
              </a:r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 flipV="1">
              <a:off x="5350200" y="3271409"/>
              <a:ext cx="65169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500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5340049" y="1963029"/>
              <a:ext cx="7278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500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4441895" y="1694232"/>
              <a:ext cx="1636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500"/>
            </a:p>
          </p:txBody>
        </p:sp>
        <p:sp>
          <p:nvSpPr>
            <p:cNvPr id="16385" name="Right Brace 16384"/>
            <p:cNvSpPr/>
            <p:nvPr/>
          </p:nvSpPr>
          <p:spPr>
            <a:xfrm>
              <a:off x="6220341" y="1699246"/>
              <a:ext cx="314771" cy="263783"/>
            </a:xfrm>
            <a:prstGeom prst="rightBrace">
              <a:avLst>
                <a:gd name="adj1" fmla="val 23556"/>
                <a:gd name="adj2" fmla="val 47111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sp>
          <p:nvSpPr>
            <p:cNvPr id="42" name="Text Box 46"/>
            <p:cNvSpPr txBox="1">
              <a:spLocks noChangeArrowheads="1"/>
            </p:cNvSpPr>
            <p:nvPr/>
          </p:nvSpPr>
          <p:spPr bwMode="auto">
            <a:xfrm>
              <a:off x="6527492" y="1610318"/>
              <a:ext cx="1361911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tx2"/>
                  </a:solidFill>
                </a:rPr>
                <a:t>~ 570 MHz</a:t>
              </a:r>
            </a:p>
          </p:txBody>
        </p:sp>
      </p:grpSp>
      <p:sp>
        <p:nvSpPr>
          <p:cNvPr id="19" name="Text Box 46"/>
          <p:cNvSpPr txBox="1">
            <a:spLocks noChangeArrowheads="1"/>
          </p:cNvSpPr>
          <p:nvPr/>
        </p:nvSpPr>
        <p:spPr bwMode="auto">
          <a:xfrm>
            <a:off x="3673928" y="2357573"/>
            <a:ext cx="576618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aseline="30000" dirty="0"/>
              <a:t>88</a:t>
            </a:r>
            <a:r>
              <a:rPr lang="en-US" sz="1500" dirty="0"/>
              <a:t>Sr</a:t>
            </a:r>
            <a:r>
              <a:rPr lang="en-US" sz="1500" baseline="30000" dirty="0"/>
              <a:t>+</a:t>
            </a:r>
          </a:p>
        </p:txBody>
      </p:sp>
      <p:sp>
        <p:nvSpPr>
          <p:cNvPr id="21" name="Text Box 46"/>
          <p:cNvSpPr txBox="1">
            <a:spLocks noChangeArrowheads="1"/>
          </p:cNvSpPr>
          <p:nvPr/>
        </p:nvSpPr>
        <p:spPr bwMode="auto">
          <a:xfrm>
            <a:off x="4956820" y="2347654"/>
            <a:ext cx="576618" cy="32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baseline="30000" dirty="0"/>
              <a:t>86</a:t>
            </a:r>
            <a:r>
              <a:rPr lang="en-US" sz="1500" dirty="0"/>
              <a:t>Sr</a:t>
            </a:r>
            <a:r>
              <a:rPr lang="en-US" sz="1500" baseline="30000" dirty="0"/>
              <a:t>+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937482" y="3768372"/>
            <a:ext cx="64633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500" dirty="0">
                <a:solidFill>
                  <a:schemeClr val="tx2"/>
                </a:solidFill>
              </a:rPr>
              <a:t>5</a:t>
            </a:r>
            <a:r>
              <a:rPr lang="en-US" sz="1500" baseline="30000" dirty="0">
                <a:solidFill>
                  <a:schemeClr val="tx2"/>
                </a:solidFill>
              </a:rPr>
              <a:t> 2</a:t>
            </a:r>
            <a:r>
              <a:rPr lang="en-US" sz="1500" dirty="0">
                <a:solidFill>
                  <a:schemeClr val="tx2"/>
                </a:solidFill>
              </a:rPr>
              <a:t>S</a:t>
            </a:r>
            <a:r>
              <a:rPr lang="en-US" sz="1500" baseline="-25000" dirty="0">
                <a:solidFill>
                  <a:schemeClr val="tx2"/>
                </a:solidFill>
              </a:rPr>
              <a:t>1/2</a:t>
            </a:r>
            <a:endParaRPr lang="en-US" sz="1500" baseline="30000" dirty="0">
              <a:solidFill>
                <a:schemeClr val="tx2"/>
              </a:solidFill>
            </a:endParaRPr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937482" y="2659750"/>
            <a:ext cx="72329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500" dirty="0">
                <a:solidFill>
                  <a:schemeClr val="tx2"/>
                </a:solidFill>
              </a:rPr>
              <a:t>4</a:t>
            </a:r>
            <a:r>
              <a:rPr lang="en-US" sz="1500" baseline="30000" dirty="0">
                <a:solidFill>
                  <a:schemeClr val="tx2"/>
                </a:solidFill>
              </a:rPr>
              <a:t> 2</a:t>
            </a:r>
            <a:r>
              <a:rPr lang="en-US" sz="1500" dirty="0">
                <a:solidFill>
                  <a:schemeClr val="tx2"/>
                </a:solidFill>
              </a:rPr>
              <a:t>D</a:t>
            </a:r>
            <a:r>
              <a:rPr lang="en-US" sz="1500" baseline="-25000" dirty="0">
                <a:solidFill>
                  <a:schemeClr val="tx2"/>
                </a:solidFill>
              </a:rPr>
              <a:t>5/2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175295" y="3718733"/>
                <a:ext cx="375937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21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5295" y="3718733"/>
                <a:ext cx="375937" cy="323165"/>
              </a:xfrm>
              <a:prstGeom prst="rect">
                <a:avLst/>
              </a:prstGeom>
              <a:blipFill rotWithShape="0">
                <a:blip r:embed="rId3"/>
                <a:stretch>
                  <a:fillRect l="-122581" t="-173585" r="-166129" b="-25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169897" y="2580292"/>
                <a:ext cx="420821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210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1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897" y="2580292"/>
                <a:ext cx="420821" cy="323165"/>
              </a:xfrm>
              <a:prstGeom prst="rect">
                <a:avLst/>
              </a:prstGeom>
              <a:blipFill rotWithShape="0">
                <a:blip r:embed="rId4"/>
                <a:stretch>
                  <a:fillRect l="-110145" t="-173585" r="-149275" b="-25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/>
          <p:cNvSpPr/>
          <p:nvPr/>
        </p:nvSpPr>
        <p:spPr>
          <a:xfrm>
            <a:off x="665285" y="1453659"/>
            <a:ext cx="3850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optical Quadruple </a:t>
            </a:r>
            <a:r>
              <a:rPr lang="en-US" dirty="0">
                <a:solidFill>
                  <a:schemeClr val="tx2"/>
                </a:solidFill>
              </a:rPr>
              <a:t>transition in </a:t>
            </a:r>
            <a:r>
              <a:rPr lang="en-US" dirty="0" err="1">
                <a:solidFill>
                  <a:schemeClr val="tx2"/>
                </a:solidFill>
              </a:rPr>
              <a:t>Sr</a:t>
            </a:r>
            <a:r>
              <a:rPr lang="en-US" dirty="0" smtClean="0">
                <a:solidFill>
                  <a:schemeClr val="tx2"/>
                </a:solidFill>
              </a:rPr>
              <a:t>+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3901949" y="2884626"/>
            <a:ext cx="5414" cy="105952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 bwMode="auto">
          <a:xfrm flipV="1">
            <a:off x="5189751" y="3040526"/>
            <a:ext cx="5414" cy="92246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9" name="Picture 4" descr="logo1_blu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 txBox="1">
            <a:spLocks/>
          </p:cNvSpPr>
          <p:nvPr/>
        </p:nvSpPr>
        <p:spPr>
          <a:xfrm>
            <a:off x="647700" y="245193"/>
            <a:ext cx="7848600" cy="8330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IS measurement in a </a:t>
            </a:r>
            <a:r>
              <a:rPr lang="en-US" dirty="0" err="1" smtClean="0">
                <a:solidFill>
                  <a:schemeClr val="tx2"/>
                </a:solidFill>
              </a:rPr>
              <a:t>Decoherence</a:t>
            </a:r>
            <a:r>
              <a:rPr lang="en-US" dirty="0" smtClean="0">
                <a:solidFill>
                  <a:schemeClr val="tx2"/>
                </a:solidFill>
              </a:rPr>
              <a:t>-Free Subspace</a:t>
            </a:r>
            <a:endParaRPr lang="en-US" baseline="30000" dirty="0">
              <a:solidFill>
                <a:schemeClr val="tx2"/>
              </a:solidFill>
            </a:endParaRPr>
          </a:p>
        </p:txBody>
      </p:sp>
      <p:sp>
        <p:nvSpPr>
          <p:cNvPr id="3" name="AutoShape 2" descr="Tom Manovitz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03206" y="4495487"/>
            <a:ext cx="6915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Measuring the Isotope shift in decoherence free subspace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241313" y="5320178"/>
                <a:ext cx="3600088" cy="3100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𝐼𝑆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313" y="5320178"/>
                <a:ext cx="3600088" cy="310021"/>
              </a:xfrm>
              <a:prstGeom prst="rect">
                <a:avLst/>
              </a:prstGeom>
              <a:blipFill rotWithShape="0">
                <a:blip r:embed="rId6"/>
                <a:stretch>
                  <a:fillRect l="-1186" t="-217647" r="-17797" b="-3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38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403979" y="4509244"/>
                <a:ext cx="3600088" cy="3100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𝐼𝑆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979" y="4509244"/>
                <a:ext cx="3600088" cy="310021"/>
              </a:xfrm>
              <a:prstGeom prst="rect">
                <a:avLst/>
              </a:prstGeom>
              <a:blipFill rotWithShape="0">
                <a:blip r:embed="rId3"/>
                <a:stretch>
                  <a:fillRect l="-1184" t="-217647" r="-17766" b="-3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3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 txBox="1">
            <a:spLocks/>
          </p:cNvSpPr>
          <p:nvPr/>
        </p:nvSpPr>
        <p:spPr>
          <a:xfrm>
            <a:off x="647700" y="202630"/>
            <a:ext cx="7848600" cy="8330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IS measurement in a </a:t>
            </a:r>
            <a:r>
              <a:rPr lang="en-US" dirty="0" err="1" smtClean="0">
                <a:solidFill>
                  <a:schemeClr val="tx2"/>
                </a:solidFill>
              </a:rPr>
              <a:t>Decoherence</a:t>
            </a:r>
            <a:r>
              <a:rPr lang="en-US" dirty="0" smtClean="0">
                <a:solidFill>
                  <a:schemeClr val="tx2"/>
                </a:solidFill>
              </a:rPr>
              <a:t>-Free Subspace</a:t>
            </a:r>
            <a:endParaRPr lang="en-US" baseline="30000" dirty="0">
              <a:solidFill>
                <a:schemeClr val="tx2"/>
              </a:solidFill>
            </a:endParaRPr>
          </a:p>
        </p:txBody>
      </p:sp>
      <p:sp>
        <p:nvSpPr>
          <p:cNvPr id="3" name="AutoShape 2" descr="Tom Manovitz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1371600" y="1809200"/>
            <a:ext cx="2057400" cy="3108334"/>
            <a:chOff x="6035675" y="2363789"/>
            <a:chExt cx="2590800" cy="36433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934201" y="2363789"/>
                  <a:ext cx="1279710" cy="432907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none" w="med" len="med"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b="0" i="1" baseline="30000" smtClean="0">
                                <a:latin typeface="Cambria Math" panose="02040503050406030204" pitchFamily="18" charset="0"/>
                              </a:rPr>
                              <m:t>88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 baseline="3000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b="0" i="1" baseline="30000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4201" y="2363789"/>
                  <a:ext cx="1279710" cy="43290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121667" r="-46707" b="-188333"/>
                  </a:stretch>
                </a:blipFill>
                <a:ln>
                  <a:noFill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7013064" y="5574267"/>
                  <a:ext cx="1279710" cy="432907"/>
                </a:xfrm>
                <a:prstGeom prst="rect">
                  <a:avLst/>
                </a:prstGeom>
                <a:noFill/>
                <a:ln>
                  <a:noFill/>
                  <a:headEnd type="none" w="med" len="med"/>
                  <a:tailEnd type="none" w="med" len="med"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  <m:r>
                              <a:rPr lang="en-US" i="1" baseline="3000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b="0" i="1" baseline="30000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US" i="1" baseline="30000">
                                <a:latin typeface="Cambria Math" panose="02040503050406030204" pitchFamily="18" charset="0"/>
                              </a:rPr>
                              <m:t>86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13064" y="5574267"/>
                  <a:ext cx="1279710" cy="43290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19672" r="-46707" b="-183607"/>
                  </a:stretch>
                </a:blipFill>
                <a:ln>
                  <a:noFill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6035675" y="2895600"/>
              <a:ext cx="2590800" cy="2590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6"/>
            <p:cNvSpPr>
              <a:spLocks noChangeArrowheads="1"/>
            </p:cNvSpPr>
            <p:nvPr/>
          </p:nvSpPr>
          <p:spPr bwMode="auto">
            <a:xfrm>
              <a:off x="6764338" y="2895600"/>
              <a:ext cx="1143000" cy="2590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-5400000">
              <a:off x="6759575" y="2933700"/>
              <a:ext cx="1143000" cy="2590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8"/>
            <p:cNvSpPr>
              <a:spLocks noChangeShapeType="1"/>
            </p:cNvSpPr>
            <p:nvPr/>
          </p:nvSpPr>
          <p:spPr bwMode="auto">
            <a:xfrm>
              <a:off x="6035675" y="4224338"/>
              <a:ext cx="25908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9"/>
            <p:cNvSpPr>
              <a:spLocks noChangeShapeType="1"/>
            </p:cNvSpPr>
            <p:nvPr/>
          </p:nvSpPr>
          <p:spPr bwMode="auto">
            <a:xfrm rot="-5400000">
              <a:off x="6035675" y="4191000"/>
              <a:ext cx="2590800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0"/>
            <p:cNvSpPr>
              <a:spLocks noChangeShapeType="1"/>
            </p:cNvSpPr>
            <p:nvPr/>
          </p:nvSpPr>
          <p:spPr bwMode="auto">
            <a:xfrm flipV="1">
              <a:off x="6816725" y="3714750"/>
              <a:ext cx="1028700" cy="1041400"/>
            </a:xfrm>
            <a:prstGeom prst="line">
              <a:avLst/>
            </a:prstGeom>
            <a:noFill/>
            <a:ln w="25400">
              <a:solidFill>
                <a:srgbClr val="000099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Curved Left Arrow 1"/>
          <p:cNvSpPr/>
          <p:nvPr/>
        </p:nvSpPr>
        <p:spPr>
          <a:xfrm rot="2148276">
            <a:off x="3566618" y="3319735"/>
            <a:ext cx="322787" cy="98848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140464" y="1030471"/>
                <a:ext cx="774186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</a:rPr>
                        <m:t>𝐼𝑆</m:t>
                      </m:r>
                    </m:oMath>
                  </m:oMathPara>
                </a14:m>
                <a:endParaRPr lang="en-US" sz="2400" baseline="-25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464" y="1030471"/>
                <a:ext cx="774186" cy="453137"/>
              </a:xfrm>
              <a:prstGeom prst="rect">
                <a:avLst/>
              </a:prstGeom>
              <a:blipFill rotWithShape="0">
                <a:blip r:embed="rId7"/>
                <a:stretch>
                  <a:fillRect b="-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endCxn id="47" idx="1"/>
          </p:cNvCxnSpPr>
          <p:nvPr/>
        </p:nvCxnSpPr>
        <p:spPr>
          <a:xfrm>
            <a:off x="2400300" y="3396517"/>
            <a:ext cx="1028700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395437" y="3386372"/>
            <a:ext cx="430638" cy="4287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024704" y="2744878"/>
                <a:ext cx="28493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𝑖𝑛𝑖𝑡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704" y="2744878"/>
                <a:ext cx="2849306" cy="369332"/>
              </a:xfrm>
              <a:prstGeom prst="rect">
                <a:avLst/>
              </a:prstGeom>
              <a:blipFill rotWithShape="0">
                <a:blip r:embed="rId8"/>
                <a:stretch>
                  <a:fillRect t="-119672" r="-16239" b="-183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76006" y="5159261"/>
            <a:ext cx="21515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Zeeman shifts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Quadrupole shifts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BBR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 Doppler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48047" y="5574759"/>
            <a:ext cx="25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Canceled up to gradients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2914650" y="5574759"/>
            <a:ext cx="895350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2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3400" y="4084120"/>
            <a:ext cx="4965369" cy="1200150"/>
            <a:chOff x="1074330" y="3886200"/>
            <a:chExt cx="6620492" cy="1600200"/>
          </a:xfrm>
        </p:grpSpPr>
        <p:cxnSp>
          <p:nvCxnSpPr>
            <p:cNvPr id="68" name="Straight Connector 67"/>
            <p:cNvCxnSpPr>
              <a:stCxn id="115" idx="3"/>
            </p:cNvCxnSpPr>
            <p:nvPr/>
          </p:nvCxnSpPr>
          <p:spPr>
            <a:xfrm flipV="1">
              <a:off x="1778422" y="4864867"/>
              <a:ext cx="1344849" cy="292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72" idx="3"/>
              <a:endCxn id="109" idx="1"/>
            </p:cNvCxnSpPr>
            <p:nvPr/>
          </p:nvCxnSpPr>
          <p:spPr>
            <a:xfrm flipV="1">
              <a:off x="1789175" y="5226933"/>
              <a:ext cx="4941708" cy="240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2616349" y="4717927"/>
              <a:ext cx="551412" cy="7081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1281177" y="4365175"/>
                  <a:ext cx="507999" cy="3663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05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88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1177" y="4365174"/>
                  <a:ext cx="507998" cy="33547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66265" t="-136364" r="-109639" b="-2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1281177" y="5067795"/>
                  <a:ext cx="507999" cy="3663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05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  <m:t>86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1177" y="5067794"/>
                  <a:ext cx="507998" cy="33547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66265" t="-136364" r="-104819" b="-2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Straight Connector 72"/>
            <p:cNvCxnSpPr>
              <a:stCxn id="71" idx="3"/>
              <a:endCxn id="113" idx="1"/>
            </p:cNvCxnSpPr>
            <p:nvPr/>
          </p:nvCxnSpPr>
          <p:spPr>
            <a:xfrm flipV="1">
              <a:off x="1789175" y="4521143"/>
              <a:ext cx="4937103" cy="2720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1988156" y="4252897"/>
              <a:ext cx="551412" cy="71634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1993057" y="4370175"/>
                  <a:ext cx="562931" cy="492443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l-GR" sz="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9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9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900" i="1" dirty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900">
                            <a:solidFill>
                              <a:srgbClr val="1A59D6"/>
                            </a:solidFill>
                            <a:latin typeface="Cambria Math"/>
                          </a:rPr>
                          <m:t>BSB</m:t>
                        </m:r>
                      </m:oMath>
                    </m:oMathPara>
                  </a14:m>
                  <a:endParaRPr lang="en-US" sz="900" dirty="0"/>
                </a:p>
              </p:txBody>
            </p:sp>
          </mc:Choice>
          <mc:Fallback xmlns="">
            <p:sp>
              <p:nvSpPr>
                <p:cNvPr id="91" name="TextBox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3057" y="4370174"/>
                  <a:ext cx="562930" cy="45744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5435" t="-56000" r="-43478" b="-50667"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TextBox 94"/>
                <p:cNvSpPr txBox="1"/>
                <p:nvPr/>
              </p:nvSpPr>
              <p:spPr>
                <a:xfrm>
                  <a:off x="2585543" y="4759831"/>
                  <a:ext cx="564788" cy="49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sz="900" i="1">
                            <a:latin typeface="Cambria Math"/>
                          </a:rPr>
                          <m:t>𝜋</m:t>
                        </m:r>
                      </m:oMath>
                    </m:oMathPara>
                  </a14:m>
                  <a:endParaRPr lang="en-US" sz="900" i="1" dirty="0">
                    <a:latin typeface="Cambria Math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900">
                            <a:solidFill>
                              <a:srgbClr val="C00000"/>
                            </a:solidFill>
                            <a:latin typeface="Cambria Math"/>
                          </a:rPr>
                          <m:t>RSB</m:t>
                        </m:r>
                      </m:oMath>
                    </m:oMathPara>
                  </a14:m>
                  <a:endParaRPr lang="en-US" sz="900" dirty="0"/>
                </a:p>
              </p:txBody>
            </p:sp>
          </mc:Choice>
          <mc:Fallback xmlns="">
            <p:sp>
              <p:nvSpPr>
                <p:cNvPr id="95" name="TextBox 9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5543" y="4759831"/>
                  <a:ext cx="564788" cy="45744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6" name="Rectangle 95"/>
            <p:cNvSpPr/>
            <p:nvPr/>
          </p:nvSpPr>
          <p:spPr>
            <a:xfrm>
              <a:off x="6152631" y="4336870"/>
              <a:ext cx="455712" cy="3712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TextBox 96"/>
                <p:cNvSpPr txBox="1"/>
                <p:nvPr/>
              </p:nvSpPr>
              <p:spPr>
                <a:xfrm>
                  <a:off x="6116533" y="4366551"/>
                  <a:ext cx="559663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l-GR" sz="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9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9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900" i="1" dirty="0"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97" name="TextBox 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6533" y="4366550"/>
                  <a:ext cx="559663" cy="27446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435" t="-93333" r="-43478" b="-15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xtBox 100"/>
                <p:cNvSpPr txBox="1"/>
                <p:nvPr/>
              </p:nvSpPr>
              <p:spPr>
                <a:xfrm>
                  <a:off x="3726949" y="4691784"/>
                  <a:ext cx="2934399" cy="4010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latin typeface="Cambria Math"/>
                                    </a:rPr>
                                    <m:t>𝐵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a14:m>
                  <a:r>
                    <a:rPr lang="en-US" sz="1200" dirty="0"/>
                    <a:t> + </a:t>
                  </a:r>
                  <a14:m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88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86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d>
                            <m:dPr>
                              <m:begChr m:val="|"/>
                              <m:endChr m:val=""/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latin typeface="Cambria Math"/>
                                    </a:rPr>
                                    <m:t>𝐵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1" name="TextBox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6948" y="4691784"/>
                  <a:ext cx="2934399" cy="37029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3485" t="-145000" b="-2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8" name="Group 107"/>
            <p:cNvGrpSpPr/>
            <p:nvPr/>
          </p:nvGrpSpPr>
          <p:grpSpPr>
            <a:xfrm>
              <a:off x="6730883" y="5129873"/>
              <a:ext cx="431917" cy="293338"/>
              <a:chOff x="7596336" y="3933056"/>
              <a:chExt cx="372914" cy="296044"/>
            </a:xfrm>
          </p:grpSpPr>
          <p:sp>
            <p:nvSpPr>
              <p:cNvPr id="109" name="Flowchart: Delay 108"/>
              <p:cNvSpPr/>
              <p:nvPr/>
            </p:nvSpPr>
            <p:spPr>
              <a:xfrm>
                <a:off x="7596336" y="3933056"/>
                <a:ext cx="144016" cy="195909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10" name="Freeform 109"/>
              <p:cNvSpPr/>
              <p:nvPr/>
            </p:nvSpPr>
            <p:spPr>
              <a:xfrm>
                <a:off x="7747000" y="4016554"/>
                <a:ext cx="222250" cy="212546"/>
              </a:xfrm>
              <a:custGeom>
                <a:avLst/>
                <a:gdLst>
                  <a:gd name="connsiteX0" fmla="*/ 0 w 222250"/>
                  <a:gd name="connsiteY0" fmla="*/ 9346 h 212546"/>
                  <a:gd name="connsiteX1" fmla="*/ 196850 w 222250"/>
                  <a:gd name="connsiteY1" fmla="*/ 15696 h 212546"/>
                  <a:gd name="connsiteX2" fmla="*/ 12700 w 222250"/>
                  <a:gd name="connsiteY2" fmla="*/ 155396 h 212546"/>
                  <a:gd name="connsiteX3" fmla="*/ 222250 w 222250"/>
                  <a:gd name="connsiteY3" fmla="*/ 212546 h 212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250" h="212546">
                    <a:moveTo>
                      <a:pt x="0" y="9346"/>
                    </a:moveTo>
                    <a:cubicBezTo>
                      <a:pt x="97366" y="350"/>
                      <a:pt x="194733" y="-8646"/>
                      <a:pt x="196850" y="15696"/>
                    </a:cubicBezTo>
                    <a:cubicBezTo>
                      <a:pt x="198967" y="40038"/>
                      <a:pt x="8467" y="122588"/>
                      <a:pt x="12700" y="155396"/>
                    </a:cubicBezTo>
                    <a:cubicBezTo>
                      <a:pt x="16933" y="188204"/>
                      <a:pt x="172508" y="206196"/>
                      <a:pt x="222250" y="212546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6726278" y="4424082"/>
              <a:ext cx="431917" cy="293338"/>
              <a:chOff x="7596336" y="3933056"/>
              <a:chExt cx="372914" cy="296044"/>
            </a:xfrm>
          </p:grpSpPr>
          <p:sp>
            <p:nvSpPr>
              <p:cNvPr id="113" name="Flowchart: Delay 112"/>
              <p:cNvSpPr/>
              <p:nvPr/>
            </p:nvSpPr>
            <p:spPr>
              <a:xfrm>
                <a:off x="7596336" y="3933056"/>
                <a:ext cx="144016" cy="195909"/>
              </a:xfrm>
              <a:prstGeom prst="flowChartDelay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14" name="Freeform 113"/>
              <p:cNvSpPr/>
              <p:nvPr/>
            </p:nvSpPr>
            <p:spPr>
              <a:xfrm>
                <a:off x="7747000" y="4016554"/>
                <a:ext cx="222250" cy="212546"/>
              </a:xfrm>
              <a:custGeom>
                <a:avLst/>
                <a:gdLst>
                  <a:gd name="connsiteX0" fmla="*/ 0 w 222250"/>
                  <a:gd name="connsiteY0" fmla="*/ 9346 h 212546"/>
                  <a:gd name="connsiteX1" fmla="*/ 196850 w 222250"/>
                  <a:gd name="connsiteY1" fmla="*/ 15696 h 212546"/>
                  <a:gd name="connsiteX2" fmla="*/ 12700 w 222250"/>
                  <a:gd name="connsiteY2" fmla="*/ 155396 h 212546"/>
                  <a:gd name="connsiteX3" fmla="*/ 222250 w 222250"/>
                  <a:gd name="connsiteY3" fmla="*/ 212546 h 212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250" h="212546">
                    <a:moveTo>
                      <a:pt x="0" y="9346"/>
                    </a:moveTo>
                    <a:cubicBezTo>
                      <a:pt x="97366" y="350"/>
                      <a:pt x="194733" y="-8646"/>
                      <a:pt x="196850" y="15696"/>
                    </a:cubicBezTo>
                    <a:cubicBezTo>
                      <a:pt x="198967" y="40038"/>
                      <a:pt x="8467" y="122588"/>
                      <a:pt x="12700" y="155396"/>
                    </a:cubicBezTo>
                    <a:cubicBezTo>
                      <a:pt x="16933" y="188204"/>
                      <a:pt x="172508" y="206196"/>
                      <a:pt x="222250" y="212546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TextBox 114"/>
                <p:cNvSpPr txBox="1"/>
                <p:nvPr/>
              </p:nvSpPr>
              <p:spPr>
                <a:xfrm>
                  <a:off x="1270423" y="4710939"/>
                  <a:ext cx="507999" cy="3663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05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50" i="1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/>
                                      </a:rPr>
                                      <m:t>𝜈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115" name="TextBox 1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0423" y="4710939"/>
                  <a:ext cx="507998" cy="335476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63095" t="-136364" r="-89286" b="-2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TextBox 115"/>
                <p:cNvSpPr txBox="1"/>
                <p:nvPr/>
              </p:nvSpPr>
              <p:spPr>
                <a:xfrm>
                  <a:off x="3090613" y="4710939"/>
                  <a:ext cx="419833" cy="3663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05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05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10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50" i="1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sz="1050" i="1">
                                        <a:latin typeface="Cambria Math"/>
                                      </a:rPr>
                                      <m:t>𝜈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1050" dirty="0"/>
                </a:p>
              </p:txBody>
            </p:sp>
          </mc:Choice>
          <mc:Fallback xmlns="">
            <p:sp>
              <p:nvSpPr>
                <p:cNvPr id="116" name="TextBox 1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0613" y="4710939"/>
                  <a:ext cx="419833" cy="33547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81159" t="-136364" r="-126087" b="-2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7" name="Rectangle 116"/>
            <p:cNvSpPr/>
            <p:nvPr/>
          </p:nvSpPr>
          <p:spPr>
            <a:xfrm>
              <a:off x="6172598" y="5052737"/>
              <a:ext cx="455712" cy="3712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TextBox 117"/>
                <p:cNvSpPr txBox="1"/>
                <p:nvPr/>
              </p:nvSpPr>
              <p:spPr>
                <a:xfrm>
                  <a:off x="6116533" y="5082417"/>
                  <a:ext cx="559663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l-GR" sz="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sz="900" i="1">
                                <a:latin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9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900" i="1" dirty="0"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118" name="TextBox 1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6533" y="5082417"/>
                  <a:ext cx="559663" cy="27446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5435" t="-93333" r="-43478" b="-15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9" name="TextBox 118"/>
            <p:cNvSpPr txBox="1"/>
            <p:nvPr/>
          </p:nvSpPr>
          <p:spPr>
            <a:xfrm>
              <a:off x="1074330" y="3886233"/>
              <a:ext cx="6620492" cy="307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Initializing                Entangling                              Interrogating                                  Detecting</a:t>
              </a:r>
            </a:p>
          </p:txBody>
        </p:sp>
        <p:cxnSp>
          <p:nvCxnSpPr>
            <p:cNvPr id="120" name="Straight Connector 119"/>
            <p:cNvCxnSpPr/>
            <p:nvPr/>
          </p:nvCxnSpPr>
          <p:spPr>
            <a:xfrm>
              <a:off x="6023689" y="3891104"/>
              <a:ext cx="0" cy="159529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1074330" y="4114800"/>
              <a:ext cx="6083865" cy="39799"/>
            </a:xfrm>
            <a:prstGeom prst="line">
              <a:avLst/>
            </a:prstGeom>
            <a:ln w="158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3532803" y="3925068"/>
              <a:ext cx="0" cy="1548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1835150" y="3962402"/>
              <a:ext cx="13400" cy="151912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ectangle 123"/>
            <p:cNvSpPr/>
            <p:nvPr/>
          </p:nvSpPr>
          <p:spPr>
            <a:xfrm>
              <a:off x="1074330" y="3886200"/>
              <a:ext cx="6149622" cy="15953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134" name="Straight Connector 133"/>
          <p:cNvCxnSpPr>
            <a:stCxn id="144" idx="2"/>
          </p:cNvCxnSpPr>
          <p:nvPr/>
        </p:nvCxnSpPr>
        <p:spPr>
          <a:xfrm>
            <a:off x="5538707" y="1825557"/>
            <a:ext cx="85726" cy="2869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2787553" y="1637641"/>
            <a:ext cx="2493161" cy="1327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243396" y="2198256"/>
            <a:ext cx="1429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38" name="Freeform 137"/>
          <p:cNvSpPr/>
          <p:nvPr/>
        </p:nvSpPr>
        <p:spPr>
          <a:xfrm flipH="1" flipV="1">
            <a:off x="5914890" y="2214757"/>
            <a:ext cx="1367548" cy="219433"/>
          </a:xfrm>
          <a:custGeom>
            <a:avLst/>
            <a:gdLst>
              <a:gd name="connsiteX0" fmla="*/ 197307 w 2076969"/>
              <a:gd name="connsiteY0" fmla="*/ 91789 h 659084"/>
              <a:gd name="connsiteX1" fmla="*/ 2076907 w 2076969"/>
              <a:gd name="connsiteY1" fmla="*/ 57922 h 659084"/>
              <a:gd name="connsiteX2" fmla="*/ 265040 w 2076969"/>
              <a:gd name="connsiteY2" fmla="*/ 659056 h 659084"/>
              <a:gd name="connsiteX3" fmla="*/ 197307 w 2076969"/>
              <a:gd name="connsiteY3" fmla="*/ 91789 h 659084"/>
              <a:gd name="connsiteX0" fmla="*/ 104130 w 1983779"/>
              <a:gd name="connsiteY0" fmla="*/ 91789 h 696661"/>
              <a:gd name="connsiteX1" fmla="*/ 1983730 w 1983779"/>
              <a:gd name="connsiteY1" fmla="*/ 57922 h 696661"/>
              <a:gd name="connsiteX2" fmla="*/ 171863 w 1983779"/>
              <a:gd name="connsiteY2" fmla="*/ 659056 h 696661"/>
              <a:gd name="connsiteX3" fmla="*/ 104130 w 1983779"/>
              <a:gd name="connsiteY3" fmla="*/ 91789 h 696661"/>
              <a:gd name="connsiteX0" fmla="*/ 47453 w 1927102"/>
              <a:gd name="connsiteY0" fmla="*/ 145711 h 750583"/>
              <a:gd name="connsiteX1" fmla="*/ 1927053 w 1927102"/>
              <a:gd name="connsiteY1" fmla="*/ 111844 h 750583"/>
              <a:gd name="connsiteX2" fmla="*/ 115186 w 1927102"/>
              <a:gd name="connsiteY2" fmla="*/ 712978 h 750583"/>
              <a:gd name="connsiteX3" fmla="*/ 47453 w 1927102"/>
              <a:gd name="connsiteY3" fmla="*/ 145711 h 750583"/>
              <a:gd name="connsiteX0" fmla="*/ 47453 w 1927102"/>
              <a:gd name="connsiteY0" fmla="*/ 145711 h 750583"/>
              <a:gd name="connsiteX1" fmla="*/ 1927053 w 1927102"/>
              <a:gd name="connsiteY1" fmla="*/ 111844 h 750583"/>
              <a:gd name="connsiteX2" fmla="*/ 115186 w 1927102"/>
              <a:gd name="connsiteY2" fmla="*/ 712978 h 750583"/>
              <a:gd name="connsiteX3" fmla="*/ 47453 w 1927102"/>
              <a:gd name="connsiteY3" fmla="*/ 145711 h 750583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799"/>
              <a:gd name="connsiteY0" fmla="*/ 84432 h 651699"/>
              <a:gd name="connsiteX1" fmla="*/ 1879600 w 1879799"/>
              <a:gd name="connsiteY1" fmla="*/ 50565 h 651699"/>
              <a:gd name="connsiteX2" fmla="*/ 67733 w 1879799"/>
              <a:gd name="connsiteY2" fmla="*/ 651699 h 651699"/>
              <a:gd name="connsiteX3" fmla="*/ 0 w 1879799"/>
              <a:gd name="connsiteY3" fmla="*/ 84432 h 651699"/>
              <a:gd name="connsiteX0" fmla="*/ 0 w 2091466"/>
              <a:gd name="connsiteY0" fmla="*/ 187623 h 627890"/>
              <a:gd name="connsiteX1" fmla="*/ 2091267 w 2091466"/>
              <a:gd name="connsiteY1" fmla="*/ 26756 h 627890"/>
              <a:gd name="connsiteX2" fmla="*/ 279400 w 2091466"/>
              <a:gd name="connsiteY2" fmla="*/ 627890 h 627890"/>
              <a:gd name="connsiteX3" fmla="*/ 0 w 2091466"/>
              <a:gd name="connsiteY3" fmla="*/ 187623 h 627890"/>
              <a:gd name="connsiteX0" fmla="*/ 0 w 2091404"/>
              <a:gd name="connsiteY0" fmla="*/ 187623 h 695623"/>
              <a:gd name="connsiteX1" fmla="*/ 2091267 w 2091404"/>
              <a:gd name="connsiteY1" fmla="*/ 26756 h 695623"/>
              <a:gd name="connsiteX2" fmla="*/ 59267 w 2091404"/>
              <a:gd name="connsiteY2" fmla="*/ 695623 h 695623"/>
              <a:gd name="connsiteX3" fmla="*/ 0 w 2091404"/>
              <a:gd name="connsiteY3" fmla="*/ 187623 h 695623"/>
              <a:gd name="connsiteX0" fmla="*/ 0 w 2091325"/>
              <a:gd name="connsiteY0" fmla="*/ 187623 h 695623"/>
              <a:gd name="connsiteX1" fmla="*/ 2091267 w 2091325"/>
              <a:gd name="connsiteY1" fmla="*/ 26756 h 695623"/>
              <a:gd name="connsiteX2" fmla="*/ 59267 w 2091325"/>
              <a:gd name="connsiteY2" fmla="*/ 695623 h 695623"/>
              <a:gd name="connsiteX3" fmla="*/ 0 w 2091325"/>
              <a:gd name="connsiteY3" fmla="*/ 187623 h 695623"/>
              <a:gd name="connsiteX0" fmla="*/ 0 w 2091325"/>
              <a:gd name="connsiteY0" fmla="*/ 187623 h 695623"/>
              <a:gd name="connsiteX1" fmla="*/ 2091267 w 2091325"/>
              <a:gd name="connsiteY1" fmla="*/ 26756 h 695623"/>
              <a:gd name="connsiteX2" fmla="*/ 59267 w 2091325"/>
              <a:gd name="connsiteY2" fmla="*/ 695623 h 695623"/>
              <a:gd name="connsiteX3" fmla="*/ 0 w 2091325"/>
              <a:gd name="connsiteY3" fmla="*/ 187623 h 695623"/>
              <a:gd name="connsiteX0" fmla="*/ 0 w 2091267"/>
              <a:gd name="connsiteY0" fmla="*/ 187623 h 695623"/>
              <a:gd name="connsiteX1" fmla="*/ 2091267 w 2091267"/>
              <a:gd name="connsiteY1" fmla="*/ 26756 h 695623"/>
              <a:gd name="connsiteX2" fmla="*/ 59267 w 2091267"/>
              <a:gd name="connsiteY2" fmla="*/ 695623 h 695623"/>
              <a:gd name="connsiteX3" fmla="*/ 0 w 2091267"/>
              <a:gd name="connsiteY3" fmla="*/ 187623 h 695623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726017"/>
              <a:gd name="connsiteX1" fmla="*/ 2091267 w 2091267"/>
              <a:gd name="connsiteY1" fmla="*/ 0 h 726017"/>
              <a:gd name="connsiteX2" fmla="*/ 30692 w 2091267"/>
              <a:gd name="connsiteY2" fmla="*/ 726017 h 726017"/>
              <a:gd name="connsiteX3" fmla="*/ 0 w 2091267"/>
              <a:gd name="connsiteY3" fmla="*/ 160867 h 726017"/>
              <a:gd name="connsiteX0" fmla="*/ 0 w 2091267"/>
              <a:gd name="connsiteY0" fmla="*/ 160867 h 726017"/>
              <a:gd name="connsiteX1" fmla="*/ 2091267 w 2091267"/>
              <a:gd name="connsiteY1" fmla="*/ 0 h 726017"/>
              <a:gd name="connsiteX2" fmla="*/ 30692 w 2091267"/>
              <a:gd name="connsiteY2" fmla="*/ 726017 h 726017"/>
              <a:gd name="connsiteX3" fmla="*/ 0 w 2091267"/>
              <a:gd name="connsiteY3" fmla="*/ 160867 h 726017"/>
              <a:gd name="connsiteX0" fmla="*/ 0 w 2154767"/>
              <a:gd name="connsiteY0" fmla="*/ 160867 h 726017"/>
              <a:gd name="connsiteX1" fmla="*/ 2154767 w 2154767"/>
              <a:gd name="connsiteY1" fmla="*/ 0 h 726017"/>
              <a:gd name="connsiteX2" fmla="*/ 94192 w 2154767"/>
              <a:gd name="connsiteY2" fmla="*/ 726017 h 726017"/>
              <a:gd name="connsiteX3" fmla="*/ 0 w 2154767"/>
              <a:gd name="connsiteY3" fmla="*/ 160867 h 726017"/>
              <a:gd name="connsiteX0" fmla="*/ 0 w 2154767"/>
              <a:gd name="connsiteY0" fmla="*/ 160867 h 726017"/>
              <a:gd name="connsiteX1" fmla="*/ 2154767 w 2154767"/>
              <a:gd name="connsiteY1" fmla="*/ 0 h 726017"/>
              <a:gd name="connsiteX2" fmla="*/ 94192 w 2154767"/>
              <a:gd name="connsiteY2" fmla="*/ 726017 h 726017"/>
              <a:gd name="connsiteX3" fmla="*/ 0 w 2154767"/>
              <a:gd name="connsiteY3" fmla="*/ 160867 h 726017"/>
              <a:gd name="connsiteX0" fmla="*/ 0 w 2259836"/>
              <a:gd name="connsiteY0" fmla="*/ 273425 h 838575"/>
              <a:gd name="connsiteX1" fmla="*/ 1745552 w 2259836"/>
              <a:gd name="connsiteY1" fmla="*/ 12835 h 838575"/>
              <a:gd name="connsiteX2" fmla="*/ 2154767 w 2259836"/>
              <a:gd name="connsiteY2" fmla="*/ 112558 h 838575"/>
              <a:gd name="connsiteX3" fmla="*/ 94192 w 2259836"/>
              <a:gd name="connsiteY3" fmla="*/ 838575 h 838575"/>
              <a:gd name="connsiteX4" fmla="*/ 0 w 2259836"/>
              <a:gd name="connsiteY4" fmla="*/ 273425 h 8385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251394"/>
              <a:gd name="connsiteY0" fmla="*/ 293112 h 858262"/>
              <a:gd name="connsiteX1" fmla="*/ 2096248 w 2251394"/>
              <a:gd name="connsiteY1" fmla="*/ 12549 h 858262"/>
              <a:gd name="connsiteX2" fmla="*/ 2154767 w 2251394"/>
              <a:gd name="connsiteY2" fmla="*/ 132245 h 858262"/>
              <a:gd name="connsiteX3" fmla="*/ 94192 w 2251394"/>
              <a:gd name="connsiteY3" fmla="*/ 858262 h 858262"/>
              <a:gd name="connsiteX4" fmla="*/ 0 w 2251394"/>
              <a:gd name="connsiteY4" fmla="*/ 293112 h 858262"/>
              <a:gd name="connsiteX0" fmla="*/ 0 w 2154767"/>
              <a:gd name="connsiteY0" fmla="*/ 280563 h 845713"/>
              <a:gd name="connsiteX1" fmla="*/ 2096248 w 2154767"/>
              <a:gd name="connsiteY1" fmla="*/ 0 h 845713"/>
              <a:gd name="connsiteX2" fmla="*/ 2154767 w 2154767"/>
              <a:gd name="connsiteY2" fmla="*/ 119696 h 845713"/>
              <a:gd name="connsiteX3" fmla="*/ 94192 w 2154767"/>
              <a:gd name="connsiteY3" fmla="*/ 845713 h 845713"/>
              <a:gd name="connsiteX4" fmla="*/ 0 w 2154767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129533"/>
              <a:gd name="connsiteY0" fmla="*/ 280563 h 845713"/>
              <a:gd name="connsiteX1" fmla="*/ 2096248 w 2129533"/>
              <a:gd name="connsiteY1" fmla="*/ 0 h 845713"/>
              <a:gd name="connsiteX2" fmla="*/ 2129533 w 2129533"/>
              <a:gd name="connsiteY2" fmla="*/ 303762 h 845713"/>
              <a:gd name="connsiteX3" fmla="*/ 94192 w 2129533"/>
              <a:gd name="connsiteY3" fmla="*/ 845713 h 845713"/>
              <a:gd name="connsiteX4" fmla="*/ 0 w 2129533"/>
              <a:gd name="connsiteY4" fmla="*/ 280563 h 845713"/>
              <a:gd name="connsiteX0" fmla="*/ 0 w 2154022"/>
              <a:gd name="connsiteY0" fmla="*/ 280563 h 845713"/>
              <a:gd name="connsiteX1" fmla="*/ 2096248 w 2154022"/>
              <a:gd name="connsiteY1" fmla="*/ 0 h 845713"/>
              <a:gd name="connsiteX2" fmla="*/ 2129533 w 2154022"/>
              <a:gd name="connsiteY2" fmla="*/ 303762 h 845713"/>
              <a:gd name="connsiteX3" fmla="*/ 94192 w 2154022"/>
              <a:gd name="connsiteY3" fmla="*/ 845713 h 845713"/>
              <a:gd name="connsiteX4" fmla="*/ 0 w 2154022"/>
              <a:gd name="connsiteY4" fmla="*/ 280563 h 845713"/>
              <a:gd name="connsiteX0" fmla="*/ 0 w 2184046"/>
              <a:gd name="connsiteY0" fmla="*/ 294655 h 859805"/>
              <a:gd name="connsiteX1" fmla="*/ 2139910 w 2184046"/>
              <a:gd name="connsiteY1" fmla="*/ 0 h 859805"/>
              <a:gd name="connsiteX2" fmla="*/ 2129533 w 2184046"/>
              <a:gd name="connsiteY2" fmla="*/ 317854 h 859805"/>
              <a:gd name="connsiteX3" fmla="*/ 94192 w 2184046"/>
              <a:gd name="connsiteY3" fmla="*/ 859805 h 859805"/>
              <a:gd name="connsiteX4" fmla="*/ 0 w 2184046"/>
              <a:gd name="connsiteY4" fmla="*/ 294655 h 859805"/>
              <a:gd name="connsiteX0" fmla="*/ 0 w 2140092"/>
              <a:gd name="connsiteY0" fmla="*/ 294655 h 859805"/>
              <a:gd name="connsiteX1" fmla="*/ 2139910 w 2140092"/>
              <a:gd name="connsiteY1" fmla="*/ 0 h 859805"/>
              <a:gd name="connsiteX2" fmla="*/ 2129533 w 2140092"/>
              <a:gd name="connsiteY2" fmla="*/ 317854 h 859805"/>
              <a:gd name="connsiteX3" fmla="*/ 94192 w 2140092"/>
              <a:gd name="connsiteY3" fmla="*/ 859805 h 859805"/>
              <a:gd name="connsiteX4" fmla="*/ 0 w 2140092"/>
              <a:gd name="connsiteY4" fmla="*/ 294655 h 859805"/>
              <a:gd name="connsiteX0" fmla="*/ 0 w 2152487"/>
              <a:gd name="connsiteY0" fmla="*/ 294655 h 859805"/>
              <a:gd name="connsiteX1" fmla="*/ 2139910 w 2152487"/>
              <a:gd name="connsiteY1" fmla="*/ 0 h 859805"/>
              <a:gd name="connsiteX2" fmla="*/ 2151581 w 2152487"/>
              <a:gd name="connsiteY2" fmla="*/ 316648 h 859805"/>
              <a:gd name="connsiteX3" fmla="*/ 94192 w 2152487"/>
              <a:gd name="connsiteY3" fmla="*/ 859805 h 859805"/>
              <a:gd name="connsiteX4" fmla="*/ 0 w 2152487"/>
              <a:gd name="connsiteY4" fmla="*/ 294655 h 859805"/>
              <a:gd name="connsiteX0" fmla="*/ 0 w 2156006"/>
              <a:gd name="connsiteY0" fmla="*/ 205015 h 770165"/>
              <a:gd name="connsiteX1" fmla="*/ 2155299 w 2156006"/>
              <a:gd name="connsiteY1" fmla="*/ 1 h 770165"/>
              <a:gd name="connsiteX2" fmla="*/ 2151581 w 2156006"/>
              <a:gd name="connsiteY2" fmla="*/ 227008 h 770165"/>
              <a:gd name="connsiteX3" fmla="*/ 94192 w 2156006"/>
              <a:gd name="connsiteY3" fmla="*/ 770165 h 770165"/>
              <a:gd name="connsiteX4" fmla="*/ 0 w 2156006"/>
              <a:gd name="connsiteY4" fmla="*/ 205015 h 770165"/>
              <a:gd name="connsiteX0" fmla="*/ 0 w 2074589"/>
              <a:gd name="connsiteY0" fmla="*/ 233927 h 770165"/>
              <a:gd name="connsiteX1" fmla="*/ 2073882 w 2074589"/>
              <a:gd name="connsiteY1" fmla="*/ 1 h 770165"/>
              <a:gd name="connsiteX2" fmla="*/ 2070164 w 2074589"/>
              <a:gd name="connsiteY2" fmla="*/ 227008 h 770165"/>
              <a:gd name="connsiteX3" fmla="*/ 12775 w 2074589"/>
              <a:gd name="connsiteY3" fmla="*/ 770165 h 770165"/>
              <a:gd name="connsiteX4" fmla="*/ 0 w 2074589"/>
              <a:gd name="connsiteY4" fmla="*/ 233927 h 770165"/>
              <a:gd name="connsiteX0" fmla="*/ 0 w 2074589"/>
              <a:gd name="connsiteY0" fmla="*/ 233927 h 770165"/>
              <a:gd name="connsiteX1" fmla="*/ 2073882 w 2074589"/>
              <a:gd name="connsiteY1" fmla="*/ 1 h 770165"/>
              <a:gd name="connsiteX2" fmla="*/ 2070164 w 2074589"/>
              <a:gd name="connsiteY2" fmla="*/ 227008 h 770165"/>
              <a:gd name="connsiteX3" fmla="*/ 12775 w 2074589"/>
              <a:gd name="connsiteY3" fmla="*/ 770165 h 770165"/>
              <a:gd name="connsiteX4" fmla="*/ 0 w 2074589"/>
              <a:gd name="connsiteY4" fmla="*/ 233927 h 770165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5763 h 789651"/>
              <a:gd name="connsiteX1" fmla="*/ 2073882 w 2074589"/>
              <a:gd name="connsiteY1" fmla="*/ 1241 h 789651"/>
              <a:gd name="connsiteX2" fmla="*/ 2070164 w 2074589"/>
              <a:gd name="connsiteY2" fmla="*/ 228248 h 789651"/>
              <a:gd name="connsiteX3" fmla="*/ 29523 w 2074589"/>
              <a:gd name="connsiteY3" fmla="*/ 789651 h 789651"/>
              <a:gd name="connsiteX4" fmla="*/ 0 w 2074589"/>
              <a:gd name="connsiteY4" fmla="*/ 25763 h 78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4589" h="789651">
                <a:moveTo>
                  <a:pt x="0" y="25763"/>
                </a:moveTo>
                <a:cubicBezTo>
                  <a:pt x="691294" y="-52212"/>
                  <a:pt x="1382588" y="79216"/>
                  <a:pt x="2073882" y="1241"/>
                </a:cubicBezTo>
                <a:cubicBezTo>
                  <a:pt x="2075293" y="181160"/>
                  <a:pt x="2074851" y="86706"/>
                  <a:pt x="2070164" y="228248"/>
                </a:cubicBezTo>
                <a:lnTo>
                  <a:pt x="29523" y="789651"/>
                </a:lnTo>
                <a:cubicBezTo>
                  <a:pt x="72098" y="529374"/>
                  <a:pt x="130390" y="307257"/>
                  <a:pt x="0" y="25763"/>
                </a:cubicBezTo>
                <a:close/>
              </a:path>
            </a:pathLst>
          </a:custGeom>
          <a:gradFill flip="none" rotWithShape="1">
            <a:gsLst>
              <a:gs pos="65000">
                <a:srgbClr val="FF0000"/>
              </a:gs>
              <a:gs pos="38000">
                <a:srgbClr val="FF0000">
                  <a:alpha val="49000"/>
                </a:srgbClr>
              </a:gs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9" name="Rounded Rectangle 138"/>
          <p:cNvSpPr/>
          <p:nvPr/>
        </p:nvSpPr>
        <p:spPr>
          <a:xfrm flipH="1">
            <a:off x="5363823" y="1870941"/>
            <a:ext cx="709368" cy="83776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scene3d>
            <a:camera prst="isometricOffAxis1Top">
              <a:rot lat="18520970" lon="19886707" rev="1531065"/>
            </a:camera>
            <a:lightRig rig="threePt" dir="t"/>
          </a:scene3d>
          <a:sp3d extrusionH="2540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EOM/AOM</a:t>
            </a:r>
          </a:p>
        </p:txBody>
      </p:sp>
      <p:sp>
        <p:nvSpPr>
          <p:cNvPr id="140" name="Freeform 139"/>
          <p:cNvSpPr/>
          <p:nvPr/>
        </p:nvSpPr>
        <p:spPr>
          <a:xfrm flipH="1" flipV="1">
            <a:off x="4413648" y="2396525"/>
            <a:ext cx="957746" cy="145109"/>
          </a:xfrm>
          <a:custGeom>
            <a:avLst/>
            <a:gdLst>
              <a:gd name="connsiteX0" fmla="*/ 197307 w 2076969"/>
              <a:gd name="connsiteY0" fmla="*/ 91789 h 659084"/>
              <a:gd name="connsiteX1" fmla="*/ 2076907 w 2076969"/>
              <a:gd name="connsiteY1" fmla="*/ 57922 h 659084"/>
              <a:gd name="connsiteX2" fmla="*/ 265040 w 2076969"/>
              <a:gd name="connsiteY2" fmla="*/ 659056 h 659084"/>
              <a:gd name="connsiteX3" fmla="*/ 197307 w 2076969"/>
              <a:gd name="connsiteY3" fmla="*/ 91789 h 659084"/>
              <a:gd name="connsiteX0" fmla="*/ 104130 w 1983779"/>
              <a:gd name="connsiteY0" fmla="*/ 91789 h 696661"/>
              <a:gd name="connsiteX1" fmla="*/ 1983730 w 1983779"/>
              <a:gd name="connsiteY1" fmla="*/ 57922 h 696661"/>
              <a:gd name="connsiteX2" fmla="*/ 171863 w 1983779"/>
              <a:gd name="connsiteY2" fmla="*/ 659056 h 696661"/>
              <a:gd name="connsiteX3" fmla="*/ 104130 w 1983779"/>
              <a:gd name="connsiteY3" fmla="*/ 91789 h 696661"/>
              <a:gd name="connsiteX0" fmla="*/ 47453 w 1927102"/>
              <a:gd name="connsiteY0" fmla="*/ 145711 h 750583"/>
              <a:gd name="connsiteX1" fmla="*/ 1927053 w 1927102"/>
              <a:gd name="connsiteY1" fmla="*/ 111844 h 750583"/>
              <a:gd name="connsiteX2" fmla="*/ 115186 w 1927102"/>
              <a:gd name="connsiteY2" fmla="*/ 712978 h 750583"/>
              <a:gd name="connsiteX3" fmla="*/ 47453 w 1927102"/>
              <a:gd name="connsiteY3" fmla="*/ 145711 h 750583"/>
              <a:gd name="connsiteX0" fmla="*/ 47453 w 1927102"/>
              <a:gd name="connsiteY0" fmla="*/ 145711 h 750583"/>
              <a:gd name="connsiteX1" fmla="*/ 1927053 w 1927102"/>
              <a:gd name="connsiteY1" fmla="*/ 111844 h 750583"/>
              <a:gd name="connsiteX2" fmla="*/ 115186 w 1927102"/>
              <a:gd name="connsiteY2" fmla="*/ 712978 h 750583"/>
              <a:gd name="connsiteX3" fmla="*/ 47453 w 1927102"/>
              <a:gd name="connsiteY3" fmla="*/ 145711 h 750583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649"/>
              <a:gd name="connsiteY0" fmla="*/ 84432 h 689304"/>
              <a:gd name="connsiteX1" fmla="*/ 1879600 w 1879649"/>
              <a:gd name="connsiteY1" fmla="*/ 50565 h 689304"/>
              <a:gd name="connsiteX2" fmla="*/ 67733 w 1879649"/>
              <a:gd name="connsiteY2" fmla="*/ 651699 h 689304"/>
              <a:gd name="connsiteX3" fmla="*/ 0 w 1879649"/>
              <a:gd name="connsiteY3" fmla="*/ 84432 h 689304"/>
              <a:gd name="connsiteX0" fmla="*/ 0 w 1879799"/>
              <a:gd name="connsiteY0" fmla="*/ 84432 h 651699"/>
              <a:gd name="connsiteX1" fmla="*/ 1879600 w 1879799"/>
              <a:gd name="connsiteY1" fmla="*/ 50565 h 651699"/>
              <a:gd name="connsiteX2" fmla="*/ 67733 w 1879799"/>
              <a:gd name="connsiteY2" fmla="*/ 651699 h 651699"/>
              <a:gd name="connsiteX3" fmla="*/ 0 w 1879799"/>
              <a:gd name="connsiteY3" fmla="*/ 84432 h 651699"/>
              <a:gd name="connsiteX0" fmla="*/ 0 w 2091466"/>
              <a:gd name="connsiteY0" fmla="*/ 187623 h 627890"/>
              <a:gd name="connsiteX1" fmla="*/ 2091267 w 2091466"/>
              <a:gd name="connsiteY1" fmla="*/ 26756 h 627890"/>
              <a:gd name="connsiteX2" fmla="*/ 279400 w 2091466"/>
              <a:gd name="connsiteY2" fmla="*/ 627890 h 627890"/>
              <a:gd name="connsiteX3" fmla="*/ 0 w 2091466"/>
              <a:gd name="connsiteY3" fmla="*/ 187623 h 627890"/>
              <a:gd name="connsiteX0" fmla="*/ 0 w 2091404"/>
              <a:gd name="connsiteY0" fmla="*/ 187623 h 695623"/>
              <a:gd name="connsiteX1" fmla="*/ 2091267 w 2091404"/>
              <a:gd name="connsiteY1" fmla="*/ 26756 h 695623"/>
              <a:gd name="connsiteX2" fmla="*/ 59267 w 2091404"/>
              <a:gd name="connsiteY2" fmla="*/ 695623 h 695623"/>
              <a:gd name="connsiteX3" fmla="*/ 0 w 2091404"/>
              <a:gd name="connsiteY3" fmla="*/ 187623 h 695623"/>
              <a:gd name="connsiteX0" fmla="*/ 0 w 2091325"/>
              <a:gd name="connsiteY0" fmla="*/ 187623 h 695623"/>
              <a:gd name="connsiteX1" fmla="*/ 2091267 w 2091325"/>
              <a:gd name="connsiteY1" fmla="*/ 26756 h 695623"/>
              <a:gd name="connsiteX2" fmla="*/ 59267 w 2091325"/>
              <a:gd name="connsiteY2" fmla="*/ 695623 h 695623"/>
              <a:gd name="connsiteX3" fmla="*/ 0 w 2091325"/>
              <a:gd name="connsiteY3" fmla="*/ 187623 h 695623"/>
              <a:gd name="connsiteX0" fmla="*/ 0 w 2091325"/>
              <a:gd name="connsiteY0" fmla="*/ 187623 h 695623"/>
              <a:gd name="connsiteX1" fmla="*/ 2091267 w 2091325"/>
              <a:gd name="connsiteY1" fmla="*/ 26756 h 695623"/>
              <a:gd name="connsiteX2" fmla="*/ 59267 w 2091325"/>
              <a:gd name="connsiteY2" fmla="*/ 695623 h 695623"/>
              <a:gd name="connsiteX3" fmla="*/ 0 w 2091325"/>
              <a:gd name="connsiteY3" fmla="*/ 187623 h 695623"/>
              <a:gd name="connsiteX0" fmla="*/ 0 w 2091267"/>
              <a:gd name="connsiteY0" fmla="*/ 187623 h 695623"/>
              <a:gd name="connsiteX1" fmla="*/ 2091267 w 2091267"/>
              <a:gd name="connsiteY1" fmla="*/ 26756 h 695623"/>
              <a:gd name="connsiteX2" fmla="*/ 59267 w 2091267"/>
              <a:gd name="connsiteY2" fmla="*/ 695623 h 695623"/>
              <a:gd name="connsiteX3" fmla="*/ 0 w 2091267"/>
              <a:gd name="connsiteY3" fmla="*/ 187623 h 695623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668867"/>
              <a:gd name="connsiteX1" fmla="*/ 2091267 w 2091267"/>
              <a:gd name="connsiteY1" fmla="*/ 0 h 668867"/>
              <a:gd name="connsiteX2" fmla="*/ 59267 w 2091267"/>
              <a:gd name="connsiteY2" fmla="*/ 668867 h 668867"/>
              <a:gd name="connsiteX3" fmla="*/ 0 w 2091267"/>
              <a:gd name="connsiteY3" fmla="*/ 160867 h 668867"/>
              <a:gd name="connsiteX0" fmla="*/ 0 w 2091267"/>
              <a:gd name="connsiteY0" fmla="*/ 160867 h 726017"/>
              <a:gd name="connsiteX1" fmla="*/ 2091267 w 2091267"/>
              <a:gd name="connsiteY1" fmla="*/ 0 h 726017"/>
              <a:gd name="connsiteX2" fmla="*/ 30692 w 2091267"/>
              <a:gd name="connsiteY2" fmla="*/ 726017 h 726017"/>
              <a:gd name="connsiteX3" fmla="*/ 0 w 2091267"/>
              <a:gd name="connsiteY3" fmla="*/ 160867 h 726017"/>
              <a:gd name="connsiteX0" fmla="*/ 0 w 2091267"/>
              <a:gd name="connsiteY0" fmla="*/ 160867 h 726017"/>
              <a:gd name="connsiteX1" fmla="*/ 2091267 w 2091267"/>
              <a:gd name="connsiteY1" fmla="*/ 0 h 726017"/>
              <a:gd name="connsiteX2" fmla="*/ 30692 w 2091267"/>
              <a:gd name="connsiteY2" fmla="*/ 726017 h 726017"/>
              <a:gd name="connsiteX3" fmla="*/ 0 w 2091267"/>
              <a:gd name="connsiteY3" fmla="*/ 160867 h 726017"/>
              <a:gd name="connsiteX0" fmla="*/ 0 w 2154767"/>
              <a:gd name="connsiteY0" fmla="*/ 160867 h 726017"/>
              <a:gd name="connsiteX1" fmla="*/ 2154767 w 2154767"/>
              <a:gd name="connsiteY1" fmla="*/ 0 h 726017"/>
              <a:gd name="connsiteX2" fmla="*/ 94192 w 2154767"/>
              <a:gd name="connsiteY2" fmla="*/ 726017 h 726017"/>
              <a:gd name="connsiteX3" fmla="*/ 0 w 2154767"/>
              <a:gd name="connsiteY3" fmla="*/ 160867 h 726017"/>
              <a:gd name="connsiteX0" fmla="*/ 0 w 2154767"/>
              <a:gd name="connsiteY0" fmla="*/ 160867 h 726017"/>
              <a:gd name="connsiteX1" fmla="*/ 2154767 w 2154767"/>
              <a:gd name="connsiteY1" fmla="*/ 0 h 726017"/>
              <a:gd name="connsiteX2" fmla="*/ 94192 w 2154767"/>
              <a:gd name="connsiteY2" fmla="*/ 726017 h 726017"/>
              <a:gd name="connsiteX3" fmla="*/ 0 w 2154767"/>
              <a:gd name="connsiteY3" fmla="*/ 160867 h 726017"/>
              <a:gd name="connsiteX0" fmla="*/ 0 w 2259836"/>
              <a:gd name="connsiteY0" fmla="*/ 273425 h 838575"/>
              <a:gd name="connsiteX1" fmla="*/ 1745552 w 2259836"/>
              <a:gd name="connsiteY1" fmla="*/ 12835 h 838575"/>
              <a:gd name="connsiteX2" fmla="*/ 2154767 w 2259836"/>
              <a:gd name="connsiteY2" fmla="*/ 112558 h 838575"/>
              <a:gd name="connsiteX3" fmla="*/ 94192 w 2259836"/>
              <a:gd name="connsiteY3" fmla="*/ 838575 h 838575"/>
              <a:gd name="connsiteX4" fmla="*/ 0 w 2259836"/>
              <a:gd name="connsiteY4" fmla="*/ 273425 h 8385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365549"/>
              <a:gd name="connsiteY0" fmla="*/ 290025 h 855175"/>
              <a:gd name="connsiteX1" fmla="*/ 2096248 w 2365549"/>
              <a:gd name="connsiteY1" fmla="*/ 9462 h 855175"/>
              <a:gd name="connsiteX2" fmla="*/ 2154767 w 2365549"/>
              <a:gd name="connsiteY2" fmla="*/ 129158 h 855175"/>
              <a:gd name="connsiteX3" fmla="*/ 94192 w 2365549"/>
              <a:gd name="connsiteY3" fmla="*/ 855175 h 855175"/>
              <a:gd name="connsiteX4" fmla="*/ 0 w 2365549"/>
              <a:gd name="connsiteY4" fmla="*/ 290025 h 855175"/>
              <a:gd name="connsiteX0" fmla="*/ 0 w 2251394"/>
              <a:gd name="connsiteY0" fmla="*/ 293112 h 858262"/>
              <a:gd name="connsiteX1" fmla="*/ 2096248 w 2251394"/>
              <a:gd name="connsiteY1" fmla="*/ 12549 h 858262"/>
              <a:gd name="connsiteX2" fmla="*/ 2154767 w 2251394"/>
              <a:gd name="connsiteY2" fmla="*/ 132245 h 858262"/>
              <a:gd name="connsiteX3" fmla="*/ 94192 w 2251394"/>
              <a:gd name="connsiteY3" fmla="*/ 858262 h 858262"/>
              <a:gd name="connsiteX4" fmla="*/ 0 w 2251394"/>
              <a:gd name="connsiteY4" fmla="*/ 293112 h 858262"/>
              <a:gd name="connsiteX0" fmla="*/ 0 w 2154767"/>
              <a:gd name="connsiteY0" fmla="*/ 280563 h 845713"/>
              <a:gd name="connsiteX1" fmla="*/ 2096248 w 2154767"/>
              <a:gd name="connsiteY1" fmla="*/ 0 h 845713"/>
              <a:gd name="connsiteX2" fmla="*/ 2154767 w 2154767"/>
              <a:gd name="connsiteY2" fmla="*/ 119696 h 845713"/>
              <a:gd name="connsiteX3" fmla="*/ 94192 w 2154767"/>
              <a:gd name="connsiteY3" fmla="*/ 845713 h 845713"/>
              <a:gd name="connsiteX4" fmla="*/ 0 w 2154767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202392"/>
              <a:gd name="connsiteY0" fmla="*/ 280563 h 845713"/>
              <a:gd name="connsiteX1" fmla="*/ 2096248 w 2202392"/>
              <a:gd name="connsiteY1" fmla="*/ 0 h 845713"/>
              <a:gd name="connsiteX2" fmla="*/ 2202392 w 2202392"/>
              <a:gd name="connsiteY2" fmla="*/ 102859 h 845713"/>
              <a:gd name="connsiteX3" fmla="*/ 94192 w 2202392"/>
              <a:gd name="connsiteY3" fmla="*/ 845713 h 845713"/>
              <a:gd name="connsiteX4" fmla="*/ 0 w 2202392"/>
              <a:gd name="connsiteY4" fmla="*/ 280563 h 845713"/>
              <a:gd name="connsiteX0" fmla="*/ 0 w 2129533"/>
              <a:gd name="connsiteY0" fmla="*/ 280563 h 845713"/>
              <a:gd name="connsiteX1" fmla="*/ 2096248 w 2129533"/>
              <a:gd name="connsiteY1" fmla="*/ 0 h 845713"/>
              <a:gd name="connsiteX2" fmla="*/ 2129533 w 2129533"/>
              <a:gd name="connsiteY2" fmla="*/ 303762 h 845713"/>
              <a:gd name="connsiteX3" fmla="*/ 94192 w 2129533"/>
              <a:gd name="connsiteY3" fmla="*/ 845713 h 845713"/>
              <a:gd name="connsiteX4" fmla="*/ 0 w 2129533"/>
              <a:gd name="connsiteY4" fmla="*/ 280563 h 845713"/>
              <a:gd name="connsiteX0" fmla="*/ 0 w 2154022"/>
              <a:gd name="connsiteY0" fmla="*/ 280563 h 845713"/>
              <a:gd name="connsiteX1" fmla="*/ 2096248 w 2154022"/>
              <a:gd name="connsiteY1" fmla="*/ 0 h 845713"/>
              <a:gd name="connsiteX2" fmla="*/ 2129533 w 2154022"/>
              <a:gd name="connsiteY2" fmla="*/ 303762 h 845713"/>
              <a:gd name="connsiteX3" fmla="*/ 94192 w 2154022"/>
              <a:gd name="connsiteY3" fmla="*/ 845713 h 845713"/>
              <a:gd name="connsiteX4" fmla="*/ 0 w 2154022"/>
              <a:gd name="connsiteY4" fmla="*/ 280563 h 845713"/>
              <a:gd name="connsiteX0" fmla="*/ 0 w 2184046"/>
              <a:gd name="connsiteY0" fmla="*/ 294655 h 859805"/>
              <a:gd name="connsiteX1" fmla="*/ 2139910 w 2184046"/>
              <a:gd name="connsiteY1" fmla="*/ 0 h 859805"/>
              <a:gd name="connsiteX2" fmla="*/ 2129533 w 2184046"/>
              <a:gd name="connsiteY2" fmla="*/ 317854 h 859805"/>
              <a:gd name="connsiteX3" fmla="*/ 94192 w 2184046"/>
              <a:gd name="connsiteY3" fmla="*/ 859805 h 859805"/>
              <a:gd name="connsiteX4" fmla="*/ 0 w 2184046"/>
              <a:gd name="connsiteY4" fmla="*/ 294655 h 859805"/>
              <a:gd name="connsiteX0" fmla="*/ 0 w 2140092"/>
              <a:gd name="connsiteY0" fmla="*/ 294655 h 859805"/>
              <a:gd name="connsiteX1" fmla="*/ 2139910 w 2140092"/>
              <a:gd name="connsiteY1" fmla="*/ 0 h 859805"/>
              <a:gd name="connsiteX2" fmla="*/ 2129533 w 2140092"/>
              <a:gd name="connsiteY2" fmla="*/ 317854 h 859805"/>
              <a:gd name="connsiteX3" fmla="*/ 94192 w 2140092"/>
              <a:gd name="connsiteY3" fmla="*/ 859805 h 859805"/>
              <a:gd name="connsiteX4" fmla="*/ 0 w 2140092"/>
              <a:gd name="connsiteY4" fmla="*/ 294655 h 859805"/>
              <a:gd name="connsiteX0" fmla="*/ 0 w 2152487"/>
              <a:gd name="connsiteY0" fmla="*/ 294655 h 859805"/>
              <a:gd name="connsiteX1" fmla="*/ 2139910 w 2152487"/>
              <a:gd name="connsiteY1" fmla="*/ 0 h 859805"/>
              <a:gd name="connsiteX2" fmla="*/ 2151581 w 2152487"/>
              <a:gd name="connsiteY2" fmla="*/ 316648 h 859805"/>
              <a:gd name="connsiteX3" fmla="*/ 94192 w 2152487"/>
              <a:gd name="connsiteY3" fmla="*/ 859805 h 859805"/>
              <a:gd name="connsiteX4" fmla="*/ 0 w 2152487"/>
              <a:gd name="connsiteY4" fmla="*/ 294655 h 859805"/>
              <a:gd name="connsiteX0" fmla="*/ 0 w 2156006"/>
              <a:gd name="connsiteY0" fmla="*/ 205015 h 770165"/>
              <a:gd name="connsiteX1" fmla="*/ 2155299 w 2156006"/>
              <a:gd name="connsiteY1" fmla="*/ 1 h 770165"/>
              <a:gd name="connsiteX2" fmla="*/ 2151581 w 2156006"/>
              <a:gd name="connsiteY2" fmla="*/ 227008 h 770165"/>
              <a:gd name="connsiteX3" fmla="*/ 94192 w 2156006"/>
              <a:gd name="connsiteY3" fmla="*/ 770165 h 770165"/>
              <a:gd name="connsiteX4" fmla="*/ 0 w 2156006"/>
              <a:gd name="connsiteY4" fmla="*/ 205015 h 770165"/>
              <a:gd name="connsiteX0" fmla="*/ 0 w 2074589"/>
              <a:gd name="connsiteY0" fmla="*/ 233927 h 770165"/>
              <a:gd name="connsiteX1" fmla="*/ 2073882 w 2074589"/>
              <a:gd name="connsiteY1" fmla="*/ 1 h 770165"/>
              <a:gd name="connsiteX2" fmla="*/ 2070164 w 2074589"/>
              <a:gd name="connsiteY2" fmla="*/ 227008 h 770165"/>
              <a:gd name="connsiteX3" fmla="*/ 12775 w 2074589"/>
              <a:gd name="connsiteY3" fmla="*/ 770165 h 770165"/>
              <a:gd name="connsiteX4" fmla="*/ 0 w 2074589"/>
              <a:gd name="connsiteY4" fmla="*/ 233927 h 770165"/>
              <a:gd name="connsiteX0" fmla="*/ 0 w 2074589"/>
              <a:gd name="connsiteY0" fmla="*/ 233927 h 770165"/>
              <a:gd name="connsiteX1" fmla="*/ 2073882 w 2074589"/>
              <a:gd name="connsiteY1" fmla="*/ 1 h 770165"/>
              <a:gd name="connsiteX2" fmla="*/ 2070164 w 2074589"/>
              <a:gd name="connsiteY2" fmla="*/ 227008 h 770165"/>
              <a:gd name="connsiteX3" fmla="*/ 12775 w 2074589"/>
              <a:gd name="connsiteY3" fmla="*/ 770165 h 770165"/>
              <a:gd name="connsiteX4" fmla="*/ 0 w 2074589"/>
              <a:gd name="connsiteY4" fmla="*/ 233927 h 770165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  <a:gd name="connsiteX0" fmla="*/ 0 w 2074589"/>
              <a:gd name="connsiteY0" fmla="*/ 233927 h 788411"/>
              <a:gd name="connsiteX1" fmla="*/ 2073882 w 2074589"/>
              <a:gd name="connsiteY1" fmla="*/ 1 h 788411"/>
              <a:gd name="connsiteX2" fmla="*/ 2070164 w 2074589"/>
              <a:gd name="connsiteY2" fmla="*/ 227008 h 788411"/>
              <a:gd name="connsiteX3" fmla="*/ 29523 w 2074589"/>
              <a:gd name="connsiteY3" fmla="*/ 788411 h 788411"/>
              <a:gd name="connsiteX4" fmla="*/ 0 w 2074589"/>
              <a:gd name="connsiteY4" fmla="*/ 233927 h 78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4589" h="788411">
                <a:moveTo>
                  <a:pt x="0" y="233927"/>
                </a:moveTo>
                <a:lnTo>
                  <a:pt x="2073882" y="1"/>
                </a:lnTo>
                <a:cubicBezTo>
                  <a:pt x="2075293" y="179920"/>
                  <a:pt x="2074851" y="85466"/>
                  <a:pt x="2070164" y="227008"/>
                </a:cubicBezTo>
                <a:lnTo>
                  <a:pt x="29523" y="788411"/>
                </a:lnTo>
                <a:cubicBezTo>
                  <a:pt x="-12193" y="222511"/>
                  <a:pt x="41885" y="810504"/>
                  <a:pt x="0" y="233927"/>
                </a:cubicBezTo>
                <a:close/>
              </a:path>
            </a:pathLst>
          </a:custGeom>
          <a:gradFill flip="none" rotWithShape="1">
            <a:gsLst>
              <a:gs pos="65000">
                <a:srgbClr val="FF0000"/>
              </a:gs>
              <a:gs pos="38000">
                <a:srgbClr val="FF0000">
                  <a:alpha val="49000"/>
                </a:srgbClr>
              </a:gs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1" name="Rounded Rectangle 140"/>
          <p:cNvSpPr/>
          <p:nvPr/>
        </p:nvSpPr>
        <p:spPr>
          <a:xfrm flipH="1">
            <a:off x="3622271" y="2112524"/>
            <a:ext cx="884771" cy="52891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isometricOffAxis1Top">
              <a:rot lat="18520970" lon="19886707" rev="1531065"/>
            </a:camera>
            <a:lightRig rig="threePt" dir="t"/>
          </a:scene3d>
          <a:sp3d extrusionH="2540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Laser</a:t>
            </a:r>
          </a:p>
        </p:txBody>
      </p:sp>
      <p:sp>
        <p:nvSpPr>
          <p:cNvPr id="142" name="Oval 141"/>
          <p:cNvSpPr/>
          <p:nvPr/>
        </p:nvSpPr>
        <p:spPr>
          <a:xfrm>
            <a:off x="7220386" y="2183662"/>
            <a:ext cx="267600" cy="284396"/>
          </a:xfrm>
          <a:prstGeom prst="ellipse">
            <a:avLst/>
          </a:prstGeom>
          <a:gradFill>
            <a:gsLst>
              <a:gs pos="0">
                <a:srgbClr val="0070C0"/>
              </a:gs>
              <a:gs pos="100000">
                <a:schemeClr val="accent4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3" name="Oval 142"/>
          <p:cNvSpPr/>
          <p:nvPr/>
        </p:nvSpPr>
        <p:spPr>
          <a:xfrm>
            <a:off x="7568410" y="2163304"/>
            <a:ext cx="280190" cy="28065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C1C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4" name="Rounded Rectangle 143"/>
          <p:cNvSpPr/>
          <p:nvPr/>
        </p:nvSpPr>
        <p:spPr>
          <a:xfrm>
            <a:off x="4710032" y="1447800"/>
            <a:ext cx="1657350" cy="377757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RF (Local Oscillator)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TextBox 149"/>
              <p:cNvSpPr txBox="1"/>
              <p:nvPr/>
            </p:nvSpPr>
            <p:spPr>
              <a:xfrm>
                <a:off x="6289607" y="3319741"/>
                <a:ext cx="26232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𝑃𝑎𝑟𝑖𝑡𝑦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𝑆𝑆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</m:oMath>
                </a14:m>
                <a:r>
                  <a:rPr lang="en-US" sz="1200" dirty="0"/>
                  <a:t> -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𝐷𝑆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𝑆𝐷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50" name="TextBox 1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607" y="3319741"/>
                <a:ext cx="2623250" cy="276999"/>
              </a:xfrm>
              <a:prstGeom prst="rect">
                <a:avLst/>
              </a:prstGeom>
              <a:blipFill rotWithShape="0">
                <a:blip r:embed="rId13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" name="Picture 4" descr="logo1_blu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2" name="Straight Connector 5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itle 1"/>
          <p:cNvSpPr txBox="1">
            <a:spLocks/>
          </p:cNvSpPr>
          <p:nvPr/>
        </p:nvSpPr>
        <p:spPr>
          <a:xfrm>
            <a:off x="647700" y="202630"/>
            <a:ext cx="7848600" cy="8330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IS measurement in a </a:t>
            </a:r>
            <a:r>
              <a:rPr lang="en-US" dirty="0" err="1" smtClean="0">
                <a:solidFill>
                  <a:schemeClr val="tx2"/>
                </a:solidFill>
              </a:rPr>
              <a:t>Decoherence</a:t>
            </a:r>
            <a:r>
              <a:rPr lang="en-US" dirty="0" smtClean="0">
                <a:solidFill>
                  <a:schemeClr val="tx2"/>
                </a:solidFill>
              </a:rPr>
              <a:t>-Free Subspace</a:t>
            </a:r>
            <a:endParaRPr lang="en-US" baseline="30000" dirty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19865" y="880528"/>
            <a:ext cx="18669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Preliminary</a:t>
            </a:r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398" y="3720473"/>
            <a:ext cx="2865514" cy="1974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7" y="1337933"/>
            <a:ext cx="857250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427" y="1337933"/>
            <a:ext cx="857250" cy="114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733" y="956657"/>
            <a:ext cx="1678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Nitzan Akerman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460552" y="2582243"/>
            <a:ext cx="151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Tom Manovitz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51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198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Straight Connector 4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12"/>
          <p:cNvSpPr>
            <a:spLocks/>
          </p:cNvSpPr>
          <p:nvPr/>
        </p:nvSpPr>
        <p:spPr bwMode="auto">
          <a:xfrm>
            <a:off x="1447800" y="1690688"/>
            <a:ext cx="2895600" cy="3293268"/>
          </a:xfrm>
          <a:custGeom>
            <a:avLst/>
            <a:gdLst>
              <a:gd name="T0" fmla="*/ 0 w 928"/>
              <a:gd name="T1" fmla="*/ 0 h 849"/>
              <a:gd name="T2" fmla="*/ 296 w 928"/>
              <a:gd name="T3" fmla="*/ 728 h 849"/>
              <a:gd name="T4" fmla="*/ 632 w 928"/>
              <a:gd name="T5" fmla="*/ 727 h 849"/>
              <a:gd name="T6" fmla="*/ 928 w 928"/>
              <a:gd name="T7" fmla="*/ 1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8" h="849">
                <a:moveTo>
                  <a:pt x="0" y="0"/>
                </a:moveTo>
                <a:cubicBezTo>
                  <a:pt x="51" y="121"/>
                  <a:pt x="191" y="607"/>
                  <a:pt x="296" y="728"/>
                </a:cubicBezTo>
                <a:cubicBezTo>
                  <a:pt x="401" y="849"/>
                  <a:pt x="527" y="846"/>
                  <a:pt x="632" y="727"/>
                </a:cubicBezTo>
                <a:cubicBezTo>
                  <a:pt x="737" y="608"/>
                  <a:pt x="866" y="164"/>
                  <a:pt x="928" y="16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828800" y="3124199"/>
            <a:ext cx="2133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133600" y="4114799"/>
            <a:ext cx="1447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14500" y="2590800"/>
            <a:ext cx="2362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00200" y="2209800"/>
            <a:ext cx="2590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4000" y="1981200"/>
            <a:ext cx="2743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71800" y="3124200"/>
            <a:ext cx="0" cy="9906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501197"/>
            <a:ext cx="2562225" cy="17811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876800" y="3124200"/>
            <a:ext cx="4523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/>
              <a:t>=</a:t>
            </a:r>
            <a:endParaRPr lang="en-US" sz="4200" dirty="0"/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4191000" y="2925762"/>
            <a:ext cx="471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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4162425" y="3916362"/>
            <a:ext cx="528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</a:t>
            </a:r>
            <a:r>
              <a:rPr lang="en-US" dirty="0">
                <a:latin typeface="Times New Roman" pitchFamily="18" charset="0"/>
              </a:rPr>
              <a:t> 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Atomic </a:t>
            </a:r>
            <a:r>
              <a:rPr lang="en-US" sz="3200" dirty="0" smtClean="0"/>
              <a:t>Spectroscopy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06665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/>
      <p:bldP spid="42" grpId="0"/>
      <p:bldP spid="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itle 1"/>
          <p:cNvSpPr txBox="1">
            <a:spLocks/>
          </p:cNvSpPr>
          <p:nvPr/>
        </p:nvSpPr>
        <p:spPr>
          <a:xfrm>
            <a:off x="647700" y="202630"/>
            <a:ext cx="7848600" cy="8330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IS measurement in a </a:t>
            </a:r>
            <a:r>
              <a:rPr lang="en-US" dirty="0" err="1" smtClean="0">
                <a:solidFill>
                  <a:schemeClr val="tx2"/>
                </a:solidFill>
              </a:rPr>
              <a:t>Decoherence</a:t>
            </a:r>
            <a:r>
              <a:rPr lang="en-US" dirty="0" smtClean="0">
                <a:solidFill>
                  <a:schemeClr val="tx2"/>
                </a:solidFill>
              </a:rPr>
              <a:t>-Free Subspace</a:t>
            </a:r>
            <a:endParaRPr lang="en-US" baseline="30000" dirty="0">
              <a:solidFill>
                <a:schemeClr val="tx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7700" y="4757172"/>
            <a:ext cx="846488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IS clock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MW clock (~ 570.281 MHz) with optical clock systematics (e.g. 2</a:t>
            </a:r>
            <a:r>
              <a:rPr lang="en-US" baseline="30000" dirty="0" smtClean="0">
                <a:solidFill>
                  <a:schemeClr val="tx2"/>
                </a:solidFill>
              </a:rPr>
              <a:t>nd</a:t>
            </a:r>
            <a:r>
              <a:rPr lang="en-US" dirty="0" smtClean="0">
                <a:solidFill>
                  <a:schemeClr val="tx2"/>
                </a:solidFill>
              </a:rPr>
              <a:t> – order Doppler)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Statistical uncertainty  </a:t>
            </a:r>
            <a:r>
              <a:rPr lang="en-US" dirty="0" smtClean="0">
                <a:solidFill>
                  <a:schemeClr val="tx2"/>
                </a:solidFill>
              </a:rPr>
              <a:t>&lt; 10 </a:t>
            </a:r>
            <a:r>
              <a:rPr lang="en-US" dirty="0" err="1" smtClean="0">
                <a:solidFill>
                  <a:schemeClr val="tx2"/>
                </a:solidFill>
              </a:rPr>
              <a:t>mHz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896100" y="4572506"/>
            <a:ext cx="18669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Preliminary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2667000" y="4626832"/>
                <a:ext cx="3600088" cy="3100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b="0" i="1" baseline="-25000" smtClean="0">
                                  <a:latin typeface="Cambria Math" panose="02040503050406030204" pitchFamily="18" charset="0"/>
                                </a:rPr>
                                <m:t>𝐼𝑆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88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626832"/>
                <a:ext cx="3600088" cy="310021"/>
              </a:xfrm>
              <a:prstGeom prst="rect">
                <a:avLst/>
              </a:prstGeom>
              <a:blipFill rotWithShape="0">
                <a:blip r:embed="rId4"/>
                <a:stretch>
                  <a:fillRect l="-1186" t="-217647" r="-17797" b="-3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733" y="1203609"/>
            <a:ext cx="4348852" cy="2996033"/>
          </a:xfrm>
          <a:prstGeom prst="rect">
            <a:avLst/>
          </a:prstGeom>
        </p:spPr>
      </p:pic>
      <p:pic>
        <p:nvPicPr>
          <p:cNvPr id="15" name="Content Placeholder 10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4918856" cy="3388723"/>
          </a:xfrm>
        </p:spPr>
      </p:pic>
    </p:spTree>
    <p:extLst>
      <p:ext uri="{BB962C8B-B14F-4D97-AF65-F5344CB8AC3E}">
        <p14:creationId xmlns:p14="http://schemas.microsoft.com/office/powerpoint/2010/main" val="252080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91440"/>
            <a:ext cx="8229600" cy="914400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sz="3200" u="sng" dirty="0" smtClean="0"/>
              <a:t>Weizmann Institute Trapped-ion group</a:t>
            </a:r>
            <a:endParaRPr lang="en-US" sz="3200" u="sng" dirty="0"/>
          </a:p>
        </p:txBody>
      </p:sp>
      <p:grpSp>
        <p:nvGrpSpPr>
          <p:cNvPr id="20" name="Group 19"/>
          <p:cNvGrpSpPr/>
          <p:nvPr/>
        </p:nvGrpSpPr>
        <p:grpSpPr>
          <a:xfrm>
            <a:off x="4038600" y="5966865"/>
            <a:ext cx="954272" cy="797377"/>
            <a:chOff x="4038600" y="5966865"/>
            <a:chExt cx="954272" cy="79737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00" y="5966865"/>
              <a:ext cx="833622" cy="797377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4038600" y="6705600"/>
              <a:ext cx="95427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6019800"/>
            <a:ext cx="899616" cy="5532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172200"/>
            <a:ext cx="2441448" cy="467114"/>
          </a:xfrm>
          <a:prstGeom prst="rect">
            <a:avLst/>
          </a:prstGeom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256527"/>
            <a:ext cx="2338894" cy="29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783433" y="5410200"/>
            <a:ext cx="3577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Available postdoc positions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72156"/>
            <a:ext cx="6833302" cy="234256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66800" y="3722071"/>
            <a:ext cx="1927700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 smtClean="0"/>
              <a:t>Roee Ozeri</a:t>
            </a:r>
          </a:p>
          <a:p>
            <a:r>
              <a:rPr lang="en-US" sz="1600" dirty="0" smtClean="0"/>
              <a:t>Nitzan Akerman</a:t>
            </a:r>
          </a:p>
          <a:p>
            <a:r>
              <a:rPr lang="en-US" sz="1600" dirty="0" err="1"/>
              <a:t>Ravid</a:t>
            </a:r>
            <a:r>
              <a:rPr lang="en-US" sz="1600" dirty="0"/>
              <a:t> </a:t>
            </a:r>
            <a:r>
              <a:rPr lang="en-US" sz="1600" dirty="0" err="1" smtClean="0"/>
              <a:t>Shaniv</a:t>
            </a:r>
            <a:endParaRPr lang="en-US" sz="1600" dirty="0" smtClean="0"/>
          </a:p>
          <a:p>
            <a:r>
              <a:rPr lang="en-US" sz="1600" dirty="0" smtClean="0"/>
              <a:t>Lee Peleg</a:t>
            </a:r>
          </a:p>
          <a:p>
            <a:r>
              <a:rPr lang="en-US" sz="1600" dirty="0" smtClean="0"/>
              <a:t>Yonatan Piasetzky</a:t>
            </a:r>
          </a:p>
          <a:p>
            <a:r>
              <a:rPr lang="en-US" sz="1600" dirty="0" smtClean="0"/>
              <a:t>Meirav Pinkas</a:t>
            </a:r>
          </a:p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2895130" y="3734115"/>
            <a:ext cx="22869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Tomas Sikorsky</a:t>
            </a:r>
          </a:p>
          <a:p>
            <a:r>
              <a:rPr lang="en-US" sz="1600" dirty="0" err="1"/>
              <a:t>Ruti</a:t>
            </a:r>
            <a:r>
              <a:rPr lang="en-US" sz="1600" dirty="0"/>
              <a:t> Ben-Shlomi</a:t>
            </a:r>
          </a:p>
          <a:p>
            <a:r>
              <a:rPr lang="en-US" sz="1600" dirty="0" smtClean="0"/>
              <a:t>Tom Manovitz</a:t>
            </a:r>
          </a:p>
          <a:p>
            <a:r>
              <a:rPr lang="en-US" sz="1600" dirty="0"/>
              <a:t>Yotam </a:t>
            </a:r>
            <a:r>
              <a:rPr lang="en-US" sz="1600" dirty="0" smtClean="0"/>
              <a:t>Shapira</a:t>
            </a:r>
          </a:p>
          <a:p>
            <a:r>
              <a:rPr lang="en-US" sz="1600" dirty="0" smtClean="0"/>
              <a:t>Meir Alon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4636077" y="3734116"/>
            <a:ext cx="22869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 smtClean="0">
                <a:solidFill>
                  <a:schemeClr val="tx2"/>
                </a:solidFill>
              </a:rPr>
              <a:t>Collaborators:</a:t>
            </a:r>
            <a:endParaRPr lang="en-US" sz="1600" u="sng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Gilad Perez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Cedric </a:t>
            </a:r>
            <a:r>
              <a:rPr lang="en-US" sz="1600" dirty="0" err="1" smtClean="0">
                <a:solidFill>
                  <a:schemeClr val="tx2"/>
                </a:solidFill>
              </a:rPr>
              <a:t>Deleunay</a:t>
            </a: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Yotam Soreq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Dima Budker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Christoph Grojean</a:t>
            </a:r>
          </a:p>
          <a:p>
            <a:endParaRPr lang="en-US" sz="16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6377024" y="3781114"/>
            <a:ext cx="22869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Julian Berengut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Victor Flambaum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Claudia Frugiuele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Elina Fuchs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Roni Harnik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221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066799" y="331652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Geometric Interpretation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749" y="2308326"/>
            <a:ext cx="3651480" cy="709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320718"/>
            <a:ext cx="4537890" cy="676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549" y="4349540"/>
            <a:ext cx="1852200" cy="422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5009610"/>
            <a:ext cx="8109634" cy="777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2819" y="1214023"/>
            <a:ext cx="4881871" cy="1201200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990600" y="2312951"/>
            <a:ext cx="1371600" cy="573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5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676" y="2502904"/>
            <a:ext cx="5312524" cy="2438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71600" y="227943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Geometric Interpretation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1752600" y="1559404"/>
            <a:ext cx="3886200" cy="410128"/>
            <a:chOff x="1752600" y="1559404"/>
            <a:chExt cx="3886200" cy="410128"/>
          </a:xfrm>
        </p:grpSpPr>
        <p:sp>
          <p:nvSpPr>
            <p:cNvPr id="6" name="TextBox 5"/>
            <p:cNvSpPr txBox="1"/>
            <p:nvPr/>
          </p:nvSpPr>
          <p:spPr>
            <a:xfrm>
              <a:off x="1752600" y="1600200"/>
              <a:ext cx="3101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King linearity =  co-planarity of </a:t>
              </a:r>
              <a:endParaRPr lang="en-US" i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0626" y="1559404"/>
              <a:ext cx="878174" cy="410128"/>
            </a:xfrm>
            <a:prstGeom prst="rect">
              <a:avLst/>
            </a:prstGeom>
          </p:spPr>
        </p:pic>
      </p:grpSp>
      <p:pic>
        <p:nvPicPr>
          <p:cNvPr id="9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5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71600" y="227943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Geometric Interpretation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06431"/>
            <a:ext cx="4132745" cy="19165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457090"/>
            <a:ext cx="2690231" cy="60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1" y="4152290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Nonlinearity: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3140566"/>
            <a:ext cx="3995460" cy="2874300"/>
          </a:xfrm>
          <a:prstGeom prst="rect">
            <a:avLst/>
          </a:prstGeom>
        </p:spPr>
      </p:pic>
      <p:pic>
        <p:nvPicPr>
          <p:cNvPr id="11" name="Picture 4" descr="logo1_blu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4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10512"/>
            <a:ext cx="5613583" cy="4267200"/>
          </a:xfrm>
          <a:prstGeom prst="rect">
            <a:avLst/>
          </a:prstGeom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1672513" y="457200"/>
            <a:ext cx="6033639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3100" dirty="0"/>
              <a:t>The</a:t>
            </a:r>
            <a:r>
              <a:rPr lang="en-US" sz="2000" dirty="0" smtClean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en-US" sz="3100" dirty="0"/>
              <a:t>twins paradox at running speed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81200"/>
            <a:ext cx="914400" cy="1466722"/>
          </a:xfrm>
          <a:prstGeom prst="rect">
            <a:avLst/>
          </a:prstGeom>
        </p:spPr>
      </p:pic>
      <p:pic>
        <p:nvPicPr>
          <p:cNvPr id="6" name="Picture 26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228600" y="6400800"/>
            <a:ext cx="50770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Chou, Hume, </a:t>
            </a:r>
            <a:r>
              <a:rPr lang="en-US" sz="1400" dirty="0" err="1" smtClean="0"/>
              <a:t>Rosenband</a:t>
            </a:r>
            <a:r>
              <a:rPr lang="en-US" sz="1400" dirty="0" smtClean="0"/>
              <a:t> and Wineland, </a:t>
            </a:r>
            <a:r>
              <a:rPr lang="en-US" sz="1400" i="1" dirty="0" smtClean="0"/>
              <a:t> Science, </a:t>
            </a:r>
            <a:r>
              <a:rPr lang="en-US" sz="1400" b="1" dirty="0" smtClean="0"/>
              <a:t>329</a:t>
            </a:r>
            <a:r>
              <a:rPr lang="en-US" sz="1400" dirty="0" smtClean="0"/>
              <a:t>, 1630, (2010)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818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667" y="1327738"/>
            <a:ext cx="6484666" cy="22388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410" y="3673081"/>
            <a:ext cx="3943180" cy="1994558"/>
          </a:xfrm>
          <a:prstGeom prst="rect">
            <a:avLst/>
          </a:prstGeom>
        </p:spPr>
      </p:pic>
      <p:pic>
        <p:nvPicPr>
          <p:cNvPr id="5" name="Picture 4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1153310" y="152400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dirty="0"/>
              <a:t>Precision mass measurements: 10</a:t>
            </a:r>
            <a:r>
              <a:rPr lang="en-US" baseline="30000" dirty="0"/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229386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1563974"/>
            <a:ext cx="22523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Relative accuracy ~ 10</a:t>
            </a:r>
            <a:r>
              <a:rPr lang="en-US" sz="1350" baseline="30000" dirty="0"/>
              <a:t>-3 </a:t>
            </a:r>
            <a:r>
              <a:rPr lang="en-US" sz="1350" dirty="0"/>
              <a:t>– 10</a:t>
            </a:r>
            <a:r>
              <a:rPr lang="en-US" sz="1350" baseline="30000" dirty="0"/>
              <a:t>-4</a:t>
            </a:r>
          </a:p>
        </p:txBody>
      </p:sp>
      <p:pic>
        <p:nvPicPr>
          <p:cNvPr id="9" name="Picture 4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King Linearity holds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296581"/>
            <a:ext cx="6091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Nonlinear anomalies; e.g. Samarium; due to level degeneracies</a:t>
            </a:r>
            <a:endParaRPr lang="en-US" dirty="0"/>
          </a:p>
        </p:txBody>
      </p:sp>
      <p:pic>
        <p:nvPicPr>
          <p:cNvPr id="12" name="Picture 11" descr="Min disk:private:var:folders:7w:h4c1ktx10z5bwx095z67dv4c0000gn:T:TemporaryItems:king_Dfine_729_individual_zoom[1].pd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57400"/>
            <a:ext cx="4643739" cy="3969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9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38287"/>
            <a:ext cx="4291482" cy="3885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143000"/>
            <a:ext cx="3169403" cy="1750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237" y="3481072"/>
            <a:ext cx="4065869" cy="1820993"/>
          </a:xfrm>
          <a:prstGeom prst="rect">
            <a:avLst/>
          </a:prstGeom>
        </p:spPr>
      </p:pic>
      <p:pic>
        <p:nvPicPr>
          <p:cNvPr id="7" name="Picture 4" descr="logo1_blu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90600" y="169921"/>
            <a:ext cx="6837380" cy="8330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err="1"/>
              <a:t>Yb</a:t>
            </a:r>
            <a:r>
              <a:rPr lang="en-US" sz="3200" baseline="30000" dirty="0"/>
              <a:t>+</a:t>
            </a:r>
            <a:r>
              <a:rPr lang="en-US" sz="3200" dirty="0"/>
              <a:t> ion-clock</a:t>
            </a:r>
          </a:p>
        </p:txBody>
      </p:sp>
    </p:spTree>
    <p:extLst>
      <p:ext uri="{BB962C8B-B14F-4D97-AF65-F5344CB8AC3E}">
        <p14:creationId xmlns:p14="http://schemas.microsoft.com/office/powerpoint/2010/main" val="353563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6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16623" y="1253710"/>
            <a:ext cx="8110753" cy="491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Parity violation: nuclear electroweak neutral charge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Search for electron electric-dipole moment: SUSY breaker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 Search for time variations of </a:t>
            </a:r>
            <a:r>
              <a:rPr lang="en-US" dirty="0"/>
              <a:t>fundamental constants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Measurement of the electron anomalous g-factor: validity of QED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Tests of CPT: </a:t>
            </a:r>
            <a:r>
              <a:rPr lang="en-US" dirty="0" smtClean="0"/>
              <a:t>Spectroscopy </a:t>
            </a:r>
            <a:r>
              <a:rPr lang="en-US" dirty="0" smtClean="0"/>
              <a:t>of anti-matter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Rydberg constant and Proton </a:t>
            </a:r>
            <a:r>
              <a:rPr lang="en-US" dirty="0"/>
              <a:t>charge </a:t>
            </a:r>
            <a:r>
              <a:rPr lang="en-US" dirty="0" smtClean="0"/>
              <a:t>radius: </a:t>
            </a:r>
            <a:r>
              <a:rPr lang="en-US" dirty="0"/>
              <a:t>S</a:t>
            </a:r>
            <a:r>
              <a:rPr lang="en-US" dirty="0" smtClean="0"/>
              <a:t>pectroscopy </a:t>
            </a:r>
            <a:r>
              <a:rPr lang="en-US" dirty="0" smtClean="0"/>
              <a:t>in Hydrogen or </a:t>
            </a:r>
            <a:r>
              <a:rPr lang="en-US" dirty="0" err="1" smtClean="0"/>
              <a:t>Muonic</a:t>
            </a:r>
            <a:r>
              <a:rPr lang="en-US" dirty="0" smtClean="0"/>
              <a:t> Hydrogen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Dark matter </a:t>
            </a:r>
            <a:r>
              <a:rPr lang="en-US" dirty="0" smtClean="0"/>
              <a:t>searches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Axion</a:t>
            </a:r>
            <a:r>
              <a:rPr lang="en-US" dirty="0" smtClean="0"/>
              <a:t> searches</a:t>
            </a:r>
            <a:endParaRPr lang="en-US" dirty="0" smtClean="0"/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Search for violation of Lorenz invariance </a:t>
            </a: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66800" y="381000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dirty="0" smtClean="0"/>
              <a:t>Fundamental and New Physics Searches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59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6035675" y="2514600"/>
            <a:ext cx="25908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6764338" y="2514600"/>
            <a:ext cx="11430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 rot="-5400000">
            <a:off x="6759575" y="2552700"/>
            <a:ext cx="11430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6035675" y="3843338"/>
            <a:ext cx="2590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-5400000">
            <a:off x="6035675" y="3810000"/>
            <a:ext cx="2590800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6816725" y="3333750"/>
            <a:ext cx="1028700" cy="1041400"/>
          </a:xfrm>
          <a:prstGeom prst="line">
            <a:avLst/>
          </a:prstGeom>
          <a:noFill/>
          <a:ln w="25400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7315200" y="2514600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folHlink"/>
                </a:solidFill>
              </a:rPr>
              <a:t>Z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8655050" y="36972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7893050" y="30114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99"/>
                </a:solidFill>
              </a:rPr>
              <a:t>X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6126339" y="1229023"/>
            <a:ext cx="2335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 dirty="0"/>
              <a:t>The Bloch sphere</a:t>
            </a:r>
          </a:p>
        </p:txBody>
      </p:sp>
      <p:pic>
        <p:nvPicPr>
          <p:cNvPr id="39" name="Picture 38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198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Straight Connector 4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 rot="4825903" flipH="1">
            <a:off x="6785232" y="4246478"/>
            <a:ext cx="1314639" cy="413144"/>
            <a:chOff x="6527798" y="2592389"/>
            <a:chExt cx="25401" cy="2484438"/>
          </a:xfrm>
        </p:grpSpPr>
        <p:sp>
          <p:nvSpPr>
            <p:cNvPr id="36" name="Line 4"/>
            <p:cNvSpPr>
              <a:spLocks noChangeShapeType="1"/>
            </p:cNvSpPr>
            <p:nvPr/>
          </p:nvSpPr>
          <p:spPr bwMode="auto">
            <a:xfrm rot="16200000" flipH="1" flipV="1">
              <a:off x="5880893" y="4404520"/>
              <a:ext cx="1319212" cy="25401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6527798" y="2592389"/>
              <a:ext cx="1590" cy="1293811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/>
          <p:cNvCxnSpPr/>
          <p:nvPr/>
        </p:nvCxnSpPr>
        <p:spPr>
          <a:xfrm>
            <a:off x="2136648" y="3124200"/>
            <a:ext cx="144475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33600" y="4114799"/>
            <a:ext cx="1447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4191000" y="2925762"/>
            <a:ext cx="471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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4162425" y="3916362"/>
            <a:ext cx="528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</a:t>
            </a:r>
            <a:r>
              <a:rPr lang="en-US" dirty="0">
                <a:latin typeface="Times New Roman" pitchFamily="18" charset="0"/>
              </a:rPr>
              <a:t> 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7095331" y="2065020"/>
            <a:ext cx="471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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7086600" y="5165725"/>
            <a:ext cx="528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</a:t>
            </a:r>
            <a:r>
              <a:rPr lang="en-US" dirty="0">
                <a:latin typeface="Times New Roman" pitchFamily="18" charset="0"/>
              </a:rPr>
              <a:t> </a:t>
            </a:r>
          </a:p>
        </p:txBody>
      </p:sp>
      <p:sp>
        <p:nvSpPr>
          <p:cNvPr id="6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Quantum two-level system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05980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6035675" y="2514600"/>
            <a:ext cx="25908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6764338" y="2514600"/>
            <a:ext cx="11430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 rot="-5400000">
            <a:off x="6759575" y="2552700"/>
            <a:ext cx="1143000" cy="2590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6035675" y="3843338"/>
            <a:ext cx="2590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-5400000">
            <a:off x="6035675" y="3810000"/>
            <a:ext cx="2590800" cy="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flipV="1">
            <a:off x="6816725" y="3333750"/>
            <a:ext cx="1028700" cy="1041400"/>
          </a:xfrm>
          <a:prstGeom prst="line">
            <a:avLst/>
          </a:prstGeom>
          <a:noFill/>
          <a:ln w="25400">
            <a:solidFill>
              <a:srgbClr val="000099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7315200" y="2514600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folHlink"/>
                </a:solidFill>
              </a:rPr>
              <a:t>Z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8655050" y="36972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7893050" y="30114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000099"/>
                </a:solidFill>
              </a:rPr>
              <a:t>X</a:t>
            </a: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6126339" y="1229023"/>
            <a:ext cx="2335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u="sng" dirty="0"/>
              <a:t>The Bloch sphere</a:t>
            </a:r>
          </a:p>
        </p:txBody>
      </p:sp>
      <p:pic>
        <p:nvPicPr>
          <p:cNvPr id="39" name="Picture 38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198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Straight Connector 40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 rot="21031990" flipH="1">
            <a:off x="7296337" y="3541123"/>
            <a:ext cx="1314639" cy="413144"/>
            <a:chOff x="6527798" y="2592389"/>
            <a:chExt cx="25401" cy="2484438"/>
          </a:xfrm>
        </p:grpSpPr>
        <p:sp>
          <p:nvSpPr>
            <p:cNvPr id="36" name="Line 4"/>
            <p:cNvSpPr>
              <a:spLocks noChangeShapeType="1"/>
            </p:cNvSpPr>
            <p:nvPr/>
          </p:nvSpPr>
          <p:spPr bwMode="auto">
            <a:xfrm rot="16200000" flipH="1" flipV="1">
              <a:off x="5880893" y="4404520"/>
              <a:ext cx="1319212" cy="25401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6527798" y="2592389"/>
              <a:ext cx="1590" cy="1293811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7095331" y="2065020"/>
            <a:ext cx="471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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7086600" y="5165725"/>
            <a:ext cx="528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</a:t>
            </a:r>
            <a:r>
              <a:rPr lang="en-US" dirty="0">
                <a:latin typeface="Times New Roman" pitchFamily="18" charset="0"/>
              </a:rPr>
              <a:t>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276600" y="1811692"/>
            <a:ext cx="1368026" cy="1339853"/>
            <a:chOff x="3432574" y="1447800"/>
            <a:chExt cx="1368026" cy="1339853"/>
          </a:xfrm>
        </p:grpSpPr>
        <p:grpSp>
          <p:nvGrpSpPr>
            <p:cNvPr id="26" name="Group 25"/>
            <p:cNvGrpSpPr/>
            <p:nvPr/>
          </p:nvGrpSpPr>
          <p:grpSpPr>
            <a:xfrm>
              <a:off x="3657600" y="2178053"/>
              <a:ext cx="1143000" cy="609600"/>
              <a:chOff x="3657600" y="2178053"/>
              <a:chExt cx="1143000" cy="609600"/>
            </a:xfrm>
          </p:grpSpPr>
          <p:sp>
            <p:nvSpPr>
              <p:cNvPr id="40" name="Line 23"/>
              <p:cNvSpPr>
                <a:spLocks noChangeShapeType="1"/>
              </p:cNvSpPr>
              <p:nvPr/>
            </p:nvSpPr>
            <p:spPr bwMode="auto">
              <a:xfrm flipV="1">
                <a:off x="4114800" y="2178053"/>
                <a:ext cx="0" cy="609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24"/>
              <p:cNvSpPr>
                <a:spLocks noChangeShapeType="1"/>
              </p:cNvSpPr>
              <p:nvPr/>
            </p:nvSpPr>
            <p:spPr bwMode="auto">
              <a:xfrm flipV="1">
                <a:off x="3657600" y="2178053"/>
                <a:ext cx="0" cy="609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Line 25"/>
              <p:cNvSpPr>
                <a:spLocks noChangeShapeType="1"/>
              </p:cNvSpPr>
              <p:nvPr/>
            </p:nvSpPr>
            <p:spPr bwMode="auto">
              <a:xfrm>
                <a:off x="3657600" y="2178053"/>
                <a:ext cx="4572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26"/>
              <p:cNvSpPr>
                <a:spLocks noChangeShapeType="1"/>
              </p:cNvSpPr>
              <p:nvPr/>
            </p:nvSpPr>
            <p:spPr bwMode="auto">
              <a:xfrm>
                <a:off x="4114800" y="2787653"/>
                <a:ext cx="685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8" name="Text Box 27"/>
            <p:cNvSpPr txBox="1">
              <a:spLocks noChangeArrowheads="1"/>
            </p:cNvSpPr>
            <p:nvPr/>
          </p:nvSpPr>
          <p:spPr bwMode="auto">
            <a:xfrm>
              <a:off x="3432574" y="1447800"/>
              <a:ext cx="910826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Font typeface="Symbol" pitchFamily="18" charset="2"/>
                <a:buNone/>
              </a:pPr>
              <a:r>
                <a:rPr lang="en-US" dirty="0">
                  <a:latin typeface="Symbol" pitchFamily="18" charset="2"/>
                </a:rPr>
                <a:t> q = </a:t>
              </a:r>
              <a:r>
                <a:rPr lang="en-US" dirty="0" smtClean="0">
                  <a:latin typeface="Symbol" pitchFamily="18" charset="2"/>
                </a:rPr>
                <a:t>p/2</a:t>
              </a:r>
              <a:endParaRPr lang="en-US" dirty="0">
                <a:latin typeface="Symbol" pitchFamily="18" charset="2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03683" y="1288952"/>
            <a:ext cx="2209800" cy="1873252"/>
            <a:chOff x="152400" y="914401"/>
            <a:chExt cx="2209800" cy="1873252"/>
          </a:xfrm>
        </p:grpSpPr>
        <p:grpSp>
          <p:nvGrpSpPr>
            <p:cNvPr id="46" name="Group 45"/>
            <p:cNvGrpSpPr/>
            <p:nvPr/>
          </p:nvGrpSpPr>
          <p:grpSpPr>
            <a:xfrm>
              <a:off x="228600" y="2178053"/>
              <a:ext cx="1143000" cy="609600"/>
              <a:chOff x="228600" y="2178053"/>
              <a:chExt cx="1143000" cy="609600"/>
            </a:xfrm>
          </p:grpSpPr>
          <p:sp>
            <p:nvSpPr>
              <p:cNvPr id="49" name="Line 16"/>
              <p:cNvSpPr>
                <a:spLocks noChangeShapeType="1"/>
              </p:cNvSpPr>
              <p:nvPr/>
            </p:nvSpPr>
            <p:spPr bwMode="auto">
              <a:xfrm flipV="1">
                <a:off x="1371600" y="2178053"/>
                <a:ext cx="0" cy="609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17"/>
              <p:cNvSpPr>
                <a:spLocks noChangeShapeType="1"/>
              </p:cNvSpPr>
              <p:nvPr/>
            </p:nvSpPr>
            <p:spPr bwMode="auto">
              <a:xfrm flipV="1">
                <a:off x="914400" y="2178053"/>
                <a:ext cx="0" cy="609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18"/>
              <p:cNvSpPr>
                <a:spLocks noChangeShapeType="1"/>
              </p:cNvSpPr>
              <p:nvPr/>
            </p:nvSpPr>
            <p:spPr bwMode="auto">
              <a:xfrm>
                <a:off x="914400" y="2178053"/>
                <a:ext cx="4572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Line 19"/>
              <p:cNvSpPr>
                <a:spLocks noChangeShapeType="1"/>
              </p:cNvSpPr>
              <p:nvPr/>
            </p:nvSpPr>
            <p:spPr bwMode="auto">
              <a:xfrm>
                <a:off x="228600" y="2787653"/>
                <a:ext cx="685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673100" y="1492252"/>
              <a:ext cx="903288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buFont typeface="Symbol" pitchFamily="18" charset="2"/>
                <a:buNone/>
              </a:pPr>
              <a:r>
                <a:rPr lang="en-US" dirty="0">
                  <a:latin typeface="Symbol" pitchFamily="18" charset="2"/>
                </a:rPr>
                <a:t> q = p/2</a:t>
              </a:r>
            </a:p>
            <a:p>
              <a:pPr algn="ctr">
                <a:buFont typeface="Symbol" pitchFamily="18" charset="2"/>
                <a:buNone/>
              </a:pPr>
              <a:r>
                <a:rPr lang="en-US" dirty="0" smtClean="0">
                  <a:latin typeface="Symbol" pitchFamily="18" charset="2"/>
                </a:rPr>
                <a:t>j </a:t>
              </a:r>
              <a:r>
                <a:rPr lang="en-US" dirty="0">
                  <a:latin typeface="Symbol" pitchFamily="18" charset="2"/>
                </a:rPr>
                <a:t>= 0</a:t>
              </a:r>
            </a:p>
          </p:txBody>
        </p:sp>
        <p:sp>
          <p:nvSpPr>
            <p:cNvPr id="48" name="Rectangle 28"/>
            <p:cNvSpPr>
              <a:spLocks noChangeArrowheads="1"/>
            </p:cNvSpPr>
            <p:nvPr/>
          </p:nvSpPr>
          <p:spPr bwMode="auto">
            <a:xfrm>
              <a:off x="152400" y="914401"/>
              <a:ext cx="2209800" cy="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 u="sng" dirty="0"/>
                <a:t>1</a:t>
              </a:r>
              <a:r>
                <a:rPr lang="en-US" u="sng" baseline="30000" dirty="0"/>
                <a:t>st</a:t>
              </a:r>
              <a:r>
                <a:rPr lang="en-US" u="sng" dirty="0"/>
                <a:t> Ramsey pulse </a:t>
              </a:r>
              <a:endParaRPr lang="en-US" dirty="0"/>
            </a:p>
          </p:txBody>
        </p:sp>
      </p:grpSp>
      <p:sp>
        <p:nvSpPr>
          <p:cNvPr id="53" name="Rectangle 29"/>
          <p:cNvSpPr>
            <a:spLocks noChangeArrowheads="1"/>
          </p:cNvSpPr>
          <p:nvPr/>
        </p:nvSpPr>
        <p:spPr bwMode="auto">
          <a:xfrm>
            <a:off x="3048000" y="1278292"/>
            <a:ext cx="21336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u="sng" dirty="0"/>
              <a:t>2</a:t>
            </a:r>
            <a:r>
              <a:rPr lang="en-US" u="sng" baseline="30000" dirty="0"/>
              <a:t>nd</a:t>
            </a:r>
            <a:r>
              <a:rPr lang="en-US" u="sng" dirty="0"/>
              <a:t> Ramsey pulse 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2133600" y="3151545"/>
            <a:ext cx="1371600" cy="493412"/>
            <a:chOff x="1371600" y="2787653"/>
            <a:chExt cx="1371600" cy="493412"/>
          </a:xfrm>
        </p:grpSpPr>
        <p:grpSp>
          <p:nvGrpSpPr>
            <p:cNvPr id="55" name="Group 54"/>
            <p:cNvGrpSpPr/>
            <p:nvPr/>
          </p:nvGrpSpPr>
          <p:grpSpPr>
            <a:xfrm>
              <a:off x="1371600" y="2787653"/>
              <a:ext cx="1371600" cy="0"/>
              <a:chOff x="1752600" y="2787653"/>
              <a:chExt cx="1371600" cy="0"/>
            </a:xfrm>
          </p:grpSpPr>
          <p:sp>
            <p:nvSpPr>
              <p:cNvPr id="60" name="Line 15"/>
              <p:cNvSpPr>
                <a:spLocks noChangeShapeType="1"/>
              </p:cNvSpPr>
              <p:nvPr/>
            </p:nvSpPr>
            <p:spPr bwMode="auto">
              <a:xfrm>
                <a:off x="1752600" y="2787653"/>
                <a:ext cx="685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Line 22"/>
              <p:cNvSpPr>
                <a:spLocks noChangeShapeType="1"/>
              </p:cNvSpPr>
              <p:nvPr/>
            </p:nvSpPr>
            <p:spPr bwMode="auto">
              <a:xfrm>
                <a:off x="2438400" y="2787653"/>
                <a:ext cx="685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371600" y="2819400"/>
              <a:ext cx="1371600" cy="461665"/>
              <a:chOff x="1371600" y="2819400"/>
              <a:chExt cx="1371600" cy="461665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>
                <a:off x="2286000" y="3048000"/>
                <a:ext cx="4572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rot="10800000">
                <a:off x="1371600" y="3048000"/>
                <a:ext cx="4572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1828800" y="2819400"/>
                <a:ext cx="3561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  <a:endParaRPr lang="en-US" sz="2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62" name="Text Box 27"/>
          <p:cNvSpPr txBox="1">
            <a:spLocks noChangeArrowheads="1"/>
          </p:cNvSpPr>
          <p:nvPr/>
        </p:nvSpPr>
        <p:spPr bwMode="auto">
          <a:xfrm>
            <a:off x="3142692" y="2192692"/>
            <a:ext cx="115448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Font typeface="Symbol" pitchFamily="18" charset="2"/>
              <a:buNone/>
            </a:pPr>
            <a:r>
              <a:rPr lang="en-US" dirty="0" smtClean="0">
                <a:latin typeface="Symbol" pitchFamily="18" charset="2"/>
              </a:rPr>
              <a:t>j </a:t>
            </a:r>
            <a:r>
              <a:rPr lang="en-US" dirty="0">
                <a:latin typeface="Symbol" pitchFamily="18" charset="2"/>
              </a:rPr>
              <a:t>= </a:t>
            </a:r>
            <a:r>
              <a:rPr lang="en-US" dirty="0" smtClean="0">
                <a:latin typeface="Symbol" pitchFamily="18" charset="2"/>
              </a:rPr>
              <a:t>0</a:t>
            </a:r>
            <a:r>
              <a:rPr lang="en-US" dirty="0" smtClean="0">
                <a:latin typeface="Times New Roman"/>
                <a:cs typeface="Times New Roman"/>
              </a:rPr>
              <a:t>→2</a:t>
            </a:r>
            <a:r>
              <a:rPr lang="en-US" dirty="0" smtClean="0">
                <a:latin typeface="Symbol" pitchFamily="18" charset="2"/>
              </a:rPr>
              <a:t>p</a:t>
            </a:r>
            <a:endParaRPr lang="en-US" dirty="0">
              <a:latin typeface="Symbol" pitchFamily="18" charset="2"/>
            </a:endParaRPr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042" y="4105973"/>
            <a:ext cx="2027637" cy="8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837380" cy="833023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Ramsey Spectroscopy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3200" dirty="0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095" y="5251019"/>
            <a:ext cx="3107785" cy="114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91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73" y="4598500"/>
            <a:ext cx="1917542" cy="11947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76232"/>
            <a:ext cx="1999981" cy="5530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448175"/>
            <a:ext cx="1405955" cy="1495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194638"/>
            <a:ext cx="2438400" cy="716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761" y="1976438"/>
            <a:ext cx="1235629" cy="10715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170" y="4647179"/>
            <a:ext cx="1328737" cy="10974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20661" y="224454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73061" y="48250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7150" y="4901225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91950" y="215724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1445" y="1122402"/>
            <a:ext cx="2545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Thomson and Rutherford</a:t>
            </a:r>
          </a:p>
          <a:p>
            <a:pPr algn="ctr"/>
            <a:r>
              <a:rPr lang="en-US" dirty="0" smtClean="0"/>
              <a:t>(Cambridge, 1897)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86875" y="1122402"/>
            <a:ext cx="2085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Bohr atom model</a:t>
            </a:r>
          </a:p>
          <a:p>
            <a:pPr algn="ctr"/>
            <a:r>
              <a:rPr lang="en-US" dirty="0" smtClean="0"/>
              <a:t>(Copenhagen, 1913)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04684" y="1122402"/>
            <a:ext cx="2323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Ångstrom</a:t>
            </a:r>
            <a:r>
              <a:rPr lang="en-US" dirty="0" smtClean="0"/>
              <a:t> and Rydberg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Upsala</a:t>
            </a:r>
            <a:r>
              <a:rPr lang="en-US" dirty="0" smtClean="0"/>
              <a:t>, Lund 1888)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3845" y="3619500"/>
            <a:ext cx="1866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Stern and </a:t>
            </a:r>
            <a:r>
              <a:rPr lang="en-US" dirty="0" err="1" smtClean="0"/>
              <a:t>Gerlach</a:t>
            </a:r>
            <a:endParaRPr lang="en-US" dirty="0" smtClean="0"/>
          </a:p>
          <a:p>
            <a:pPr algn="ctr"/>
            <a:r>
              <a:rPr lang="en-US" dirty="0" smtClean="0"/>
              <a:t>(Frankfurt, 1922)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62400" y="3619500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Zeeman</a:t>
            </a:r>
          </a:p>
          <a:p>
            <a:pPr algn="ctr"/>
            <a:r>
              <a:rPr lang="en-US" dirty="0"/>
              <a:t>(</a:t>
            </a:r>
            <a:r>
              <a:rPr lang="en-US" dirty="0" smtClean="0"/>
              <a:t>Leiden, 1896)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0" y="3619500"/>
            <a:ext cx="2558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Uhlenbeck</a:t>
            </a:r>
            <a:r>
              <a:rPr lang="en-US" dirty="0" smtClean="0"/>
              <a:t> and </a:t>
            </a:r>
            <a:r>
              <a:rPr lang="en-US" dirty="0" err="1" smtClean="0"/>
              <a:t>Goudsmit</a:t>
            </a:r>
            <a:endParaRPr lang="en-US" dirty="0" smtClean="0"/>
          </a:p>
          <a:p>
            <a:pPr algn="ctr"/>
            <a:r>
              <a:rPr lang="en-US" dirty="0" smtClean="0"/>
              <a:t>(Leiden, 1925)</a:t>
            </a:r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066800" y="246402"/>
            <a:ext cx="6837380" cy="833023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dirty="0" smtClean="0"/>
              <a:t>Hand </a:t>
            </a:r>
            <a:r>
              <a:rPr lang="en-US" sz="3200" dirty="0"/>
              <a:t>in hand with beam accelerators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874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6" descr="logo1_blu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367568"/>
            <a:ext cx="2220775" cy="1485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0169" y="1676400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 </a:t>
            </a:r>
            <a:r>
              <a:rPr lang="en-US" dirty="0" smtClean="0"/>
              <a:t>Energy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71787" y="1709342"/>
            <a:ext cx="2521495" cy="2292096"/>
            <a:chOff x="5371787" y="2279904"/>
            <a:chExt cx="2521495" cy="229209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1787" y="2895600"/>
              <a:ext cx="2521495" cy="1676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943600" y="2279904"/>
              <a:ext cx="1513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High Precision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029200" y="4173236"/>
            <a:ext cx="342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Aluminum-ion optical atomic clock</a:t>
            </a:r>
          </a:p>
          <a:p>
            <a:pPr algn="ctr"/>
            <a:r>
              <a:rPr lang="en-US" dirty="0" smtClean="0"/>
              <a:t>NIST, Boulder CO 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371600" y="276964"/>
            <a:ext cx="6837380" cy="8330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7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dirty="0" smtClean="0"/>
              <a:t>Separate ways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74530" y="4175304"/>
            <a:ext cx="2216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Large Hadron Collider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31" y="51390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13 </a:t>
            </a:r>
            <a:r>
              <a:rPr lang="en-US" dirty="0" err="1"/>
              <a:t>TeV</a:t>
            </a:r>
            <a:endParaRPr lang="en-US" dirty="0"/>
          </a:p>
          <a:p>
            <a:pPr algn="ctr"/>
            <a:r>
              <a:rPr lang="en-US" dirty="0"/>
              <a:t>Precision ~ 10</a:t>
            </a:r>
            <a:r>
              <a:rPr lang="en-US" baseline="30000" dirty="0"/>
              <a:t>-2</a:t>
            </a:r>
            <a:endParaRPr lang="en-US" baseline="30000" dirty="0"/>
          </a:p>
        </p:txBody>
      </p:sp>
      <p:sp>
        <p:nvSpPr>
          <p:cNvPr id="16" name="Rectangle 15"/>
          <p:cNvSpPr/>
          <p:nvPr/>
        </p:nvSpPr>
        <p:spPr>
          <a:xfrm>
            <a:off x="4343400" y="51448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Few eV</a:t>
            </a:r>
            <a:endParaRPr lang="en-US" dirty="0"/>
          </a:p>
          <a:p>
            <a:pPr algn="ctr"/>
            <a:r>
              <a:rPr lang="en-US" dirty="0"/>
              <a:t>Precision ~ </a:t>
            </a:r>
            <a:r>
              <a:rPr lang="en-US" dirty="0" smtClean="0"/>
              <a:t>10</a:t>
            </a:r>
            <a:r>
              <a:rPr lang="en-US" baseline="30000" dirty="0" smtClean="0"/>
              <a:t>-18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37239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506986"/>
            <a:ext cx="6477000" cy="30462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51" y="487518"/>
            <a:ext cx="5030749" cy="3017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2815968" y="563718"/>
            <a:ext cx="3048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most accurate </a:t>
            </a:r>
          </a:p>
          <a:p>
            <a:pPr algn="l" eaLnBrk="0" hangingPunct="0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of anything,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ver.</a:t>
            </a:r>
          </a:p>
          <a:p>
            <a:pPr algn="l" eaLnBrk="0" hangingPunct="0"/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6" descr="logo1_blu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38400" y="3810000"/>
            <a:ext cx="126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Few 10</a:t>
            </a:r>
            <a:r>
              <a:rPr lang="en-US" baseline="30000" dirty="0" smtClean="0"/>
              <a:t>-3</a:t>
            </a:r>
            <a:r>
              <a:rPr lang="en-US" dirty="0" smtClean="0"/>
              <a:t> 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27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7368"/>
            <a:ext cx="9144000" cy="3243263"/>
          </a:xfrm>
          <a:prstGeom prst="rect">
            <a:avLst/>
          </a:prstGeom>
        </p:spPr>
      </p:pic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1981200" y="531166"/>
            <a:ext cx="5234382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3100" dirty="0"/>
              <a:t>Gravitational red-shift@ 33 cm </a:t>
            </a:r>
          </a:p>
        </p:txBody>
      </p:sp>
      <p:pic>
        <p:nvPicPr>
          <p:cNvPr id="5" name="Picture 26" descr="logo1_blu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0"/>
            <a:ext cx="12430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0" y="67056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8600" y="6400800"/>
            <a:ext cx="50770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Chou, Hume, </a:t>
            </a:r>
            <a:r>
              <a:rPr lang="en-US" sz="1400" dirty="0" err="1" smtClean="0"/>
              <a:t>Rosenband</a:t>
            </a:r>
            <a:r>
              <a:rPr lang="en-US" sz="1400" dirty="0" smtClean="0"/>
              <a:t> and Wineland, </a:t>
            </a:r>
            <a:r>
              <a:rPr lang="en-US" sz="1400" i="1" dirty="0" smtClean="0"/>
              <a:t> Science, </a:t>
            </a:r>
            <a:r>
              <a:rPr lang="en-US" sz="1400" b="1" dirty="0" smtClean="0"/>
              <a:t>329</a:t>
            </a:r>
            <a:r>
              <a:rPr lang="en-US" sz="1400" dirty="0" smtClean="0"/>
              <a:t>, 1630, (2010)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48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1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18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18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89775</TotalTime>
  <Words>1162</Words>
  <Application>Microsoft Office PowerPoint</Application>
  <PresentationFormat>On-screen Show (4:3)</PresentationFormat>
  <Paragraphs>291</Paragraphs>
  <Slides>39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Arial</vt:lpstr>
      <vt:lpstr>Calibri</vt:lpstr>
      <vt:lpstr>Cambria Math</vt:lpstr>
      <vt:lpstr>Symbol</vt:lpstr>
      <vt:lpstr>Times New Roman</vt:lpstr>
      <vt:lpstr>Verdana</vt:lpstr>
      <vt:lpstr>Wingdings</vt:lpstr>
      <vt:lpstr>Office Theme</vt:lpstr>
      <vt:lpstr>Probing light new physics with Isotope shift spectroscopy</vt:lpstr>
      <vt:lpstr>Atomic Spectroscopy: the Naïve picture </vt:lpstr>
      <vt:lpstr>Atomic Spectroscopy</vt:lpstr>
      <vt:lpstr>Quantum two-level system </vt:lpstr>
      <vt:lpstr>Ramsey Spectroscopy </vt:lpstr>
      <vt:lpstr>Hand in hand with beam accelerators </vt:lpstr>
      <vt:lpstr>PowerPoint Presentation</vt:lpstr>
      <vt:lpstr>PowerPoint Presentation</vt:lpstr>
      <vt:lpstr>PowerPoint Presentation</vt:lpstr>
      <vt:lpstr>PowerPoint Presentation</vt:lpstr>
      <vt:lpstr>Search for New Scalar or Vector Fields</vt:lpstr>
      <vt:lpstr>NP detection through spectroscopy</vt:lpstr>
      <vt:lpstr>NP detection through spectroscopy</vt:lpstr>
      <vt:lpstr>Symmetry breaking in spectroscopy</vt:lpstr>
      <vt:lpstr>Isotope Shift Spectroscopy</vt:lpstr>
      <vt:lpstr>Isotope Shift Spectroscopy</vt:lpstr>
      <vt:lpstr>Isotope Shift Spectroscopy</vt:lpstr>
      <vt:lpstr>King Comparison</vt:lpstr>
      <vt:lpstr>King Plot</vt:lpstr>
      <vt:lpstr>King Linearity holds</vt:lpstr>
      <vt:lpstr>New Physics and King linearity</vt:lpstr>
      <vt:lpstr>Bounds on new physics</vt:lpstr>
      <vt:lpstr>What do we need?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Weizmann Institute Trapped-ion group</vt:lpstr>
      <vt:lpstr>Geometric Interpretation</vt:lpstr>
      <vt:lpstr>Geometric Interpretation</vt:lpstr>
      <vt:lpstr>Geometric Interpretation</vt:lpstr>
      <vt:lpstr>PowerPoint Presentation</vt:lpstr>
      <vt:lpstr>PowerPoint Presentation</vt:lpstr>
      <vt:lpstr>King Linearity holds</vt:lpstr>
      <vt:lpstr>Yb+ ion-clock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ozeri</dc:creator>
  <cp:lastModifiedBy>ion strontium</cp:lastModifiedBy>
  <cp:revision>1535</cp:revision>
  <dcterms:created xsi:type="dcterms:W3CDTF">2010-09-28T11:19:39Z</dcterms:created>
  <dcterms:modified xsi:type="dcterms:W3CDTF">2018-10-02T10:34:07Z</dcterms:modified>
</cp:coreProperties>
</file>