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19" r:id="rId1"/>
    <p:sldMasterId id="2147483856" r:id="rId2"/>
    <p:sldMasterId id="2147483874" r:id="rId3"/>
  </p:sldMasterIdLst>
  <p:notesMasterIdLst>
    <p:notesMasterId r:id="rId9"/>
  </p:notesMasterIdLst>
  <p:handoutMasterIdLst>
    <p:handoutMasterId r:id="rId10"/>
  </p:handoutMasterIdLst>
  <p:sldIdLst>
    <p:sldId id="279" r:id="rId4"/>
    <p:sldId id="289" r:id="rId5"/>
    <p:sldId id="322" r:id="rId6"/>
    <p:sldId id="345" r:id="rId7"/>
    <p:sldId id="315" r:id="rId8"/>
  </p:sldIdLst>
  <p:sldSz cx="9144000" cy="6858000" type="screen4x3"/>
  <p:notesSz cx="6797675" cy="9926638"/>
  <p:defaultTextStyle>
    <a:defPPr>
      <a:defRPr lang="en-GB"/>
    </a:defPPr>
    <a:lvl1pPr algn="ctr" defTabSz="449263" rtl="0" fontAlgn="base">
      <a:lnSpc>
        <a:spcPct val="90000"/>
      </a:lnSpc>
      <a:spcBef>
        <a:spcPts val="2250"/>
      </a:spcBef>
      <a:spcAft>
        <a:spcPct val="0"/>
      </a:spcAft>
      <a:buClr>
        <a:srgbClr val="000000"/>
      </a:buClr>
      <a:buSzPct val="100000"/>
      <a:buFont typeface="Times New Roman" pitchFamily="18" charset="0"/>
      <a:defRPr sz="3600" kern="1200">
        <a:solidFill>
          <a:schemeClr val="bg1"/>
        </a:solidFill>
        <a:latin typeface="Arial" pitchFamily="34" charset="0"/>
        <a:ea typeface="Arial Unicode MS" pitchFamily="34" charset="-128"/>
        <a:cs typeface="Arial Unicode MS" pitchFamily="34" charset="-128"/>
      </a:defRPr>
    </a:lvl1pPr>
    <a:lvl2pPr marL="742950" indent="-285750" algn="ctr" defTabSz="449263" rtl="0" fontAlgn="base">
      <a:lnSpc>
        <a:spcPct val="90000"/>
      </a:lnSpc>
      <a:spcBef>
        <a:spcPts val="2250"/>
      </a:spcBef>
      <a:spcAft>
        <a:spcPct val="0"/>
      </a:spcAft>
      <a:buClr>
        <a:srgbClr val="000000"/>
      </a:buClr>
      <a:buSzPct val="100000"/>
      <a:buFont typeface="Times New Roman" pitchFamily="18" charset="0"/>
      <a:defRPr sz="3600" kern="1200">
        <a:solidFill>
          <a:schemeClr val="bg1"/>
        </a:solidFill>
        <a:latin typeface="Arial" pitchFamily="34" charset="0"/>
        <a:ea typeface="Arial Unicode MS" pitchFamily="34" charset="-128"/>
        <a:cs typeface="Arial Unicode MS" pitchFamily="34" charset="-128"/>
      </a:defRPr>
    </a:lvl2pPr>
    <a:lvl3pPr marL="1143000" indent="-228600" algn="ctr" defTabSz="449263" rtl="0" fontAlgn="base">
      <a:lnSpc>
        <a:spcPct val="90000"/>
      </a:lnSpc>
      <a:spcBef>
        <a:spcPts val="2250"/>
      </a:spcBef>
      <a:spcAft>
        <a:spcPct val="0"/>
      </a:spcAft>
      <a:buClr>
        <a:srgbClr val="000000"/>
      </a:buClr>
      <a:buSzPct val="100000"/>
      <a:buFont typeface="Times New Roman" pitchFamily="18" charset="0"/>
      <a:defRPr sz="3600" kern="1200">
        <a:solidFill>
          <a:schemeClr val="bg1"/>
        </a:solidFill>
        <a:latin typeface="Arial" pitchFamily="34" charset="0"/>
        <a:ea typeface="Arial Unicode MS" pitchFamily="34" charset="-128"/>
        <a:cs typeface="Arial Unicode MS" pitchFamily="34" charset="-128"/>
      </a:defRPr>
    </a:lvl3pPr>
    <a:lvl4pPr marL="1600200" indent="-228600" algn="ctr" defTabSz="449263" rtl="0" fontAlgn="base">
      <a:lnSpc>
        <a:spcPct val="90000"/>
      </a:lnSpc>
      <a:spcBef>
        <a:spcPts val="2250"/>
      </a:spcBef>
      <a:spcAft>
        <a:spcPct val="0"/>
      </a:spcAft>
      <a:buClr>
        <a:srgbClr val="000000"/>
      </a:buClr>
      <a:buSzPct val="100000"/>
      <a:buFont typeface="Times New Roman" pitchFamily="18" charset="0"/>
      <a:defRPr sz="3600" kern="1200">
        <a:solidFill>
          <a:schemeClr val="bg1"/>
        </a:solidFill>
        <a:latin typeface="Arial" pitchFamily="34" charset="0"/>
        <a:ea typeface="Arial Unicode MS" pitchFamily="34" charset="-128"/>
        <a:cs typeface="Arial Unicode MS" pitchFamily="34" charset="-128"/>
      </a:defRPr>
    </a:lvl4pPr>
    <a:lvl5pPr marL="2057400" indent="-228600" algn="ctr" defTabSz="449263" rtl="0" fontAlgn="base">
      <a:lnSpc>
        <a:spcPct val="90000"/>
      </a:lnSpc>
      <a:spcBef>
        <a:spcPts val="2250"/>
      </a:spcBef>
      <a:spcAft>
        <a:spcPct val="0"/>
      </a:spcAft>
      <a:buClr>
        <a:srgbClr val="000000"/>
      </a:buClr>
      <a:buSzPct val="100000"/>
      <a:buFont typeface="Times New Roman" pitchFamily="18" charset="0"/>
      <a:defRPr sz="3600" kern="1200">
        <a:solidFill>
          <a:schemeClr val="bg1"/>
        </a:solidFill>
        <a:latin typeface="Arial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3600" kern="1200">
        <a:solidFill>
          <a:schemeClr val="bg1"/>
        </a:solidFill>
        <a:latin typeface="Arial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3600" kern="1200">
        <a:solidFill>
          <a:schemeClr val="bg1"/>
        </a:solidFill>
        <a:latin typeface="Arial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3600" kern="1200">
        <a:solidFill>
          <a:schemeClr val="bg1"/>
        </a:solidFill>
        <a:latin typeface="Arial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3600" kern="1200">
        <a:solidFill>
          <a:schemeClr val="bg1"/>
        </a:solidFill>
        <a:latin typeface="Arial" pitchFamily="34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B3B3"/>
    <a:srgbClr val="9999FF"/>
    <a:srgbClr val="4C7678"/>
    <a:srgbClr val="E1EBE7"/>
    <a:srgbClr val="006666"/>
    <a:srgbClr val="0066FF"/>
    <a:srgbClr val="808080"/>
    <a:srgbClr val="FC8004"/>
    <a:srgbClr val="FFF305"/>
    <a:srgbClr val="FDBBB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69903" autoAdjust="0"/>
  </p:normalViewPr>
  <p:slideViewPr>
    <p:cSldViewPr>
      <p:cViewPr varScale="1">
        <p:scale>
          <a:sx n="72" d="100"/>
          <a:sy n="72" d="100"/>
        </p:scale>
        <p:origin x="-1002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110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6"/>
      </p:cViewPr>
      <p:guideLst>
        <p:guide orient="horz" pos="2880"/>
        <p:guide pos="216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9D9829-72BA-409B-9552-02C193F4C032}" type="datetimeFigureOut">
              <a:rPr lang="fr-FR" smtClean="0"/>
              <a:pPr/>
              <a:t>19/03/2018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Journée Aurore - 6 Novembre 2015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8890C-3D22-4BBF-8D53-1D2EE5E7924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73859718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1"/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pPr>
              <a:defRPr/>
            </a:pPr>
            <a:endParaRPr lang="fr-FR" altLang="fr-FR"/>
          </a:p>
        </p:txBody>
      </p:sp>
      <p:sp>
        <p:nvSpPr>
          <p:cNvPr id="19459" name="AutoShape 2"/>
          <p:cNvSpPr>
            <a:spLocks noChangeArrowheads="1"/>
          </p:cNvSpPr>
          <p:nvPr/>
        </p:nvSpPr>
        <p:spPr bwMode="auto">
          <a:xfrm>
            <a:off x="0" y="0"/>
            <a:ext cx="6799263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pPr>
              <a:defRPr/>
            </a:pPr>
            <a:endParaRPr lang="fr-FR" altLang="fr-FR"/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pPr>
              <a:defRPr/>
            </a:pPr>
            <a:endParaRPr lang="fr-FR" altLang="fr-FR"/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3854450" y="0"/>
            <a:ext cx="2944813" cy="496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pPr>
              <a:defRPr/>
            </a:pPr>
            <a:endParaRPr lang="fr-FR" altLang="fr-FR"/>
          </a:p>
        </p:txBody>
      </p:sp>
      <p:sp>
        <p:nvSpPr>
          <p:cNvPr id="19462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20750" y="744538"/>
            <a:ext cx="4954588" cy="3716337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8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906463" y="4713288"/>
            <a:ext cx="4983162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249" tIns="46445" rIns="93249" bIns="46445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altLang="fr-FR" noProof="0" smtClean="0"/>
          </a:p>
        </p:txBody>
      </p:sp>
      <p:sp>
        <p:nvSpPr>
          <p:cNvPr id="19464" name="Text Box 7"/>
          <p:cNvSpPr txBox="1">
            <a:spLocks noChangeArrowheads="1"/>
          </p:cNvSpPr>
          <p:nvPr/>
        </p:nvSpPr>
        <p:spPr bwMode="auto">
          <a:xfrm>
            <a:off x="0" y="9431338"/>
            <a:ext cx="2944813" cy="4968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1449" tIns="45725" rIns="91449" bIns="45725" anchor="ctr"/>
          <a:lstStyle/>
          <a:p>
            <a:pPr>
              <a:defRPr/>
            </a:pPr>
            <a:endParaRPr lang="fr-FR" altLang="fr-FR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54450" y="9431338"/>
            <a:ext cx="2941638" cy="493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3249" tIns="46445" rIns="93249" bIns="46445" numCol="1" anchor="b" anchorCtr="0" compatLnSpc="1">
            <a:prstTxWarp prst="textNoShape">
              <a:avLst/>
            </a:prstTxWarp>
          </a:bodyPr>
          <a:lstStyle>
            <a:lvl1pPr marL="215922" indent="-215922" algn="r" hangingPunct="0">
              <a:lnSpc>
                <a:spcPct val="100000"/>
              </a:lnSpc>
              <a:spcBef>
                <a:spcPct val="0"/>
              </a:spcBef>
              <a:buSzPct val="45000"/>
              <a:buFont typeface="Wingdings" charset="2"/>
              <a:buNone/>
              <a:tabLst>
                <a:tab pos="449308" algn="l"/>
                <a:tab pos="898615" algn="l"/>
                <a:tab pos="1347923" algn="l"/>
                <a:tab pos="1797230" algn="l"/>
                <a:tab pos="2246538" algn="l"/>
                <a:tab pos="2695845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pitchFamily="32" charset="0"/>
              </a:defRPr>
            </a:lvl1pPr>
          </a:lstStyle>
          <a:p>
            <a:pPr>
              <a:defRPr/>
            </a:pPr>
            <a:fld id="{085E68CE-4C79-4D4D-BAD0-23F060C0B318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xmlns="" val="253619777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marL="215900" indent="-215900">
              <a:buFont typeface="Times New Roman" pitchFamily="18" charset="0"/>
              <a:buNone/>
              <a:tabLst>
                <a:tab pos="693738" algn="l"/>
                <a:tab pos="1392238" algn="l"/>
                <a:tab pos="2090738" algn="l"/>
                <a:tab pos="2789238" algn="l"/>
              </a:tabLst>
            </a:pPr>
            <a:fld id="{CA25E8AF-E3B2-4374-94D0-ABC4F419B5D8}" type="slidenum"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 marL="215900" indent="-215900">
                <a:buFont typeface="Times New Roman" pitchFamily="18" charset="0"/>
                <a:buNone/>
                <a:tabLst>
                  <a:tab pos="693738" algn="l"/>
                  <a:tab pos="1392238" algn="l"/>
                  <a:tab pos="2090738" algn="l"/>
                  <a:tab pos="2789238" algn="l"/>
                </a:tabLst>
              </a:pPr>
              <a:t>1</a:t>
            </a:fld>
            <a:endParaRPr lang="en-US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483" name="Text Box 1"/>
          <p:cNvSpPr txBox="1">
            <a:spLocks noChangeArrowheads="1"/>
          </p:cNvSpPr>
          <p:nvPr/>
        </p:nvSpPr>
        <p:spPr bwMode="auto">
          <a:xfrm>
            <a:off x="3852863" y="9429750"/>
            <a:ext cx="2944812" cy="496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3068" tIns="46534" rIns="93068" bIns="46534" anchor="b"/>
          <a:lstStyle/>
          <a:p>
            <a:pPr algn="r">
              <a:lnSpc>
                <a:spcPct val="100000"/>
              </a:lnSpc>
              <a:spcBef>
                <a:spcPct val="0"/>
              </a:spcBef>
              <a:tabLst>
                <a:tab pos="0" algn="l"/>
                <a:tab pos="877888" algn="l"/>
                <a:tab pos="1760538" algn="l"/>
                <a:tab pos="2643188" algn="l"/>
                <a:tab pos="3525838" algn="l"/>
                <a:tab pos="4406900" algn="l"/>
                <a:tab pos="5289550" algn="l"/>
                <a:tab pos="6172200" algn="l"/>
                <a:tab pos="7054850" algn="l"/>
                <a:tab pos="7935913" algn="l"/>
                <a:tab pos="8816975" algn="l"/>
                <a:tab pos="9699625" algn="l"/>
              </a:tabLst>
            </a:pPr>
            <a:fld id="{68E23EDE-263C-4BB7-BD16-FB9A5D846756}" type="slidenum">
              <a:rPr lang="en-US" sz="1300">
                <a:solidFill>
                  <a:srgbClr val="000000"/>
                </a:solidFill>
                <a:latin typeface="Times New Roman" pitchFamily="18" charset="0"/>
              </a:rPr>
              <a:pPr algn="r">
                <a:lnSpc>
                  <a:spcPct val="100000"/>
                </a:lnSpc>
                <a:spcBef>
                  <a:spcPct val="0"/>
                </a:spcBef>
                <a:tabLst>
                  <a:tab pos="0" algn="l"/>
                  <a:tab pos="877888" algn="l"/>
                  <a:tab pos="1760538" algn="l"/>
                  <a:tab pos="2643188" algn="l"/>
                  <a:tab pos="3525838" algn="l"/>
                  <a:tab pos="4406900" algn="l"/>
                  <a:tab pos="5289550" algn="l"/>
                  <a:tab pos="6172200" algn="l"/>
                  <a:tab pos="7054850" algn="l"/>
                  <a:tab pos="7935913" algn="l"/>
                  <a:tab pos="8816975" algn="l"/>
                  <a:tab pos="9699625" algn="l"/>
                </a:tabLst>
              </a:pPr>
              <a:t>1</a:t>
            </a:fld>
            <a:endParaRPr lang="en-US" sz="1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484" name="Text Box 2"/>
          <p:cNvSpPr txBox="1">
            <a:spLocks noChangeArrowheads="1"/>
          </p:cNvSpPr>
          <p:nvPr/>
        </p:nvSpPr>
        <p:spPr bwMode="auto">
          <a:xfrm>
            <a:off x="949325" y="744538"/>
            <a:ext cx="4899025" cy="37195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8205" tIns="44102" rIns="88205" bIns="44102" anchor="ctr"/>
          <a:lstStyle/>
          <a:p>
            <a:endParaRPr lang="fr-FR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/>
          </p:nvPr>
        </p:nvSpPr>
        <p:spPr>
          <a:xfrm>
            <a:off x="906463" y="4713288"/>
            <a:ext cx="4984750" cy="4468812"/>
          </a:xfrm>
          <a:noFill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FR" b="1" dirty="0" err="1" smtClean="0">
                <a:latin typeface="Times New Roman" pitchFamily="18" charset="0"/>
              </a:rPr>
              <a:t>Occigen</a:t>
            </a:r>
            <a:r>
              <a:rPr lang="fr-FR" dirty="0" smtClean="0">
                <a:latin typeface="Times New Roman" pitchFamily="18" charset="0"/>
              </a:rPr>
              <a:t> : Supercalculateur d’une puissance de 3,5 </a:t>
            </a:r>
            <a:r>
              <a:rPr lang="fr-FR" dirty="0" err="1" smtClean="0">
                <a:latin typeface="Times New Roman" pitchFamily="18" charset="0"/>
              </a:rPr>
              <a:t>Pflop</a:t>
            </a:r>
            <a:r>
              <a:rPr lang="fr-FR" dirty="0" smtClean="0">
                <a:latin typeface="Times New Roman" pitchFamily="18" charset="0"/>
              </a:rPr>
              <a:t>/s / 50 544 cœurs dans 2106 nœuds / 120 Go de bande passante / 202 To de RAM / espace disque de 5 </a:t>
            </a:r>
            <a:r>
              <a:rPr lang="fr-FR" dirty="0" err="1" smtClean="0">
                <a:latin typeface="Times New Roman" pitchFamily="18" charset="0"/>
              </a:rPr>
              <a:t>Petaoctets</a:t>
            </a:r>
            <a:r>
              <a:rPr lang="fr-FR" dirty="0" smtClean="0">
                <a:latin typeface="Times New Roman" pitchFamily="18" charset="0"/>
              </a:rPr>
              <a:t>.</a:t>
            </a:r>
          </a:p>
          <a:p>
            <a:r>
              <a:rPr lang="fr-FR" dirty="0" smtClean="0">
                <a:latin typeface="Times New Roman" pitchFamily="18" charset="0"/>
              </a:rPr>
              <a:t>26e rang mondial du classement Top500</a:t>
            </a:r>
            <a:r>
              <a:rPr lang="fr-FR" dirty="0" smtClean="0">
                <a:solidFill>
                  <a:schemeClr val="tx1"/>
                </a:solidFill>
                <a:latin typeface="Times New Roman" pitchFamily="18" charset="0"/>
              </a:rPr>
              <a:t> de </a:t>
            </a:r>
            <a:r>
              <a:rPr lang="fr-FR" dirty="0" smtClean="0">
                <a:latin typeface="Times New Roman" pitchFamily="18" charset="0"/>
              </a:rPr>
              <a:t>novembre 2014.</a:t>
            </a:r>
          </a:p>
          <a:p>
            <a:endParaRPr lang="fr-FR" dirty="0" smtClean="0">
              <a:latin typeface="Times New Roman" pitchFamily="18" charset="0"/>
            </a:endParaRPr>
          </a:p>
          <a:p>
            <a:r>
              <a:rPr lang="fr-FR" b="1" dirty="0" err="1" smtClean="0">
                <a:latin typeface="Times New Roman" pitchFamily="18" charset="0"/>
              </a:rPr>
              <a:t>Cines</a:t>
            </a:r>
            <a:r>
              <a:rPr lang="fr-FR" b="1" dirty="0" smtClean="0">
                <a:latin typeface="Times New Roman" pitchFamily="18" charset="0"/>
              </a:rPr>
              <a:t> est</a:t>
            </a:r>
            <a:r>
              <a:rPr lang="fr-FR" b="1" baseline="0" dirty="0" smtClean="0">
                <a:latin typeface="Times New Roman" pitchFamily="18" charset="0"/>
              </a:rPr>
              <a:t> un d</a:t>
            </a:r>
            <a:r>
              <a:rPr lang="fr-FR" b="1" dirty="0" smtClean="0">
                <a:latin typeface="Times New Roman" pitchFamily="18" charset="0"/>
              </a:rPr>
              <a:t>ata center de niveau national = Equipement</a:t>
            </a:r>
            <a:r>
              <a:rPr lang="fr-FR" b="1" baseline="0" dirty="0" smtClean="0">
                <a:latin typeface="Times New Roman" pitchFamily="18" charset="0"/>
              </a:rPr>
              <a:t> informatique exceptionnel</a:t>
            </a:r>
          </a:p>
          <a:p>
            <a:r>
              <a:rPr lang="fr-FR" b="0" dirty="0" smtClean="0">
                <a:latin typeface="Times New Roman" pitchFamily="18" charset="0"/>
              </a:rPr>
              <a:t>1400M²</a:t>
            </a:r>
            <a:r>
              <a:rPr lang="fr-FR" b="0" baseline="0" dirty="0" smtClean="0">
                <a:latin typeface="Times New Roman" pitchFamily="18" charset="0"/>
              </a:rPr>
              <a:t> de salles machines (5 salles), double alimentation électrique de tous les équipements (ERDF + onduleurs + groupes électrogènes), réseau RENATER performant, surveillance 24h/24 et 7j/7, accès physiques et logiques contrôlés, équipes d’experts dans tous les domaines informatiques</a:t>
            </a:r>
            <a:endParaRPr lang="fr-FR" b="0" dirty="0" smtClean="0">
              <a:latin typeface="Times New Roman" pitchFamily="18" charset="0"/>
            </a:endParaRPr>
          </a:p>
          <a:p>
            <a:endParaRPr lang="fr-FR" dirty="0" smtClean="0">
              <a:latin typeface="Times New Roman" pitchFamily="18" charset="0"/>
            </a:endParaRPr>
          </a:p>
          <a:p>
            <a:r>
              <a:rPr lang="fr-FR" dirty="0" smtClean="0">
                <a:latin typeface="Times New Roman" pitchFamily="18" charset="0"/>
              </a:rPr>
              <a:t>Mission d’archivage depuis 2004. Plateforme opérationnelle depuis 2006.</a:t>
            </a:r>
          </a:p>
          <a:p>
            <a:pPr marL="0" marR="0" lvl="1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fr-FR" altLang="fr-FR" b="1" u="sng" dirty="0" smtClean="0">
                <a:latin typeface="Calibri" pitchFamily="34" charset="0"/>
              </a:rPr>
              <a:t>CINES = seul opérateur public de la sphère ESR avec ce mandat</a:t>
            </a:r>
          </a:p>
          <a:p>
            <a:pPr marL="0" marR="0" lvl="1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fr-FR" altLang="fr-FR" b="1" u="none" dirty="0" smtClean="0">
                <a:latin typeface="Calibri" pitchFamily="34" charset="0"/>
              </a:rPr>
              <a:t>En archivage intermédiaire pour les archives publiques (agrément</a:t>
            </a:r>
            <a:r>
              <a:rPr lang="fr-FR" altLang="fr-FR" b="1" u="none" baseline="0" dirty="0" smtClean="0">
                <a:latin typeface="Calibri" pitchFamily="34" charset="0"/>
              </a:rPr>
              <a:t> SIAF) et en archivage </a:t>
            </a:r>
            <a:r>
              <a:rPr lang="fr-FR" altLang="fr-FR" b="1" u="none" dirty="0" smtClean="0">
                <a:latin typeface="Calibri" pitchFamily="34" charset="0"/>
              </a:rPr>
              <a:t>définitif pour les autres types de données (thèses</a:t>
            </a:r>
            <a:r>
              <a:rPr lang="fr-FR" altLang="fr-FR" b="1" u="none" baseline="0" dirty="0" smtClean="0">
                <a:latin typeface="Calibri" pitchFamily="34" charset="0"/>
              </a:rPr>
              <a:t> et publications par exemple)</a:t>
            </a:r>
            <a:endParaRPr lang="fr-FR" altLang="fr-FR" b="1" u="none" dirty="0" smtClean="0">
              <a:latin typeface="Calibri" pitchFamily="34" charset="0"/>
            </a:endParaRPr>
          </a:p>
          <a:p>
            <a:endParaRPr lang="fr-FR" dirty="0" smtClean="0">
              <a:latin typeface="Times New Roman" pitchFamily="18" charset="0"/>
            </a:endParaRPr>
          </a:p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66564" name="Espace réservé du numéro de diapositive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 defTabSz="931600">
              <a:defRPr/>
            </a:pPr>
            <a:fld id="{C5DA29E2-D676-47AE-8FAA-CF7123E5BE02}" type="slidenum">
              <a:rPr lang="en-US" smtClean="0"/>
              <a:pPr defTabSz="931600">
                <a:defRPr/>
              </a:pPr>
              <a:t>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Actuellement triple</a:t>
            </a:r>
            <a:r>
              <a:rPr lang="fr-FR" baseline="0" dirty="0" smtClean="0"/>
              <a:t> engagement sur les 52 To archivés : intégrité – lisibilité – intelligibilité</a:t>
            </a:r>
          </a:p>
          <a:p>
            <a:endParaRPr lang="fr-FR" baseline="0" dirty="0" smtClean="0"/>
          </a:p>
          <a:p>
            <a:r>
              <a:rPr lang="fr-FR" baseline="0" dirty="0" smtClean="0"/>
              <a:t>Système actuel en cours de refonte pour pouvoir jouer sur ces 3 engagements et en fonction des besoins ne pas s’engager sur la lisibilité ou sur l’intelligibilité.</a:t>
            </a:r>
          </a:p>
          <a:p>
            <a:r>
              <a:rPr lang="fr-FR" baseline="0" dirty="0" smtClean="0">
                <a:sym typeface="Wingdings" pitchFamily="2" charset="2"/>
              </a:rPr>
              <a:t> </a:t>
            </a:r>
            <a:r>
              <a:rPr lang="fr-FR" baseline="0" dirty="0" smtClean="0"/>
              <a:t>Exemple d’un engagement réduit sur la lisibilité et l’intelligibilité si données à conserver que 5 ans, ou pour des données scientifiques avec des formats « maison » auto-documentés pour lesquels on ne ferait pas de validation de format.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85E68CE-4C79-4D4D-BAD0-23F060C0B318}" type="slidenum">
              <a:rPr lang="en-US" altLang="fr-FR" smtClean="0"/>
              <a:pPr>
                <a:defRPr/>
              </a:pPr>
              <a:t>3</a:t>
            </a:fld>
            <a:endParaRPr lang="en-US" alt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 dirty="0" smtClean="0"/>
              <a:t>Exemple</a:t>
            </a:r>
            <a:r>
              <a:rPr lang="fr-FR" altLang="fr-FR" baseline="0" dirty="0" smtClean="0"/>
              <a:t> de SV : au-delà des thèses</a:t>
            </a:r>
          </a:p>
          <a:p>
            <a:r>
              <a:rPr lang="fr-FR" altLang="fr-FR" baseline="0" dirty="0" smtClean="0"/>
              <a:t>- Thèses d’exercice et mémoires d’universités françaises (complément à la mission d’archivage des thèses)</a:t>
            </a:r>
          </a:p>
          <a:p>
            <a:pPr>
              <a:buFontTx/>
              <a:buChar char="-"/>
            </a:pPr>
            <a:r>
              <a:rPr lang="fr-FR" altLang="fr-FR" baseline="0" dirty="0" smtClean="0"/>
              <a:t> Publications scientifiques diffusées sur le portail HAL</a:t>
            </a:r>
          </a:p>
          <a:p>
            <a:pPr>
              <a:buFontTx/>
              <a:buChar char="-"/>
            </a:pPr>
            <a:r>
              <a:rPr lang="fr-FR" altLang="fr-FR" baseline="0" dirty="0" smtClean="0"/>
              <a:t> Ouvrages patrimoniaux numérisés de bib universitaires (BUPMC, CUJAS, BSG, BIUS, ...) ou par PERSEE (revues SHS)</a:t>
            </a:r>
          </a:p>
          <a:p>
            <a:pPr>
              <a:buFontTx/>
              <a:buChar char="-"/>
            </a:pPr>
            <a:r>
              <a:rPr lang="fr-FR" altLang="fr-FR" baseline="0" dirty="0" smtClean="0"/>
              <a:t> Vidéothèques, photothèques et banques d’images (EFEO, INSERM, MMSH Aix, BIUS)</a:t>
            </a:r>
          </a:p>
          <a:p>
            <a:pPr>
              <a:buFontTx/>
              <a:buChar char="-"/>
            </a:pPr>
            <a:r>
              <a:rPr lang="fr-FR" altLang="fr-FR" baseline="0" dirty="0" smtClean="0"/>
              <a:t> Dossiers de constitution et rapports (Cour des comptes et des Chambres régionales, INRAP, IRSTEA)</a:t>
            </a:r>
          </a:p>
          <a:p>
            <a:pPr>
              <a:buFontTx/>
              <a:buChar char="-"/>
            </a:pPr>
            <a:r>
              <a:rPr lang="fr-FR" altLang="fr-FR" baseline="0" dirty="0" smtClean="0"/>
              <a:t> Dossiers RH des universités (Strasbourg, bientôt CNRS)</a:t>
            </a:r>
          </a:p>
          <a:p>
            <a:pPr>
              <a:buFontTx/>
              <a:buChar char="-"/>
            </a:pPr>
            <a:r>
              <a:rPr lang="fr-FR" altLang="fr-FR" baseline="0" dirty="0" smtClean="0"/>
              <a:t> Données scientifiques brutes (images satellitaires GEOSUD, corpus oraux en linguistique) ou de recherche (enquêtes en SHS, reconstitutions 3D de sites archéologiques)</a:t>
            </a:r>
          </a:p>
          <a:p>
            <a:pPr>
              <a:buFontTx/>
              <a:buNone/>
            </a:pPr>
            <a:endParaRPr lang="fr-FR" altLang="fr-FR" baseline="0" dirty="0" smtClean="0"/>
          </a:p>
          <a:p>
            <a:pPr>
              <a:buFontTx/>
              <a:buChar char="-"/>
            </a:pPr>
            <a:r>
              <a:rPr lang="fr-FR" altLang="fr-FR" baseline="0" dirty="0" smtClean="0"/>
              <a:t> projet en cours : Herbiers numérisés (MNHN, RBGE, BGBM, </a:t>
            </a:r>
            <a:r>
              <a:rPr lang="fr-FR" altLang="fr-FR" baseline="0" dirty="0" err="1" smtClean="0"/>
              <a:t>Digitarium</a:t>
            </a:r>
            <a:r>
              <a:rPr lang="fr-FR" altLang="fr-FR" baseline="0" dirty="0" smtClean="0"/>
              <a:t>, MEISE)</a:t>
            </a:r>
            <a:endParaRPr lang="fr-FR" altLang="fr-FR" dirty="0" smtClean="0"/>
          </a:p>
        </p:txBody>
      </p:sp>
      <p:sp>
        <p:nvSpPr>
          <p:cNvPr id="931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algn="l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l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l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l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292E02E-FBDB-4CA6-B678-A07EE5A60148}" type="slidenum">
              <a:rPr lang="en-US" altLang="fr-FR" sz="1300" smtClean="0"/>
              <a:pPr algn="r">
                <a:spcBef>
                  <a:spcPct val="0"/>
                </a:spcBef>
              </a:pPr>
              <a:t>4</a:t>
            </a:fld>
            <a:endParaRPr lang="en-US" altLang="fr-FR" sz="13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36C0F876-E9FB-4C2F-A03D-81B2EB519F24}" type="slidenum">
              <a:rPr lang="en-US" altLang="fr-FR" smtClean="0"/>
              <a:pPr>
                <a:defRPr/>
              </a:pPr>
              <a:t>5</a:t>
            </a:fld>
            <a:endParaRPr lang="en-US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3DAC-5834-4A86-9DF5-D2806D75B253}" type="datetimeFigureOut">
              <a:rPr lang="fr-FR" smtClean="0"/>
              <a:pPr/>
              <a:t>19/03/2018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69B9-2660-4D2C-A895-2A251678E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3DAC-5834-4A86-9DF5-D2806D75B253}" type="datetimeFigureOut">
              <a:rPr lang="fr-FR" smtClean="0"/>
              <a:pPr/>
              <a:t>19/03/2018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69B9-2660-4D2C-A895-2A251678E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3DAC-5834-4A86-9DF5-D2806D75B253}" type="datetimeFigureOut">
              <a:rPr lang="fr-FR" smtClean="0"/>
              <a:pPr/>
              <a:t>19/03/2018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69B9-2660-4D2C-A895-2A251678E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2725" y="768350"/>
            <a:ext cx="4249738" cy="5432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14863" y="768350"/>
            <a:ext cx="4251325" cy="5432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3DAC-5834-4A86-9DF5-D2806D75B253}" type="datetimeFigureOut">
              <a:rPr lang="fr-FR" smtClean="0"/>
              <a:pPr/>
              <a:t>19/03/2018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69B9-2660-4D2C-A895-2A251678E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10388" y="0"/>
            <a:ext cx="2232025" cy="620077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2725" y="0"/>
            <a:ext cx="6545263" cy="620077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54927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10"/>
          <p:cNvSpPr>
            <a:spLocks noGrp="1"/>
          </p:cNvSpPr>
          <p:nvPr>
            <p:ph type="dt" sz="half" idx="10"/>
          </p:nvPr>
        </p:nvSpPr>
        <p:spPr>
          <a:xfrm>
            <a:off x="1143000" y="6356350"/>
            <a:ext cx="1114425" cy="365125"/>
          </a:xfrm>
          <a:prstGeom prst="rect">
            <a:avLst/>
          </a:prstGeom>
        </p:spPr>
        <p:txBody>
          <a:bodyPr/>
          <a:lstStyle>
            <a:lvl1pPr>
              <a:buFont typeface="Times New Roman" pitchFamily="16" charset="0"/>
              <a:buNone/>
              <a:defRPr>
                <a:latin typeface="Arial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" name="Espace réservé du pied de page 11"/>
          <p:cNvSpPr>
            <a:spLocks noGrp="1"/>
          </p:cNvSpPr>
          <p:nvPr>
            <p:ph type="ftr" sz="quarter" idx="11"/>
          </p:nvPr>
        </p:nvSpPr>
        <p:spPr>
          <a:xfrm>
            <a:off x="2357438" y="6356350"/>
            <a:ext cx="5643562" cy="365125"/>
          </a:xfrm>
          <a:prstGeom prst="rect">
            <a:avLst/>
          </a:prstGeom>
        </p:spPr>
        <p:txBody>
          <a:bodyPr/>
          <a:lstStyle>
            <a:lvl1pPr>
              <a:buFont typeface="Times New Roman" pitchFamily="16" charset="0"/>
              <a:buNone/>
              <a:defRPr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12"/>
          <p:cNvSpPr>
            <a:spLocks noGrp="1"/>
          </p:cNvSpPr>
          <p:nvPr>
            <p:ph type="sldNum" sz="quarter" idx="12"/>
          </p:nvPr>
        </p:nvSpPr>
        <p:spPr>
          <a:xfrm>
            <a:off x="8072438" y="6356350"/>
            <a:ext cx="828675" cy="365125"/>
          </a:xfrm>
          <a:prstGeom prst="rect">
            <a:avLst/>
          </a:prstGeom>
        </p:spPr>
        <p:txBody>
          <a:bodyPr/>
          <a:lstStyle>
            <a:lvl1pPr>
              <a:buFont typeface="Times New Roman" pitchFamily="16" charset="0"/>
              <a:buNone/>
              <a:defRPr>
                <a:latin typeface="Arial" charset="0"/>
              </a:defRPr>
            </a:lvl1pPr>
          </a:lstStyle>
          <a:p>
            <a:pPr>
              <a:defRPr/>
            </a:pPr>
            <a:fld id="{17334277-453C-46E0-89A7-07C351AAF966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  <p:transition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54927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10"/>
          <p:cNvSpPr>
            <a:spLocks noGrp="1"/>
          </p:cNvSpPr>
          <p:nvPr>
            <p:ph type="dt" sz="half" idx="10"/>
          </p:nvPr>
        </p:nvSpPr>
        <p:spPr>
          <a:xfrm>
            <a:off x="1143000" y="6356350"/>
            <a:ext cx="1114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10/10/2012</a:t>
            </a:r>
            <a:endParaRPr lang="fr-FR" dirty="0"/>
          </a:p>
        </p:txBody>
      </p:sp>
      <p:sp>
        <p:nvSpPr>
          <p:cNvPr id="4" name="Espace réservé du pied de page 11"/>
          <p:cNvSpPr>
            <a:spLocks noGrp="1"/>
          </p:cNvSpPr>
          <p:nvPr>
            <p:ph type="ftr" sz="quarter" idx="11"/>
          </p:nvPr>
        </p:nvSpPr>
        <p:spPr>
          <a:xfrm>
            <a:off x="2357438" y="6356350"/>
            <a:ext cx="564356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ANF Gestion numérique des sources de la recherche en SHS</a:t>
            </a:r>
          </a:p>
        </p:txBody>
      </p:sp>
      <p:sp>
        <p:nvSpPr>
          <p:cNvPr id="5" name="Espace réservé du numéro de diapositive 12"/>
          <p:cNvSpPr>
            <a:spLocks noGrp="1"/>
          </p:cNvSpPr>
          <p:nvPr>
            <p:ph type="sldNum" sz="quarter" idx="12"/>
          </p:nvPr>
        </p:nvSpPr>
        <p:spPr>
          <a:xfrm>
            <a:off x="8072438" y="6356350"/>
            <a:ext cx="8286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4B0DC-EB18-43B0-B27B-BE7D68885B52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76542247"/>
      </p:ext>
    </p:extLst>
  </p:cSld>
  <p:clrMapOvr>
    <a:masterClrMapping/>
  </p:clrMapOvr>
  <p:transition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6458621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2725" y="768350"/>
            <a:ext cx="4249738" cy="5432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14863" y="768350"/>
            <a:ext cx="4251325" cy="5432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3DAC-5834-4A86-9DF5-D2806D75B253}" type="datetimeFigureOut">
              <a:rPr lang="fr-FR" smtClean="0"/>
              <a:pPr/>
              <a:t>19/03/2018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69B9-2660-4D2C-A895-2A251678E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10388" y="0"/>
            <a:ext cx="2232025" cy="620077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2725" y="0"/>
            <a:ext cx="6545263" cy="620077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3DAC-5834-4A86-9DF5-D2806D75B253}" type="datetimeFigureOut">
              <a:rPr lang="fr-FR" smtClean="0"/>
              <a:pPr/>
              <a:t>19/03/2018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69B9-2660-4D2C-A895-2A251678E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3DAC-5834-4A86-9DF5-D2806D75B253}" type="datetimeFigureOut">
              <a:rPr lang="fr-FR" smtClean="0"/>
              <a:pPr/>
              <a:t>19/03/2018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69B9-2660-4D2C-A895-2A251678E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3DAC-5834-4A86-9DF5-D2806D75B253}" type="datetimeFigureOut">
              <a:rPr lang="fr-FR" smtClean="0"/>
              <a:pPr/>
              <a:t>19/03/2018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69B9-2660-4D2C-A895-2A251678E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3DAC-5834-4A86-9DF5-D2806D75B253}" type="datetimeFigureOut">
              <a:rPr lang="fr-FR" smtClean="0"/>
              <a:pPr/>
              <a:t>19/03/2018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69B9-2660-4D2C-A895-2A251678E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3DAC-5834-4A86-9DF5-D2806D75B253}" type="datetimeFigureOut">
              <a:rPr lang="fr-FR" smtClean="0"/>
              <a:pPr/>
              <a:t>19/03/2018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69B9-2660-4D2C-A895-2A251678E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3DAC-5834-4A86-9DF5-D2806D75B253}" type="datetimeFigureOut">
              <a:rPr lang="fr-FR" smtClean="0"/>
              <a:pPr/>
              <a:t>19/03/2018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69B9-2660-4D2C-A895-2A251678E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03DAC-5834-4A86-9DF5-D2806D75B253}" type="datetimeFigureOut">
              <a:rPr lang="fr-FR" smtClean="0"/>
              <a:pPr/>
              <a:t>19/03/2018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769B9-2660-4D2C-A895-2A251678E4D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/>
        </p:nvSpPr>
        <p:spPr bwMode="auto">
          <a:xfrm>
            <a:off x="0" y="0"/>
            <a:ext cx="9144000" cy="549275"/>
          </a:xfrm>
          <a:prstGeom prst="rect">
            <a:avLst/>
          </a:prstGeom>
          <a:solidFill>
            <a:srgbClr val="00666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2725" y="768350"/>
            <a:ext cx="8653463" cy="5432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Cliquez pour éditer le format du plan de texte</a:t>
            </a:r>
          </a:p>
          <a:p>
            <a:pPr lvl="1"/>
            <a:r>
              <a:rPr lang="en-GB" altLang="fr-FR" smtClean="0"/>
              <a:t>Second niveau de plan</a:t>
            </a:r>
          </a:p>
          <a:p>
            <a:pPr lvl="2"/>
            <a:r>
              <a:rPr lang="en-GB" altLang="fr-FR" smtClean="0"/>
              <a:t>Troisième niveau de plan</a:t>
            </a:r>
          </a:p>
          <a:p>
            <a:pPr lvl="3"/>
            <a:r>
              <a:rPr lang="en-GB" altLang="fr-FR" smtClean="0"/>
              <a:t>Quatrième niveau de plan</a:t>
            </a:r>
          </a:p>
          <a:p>
            <a:pPr lvl="4"/>
            <a:r>
              <a:rPr lang="en-GB" altLang="fr-FR" smtClean="0"/>
              <a:t>Cinquième niveau de plan</a:t>
            </a:r>
          </a:p>
          <a:p>
            <a:pPr lvl="4"/>
            <a:r>
              <a:rPr lang="en-GB" altLang="fr-FR" smtClean="0"/>
              <a:t>Sixième niveau de plan</a:t>
            </a:r>
          </a:p>
          <a:p>
            <a:pPr lvl="4"/>
            <a:r>
              <a:rPr lang="en-GB" altLang="fr-FR" smtClean="0"/>
              <a:t>Septième niveau de plan</a:t>
            </a:r>
          </a:p>
          <a:p>
            <a:pPr lvl="4"/>
            <a:r>
              <a:rPr lang="en-GB" altLang="fr-FR" smtClean="0"/>
              <a:t>Huitième niveau de plan</a:t>
            </a:r>
          </a:p>
          <a:p>
            <a:pPr lvl="4"/>
            <a:r>
              <a:rPr lang="en-GB" altLang="fr-FR" smtClean="0"/>
              <a:t>Neuvième niveau de plan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0"/>
            <a:ext cx="7770813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Cliquez pour éditer le format du texte-titre</a:t>
            </a:r>
          </a:p>
        </p:txBody>
      </p:sp>
      <p:sp>
        <p:nvSpPr>
          <p:cNvPr id="1029" name="Rectangle 4"/>
          <p:cNvSpPr>
            <a:spLocks noChangeArrowheads="1"/>
          </p:cNvSpPr>
          <p:nvPr/>
        </p:nvSpPr>
        <p:spPr bwMode="auto">
          <a:xfrm>
            <a:off x="7658100" y="6332538"/>
            <a:ext cx="1485900" cy="525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757238" y="6410325"/>
            <a:ext cx="1995487" cy="447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l">
              <a:lnSpc>
                <a:spcPct val="100000"/>
              </a:lnSpc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fr-FR" sz="1000" b="1">
                <a:solidFill>
                  <a:srgbClr val="8FA3A3"/>
                </a:solidFill>
              </a:rPr>
              <a:t>Centre Informatique National de l’Enseignement Supérieur</a:t>
            </a:r>
          </a:p>
        </p:txBody>
      </p:sp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2225" y="6259513"/>
            <a:ext cx="749300" cy="576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3" name="AutoShape 8"/>
          <p:cNvSpPr>
            <a:spLocks noChangeArrowheads="1"/>
          </p:cNvSpPr>
          <p:nvPr/>
        </p:nvSpPr>
        <p:spPr bwMode="auto">
          <a:xfrm>
            <a:off x="114300" y="3552825"/>
            <a:ext cx="9982200" cy="3749675"/>
          </a:xfrm>
          <a:custGeom>
            <a:avLst/>
            <a:gdLst>
              <a:gd name="T0" fmla="*/ 9077325 w 6288"/>
              <a:gd name="T1" fmla="*/ 1857375 h 2362"/>
              <a:gd name="T2" fmla="*/ 3686175 w 6288"/>
              <a:gd name="T3" fmla="*/ 3305175 h 2362"/>
              <a:gd name="T4" fmla="*/ 9083675 w 6288"/>
              <a:gd name="T5" fmla="*/ 3508375 h 2362"/>
              <a:gd name="T6" fmla="*/ 9077325 w 6288"/>
              <a:gd name="T7" fmla="*/ 1857375 h 2362"/>
              <a:gd name="T8" fmla="*/ 0 60000 65536"/>
              <a:gd name="T9" fmla="*/ 0 60000 65536"/>
              <a:gd name="T10" fmla="*/ 0 60000 65536"/>
              <a:gd name="T11" fmla="*/ 0 60000 65536"/>
              <a:gd name="T12" fmla="*/ 0 w 6288"/>
              <a:gd name="T13" fmla="*/ 0 h 2362"/>
              <a:gd name="T14" fmla="*/ 6288 w 6288"/>
              <a:gd name="T15" fmla="*/ 2362 h 23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88" h="2362">
                <a:moveTo>
                  <a:pt x="5718" y="1170"/>
                </a:moveTo>
                <a:cubicBezTo>
                  <a:pt x="5694" y="2340"/>
                  <a:pt x="4644" y="2034"/>
                  <a:pt x="2322" y="2082"/>
                </a:cubicBezTo>
                <a:cubicBezTo>
                  <a:pt x="0" y="2130"/>
                  <a:pt x="5156" y="2362"/>
                  <a:pt x="5722" y="2210"/>
                </a:cubicBezTo>
                <a:cubicBezTo>
                  <a:pt x="6288" y="2058"/>
                  <a:pt x="5742" y="0"/>
                  <a:pt x="5718" y="1170"/>
                </a:cubicBezTo>
                <a:close/>
              </a:path>
            </a:pathLst>
          </a:custGeom>
          <a:solidFill>
            <a:srgbClr val="687C86">
              <a:alpha val="21176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4" name="Text Box 9"/>
          <p:cNvSpPr txBox="1">
            <a:spLocks noChangeArrowheads="1"/>
          </p:cNvSpPr>
          <p:nvPr/>
        </p:nvSpPr>
        <p:spPr bwMode="auto">
          <a:xfrm>
            <a:off x="8604250" y="6524625"/>
            <a:ext cx="577850" cy="312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2E09E8C8-D6D8-4065-8D66-E8ADFF20D0F2}" type="slidenum">
              <a:rPr lang="fr-FR" sz="1600" b="1">
                <a:solidFill>
                  <a:srgbClr val="006666"/>
                </a:solidFill>
              </a:rPr>
              <a:pPr>
                <a:spcBef>
                  <a:spcPts val="10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‹N°›</a:t>
            </a:fld>
            <a:endParaRPr lang="fr-FR" sz="1600" b="1">
              <a:solidFill>
                <a:srgbClr val="00666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70" r:id="rId13"/>
    <p:sldLayoutId id="2147483831" r:id="rId14"/>
  </p:sldLayoutIdLst>
  <p:txStyles>
    <p:titleStyle>
      <a:lvl1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E1EBE7"/>
          </a:solidFill>
          <a:latin typeface="+mj-lt"/>
          <a:ea typeface="Arial Unicode MS" pitchFamily="34" charset="-128"/>
          <a:cs typeface="+mj-cs"/>
        </a:defRPr>
      </a:lvl1pPr>
      <a:lvl2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E1EBE7"/>
          </a:solidFill>
          <a:latin typeface="Arial" charset="0"/>
          <a:ea typeface="Arial Unicode MS" pitchFamily="34" charset="-128"/>
          <a:cs typeface="Arial Unicode MS" charset="0"/>
        </a:defRPr>
      </a:lvl2pPr>
      <a:lvl3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E1EBE7"/>
          </a:solidFill>
          <a:latin typeface="Arial" charset="0"/>
          <a:ea typeface="Arial Unicode MS" pitchFamily="34" charset="-128"/>
          <a:cs typeface="Arial Unicode MS" charset="0"/>
        </a:defRPr>
      </a:lvl3pPr>
      <a:lvl4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E1EBE7"/>
          </a:solidFill>
          <a:latin typeface="Arial" charset="0"/>
          <a:ea typeface="Arial Unicode MS" pitchFamily="34" charset="-128"/>
          <a:cs typeface="Arial Unicode MS" charset="0"/>
        </a:defRPr>
      </a:lvl4pPr>
      <a:lvl5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E1EBE7"/>
          </a:solidFill>
          <a:latin typeface="Arial" charset="0"/>
          <a:ea typeface="Arial Unicode MS" pitchFamily="34" charset="-128"/>
          <a:cs typeface="Arial Unicode MS" charset="0"/>
        </a:defRPr>
      </a:lvl5pPr>
      <a:lvl6pPr marL="25146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E1EBE7"/>
          </a:solidFill>
          <a:latin typeface="Arial" charset="0"/>
          <a:cs typeface="Arial Unicode MS" charset="0"/>
        </a:defRPr>
      </a:lvl6pPr>
      <a:lvl7pPr marL="29718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E1EBE7"/>
          </a:solidFill>
          <a:latin typeface="Arial" charset="0"/>
          <a:cs typeface="Arial Unicode MS" charset="0"/>
        </a:defRPr>
      </a:lvl7pPr>
      <a:lvl8pPr marL="34290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E1EBE7"/>
          </a:solidFill>
          <a:latin typeface="Arial" charset="0"/>
          <a:cs typeface="Arial Unicode MS" charset="0"/>
        </a:defRPr>
      </a:lvl8pPr>
      <a:lvl9pPr marL="38862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E1EBE7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49263" rtl="0" eaLnBrk="1" fontAlgn="base" hangingPunct="1">
        <a:spcBef>
          <a:spcPts val="1400"/>
        </a:spcBef>
        <a:spcAft>
          <a:spcPts val="1400"/>
        </a:spcAft>
        <a:buClr>
          <a:srgbClr val="000000"/>
        </a:buClr>
        <a:buSzPct val="100000"/>
        <a:buFont typeface="Times New Roman" pitchFamily="18" charset="0"/>
        <a:buChar char="•"/>
        <a:defRPr sz="3200" b="1">
          <a:solidFill>
            <a:srgbClr val="006666"/>
          </a:solidFill>
          <a:latin typeface="+mn-lt"/>
          <a:ea typeface="Arial Unicode MS" pitchFamily="34" charset="-128"/>
          <a:cs typeface="+mn-cs"/>
        </a:defRPr>
      </a:lvl1pPr>
      <a:lvl2pPr marL="742950" indent="-285750" algn="l" defTabSz="449263" rtl="0" eaLnBrk="1" fontAlgn="base" hangingPunct="1">
        <a:lnSpc>
          <a:spcPct val="95000"/>
        </a:lnSpc>
        <a:spcBef>
          <a:spcPts val="300"/>
        </a:spcBef>
        <a:spcAft>
          <a:spcPts val="500"/>
        </a:spcAft>
        <a:buClr>
          <a:srgbClr val="000000"/>
        </a:buClr>
        <a:buSzPct val="100000"/>
        <a:buFont typeface="Times New Roman" pitchFamily="18" charset="0"/>
        <a:buChar char="–"/>
        <a:defRPr sz="1600">
          <a:solidFill>
            <a:srgbClr val="4C7678"/>
          </a:solidFill>
          <a:latin typeface="+mn-lt"/>
          <a:ea typeface="Arial Unicode MS" pitchFamily="34" charset="-128"/>
          <a:cs typeface="+mn-cs"/>
        </a:defRPr>
      </a:lvl2pPr>
      <a:lvl3pPr marL="1143000" indent="-228600" algn="l" defTabSz="449263" rtl="0" eaLnBrk="1" fontAlgn="base" hangingPunct="1">
        <a:lnSpc>
          <a:spcPct val="95000"/>
        </a:lnSpc>
        <a:spcBef>
          <a:spcPts val="500"/>
        </a:spcBef>
        <a:spcAft>
          <a:spcPts val="500"/>
        </a:spcAft>
        <a:buClr>
          <a:srgbClr val="000000"/>
        </a:buClr>
        <a:buSzPct val="100000"/>
        <a:buFont typeface="Times New Roman" pitchFamily="18" charset="0"/>
        <a:buChar char="•"/>
        <a:defRPr sz="1600">
          <a:solidFill>
            <a:srgbClr val="000000"/>
          </a:solidFill>
          <a:latin typeface="+mn-lt"/>
          <a:ea typeface="Arial Unicode MS" pitchFamily="34" charset="-128"/>
          <a:cs typeface="+mn-cs"/>
        </a:defRPr>
      </a:lvl3pPr>
      <a:lvl4pPr marL="1600200" indent="-228600" algn="l" defTabSz="449263" rtl="0" eaLnBrk="1" fontAlgn="base" hangingPunct="1">
        <a:lnSpc>
          <a:spcPct val="95000"/>
        </a:lnSpc>
        <a:spcBef>
          <a:spcPts val="500"/>
        </a:spcBef>
        <a:spcAft>
          <a:spcPts val="500"/>
        </a:spcAft>
        <a:buClr>
          <a:srgbClr val="000000"/>
        </a:buClr>
        <a:buSzPct val="100000"/>
        <a:buFont typeface="Times New Roman" pitchFamily="18" charset="0"/>
        <a:buChar char="–"/>
        <a:defRPr sz="1600">
          <a:solidFill>
            <a:srgbClr val="000000"/>
          </a:solidFill>
          <a:latin typeface="+mn-lt"/>
          <a:ea typeface="Arial Unicode MS" pitchFamily="34" charset="-128"/>
          <a:cs typeface="+mn-cs"/>
        </a:defRPr>
      </a:lvl4pPr>
      <a:lvl5pPr marL="2057400" indent="-228600" algn="l" defTabSz="449263" rtl="0" eaLnBrk="1" fontAlgn="base" hangingPunct="1">
        <a:lnSpc>
          <a:spcPct val="95000"/>
        </a:lnSpc>
        <a:spcBef>
          <a:spcPts val="500"/>
        </a:spcBef>
        <a:spcAft>
          <a:spcPts val="500"/>
        </a:spcAft>
        <a:buClr>
          <a:srgbClr val="000000"/>
        </a:buClr>
        <a:buSzPct val="100000"/>
        <a:buFont typeface="Times New Roman" pitchFamily="18" charset="0"/>
        <a:buChar char="»"/>
        <a:defRPr sz="1600">
          <a:solidFill>
            <a:srgbClr val="000000"/>
          </a:solidFill>
          <a:latin typeface="+mn-lt"/>
          <a:ea typeface="Arial Unicode MS" pitchFamily="34" charset="-128"/>
          <a:cs typeface="+mn-cs"/>
        </a:defRPr>
      </a:lvl5pPr>
      <a:lvl6pPr marL="2514600" indent="-228600" algn="l" defTabSz="449263" rtl="0" eaLnBrk="1" fontAlgn="base" hangingPunct="1">
        <a:lnSpc>
          <a:spcPct val="95000"/>
        </a:lnSpc>
        <a:spcBef>
          <a:spcPts val="500"/>
        </a:spcBef>
        <a:spcAft>
          <a:spcPts val="50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1" fontAlgn="base" hangingPunct="1">
        <a:lnSpc>
          <a:spcPct val="95000"/>
        </a:lnSpc>
        <a:spcBef>
          <a:spcPts val="500"/>
        </a:spcBef>
        <a:spcAft>
          <a:spcPts val="50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1" fontAlgn="base" hangingPunct="1">
        <a:lnSpc>
          <a:spcPct val="95000"/>
        </a:lnSpc>
        <a:spcBef>
          <a:spcPts val="500"/>
        </a:spcBef>
        <a:spcAft>
          <a:spcPts val="50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1" fontAlgn="base" hangingPunct="1">
        <a:lnSpc>
          <a:spcPct val="95000"/>
        </a:lnSpc>
        <a:spcBef>
          <a:spcPts val="500"/>
        </a:spcBef>
        <a:spcAft>
          <a:spcPts val="50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0" y="3257550"/>
            <a:ext cx="9144000" cy="2881313"/>
          </a:xfrm>
          <a:prstGeom prst="rect">
            <a:avLst/>
          </a:prstGeom>
          <a:solidFill>
            <a:srgbClr val="00666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7688" y="269875"/>
            <a:ext cx="8231187" cy="583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94600" y="5688013"/>
            <a:ext cx="1493838" cy="1147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3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4313" y="857250"/>
            <a:ext cx="8653462" cy="5432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Cliquez pour éditer le format du plan de texte</a:t>
            </a:r>
          </a:p>
          <a:p>
            <a:pPr lvl="1"/>
            <a:r>
              <a:rPr lang="en-GB" altLang="fr-FR" smtClean="0"/>
              <a:t>Second niveau de plan</a:t>
            </a:r>
          </a:p>
          <a:p>
            <a:pPr lvl="2"/>
            <a:r>
              <a:rPr lang="en-GB" altLang="fr-FR" smtClean="0"/>
              <a:t>Troisième niveau de plan</a:t>
            </a:r>
          </a:p>
          <a:p>
            <a:pPr lvl="3"/>
            <a:r>
              <a:rPr lang="en-GB" altLang="fr-FR" smtClean="0"/>
              <a:t>Quatrième niveau de plan</a:t>
            </a:r>
          </a:p>
          <a:p>
            <a:pPr lvl="4"/>
            <a:r>
              <a:rPr lang="en-GB" altLang="fr-FR" smtClean="0"/>
              <a:t>Cinquième niveau de plan</a:t>
            </a:r>
          </a:p>
          <a:p>
            <a:pPr lvl="4"/>
            <a:r>
              <a:rPr lang="en-GB" altLang="fr-FR" smtClean="0"/>
              <a:t>Sixième niveau de plan</a:t>
            </a:r>
          </a:p>
          <a:p>
            <a:pPr lvl="4"/>
            <a:r>
              <a:rPr lang="en-GB" altLang="fr-FR" smtClean="0"/>
              <a:t>Septième niveau de plan</a:t>
            </a:r>
          </a:p>
          <a:p>
            <a:pPr lvl="4"/>
            <a:r>
              <a:rPr lang="en-GB" altLang="fr-FR" smtClean="0"/>
              <a:t>Huitième niveau de plan</a:t>
            </a:r>
          </a:p>
          <a:p>
            <a:pPr lvl="4"/>
            <a:r>
              <a:rPr lang="en-GB" altLang="fr-FR" smtClean="0"/>
              <a:t>Neuvième niveau de plan</a:t>
            </a:r>
          </a:p>
        </p:txBody>
      </p:sp>
      <p:sp>
        <p:nvSpPr>
          <p:cNvPr id="2054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0"/>
            <a:ext cx="7770813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Cliquez pour éditer le format du texte-titre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p:txStyles>
    <p:titleStyle>
      <a:lvl1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E1EBE7"/>
          </a:solidFill>
          <a:latin typeface="+mj-lt"/>
          <a:ea typeface="Arial Unicode MS" pitchFamily="34" charset="-128"/>
          <a:cs typeface="+mj-cs"/>
        </a:defRPr>
      </a:lvl1pPr>
      <a:lvl2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E1EBE7"/>
          </a:solidFill>
          <a:latin typeface="Arial" charset="0"/>
          <a:ea typeface="Arial Unicode MS" pitchFamily="34" charset="-128"/>
          <a:cs typeface="Arial Unicode MS" charset="0"/>
        </a:defRPr>
      </a:lvl2pPr>
      <a:lvl3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E1EBE7"/>
          </a:solidFill>
          <a:latin typeface="Arial" charset="0"/>
          <a:ea typeface="Arial Unicode MS" pitchFamily="34" charset="-128"/>
          <a:cs typeface="Arial Unicode MS" charset="0"/>
        </a:defRPr>
      </a:lvl3pPr>
      <a:lvl4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E1EBE7"/>
          </a:solidFill>
          <a:latin typeface="Arial" charset="0"/>
          <a:ea typeface="Arial Unicode MS" pitchFamily="34" charset="-128"/>
          <a:cs typeface="Arial Unicode MS" charset="0"/>
        </a:defRPr>
      </a:lvl4pPr>
      <a:lvl5pPr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 b="1">
          <a:solidFill>
            <a:srgbClr val="E1EBE7"/>
          </a:solidFill>
          <a:latin typeface="Arial" charset="0"/>
          <a:ea typeface="Arial Unicode MS" pitchFamily="34" charset="-128"/>
          <a:cs typeface="Arial Unicode MS" charset="0"/>
        </a:defRPr>
      </a:lvl5pPr>
      <a:lvl6pPr marL="25146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E1EBE7"/>
          </a:solidFill>
          <a:latin typeface="Arial" charset="0"/>
          <a:cs typeface="Arial Unicode MS" charset="0"/>
        </a:defRPr>
      </a:lvl6pPr>
      <a:lvl7pPr marL="29718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E1EBE7"/>
          </a:solidFill>
          <a:latin typeface="Arial" charset="0"/>
          <a:cs typeface="Arial Unicode MS" charset="0"/>
        </a:defRPr>
      </a:lvl7pPr>
      <a:lvl8pPr marL="34290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E1EBE7"/>
          </a:solidFill>
          <a:latin typeface="Arial" charset="0"/>
          <a:cs typeface="Arial Unicode MS" charset="0"/>
        </a:defRPr>
      </a:lvl8pPr>
      <a:lvl9pPr marL="3886200" indent="-228600" algn="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E1EBE7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49263" rtl="0" eaLnBrk="1" fontAlgn="base" hangingPunct="1">
        <a:spcBef>
          <a:spcPts val="1400"/>
        </a:spcBef>
        <a:spcAft>
          <a:spcPts val="1400"/>
        </a:spcAft>
        <a:buClr>
          <a:srgbClr val="000000"/>
        </a:buClr>
        <a:buSzPct val="100000"/>
        <a:buFont typeface="Times New Roman" pitchFamily="18" charset="0"/>
        <a:buChar char="•"/>
        <a:defRPr sz="3200" b="1">
          <a:solidFill>
            <a:srgbClr val="006666"/>
          </a:solidFill>
          <a:latin typeface="+mn-lt"/>
          <a:ea typeface="Arial Unicode MS" pitchFamily="34" charset="-128"/>
          <a:cs typeface="+mn-cs"/>
        </a:defRPr>
      </a:lvl1pPr>
      <a:lvl2pPr marL="742950" indent="-285750" algn="l" defTabSz="449263" rtl="0" eaLnBrk="1" fontAlgn="base" hangingPunct="1">
        <a:lnSpc>
          <a:spcPct val="95000"/>
        </a:lnSpc>
        <a:spcBef>
          <a:spcPts val="300"/>
        </a:spcBef>
        <a:spcAft>
          <a:spcPts val="500"/>
        </a:spcAft>
        <a:buClr>
          <a:srgbClr val="000000"/>
        </a:buClr>
        <a:buSzPct val="100000"/>
        <a:buFont typeface="Times New Roman" pitchFamily="18" charset="0"/>
        <a:buChar char="–"/>
        <a:defRPr sz="1600">
          <a:solidFill>
            <a:srgbClr val="4C7678"/>
          </a:solidFill>
          <a:latin typeface="+mn-lt"/>
          <a:ea typeface="Arial Unicode MS" pitchFamily="34" charset="-128"/>
          <a:cs typeface="+mn-cs"/>
        </a:defRPr>
      </a:lvl2pPr>
      <a:lvl3pPr marL="1143000" indent="-228600" algn="l" defTabSz="449263" rtl="0" eaLnBrk="1" fontAlgn="base" hangingPunct="1">
        <a:lnSpc>
          <a:spcPct val="95000"/>
        </a:lnSpc>
        <a:spcBef>
          <a:spcPts val="500"/>
        </a:spcBef>
        <a:spcAft>
          <a:spcPts val="500"/>
        </a:spcAft>
        <a:buClr>
          <a:srgbClr val="000000"/>
        </a:buClr>
        <a:buSzPct val="100000"/>
        <a:buFont typeface="Times New Roman" pitchFamily="18" charset="0"/>
        <a:buChar char="•"/>
        <a:defRPr sz="1600">
          <a:solidFill>
            <a:srgbClr val="000000"/>
          </a:solidFill>
          <a:latin typeface="+mn-lt"/>
          <a:ea typeface="Arial Unicode MS" pitchFamily="34" charset="-128"/>
          <a:cs typeface="+mn-cs"/>
        </a:defRPr>
      </a:lvl3pPr>
      <a:lvl4pPr marL="1600200" indent="-228600" algn="l" defTabSz="449263" rtl="0" eaLnBrk="1" fontAlgn="base" hangingPunct="1">
        <a:lnSpc>
          <a:spcPct val="95000"/>
        </a:lnSpc>
        <a:spcBef>
          <a:spcPts val="500"/>
        </a:spcBef>
        <a:spcAft>
          <a:spcPts val="500"/>
        </a:spcAft>
        <a:buClr>
          <a:srgbClr val="000000"/>
        </a:buClr>
        <a:buSzPct val="100000"/>
        <a:buFont typeface="Times New Roman" pitchFamily="18" charset="0"/>
        <a:buChar char="–"/>
        <a:defRPr sz="1600">
          <a:solidFill>
            <a:srgbClr val="000000"/>
          </a:solidFill>
          <a:latin typeface="+mn-lt"/>
          <a:ea typeface="Arial Unicode MS" pitchFamily="34" charset="-128"/>
          <a:cs typeface="+mn-cs"/>
        </a:defRPr>
      </a:lvl4pPr>
      <a:lvl5pPr marL="2057400" indent="-228600" algn="l" defTabSz="449263" rtl="0" eaLnBrk="1" fontAlgn="base" hangingPunct="1">
        <a:lnSpc>
          <a:spcPct val="95000"/>
        </a:lnSpc>
        <a:spcBef>
          <a:spcPts val="500"/>
        </a:spcBef>
        <a:spcAft>
          <a:spcPts val="500"/>
        </a:spcAft>
        <a:buClr>
          <a:srgbClr val="000000"/>
        </a:buClr>
        <a:buSzPct val="100000"/>
        <a:buFont typeface="Times New Roman" pitchFamily="18" charset="0"/>
        <a:buChar char="»"/>
        <a:defRPr sz="1600">
          <a:solidFill>
            <a:srgbClr val="000000"/>
          </a:solidFill>
          <a:latin typeface="+mn-lt"/>
          <a:ea typeface="Arial Unicode MS" pitchFamily="34" charset="-128"/>
          <a:cs typeface="+mn-cs"/>
        </a:defRPr>
      </a:lvl5pPr>
      <a:lvl6pPr marL="2514600" indent="-228600" algn="l" defTabSz="449263" rtl="0" eaLnBrk="1" fontAlgn="base" hangingPunct="1">
        <a:lnSpc>
          <a:spcPct val="95000"/>
        </a:lnSpc>
        <a:spcBef>
          <a:spcPts val="500"/>
        </a:spcBef>
        <a:spcAft>
          <a:spcPts val="50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1" fontAlgn="base" hangingPunct="1">
        <a:lnSpc>
          <a:spcPct val="95000"/>
        </a:lnSpc>
        <a:spcBef>
          <a:spcPts val="500"/>
        </a:spcBef>
        <a:spcAft>
          <a:spcPts val="50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1" fontAlgn="base" hangingPunct="1">
        <a:lnSpc>
          <a:spcPct val="95000"/>
        </a:lnSpc>
        <a:spcBef>
          <a:spcPts val="500"/>
        </a:spcBef>
        <a:spcAft>
          <a:spcPts val="50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1" fontAlgn="base" hangingPunct="1">
        <a:lnSpc>
          <a:spcPct val="95000"/>
        </a:lnSpc>
        <a:spcBef>
          <a:spcPts val="500"/>
        </a:spcBef>
        <a:spcAft>
          <a:spcPts val="50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wmf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11" Type="http://schemas.openxmlformats.org/officeDocument/2006/relationships/image" Target="../media/image18.png"/><Relationship Id="rId5" Type="http://schemas.openxmlformats.org/officeDocument/2006/relationships/image" Target="../media/image12.jpeg"/><Relationship Id="rId10" Type="http://schemas.openxmlformats.org/officeDocument/2006/relationships/image" Target="../media/image17.png"/><Relationship Id="rId4" Type="http://schemas.openxmlformats.org/officeDocument/2006/relationships/image" Target="../media/image11.wmf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massol@cines.fr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467544" y="3573016"/>
            <a:ext cx="8443912" cy="64591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algn="r">
              <a:lnSpc>
                <a:spcPct val="100000"/>
              </a:lnSpc>
              <a:spcBef>
                <a:spcPts val="1400"/>
              </a:spcBef>
              <a:spcAft>
                <a:spcPts val="1400"/>
              </a:spcAft>
              <a:tabLst>
                <a:tab pos="230188" algn="l"/>
                <a:tab pos="1144588" algn="l"/>
                <a:tab pos="2058988" algn="l"/>
                <a:tab pos="2973388" algn="l"/>
                <a:tab pos="3887788" algn="l"/>
                <a:tab pos="4802188" algn="l"/>
                <a:tab pos="5716588" algn="l"/>
                <a:tab pos="6630988" algn="l"/>
                <a:tab pos="7545388" algn="l"/>
                <a:tab pos="8459788" algn="l"/>
                <a:tab pos="9374188" algn="l"/>
                <a:tab pos="10288588" algn="l"/>
              </a:tabLst>
            </a:pPr>
            <a:r>
              <a:rPr lang="fr-FR" sz="3200" b="1" dirty="0" smtClean="0">
                <a:solidFill>
                  <a:srgbClr val="E1EBE7"/>
                </a:solidFill>
                <a:latin typeface="Calibri" pitchFamily="34" charset="0"/>
              </a:rPr>
              <a:t>L’archivage </a:t>
            </a:r>
            <a:r>
              <a:rPr lang="fr-FR" sz="3200" b="1" dirty="0" smtClean="0">
                <a:solidFill>
                  <a:srgbClr val="E1EBE7"/>
                </a:solidFill>
                <a:latin typeface="Calibri" pitchFamily="34" charset="0"/>
              </a:rPr>
              <a:t>des données scientifiques au </a:t>
            </a:r>
            <a:r>
              <a:rPr lang="fr-FR" sz="3200" b="1" dirty="0" smtClean="0">
                <a:solidFill>
                  <a:srgbClr val="E1EBE7"/>
                </a:solidFill>
                <a:latin typeface="Calibri" pitchFamily="34" charset="0"/>
              </a:rPr>
              <a:t>CINES</a:t>
            </a:r>
            <a:endParaRPr lang="fr-FR" sz="3200" b="1" dirty="0">
              <a:solidFill>
                <a:srgbClr val="E1EBE7"/>
              </a:solidFill>
              <a:latin typeface="Calibri" pitchFamily="34" charset="0"/>
            </a:endParaRPr>
          </a:p>
        </p:txBody>
      </p:sp>
      <p:sp>
        <p:nvSpPr>
          <p:cNvPr id="5123" name="Text Box 8"/>
          <p:cNvSpPr txBox="1">
            <a:spLocks noChangeArrowheads="1"/>
          </p:cNvSpPr>
          <p:nvPr/>
        </p:nvSpPr>
        <p:spPr bwMode="auto">
          <a:xfrm>
            <a:off x="971550" y="4221088"/>
            <a:ext cx="7932738" cy="911019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fr-FR" sz="2400" dirty="0" smtClean="0">
                <a:latin typeface="Calibri" pitchFamily="34" charset="0"/>
              </a:rPr>
              <a:t>Lorène </a:t>
            </a:r>
            <a:r>
              <a:rPr lang="fr-FR" sz="2400" dirty="0" err="1" smtClean="0">
                <a:latin typeface="Calibri" pitchFamily="34" charset="0"/>
              </a:rPr>
              <a:t>Béchard</a:t>
            </a:r>
            <a:endParaRPr lang="fr-FR" sz="2400" dirty="0">
              <a:latin typeface="Calibri" pitchFamily="34" charset="0"/>
            </a:endParaRPr>
          </a:p>
          <a:p>
            <a:pPr algn="r">
              <a:spcBef>
                <a:spcPts val="1200"/>
              </a:spcBef>
            </a:pPr>
            <a:r>
              <a:rPr lang="fr-FR" sz="2400" b="1" i="1" dirty="0" smtClean="0">
                <a:latin typeface="Calibri" pitchFamily="34" charset="0"/>
              </a:rPr>
              <a:t>Atelier PREDON </a:t>
            </a:r>
            <a:r>
              <a:rPr lang="fr-FR" sz="2400" b="1" i="1" dirty="0" smtClean="0">
                <a:latin typeface="Calibri" pitchFamily="34" charset="0"/>
              </a:rPr>
              <a:t>– 19 Mars 2018</a:t>
            </a:r>
            <a:endParaRPr lang="fr-FR" sz="2400" b="1" i="1" dirty="0">
              <a:latin typeface="Calibri" pitchFamily="34" charset="0"/>
            </a:endParaRPr>
          </a:p>
        </p:txBody>
      </p:sp>
      <p:sp>
        <p:nvSpPr>
          <p:cNvPr id="44034" name="AutoShape 2" descr="Résultat de recherche d'images pour &quot;inra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8130" name="AutoShape 2" descr="Résultat de recherche d'images pour &quot;univ lyon 1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8132" name="AutoShape 4" descr="Résultat de recherche d'images pour &quot;univ lyon 1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3010" name="AutoShape 2" descr="https://groupeadsn.fr/wp-content/uploads/2017/07/logo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3012" name="AutoShape 4" descr="https://groupeadsn.fr/wp-content/uploads/2017/07/logo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3015" name="AutoShape 7" descr="https://groupeadsn.fr/wp-content/uploads/2017/07/logo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3017" name="AutoShape 9" descr="https://groupeadsn.fr/wp-content/uploads/2017/07/logo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9" descr="C:\Users\bechard\Desktop\DSC_93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3500438"/>
            <a:ext cx="3600450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7788" y="908050"/>
            <a:ext cx="2608262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itre 1"/>
          <p:cNvSpPr>
            <a:spLocks noGrp="1"/>
          </p:cNvSpPr>
          <p:nvPr>
            <p:ph type="title"/>
          </p:nvPr>
        </p:nvSpPr>
        <p:spPr>
          <a:xfrm>
            <a:off x="-541338" y="0"/>
            <a:ext cx="9685338" cy="549275"/>
          </a:xfrm>
        </p:spPr>
        <p:txBody>
          <a:bodyPr/>
          <a:lstStyle/>
          <a:p>
            <a:pPr>
              <a:defRPr/>
            </a:pPr>
            <a:r>
              <a:rPr lang="fr-FR" sz="2800" dirty="0" smtClean="0">
                <a:solidFill>
                  <a:srgbClr val="FFFFFF"/>
                </a:solidFill>
              </a:rPr>
              <a:t> </a:t>
            </a:r>
            <a:r>
              <a:rPr lang="fr-FR" altLang="fr-FR" kern="1200" dirty="0" smtClean="0"/>
              <a:t>Le Centre Informatique National de l’Enseignement Supérieur</a:t>
            </a:r>
          </a:p>
        </p:txBody>
      </p:sp>
      <p:sp>
        <p:nvSpPr>
          <p:cNvPr id="7173" name="Rectangle 2"/>
          <p:cNvSpPr txBox="1">
            <a:spLocks noChangeArrowheads="1"/>
          </p:cNvSpPr>
          <p:nvPr/>
        </p:nvSpPr>
        <p:spPr bwMode="auto">
          <a:xfrm>
            <a:off x="179388" y="836613"/>
            <a:ext cx="6624637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30188" indent="-230188" algn="l" eaLnBrk="0" hangingPunct="0">
              <a:spcBef>
                <a:spcPct val="35000"/>
              </a:spcBef>
              <a:spcAft>
                <a:spcPct val="35000"/>
              </a:spcAft>
              <a:buClr>
                <a:schemeClr val="folHlink"/>
              </a:buClr>
              <a:buSzPct val="120000"/>
              <a:buFont typeface="Times" pitchFamily="18" charset="0"/>
              <a:buNone/>
            </a:pPr>
            <a:r>
              <a:rPr lang="fr-FR" sz="2000" b="1" dirty="0">
                <a:solidFill>
                  <a:srgbClr val="006666"/>
                </a:solidFill>
                <a:latin typeface="Calibri" pitchFamily="34" charset="0"/>
              </a:rPr>
              <a:t>Centre Informatique National de l’Enseignement Supérieur</a:t>
            </a:r>
          </a:p>
          <a:p>
            <a:pPr marL="230188" indent="-230188" algn="l" eaLnBrk="0" hangingPunct="0">
              <a:spcBef>
                <a:spcPct val="35000"/>
              </a:spcBef>
              <a:spcAft>
                <a:spcPct val="35000"/>
              </a:spcAft>
              <a:buClr>
                <a:srgbClr val="006666"/>
              </a:buClr>
              <a:buSzPct val="120000"/>
              <a:buFont typeface="Arial" pitchFamily="34" charset="0"/>
              <a:buChar char="•"/>
            </a:pPr>
            <a:r>
              <a:rPr lang="fr-FR" sz="1800" dirty="0">
                <a:solidFill>
                  <a:srgbClr val="006666"/>
                </a:solidFill>
                <a:latin typeface="Calibri" pitchFamily="34" charset="0"/>
              </a:rPr>
              <a:t>Basé à Montpellier (Hérault, France)</a:t>
            </a:r>
          </a:p>
          <a:p>
            <a:pPr marL="230188" indent="-230188" algn="l" eaLnBrk="0" hangingPunct="0">
              <a:spcBef>
                <a:spcPct val="35000"/>
              </a:spcBef>
              <a:spcAft>
                <a:spcPct val="35000"/>
              </a:spcAft>
              <a:buClr>
                <a:srgbClr val="006666"/>
              </a:buClr>
              <a:buSzPct val="120000"/>
              <a:buFont typeface="Arial" pitchFamily="34" charset="0"/>
              <a:buChar char="•"/>
            </a:pPr>
            <a:r>
              <a:rPr lang="fr-FR" sz="1800" dirty="0">
                <a:solidFill>
                  <a:srgbClr val="006666"/>
                </a:solidFill>
                <a:latin typeface="Calibri" pitchFamily="34" charset="0"/>
              </a:rPr>
              <a:t>EPA créé en 1999, succédant au CNUSC  – créé en 1980</a:t>
            </a:r>
          </a:p>
          <a:p>
            <a:pPr marL="230188" indent="-230188" algn="l" eaLnBrk="0" hangingPunct="0">
              <a:spcBef>
                <a:spcPct val="35000"/>
              </a:spcBef>
              <a:spcAft>
                <a:spcPct val="35000"/>
              </a:spcAft>
              <a:buClr>
                <a:srgbClr val="006666"/>
              </a:buClr>
              <a:buSzPct val="120000"/>
              <a:buFont typeface="Arial" pitchFamily="34" charset="0"/>
              <a:buChar char="•"/>
            </a:pPr>
            <a:r>
              <a:rPr lang="fr-FR" sz="1800" dirty="0">
                <a:solidFill>
                  <a:srgbClr val="006666"/>
                </a:solidFill>
                <a:latin typeface="Calibri" pitchFamily="34" charset="0"/>
              </a:rPr>
              <a:t>Placé sous la tutelle du Ministère chargé de l’Enseignement Supérieur et de la Recherche</a:t>
            </a:r>
          </a:p>
        </p:txBody>
      </p:sp>
      <p:sp>
        <p:nvSpPr>
          <p:cNvPr id="18440" name="Rectangle 3"/>
          <p:cNvSpPr>
            <a:spLocks noChangeArrowheads="1"/>
          </p:cNvSpPr>
          <p:nvPr/>
        </p:nvSpPr>
        <p:spPr bwMode="auto">
          <a:xfrm>
            <a:off x="179388" y="2924175"/>
            <a:ext cx="47529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30188" indent="-230188" algn="l" eaLnBrk="0" hangingPunct="0">
              <a:spcBef>
                <a:spcPct val="35000"/>
              </a:spcBef>
              <a:spcAft>
                <a:spcPct val="35000"/>
              </a:spcAft>
              <a:buClr>
                <a:srgbClr val="006666"/>
              </a:buClr>
              <a:buSzPct val="120000"/>
              <a:buFont typeface="Arial" pitchFamily="34" charset="0"/>
              <a:buChar char="•"/>
              <a:defRPr/>
            </a:pPr>
            <a:r>
              <a:rPr lang="fr-FR" sz="1800" dirty="0">
                <a:solidFill>
                  <a:srgbClr val="006666"/>
                </a:solidFill>
                <a:latin typeface="Calibri" pitchFamily="34" charset="0"/>
                <a:ea typeface="Calibri" pitchFamily="32" charset="0"/>
                <a:cs typeface="Calibri" pitchFamily="32" charset="0"/>
              </a:rPr>
              <a:t>Missions</a:t>
            </a:r>
          </a:p>
          <a:p>
            <a:pPr marL="679450" lvl="1" indent="-334963" algn="l">
              <a:spcBef>
                <a:spcPct val="15000"/>
              </a:spcBef>
              <a:spcAft>
                <a:spcPct val="25000"/>
              </a:spcAft>
              <a:buClr>
                <a:schemeClr val="folHlink"/>
              </a:buClr>
              <a:buSzPct val="125000"/>
              <a:buFont typeface="Times" pitchFamily="18" charset="0"/>
              <a:buChar char="–"/>
              <a:defRPr/>
            </a:pPr>
            <a:r>
              <a:rPr lang="fr-FR" sz="1800" dirty="0">
                <a:solidFill>
                  <a:srgbClr val="006666"/>
                </a:solidFill>
                <a:latin typeface="Calibri" pitchFamily="34" charset="0"/>
                <a:ea typeface="Calibri" pitchFamily="32" charset="0"/>
                <a:cs typeface="Calibri" pitchFamily="32" charset="0"/>
              </a:rPr>
              <a:t>Calcul numérique intensif</a:t>
            </a:r>
          </a:p>
          <a:p>
            <a:pPr marL="679450" lvl="1" indent="-334963" algn="l">
              <a:spcBef>
                <a:spcPct val="15000"/>
              </a:spcBef>
              <a:spcAft>
                <a:spcPct val="25000"/>
              </a:spcAft>
              <a:buClr>
                <a:schemeClr val="folHlink"/>
              </a:buClr>
              <a:buSzPct val="125000"/>
              <a:buFont typeface="Times" pitchFamily="18" charset="0"/>
              <a:buChar char="–"/>
              <a:defRPr/>
            </a:pPr>
            <a:r>
              <a:rPr lang="fr-FR" sz="1800" dirty="0">
                <a:solidFill>
                  <a:srgbClr val="006666"/>
                </a:solidFill>
                <a:latin typeface="Calibri" pitchFamily="34" charset="0"/>
                <a:ea typeface="Calibri" pitchFamily="32" charset="0"/>
                <a:cs typeface="Calibri" pitchFamily="32" charset="0"/>
              </a:rPr>
              <a:t>Archivage pérenne de données électroniques</a:t>
            </a:r>
          </a:p>
          <a:p>
            <a:pPr marL="679450" lvl="1" indent="-334963" algn="l">
              <a:spcBef>
                <a:spcPct val="15000"/>
              </a:spcBef>
              <a:spcAft>
                <a:spcPct val="25000"/>
              </a:spcAft>
              <a:buClr>
                <a:schemeClr val="folHlink"/>
              </a:buClr>
              <a:buSzPct val="125000"/>
              <a:buFont typeface="Times" pitchFamily="18" charset="0"/>
              <a:buChar char="–"/>
              <a:defRPr/>
            </a:pPr>
            <a:r>
              <a:rPr lang="fr-FR" sz="1800" dirty="0">
                <a:solidFill>
                  <a:srgbClr val="006666"/>
                </a:solidFill>
                <a:latin typeface="Calibri" pitchFamily="34" charset="0"/>
                <a:ea typeface="Calibri" pitchFamily="32" charset="0"/>
                <a:cs typeface="Calibri" pitchFamily="32" charset="0"/>
              </a:rPr>
              <a:t>Hébergement de matériels informatiques à vocation nationale</a:t>
            </a:r>
          </a:p>
          <a:p>
            <a:pPr marL="230188" lvl="1" indent="-230188" algn="l" eaLnBrk="0" hangingPunct="0">
              <a:spcBef>
                <a:spcPct val="35000"/>
              </a:spcBef>
              <a:spcAft>
                <a:spcPct val="35000"/>
              </a:spcAft>
              <a:buClr>
                <a:srgbClr val="006666"/>
              </a:buClr>
              <a:buSzPct val="120000"/>
              <a:buFont typeface="Arial" pitchFamily="34" charset="0"/>
              <a:buChar char="•"/>
              <a:defRPr/>
            </a:pPr>
            <a:r>
              <a:rPr lang="fr-FR" sz="1800" dirty="0">
                <a:solidFill>
                  <a:srgbClr val="006666"/>
                </a:solidFill>
                <a:latin typeface="Calibri" pitchFamily="34" charset="0"/>
                <a:ea typeface="Calibri" pitchFamily="32" charset="0"/>
                <a:cs typeface="Calibri" pitchFamily="32" charset="0"/>
              </a:rPr>
              <a:t>Plus d’informations : </a:t>
            </a:r>
            <a:r>
              <a:rPr lang="fr-FR" sz="1800" dirty="0" smtClean="0">
                <a:solidFill>
                  <a:srgbClr val="006666"/>
                </a:solidFill>
                <a:latin typeface="Calibri" pitchFamily="34" charset="0"/>
                <a:ea typeface="Calibri" pitchFamily="32" charset="0"/>
                <a:cs typeface="Calibri" pitchFamily="32" charset="0"/>
              </a:rPr>
              <a:t>http://www.cines.fr/</a:t>
            </a:r>
            <a:r>
              <a:rPr lang="fr-FR" sz="1800" dirty="0" smtClean="0">
                <a:solidFill>
                  <a:srgbClr val="C00000"/>
                </a:solidFill>
                <a:latin typeface="Calibri" pitchFamily="34" charset="0"/>
                <a:ea typeface="Calibri" pitchFamily="32" charset="0"/>
                <a:cs typeface="Calibri" pitchFamily="32" charset="0"/>
              </a:rPr>
              <a:t> </a:t>
            </a:r>
            <a:endParaRPr lang="fr-FR" sz="1800" dirty="0">
              <a:solidFill>
                <a:srgbClr val="C00000"/>
              </a:solidFill>
              <a:latin typeface="Calibri" pitchFamily="34" charset="0"/>
              <a:ea typeface="Calibri" pitchFamily="32" charset="0"/>
              <a:cs typeface="Calibri" pitchFamily="32" charset="0"/>
            </a:endParaRPr>
          </a:p>
        </p:txBody>
      </p:sp>
      <p:sp>
        <p:nvSpPr>
          <p:cNvPr id="7175" name="Rectangle 9"/>
          <p:cNvSpPr>
            <a:spLocks noChangeArrowheads="1"/>
          </p:cNvSpPr>
          <p:nvPr/>
        </p:nvSpPr>
        <p:spPr bwMode="auto">
          <a:xfrm>
            <a:off x="4932363" y="5949950"/>
            <a:ext cx="3743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fr-FR" sz="1000" b="1" dirty="0">
                <a:solidFill>
                  <a:schemeClr val="tx1"/>
                </a:solidFill>
              </a:rPr>
              <a:t>La machine " </a:t>
            </a:r>
            <a:r>
              <a:rPr lang="fr-FR" sz="1000" b="1" dirty="0" err="1">
                <a:solidFill>
                  <a:schemeClr val="tx1"/>
                </a:solidFill>
              </a:rPr>
              <a:t>Occigen</a:t>
            </a:r>
            <a:r>
              <a:rPr lang="fr-FR" sz="1000" b="1" dirty="0">
                <a:solidFill>
                  <a:schemeClr val="tx1"/>
                </a:solidFill>
              </a:rPr>
              <a:t>" du CINES </a:t>
            </a:r>
            <a:r>
              <a:rPr lang="fr-FR" sz="1000" b="1" dirty="0" smtClean="0">
                <a:solidFill>
                  <a:schemeClr val="tx1"/>
                </a:solidFill>
              </a:rPr>
              <a:t>(3,5 </a:t>
            </a:r>
            <a:r>
              <a:rPr lang="fr-FR" sz="1000" b="1" dirty="0" err="1">
                <a:solidFill>
                  <a:schemeClr val="tx1"/>
                </a:solidFill>
              </a:rPr>
              <a:t>Pflops</a:t>
            </a:r>
            <a:r>
              <a:rPr lang="fr-FR" sz="1000" b="1" dirty="0">
                <a:solidFill>
                  <a:schemeClr val="tx1"/>
                </a:solidFill>
              </a:rPr>
              <a:t> – 26</a:t>
            </a:r>
            <a:r>
              <a:rPr lang="fr-FR" sz="1000" b="1" baseline="30000" dirty="0">
                <a:solidFill>
                  <a:schemeClr val="tx1"/>
                </a:solidFill>
              </a:rPr>
              <a:t>ème</a:t>
            </a:r>
            <a:r>
              <a:rPr lang="fr-FR" sz="1000" b="1" dirty="0">
                <a:solidFill>
                  <a:schemeClr val="tx1"/>
                </a:solidFill>
              </a:rPr>
              <a:t> du Top 500)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5" descr="C:\Users\bechard\Desktop\Sans titre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1956" y="980728"/>
            <a:ext cx="2466388" cy="2822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4" name="Titre 1"/>
          <p:cNvSpPr>
            <a:spLocks noGrp="1"/>
          </p:cNvSpPr>
          <p:nvPr>
            <p:ph type="title"/>
          </p:nvPr>
        </p:nvSpPr>
        <p:spPr>
          <a:xfrm>
            <a:off x="0" y="71438"/>
            <a:ext cx="9144000" cy="549275"/>
          </a:xfrm>
        </p:spPr>
        <p:txBody>
          <a:bodyPr/>
          <a:lstStyle/>
          <a:p>
            <a:r>
              <a:rPr lang="fr-FR" altLang="fr-FR" dirty="0" smtClean="0">
                <a:ea typeface="Calibri" pitchFamily="34" charset="0"/>
              </a:rPr>
              <a:t>Plusieurs niveaux de préservation de la donnée</a:t>
            </a:r>
          </a:p>
        </p:txBody>
      </p:sp>
      <p:sp>
        <p:nvSpPr>
          <p:cNvPr id="20482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E7AD383-655F-4B58-9A91-7C06BB9E55ED}" type="slidenum">
              <a:rPr lang="fr-FR" altLang="fr-FR" sz="1200" smtClean="0">
                <a:solidFill>
                  <a:srgbClr val="4C7678"/>
                </a:solidFill>
                <a:latin typeface="Calibri" pitchFamily="34" charset="0"/>
                <a:ea typeface="Calibri" pitchFamily="34" charset="0"/>
              </a:rPr>
              <a:pPr eaLnBrk="1" hangingPunct="1"/>
              <a:t>3</a:t>
            </a:fld>
            <a:endParaRPr lang="fr-FR" altLang="fr-FR" sz="1200" smtClean="0">
              <a:solidFill>
                <a:srgbClr val="4C7678"/>
              </a:solidFill>
              <a:latin typeface="Calibri" pitchFamily="34" charset="0"/>
              <a:ea typeface="Calibri" pitchFamily="34" charset="0"/>
            </a:endParaRPr>
          </a:p>
        </p:txBody>
      </p:sp>
      <p:pic>
        <p:nvPicPr>
          <p:cNvPr id="6" name="Picture 6" descr="http://a6.idata.over-blog.com/450x645/2/23/38/41/200812/Dali-Self-Potrait-as-Mona-Lisa-195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513" y="979488"/>
            <a:ext cx="1717675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http://scrapcoloring.fr/images/mona_lisa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979488"/>
            <a:ext cx="1584325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avec flèche 9"/>
          <p:cNvCxnSpPr>
            <a:cxnSpLocks noChangeShapeType="1"/>
          </p:cNvCxnSpPr>
          <p:nvPr/>
        </p:nvCxnSpPr>
        <p:spPr bwMode="auto">
          <a:xfrm>
            <a:off x="1476375" y="3140075"/>
            <a:ext cx="1150938" cy="0"/>
          </a:xfrm>
          <a:prstGeom prst="straightConnector1">
            <a:avLst/>
          </a:prstGeom>
          <a:noFill/>
          <a:ln w="5080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" name="Espace réservé du contenu 2"/>
          <p:cNvSpPr txBox="1">
            <a:spLocks/>
          </p:cNvSpPr>
          <p:nvPr/>
        </p:nvSpPr>
        <p:spPr>
          <a:xfrm>
            <a:off x="395536" y="1988840"/>
            <a:ext cx="3529012" cy="7921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Times" pitchFamily="18" charset="0"/>
              <a:buNone/>
              <a:defRPr/>
            </a:pPr>
            <a:r>
              <a:rPr lang="fr-FR" altLang="fr-FR" sz="3600" b="1" kern="0" dirty="0">
                <a:solidFill>
                  <a:srgbClr val="C00000"/>
                </a:solidFill>
                <a:latin typeface="Calibri" pitchFamily="34" charset="0"/>
              </a:rPr>
              <a:t>Préservation de l’intégrité</a:t>
            </a: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 bwMode="auto">
          <a:xfrm>
            <a:off x="3816424" y="620688"/>
            <a:ext cx="5508104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30188" indent="-230188" eaLnBrk="0" hangingPunct="0">
              <a:lnSpc>
                <a:spcPct val="100000"/>
              </a:lnSpc>
              <a:spcBef>
                <a:spcPct val="35000"/>
              </a:spcBef>
              <a:spcAft>
                <a:spcPct val="35000"/>
              </a:spcAft>
              <a:buClr>
                <a:schemeClr val="folHlink"/>
              </a:buClr>
              <a:buSzPct val="120000"/>
              <a:buFont typeface="Times" pitchFamily="18" charset="0"/>
              <a:buNone/>
              <a:defRPr/>
            </a:pPr>
            <a:r>
              <a:rPr lang="fr-FR" b="1" kern="0" dirty="0">
                <a:solidFill>
                  <a:srgbClr val="C00000"/>
                </a:solidFill>
                <a:latin typeface="Calibri" pitchFamily="34" charset="0"/>
              </a:rPr>
              <a:t>Préservation de la lisibilité</a:t>
            </a:r>
          </a:p>
        </p:txBody>
      </p:sp>
      <p:pic>
        <p:nvPicPr>
          <p:cNvPr id="12" name="Picture 6" descr="http://1.bp.blogspot.com/-Kq-bjOiuhe0/UF-b9hxTx2I/AAAAAAAADUk/BqTIGDCHQ6o/s1600/Incomprehensibl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293096"/>
            <a:ext cx="3407675" cy="1914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Espace réservé du contenu 2"/>
          <p:cNvSpPr txBox="1">
            <a:spLocks/>
          </p:cNvSpPr>
          <p:nvPr/>
        </p:nvSpPr>
        <p:spPr bwMode="auto">
          <a:xfrm>
            <a:off x="395536" y="4364038"/>
            <a:ext cx="36718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100000"/>
              </a:lnSpc>
              <a:spcBef>
                <a:spcPct val="35000"/>
              </a:spcBef>
              <a:spcAft>
                <a:spcPct val="35000"/>
              </a:spcAft>
              <a:buClr>
                <a:schemeClr val="folHlink"/>
              </a:buClr>
              <a:buSzPct val="120000"/>
              <a:buFont typeface="Times" pitchFamily="18" charset="0"/>
              <a:buNone/>
              <a:defRPr/>
            </a:pPr>
            <a:r>
              <a:rPr lang="fr-FR" b="1" kern="0" dirty="0">
                <a:solidFill>
                  <a:srgbClr val="C00000"/>
                </a:solidFill>
                <a:latin typeface="Calibri" pitchFamily="34" charset="0"/>
              </a:rPr>
              <a:t>Préservation de la capacité à comprendre le contenu du fichier</a:t>
            </a:r>
          </a:p>
        </p:txBody>
      </p:sp>
      <p:sp>
        <p:nvSpPr>
          <p:cNvPr id="14" name="ZoneTexte 13"/>
          <p:cNvSpPr txBox="1">
            <a:spLocks noChangeArrowheads="1"/>
          </p:cNvSpPr>
          <p:nvPr/>
        </p:nvSpPr>
        <p:spPr bwMode="auto">
          <a:xfrm rot="21072041">
            <a:off x="4738989" y="6094442"/>
            <a:ext cx="36893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fr-FR" altLang="fr-FR" sz="1600" i="1" dirty="0">
                <a:solidFill>
                  <a:schemeClr val="accent6">
                    <a:lumMod val="75000"/>
                  </a:schemeClr>
                </a:solidFill>
              </a:rPr>
              <a:t>METADONNEES DESCRIPTIVES + IDENTIFICATION UNIQUE et PERENNE</a:t>
            </a:r>
          </a:p>
        </p:txBody>
      </p:sp>
      <p:sp>
        <p:nvSpPr>
          <p:cNvPr id="15" name="ZoneTexte 14"/>
          <p:cNvSpPr txBox="1">
            <a:spLocks noChangeArrowheads="1"/>
          </p:cNvSpPr>
          <p:nvPr/>
        </p:nvSpPr>
        <p:spPr bwMode="auto">
          <a:xfrm rot="21072041">
            <a:off x="943115" y="3580048"/>
            <a:ext cx="38989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fr-FR" altLang="fr-FR" sz="1600" i="1" dirty="0">
                <a:solidFill>
                  <a:schemeClr val="accent6">
                    <a:lumMod val="75000"/>
                  </a:schemeClr>
                </a:solidFill>
              </a:rPr>
              <a:t>SUPPORT : VEILLE + MIGRATION </a:t>
            </a:r>
            <a:r>
              <a:rPr lang="fr-FR" altLang="fr-FR" sz="1600" i="1" dirty="0" smtClean="0">
                <a:solidFill>
                  <a:schemeClr val="accent6">
                    <a:lumMod val="75000"/>
                  </a:schemeClr>
                </a:solidFill>
              </a:rPr>
              <a:t>PHYSIQUE + copie sur SITE DISTANT</a:t>
            </a:r>
            <a:endParaRPr lang="fr-FR" altLang="fr-FR" sz="16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ZoneTexte 15"/>
          <p:cNvSpPr txBox="1">
            <a:spLocks noChangeArrowheads="1"/>
          </p:cNvSpPr>
          <p:nvPr/>
        </p:nvSpPr>
        <p:spPr bwMode="auto">
          <a:xfrm rot="21072041">
            <a:off x="5692048" y="3691731"/>
            <a:ext cx="34607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fr-FR" altLang="fr-FR" sz="1600" i="1" dirty="0">
                <a:solidFill>
                  <a:schemeClr val="accent6">
                    <a:lumMod val="75000"/>
                  </a:schemeClr>
                </a:solidFill>
              </a:rPr>
              <a:t>ENVIRONNEMENT MATERIEL : VEILLE TECHNO et ANTICIPATION</a:t>
            </a:r>
          </a:p>
          <a:p>
            <a:pPr>
              <a:defRPr/>
            </a:pPr>
            <a:r>
              <a:rPr lang="fr-FR" altLang="fr-FR" sz="1600" i="1" dirty="0">
                <a:solidFill>
                  <a:schemeClr val="accent6">
                    <a:lumMod val="75000"/>
                  </a:schemeClr>
                </a:solidFill>
              </a:rPr>
              <a:t>ENVIRONNEMENT LOGICIEL : privilégier les FORMATS DURABLES + MIGRATION LOGIQUE (</a:t>
            </a:r>
            <a:r>
              <a:rPr lang="fr-FR" altLang="fr-FR" sz="1600" i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 validation préalable de format)</a:t>
            </a:r>
            <a:endParaRPr lang="fr-FR" altLang="fr-FR" sz="160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1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>
          <a:xfrm>
            <a:off x="1371600" y="44624"/>
            <a:ext cx="7772400" cy="549275"/>
          </a:xfrm>
        </p:spPr>
        <p:txBody>
          <a:bodyPr>
            <a:normAutofit/>
          </a:bodyPr>
          <a:lstStyle/>
          <a:p>
            <a:r>
              <a:rPr lang="fr-FR" altLang="fr-FR" b="1" dirty="0" smtClean="0"/>
              <a:t>Les types de données archivées</a:t>
            </a:r>
          </a:p>
        </p:txBody>
      </p:sp>
      <p:grpSp>
        <p:nvGrpSpPr>
          <p:cNvPr id="2" name="Groupe 47"/>
          <p:cNvGrpSpPr/>
          <p:nvPr/>
        </p:nvGrpSpPr>
        <p:grpSpPr>
          <a:xfrm>
            <a:off x="6732240" y="4643338"/>
            <a:ext cx="2000250" cy="1377950"/>
            <a:chOff x="395288" y="1196752"/>
            <a:chExt cx="2000250" cy="1377950"/>
          </a:xfrm>
        </p:grpSpPr>
        <p:pic>
          <p:nvPicPr>
            <p:cNvPr id="24" name="Picture 2" descr="C:\Program Files\Microsoft Office\MEDIA\CAGCAT10\j0301076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188" y="1269207"/>
              <a:ext cx="855662" cy="854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3" descr="C:\Program Files\Microsoft Office\MEDIA\CAGCAT10\j0305257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1196752"/>
              <a:ext cx="576263" cy="925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ZoneTexte 23"/>
            <p:cNvSpPr txBox="1">
              <a:spLocks noChangeArrowheads="1"/>
            </p:cNvSpPr>
            <p:nvPr/>
          </p:nvSpPr>
          <p:spPr bwMode="auto">
            <a:xfrm>
              <a:off x="395288" y="2204815"/>
              <a:ext cx="20002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r-FR" altLang="fr-FR" sz="1800" b="1" dirty="0" smtClean="0">
                  <a:solidFill>
                    <a:prstClr val="black"/>
                  </a:solidFill>
                </a:rPr>
                <a:t>Observations</a:t>
              </a:r>
            </a:p>
          </p:txBody>
        </p:sp>
      </p:grpSp>
      <p:grpSp>
        <p:nvGrpSpPr>
          <p:cNvPr id="3" name="Groupe 49"/>
          <p:cNvGrpSpPr/>
          <p:nvPr/>
        </p:nvGrpSpPr>
        <p:grpSpPr>
          <a:xfrm>
            <a:off x="2339752" y="4655145"/>
            <a:ext cx="1500187" cy="1654175"/>
            <a:chOff x="5940152" y="1124744"/>
            <a:chExt cx="1500187" cy="1654175"/>
          </a:xfrm>
        </p:grpSpPr>
        <p:pic>
          <p:nvPicPr>
            <p:cNvPr id="37" name="Picture 21" descr="http://www.fotosearch.fr/bthumb/corbis/DGT081/CRB002122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7763" y="1124744"/>
              <a:ext cx="1008062" cy="1001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" name="ZoneTexte 26"/>
            <p:cNvSpPr txBox="1">
              <a:spLocks noChangeArrowheads="1"/>
            </p:cNvSpPr>
            <p:nvPr/>
          </p:nvSpPr>
          <p:spPr bwMode="auto">
            <a:xfrm>
              <a:off x="5940152" y="2132807"/>
              <a:ext cx="1500187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r-FR" altLang="fr-FR" sz="1800" b="1" dirty="0" smtClean="0">
                  <a:solidFill>
                    <a:prstClr val="black"/>
                  </a:solidFill>
                </a:rPr>
                <a:t>Données de gestion</a:t>
              </a:r>
            </a:p>
          </p:txBody>
        </p:sp>
      </p:grpSp>
      <p:grpSp>
        <p:nvGrpSpPr>
          <p:cNvPr id="4" name="Groupe 48"/>
          <p:cNvGrpSpPr/>
          <p:nvPr/>
        </p:nvGrpSpPr>
        <p:grpSpPr>
          <a:xfrm>
            <a:off x="4355976" y="4581128"/>
            <a:ext cx="2071687" cy="1440160"/>
            <a:chOff x="2403575" y="1124744"/>
            <a:chExt cx="2071687" cy="1440160"/>
          </a:xfrm>
        </p:grpSpPr>
        <p:sp>
          <p:nvSpPr>
            <p:cNvPr id="44" name="ZoneTexte 24"/>
            <p:cNvSpPr txBox="1">
              <a:spLocks noChangeArrowheads="1"/>
            </p:cNvSpPr>
            <p:nvPr/>
          </p:nvSpPr>
          <p:spPr bwMode="auto">
            <a:xfrm>
              <a:off x="2403575" y="2196604"/>
              <a:ext cx="2071687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r-FR" altLang="fr-FR" sz="1800" b="1" dirty="0" smtClean="0">
                  <a:solidFill>
                    <a:prstClr val="black"/>
                  </a:solidFill>
                </a:rPr>
                <a:t>Résultats de calculs</a:t>
              </a:r>
            </a:p>
          </p:txBody>
        </p:sp>
        <p:grpSp>
          <p:nvGrpSpPr>
            <p:cNvPr id="5" name="Groupe 29"/>
            <p:cNvGrpSpPr>
              <a:grpSpLocks/>
            </p:cNvGrpSpPr>
            <p:nvPr/>
          </p:nvGrpSpPr>
          <p:grpSpPr bwMode="auto">
            <a:xfrm>
              <a:off x="2459038" y="1124744"/>
              <a:ext cx="1966912" cy="1042988"/>
              <a:chOff x="4857750" y="3311525"/>
              <a:chExt cx="2884488" cy="1846263"/>
            </a:xfrm>
          </p:grpSpPr>
          <p:pic>
            <p:nvPicPr>
              <p:cNvPr id="77" name="Picture 14" descr="L:\penalva\photos\Occigen\DSC_9371.jp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57750" y="3311525"/>
                <a:ext cx="2882900" cy="1846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8" name="Picture 6" descr="logo Genci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19925" y="4895850"/>
                <a:ext cx="722313" cy="261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6" name="Groupe 39"/>
          <p:cNvGrpSpPr/>
          <p:nvPr/>
        </p:nvGrpSpPr>
        <p:grpSpPr>
          <a:xfrm>
            <a:off x="-36512" y="2067512"/>
            <a:ext cx="2088232" cy="1650926"/>
            <a:chOff x="5492103" y="3350880"/>
            <a:chExt cx="2320258" cy="1665692"/>
          </a:xfrm>
        </p:grpSpPr>
        <p:sp>
          <p:nvSpPr>
            <p:cNvPr id="41" name="ZoneTexte 40"/>
            <p:cNvSpPr txBox="1"/>
            <p:nvPr/>
          </p:nvSpPr>
          <p:spPr>
            <a:xfrm>
              <a:off x="5492103" y="4364460"/>
              <a:ext cx="2320258" cy="6521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altLang="fr-FR" sz="1800" b="1" dirty="0" smtClean="0">
                  <a:solidFill>
                    <a:prstClr val="black"/>
                  </a:solidFill>
                  <a:latin typeface="Calibri" pitchFamily="34" charset="0"/>
                </a:rPr>
                <a:t>Thèses de doctorat françaises</a:t>
              </a:r>
            </a:p>
          </p:txBody>
        </p:sp>
        <p:pic>
          <p:nvPicPr>
            <p:cNvPr id="42" name="Picture 8" descr="http://www.pharma.univ-rennes1.fr/digitalAssets/299/299430_diplome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892147" y="3350880"/>
              <a:ext cx="1446995" cy="1086232"/>
            </a:xfrm>
            <a:prstGeom prst="rect">
              <a:avLst/>
            </a:prstGeom>
            <a:noFill/>
          </p:spPr>
        </p:pic>
      </p:grpSp>
      <p:grpSp>
        <p:nvGrpSpPr>
          <p:cNvPr id="7" name="Groupe 60"/>
          <p:cNvGrpSpPr/>
          <p:nvPr/>
        </p:nvGrpSpPr>
        <p:grpSpPr>
          <a:xfrm>
            <a:off x="4716016" y="2001614"/>
            <a:ext cx="2304256" cy="2219474"/>
            <a:chOff x="4355976" y="3717032"/>
            <a:chExt cx="2304256" cy="2219474"/>
          </a:xfrm>
        </p:grpSpPr>
        <p:sp>
          <p:nvSpPr>
            <p:cNvPr id="53" name="ZoneTexte 27"/>
            <p:cNvSpPr txBox="1">
              <a:spLocks noChangeArrowheads="1"/>
            </p:cNvSpPr>
            <p:nvPr/>
          </p:nvSpPr>
          <p:spPr bwMode="auto">
            <a:xfrm>
              <a:off x="4355976" y="5013176"/>
              <a:ext cx="2304256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r-FR" altLang="fr-FR" sz="1800" b="1" dirty="0" smtClean="0">
                  <a:solidFill>
                    <a:prstClr val="black"/>
                  </a:solidFill>
                </a:rPr>
                <a:t>Documents patrimoniaux numérisés</a:t>
              </a:r>
            </a:p>
          </p:txBody>
        </p:sp>
        <p:pic>
          <p:nvPicPr>
            <p:cNvPr id="47" name="Picture 24" descr="http://camillesourget.com/wp-content/uploads/2009/01/Bibliophilie_web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427984" y="3717032"/>
              <a:ext cx="2093213" cy="1318070"/>
            </a:xfrm>
            <a:prstGeom prst="rect">
              <a:avLst/>
            </a:prstGeom>
            <a:noFill/>
          </p:spPr>
        </p:pic>
      </p:grpSp>
      <p:grpSp>
        <p:nvGrpSpPr>
          <p:cNvPr id="8" name="Groupe 59"/>
          <p:cNvGrpSpPr/>
          <p:nvPr/>
        </p:nvGrpSpPr>
        <p:grpSpPr>
          <a:xfrm>
            <a:off x="1835696" y="1929606"/>
            <a:ext cx="3096344" cy="1809492"/>
            <a:chOff x="2123728" y="1124745"/>
            <a:chExt cx="3096344" cy="1809492"/>
          </a:xfrm>
        </p:grpSpPr>
        <p:pic>
          <p:nvPicPr>
            <p:cNvPr id="34818" name="Picture 2" descr="Résultat de recherche d'images pour &quot;publications scientifiques&quot;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699792" y="1124745"/>
              <a:ext cx="1944216" cy="1459486"/>
            </a:xfrm>
            <a:prstGeom prst="rect">
              <a:avLst/>
            </a:prstGeom>
            <a:noFill/>
          </p:spPr>
        </p:pic>
        <p:sp>
          <p:nvSpPr>
            <p:cNvPr id="59" name="ZoneTexte 27"/>
            <p:cNvSpPr txBox="1">
              <a:spLocks noChangeArrowheads="1"/>
            </p:cNvSpPr>
            <p:nvPr/>
          </p:nvSpPr>
          <p:spPr bwMode="auto">
            <a:xfrm>
              <a:off x="2123728" y="2564905"/>
              <a:ext cx="309634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r-FR" altLang="fr-FR" sz="1800" b="1" dirty="0" smtClean="0">
                  <a:solidFill>
                    <a:prstClr val="black"/>
                  </a:solidFill>
                </a:rPr>
                <a:t>Publications scientifiques</a:t>
              </a:r>
            </a:p>
          </p:txBody>
        </p:sp>
      </p:grpSp>
      <p:grpSp>
        <p:nvGrpSpPr>
          <p:cNvPr id="9" name="Groupe 62"/>
          <p:cNvGrpSpPr/>
          <p:nvPr/>
        </p:nvGrpSpPr>
        <p:grpSpPr>
          <a:xfrm>
            <a:off x="7020272" y="2001614"/>
            <a:ext cx="1907704" cy="1942475"/>
            <a:chOff x="7164288" y="764704"/>
            <a:chExt cx="1907704" cy="1942475"/>
          </a:xfrm>
        </p:grpSpPr>
        <p:pic>
          <p:nvPicPr>
            <p:cNvPr id="34820" name="Picture 4" descr="Résultat de recherche d'images pour &quot;photothèque&quot;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7294741" y="764704"/>
              <a:ext cx="1453723" cy="1383854"/>
            </a:xfrm>
            <a:prstGeom prst="rect">
              <a:avLst/>
            </a:prstGeom>
            <a:noFill/>
          </p:spPr>
        </p:pic>
        <p:sp>
          <p:nvSpPr>
            <p:cNvPr id="62" name="ZoneTexte 27"/>
            <p:cNvSpPr txBox="1">
              <a:spLocks noChangeArrowheads="1"/>
            </p:cNvSpPr>
            <p:nvPr/>
          </p:nvSpPr>
          <p:spPr bwMode="auto">
            <a:xfrm>
              <a:off x="7164288" y="2060848"/>
              <a:ext cx="190770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r-FR" altLang="fr-FR" sz="1800" b="1" dirty="0" smtClean="0">
                  <a:solidFill>
                    <a:prstClr val="black"/>
                  </a:solidFill>
                </a:rPr>
                <a:t>Vidéothèques et banques d’images</a:t>
              </a:r>
            </a:p>
          </p:txBody>
        </p:sp>
      </p:grpSp>
      <p:sp>
        <p:nvSpPr>
          <p:cNvPr id="34822" name="AutoShape 6" descr="Résultat de recherche d'images pour &quot;rapports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fr-FR"/>
          </a:p>
        </p:txBody>
      </p:sp>
      <p:sp>
        <p:nvSpPr>
          <p:cNvPr id="34824" name="AutoShape 8" descr="Résultat de recherche d'images pour &quot;rapports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fr-FR"/>
          </a:p>
        </p:txBody>
      </p:sp>
      <p:sp>
        <p:nvSpPr>
          <p:cNvPr id="34826" name="AutoShape 10" descr="Résultat de recherche d'images pour &quot;rapports&quot;"/>
          <p:cNvSpPr>
            <a:spLocks noChangeAspect="1" noChangeArrowheads="1"/>
          </p:cNvSpPr>
          <p:nvPr/>
        </p:nvSpPr>
        <p:spPr bwMode="auto">
          <a:xfrm>
            <a:off x="155575" y="-830263"/>
            <a:ext cx="2628900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fr-FR"/>
          </a:p>
        </p:txBody>
      </p:sp>
      <p:grpSp>
        <p:nvGrpSpPr>
          <p:cNvPr id="10" name="Groupe 75"/>
          <p:cNvGrpSpPr/>
          <p:nvPr/>
        </p:nvGrpSpPr>
        <p:grpSpPr>
          <a:xfrm>
            <a:off x="251520" y="4467636"/>
            <a:ext cx="1800200" cy="1490936"/>
            <a:chOff x="971600" y="2496820"/>
            <a:chExt cx="1800200" cy="1490936"/>
          </a:xfrm>
        </p:grpSpPr>
        <p:pic>
          <p:nvPicPr>
            <p:cNvPr id="34828" name="Picture 12" descr="Résultat de recherche d'images pour &quot;rapports&quot;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971600" y="2496820"/>
              <a:ext cx="1800200" cy="1193612"/>
            </a:xfrm>
            <a:prstGeom prst="rect">
              <a:avLst/>
            </a:prstGeom>
            <a:noFill/>
          </p:spPr>
        </p:pic>
        <p:sp>
          <p:nvSpPr>
            <p:cNvPr id="64" name="ZoneTexte 27"/>
            <p:cNvSpPr txBox="1">
              <a:spLocks noChangeArrowheads="1"/>
            </p:cNvSpPr>
            <p:nvPr/>
          </p:nvSpPr>
          <p:spPr bwMode="auto">
            <a:xfrm>
              <a:off x="1187624" y="3618424"/>
              <a:ext cx="13681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fr-FR" altLang="fr-FR" sz="1800" b="1" dirty="0" smtClean="0">
                  <a:solidFill>
                    <a:prstClr val="black"/>
                  </a:solidFill>
                </a:rPr>
                <a:t>Rapports</a:t>
              </a: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51520" y="836712"/>
            <a:ext cx="8640960" cy="1384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l"/>
            <a:r>
              <a:rPr lang="fr-FR" altLang="fr-FR" sz="2400" b="1" dirty="0" smtClean="0">
                <a:solidFill>
                  <a:srgbClr val="006666"/>
                </a:solidFill>
                <a:latin typeface="+mn-lt"/>
                <a:ea typeface="+mn-ea"/>
                <a:cs typeface="+mn-cs"/>
                <a:sym typeface="Wingdings" pitchFamily="2" charset="2"/>
              </a:rPr>
              <a:t> Toutes les données produites par la communauté enseignement supérieur et de la recherche</a:t>
            </a:r>
            <a:endParaRPr lang="fr-FR" altLang="fr-FR" sz="2400" b="1" dirty="0" smtClean="0">
              <a:solidFill>
                <a:srgbClr val="006666"/>
              </a:solidFill>
              <a:latin typeface="+mn-lt"/>
              <a:ea typeface="+mn-ea"/>
              <a:cs typeface="+mn-cs"/>
            </a:endParaRPr>
          </a:p>
          <a:p>
            <a:pPr algn="l"/>
            <a:r>
              <a:rPr lang="fr-FR" sz="2400" b="1" dirty="0" smtClean="0">
                <a:solidFill>
                  <a:srgbClr val="006666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27379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6"/>
          <p:cNvSpPr txBox="1">
            <a:spLocks/>
          </p:cNvSpPr>
          <p:nvPr/>
        </p:nvSpPr>
        <p:spPr bwMode="gray">
          <a:xfrm>
            <a:off x="1058863" y="909638"/>
            <a:ext cx="66817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588" indent="-1588" eaLnBrk="0" hangingPunct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EC7405"/>
              </a:buClr>
              <a:defRPr/>
            </a:pPr>
            <a:r>
              <a:rPr lang="fr-FR" sz="2800" kern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fr-FR" sz="2800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+mj-ea"/>
                <a:cs typeface="+mj-cs"/>
              </a:rPr>
              <a:t>Merci, des questions ?</a:t>
            </a:r>
          </a:p>
          <a:p>
            <a:pPr marL="1588" indent="-1588" eaLnBrk="0" hangingPunct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EC7405"/>
              </a:buClr>
              <a:defRPr/>
            </a:pPr>
            <a:endParaRPr lang="fr-FR" b="1" kern="0" dirty="0">
              <a:solidFill>
                <a:srgbClr val="0070C0"/>
              </a:solidFill>
              <a:latin typeface="+mn-lt"/>
            </a:endParaRPr>
          </a:p>
          <a:p>
            <a:pPr marL="1588" indent="-1588" eaLnBrk="0" hangingPunct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EC7405"/>
              </a:buClr>
              <a:defRPr/>
            </a:pPr>
            <a:endParaRPr lang="fr-FR" b="1" kern="0" dirty="0">
              <a:solidFill>
                <a:srgbClr val="0070C0"/>
              </a:solidFill>
              <a:latin typeface="+mn-lt"/>
            </a:endParaRPr>
          </a:p>
          <a:p>
            <a:pPr marL="1588" indent="-1588" algn="just" eaLnBrk="0" hangingPunct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EC7405"/>
              </a:buClr>
              <a:defRPr/>
            </a:pPr>
            <a:endParaRPr lang="fr-FR" kern="0" dirty="0">
              <a:solidFill>
                <a:srgbClr val="000000"/>
              </a:solidFill>
              <a:latin typeface="+mn-lt"/>
            </a:endParaRPr>
          </a:p>
          <a:p>
            <a:pPr marL="1588" indent="-1588" algn="just" eaLnBrk="0" hangingPunct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EC7405"/>
              </a:buClr>
              <a:defRPr/>
            </a:pPr>
            <a:endParaRPr lang="fr-FR" kern="0" dirty="0">
              <a:solidFill>
                <a:srgbClr val="000000"/>
              </a:solidFill>
              <a:latin typeface="+mn-lt"/>
            </a:endParaRPr>
          </a:p>
          <a:p>
            <a:pPr marL="1588" indent="-1588" algn="just" eaLnBrk="0" hangingPunct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rgbClr val="EC7405"/>
              </a:buClr>
              <a:defRPr/>
            </a:pPr>
            <a:endParaRPr lang="fr-FR" kern="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0" y="3932238"/>
            <a:ext cx="865505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30188" indent="-230188">
              <a:lnSpc>
                <a:spcPct val="100000"/>
              </a:lnSpc>
              <a:spcBef>
                <a:spcPct val="35000"/>
              </a:spcBef>
              <a:spcAft>
                <a:spcPts val="0"/>
              </a:spcAft>
              <a:buClr>
                <a:schemeClr val="folHlink"/>
              </a:buClr>
              <a:buSzPct val="120000"/>
              <a:buFont typeface="Times" pitchFamily="18" charset="0"/>
              <a:buNone/>
              <a:defRPr/>
            </a:pPr>
            <a:r>
              <a:rPr lang="fr-FR" altLang="fr-FR" sz="2000" dirty="0">
                <a:solidFill>
                  <a:srgbClr val="006666"/>
                </a:solidFill>
                <a:latin typeface="Calibri" pitchFamily="34" charset="0"/>
              </a:rPr>
              <a:t>Plus d’informations : </a:t>
            </a:r>
            <a:r>
              <a:rPr lang="fr-FR" altLang="fr-FR" sz="2000" b="1" dirty="0">
                <a:solidFill>
                  <a:srgbClr val="006666"/>
                </a:solidFill>
                <a:latin typeface="Calibri" pitchFamily="34" charset="0"/>
              </a:rPr>
              <a:t>http://www.cines.fr/archivage/</a:t>
            </a:r>
          </a:p>
          <a:p>
            <a:pPr marL="230188" indent="-230188">
              <a:lnSpc>
                <a:spcPct val="100000"/>
              </a:lnSpc>
              <a:spcBef>
                <a:spcPct val="35000"/>
              </a:spcBef>
              <a:spcAft>
                <a:spcPts val="0"/>
              </a:spcAft>
              <a:buClr>
                <a:schemeClr val="folHlink"/>
              </a:buClr>
              <a:buSzPct val="120000"/>
              <a:buFont typeface="Times" pitchFamily="18" charset="0"/>
              <a:buNone/>
              <a:defRPr/>
            </a:pPr>
            <a:endParaRPr lang="fr-FR" sz="2000" b="1" kern="0" dirty="0">
              <a:solidFill>
                <a:schemeClr val="folHlink"/>
              </a:solidFill>
              <a:latin typeface="Calibri" pitchFamily="34" charset="0"/>
            </a:endParaRPr>
          </a:p>
          <a:p>
            <a:pPr marL="230188" indent="-230188">
              <a:lnSpc>
                <a:spcPct val="100000"/>
              </a:lnSpc>
              <a:spcBef>
                <a:spcPct val="35000"/>
              </a:spcBef>
              <a:spcAft>
                <a:spcPct val="35000"/>
              </a:spcAft>
              <a:buClr>
                <a:schemeClr val="folHlink"/>
              </a:buClr>
              <a:buSzPct val="120000"/>
              <a:defRPr/>
            </a:pPr>
            <a:endParaRPr lang="fr-FR" sz="2800" b="1" kern="0" dirty="0">
              <a:solidFill>
                <a:schemeClr val="folHlink"/>
              </a:solidFill>
              <a:latin typeface="Calibri" pitchFamily="34" charset="0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323850" y="4581525"/>
            <a:ext cx="4248149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30188" indent="-230188" algn="l">
              <a:lnSpc>
                <a:spcPct val="100000"/>
              </a:lnSpc>
              <a:spcBef>
                <a:spcPct val="35000"/>
              </a:spcBef>
              <a:spcAft>
                <a:spcPts val="0"/>
              </a:spcAft>
              <a:buClr>
                <a:schemeClr val="folHlink"/>
              </a:buClr>
              <a:buSzPct val="120000"/>
              <a:buFont typeface="Times" pitchFamily="18" charset="0"/>
              <a:buNone/>
              <a:defRPr/>
            </a:pPr>
            <a:r>
              <a:rPr lang="fr-FR" altLang="fr-FR" sz="2400" b="1" dirty="0" smtClean="0">
                <a:solidFill>
                  <a:schemeClr val="bg2"/>
                </a:solidFill>
                <a:latin typeface="Calibri" pitchFamily="34" charset="0"/>
              </a:rPr>
              <a:t>CONTACTS</a:t>
            </a:r>
            <a:endParaRPr lang="fr-FR" altLang="fr-FR" sz="2000" b="1" dirty="0">
              <a:solidFill>
                <a:schemeClr val="bg2"/>
              </a:solidFill>
              <a:latin typeface="Calibri" pitchFamily="34" charset="0"/>
            </a:endParaRPr>
          </a:p>
          <a:p>
            <a:pPr marL="230188" indent="-230188" algn="l">
              <a:lnSpc>
                <a:spcPct val="100000"/>
              </a:lnSpc>
              <a:spcBef>
                <a:spcPct val="35000"/>
              </a:spcBef>
              <a:spcAft>
                <a:spcPts val="0"/>
              </a:spcAft>
              <a:buClr>
                <a:schemeClr val="folHlink"/>
              </a:buClr>
              <a:buSzPct val="120000"/>
              <a:buFont typeface="Times" pitchFamily="18" charset="0"/>
              <a:buNone/>
              <a:defRPr/>
            </a:pPr>
            <a:r>
              <a:rPr lang="fr-FR" altLang="fr-FR" sz="1100" b="1" dirty="0">
                <a:solidFill>
                  <a:schemeClr val="bg2"/>
                </a:solidFill>
                <a:latin typeface="Calibri" pitchFamily="34" charset="0"/>
              </a:rPr>
              <a:t> </a:t>
            </a:r>
            <a:endParaRPr lang="fr-FR" altLang="fr-FR" sz="1200" b="1" dirty="0">
              <a:solidFill>
                <a:srgbClr val="006666"/>
              </a:solidFill>
              <a:latin typeface="Calibri" pitchFamily="34" charset="0"/>
            </a:endParaRPr>
          </a:p>
          <a:p>
            <a:pPr marL="230188" indent="-23018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120000"/>
              <a:defRPr/>
            </a:pPr>
            <a:r>
              <a:rPr lang="fr-FR" altLang="fr-FR" sz="1600" b="1" dirty="0" smtClean="0">
                <a:solidFill>
                  <a:schemeClr val="bg2"/>
                </a:solidFill>
                <a:latin typeface="Calibri" pitchFamily="32" charset="0"/>
                <a:cs typeface="Arial Unicode MS" pitchFamily="32" charset="0"/>
              </a:rPr>
              <a:t>Lorène BECHARD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120000"/>
              <a:defRPr/>
            </a:pPr>
            <a:r>
              <a:rPr lang="fr-FR" altLang="fr-FR" sz="1600" dirty="0" smtClean="0">
                <a:solidFill>
                  <a:schemeClr val="bg2"/>
                </a:solidFill>
                <a:latin typeface="Calibri" pitchFamily="32" charset="0"/>
                <a:cs typeface="Arial Unicode MS" pitchFamily="32" charset="0"/>
              </a:rPr>
              <a:t>Archiviste – Responsable fonctionnel PAC 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120000"/>
              <a:defRPr/>
            </a:pPr>
            <a:r>
              <a:rPr lang="fr-FR" altLang="fr-FR" sz="1600" dirty="0" smtClean="0">
                <a:solidFill>
                  <a:schemeClr val="bg2"/>
                </a:solidFill>
                <a:latin typeface="Calibri" pitchFamily="32" charset="0"/>
                <a:cs typeface="Arial Unicode MS" pitchFamily="32" charset="0"/>
              </a:rPr>
              <a:t>CINES</a:t>
            </a:r>
          </a:p>
          <a:p>
            <a:pPr marL="230188" indent="-23018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120000"/>
              <a:defRPr/>
            </a:pPr>
            <a:r>
              <a:rPr lang="fr-FR" altLang="fr-FR" sz="1600" b="1" dirty="0" smtClean="0">
                <a:solidFill>
                  <a:schemeClr val="bg2"/>
                </a:solidFill>
                <a:latin typeface="Calibri" pitchFamily="32" charset="0"/>
                <a:cs typeface="Arial Unicode MS" pitchFamily="32" charset="0"/>
                <a:hlinkClick r:id="rId3"/>
              </a:rPr>
              <a:t>bechard@cines.fr</a:t>
            </a:r>
            <a:endParaRPr lang="fr-FR" altLang="fr-FR" sz="1600" b="1" dirty="0" smtClean="0">
              <a:solidFill>
                <a:schemeClr val="bg2"/>
              </a:solidFill>
              <a:latin typeface="Calibri" pitchFamily="32" charset="0"/>
              <a:cs typeface="Arial Unicode MS" pitchFamily="32" charset="0"/>
            </a:endParaRPr>
          </a:p>
          <a:p>
            <a:pPr marL="230188" indent="-23018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120000"/>
              <a:buFont typeface="Times" pitchFamily="18" charset="0"/>
              <a:buNone/>
              <a:defRPr/>
            </a:pPr>
            <a:endParaRPr lang="fr-FR" altLang="fr-FR" sz="1800" dirty="0">
              <a:solidFill>
                <a:schemeClr val="bg2"/>
              </a:solidFill>
              <a:latin typeface="Calibri" pitchFamily="32" charset="0"/>
              <a:ea typeface="+mn-ea"/>
              <a:cs typeface="Arial Unicode MS" pitchFamily="32" charset="0"/>
            </a:endParaRPr>
          </a:p>
          <a:p>
            <a:pPr marL="230188" indent="-230188" algn="l">
              <a:lnSpc>
                <a:spcPct val="100000"/>
              </a:lnSpc>
              <a:spcBef>
                <a:spcPct val="35000"/>
              </a:spcBef>
              <a:spcAft>
                <a:spcPts val="0"/>
              </a:spcAft>
              <a:buClr>
                <a:schemeClr val="folHlink"/>
              </a:buClr>
              <a:buSzPct val="120000"/>
              <a:buFont typeface="Times" pitchFamily="18" charset="0"/>
              <a:buNone/>
              <a:defRPr/>
            </a:pPr>
            <a:endParaRPr lang="fr-FR" altLang="fr-FR" sz="1800" b="1" dirty="0">
              <a:solidFill>
                <a:srgbClr val="006666"/>
              </a:solidFill>
              <a:latin typeface="Calibri" pitchFamily="34" charset="0"/>
            </a:endParaRPr>
          </a:p>
          <a:p>
            <a:pPr marL="230188" indent="-230188" algn="l">
              <a:lnSpc>
                <a:spcPct val="100000"/>
              </a:lnSpc>
              <a:spcBef>
                <a:spcPct val="35000"/>
              </a:spcBef>
              <a:spcAft>
                <a:spcPts val="0"/>
              </a:spcAft>
              <a:buClr>
                <a:schemeClr val="folHlink"/>
              </a:buClr>
              <a:buSzPct val="120000"/>
              <a:buFont typeface="Times" pitchFamily="18" charset="0"/>
              <a:buNone/>
              <a:defRPr/>
            </a:pPr>
            <a:endParaRPr lang="fr-FR" altLang="fr-FR" sz="2400" b="1" dirty="0">
              <a:solidFill>
                <a:srgbClr val="006666"/>
              </a:solidFill>
              <a:latin typeface="Calibri" pitchFamily="34" charset="0"/>
            </a:endParaRPr>
          </a:p>
          <a:p>
            <a:pPr marL="230188" indent="-230188" algn="l">
              <a:lnSpc>
                <a:spcPct val="100000"/>
              </a:lnSpc>
              <a:spcBef>
                <a:spcPct val="35000"/>
              </a:spcBef>
              <a:spcAft>
                <a:spcPts val="0"/>
              </a:spcAft>
              <a:buClr>
                <a:schemeClr val="folHlink"/>
              </a:buClr>
              <a:buSzPct val="120000"/>
              <a:buFont typeface="Times" pitchFamily="18" charset="0"/>
              <a:buNone/>
              <a:defRPr/>
            </a:pPr>
            <a:endParaRPr lang="fr-FR" altLang="fr-FR" sz="2000" b="1" dirty="0">
              <a:solidFill>
                <a:srgbClr val="006666"/>
              </a:solidFill>
              <a:latin typeface="Calibri" pitchFamily="34" charset="0"/>
            </a:endParaRPr>
          </a:p>
          <a:p>
            <a:pPr marL="230188" indent="-230188">
              <a:lnSpc>
                <a:spcPct val="100000"/>
              </a:lnSpc>
              <a:spcBef>
                <a:spcPct val="35000"/>
              </a:spcBef>
              <a:spcAft>
                <a:spcPts val="0"/>
              </a:spcAft>
              <a:buClr>
                <a:schemeClr val="folHlink"/>
              </a:buClr>
              <a:buSzPct val="120000"/>
              <a:buFont typeface="Times" pitchFamily="18" charset="0"/>
              <a:buNone/>
              <a:defRPr/>
            </a:pPr>
            <a:endParaRPr lang="fr-FR" sz="2000" b="1" kern="0" dirty="0">
              <a:solidFill>
                <a:schemeClr val="folHlink"/>
              </a:solidFill>
              <a:latin typeface="Calibri" pitchFamily="34" charset="0"/>
            </a:endParaRPr>
          </a:p>
          <a:p>
            <a:pPr marL="230188" indent="-230188">
              <a:lnSpc>
                <a:spcPct val="100000"/>
              </a:lnSpc>
              <a:spcBef>
                <a:spcPct val="35000"/>
              </a:spcBef>
              <a:spcAft>
                <a:spcPct val="35000"/>
              </a:spcAft>
              <a:buClr>
                <a:schemeClr val="folHlink"/>
              </a:buClr>
              <a:buSzPct val="120000"/>
              <a:defRPr/>
            </a:pPr>
            <a:endParaRPr lang="fr-FR" sz="2800" b="1" kern="0" dirty="0">
              <a:solidFill>
                <a:schemeClr val="folHlink"/>
              </a:solidFill>
              <a:latin typeface="Calibri" pitchFamily="34" charset="0"/>
            </a:endParaRP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1628775"/>
            <a:ext cx="2808288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ines_fd-blanc">
  <a:themeElements>
    <a:clrScheme name="CINES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90000"/>
          </a:lnSpc>
          <a:spcBef>
            <a:spcPts val="225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90000"/>
          </a:lnSpc>
          <a:spcBef>
            <a:spcPts val="225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90000"/>
          </a:lnSpc>
          <a:spcBef>
            <a:spcPts val="225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90000"/>
          </a:lnSpc>
          <a:spcBef>
            <a:spcPts val="225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26362</TotalTime>
  <Words>495</Words>
  <Application>Microsoft Office PowerPoint</Application>
  <PresentationFormat>Affichage à l'écran (4:3)</PresentationFormat>
  <Paragraphs>78</Paragraphs>
  <Slides>5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5</vt:i4>
      </vt:variant>
    </vt:vector>
  </HeadingPairs>
  <TitlesOfParts>
    <vt:vector size="8" baseType="lpstr">
      <vt:lpstr>Conception personnalisée</vt:lpstr>
      <vt:lpstr>cines_fd-blanc</vt:lpstr>
      <vt:lpstr>1_Thème Office</vt:lpstr>
      <vt:lpstr>Diapositive 1</vt:lpstr>
      <vt:lpstr> Le Centre Informatique National de l’Enseignement Supérieur</vt:lpstr>
      <vt:lpstr>Plusieurs niveaux de préservation de la donnée</vt:lpstr>
      <vt:lpstr>Les types de données archivées</vt:lpstr>
      <vt:lpstr>Diapositive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PAC – Plate-forme d’Archivage du CINES  Revue de Projet 24 Avril 2007</dc:title>
  <dc:subject>Plateforme d'Archivage du CINES</dc:subject>
  <dc:creator>Marion MASSOL;Lorène Béchard</dc:creator>
  <cp:lastModifiedBy>bechard</cp:lastModifiedBy>
  <cp:revision>1478</cp:revision>
  <cp:lastPrinted>2015-06-05T14:54:04Z</cp:lastPrinted>
  <dcterms:created xsi:type="dcterms:W3CDTF">2007-01-16T09:17:24Z</dcterms:created>
  <dcterms:modified xsi:type="dcterms:W3CDTF">2018-03-19T08:07:09Z</dcterms:modified>
</cp:coreProperties>
</file>