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3"/>
  </p:notesMasterIdLst>
  <p:sldIdLst>
    <p:sldId id="273" r:id="rId2"/>
    <p:sldId id="539" r:id="rId3"/>
    <p:sldId id="387" r:id="rId4"/>
    <p:sldId id="390" r:id="rId5"/>
    <p:sldId id="572" r:id="rId6"/>
    <p:sldId id="535" r:id="rId7"/>
    <p:sldId id="536" r:id="rId8"/>
    <p:sldId id="538" r:id="rId9"/>
    <p:sldId id="540" r:id="rId10"/>
    <p:sldId id="371" r:id="rId11"/>
    <p:sldId id="392" r:id="rId12"/>
    <p:sldId id="394" r:id="rId13"/>
    <p:sldId id="397" r:id="rId14"/>
    <p:sldId id="398" r:id="rId15"/>
    <p:sldId id="544" r:id="rId16"/>
    <p:sldId id="405" r:id="rId17"/>
    <p:sldId id="494" r:id="rId18"/>
    <p:sldId id="499" r:id="rId19"/>
    <p:sldId id="507" r:id="rId20"/>
    <p:sldId id="545" r:id="rId21"/>
    <p:sldId id="409" r:id="rId22"/>
    <p:sldId id="426" r:id="rId23"/>
    <p:sldId id="497" r:id="rId24"/>
    <p:sldId id="543" r:id="rId25"/>
    <p:sldId id="546" r:id="rId26"/>
    <p:sldId id="505" r:id="rId27"/>
    <p:sldId id="442" r:id="rId28"/>
    <p:sldId id="443" r:id="rId29"/>
    <p:sldId id="444" r:id="rId30"/>
    <p:sldId id="548" r:id="rId31"/>
    <p:sldId id="462" r:id="rId32"/>
    <p:sldId id="513" r:id="rId33"/>
    <p:sldId id="514" r:id="rId34"/>
    <p:sldId id="516" r:id="rId35"/>
    <p:sldId id="521" r:id="rId36"/>
    <p:sldId id="549" r:id="rId37"/>
    <p:sldId id="550" r:id="rId38"/>
    <p:sldId id="551" r:id="rId39"/>
    <p:sldId id="552" r:id="rId40"/>
    <p:sldId id="553" r:id="rId41"/>
    <p:sldId id="554" r:id="rId42"/>
    <p:sldId id="555" r:id="rId43"/>
    <p:sldId id="556" r:id="rId44"/>
    <p:sldId id="557" r:id="rId45"/>
    <p:sldId id="558" r:id="rId46"/>
    <p:sldId id="559" r:id="rId47"/>
    <p:sldId id="560" r:id="rId48"/>
    <p:sldId id="563" r:id="rId49"/>
    <p:sldId id="486" r:id="rId50"/>
    <p:sldId id="449" r:id="rId51"/>
    <p:sldId id="450" r:id="rId52"/>
    <p:sldId id="451" r:id="rId53"/>
    <p:sldId id="452" r:id="rId54"/>
    <p:sldId id="453" r:id="rId55"/>
    <p:sldId id="508" r:id="rId56"/>
    <p:sldId id="420" r:id="rId57"/>
    <p:sldId id="421" r:id="rId58"/>
    <p:sldId id="422" r:id="rId59"/>
    <p:sldId id="423" r:id="rId60"/>
    <p:sldId id="447" r:id="rId61"/>
    <p:sldId id="448" r:id="rId62"/>
  </p:sldIdLst>
  <p:sldSz cx="12192000" cy="6858000"/>
  <p:notesSz cx="7102475" cy="10234613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7" userDrawn="1">
          <p15:clr>
            <a:srgbClr val="A4A3A4"/>
          </p15:clr>
        </p15:guide>
        <p15:guide id="2" pos="370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tefan Ulmer" initials="SU" lastIdx="1" clrIdx="0">
    <p:extLst>
      <p:ext uri="{19B8F6BF-5375-455C-9EA6-DF929625EA0E}">
        <p15:presenceInfo xmlns:p15="http://schemas.microsoft.com/office/powerpoint/2012/main" userId="S-1-5-21-1526224874-1540688658-1361462980-111999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A66A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37" autoAdjust="0"/>
    <p:restoredTop sz="94660"/>
  </p:normalViewPr>
  <p:slideViewPr>
    <p:cSldViewPr snapToGrid="0" showGuides="1">
      <p:cViewPr varScale="1">
        <p:scale>
          <a:sx n="105" d="100"/>
          <a:sy n="105" d="100"/>
        </p:scale>
        <p:origin x="132" y="330"/>
      </p:cViewPr>
      <p:guideLst>
        <p:guide orient="horz" pos="2137"/>
        <p:guide pos="37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68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commentAuthors" Target="commentAuthor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heme" Target="theme/theme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measurement budget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B18-4551-9FF0-3495FB9F41E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B18-4551-9FF0-3495FB9F41E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B18-4551-9FF0-3495FB9F41E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B18-4551-9FF0-3495FB9F41E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B18-4551-9FF0-3495FB9F41E2}"/>
              </c:ext>
            </c:extLst>
          </c:dPt>
          <c:cat>
            <c:strRef>
              <c:f>Sheet1!$A$2:$A$6</c:f>
              <c:strCache>
                <c:ptCount val="5"/>
                <c:pt idx="0">
                  <c:v>spin analysis</c:v>
                </c:pt>
                <c:pt idx="1">
                  <c:v>frequency measurements</c:v>
                </c:pt>
                <c:pt idx="2">
                  <c:v>transport</c:v>
                </c:pt>
                <c:pt idx="3">
                  <c:v>sub-thermal cooling</c:v>
                </c:pt>
                <c:pt idx="4">
                  <c:v>maintenance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9.6000000000000014</c:v>
                </c:pt>
                <c:pt idx="1">
                  <c:v>12</c:v>
                </c:pt>
                <c:pt idx="2">
                  <c:v>1.2000000000000002</c:v>
                </c:pt>
                <c:pt idx="3">
                  <c:v>144</c:v>
                </c:pt>
                <c:pt idx="4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BB18-4551-9FF0-3495FB9F41E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70.wmf"/></Relationships>
</file>

<file path=ppt/drawings/_rels/vmlDrawing11.vml.rels><?xml version="1.0" encoding="UTF-8" standalone="yes"?>
<Relationships xmlns="http://schemas.openxmlformats.org/package/2006/relationships"><Relationship Id="rId2" Type="http://schemas.openxmlformats.org/officeDocument/2006/relationships/image" Target="../media/image87.wmf"/><Relationship Id="rId1" Type="http://schemas.openxmlformats.org/officeDocument/2006/relationships/image" Target="../media/image86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2.wmf"/></Relationships>
</file>

<file path=ppt/drawings/_rels/vmlDrawing1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7.wmf"/></Relationships>
</file>

<file path=ppt/drawings/_rels/vmlDrawing1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2.wmf"/></Relationships>
</file>

<file path=ppt/drawings/_rels/vmlDrawing1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wmf"/><Relationship Id="rId2" Type="http://schemas.openxmlformats.org/officeDocument/2006/relationships/image" Target="../media/image109.wmf"/><Relationship Id="rId1" Type="http://schemas.openxmlformats.org/officeDocument/2006/relationships/image" Target="../media/image108.wmf"/></Relationships>
</file>

<file path=ppt/drawings/_rels/vmlDrawing1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5.wmf"/><Relationship Id="rId2" Type="http://schemas.openxmlformats.org/officeDocument/2006/relationships/image" Target="../media/image114.wmf"/><Relationship Id="rId1" Type="http://schemas.openxmlformats.org/officeDocument/2006/relationships/image" Target="../media/image113.wmf"/></Relationships>
</file>

<file path=ppt/drawings/_rels/vmlDrawing17.vml.rels><?xml version="1.0" encoding="UTF-8" standalone="yes"?>
<Relationships xmlns="http://schemas.openxmlformats.org/package/2006/relationships"><Relationship Id="rId2" Type="http://schemas.openxmlformats.org/officeDocument/2006/relationships/image" Target="../media/image110.wmf"/><Relationship Id="rId1" Type="http://schemas.openxmlformats.org/officeDocument/2006/relationships/image" Target="../media/image109.wmf"/></Relationships>
</file>

<file path=ppt/drawings/_rels/vmlDrawing1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7.wmf"/></Relationships>
</file>

<file path=ppt/drawings/_rels/vmlDrawing1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Relationship Id="rId6" Type="http://schemas.openxmlformats.org/officeDocument/2006/relationships/image" Target="../media/image32.wmf"/><Relationship Id="rId5" Type="http://schemas.openxmlformats.org/officeDocument/2006/relationships/image" Target="../media/image31.wmf"/><Relationship Id="rId4" Type="http://schemas.openxmlformats.org/officeDocument/2006/relationships/image" Target="../media/image30.wmf"/></Relationships>
</file>

<file path=ppt/drawings/_rels/vmlDrawing2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0.wmf"/></Relationships>
</file>

<file path=ppt/drawings/_rels/vmlDrawing2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7.wmf"/></Relationships>
</file>

<file path=ppt/drawings/_rels/vmlDrawing2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1.wmf"/><Relationship Id="rId1" Type="http://schemas.openxmlformats.org/officeDocument/2006/relationships/image" Target="../media/image150.wmf"/></Relationships>
</file>

<file path=ppt/drawings/_rels/vmlDrawing2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7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42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0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5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6"/>
            <a:ext cx="3077740" cy="51350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2" y="6"/>
            <a:ext cx="3077740" cy="513508"/>
          </a:xfrm>
          <a:prstGeom prst="rect">
            <a:avLst/>
          </a:prstGeom>
        </p:spPr>
        <p:txBody>
          <a:bodyPr vert="horz" lIns="92117" tIns="46058" rIns="92117" bIns="46058" rtlCol="0"/>
          <a:lstStyle>
            <a:lvl1pPr algn="r">
              <a:defRPr sz="1200"/>
            </a:lvl1pPr>
          </a:lstStyle>
          <a:p>
            <a:fld id="{697DC4EA-AF9D-44D9-BF92-EBA3190D092C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1013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17" tIns="46058" rIns="92117" bIns="46058" rtlCol="0" anchor="ctr"/>
          <a:lstStyle/>
          <a:p>
            <a:endParaRPr lang="de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925414"/>
            <a:ext cx="5681980" cy="4029879"/>
          </a:xfrm>
          <a:prstGeom prst="rect">
            <a:avLst/>
          </a:prstGeom>
        </p:spPr>
        <p:txBody>
          <a:bodyPr vert="horz" lIns="92117" tIns="46058" rIns="92117" bIns="46058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721107"/>
            <a:ext cx="3077740" cy="513507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2" y="9721107"/>
            <a:ext cx="3077740" cy="513507"/>
          </a:xfrm>
          <a:prstGeom prst="rect">
            <a:avLst/>
          </a:prstGeom>
        </p:spPr>
        <p:txBody>
          <a:bodyPr vert="horz" lIns="92117" tIns="46058" rIns="92117" bIns="46058" rtlCol="0" anchor="b"/>
          <a:lstStyle>
            <a:lvl1pPr algn="r">
              <a:defRPr sz="1200"/>
            </a:lvl1pPr>
          </a:lstStyle>
          <a:p>
            <a:fld id="{CE15BABA-DA57-4666-A8E9-C8AF0124054C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63695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31D0B2-38ED-43BB-B2F8-28A3BF563599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55399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13829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399860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33049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75321"/>
            <a:ext cx="10352315" cy="614589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131934"/>
          </a:xfr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  <a:lvl2pPr>
              <a:defRPr>
                <a:solidFill>
                  <a:schemeClr val="bg2">
                    <a:lumMod val="25000"/>
                  </a:schemeClr>
                </a:solidFill>
              </a:defRPr>
            </a:lvl2pPr>
            <a:lvl3pPr>
              <a:defRPr>
                <a:solidFill>
                  <a:schemeClr val="bg2">
                    <a:lumMod val="25000"/>
                  </a:schemeClr>
                </a:solidFill>
              </a:defRPr>
            </a:lvl3pPr>
            <a:lvl4pPr>
              <a:defRPr>
                <a:solidFill>
                  <a:schemeClr val="bg2">
                    <a:lumMod val="25000"/>
                  </a:schemeClr>
                </a:solidFill>
              </a:defRPr>
            </a:lvl4pPr>
            <a:lvl5pPr>
              <a:defRPr>
                <a:solidFill>
                  <a:schemeClr val="bg2">
                    <a:lumMod val="25000"/>
                  </a:schemeClr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de-CH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875" y="145211"/>
            <a:ext cx="10476176" cy="457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44" y="900900"/>
            <a:ext cx="45719" cy="5703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C:\Users\sulmer\AppData\Local\Microsoft\Windows\Temporary Internet Files\Content.Outlook\DI0AC1Z7\BASELOGO (9).jp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88" y="157312"/>
            <a:ext cx="1209814" cy="75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05941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9340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06404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688254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9730234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06200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66568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654514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0DFF01-10EC-408E-A801-C7F971D17B23}" type="datetimeFigureOut">
              <a:rPr lang="de-CH" smtClean="0"/>
              <a:t>25.06.2018</a:t>
            </a:fld>
            <a:endParaRPr lang="de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E59743-E926-4F9C-9055-BA16EC7FB064}" type="slidenum">
              <a:rPr lang="de-CH" smtClean="0"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849392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jpeg"/><Relationship Id="rId10" Type="http://schemas.openxmlformats.org/officeDocument/2006/relationships/image" Target="../media/image12.emf"/><Relationship Id="rId4" Type="http://schemas.openxmlformats.org/officeDocument/2006/relationships/image" Target="../media/image6.gif"/><Relationship Id="rId9" Type="http://schemas.openxmlformats.org/officeDocument/2006/relationships/image" Target="../media/image11.e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13" Type="http://schemas.openxmlformats.org/officeDocument/2006/relationships/oleObject" Target="../embeddings/oleObject6.bin"/><Relationship Id="rId3" Type="http://schemas.openxmlformats.org/officeDocument/2006/relationships/image" Target="../media/image33.png"/><Relationship Id="rId7" Type="http://schemas.openxmlformats.org/officeDocument/2006/relationships/image" Target="../media/image28.wmf"/><Relationship Id="rId12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2.wmf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11" Type="http://schemas.openxmlformats.org/officeDocument/2006/relationships/oleObject" Target="../embeddings/oleObject5.bin"/><Relationship Id="rId5" Type="http://schemas.openxmlformats.org/officeDocument/2006/relationships/image" Target="../media/image27.wmf"/><Relationship Id="rId15" Type="http://schemas.openxmlformats.org/officeDocument/2006/relationships/oleObject" Target="../embeddings/oleObject7.bin"/><Relationship Id="rId10" Type="http://schemas.openxmlformats.org/officeDocument/2006/relationships/image" Target="../media/image34.jpeg"/><Relationship Id="rId4" Type="http://schemas.openxmlformats.org/officeDocument/2006/relationships/oleObject" Target="../embeddings/oleObject2.bin"/><Relationship Id="rId9" Type="http://schemas.openxmlformats.org/officeDocument/2006/relationships/image" Target="../media/image29.wmf"/><Relationship Id="rId14" Type="http://schemas.openxmlformats.org/officeDocument/2006/relationships/image" Target="../media/image31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0.png"/><Relationship Id="rId3" Type="http://schemas.openxmlformats.org/officeDocument/2006/relationships/image" Target="../media/image31.png"/><Relationship Id="rId7" Type="http://schemas.openxmlformats.org/officeDocument/2006/relationships/image" Target="../media/image350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0.png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7" Type="http://schemas.openxmlformats.org/officeDocument/2006/relationships/image" Target="../media/image37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0.png"/><Relationship Id="rId3" Type="http://schemas.openxmlformats.org/officeDocument/2006/relationships/image" Target="../media/image42.png"/><Relationship Id="rId7" Type="http://schemas.openxmlformats.org/officeDocument/2006/relationships/image" Target="../media/image44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43.png"/><Relationship Id="rId5" Type="http://schemas.openxmlformats.org/officeDocument/2006/relationships/image" Target="../media/image38.wmf"/><Relationship Id="rId4" Type="http://schemas.openxmlformats.org/officeDocument/2006/relationships/oleObject" Target="../embeddings/oleObject9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wmf"/><Relationship Id="rId13" Type="http://schemas.openxmlformats.org/officeDocument/2006/relationships/image" Target="../media/image48.png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12" Type="http://schemas.openxmlformats.org/officeDocument/2006/relationships/image" Target="../media/image4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40.wmf"/><Relationship Id="rId11" Type="http://schemas.openxmlformats.org/officeDocument/2006/relationships/image" Target="../media/image44.png"/><Relationship Id="rId5" Type="http://schemas.openxmlformats.org/officeDocument/2006/relationships/oleObject" Target="../embeddings/oleObject11.bin"/><Relationship Id="rId10" Type="http://schemas.openxmlformats.org/officeDocument/2006/relationships/image" Target="../media/image42.wmf"/><Relationship Id="rId4" Type="http://schemas.openxmlformats.org/officeDocument/2006/relationships/image" Target="../media/image39.wmf"/><Relationship Id="rId9" Type="http://schemas.openxmlformats.org/officeDocument/2006/relationships/oleObject" Target="../embeddings/oleObject13.bin"/><Relationship Id="rId1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9.jpeg"/><Relationship Id="rId4" Type="http://schemas.openxmlformats.org/officeDocument/2006/relationships/image" Target="../media/image4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51.emf"/><Relationship Id="rId4" Type="http://schemas.openxmlformats.org/officeDocument/2006/relationships/image" Target="../media/image50.wmf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3.png"/><Relationship Id="rId7" Type="http://schemas.openxmlformats.org/officeDocument/2006/relationships/image" Target="../media/image5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770.png"/><Relationship Id="rId4" Type="http://schemas.openxmlformats.org/officeDocument/2006/relationships/image" Target="../media/image760.png"/><Relationship Id="rId9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62.wmf"/><Relationship Id="rId5" Type="http://schemas.openxmlformats.org/officeDocument/2006/relationships/oleObject" Target="../embeddings/oleObject15.bin"/><Relationship Id="rId4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65.wmf"/><Relationship Id="rId5" Type="http://schemas.openxmlformats.org/officeDocument/2006/relationships/oleObject" Target="../embeddings/oleObject16.bin"/><Relationship Id="rId4" Type="http://schemas.openxmlformats.org/officeDocument/2006/relationships/image" Target="../media/image67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5" Type="http://schemas.openxmlformats.org/officeDocument/2006/relationships/image" Target="../media/image69.emf"/><Relationship Id="rId4" Type="http://schemas.openxmlformats.org/officeDocument/2006/relationships/image" Target="../media/image68.wmf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oleObject" Target="../embeddings/oleObject18.bin"/><Relationship Id="rId7" Type="http://schemas.openxmlformats.org/officeDocument/2006/relationships/image" Target="../media/image7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png"/><Relationship Id="rId5" Type="http://schemas.openxmlformats.org/officeDocument/2006/relationships/image" Target="../media/image77.emf"/><Relationship Id="rId4" Type="http://schemas.openxmlformats.org/officeDocument/2006/relationships/image" Target="../media/image76.emf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3.png"/><Relationship Id="rId3" Type="http://schemas.openxmlformats.org/officeDocument/2006/relationships/image" Target="../media/image138.png"/><Relationship Id="rId7" Type="http://schemas.openxmlformats.org/officeDocument/2006/relationships/image" Target="../media/image81.pn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13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emf"/><Relationship Id="rId2" Type="http://schemas.openxmlformats.org/officeDocument/2006/relationships/image" Target="../media/image8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3" Type="http://schemas.openxmlformats.org/officeDocument/2006/relationships/image" Target="../media/image88.emf"/><Relationship Id="rId7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image" Target="../media/image89.png"/><Relationship Id="rId5" Type="http://schemas.openxmlformats.org/officeDocument/2006/relationships/image" Target="../media/image86.wmf"/><Relationship Id="rId4" Type="http://schemas.openxmlformats.org/officeDocument/2006/relationships/oleObject" Target="../embeddings/oleObject19.bin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30.png"/><Relationship Id="rId13" Type="http://schemas.openxmlformats.org/officeDocument/2006/relationships/image" Target="../media/image1280.png"/><Relationship Id="rId3" Type="http://schemas.openxmlformats.org/officeDocument/2006/relationships/image" Target="../media/image91.png"/><Relationship Id="rId7" Type="http://schemas.openxmlformats.org/officeDocument/2006/relationships/image" Target="../media/image1220.png"/><Relationship Id="rId12" Type="http://schemas.openxmlformats.org/officeDocument/2006/relationships/image" Target="../media/image1270.png"/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10.png"/><Relationship Id="rId11" Type="http://schemas.openxmlformats.org/officeDocument/2006/relationships/image" Target="../media/image1260.png"/><Relationship Id="rId5" Type="http://schemas.openxmlformats.org/officeDocument/2006/relationships/image" Target="../media/image1200.png"/><Relationship Id="rId10" Type="http://schemas.openxmlformats.org/officeDocument/2006/relationships/image" Target="../media/image1250.png"/><Relationship Id="rId4" Type="http://schemas.openxmlformats.org/officeDocument/2006/relationships/image" Target="../media/image1190.png"/><Relationship Id="rId9" Type="http://schemas.openxmlformats.org/officeDocument/2006/relationships/image" Target="../media/image1240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0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9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6" Type="http://schemas.openxmlformats.org/officeDocument/2006/relationships/image" Target="../media/image92.wmf"/><Relationship Id="rId5" Type="http://schemas.openxmlformats.org/officeDocument/2006/relationships/oleObject" Target="../embeddings/oleObject21.bin"/><Relationship Id="rId10" Type="http://schemas.openxmlformats.org/officeDocument/2006/relationships/image" Target="../media/image1110.png"/><Relationship Id="rId4" Type="http://schemas.openxmlformats.org/officeDocument/2006/relationships/image" Target="../media/image93.png"/><Relationship Id="rId9" Type="http://schemas.openxmlformats.org/officeDocument/2006/relationships/image" Target="../media/image1100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0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00.png"/><Relationship Id="rId5" Type="http://schemas.openxmlformats.org/officeDocument/2006/relationships/image" Target="../media/image690.png"/><Relationship Id="rId4" Type="http://schemas.openxmlformats.org/officeDocument/2006/relationships/image" Target="../media/image9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4" Type="http://schemas.openxmlformats.org/officeDocument/2006/relationships/image" Target="../media/image97.w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0.png"/><Relationship Id="rId3" Type="http://schemas.openxmlformats.org/officeDocument/2006/relationships/image" Target="../media/image53.png"/><Relationship Id="rId7" Type="http://schemas.openxmlformats.org/officeDocument/2006/relationships/image" Target="../media/image790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0.png"/><Relationship Id="rId5" Type="http://schemas.openxmlformats.org/officeDocument/2006/relationships/image" Target="../media/image570.png"/><Relationship Id="rId4" Type="http://schemas.openxmlformats.org/officeDocument/2006/relationships/image" Target="../media/image560.png"/><Relationship Id="rId9" Type="http://schemas.openxmlformats.org/officeDocument/2006/relationships/image" Target="../media/image98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7" Type="http://schemas.openxmlformats.org/officeDocument/2006/relationships/image" Target="../media/image101.png"/><Relationship Id="rId2" Type="http://schemas.openxmlformats.org/officeDocument/2006/relationships/image" Target="../media/image9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0.png"/><Relationship Id="rId4" Type="http://schemas.openxmlformats.org/officeDocument/2006/relationships/image" Target="../media/image18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3.bin"/><Relationship Id="rId3" Type="http://schemas.openxmlformats.org/officeDocument/2006/relationships/image" Target="../media/image103.png"/><Relationship Id="rId7" Type="http://schemas.openxmlformats.org/officeDocument/2006/relationships/image" Target="../media/image105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image" Target="../media/image67.png"/><Relationship Id="rId5" Type="http://schemas.openxmlformats.org/officeDocument/2006/relationships/image" Target="../media/image104.png"/><Relationship Id="rId10" Type="http://schemas.openxmlformats.org/officeDocument/2006/relationships/image" Target="../media/image106.png"/><Relationship Id="rId4" Type="http://schemas.openxmlformats.org/officeDocument/2006/relationships/image" Target="../media/image240.png"/><Relationship Id="rId9" Type="http://schemas.openxmlformats.org/officeDocument/2006/relationships/image" Target="../media/image102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7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5.bin"/><Relationship Id="rId3" Type="http://schemas.openxmlformats.org/officeDocument/2006/relationships/image" Target="../media/image111.png"/><Relationship Id="rId7" Type="http://schemas.openxmlformats.org/officeDocument/2006/relationships/image" Target="../media/image351.png"/><Relationship Id="rId12" Type="http://schemas.openxmlformats.org/officeDocument/2006/relationships/image" Target="../media/image36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Relationship Id="rId6" Type="http://schemas.openxmlformats.org/officeDocument/2006/relationships/image" Target="../media/image108.wmf"/><Relationship Id="rId11" Type="http://schemas.openxmlformats.org/officeDocument/2006/relationships/image" Target="../media/image110.wmf"/><Relationship Id="rId5" Type="http://schemas.openxmlformats.org/officeDocument/2006/relationships/oleObject" Target="../embeddings/oleObject24.bin"/><Relationship Id="rId10" Type="http://schemas.openxmlformats.org/officeDocument/2006/relationships/oleObject" Target="../embeddings/oleObject26.bin"/><Relationship Id="rId4" Type="http://schemas.openxmlformats.org/officeDocument/2006/relationships/image" Target="../media/image112.png"/><Relationship Id="rId9" Type="http://schemas.openxmlformats.org/officeDocument/2006/relationships/image" Target="../media/image109.wmf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9.bin"/><Relationship Id="rId3" Type="http://schemas.openxmlformats.org/officeDocument/2006/relationships/image" Target="../media/image116.png"/><Relationship Id="rId7" Type="http://schemas.openxmlformats.org/officeDocument/2006/relationships/oleObject" Target="../embeddings/oleObject2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6.vml"/><Relationship Id="rId6" Type="http://schemas.openxmlformats.org/officeDocument/2006/relationships/image" Target="../media/image113.wmf"/><Relationship Id="rId11" Type="http://schemas.openxmlformats.org/officeDocument/2006/relationships/image" Target="../media/image115.wmf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30.bin"/><Relationship Id="rId4" Type="http://schemas.openxmlformats.org/officeDocument/2006/relationships/image" Target="../media/image410.png"/><Relationship Id="rId9" Type="http://schemas.openxmlformats.org/officeDocument/2006/relationships/image" Target="../media/image114.wmf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7" Type="http://schemas.openxmlformats.org/officeDocument/2006/relationships/image" Target="../media/image11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7.vml"/><Relationship Id="rId6" Type="http://schemas.openxmlformats.org/officeDocument/2006/relationships/oleObject" Target="../embeddings/oleObject32.bin"/><Relationship Id="rId5" Type="http://schemas.openxmlformats.org/officeDocument/2006/relationships/image" Target="../media/image109.wmf"/><Relationship Id="rId4" Type="http://schemas.openxmlformats.org/officeDocument/2006/relationships/oleObject" Target="../embeddings/oleObject31.bin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0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8.vml"/><Relationship Id="rId6" Type="http://schemas.openxmlformats.org/officeDocument/2006/relationships/image" Target="../media/image118.png"/><Relationship Id="rId5" Type="http://schemas.openxmlformats.org/officeDocument/2006/relationships/image" Target="../media/image117.wmf"/><Relationship Id="rId4" Type="http://schemas.openxmlformats.org/officeDocument/2006/relationships/oleObject" Target="../embeddings/oleObject33.bin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7" Type="http://schemas.openxmlformats.org/officeDocument/2006/relationships/image" Target="../media/image127.jpeg"/><Relationship Id="rId2" Type="http://schemas.openxmlformats.org/officeDocument/2006/relationships/image" Target="../media/image1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6.png"/><Relationship Id="rId5" Type="http://schemas.openxmlformats.org/officeDocument/2006/relationships/image" Target="../media/image930.png"/><Relationship Id="rId4" Type="http://schemas.openxmlformats.org/officeDocument/2006/relationships/image" Target="../media/image12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9.vml"/><Relationship Id="rId5" Type="http://schemas.openxmlformats.org/officeDocument/2006/relationships/image" Target="../media/image129.emf"/><Relationship Id="rId4" Type="http://schemas.openxmlformats.org/officeDocument/2006/relationships/image" Target="../media/image128.wmf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0.vml"/><Relationship Id="rId6" Type="http://schemas.openxmlformats.org/officeDocument/2006/relationships/image" Target="../media/image132.png"/><Relationship Id="rId5" Type="http://schemas.openxmlformats.org/officeDocument/2006/relationships/image" Target="../media/image130.wmf"/><Relationship Id="rId4" Type="http://schemas.openxmlformats.org/officeDocument/2006/relationships/oleObject" Target="../embeddings/oleObject35.bin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4.emf"/><Relationship Id="rId2" Type="http://schemas.openxmlformats.org/officeDocument/2006/relationships/image" Target="../media/image133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5.emf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6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3.png"/><Relationship Id="rId3" Type="http://schemas.openxmlformats.org/officeDocument/2006/relationships/oleObject" Target="../embeddings/oleObject36.bin"/><Relationship Id="rId7" Type="http://schemas.openxmlformats.org/officeDocument/2006/relationships/image" Target="../media/image1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1.vml"/><Relationship Id="rId6" Type="http://schemas.openxmlformats.org/officeDocument/2006/relationships/image" Target="../media/image141.png"/><Relationship Id="rId5" Type="http://schemas.openxmlformats.org/officeDocument/2006/relationships/image" Target="../media/image140.png"/><Relationship Id="rId4" Type="http://schemas.openxmlformats.org/officeDocument/2006/relationships/image" Target="../media/image137.wmf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6.png"/><Relationship Id="rId2" Type="http://schemas.openxmlformats.org/officeDocument/2006/relationships/image" Target="../media/image14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9.emf"/><Relationship Id="rId5" Type="http://schemas.openxmlformats.org/officeDocument/2006/relationships/image" Target="../media/image148.png"/><Relationship Id="rId4" Type="http://schemas.openxmlformats.org/officeDocument/2006/relationships/image" Target="../media/image147.png"/></Relationships>
</file>

<file path=ppt/slides/_rels/slide5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2.vml"/><Relationship Id="rId6" Type="http://schemas.openxmlformats.org/officeDocument/2006/relationships/image" Target="../media/image151.wmf"/><Relationship Id="rId5" Type="http://schemas.openxmlformats.org/officeDocument/2006/relationships/oleObject" Target="../embeddings/oleObject38.bin"/><Relationship Id="rId4" Type="http://schemas.openxmlformats.org/officeDocument/2006/relationships/image" Target="../media/image150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3.png"/><Relationship Id="rId2" Type="http://schemas.openxmlformats.org/officeDocument/2006/relationships/image" Target="../media/image15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0.png"/><Relationship Id="rId7" Type="http://schemas.openxmlformats.org/officeDocument/2006/relationships/image" Target="../media/image21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5.emf"/><Relationship Id="rId2" Type="http://schemas.openxmlformats.org/officeDocument/2006/relationships/image" Target="../media/image15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70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3.vml"/><Relationship Id="rId5" Type="http://schemas.openxmlformats.org/officeDocument/2006/relationships/image" Target="../media/image87.wmf"/><Relationship Id="rId4" Type="http://schemas.openxmlformats.org/officeDocument/2006/relationships/oleObject" Target="../embeddings/oleObject20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5.wm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2"/>
          <p:cNvSpPr txBox="1">
            <a:spLocks/>
          </p:cNvSpPr>
          <p:nvPr/>
        </p:nvSpPr>
        <p:spPr>
          <a:xfrm>
            <a:off x="2045538" y="3861048"/>
            <a:ext cx="7992888" cy="17281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400" b="1" dirty="0"/>
              <a:t> </a:t>
            </a:r>
            <a:r>
              <a:rPr lang="de-CH" sz="3600" b="1" dirty="0"/>
              <a:t>Stefan Ulmer </a:t>
            </a:r>
            <a:endParaRPr lang="de-CH" sz="2400" b="1" dirty="0"/>
          </a:p>
          <a:p>
            <a:pPr marL="0" indent="0" algn="ctr">
              <a:buNone/>
            </a:pPr>
            <a:r>
              <a:rPr lang="de-CH" sz="2000" b="1" dirty="0" smtClean="0"/>
              <a:t>RIKEN</a:t>
            </a:r>
          </a:p>
          <a:p>
            <a:pPr marL="0" indent="0" algn="ctr">
              <a:buNone/>
            </a:pPr>
            <a:r>
              <a:rPr lang="en-GB" sz="2000" b="1" dirty="0" smtClean="0"/>
              <a:t>Fundamental Symmetries Lab</a:t>
            </a:r>
            <a:endParaRPr lang="de-CH" sz="2000" b="1" dirty="0"/>
          </a:p>
          <a:p>
            <a:pPr marL="0" indent="0" algn="ctr">
              <a:buNone/>
            </a:pPr>
            <a:r>
              <a:rPr lang="de-CH" sz="1800" i="1" dirty="0" smtClean="0"/>
              <a:t>2018 </a:t>
            </a:r>
            <a:r>
              <a:rPr lang="de-CH" sz="1800" i="1" dirty="0"/>
              <a:t>/ </a:t>
            </a:r>
            <a:r>
              <a:rPr lang="de-CH" sz="1800" i="1" dirty="0" smtClean="0"/>
              <a:t>01 </a:t>
            </a:r>
            <a:r>
              <a:rPr lang="de-CH" sz="1800" i="1" dirty="0"/>
              <a:t>/ </a:t>
            </a:r>
            <a:r>
              <a:rPr lang="de-CH" sz="1800" i="1" dirty="0" smtClean="0"/>
              <a:t>15 </a:t>
            </a:r>
            <a:endParaRPr lang="de-CH" sz="2000" i="1" dirty="0"/>
          </a:p>
          <a:p>
            <a:pPr marL="0" indent="0" algn="ctr">
              <a:buNone/>
            </a:pPr>
            <a:endParaRPr lang="de-CH" sz="2000" b="1" dirty="0"/>
          </a:p>
        </p:txBody>
      </p:sp>
      <p:pic>
        <p:nvPicPr>
          <p:cNvPr id="10" name="Picture 2" descr="http://www.qbic.riken.jp/freyiru/2012-PhD-IPA-ETH-RIKEN_files/image005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58" y="5689557"/>
            <a:ext cx="1875448" cy="749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8" descr="http://upload.wikimedia.org/wikipedia/en/thumb/c/c9/Max-Planck-Gesellschaft.svg/300px-Max-Planck-Gesellschaft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6520" y="5529068"/>
            <a:ext cx="1328015" cy="108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0" descr="http://upload.wikimedia.org/wikipedia/de/archive/a/ab/20100121225806!Altes_Logo_der_Johannes-Gutenberg-Universit%C3%A4t_Mainz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1056" y="5445225"/>
            <a:ext cx="2356231" cy="159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2" descr="http://www-w2k.gsi.de/dvg-tagung-2006/GSI-log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4588" y="6013051"/>
            <a:ext cx="1213867" cy="386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4931" y="5523250"/>
            <a:ext cx="965200" cy="123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 descr="http://www.biostat.uni-hannover.de/fileadmin/institut/images/luh_logo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881" y="6063504"/>
            <a:ext cx="1256007" cy="3623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eg;base64,/9j/4AAQSkZJRgABAQAAAQABAAD/2wCEAAkGBw8PDxUSEBQWFREUERwPDxUXERoSFRQXFRciFhcYGBQZHiggGB0lGxgXLTUmJSksLi4uFx8zODMsNygtLisBCgoKDg0OGxAQGzcmICY3LiwxODArNSwsNywsLSwtLCwvLCwsLCwsNy0sLCwsLCwsLCwsLCwsLCwsLDQsLCwsLP/AABEIAJwA8AMBEQACEQEDEQH/xAAbAAEBAAIDAQAAAAAAAAAAAAAABwMFAgQGAf/EAEQQAAECAgMLCgIIBgMBAAAAAAABAgMEBQYREhYhMTRRUnORktEiM0FTYXFysbLBMtITFBVCYoGhogcjgpPC8DVD4ST/xAAbAQEAAQUBAAAAAAAAAAAAAAAABgECAwQFB//EADURAAEDAQUFBwUBAQEAAwEAAAABAgMEBREzUXESFTFSkRQhNEGBsdETMmGh8CJCwSM18Qb/2gAMAwEAAhEDEQA/ALiAAAAAAAaOumQxPy80Nygx2nNtbwriWXa512kkuQhO0ou1zrtFyDaUXa512i5BtKLtc67Rcg2lF2uddouQbSi7XOu0XINpRdrnXaLkG0ou1zrtFyDaUXa512i5BtKLtc67Rcg2lF2uddouQbSi7XOu0XINpRdrnXaLkG0ou1zrtFyDaUXa512i5BtKLtc67Rcg2lF2uddouQbSlQqMv/ws8TvUpHLQx19CZ2N4Rvr7m/NI6oAAAAAAAAAAAAAABo665DE/L1IblBjtOba3hHEqJKQcAAAAAAAAAAAAAAAAAAAAAAAAqNRchZ4nepSOWjjr6E1sbwjfX3PQGidUAAAAAAAAAAAAAAA1tYpB8xLPhMsRzrLLcWBbTYpZUikRympXQOngWNvFTxV4k1pQ9q8Dr70iyUjm4ajNBeJNaUPavAb0iyUbhqM0F4k1pQ9q8BvSLJRuGozQXiTWlD2rwG9IslG4ajNBeJNaUPavAb0iyUbhqM0F4k1pQ9q8BvSLJRuGozQ61I1QmIEJ0V7mXLUtWxVt8i+K0I5Ho1EXvMU9jzQxrI5UuQ88b5yAAADfy9UJyIxr2oy5c1HJy+hcJoutCFqq1fY6rLHqXtRyXXL+TJeVO5mb5bvKD89C7clVknUXlTuZm+N5QfnoNyVWSdReVO5mb43lB+eg3JVZJ1F5U7mZvjeUH56DclVknUXlTuZm+N5QfnoNyVWSdReVO5mb43lB+eg3JVZJ1PcVXkIkvKthxLLpFVVsW1MK24zj1crZZVc3gSWzqd8FOkb+Pf7m2NY3gAAAAAAASt1bJ5FX+b06KcCSJQQcpCVteqRfu/R8vtnut/anAr2CDlKb3q+b9C+2e639qcB2CDlG96vm/Qvtnut/anAdgg5Rver5v0L7Z7rf2pwHYIOUb3q+b9C+2e639qcB2CDlG96vm/Qvtnut/anAdgg5Rver5v0codb55F5xF72IUWz4F8i5LZqk/wCv0baQr89MEeGip0uYti7q4F2mrJZTf+HdTeht9yd0rb9D19F0tAmW2wnoudMTk70OXNBJEtz0O9T1cVQl8a3+53jCbIANRW3IY3g9zaosdpoWn4V+hJSTkEAABUslC5NC1TfIic+K7VT0GkwGaIeBmq4zrYjmo5tiPVqchMSLYdtlnwK1Fu/ZF5LZqWvVEVOhjv0ndJu4hdu6DL9lm+6rNOgv0ndJu4g3dBl+xvuqzToL9J3SbuIN3QZfsb7qs06C/Sd0m7iDd0GX7G+6rNOgv0ndJu4g3dBl+xvuqzToL9J3SbuIN3QZfsb7qs06C/Sd0m7iDd0GX7G+6rNOhyZXadTGrF/oKLZsH56lUtyqTLobWQr9hsjwsGkxf8V4mtJZXI7qb0Nv990renweto6kYMw26hPRydOdO9Og5ksL4lueh3YKmKdu1Gt52zEZwARCJjXvJgnA83dxOJUtAAAAAAAAAABkl474bkexytcmFFRbFQtc1HJc5O4vZI6NyOatylFqrWpJmyFGsbG+6vQ/gvYcGsoVi/2zh7Ets21Un/8Ajk7ne56g5x2jUVtyGN4Pc2qLHaaNp+FfoSUk5AwAAVLJQuTQtU3yInPiu1U9BpMBmiEinudiax3qUlMf2JoQKbEdqpgLzEAAAAAAAAAAAAZ5KciQHo+E5WuTpTyXOhZJG2Ruy5O4ywzPhej2LcpT6s0+ycZh5MVvxt/yTsI7V0iwO/Ck0s+0G1TMnJx+TdmmdEiETGveTBOB5u7icSpaADbwaszj2o5sJVa5Ec1bUwouFOk1XVsLVuVx0G2XVOajkbxOd6k91S7ycS3t0HMXbpq+QXqT3VLvJxHboOYbpq+Q+OqtPJ/0rtTiVSug5ii2TVp/x7GrmZaJCdcxGua7M5FTzNlj2vS9q3mlJE+Nbnpcv5MRcYwAfWuVFtTAqYUVMCoUVLyqKqLehUqo059bg2P51liP/EnQ4jlbTfRf3cFJtZdd2mO533Jx+TPW3IY3g9yyix2mS0/Cv0JKScggAAKlkoXJoWqb5ETnxXaqeg0mAzRCRT3OxNY7zJTH9iaECmxHaqYC8xAA7cKi5h7Uc2FEc1cKKjFVF7lsMSzxtW5XJ1NhtLO5L2sVU0U5/Y011EX+27gU7RFzJ1K9jqOReij7Gmuoi/23cB2iLmTqOx1HIvRR9jTXURf7buA7RFzJ1HY6jkXooWh5rqIv9t3Adoi5k6jsdRyL0U6SpYti48SmY11S4+AoADtUbPPl4rYrPiauLoVOlF7zHLE2VitcZ6ed0EiSN8iwSUy2NDbEZ8Lmo5PzIrIxWOVq+RP4pWysR7eCkXiY17yWpwPO3cTiVLQCpZKFyaDqm+lCJz4rtVPQqXBZonsd0xGcAAA689JQo7FZFajmrnTF2ovQXxyOjW9q3GKaGOZuy9L0JlWir7pN6KnKhOXkO6UXRXtJFSVaTtuXihDbRs91K69O9q8Pg0ZuHMABs6uUkstMsf8AdVbiJ4Vx7Mf5GtVQ/ViVvn5G7Z9T2edH+XBdCjVtyGN4Pc4NFjtJdafhX6EmJOQQAAFSyULk0LVN8iJz4rtVPQaTAZohIp7nYmsd6iUx/YmhApsR2qmAvMQAK3VXIoOr9yL1mO7UntneFj0NsaxugAAAA01YKvQpti4EbFROQ9E/R2dDbpqt8K5pkc+us+Oqbk7yX5JXMwHQnuY9LHNW5cnahJGORzUcnBSEyRujerHcUMZcYwAUT+HM2r4D4a/9b7U7n/8AqKcK1I7pEdn/AOEtsGbahcxfJfcnsTGvedxOBFHcTiVLQCpZKFyaDqm+lCJz4rtVPQqXBZonsd0xGcAAAAHTpeQbMQHwnfebyex3Qu0ywSrFIjkNeqgSeJ0a+fuRtyKi2LjTApKzz5UuW5T4VKAApM7MfS0PdLjWCiL3pg9iPxs2Ky78kxlk+pZu0uRNiQEOAABUslC5NC1TfIic+K7VT0GkwGaISKe52JrHeolMf2JoQKbEdqpgLzEACt1VyKDq/ci9Zju1J7Z3hY9DbGsboAAAAABNv4hy6Nmkcn34aOXvRVT2O/Zj1WJUyUiFuxo2oRyeaHlzpHEAB7X+GnxR/Czzcci1uDfX/wAJH/8Az33Sen/p4x+Ne86ycCPO4nEqWgFSyULk0HVN9KETnxXaqehUuCzRPY7piM4AAAAABF6S5+JZ1rvUpLYvsboh53UYrtV9zrGQwgA9/C/4RdWvqOGvjvUlbf8A6v0PAHcIoAACpZKFyaFqm+RE58V2qnoNJgM0QkU9zr9Y71Epj+xNCBTYjtVMBeYgAVuquRQdX7kXrMd2pPbO8LHobY1jdAAAAAAJXXOkGx5t1ytrWJ9Gi57Mf6kkoIljhS/iveQm16hJqhdngncaI3TlgAo38PJJWS7oi44jsHhbgT9VU4FpybUiNTyJfYUGxCr1/wCvZCdxMa953k4ESdxOJUtAKllobJoOqb6UInPiu1U9CpcFmiex3DEZwAAAAdKmJ9stAfFd91vJ7XLiTaZYIllkRqGvVTpBE6RfL3I4qqq2rjXCpKzz5VvW9T4VKAApM7L/AEVD3C40gJb3rh9yPxv26y/8kxlj+nZuz+CbEgIcAACpZKFyaFqm+RE58V2qnoNJgM0QkU9zr9Y71KSmP7E0IFNiO1UwF5iABSKvVglIUpCY+KiOayxyWLgW04FVSTPlc5G9xMaG0KdlOxrn3KiGxvokeubsXga/Yp+U2t50vOgvokeubsXgOxT8o3nS86C+iR65uxeA7FPyjedLzofHVpkUTnk2LwK9hn5QtqUqJftnmaw10+kasOWRWouB0RcCqn4U6O86FNZ2yu1J0ONXW1torIO78/B406xHQAbKgaIfNxkY3A1MMR2inE16mobCzaX0Nyio3VUmynDzUrcvBbDYjGpY1qXLU7EIw5yuVVUnjGIxqNbwQij8a95Lk4HnLuJxKloBUstDZNB1TfShE58V2qnoVNgs0T2O4YjOAAAdWkKQgy7LuK5Gp0Z17kxqZIonyLc1LzDPURwt2pFuJlWasD516YLmE34G24/xL2+RIaSkSBv5UhtoWg6qdk1OCf8AppTcOaADZ1co1ZmZYz7qLdxPCmPbi/M16qb6USu8/I3bPpu0Tozy4roUatuQxvB7nAosdpLrT8K/QkxJyCAAAqWShcmhapvkROfFdqp6DSYDNEJFPc7E1jvUpKY/sTQgU2I7VTAXmIAAAAAAAAAAAA3lBVZjzVjrLiFpqmPwp0mnUVscPdxXI6dHZc1T38G5/BSaLo2FKw0ZCSxOlely51Uj80z5XbTiX01NHTs2GIdwxGwRCJjXvJgnA83dxOJUtABtYVY5xjUa2M5GtS5aliYETAnQazqOFy3q0322lVNRER/cmnwc76J7rnbG8C3sUHKV3rV8/t8C+ie652xvAdig5RvWr5/b4PjqzTypzztiJ7FUooOULalWv/a/r4NZHjPiOunuVzulVW1dqmw1qNS5ENJ73PW9y3qYy4sAB9Y1XKiIlqqtiImFVVSiqiJepVEVVuQqdUqD+qQrXc6+xX9mZqEcran6z+7ghNrMoeyx/wCvuXj8GatuQxvB7llFjtMtp+FfoSUk5AwAAVLJQuTQtU3yInPiu1U9BpMBmiEinudiax3qUlMf2JoQKbEdqpgLzEAAAAAAAAAAAAbSiKemJVf5brWdLHYW7Oj8jWnpY5k/0nfmb1LaE1Ov+V7sl4FHoCn4U43k8mInxsVcKdqZ0ODU0r4F7+GZLqKvjqm93cvmhtjVN4iETGveTBOB5u7icSpaAAAAAAAAAADNJykSM9GQ2q5y4kT/AHAWPkaxNpy3IZYoXyu2GJepR6r1XbK/zIljoy4szO7OvacGrrlm/wAt7m+5LrOsttP/ALf3u9j0hzzrmorbkMbwe5tUWO00bT8K/QkpJyBgAAqWShcmhapvkROfFdqp6DSYDNEJFPc7E1jvUpKY/sTQgU2I7VTAXmIAHuaFqfLx5eHFc56Oe26WxUs8jjVFoSRyK1ETuJNSWNDLC17lW9U/vI7t4crpxNqcDDvSXJDZ3DT5r/egvDldOJtTgN6S5INw0+a/3oLw5XTibU4DekuSDcNPmv8AegvDldOJtTgN6S5IU3DT5r+vg1VK1FiMRXS77uz7jksd+S4l/Q2obUa5bpEuNKpsF7U2onX/AIXj/dDx72q1VRUVFRbFRUsVF7UOoioqXoR9UVFuU+FShmlJp8F6PhrY5q2opY9jXt2XcDLFK6J6PYtyoVmgKWbNwUiJgd8MRui7gRmpgWF+yvoTqiq21MSPTj56kiiY17yUJwIE7icSpaADewKpTj2Ne1rblzUc3lpiVLUNJ1fC1VRVOoyyKl7UcicfyZLzZ7RbvoU3jBn+i7ctVknUXmz2i3fQbxgz/Q3LVZJ1F5s9ot30G8YM/wBDctVknU+tqXOqvwtT+tCi2jBn+iqWJVL5J1NtR9QcNseJg0WJ/kvA1ZbV8mN6m9BYHffK70T5PX0fR0GXbcwmI1OnOvevScuWZ8i3vW878FPHA3ZjS47RjMwANRW3IY3g9zaosdpo2n4V+hJSTkDAABUslC5NC1TfIic+K7VT0GkwGaISKe52JrHeZKY/sTQgU2I7VTAXmIAFbqrkUHV+5F6zHdqT2zvCx6G2NY3QAAAAADxlf6GRzPrLEsc3BF/Ei4l709zrWbUKjvpLw8iP23RI5v128U46HgTtkVAB6SolILCmkYvwxUuF70wtXz2nPtGLbi2vNDsWLUfTqNjyd3fB51+Ne8304HJdxOJUtAKlkoXJoOpb6UInPiu1U9CpcFmiex3TEZwAAAAAAAAAAaituQxvB7m1RY7TRtPwr9CSknIGAACpZKFyaFqm+RE58V2qnoNJgM0QkU9zsTWO9Skpj+xNCBTYjtVMBeYgAVuquRQdX7kXrMd2pPbO8LHobY1jdAAAAAAOhTzUWVjIuL6J3kZqdbpW6oa1YiLA9FyUjpKzz8AoZpKMsOKx6Y2vRyfktpZI3aYqZmWF6ska5PJUUxxMa95cnAsdxOJUtAKlkoXJoOqb6UInPiu1U9CpcFmiex3TEZwAAAAAAAAAAaituRRvB7m1RY7TRtPwr9CSknIGAACpZKFyaFqm+RE58V2qnoNJgM0QkU9zsTWO9Skpj+xNCBTYjtVMBeYgAVuquRQdX7kXrMd2pPbO8LHobY1jdAAAAAAPOV4pNIMsrEXlxeQ1Oz7y/wC5zfs+FXy7XkhybYqkigVnm7u+SYkiIWADtUXL/Sx4bNKI1q9yrh/QxzO2I3OyQz00f1JmszVDrxMa95enAxO4nEqWgFSyULk0HUt9KETnxXaqehUuCzRPY7piM4AAAAAAAAAANRW3IY3g9zaosdpoWn4V+hJSTkEAABUslC5NC1TfIic+K7VT0GkwGaISKe52JrHeolMf2JoQKbEdqpgLzEACo1apKXZJwWuisRyMsVFeiKmHMRyrhkWZyo1Sb0FTE2mYiuS+7M2f2vLddD30Nfs8vKvQ2+1wc6dR9ry3XQ99B2eXlXoO1wc6dR9ry3XQ99B2eXlXoO1wc6dR9ry3XQ99B2eXlXoO1wc6dTT0tXKWgpZCX6V/QiYGp3u4G1DZ0r1/13Ic+qtmCJP8f6X9dSe0lPxJmIsSKtrl2ImZE6EO5FE2Juy0ilRUPner3r3nVMpgAB6j+H9H/STKxVTkwkt/qdgT9LTm2lLsx7OZ27Dp9ub6i8G+6nmYmNe86KcDjO4nEqWgFSyULk0HVN9KETnxXaqehUuCzRPY7piM4AAAAAAAAAANRW3IY3g9zaosdpoWn4V+hJSTkEAABUslC5NC1TfIic+K7VT0GkwGaISKe52JrHeZKY/sTQgU2I7VTAXmIAAAAqAAAAACgAABmk5V8aIkOGlrnLYif70Fj3tY1XO4GWGJ8r0YxL1UrdB0W2UgNhtwrjeuk5cakYqJ1merlJ3R0raaJGJ66kgiY17yUpwIC7icSpaAVLJQ2TQdS30oROfFdqp6FS4LNE9jumIzgAAAAAAAAAA1FbchjeD3Nqix2mjafhX6ElJOQMAAFSyULk0LVN8iJz4rtVPQaTAZohIp7nX6x3mSmP7E0IFNiO1UwF5iAAAAAAAAAAAAO9RVExpp1zCbbpOXA1vephmqGQpe5TapqOWoddGnwUur1X4Um3Byoipy32fomZCPVVW6de/uQmNDZ7KVvd3uXipuDVN88ItUZfTibzflOzvCTJP71I3ueDNeqfAvQl9KJvN+UbwkyT+9RuaDNeqfAvQl9KJvN+UbwkyT+9RuaDNeqfB7SRhIyExqYmsRqW48CWHJkdtOVSQRNRrEankhnLDIAAAAAAAAAADU1rS2Si+H3Nqjx2mjaXhX6Et+rp2kj21IV9NB9XTtG2o+mg+rp2jbUp9NCt0Lk0LVN8iLz4rtVJ5SYDNEPKR6py7nuVXRLVcqrym9K+E6ba+RERLk/vU4r7Igc5VVV6p8HC9CX04u835Su8JMk/vUt3NBmvVPgXoS+nE3m/KN4SZJ/eo3NBmvVPgXoS+nE3m/KN4SZJ/eo3NBmvVPgXoS+lE3m/KN4SZJ/eo3NBmvVPgXoS+nF3m/KN4SZJ/eo3NBmvVPgXoS+lE3m/KN4SZJ/eo3NBmvVPgXoS+lE3m/KN4SZJ/eo3NBmvVPgXoS+nF3m/KN4SZJ/eo3NBmvVPg2lG1Pk24XI56/idamxEQ15bQmXuTu0NuCx6ZveqKuq/8A4ekgwmsajWIjWpiREsTYc9zlct6nXaxrUualyHMoXAA//9k="/>
          <p:cNvSpPr>
            <a:spLocks noChangeAspect="1" noChangeArrowheads="1"/>
          </p:cNvSpPr>
          <p:nvPr/>
        </p:nvSpPr>
        <p:spPr bwMode="auto">
          <a:xfrm>
            <a:off x="1587500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27656" name="Picture 8" descr="http://www.igafa.de/wp-content/uploads/2011/08/PTB-300x195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51503" y="6025159"/>
            <a:ext cx="675386" cy="43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2302454" y="2473453"/>
            <a:ext cx="7416824" cy="63999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4800" b="1" dirty="0" smtClean="0"/>
              <a:t>PRECISION TRAPS</a:t>
            </a:r>
            <a:endParaRPr lang="en-GB" sz="4800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078361" y="441105"/>
            <a:ext cx="1765486" cy="5082145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3629714" y="3573016"/>
            <a:ext cx="46805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40236" y="5758590"/>
            <a:ext cx="766119" cy="81875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 rot="5400000">
            <a:off x="-349160" y="2560241"/>
            <a:ext cx="5027697" cy="13644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298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25" y="2601532"/>
            <a:ext cx="4382413" cy="28937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Penning Trap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5816848"/>
            <a:ext cx="11389179" cy="784175"/>
          </a:xfrm>
        </p:spPr>
        <p:txBody>
          <a:bodyPr>
            <a:normAutofit fontScale="92500" lnSpcReduction="10000"/>
          </a:bodyPr>
          <a:lstStyle/>
          <a:p>
            <a:r>
              <a:rPr lang="de-CH" b="1" dirty="0" smtClean="0"/>
              <a:t>single particle in a trap: </a:t>
            </a:r>
            <a:r>
              <a:rPr lang="de-CH" dirty="0" smtClean="0"/>
              <a:t>simplest superimposed static magnetic and static electric fields result in three fully decoupled harmonic single-particle oscillators.</a:t>
            </a:r>
            <a:endParaRPr lang="de-CH" dirty="0"/>
          </a:p>
        </p:txBody>
      </p:sp>
      <p:graphicFrame>
        <p:nvGraphicFramePr>
          <p:cNvPr id="4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7826295"/>
              </p:ext>
            </p:extLst>
          </p:nvPr>
        </p:nvGraphicFramePr>
        <p:xfrm>
          <a:off x="791075" y="3533519"/>
          <a:ext cx="266700" cy="190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90" r:id="rId4" imgW="266469" imgH="190335" progId="Equation.3">
                  <p:embed/>
                </p:oleObj>
              </mc:Choice>
              <mc:Fallback>
                <p:oleObj r:id="rId4" imgW="266469" imgH="190335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91075" y="3533519"/>
                        <a:ext cx="266700" cy="190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108940"/>
              </p:ext>
            </p:extLst>
          </p:nvPr>
        </p:nvGraphicFramePr>
        <p:xfrm>
          <a:off x="5301321" y="1825978"/>
          <a:ext cx="1972103" cy="6733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91" name="Equation" r:id="rId6" imgW="1536480" imgH="482400" progId="Equation.DSMT4">
                  <p:embed/>
                </p:oleObj>
              </mc:Choice>
              <mc:Fallback>
                <p:oleObj name="Equation" r:id="rId6" imgW="1536480" imgH="482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01321" y="1825978"/>
                        <a:ext cx="1972103" cy="6733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D3D0DE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8429871"/>
              </p:ext>
            </p:extLst>
          </p:nvPr>
        </p:nvGraphicFramePr>
        <p:xfrm>
          <a:off x="5748787" y="1209018"/>
          <a:ext cx="773114" cy="40005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92" name="Equation" r:id="rId8" imgW="520560" imgH="253800" progId="Equation.DSMT4">
                  <p:embed/>
                </p:oleObj>
              </mc:Choice>
              <mc:Fallback>
                <p:oleObj name="Equation" r:id="rId8" imgW="52056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48787" y="1209018"/>
                        <a:ext cx="773114" cy="40005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D3D0DE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38100">
                            <a:solidFill>
                              <a:srgbClr val="0066CC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feld 3"/>
          <p:cNvSpPr txBox="1">
            <a:spLocks noChangeArrowheads="1"/>
          </p:cNvSpPr>
          <p:nvPr/>
        </p:nvSpPr>
        <p:spPr bwMode="auto">
          <a:xfrm>
            <a:off x="436647" y="1902305"/>
            <a:ext cx="3988995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de-DE" sz="16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Superimpose the simplest electrostatic potential you can think of </a:t>
            </a:r>
            <a:endParaRPr lang="de-DE" sz="1600" dirty="0">
              <a:solidFill>
                <a:schemeClr val="tx2"/>
              </a:solidFill>
            </a:endParaRPr>
          </a:p>
        </p:txBody>
      </p:sp>
      <p:sp>
        <p:nvSpPr>
          <p:cNvPr id="8" name="Textfeld 3"/>
          <p:cNvSpPr txBox="1">
            <a:spLocks noChangeArrowheads="1"/>
          </p:cNvSpPr>
          <p:nvPr/>
        </p:nvSpPr>
        <p:spPr bwMode="auto">
          <a:xfrm>
            <a:off x="414056" y="1143114"/>
            <a:ext cx="401790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de-DE" sz="16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radial </a:t>
            </a:r>
            <a:r>
              <a:rPr lang="de-DE" sz="16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confinement</a:t>
            </a:r>
            <a:r>
              <a:rPr lang="de-DE" sz="1600" dirty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 </a:t>
            </a:r>
            <a:r>
              <a:rPr lang="de-DE" sz="16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of charged particles by a constant magnetic field </a:t>
            </a:r>
            <a:endParaRPr lang="de-DE" sz="1600" dirty="0">
              <a:solidFill>
                <a:schemeClr val="tx2"/>
              </a:solidFill>
            </a:endParaRPr>
          </a:p>
        </p:txBody>
      </p:sp>
      <p:grpSp>
        <p:nvGrpSpPr>
          <p:cNvPr id="9" name="Group 25"/>
          <p:cNvGrpSpPr>
            <a:grpSpLocks/>
          </p:cNvGrpSpPr>
          <p:nvPr/>
        </p:nvGrpSpPr>
        <p:grpSpPr bwMode="auto">
          <a:xfrm>
            <a:off x="9143999" y="898223"/>
            <a:ext cx="1950123" cy="1861457"/>
            <a:chOff x="476" y="1897"/>
            <a:chExt cx="1842" cy="2213"/>
          </a:xfrm>
        </p:grpSpPr>
        <p:sp>
          <p:nvSpPr>
            <p:cNvPr id="10" name="Rectangle 26"/>
            <p:cNvSpPr>
              <a:spLocks noChangeArrowheads="1"/>
            </p:cNvSpPr>
            <p:nvPr/>
          </p:nvSpPr>
          <p:spPr bwMode="auto">
            <a:xfrm>
              <a:off x="494" y="1897"/>
              <a:ext cx="1824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Rectangle 27"/>
            <p:cNvSpPr>
              <a:spLocks noChangeArrowheads="1"/>
            </p:cNvSpPr>
            <p:nvPr/>
          </p:nvSpPr>
          <p:spPr bwMode="auto">
            <a:xfrm>
              <a:off x="494" y="1897"/>
              <a:ext cx="1824" cy="21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Up Arrow 11"/>
            <p:cNvSpPr/>
            <p:nvPr/>
          </p:nvSpPr>
          <p:spPr>
            <a:xfrm>
              <a:off x="806" y="2063"/>
              <a:ext cx="119" cy="368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3" name="Up Arrow 12"/>
            <p:cNvSpPr/>
            <p:nvPr/>
          </p:nvSpPr>
          <p:spPr>
            <a:xfrm>
              <a:off x="1210" y="2050"/>
              <a:ext cx="119" cy="367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14" name="Up Arrow 13"/>
            <p:cNvSpPr/>
            <p:nvPr/>
          </p:nvSpPr>
          <p:spPr>
            <a:xfrm>
              <a:off x="1597" y="2050"/>
              <a:ext cx="119" cy="367"/>
            </a:xfrm>
            <a:prstGeom prst="upArrow">
              <a:avLst>
                <a:gd name="adj1" fmla="val 27778"/>
                <a:gd name="adj2" fmla="val 101613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49" tIns="45725" rIns="91449" bIns="45725"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15" name="Picture 16" descr="trap.jpg"/>
            <p:cNvPicPr>
              <a:picLocks noChangeAspect="1"/>
            </p:cNvPicPr>
            <p:nvPr/>
          </p:nvPicPr>
          <p:blipFill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159" r="20409"/>
            <a:stretch>
              <a:fillRect/>
            </a:stretch>
          </p:blipFill>
          <p:spPr bwMode="auto">
            <a:xfrm>
              <a:off x="476" y="2435"/>
              <a:ext cx="1602" cy="16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1738" y="2132"/>
              <a:ext cx="469" cy="597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de-DE" dirty="0">
                  <a:solidFill>
                    <a:schemeClr val="accent1">
                      <a:lumMod val="50000"/>
                    </a:schemeClr>
                  </a:solidFill>
                  <a:latin typeface="Arial" charset="0"/>
                  <a:cs typeface="Arial" charset="0"/>
                </a:rPr>
                <a:t>B</a:t>
              </a:r>
              <a:endParaRPr lang="en-US" dirty="0">
                <a:solidFill>
                  <a:schemeClr val="accent1">
                    <a:lumMod val="50000"/>
                  </a:schemeClr>
                </a:solidFill>
                <a:latin typeface="Arial" charset="0"/>
                <a:cs typeface="Arial" charset="0"/>
              </a:endParaRPr>
            </a:p>
          </p:txBody>
        </p:sp>
        <p:cxnSp>
          <p:nvCxnSpPr>
            <p:cNvPr id="17" name="Straight Arrow Connector 16"/>
            <p:cNvCxnSpPr/>
            <p:nvPr/>
          </p:nvCxnSpPr>
          <p:spPr>
            <a:xfrm>
              <a:off x="1803" y="2152"/>
              <a:ext cx="97" cy="1"/>
            </a:xfrm>
            <a:prstGeom prst="straightConnector1">
              <a:avLst/>
            </a:prstGeom>
            <a:ln w="15875">
              <a:solidFill>
                <a:schemeClr val="accent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19" name="Object 6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40872907"/>
              </p:ext>
            </p:extLst>
          </p:nvPr>
        </p:nvGraphicFramePr>
        <p:xfrm>
          <a:off x="9037924" y="3244673"/>
          <a:ext cx="1310924" cy="7243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93" name="Equation" r:id="rId11" imgW="850680" imgH="482400" progId="Equation.3">
                  <p:embed/>
                </p:oleObj>
              </mc:Choice>
              <mc:Fallback>
                <p:oleObj name="Equation" r:id="rId11" imgW="850680" imgH="4824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37924" y="3244673"/>
                        <a:ext cx="1310924" cy="724371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6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7450679"/>
              </p:ext>
            </p:extLst>
          </p:nvPr>
        </p:nvGraphicFramePr>
        <p:xfrm>
          <a:off x="8980696" y="4022419"/>
          <a:ext cx="1999866" cy="64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94" r:id="rId13" imgW="1435100" imgH="469900" progId="Equation.3">
                  <p:embed/>
                </p:oleObj>
              </mc:Choice>
              <mc:Fallback>
                <p:oleObj r:id="rId13" imgW="1435100" imgH="4699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980696" y="4022419"/>
                        <a:ext cx="1999866" cy="64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6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95916090"/>
              </p:ext>
            </p:extLst>
          </p:nvPr>
        </p:nvGraphicFramePr>
        <p:xfrm>
          <a:off x="9052704" y="4737669"/>
          <a:ext cx="1928442" cy="645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89395" name="Equation" r:id="rId15" imgW="1333440" imgH="457200" progId="Equation.3">
                  <p:embed/>
                </p:oleObj>
              </mc:Choice>
              <mc:Fallback>
                <p:oleObj name="Equation" r:id="rId15" imgW="1333440" imgH="457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52704" y="4737669"/>
                        <a:ext cx="1928442" cy="645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feld 3"/>
          <p:cNvSpPr txBox="1">
            <a:spLocks noChangeArrowheads="1"/>
          </p:cNvSpPr>
          <p:nvPr/>
        </p:nvSpPr>
        <p:spPr bwMode="auto">
          <a:xfrm>
            <a:off x="4189650" y="2921638"/>
            <a:ext cx="4591883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de-DE" sz="1600" b="1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results in three harmonic oscillator modes </a:t>
            </a:r>
            <a:endParaRPr lang="de-DE" sz="1600" b="1" dirty="0">
              <a:solidFill>
                <a:schemeClr val="tx2"/>
              </a:solidFill>
            </a:endParaRPr>
          </a:p>
        </p:txBody>
      </p:sp>
      <p:sp>
        <p:nvSpPr>
          <p:cNvPr id="23" name="Textfeld 3"/>
          <p:cNvSpPr txBox="1">
            <a:spLocks noChangeArrowheads="1"/>
          </p:cNvSpPr>
          <p:nvPr/>
        </p:nvSpPr>
        <p:spPr bwMode="auto">
          <a:xfrm>
            <a:off x="4885038" y="3418077"/>
            <a:ext cx="32641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de-DE" sz="16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axial mode </a:t>
            </a:r>
            <a:endParaRPr lang="de-DE" sz="1600" dirty="0">
              <a:solidFill>
                <a:schemeClr val="tx2"/>
              </a:solidFill>
            </a:endParaRPr>
          </a:p>
        </p:txBody>
      </p:sp>
      <p:sp>
        <p:nvSpPr>
          <p:cNvPr id="24" name="Textfeld 3"/>
          <p:cNvSpPr txBox="1">
            <a:spLocks noChangeArrowheads="1"/>
          </p:cNvSpPr>
          <p:nvPr/>
        </p:nvSpPr>
        <p:spPr bwMode="auto">
          <a:xfrm>
            <a:off x="4880916" y="4213030"/>
            <a:ext cx="32641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de-DE" sz="16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modified cyclotron mode </a:t>
            </a:r>
            <a:endParaRPr lang="de-DE" sz="1600" dirty="0">
              <a:solidFill>
                <a:schemeClr val="tx2"/>
              </a:solidFill>
            </a:endParaRPr>
          </a:p>
        </p:txBody>
      </p:sp>
      <p:sp>
        <p:nvSpPr>
          <p:cNvPr id="25" name="Textfeld 3"/>
          <p:cNvSpPr txBox="1">
            <a:spLocks noChangeArrowheads="1"/>
          </p:cNvSpPr>
          <p:nvPr/>
        </p:nvSpPr>
        <p:spPr bwMode="auto">
          <a:xfrm>
            <a:off x="4885032" y="4892654"/>
            <a:ext cx="326410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de-DE" sz="1600" dirty="0" smtClean="0">
                <a:solidFill>
                  <a:schemeClr val="tx2"/>
                </a:solidFill>
                <a:latin typeface="Tahoma" pitchFamily="34" charset="0"/>
                <a:cs typeface="Tahoma" pitchFamily="34" charset="0"/>
              </a:rPr>
              <a:t>magnetron mode </a:t>
            </a:r>
            <a:endParaRPr lang="de-DE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6522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The Invariance Theorem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44874"/>
          </a:xfrm>
        </p:spPr>
        <p:txBody>
          <a:bodyPr/>
          <a:lstStyle/>
          <a:p>
            <a:r>
              <a:rPr lang="de-CH" dirty="0" smtClean="0"/>
              <a:t>The three trap frequencies can be combined to a robust invariance relation</a:t>
            </a:r>
            <a:endParaRPr lang="de-CH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1071992" y="2455037"/>
                <a:ext cx="3266296" cy="751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de-CH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CH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CH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</m:oMath>
                  </m:oMathPara>
                </a14:m>
                <a:endParaRPr lang="de-CH" sz="2400" dirty="0"/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1992" y="2455037"/>
                <a:ext cx="3266296" cy="751552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Right Arrow 5"/>
          <p:cNvSpPr/>
          <p:nvPr/>
        </p:nvSpPr>
        <p:spPr>
          <a:xfrm rot="10800000">
            <a:off x="4720273" y="2691941"/>
            <a:ext cx="1119258" cy="2883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7" name="TextBox 6"/>
          <p:cNvSpPr txBox="1"/>
          <p:nvPr/>
        </p:nvSpPr>
        <p:spPr>
          <a:xfrm>
            <a:off x="617836" y="3838828"/>
            <a:ext cx="48067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>
                <a:solidFill>
                  <a:srgbClr val="FF0000"/>
                </a:solidFill>
              </a:rPr>
              <a:t>misalignment of B-axis and E-axis cancels out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b="1" dirty="0" smtClean="0">
                <a:solidFill>
                  <a:srgbClr val="FF0000"/>
                </a:solidFill>
              </a:rPr>
              <a:t>ellipticities of trap potential cancel out  </a:t>
            </a:r>
            <a:endParaRPr lang="de-CH" b="1" dirty="0">
              <a:solidFill>
                <a:srgbClr val="FF0000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177284" y="1745022"/>
            <a:ext cx="5353512" cy="2494370"/>
            <a:chOff x="1619672" y="2001034"/>
            <a:chExt cx="5400600" cy="3060669"/>
          </a:xfrm>
        </p:grpSpPr>
        <p:sp>
          <p:nvSpPr>
            <p:cNvPr id="10" name="Sun 9"/>
            <p:cNvSpPr/>
            <p:nvPr/>
          </p:nvSpPr>
          <p:spPr>
            <a:xfrm>
              <a:off x="3419872" y="2495798"/>
              <a:ext cx="2304256" cy="2232248"/>
            </a:xfrm>
            <a:prstGeom prst="sun">
              <a:avLst/>
            </a:prstGeom>
            <a:solidFill>
              <a:srgbClr val="F4E04A"/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923928" y="2001034"/>
              <a:ext cx="1296144" cy="324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tilted trap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292080" y="2423790"/>
              <a:ext cx="1296144" cy="324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potential</a:t>
              </a: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724128" y="3391832"/>
              <a:ext cx="1296144" cy="324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B</a:t>
              </a:r>
              <a:r>
                <a:rPr lang="en-GB" sz="1400" dirty="0"/>
                <a:t>2</a:t>
              </a:r>
              <a:r>
                <a:rPr lang="en-GB" sz="2000" dirty="0"/>
                <a:t> and B</a:t>
              </a:r>
              <a:r>
                <a:rPr lang="en-GB" sz="1400" dirty="0"/>
                <a:t>1</a:t>
              </a:r>
              <a:endParaRPr lang="en-GB" sz="2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292080" y="4327936"/>
              <a:ext cx="1584176" cy="324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image charge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851920" y="4737338"/>
              <a:ext cx="1584176" cy="324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image current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267744" y="4368006"/>
              <a:ext cx="1584176" cy="324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shift in B</a:t>
              </a:r>
              <a:r>
                <a:rPr lang="en-GB" sz="1400" dirty="0"/>
                <a:t>1</a:t>
              </a:r>
              <a:endParaRPr lang="en-GB" sz="2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619672" y="3431902"/>
              <a:ext cx="1800200" cy="324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contaminants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267744" y="2423790"/>
              <a:ext cx="1584176" cy="3243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2000" dirty="0"/>
                <a:t>drifts B(t)</a:t>
              </a:r>
            </a:p>
          </p:txBody>
        </p:sp>
      </p:grpSp>
      <p:sp>
        <p:nvSpPr>
          <p:cNvPr id="19" name="Content Placeholder 2"/>
          <p:cNvSpPr txBox="1">
            <a:spLocks/>
          </p:cNvSpPr>
          <p:nvPr/>
        </p:nvSpPr>
        <p:spPr>
          <a:xfrm>
            <a:off x="453227" y="4688863"/>
            <a:ext cx="5435112" cy="11421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400" dirty="0" smtClean="0"/>
              <a:t>Single particles in Penning traps give direct access to the fundamental properties of trapped particles </a:t>
            </a:r>
            <a:endParaRPr lang="de-CH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0" name="TextBox 19"/>
              <p:cNvSpPr txBox="1"/>
              <p:nvPr/>
            </p:nvSpPr>
            <p:spPr>
              <a:xfrm>
                <a:off x="6779737" y="4764179"/>
                <a:ext cx="4234261" cy="75155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𝑐</m:t>
                          </m:r>
                        </m:sub>
                      </m:sSub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ad>
                        <m:radPr>
                          <m:degHide m:val="on"/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radPr>
                        <m:deg/>
                        <m:e>
                          <m:sSubSup>
                            <m:sSubSupPr>
                              <m:ctrlPr>
                                <a:rPr lang="de-CH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</m:sub>
                            <m:sup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CH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𝑧</m:t>
                              </m:r>
                            </m:sub>
                            <m:sup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  <m:r>
                            <a:rPr lang="de-CH" sz="2400" i="1">
                              <a:latin typeface="Cambria Math" panose="02040503050406030204" pitchFamily="18" charset="0"/>
                            </a:rPr>
                            <m:t>+</m:t>
                          </m:r>
                          <m:sSubSup>
                            <m:sSubSupPr>
                              <m:ctrlPr>
                                <a:rPr lang="de-CH" sz="24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de-CH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b>
                            <m:sup>
                              <m:r>
                                <a:rPr lang="de-CH" sz="24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e>
                      </m:rad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de-CH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de-CH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𝑞</m:t>
                          </m:r>
                        </m:num>
                        <m:den>
                          <m:r>
                            <a:rPr lang="de-CH" sz="24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r>
                        <a:rPr lang="de-CH" sz="2400" b="0" i="1" smtClean="0">
                          <a:latin typeface="Cambria Math" panose="02040503050406030204" pitchFamily="18" charset="0"/>
                        </a:rPr>
                        <m:t>𝐵</m:t>
                      </m:r>
                    </m:oMath>
                  </m:oMathPara>
                </a14:m>
                <a:endParaRPr lang="de-CH" sz="2400" dirty="0"/>
              </a:p>
            </p:txBody>
          </p:sp>
        </mc:Choice>
        <mc:Fallback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9737" y="4764179"/>
                <a:ext cx="4234261" cy="75155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Oval 20"/>
          <p:cNvSpPr/>
          <p:nvPr/>
        </p:nvSpPr>
        <p:spPr>
          <a:xfrm>
            <a:off x="10245953" y="4688863"/>
            <a:ext cx="405571" cy="102679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2" name="Content Placeholder 2"/>
          <p:cNvSpPr txBox="1">
            <a:spLocks/>
          </p:cNvSpPr>
          <p:nvPr/>
        </p:nvSpPr>
        <p:spPr>
          <a:xfrm>
            <a:off x="360517" y="5828077"/>
            <a:ext cx="11389179" cy="10576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b="1" dirty="0" err="1" smtClean="0">
                <a:solidFill>
                  <a:srgbClr val="FF0000"/>
                </a:solidFill>
              </a:rPr>
              <a:t>Precise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frequency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measurements</a:t>
            </a:r>
            <a:r>
              <a:rPr lang="de-CH" b="1" dirty="0" smtClean="0">
                <a:solidFill>
                  <a:srgbClr val="FF0000"/>
                </a:solidFill>
              </a:rPr>
              <a:t> in traps </a:t>
            </a:r>
            <a:r>
              <a:rPr lang="de-CH" b="1" dirty="0" err="1" smtClean="0">
                <a:solidFill>
                  <a:srgbClr val="FF0000"/>
                </a:solidFill>
              </a:rPr>
              <a:t>provide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information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about</a:t>
            </a:r>
            <a:r>
              <a:rPr lang="de-CH" b="1" dirty="0" smtClean="0">
                <a:solidFill>
                  <a:srgbClr val="FF0000"/>
                </a:solidFill>
              </a:rPr>
              <a:t> fundamental </a:t>
            </a:r>
            <a:r>
              <a:rPr lang="de-CH" b="1" dirty="0" err="1" smtClean="0">
                <a:solidFill>
                  <a:srgbClr val="FF0000"/>
                </a:solidFill>
              </a:rPr>
              <a:t>properties</a:t>
            </a:r>
            <a:r>
              <a:rPr lang="de-CH" b="1" dirty="0" smtClean="0">
                <a:solidFill>
                  <a:srgbClr val="FF0000"/>
                </a:solidFill>
              </a:rPr>
              <a:t> of </a:t>
            </a:r>
            <a:r>
              <a:rPr lang="de-CH" b="1" dirty="0" err="1" smtClean="0">
                <a:solidFill>
                  <a:srgbClr val="FF0000"/>
                </a:solidFill>
              </a:rPr>
              <a:t>trapped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particles</a:t>
            </a:r>
            <a:r>
              <a:rPr lang="de-CH" b="1" dirty="0" smtClean="0">
                <a:solidFill>
                  <a:srgbClr val="FF0000"/>
                </a:solidFill>
              </a:rPr>
              <a:t>. 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763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1194485" y="4460797"/>
            <a:ext cx="3657600" cy="1544592"/>
          </a:xfrm>
          <a:prstGeom prst="round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Different </a:t>
            </a:r>
            <a:r>
              <a:rPr lang="de-CH" dirty="0" err="1" smtClean="0"/>
              <a:t>Perspective</a:t>
            </a:r>
            <a:r>
              <a:rPr lang="de-CH" dirty="0" smtClean="0"/>
              <a:t>: Fundamental Symmetries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1022668"/>
          </a:xfrm>
        </p:spPr>
        <p:txBody>
          <a:bodyPr/>
          <a:lstStyle/>
          <a:p>
            <a:r>
              <a:rPr lang="de-CH" dirty="0" smtClean="0"/>
              <a:t>Within the framework of classical physics, a single particle in a Penning trap is a </a:t>
            </a:r>
            <a:r>
              <a:rPr lang="de-CH" b="1" dirty="0" err="1" smtClean="0"/>
              <a:t>well</a:t>
            </a:r>
            <a:r>
              <a:rPr lang="de-CH" b="1" dirty="0" smtClean="0"/>
              <a:t> </a:t>
            </a:r>
            <a:r>
              <a:rPr lang="de-CH" b="1" dirty="0" err="1" smtClean="0"/>
              <a:t>understood</a:t>
            </a:r>
            <a:r>
              <a:rPr lang="de-CH" dirty="0" smtClean="0"/>
              <a:t>, </a:t>
            </a:r>
            <a:r>
              <a:rPr lang="de-CH" b="1" dirty="0" err="1" smtClean="0">
                <a:solidFill>
                  <a:srgbClr val="FF0000"/>
                </a:solidFill>
              </a:rPr>
              <a:t>very</a:t>
            </a:r>
            <a:r>
              <a:rPr lang="de-CH" b="1" dirty="0" smtClean="0">
                <a:solidFill>
                  <a:srgbClr val="FF0000"/>
                </a:solidFill>
              </a:rPr>
              <a:t> simple </a:t>
            </a:r>
            <a:r>
              <a:rPr lang="de-CH" b="1" dirty="0" err="1" smtClean="0">
                <a:solidFill>
                  <a:srgbClr val="FF0000"/>
                </a:solidFill>
              </a:rPr>
              <a:t>system</a:t>
            </a:r>
            <a:r>
              <a:rPr lang="de-CH" b="1" dirty="0" smtClean="0">
                <a:solidFill>
                  <a:srgbClr val="FF0000"/>
                </a:solidFill>
              </a:rPr>
              <a:t> (</a:t>
            </a:r>
            <a:r>
              <a:rPr lang="de-CH" b="1" dirty="0" err="1" smtClean="0">
                <a:solidFill>
                  <a:srgbClr val="FF0000"/>
                </a:solidFill>
              </a:rPr>
              <a:t>three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harmonic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oscillators</a:t>
            </a:r>
            <a:r>
              <a:rPr lang="de-CH" b="1" dirty="0" smtClean="0">
                <a:solidFill>
                  <a:srgbClr val="FF0000"/>
                </a:solidFill>
              </a:rPr>
              <a:t>).</a:t>
            </a:r>
            <a:r>
              <a:rPr lang="de-CH" dirty="0" smtClean="0"/>
              <a:t> </a:t>
            </a:r>
            <a:endParaRPr lang="de-CH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4987" y="2029454"/>
            <a:ext cx="11389179" cy="1022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/>
              <a:t>Penning traps thus provide perfect boundary conditions to test exotic theories and search for physics beyond the </a:t>
            </a:r>
            <a:r>
              <a:rPr lang="de-CH" dirty="0"/>
              <a:t>S</a:t>
            </a:r>
            <a:r>
              <a:rPr lang="de-CH" dirty="0" smtClean="0"/>
              <a:t>tandard Model.</a:t>
            </a:r>
            <a:endParaRPr lang="de-CH" dirty="0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40866" y="3079782"/>
            <a:ext cx="11389179" cy="48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 smtClean="0"/>
              <a:t>How would a yet undiscovered physics effect look like?</a:t>
            </a:r>
            <a:endParaRPr lang="de-CH" b="1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36744" y="3751170"/>
            <a:ext cx="4695429" cy="48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 smtClean="0"/>
              <a:t>Whatever it is:</a:t>
            </a:r>
            <a:endParaRPr lang="de-CH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388078" y="4652181"/>
                <a:ext cx="3222485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CH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𝑯</m:t>
                    </m:r>
                    <m:r>
                      <a:rPr lang="de-CH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de-CH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</m:t>
                    </m:r>
                    <m:r>
                      <a:rPr lang="de-CH" sz="2400" b="1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CH" sz="2400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de-CH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𝑯</m:t>
                            </m:r>
                          </m:e>
                          <m:sub>
                            <m:r>
                              <a:rPr lang="de-CH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𝟎</m:t>
                            </m:r>
                          </m:sub>
                        </m:sSub>
                        <m:r>
                          <a:rPr lang="de-CH" sz="2400" b="1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 </m:t>
                        </m:r>
                        <m:sSub>
                          <m:sSubPr>
                            <m:ctrlPr>
                              <a:rPr lang="de-CH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𝑽</m:t>
                            </m:r>
                          </m:e>
                          <m:sub>
                            <m:r>
                              <a:rPr lang="de-CH" sz="2400" b="1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𝒆𝒙𝒐𝒕𝒊𝒄</m:t>
                            </m:r>
                          </m:sub>
                        </m:sSub>
                      </m:e>
                    </m:d>
                  </m:oMath>
                </a14:m>
                <a:r>
                  <a:rPr lang="de-CH" sz="2400" b="1" dirty="0">
                    <a:solidFill>
                      <a:srgbClr val="FF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CH" sz="2400" b="1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𝝍</m:t>
                    </m:r>
                  </m:oMath>
                </a14:m>
                <a:endParaRPr lang="de-CH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8078" y="4652181"/>
                <a:ext cx="3222485" cy="369332"/>
              </a:xfrm>
              <a:prstGeom prst="rect">
                <a:avLst/>
              </a:prstGeom>
              <a:blipFill rotWithShape="0">
                <a:blip r:embed="rId2"/>
                <a:stretch>
                  <a:fillRect l="-3409" r="-3598" b="-3442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324919" y="5362832"/>
                <a:ext cx="3348802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sSub>
                        <m:sSubPr>
                          <m:ctrlPr>
                            <a:rPr lang="el-G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CH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𝒆𝒙𝒐𝒕𝒊𝒄</m:t>
                          </m:r>
                        </m:sub>
                      </m:sSub>
                      <m:r>
                        <a:rPr lang="de-CH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de-CH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de-CH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𝝍</m:t>
                              </m:r>
                            </m:e>
                          </m:d>
                          <m:sSub>
                            <m:sSubPr>
                              <m:ctrlP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𝒆𝒙𝒐𝒕𝒊𝒄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"/>
                              <m:ctrlPr>
                                <a:rPr lang="de-CH" sz="24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𝝍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24919" y="5362832"/>
                <a:ext cx="3348802" cy="369332"/>
              </a:xfrm>
              <a:prstGeom prst="rect">
                <a:avLst/>
              </a:prstGeom>
              <a:blipFill rotWithShape="0">
                <a:blip r:embed="rId3"/>
                <a:stretch>
                  <a:fillRect l="-1636" t="-178333" r="-5091" b="-26000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Content Placeholder 2"/>
          <p:cNvSpPr txBox="1">
            <a:spLocks/>
          </p:cNvSpPr>
          <p:nvPr/>
        </p:nvSpPr>
        <p:spPr>
          <a:xfrm>
            <a:off x="6223813" y="3763524"/>
            <a:ext cx="4963171" cy="4872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b="1" dirty="0" smtClean="0"/>
              <a:t>Need to ask the right questions</a:t>
            </a:r>
            <a:endParaRPr lang="de-CH" b="1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7537625" y="4664837"/>
            <a:ext cx="67550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7541741" y="5039662"/>
            <a:ext cx="67550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7549979" y="5410362"/>
            <a:ext cx="675503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9716530" y="4668953"/>
            <a:ext cx="67550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9720646" y="5043778"/>
            <a:ext cx="67550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9728884" y="5414478"/>
            <a:ext cx="675503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7315205" y="4732937"/>
            <a:ext cx="8238" cy="2059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7311083" y="5107759"/>
            <a:ext cx="8238" cy="205946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9576491" y="4753529"/>
            <a:ext cx="8238" cy="205946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9588845" y="5128351"/>
            <a:ext cx="8238" cy="205946"/>
          </a:xfrm>
          <a:prstGeom prst="straightConnector1">
            <a:avLst/>
          </a:prstGeom>
          <a:ln>
            <a:solidFill>
              <a:srgbClr val="C0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Content Placeholder 2"/>
          <p:cNvSpPr txBox="1">
            <a:spLocks/>
          </p:cNvSpPr>
          <p:nvPr/>
        </p:nvSpPr>
        <p:spPr>
          <a:xfrm>
            <a:off x="7063946" y="4110397"/>
            <a:ext cx="1610497" cy="48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000" dirty="0" smtClean="0"/>
              <a:t>System 1</a:t>
            </a:r>
            <a:endParaRPr lang="de-CH" sz="2000" dirty="0"/>
          </a:p>
        </p:txBody>
      </p:sp>
      <p:sp>
        <p:nvSpPr>
          <p:cNvPr id="32" name="Content Placeholder 2"/>
          <p:cNvSpPr txBox="1">
            <a:spLocks/>
          </p:cNvSpPr>
          <p:nvPr/>
        </p:nvSpPr>
        <p:spPr>
          <a:xfrm>
            <a:off x="9176948" y="4122751"/>
            <a:ext cx="1610497" cy="487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000" dirty="0" smtClean="0">
                <a:solidFill>
                  <a:srgbClr val="C00000"/>
                </a:solidFill>
              </a:rPr>
              <a:t>System 2</a:t>
            </a:r>
            <a:endParaRPr lang="de-CH" sz="20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312924" y="5806560"/>
                <a:ext cx="4813818" cy="3693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l-G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CH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  <m:r>
                        <a:rPr lang="de-CH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l-GR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CH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de-CH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l-GR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sSub>
                        <m:sSubPr>
                          <m:ctrlPr>
                            <a:rPr lang="el-GR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CH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𝒆𝒙𝒐𝒕𝒊𝒄</m:t>
                          </m:r>
                        </m:sub>
                      </m:sSub>
                      <m:r>
                        <a:rPr lang="de-CH" sz="2400" b="1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de-CH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"/>
                              <m:endChr m:val="|"/>
                              <m:ctrlPr>
                                <a:rPr lang="de-CH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𝝍</m:t>
                              </m:r>
                            </m:e>
                          </m:d>
                          <m:sSub>
                            <m:sSubPr>
                              <m:ctrlP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𝑽</m:t>
                              </m:r>
                            </m:e>
                            <m:sub>
                              <m: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𝒆𝒙𝒐𝒕𝒊𝒄</m:t>
                              </m:r>
                            </m:sub>
                          </m:sSub>
                          <m:d>
                            <m:dPr>
                              <m:begChr m:val="|"/>
                              <m:endChr m:val=""/>
                              <m:ctrlPr>
                                <a:rPr lang="de-CH" sz="2400" b="1" i="1" dirty="0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sz="24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𝝍</m:t>
                              </m:r>
                            </m:e>
                          </m:d>
                        </m:e>
                      </m:d>
                    </m:oMath>
                  </m:oMathPara>
                </a14:m>
                <a:endParaRPr lang="de-CH" sz="2400" b="1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12924" y="5806560"/>
                <a:ext cx="4813818" cy="369332"/>
              </a:xfrm>
              <a:prstGeom prst="rect">
                <a:avLst/>
              </a:prstGeom>
              <a:blipFill>
                <a:blip r:embed="rId4"/>
                <a:stretch>
                  <a:fillRect l="-1141" t="-178333" r="-3549" b="-2600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ectangle 33"/>
              <p:cNvSpPr/>
              <p:nvPr/>
            </p:nvSpPr>
            <p:spPr>
              <a:xfrm>
                <a:off x="6453708" y="5038420"/>
                <a:ext cx="6542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CH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34" name="Rectangle 3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3708" y="5038420"/>
                <a:ext cx="654282" cy="36933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Rectangle 34"/>
              <p:cNvSpPr/>
              <p:nvPr/>
            </p:nvSpPr>
            <p:spPr>
              <a:xfrm>
                <a:off x="6449587" y="4671834"/>
                <a:ext cx="6542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chemeClr val="bg2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CH" b="1" i="1" smtClean="0">
                              <a:solidFill>
                                <a:schemeClr val="bg2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𝟏</m:t>
                          </m:r>
                        </m:sub>
                      </m:sSub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35" name="Rectangle 3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49587" y="4671834"/>
                <a:ext cx="654282" cy="369332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6" name="Rectangle 35"/>
              <p:cNvSpPr/>
              <p:nvPr/>
            </p:nvSpPr>
            <p:spPr>
              <a:xfrm>
                <a:off x="8838562" y="5026061"/>
                <a:ext cx="6542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CH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36" name="Rectangle 3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8562" y="5026061"/>
                <a:ext cx="654282" cy="369332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7" name="Rectangle 36"/>
              <p:cNvSpPr/>
              <p:nvPr/>
            </p:nvSpPr>
            <p:spPr>
              <a:xfrm>
                <a:off x="8834441" y="4659475"/>
                <a:ext cx="65428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l-GR" b="1" i="1" smtClean="0">
                          <a:solidFill>
                            <a:srgbClr val="C0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𝜟</m:t>
                      </m:r>
                      <m:sSub>
                        <m:sSubPr>
                          <m:ctrlPr>
                            <a:rPr lang="el-GR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𝑬</m:t>
                          </m:r>
                        </m:e>
                        <m:sub>
                          <m:r>
                            <a:rPr lang="de-CH" b="1" i="1" smtClean="0">
                              <a:solidFill>
                                <a:srgbClr val="C00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de-CH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37" name="Rectangle 3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4441" y="4659475"/>
                <a:ext cx="654282" cy="369332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Content Placeholder 2"/>
          <p:cNvSpPr txBox="1">
            <a:spLocks/>
          </p:cNvSpPr>
          <p:nvPr/>
        </p:nvSpPr>
        <p:spPr>
          <a:xfrm>
            <a:off x="360517" y="6334685"/>
            <a:ext cx="11389179" cy="551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b="1" dirty="0" smtClean="0">
                <a:solidFill>
                  <a:srgbClr val="FF0000"/>
                </a:solidFill>
              </a:rPr>
              <a:t>A </a:t>
            </a:r>
            <a:r>
              <a:rPr lang="de-CH" b="1" dirty="0" err="1" smtClean="0">
                <a:solidFill>
                  <a:srgbClr val="FF0000"/>
                </a:solidFill>
              </a:rPr>
              <a:t>precision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trap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is</a:t>
            </a:r>
            <a:r>
              <a:rPr lang="de-CH" b="1" dirty="0" smtClean="0">
                <a:solidFill>
                  <a:srgbClr val="FF0000"/>
                </a:solidFill>
              </a:rPr>
              <a:t> an </a:t>
            </a:r>
            <a:r>
              <a:rPr lang="de-CH" b="1" dirty="0" err="1" smtClean="0">
                <a:solidFill>
                  <a:srgbClr val="FF0000"/>
                </a:solidFill>
              </a:rPr>
              <a:t>artificial</a:t>
            </a:r>
            <a:r>
              <a:rPr lang="de-CH" b="1" dirty="0" smtClean="0">
                <a:solidFill>
                  <a:srgbClr val="FF0000"/>
                </a:solidFill>
              </a:rPr>
              <a:t>, </a:t>
            </a:r>
            <a:r>
              <a:rPr lang="de-CH" b="1" dirty="0" err="1" smtClean="0">
                <a:solidFill>
                  <a:srgbClr val="FF0000"/>
                </a:solidFill>
              </a:rPr>
              <a:t>highly</a:t>
            </a:r>
            <a:r>
              <a:rPr lang="de-CH" b="1" dirty="0" smtClean="0">
                <a:solidFill>
                  <a:srgbClr val="FF0000"/>
                </a:solidFill>
              </a:rPr>
              <a:t> modular, </a:t>
            </a:r>
            <a:r>
              <a:rPr lang="de-CH" b="1" dirty="0" err="1" smtClean="0">
                <a:solidFill>
                  <a:srgbClr val="FF0000"/>
                </a:solidFill>
              </a:rPr>
              <a:t>extremely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exotic</a:t>
            </a:r>
            <a:r>
              <a:rPr lang="de-CH" b="1" dirty="0" smtClean="0">
                <a:solidFill>
                  <a:srgbClr val="FF0000"/>
                </a:solidFill>
              </a:rPr>
              <a:t> </a:t>
            </a:r>
            <a:r>
              <a:rPr lang="de-CH" b="1" dirty="0" err="1" smtClean="0">
                <a:solidFill>
                  <a:srgbClr val="FF0000"/>
                </a:solidFill>
              </a:rPr>
              <a:t>atom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7708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Interaction Potentials – Minimal SME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6343153"/>
            <a:ext cx="11389179" cy="461309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de-CH" dirty="0" smtClean="0"/>
              <a:t>Physics: such interactions can e.g. be induced by CPT-odd dark matter couplings</a:t>
            </a:r>
            <a:endParaRPr lang="de-CH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6776277" y="1204321"/>
                <a:ext cx="4159537" cy="3545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de-CH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sSup>
                            <m:sSupPr>
                              <m:ctrlP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sSub>
                            <m:sSubPr>
                              <m:ctrlP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𝐷</m:t>
                              </m:r>
                            </m:e>
                            <m:sub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sSup>
                            <m:sSupPr>
                              <m:ctrlPr>
                                <a:rPr lang="de-CH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sSub>
                                <m:sSubPr>
                                  <m:ctrlPr>
                                    <a:rPr lang="de-CH" sz="20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sz="20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𝑎</m:t>
                                  </m:r>
                                </m:e>
                                <m:sub>
                                  <m:r>
                                    <a:rPr lang="de-CH" sz="200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𝜇</m:t>
                                  </m:r>
                                </m:sub>
                              </m:sSub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  <m:r>
                            <a:rPr lang="de-CH" sz="2000" b="0" i="0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sSub>
                            <m:sSubPr>
                              <m:ctrlP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b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sub>
                          </m:sSub>
                          <m:sSup>
                            <m:sSupPr>
                              <m:ctrlPr>
                                <a:rPr lang="de-CH" sz="20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𝛾</m:t>
                              </m:r>
                            </m:e>
                            <m:sup>
                              <m:r>
                                <a:rPr lang="de-CH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p>
                          </m:sSup>
                        </m:e>
                      </m:d>
                      <m:r>
                        <a:rPr lang="de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de-CH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 </m:t>
                      </m:r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76277" y="1204321"/>
                <a:ext cx="4159537" cy="354584"/>
              </a:xfrm>
              <a:prstGeom prst="rect">
                <a:avLst/>
              </a:prstGeom>
              <a:blipFill rotWithShape="0">
                <a:blip r:embed="rId3"/>
                <a:stretch>
                  <a:fillRect b="-2241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Content Placeholder 2"/>
          <p:cNvSpPr txBox="1">
            <a:spLocks/>
          </p:cNvSpPr>
          <p:nvPr/>
        </p:nvSpPr>
        <p:spPr>
          <a:xfrm>
            <a:off x="337898" y="1136540"/>
            <a:ext cx="5626297" cy="490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/>
              <a:t>Example: Standard Model Extension</a:t>
            </a:r>
            <a:endParaRPr lang="de-CH" dirty="0"/>
          </a:p>
        </p:txBody>
      </p:sp>
      <p:sp>
        <p:nvSpPr>
          <p:cNvPr id="7" name="Rectangle 6"/>
          <p:cNvSpPr/>
          <p:nvPr/>
        </p:nvSpPr>
        <p:spPr>
          <a:xfrm>
            <a:off x="337898" y="1753386"/>
            <a:ext cx="60876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CH" dirty="0" smtClean="0"/>
              <a:t>Inspired by string theory translated to SM via effective field theory</a:t>
            </a:r>
          </a:p>
          <a:p>
            <a:r>
              <a:rPr lang="de-CH" dirty="0" smtClean="0"/>
              <a:t>Idea of construction: Consider all possible low dimension bi-linears within the Poincare group </a:t>
            </a:r>
            <a:r>
              <a:rPr lang="de-CH" i="1" dirty="0" smtClean="0"/>
              <a:t>(useful but not fundamental)</a:t>
            </a:r>
            <a:r>
              <a:rPr lang="de-CH" dirty="0" smtClean="0"/>
              <a:t>. </a:t>
            </a:r>
            <a:endParaRPr lang="de-CH" dirty="0"/>
          </a:p>
        </p:txBody>
      </p:sp>
      <p:sp>
        <p:nvSpPr>
          <p:cNvPr id="9" name="Rectangle 8"/>
          <p:cNvSpPr/>
          <p:nvPr/>
        </p:nvSpPr>
        <p:spPr>
          <a:xfrm>
            <a:off x="6928021" y="1179607"/>
            <a:ext cx="1227438" cy="4223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553329" y="2195107"/>
            <a:ext cx="1915171" cy="490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000" dirty="0" smtClean="0"/>
              <a:t>Dirac equation</a:t>
            </a:r>
            <a:endParaRPr lang="de-CH" sz="2000" dirty="0"/>
          </a:p>
        </p:txBody>
      </p:sp>
      <p:sp>
        <p:nvSpPr>
          <p:cNvPr id="11" name="Rectangle 10"/>
          <p:cNvSpPr/>
          <p:nvPr/>
        </p:nvSpPr>
        <p:spPr>
          <a:xfrm>
            <a:off x="8402595" y="1175485"/>
            <a:ext cx="1668160" cy="42236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8378014" y="2199223"/>
            <a:ext cx="2981961" cy="490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000" dirty="0" smtClean="0"/>
              <a:t>CPT-odd modifications</a:t>
            </a:r>
            <a:endParaRPr lang="de-CH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719893" y="3073095"/>
                <a:ext cx="8038547" cy="71468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sub>
                    </m:sSub>
                    <m:sSup>
                      <m:sSupPr>
                        <m:ctrlPr>
                          <a:rPr lang="de-CH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p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p>
                    </m:sSup>
                    <m:r>
                      <a:rPr lang="de-CH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m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de-CH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m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de-CH" dirty="0" smtClean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</m:m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𝟏</m:t>
                              </m:r>
                            </m:e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9893" y="3073095"/>
                <a:ext cx="8038547" cy="714683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738186" y="3787778"/>
                <a:ext cx="4687329" cy="71468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−</m:t>
                                  </m:r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  <m:m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de-CH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  <m:m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𝒚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de-CH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d>
                      <m:dPr>
                        <m:ctrlPr>
                          <a:rPr lang="de-CH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de-CH" b="1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</m:sSub>
                            </m:e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</m:mr>
                          <m:mr>
                            <m:e>
                              <m:r>
                                <a:rPr lang="de-CH" b="1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𝝈</m:t>
                                  </m:r>
                                </m:e>
                                <m:sub>
                                  <m:r>
                                    <a:rPr lang="de-CH" b="1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𝒛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de-CH" dirty="0"/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8186" y="3787778"/>
                <a:ext cx="4687329" cy="714683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Content Placeholder 2"/>
          <p:cNvSpPr txBox="1">
            <a:spLocks/>
          </p:cNvSpPr>
          <p:nvPr/>
        </p:nvSpPr>
        <p:spPr>
          <a:xfrm>
            <a:off x="6685136" y="3875119"/>
            <a:ext cx="4608942" cy="7133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000" dirty="0" smtClean="0"/>
              <a:t>Pseudo-magnetic field, with different coupling between matter and antimatter</a:t>
            </a:r>
            <a:endParaRPr lang="de-CH" sz="2000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5371192" y="4793640"/>
            <a:ext cx="6458857" cy="13847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000" b="1" dirty="0" smtClean="0"/>
              <a:t>Measurements: </a:t>
            </a:r>
          </a:p>
          <a:p>
            <a:pPr marL="0" indent="0">
              <a:buNone/>
            </a:pPr>
            <a:r>
              <a:rPr lang="de-CH" sz="2000" dirty="0" smtClean="0"/>
              <a:t>coefficients can be constrained by searching for </a:t>
            </a:r>
            <a:r>
              <a:rPr lang="de-CH" sz="2000" b="1" dirty="0" smtClean="0"/>
              <a:t>diurnal variations</a:t>
            </a:r>
            <a:r>
              <a:rPr lang="de-CH" sz="2000" dirty="0" smtClean="0"/>
              <a:t> in comagnetometer measurements.</a:t>
            </a:r>
          </a:p>
          <a:p>
            <a:pPr marL="0" indent="0">
              <a:buNone/>
            </a:pPr>
            <a:r>
              <a:rPr lang="de-CH" sz="2000" b="1" dirty="0" smtClean="0">
                <a:solidFill>
                  <a:srgbClr val="FF0000"/>
                </a:solidFill>
              </a:rPr>
              <a:t>comparisons of particle/antiparticle magnetic moments in traps </a:t>
            </a:r>
            <a:endParaRPr lang="de-CH" sz="2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CH" sz="2000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9556590"/>
              </p:ext>
            </p:extLst>
          </p:nvPr>
        </p:nvGraphicFramePr>
        <p:xfrm>
          <a:off x="790830" y="4378891"/>
          <a:ext cx="3456946" cy="21165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1180" name="Graph" r:id="rId6" imgW="4154400" imgH="2901600" progId="Origin50.Graph">
                  <p:embed/>
                </p:oleObj>
              </mc:Choice>
              <mc:Fallback>
                <p:oleObj name="Graph" r:id="rId6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90830" y="4378891"/>
                        <a:ext cx="3456946" cy="21165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1" name="Group 20"/>
          <p:cNvGrpSpPr/>
          <p:nvPr/>
        </p:nvGrpSpPr>
        <p:grpSpPr>
          <a:xfrm>
            <a:off x="3879772" y="4616380"/>
            <a:ext cx="193061" cy="192513"/>
            <a:chOff x="4761470" y="3080952"/>
            <a:chExt cx="288324" cy="328012"/>
          </a:xfrm>
        </p:grpSpPr>
        <p:sp>
          <p:nvSpPr>
            <p:cNvPr id="31" name="Oval 30"/>
            <p:cNvSpPr/>
            <p:nvPr/>
          </p:nvSpPr>
          <p:spPr>
            <a:xfrm>
              <a:off x="4843849" y="3188043"/>
              <a:ext cx="140043" cy="1400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flipV="1">
              <a:off x="4761470" y="3080952"/>
              <a:ext cx="288324" cy="3280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871498" y="5990343"/>
            <a:ext cx="212367" cy="207035"/>
            <a:chOff x="4699687" y="5125406"/>
            <a:chExt cx="317156" cy="352756"/>
          </a:xfrm>
        </p:grpSpPr>
        <p:sp>
          <p:nvSpPr>
            <p:cNvPr id="29" name="Oval 28"/>
            <p:cNvSpPr/>
            <p:nvPr/>
          </p:nvSpPr>
          <p:spPr>
            <a:xfrm flipV="1">
              <a:off x="4782066" y="5216447"/>
              <a:ext cx="140043" cy="15764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30" name="Straight Arrow Connector 29"/>
            <p:cNvCxnSpPr/>
            <p:nvPr/>
          </p:nvCxnSpPr>
          <p:spPr>
            <a:xfrm>
              <a:off x="4699687" y="5125406"/>
              <a:ext cx="317156" cy="3527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22"/>
          <p:cNvGrpSpPr/>
          <p:nvPr/>
        </p:nvGrpSpPr>
        <p:grpSpPr>
          <a:xfrm>
            <a:off x="3888045" y="5648622"/>
            <a:ext cx="193061" cy="192513"/>
            <a:chOff x="4761470" y="3080952"/>
            <a:chExt cx="288324" cy="328012"/>
          </a:xfrm>
          <a:solidFill>
            <a:srgbClr val="FFC000"/>
          </a:solidFill>
        </p:grpSpPr>
        <p:sp>
          <p:nvSpPr>
            <p:cNvPr id="27" name="Oval 26"/>
            <p:cNvSpPr/>
            <p:nvPr/>
          </p:nvSpPr>
          <p:spPr>
            <a:xfrm>
              <a:off x="4843849" y="3188043"/>
              <a:ext cx="140043" cy="140043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flipV="1">
              <a:off x="4761470" y="3080952"/>
              <a:ext cx="288324" cy="328012"/>
            </a:xfrm>
            <a:prstGeom prst="straightConnector1">
              <a:avLst/>
            </a:prstGeom>
            <a:grpFill/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/>
          <p:cNvGrpSpPr/>
          <p:nvPr/>
        </p:nvGrpSpPr>
        <p:grpSpPr>
          <a:xfrm>
            <a:off x="3868738" y="4991941"/>
            <a:ext cx="212367" cy="207035"/>
            <a:chOff x="4699687" y="5125406"/>
            <a:chExt cx="317156" cy="352756"/>
          </a:xfrm>
          <a:solidFill>
            <a:srgbClr val="FFC000"/>
          </a:solidFill>
        </p:grpSpPr>
        <p:sp>
          <p:nvSpPr>
            <p:cNvPr id="25" name="Oval 24"/>
            <p:cNvSpPr/>
            <p:nvPr/>
          </p:nvSpPr>
          <p:spPr>
            <a:xfrm flipV="1">
              <a:off x="4782066" y="5216447"/>
              <a:ext cx="140043" cy="157641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4699687" y="5125406"/>
              <a:ext cx="317156" cy="352756"/>
            </a:xfrm>
            <a:prstGeom prst="straightConnector1">
              <a:avLst/>
            </a:prstGeom>
            <a:grpFill/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7314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/>
              <a:t>Interaction Potentials – </a:t>
            </a:r>
            <a:r>
              <a:rPr lang="de-CH" dirty="0" smtClean="0"/>
              <a:t>Non-Minimal </a:t>
            </a:r>
            <a:r>
              <a:rPr lang="de-CH" dirty="0"/>
              <a:t>SME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1412" y="2135668"/>
            <a:ext cx="5216267" cy="107209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CH" sz="2400" dirty="0"/>
              <a:t>t</a:t>
            </a:r>
            <a:r>
              <a:rPr lang="de-CH" sz="2400" dirty="0" smtClean="0"/>
              <a:t>hese types of interactions can only be uncovered by explicit measurements on </a:t>
            </a:r>
            <a:r>
              <a:rPr lang="de-CH" sz="2400" dirty="0"/>
              <a:t>antimatter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Rectangle 3"/>
              <p:cNvSpPr/>
              <p:nvPr/>
            </p:nvSpPr>
            <p:spPr>
              <a:xfrm>
                <a:off x="1955530" y="1276107"/>
                <a:ext cx="2477281" cy="599588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𝑖𝑛𝑡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acc>
                        <m:accPr>
                          <m:chr m:val="̃"/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lang="de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𝐷</m:t>
                              </m:r>
                            </m:sub>
                          </m:sSub>
                        </m:e>
                      </m:acc>
                      <m:d>
                        <m:dPr>
                          <m:ctrlP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de-CH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a:rPr lang="de-CH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CH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</m:mr>
                            <m:mr>
                              <m:e>
                                <m:r>
                                  <a:rPr lang="de-CH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𝟎</m:t>
                                </m:r>
                              </m:e>
                              <m:e>
                                <m:r>
                                  <a:rPr lang="de-CH" b="1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±</m:t>
                                </m:r>
                                <m:sSub>
                                  <m:sSubPr>
                                    <m:ctrlPr>
                                      <a:rPr lang="de-CH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de-CH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𝝈</m:t>
                                    </m:r>
                                  </m:e>
                                  <m:sub>
                                    <m:r>
                                      <a:rPr lang="de-CH" b="1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𝒛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4" name="Rectangle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55530" y="1276107"/>
                <a:ext cx="2477281" cy="59958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Content Placeholder 2"/>
          <p:cNvSpPr txBox="1">
            <a:spLocks/>
          </p:cNvSpPr>
          <p:nvPr/>
        </p:nvSpPr>
        <p:spPr>
          <a:xfrm>
            <a:off x="521593" y="3586643"/>
            <a:ext cx="2328699" cy="50908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400" dirty="0" smtClean="0"/>
              <a:t>Yukawa picture:</a:t>
            </a:r>
          </a:p>
        </p:txBody>
      </p:sp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59607886"/>
              </p:ext>
            </p:extLst>
          </p:nvPr>
        </p:nvGraphicFramePr>
        <p:xfrm>
          <a:off x="6405618" y="800025"/>
          <a:ext cx="4154487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209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405618" y="800025"/>
                        <a:ext cx="4154487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9" name="Group 28"/>
          <p:cNvGrpSpPr/>
          <p:nvPr/>
        </p:nvGrpSpPr>
        <p:grpSpPr>
          <a:xfrm>
            <a:off x="9975772" y="1095269"/>
            <a:ext cx="193061" cy="192513"/>
            <a:chOff x="4761470" y="3080952"/>
            <a:chExt cx="288324" cy="328012"/>
          </a:xfrm>
        </p:grpSpPr>
        <p:sp>
          <p:nvSpPr>
            <p:cNvPr id="30" name="Oval 29"/>
            <p:cNvSpPr/>
            <p:nvPr/>
          </p:nvSpPr>
          <p:spPr>
            <a:xfrm>
              <a:off x="4843849" y="3188043"/>
              <a:ext cx="140043" cy="140043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31" name="Straight Arrow Connector 30"/>
            <p:cNvCxnSpPr/>
            <p:nvPr/>
          </p:nvCxnSpPr>
          <p:spPr>
            <a:xfrm flipV="1">
              <a:off x="4761470" y="3080952"/>
              <a:ext cx="288324" cy="32801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31"/>
          <p:cNvGrpSpPr/>
          <p:nvPr/>
        </p:nvGrpSpPr>
        <p:grpSpPr>
          <a:xfrm>
            <a:off x="9967498" y="3021170"/>
            <a:ext cx="212367" cy="207035"/>
            <a:chOff x="4699687" y="5125406"/>
            <a:chExt cx="317156" cy="352756"/>
          </a:xfrm>
        </p:grpSpPr>
        <p:sp>
          <p:nvSpPr>
            <p:cNvPr id="33" name="Oval 32"/>
            <p:cNvSpPr/>
            <p:nvPr/>
          </p:nvSpPr>
          <p:spPr>
            <a:xfrm flipV="1">
              <a:off x="4782066" y="5216447"/>
              <a:ext cx="140043" cy="157641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4699687" y="5125406"/>
              <a:ext cx="317156" cy="35275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/>
          <p:cNvGrpSpPr/>
          <p:nvPr/>
        </p:nvGrpSpPr>
        <p:grpSpPr>
          <a:xfrm>
            <a:off x="9984045" y="2770066"/>
            <a:ext cx="193061" cy="192513"/>
            <a:chOff x="4761470" y="3080952"/>
            <a:chExt cx="288324" cy="328012"/>
          </a:xfrm>
          <a:solidFill>
            <a:srgbClr val="FFC000"/>
          </a:solidFill>
        </p:grpSpPr>
        <p:sp>
          <p:nvSpPr>
            <p:cNvPr id="36" name="Oval 35"/>
            <p:cNvSpPr/>
            <p:nvPr/>
          </p:nvSpPr>
          <p:spPr>
            <a:xfrm>
              <a:off x="4843849" y="3188043"/>
              <a:ext cx="140043" cy="140043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37" name="Straight Arrow Connector 36"/>
            <p:cNvCxnSpPr/>
            <p:nvPr/>
          </p:nvCxnSpPr>
          <p:spPr>
            <a:xfrm flipV="1">
              <a:off x="4761470" y="3080952"/>
              <a:ext cx="288324" cy="328012"/>
            </a:xfrm>
            <a:prstGeom prst="straightConnector1">
              <a:avLst/>
            </a:prstGeom>
            <a:grpFill/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/>
          <p:cNvGrpSpPr/>
          <p:nvPr/>
        </p:nvGrpSpPr>
        <p:grpSpPr>
          <a:xfrm>
            <a:off x="9964738" y="1388450"/>
            <a:ext cx="212367" cy="207035"/>
            <a:chOff x="4699687" y="5125406"/>
            <a:chExt cx="317156" cy="352756"/>
          </a:xfrm>
          <a:solidFill>
            <a:srgbClr val="FFC000"/>
          </a:solidFill>
        </p:grpSpPr>
        <p:sp>
          <p:nvSpPr>
            <p:cNvPr id="39" name="Oval 38"/>
            <p:cNvSpPr/>
            <p:nvPr/>
          </p:nvSpPr>
          <p:spPr>
            <a:xfrm flipV="1">
              <a:off x="4782066" y="5216447"/>
              <a:ext cx="140043" cy="157641"/>
            </a:xfrm>
            <a:prstGeom prst="ellipse">
              <a:avLst/>
            </a:prstGeom>
            <a:grpFill/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40" name="Straight Arrow Connector 39"/>
            <p:cNvCxnSpPr/>
            <p:nvPr/>
          </p:nvCxnSpPr>
          <p:spPr>
            <a:xfrm>
              <a:off x="4699687" y="5125406"/>
              <a:ext cx="317156" cy="352756"/>
            </a:xfrm>
            <a:prstGeom prst="straightConnector1">
              <a:avLst/>
            </a:prstGeom>
            <a:grpFill/>
            <a:ln>
              <a:solidFill>
                <a:srgbClr val="FFC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/>
              <p:cNvSpPr txBox="1"/>
              <p:nvPr/>
            </p:nvSpPr>
            <p:spPr>
              <a:xfrm>
                <a:off x="2928200" y="3492450"/>
                <a:ext cx="3061159" cy="62799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∆</m:t>
                              </m:r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de-CH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sSup>
                                    <m:sSupPr>
                                      <m:ctrlP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  <m:t>𝑐</m:t>
                                      </m:r>
                                    </m:e>
                                    <m:sup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  <m:f>
                                <m:fPr>
                                  <m:ctrlPr>
                                    <a:rPr lang="de-CH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</m:e>
                                    <m:sup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sSup>
                                    <m:sSupPr>
                                      <m:ctrlP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𝜕</m:t>
                                      </m:r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𝑡</m:t>
                                      </m:r>
                                    </m:e>
                                    <m:sup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  <m:r>
                            <a:rPr lang="de-CH" i="1">
                              <a:latin typeface="Cambria Math" panose="02040503050406030204" pitchFamily="18" charset="0"/>
                            </a:rPr>
                            <m:t>+</m:t>
                          </m:r>
                          <m:sSup>
                            <m:sSup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d>
                                <m:dPr>
                                  <m:ctrlPr>
                                    <a:rPr lang="de-CH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f>
                                    <m:fPr>
                                      <m:ctrlP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fPr>
                                    <m:num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</a:rPr>
                                        <m:t>𝑚𝑐</m:t>
                                      </m:r>
                                    </m:num>
                                    <m:den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ℏ</m:t>
                                      </m:r>
                                    </m:den>
                                  </m:f>
                                </m:e>
                              </m:d>
                            </m:e>
                            <m:sup>
                              <m:r>
                                <a:rPr lang="de-CH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d>
                      <m:r>
                        <a:rPr lang="de-CH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𝜓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41" name="TextBox 4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28200" y="3492450"/>
                <a:ext cx="3061159" cy="62799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Content Placeholder 2"/>
          <p:cNvSpPr txBox="1">
            <a:spLocks/>
          </p:cNvSpPr>
          <p:nvPr/>
        </p:nvSpPr>
        <p:spPr>
          <a:xfrm>
            <a:off x="542184" y="4546354"/>
            <a:ext cx="3436691" cy="5090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400" dirty="0" smtClean="0"/>
              <a:t>Stationary Yukawa potential: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TextBox 42"/>
              <p:cNvSpPr txBox="1"/>
              <p:nvPr/>
            </p:nvSpPr>
            <p:spPr>
              <a:xfrm>
                <a:off x="4258412" y="4436217"/>
                <a:ext cx="2340641" cy="62235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𝑉</m:t>
                      </m:r>
                      <m:d>
                        <m:d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</m:d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𝑔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den>
                      </m:f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𝑒𝑥𝑝</m:t>
                      </m:r>
                      <m:d>
                        <m:dPr>
                          <m:ctrlPr>
                            <a:rPr lang="de-CH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de-CH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de-CH" b="0" i="1" smtClean="0">
                                  <a:latin typeface="Cambria Math" panose="02040503050406030204" pitchFamily="18" charset="0"/>
                                </a:rPr>
                                <m:t>𝑟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de-CH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  <m:t>𝑅</m:t>
                                  </m:r>
                                </m:e>
                                <m:sub>
                                  <m:r>
                                    <a:rPr lang="de-CH" b="0" i="1" smtClean="0">
                                      <a:latin typeface="Cambria Math" panose="02040503050406030204" pitchFamily="18" charset="0"/>
                                    </a:rPr>
                                    <m:t>0</m:t>
                                  </m:r>
                                </m:sub>
                              </m:sSub>
                            </m:den>
                          </m:f>
                        </m:e>
                      </m:d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43" name="TextBox 4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8412" y="4436217"/>
                <a:ext cx="2340641" cy="62235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4" name="Content Placeholder 2"/>
          <p:cNvSpPr txBox="1">
            <a:spLocks/>
          </p:cNvSpPr>
          <p:nvPr/>
        </p:nvSpPr>
        <p:spPr>
          <a:xfrm>
            <a:off x="538063" y="5431921"/>
            <a:ext cx="3436691" cy="50908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400" dirty="0" smtClean="0"/>
              <a:t>Effective interaction length: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5" name="Rectangle 44"/>
              <p:cNvSpPr/>
              <p:nvPr/>
            </p:nvSpPr>
            <p:spPr>
              <a:xfrm>
                <a:off x="4208984" y="5290655"/>
                <a:ext cx="1096839" cy="6183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ℏ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</a:rPr>
                            <m:t>𝑚𝑐</m:t>
                          </m:r>
                        </m:den>
                      </m:f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45" name="Rectangle 4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08984" y="5290655"/>
                <a:ext cx="1096839" cy="618311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Content Placeholder 2"/>
          <p:cNvSpPr txBox="1">
            <a:spLocks/>
          </p:cNvSpPr>
          <p:nvPr/>
        </p:nvSpPr>
        <p:spPr>
          <a:xfrm>
            <a:off x="7107722" y="4043841"/>
            <a:ext cx="4548819" cy="2455816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400" dirty="0" smtClean="0"/>
              <a:t>Potentially sensitive to </a:t>
            </a:r>
            <a:r>
              <a:rPr lang="de-CH" sz="2400" dirty="0" err="1" smtClean="0"/>
              <a:t>exchange</a:t>
            </a:r>
            <a:r>
              <a:rPr lang="de-CH" sz="2400" dirty="0" smtClean="0"/>
              <a:t> </a:t>
            </a:r>
            <a:r>
              <a:rPr lang="de-CH" sz="2400" dirty="0" err="1" smtClean="0"/>
              <a:t>bosons</a:t>
            </a:r>
            <a:r>
              <a:rPr lang="de-CH" sz="2400" dirty="0" smtClean="0"/>
              <a:t>, </a:t>
            </a:r>
            <a:r>
              <a:rPr lang="de-CH" sz="2400" b="1" dirty="0" err="1" smtClean="0"/>
              <a:t>exclusively</a:t>
            </a:r>
            <a:r>
              <a:rPr lang="de-CH" sz="2400" b="1" dirty="0" smtClean="0"/>
              <a:t> coupling to antimatter.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2400" dirty="0" smtClean="0"/>
              <a:t>Potentially sensitive to heavy exchange bosons at strong interaction strenghts.</a:t>
            </a:r>
            <a:endParaRPr lang="de-CH" sz="2400" dirty="0"/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2400" dirty="0" smtClean="0"/>
              <a:t>Complementary approach to HEP</a:t>
            </a:r>
          </a:p>
        </p:txBody>
      </p:sp>
    </p:spTree>
    <p:extLst>
      <p:ext uri="{BB962C8B-B14F-4D97-AF65-F5344CB8AC3E}">
        <p14:creationId xmlns:p14="http://schemas.microsoft.com/office/powerpoint/2010/main" val="477455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728" y="2943705"/>
            <a:ext cx="9684328" cy="614589"/>
          </a:xfrm>
        </p:spPr>
        <p:txBody>
          <a:bodyPr>
            <a:normAutofit fontScale="90000"/>
          </a:bodyPr>
          <a:lstStyle/>
          <a:p>
            <a:r>
              <a:rPr lang="de-CH" dirty="0" smtClean="0"/>
              <a:t>The </a:t>
            </a:r>
            <a:r>
              <a:rPr lang="de-CH" dirty="0" err="1" smtClean="0"/>
              <a:t>Penning</a:t>
            </a:r>
            <a:r>
              <a:rPr lang="de-CH" dirty="0" smtClean="0"/>
              <a:t> Trap – Key </a:t>
            </a:r>
            <a:r>
              <a:rPr lang="de-CH" dirty="0" err="1" smtClean="0"/>
              <a:t>Techniques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1889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213" y="141346"/>
            <a:ext cx="9627904" cy="782960"/>
          </a:xfrm>
        </p:spPr>
        <p:txBody>
          <a:bodyPr>
            <a:normAutofit/>
          </a:bodyPr>
          <a:lstStyle/>
          <a:p>
            <a:r>
              <a:rPr lang="de-CH" sz="4000" dirty="0" err="1" smtClean="0"/>
              <a:t>Blueprint</a:t>
            </a:r>
            <a:r>
              <a:rPr lang="de-CH" sz="4000" dirty="0" smtClean="0"/>
              <a:t> </a:t>
            </a:r>
            <a:r>
              <a:rPr lang="de-CH" sz="4000" dirty="0" err="1" smtClean="0"/>
              <a:t>Measurements</a:t>
            </a:r>
            <a:r>
              <a:rPr lang="de-CH" sz="4000" dirty="0" smtClean="0"/>
              <a:t> in Penning traps</a:t>
            </a:r>
            <a:endParaRPr lang="en-GB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5605" y="1285236"/>
            <a:ext cx="3096344" cy="50405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000" b="1" dirty="0"/>
              <a:t>Cyclotron Motion</a:t>
            </a:r>
          </a:p>
        </p:txBody>
      </p:sp>
      <p:graphicFrame>
        <p:nvGraphicFramePr>
          <p:cNvPr id="4" name="Object 6"/>
          <p:cNvGraphicFramePr>
            <a:graphicFrameLocks noChangeAspect="1"/>
          </p:cNvGraphicFramePr>
          <p:nvPr>
            <p:extLst/>
          </p:nvPr>
        </p:nvGraphicFramePr>
        <p:xfrm>
          <a:off x="6567276" y="2242668"/>
          <a:ext cx="1534840" cy="8028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4" name="Equation" r:id="rId3" imgW="888614" imgH="444307" progId="Equation.DSMT4">
                  <p:embed/>
                </p:oleObj>
              </mc:Choice>
              <mc:Fallback>
                <p:oleObj name="Equation" r:id="rId3" imgW="888614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67276" y="2242668"/>
                        <a:ext cx="1534840" cy="802803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EAEAEA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9833977" y="2521148"/>
          <a:ext cx="423863" cy="331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5" name="Equation" r:id="rId5" imgW="291973" imgH="228501" progId="Equation.DSMT4">
                  <p:embed/>
                </p:oleObj>
              </mc:Choice>
              <mc:Fallback>
                <p:oleObj name="Equation" r:id="rId5" imgW="291973" imgH="228501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833977" y="2521148"/>
                        <a:ext cx="423863" cy="331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9" name="Group 38"/>
          <p:cNvGrpSpPr/>
          <p:nvPr/>
        </p:nvGrpSpPr>
        <p:grpSpPr>
          <a:xfrm>
            <a:off x="1561670" y="1789292"/>
            <a:ext cx="1296987" cy="846138"/>
            <a:chOff x="827584" y="2654870"/>
            <a:chExt cx="1296987" cy="846138"/>
          </a:xfrm>
        </p:grpSpPr>
        <p:sp>
          <p:nvSpPr>
            <p:cNvPr id="7" name="Oval 319"/>
            <p:cNvSpPr>
              <a:spLocks noChangeArrowheads="1"/>
            </p:cNvSpPr>
            <p:nvPr/>
          </p:nvSpPr>
          <p:spPr bwMode="auto">
            <a:xfrm>
              <a:off x="933946" y="3045395"/>
              <a:ext cx="1190625" cy="330200"/>
            </a:xfrm>
            <a:prstGeom prst="ellipse">
              <a:avLst/>
            </a:prstGeom>
            <a:noFill/>
            <a:ln w="12700" algn="ctr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none" anchor="ctr"/>
            <a:lstStyle/>
            <a:p>
              <a:pPr algn="ctr"/>
              <a:endParaRPr lang="en-US" baseline="30000"/>
            </a:p>
          </p:txBody>
        </p:sp>
        <p:sp>
          <p:nvSpPr>
            <p:cNvPr id="8" name="Line 327"/>
            <p:cNvSpPr>
              <a:spLocks noChangeShapeType="1"/>
            </p:cNvSpPr>
            <p:nvPr/>
          </p:nvSpPr>
          <p:spPr bwMode="auto">
            <a:xfrm flipV="1">
              <a:off x="1081584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Line 328"/>
            <p:cNvSpPr>
              <a:spLocks noChangeShapeType="1"/>
            </p:cNvSpPr>
            <p:nvPr/>
          </p:nvSpPr>
          <p:spPr bwMode="auto">
            <a:xfrm flipV="1">
              <a:off x="1224459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0" name="Line 329"/>
            <p:cNvSpPr>
              <a:spLocks noChangeShapeType="1"/>
            </p:cNvSpPr>
            <p:nvPr/>
          </p:nvSpPr>
          <p:spPr bwMode="auto">
            <a:xfrm flipV="1">
              <a:off x="1368921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1" name="Line 330"/>
            <p:cNvSpPr>
              <a:spLocks noChangeShapeType="1"/>
            </p:cNvSpPr>
            <p:nvPr/>
          </p:nvSpPr>
          <p:spPr bwMode="auto">
            <a:xfrm flipV="1">
              <a:off x="1514971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2" name="Line 331"/>
            <p:cNvSpPr>
              <a:spLocks noChangeShapeType="1"/>
            </p:cNvSpPr>
            <p:nvPr/>
          </p:nvSpPr>
          <p:spPr bwMode="auto">
            <a:xfrm flipV="1">
              <a:off x="1657846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" name="Line 332"/>
            <p:cNvSpPr>
              <a:spLocks noChangeShapeType="1"/>
            </p:cNvSpPr>
            <p:nvPr/>
          </p:nvSpPr>
          <p:spPr bwMode="auto">
            <a:xfrm flipV="1">
              <a:off x="1805484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4" name="Line 333"/>
            <p:cNvSpPr>
              <a:spLocks noChangeShapeType="1"/>
            </p:cNvSpPr>
            <p:nvPr/>
          </p:nvSpPr>
          <p:spPr bwMode="auto">
            <a:xfrm flipV="1">
              <a:off x="1949946" y="2777108"/>
              <a:ext cx="0" cy="447675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5" name="Group 56"/>
            <p:cNvGrpSpPr>
              <a:grpSpLocks/>
            </p:cNvGrpSpPr>
            <p:nvPr/>
          </p:nvGrpSpPr>
          <p:grpSpPr bwMode="auto">
            <a:xfrm>
              <a:off x="1543546" y="3232720"/>
              <a:ext cx="203200" cy="268288"/>
              <a:chOff x="1358" y="1456"/>
              <a:chExt cx="128" cy="169"/>
            </a:xfrm>
          </p:grpSpPr>
          <p:sp>
            <p:nvSpPr>
              <p:cNvPr id="18" name="Line 321"/>
              <p:cNvSpPr>
                <a:spLocks noChangeShapeType="1"/>
              </p:cNvSpPr>
              <p:nvPr/>
            </p:nvSpPr>
            <p:spPr bwMode="auto">
              <a:xfrm flipV="1">
                <a:off x="1358" y="1456"/>
                <a:ext cx="128" cy="169"/>
              </a:xfrm>
              <a:prstGeom prst="line">
                <a:avLst/>
              </a:prstGeom>
              <a:noFill/>
              <a:ln w="12700">
                <a:solidFill>
                  <a:srgbClr val="EE0000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9" name="Oval 320"/>
              <p:cNvSpPr>
                <a:spLocks noChangeArrowheads="1"/>
              </p:cNvSpPr>
              <p:nvPr/>
            </p:nvSpPr>
            <p:spPr bwMode="auto">
              <a:xfrm>
                <a:off x="1358" y="1494"/>
                <a:ext cx="110" cy="113"/>
              </a:xfrm>
              <a:prstGeom prst="ellipse">
                <a:avLst/>
              </a:prstGeom>
              <a:gradFill rotWithShape="1">
                <a:gsLst>
                  <a:gs pos="0">
                    <a:schemeClr val="bg1"/>
                  </a:gs>
                  <a:gs pos="100000">
                    <a:srgbClr val="EE0000"/>
                  </a:gs>
                </a:gsLst>
                <a:path path="shape">
                  <a:fillToRect l="50000" t="50000" r="50000" b="50000"/>
                </a:path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ctr"/>
                <a:endParaRPr lang="en-US" baseline="30000"/>
              </a:p>
            </p:txBody>
          </p:sp>
        </p:grpSp>
        <p:sp>
          <p:nvSpPr>
            <p:cNvPr id="16" name="Line 325"/>
            <p:cNvSpPr>
              <a:spLocks noChangeShapeType="1"/>
            </p:cNvSpPr>
            <p:nvPr/>
          </p:nvSpPr>
          <p:spPr bwMode="auto">
            <a:xfrm flipH="1">
              <a:off x="1194296" y="3362895"/>
              <a:ext cx="60325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graphicFrame>
          <p:nvGraphicFramePr>
            <p:cNvPr id="17" name="Object 18"/>
            <p:cNvGraphicFramePr>
              <a:graphicFrameLocks noChangeAspect="1"/>
            </p:cNvGraphicFramePr>
            <p:nvPr>
              <p:extLst/>
            </p:nvPr>
          </p:nvGraphicFramePr>
          <p:xfrm>
            <a:off x="827584" y="2654870"/>
            <a:ext cx="217487" cy="2667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94376" name="Equation" r:id="rId7" imgW="152268" imgH="203024" progId="Equation.DSMT4">
                    <p:embed/>
                  </p:oleObj>
                </mc:Choice>
                <mc:Fallback>
                  <p:oleObj name="Equation" r:id="rId7" imgW="152268" imgH="203024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27584" y="2654870"/>
                          <a:ext cx="217487" cy="26670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rgbClr val="808080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</p:grpSp>
      <p:grpSp>
        <p:nvGrpSpPr>
          <p:cNvPr id="22" name="Group 61"/>
          <p:cNvGrpSpPr>
            <a:grpSpLocks/>
          </p:cNvGrpSpPr>
          <p:nvPr/>
        </p:nvGrpSpPr>
        <p:grpSpPr bwMode="auto">
          <a:xfrm>
            <a:off x="8940153" y="1772172"/>
            <a:ext cx="1479550" cy="720725"/>
            <a:chOff x="4027" y="1127"/>
            <a:chExt cx="932" cy="454"/>
          </a:xfrm>
        </p:grpSpPr>
        <p:grpSp>
          <p:nvGrpSpPr>
            <p:cNvPr id="23" name="Group 350"/>
            <p:cNvGrpSpPr>
              <a:grpSpLocks/>
            </p:cNvGrpSpPr>
            <p:nvPr/>
          </p:nvGrpSpPr>
          <p:grpSpPr bwMode="auto">
            <a:xfrm>
              <a:off x="4027" y="1201"/>
              <a:ext cx="788" cy="380"/>
              <a:chOff x="521" y="2190"/>
              <a:chExt cx="1226" cy="395"/>
            </a:xfrm>
          </p:grpSpPr>
          <p:sp>
            <p:nvSpPr>
              <p:cNvPr id="27" name="Line 339"/>
              <p:cNvSpPr>
                <a:spLocks noChangeShapeType="1"/>
              </p:cNvSpPr>
              <p:nvPr/>
            </p:nvSpPr>
            <p:spPr bwMode="auto">
              <a:xfrm>
                <a:off x="521" y="2387"/>
                <a:ext cx="272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8" name="Line 343"/>
              <p:cNvSpPr>
                <a:spLocks noChangeShapeType="1"/>
              </p:cNvSpPr>
              <p:nvPr/>
            </p:nvSpPr>
            <p:spPr bwMode="auto">
              <a:xfrm>
                <a:off x="1134" y="2190"/>
                <a:ext cx="6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29" name="Line 347"/>
              <p:cNvSpPr>
                <a:spLocks noChangeShapeType="1"/>
              </p:cNvSpPr>
              <p:nvPr/>
            </p:nvSpPr>
            <p:spPr bwMode="auto">
              <a:xfrm>
                <a:off x="1134" y="2585"/>
                <a:ext cx="613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0" name="Line 348"/>
              <p:cNvSpPr>
                <a:spLocks noChangeShapeType="1"/>
              </p:cNvSpPr>
              <p:nvPr/>
            </p:nvSpPr>
            <p:spPr bwMode="auto">
              <a:xfrm flipV="1">
                <a:off x="793" y="2190"/>
                <a:ext cx="341" cy="1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31" name="Line 349"/>
              <p:cNvSpPr>
                <a:spLocks noChangeShapeType="1"/>
              </p:cNvSpPr>
              <p:nvPr/>
            </p:nvSpPr>
            <p:spPr bwMode="auto">
              <a:xfrm>
                <a:off x="793" y="2387"/>
                <a:ext cx="341" cy="197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wrap="none" anchor="ctr"/>
              <a:lstStyle/>
              <a:p>
                <a:endParaRPr lang="en-GB"/>
              </a:p>
            </p:txBody>
          </p:sp>
        </p:grpSp>
        <p:sp>
          <p:nvSpPr>
            <p:cNvPr id="24" name="Line 351"/>
            <p:cNvSpPr>
              <a:spLocks noChangeShapeType="1"/>
            </p:cNvSpPr>
            <p:nvPr/>
          </p:nvSpPr>
          <p:spPr bwMode="auto">
            <a:xfrm flipV="1">
              <a:off x="4601" y="1208"/>
              <a:ext cx="0" cy="369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Line 353"/>
            <p:cNvSpPr>
              <a:spLocks noChangeShapeType="1"/>
            </p:cNvSpPr>
            <p:nvPr/>
          </p:nvSpPr>
          <p:spPr bwMode="auto">
            <a:xfrm rot="10800000" flipV="1">
              <a:off x="4834" y="1127"/>
              <a:ext cx="125" cy="166"/>
            </a:xfrm>
            <a:prstGeom prst="line">
              <a:avLst/>
            </a:prstGeom>
            <a:noFill/>
            <a:ln w="12700">
              <a:solidFill>
                <a:srgbClr val="224568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Oval 354"/>
            <p:cNvSpPr>
              <a:spLocks noChangeArrowheads="1"/>
            </p:cNvSpPr>
            <p:nvPr/>
          </p:nvSpPr>
          <p:spPr bwMode="auto">
            <a:xfrm rot="10800000">
              <a:off x="4851" y="1145"/>
              <a:ext cx="108" cy="111"/>
            </a:xfrm>
            <a:prstGeom prst="ellipse">
              <a:avLst/>
            </a:prstGeom>
            <a:gradFill rotWithShape="1">
              <a:gsLst>
                <a:gs pos="0">
                  <a:srgbClr val="F8F8F8"/>
                </a:gs>
                <a:gs pos="100000">
                  <a:srgbClr val="224568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rot="10800000" wrap="none" anchor="ctr"/>
            <a:lstStyle/>
            <a:p>
              <a:pPr algn="ctr"/>
              <a:endParaRPr lang="en-US" baseline="30000"/>
            </a:p>
          </p:txBody>
        </p:sp>
      </p:grpSp>
      <p:graphicFrame>
        <p:nvGraphicFramePr>
          <p:cNvPr id="32" name="Object 31"/>
          <p:cNvGraphicFramePr>
            <a:graphicFrameLocks noChangeAspect="1"/>
          </p:cNvGraphicFramePr>
          <p:nvPr>
            <p:extLst/>
          </p:nvPr>
        </p:nvGraphicFramePr>
        <p:xfrm>
          <a:off x="4122020" y="2236143"/>
          <a:ext cx="1181893" cy="7683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4377" name="Equation" r:id="rId9" imgW="685502" imgH="444307" progId="Equation.DSMT4">
                  <p:embed/>
                </p:oleObj>
              </mc:Choice>
              <mc:Fallback>
                <p:oleObj name="Equation" r:id="rId9" imgW="685502" imgH="444307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22020" y="2236143"/>
                        <a:ext cx="1181893" cy="768348"/>
                      </a:xfrm>
                      <a:prstGeom prst="rect">
                        <a:avLst/>
                      </a:prstGeom>
                      <a:noFill/>
                      <a:ln w="57150">
                        <a:solidFill>
                          <a:srgbClr val="EAEAEA"/>
                        </a:solidFill>
                        <a:miter lim="800000"/>
                        <a:headEnd/>
                        <a:tailEnd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Content Placeholder 2"/>
          <p:cNvSpPr txBox="1">
            <a:spLocks/>
          </p:cNvSpPr>
          <p:nvPr/>
        </p:nvSpPr>
        <p:spPr>
          <a:xfrm>
            <a:off x="7961768" y="1268760"/>
            <a:ext cx="309634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b="1" dirty="0" err="1">
                <a:solidFill>
                  <a:schemeClr val="tx2"/>
                </a:solidFill>
              </a:rPr>
              <a:t>Larmor</a:t>
            </a:r>
            <a:r>
              <a:rPr lang="en-GB" sz="2000" b="1" dirty="0">
                <a:solidFill>
                  <a:schemeClr val="tx2"/>
                </a:solidFill>
              </a:rPr>
              <a:t> Precession</a:t>
            </a:r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387178" y="5873476"/>
            <a:ext cx="11697730" cy="6913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Determinations </a:t>
            </a:r>
            <a:r>
              <a:rPr lang="en-GB" sz="2000" dirty="0"/>
              <a:t>of the </a:t>
            </a:r>
            <a:r>
              <a:rPr lang="en-GB" sz="2000" dirty="0" smtClean="0"/>
              <a:t>q/m ratio and g-factor reduce </a:t>
            </a:r>
            <a:r>
              <a:rPr lang="en-GB" sz="2000" dirty="0"/>
              <a:t>to </a:t>
            </a:r>
            <a:r>
              <a:rPr lang="en-GB" sz="2000" dirty="0" smtClean="0"/>
              <a:t>measurements </a:t>
            </a:r>
            <a:r>
              <a:rPr lang="en-GB" sz="2000" dirty="0"/>
              <a:t>of </a:t>
            </a:r>
            <a:r>
              <a:rPr lang="en-GB" sz="2000" dirty="0" smtClean="0"/>
              <a:t>frequency ratios </a:t>
            </a:r>
            <a:r>
              <a:rPr lang="en-GB" sz="2000" dirty="0"/>
              <a:t>-&gt; in principle </a:t>
            </a:r>
            <a:r>
              <a:rPr lang="en-GB" sz="2000" b="1" dirty="0">
                <a:solidFill>
                  <a:srgbClr val="FF0000"/>
                </a:solidFill>
              </a:rPr>
              <a:t>v</a:t>
            </a:r>
            <a:r>
              <a:rPr lang="en-GB" sz="2000" b="1" dirty="0" smtClean="0">
                <a:solidFill>
                  <a:srgbClr val="FF0000"/>
                </a:solidFill>
              </a:rPr>
              <a:t>ery </a:t>
            </a:r>
            <a:r>
              <a:rPr lang="en-GB" sz="2000" b="1" dirty="0">
                <a:solidFill>
                  <a:srgbClr val="FF0000"/>
                </a:solidFill>
              </a:rPr>
              <a:t>simple </a:t>
            </a:r>
            <a:r>
              <a:rPr lang="en-GB" sz="2000" dirty="0" smtClean="0"/>
              <a:t>experiments </a:t>
            </a:r>
            <a:r>
              <a:rPr lang="en-GB" sz="2000" dirty="0"/>
              <a:t>–&gt; </a:t>
            </a:r>
            <a:r>
              <a:rPr lang="en-GB" sz="2000" b="1" dirty="0">
                <a:solidFill>
                  <a:srgbClr val="FF0000"/>
                </a:solidFill>
              </a:rPr>
              <a:t>full control, </a:t>
            </a:r>
            <a:r>
              <a:rPr lang="en-GB" sz="2000" b="1" dirty="0" smtClean="0">
                <a:solidFill>
                  <a:srgbClr val="FF0000"/>
                </a:solidFill>
              </a:rPr>
              <a:t>(almost) no </a:t>
            </a:r>
            <a:r>
              <a:rPr lang="en-GB" sz="2000" b="1" dirty="0">
                <a:solidFill>
                  <a:srgbClr val="FF0000"/>
                </a:solidFill>
              </a:rPr>
              <a:t>theoretical </a:t>
            </a:r>
            <a:r>
              <a:rPr lang="en-GB" sz="2000" b="1" dirty="0" smtClean="0">
                <a:solidFill>
                  <a:srgbClr val="FF0000"/>
                </a:solidFill>
              </a:rPr>
              <a:t>corrections required.</a:t>
            </a:r>
            <a:r>
              <a:rPr lang="en-GB" sz="2000" dirty="0" smtClean="0"/>
              <a:t> </a:t>
            </a:r>
            <a:endParaRPr lang="en-GB" sz="2000" dirty="0"/>
          </a:p>
        </p:txBody>
      </p:sp>
      <p:grpSp>
        <p:nvGrpSpPr>
          <p:cNvPr id="35" name="Group 56"/>
          <p:cNvGrpSpPr>
            <a:grpSpLocks/>
          </p:cNvGrpSpPr>
          <p:nvPr/>
        </p:nvGrpSpPr>
        <p:grpSpPr bwMode="auto">
          <a:xfrm>
            <a:off x="10193418" y="2276872"/>
            <a:ext cx="203200" cy="268288"/>
            <a:chOff x="1358" y="1456"/>
            <a:chExt cx="128" cy="169"/>
          </a:xfrm>
        </p:grpSpPr>
        <p:sp>
          <p:nvSpPr>
            <p:cNvPr id="36" name="Line 321"/>
            <p:cNvSpPr>
              <a:spLocks noChangeShapeType="1"/>
            </p:cNvSpPr>
            <p:nvPr/>
          </p:nvSpPr>
          <p:spPr bwMode="auto">
            <a:xfrm flipV="1">
              <a:off x="1358" y="1456"/>
              <a:ext cx="128" cy="169"/>
            </a:xfrm>
            <a:prstGeom prst="line">
              <a:avLst/>
            </a:prstGeom>
            <a:noFill/>
            <a:ln w="12700">
              <a:solidFill>
                <a:srgbClr val="EE0000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7" name="Oval 320"/>
            <p:cNvSpPr>
              <a:spLocks noChangeArrowheads="1"/>
            </p:cNvSpPr>
            <p:nvPr/>
          </p:nvSpPr>
          <p:spPr bwMode="auto">
            <a:xfrm>
              <a:off x="1358" y="1494"/>
              <a:ext cx="110" cy="113"/>
            </a:xfrm>
            <a:prstGeom prst="ellipse">
              <a:avLst/>
            </a:prstGeom>
            <a:gradFill rotWithShape="1">
              <a:gsLst>
                <a:gs pos="0">
                  <a:schemeClr val="bg1"/>
                </a:gs>
                <a:gs pos="100000">
                  <a:srgbClr val="EE0000"/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12700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algn="ctr"/>
              <a:endParaRPr lang="en-US" baseline="30000"/>
            </a:p>
          </p:txBody>
        </p:sp>
      </p:grpSp>
      <p:sp>
        <p:nvSpPr>
          <p:cNvPr id="38" name="Content Placeholder 2"/>
          <p:cNvSpPr txBox="1">
            <a:spLocks/>
          </p:cNvSpPr>
          <p:nvPr/>
        </p:nvSpPr>
        <p:spPr>
          <a:xfrm>
            <a:off x="4439816" y="1556792"/>
            <a:ext cx="3096344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400" b="1" dirty="0"/>
              <a:t>g: mag. Moment in units of </a:t>
            </a:r>
          </a:p>
          <a:p>
            <a:pPr marL="0" indent="0" algn="ctr">
              <a:buNone/>
            </a:pPr>
            <a:r>
              <a:rPr lang="de-CH" sz="1400" b="1" dirty="0"/>
              <a:t>nuclear magneton</a:t>
            </a:r>
            <a:endParaRPr lang="en-GB" sz="1400" b="1" dirty="0"/>
          </a:p>
        </p:txBody>
      </p:sp>
      <p:sp>
        <p:nvSpPr>
          <p:cNvPr id="6" name="Left-Right-Up Arrow 5"/>
          <p:cNvSpPr/>
          <p:nvPr/>
        </p:nvSpPr>
        <p:spPr>
          <a:xfrm rot="10800000">
            <a:off x="5428400" y="2879784"/>
            <a:ext cx="1008112" cy="792089"/>
          </a:xfrm>
          <a:prstGeom prst="leftRigh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434" name="Picture 38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49872" y="3122383"/>
            <a:ext cx="2358689" cy="18622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60" name="Picture 41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4110" y="3002412"/>
            <a:ext cx="2460539" cy="18789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" name="TextBox 45"/>
          <p:cNvSpPr txBox="1"/>
          <p:nvPr/>
        </p:nvSpPr>
        <p:spPr>
          <a:xfrm>
            <a:off x="8151865" y="4964260"/>
            <a:ext cx="2736304" cy="46662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algn="r" hangingPunct="0"/>
            <a:r>
              <a:rPr lang="en-US" sz="1200" dirty="0">
                <a:ea typeface="SimSun" pitchFamily="2"/>
                <a:cs typeface="Mangal" pitchFamily="2"/>
              </a:rPr>
              <a:t>S. Ulmer, A. Mooser </a:t>
            </a:r>
            <a:r>
              <a:rPr lang="en-US" sz="1200" i="1" dirty="0">
                <a:ea typeface="SimSun" pitchFamily="2"/>
                <a:cs typeface="Mangal" pitchFamily="2"/>
              </a:rPr>
              <a:t>et al.</a:t>
            </a:r>
            <a:r>
              <a:rPr lang="en-US" sz="1200" dirty="0">
                <a:ea typeface="SimSun" pitchFamily="2"/>
                <a:cs typeface="Mangal" pitchFamily="2"/>
              </a:rPr>
              <a:t> </a:t>
            </a:r>
            <a:r>
              <a:rPr lang="en-GB" sz="1200" dirty="0"/>
              <a:t>PRL  106, 253001 (2011)</a:t>
            </a:r>
            <a:endParaRPr lang="en-US" sz="1200" dirty="0">
              <a:ea typeface="SimSun" pitchFamily="2"/>
              <a:cs typeface="Mangal" pitchFamily="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34110" y="5044506"/>
            <a:ext cx="2592035" cy="466623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algn="r" hangingPunct="0"/>
            <a:r>
              <a:rPr lang="en-US" sz="1200" dirty="0">
                <a:ea typeface="SimSun" pitchFamily="2"/>
                <a:cs typeface="Mangal" pitchFamily="2"/>
              </a:rPr>
              <a:t>S. Ulmer, A. Mooser </a:t>
            </a:r>
            <a:r>
              <a:rPr lang="en-US" sz="1200" i="1" dirty="0">
                <a:ea typeface="SimSun" pitchFamily="2"/>
                <a:cs typeface="Mangal" pitchFamily="2"/>
              </a:rPr>
              <a:t>et al.</a:t>
            </a:r>
            <a:r>
              <a:rPr lang="en-US" sz="1200" dirty="0">
                <a:ea typeface="SimSun" pitchFamily="2"/>
                <a:cs typeface="Mangal" pitchFamily="2"/>
              </a:rPr>
              <a:t> </a:t>
            </a:r>
            <a:r>
              <a:rPr lang="en-GB" sz="1200" dirty="0"/>
              <a:t>PRL  107, 103002 (2011)</a:t>
            </a:r>
            <a:endParaRPr lang="en-US" sz="1200" dirty="0">
              <a:ea typeface="SimSun" pitchFamily="2"/>
              <a:cs typeface="Mangal" pitchFamily="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118563" y="2670646"/>
            <a:ext cx="227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simple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8814806" y="2780928"/>
            <a:ext cx="22793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>
                <a:solidFill>
                  <a:srgbClr val="C00000"/>
                </a:solidFill>
              </a:rPr>
              <a:t>difficult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/>
              <p:cNvSpPr txBox="1"/>
              <p:nvPr/>
            </p:nvSpPr>
            <p:spPr>
              <a:xfrm>
                <a:off x="4295856" y="4822319"/>
                <a:ext cx="3317910" cy="77046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/>
                                  <a:ea typeface="Cambria Math"/>
                                </a:rPr>
                                <m:t>𝑐</m:t>
                              </m:r>
                              <m:r>
                                <a:rPr lang="en-GB" sz="2000" b="0" i="1" smtClean="0">
                                  <a:latin typeface="Cambria Math"/>
                                  <a:ea typeface="Cambria Math"/>
                                </a:rPr>
                                <m:t>,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accPr>
                                <m:e>
                                  <m:r>
                                    <a:rPr lang="en-GB" sz="2000" b="0" i="1" smtClean="0">
                                      <a:latin typeface="Cambria Math"/>
                                      <a:ea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,</m:t>
                              </m:r>
                              <m:r>
                                <a:rPr lang="en-GB" sz="20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GB" sz="2000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000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a:rPr lang="en-GB" sz="2000" i="1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2000" b="0" i="1" smtClean="0">
                                      <a:latin typeface="Cambria Math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m:rPr>
                              <m:nor/>
                            </m:rPr>
                            <a:rPr lang="en-GB" sz="2000" dirty="0"/>
                            <m:t> 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sz="2000" i="1">
                              <a:latin typeface="Cambria Math"/>
                            </a:rPr>
                            <m:t>/</m:t>
                          </m:r>
                          <m:sSub>
                            <m:sSubPr>
                              <m:ctrlPr>
                                <a:rPr lang="en-GB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2000" b="0" i="1" smtClean="0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sz="2000" b="0" i="1" smtClean="0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r>
                            <m:rPr>
                              <m:nor/>
                            </m:rPr>
                            <a:rPr lang="en-GB" sz="2000" dirty="0"/>
                            <m:t> </m:t>
                          </m:r>
                        </m:den>
                      </m:f>
                    </m:oMath>
                  </m:oMathPara>
                </a14:m>
                <a:endParaRPr lang="en-GB" sz="2000" dirty="0"/>
              </a:p>
            </p:txBody>
          </p:sp>
        </mc:Choice>
        <mc:Fallback xmlns="">
          <p:sp>
            <p:nvSpPr>
              <p:cNvPr id="51" name="TextBox 5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95856" y="4822319"/>
                <a:ext cx="3317910" cy="770467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Box 47"/>
              <p:cNvSpPr txBox="1"/>
              <p:nvPr/>
            </p:nvSpPr>
            <p:spPr>
              <a:xfrm>
                <a:off x="4776777" y="3817325"/>
                <a:ext cx="2312364" cy="67813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2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sub>
                          </m:sSub>
                        </m:den>
                      </m:f>
                      <m:r>
                        <a:rPr lang="de-CH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𝑔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f>
                        <m:fPr>
                          <m:ctrlPr>
                            <a:rPr lang="de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de-CH" sz="20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000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  <m:sub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de-CH" sz="2000" b="0" i="1" smtClean="0">
                              <a:latin typeface="Cambria Math" panose="02040503050406030204" pitchFamily="18" charset="0"/>
                            </a:rPr>
                            <m:t>/</m:t>
                          </m:r>
                          <m:sSub>
                            <m:sSubPr>
                              <m:ctrlP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de-CH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de-CH" sz="2000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dirty="0"/>
              </a:p>
            </p:txBody>
          </p:sp>
        </mc:Choice>
        <mc:Fallback xmlns="">
          <p:sp>
            <p:nvSpPr>
              <p:cNvPr id="48" name="TextBox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76777" y="3817325"/>
                <a:ext cx="2312364" cy="678134"/>
              </a:xfrm>
              <a:prstGeom prst="rect">
                <a:avLst/>
              </a:prstGeom>
              <a:blipFill>
                <a:blip r:embed="rId14"/>
                <a:stretch>
                  <a:fillRect b="-9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7591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74482" y="4358841"/>
            <a:ext cx="2780299" cy="18473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02930"/>
            <a:ext cx="10515600" cy="70579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Non Destructive Particle Detection </a:t>
            </a:r>
            <a:r>
              <a:rPr lang="en-GB" sz="2700" dirty="0" smtClean="0"/>
              <a:t>(see Smorra lecture)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6223" y="1362492"/>
            <a:ext cx="4752528" cy="17784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/>
              <a:t>Idea: Oscillating particle induces image currents in trap electrodes. </a:t>
            </a:r>
          </a:p>
          <a:p>
            <a:pPr marL="0" indent="0">
              <a:buNone/>
            </a:pPr>
            <a:endParaRPr lang="en-GB" sz="2400" dirty="0"/>
          </a:p>
          <a:p>
            <a:pPr marL="0" indent="0">
              <a:buNone/>
            </a:pPr>
            <a:r>
              <a:rPr lang="en-GB" sz="2400" dirty="0"/>
              <a:t>What are we dealing with?</a:t>
            </a:r>
          </a:p>
        </p:txBody>
      </p:sp>
      <p:pic>
        <p:nvPicPr>
          <p:cNvPr id="4" name="Picture 61" descr="Nachweis_falle_trans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4735" y="1227708"/>
            <a:ext cx="3773750" cy="1821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80199" y="4338766"/>
            <a:ext cx="5616624" cy="197055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/>
              <a:t>Image current detection:</a:t>
            </a:r>
          </a:p>
          <a:p>
            <a:pPr lvl="1"/>
            <a:r>
              <a:rPr lang="en-GB" sz="2000" dirty="0"/>
              <a:t>Requires detection systems with high sensitivity</a:t>
            </a:r>
          </a:p>
          <a:p>
            <a:pPr lvl="1"/>
            <a:r>
              <a:rPr lang="en-GB" sz="2000" dirty="0"/>
              <a:t>Non destructive – long observation times – precise information about trapped particle</a:t>
            </a:r>
          </a:p>
          <a:p>
            <a:pPr lvl="1"/>
            <a:r>
              <a:rPr lang="en-GB" sz="2000" dirty="0"/>
              <a:t>Real time observation of particle manipulation </a:t>
            </a:r>
          </a:p>
          <a:p>
            <a:pPr lvl="1"/>
            <a:endParaRPr lang="en-GB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6571746" y="4461826"/>
            <a:ext cx="1040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Q=30000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255" y="3275753"/>
            <a:ext cx="2331496" cy="661789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>
            <a:off x="3952607" y="3573016"/>
            <a:ext cx="79208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>
            <a:off x="5392767" y="3399384"/>
            <a:ext cx="2088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C00000"/>
                </a:solidFill>
              </a:rPr>
              <a:t>10</a:t>
            </a:r>
            <a:r>
              <a:rPr lang="en-GB" sz="2400" baseline="30000" dirty="0">
                <a:solidFill>
                  <a:srgbClr val="C00000"/>
                </a:solidFill>
              </a:rPr>
              <a:t>-16</a:t>
            </a:r>
            <a:r>
              <a:rPr lang="en-GB" sz="2400" dirty="0">
                <a:solidFill>
                  <a:srgbClr val="C00000"/>
                </a:solidFill>
              </a:rPr>
              <a:t> A/</a:t>
            </a:r>
            <a:r>
              <a:rPr lang="en-GB" sz="2400" dirty="0">
                <a:solidFill>
                  <a:srgbClr val="C00000"/>
                </a:solidFill>
                <a:latin typeface="GreekC_IV50" panose="00000400000000000000" pitchFamily="2" charset="0"/>
                <a:cs typeface="GreekC_IV50" panose="00000400000000000000" pitchFamily="2" charset="0"/>
              </a:rPr>
              <a:t>m</a:t>
            </a:r>
            <a:r>
              <a:rPr lang="en-GB" sz="2400" dirty="0">
                <a:solidFill>
                  <a:srgbClr val="C00000"/>
                </a:solidFill>
              </a:rPr>
              <a:t>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64575" y="3140968"/>
            <a:ext cx="13681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single charge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7263" y="908720"/>
            <a:ext cx="1287567" cy="5544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404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5719" y="202930"/>
            <a:ext cx="9184777" cy="705790"/>
          </a:xfrm>
        </p:spPr>
        <p:txBody>
          <a:bodyPr>
            <a:normAutofit/>
          </a:bodyPr>
          <a:lstStyle/>
          <a:p>
            <a:r>
              <a:rPr lang="en-GB" sz="3600" b="1" dirty="0" smtClean="0"/>
              <a:t>Example: Resistive </a:t>
            </a:r>
            <a:r>
              <a:rPr lang="en-GB" sz="3600" b="1" dirty="0"/>
              <a:t>Cooling and Peak Detection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8913" y="1587656"/>
            <a:ext cx="5998966" cy="1219552"/>
          </a:xfrm>
        </p:spPr>
        <p:txBody>
          <a:bodyPr>
            <a:normAutofit/>
          </a:bodyPr>
          <a:lstStyle/>
          <a:p>
            <a:r>
              <a:rPr lang="en-GB" dirty="0"/>
              <a:t>Power dissipated in detection resistor</a:t>
            </a:r>
          </a:p>
          <a:p>
            <a:r>
              <a:rPr lang="en-GB" dirty="0"/>
              <a:t>Particle is cooled resistively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46617435"/>
              </p:ext>
            </p:extLst>
          </p:nvPr>
        </p:nvGraphicFramePr>
        <p:xfrm>
          <a:off x="6712073" y="692696"/>
          <a:ext cx="4130675" cy="2901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7318" name="Graph" r:id="rId3" imgW="4131360" imgH="2901600" progId="Origin50.Graph">
                  <p:embed/>
                </p:oleObj>
              </mc:Choice>
              <mc:Fallback>
                <p:oleObj name="Graph" r:id="rId3" imgW="413136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712073" y="692696"/>
                        <a:ext cx="4130675" cy="29019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28800" y="3516985"/>
            <a:ext cx="8685388" cy="3176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170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3880" y="4052285"/>
            <a:ext cx="2957044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ounded Rectangle 23"/>
          <p:cNvSpPr/>
          <p:nvPr/>
        </p:nvSpPr>
        <p:spPr>
          <a:xfrm>
            <a:off x="8536612" y="1764757"/>
            <a:ext cx="3535031" cy="4880916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557" y="188640"/>
            <a:ext cx="8229600" cy="78296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The Continuous Stern-</a:t>
            </a:r>
            <a:r>
              <a:rPr lang="en-GB" sz="4000" dirty="0" err="1" smtClean="0"/>
              <a:t>Gerlach</a:t>
            </a:r>
            <a:r>
              <a:rPr lang="en-GB" sz="4000" dirty="0" smtClean="0"/>
              <a:t> Effect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5217" y="1575188"/>
            <a:ext cx="3744416" cy="6046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dirty="0"/>
              <a:t>Energy of magnetic dipole in magnetic field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800088" y="151641"/>
            <a:ext cx="1296144" cy="15634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Resize="1"/>
              </p:cNvSpPr>
              <p:nvPr/>
            </p:nvSpPr>
            <p:spPr>
              <a:xfrm>
                <a:off x="3947626" y="1531780"/>
                <a:ext cx="1751759" cy="4676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=−</m:t>
                      </m:r>
                      <m:d>
                        <m:dPr>
                          <m:begChr m:val=""/>
                          <m:endChr m:val="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/>
                                    </a:rPr>
                                    <m:t>μ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acc>
                          <m:r>
                            <a:rPr lang="en-GB">
                              <a:latin typeface="Cambria Math"/>
                            </a:rPr>
                            <m:t>⋅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𝐵</m:t>
                              </m:r>
                            </m:e>
                          </m:acc>
                          <m:r>
                            <a:rPr lang="en-GB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7626" y="1531780"/>
                <a:ext cx="1751759" cy="467640"/>
              </a:xfrm>
              <a:prstGeom prst="rect">
                <a:avLst/>
              </a:prstGeom>
              <a:blipFill rotWithShape="0">
                <a:blip r:embed="rId4"/>
                <a:stretch>
                  <a:fillRect r="-1045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>
                <a:spLocks noResize="1"/>
              </p:cNvSpPr>
              <p:nvPr/>
            </p:nvSpPr>
            <p:spPr>
              <a:xfrm>
                <a:off x="3567154" y="2125222"/>
                <a:ext cx="2564279" cy="846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begChr m:val=""/>
                          <m:endChr m:val="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/>
                                    </a:rPr>
                                    <m:t>ρ</m:t>
                                  </m:r>
                                </m:e>
                                <m:sup>
                                  <m:r>
                                    <a:rPr lang="en-GB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GB" i="1">
                              <a:latin typeface="Cambria Math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7154" y="2125222"/>
                <a:ext cx="2564279" cy="8467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298784" y="2233645"/>
            <a:ext cx="3888432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tx2"/>
                </a:solidFill>
              </a:rPr>
              <a:t>Leading order magnetic field 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2"/>
                </a:solidFill>
              </a:rPr>
              <a:t>correction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26776" y="3558846"/>
            <a:ext cx="5561376" cy="11670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tx2"/>
                </a:solidFill>
              </a:rPr>
              <a:t>This term adds a spin dependent quadratic axial potential -&gt; Axial frequency becomes function of spin state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>
                <a:spLocks noResize="1"/>
              </p:cNvSpPr>
              <p:nvPr/>
            </p:nvSpPr>
            <p:spPr>
              <a:xfrm>
                <a:off x="1450913" y="4842242"/>
                <a:ext cx="3113639" cy="9525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~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μ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en-GB">
                          <a:latin typeface="Cambria Math"/>
                        </a:rPr>
                        <m:t>:=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α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913" y="4842242"/>
                <a:ext cx="3113639" cy="95256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950" y="971484"/>
            <a:ext cx="1572526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258741" y="879738"/>
            <a:ext cx="6504287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Measurement based on </a:t>
            </a:r>
            <a:r>
              <a:rPr lang="en-GB" sz="2000" dirty="0">
                <a:solidFill>
                  <a:srgbClr val="FF0000"/>
                </a:solidFill>
              </a:rPr>
              <a:t>continuous Stern </a:t>
            </a:r>
            <a:r>
              <a:rPr lang="en-GB" sz="2000" dirty="0" err="1">
                <a:solidFill>
                  <a:srgbClr val="FF0000"/>
                </a:solidFill>
              </a:rPr>
              <a:t>Gerlach</a:t>
            </a:r>
            <a:r>
              <a:rPr lang="en-GB" sz="2000" dirty="0">
                <a:solidFill>
                  <a:srgbClr val="FF0000"/>
                </a:solidFill>
              </a:rPr>
              <a:t> effect</a:t>
            </a:r>
            <a:r>
              <a:rPr lang="en-GB" sz="2000" dirty="0"/>
              <a:t>. 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8659582" y="1668799"/>
            <a:ext cx="3354274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Frequency Measurement</a:t>
            </a:r>
            <a:endParaRPr lang="en-GB" sz="32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8747446" y="2251171"/>
            <a:ext cx="3414690" cy="1008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1800" dirty="0" smtClean="0"/>
              <a:t>Spin is detected and analyzed via an axial frequency measurement</a:t>
            </a:r>
            <a:endParaRPr lang="en-GB" sz="18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819" y="2862398"/>
            <a:ext cx="2807479" cy="158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8773297" y="6241132"/>
            <a:ext cx="3155094" cy="26310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algn="ctr" hangingPunct="0"/>
            <a:r>
              <a:rPr lang="en-US" sz="1100" dirty="0">
                <a:ea typeface="SimSun" pitchFamily="2"/>
                <a:cs typeface="Mangal" pitchFamily="2"/>
              </a:rPr>
              <a:t>S. Ulmer, A. Mooser </a:t>
            </a:r>
            <a:r>
              <a:rPr lang="en-US" sz="1100" i="1" dirty="0">
                <a:ea typeface="SimSun" pitchFamily="2"/>
                <a:cs typeface="Mangal" pitchFamily="2"/>
              </a:rPr>
              <a:t>et al.</a:t>
            </a:r>
            <a:r>
              <a:rPr lang="en-US" sz="1100" dirty="0">
                <a:ea typeface="SimSun" pitchFamily="2"/>
                <a:cs typeface="Mangal" pitchFamily="2"/>
              </a:rPr>
              <a:t> </a:t>
            </a:r>
            <a:r>
              <a:rPr lang="en-GB" sz="1100" dirty="0"/>
              <a:t>PRL  106, 253001 (2011)</a:t>
            </a:r>
            <a:endParaRPr lang="en-US" sz="1100" dirty="0">
              <a:ea typeface="SimSun" pitchFamily="2"/>
              <a:cs typeface="Mangal" pitchFamily="2"/>
            </a:endParaRPr>
          </a:p>
        </p:txBody>
      </p:sp>
      <p:pic>
        <p:nvPicPr>
          <p:cNvPr id="22" name="Grafik 4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820" y="4449633"/>
            <a:ext cx="280747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08454" y="6310184"/>
            <a:ext cx="7372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b="1" dirty="0" smtClean="0">
                <a:solidFill>
                  <a:srgbClr val="FF0000"/>
                </a:solidFill>
              </a:rPr>
              <a:t>Single Penning trap method is limited to the p.p.m. level</a:t>
            </a:r>
            <a:endParaRPr lang="de-CH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98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7066353" cy="5131934"/>
          </a:xfrm>
        </p:spPr>
        <p:txBody>
          <a:bodyPr/>
          <a:lstStyle/>
          <a:p>
            <a:r>
              <a:rPr lang="de-CH" dirty="0" smtClean="0"/>
              <a:t>Motivation and </a:t>
            </a:r>
            <a:r>
              <a:rPr lang="de-CH" dirty="0" err="1" smtClean="0"/>
              <a:t>Introduction</a:t>
            </a:r>
            <a:endParaRPr lang="de-CH" dirty="0" smtClean="0"/>
          </a:p>
          <a:p>
            <a:endParaRPr lang="de-CH" dirty="0" smtClean="0"/>
          </a:p>
          <a:p>
            <a:r>
              <a:rPr lang="de-CH" dirty="0" err="1" smtClean="0"/>
              <a:t>Trapping</a:t>
            </a:r>
            <a:r>
              <a:rPr lang="de-CH" dirty="0" smtClean="0"/>
              <a:t> of </a:t>
            </a:r>
            <a:r>
              <a:rPr lang="de-CH" dirty="0" err="1" smtClean="0"/>
              <a:t>Charged</a:t>
            </a:r>
            <a:r>
              <a:rPr lang="de-CH" dirty="0" smtClean="0"/>
              <a:t> </a:t>
            </a:r>
            <a:r>
              <a:rPr lang="de-CH" dirty="0" err="1" smtClean="0"/>
              <a:t>Particles</a:t>
            </a:r>
            <a:endParaRPr lang="de-CH" dirty="0" smtClean="0"/>
          </a:p>
          <a:p>
            <a:endParaRPr lang="de-CH" dirty="0" smtClean="0"/>
          </a:p>
          <a:p>
            <a:r>
              <a:rPr lang="de-CH" dirty="0" smtClean="0"/>
              <a:t>Basic </a:t>
            </a:r>
            <a:r>
              <a:rPr lang="de-CH" dirty="0" err="1" smtClean="0"/>
              <a:t>Methods</a:t>
            </a:r>
            <a:endParaRPr lang="de-CH" dirty="0" smtClean="0"/>
          </a:p>
          <a:p>
            <a:endParaRPr lang="de-CH" dirty="0" smtClean="0"/>
          </a:p>
          <a:p>
            <a:r>
              <a:rPr lang="de-CH" dirty="0" smtClean="0"/>
              <a:t>Antiproton </a:t>
            </a:r>
            <a:r>
              <a:rPr lang="de-CH" dirty="0" err="1" smtClean="0"/>
              <a:t>Measurements</a:t>
            </a:r>
            <a:r>
              <a:rPr lang="de-CH" dirty="0" smtClean="0"/>
              <a:t> in </a:t>
            </a:r>
            <a:r>
              <a:rPr lang="de-CH" dirty="0" err="1" smtClean="0"/>
              <a:t>Penning</a:t>
            </a:r>
            <a:r>
              <a:rPr lang="de-CH" dirty="0" smtClean="0"/>
              <a:t> traps</a:t>
            </a:r>
          </a:p>
          <a:p>
            <a:pPr lvl="1"/>
            <a:endParaRPr lang="de-CH" dirty="0" smtClean="0"/>
          </a:p>
          <a:p>
            <a:pPr lvl="1"/>
            <a:r>
              <a:rPr lang="de-CH" dirty="0" smtClean="0"/>
              <a:t>Charge – </a:t>
            </a:r>
            <a:r>
              <a:rPr lang="de-CH" dirty="0" err="1" smtClean="0"/>
              <a:t>to</a:t>
            </a:r>
            <a:r>
              <a:rPr lang="de-CH" dirty="0" smtClean="0"/>
              <a:t> – Mass </a:t>
            </a:r>
            <a:r>
              <a:rPr lang="de-CH" dirty="0" err="1" smtClean="0"/>
              <a:t>Ratios</a:t>
            </a:r>
            <a:endParaRPr lang="de-CH" dirty="0" smtClean="0"/>
          </a:p>
          <a:p>
            <a:pPr lvl="1"/>
            <a:r>
              <a:rPr lang="de-CH" dirty="0" err="1" smtClean="0"/>
              <a:t>Magnetic</a:t>
            </a:r>
            <a:r>
              <a:rPr lang="de-CH" dirty="0" smtClean="0"/>
              <a:t> Moments </a:t>
            </a:r>
          </a:p>
          <a:p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58928" y="1165476"/>
            <a:ext cx="3542187" cy="4891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5304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54728" y="2943705"/>
            <a:ext cx="9684328" cy="614589"/>
          </a:xfrm>
        </p:spPr>
        <p:txBody>
          <a:bodyPr>
            <a:normAutofit fontScale="90000"/>
          </a:bodyPr>
          <a:lstStyle/>
          <a:p>
            <a:r>
              <a:rPr lang="de-CH" dirty="0" smtClean="0"/>
              <a:t>The </a:t>
            </a:r>
            <a:r>
              <a:rPr lang="de-CH" dirty="0" err="1" smtClean="0"/>
              <a:t>Penning</a:t>
            </a:r>
            <a:r>
              <a:rPr lang="de-CH" dirty="0" smtClean="0"/>
              <a:t> Trap – </a:t>
            </a:r>
            <a:r>
              <a:rPr lang="de-CH" dirty="0" err="1" smtClean="0"/>
              <a:t>Ingredients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2304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Some basic homework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9974" y="1268760"/>
            <a:ext cx="4906888" cy="3240360"/>
          </a:xfrm>
        </p:spPr>
        <p:txBody>
          <a:bodyPr>
            <a:normAutofit fontScale="92500"/>
          </a:bodyPr>
          <a:lstStyle/>
          <a:p>
            <a:r>
              <a:rPr lang="en-GB" sz="2400" dirty="0"/>
              <a:t>Typical ingredients of Penning trap experiments</a:t>
            </a:r>
          </a:p>
          <a:p>
            <a:pPr lvl="1"/>
            <a:r>
              <a:rPr lang="en-GB" sz="2000" dirty="0"/>
              <a:t>Stable and homogeneous superconducting solenoid</a:t>
            </a:r>
          </a:p>
          <a:p>
            <a:pPr lvl="1"/>
            <a:r>
              <a:rPr lang="en-GB" sz="2000" dirty="0"/>
              <a:t>Precisely machined </a:t>
            </a:r>
            <a:r>
              <a:rPr lang="en-GB" sz="2000" dirty="0" smtClean="0"/>
              <a:t>trap electrodes</a:t>
            </a:r>
            <a:endParaRPr lang="en-GB" sz="2000" dirty="0"/>
          </a:p>
          <a:p>
            <a:pPr lvl="1"/>
            <a:r>
              <a:rPr lang="en-GB" sz="2000" dirty="0"/>
              <a:t>RF electronics</a:t>
            </a:r>
          </a:p>
          <a:p>
            <a:pPr lvl="1"/>
            <a:r>
              <a:rPr lang="en-GB" sz="2000" dirty="0"/>
              <a:t>Ultra stable power supplies</a:t>
            </a:r>
          </a:p>
          <a:p>
            <a:pPr lvl="1"/>
            <a:r>
              <a:rPr lang="en-GB" sz="2000" dirty="0"/>
              <a:t>Most </a:t>
            </a:r>
            <a:r>
              <a:rPr lang="en-GB" sz="2000" dirty="0" smtClean="0"/>
              <a:t>of the high-precision </a:t>
            </a:r>
            <a:r>
              <a:rPr lang="en-GB" sz="2000" dirty="0"/>
              <a:t>experiments are </a:t>
            </a:r>
            <a:r>
              <a:rPr lang="en-GB" sz="2000" dirty="0" smtClean="0"/>
              <a:t>operated under cryogenic conditions. </a:t>
            </a:r>
            <a:endParaRPr lang="en-GB" sz="2000" dirty="0" smtClean="0"/>
          </a:p>
          <a:p>
            <a:pPr lvl="1"/>
            <a:r>
              <a:rPr lang="de-CH" sz="2000" dirty="0" err="1" smtClean="0"/>
              <a:t>Cryogenic</a:t>
            </a:r>
            <a:r>
              <a:rPr lang="de-CH" sz="2000" dirty="0" smtClean="0"/>
              <a:t> </a:t>
            </a:r>
            <a:r>
              <a:rPr lang="de-CH" sz="2000" dirty="0" err="1" smtClean="0"/>
              <a:t>operation</a:t>
            </a:r>
            <a:r>
              <a:rPr lang="de-CH" sz="2000" dirty="0" smtClean="0"/>
              <a:t> -&gt; </a:t>
            </a:r>
            <a:r>
              <a:rPr lang="de-CH" sz="2000" dirty="0" err="1" smtClean="0"/>
              <a:t>good</a:t>
            </a:r>
            <a:r>
              <a:rPr lang="de-CH" sz="2000" dirty="0" smtClean="0"/>
              <a:t> </a:t>
            </a:r>
            <a:r>
              <a:rPr lang="de-CH" sz="2000" dirty="0" err="1" smtClean="0"/>
              <a:t>vacuum</a:t>
            </a:r>
            <a:endParaRPr lang="en-GB" sz="2000" dirty="0"/>
          </a:p>
        </p:txBody>
      </p:sp>
      <p:pic>
        <p:nvPicPr>
          <p:cNvPr id="4" name="Content Placeholder 3" descr="nexge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77391" y="1111948"/>
            <a:ext cx="4303103" cy="3024336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067064" y="4733528"/>
            <a:ext cx="4906888" cy="567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Centre of a good magnet</a:t>
            </a:r>
            <a:endParaRPr lang="en-GB" sz="20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7761718"/>
              </p:ext>
            </p:extLst>
          </p:nvPr>
        </p:nvGraphicFramePr>
        <p:xfrm>
          <a:off x="749847" y="5395796"/>
          <a:ext cx="5015880" cy="1135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9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079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83776">
                <a:tc>
                  <a:txBody>
                    <a:bodyPr/>
                    <a:lstStyle/>
                    <a:p>
                      <a:r>
                        <a:rPr lang="en-GB" sz="1200" dirty="0" err="1" smtClean="0"/>
                        <a:t>Paramter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Value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377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dB/</a:t>
                      </a:r>
                      <a:r>
                        <a:rPr lang="en-GB" sz="1200" dirty="0" err="1" smtClean="0"/>
                        <a:t>dt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&lt;</a:t>
                      </a:r>
                      <a:r>
                        <a:rPr lang="en-GB" sz="1200" baseline="0" dirty="0" smtClean="0"/>
                        <a:t> 10</a:t>
                      </a:r>
                      <a:r>
                        <a:rPr lang="en-GB" sz="1200" baseline="30000" dirty="0" smtClean="0"/>
                        <a:t>-11</a:t>
                      </a:r>
                      <a:r>
                        <a:rPr lang="en-GB" sz="1200" baseline="0" dirty="0" smtClean="0"/>
                        <a:t>/h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8377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B1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&lt; </a:t>
                      </a:r>
                      <a:r>
                        <a:rPr lang="en-GB" sz="1200" dirty="0" err="1" smtClean="0"/>
                        <a:t>mT</a:t>
                      </a:r>
                      <a:r>
                        <a:rPr lang="en-GB" sz="1200" dirty="0" smtClean="0"/>
                        <a:t>/m (NMR shimming limit)</a:t>
                      </a:r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3776"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B2</a:t>
                      </a:r>
                      <a:endParaRPr lang="en-GB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dirty="0" smtClean="0"/>
                        <a:t>&lt; 0.5 T/m</a:t>
                      </a:r>
                      <a:r>
                        <a:rPr lang="en-GB" sz="1200" baseline="30000" dirty="0" smtClean="0"/>
                        <a:t>2 </a:t>
                      </a:r>
                      <a:r>
                        <a:rPr lang="en-GB" sz="1200" dirty="0" smtClean="0"/>
                        <a:t>(NMR shimming limit)</a:t>
                      </a:r>
                      <a:endParaRPr lang="en-GB" sz="12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0618573" y="3039892"/>
            <a:ext cx="121147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dirty="0" smtClean="0"/>
              <a:t>HCI experiment at University of Mainz</a:t>
            </a:r>
          </a:p>
          <a:p>
            <a:endParaRPr lang="de-CH" sz="1050" dirty="0"/>
          </a:p>
          <a:p>
            <a:r>
              <a:rPr lang="de-CH" sz="1050" dirty="0" smtClean="0"/>
              <a:t>Sturm / Blaum / Quint / Werth</a:t>
            </a:r>
            <a:endParaRPr lang="de-CH" sz="1050" dirty="0"/>
          </a:p>
        </p:txBody>
      </p:sp>
      <p:pic>
        <p:nvPicPr>
          <p:cNvPr id="8" name="Picture 2" descr="http://home.cern/sites/home.web.cern.ch/files/image/update-for_the_public/2016/12/rsz_1img_27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687" y="4372587"/>
            <a:ext cx="2891481" cy="215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0614451" y="5474172"/>
            <a:ext cx="1211477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050" dirty="0" smtClean="0"/>
              <a:t>Supplies-rack of CERN’s BASE experiment</a:t>
            </a:r>
          </a:p>
          <a:p>
            <a:endParaRPr lang="de-CH" sz="1050" dirty="0"/>
          </a:p>
          <a:p>
            <a:r>
              <a:rPr lang="de-CH" sz="1050" dirty="0" smtClean="0"/>
              <a:t>Ulmer / Mooser / Smorra</a:t>
            </a:r>
            <a:endParaRPr lang="de-CH" sz="1050" dirty="0"/>
          </a:p>
        </p:txBody>
      </p:sp>
    </p:spTree>
    <p:extLst>
      <p:ext uri="{BB962C8B-B14F-4D97-AF65-F5344CB8AC3E}">
        <p14:creationId xmlns:p14="http://schemas.microsoft.com/office/powerpoint/2010/main" val="3801892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6047" y="248729"/>
            <a:ext cx="10352315" cy="61458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Cylindrical Trap Design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99448" y="980728"/>
            <a:ext cx="4667250" cy="20448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b="1" dirty="0"/>
              <a:t>Degrees of freedom for defined radius:</a:t>
            </a:r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1.) Length of ring electrode</a:t>
            </a:r>
          </a:p>
          <a:p>
            <a:pPr marL="0" indent="0">
              <a:buNone/>
            </a:pPr>
            <a:r>
              <a:rPr lang="en-GB" sz="2000" dirty="0"/>
              <a:t>2.) Length of correction electrode</a:t>
            </a:r>
          </a:p>
          <a:p>
            <a:pPr marL="0" indent="0">
              <a:buNone/>
            </a:pPr>
            <a:r>
              <a:rPr lang="en-GB" sz="2000" dirty="0"/>
              <a:t>3.) Compensation/Ring voltage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096" y="1191808"/>
            <a:ext cx="2915816" cy="29572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59088" y="4048472"/>
            <a:ext cx="3240360" cy="20448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1.) C4 = 0</a:t>
            </a:r>
          </a:p>
          <a:p>
            <a:pPr marL="0" indent="0">
              <a:buNone/>
            </a:pPr>
            <a:r>
              <a:rPr lang="en-GB" sz="2000" dirty="0"/>
              <a:t>2.) C6 = 0</a:t>
            </a:r>
          </a:p>
          <a:p>
            <a:pPr marL="0" indent="0">
              <a:buNone/>
            </a:pPr>
            <a:r>
              <a:rPr lang="en-GB" sz="2000" dirty="0"/>
              <a:t>3.) orthogonality</a:t>
            </a:r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5472" y="3019862"/>
            <a:ext cx="3708920" cy="29294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43064" y="6160737"/>
            <a:ext cx="83529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solidFill>
                  <a:srgbClr val="C00000"/>
                </a:solidFill>
              </a:rPr>
              <a:t>easy to understand / simple to optimize / easy to machine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9323" y="1290679"/>
            <a:ext cx="2167600" cy="4787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462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8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097" y="2786994"/>
            <a:ext cx="6330281" cy="28312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1622" y="202930"/>
            <a:ext cx="9355586" cy="705790"/>
          </a:xfrm>
        </p:spPr>
        <p:txBody>
          <a:bodyPr/>
          <a:lstStyle/>
          <a:p>
            <a:r>
              <a:rPr lang="en-GB" dirty="0" smtClean="0"/>
              <a:t>Particle Loading – Matter (here protons)</a:t>
            </a:r>
            <a:endParaRPr lang="en-GB" dirty="0"/>
          </a:p>
        </p:txBody>
      </p: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68371" y="1350182"/>
            <a:ext cx="11262310" cy="474441"/>
          </a:xfrm>
        </p:spPr>
        <p:txBody>
          <a:bodyPr>
            <a:normAutofit fontScale="92500"/>
          </a:bodyPr>
          <a:lstStyle/>
          <a:p>
            <a:r>
              <a:rPr lang="en-GB" dirty="0"/>
              <a:t>In-trap </a:t>
            </a:r>
            <a:r>
              <a:rPr lang="en-GB" dirty="0" smtClean="0"/>
              <a:t>creation by bombarding an appropriate target with an electron beam</a:t>
            </a:r>
            <a:endParaRPr lang="en-GB" sz="2400" dirty="0"/>
          </a:p>
        </p:txBody>
      </p:sp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1606" y="4475644"/>
            <a:ext cx="1199490" cy="8989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6895213"/>
              </p:ext>
            </p:extLst>
          </p:nvPr>
        </p:nvGraphicFramePr>
        <p:xfrm>
          <a:off x="6696480" y="2149946"/>
          <a:ext cx="4568928" cy="37102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6296" r:id="rId5" imgW="1509732" imgH="1509732" progId="Origin50.Graph">
                  <p:embed/>
                </p:oleObj>
              </mc:Choice>
              <mc:Fallback>
                <p:oleObj r:id="rId5" imgW="1509732" imgH="1509732" progId="Origin50.Grap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696480" y="2149946"/>
                        <a:ext cx="4568928" cy="371029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156572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66335" y="202930"/>
            <a:ext cx="10297297" cy="705790"/>
          </a:xfrm>
        </p:spPr>
        <p:txBody>
          <a:bodyPr>
            <a:normAutofit/>
          </a:bodyPr>
          <a:lstStyle/>
          <a:p>
            <a:r>
              <a:rPr lang="de-CH" sz="4000" dirty="0" err="1" smtClean="0"/>
              <a:t>Particle</a:t>
            </a:r>
            <a:r>
              <a:rPr lang="de-CH" sz="4000" dirty="0" smtClean="0"/>
              <a:t> </a:t>
            </a:r>
            <a:r>
              <a:rPr lang="de-CH" sz="4000" dirty="0" err="1" smtClean="0"/>
              <a:t>Loading</a:t>
            </a:r>
            <a:r>
              <a:rPr lang="de-CH" sz="4000" dirty="0" smtClean="0"/>
              <a:t> - Antiprotons</a:t>
            </a:r>
            <a:endParaRPr lang="en-GB" sz="4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1108" y="783148"/>
            <a:ext cx="5684888" cy="4086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Oval 6"/>
          <p:cNvSpPr/>
          <p:nvPr/>
        </p:nvSpPr>
        <p:spPr>
          <a:xfrm>
            <a:off x="2685152" y="2753459"/>
            <a:ext cx="3384376" cy="1463056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TextBox 7"/>
          <p:cNvSpPr txBox="1"/>
          <p:nvPr/>
        </p:nvSpPr>
        <p:spPr>
          <a:xfrm>
            <a:off x="7005632" y="2707529"/>
            <a:ext cx="1628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25 GeV/c protons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5587781" y="3147004"/>
            <a:ext cx="1368152" cy="432048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344862" y="3161153"/>
            <a:ext cx="1628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C00000"/>
                </a:solidFill>
              </a:rPr>
              <a:t>3.5 GeV/c antiprotons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flipV="1">
            <a:off x="2445090" y="3419481"/>
            <a:ext cx="1248175" cy="64837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3033" y="2384363"/>
            <a:ext cx="1628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5.3 </a:t>
            </a:r>
            <a:r>
              <a:rPr lang="en-GB" b="1" dirty="0">
                <a:solidFill>
                  <a:srgbClr val="C00000"/>
                </a:solidFill>
              </a:rPr>
              <a:t>MeV antiprotons</a:t>
            </a: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558684" y="2687283"/>
            <a:ext cx="1977734" cy="517045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98658" y="4932221"/>
            <a:ext cx="21864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chemeClr val="tx2"/>
                </a:solidFill>
              </a:rPr>
              <a:t>-&gt; Degrader -&gt; </a:t>
            </a:r>
            <a:r>
              <a:rPr lang="en-GB" b="1" dirty="0" smtClean="0">
                <a:solidFill>
                  <a:schemeClr val="tx2"/>
                </a:solidFill>
              </a:rPr>
              <a:t>1keV</a:t>
            </a:r>
            <a:endParaRPr lang="en-GB" b="1" dirty="0">
              <a:solidFill>
                <a:schemeClr val="tx2"/>
              </a:solidFill>
            </a:endParaRPr>
          </a:p>
        </p:txBody>
      </p:sp>
      <p:pic>
        <p:nvPicPr>
          <p:cNvPr id="16" name="Content Placeholder 3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9257" y="914397"/>
            <a:ext cx="3837339" cy="3402227"/>
          </a:xfrm>
        </p:spPr>
      </p:pic>
      <p:sp>
        <p:nvSpPr>
          <p:cNvPr id="19" name="TextBox 18"/>
          <p:cNvSpPr txBox="1"/>
          <p:nvPr/>
        </p:nvSpPr>
        <p:spPr>
          <a:xfrm>
            <a:off x="8633954" y="5270751"/>
            <a:ext cx="296951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C00000"/>
                </a:solidFill>
              </a:rPr>
              <a:t>Particles in the trap, what’s next?</a:t>
            </a:r>
            <a:endParaRPr lang="en-GB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9955951"/>
              </p:ext>
            </p:extLst>
          </p:nvPr>
        </p:nvGraphicFramePr>
        <p:xfrm>
          <a:off x="3686101" y="4869161"/>
          <a:ext cx="2565737" cy="17921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9821" name="Graph" r:id="rId5" imgW="4154400" imgH="2901600" progId="Origin50.Graph">
                  <p:embed/>
                </p:oleObj>
              </mc:Choice>
              <mc:Fallback>
                <p:oleObj name="Graph" r:id="rId5" imgW="4154400" imgH="2901600" progId="Origin50.Graph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686101" y="4869161"/>
                        <a:ext cx="2565737" cy="179219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675984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 smtClean="0"/>
              <a:t>Electron</a:t>
            </a:r>
            <a:r>
              <a:rPr lang="de-CH" dirty="0" smtClean="0"/>
              <a:t> </a:t>
            </a:r>
            <a:r>
              <a:rPr lang="de-CH" dirty="0" err="1" smtClean="0"/>
              <a:t>Cooling</a:t>
            </a:r>
            <a:r>
              <a:rPr lang="de-CH" dirty="0" smtClean="0"/>
              <a:t> / </a:t>
            </a:r>
            <a:r>
              <a:rPr lang="de-CH" dirty="0" err="1" smtClean="0"/>
              <a:t>Electron</a:t>
            </a:r>
            <a:r>
              <a:rPr lang="de-CH" dirty="0" smtClean="0"/>
              <a:t> </a:t>
            </a:r>
            <a:r>
              <a:rPr lang="de-CH" dirty="0" err="1" smtClean="0"/>
              <a:t>Kickout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2147058"/>
          </a:xfrm>
        </p:spPr>
        <p:txBody>
          <a:bodyPr/>
          <a:lstStyle/>
          <a:p>
            <a:r>
              <a:rPr lang="de-CH" dirty="0" err="1" smtClean="0"/>
              <a:t>Idea</a:t>
            </a:r>
            <a:r>
              <a:rPr lang="de-CH" dirty="0" smtClean="0"/>
              <a:t>: Store </a:t>
            </a:r>
            <a:r>
              <a:rPr lang="de-CH" dirty="0" err="1" smtClean="0"/>
              <a:t>antiprotons</a:t>
            </a:r>
            <a:r>
              <a:rPr lang="de-CH" dirty="0" smtClean="0"/>
              <a:t> and </a:t>
            </a:r>
            <a:r>
              <a:rPr lang="de-CH" dirty="0" err="1" smtClean="0"/>
              <a:t>electrons</a:t>
            </a:r>
            <a:r>
              <a:rPr lang="de-CH" dirty="0" smtClean="0"/>
              <a:t> in </a:t>
            </a:r>
            <a:r>
              <a:rPr lang="de-CH" dirty="0" err="1" smtClean="0"/>
              <a:t>the</a:t>
            </a:r>
            <a:r>
              <a:rPr lang="de-CH" dirty="0" smtClean="0"/>
              <a:t> same </a:t>
            </a:r>
            <a:r>
              <a:rPr lang="de-CH" dirty="0" err="1" smtClean="0"/>
              <a:t>trap</a:t>
            </a:r>
            <a:r>
              <a:rPr lang="de-CH" dirty="0" smtClean="0"/>
              <a:t> </a:t>
            </a:r>
            <a:r>
              <a:rPr lang="de-CH" dirty="0" err="1" smtClean="0"/>
              <a:t>volume</a:t>
            </a:r>
            <a:endParaRPr lang="de-CH" dirty="0" smtClean="0"/>
          </a:p>
          <a:p>
            <a:r>
              <a:rPr lang="de-CH" dirty="0" smtClean="0"/>
              <a:t>Coulomb </a:t>
            </a:r>
            <a:r>
              <a:rPr lang="de-CH" dirty="0" err="1" smtClean="0"/>
              <a:t>interaction</a:t>
            </a:r>
            <a:r>
              <a:rPr lang="de-CH" dirty="0"/>
              <a:t> </a:t>
            </a:r>
            <a:r>
              <a:rPr lang="de-CH" dirty="0" smtClean="0"/>
              <a:t>-&gt;</a:t>
            </a:r>
            <a:r>
              <a:rPr lang="de-CH" dirty="0" smtClean="0"/>
              <a:t> </a:t>
            </a:r>
            <a:r>
              <a:rPr lang="de-CH" dirty="0" err="1" smtClean="0"/>
              <a:t>electrons</a:t>
            </a:r>
            <a:r>
              <a:rPr lang="de-CH" dirty="0" smtClean="0"/>
              <a:t> cool fast due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cyclotron</a:t>
            </a:r>
            <a:r>
              <a:rPr lang="de-CH" dirty="0" smtClean="0"/>
              <a:t> </a:t>
            </a:r>
            <a:r>
              <a:rPr lang="de-CH" dirty="0" err="1" smtClean="0"/>
              <a:t>radiation</a:t>
            </a:r>
            <a:endParaRPr lang="de-CH" dirty="0" smtClean="0"/>
          </a:p>
          <a:p>
            <a:r>
              <a:rPr lang="de-CH" dirty="0" err="1" smtClean="0"/>
              <a:t>Obtain</a:t>
            </a:r>
            <a:r>
              <a:rPr lang="de-CH" dirty="0" smtClean="0"/>
              <a:t> a </a:t>
            </a:r>
            <a:r>
              <a:rPr lang="de-CH" dirty="0" err="1" smtClean="0"/>
              <a:t>cold</a:t>
            </a:r>
            <a:r>
              <a:rPr lang="de-CH" dirty="0" smtClean="0"/>
              <a:t> </a:t>
            </a:r>
            <a:r>
              <a:rPr lang="de-CH" dirty="0" err="1" smtClean="0"/>
              <a:t>cloud</a:t>
            </a:r>
            <a:r>
              <a:rPr lang="de-CH" dirty="0" smtClean="0"/>
              <a:t> of </a:t>
            </a:r>
            <a:r>
              <a:rPr lang="de-CH" dirty="0" err="1" smtClean="0"/>
              <a:t>antiprotons</a:t>
            </a:r>
            <a:endParaRPr lang="de-CH" dirty="0" smtClean="0"/>
          </a:p>
          <a:p>
            <a:r>
              <a:rPr lang="de-CH" dirty="0" err="1" smtClean="0"/>
              <a:t>Get</a:t>
            </a:r>
            <a:r>
              <a:rPr lang="de-CH" dirty="0" smtClean="0"/>
              <a:t> </a:t>
            </a:r>
            <a:r>
              <a:rPr lang="de-CH" dirty="0" err="1" smtClean="0"/>
              <a:t>rid</a:t>
            </a:r>
            <a:r>
              <a:rPr lang="de-CH" dirty="0" smtClean="0"/>
              <a:t> of </a:t>
            </a:r>
            <a:r>
              <a:rPr lang="de-CH" dirty="0" err="1" smtClean="0"/>
              <a:t>electrons</a:t>
            </a:r>
            <a:r>
              <a:rPr lang="de-CH" dirty="0" smtClean="0"/>
              <a:t>…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8181386" y="4123595"/>
            <a:ext cx="33572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C00000"/>
                </a:solidFill>
              </a:rPr>
              <a:t>Cold particles in the trap, what’s next?</a:t>
            </a:r>
            <a:endParaRPr lang="en-GB" sz="2800" b="1" dirty="0">
              <a:solidFill>
                <a:srgbClr val="C00000"/>
              </a:solidFill>
            </a:endParaRPr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5649922"/>
              </p:ext>
            </p:extLst>
          </p:nvPr>
        </p:nvGraphicFramePr>
        <p:xfrm>
          <a:off x="4118307" y="3303538"/>
          <a:ext cx="4158568" cy="27770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0846" name="Graph" r:id="rId3" imgW="3932640" imgH="3018240" progId="Origin50.Graph">
                  <p:embed/>
                </p:oleObj>
              </mc:Choice>
              <mc:Fallback>
                <p:oleObj name="Graph" r:id="rId3" imgW="3932640" imgH="301824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118307" y="3303538"/>
                        <a:ext cx="4158568" cy="277709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97442" y="3539810"/>
            <a:ext cx="2188807" cy="2540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1242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Preparation </a:t>
            </a:r>
            <a:r>
              <a:rPr lang="en-GB" sz="4000" dirty="0"/>
              <a:t>of a Single Particle</a:t>
            </a:r>
            <a:endParaRPr lang="de-CH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745" y="2873826"/>
            <a:ext cx="4749081" cy="890863"/>
          </a:xfrm>
        </p:spPr>
        <p:txBody>
          <a:bodyPr>
            <a:normAutofit/>
          </a:bodyPr>
          <a:lstStyle/>
          <a:p>
            <a:r>
              <a:rPr lang="de-CH" sz="2000" dirty="0" smtClean="0"/>
              <a:t>Single particle extraction by trap potential </a:t>
            </a:r>
            <a:r>
              <a:rPr lang="de-CH" sz="2000" dirty="0" err="1" smtClean="0"/>
              <a:t>manipulation</a:t>
            </a:r>
            <a:r>
              <a:rPr lang="de-CH" sz="2000" dirty="0" smtClean="0"/>
              <a:t>: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74611210"/>
              </p:ext>
            </p:extLst>
          </p:nvPr>
        </p:nvGraphicFramePr>
        <p:xfrm>
          <a:off x="5880099" y="3676413"/>
          <a:ext cx="5706583" cy="27394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0626" name="Graph" r:id="rId3" imgW="7200000" imgH="3456000" progId="Origin50.Graph">
                  <p:embed/>
                </p:oleObj>
              </mc:Choice>
              <mc:Fallback>
                <p:oleObj name="Graph" r:id="rId3" imgW="7200000" imgH="34560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5880099" y="3676413"/>
                        <a:ext cx="5706583" cy="27394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oup 9"/>
          <p:cNvGrpSpPr/>
          <p:nvPr/>
        </p:nvGrpSpPr>
        <p:grpSpPr>
          <a:xfrm>
            <a:off x="1184500" y="3601195"/>
            <a:ext cx="3744947" cy="2934393"/>
            <a:chOff x="727300" y="2166075"/>
            <a:chExt cx="4647600" cy="456057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7453" y="2166076"/>
              <a:ext cx="1751147" cy="677111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56509" y="2166075"/>
              <a:ext cx="1751147" cy="677111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300" y="2884632"/>
              <a:ext cx="4647600" cy="3842016"/>
            </a:xfrm>
            <a:prstGeom prst="rect">
              <a:avLst/>
            </a:prstGeom>
          </p:spPr>
        </p:pic>
      </p:grpSp>
      <p:sp>
        <p:nvSpPr>
          <p:cNvPr id="9" name="Rectangle 8"/>
          <p:cNvSpPr/>
          <p:nvPr/>
        </p:nvSpPr>
        <p:spPr>
          <a:xfrm>
            <a:off x="8196354" y="6481804"/>
            <a:ext cx="353840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C. Smorra, Int. </a:t>
            </a:r>
            <a:r>
              <a:rPr lang="en-GB" sz="1600" dirty="0" err="1" smtClean="0"/>
              <a:t>Journ</a:t>
            </a:r>
            <a:r>
              <a:rPr lang="en-GB" sz="1600" dirty="0" smtClean="0"/>
              <a:t>. Mass. Spec (2015)</a:t>
            </a:r>
            <a:endParaRPr lang="en-GB" sz="1600" dirty="0"/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6826" y="889910"/>
            <a:ext cx="6723224" cy="25896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706962" y="1528083"/>
                <a:ext cx="2502608" cy="68294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l-GR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Δ</m:t>
                      </m:r>
                      <m:sSub>
                        <m:sSubPr>
                          <m:ctrlP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l-GR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  <m:sub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𝑧</m:t>
                          </m:r>
                        </m:sub>
                      </m:sSub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𝑁</m:t>
                      </m:r>
                      <m:r>
                        <a:rPr lang="de-CH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𝑁</m:t>
                          </m:r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den>
                      </m:f>
                      <m:f>
                        <m:f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de-CH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num>
                        <m:den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𝑚</m:t>
                          </m:r>
                        </m:den>
                      </m:f>
                      <m:sSup>
                        <m:sSupPr>
                          <m:ctrlP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de-CH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de-CH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de-CH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𝑞</m:t>
                                  </m:r>
                                </m:num>
                                <m:den>
                                  <m:sSub>
                                    <m:sSubPr>
                                      <m:ctrlPr>
                                        <a:rPr lang="de-CH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𝐷</m:t>
                                      </m:r>
                                    </m:e>
                                    <m:sub>
                                      <m:r>
                                        <a:rPr lang="de-CH" i="1">
                                          <a:latin typeface="Cambria Math" panose="02040503050406030204" pitchFamily="18" charset="0"/>
                                          <a:ea typeface="Cambria Math" panose="02040503050406030204" pitchFamily="18" charset="0"/>
                                        </a:rPr>
                                        <m:t>𝑒𝑓𝑓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r>
                            <a:rPr lang="de-CH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06962" y="1528083"/>
                <a:ext cx="2502608" cy="682944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ontent Placeholder 2"/>
          <p:cNvSpPr txBox="1">
            <a:spLocks/>
          </p:cNvSpPr>
          <p:nvPr/>
        </p:nvSpPr>
        <p:spPr>
          <a:xfrm>
            <a:off x="360518" y="1064424"/>
            <a:ext cx="4749081" cy="4369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dirty="0" smtClean="0"/>
              <a:t>Evaporation:</a:t>
            </a:r>
          </a:p>
        </p:txBody>
      </p:sp>
    </p:spTree>
    <p:extLst>
      <p:ext uri="{BB962C8B-B14F-4D97-AF65-F5344CB8AC3E}">
        <p14:creationId xmlns:p14="http://schemas.microsoft.com/office/powerpoint/2010/main" val="65468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Sideband Coupling/Cooling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6603" y="1052737"/>
            <a:ext cx="9675314" cy="864095"/>
          </a:xfrm>
        </p:spPr>
        <p:txBody>
          <a:bodyPr>
            <a:noAutofit/>
          </a:bodyPr>
          <a:lstStyle/>
          <a:p>
            <a:r>
              <a:rPr lang="en-GB" sz="2400" dirty="0"/>
              <a:t>Application of a </a:t>
            </a:r>
            <a:r>
              <a:rPr lang="en-GB" sz="2400" dirty="0" err="1"/>
              <a:t>quadrupolar</a:t>
            </a:r>
            <a:r>
              <a:rPr lang="en-GB" sz="2400" dirty="0"/>
              <a:t> drive at sum or difference frequency of two involved modes: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1124" y="3573016"/>
            <a:ext cx="5407999" cy="151139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3621" y="1802376"/>
            <a:ext cx="4277104" cy="992600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29182" y="3068960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/>
              <a:t>Rotating wave approximation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94098" y="5013176"/>
            <a:ext cx="8229600" cy="43204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err="1"/>
              <a:t>Diagonalization</a:t>
            </a:r>
            <a:endParaRPr lang="en-GB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24591" y="5637110"/>
            <a:ext cx="6605826" cy="88746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7912" y="2052316"/>
            <a:ext cx="4032448" cy="461772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3163330" y="2052316"/>
            <a:ext cx="1347030" cy="46177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TextBox 10"/>
          <p:cNvSpPr txBox="1"/>
          <p:nvPr/>
        </p:nvSpPr>
        <p:spPr>
          <a:xfrm>
            <a:off x="1795846" y="2545491"/>
            <a:ext cx="59477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FF0000"/>
                </a:solidFill>
              </a:rPr>
              <a:t>i</a:t>
            </a:r>
            <a:r>
              <a:rPr lang="de-CH" sz="1600" dirty="0" smtClean="0">
                <a:solidFill>
                  <a:srgbClr val="FF0000"/>
                </a:solidFill>
              </a:rPr>
              <a:t>mportant coupling</a:t>
            </a:r>
          </a:p>
          <a:p>
            <a:r>
              <a:rPr lang="de-CH" sz="1600" dirty="0" smtClean="0">
                <a:solidFill>
                  <a:srgbClr val="FF0000"/>
                </a:solidFill>
              </a:rPr>
              <a:t>practically applied by injecting rf on segmented, rf-blocked electrodes </a:t>
            </a:r>
            <a:endParaRPr lang="de-CH" sz="16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>
            <a:stCxn id="9" idx="3"/>
          </p:cNvCxnSpPr>
          <p:nvPr/>
        </p:nvCxnSpPr>
        <p:spPr>
          <a:xfrm flipV="1">
            <a:off x="4510360" y="2281881"/>
            <a:ext cx="1214937" cy="13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6120" y="1989436"/>
            <a:ext cx="20841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solidFill>
                  <a:srgbClr val="FF0000"/>
                </a:solidFill>
              </a:rPr>
              <a:t>coupled</a:t>
            </a:r>
          </a:p>
          <a:p>
            <a:r>
              <a:rPr lang="de-CH" sz="1600" dirty="0" smtClean="0">
                <a:solidFill>
                  <a:srgbClr val="FF0000"/>
                </a:solidFill>
              </a:rPr>
              <a:t>system</a:t>
            </a:r>
            <a:endParaRPr lang="de-CH" sz="1600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440193" y="4308389"/>
            <a:ext cx="1688757" cy="7760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TextBox 15"/>
          <p:cNvSpPr txBox="1"/>
          <p:nvPr/>
        </p:nvSpPr>
        <p:spPr>
          <a:xfrm>
            <a:off x="1124463" y="4279567"/>
            <a:ext cx="208417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smtClean="0">
                <a:solidFill>
                  <a:srgbClr val="FF0000"/>
                </a:solidFill>
              </a:rPr>
              <a:t>coherent TRACELESS system at complex eigenvalues </a:t>
            </a:r>
            <a:endParaRPr lang="de-CH" sz="1600" dirty="0">
              <a:solidFill>
                <a:srgbClr val="FF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08628" y="3323120"/>
            <a:ext cx="3680763" cy="3160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64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Examples: Sideband Coupling</a:t>
            </a:r>
            <a:endParaRPr lang="en-GB" dirty="0"/>
          </a:p>
        </p:txBody>
      </p:sp>
      <p:sp>
        <p:nvSpPr>
          <p:cNvPr id="4" name="Text Placeholder 2"/>
          <p:cNvSpPr txBox="1">
            <a:spLocks/>
          </p:cNvSpPr>
          <p:nvPr/>
        </p:nvSpPr>
        <p:spPr>
          <a:xfrm>
            <a:off x="493912" y="1067079"/>
            <a:ext cx="9071640" cy="4050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Clr>
                <a:srgbClr val="FFFFFF"/>
              </a:buClr>
              <a:buSzPct val="100000"/>
              <a:buFont typeface="StarSymbol"/>
              <a:buNone/>
              <a:defRPr lang="en-US" sz="32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defPPr>
            <a:lvl1pPr marL="432000" lvl="0" indent="-324000" algn="l" defTabSz="914400" rtl="0" eaLnBrk="1" latinLnBrk="0" hangingPunct="1">
              <a:spcBef>
                <a:spcPts val="0"/>
              </a:spcBef>
              <a:spcAft>
                <a:spcPts val="1417"/>
              </a:spcAft>
              <a:buClr>
                <a:srgbClr val="FFFFFF"/>
              </a:buClr>
              <a:buSzPct val="100000"/>
              <a:buFont typeface="StarSymbol"/>
              <a:buChar char="•"/>
              <a:defRPr lang="en-US" sz="32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1pPr>
            <a:lvl2pPr marL="864000" lvl="1" indent="-324000" algn="l" defTabSz="914400" rtl="0" eaLnBrk="1" latinLnBrk="0" hangingPunct="1">
              <a:spcBef>
                <a:spcPts val="0"/>
              </a:spcBef>
              <a:spcAft>
                <a:spcPts val="1134"/>
              </a:spcAft>
              <a:buClr>
                <a:srgbClr val="FFFFFF"/>
              </a:buClr>
              <a:buSzPct val="70000"/>
              <a:buFont typeface="StarSymbol"/>
              <a:buChar char="•"/>
              <a:defRPr lang="en-US" sz="28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2pPr>
            <a:lvl3pPr marL="1295999" lvl="2" indent="-288000" algn="l" defTabSz="914400" rtl="0" eaLnBrk="1" latinLnBrk="0" hangingPunct="1">
              <a:spcBef>
                <a:spcPts val="0"/>
              </a:spcBef>
              <a:spcAft>
                <a:spcPts val="850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4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3pPr>
            <a:lvl4pPr marL="1728000" lvl="3" indent="-216000" algn="l" defTabSz="914400" rtl="0" eaLnBrk="1" latinLnBrk="0" hangingPunct="1">
              <a:spcBef>
                <a:spcPts val="0"/>
              </a:spcBef>
              <a:spcAft>
                <a:spcPts val="567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4pPr>
            <a:lvl5pPr marL="2160000" lvl="4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5pPr>
            <a:lvl6pPr marL="2592000" lvl="5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6pPr>
            <a:lvl7pPr marL="3024000" lvl="6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7pPr>
            <a:lvl8pPr marL="3456000" lvl="7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8pPr>
            <a:lvl9pPr marL="3887999" lvl="8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9pPr>
          </a:lstStyle>
          <a:p>
            <a:pPr>
              <a:buFont typeface="StarSymbol"/>
              <a:buNone/>
            </a:pPr>
            <a:r>
              <a:rPr lang="en-GB" sz="2000" dirty="0">
                <a:solidFill>
                  <a:schemeClr val="tx1"/>
                </a:solidFill>
              </a:rPr>
              <a:t>Effectively: Amplitude modulation of particle motion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>
                <a:spLocks noResize="1"/>
              </p:cNvSpPr>
              <p:nvPr/>
            </p:nvSpPr>
            <p:spPr>
              <a:xfrm>
                <a:off x="2495601" y="1626530"/>
                <a:ext cx="3905279" cy="689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i="1">
                          <a:latin typeface="Cambria Math"/>
                        </a:rPr>
                        <m:t>𝑧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cos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Ω</m:t>
                              </m:r>
                            </m:num>
                            <m:den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</m:e>
                      </m:d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sin</m:t>
                      </m:r>
                      <m:d>
                        <m:d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ω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  <m:r>
                            <a:rPr lang="en-GB" i="1">
                              <a:latin typeface="Cambria Math"/>
                            </a:rPr>
                            <m:t>𝑡</m:t>
                          </m:r>
                          <m:r>
                            <a:rPr lang="en-GB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φ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95601" y="1626530"/>
                <a:ext cx="3905279" cy="689399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 Placeholder 5"/>
          <p:cNvSpPr txBox="1">
            <a:spLocks/>
          </p:cNvSpPr>
          <p:nvPr/>
        </p:nvSpPr>
        <p:spPr>
          <a:xfrm>
            <a:off x="501660" y="2536220"/>
            <a:ext cx="5416200" cy="379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Clr>
                <a:srgbClr val="FFFFFF"/>
              </a:buClr>
              <a:buSzPct val="100000"/>
              <a:buFont typeface="StarSymbol"/>
              <a:buNone/>
              <a:defRPr lang="en-US" sz="32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defPPr>
            <a:lvl1pPr marL="432000" lvl="0" indent="-324000" algn="l" defTabSz="914400" rtl="0" eaLnBrk="1" latinLnBrk="0" hangingPunct="1">
              <a:spcBef>
                <a:spcPts val="0"/>
              </a:spcBef>
              <a:spcAft>
                <a:spcPts val="1417"/>
              </a:spcAft>
              <a:buClr>
                <a:srgbClr val="FFFFFF"/>
              </a:buClr>
              <a:buSzPct val="100000"/>
              <a:buFont typeface="StarSymbol"/>
              <a:buChar char="•"/>
              <a:defRPr lang="en-US" sz="32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1pPr>
            <a:lvl2pPr marL="864000" lvl="1" indent="-324000" algn="l" defTabSz="914400" rtl="0" eaLnBrk="1" latinLnBrk="0" hangingPunct="1">
              <a:spcBef>
                <a:spcPts val="0"/>
              </a:spcBef>
              <a:spcAft>
                <a:spcPts val="1134"/>
              </a:spcAft>
              <a:buClr>
                <a:srgbClr val="FFFFFF"/>
              </a:buClr>
              <a:buSzPct val="70000"/>
              <a:buFont typeface="StarSymbol"/>
              <a:buChar char="•"/>
              <a:defRPr lang="en-US" sz="28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2pPr>
            <a:lvl3pPr marL="1295999" lvl="2" indent="-288000" algn="l" defTabSz="914400" rtl="0" eaLnBrk="1" latinLnBrk="0" hangingPunct="1">
              <a:spcBef>
                <a:spcPts val="0"/>
              </a:spcBef>
              <a:spcAft>
                <a:spcPts val="850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4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3pPr>
            <a:lvl4pPr marL="1728000" lvl="3" indent="-216000" algn="l" defTabSz="914400" rtl="0" eaLnBrk="1" latinLnBrk="0" hangingPunct="1">
              <a:spcBef>
                <a:spcPts val="0"/>
              </a:spcBef>
              <a:spcAft>
                <a:spcPts val="567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4pPr>
            <a:lvl5pPr marL="2160000" lvl="4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5pPr>
            <a:lvl6pPr marL="2592000" lvl="5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6pPr>
            <a:lvl7pPr marL="3024000" lvl="6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7pPr>
            <a:lvl8pPr marL="3456000" lvl="7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8pPr>
            <a:lvl9pPr marL="3887999" lvl="8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9pPr>
          </a:lstStyle>
          <a:p>
            <a:pPr>
              <a:buFont typeface="StarSymbol"/>
              <a:buNone/>
            </a:pPr>
            <a:r>
              <a:rPr lang="en-GB" sz="2400" b="1" dirty="0">
                <a:solidFill>
                  <a:schemeClr val="tx1"/>
                </a:solidFill>
              </a:rPr>
              <a:t>Classical “Dressed states”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>
                <a:spLocks noResize="1"/>
              </p:cNvSpPr>
              <p:nvPr/>
            </p:nvSpPr>
            <p:spPr>
              <a:xfrm>
                <a:off x="1689454" y="3040277"/>
                <a:ext cx="2072160" cy="689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δ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GB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Ω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π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89454" y="3040277"/>
                <a:ext cx="2072160" cy="689399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>
                <a:spLocks noResize="1"/>
              </p:cNvSpPr>
              <p:nvPr/>
            </p:nvSpPr>
            <p:spPr>
              <a:xfrm>
                <a:off x="3930232" y="3042856"/>
                <a:ext cx="2093760" cy="689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δ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GB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Ω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π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0232" y="3042856"/>
                <a:ext cx="2093760" cy="68939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/>
              <p:cNvSpPr txBox="1">
                <a:spLocks noResize="1"/>
              </p:cNvSpPr>
              <p:nvPr/>
            </p:nvSpPr>
            <p:spPr>
              <a:xfrm>
                <a:off x="7320136" y="3996032"/>
                <a:ext cx="2649240" cy="3873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𝑟𝑓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±</m:t>
                          </m:r>
                          <m:phant>
                            <m:phantPr>
                              <m:show m:val="off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phant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𝑎</m:t>
                              </m:r>
                            </m:e>
                          </m:phant>
                        </m:sub>
                      </m:sSub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136" y="3996032"/>
                <a:ext cx="2649240" cy="387360"/>
              </a:xfrm>
              <a:prstGeom prst="rect">
                <a:avLst/>
              </a:prstGeom>
              <a:blipFill>
                <a:blip r:embed="rId5"/>
                <a:stretch>
                  <a:fillRect b="-1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 Placeholder 9"/>
          <p:cNvSpPr txBox="1">
            <a:spLocks/>
          </p:cNvSpPr>
          <p:nvPr/>
        </p:nvSpPr>
        <p:spPr>
          <a:xfrm>
            <a:off x="304888" y="5924486"/>
            <a:ext cx="9376640" cy="7345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Clr>
                <a:srgbClr val="FFFFFF"/>
              </a:buClr>
              <a:buSzPct val="100000"/>
              <a:buFont typeface="StarSymbol"/>
              <a:buNone/>
              <a:defRPr lang="en-US" sz="32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defPPr>
            <a:lvl1pPr marL="432000" lvl="0" indent="-324000" algn="l" defTabSz="914400" rtl="0" eaLnBrk="1" latinLnBrk="0" hangingPunct="1">
              <a:spcBef>
                <a:spcPts val="0"/>
              </a:spcBef>
              <a:spcAft>
                <a:spcPts val="1417"/>
              </a:spcAft>
              <a:buClr>
                <a:srgbClr val="FFFFFF"/>
              </a:buClr>
              <a:buSzPct val="100000"/>
              <a:buFont typeface="StarSymbol"/>
              <a:buChar char="•"/>
              <a:defRPr lang="en-US" sz="32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1pPr>
            <a:lvl2pPr marL="864000" lvl="1" indent="-324000" algn="l" defTabSz="914400" rtl="0" eaLnBrk="1" latinLnBrk="0" hangingPunct="1">
              <a:spcBef>
                <a:spcPts val="0"/>
              </a:spcBef>
              <a:spcAft>
                <a:spcPts val="1134"/>
              </a:spcAft>
              <a:buClr>
                <a:srgbClr val="FFFFFF"/>
              </a:buClr>
              <a:buSzPct val="70000"/>
              <a:buFont typeface="StarSymbol"/>
              <a:buChar char="•"/>
              <a:defRPr lang="en-US" sz="28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2pPr>
            <a:lvl3pPr marL="1295999" lvl="2" indent="-288000" algn="l" defTabSz="914400" rtl="0" eaLnBrk="1" latinLnBrk="0" hangingPunct="1">
              <a:spcBef>
                <a:spcPts val="0"/>
              </a:spcBef>
              <a:spcAft>
                <a:spcPts val="850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4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3pPr>
            <a:lvl4pPr marL="1728000" lvl="3" indent="-216000" algn="l" defTabSz="914400" rtl="0" eaLnBrk="1" latinLnBrk="0" hangingPunct="1">
              <a:spcBef>
                <a:spcPts val="0"/>
              </a:spcBef>
              <a:spcAft>
                <a:spcPts val="567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4pPr>
            <a:lvl5pPr marL="2160000" lvl="4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5pPr>
            <a:lvl6pPr marL="2592000" lvl="5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6pPr>
            <a:lvl7pPr marL="3024000" lvl="6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7pPr>
            <a:lvl8pPr marL="3456000" lvl="7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8pPr>
            <a:lvl9pPr marL="3887999" lvl="8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9pPr>
          </a:lstStyle>
          <a:p>
            <a:pPr>
              <a:buFont typeface="StarSymbol"/>
              <a:buNone/>
            </a:pPr>
            <a:r>
              <a:rPr lang="en-GB" sz="2800" b="1" dirty="0">
                <a:solidFill>
                  <a:schemeClr val="tx2"/>
                </a:solidFill>
              </a:rPr>
              <a:t>also useful for efficient cooling of radial modes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1736" y="3731538"/>
            <a:ext cx="4968552" cy="19297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36369" y="964905"/>
            <a:ext cx="3672408" cy="27665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 Placeholder 2"/>
          <p:cNvSpPr txBox="1">
            <a:spLocks/>
          </p:cNvSpPr>
          <p:nvPr/>
        </p:nvSpPr>
        <p:spPr>
          <a:xfrm>
            <a:off x="6888088" y="4509120"/>
            <a:ext cx="3225176" cy="12897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 marL="432000" lvl="0" indent="-324000">
              <a:spcBef>
                <a:spcPts val="0"/>
              </a:spcBef>
              <a:spcAft>
                <a:spcPts val="1417"/>
              </a:spcAft>
              <a:buClr>
                <a:srgbClr val="FFFFFF"/>
              </a:buClr>
              <a:buSzPct val="100000"/>
              <a:buFont typeface="StarSymbol"/>
              <a:buNone/>
              <a:defRPr lang="en-US" sz="32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defPPr>
            <a:lvl1pPr marL="432000" lvl="0" indent="-324000" algn="l" defTabSz="914400" rtl="0" eaLnBrk="1" latinLnBrk="0" hangingPunct="1">
              <a:spcBef>
                <a:spcPts val="0"/>
              </a:spcBef>
              <a:spcAft>
                <a:spcPts val="1417"/>
              </a:spcAft>
              <a:buClr>
                <a:srgbClr val="FFFFFF"/>
              </a:buClr>
              <a:buSzPct val="100000"/>
              <a:buFont typeface="StarSymbol"/>
              <a:buChar char="•"/>
              <a:defRPr lang="en-US" sz="32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1pPr>
            <a:lvl2pPr marL="864000" lvl="1" indent="-324000" algn="l" defTabSz="914400" rtl="0" eaLnBrk="1" latinLnBrk="0" hangingPunct="1">
              <a:spcBef>
                <a:spcPts val="0"/>
              </a:spcBef>
              <a:spcAft>
                <a:spcPts val="1134"/>
              </a:spcAft>
              <a:buClr>
                <a:srgbClr val="FFFFFF"/>
              </a:buClr>
              <a:buSzPct val="70000"/>
              <a:buFont typeface="StarSymbol"/>
              <a:buChar char="•"/>
              <a:defRPr lang="en-US" sz="28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2pPr>
            <a:lvl3pPr marL="1295999" lvl="2" indent="-288000" algn="l" defTabSz="914400" rtl="0" eaLnBrk="1" latinLnBrk="0" hangingPunct="1">
              <a:spcBef>
                <a:spcPts val="0"/>
              </a:spcBef>
              <a:spcAft>
                <a:spcPts val="850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4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3pPr>
            <a:lvl4pPr marL="1728000" lvl="3" indent="-216000" algn="l" defTabSz="914400" rtl="0" eaLnBrk="1" latinLnBrk="0" hangingPunct="1">
              <a:spcBef>
                <a:spcPts val="0"/>
              </a:spcBef>
              <a:spcAft>
                <a:spcPts val="567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4pPr>
            <a:lvl5pPr marL="2160000" lvl="4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5pPr>
            <a:lvl6pPr marL="2592000" lvl="5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6pPr>
            <a:lvl7pPr marL="3024000" lvl="6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7pPr>
            <a:lvl8pPr marL="3456000" lvl="7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8pPr>
            <a:lvl9pPr marL="3887999" lvl="8" indent="-216000" algn="l" defTabSz="914400" rtl="0" eaLnBrk="1" latinLnBrk="0" hangingPunct="1">
              <a:spcBef>
                <a:spcPts val="0"/>
              </a:spcBef>
              <a:spcAft>
                <a:spcPts val="283"/>
              </a:spcAft>
              <a:buClr>
                <a:srgbClr val="FFFFFF"/>
              </a:buClr>
              <a:buSzPct val="45000"/>
              <a:buFont typeface="StarSymbol"/>
              <a:buChar char="•"/>
              <a:defRPr lang="en-US" sz="2000" b="0" i="0" u="none" strike="noStrike" kern="1200">
                <a:ln>
                  <a:noFill/>
                </a:ln>
                <a:solidFill>
                  <a:srgbClr val="FFFFFF"/>
                </a:solidFill>
                <a:latin typeface="Arial" pitchFamily="18"/>
                <a:ea typeface="SimSun" pitchFamily="2"/>
                <a:cs typeface="Mangal" pitchFamily="2"/>
              </a:defRPr>
            </a:lvl9pPr>
          </a:lstStyle>
          <a:p>
            <a:pPr>
              <a:buFont typeface="StarSymbol"/>
              <a:buNone/>
            </a:pPr>
            <a:r>
              <a:rPr lang="en-GB" sz="2000" dirty="0">
                <a:solidFill>
                  <a:schemeClr val="tx1"/>
                </a:solidFill>
              </a:rPr>
              <a:t>widely used to measure temperature of the radial modes. </a:t>
            </a:r>
          </a:p>
        </p:txBody>
      </p:sp>
      <p:sp>
        <p:nvSpPr>
          <p:cNvPr id="3" name="Rectangle 2"/>
          <p:cNvSpPr/>
          <p:nvPr/>
        </p:nvSpPr>
        <p:spPr>
          <a:xfrm>
            <a:off x="281814" y="3977506"/>
            <a:ext cx="1534074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 smtClean="0"/>
              <a:t>practically nothing</a:t>
            </a:r>
          </a:p>
          <a:p>
            <a:r>
              <a:rPr lang="en-GB" sz="1400" dirty="0" smtClean="0"/>
              <a:t>else but </a:t>
            </a:r>
          </a:p>
          <a:p>
            <a:r>
              <a:rPr lang="en-GB" sz="1400" dirty="0" smtClean="0"/>
              <a:t>the FFT of an</a:t>
            </a:r>
          </a:p>
          <a:p>
            <a:r>
              <a:rPr lang="en-GB" sz="1400" dirty="0" smtClean="0"/>
              <a:t>amplitude </a:t>
            </a:r>
          </a:p>
          <a:p>
            <a:r>
              <a:rPr lang="en-GB" sz="1400" dirty="0" smtClean="0"/>
              <a:t>modulated signal</a:t>
            </a:r>
            <a:endParaRPr lang="de-CH" sz="1400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78520" y="4961262"/>
            <a:ext cx="2156580" cy="1566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7573617" y="6546328"/>
            <a:ext cx="4580639" cy="267915"/>
          </a:xfrm>
          <a:prstGeom prst="rect">
            <a:avLst/>
          </a:prstGeom>
          <a:noFill/>
          <a:ln>
            <a:noFill/>
          </a:ln>
        </p:spPr>
        <p:txBody>
          <a:bodyPr vert="horz" lIns="90000" tIns="45000" rIns="90000" bIns="45000" compatLnSpc="0">
            <a:spAutoFit/>
          </a:bodyPr>
          <a:lstStyle/>
          <a:p>
            <a:pPr algn="r" hangingPunct="0"/>
            <a:r>
              <a:rPr lang="en-US" sz="1200" dirty="0">
                <a:latin typeface="Arial" pitchFamily="18"/>
                <a:ea typeface="SimSun" pitchFamily="2"/>
                <a:cs typeface="Mangal" pitchFamily="2"/>
              </a:rPr>
              <a:t>S. Ulmer </a:t>
            </a:r>
            <a:r>
              <a:rPr lang="en-US" sz="1200" i="1" dirty="0">
                <a:latin typeface="Arial" pitchFamily="18"/>
                <a:ea typeface="SimSun" pitchFamily="2"/>
                <a:cs typeface="Mangal" pitchFamily="2"/>
              </a:rPr>
              <a:t>et al.</a:t>
            </a:r>
            <a:r>
              <a:rPr lang="en-US" sz="1200" dirty="0">
                <a:latin typeface="Arial" pitchFamily="18"/>
                <a:ea typeface="SimSun" pitchFamily="2"/>
                <a:cs typeface="Mangal" pitchFamily="2"/>
              </a:rPr>
              <a:t> </a:t>
            </a:r>
            <a:r>
              <a:rPr lang="en-US" sz="1200" b="1" dirty="0">
                <a:latin typeface="Arial" pitchFamily="18"/>
                <a:ea typeface="SimSun" pitchFamily="2"/>
                <a:cs typeface="Mangal" pitchFamily="2"/>
              </a:rPr>
              <a:t>Phys. Rev. </a:t>
            </a:r>
            <a:r>
              <a:rPr lang="en-US" sz="1200" b="1" dirty="0" err="1">
                <a:latin typeface="Arial" pitchFamily="18"/>
                <a:ea typeface="SimSun" pitchFamily="2"/>
                <a:cs typeface="Mangal" pitchFamily="2"/>
              </a:rPr>
              <a:t>Lett</a:t>
            </a:r>
            <a:r>
              <a:rPr lang="en-US" sz="1200" dirty="0">
                <a:latin typeface="Arial" pitchFamily="18"/>
                <a:ea typeface="SimSun" pitchFamily="2"/>
                <a:cs typeface="Mangal" pitchFamily="2"/>
              </a:rPr>
              <a:t> 107, 130005 (2011)</a:t>
            </a:r>
          </a:p>
        </p:txBody>
      </p:sp>
    </p:spTree>
    <p:extLst>
      <p:ext uri="{BB962C8B-B14F-4D97-AF65-F5344CB8AC3E}">
        <p14:creationId xmlns:p14="http://schemas.microsoft.com/office/powerpoint/2010/main" val="2673701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74912" y="202930"/>
            <a:ext cx="8229600" cy="705790"/>
          </a:xfrm>
        </p:spPr>
        <p:txBody>
          <a:bodyPr/>
          <a:lstStyle/>
          <a:p>
            <a:r>
              <a:rPr lang="en-GB" dirty="0" smtClean="0"/>
              <a:t>Temperature in Sideband Cooling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484784"/>
            <a:ext cx="8229600" cy="1008112"/>
          </a:xfrm>
        </p:spPr>
        <p:txBody>
          <a:bodyPr>
            <a:normAutofit/>
          </a:bodyPr>
          <a:lstStyle/>
          <a:p>
            <a:r>
              <a:rPr lang="en-GB" dirty="0"/>
              <a:t>Sideband cooling -&gt; dynamics in quantum states and cooling dynamics stops if n</a:t>
            </a:r>
            <a:r>
              <a:rPr lang="en-GB" baseline="-25000" dirty="0"/>
              <a:t>+,-</a:t>
            </a:r>
            <a:r>
              <a:rPr lang="en-GB" dirty="0"/>
              <a:t>=</a:t>
            </a:r>
            <a:r>
              <a:rPr lang="en-GB" dirty="0" err="1"/>
              <a:t>n</a:t>
            </a:r>
            <a:r>
              <a:rPr lang="en-GB" baseline="-25000" dirty="0" err="1"/>
              <a:t>z</a:t>
            </a:r>
            <a:r>
              <a:rPr lang="en-GB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62368" y="4000566"/>
            <a:ext cx="3312368" cy="1012611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56040" y="3999060"/>
            <a:ext cx="3389922" cy="942108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1991544" y="3501008"/>
            <a:ext cx="3096344" cy="49805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/>
              <a:t>Cooling Limit:</a:t>
            </a:r>
          </a:p>
        </p:txBody>
      </p:sp>
    </p:spTree>
    <p:extLst>
      <p:ext uri="{BB962C8B-B14F-4D97-AF65-F5344CB8AC3E}">
        <p14:creationId xmlns:p14="http://schemas.microsoft.com/office/powerpoint/2010/main" val="1081091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Fundamental Physics in 2018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51157" y="1259216"/>
            <a:ext cx="6178893" cy="1154469"/>
          </a:xfrm>
        </p:spPr>
        <p:txBody>
          <a:bodyPr>
            <a:normAutofit fontScale="92500" lnSpcReduction="10000"/>
          </a:bodyPr>
          <a:lstStyle/>
          <a:p>
            <a:r>
              <a:rPr lang="de-CH" dirty="0" smtClean="0"/>
              <a:t>Relativistic quantum field theories of the standard model describe a plethora of particle physics phenomena</a:t>
            </a:r>
            <a:endParaRPr lang="de-CH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49103" y="5461687"/>
            <a:ext cx="11389185" cy="1124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CH" sz="3600" b="1" dirty="0" smtClean="0">
                <a:solidFill>
                  <a:srgbClr val="FF0000"/>
                </a:solidFill>
              </a:rPr>
              <a:t>!!! At the same time, the Standard Model is the biggest success and the greatest frustration of modern physics !!!</a:t>
            </a:r>
            <a:endParaRPr lang="de-CH" sz="3600" b="1" dirty="0">
              <a:solidFill>
                <a:srgbClr val="FF00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436" y="1187212"/>
            <a:ext cx="4504209" cy="4117956"/>
          </a:xfrm>
          <a:prstGeom prst="rect">
            <a:avLst/>
          </a:prstGeom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5647035" y="2531966"/>
            <a:ext cx="6178893" cy="124920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The </a:t>
            </a:r>
            <a:r>
              <a:rPr lang="en-GB" dirty="0" smtClean="0"/>
              <a:t>Standard </a:t>
            </a:r>
            <a:r>
              <a:rPr lang="en-GB" dirty="0"/>
              <a:t>Model is not just a list of </a:t>
            </a:r>
            <a:r>
              <a:rPr lang="en-GB" dirty="0" smtClean="0"/>
              <a:t>particles </a:t>
            </a:r>
            <a:r>
              <a:rPr lang="en-GB" dirty="0"/>
              <a:t>and a </a:t>
            </a:r>
            <a:r>
              <a:rPr lang="en-GB" dirty="0" smtClean="0"/>
              <a:t>classification </a:t>
            </a:r>
            <a:r>
              <a:rPr lang="en-GB" dirty="0"/>
              <a:t>- it is a </a:t>
            </a:r>
            <a:r>
              <a:rPr lang="en-GB" dirty="0" smtClean="0"/>
              <a:t>theory </a:t>
            </a:r>
            <a:r>
              <a:rPr lang="en-GB" dirty="0"/>
              <a:t>that </a:t>
            </a:r>
            <a:r>
              <a:rPr lang="en-GB" dirty="0" smtClean="0"/>
              <a:t>makes detailed, precise quantitative predictions!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5649756" y="4868567"/>
            <a:ext cx="6096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n-NO" sz="2800" dirty="0" smtClean="0">
                <a:latin typeface="Times New Roman" panose="02020603050405020304" pitchFamily="18" charset="0"/>
              </a:rPr>
              <a:t>g / 2 = 1.001 </a:t>
            </a:r>
            <a:r>
              <a:rPr lang="nn-NO" sz="2800" dirty="0">
                <a:latin typeface="Times New Roman" panose="02020603050405020304" pitchFamily="18" charset="0"/>
              </a:rPr>
              <a:t>159 652 180 </a:t>
            </a:r>
            <a:r>
              <a:rPr lang="nn-NO" sz="2800" dirty="0" smtClean="0">
                <a:latin typeface="Times New Roman" panose="02020603050405020304" pitchFamily="18" charset="0"/>
              </a:rPr>
              <a:t>73 (28)</a:t>
            </a:r>
            <a:endParaRPr lang="nn-NO" sz="2800" dirty="0">
              <a:latin typeface="Times New Roman" panose="02020603050405020304" pitchFamily="18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30157" y="3758015"/>
            <a:ext cx="4981167" cy="986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267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873667"/>
            <a:ext cx="10352315" cy="61458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EXPERIMENTS – Charge to Mass Ratios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6455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1353" y="213944"/>
            <a:ext cx="10316094" cy="705790"/>
          </a:xfrm>
        </p:spPr>
        <p:txBody>
          <a:bodyPr>
            <a:normAutofit/>
          </a:bodyPr>
          <a:lstStyle/>
          <a:p>
            <a:r>
              <a:rPr lang="en-GB" sz="4000" dirty="0"/>
              <a:t>Results of proton/antiproton </a:t>
            </a:r>
            <a:r>
              <a:rPr lang="en-GB" sz="4000" dirty="0" smtClean="0"/>
              <a:t>mass </a:t>
            </a:r>
            <a:r>
              <a:rPr lang="en-GB" sz="4000" dirty="0"/>
              <a:t>comparisons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0472" y="1705384"/>
            <a:ext cx="5652066" cy="4503068"/>
          </a:xfrm>
          <a:prstGeom prst="rect">
            <a:avLst/>
          </a:prstGeom>
        </p:spPr>
      </p:pic>
      <p:sp>
        <p:nvSpPr>
          <p:cNvPr id="13" name="Content Placeholder 4"/>
          <p:cNvSpPr txBox="1">
            <a:spLocks/>
          </p:cNvSpPr>
          <p:nvPr/>
        </p:nvSpPr>
        <p:spPr>
          <a:xfrm>
            <a:off x="179888" y="6180168"/>
            <a:ext cx="8424936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800" dirty="0">
                <a:solidFill>
                  <a:srgbClr val="FF0000"/>
                </a:solidFill>
              </a:rPr>
              <a:t>Limitations of 1995 measurement and last factor of 10 improvement?</a:t>
            </a:r>
          </a:p>
        </p:txBody>
      </p:sp>
      <p:sp>
        <p:nvSpPr>
          <p:cNvPr id="14" name="Rectangle 13"/>
          <p:cNvSpPr/>
          <p:nvPr/>
        </p:nvSpPr>
        <p:spPr>
          <a:xfrm>
            <a:off x="8209401" y="6453336"/>
            <a:ext cx="4044569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[G. Gabrielse et al., </a:t>
            </a:r>
            <a:r>
              <a:rPr lang="en-US" sz="16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PRL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3198  (1999)]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4684" y="3918869"/>
            <a:ext cx="1928388" cy="4074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GB" dirty="0" smtClean="0"/>
              <a:t>Progress </a:t>
            </a:r>
            <a:r>
              <a:rPr lang="de-CH" dirty="0" smtClean="0"/>
              <a:t>???</a:t>
            </a:r>
            <a:endParaRPr lang="en-GB" dirty="0"/>
          </a:p>
        </p:txBody>
      </p:sp>
      <p:sp>
        <p:nvSpPr>
          <p:cNvPr id="4" name="Down Arrow 3"/>
          <p:cNvSpPr/>
          <p:nvPr/>
        </p:nvSpPr>
        <p:spPr>
          <a:xfrm>
            <a:off x="7204459" y="4326276"/>
            <a:ext cx="181069" cy="95966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88267222"/>
              </p:ext>
            </p:extLst>
          </p:nvPr>
        </p:nvGraphicFramePr>
        <p:xfrm>
          <a:off x="6389738" y="1705384"/>
          <a:ext cx="2405388" cy="16801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71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6389738" y="1705384"/>
                        <a:ext cx="2405388" cy="16801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65176" y="1060704"/>
            <a:ext cx="115222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800" dirty="0" smtClean="0"/>
              <a:t>Historical </a:t>
            </a:r>
            <a:r>
              <a:rPr lang="de-CH" sz="2800" dirty="0" err="1" smtClean="0"/>
              <a:t>measurements</a:t>
            </a:r>
            <a:r>
              <a:rPr lang="de-CH" sz="2800" dirty="0" smtClean="0"/>
              <a:t> for </a:t>
            </a:r>
            <a:r>
              <a:rPr lang="de-CH" sz="2800" dirty="0" err="1" smtClean="0"/>
              <a:t>current</a:t>
            </a:r>
            <a:r>
              <a:rPr lang="de-CH" sz="2800" dirty="0" smtClean="0"/>
              <a:t> antimatter </a:t>
            </a:r>
            <a:r>
              <a:rPr lang="de-CH" sz="2800" dirty="0" err="1" smtClean="0"/>
              <a:t>physics</a:t>
            </a:r>
            <a:r>
              <a:rPr lang="de-CH" sz="2800" dirty="0" smtClean="0"/>
              <a:t> </a:t>
            </a:r>
            <a:r>
              <a:rPr lang="de-CH" sz="2800" dirty="0" err="1" smtClean="0"/>
              <a:t>program</a:t>
            </a:r>
            <a:r>
              <a:rPr lang="de-CH" dirty="0" smtClean="0"/>
              <a:t> </a:t>
            </a:r>
            <a:endParaRPr lang="en-GB" dirty="0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3432" y="1675429"/>
            <a:ext cx="2961684" cy="2035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8640808"/>
              </p:ext>
            </p:extLst>
          </p:nvPr>
        </p:nvGraphicFramePr>
        <p:xfrm>
          <a:off x="8669831" y="3799301"/>
          <a:ext cx="3542788" cy="247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1872" name="Graph" r:id="rId7" imgW="4154400" imgH="2901600" progId="Origin50.Graph">
                  <p:embed/>
                </p:oleObj>
              </mc:Choice>
              <mc:Fallback>
                <p:oleObj name="Graph" r:id="rId7" imgW="4154400" imgH="2901600" progId="Origin50.Graph">
                  <p:embed/>
                  <p:pic>
                    <p:nvPicPr>
                      <p:cNvPr id="10" name="Object 9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8669831" y="3799301"/>
                        <a:ext cx="3542788" cy="247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9145059" y="3806780"/>
            <a:ext cx="2800767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[J. Harrington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al.,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 </a:t>
            </a: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(201X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)]&lt;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2748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764" y="4348839"/>
            <a:ext cx="3790196" cy="2327153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4136" y="4353411"/>
            <a:ext cx="3792482" cy="232258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 rot="-300000">
                <a:off x="3730118" y="4420350"/>
                <a:ext cx="822405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sz="15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GB" sz="15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𝐵</m:t>
                          </m:r>
                        </m:e>
                        <m:sub>
                          <m:r>
                            <a:rPr lang="en-GB" sz="15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1500" i="1"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GB" sz="1500" i="1">
                          <a:latin typeface="Cambria Math" panose="02040503050406030204" pitchFamily="18" charset="0"/>
                        </a:rPr>
                        <m:t>𝑧</m:t>
                      </m:r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-300000">
                <a:off x="3730118" y="4420350"/>
                <a:ext cx="822405" cy="230832"/>
              </a:xfrm>
              <a:prstGeom prst="rect">
                <a:avLst/>
              </a:prstGeom>
              <a:blipFill rotWithShape="0">
                <a:blip r:embed="rId4"/>
                <a:stretch>
                  <a:fillRect l="-4317" r="-1439" b="-800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1170512" y="5990574"/>
                <a:ext cx="262508" cy="2485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GB" sz="15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sub>
                      </m:sSub>
                    </m:oMath>
                  </m:oMathPara>
                </a14:m>
                <a:endParaRPr lang="en-GB" sz="1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512" y="5990574"/>
                <a:ext cx="262508" cy="248594"/>
              </a:xfrm>
              <a:prstGeom prst="rect">
                <a:avLst/>
              </a:prstGeom>
              <a:blipFill rotWithShape="0">
                <a:blip r:embed="rId5"/>
                <a:stretch>
                  <a:fillRect l="-16279" r="-4651" b="-2000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173586" y="5369630"/>
                <a:ext cx="262508" cy="24859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>
                              <a:solidFill>
                                <a:srgbClr val="3B3BFE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solidFill>
                                <a:srgbClr val="3B3BFE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acc>
                            <m:accPr>
                              <m:chr m:val="̅"/>
                              <m:ctrlPr>
                                <a:rPr lang="en-GB" sz="1500" i="1">
                                  <a:solidFill>
                                    <a:srgbClr val="3B3BFE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sz="1500" i="1">
                                  <a:solidFill>
                                    <a:srgbClr val="3B3BFE"/>
                                  </a:solidFill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</m:acc>
                        </m:sub>
                      </m:sSub>
                    </m:oMath>
                  </m:oMathPara>
                </a14:m>
                <a:endParaRPr lang="en-GB" sz="1500" dirty="0">
                  <a:solidFill>
                    <a:srgbClr val="3B3BFE"/>
                  </a:solidFill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3586" y="5369630"/>
                <a:ext cx="262508" cy="248594"/>
              </a:xfrm>
              <a:prstGeom prst="rect">
                <a:avLst/>
              </a:prstGeom>
              <a:blipFill rotWithShape="0">
                <a:blip r:embed="rId6"/>
                <a:stretch>
                  <a:fillRect l="-16279" r="-74419" b="-1707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1170513" y="4953573"/>
                <a:ext cx="377667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15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sSup>
                            <m:sSupPr>
                              <m:ctrlPr>
                                <a:rPr lang="en-GB" sz="15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15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  <m:sup>
                              <m:r>
                                <a:rPr lang="en-GB" sz="1500" i="1">
                                  <a:solidFill>
                                    <a:srgbClr val="92D050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</m:oMath>
                  </m:oMathPara>
                </a14:m>
                <a:endParaRPr lang="en-GB" sz="15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70513" y="4953573"/>
                <a:ext cx="377667" cy="230832"/>
              </a:xfrm>
              <a:prstGeom prst="rect">
                <a:avLst/>
              </a:prstGeom>
              <a:blipFill rotWithShape="0">
                <a:blip r:embed="rId7"/>
                <a:stretch>
                  <a:fillRect l="-11290" b="-1621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/>
              <p:cNvSpPr txBox="1"/>
              <p:nvPr/>
            </p:nvSpPr>
            <p:spPr>
              <a:xfrm>
                <a:off x="2940335" y="4783855"/>
                <a:ext cx="298993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15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𝐻</m:t>
                          </m:r>
                        </m:e>
                        <m:sup>
                          <m:r>
                            <a:rPr lang="en-GB" sz="1500" i="1">
                              <a:solidFill>
                                <a:srgbClr val="92D050"/>
                              </a:solidFill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GB" sz="1500" dirty="0">
                  <a:solidFill>
                    <a:srgbClr val="92D050"/>
                  </a:solidFill>
                </a:endParaRPr>
              </a:p>
            </p:txBody>
          </p:sp>
        </mc:Choice>
        <mc:Fallback xmlns="">
          <p:sp>
            <p:nvSpPr>
              <p:cNvPr id="18" name="TextBox 1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40335" y="4783855"/>
                <a:ext cx="298993" cy="230832"/>
              </a:xfrm>
              <a:prstGeom prst="rect">
                <a:avLst/>
              </a:prstGeom>
              <a:blipFill rotWithShape="0">
                <a:blip r:embed="rId8"/>
                <a:stretch>
                  <a:fillRect l="-14286" b="-526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2958703" y="5134512"/>
                <a:ext cx="153055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en-GB" sz="1500" i="1">
                              <a:solidFill>
                                <a:srgbClr val="3B3BFE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sz="1500" i="1">
                              <a:solidFill>
                                <a:srgbClr val="3B3BFE"/>
                              </a:solidFill>
                              <a:latin typeface="Cambria Math" panose="02040503050406030204" pitchFamily="18" charset="0"/>
                            </a:rPr>
                            <m:t>𝑝</m:t>
                          </m:r>
                        </m:e>
                      </m:acc>
                    </m:oMath>
                  </m:oMathPara>
                </a14:m>
                <a:endParaRPr lang="en-GB" sz="1500" dirty="0">
                  <a:solidFill>
                    <a:srgbClr val="3B3BFE"/>
                  </a:solidFill>
                </a:endParaRPr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703" y="5134512"/>
                <a:ext cx="153055" cy="230832"/>
              </a:xfrm>
              <a:prstGeom prst="rect">
                <a:avLst/>
              </a:prstGeom>
              <a:blipFill rotWithShape="0">
                <a:blip r:embed="rId9"/>
                <a:stretch>
                  <a:fillRect l="-28000" r="-100000" b="-26316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/>
              <p:cNvSpPr txBox="1"/>
              <p:nvPr/>
            </p:nvSpPr>
            <p:spPr>
              <a:xfrm>
                <a:off x="2958703" y="5905251"/>
                <a:ext cx="153055" cy="2308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5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𝑝</m:t>
                      </m:r>
                    </m:oMath>
                  </m:oMathPara>
                </a14:m>
                <a:endParaRPr lang="en-GB" sz="1500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0" name="TextBox 1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8703" y="5905251"/>
                <a:ext cx="153055" cy="230832"/>
              </a:xfrm>
              <a:prstGeom prst="rect">
                <a:avLst/>
              </a:prstGeom>
              <a:blipFill rotWithShape="0">
                <a:blip r:embed="rId10"/>
                <a:stretch>
                  <a:fillRect l="-28000" r="-32000" b="-23684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989764" y="1080543"/>
            <a:ext cx="3989867" cy="3116837"/>
          </a:xfrm>
        </p:spPr>
        <p:txBody>
          <a:bodyPr>
            <a:noAutofit/>
          </a:bodyPr>
          <a:lstStyle/>
          <a:p>
            <a:r>
              <a:rPr lang="en-US" sz="1500" dirty="0"/>
              <a:t>Slightly inhomogeneous magnetic field.</a:t>
            </a:r>
          </a:p>
          <a:p>
            <a:r>
              <a:rPr lang="en-US" sz="1500" dirty="0"/>
              <a:t>Offset potentials on the electrodes of the cryogenic trap. </a:t>
            </a:r>
          </a:p>
          <a:p>
            <a:pPr marL="0" indent="0">
              <a:buNone/>
            </a:pPr>
            <a:endParaRPr lang="en-US" sz="1500" dirty="0"/>
          </a:p>
          <a:p>
            <a:r>
              <a:rPr lang="en-US" sz="1500" dirty="0"/>
              <a:t>Change of polarity leads to position shift of the particle.</a:t>
            </a:r>
          </a:p>
          <a:p>
            <a:r>
              <a:rPr lang="en-US" sz="1500" dirty="0"/>
              <a:t>Systematic uncertainties due to the particle position are large (~10</a:t>
            </a:r>
            <a:r>
              <a:rPr lang="en-US" sz="1500" baseline="30000" dirty="0"/>
              <a:t>-9</a:t>
            </a:r>
            <a:r>
              <a:rPr lang="en-US" sz="1500" dirty="0"/>
              <a:t>)</a:t>
            </a:r>
            <a:endParaRPr lang="en-US" sz="1500" baseline="30000" dirty="0"/>
          </a:p>
          <a:p>
            <a:endParaRPr lang="en-US" sz="1500" dirty="0"/>
          </a:p>
          <a:p>
            <a:r>
              <a:rPr lang="en-US" sz="1500" dirty="0"/>
              <a:t>For protons (polarity inversion (</a:t>
            </a:r>
            <a:r>
              <a:rPr lang="en-US" sz="1500" dirty="0" err="1"/>
              <a:t>dV</a:t>
            </a:r>
            <a:r>
              <a:rPr lang="en-US" sz="1500" dirty="0"/>
              <a:t>=10V)) much larger as for H- ions (</a:t>
            </a:r>
            <a:r>
              <a:rPr lang="en-US" sz="1500" dirty="0" err="1"/>
              <a:t>dV</a:t>
            </a:r>
            <a:r>
              <a:rPr lang="en-US" sz="1500" dirty="0"/>
              <a:t>=0.005V).</a:t>
            </a:r>
            <a:endParaRPr lang="en-GB" sz="15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TextBox 32"/>
              <p:cNvSpPr txBox="1"/>
              <p:nvPr/>
            </p:nvSpPr>
            <p:spPr>
              <a:xfrm>
                <a:off x="6212648" y="3095772"/>
                <a:ext cx="4652283" cy="59343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𝑅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  <m:r>
                        <m:rPr>
                          <m:sty m:val="p"/>
                        </m:rPr>
                        <a:rPr lang="en-US" i="1">
                          <a:latin typeface="Cambria Math" panose="02040503050406030204" pitchFamily="18" charset="0"/>
                        </a:rPr>
                        <m:t>x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/2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π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𝐵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/2</m:t>
                          </m:r>
                          <m:r>
                            <m:rPr>
                              <m:sty m:val="p"/>
                            </m:rPr>
                            <a:rPr lang="el-GR" i="1">
                              <a:latin typeface="Cambria Math" panose="02040503050406030204" pitchFamily="18" charset="0"/>
                            </a:rPr>
                            <m:t>π</m:t>
                          </m:r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p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/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sub>
                          </m:sSub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33" name="TextBox 3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2648" y="3095772"/>
                <a:ext cx="4652283" cy="593432"/>
              </a:xfrm>
              <a:prstGeom prst="rect">
                <a:avLst/>
              </a:prstGeom>
              <a:blipFill rotWithShape="0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Content Placeholder 2"/>
              <p:cNvSpPr txBox="1">
                <a:spLocks/>
              </p:cNvSpPr>
              <p:nvPr/>
            </p:nvSpPr>
            <p:spPr>
              <a:xfrm>
                <a:off x="6096000" y="1060869"/>
                <a:ext cx="4768931" cy="1690138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42900" indent="-3429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2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800" smtClean="0">
                          <a:latin typeface="Cambria Math" panose="02040503050406030204" pitchFamily="18" charset="0"/>
                        </a:rPr>
                        <m:t>Take</m:t>
                      </m:r>
                      <m:r>
                        <a:rPr lang="en-US" sz="18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lang="en-US" sz="18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latin typeface="Cambria Math" panose="02040503050406030204" pitchFamily="18" charset="0"/>
                        </a:rPr>
                        <m:t>ratio</m:t>
                      </m:r>
                      <m:r>
                        <a:rPr lang="en-US" sz="18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latin typeface="Cambria Math" panose="02040503050406030204" pitchFamily="18" charset="0"/>
                        </a:rPr>
                        <m:t>of</m:t>
                      </m:r>
                      <m:r>
                        <a:rPr lang="en-US" sz="18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latin typeface="Cambria Math" panose="02040503050406030204" pitchFamily="18" charset="0"/>
                        </a:rPr>
                        <m:t>measured</m:t>
                      </m:r>
                      <m:r>
                        <a:rPr lang="en-US" sz="18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latin typeface="Cambria Math" panose="02040503050406030204" pitchFamily="18" charset="0"/>
                        </a:rPr>
                        <m:t>cyclotron</m:t>
                      </m:r>
                      <m:r>
                        <a:rPr lang="en-US" sz="180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1800" smtClean="0">
                          <a:latin typeface="Cambria Math" panose="02040503050406030204" pitchFamily="18" charset="0"/>
                        </a:rPr>
                        <m:t>frequency</m:t>
                      </m:r>
                      <m:r>
                        <a:rPr lang="en-US" sz="1800" smtClean="0"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de-CH" sz="1800" dirty="0" smtClean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of</m:t>
                    </m:r>
                    <m:r>
                      <a:rPr lang="en-US" sz="180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sz="1800">
                        <a:latin typeface="Cambria Math" panose="02040503050406030204" pitchFamily="18" charset="0"/>
                      </a:rPr>
                      <m:t>antiproton</m:t>
                    </m:r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</m:t>
                        </m:r>
                        <m:acc>
                          <m:accPr>
                            <m:chr m:val="̅"/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p</m:t>
                            </m:r>
                          </m:e>
                        </m:acc>
                      </m:sub>
                    </m:sSub>
                    <m:r>
                      <a:rPr lang="en-US" sz="1800" i="1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1800" dirty="0"/>
                  <a:t>to  H</a:t>
                </a:r>
                <a:r>
                  <a:rPr lang="en-US" sz="1800" baseline="30000" dirty="0"/>
                  <a:t>- </a:t>
                </a:r>
                <a:r>
                  <a:rPr lang="en-US" sz="1800" dirty="0"/>
                  <a:t>ion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sz="1800">
                            <a:latin typeface="Cambria Math" panose="02040503050406030204" pitchFamily="18" charset="0"/>
                          </a:rPr>
                          <m:t>ν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800">
                            <a:latin typeface="Cambria Math" panose="02040503050406030204" pitchFamily="18" charset="0"/>
                          </a:rPr>
                          <m:t>c</m:t>
                        </m:r>
                        <m:sSup>
                          <m:sSupPr>
                            <m:ctrlPr>
                              <a:rPr lang="en-US" sz="1800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m:rPr>
                                <m:sty m:val="p"/>
                              </m:rPr>
                              <a:rPr lang="en-US" sz="180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  <m:sup>
                            <m:r>
                              <a:rPr lang="en-US" sz="1800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p>
                        </m:sSup>
                      </m:sub>
                    </m:sSub>
                  </m:oMath>
                </a14:m>
                <a:r>
                  <a:rPr lang="en-GB" sz="1800" dirty="0"/>
                  <a:t> =&gt; reduces to antiproton to </a:t>
                </a:r>
                <a:r>
                  <a:rPr lang="en-GB" sz="1800" dirty="0" smtClean="0"/>
                  <a:t>proton charge-to-mass </a:t>
                </a:r>
                <a:r>
                  <a:rPr lang="en-GB" sz="1800" dirty="0"/>
                  <a:t>ratio</a:t>
                </a:r>
              </a:p>
            </p:txBody>
          </p:sp>
        </mc:Choice>
        <mc:Fallback xmlns="">
          <p:sp>
            <p:nvSpPr>
              <p:cNvPr id="3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1060869"/>
                <a:ext cx="4768931" cy="1690138"/>
              </a:xfrm>
              <a:prstGeom prst="rect">
                <a:avLst/>
              </a:prstGeom>
              <a:blipFill rotWithShape="0">
                <a:blip r:embed="rId12"/>
                <a:stretch>
                  <a:fillRect l="-1023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5" name="Rectangle 34"/>
          <p:cNvSpPr/>
          <p:nvPr/>
        </p:nvSpPr>
        <p:spPr>
          <a:xfrm>
            <a:off x="6206832" y="4111430"/>
            <a:ext cx="4914292" cy="83811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5" name="TextBox 54"/>
              <p:cNvSpPr txBox="1"/>
              <p:nvPr/>
            </p:nvSpPr>
            <p:spPr>
              <a:xfrm>
                <a:off x="6358452" y="4174422"/>
                <a:ext cx="4609146" cy="65101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  <m:sup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</m:sup>
                          </m:sSup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  <m:r>
                        <a:rPr lang="en-US" i="1">
                          <a:latin typeface="Cambria Math" panose="02040503050406030204" pitchFamily="18" charset="0"/>
                        </a:rPr>
                        <m:t>(1+2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e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b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−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𝐸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a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pol</m:t>
                              </m:r>
                              <m:r>
                                <a:rPr lang="en-US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sSup>
                                <m:sSup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>
                                      <a:latin typeface="Cambria Math" panose="02040503050406030204" pitchFamily="18" charset="0"/>
                                    </a:rPr>
                                    <m:t>H</m:t>
                                  </m:r>
                                </m:e>
                                <m:sup>
                                  <m:r>
                                    <a:rPr lang="en-US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</m:sSub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𝑚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</m:den>
                      </m:f>
                      <m:r>
                        <a:rPr lang="en-US" i="1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55" name="TextBox 5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58452" y="4174422"/>
                <a:ext cx="4609146" cy="651012"/>
              </a:xfrm>
              <a:prstGeom prst="rect">
                <a:avLst/>
              </a:prstGeom>
              <a:blipFill rotWithShape="0">
                <a:blip r:embed="rId1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6" name="Straight Connector 55"/>
          <p:cNvCxnSpPr/>
          <p:nvPr/>
        </p:nvCxnSpPr>
        <p:spPr>
          <a:xfrm>
            <a:off x="8702977" y="3095773"/>
            <a:ext cx="652612" cy="616955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7102021" y="2391738"/>
            <a:ext cx="2717475" cy="369332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Magnetic field cancels out!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6716417" y="5360218"/>
            <a:ext cx="435888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err="1">
                <a:latin typeface="AdvOT1ef757c0"/>
              </a:rPr>
              <a:t>R</a:t>
            </a:r>
            <a:r>
              <a:rPr lang="en-GB" sz="2400" baseline="-25000" dirty="0" err="1">
                <a:latin typeface="AdvOT1ef757c0"/>
              </a:rPr>
              <a:t>theo</a:t>
            </a:r>
            <a:r>
              <a:rPr lang="en-GB" sz="2400" dirty="0">
                <a:latin typeface="AdvOT1ef757c0"/>
              </a:rPr>
              <a:t> = </a:t>
            </a:r>
            <a:r>
              <a:rPr lang="en-GB" sz="2400" dirty="0" smtClean="0">
                <a:latin typeface="AdvOT1ef757c0"/>
              </a:rPr>
              <a:t>1</a:t>
            </a:r>
            <a:r>
              <a:rPr lang="en-GB" sz="2400" dirty="0" smtClean="0">
                <a:latin typeface="AdvP4C4E51"/>
              </a:rPr>
              <a:t>.</a:t>
            </a:r>
            <a:r>
              <a:rPr lang="en-GB" sz="2400" dirty="0" smtClean="0">
                <a:latin typeface="AdvOT1ef757c0"/>
              </a:rPr>
              <a:t>001 089 218 754 2</a:t>
            </a:r>
            <a:r>
              <a:rPr lang="en-GB" sz="2400" dirty="0" smtClean="0">
                <a:latin typeface="AdvP497E2"/>
              </a:rPr>
              <a:t>(</a:t>
            </a:r>
            <a:r>
              <a:rPr lang="en-GB" sz="2400" dirty="0" smtClean="0">
                <a:latin typeface="AdvOT1ef757c0"/>
              </a:rPr>
              <a:t>2</a:t>
            </a:r>
            <a:r>
              <a:rPr lang="en-GB" sz="2400" dirty="0">
                <a:latin typeface="AdvP497E2"/>
              </a:rPr>
              <a:t>)</a:t>
            </a:r>
            <a:endParaRPr lang="en-GB" sz="2400" dirty="0"/>
          </a:p>
        </p:txBody>
      </p:sp>
      <p:sp>
        <p:nvSpPr>
          <p:cNvPr id="22" name="Title 1"/>
          <p:cNvSpPr txBox="1">
            <a:spLocks/>
          </p:cNvSpPr>
          <p:nvPr/>
        </p:nvSpPr>
        <p:spPr>
          <a:xfrm>
            <a:off x="1440665" y="230011"/>
            <a:ext cx="10352315" cy="61458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CH" sz="2800" dirty="0" smtClean="0"/>
              <a:t>Why would we want to use a hydrogen ion rather than a proton</a:t>
            </a:r>
            <a:endParaRPr lang="de-CH" sz="2800" dirty="0"/>
          </a:p>
        </p:txBody>
      </p:sp>
    </p:spTree>
    <p:extLst>
      <p:ext uri="{BB962C8B-B14F-4D97-AF65-F5344CB8AC3E}">
        <p14:creationId xmlns:p14="http://schemas.microsoft.com/office/powerpoint/2010/main" val="2484783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7.40741E-7 L -0.09531 0.0004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766" y="2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6.25E-7 -7.40741E-7 L 0.06667 -0.0011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33" y="-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25E-6 -3.7037E-6 L 0.05247 0.00093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17" y="4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75521" y="1446048"/>
            <a:ext cx="6355263" cy="37111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79577" y="5077634"/>
            <a:ext cx="779386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tx2"/>
                </a:solidFill>
              </a:rPr>
              <a:t>Measurement cycle is triggered by the antiproton injection into the AD</a:t>
            </a:r>
            <a:endParaRPr lang="en-US" sz="2000" b="1" dirty="0">
              <a:solidFill>
                <a:schemeClr val="tx2"/>
              </a:solidFill>
            </a:endParaRPr>
          </a:p>
          <a:p>
            <a:r>
              <a:rPr lang="en-US" sz="2000" b="1" dirty="0">
                <a:solidFill>
                  <a:srgbClr val="FF0000"/>
                </a:solidFill>
              </a:rPr>
              <a:t>One BASE charge-to-mass ratio measurement is by 50 times faster than </a:t>
            </a:r>
          </a:p>
          <a:p>
            <a:r>
              <a:rPr lang="en-US" sz="2000" b="1" dirty="0">
                <a:solidFill>
                  <a:srgbClr val="FF0000"/>
                </a:solidFill>
              </a:rPr>
              <a:t>achieved in previous proton/antiproton measurements.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2423592" y="1124744"/>
            <a:ext cx="2520280" cy="0"/>
          </a:xfrm>
          <a:prstGeom prst="straightConnector1">
            <a:avLst/>
          </a:prstGeom>
          <a:ln w="381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575721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2" name="TextBox 1"/>
          <p:cNvSpPr txBox="1"/>
          <p:nvPr/>
        </p:nvSpPr>
        <p:spPr>
          <a:xfrm>
            <a:off x="3122520" y="724054"/>
            <a:ext cx="978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AD cycle</a:t>
            </a:r>
            <a:endParaRPr lang="en-GB" dirty="0">
              <a:solidFill>
                <a:srgbClr val="FF0000"/>
              </a:solidFill>
            </a:endParaRPr>
          </a:p>
        </p:txBody>
      </p:sp>
      <p:graphicFrame>
        <p:nvGraphicFramePr>
          <p:cNvPr id="7" name="Object 4"/>
          <p:cNvGraphicFramePr>
            <a:graphicFrameLocks noChangeAspect="1"/>
          </p:cNvGraphicFramePr>
          <p:nvPr>
            <p:extLst/>
          </p:nvPr>
        </p:nvGraphicFramePr>
        <p:xfrm>
          <a:off x="8130783" y="337343"/>
          <a:ext cx="2184718" cy="5000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4716" name="Formel" r:id="rId5" imgW="1054080" imgH="241200" progId="Equation.3">
                  <p:embed/>
                </p:oleObj>
              </mc:Choice>
              <mc:Fallback>
                <p:oleObj name="Formel" r:id="rId5" imgW="1054080" imgH="2412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130783" y="337343"/>
                        <a:ext cx="2184718" cy="500086"/>
                      </a:xfrm>
                      <a:prstGeom prst="rect">
                        <a:avLst/>
                      </a:prstGeom>
                      <a:solidFill>
                        <a:schemeClr val="accent1">
                          <a:lumMod val="20000"/>
                          <a:lumOff val="80000"/>
                        </a:schemeClr>
                      </a:solidFill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Grafik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5563" y="1075809"/>
            <a:ext cx="3092535" cy="216024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>
                <a:spLocks noResize="1"/>
              </p:cNvSpPr>
              <p:nvPr/>
            </p:nvSpPr>
            <p:spPr>
              <a:xfrm>
                <a:off x="8484241" y="3199436"/>
                <a:ext cx="2072160" cy="689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δ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GB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Ω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π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0241" y="3199435"/>
                <a:ext cx="2072160" cy="689399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>
                <a:spLocks noResize="1"/>
              </p:cNvSpPr>
              <p:nvPr/>
            </p:nvSpPr>
            <p:spPr>
              <a:xfrm>
                <a:off x="8466736" y="3830671"/>
                <a:ext cx="2093760" cy="6893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−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δ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den>
                      </m:f>
                      <m:r>
                        <a:rPr lang="en-GB">
                          <a:latin typeface="Cambria Math"/>
                        </a:rPr>
                        <m:t>+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Ω</m:t>
                          </m:r>
                        </m:num>
                        <m:den>
                          <m:r>
                            <a:rPr lang="en-GB">
                              <a:latin typeface="Cambria Math"/>
                            </a:rPr>
                            <m:t>4</m:t>
                          </m:r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π</m:t>
                          </m:r>
                        </m:den>
                      </m:f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2736" y="3830670"/>
                <a:ext cx="2093760" cy="689399"/>
              </a:xfrm>
              <a:prstGeom prst="rect">
                <a:avLst/>
              </a:prstGeom>
              <a:blipFill rotWithShape="0"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>
                <a:spLocks noResize="1"/>
              </p:cNvSpPr>
              <p:nvPr/>
            </p:nvSpPr>
            <p:spPr>
              <a:xfrm>
                <a:off x="8247209" y="4481800"/>
                <a:ext cx="2649240" cy="3873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𝑟𝑓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±</m:t>
                          </m:r>
                          <m:phant>
                            <m:phantPr>
                              <m:show m:val="off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phant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𝑎</m:t>
                              </m:r>
                            </m:e>
                          </m:phant>
                        </m:sub>
                      </m:sSub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23209" y="4481800"/>
                <a:ext cx="2649240" cy="387360"/>
              </a:xfrm>
              <a:prstGeom prst="rect">
                <a:avLst/>
              </a:prstGeom>
              <a:blipFill rotWithShape="0">
                <a:blip r:embed="rId10"/>
                <a:stretch>
                  <a:fillRect b="-1093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919537" y="6021289"/>
            <a:ext cx="84208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/>
              <a:t>First high-precision mass spectrometer which applies this fast shuttling technique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559496" y="130922"/>
            <a:ext cx="8229600" cy="705790"/>
          </a:xfrm>
        </p:spPr>
        <p:txBody>
          <a:bodyPr>
            <a:normAutofit/>
          </a:bodyPr>
          <a:lstStyle/>
          <a:p>
            <a:r>
              <a:rPr lang="en-GB" dirty="0" smtClean="0"/>
              <a:t>Measurement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77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000" dirty="0" smtClean="0"/>
              <a:t>BASE Measurements – Proton to Antiproton Q/M</a:t>
            </a:r>
            <a:endParaRPr lang="de-CH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0" y="1028360"/>
            <a:ext cx="5734050" cy="39675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2400" dirty="0" smtClean="0"/>
              <a:t>Result of 6500 proton/antiproton Q</a:t>
            </a:r>
            <a:r>
              <a:rPr lang="de-CH" sz="2400" dirty="0" smtClean="0"/>
              <a:t>/M comparisons:</a:t>
            </a:r>
            <a:endParaRPr lang="de-CH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452" y="937935"/>
            <a:ext cx="5750258" cy="294329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9340146" y="6583175"/>
            <a:ext cx="25546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S. Ulmer et al., </a:t>
            </a:r>
            <a:r>
              <a:rPr lang="en-US" sz="1200" i="1" dirty="0"/>
              <a:t>Nature</a:t>
            </a:r>
            <a:r>
              <a:rPr lang="en-US" sz="1200" dirty="0"/>
              <a:t> </a:t>
            </a:r>
            <a:r>
              <a:rPr lang="en-US" sz="1200" b="1" dirty="0"/>
              <a:t>524</a:t>
            </a:r>
            <a:r>
              <a:rPr lang="en-US" sz="1200" dirty="0"/>
              <a:t> 196 (2015)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109537" y="2255757"/>
                <a:ext cx="3384376" cy="736868"/>
              </a:xfrm>
              <a:prstGeom prst="rect">
                <a:avLst/>
              </a:prstGeom>
              <a:ln w="28575">
                <a:solidFill>
                  <a:srgbClr val="FF0000"/>
                </a:solidFill>
              </a:ln>
            </p:spPr>
            <p:txBody>
              <a:bodyPr wrap="square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acc>
                              <m:accPr>
                                <m:chr m:val="̅"/>
                                <m:ctrlPr>
                                  <a:rPr lang="en-US" sz="2400" i="1"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m:rPr>
                                    <m:sty m:val="p"/>
                                  </m:rPr>
                                  <a:rPr lang="en-US" sz="2400">
                                    <a:latin typeface="Cambria Math" panose="02040503050406030204" pitchFamily="18" charset="0"/>
                                  </a:rPr>
                                  <m:t>p</m:t>
                                </m:r>
                              </m:e>
                            </m:acc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𝑞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/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  <m:r>
                              <a:rPr lang="en-US" sz="2400" i="1">
                                <a:latin typeface="Cambria Math" panose="02040503050406030204" pitchFamily="18" charset="0"/>
                              </a:rPr>
                              <m:t>)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latin typeface="Cambria Math" panose="02040503050406030204" pitchFamily="18" charset="0"/>
                              </a:rPr>
                              <m:t>p</m:t>
                            </m:r>
                          </m:sub>
                        </m:sSub>
                      </m:den>
                    </m:f>
                  </m:oMath>
                </a14:m>
                <a:r>
                  <a:rPr lang="en-GB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−1=1</m:t>
                    </m:r>
                    <m:d>
                      <m:d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69</m:t>
                        </m:r>
                      </m:e>
                    </m:d>
                    <m:r>
                      <a:rPr lang="en-US" b="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GB" dirty="0" smtClean="0"/>
                  <a:t> </a:t>
                </a:r>
                <a:endParaRPr lang="en-GB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09537" y="2255757"/>
                <a:ext cx="3384376" cy="736868"/>
              </a:xfrm>
              <a:prstGeom prst="rect">
                <a:avLst/>
              </a:prstGeom>
              <a:blipFill rotWithShape="0">
                <a:blip r:embed="rId3"/>
                <a:stretch>
                  <a:fillRect/>
                </a:stretch>
              </a:blipFill>
              <a:ln w="28575">
                <a:solidFill>
                  <a:srgbClr val="FF0000"/>
                </a:solidFill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/>
          <p:cNvSpPr/>
          <p:nvPr/>
        </p:nvSpPr>
        <p:spPr>
          <a:xfrm>
            <a:off x="6802224" y="1705206"/>
            <a:ext cx="4105611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 err="1" smtClean="0">
                <a:solidFill>
                  <a:srgbClr val="C00000"/>
                </a:solidFill>
                <a:latin typeface="AdvOT7d6df7ab.I"/>
              </a:rPr>
              <a:t>R</a:t>
            </a:r>
            <a:r>
              <a:rPr lang="en-GB" sz="900" b="1" dirty="0" err="1" smtClean="0">
                <a:solidFill>
                  <a:srgbClr val="C00000"/>
                </a:solidFill>
                <a:latin typeface="AdvOT1ef757c0"/>
              </a:rPr>
              <a:t>exp</a:t>
            </a:r>
            <a:r>
              <a:rPr lang="en-GB" sz="900" b="1" dirty="0" err="1" smtClean="0">
                <a:solidFill>
                  <a:srgbClr val="C00000"/>
                </a:solidFill>
                <a:latin typeface="AdvP497E2"/>
              </a:rPr>
              <a:t>,</a:t>
            </a:r>
            <a:r>
              <a:rPr lang="en-GB" sz="900" b="1" dirty="0" err="1" smtClean="0">
                <a:solidFill>
                  <a:srgbClr val="C00000"/>
                </a:solidFill>
                <a:latin typeface="AdvOT1ef757c0"/>
              </a:rPr>
              <a:t>c</a:t>
            </a:r>
            <a:r>
              <a:rPr lang="en-GB" sz="900" b="1" dirty="0" smtClean="0">
                <a:solidFill>
                  <a:srgbClr val="C00000"/>
                </a:solidFill>
                <a:latin typeface="AdvOT1ef757c0"/>
              </a:rPr>
              <a:t> </a:t>
            </a:r>
            <a:r>
              <a:rPr lang="en-GB" sz="2000" b="1" dirty="0" smtClean="0">
                <a:solidFill>
                  <a:srgbClr val="C00000"/>
                </a:solidFill>
                <a:latin typeface="AdvP40798"/>
              </a:rPr>
              <a:t>= </a:t>
            </a:r>
            <a:r>
              <a:rPr lang="en-GB" sz="2000" b="1" dirty="0" smtClean="0">
                <a:solidFill>
                  <a:srgbClr val="C00000"/>
                </a:solidFill>
                <a:latin typeface="AdvOT1ef757c0"/>
              </a:rPr>
              <a:t>1</a:t>
            </a:r>
            <a:r>
              <a:rPr lang="en-GB" sz="2000" b="1" dirty="0" smtClean="0">
                <a:solidFill>
                  <a:srgbClr val="C00000"/>
                </a:solidFill>
                <a:latin typeface="AdvP4C4E51"/>
              </a:rPr>
              <a:t>.</a:t>
            </a:r>
            <a:r>
              <a:rPr lang="en-GB" sz="2000" b="1" dirty="0" smtClean="0">
                <a:solidFill>
                  <a:srgbClr val="C00000"/>
                </a:solidFill>
                <a:latin typeface="AdvOT1ef757c0"/>
              </a:rPr>
              <a:t>001 089 218 755</a:t>
            </a:r>
            <a:r>
              <a:rPr lang="en-GB" sz="2000" b="1" dirty="0" smtClean="0">
                <a:solidFill>
                  <a:srgbClr val="C00000"/>
                </a:solidFill>
                <a:latin typeface="AdvP4C4E74"/>
              </a:rPr>
              <a:t> (</a:t>
            </a:r>
            <a:r>
              <a:rPr lang="en-GB" sz="2000" b="1" dirty="0" smtClean="0">
                <a:solidFill>
                  <a:srgbClr val="C00000"/>
                </a:solidFill>
                <a:latin typeface="AdvOT1ef757c0"/>
              </a:rPr>
              <a:t>64</a:t>
            </a:r>
            <a:r>
              <a:rPr lang="en-GB" sz="2000" b="1" dirty="0" smtClean="0">
                <a:solidFill>
                  <a:srgbClr val="C00000"/>
                </a:solidFill>
                <a:latin typeface="AdvP4C4E74"/>
              </a:rPr>
              <a:t>) (</a:t>
            </a:r>
            <a:r>
              <a:rPr lang="en-GB" sz="2000" b="1" dirty="0" smtClean="0">
                <a:solidFill>
                  <a:srgbClr val="C00000"/>
                </a:solidFill>
                <a:latin typeface="AdvOT1ef757c0"/>
              </a:rPr>
              <a:t>26</a:t>
            </a:r>
            <a:r>
              <a:rPr lang="en-GB" sz="2000" b="1" dirty="0" smtClean="0">
                <a:solidFill>
                  <a:srgbClr val="C00000"/>
                </a:solidFill>
                <a:latin typeface="AdvP4C4E74"/>
              </a:rPr>
              <a:t>)</a:t>
            </a:r>
            <a:endParaRPr lang="en-GB" sz="2000" b="1" dirty="0">
              <a:solidFill>
                <a:srgbClr val="C00000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6108354" y="3100177"/>
            <a:ext cx="5449332" cy="61348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dirty="0" smtClean="0"/>
              <a:t>Most precise test of CPT invariance with Baryons. 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de-CH" dirty="0" smtClean="0"/>
              <a:t>Consistent with CPT invariance</a:t>
            </a:r>
            <a:endParaRPr lang="de-CH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7419" y="4023329"/>
            <a:ext cx="3390059" cy="2520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669344" y="4563228"/>
                <a:ext cx="3100387" cy="46551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  <m: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sSub>
                            <m:sSub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acc>
                                <m:accPr>
                                  <m:chr m:val="̅"/>
                                  <m:ctrlP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en-GB" sz="1500" i="1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𝜔</m:t>
                              </m:r>
                            </m:e>
                            <m:sub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𝑐</m:t>
                              </m:r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GB" sz="15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sub>
                          </m:sSub>
                        </m:den>
                      </m:f>
                      <m:r>
                        <a:rPr lang="en-GB" sz="150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=−3(</m:t>
                      </m:r>
                      <m:sSub>
                        <m:sSubPr>
                          <m:ctrlP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𝑔</m:t>
                          </m:r>
                        </m:sub>
                      </m:sSub>
                      <m:r>
                        <a:rPr lang="en-GB" sz="15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−1) </m:t>
                      </m:r>
                      <m:r>
                        <a:rPr lang="en-GB" sz="15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𝑈</m:t>
                      </m:r>
                      <m:r>
                        <a:rPr lang="en-GB" sz="15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𝑐</m:t>
                          </m:r>
                        </m:e>
                        <m:sup>
                          <m:r>
                            <a:rPr lang="en-GB" sz="15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15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69344" y="4563228"/>
                <a:ext cx="3100387" cy="465512"/>
              </a:xfrm>
              <a:prstGeom prst="rect">
                <a:avLst/>
              </a:prstGeom>
              <a:blipFill rotWithShape="0">
                <a:blip r:embed="rId5"/>
                <a:stretch>
                  <a:fillRect t="-1316" b="-9211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412563" y="4004593"/>
            <a:ext cx="56957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2"/>
                </a:solidFill>
              </a:rPr>
              <a:t>Constrain of the </a:t>
            </a:r>
            <a:r>
              <a:rPr lang="en-GB" dirty="0" smtClean="0">
                <a:solidFill>
                  <a:schemeClr val="tx2"/>
                </a:solidFill>
              </a:rPr>
              <a:t>gravitational </a:t>
            </a:r>
            <a:r>
              <a:rPr lang="en-GB" dirty="0">
                <a:solidFill>
                  <a:schemeClr val="tx2"/>
                </a:solidFill>
              </a:rPr>
              <a:t>anomaly for antiprotons: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2388923" y="5931121"/>
                <a:ext cx="1593450" cy="239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sz="135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135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135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𝛼</m:t>
                            </m:r>
                          </m:e>
                          <m:sub>
                            <m:r>
                              <a:rPr lang="en-GB" sz="135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𝑔</m:t>
                            </m:r>
                          </m:sub>
                        </m:sSub>
                        <m:r>
                          <a:rPr lang="en-GB" sz="135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−1</m:t>
                        </m:r>
                        <m:r>
                          <m:rPr>
                            <m:nor/>
                          </m:rPr>
                          <a:rPr lang="en-GB" sz="1350" dirty="0"/>
                          <m:t> </m:t>
                        </m:r>
                      </m:e>
                    </m:d>
                  </m:oMath>
                </a14:m>
                <a:r>
                  <a:rPr lang="en-GB" sz="1350" dirty="0" smtClean="0"/>
                  <a:t> </a:t>
                </a:r>
                <a14:m>
                  <m:oMath xmlns:m="http://schemas.openxmlformats.org/officeDocument/2006/math">
                    <m:r>
                      <a:rPr lang="en-GB" sz="135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GB" sz="1350" dirty="0" smtClean="0"/>
                  <a:t> 8.7</a:t>
                </a:r>
                <a14:m>
                  <m:oMath xmlns:m="http://schemas.openxmlformats.org/officeDocument/2006/math">
                    <m:r>
                      <a:rPr lang="en-GB" sz="1350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p>
                      <m:sSupPr>
                        <m:ctrlPr>
                          <a:rPr lang="en-GB" sz="135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135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1350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−7</m:t>
                        </m:r>
                      </m:sup>
                    </m:sSup>
                  </m:oMath>
                </a14:m>
                <a:endParaRPr lang="en-GB" sz="1350" dirty="0"/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8923" y="5931121"/>
                <a:ext cx="1593450" cy="239489"/>
              </a:xfrm>
              <a:prstGeom prst="rect">
                <a:avLst/>
              </a:prstGeom>
              <a:blipFill rotWithShape="0">
                <a:blip r:embed="rId6"/>
                <a:stretch>
                  <a:fillRect t="-15385" r="-1533" b="-38462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Rounded Rectangle 12"/>
          <p:cNvSpPr/>
          <p:nvPr/>
        </p:nvSpPr>
        <p:spPr>
          <a:xfrm>
            <a:off x="1944130" y="5119187"/>
            <a:ext cx="2504302" cy="1190997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14" name="TextBox 13"/>
          <p:cNvSpPr txBox="1"/>
          <p:nvPr/>
        </p:nvSpPr>
        <p:spPr>
          <a:xfrm>
            <a:off x="2136743" y="5200194"/>
            <a:ext cx="22088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Our 69ppt result sets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a new upper limit of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71849" y="970917"/>
            <a:ext cx="11532353" cy="2863109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6" name="Rectangle 15"/>
          <p:cNvSpPr/>
          <p:nvPr/>
        </p:nvSpPr>
        <p:spPr>
          <a:xfrm>
            <a:off x="275965" y="3965373"/>
            <a:ext cx="11532353" cy="2590867"/>
          </a:xfrm>
          <a:prstGeom prst="rect">
            <a:avLst/>
          </a:prstGeom>
          <a:noFill/>
          <a:ln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554575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Example: Resolution Limit in BASE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28398"/>
          </a:xfrm>
        </p:spPr>
        <p:txBody>
          <a:bodyPr/>
          <a:lstStyle/>
          <a:p>
            <a:r>
              <a:rPr lang="de-CH" dirty="0" smtClean="0"/>
              <a:t>Sideband based magnetic field measurements:</a:t>
            </a:r>
            <a:endParaRPr lang="de-CH" dirty="0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7132355"/>
              </p:ext>
            </p:extLst>
          </p:nvPr>
        </p:nvGraphicFramePr>
        <p:xfrm>
          <a:off x="882154" y="1731334"/>
          <a:ext cx="9721076" cy="19442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6762" name="Graph" r:id="rId3" imgW="7200000" imgH="1439640" progId="Origin50.Graph">
                  <p:embed/>
                </p:oleObj>
              </mc:Choice>
              <mc:Fallback>
                <p:oleObj name="Graph" r:id="rId3" imgW="7200000" imgH="143964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882154" y="1731334"/>
                        <a:ext cx="9721076" cy="194421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285250" y="3965338"/>
            <a:ext cx="3097279" cy="9938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/>
              <a:t>Sideband measurement in presence of a magnetic field inhomogeneity</a:t>
            </a:r>
            <a:endParaRPr lang="de-CH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19744" y="3969455"/>
            <a:ext cx="3097279" cy="128628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 smtClean="0"/>
              <a:t>Sideband measurement in homogeneous magnetic field, in presence of running accelerator</a:t>
            </a:r>
            <a:endParaRPr lang="de-CH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7307107" y="3948858"/>
            <a:ext cx="3097279" cy="128628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000" dirty="0" smtClean="0"/>
              <a:t>Sideband measurement using a self shielding solenoid</a:t>
            </a:r>
            <a:endParaRPr lang="de-CH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440871" y="5330590"/>
            <a:ext cx="1138917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C00000"/>
                </a:solidFill>
              </a:rPr>
              <a:t>??? Physics understood ???</a:t>
            </a:r>
            <a:endParaRPr lang="en-GB" sz="28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93066" y="6055522"/>
            <a:ext cx="8866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C00000"/>
                </a:solidFill>
              </a:rPr>
              <a:t>Further improvement by direct </a:t>
            </a:r>
            <a:r>
              <a:rPr lang="en-GB" sz="2800" b="1" dirty="0" smtClean="0">
                <a:solidFill>
                  <a:srgbClr val="C00000"/>
                </a:solidFill>
              </a:rPr>
              <a:t>measurement </a:t>
            </a:r>
            <a:r>
              <a:rPr lang="en-GB" sz="2800" b="1" dirty="0">
                <a:solidFill>
                  <a:srgbClr val="C00000"/>
                </a:solidFill>
              </a:rPr>
              <a:t>methods</a:t>
            </a:r>
          </a:p>
        </p:txBody>
      </p:sp>
    </p:spTree>
    <p:extLst>
      <p:ext uri="{BB962C8B-B14F-4D97-AF65-F5344CB8AC3E}">
        <p14:creationId xmlns:p14="http://schemas.microsoft.com/office/powerpoint/2010/main" val="501664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77735" y="2873667"/>
            <a:ext cx="10352315" cy="614589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EXPERIMENTS – Magnetic Moments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1620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8022" y="4299420"/>
            <a:ext cx="2957044" cy="2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4" name="Rounded Rectangle 23"/>
          <p:cNvSpPr/>
          <p:nvPr/>
        </p:nvSpPr>
        <p:spPr>
          <a:xfrm>
            <a:off x="8536612" y="1764757"/>
            <a:ext cx="3535031" cy="4880916"/>
          </a:xfrm>
          <a:prstGeom prst="roundRect">
            <a:avLst/>
          </a:prstGeom>
          <a:gradFill flip="none" rotWithShape="1">
            <a:gsLst>
              <a:gs pos="0">
                <a:srgbClr val="FFFF00">
                  <a:tint val="66000"/>
                  <a:satMod val="160000"/>
                </a:srgbClr>
              </a:gs>
              <a:gs pos="50000">
                <a:srgbClr val="FFFF00">
                  <a:tint val="44500"/>
                  <a:satMod val="160000"/>
                </a:srgbClr>
              </a:gs>
              <a:gs pos="100000">
                <a:srgbClr val="FFFF00">
                  <a:tint val="23500"/>
                  <a:satMod val="160000"/>
                </a:srgbClr>
              </a:gs>
            </a:gsLst>
            <a:lin ang="16200000" scaled="1"/>
            <a:tileRect/>
          </a:gradFill>
          <a:ln w="28575">
            <a:solidFill>
              <a:srgbClr val="C00000"/>
            </a:solidFill>
          </a:ln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0557" y="188640"/>
            <a:ext cx="8229600" cy="782960"/>
          </a:xfrm>
        </p:spPr>
        <p:txBody>
          <a:bodyPr>
            <a:normAutofit/>
          </a:bodyPr>
          <a:lstStyle/>
          <a:p>
            <a:r>
              <a:rPr lang="en-GB" sz="4000" dirty="0" smtClean="0"/>
              <a:t>Magnetic Moment Measurements</a:t>
            </a:r>
            <a:endParaRPr lang="en-GB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97" y="1624616"/>
            <a:ext cx="3744416" cy="604664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2000" dirty="0"/>
              <a:t>Energy of magnetic dipole in magnetic field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10800088" y="151641"/>
            <a:ext cx="1296144" cy="15634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>
                <a:spLocks noResize="1"/>
              </p:cNvSpPr>
              <p:nvPr/>
            </p:nvSpPr>
            <p:spPr>
              <a:xfrm>
                <a:off x="3948706" y="1581208"/>
                <a:ext cx="1751759" cy="46764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Φ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𝑀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=−</m:t>
                      </m:r>
                      <m:d>
                        <m:dPr>
                          <m:begChr m:val=""/>
                          <m:endChr m:val="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i="1">
                              <a:latin typeface="Cambria Math"/>
                            </a:rPr>
                            <m:t>(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/>
                                    </a:rPr>
                                    <m:t>μ</m:t>
                                  </m:r>
                                </m:e>
                                <m:sub>
                                  <m:r>
                                    <a:rPr lang="en-GB" i="1">
                                      <a:latin typeface="Cambria Math"/>
                                    </a:rPr>
                                    <m:t>𝑝</m:t>
                                  </m:r>
                                </m:sub>
                              </m:sSub>
                            </m:e>
                          </m:acc>
                          <m:r>
                            <a:rPr lang="en-GB">
                              <a:latin typeface="Cambria Math"/>
                            </a:rPr>
                            <m:t>⋅</m:t>
                          </m:r>
                          <m:acc>
                            <m:accPr>
                              <m:chr m:val="⃗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𝐵</m:t>
                              </m:r>
                            </m:e>
                          </m:acc>
                          <m:r>
                            <a:rPr lang="en-GB">
                              <a:latin typeface="Cambria Math"/>
                            </a:rPr>
                            <m:t>)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8706" y="1581208"/>
                <a:ext cx="1751759" cy="467640"/>
              </a:xfrm>
              <a:prstGeom prst="rect">
                <a:avLst/>
              </a:prstGeom>
              <a:blipFill rotWithShape="0">
                <a:blip r:embed="rId4"/>
                <a:stretch>
                  <a:fillRect r="-1394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>
                <a:spLocks noResize="1"/>
              </p:cNvSpPr>
              <p:nvPr/>
            </p:nvSpPr>
            <p:spPr>
              <a:xfrm>
                <a:off x="3568234" y="2174650"/>
                <a:ext cx="2564279" cy="84671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0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sub>
                      </m:sSub>
                      <m:d>
                        <m:dPr>
                          <m:begChr m:val=""/>
                          <m:endChr m:val="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e>
                            <m:sup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p>
                          </m:sSup>
                          <m:r>
                            <a:rPr lang="en-GB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p>
                                <m:sSupPr>
                                  <m:ctrlPr>
                                    <a:rPr lang="en-GB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>
                                      <a:latin typeface="Cambria Math"/>
                                    </a:rPr>
                                    <m:t>ρ</m:t>
                                  </m:r>
                                </m:e>
                                <m:sup>
                                  <m:r>
                                    <a:rPr lang="en-GB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num>
                            <m:den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den>
                          </m:f>
                          <m:r>
                            <a:rPr lang="en-GB" i="1">
                              <a:latin typeface="Cambria Math"/>
                            </a:rPr>
                            <m:t>) </m:t>
                          </m:r>
                        </m:e>
                      </m:d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68234" y="2174650"/>
                <a:ext cx="2564279" cy="846719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Content Placeholder 2"/>
          <p:cNvSpPr txBox="1">
            <a:spLocks/>
          </p:cNvSpPr>
          <p:nvPr/>
        </p:nvSpPr>
        <p:spPr>
          <a:xfrm>
            <a:off x="299864" y="2283073"/>
            <a:ext cx="3888432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tx2"/>
                </a:solidFill>
              </a:rPr>
              <a:t>Leading order magnetic field 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2"/>
                </a:solidFill>
              </a:rPr>
              <a:t>correction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226776" y="3119934"/>
            <a:ext cx="612068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>
                <a:solidFill>
                  <a:schemeClr val="tx2"/>
                </a:solidFill>
              </a:rPr>
              <a:t>This term adds a spin dependent quadratic axial potential -&gt; Axial frequency becomes function of spin state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>
                <a:spLocks noResize="1"/>
              </p:cNvSpPr>
              <p:nvPr/>
            </p:nvSpPr>
            <p:spPr>
              <a:xfrm>
                <a:off x="1450913" y="3872978"/>
                <a:ext cx="3113639" cy="9525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GB">
                          <a:latin typeface="Cambria Math"/>
                        </a:rPr>
                        <m:t>Δ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~</m:t>
                      </m:r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μ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𝑚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𝑝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  <m:r>
                        <a:rPr lang="en-GB">
                          <a:latin typeface="Cambria Math"/>
                        </a:rPr>
                        <m:t>:=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α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𝑝</m:t>
                          </m:r>
                        </m:sub>
                      </m:sSub>
                      <m:f>
                        <m:f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𝐵</m:t>
                              </m:r>
                            </m:e>
                            <m:sub>
                              <m:r>
                                <a:rPr lang="en-GB">
                                  <a:latin typeface="Cambria Math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>
                                  <a:latin typeface="Cambria Math"/>
                                </a:rPr>
                                <m:t>ν</m:t>
                              </m:r>
                            </m:e>
                            <m:sub>
                              <m:r>
                                <a:rPr lang="en-GB" i="1">
                                  <a:latin typeface="Cambria Math"/>
                                </a:rPr>
                                <m:t>𝑧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0913" y="3872978"/>
                <a:ext cx="3113639" cy="952560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Content Placeholder 2"/>
          <p:cNvSpPr txBox="1">
            <a:spLocks/>
          </p:cNvSpPr>
          <p:nvPr/>
        </p:nvSpPr>
        <p:spPr>
          <a:xfrm>
            <a:off x="298784" y="4628124"/>
            <a:ext cx="612068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- </a:t>
            </a:r>
            <a:r>
              <a:rPr lang="en-GB" sz="2000" dirty="0">
                <a:solidFill>
                  <a:schemeClr val="tx2"/>
                </a:solidFill>
              </a:rPr>
              <a:t>Very difficult for the proton/antiproton system.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>
                <a:spLocks noResize="1"/>
              </p:cNvSpPr>
              <p:nvPr/>
            </p:nvSpPr>
            <p:spPr>
              <a:xfrm>
                <a:off x="1455708" y="5060172"/>
                <a:ext cx="3113639" cy="9525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lvl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2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~</m:t>
                      </m:r>
                      <m:r>
                        <a:rPr lang="de-CH" i="1">
                          <a:latin typeface="Cambria Math"/>
                        </a:rPr>
                        <m:t>300000 </m:t>
                      </m:r>
                      <m:r>
                        <a:rPr lang="de-CH" i="1">
                          <a:latin typeface="Cambria Math"/>
                        </a:rPr>
                        <m:t>𝑇</m:t>
                      </m:r>
                      <m:r>
                        <a:rPr lang="de-CH" i="1">
                          <a:latin typeface="Cambria Math"/>
                        </a:rPr>
                        <m:t>/</m:t>
                      </m:r>
                      <m:sSup>
                        <m:sSupPr>
                          <m:ctrlPr>
                            <a:rPr lang="de-CH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i="1">
                              <a:latin typeface="Cambria Math"/>
                            </a:rPr>
                            <m:t>𝑚</m:t>
                          </m:r>
                        </m:e>
                        <m:sup>
                          <m:r>
                            <a:rPr lang="de-CH" i="1">
                              <a:latin typeface="Cambria Math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55708" y="5060172"/>
                <a:ext cx="3113639" cy="952560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Rectangle 11"/>
          <p:cNvSpPr/>
          <p:nvPr/>
        </p:nvSpPr>
        <p:spPr>
          <a:xfrm>
            <a:off x="298784" y="5421954"/>
            <a:ext cx="56886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solidFill>
                  <a:schemeClr val="tx2"/>
                </a:solidFill>
              </a:rPr>
              <a:t>- Most extreme magnetic conditions ever applied to single particle.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>
                <a:spLocks noResize="1"/>
              </p:cNvSpPr>
              <p:nvPr/>
            </p:nvSpPr>
            <p:spPr>
              <a:xfrm>
                <a:off x="1343823" y="5852260"/>
                <a:ext cx="3113639" cy="9525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lvl="0"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r>
                            <a:rPr lang="de-CH" i="1">
                              <a:latin typeface="Cambria Math"/>
                              <a:ea typeface="Cambria Math"/>
                            </a:rPr>
                            <m:t>𝜈</m:t>
                          </m:r>
                        </m:e>
                        <m:sub>
                          <m:r>
                            <a:rPr lang="de-CH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~</m:t>
                      </m:r>
                      <m:r>
                        <a:rPr lang="de-CH" i="1">
                          <a:latin typeface="Cambria Math"/>
                        </a:rPr>
                        <m:t>1</m:t>
                      </m:r>
                      <m:r>
                        <a:rPr lang="en-GB" i="1">
                          <a:latin typeface="Cambria Math" panose="02040503050406030204" pitchFamily="18" charset="0"/>
                        </a:rPr>
                        <m:t>7</m:t>
                      </m:r>
                      <m:r>
                        <a:rPr lang="de-CH" i="1">
                          <a:latin typeface="Cambria Math"/>
                        </a:rPr>
                        <m:t>0 </m:t>
                      </m:r>
                      <m:r>
                        <a:rPr lang="de-CH" i="1">
                          <a:latin typeface="Cambria Math"/>
                        </a:rPr>
                        <m:t>𝑚𝐻𝑧</m:t>
                      </m:r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823" y="5852260"/>
                <a:ext cx="3113639" cy="952560"/>
              </a:xfrm>
              <a:prstGeom prst="rect">
                <a:avLst/>
              </a:prstGeom>
              <a:blipFill rotWithShape="0">
                <a:blip r:embed="rId8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9486" y="188640"/>
            <a:ext cx="1277852" cy="152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258741" y="937404"/>
            <a:ext cx="6504287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/>
              <a:t>Measurement based on </a:t>
            </a:r>
            <a:r>
              <a:rPr lang="en-GB" sz="2000" dirty="0">
                <a:solidFill>
                  <a:srgbClr val="FF0000"/>
                </a:solidFill>
              </a:rPr>
              <a:t>continuous Stern </a:t>
            </a:r>
            <a:r>
              <a:rPr lang="en-GB" sz="2000" dirty="0" err="1">
                <a:solidFill>
                  <a:srgbClr val="FF0000"/>
                </a:solidFill>
              </a:rPr>
              <a:t>Gerlach</a:t>
            </a:r>
            <a:r>
              <a:rPr lang="en-GB" sz="2000" dirty="0">
                <a:solidFill>
                  <a:srgbClr val="FF0000"/>
                </a:solidFill>
              </a:rPr>
              <a:t> effect</a:t>
            </a:r>
            <a:r>
              <a:rPr lang="en-GB" sz="2000" dirty="0"/>
              <a:t>. </a:t>
            </a:r>
          </a:p>
        </p:txBody>
      </p:sp>
      <p:sp>
        <p:nvSpPr>
          <p:cNvPr id="18" name="Title 1"/>
          <p:cNvSpPr txBox="1">
            <a:spLocks/>
          </p:cNvSpPr>
          <p:nvPr/>
        </p:nvSpPr>
        <p:spPr>
          <a:xfrm>
            <a:off x="8659582" y="1668799"/>
            <a:ext cx="3354274" cy="782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dirty="0" smtClean="0"/>
              <a:t>Frequency Measurement</a:t>
            </a:r>
            <a:endParaRPr lang="en-GB" sz="3200" dirty="0"/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8747446" y="2251171"/>
            <a:ext cx="3414690" cy="10081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1800" dirty="0" smtClean="0"/>
              <a:t>Spin is detected and analyzed via an axial frequency measurement</a:t>
            </a:r>
            <a:endParaRPr lang="en-GB" sz="1800" dirty="0"/>
          </a:p>
        </p:txBody>
      </p:sp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819" y="2862398"/>
            <a:ext cx="2807479" cy="1587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8773297" y="6241132"/>
            <a:ext cx="3155094" cy="263106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algn="ctr" hangingPunct="0"/>
            <a:r>
              <a:rPr lang="en-US" sz="1100" dirty="0">
                <a:ea typeface="SimSun" pitchFamily="2"/>
                <a:cs typeface="Mangal" pitchFamily="2"/>
              </a:rPr>
              <a:t>S. Ulmer, A. Mooser </a:t>
            </a:r>
            <a:r>
              <a:rPr lang="en-US" sz="1100" i="1" dirty="0">
                <a:ea typeface="SimSun" pitchFamily="2"/>
                <a:cs typeface="Mangal" pitchFamily="2"/>
              </a:rPr>
              <a:t>et al.</a:t>
            </a:r>
            <a:r>
              <a:rPr lang="en-US" sz="1100" dirty="0">
                <a:ea typeface="SimSun" pitchFamily="2"/>
                <a:cs typeface="Mangal" pitchFamily="2"/>
              </a:rPr>
              <a:t> </a:t>
            </a:r>
            <a:r>
              <a:rPr lang="en-GB" sz="1100" dirty="0"/>
              <a:t>PRL  106, 253001 (2011)</a:t>
            </a:r>
            <a:endParaRPr lang="en-US" sz="1100" dirty="0">
              <a:ea typeface="SimSun" pitchFamily="2"/>
              <a:cs typeface="Mangal" pitchFamily="2"/>
            </a:endParaRPr>
          </a:p>
        </p:txBody>
      </p:sp>
      <p:pic>
        <p:nvPicPr>
          <p:cNvPr id="22" name="Grafik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5820" y="4449633"/>
            <a:ext cx="2807478" cy="18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708454" y="6359612"/>
            <a:ext cx="737202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000" b="1" dirty="0" smtClean="0">
                <a:solidFill>
                  <a:srgbClr val="FF0000"/>
                </a:solidFill>
              </a:rPr>
              <a:t>Single Penning trap method is limited to the p.p.m. level</a:t>
            </a:r>
            <a:endParaRPr lang="de-CH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966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0.8 p.p.m. Measurement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70142" y="1045029"/>
            <a:ext cx="5997661" cy="5131934"/>
          </a:xfrm>
        </p:spPr>
        <p:txBody>
          <a:bodyPr/>
          <a:lstStyle/>
          <a:p>
            <a:r>
              <a:rPr lang="de-CH" dirty="0"/>
              <a:t>s</a:t>
            </a:r>
            <a:r>
              <a:rPr lang="de-CH" dirty="0" smtClean="0"/>
              <a:t>ingle particle in the magnetic bottle </a:t>
            </a:r>
          </a:p>
          <a:p>
            <a:endParaRPr lang="de-CH" dirty="0"/>
          </a:p>
          <a:p>
            <a:r>
              <a:rPr lang="de-CH" dirty="0" smtClean="0"/>
              <a:t>measurement</a:t>
            </a:r>
          </a:p>
          <a:p>
            <a:pPr lvl="1"/>
            <a:r>
              <a:rPr lang="de-CH" dirty="0" smtClean="0"/>
              <a:t>Measure cyclotron frequency</a:t>
            </a:r>
          </a:p>
          <a:p>
            <a:pPr lvl="1"/>
            <a:r>
              <a:rPr lang="de-CH" dirty="0" smtClean="0"/>
              <a:t>Measure Larmor frequency</a:t>
            </a:r>
          </a:p>
          <a:p>
            <a:pPr lvl="1"/>
            <a:r>
              <a:rPr lang="de-CH" dirty="0" smtClean="0"/>
              <a:t>Measure cyclotron frequency</a:t>
            </a:r>
          </a:p>
          <a:p>
            <a:pPr lvl="1"/>
            <a:endParaRPr lang="de-CH" dirty="0"/>
          </a:p>
          <a:p>
            <a:endParaRPr lang="de-CH" dirty="0" smtClean="0"/>
          </a:p>
          <a:p>
            <a:r>
              <a:rPr lang="de-CH" dirty="0" smtClean="0"/>
              <a:t>evaluate g-factor</a:t>
            </a:r>
          </a:p>
          <a:p>
            <a:endParaRPr lang="de-CH" dirty="0"/>
          </a:p>
          <a:p>
            <a:r>
              <a:rPr lang="de-CH" dirty="0" smtClean="0"/>
              <a:t>repeated the scheme in total six times</a:t>
            </a:r>
            <a:endParaRPr lang="de-CH" dirty="0"/>
          </a:p>
        </p:txBody>
      </p:sp>
      <p:pic>
        <p:nvPicPr>
          <p:cNvPr id="4" name="Picture 5" descr="Fig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201" y="1579883"/>
            <a:ext cx="4580498" cy="3932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267741" y="1040907"/>
            <a:ext cx="5997661" cy="483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dirty="0"/>
              <a:t>c</a:t>
            </a:r>
            <a:r>
              <a:rPr lang="de-CH" dirty="0" smtClean="0"/>
              <a:t>o-magnetometer measurement</a:t>
            </a:r>
            <a:endParaRPr lang="de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00807" y="2584050"/>
            <a:ext cx="5579710" cy="2045616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329521" y="6136252"/>
            <a:ext cx="4506089" cy="4830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000" dirty="0" smtClean="0">
                <a:solidFill>
                  <a:srgbClr val="FF0000"/>
                </a:solidFill>
              </a:rPr>
              <a:t>task: resolve these two «cut» frequencies</a:t>
            </a:r>
            <a:endParaRPr lang="de-CH" sz="20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Content Placeholder 3"/>
              <p:cNvSpPr txBox="1">
                <a:spLocks/>
              </p:cNvSpPr>
              <p:nvPr/>
            </p:nvSpPr>
            <p:spPr>
              <a:xfrm>
                <a:off x="4911585" y="6055431"/>
                <a:ext cx="949633" cy="535531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𝐠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0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000" b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𝐩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r>
                            <a:rPr lang="de-CH" sz="20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de-CH" sz="20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CH" sz="20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de-CH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𝑳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𝝂</m:t>
                              </m:r>
                            </m:e>
                            <m:sub>
                              <m:r>
                                <a:rPr lang="de-CH" sz="20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sub>
                          </m:sSub>
                        </m:den>
                      </m:f>
                    </m:oMath>
                  </m:oMathPara>
                </a14:m>
                <a:endParaRPr lang="de-CH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1585" y="6055431"/>
                <a:ext cx="949633" cy="535531"/>
              </a:xfrm>
              <a:prstGeom prst="rect">
                <a:avLst/>
              </a:prstGeom>
              <a:blipFill rotWithShape="0">
                <a:blip r:embed="rId4"/>
                <a:stretch>
                  <a:fillRect l="-645" t="-2273" b="-3409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12"/>
              <p:cNvSpPr/>
              <p:nvPr/>
            </p:nvSpPr>
            <p:spPr>
              <a:xfrm>
                <a:off x="4107915" y="5862170"/>
                <a:ext cx="4731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de-CH" b="1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𝑳</m:t>
                          </m:r>
                        </m:sub>
                      </m:sSub>
                    </m:oMath>
                  </m:oMathPara>
                </a14:m>
                <a:endParaRPr lang="de-CH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3" name="Rectangle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07915" y="5862170"/>
                <a:ext cx="473142" cy="369332"/>
              </a:xfrm>
              <a:prstGeom prst="rect">
                <a:avLst/>
              </a:prstGeom>
              <a:blipFill rotWithShape="0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13"/>
              <p:cNvSpPr/>
              <p:nvPr/>
            </p:nvSpPr>
            <p:spPr>
              <a:xfrm>
                <a:off x="1960610" y="5845694"/>
                <a:ext cx="463525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CH" b="1" i="1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𝝂</m:t>
                          </m:r>
                        </m:e>
                        <m:sub>
                          <m: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𝒄</m:t>
                          </m:r>
                        </m:sub>
                      </m:sSub>
                    </m:oMath>
                  </m:oMathPara>
                </a14:m>
                <a:endParaRPr lang="de-CH" dirty="0">
                  <a:solidFill>
                    <a:schemeClr val="bg2">
                      <a:lumMod val="2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4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60610" y="5845694"/>
                <a:ext cx="463525" cy="369332"/>
              </a:xfrm>
              <a:prstGeom prst="rect">
                <a:avLst/>
              </a:prstGeom>
              <a:blipFill rotWithShape="0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1" name="Group 20"/>
          <p:cNvGrpSpPr/>
          <p:nvPr/>
        </p:nvGrpSpPr>
        <p:grpSpPr>
          <a:xfrm>
            <a:off x="1729946" y="5466585"/>
            <a:ext cx="244526" cy="614307"/>
            <a:chOff x="1729946" y="5552310"/>
            <a:chExt cx="244526" cy="614307"/>
          </a:xfrm>
        </p:grpSpPr>
        <p:cxnSp>
          <p:nvCxnSpPr>
            <p:cNvPr id="8" name="Straight Arrow Connector 7"/>
            <p:cNvCxnSpPr/>
            <p:nvPr/>
          </p:nvCxnSpPr>
          <p:spPr>
            <a:xfrm flipH="1" flipV="1">
              <a:off x="1729946" y="5552310"/>
              <a:ext cx="8238" cy="601362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Oval 14"/>
            <p:cNvSpPr/>
            <p:nvPr/>
          </p:nvSpPr>
          <p:spPr>
            <a:xfrm>
              <a:off x="1928753" y="6120898"/>
              <a:ext cx="45719" cy="45719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19" name="Straight Connector 18"/>
            <p:cNvCxnSpPr>
              <a:endCxn id="15" idx="2"/>
            </p:cNvCxnSpPr>
            <p:nvPr/>
          </p:nvCxnSpPr>
          <p:spPr>
            <a:xfrm flipV="1">
              <a:off x="1731041" y="6143758"/>
              <a:ext cx="197712" cy="6193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3889777" y="5461823"/>
            <a:ext cx="244526" cy="614307"/>
            <a:chOff x="1729946" y="5552310"/>
            <a:chExt cx="244526" cy="614307"/>
          </a:xfrm>
        </p:grpSpPr>
        <p:cxnSp>
          <p:nvCxnSpPr>
            <p:cNvPr id="23" name="Straight Arrow Connector 22"/>
            <p:cNvCxnSpPr/>
            <p:nvPr/>
          </p:nvCxnSpPr>
          <p:spPr>
            <a:xfrm flipH="1" flipV="1">
              <a:off x="1729946" y="5552310"/>
              <a:ext cx="8238" cy="601362"/>
            </a:xfrm>
            <a:prstGeom prst="straightConnector1">
              <a:avLst/>
            </a:prstGeom>
            <a:ln w="12700">
              <a:solidFill>
                <a:schemeClr val="bg2">
                  <a:lumMod val="2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Oval 23"/>
            <p:cNvSpPr/>
            <p:nvPr/>
          </p:nvSpPr>
          <p:spPr>
            <a:xfrm>
              <a:off x="1928753" y="6120898"/>
              <a:ext cx="45719" cy="45719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cxnSp>
          <p:nvCxnSpPr>
            <p:cNvPr id="25" name="Straight Connector 24"/>
            <p:cNvCxnSpPr>
              <a:endCxn id="24" idx="2"/>
            </p:cNvCxnSpPr>
            <p:nvPr/>
          </p:nvCxnSpPr>
          <p:spPr>
            <a:xfrm flipV="1">
              <a:off x="1731041" y="6143758"/>
              <a:ext cx="197712" cy="6193"/>
            </a:xfrm>
            <a:prstGeom prst="line">
              <a:avLst/>
            </a:prstGeom>
            <a:ln w="12700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6" name="Picture 2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42055" y="1424511"/>
            <a:ext cx="1131720" cy="805597"/>
          </a:xfrm>
          <a:prstGeom prst="rect">
            <a:avLst/>
          </a:prstGeom>
        </p:spPr>
      </p:pic>
      <p:sp>
        <p:nvSpPr>
          <p:cNvPr id="27" name="Rounded Rectangle 26"/>
          <p:cNvSpPr/>
          <p:nvPr/>
        </p:nvSpPr>
        <p:spPr>
          <a:xfrm>
            <a:off x="267741" y="983241"/>
            <a:ext cx="5745877" cy="5731355"/>
          </a:xfrm>
          <a:prstGeom prst="roundRect">
            <a:avLst>
              <a:gd name="adj" fmla="val 57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8" name="Rounded Rectangle 27"/>
          <p:cNvSpPr/>
          <p:nvPr/>
        </p:nvSpPr>
        <p:spPr>
          <a:xfrm>
            <a:off x="6159339" y="988767"/>
            <a:ext cx="5856834" cy="5725830"/>
          </a:xfrm>
          <a:prstGeom prst="roundRect">
            <a:avLst>
              <a:gd name="adj" fmla="val 5786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17757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>
            <a:off x="4257675" y="1066800"/>
            <a:ext cx="7800975" cy="4876800"/>
          </a:xfrm>
          <a:prstGeom prst="roundRect">
            <a:avLst>
              <a:gd name="adj" fmla="val 5349"/>
            </a:avLst>
          </a:prstGeom>
          <a:solidFill>
            <a:srgbClr val="FBF49F"/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4" name="Rectangle 23"/>
          <p:cNvSpPr/>
          <p:nvPr/>
        </p:nvSpPr>
        <p:spPr>
          <a:xfrm>
            <a:off x="6718419" y="3501115"/>
            <a:ext cx="2577982" cy="175269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0" name="Rectangle 29"/>
          <p:cNvSpPr/>
          <p:nvPr/>
        </p:nvSpPr>
        <p:spPr>
          <a:xfrm>
            <a:off x="7458075" y="3695700"/>
            <a:ext cx="628650" cy="1304586"/>
          </a:xfrm>
          <a:prstGeom prst="rect">
            <a:avLst/>
          </a:prstGeom>
          <a:solidFill>
            <a:srgbClr val="7F8FA9"/>
          </a:solidFill>
          <a:ln>
            <a:solidFill>
              <a:srgbClr val="E0B5A4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Rounded Rectangle 9"/>
          <p:cNvSpPr/>
          <p:nvPr/>
        </p:nvSpPr>
        <p:spPr>
          <a:xfrm>
            <a:off x="571500" y="1066800"/>
            <a:ext cx="3552825" cy="4876800"/>
          </a:xfrm>
          <a:prstGeom prst="roundRect">
            <a:avLst>
              <a:gd name="adj" fmla="val 7392"/>
            </a:avLst>
          </a:prstGeom>
          <a:solidFill>
            <a:srgbClr val="FBF49F"/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Result and Limitations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00575" y="1390650"/>
            <a:ext cx="5990324" cy="714375"/>
          </a:xfrm>
        </p:spPr>
        <p:txBody>
          <a:bodyPr>
            <a:normAutofit lnSpcReduction="10000"/>
          </a:bodyPr>
          <a:lstStyle/>
          <a:p>
            <a:r>
              <a:rPr lang="de-CH" sz="2400" dirty="0"/>
              <a:t>n</a:t>
            </a:r>
            <a:r>
              <a:rPr lang="de-CH" sz="2400" dirty="0" smtClean="0"/>
              <a:t>oise driven random walk in the magnetron mode traces magnetic field.  </a:t>
            </a:r>
            <a:endParaRPr lang="de-CH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6405" y="2481269"/>
            <a:ext cx="3200564" cy="231786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3"/>
              <p:cNvSpPr txBox="1">
                <a:spLocks/>
              </p:cNvSpPr>
              <p:nvPr/>
            </p:nvSpPr>
            <p:spPr>
              <a:xfrm>
                <a:off x="768343" y="5038386"/>
                <a:ext cx="3216251" cy="584455"/>
              </a:xfrm>
              <a:prstGeom prst="rect">
                <a:avLst/>
              </a:prstGeom>
              <a:noFill/>
            </p:spPr>
            <p:txBody>
              <a:bodyPr vert="horz" wrap="square" lIns="0" tIns="0" rIns="0" bIns="0" rtlCol="0">
                <a:spAutoFit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bg2">
                        <a:lumMod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>
                  <a:buFont typeface="Arial" panose="020B0604020202020204" pitchFamily="34" charset="0"/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sz="2400" b="1" i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sz="2400" b="1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sz="2400" b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𝐠</m:t>
                              </m:r>
                            </m:e>
                            <m:sub>
                              <m:acc>
                                <m:accPr>
                                  <m:chr m:val="̅"/>
                                  <m:ctrlPr>
                                    <a:rPr lang="de-CH" sz="2400" b="1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CH" sz="2400" b="1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𝐩</m:t>
                                  </m:r>
                                </m:e>
                              </m:acc>
                            </m:sub>
                          </m:sSub>
                        </m:num>
                        <m:den>
                          <m:r>
                            <a:rPr lang="de-CH" sz="2400" b="1" smtClean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r>
                        <a:rPr lang="de-CH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CH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de-CH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.</m:t>
                      </m:r>
                      <m:r>
                        <a:rPr lang="de-CH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𝟕𝟗𝟐</m:t>
                      </m:r>
                      <m:r>
                        <a:rPr lang="de-CH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𝟖𝟒𝟔</m:t>
                      </m:r>
                      <m:r>
                        <a:rPr lang="de-CH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CH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𝟓</m:t>
                      </m:r>
                      <m:r>
                        <a:rPr lang="de-CH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de-CH" sz="2400" b="1" i="0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𝟐𝟑</m:t>
                      </m:r>
                      <m:r>
                        <a:rPr lang="de-CH" sz="2400" b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de-CH" sz="2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8343" y="5038386"/>
                <a:ext cx="3216251" cy="584455"/>
              </a:xfrm>
              <a:prstGeom prst="rect">
                <a:avLst/>
              </a:prstGeom>
              <a:blipFill rotWithShape="0">
                <a:blip r:embed="rId4"/>
                <a:stretch>
                  <a:fillRect t="-2105" b="-210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2187" y="1519238"/>
            <a:ext cx="1179376" cy="1690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4" name="Group 13"/>
          <p:cNvGrpSpPr/>
          <p:nvPr/>
        </p:nvGrpSpPr>
        <p:grpSpPr>
          <a:xfrm>
            <a:off x="4705350" y="2242876"/>
            <a:ext cx="5619750" cy="966794"/>
            <a:chOff x="4705350" y="1862131"/>
            <a:chExt cx="5619750" cy="966794"/>
          </a:xfrm>
        </p:grpSpPr>
        <p:sp>
          <p:nvSpPr>
            <p:cNvPr id="9" name="Rectangle 8"/>
            <p:cNvSpPr/>
            <p:nvPr/>
          </p:nvSpPr>
          <p:spPr>
            <a:xfrm>
              <a:off x="4705350" y="1862131"/>
              <a:ext cx="5619750" cy="966794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bg2">
                  <a:lumMod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" name="Content Placeholder 3"/>
                <p:cNvSpPr txBox="1">
                  <a:spLocks/>
                </p:cNvSpPr>
                <p:nvPr/>
              </p:nvSpPr>
              <p:spPr>
                <a:xfrm>
                  <a:off x="4791075" y="2059582"/>
                  <a:ext cx="5410200" cy="606833"/>
                </a:xfrm>
                <a:prstGeom prst="rect">
                  <a:avLst/>
                </a:prstGeom>
                <a:noFill/>
              </p:spPr>
              <p:txBody>
                <a:bodyPr vert="horz" wrap="square" lIns="0" tIns="0" rIns="0" bIns="0" rtlCol="0">
                  <a:spAutoFit/>
                </a:bodyPr>
                <a:lstStyle>
                  <a:lvl1pPr marL="228600" indent="-228600" algn="l" defTabSz="914400" rtl="0" eaLnBrk="1" latinLnBrk="0" hangingPunct="1">
                    <a:lnSpc>
                      <a:spcPct val="90000"/>
                    </a:lnSpc>
                    <a:spcBef>
                      <a:spcPts val="1000"/>
                    </a:spcBef>
                    <a:buFont typeface="Arial" panose="020B0604020202020204" pitchFamily="34" charset="0"/>
                    <a:buChar char="•"/>
                    <a:defRPr sz="2800" kern="120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685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400" kern="120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1143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2000" kern="120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600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20574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bg2">
                          <a:lumMod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5146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9718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4290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886200" indent="-228600" algn="l" defTabSz="914400" rtl="0" eaLnBrk="1" latinLnBrk="0" hangingPunct="1">
                    <a:lnSpc>
                      <a:spcPct val="90000"/>
                    </a:lnSpc>
                    <a:spcBef>
                      <a:spcPts val="500"/>
                    </a:spcBef>
                    <a:buFont typeface="Arial" panose="020B0604020202020204" pitchFamily="34" charset="0"/>
                    <a:buChar char="•"/>
                    <a:defRPr sz="1800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>
                    <a:buNone/>
                  </a:pPr>
                  <a14:m>
                    <m:oMathPara xmlns:m="http://schemas.openxmlformats.org/officeDocument/2006/math">
                      <m:oMathParaPr>
                        <m:jc m:val="center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CH" sz="2000" b="1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sz="2000" b="1" i="0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𝐝</m:t>
                            </m:r>
                            <m:sSub>
                              <m:sSubPr>
                                <m:ctrlP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CH" sz="2000" b="1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de-CH" sz="2000" b="1" i="1">
                                    <a:latin typeface="Cambria Math" panose="02040503050406030204" pitchFamily="18" charset="0"/>
                                  </a:rPr>
                                  <m:t>𝒄</m:t>
                                </m:r>
                              </m:sub>
                            </m:sSub>
                          </m:den>
                        </m:f>
                        <m:r>
                          <a:rPr lang="de-CH" sz="2000" b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CH" sz="2000" b="1" i="0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de-CH" sz="2000" b="1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sz="2000" b="1" i="1" smtClean="0">
                                <a:latin typeface="Cambria Math" panose="02040503050406030204" pitchFamily="18" charset="0"/>
                              </a:rPr>
                              <m:t>𝟏</m:t>
                            </m:r>
                          </m:num>
                          <m:den>
                            <m:r>
                              <a:rPr lang="de-CH" sz="2000" b="1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  <m:sSup>
                              <m:sSupPr>
                                <m:ctrlP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𝝅</m:t>
                                </m:r>
                              </m:e>
                              <m:sup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p>
                            <m:sSub>
                              <m:sSubPr>
                                <m:ctrlP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𝒎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de-CH" sz="2000" b="1" i="1" smtClean="0">
                                        <a:solidFill>
                                          <a:schemeClr val="bg2">
                                            <a:lumMod val="25000"/>
                                          </a:schemeClr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CH" sz="2000" b="1" i="1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</m:acc>
                              </m:sub>
                            </m:sSub>
                            <m:sSubSup>
                              <m:sSubSupPr>
                                <m:ctrlP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a:rPr lang="de-CH" sz="2000" b="1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𝒛</m:t>
                                </m:r>
                              </m:sub>
                              <m:sup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p>
                            </m:sSubSup>
                          </m:den>
                        </m:f>
                        <m:f>
                          <m:fPr>
                            <m:ctrlPr>
                              <a:rPr lang="de-CH" sz="2000" b="1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𝟐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𝑩</m:t>
                                </m:r>
                              </m:e>
                              <m:sub>
                                <m:r>
                                  <a:rPr lang="de-CH" sz="2000" b="1" i="1" smtClean="0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𝟎</m:t>
                                </m:r>
                              </m:sub>
                            </m:sSub>
                          </m:den>
                        </m:f>
                        <m:r>
                          <a:rPr lang="de-CH" sz="2000" b="1">
                            <a:latin typeface="Cambria Math" panose="02040503050406030204" pitchFamily="18" charset="0"/>
                          </a:rPr>
                          <m:t>𝐝</m:t>
                        </m:r>
                        <m:sSub>
                          <m:sSubPr>
                            <m:ctrlPr>
                              <a:rPr lang="de-CH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000" b="1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de-CH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  <m:r>
                          <a:rPr lang="de-CH" sz="2000" b="1" i="1" smtClean="0">
                            <a:latin typeface="Cambria Math" panose="02040503050406030204" pitchFamily="18" charset="0"/>
                          </a:rPr>
                          <m:t>=</m:t>
                        </m:r>
                        <m:f>
                          <m:fPr>
                            <m:ctrlPr>
                              <a:rPr lang="de-CH" sz="2000" b="1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de-CH" sz="2000" b="1" i="1" smtClean="0">
                                <a:latin typeface="Cambria Math" panose="02040503050406030204" pitchFamily="18" charset="0"/>
                              </a:rPr>
                              <m:t>𝟓</m:t>
                            </m:r>
                            <m:r>
                              <a:rPr lang="de-CH" sz="2000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de-CH" sz="2000" b="1" i="1" smtClean="0">
                                <a:latin typeface="Cambria Math" panose="02040503050406030204" pitchFamily="18" charset="0"/>
                              </a:rPr>
                              <m:t>𝟐</m:t>
                            </m:r>
                            <m:r>
                              <a:rPr lang="de-CH" sz="2000" b="1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de-CH" sz="2000" b="1" i="0" smtClean="0">
                                <a:latin typeface="Cambria Math" panose="02040503050406030204" pitchFamily="18" charset="0"/>
                              </a:rPr>
                              <m:t>𝐩</m:t>
                            </m:r>
                            <m:r>
                              <a:rPr lang="de-CH" sz="2000" b="1" i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de-CH" sz="2000" b="1" i="0" smtClean="0">
                                <a:latin typeface="Cambria Math" panose="02040503050406030204" pitchFamily="18" charset="0"/>
                              </a:rPr>
                              <m:t>𝐩</m:t>
                            </m:r>
                            <m:r>
                              <a:rPr lang="de-CH" sz="2000" b="1" i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de-CH" sz="2000" b="1" i="0" smtClean="0">
                                <a:latin typeface="Cambria Math" panose="02040503050406030204" pitchFamily="18" charset="0"/>
                              </a:rPr>
                              <m:t>𝐦</m:t>
                            </m:r>
                            <m:r>
                              <a:rPr lang="de-CH" sz="2000" b="1" i="0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</m:num>
                          <m:den>
                            <m:r>
                              <a:rPr lang="de-CH" sz="20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𝛍</m:t>
                            </m:r>
                            <m:r>
                              <a:rPr lang="de-CH" sz="2000" b="1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𝐞𝐕</m:t>
                            </m:r>
                          </m:den>
                        </m:f>
                        <m:r>
                          <a:rPr lang="de-CH" sz="2000" b="1">
                            <a:latin typeface="Cambria Math" panose="02040503050406030204" pitchFamily="18" charset="0"/>
                          </a:rPr>
                          <m:t>𝐝</m:t>
                        </m:r>
                        <m:sSub>
                          <m:sSubPr>
                            <m:ctrlPr>
                              <a:rPr lang="de-CH" sz="2000" b="1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de-CH" sz="2000" b="1" i="1">
                                <a:latin typeface="Cambria Math" panose="02040503050406030204" pitchFamily="18" charset="0"/>
                              </a:rPr>
                              <m:t>𝑬</m:t>
                            </m:r>
                          </m:e>
                          <m:sub>
                            <m:r>
                              <a:rPr lang="de-CH" sz="2000" b="1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</m:sub>
                        </m:sSub>
                      </m:oMath>
                    </m:oMathPara>
                  </a14:m>
                  <a:endParaRPr lang="de-CH" sz="2000" b="1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7" name="Content Placeholder 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791075" y="2059582"/>
                  <a:ext cx="5410200" cy="606833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t="-3000" b="-3000"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Content Placeholder 2"/>
          <p:cNvSpPr txBox="1">
            <a:spLocks/>
          </p:cNvSpPr>
          <p:nvPr/>
        </p:nvSpPr>
        <p:spPr>
          <a:xfrm>
            <a:off x="533400" y="1238251"/>
            <a:ext cx="3600450" cy="561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3200" b="1" dirty="0" smtClean="0">
                <a:solidFill>
                  <a:srgbClr val="FF0000"/>
                </a:solidFill>
              </a:rPr>
              <a:t>Result</a:t>
            </a:r>
            <a:endParaRPr lang="de-CH" sz="3200" b="1" dirty="0">
              <a:solidFill>
                <a:srgbClr val="FF0000"/>
              </a:solidFill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663568" y="1900968"/>
            <a:ext cx="3394082" cy="7143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1800" dirty="0" smtClean="0"/>
              <a:t>from six independent g-factor measurements </a:t>
            </a:r>
            <a:endParaRPr lang="de-CH" sz="1800" dirty="0"/>
          </a:p>
        </p:txBody>
      </p:sp>
      <p:sp>
        <p:nvSpPr>
          <p:cNvPr id="15" name="Rounded Rectangle 14"/>
          <p:cNvSpPr/>
          <p:nvPr/>
        </p:nvSpPr>
        <p:spPr>
          <a:xfrm>
            <a:off x="600055" y="6044342"/>
            <a:ext cx="11458595" cy="651733"/>
          </a:xfrm>
          <a:prstGeom prst="roundRect">
            <a:avLst/>
          </a:prstGeom>
          <a:solidFill>
            <a:srgbClr val="FBF49F"/>
          </a:solidFill>
          <a:ln w="1905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800" dirty="0" smtClean="0">
                <a:solidFill>
                  <a:srgbClr val="FF0000"/>
                </a:solidFill>
              </a:rPr>
              <a:t>Ultimately limits g-factor measurement to the 1 p.p.m. to 0.1 p.p.m. level</a:t>
            </a:r>
            <a:endParaRPr lang="de-CH" sz="2800" dirty="0">
              <a:solidFill>
                <a:srgbClr val="FF0000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314825" y="3501115"/>
            <a:ext cx="2298818" cy="1752690"/>
          </a:xfrm>
          <a:prstGeom prst="rect">
            <a:avLst/>
          </a:prstGeom>
        </p:spPr>
      </p:pic>
      <p:cxnSp>
        <p:nvCxnSpPr>
          <p:cNvPr id="18" name="Straight Connector 17"/>
          <p:cNvCxnSpPr/>
          <p:nvPr/>
        </p:nvCxnSpPr>
        <p:spPr>
          <a:xfrm flipH="1">
            <a:off x="4676775" y="3829050"/>
            <a:ext cx="9525" cy="1755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6400800" y="3829050"/>
            <a:ext cx="9525" cy="1755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810125" y="5478320"/>
            <a:ext cx="1485900" cy="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ontent Placeholder 2"/>
          <p:cNvSpPr txBox="1">
            <a:spLocks/>
          </p:cNvSpPr>
          <p:nvPr/>
        </p:nvSpPr>
        <p:spPr>
          <a:xfrm>
            <a:off x="4810125" y="5464956"/>
            <a:ext cx="1485900" cy="354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800" dirty="0" smtClean="0"/>
              <a:t>250 kHz</a:t>
            </a:r>
            <a:endParaRPr lang="de-CH" sz="1800" dirty="0"/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6718418" y="3484770"/>
          <a:ext cx="2577982" cy="176903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889" name="Graph" r:id="rId8" imgW="4154400" imgH="2901600" progId="Origin50.Graph">
                  <p:embed/>
                </p:oleObj>
              </mc:Choice>
              <mc:Fallback>
                <p:oleObj name="Graph" r:id="rId8" imgW="4154400" imgH="2901600" progId="Origin50.Graph">
                  <p:embed/>
                  <p:pic>
                    <p:nvPicPr>
                      <p:cNvPr id="23" name="Object 22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6718418" y="3484770"/>
                        <a:ext cx="2577982" cy="1769035"/>
                      </a:xfrm>
                      <a:prstGeom prst="rect">
                        <a:avLst/>
                      </a:prstGeom>
                      <a:ln>
                        <a:solidFill>
                          <a:schemeClr val="bg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5" name="Straight Connector 24"/>
          <p:cNvCxnSpPr/>
          <p:nvPr/>
        </p:nvCxnSpPr>
        <p:spPr>
          <a:xfrm flipH="1">
            <a:off x="7315200" y="3829050"/>
            <a:ext cx="9525" cy="1755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 flipH="1">
            <a:off x="8791575" y="3829050"/>
            <a:ext cx="9525" cy="17556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7458075" y="5464956"/>
            <a:ext cx="1295400" cy="1336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Content Placeholder 2"/>
          <p:cNvSpPr txBox="1">
            <a:spLocks/>
          </p:cNvSpPr>
          <p:nvPr/>
        </p:nvSpPr>
        <p:spPr>
          <a:xfrm>
            <a:off x="7391400" y="5464956"/>
            <a:ext cx="1485900" cy="3548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800" dirty="0" smtClean="0"/>
              <a:t>250 Hz</a:t>
            </a:r>
            <a:endParaRPr lang="de-CH" sz="18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363075" y="3467100"/>
            <a:ext cx="2647922" cy="178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561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Beyond Standard Model Physics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962649"/>
            <a:ext cx="6723184" cy="4482560"/>
          </a:xfrm>
        </p:spPr>
        <p:txBody>
          <a:bodyPr>
            <a:normAutofit fontScale="92500" lnSpcReduction="10000"/>
          </a:bodyPr>
          <a:lstStyle/>
          <a:p>
            <a:r>
              <a:rPr lang="en-GB" dirty="0" smtClean="0"/>
              <a:t>Standard model is incomplete</a:t>
            </a:r>
          </a:p>
          <a:p>
            <a:pPr lvl="1"/>
            <a:r>
              <a:rPr lang="en-GB" dirty="0" smtClean="0"/>
              <a:t>contains 19 free parameters which need to be tuned by experiments</a:t>
            </a:r>
          </a:p>
          <a:p>
            <a:pPr marL="457200" lvl="1" indent="0">
              <a:buNone/>
            </a:pPr>
            <a:r>
              <a:rPr lang="en-GB" dirty="0" smtClean="0"/>
              <a:t> </a:t>
            </a:r>
          </a:p>
          <a:p>
            <a:r>
              <a:rPr lang="en-GB" dirty="0" smtClean="0"/>
              <a:t>observations beyond the SM</a:t>
            </a:r>
            <a:endParaRPr lang="en-GB" dirty="0"/>
          </a:p>
          <a:p>
            <a:pPr lvl="1"/>
            <a:r>
              <a:rPr lang="en-GB" sz="2200" dirty="0" smtClean="0"/>
              <a:t>neutrino oscillations</a:t>
            </a:r>
          </a:p>
          <a:p>
            <a:pPr lvl="1"/>
            <a:r>
              <a:rPr lang="en-GB" sz="2200" dirty="0" smtClean="0"/>
              <a:t>dark matter</a:t>
            </a:r>
          </a:p>
          <a:p>
            <a:pPr lvl="1"/>
            <a:r>
              <a:rPr lang="en-GB" sz="2200" dirty="0"/>
              <a:t>energy content of the </a:t>
            </a:r>
            <a:r>
              <a:rPr lang="en-GB" sz="2200" dirty="0" smtClean="0"/>
              <a:t>universe</a:t>
            </a:r>
          </a:p>
          <a:p>
            <a:pPr lvl="1"/>
            <a:r>
              <a:rPr lang="en-GB" sz="2200" dirty="0" smtClean="0"/>
              <a:t>several fine-tuning problems</a:t>
            </a:r>
          </a:p>
          <a:p>
            <a:pPr lvl="1"/>
            <a:r>
              <a:rPr lang="en-GB" sz="2200" dirty="0" smtClean="0"/>
              <a:t>origin of lepton helicity </a:t>
            </a:r>
          </a:p>
          <a:p>
            <a:pPr lvl="1"/>
            <a:r>
              <a:rPr lang="en-GB" sz="2200" dirty="0" smtClean="0"/>
              <a:t>absence of antimatter in the universe:</a:t>
            </a:r>
          </a:p>
          <a:p>
            <a:pPr marL="457200" lvl="1" indent="0">
              <a:buNone/>
            </a:pPr>
            <a:r>
              <a:rPr lang="de-CH" sz="2200" dirty="0" smtClean="0"/>
              <a:t>known </a:t>
            </a:r>
            <a:r>
              <a:rPr lang="de-CH" sz="2200" dirty="0"/>
              <a:t>Standard Model CP violation produces one baryon in 10</a:t>
            </a:r>
            <a:r>
              <a:rPr lang="de-CH" sz="2200" baseline="30000" dirty="0"/>
              <a:t>18</a:t>
            </a:r>
            <a:r>
              <a:rPr lang="de-CH" sz="2200" dirty="0"/>
              <a:t> photons </a:t>
            </a:r>
            <a:r>
              <a:rPr lang="de-CH" sz="2200" dirty="0" smtClean="0"/>
              <a:t>observed </a:t>
            </a:r>
            <a:r>
              <a:rPr lang="de-CH" sz="2200" dirty="0"/>
              <a:t>CMBR density: one baryon in 10</a:t>
            </a:r>
            <a:r>
              <a:rPr lang="de-CH" sz="2200" baseline="30000" dirty="0"/>
              <a:t>9</a:t>
            </a:r>
            <a:r>
              <a:rPr lang="de-CH" sz="2200" dirty="0"/>
              <a:t> photons</a:t>
            </a:r>
          </a:p>
          <a:p>
            <a:pPr lvl="1"/>
            <a:endParaRPr lang="en-GB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1678" y="1975905"/>
            <a:ext cx="4665995" cy="2909897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07913" y="5320241"/>
            <a:ext cx="11389185" cy="5533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CH" sz="2400" b="1" dirty="0" smtClean="0">
                <a:solidFill>
                  <a:srgbClr val="FF0000"/>
                </a:solidFill>
              </a:rPr>
              <a:t>so at least we know, that we know quite a lot about almost nothing</a:t>
            </a:r>
            <a:endParaRPr lang="de-CH" sz="2400" b="1" dirty="0">
              <a:solidFill>
                <a:srgbClr val="FF0000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58488" y="5873576"/>
            <a:ext cx="11389185" cy="897927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CH" sz="3200" dirty="0" smtClean="0">
                <a:solidFill>
                  <a:srgbClr val="FF0000"/>
                </a:solidFill>
              </a:rPr>
              <a:t>what’s next? 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de-CH" sz="3200" dirty="0" smtClean="0">
                <a:solidFill>
                  <a:srgbClr val="FF0000"/>
                </a:solidFill>
              </a:rPr>
              <a:t>how can we produce input to solve at least some of the problems? </a:t>
            </a:r>
            <a:endParaRPr lang="de-CH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178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Can we do better ?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8"/>
            <a:ext cx="11389179" cy="1850571"/>
          </a:xfrm>
        </p:spPr>
        <p:txBody>
          <a:bodyPr>
            <a:normAutofit/>
          </a:bodyPr>
          <a:lstStyle/>
          <a:p>
            <a:r>
              <a:rPr lang="de-CH" sz="2400" dirty="0" smtClean="0"/>
              <a:t>probably, by putting a lot of effort in we would be able to reach with the single-trap method the  0.1 p.p.m. - level. </a:t>
            </a:r>
            <a:endParaRPr lang="de-CH" sz="2400" dirty="0"/>
          </a:p>
          <a:p>
            <a:endParaRPr lang="de-CH" sz="2400" dirty="0" smtClean="0"/>
          </a:p>
          <a:p>
            <a:r>
              <a:rPr lang="de-CH" sz="2400" dirty="0"/>
              <a:t>a</a:t>
            </a:r>
            <a:r>
              <a:rPr lang="de-CH" sz="2400" dirty="0" smtClean="0"/>
              <a:t>pply alternative measurement schemes: </a:t>
            </a:r>
            <a:r>
              <a:rPr lang="de-CH" sz="2400" b="1" dirty="0" smtClean="0"/>
              <a:t>multi-trap methods</a:t>
            </a:r>
            <a:endParaRPr lang="de-CH" sz="2400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270" y="3012139"/>
            <a:ext cx="8295460" cy="3632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903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Rounded Rectangle 39"/>
          <p:cNvSpPr/>
          <p:nvPr/>
        </p:nvSpPr>
        <p:spPr>
          <a:xfrm>
            <a:off x="3836944" y="5543550"/>
            <a:ext cx="1687556" cy="875615"/>
          </a:xfrm>
          <a:prstGeom prst="roundRect">
            <a:avLst>
              <a:gd name="adj" fmla="val 4957"/>
            </a:avLst>
          </a:prstGeom>
          <a:solidFill>
            <a:srgbClr val="FBF49F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3" name="Rounded Rectangle 32"/>
          <p:cNvSpPr/>
          <p:nvPr/>
        </p:nvSpPr>
        <p:spPr>
          <a:xfrm>
            <a:off x="9639300" y="985160"/>
            <a:ext cx="2476500" cy="5757171"/>
          </a:xfrm>
          <a:prstGeom prst="roundRect">
            <a:avLst>
              <a:gd name="adj" fmla="val 4957"/>
            </a:avLst>
          </a:prstGeom>
          <a:solidFill>
            <a:srgbClr val="FBF49F"/>
          </a:solidFill>
          <a:ln w="127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ounded Rectangle 13"/>
          <p:cNvSpPr/>
          <p:nvPr/>
        </p:nvSpPr>
        <p:spPr>
          <a:xfrm>
            <a:off x="5929312" y="994686"/>
            <a:ext cx="3090863" cy="5747646"/>
          </a:xfrm>
          <a:prstGeom prst="roundRect">
            <a:avLst>
              <a:gd name="adj" fmla="val 4957"/>
            </a:avLst>
          </a:prstGeom>
          <a:solidFill>
            <a:srgbClr val="FFBD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«Simplest»: The Double Penning-Trap Method</a:t>
            </a:r>
            <a:endParaRPr lang="de-CH" dirty="0"/>
          </a:p>
        </p:txBody>
      </p:sp>
      <p:sp>
        <p:nvSpPr>
          <p:cNvPr id="9" name="Rounded Rectangle 8"/>
          <p:cNvSpPr/>
          <p:nvPr/>
        </p:nvSpPr>
        <p:spPr>
          <a:xfrm>
            <a:off x="581025" y="994686"/>
            <a:ext cx="2790825" cy="5747646"/>
          </a:xfrm>
          <a:prstGeom prst="roundRect">
            <a:avLst>
              <a:gd name="adj" fmla="val 6087"/>
            </a:avLst>
          </a:prstGeom>
          <a:solidFill>
            <a:srgbClr val="ADE1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9962" y="4988317"/>
            <a:ext cx="2292949" cy="1148565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647700" y="6096000"/>
            <a:ext cx="27241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rgbClr val="006600"/>
                </a:solidFill>
              </a:rPr>
              <a:t>i</a:t>
            </a:r>
            <a:r>
              <a:rPr lang="de-CH" dirty="0" smtClean="0">
                <a:solidFill>
                  <a:srgbClr val="006600"/>
                </a:solidFill>
              </a:rPr>
              <a:t>nhomogeneous magnetic field for spin state analysis</a:t>
            </a:r>
            <a:endParaRPr lang="de-CH" dirty="0">
              <a:solidFill>
                <a:srgbClr val="0066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10275" y="6115050"/>
            <a:ext cx="3028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rgbClr val="CC3300"/>
                </a:solidFill>
              </a:rPr>
              <a:t>homogeneous magnetic field for frequency measurements</a:t>
            </a:r>
            <a:endParaRPr lang="de-CH" dirty="0">
              <a:solidFill>
                <a:srgbClr val="CC3300"/>
              </a:solidFill>
            </a:endParaRPr>
          </a:p>
        </p:txBody>
      </p:sp>
      <p:pic>
        <p:nvPicPr>
          <p:cNvPr id="25" name="Content Placeholder 24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750" y="1063197"/>
            <a:ext cx="9316875" cy="4109675"/>
          </a:xfrm>
        </p:spPr>
      </p:pic>
      <p:graphicFrame>
        <p:nvGraphicFramePr>
          <p:cNvPr id="26" name="Content Placeholder 3"/>
          <p:cNvGraphicFramePr>
            <a:graphicFrameLocks noChangeAspect="1"/>
          </p:cNvGraphicFramePr>
          <p:nvPr>
            <p:extLst/>
          </p:nvPr>
        </p:nvGraphicFramePr>
        <p:xfrm>
          <a:off x="6584945" y="5050406"/>
          <a:ext cx="1678147" cy="11722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7" name="Graph" r:id="rId5" imgW="4154400" imgH="2901600" progId="Origin50.Graph">
                  <p:embed/>
                </p:oleObj>
              </mc:Choice>
              <mc:Fallback>
                <p:oleObj name="Graph" r:id="rId5" imgW="4154400" imgH="2901600" progId="Origin50.Graph">
                  <p:embed/>
                  <p:pic>
                    <p:nvPicPr>
                      <p:cNvPr id="26" name="Content Placeholder 3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84945" y="5050406"/>
                        <a:ext cx="1678147" cy="11722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29" name="Rectangle 28"/>
              <p:cNvSpPr/>
              <p:nvPr/>
            </p:nvSpPr>
            <p:spPr>
              <a:xfrm>
                <a:off x="3960808" y="5636507"/>
                <a:ext cx="1462132" cy="6789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𝐀𝐓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de-CH" b="1" i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de-CH" b="1" i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𝐏</m:t>
                              </m:r>
                              <m:r>
                                <a:rPr lang="de-CH" b="1" i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𝐓</m:t>
                              </m:r>
                            </m:sub>
                          </m:sSub>
                        </m:den>
                      </m:f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29" name="Rectangle 2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60808" y="5636507"/>
                <a:ext cx="1462132" cy="678904"/>
              </a:xfrm>
              <a:prstGeom prst="rect">
                <a:avLst/>
              </a:prstGeom>
              <a:blipFill rotWithShape="0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0" name="Object 29"/>
          <p:cNvGraphicFramePr>
            <a:graphicFrameLocks noChangeAspect="1"/>
          </p:cNvGraphicFramePr>
          <p:nvPr>
            <p:extLst/>
          </p:nvPr>
        </p:nvGraphicFramePr>
        <p:xfrm>
          <a:off x="9526547" y="1443930"/>
          <a:ext cx="2819400" cy="1969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8" name="Graph" r:id="rId8" imgW="4154400" imgH="2901600" progId="Origin50.Graph">
                  <p:embed/>
                </p:oleObj>
              </mc:Choice>
              <mc:Fallback>
                <p:oleObj name="Graph" r:id="rId8" imgW="4154400" imgH="2901600" progId="Origin50.Graph">
                  <p:embed/>
                  <p:pic>
                    <p:nvPicPr>
                      <p:cNvPr id="30" name="Object 29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9526547" y="1443930"/>
                        <a:ext cx="2819400" cy="19693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" name="Object 30"/>
          <p:cNvGraphicFramePr>
            <a:graphicFrameLocks noChangeAspect="1"/>
          </p:cNvGraphicFramePr>
          <p:nvPr>
            <p:extLst/>
          </p:nvPr>
        </p:nvGraphicFramePr>
        <p:xfrm>
          <a:off x="9507497" y="4443614"/>
          <a:ext cx="2819400" cy="196937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929" name="Graph" r:id="rId10" imgW="4154400" imgH="2901600" progId="Origin50.Graph">
                  <p:embed/>
                </p:oleObj>
              </mc:Choice>
              <mc:Fallback>
                <p:oleObj name="Graph" r:id="rId10" imgW="4154400" imgH="2901600" progId="Origin50.Graph">
                  <p:embed/>
                  <p:pic>
                    <p:nvPicPr>
                      <p:cNvPr id="31" name="Object 30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9507497" y="4443614"/>
                        <a:ext cx="2819400" cy="196937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ectangle 31"/>
              <p:cNvSpPr/>
              <p:nvPr/>
            </p:nvSpPr>
            <p:spPr>
              <a:xfrm>
                <a:off x="10218694" y="3479472"/>
                <a:ext cx="1462132" cy="67890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𝐀𝐓</m:t>
                              </m:r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CH" b="1" i="1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𝑩</m:t>
                              </m:r>
                            </m:e>
                            <m:sub>
                              <m:r>
                                <a:rPr lang="de-CH" b="1" i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r>
                                <a:rPr lang="de-CH" b="1" i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de-CH" b="1" i="0" smtClean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𝐏</m:t>
                              </m:r>
                              <m:r>
                                <a:rPr lang="de-CH" b="1" i="0">
                                  <a:solidFill>
                                    <a:schemeClr val="bg2">
                                      <a:lumMod val="25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𝐓</m:t>
                              </m:r>
                            </m:sub>
                          </m:sSub>
                        </m:den>
                      </m:f>
                      <m:r>
                        <a:rPr lang="de-CH" b="1" i="1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Cambria Math" panose="02040503050406030204" pitchFamily="18" charset="0"/>
                        </a:rPr>
                        <m:t>&gt;</m:t>
                      </m:r>
                      <m:sSup>
                        <m:sSupPr>
                          <m:ctrlP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𝟏𝟎</m:t>
                          </m:r>
                        </m:e>
                        <m:sup>
                          <m:r>
                            <a:rPr lang="de-CH" b="1" i="1" smtClean="0">
                              <a:solidFill>
                                <a:schemeClr val="bg2">
                                  <a:lumMod val="2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𝟔</m:t>
                          </m:r>
                        </m:sup>
                      </m:sSup>
                    </m:oMath>
                  </m:oMathPara>
                </a14:m>
                <a:endParaRPr lang="de-CH" dirty="0"/>
              </a:p>
            </p:txBody>
          </p:sp>
        </mc:Choice>
        <mc:Fallback xmlns="">
          <p:sp>
            <p:nvSpPr>
              <p:cNvPr id="32" name="Rectangle 3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18694" y="3479472"/>
                <a:ext cx="1462132" cy="678904"/>
              </a:xfrm>
              <a:prstGeom prst="rect">
                <a:avLst/>
              </a:prstGeom>
              <a:blipFill rotWithShape="0">
                <a:blip r:embed="rId1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4" name="Content Placeholder 2"/>
          <p:cNvSpPr txBox="1">
            <a:spLocks/>
          </p:cNvSpPr>
          <p:nvPr/>
        </p:nvSpPr>
        <p:spPr>
          <a:xfrm>
            <a:off x="9076036" y="1003453"/>
            <a:ext cx="3600450" cy="561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000" b="1" dirty="0" smtClean="0">
                <a:solidFill>
                  <a:srgbClr val="CC6600"/>
                </a:solidFill>
              </a:rPr>
              <a:t>comparison</a:t>
            </a:r>
            <a:endParaRPr lang="de-CH" sz="2000" b="1" dirty="0">
              <a:solidFill>
                <a:srgbClr val="CC6600"/>
              </a:solidFill>
            </a:endParaRPr>
          </a:p>
        </p:txBody>
      </p:sp>
      <p:sp>
        <p:nvSpPr>
          <p:cNvPr id="35" name="Content Placeholder 2"/>
          <p:cNvSpPr txBox="1">
            <a:spLocks/>
          </p:cNvSpPr>
          <p:nvPr/>
        </p:nvSpPr>
        <p:spPr>
          <a:xfrm>
            <a:off x="9649575" y="1527818"/>
            <a:ext cx="2476500" cy="561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600" dirty="0" smtClean="0">
                <a:solidFill>
                  <a:srgbClr val="CC6600"/>
                </a:solidFill>
              </a:rPr>
              <a:t>single-trap method </a:t>
            </a:r>
            <a:endParaRPr lang="de-CH" sz="1600" dirty="0">
              <a:solidFill>
                <a:srgbClr val="CC6600"/>
              </a:solidFill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9649575" y="4566293"/>
            <a:ext cx="2476500" cy="5619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600" dirty="0" smtClean="0">
                <a:solidFill>
                  <a:srgbClr val="CC6600"/>
                </a:solidFill>
              </a:rPr>
              <a:t>multi-trap method </a:t>
            </a:r>
            <a:endParaRPr lang="de-CH" sz="1600" dirty="0">
              <a:solidFill>
                <a:srgbClr val="CC6600"/>
              </a:solidFill>
            </a:endParaRPr>
          </a:p>
        </p:txBody>
      </p:sp>
      <p:sp>
        <p:nvSpPr>
          <p:cNvPr id="37" name="Rounded Rectangle 36"/>
          <p:cNvSpPr/>
          <p:nvPr/>
        </p:nvSpPr>
        <p:spPr>
          <a:xfrm>
            <a:off x="10190119" y="3432359"/>
            <a:ext cx="1462132" cy="745067"/>
          </a:xfrm>
          <a:prstGeom prst="roundRect">
            <a:avLst/>
          </a:prstGeom>
          <a:noFill/>
          <a:ln w="28575">
            <a:solidFill>
              <a:srgbClr val="CC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38" name="Content Placeholder 2"/>
          <p:cNvSpPr txBox="1">
            <a:spLocks/>
          </p:cNvSpPr>
          <p:nvPr/>
        </p:nvSpPr>
        <p:spPr>
          <a:xfrm rot="20020726">
            <a:off x="9877425" y="5185418"/>
            <a:ext cx="2591550" cy="2929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600" b="1" dirty="0" smtClean="0">
                <a:solidFill>
                  <a:srgbClr val="CC6600"/>
                </a:solidFill>
              </a:rPr>
              <a:t>!!! measured !!!</a:t>
            </a:r>
            <a:endParaRPr lang="de-CH" sz="1600" b="1" dirty="0">
              <a:solidFill>
                <a:srgbClr val="CC6600"/>
              </a:solidFill>
            </a:endParaRPr>
          </a:p>
        </p:txBody>
      </p:sp>
      <p:sp>
        <p:nvSpPr>
          <p:cNvPr id="39" name="Content Placeholder 2"/>
          <p:cNvSpPr txBox="1">
            <a:spLocks/>
          </p:cNvSpPr>
          <p:nvPr/>
        </p:nvSpPr>
        <p:spPr>
          <a:xfrm rot="20020726">
            <a:off x="9896475" y="2146943"/>
            <a:ext cx="2591550" cy="29297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1600" b="1" dirty="0" smtClean="0">
                <a:solidFill>
                  <a:srgbClr val="CC6600"/>
                </a:solidFill>
              </a:rPr>
              <a:t>!!! measured !!!</a:t>
            </a:r>
            <a:endParaRPr lang="de-CH" sz="1600" b="1" dirty="0">
              <a:solidFill>
                <a:srgbClr val="CC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1759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The Double Penning-Trap Method</a:t>
            </a:r>
            <a:endParaRPr lang="de-CH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00300" y="889910"/>
            <a:ext cx="7735767" cy="2870302"/>
          </a:xfrm>
        </p:spPr>
      </p:pic>
      <p:sp>
        <p:nvSpPr>
          <p:cNvPr id="6" name="Rounded Rectangle 5"/>
          <p:cNvSpPr/>
          <p:nvPr/>
        </p:nvSpPr>
        <p:spPr>
          <a:xfrm>
            <a:off x="581025" y="3722112"/>
            <a:ext cx="2790825" cy="614589"/>
          </a:xfrm>
          <a:prstGeom prst="roundRect">
            <a:avLst>
              <a:gd name="adj" fmla="val 6087"/>
            </a:avLst>
          </a:prstGeom>
          <a:solidFill>
            <a:srgbClr val="ADE1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006600"/>
                </a:solidFill>
              </a:rPr>
              <a:t>Initialize the spin state</a:t>
            </a:r>
            <a:endParaRPr lang="de-CH" dirty="0">
              <a:solidFill>
                <a:srgbClr val="0066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ounded Rectangle 6"/>
              <p:cNvSpPr/>
              <p:nvPr/>
            </p:nvSpPr>
            <p:spPr>
              <a:xfrm>
                <a:off x="8839200" y="3718945"/>
                <a:ext cx="2895600" cy="617756"/>
              </a:xfrm>
              <a:prstGeom prst="roundRect">
                <a:avLst>
                  <a:gd name="adj" fmla="val 4957"/>
                </a:avLst>
              </a:prstGeom>
              <a:solidFill>
                <a:srgbClr val="FFBDBD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r>
                  <a:rPr lang="de-CH" dirty="0" smtClean="0">
                    <a:solidFill>
                      <a:srgbClr val="C00000"/>
                    </a:solidFill>
                  </a:rPr>
                  <a:t>1.) measure cyclotron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c</m:t>
                        </m:r>
                      </m:sub>
                    </m:sSub>
                  </m:oMath>
                </a14:m>
                <a:endParaRPr lang="de-CH" dirty="0" smtClean="0">
                  <a:solidFill>
                    <a:srgbClr val="C00000"/>
                  </a:solidFill>
                </a:endParaRPr>
              </a:p>
              <a:p>
                <a:r>
                  <a:rPr lang="de-CH" dirty="0" smtClean="0">
                    <a:solidFill>
                      <a:srgbClr val="C00000"/>
                    </a:solidFill>
                  </a:rPr>
                  <a:t>2.) drive spin transition 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CH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CH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de-CH" b="0" i="0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rf</m:t>
                        </m:r>
                      </m:sub>
                    </m:sSub>
                  </m:oMath>
                </a14:m>
                <a:endParaRPr lang="de-CH" dirty="0">
                  <a:solidFill>
                    <a:srgbClr val="C00000"/>
                  </a:solidFill>
                </a:endParaRPr>
              </a:p>
            </p:txBody>
          </p:sp>
        </mc:Choice>
        <mc:Fallback xmlns="">
          <p:sp>
            <p:nvSpPr>
              <p:cNvPr id="7" name="Rounded 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839200" y="3718945"/>
                <a:ext cx="2895600" cy="617756"/>
              </a:xfrm>
              <a:prstGeom prst="roundRect">
                <a:avLst>
                  <a:gd name="adj" fmla="val 4957"/>
                </a:avLst>
              </a:prstGeom>
              <a:blipFill rotWithShape="0">
                <a:blip r:embed="rId4"/>
                <a:stretch>
                  <a:fillRect l="-1258" t="-5825" b="-16505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ight Arrow 7"/>
          <p:cNvSpPr/>
          <p:nvPr/>
        </p:nvSpPr>
        <p:spPr>
          <a:xfrm>
            <a:off x="3562350" y="4010025"/>
            <a:ext cx="4991100" cy="171450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ounded Rectangle 8"/>
          <p:cNvSpPr/>
          <p:nvPr/>
        </p:nvSpPr>
        <p:spPr>
          <a:xfrm>
            <a:off x="581025" y="4426962"/>
            <a:ext cx="2790825" cy="614589"/>
          </a:xfrm>
          <a:prstGeom prst="roundRect">
            <a:avLst>
              <a:gd name="adj" fmla="val 6087"/>
            </a:avLst>
          </a:prstGeom>
          <a:solidFill>
            <a:srgbClr val="ADE1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006600"/>
                </a:solidFill>
              </a:rPr>
              <a:t>analyze the spin state</a:t>
            </a:r>
            <a:endParaRPr lang="de-CH" dirty="0">
              <a:solidFill>
                <a:srgbClr val="0066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600055" y="6334125"/>
            <a:ext cx="11458595" cy="361950"/>
          </a:xfrm>
          <a:prstGeom prst="roundRect">
            <a:avLst/>
          </a:prstGeom>
          <a:solidFill>
            <a:srgbClr val="FBF49F"/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rgbClr val="FF0000"/>
                </a:solidFill>
              </a:rPr>
              <a:t>measures spin flip probability as a function of the drive frequency in the homogeneous magnetic field of the precision trap</a:t>
            </a:r>
            <a:endParaRPr lang="de-CH" sz="1600" dirty="0">
              <a:solidFill>
                <a:srgbClr val="FF0000"/>
              </a:solidFill>
            </a:endParaRPr>
          </a:p>
        </p:txBody>
      </p:sp>
      <p:sp>
        <p:nvSpPr>
          <p:cNvPr id="11" name="Bent-Up Arrow 10"/>
          <p:cNvSpPr/>
          <p:nvPr/>
        </p:nvSpPr>
        <p:spPr>
          <a:xfrm rot="16200000" flipH="1">
            <a:off x="6157914" y="1871664"/>
            <a:ext cx="352424" cy="5543550"/>
          </a:xfrm>
          <a:prstGeom prst="bentUp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7" name="Rounded Rectangle 16"/>
          <p:cNvSpPr/>
          <p:nvPr/>
        </p:nvSpPr>
        <p:spPr>
          <a:xfrm>
            <a:off x="10126662" y="5378046"/>
            <a:ext cx="1819081" cy="413154"/>
          </a:xfrm>
          <a:prstGeom prst="roundRect">
            <a:avLst>
              <a:gd name="adj" fmla="val 6087"/>
            </a:avLst>
          </a:prstGeom>
          <a:solidFill>
            <a:srgbClr val="ADE1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006600"/>
                </a:solidFill>
              </a:rPr>
              <a:t>spin flipped in PT</a:t>
            </a:r>
            <a:endParaRPr lang="de-CH" dirty="0">
              <a:solidFill>
                <a:srgbClr val="0066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4348956" y="5434252"/>
            <a:ext cx="1754982" cy="413154"/>
          </a:xfrm>
          <a:prstGeom prst="roundRect">
            <a:avLst>
              <a:gd name="adj" fmla="val 4957"/>
            </a:avLst>
          </a:prstGeom>
          <a:solidFill>
            <a:srgbClr val="FFBD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C00000"/>
                </a:solidFill>
              </a:rPr>
              <a:t>no spin-flip in PT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067300" y="4210050"/>
            <a:ext cx="2124075" cy="409575"/>
          </a:xfrm>
          <a:prstGeom prst="round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particle transport</a:t>
            </a:r>
            <a:endParaRPr lang="de-CH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653992" y="4961486"/>
          <a:ext cx="1906917" cy="13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58" name="Graph" r:id="rId5" imgW="4154400" imgH="2901600" progId="Origin50.Graph">
                  <p:embed/>
                </p:oleObj>
              </mc:Choice>
              <mc:Fallback>
                <p:oleObj name="Graph" r:id="rId5" imgW="4154400" imgH="2901600" progId="Origin50.Graph">
                  <p:embed/>
                  <p:pic>
                    <p:nvPicPr>
                      <p:cNvPr id="20" name="Object 1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53992" y="4961486"/>
                        <a:ext cx="1906917" cy="13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6390440" y="4981806"/>
          <a:ext cx="1906917" cy="13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59" name="Graph" r:id="rId7" imgW="4154400" imgH="2901600" progId="Origin50.Graph">
                  <p:embed/>
                </p:oleObj>
              </mc:Choice>
              <mc:Fallback>
                <p:oleObj name="Graph" r:id="rId7" imgW="4154400" imgH="2901600" progId="Origin50.Graph">
                  <p:embed/>
                  <p:pic>
                    <p:nvPicPr>
                      <p:cNvPr id="21" name="Object 20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390440" y="4981806"/>
                        <a:ext cx="1906917" cy="13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/>
          </p:nvPr>
        </p:nvGraphicFramePr>
        <p:xfrm>
          <a:off x="2480845" y="4974829"/>
          <a:ext cx="1906917" cy="13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60" name="Graph" r:id="rId8" imgW="4154400" imgH="2901600" progId="Origin50.Graph">
                  <p:embed/>
                </p:oleObj>
              </mc:Choice>
              <mc:Fallback>
                <p:oleObj name="Graph" r:id="rId8" imgW="4154400" imgH="2901600" progId="Origin50.Graph">
                  <p:embed/>
                  <p:pic>
                    <p:nvPicPr>
                      <p:cNvPr id="22" name="Object 21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2480845" y="4974829"/>
                        <a:ext cx="1906917" cy="13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8152442" y="4981806"/>
          <a:ext cx="1906917" cy="133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4961" name="Graph" r:id="rId10" imgW="4154400" imgH="2901600" progId="Origin50.Graph">
                  <p:embed/>
                </p:oleObj>
              </mc:Choice>
              <mc:Fallback>
                <p:oleObj name="Graph" r:id="rId10" imgW="4154400" imgH="2901600" progId="Origin50.Graph">
                  <p:embed/>
                  <p:pic>
                    <p:nvPicPr>
                      <p:cNvPr id="23" name="Object 22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8152442" y="4981806"/>
                        <a:ext cx="1906917" cy="1332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58314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 smtClean="0"/>
              <a:t>Challenges – High-Fidelity Single Spin-Flip Resolution</a:t>
            </a:r>
            <a:endParaRPr lang="de-CH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96951" y="2800150"/>
            <a:ext cx="5711737" cy="286107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341312" y="1978479"/>
            <a:ext cx="4545013" cy="431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400" dirty="0" smtClean="0"/>
              <a:t>this is the game changer...</a:t>
            </a:r>
            <a:endParaRPr lang="de-CH" sz="2400" dirty="0"/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8001000" y="1473291"/>
          <a:ext cx="4002047" cy="2795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8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001000" y="1473291"/>
                        <a:ext cx="4002047" cy="27954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/>
          </p:nvPr>
        </p:nvGraphicFramePr>
        <p:xfrm>
          <a:off x="7981950" y="3921035"/>
          <a:ext cx="4002047" cy="27954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5969" name="Graph" r:id="rId6" imgW="4154400" imgH="2901600" progId="Origin50.Graph">
                  <p:embed/>
                </p:oleObj>
              </mc:Choice>
              <mc:Fallback>
                <p:oleObj name="Graph" r:id="rId6" imgW="4154400" imgH="2901600" progId="Origin50.Graph">
                  <p:embed/>
                  <p:pic>
                    <p:nvPicPr>
                      <p:cNvPr id="7" name="Object 6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7981950" y="3921035"/>
                        <a:ext cx="4002047" cy="279547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341312" y="5807529"/>
            <a:ext cx="4545013" cy="431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400" dirty="0" smtClean="0"/>
              <a:t>...where </a:t>
            </a:r>
            <a:r>
              <a:rPr lang="de-CH" sz="2400" dirty="0"/>
              <a:t>all the work is in...</a:t>
            </a:r>
          </a:p>
        </p:txBody>
      </p:sp>
      <p:sp>
        <p:nvSpPr>
          <p:cNvPr id="9" name="Bent-Up Arrow 8"/>
          <p:cNvSpPr/>
          <p:nvPr/>
        </p:nvSpPr>
        <p:spPr>
          <a:xfrm rot="5400000">
            <a:off x="6073546" y="3842413"/>
            <a:ext cx="949782" cy="3057524"/>
          </a:xfrm>
          <a:prstGeom prst="bentUpArrow">
            <a:avLst>
              <a:gd name="adj1" fmla="val 10960"/>
              <a:gd name="adj2" fmla="val 11963"/>
              <a:gd name="adj3" fmla="val 19986"/>
            </a:avLst>
          </a:prstGeom>
          <a:solidFill>
            <a:srgbClr val="0066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0" name="Bent-Up Arrow 9"/>
          <p:cNvSpPr/>
          <p:nvPr/>
        </p:nvSpPr>
        <p:spPr>
          <a:xfrm rot="5400000" flipH="1">
            <a:off x="6067207" y="1204712"/>
            <a:ext cx="962459" cy="3057524"/>
          </a:xfrm>
          <a:prstGeom prst="bentUpArrow">
            <a:avLst>
              <a:gd name="adj1" fmla="val 10960"/>
              <a:gd name="adj2" fmla="val 11963"/>
              <a:gd name="adj3" fmla="val 19986"/>
            </a:avLst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5170488" y="2584477"/>
            <a:ext cx="2249488" cy="431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400" dirty="0" smtClean="0"/>
              <a:t>SSF not resolved</a:t>
            </a:r>
            <a:endParaRPr lang="de-CH" sz="2400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170488" y="5156227"/>
            <a:ext cx="2249488" cy="431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2400" dirty="0" smtClean="0"/>
              <a:t>SSF resolved</a:t>
            </a:r>
            <a:endParaRPr lang="de-CH" sz="2400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41312" y="1045028"/>
            <a:ext cx="11488738" cy="787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400" dirty="0" smtClean="0"/>
              <a:t>To conclude in which quantum state the particle leaves / returns from precision trap, the double trap method requires </a:t>
            </a:r>
            <a:r>
              <a:rPr lang="de-CH" sz="2400" b="1" dirty="0" smtClean="0"/>
              <a:t>high-fidelity spin-state resolution</a:t>
            </a:r>
            <a:r>
              <a:rPr lang="de-CH" sz="2400" dirty="0" smtClean="0"/>
              <a:t> </a:t>
            </a:r>
            <a:endParaRPr lang="de-CH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0247870" y="2314832"/>
            <a:ext cx="947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p.p.m</a:t>
            </a:r>
            <a:r>
              <a:rPr lang="en-GB" dirty="0" smtClean="0"/>
              <a:t>.</a:t>
            </a:r>
            <a:endParaRPr lang="de-CH" dirty="0"/>
          </a:p>
        </p:txBody>
      </p:sp>
      <p:sp>
        <p:nvSpPr>
          <p:cNvPr id="14" name="TextBox 13"/>
          <p:cNvSpPr txBox="1"/>
          <p:nvPr/>
        </p:nvSpPr>
        <p:spPr>
          <a:xfrm>
            <a:off x="10251986" y="4707924"/>
            <a:ext cx="947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p.p.b</a:t>
            </a:r>
            <a:r>
              <a:rPr lang="en-GB" dirty="0" smtClean="0"/>
              <a:t>.</a:t>
            </a:r>
            <a:endParaRPr lang="de-CH" dirty="0"/>
          </a:p>
        </p:txBody>
      </p:sp>
      <p:sp>
        <p:nvSpPr>
          <p:cNvPr id="15" name="Rounded Rectangle 14"/>
          <p:cNvSpPr/>
          <p:nvPr/>
        </p:nvSpPr>
        <p:spPr>
          <a:xfrm>
            <a:off x="600055" y="6334125"/>
            <a:ext cx="11458595" cy="361950"/>
          </a:xfrm>
          <a:prstGeom prst="roundRect">
            <a:avLst/>
          </a:prstGeom>
          <a:solidFill>
            <a:srgbClr val="FBF49F"/>
          </a:solidFill>
          <a:ln w="38100">
            <a:solidFill>
              <a:schemeClr val="bg2">
                <a:lumMod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dirty="0" smtClean="0">
                <a:solidFill>
                  <a:srgbClr val="FF0000"/>
                </a:solidFill>
              </a:rPr>
              <a:t>resolving single antiproton spin flips is a challenge</a:t>
            </a:r>
            <a:endParaRPr lang="de-CH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6074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807308" y="1658588"/>
            <a:ext cx="2461828" cy="5079622"/>
          </a:xfrm>
          <a:prstGeom prst="roundRect">
            <a:avLst>
              <a:gd name="adj" fmla="val 4957"/>
            </a:avLst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4" name="Rounded Rectangle 13"/>
          <p:cNvSpPr/>
          <p:nvPr/>
        </p:nvSpPr>
        <p:spPr>
          <a:xfrm>
            <a:off x="3293204" y="1662710"/>
            <a:ext cx="2438766" cy="5079622"/>
          </a:xfrm>
          <a:prstGeom prst="roundRect">
            <a:avLst>
              <a:gd name="adj" fmla="val 4957"/>
            </a:avLst>
          </a:prstGeom>
          <a:solidFill>
            <a:srgbClr val="FFBD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CH" sz="3600" dirty="0"/>
              <a:t>Challenges – High-Fidelity Single Spin-Flip Resolution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32513" y="1800232"/>
                <a:ext cx="5697537" cy="3467100"/>
              </a:xfrm>
            </p:spPr>
            <p:txBody>
              <a:bodyPr>
                <a:normAutofit/>
              </a:bodyPr>
              <a:lstStyle/>
              <a:p>
                <a:r>
                  <a:rPr lang="de-CH" sz="2400" dirty="0" smtClean="0"/>
                  <a:t>Physics</a:t>
                </a:r>
              </a:p>
              <a:p>
                <a:endParaRPr lang="de-CH" sz="2400" dirty="0"/>
              </a:p>
              <a:p>
                <a:pPr lvl="1"/>
                <a:r>
                  <a:rPr lang="de-CH" sz="2000" dirty="0" smtClean="0"/>
                  <a:t>heating by rf at a noise density of about </a:t>
                </a:r>
                <a14:m>
                  <m:oMath xmlns:m="http://schemas.openxmlformats.org/officeDocument/2006/math">
                    <m:r>
                      <a:rPr lang="de-CH" sz="2000" b="0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de-CH" sz="2000" b="0" i="0" smtClean="0">
                        <a:latin typeface="Cambria Math" panose="02040503050406030204" pitchFamily="18" charset="0"/>
                      </a:rPr>
                      <m:t>pV</m:t>
                    </m:r>
                    <m:r>
                      <a:rPr lang="de-CH" sz="2000" b="0" i="0" smtClean="0">
                        <a:latin typeface="Cambria Math" panose="02040503050406030204" pitchFamily="18" charset="0"/>
                      </a:rPr>
                      <m:t>/</m:t>
                    </m:r>
                    <m:rad>
                      <m:radPr>
                        <m:degHide m:val="on"/>
                        <m:ctrlPr>
                          <a:rPr lang="de-CH" sz="2000" i="1" smtClean="0"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m:rPr>
                            <m:sty m:val="p"/>
                          </m:rPr>
                          <a:rPr lang="de-CH" sz="2000" b="0" i="0" smtClean="0">
                            <a:latin typeface="Cambria Math" panose="02040503050406030204" pitchFamily="18" charset="0"/>
                          </a:rPr>
                          <m:t>Hz</m:t>
                        </m:r>
                      </m:e>
                    </m:rad>
                  </m:oMath>
                </a14:m>
                <a:r>
                  <a:rPr lang="de-CH" sz="2000" dirty="0" smtClean="0"/>
                  <a:t> drive radial cyclotron quantum transitions.</a:t>
                </a:r>
              </a:p>
              <a:p>
                <a:pPr lvl="1"/>
                <a:endParaRPr lang="de-CH" sz="2000" dirty="0"/>
              </a:p>
              <a:p>
                <a:pPr lvl="1"/>
                <a:r>
                  <a:rPr lang="de-CH" sz="2000" dirty="0" smtClean="0"/>
                  <a:t>transition rates scale with the cyclotron quantum number.  </a:t>
                </a:r>
                <a:endParaRPr lang="de-CH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32513" y="1800232"/>
                <a:ext cx="5697537" cy="3467100"/>
              </a:xfrm>
              <a:blipFill rotWithShape="0">
                <a:blip r:embed="rId3"/>
                <a:stretch>
                  <a:fillRect l="-1497" t="-2460"/>
                </a:stretch>
              </a:blipFill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293688" y="2098037"/>
          <a:ext cx="5926137" cy="3657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6985" name="Graph" r:id="rId4" imgW="5925600" imgH="3657600" progId="Origin50.Graph">
                  <p:embed/>
                </p:oleObj>
              </mc:Choice>
              <mc:Fallback>
                <p:oleObj name="Graph" r:id="rId4" imgW="5925600" imgH="3657600" progId="Origin50.Graph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293688" y="2098037"/>
                        <a:ext cx="5926137" cy="36576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904875" y="1806164"/>
            <a:ext cx="2361406" cy="431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000" dirty="0" smtClean="0"/>
              <a:t>cold particle (50mK)</a:t>
            </a:r>
            <a:endParaRPr lang="de-CH" sz="2000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455193" y="1796639"/>
            <a:ext cx="2249488" cy="4313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000" dirty="0" smtClean="0">
                <a:solidFill>
                  <a:srgbClr val="C00000"/>
                </a:solidFill>
              </a:rPr>
              <a:t>hot particle (1K)</a:t>
            </a:r>
            <a:endParaRPr lang="de-CH" sz="2000" dirty="0">
              <a:solidFill>
                <a:srgbClr val="C000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97743" y="5844763"/>
            <a:ext cx="2249488" cy="61685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000" dirty="0" smtClean="0"/>
              <a:t>high-fidelity spin state resolution</a:t>
            </a:r>
            <a:endParaRPr lang="de-CH" sz="2000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474243" y="5673313"/>
            <a:ext cx="2249488" cy="98878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000" dirty="0" smtClean="0">
                <a:solidFill>
                  <a:srgbClr val="C00000"/>
                </a:solidFill>
              </a:rPr>
              <a:t>fidelity at 65%, not useful for measurements</a:t>
            </a:r>
            <a:endParaRPr lang="de-CH" sz="2000" dirty="0">
              <a:solidFill>
                <a:srgbClr val="C00000"/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35689" y="5353072"/>
            <a:ext cx="4603710" cy="634566"/>
          </a:xfrm>
          <a:prstGeom prst="rect">
            <a:avLst/>
          </a:prstGeom>
        </p:spPr>
      </p:pic>
      <p:sp>
        <p:nvSpPr>
          <p:cNvPr id="10" name="Oval 9"/>
          <p:cNvSpPr/>
          <p:nvPr/>
        </p:nvSpPr>
        <p:spPr>
          <a:xfrm>
            <a:off x="8743950" y="5452424"/>
            <a:ext cx="600075" cy="535214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9012195" y="4423719"/>
            <a:ext cx="7981" cy="952505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ontent Placeholder 2"/>
          <p:cNvSpPr txBox="1">
            <a:spLocks/>
          </p:cNvSpPr>
          <p:nvPr/>
        </p:nvSpPr>
        <p:spPr>
          <a:xfrm>
            <a:off x="414722" y="1060637"/>
            <a:ext cx="11415328" cy="43134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400" dirty="0" smtClean="0"/>
              <a:t>observation of antiproton spin transitions with high-fidelity requires ultra-cold particles</a:t>
            </a:r>
            <a:endParaRPr lang="de-CH" sz="2400" dirty="0"/>
          </a:p>
        </p:txBody>
      </p:sp>
    </p:spTree>
    <p:extLst>
      <p:ext uri="{BB962C8B-B14F-4D97-AF65-F5344CB8AC3E}">
        <p14:creationId xmlns:p14="http://schemas.microsoft.com/office/powerpoint/2010/main" val="44904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Sub-Thermal Cooling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" y="959894"/>
            <a:ext cx="5448300" cy="498021"/>
          </a:xfrm>
        </p:spPr>
        <p:txBody>
          <a:bodyPr>
            <a:normAutofit/>
          </a:bodyPr>
          <a:lstStyle/>
          <a:p>
            <a:r>
              <a:rPr lang="de-CH" sz="1800" dirty="0" smtClean="0"/>
              <a:t>Cold particle is prepared by resistive cooling in the PT</a:t>
            </a:r>
            <a:endParaRPr lang="de-CH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87417" y="1032599"/>
            <a:ext cx="4364433" cy="3729178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2438400" y="2066925"/>
            <a:ext cx="3505200" cy="326676"/>
          </a:xfrm>
          <a:prstGeom prst="roundRect">
            <a:avLst>
              <a:gd name="adj" fmla="val 4957"/>
            </a:avLst>
          </a:prstGeom>
          <a:solidFill>
            <a:srgbClr val="FFBD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C00000"/>
                </a:solidFill>
              </a:rPr>
              <a:t>thermalize particle (6 min.)</a:t>
            </a:r>
            <a:endParaRPr lang="de-CH" dirty="0">
              <a:solidFill>
                <a:srgbClr val="C00000"/>
              </a:solidFill>
            </a:endParaRPr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657226" y="2570895"/>
            <a:ext cx="3870473" cy="1436112"/>
          </a:xfrm>
          <a:prstGeom prst="rect">
            <a:avLst/>
          </a:prstGeom>
        </p:spPr>
      </p:pic>
      <p:sp>
        <p:nvSpPr>
          <p:cNvPr id="7" name="Rounded Rectangle 6"/>
          <p:cNvSpPr/>
          <p:nvPr/>
        </p:nvSpPr>
        <p:spPr>
          <a:xfrm>
            <a:off x="2476500" y="4236996"/>
            <a:ext cx="2600325" cy="639804"/>
          </a:xfrm>
          <a:prstGeom prst="roundRect">
            <a:avLst>
              <a:gd name="adj" fmla="val 6087"/>
            </a:avLst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1600" b="1" dirty="0" smtClean="0">
                <a:solidFill>
                  <a:schemeClr val="bg1"/>
                </a:solidFill>
              </a:rPr>
              <a:t>Analyze temperature using the magnetic bottle</a:t>
            </a:r>
            <a:endParaRPr lang="de-CH" sz="1600" b="1" dirty="0">
              <a:solidFill>
                <a:schemeClr val="bg1"/>
              </a:solidFill>
            </a:endParaRPr>
          </a:p>
        </p:txBody>
      </p:sp>
      <p:sp>
        <p:nvSpPr>
          <p:cNvPr id="8" name="Right Arrow 7"/>
          <p:cNvSpPr/>
          <p:nvPr/>
        </p:nvSpPr>
        <p:spPr>
          <a:xfrm rot="5400000">
            <a:off x="2414210" y="3190283"/>
            <a:ext cx="1627146" cy="250032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9" name="Rounded Rectangle 8"/>
          <p:cNvSpPr/>
          <p:nvPr/>
        </p:nvSpPr>
        <p:spPr>
          <a:xfrm>
            <a:off x="611981" y="5464125"/>
            <a:ext cx="2490786" cy="639804"/>
          </a:xfrm>
          <a:prstGeom prst="roundRect">
            <a:avLst>
              <a:gd name="adj" fmla="val 6087"/>
            </a:avLst>
          </a:prstGeom>
          <a:solidFill>
            <a:srgbClr val="ADE1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006600"/>
                </a:solidFill>
              </a:rPr>
              <a:t>particle below threshold -&gt; </a:t>
            </a:r>
            <a:r>
              <a:rPr lang="de-CH" sz="2000" b="1" dirty="0" smtClean="0">
                <a:solidFill>
                  <a:srgbClr val="006600"/>
                </a:solidFill>
              </a:rPr>
              <a:t>MEASURE</a:t>
            </a:r>
            <a:endParaRPr lang="de-CH" b="1" dirty="0">
              <a:solidFill>
                <a:srgbClr val="006600"/>
              </a:solidFill>
            </a:endParaRPr>
          </a:p>
        </p:txBody>
      </p:sp>
      <p:sp>
        <p:nvSpPr>
          <p:cNvPr id="10" name="Rounded Rectangle 9"/>
          <p:cNvSpPr/>
          <p:nvPr/>
        </p:nvSpPr>
        <p:spPr>
          <a:xfrm>
            <a:off x="3467100" y="5457825"/>
            <a:ext cx="2476500" cy="646104"/>
          </a:xfrm>
          <a:prstGeom prst="roundRect">
            <a:avLst>
              <a:gd name="adj" fmla="val 4957"/>
            </a:avLst>
          </a:prstGeom>
          <a:solidFill>
            <a:srgbClr val="FFBD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C00000"/>
                </a:solidFill>
              </a:rPr>
              <a:t>particle above threshold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11" name="Right Arrow 10"/>
          <p:cNvSpPr/>
          <p:nvPr/>
        </p:nvSpPr>
        <p:spPr>
          <a:xfrm rot="16200000">
            <a:off x="4194445" y="3733178"/>
            <a:ext cx="2722462" cy="259558"/>
          </a:xfrm>
          <a:prstGeom prst="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2" name="Curved Up Arrow 11"/>
          <p:cNvSpPr/>
          <p:nvPr/>
        </p:nvSpPr>
        <p:spPr>
          <a:xfrm>
            <a:off x="3701872" y="3495675"/>
            <a:ext cx="1371600" cy="485298"/>
          </a:xfrm>
          <a:prstGeom prst="curvedUpArrow">
            <a:avLst>
              <a:gd name="adj1" fmla="val 19886"/>
              <a:gd name="adj2" fmla="val 55236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3" name="Curved Up Arrow 12"/>
          <p:cNvSpPr/>
          <p:nvPr/>
        </p:nvSpPr>
        <p:spPr>
          <a:xfrm rot="10800000">
            <a:off x="3625672" y="2781300"/>
            <a:ext cx="1371600" cy="485298"/>
          </a:xfrm>
          <a:prstGeom prst="curvedUpArrow">
            <a:avLst>
              <a:gd name="adj1" fmla="val 19886"/>
              <a:gd name="adj2" fmla="val 55236"/>
              <a:gd name="adj3" fmla="val 25000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705725" y="2952750"/>
            <a:ext cx="47625" cy="2505075"/>
          </a:xfrm>
          <a:prstGeom prst="rect">
            <a:avLst/>
          </a:prstGeom>
          <a:solidFill>
            <a:srgbClr val="92F69C">
              <a:alpha val="36863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7820025" y="5065169"/>
            <a:ext cx="4400550" cy="4980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1800" dirty="0">
                <a:solidFill>
                  <a:srgbClr val="006600"/>
                </a:solidFill>
              </a:rPr>
              <a:t>p</a:t>
            </a:r>
            <a:r>
              <a:rPr lang="de-CH" sz="1800" dirty="0" smtClean="0">
                <a:solidFill>
                  <a:srgbClr val="006600"/>
                </a:solidFill>
              </a:rPr>
              <a:t>articles with single spin-flip resolution are in this temperature range</a:t>
            </a:r>
            <a:endParaRPr lang="de-CH" sz="1800" dirty="0">
              <a:solidFill>
                <a:srgbClr val="0066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600055" y="6334125"/>
            <a:ext cx="11458595" cy="361950"/>
          </a:xfrm>
          <a:prstGeom prst="roundRect">
            <a:avLst/>
          </a:prstGeom>
          <a:solidFill>
            <a:srgbClr val="FBF49F"/>
          </a:solidFill>
          <a:ln w="12700">
            <a:solidFill>
              <a:srgbClr val="0066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sz="2000" b="1" dirty="0" smtClean="0">
                <a:solidFill>
                  <a:srgbClr val="FF0000"/>
                </a:solidFill>
              </a:rPr>
              <a:t>works (see BASE-Mainz measurements), but sub-thermal cooling is EXTREMELY time consuming</a:t>
            </a: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6132514" y="5608094"/>
            <a:ext cx="5926136" cy="49802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sz="1800" b="1" dirty="0" smtClean="0"/>
              <a:t>NOTE: each cyclotron frequency measurement heats the particle to about 300K</a:t>
            </a:r>
            <a:endParaRPr lang="de-CH" sz="18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4020065" y="3253947"/>
            <a:ext cx="69197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b="1" dirty="0" smtClean="0">
                <a:solidFill>
                  <a:schemeClr val="bg2">
                    <a:lumMod val="25000"/>
                  </a:schemeClr>
                </a:solidFill>
              </a:rPr>
              <a:t>12 min.</a:t>
            </a:r>
            <a:endParaRPr lang="de-CH" sz="1200" b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668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sz="3600" dirty="0" smtClean="0"/>
              <a:t>Current Time Budget of a (CERN) Double-Trap Experiment</a:t>
            </a:r>
            <a:endParaRPr lang="de-CH" sz="3600" dirty="0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/>
          </p:nvPr>
        </p:nvGraphicFramePr>
        <p:xfrm>
          <a:off x="-2132492" y="1875452"/>
          <a:ext cx="11388725" cy="431084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52599" y="4298648"/>
            <a:ext cx="299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4"/>
                </a:solidFill>
              </a:rPr>
              <a:t>COOLING</a:t>
            </a:r>
            <a:endParaRPr lang="de-CH" dirty="0">
              <a:solidFill>
                <a:schemeClr val="accent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20581" y="2285158"/>
            <a:ext cx="299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3"/>
                </a:solidFill>
              </a:rPr>
              <a:t>transport</a:t>
            </a:r>
            <a:endParaRPr lang="de-CH" dirty="0">
              <a:solidFill>
                <a:schemeClr val="accent3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776079" y="1889320"/>
            <a:ext cx="299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2"/>
                </a:solidFill>
              </a:rPr>
              <a:t>frequency measurements</a:t>
            </a:r>
            <a:endParaRPr lang="de-CH" dirty="0">
              <a:solidFill>
                <a:schemeClr val="accent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55036" y="1451784"/>
            <a:ext cx="299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1"/>
                </a:solidFill>
              </a:rPr>
              <a:t>spin analysis</a:t>
            </a:r>
            <a:endParaRPr lang="de-CH" dirty="0">
              <a:solidFill>
                <a:schemeClr val="accent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89382" y="1448843"/>
            <a:ext cx="2995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 smtClean="0">
                <a:solidFill>
                  <a:schemeClr val="accent5"/>
                </a:solidFill>
              </a:rPr>
              <a:t>maintenance</a:t>
            </a:r>
            <a:endParaRPr lang="de-CH" dirty="0">
              <a:solidFill>
                <a:schemeClr val="accent5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8178798" y="1353418"/>
            <a:ext cx="3109383" cy="612325"/>
          </a:xfrm>
          <a:prstGeom prst="roundRect">
            <a:avLst>
              <a:gd name="adj" fmla="val 4957"/>
            </a:avLst>
          </a:prstGeom>
          <a:solidFill>
            <a:srgbClr val="FFBD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>
                <a:solidFill>
                  <a:srgbClr val="C00000"/>
                </a:solidFill>
              </a:rPr>
              <a:t>Cooling is a problem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495239" y="2674625"/>
            <a:ext cx="2476500" cy="500375"/>
          </a:xfrm>
          <a:prstGeom prst="roundRect">
            <a:avLst>
              <a:gd name="adj" fmla="val 5912"/>
            </a:avLst>
          </a:prstGeom>
          <a:solidFill>
            <a:schemeClr val="bg2">
              <a:lumMod val="2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smtClean="0"/>
              <a:t>requires new ideas</a:t>
            </a:r>
          </a:p>
        </p:txBody>
      </p:sp>
      <p:sp>
        <p:nvSpPr>
          <p:cNvPr id="4" name="Down Arrow 3"/>
          <p:cNvSpPr/>
          <p:nvPr/>
        </p:nvSpPr>
        <p:spPr>
          <a:xfrm>
            <a:off x="9643533" y="2057399"/>
            <a:ext cx="237067" cy="5716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ounded Rectangle 16"/>
          <p:cNvSpPr/>
          <p:nvPr/>
        </p:nvSpPr>
        <p:spPr>
          <a:xfrm>
            <a:off x="7391399" y="4045362"/>
            <a:ext cx="2057401" cy="1771236"/>
          </a:xfrm>
          <a:prstGeom prst="roundRect">
            <a:avLst>
              <a:gd name="adj" fmla="val 6087"/>
            </a:avLst>
          </a:prstGeom>
          <a:solidFill>
            <a:srgbClr val="ADE1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006600"/>
                </a:solidFill>
              </a:rPr>
              <a:t>multi-trap multi-particle methods</a:t>
            </a:r>
          </a:p>
          <a:p>
            <a:endParaRPr lang="de-CH" dirty="0">
              <a:solidFill>
                <a:srgbClr val="006600"/>
              </a:solidFill>
            </a:endParaRPr>
          </a:p>
          <a:p>
            <a:endParaRPr lang="de-CH" dirty="0" smtClean="0">
              <a:solidFill>
                <a:srgbClr val="006600"/>
              </a:solidFill>
            </a:endParaRPr>
          </a:p>
          <a:p>
            <a:r>
              <a:rPr lang="de-CH" dirty="0" smtClean="0">
                <a:solidFill>
                  <a:srgbClr val="006600"/>
                </a:solidFill>
              </a:rPr>
              <a:t>This talk</a:t>
            </a:r>
            <a:endParaRPr lang="de-CH" dirty="0">
              <a:solidFill>
                <a:srgbClr val="006600"/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9999132" y="4045387"/>
            <a:ext cx="2057401" cy="1771211"/>
          </a:xfrm>
          <a:prstGeom prst="roundRect">
            <a:avLst>
              <a:gd name="adj" fmla="val 6087"/>
            </a:avLst>
          </a:prstGeom>
          <a:solidFill>
            <a:srgbClr val="ADE1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006600"/>
                </a:solidFill>
              </a:rPr>
              <a:t>Sympathetic cooling of protons and antiprotons </a:t>
            </a:r>
          </a:p>
          <a:p>
            <a:endParaRPr lang="de-CH" dirty="0">
              <a:solidFill>
                <a:srgbClr val="006600"/>
              </a:solidFill>
            </a:endParaRPr>
          </a:p>
          <a:p>
            <a:r>
              <a:rPr lang="de-CH" dirty="0" smtClean="0">
                <a:solidFill>
                  <a:srgbClr val="006600"/>
                </a:solidFill>
              </a:rPr>
              <a:t>MOOSER</a:t>
            </a:r>
            <a:endParaRPr lang="de-CH" dirty="0">
              <a:solidFill>
                <a:srgbClr val="006600"/>
              </a:solidFill>
            </a:endParaRPr>
          </a:p>
        </p:txBody>
      </p:sp>
      <p:sp>
        <p:nvSpPr>
          <p:cNvPr id="19" name="Down Arrow 18"/>
          <p:cNvSpPr/>
          <p:nvPr/>
        </p:nvSpPr>
        <p:spPr>
          <a:xfrm rot="1781047">
            <a:off x="8796866" y="3323494"/>
            <a:ext cx="237067" cy="5716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Down Arrow 19"/>
          <p:cNvSpPr/>
          <p:nvPr/>
        </p:nvSpPr>
        <p:spPr>
          <a:xfrm rot="19875645">
            <a:off x="10430933" y="3306557"/>
            <a:ext cx="237067" cy="5716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983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BASE Two-Particle Method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1282" y="1146702"/>
            <a:ext cx="5721231" cy="434448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de-CH" dirty="0" smtClean="0"/>
              <a:t>Idea: divide measurement to two particles</a:t>
            </a:r>
            <a:endParaRPr lang="de-CH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4683" y="1666492"/>
            <a:ext cx="4501296" cy="2112591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3331429" y="3959674"/>
            <a:ext cx="2476500" cy="1231451"/>
          </a:xfrm>
          <a:prstGeom prst="roundRect">
            <a:avLst>
              <a:gd name="adj" fmla="val 5912"/>
            </a:avLst>
          </a:prstGeom>
          <a:solidFill>
            <a:schemeClr val="bg2">
              <a:lumMod val="25000"/>
            </a:schemeClr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/>
              <a:t>«cold» cyclotron particle to flip and analyze the spin- eigenstate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619125" y="3959674"/>
            <a:ext cx="2476500" cy="1231451"/>
          </a:xfrm>
          <a:prstGeom prst="roundRect">
            <a:avLst>
              <a:gd name="adj" fmla="val 4957"/>
            </a:avLst>
          </a:prstGeom>
          <a:solidFill>
            <a:srgbClr val="FFBD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C00000"/>
                </a:solidFill>
              </a:rPr>
              <a:t>«hot» cyclotron particle which probes the magnetic field in the precision trap  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1128712" y="5362191"/>
            <a:ext cx="4195764" cy="612325"/>
          </a:xfrm>
          <a:prstGeom prst="roundRect">
            <a:avLst>
              <a:gd name="adj" fmla="val 4957"/>
            </a:avLst>
          </a:prstGeom>
          <a:solidFill>
            <a:srgbClr val="FFBDBD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 smtClean="0">
                <a:solidFill>
                  <a:srgbClr val="C00000"/>
                </a:solidFill>
              </a:rPr>
              <a:t>pay: measure with two particles at different mode energies  </a:t>
            </a:r>
            <a:endParaRPr lang="de-CH" dirty="0">
              <a:solidFill>
                <a:srgbClr val="C00000"/>
              </a:solidFill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096736" y="6055173"/>
            <a:ext cx="4227740" cy="614589"/>
          </a:xfrm>
          <a:prstGeom prst="roundRect">
            <a:avLst>
              <a:gd name="adj" fmla="val 6087"/>
            </a:avLst>
          </a:prstGeom>
          <a:solidFill>
            <a:srgbClr val="ADE1B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CH" dirty="0">
                <a:solidFill>
                  <a:srgbClr val="006600"/>
                </a:solidFill>
              </a:rPr>
              <a:t>win: 60% of time usually used for sub-thermal cooling useable for measurements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0935" y="1080027"/>
            <a:ext cx="5696491" cy="3453873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470769" y="4724016"/>
            <a:ext cx="5496657" cy="19457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dirty="0" smtClean="0"/>
              <a:t>challenges:</a:t>
            </a:r>
          </a:p>
          <a:p>
            <a:pPr lvl="1"/>
            <a:endParaRPr lang="de-CH" dirty="0" smtClean="0"/>
          </a:p>
          <a:p>
            <a:pPr lvl="1"/>
            <a:r>
              <a:rPr lang="de-CH" dirty="0" smtClean="0"/>
              <a:t>transport without heating </a:t>
            </a:r>
          </a:p>
          <a:p>
            <a:pPr lvl="1"/>
            <a:r>
              <a:rPr lang="de-CH" dirty="0" smtClean="0"/>
              <a:t>more challenging systematics 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738889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2853" y="730307"/>
            <a:ext cx="5821136" cy="406458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441" y="1290017"/>
            <a:ext cx="4926563" cy="322374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The Magnetic Moment of the Antiproton</a:t>
            </a:r>
            <a:endParaRPr lang="de-CH" dirty="0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6132513" y="5082358"/>
            <a:ext cx="5697537" cy="101364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CH" sz="2000" b="1" dirty="0" smtClean="0">
                <a:solidFill>
                  <a:srgbClr val="006600"/>
                </a:solidFill>
              </a:rPr>
              <a:t>first measurement more precise for antimatter than for matter...</a:t>
            </a:r>
            <a:endParaRPr lang="de-CH" sz="2000" b="1" dirty="0">
              <a:solidFill>
                <a:srgbClr val="006600"/>
              </a:solidFill>
            </a:endParaRPr>
          </a:p>
          <a:p>
            <a:pPr marL="0" indent="0">
              <a:buFont typeface="Arial" panose="020B0604020202020204" pitchFamily="34" charset="0"/>
              <a:buNone/>
            </a:pPr>
            <a:r>
              <a:rPr lang="de-CH" sz="2000" b="1" dirty="0" smtClean="0">
                <a:solidFill>
                  <a:srgbClr val="C00000"/>
                </a:solidFill>
              </a:rPr>
              <a:t>...so how about the proton magnetic moment?</a:t>
            </a:r>
            <a:endParaRPr lang="de-CH" sz="2000" b="1" dirty="0">
              <a:solidFill>
                <a:srgbClr val="C0000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1606638" y="4811362"/>
            <a:ext cx="3666931" cy="1443981"/>
            <a:chOff x="1029982" y="5033788"/>
            <a:chExt cx="3666931" cy="1443981"/>
          </a:xfrm>
        </p:grpSpPr>
        <p:sp>
          <p:nvSpPr>
            <p:cNvPr id="7" name="Rounded Rectangle 6"/>
            <p:cNvSpPr/>
            <p:nvPr/>
          </p:nvSpPr>
          <p:spPr>
            <a:xfrm>
              <a:off x="1029982" y="5033788"/>
              <a:ext cx="3666931" cy="1443981"/>
            </a:xfrm>
            <a:prstGeom prst="roundRect">
              <a:avLst>
                <a:gd name="adj" fmla="val 4957"/>
              </a:avLst>
            </a:prstGeom>
            <a:solidFill>
              <a:srgbClr val="FBF49F"/>
            </a:solidFill>
            <a:ln w="12700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mc:AlternateContent xmlns:mc="http://schemas.openxmlformats.org/markup-compatibility/2006">
          <mc:Choice xmlns:a14="http://schemas.microsoft.com/office/drawing/2010/main"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1477735" y="5109981"/>
                  <a:ext cx="3037626" cy="4870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CH" b="1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CH" b="1" i="1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1" i="1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r>
                                  <a:rPr lang="de-CH" b="1" i="1">
                                    <a:solidFill>
                                      <a:schemeClr val="bg2">
                                        <a:lumMod val="2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𝒑</m:t>
                                </m:r>
                              </m:sub>
                            </m:sSub>
                          </m:num>
                          <m:den>
                            <m:r>
                              <a:rPr lang="de-CH" b="1" i="1" smtClean="0">
                                <a:solidFill>
                                  <a:schemeClr val="bg2">
                                    <a:lumMod val="2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𝟕𝟗𝟐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𝟖𝟒𝟕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𝟑𝟒𝟒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𝟔𝟐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𝟖𝟐</m:t>
                        </m:r>
                        <m:r>
                          <a:rPr lang="de-CH" b="1" i="1" smtClean="0">
                            <a:solidFill>
                              <a:schemeClr val="bg2">
                                <a:lumMod val="2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de-CH" b="1" dirty="0">
                    <a:solidFill>
                      <a:schemeClr val="bg2">
                        <a:lumMod val="25000"/>
                      </a:schemeClr>
                    </a:solidFill>
                  </a:endParaRPr>
                </a:p>
              </p:txBody>
            </p:sp>
          </mc:Choice>
          <mc:Fallback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7735" y="5109981"/>
                  <a:ext cx="3037626" cy="487056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3" name="TextBox 12"/>
                <p:cNvSpPr txBox="1"/>
                <p:nvPr/>
              </p:nvSpPr>
              <p:spPr>
                <a:xfrm>
                  <a:off x="1473613" y="5871983"/>
                  <a:ext cx="2899768" cy="48705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lang="de-CH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b>
                              <m:sSubPr>
                                <m:ctrlPr>
                                  <a:rPr lang="de-CH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de-CH" b="1" i="1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𝒈</m:t>
                                </m:r>
                              </m:e>
                              <m:sub>
                                <m:acc>
                                  <m:accPr>
                                    <m:chr m:val="̅"/>
                                    <m:ctrlPr>
                                      <a:rPr lang="de-CH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CH" b="1" i="1" smtClean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</m:acc>
                              </m:sub>
                            </m:sSub>
                          </m:num>
                          <m:den>
                            <m:r>
                              <a:rPr lang="de-CH" b="1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den>
                        </m:f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𝟕𝟗𝟐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𝟖𝟒𝟕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𝟑𝟒𝟒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 (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𝟒𝟐</m:t>
                        </m:r>
                        <m:r>
                          <a:rPr lang="de-CH" b="1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oMath>
                    </m:oMathPara>
                  </a14:m>
                  <a:endParaRPr lang="de-CH" b="1" dirty="0">
                    <a:solidFill>
                      <a:srgbClr val="FF0000"/>
                    </a:solidFill>
                  </a:endParaRPr>
                </a:p>
              </p:txBody>
            </p:sp>
          </mc:Choice>
          <mc:Fallback xmlns="">
            <p:sp>
              <p:nvSpPr>
                <p:cNvPr id="13" name="TextBox 1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473613" y="5871983"/>
                  <a:ext cx="2899768" cy="487056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de-CH">
                      <a:noFill/>
                    </a:rPr>
                    <a:t> </a:t>
                  </a:r>
                </a:p>
              </p:txBody>
            </p:sp>
          </mc:Fallback>
        </mc:AlternateContent>
      </p:grpSp>
      <p:pic>
        <p:nvPicPr>
          <p:cNvPr id="15" name="Picture 1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060" y="5685337"/>
            <a:ext cx="758078" cy="1080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754659" y="4513759"/>
            <a:ext cx="3426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G. Schneider </a:t>
            </a:r>
            <a:r>
              <a:rPr lang="de-CH" sz="1200" i="1" dirty="0" smtClean="0"/>
              <a:t>et al.</a:t>
            </a:r>
            <a:r>
              <a:rPr lang="de-CH" sz="1200" dirty="0" smtClean="0"/>
              <a:t>, </a:t>
            </a:r>
            <a:r>
              <a:rPr lang="de-CH" sz="1200" dirty="0" smtClean="0"/>
              <a:t>Science </a:t>
            </a:r>
            <a:r>
              <a:rPr lang="de-CH" sz="1200" b="1" dirty="0" smtClean="0"/>
              <a:t>358</a:t>
            </a:r>
            <a:r>
              <a:rPr lang="de-CH" sz="1200" dirty="0" smtClean="0"/>
              <a:t>, 1081 </a:t>
            </a:r>
            <a:r>
              <a:rPr lang="de-CH" sz="1200" dirty="0" smtClean="0"/>
              <a:t>(</a:t>
            </a:r>
            <a:r>
              <a:rPr lang="de-CH" sz="1200" dirty="0" smtClean="0"/>
              <a:t>2017)</a:t>
            </a:r>
            <a:endParaRPr lang="de-CH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758775" y="6297247"/>
            <a:ext cx="34269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200" dirty="0" smtClean="0"/>
              <a:t>C. Smorra </a:t>
            </a:r>
            <a:r>
              <a:rPr lang="de-CH" sz="1200" i="1" dirty="0" smtClean="0"/>
              <a:t>et al.</a:t>
            </a:r>
            <a:r>
              <a:rPr lang="de-CH" sz="1200" dirty="0" smtClean="0"/>
              <a:t>, Nature </a:t>
            </a:r>
            <a:r>
              <a:rPr lang="de-CH" sz="1200" b="1" dirty="0" smtClean="0"/>
              <a:t>550</a:t>
            </a:r>
            <a:r>
              <a:rPr lang="de-CH" sz="1200" dirty="0" smtClean="0"/>
              <a:t>, 371 (2017)</a:t>
            </a:r>
            <a:endParaRPr lang="de-CH" sz="12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374" y="4250758"/>
            <a:ext cx="741594" cy="10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171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457200" lvl="1" indent="0">
              <a:buNone/>
            </a:pPr>
            <a:endParaRPr lang="en-GB" dirty="0"/>
          </a:p>
          <a:p>
            <a:pPr marL="457200" lvl="1" indent="0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4000" dirty="0">
                <a:solidFill>
                  <a:srgbClr val="C00000"/>
                </a:solidFill>
              </a:rPr>
              <a:t>Thanks very much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3555448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err="1" smtClean="0"/>
              <a:t>How</a:t>
            </a:r>
            <a:r>
              <a:rPr lang="de-CH" dirty="0" smtClean="0"/>
              <a:t> </a:t>
            </a:r>
            <a:r>
              <a:rPr lang="de-CH" dirty="0" err="1" smtClean="0"/>
              <a:t>to</a:t>
            </a:r>
            <a:r>
              <a:rPr lang="de-CH" dirty="0" smtClean="0"/>
              <a:t> </a:t>
            </a:r>
            <a:r>
              <a:rPr lang="de-CH" dirty="0" err="1" smtClean="0"/>
              <a:t>solve</a:t>
            </a:r>
            <a:r>
              <a:rPr lang="de-CH" dirty="0" smtClean="0"/>
              <a:t> </a:t>
            </a:r>
            <a:r>
              <a:rPr lang="de-CH" dirty="0" err="1" smtClean="0"/>
              <a:t>problems</a:t>
            </a:r>
            <a:r>
              <a:rPr lang="de-CH" dirty="0" smtClean="0"/>
              <a:t> in </a:t>
            </a:r>
            <a:r>
              <a:rPr lang="de-CH" dirty="0" err="1" smtClean="0"/>
              <a:t>physics</a:t>
            </a:r>
            <a:r>
              <a:rPr lang="de-CH" dirty="0" smtClean="0"/>
              <a:t>?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CH" dirty="0" smtClean="0"/>
              <a:t>Prominent and </a:t>
            </a:r>
            <a:r>
              <a:rPr lang="de-CH" dirty="0" err="1" smtClean="0"/>
              <a:t>rather</a:t>
            </a:r>
            <a:r>
              <a:rPr lang="de-CH" dirty="0" smtClean="0"/>
              <a:t> </a:t>
            </a:r>
            <a:r>
              <a:rPr lang="de-CH" dirty="0" err="1" smtClean="0"/>
              <a:t>fruitful</a:t>
            </a:r>
            <a:r>
              <a:rPr lang="de-CH" dirty="0" smtClean="0"/>
              <a:t> </a:t>
            </a:r>
            <a:r>
              <a:rPr lang="de-CH" dirty="0" err="1" smtClean="0"/>
              <a:t>strategy</a:t>
            </a:r>
            <a:r>
              <a:rPr lang="de-CH" dirty="0" smtClean="0"/>
              <a:t>: </a:t>
            </a:r>
          </a:p>
          <a:p>
            <a:pPr lvl="1"/>
            <a:r>
              <a:rPr lang="de-CH" dirty="0" err="1" smtClean="0"/>
              <a:t>Investigate</a:t>
            </a:r>
            <a:r>
              <a:rPr lang="de-CH" dirty="0" smtClean="0"/>
              <a:t> </a:t>
            </a:r>
            <a:r>
              <a:rPr lang="de-CH" dirty="0" err="1" smtClean="0"/>
              <a:t>very</a:t>
            </a:r>
            <a:r>
              <a:rPr lang="de-CH" dirty="0" smtClean="0"/>
              <a:t> </a:t>
            </a:r>
            <a:r>
              <a:rPr lang="de-CH" dirty="0" err="1" smtClean="0"/>
              <a:t>well</a:t>
            </a:r>
            <a:r>
              <a:rPr lang="de-CH" dirty="0" smtClean="0"/>
              <a:t> </a:t>
            </a:r>
            <a:r>
              <a:rPr lang="de-CH" dirty="0" err="1" smtClean="0"/>
              <a:t>understood</a:t>
            </a:r>
            <a:r>
              <a:rPr lang="de-CH" dirty="0" smtClean="0"/>
              <a:t>, simple </a:t>
            </a:r>
            <a:r>
              <a:rPr lang="de-CH" dirty="0" err="1" smtClean="0"/>
              <a:t>systems</a:t>
            </a:r>
            <a:r>
              <a:rPr lang="de-CH" dirty="0" smtClean="0"/>
              <a:t> and </a:t>
            </a:r>
            <a:r>
              <a:rPr lang="de-CH" dirty="0" err="1" smtClean="0"/>
              <a:t>look</a:t>
            </a:r>
            <a:r>
              <a:rPr lang="de-CH" dirty="0" smtClean="0"/>
              <a:t> of </a:t>
            </a:r>
            <a:r>
              <a:rPr lang="de-CH" dirty="0" err="1" smtClean="0"/>
              <a:t>unexpected</a:t>
            </a:r>
            <a:r>
              <a:rPr lang="de-CH" dirty="0" smtClean="0"/>
              <a:t> </a:t>
            </a:r>
            <a:r>
              <a:rPr lang="de-CH" dirty="0" err="1" smtClean="0"/>
              <a:t>deviations</a:t>
            </a:r>
            <a:r>
              <a:rPr lang="de-CH" dirty="0" smtClean="0"/>
              <a:t>.  </a:t>
            </a:r>
            <a:endParaRPr lang="en-GB" dirty="0"/>
          </a:p>
        </p:txBody>
      </p:sp>
      <p:grpSp>
        <p:nvGrpSpPr>
          <p:cNvPr id="4" name="Group 3"/>
          <p:cNvGrpSpPr/>
          <p:nvPr/>
        </p:nvGrpSpPr>
        <p:grpSpPr>
          <a:xfrm>
            <a:off x="453225" y="2397545"/>
            <a:ext cx="11994143" cy="2357339"/>
            <a:chOff x="453225" y="3377613"/>
            <a:chExt cx="11994143" cy="2351577"/>
          </a:xfrm>
        </p:grpSpPr>
        <p:sp>
          <p:nvSpPr>
            <p:cNvPr id="5" name="Content Placeholder 2"/>
            <p:cNvSpPr txBox="1">
              <a:spLocks/>
            </p:cNvSpPr>
            <p:nvPr/>
          </p:nvSpPr>
          <p:spPr>
            <a:xfrm>
              <a:off x="453225" y="3377613"/>
              <a:ext cx="3097283" cy="491321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de-CH" b="1" dirty="0" smtClean="0"/>
                <a:t>Example: Hydrogen</a:t>
              </a:r>
              <a:endParaRPr lang="de-CH" b="1" dirty="0"/>
            </a:p>
          </p:txBody>
        </p:sp>
        <p:sp>
          <p:nvSpPr>
            <p:cNvPr id="6" name="Content Placeholder 2"/>
            <p:cNvSpPr txBox="1">
              <a:spLocks/>
            </p:cNvSpPr>
            <p:nvPr/>
          </p:nvSpPr>
          <p:spPr>
            <a:xfrm>
              <a:off x="457342" y="3940409"/>
              <a:ext cx="2302484" cy="1640499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Basic models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de-CH" sz="2000" dirty="0" smtClean="0"/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Bohr / Schroedinger</a:t>
              </a:r>
              <a:endParaRPr lang="de-CH" sz="2000" dirty="0"/>
            </a:p>
          </p:txBody>
        </p:sp>
        <p:sp>
          <p:nvSpPr>
            <p:cNvPr id="7" name="Content Placeholder 2"/>
            <p:cNvSpPr txBox="1">
              <a:spLocks/>
            </p:cNvSpPr>
            <p:nvPr/>
          </p:nvSpPr>
          <p:spPr>
            <a:xfrm>
              <a:off x="2907956" y="3936287"/>
              <a:ext cx="2154229" cy="1792903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Relativistic models</a:t>
              </a:r>
            </a:p>
            <a:p>
              <a:pPr marL="0" indent="0">
                <a:buFont typeface="Arial" panose="020B0604020202020204" pitchFamily="34" charset="0"/>
                <a:buNone/>
              </a:pPr>
              <a:endParaRPr lang="de-CH" sz="2000" dirty="0" smtClean="0"/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Dirac</a:t>
              </a:r>
              <a:endParaRPr lang="de-CH" sz="2000" dirty="0"/>
            </a:p>
          </p:txBody>
        </p:sp>
        <p:sp>
          <p:nvSpPr>
            <p:cNvPr id="8" name="Content Placeholder 2"/>
            <p:cNvSpPr txBox="1">
              <a:spLocks/>
            </p:cNvSpPr>
            <p:nvPr/>
          </p:nvSpPr>
          <p:spPr>
            <a:xfrm>
              <a:off x="5614805" y="3931284"/>
              <a:ext cx="3097283" cy="1788786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HFS – coupling and nuclear 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effect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Pauli / Bloch etc.</a:t>
              </a:r>
              <a:endParaRPr lang="de-CH" sz="2000" dirty="0"/>
            </a:p>
          </p:txBody>
        </p:sp>
        <p:sp>
          <p:nvSpPr>
            <p:cNvPr id="9" name="Content Placeholder 2"/>
            <p:cNvSpPr txBox="1">
              <a:spLocks/>
            </p:cNvSpPr>
            <p:nvPr/>
          </p:nvSpPr>
          <p:spPr>
            <a:xfrm>
              <a:off x="9350085" y="3603774"/>
              <a:ext cx="3097283" cy="1644625"/>
            </a:xfrm>
            <a:prstGeom prst="rect">
              <a:avLst/>
            </a:prstGeom>
          </p:spPr>
          <p:txBody>
            <a:bodyPr vert="horz" lIns="91440" tIns="45720" rIns="91440" bIns="45720" rtlCol="0"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bg2">
                      <a:lumMod val="2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QED effects</a:t>
              </a:r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Asymmetric WI-effects</a:t>
              </a:r>
              <a:endParaRPr lang="de-CH" sz="2000" dirty="0"/>
            </a:p>
            <a:p>
              <a:pPr marL="0" indent="0">
                <a:buFont typeface="Arial" panose="020B0604020202020204" pitchFamily="34" charset="0"/>
                <a:buNone/>
              </a:pPr>
              <a:r>
                <a:rPr lang="de-CH" sz="2000" dirty="0" smtClean="0"/>
                <a:t>Bethe / Schwinger</a:t>
              </a:r>
              <a:endParaRPr lang="de-CH" sz="2000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120346" y="503482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1</a:t>
              </a:r>
              <a:endParaRPr lang="de-CH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546388" y="503894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10</a:t>
              </a:r>
              <a:r>
                <a:rPr lang="de-CH" baseline="30000" dirty="0" smtClean="0"/>
                <a:t>-4</a:t>
              </a:r>
              <a:endParaRPr lang="de-CH" baseline="30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619839" y="5067771"/>
              <a:ext cx="5437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CH" dirty="0" smtClean="0"/>
                <a:t>10</a:t>
              </a:r>
              <a:r>
                <a:rPr lang="de-CH" baseline="30000" dirty="0" smtClean="0"/>
                <a:t>-7</a:t>
              </a:r>
              <a:endParaRPr lang="de-CH" baseline="300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601187" y="5030697"/>
              <a:ext cx="146222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dirty="0" smtClean="0"/>
                <a:t>10</a:t>
              </a:r>
              <a:r>
                <a:rPr lang="de-CH" baseline="30000" dirty="0" smtClean="0"/>
                <a:t>-4</a:t>
              </a:r>
              <a:r>
                <a:rPr lang="de-CH" dirty="0" smtClean="0"/>
                <a:t> to 10</a:t>
              </a:r>
              <a:r>
                <a:rPr lang="de-CH" baseline="30000" dirty="0" smtClean="0"/>
                <a:t>-11</a:t>
              </a:r>
              <a:endParaRPr lang="de-CH" baseline="30000" dirty="0"/>
            </a:p>
          </p:txBody>
        </p:sp>
      </p:grpSp>
      <p:sp>
        <p:nvSpPr>
          <p:cNvPr id="14" name="Content Placeholder 2"/>
          <p:cNvSpPr txBox="1">
            <a:spLocks/>
          </p:cNvSpPr>
          <p:nvPr/>
        </p:nvSpPr>
        <p:spPr>
          <a:xfrm>
            <a:off x="449103" y="5297023"/>
            <a:ext cx="11389185" cy="11244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de-CH" sz="3600" b="1" dirty="0" smtClean="0">
                <a:solidFill>
                  <a:srgbClr val="FF0000"/>
                </a:solidFill>
              </a:rPr>
              <a:t>!!! A single particle in a </a:t>
            </a:r>
            <a:r>
              <a:rPr lang="de-CH" sz="3600" b="1" dirty="0" err="1" smtClean="0">
                <a:solidFill>
                  <a:srgbClr val="FF0000"/>
                </a:solidFill>
              </a:rPr>
              <a:t>trap</a:t>
            </a:r>
            <a:r>
              <a:rPr lang="de-CH" sz="3600" b="1" dirty="0" smtClean="0">
                <a:solidFill>
                  <a:srgbClr val="FF0000"/>
                </a:solidFill>
              </a:rPr>
              <a:t> is one of the simplest systems you can think of !!!</a:t>
            </a:r>
            <a:endParaRPr lang="de-CH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699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Phase Sensitive Methods I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052736"/>
            <a:ext cx="8229600" cy="720080"/>
          </a:xfrm>
        </p:spPr>
        <p:txBody>
          <a:bodyPr>
            <a:normAutofit/>
          </a:bodyPr>
          <a:lstStyle/>
          <a:p>
            <a:r>
              <a:rPr lang="de-DE" sz="2200" dirty="0"/>
              <a:t>prepare a </a:t>
            </a:r>
            <a:r>
              <a:rPr lang="de-DE" sz="2200" b="1" dirty="0"/>
              <a:t>coherent cyclotron state </a:t>
            </a:r>
            <a:r>
              <a:rPr lang="de-DE" sz="2200" dirty="0"/>
              <a:t>with well-defined phase:</a:t>
            </a:r>
          </a:p>
        </p:txBody>
      </p:sp>
      <p:graphicFrame>
        <p:nvGraphicFramePr>
          <p:cNvPr id="4" name="Object 2"/>
          <p:cNvGraphicFramePr>
            <a:graphicFrameLocks noChangeAspect="1"/>
          </p:cNvGraphicFramePr>
          <p:nvPr>
            <p:extLst/>
          </p:nvPr>
        </p:nvGraphicFramePr>
        <p:xfrm>
          <a:off x="4511825" y="1654672"/>
          <a:ext cx="3108275" cy="6222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0388" name="Equation" r:id="rId3" imgW="1143000" imgH="228600" progId="Equation.3">
                  <p:embed/>
                </p:oleObj>
              </mc:Choice>
              <mc:Fallback>
                <p:oleObj name="Equation" r:id="rId3" imgW="1143000" imgH="228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11825" y="1654672"/>
                        <a:ext cx="3108275" cy="6222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Group 29"/>
          <p:cNvGrpSpPr/>
          <p:nvPr/>
        </p:nvGrpSpPr>
        <p:grpSpPr>
          <a:xfrm>
            <a:off x="2366554" y="5087039"/>
            <a:ext cx="7478486" cy="1245198"/>
            <a:chOff x="842554" y="2876149"/>
            <a:chExt cx="7478486" cy="2385811"/>
          </a:xfrm>
          <a:solidFill>
            <a:schemeClr val="tx2">
              <a:lumMod val="20000"/>
              <a:lumOff val="80000"/>
            </a:schemeClr>
          </a:solidFill>
        </p:grpSpPr>
        <p:sp>
          <p:nvSpPr>
            <p:cNvPr id="6" name="Rounded Rectangle 5"/>
            <p:cNvSpPr/>
            <p:nvPr/>
          </p:nvSpPr>
          <p:spPr>
            <a:xfrm flipV="1">
              <a:off x="842554" y="2876149"/>
              <a:ext cx="7478486" cy="1927998"/>
            </a:xfrm>
            <a:prstGeom prst="roundRect">
              <a:avLst>
                <a:gd name="adj" fmla="val 8470"/>
              </a:avLst>
            </a:prstGeom>
            <a:grpFill/>
            <a:ln w="44450">
              <a:solidFill>
                <a:schemeClr val="tx2"/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de-DE"/>
            </a:p>
          </p:txBody>
        </p:sp>
        <p:sp>
          <p:nvSpPr>
            <p:cNvPr id="7" name="TextBox 29"/>
            <p:cNvSpPr txBox="1">
              <a:spLocks noChangeArrowheads="1"/>
            </p:cNvSpPr>
            <p:nvPr/>
          </p:nvSpPr>
          <p:spPr bwMode="auto">
            <a:xfrm>
              <a:off x="987063" y="3139029"/>
              <a:ext cx="7179979" cy="2122931"/>
            </a:xfrm>
            <a:prstGeom prst="rect">
              <a:avLst/>
            </a:prstGeom>
            <a:grpFill/>
            <a:ln w="9525">
              <a:solidFill>
                <a:schemeClr val="tx2"/>
              </a:solidFill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z="2200" dirty="0"/>
                <a:t>Direct measurement of cyclotron frequency (more stable) 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de-DE" sz="2200" dirty="0"/>
                <a:t>BUT: Systematic error (special relativity, B</a:t>
              </a:r>
              <a:r>
                <a:rPr lang="de-DE" sz="2200" baseline="-25000" dirty="0"/>
                <a:t>2</a:t>
              </a:r>
              <a:r>
                <a:rPr lang="de-DE" sz="2200" dirty="0"/>
                <a:t>) ~ r</a:t>
              </a:r>
              <a:r>
                <a:rPr lang="de-DE" sz="2200" baseline="-25000" dirty="0"/>
                <a:t>+</a:t>
              </a:r>
              <a:r>
                <a:rPr lang="de-DE" sz="2200" baseline="30000" dirty="0"/>
                <a:t>2 </a:t>
              </a:r>
              <a:r>
                <a:rPr lang="de-DE" sz="2200" dirty="0"/>
                <a:t>!</a:t>
              </a:r>
            </a:p>
            <a:p>
              <a:endParaRPr lang="de-DE" sz="2200" dirty="0"/>
            </a:p>
          </p:txBody>
        </p:sp>
      </p:grpSp>
      <p:sp>
        <p:nvSpPr>
          <p:cNvPr id="8" name="Content Placeholder 2"/>
          <p:cNvSpPr txBox="1">
            <a:spLocks/>
          </p:cNvSpPr>
          <p:nvPr/>
        </p:nvSpPr>
        <p:spPr>
          <a:xfrm>
            <a:off x="1991544" y="2564904"/>
            <a:ext cx="4320480" cy="194421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200" dirty="0"/>
              <a:t>wait for certain evolution time</a:t>
            </a:r>
          </a:p>
          <a:p>
            <a:r>
              <a:rPr lang="de-DE" sz="2200" dirty="0"/>
              <a:t>Apply sideband pi-pulse and couple cyclotron energy to axial mode, which conserves the phase</a:t>
            </a:r>
          </a:p>
          <a:p>
            <a:r>
              <a:rPr lang="de-DE" sz="2200" dirty="0"/>
              <a:t>...thus, imprints cyclotron phase to axial phase </a:t>
            </a:r>
          </a:p>
          <a:p>
            <a:r>
              <a:rPr lang="de-DE" sz="2200" dirty="0"/>
              <a:t>Measure for different evolution times and unwrap phase. 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78264" y="2204864"/>
            <a:ext cx="3729080" cy="27195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351584" y="6402814"/>
            <a:ext cx="7840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/>
              <a:t>D. Pritchard, J Thompson, S. </a:t>
            </a:r>
            <a:r>
              <a:rPr lang="en-GB" sz="1600" dirty="0" err="1"/>
              <a:t>Rainville</a:t>
            </a:r>
            <a:r>
              <a:rPr lang="en-GB" sz="1600" dirty="0"/>
              <a:t>, </a:t>
            </a:r>
            <a:r>
              <a:rPr lang="en-GB" sz="1600" dirty="0" err="1"/>
              <a:t>E.Cornell</a:t>
            </a:r>
            <a:r>
              <a:rPr lang="en-GB" sz="1600" dirty="0"/>
              <a:t>, E. Myers, M. </a:t>
            </a:r>
            <a:r>
              <a:rPr lang="en-GB" sz="1600" dirty="0" err="1"/>
              <a:t>Redshaw</a:t>
            </a:r>
            <a:r>
              <a:rPr lang="en-GB" sz="1600" dirty="0"/>
              <a:t>,…..many papers</a:t>
            </a:r>
          </a:p>
        </p:txBody>
      </p:sp>
    </p:spTree>
    <p:extLst>
      <p:ext uri="{BB962C8B-B14F-4D97-AF65-F5344CB8AC3E}">
        <p14:creationId xmlns:p14="http://schemas.microsoft.com/office/powerpoint/2010/main" val="913965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err="1" smtClean="0"/>
              <a:t>P’n’A</a:t>
            </a:r>
            <a:r>
              <a:rPr lang="en-GB" dirty="0" smtClean="0"/>
              <a:t> - Method</a:t>
            </a:r>
            <a:endParaRPr lang="en-GB" dirty="0"/>
          </a:p>
        </p:txBody>
      </p:sp>
      <p:sp>
        <p:nvSpPr>
          <p:cNvPr id="4" name="TextBox 29"/>
          <p:cNvSpPr txBox="1">
            <a:spLocks noChangeArrowheads="1"/>
          </p:cNvSpPr>
          <p:nvPr/>
        </p:nvSpPr>
        <p:spPr bwMode="auto">
          <a:xfrm>
            <a:off x="2981813" y="837874"/>
            <a:ext cx="6328912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de-DE" sz="2200" dirty="0"/>
              <a:t> Solution: </a:t>
            </a:r>
            <a:r>
              <a:rPr lang="de-DE" sz="2200" b="1" dirty="0"/>
              <a:t>Phase-conserving parametric amplification</a:t>
            </a:r>
          </a:p>
        </p:txBody>
      </p:sp>
      <p:pic>
        <p:nvPicPr>
          <p:cNvPr id="5" name="Grafik 6" descr="Neue messmethode7_mitSignal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54774" y="1196752"/>
            <a:ext cx="7531100" cy="3636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223793" y="4293097"/>
            <a:ext cx="100700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400" b="1" dirty="0"/>
              <a:t>P</a:t>
            </a:r>
            <a:r>
              <a:rPr lang="de-DE" sz="2800" dirty="0"/>
              <a:t>ulse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344300" y="4251569"/>
            <a:ext cx="140936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400" b="1" dirty="0"/>
              <a:t>N</a:t>
            </a:r>
            <a:r>
              <a:rPr lang="de-DE" sz="2800" dirty="0"/>
              <a:t>othing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8330194" y="4221089"/>
            <a:ext cx="1361398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400" b="1" dirty="0"/>
              <a:t>A</a:t>
            </a:r>
            <a:r>
              <a:rPr lang="de-DE" sz="2800" dirty="0"/>
              <a:t>mplify</a:t>
            </a:r>
          </a:p>
        </p:txBody>
      </p:sp>
      <p:graphicFrame>
        <p:nvGraphicFramePr>
          <p:cNvPr id="9" name="Object 4"/>
          <p:cNvGraphicFramePr>
            <a:graphicFrameLocks noChangeAspect="1"/>
          </p:cNvGraphicFramePr>
          <p:nvPr>
            <p:extLst/>
          </p:nvPr>
        </p:nvGraphicFramePr>
        <p:xfrm>
          <a:off x="1919536" y="4796264"/>
          <a:ext cx="2352546" cy="1775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1412" name="Graph" r:id="rId4" imgW="3876480" imgH="2973600" progId="">
                  <p:embed/>
                </p:oleObj>
              </mc:Choice>
              <mc:Fallback>
                <p:oleObj name="Graph" r:id="rId4" imgW="3876480" imgH="297360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9536" y="4796264"/>
                        <a:ext cx="2352546" cy="1775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" name="Gruppieren 13"/>
          <p:cNvGrpSpPr>
            <a:grpSpLocks/>
          </p:cNvGrpSpPr>
          <p:nvPr/>
        </p:nvGrpSpPr>
        <p:grpSpPr bwMode="auto">
          <a:xfrm>
            <a:off x="4790197" y="4880028"/>
            <a:ext cx="2103056" cy="1717325"/>
            <a:chOff x="4506684" y="3657603"/>
            <a:chExt cx="3911841" cy="2638696"/>
          </a:xfrm>
        </p:grpSpPr>
        <p:pic>
          <p:nvPicPr>
            <p:cNvPr id="11" name="Grafik 9" descr="300mv_SR.png"/>
            <p:cNvPicPr>
              <a:picLocks noChangeAspect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4506684" y="3657603"/>
              <a:ext cx="3461659" cy="2638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Textfeld 10"/>
            <p:cNvSpPr txBox="1">
              <a:spLocks noChangeArrowheads="1"/>
            </p:cNvSpPr>
            <p:nvPr/>
          </p:nvSpPr>
          <p:spPr bwMode="auto">
            <a:xfrm>
              <a:off x="5016136" y="3840474"/>
              <a:ext cx="1366218" cy="567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aseline="30000"/>
                <a:t>28</a:t>
              </a:r>
              <a:r>
                <a:rPr lang="en-US"/>
                <a:t>Si</a:t>
              </a:r>
              <a:r>
                <a:rPr lang="en-US" baseline="30000"/>
                <a:t>13+</a:t>
              </a:r>
            </a:p>
          </p:txBody>
        </p:sp>
        <p:sp>
          <p:nvSpPr>
            <p:cNvPr id="13" name="Textfeld 11"/>
            <p:cNvSpPr txBox="1">
              <a:spLocks noChangeArrowheads="1"/>
            </p:cNvSpPr>
            <p:nvPr/>
          </p:nvSpPr>
          <p:spPr bwMode="auto">
            <a:xfrm rot="2288743">
              <a:off x="5591271" y="4290043"/>
              <a:ext cx="2827254" cy="5674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>
                  <a:solidFill>
                    <a:srgbClr val="FF0000"/>
                  </a:solidFill>
                </a:rPr>
                <a:t> </a:t>
              </a:r>
              <a:r>
                <a:rPr lang="en-US" i="1">
                  <a:solidFill>
                    <a:srgbClr val="FF0000"/>
                  </a:solidFill>
                </a:rPr>
                <a:t>d</a:t>
              </a:r>
              <a:r>
                <a:rPr lang="el-GR" i="1">
                  <a:solidFill>
                    <a:srgbClr val="FF0000"/>
                  </a:solidFill>
                </a:rPr>
                <a:t>Γ</a:t>
              </a:r>
              <a:r>
                <a:rPr lang="en-US">
                  <a:solidFill>
                    <a:srgbClr val="FF0000"/>
                  </a:solidFill>
                </a:rPr>
                <a:t>/</a:t>
              </a:r>
              <a:r>
                <a:rPr lang="el-GR" i="1">
                  <a:solidFill>
                    <a:srgbClr val="FF0000"/>
                  </a:solidFill>
                </a:rPr>
                <a:t> Γ</a:t>
              </a:r>
              <a:r>
                <a:rPr lang="en-US">
                  <a:solidFill>
                    <a:srgbClr val="FF0000"/>
                  </a:solidFill>
                </a:rPr>
                <a:t> ~ 4 10</a:t>
              </a:r>
              <a:r>
                <a:rPr lang="en-US" baseline="30000">
                  <a:solidFill>
                    <a:srgbClr val="FF0000"/>
                  </a:solidFill>
                </a:rPr>
                <a:t>-11</a:t>
              </a:r>
            </a:p>
          </p:txBody>
        </p:sp>
      </p:grp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7032105" y="5080114"/>
            <a:ext cx="3559571" cy="1589247"/>
          </a:xfrm>
        </p:spPr>
        <p:txBody>
          <a:bodyPr>
            <a:normAutofit/>
          </a:bodyPr>
          <a:lstStyle/>
          <a:p>
            <a:r>
              <a:rPr lang="de-CH" sz="2000" dirty="0"/>
              <a:t>E.g. applied in recently published most precise measurement of the electron mass. </a:t>
            </a:r>
            <a:endParaRPr lang="en-GB" sz="1800" dirty="0"/>
          </a:p>
        </p:txBody>
      </p:sp>
      <p:sp>
        <p:nvSpPr>
          <p:cNvPr id="15" name="Rectangle 14"/>
          <p:cNvSpPr/>
          <p:nvPr/>
        </p:nvSpPr>
        <p:spPr>
          <a:xfrm>
            <a:off x="6672065" y="6453336"/>
            <a:ext cx="3919535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[S. Sturm et al., PRA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87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030501  (2013)]</a:t>
            </a:r>
          </a:p>
        </p:txBody>
      </p:sp>
    </p:spTree>
    <p:extLst>
      <p:ext uri="{BB962C8B-B14F-4D97-AF65-F5344CB8AC3E}">
        <p14:creationId xmlns:p14="http://schemas.microsoft.com/office/powerpoint/2010/main" val="198852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0896" y="202930"/>
            <a:ext cx="8229600" cy="705790"/>
          </a:xfrm>
        </p:spPr>
        <p:txBody>
          <a:bodyPr/>
          <a:lstStyle/>
          <a:p>
            <a:r>
              <a:rPr lang="en-GB" dirty="0" smtClean="0"/>
              <a:t>Phase Sensitive Axial Detection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052737"/>
            <a:ext cx="8229600" cy="1008112"/>
          </a:xfrm>
        </p:spPr>
        <p:txBody>
          <a:bodyPr>
            <a:normAutofit/>
          </a:bodyPr>
          <a:lstStyle/>
          <a:p>
            <a:r>
              <a:rPr lang="en-GB" dirty="0" smtClean="0"/>
              <a:t>Idea: Instead of frequency measurement – measurement of phase relative to locked drive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2476" y="2185148"/>
            <a:ext cx="6347048" cy="64493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20587" y="2780928"/>
            <a:ext cx="5035525" cy="323621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32104" y="3144098"/>
            <a:ext cx="3541049" cy="2952328"/>
          </a:xfrm>
          <a:prstGeom prst="rect">
            <a:avLst/>
          </a:prstGeom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991544" y="5949280"/>
            <a:ext cx="8229600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Measured in 1s per trial.</a:t>
            </a:r>
          </a:p>
        </p:txBody>
      </p:sp>
      <p:sp>
        <p:nvSpPr>
          <p:cNvPr id="8" name="Rectangle 7"/>
          <p:cNvSpPr/>
          <p:nvPr/>
        </p:nvSpPr>
        <p:spPr>
          <a:xfrm>
            <a:off x="6672065" y="6453336"/>
            <a:ext cx="3422219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[S. Ulmer et al., PhD Thesis (2011)]</a:t>
            </a:r>
          </a:p>
        </p:txBody>
      </p:sp>
    </p:spTree>
    <p:extLst>
      <p:ext uri="{BB962C8B-B14F-4D97-AF65-F5344CB8AC3E}">
        <p14:creationId xmlns:p14="http://schemas.microsoft.com/office/powerpoint/2010/main" val="3221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Sympathetic Cooling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2564904"/>
            <a:ext cx="8229600" cy="2304256"/>
          </a:xfrm>
        </p:spPr>
        <p:txBody>
          <a:bodyPr/>
          <a:lstStyle/>
          <a:p>
            <a:r>
              <a:rPr lang="de-CH" dirty="0" smtClean="0"/>
              <a:t>Idea:</a:t>
            </a:r>
          </a:p>
          <a:p>
            <a:pPr lvl="1"/>
            <a:r>
              <a:rPr lang="de-CH" dirty="0" smtClean="0"/>
              <a:t>Laser-cool </a:t>
            </a:r>
            <a:r>
              <a:rPr lang="de-CH" baseline="30000" dirty="0" smtClean="0"/>
              <a:t>9</a:t>
            </a:r>
            <a:r>
              <a:rPr lang="de-CH" dirty="0" smtClean="0"/>
              <a:t>Be</a:t>
            </a:r>
            <a:r>
              <a:rPr lang="de-CH" baseline="30000" dirty="0" smtClean="0"/>
              <a:t>+</a:t>
            </a:r>
            <a:r>
              <a:rPr lang="de-CH" dirty="0" smtClean="0"/>
              <a:t> ion(s)</a:t>
            </a:r>
          </a:p>
          <a:p>
            <a:pPr lvl="1"/>
            <a:r>
              <a:rPr lang="de-CH" dirty="0" smtClean="0"/>
              <a:t>Design a trap for resonant coupling</a:t>
            </a:r>
          </a:p>
          <a:p>
            <a:pPr lvl="1"/>
            <a:r>
              <a:rPr lang="de-CH" dirty="0" smtClean="0"/>
              <a:t>Energy exchange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70856" y="5157192"/>
            <a:ext cx="8229600" cy="1224136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CH" dirty="0"/>
              <a:t>«Laser-cooled» antiprotons (mK-cooling within ms) !!! -&gt; Higher precision, specifically in magnetic moment measurements. </a:t>
            </a:r>
            <a:endParaRPr lang="en-GB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593" y="1124744"/>
            <a:ext cx="7895803" cy="10274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6528049" y="6453336"/>
            <a:ext cx="401584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[C.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Ospelkaus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Group, PTB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Braunschweig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4075088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solidFill>
                  <a:schemeClr val="tx2"/>
                </a:solidFill>
              </a:rPr>
              <a:t>Coupled Oscillators</a:t>
            </a:r>
            <a:endParaRPr lang="en-GB" b="1" dirty="0">
              <a:solidFill>
                <a:schemeClr val="tx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052737"/>
            <a:ext cx="8229600" cy="7920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400" dirty="0">
                <a:solidFill>
                  <a:schemeClr val="tx2"/>
                </a:solidFill>
              </a:rPr>
              <a:t>Two charged particles trapped in direct vicinity interact via coulomb interaction. 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1703513" y="1628801"/>
          <a:ext cx="4814341" cy="33628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436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03513" y="1628801"/>
                        <a:ext cx="4814341" cy="336286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>
            <a:off x="1991544" y="6021288"/>
            <a:ext cx="5256584" cy="5486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de-CH" sz="2800" b="1" dirty="0">
                <a:solidFill>
                  <a:schemeClr val="tx2"/>
                </a:solidFill>
              </a:rPr>
              <a:t>Effective Energy Exchange</a:t>
            </a:r>
            <a:endParaRPr lang="en-GB" sz="2800" b="1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68008" y="2045594"/>
            <a:ext cx="432435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/>
          <p:cNvSpPr/>
          <p:nvPr/>
        </p:nvSpPr>
        <p:spPr>
          <a:xfrm>
            <a:off x="7896200" y="2449264"/>
            <a:ext cx="1872208" cy="7637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9768408" y="2449264"/>
            <a:ext cx="720080" cy="76371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Down Arrow 6"/>
          <p:cNvSpPr/>
          <p:nvPr/>
        </p:nvSpPr>
        <p:spPr>
          <a:xfrm>
            <a:off x="8832304" y="3212976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Down Arrow 9"/>
          <p:cNvSpPr/>
          <p:nvPr/>
        </p:nvSpPr>
        <p:spPr>
          <a:xfrm>
            <a:off x="10056440" y="3212976"/>
            <a:ext cx="164704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8330184" y="3820978"/>
            <a:ext cx="1222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00B050"/>
                </a:solidFill>
              </a:rPr>
              <a:t>Static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9554320" y="4077072"/>
            <a:ext cx="12222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</a:rPr>
              <a:t>Dynamic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7568" y="4753348"/>
            <a:ext cx="4914900" cy="542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0416" y="4653137"/>
            <a:ext cx="248602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7032104" y="4991274"/>
            <a:ext cx="43204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7888" y="5329412"/>
            <a:ext cx="432435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2135560" y="5373216"/>
            <a:ext cx="2612976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>
                <a:solidFill>
                  <a:schemeClr val="tx2"/>
                </a:solidFill>
              </a:rPr>
              <a:t>Resonant Coupling</a:t>
            </a:r>
            <a:r>
              <a:rPr lang="de-CH" sz="2400" dirty="0">
                <a:solidFill>
                  <a:schemeClr val="tx2"/>
                </a:solidFill>
              </a:rPr>
              <a:t>:</a:t>
            </a:r>
            <a:endParaRPr lang="en-GB" sz="2400" dirty="0">
              <a:solidFill>
                <a:schemeClr val="tx2"/>
              </a:solidFill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9768408" y="5296272"/>
            <a:ext cx="0" cy="101304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Content Placeholder 2"/>
          <p:cNvSpPr txBox="1">
            <a:spLocks/>
          </p:cNvSpPr>
          <p:nvPr/>
        </p:nvSpPr>
        <p:spPr>
          <a:xfrm>
            <a:off x="8379568" y="6310064"/>
            <a:ext cx="1964904" cy="575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de-CH" sz="2400" dirty="0">
                <a:solidFill>
                  <a:schemeClr val="tx2"/>
                </a:solidFill>
              </a:rPr>
              <a:t>0.5s/mm</a:t>
            </a:r>
            <a:r>
              <a:rPr lang="de-CH" sz="2400" baseline="30000" dirty="0">
                <a:solidFill>
                  <a:schemeClr val="tx2"/>
                </a:solidFill>
              </a:rPr>
              <a:t>3</a:t>
            </a:r>
            <a:endParaRPr lang="en-GB" sz="2400" baseline="30000" dirty="0">
              <a:solidFill>
                <a:schemeClr val="tx2"/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1991545" y="6453336"/>
            <a:ext cx="4015843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[C.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Ospelkaus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Group, PTB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Braunschweig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254615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CH" dirty="0" smtClean="0"/>
              <a:t>Proton Spin Quantum Transitions</a:t>
            </a:r>
            <a:endParaRPr lang="de-CH" dirty="0"/>
          </a:p>
        </p:txBody>
      </p:sp>
      <p:pic>
        <p:nvPicPr>
          <p:cNvPr id="4" name="Picture 2" descr="\\fs02\mooser$\Dokumente\Vorträge\eigeneVorträge\Leap2013\SFtranspar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869" y="2685087"/>
            <a:ext cx="9022494" cy="26282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460083" y="5286657"/>
            <a:ext cx="5696763" cy="278751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0" tIns="45000" rIns="90000" bIns="45000" compatLnSpc="0">
            <a:spAutoFit/>
          </a:bodyPr>
          <a:lstStyle/>
          <a:p>
            <a:pPr lvl="0" algn="r" hangingPunct="0"/>
            <a:r>
              <a:rPr lang="en-US" sz="1200" dirty="0">
                <a:ea typeface="SimSun" pitchFamily="2"/>
                <a:cs typeface="Mangal" pitchFamily="2"/>
              </a:rPr>
              <a:t>A. Mooser, K. Franke, S. Ulmer  </a:t>
            </a:r>
            <a:r>
              <a:rPr lang="en-US" sz="1200" i="1" dirty="0">
                <a:ea typeface="SimSun" pitchFamily="2"/>
                <a:cs typeface="Mangal" pitchFamily="2"/>
              </a:rPr>
              <a:t>et al.</a:t>
            </a:r>
            <a:r>
              <a:rPr lang="en-US" sz="1200" dirty="0">
                <a:ea typeface="SimSun" pitchFamily="2"/>
                <a:cs typeface="Mangal" pitchFamily="2"/>
              </a:rPr>
              <a:t> </a:t>
            </a:r>
            <a:r>
              <a:rPr lang="en-GB" sz="1200" dirty="0"/>
              <a:t>Phys. Rev. </a:t>
            </a:r>
            <a:r>
              <a:rPr lang="en-GB" sz="1200" dirty="0" err="1"/>
              <a:t>Lett</a:t>
            </a:r>
            <a:r>
              <a:rPr lang="en-GB" sz="1200" dirty="0"/>
              <a:t>.  </a:t>
            </a:r>
            <a:r>
              <a:rPr lang="en-GB" sz="1200" b="1" dirty="0"/>
              <a:t>723</a:t>
            </a:r>
            <a:r>
              <a:rPr lang="en-GB" sz="1200" dirty="0"/>
              <a:t>, 78 (2013)</a:t>
            </a:r>
            <a:endParaRPr lang="en-US" sz="1200" dirty="0">
              <a:ea typeface="SimSun" pitchFamily="2"/>
              <a:cs typeface="Mangal" pitchFamily="2"/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368684" y="1112216"/>
            <a:ext cx="8229600" cy="104961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CH" sz="2400" dirty="0"/>
              <a:t>Improvement of apparatus, trap wiring, quality of detection systems (lower noise, faster measuring cycles).</a:t>
            </a:r>
          </a:p>
          <a:p>
            <a:r>
              <a:rPr lang="de-CH" sz="2400" dirty="0"/>
              <a:t>Based on Bayesian filter -&gt; fidelity of &gt; 90% achieved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307690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7608" y="202930"/>
            <a:ext cx="8229600" cy="705790"/>
          </a:xfrm>
        </p:spPr>
        <p:txBody>
          <a:bodyPr/>
          <a:lstStyle/>
          <a:p>
            <a:r>
              <a:rPr lang="en-GB" dirty="0" smtClean="0"/>
              <a:t>Frequency Shifts in Penning Traps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052736"/>
            <a:ext cx="8229600" cy="38864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2400" dirty="0"/>
              <a:t>Particles in imperfect Penning traps -&gt; </a:t>
            </a:r>
            <a:r>
              <a:rPr lang="en-GB" sz="2400" dirty="0" err="1"/>
              <a:t>Anharmonic</a:t>
            </a:r>
            <a:r>
              <a:rPr lang="en-GB" sz="2400" dirty="0"/>
              <a:t> Oscillators</a:t>
            </a:r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2658" y="1785424"/>
            <a:ext cx="4081335" cy="1571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4" name="Group 3"/>
          <p:cNvGrpSpPr/>
          <p:nvPr/>
        </p:nvGrpSpPr>
        <p:grpSpPr>
          <a:xfrm>
            <a:off x="6168009" y="1867664"/>
            <a:ext cx="4241481" cy="1417321"/>
            <a:chOff x="1812462" y="4237238"/>
            <a:chExt cx="5841164" cy="2224779"/>
          </a:xfrm>
        </p:grpSpPr>
        <p:pic>
          <p:nvPicPr>
            <p:cNvPr id="25603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2462" y="4237238"/>
              <a:ext cx="5841164" cy="6413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60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1488" y="5013176"/>
              <a:ext cx="4470471" cy="60360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560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77004" y="5877272"/>
              <a:ext cx="4112079" cy="58474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9" name="Content Placeholder 2"/>
          <p:cNvSpPr txBox="1">
            <a:spLocks/>
          </p:cNvSpPr>
          <p:nvPr/>
        </p:nvSpPr>
        <p:spPr>
          <a:xfrm>
            <a:off x="1991544" y="3472408"/>
            <a:ext cx="8229600" cy="89269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400" dirty="0"/>
              <a:t>This can be one of the considerable limitations in frequency ratio measurements 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35560" y="4418721"/>
            <a:ext cx="3866478" cy="2197509"/>
          </a:xfrm>
          <a:prstGeom prst="rect">
            <a:avLst/>
          </a:prstGeom>
        </p:spPr>
      </p:pic>
      <p:sp>
        <p:nvSpPr>
          <p:cNvPr id="11" name="Content Placeholder 2"/>
          <p:cNvSpPr txBox="1">
            <a:spLocks/>
          </p:cNvSpPr>
          <p:nvPr/>
        </p:nvSpPr>
        <p:spPr>
          <a:xfrm>
            <a:off x="6138936" y="4548460"/>
            <a:ext cx="4349552" cy="212090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/>
              <a:t>e.g. a not considered offset potential (50mV) and adjustment of resonance voltage shifts ratio (p/</a:t>
            </a:r>
            <a:r>
              <a:rPr lang="en-GB" sz="2400" dirty="0" err="1"/>
              <a:t>pbar</a:t>
            </a:r>
            <a:r>
              <a:rPr lang="en-GB" sz="2400" dirty="0"/>
              <a:t> comparison) by already 30ppt!</a:t>
            </a:r>
          </a:p>
        </p:txBody>
      </p:sp>
    </p:spTree>
    <p:extLst>
      <p:ext uri="{BB962C8B-B14F-4D97-AF65-F5344CB8AC3E}">
        <p14:creationId xmlns:p14="http://schemas.microsoft.com/office/powerpoint/2010/main" val="1736818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Trap Tuning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052737"/>
            <a:ext cx="8229600" cy="1008112"/>
          </a:xfrm>
        </p:spPr>
        <p:txBody>
          <a:bodyPr>
            <a:normAutofit/>
          </a:bodyPr>
          <a:lstStyle/>
          <a:p>
            <a:r>
              <a:rPr lang="en-GB" dirty="0" smtClean="0"/>
              <a:t>Adjust voltages of correction electrodes to make the trap harmonic. </a:t>
            </a:r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1847528" y="1988841"/>
          <a:ext cx="4638960" cy="324035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98" name="Graph" r:id="rId3" imgW="4154400" imgH="2901600" progId="Origin50.Graph">
                  <p:embed/>
                </p:oleObj>
              </mc:Choice>
              <mc:Fallback>
                <p:oleObj name="Graph" r:id="rId3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847528" y="1988841"/>
                        <a:ext cx="4638960" cy="324035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5951985" y="2060847"/>
          <a:ext cx="4535875" cy="3168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99" name="Graph" r:id="rId5" imgW="4154400" imgH="2901600" progId="Origin50.Graph">
                  <p:embed/>
                </p:oleObj>
              </mc:Choice>
              <mc:Fallback>
                <p:oleObj name="Graph" r:id="rId5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951985" y="2060847"/>
                        <a:ext cx="4535875" cy="3168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Content Placeholder 2"/>
          <p:cNvSpPr txBox="1">
            <a:spLocks/>
          </p:cNvSpPr>
          <p:nvPr/>
        </p:nvSpPr>
        <p:spPr>
          <a:xfrm>
            <a:off x="1919536" y="5445224"/>
            <a:ext cx="8229600" cy="576064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Allows for trap tuning to </a:t>
            </a:r>
            <a:r>
              <a:rPr lang="en-GB" sz="2400" dirty="0">
                <a:latin typeface="GreekC_IV50" panose="00000400000000000000" pitchFamily="2" charset="0"/>
                <a:cs typeface="GreekC_IV50" panose="00000400000000000000" pitchFamily="2" charset="0"/>
              </a:rPr>
              <a:t>m</a:t>
            </a:r>
            <a:r>
              <a:rPr lang="en-GB" dirty="0"/>
              <a:t>V. </a:t>
            </a:r>
          </a:p>
        </p:txBody>
      </p:sp>
    </p:spTree>
    <p:extLst>
      <p:ext uri="{BB962C8B-B14F-4D97-AF65-F5344CB8AC3E}">
        <p14:creationId xmlns:p14="http://schemas.microsoft.com/office/powerpoint/2010/main" val="8551322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Additional Frequency Shifts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9536" y="1168152"/>
            <a:ext cx="8229600" cy="103671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dirty="0" smtClean="0"/>
              <a:t>What else modifies the result of your precision experiment?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2063552" y="2276872"/>
            <a:ext cx="8229600" cy="4606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/>
              <a:t>Effective potential of the induced image charge 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042864" y="2896344"/>
            <a:ext cx="6213376" cy="7486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000" dirty="0"/>
              <a:t>Modification of the </a:t>
            </a:r>
            <a:r>
              <a:rPr lang="en-GB" sz="2000" dirty="0" err="1"/>
              <a:t>quadrupolar</a:t>
            </a:r>
            <a:r>
              <a:rPr lang="en-GB" sz="2000" dirty="0"/>
              <a:t> potential</a:t>
            </a:r>
          </a:p>
          <a:p>
            <a:pPr lvl="1"/>
            <a:r>
              <a:rPr lang="en-GB" sz="2000" dirty="0"/>
              <a:t>Correction of the invariance theorem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9617" y="4105673"/>
            <a:ext cx="2176661" cy="8812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Content Placeholder 2"/>
          <p:cNvSpPr txBox="1">
            <a:spLocks/>
          </p:cNvSpPr>
          <p:nvPr/>
        </p:nvSpPr>
        <p:spPr>
          <a:xfrm>
            <a:off x="1991544" y="5776664"/>
            <a:ext cx="8229600" cy="6046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>
                <a:solidFill>
                  <a:srgbClr val="C00000"/>
                </a:solidFill>
              </a:rPr>
              <a:t>Modifies cyclotron frequency at level of 1e-10</a:t>
            </a:r>
            <a:endParaRPr lang="en-GB" sz="2000" dirty="0">
              <a:solidFill>
                <a:srgbClr val="C00000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561970" y="1892694"/>
            <a:ext cx="1648830" cy="1978596"/>
          </a:xfrm>
          <a:prstGeom prst="rect">
            <a:avLst/>
          </a:prstGeom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159896" y="4238201"/>
            <a:ext cx="5153944" cy="74868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GB" sz="2000" dirty="0"/>
              <a:t>Strong scaling with trap radius. </a:t>
            </a:r>
          </a:p>
          <a:p>
            <a:pPr marL="457200" lvl="1" indent="0">
              <a:buNone/>
            </a:pPr>
            <a:r>
              <a:rPr lang="en-GB" sz="2000" dirty="0"/>
              <a:t>Typical traps (1cm diameter) -&gt; </a:t>
            </a:r>
          </a:p>
        </p:txBody>
      </p:sp>
    </p:spTree>
    <p:extLst>
      <p:ext uri="{BB962C8B-B14F-4D97-AF65-F5344CB8AC3E}">
        <p14:creationId xmlns:p14="http://schemas.microsoft.com/office/powerpoint/2010/main" val="2860598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QUESTION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1200" y="1667942"/>
            <a:ext cx="8229600" cy="44973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In a perfect Penning trap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	- Homogeneous magnetic field</a:t>
            </a:r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Perfect electric </a:t>
            </a:r>
            <a:r>
              <a:rPr lang="en-GB" dirty="0" err="1" smtClean="0"/>
              <a:t>quadrupole</a:t>
            </a:r>
            <a:endParaRPr lang="en-GB" dirty="0" smtClean="0"/>
          </a:p>
          <a:p>
            <a:pPr marL="0" indent="0">
              <a:buNone/>
            </a:pPr>
            <a:r>
              <a:rPr lang="en-GB" dirty="0"/>
              <a:t>	</a:t>
            </a:r>
            <a:r>
              <a:rPr lang="en-GB" dirty="0" smtClean="0"/>
              <a:t>- large trap (no image charge shift)</a:t>
            </a:r>
          </a:p>
          <a:p>
            <a:pPr marL="0" indent="0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b="1" dirty="0" smtClean="0">
                <a:solidFill>
                  <a:srgbClr val="C00000"/>
                </a:solidFill>
              </a:rPr>
              <a:t>Any additional frequency shift?</a:t>
            </a:r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99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How to trap charged particles…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113904"/>
            <a:ext cx="3881747" cy="532621"/>
          </a:xfrm>
        </p:spPr>
        <p:txBody>
          <a:bodyPr/>
          <a:lstStyle/>
          <a:p>
            <a:r>
              <a:rPr lang="en-GB" dirty="0" smtClean="0"/>
              <a:t>Maxwell equations: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958541" y="1150271"/>
                <a:ext cx="1243097" cy="43088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∆</m:t>
                      </m:r>
                      <m:r>
                        <m:rPr>
                          <m:sty m:val="p"/>
                        </m:rPr>
                        <a:rPr lang="el-GR" sz="28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Φ</m:t>
                      </m:r>
                      <m:r>
                        <a:rPr lang="en-GB" sz="28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8541" y="1150271"/>
                <a:ext cx="1243097" cy="430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Content Placeholder 2"/>
          <p:cNvSpPr txBox="1">
            <a:spLocks/>
          </p:cNvSpPr>
          <p:nvPr/>
        </p:nvSpPr>
        <p:spPr>
          <a:xfrm>
            <a:off x="443643" y="1756755"/>
            <a:ext cx="3881747" cy="532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Harmonic potential: 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4953001" y="1734935"/>
                <a:ext cx="4543744" cy="4735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28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Φ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𝑧</m:t>
                    </m:r>
                    <m:r>
                      <a:rPr lang="en-GB" sz="2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)=</m:t>
                    </m:r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  <m:sSup>
                      <m:sSup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8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sub>
                    </m:sSub>
                    <m:sSup>
                      <m:sSup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2800" dirty="0"/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e>
                      <m:sub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sub>
                    </m:sSub>
                    <m:sSup>
                      <m:sSupPr>
                        <m:ctrlP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p>
                        <m:r>
                          <a:rPr lang="en-GB" sz="2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001" y="1734935"/>
                <a:ext cx="4543744" cy="473528"/>
              </a:xfrm>
              <a:prstGeom prst="rect">
                <a:avLst/>
              </a:prstGeom>
              <a:blipFill>
                <a:blip r:embed="rId3"/>
                <a:stretch>
                  <a:fillRect t="-19481" b="-4026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Content Placeholder 2"/>
          <p:cNvSpPr txBox="1">
            <a:spLocks/>
          </p:cNvSpPr>
          <p:nvPr/>
        </p:nvSpPr>
        <p:spPr>
          <a:xfrm>
            <a:off x="438101" y="2557547"/>
            <a:ext cx="11391949" cy="517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err="1" smtClean="0"/>
              <a:t>Earnshaw</a:t>
            </a:r>
            <a:r>
              <a:rPr lang="en-GB" dirty="0" smtClean="0"/>
              <a:t> theorem: Not possible to trap particles in static electric fields. 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40" y="3749042"/>
            <a:ext cx="1543050" cy="2162175"/>
          </a:xfrm>
          <a:prstGeom prst="rect">
            <a:avLst/>
          </a:prstGeom>
        </p:spPr>
      </p:pic>
      <p:pic>
        <p:nvPicPr>
          <p:cNvPr id="9" name="Picture 4" descr="Dehmelt 98-0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9904" y="3823855"/>
            <a:ext cx="1571186" cy="2162175"/>
          </a:xfrm>
          <a:prstGeom prst="rect">
            <a:avLst/>
          </a:prstGeom>
          <a:noFill/>
          <a:effectLst>
            <a:glow rad="101600">
              <a:schemeClr val="accent2">
                <a:satMod val="175000"/>
                <a:alpha val="40000"/>
              </a:schemeClr>
            </a:glow>
          </a:effectLst>
          <a:scene3d>
            <a:camera prst="orthographicFront"/>
            <a:lightRig rig="threePt" dir="t"/>
          </a:scene3d>
          <a:sp3d>
            <a:bevelT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589980" y="5182800"/>
            <a:ext cx="4769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sz="2400" b="1" dirty="0" smtClean="0">
                <a:solidFill>
                  <a:srgbClr val="FF0000"/>
                </a:solidFill>
              </a:rPr>
              <a:t>Nobel prize in 1989</a:t>
            </a:r>
            <a:endParaRPr lang="de-CH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16552" y="3306899"/>
            <a:ext cx="4769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2400" b="1" dirty="0" smtClean="0">
                <a:solidFill>
                  <a:srgbClr val="FF0000"/>
                </a:solidFill>
              </a:rPr>
              <a:t>Dynamic </a:t>
            </a:r>
            <a:r>
              <a:rPr lang="de-CH" sz="2400" b="1" dirty="0" err="1" smtClean="0">
                <a:solidFill>
                  <a:srgbClr val="FF0000"/>
                </a:solidFill>
              </a:rPr>
              <a:t>approach</a:t>
            </a:r>
            <a:r>
              <a:rPr lang="de-CH" sz="2400" b="1" dirty="0" smtClean="0">
                <a:solidFill>
                  <a:srgbClr val="FF0000"/>
                </a:solidFill>
              </a:rPr>
              <a:t>: Paul Trap  </a:t>
            </a:r>
            <a:endParaRPr lang="de-CH" sz="24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746035" y="3301357"/>
            <a:ext cx="4769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CH" sz="2400" b="1" dirty="0" err="1" smtClean="0">
                <a:solidFill>
                  <a:srgbClr val="FF0000"/>
                </a:solidFill>
              </a:rPr>
              <a:t>Static</a:t>
            </a:r>
            <a:r>
              <a:rPr lang="de-CH" sz="2400" b="1" dirty="0" smtClean="0">
                <a:solidFill>
                  <a:srgbClr val="FF0000"/>
                </a:solidFill>
              </a:rPr>
              <a:t> </a:t>
            </a:r>
            <a:r>
              <a:rPr lang="de-CH" sz="2400" b="1" dirty="0" err="1" smtClean="0">
                <a:solidFill>
                  <a:srgbClr val="FF0000"/>
                </a:solidFill>
              </a:rPr>
              <a:t>approach</a:t>
            </a:r>
            <a:r>
              <a:rPr lang="de-CH" sz="2400" b="1" dirty="0" smtClean="0">
                <a:solidFill>
                  <a:srgbClr val="FF0000"/>
                </a:solidFill>
              </a:rPr>
              <a:t>: </a:t>
            </a:r>
            <a:r>
              <a:rPr lang="de-CH" sz="2400" b="1" dirty="0" err="1" smtClean="0">
                <a:solidFill>
                  <a:srgbClr val="FF0000"/>
                </a:solidFill>
              </a:rPr>
              <a:t>Penning</a:t>
            </a:r>
            <a:r>
              <a:rPr lang="de-CH" sz="2400" b="1" dirty="0" smtClean="0">
                <a:solidFill>
                  <a:srgbClr val="FF0000"/>
                </a:solidFill>
              </a:rPr>
              <a:t> Trap</a:t>
            </a:r>
            <a:endParaRPr lang="de-CH" sz="2400" b="1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028" y="3532189"/>
            <a:ext cx="1404240" cy="1416191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8200" y="5023541"/>
            <a:ext cx="1905696" cy="1446552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2414578" y="3772347"/>
            <a:ext cx="2999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Physics idea: Oscillating </a:t>
            </a:r>
            <a:r>
              <a:rPr lang="en-GB" dirty="0" err="1" smtClean="0"/>
              <a:t>rf</a:t>
            </a:r>
            <a:r>
              <a:rPr lang="en-GB" dirty="0" smtClean="0"/>
              <a:t>-fields drive particles back to </a:t>
            </a:r>
            <a:r>
              <a:rPr lang="en-GB" dirty="0" err="1" smtClean="0"/>
              <a:t>center</a:t>
            </a:r>
            <a:r>
              <a:rPr lang="en-GB" dirty="0" smtClean="0"/>
              <a:t> – time average attractive (particle ping/pong)</a:t>
            </a:r>
            <a:endParaRPr lang="en-GB" dirty="0"/>
          </a:p>
        </p:txBody>
      </p:sp>
      <p:sp>
        <p:nvSpPr>
          <p:cNvPr id="17" name="Rectangle 16"/>
          <p:cNvSpPr/>
          <p:nvPr/>
        </p:nvSpPr>
        <p:spPr>
          <a:xfrm>
            <a:off x="6889588" y="3766806"/>
            <a:ext cx="299945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Physics idea: counteract the radial saddle-potential by superimposing a strong magnetic field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440872" y="6334291"/>
            <a:ext cx="11391949" cy="51776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 Natural consequence: both trap-types have stability issues…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43260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Resolution Limits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3210" y="980728"/>
            <a:ext cx="8229600" cy="3384376"/>
          </a:xfrm>
        </p:spPr>
        <p:txBody>
          <a:bodyPr>
            <a:normAutofit/>
          </a:bodyPr>
          <a:lstStyle/>
          <a:p>
            <a:r>
              <a:rPr lang="en-GB" dirty="0" smtClean="0"/>
              <a:t>Dip measurements are limited to a certain precision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r>
              <a:rPr lang="en-GB" dirty="0" smtClean="0"/>
              <a:t>Line width</a:t>
            </a:r>
          </a:p>
          <a:p>
            <a:pPr lvl="1"/>
            <a:r>
              <a:rPr lang="en-GB" dirty="0" smtClean="0"/>
              <a:t>Signal-to-noise ratio</a:t>
            </a:r>
          </a:p>
          <a:p>
            <a:pPr lvl="1"/>
            <a:r>
              <a:rPr lang="en-GB" dirty="0" smtClean="0"/>
              <a:t>Averaging time</a:t>
            </a:r>
          </a:p>
          <a:p>
            <a:pPr lvl="1"/>
            <a:r>
              <a:rPr lang="en-GB" dirty="0" smtClean="0"/>
              <a:t>Voltage drifts and scatter</a:t>
            </a:r>
          </a:p>
          <a:p>
            <a:pPr lvl="1"/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6375" y="5074144"/>
            <a:ext cx="6158081" cy="105210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53263" y="1567164"/>
            <a:ext cx="4546848" cy="339971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>
                <a:spLocks noResize="1"/>
              </p:cNvSpPr>
              <p:nvPr/>
            </p:nvSpPr>
            <p:spPr>
              <a:xfrm>
                <a:off x="1800796" y="3862414"/>
                <a:ext cx="2649240" cy="38736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90000" tIns="45000" rIns="90000" bIns="45000" compatLnSpc="0"/>
              <a:lstStyle/>
              <a:p>
                <a:pPr hangingPunct="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𝑙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𝑧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+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 i="1">
                              <a:latin typeface="Cambria Math"/>
                            </a:rPr>
                            <m:t>𝑟𝑓</m:t>
                          </m:r>
                        </m:sub>
                      </m:sSub>
                      <m:r>
                        <a:rPr lang="en-GB">
                          <a:latin typeface="Cambria Math"/>
                        </a:rPr>
                        <m:t>−</m:t>
                      </m:r>
                      <m:sSub>
                        <m:sSubPr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GB">
                              <a:latin typeface="Cambria Math"/>
                            </a:rPr>
                            <m:t>ν</m:t>
                          </m:r>
                        </m:e>
                        <m:sub>
                          <m:r>
                            <a:rPr lang="en-GB">
                              <a:latin typeface="Cambria Math"/>
                            </a:rPr>
                            <m:t>±</m:t>
                          </m:r>
                          <m:phant>
                            <m:phantPr>
                              <m:show m:val="off"/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phantPr>
                            <m:e>
                              <m:r>
                                <a:rPr lang="en-GB" i="1">
                                  <a:latin typeface="Cambria Math"/>
                                </a:rPr>
                                <m:t>𝑎</m:t>
                              </m:r>
                            </m:e>
                          </m:phant>
                        </m:sub>
                      </m:sSub>
                    </m:oMath>
                  </m:oMathPara>
                </a14:m>
                <a:endParaRPr lang="en-GB" dirty="0">
                  <a:latin typeface="Arial" pitchFamily="18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00796" y="3862414"/>
                <a:ext cx="2649240" cy="387360"/>
              </a:xfrm>
              <a:prstGeom prst="rect">
                <a:avLst/>
              </a:prstGeom>
              <a:blipFill rotWithShape="0">
                <a:blip r:embed="rId4"/>
                <a:stretch>
                  <a:fillRect b="-11111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de-CH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Rectangle 7"/>
          <p:cNvSpPr/>
          <p:nvPr/>
        </p:nvSpPr>
        <p:spPr>
          <a:xfrm>
            <a:off x="1160906" y="4422346"/>
            <a:ext cx="908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catters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997048" y="4418224"/>
            <a:ext cx="908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catters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2824950" y="4414102"/>
            <a:ext cx="9082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s</a:t>
            </a:r>
            <a:r>
              <a:rPr lang="en-GB" dirty="0" smtClean="0">
                <a:solidFill>
                  <a:srgbClr val="FF0000"/>
                </a:solidFill>
              </a:rPr>
              <a:t>catters</a:t>
            </a:r>
            <a:endParaRPr lang="de-CH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2648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Direct Measurements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9536" y="980728"/>
            <a:ext cx="8507288" cy="1080120"/>
          </a:xfrm>
        </p:spPr>
        <p:txBody>
          <a:bodyPr/>
          <a:lstStyle/>
          <a:p>
            <a:r>
              <a:rPr lang="en-GB" dirty="0" smtClean="0"/>
              <a:t>Measurement of cyclotron frequency with cyclotron resonator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3219" y="1973436"/>
            <a:ext cx="8276326" cy="26797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8127" y="6453336"/>
            <a:ext cx="4044569" cy="338554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[G. </a:t>
            </a:r>
            <a:r>
              <a:rPr lang="en-US" sz="16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Gabrielse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et al., PRA 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82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3198  (1999)]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280206" y="4797152"/>
            <a:ext cx="8507288" cy="14401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Problem: Cyclotron detectors are not very sensitive (small inductance) -&gt; considerable frequency shifts due to large particle energy. </a:t>
            </a:r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774794"/>
              </p:ext>
            </p:extLst>
          </p:nvPr>
        </p:nvGraphicFramePr>
        <p:xfrm>
          <a:off x="8633255" y="2034509"/>
          <a:ext cx="3542788" cy="24746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3693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8633255" y="2034509"/>
                        <a:ext cx="3542788" cy="24746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Rectangle 7"/>
          <p:cNvSpPr/>
          <p:nvPr/>
        </p:nvSpPr>
        <p:spPr>
          <a:xfrm>
            <a:off x="9108483" y="2041988"/>
            <a:ext cx="2800767" cy="276999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de-DE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[J. Harrington </a:t>
            </a: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et al.,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XXX </a:t>
            </a:r>
            <a:r>
              <a:rPr lang="en-US" sz="1200" b="1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XX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, (201X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)]&lt;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7645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Paul Trap vs. Penning Trap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346661"/>
            <a:ext cx="3906685" cy="3133899"/>
          </a:xfrm>
        </p:spPr>
        <p:txBody>
          <a:bodyPr/>
          <a:lstStyle/>
          <a:p>
            <a:r>
              <a:rPr lang="en-GB" dirty="0" smtClean="0">
                <a:solidFill>
                  <a:srgbClr val="00B050"/>
                </a:solidFill>
              </a:rPr>
              <a:t>Cheap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Variable</a:t>
            </a:r>
          </a:p>
          <a:p>
            <a:r>
              <a:rPr lang="en-GB" dirty="0" smtClean="0">
                <a:solidFill>
                  <a:srgbClr val="00B050"/>
                </a:solidFill>
              </a:rPr>
              <a:t>Open access</a:t>
            </a:r>
          </a:p>
          <a:p>
            <a:endParaRPr lang="en-GB" dirty="0"/>
          </a:p>
          <a:p>
            <a:r>
              <a:rPr lang="en-GB" dirty="0" smtClean="0">
                <a:solidFill>
                  <a:srgbClr val="FF0000"/>
                </a:solidFill>
              </a:rPr>
              <a:t>Noisy</a:t>
            </a:r>
          </a:p>
          <a:p>
            <a:r>
              <a:rPr lang="en-GB" dirty="0" err="1" smtClean="0">
                <a:solidFill>
                  <a:srgbClr val="FF0000"/>
                </a:solidFill>
              </a:rPr>
              <a:t>Micromotion</a:t>
            </a:r>
            <a:endParaRPr lang="en-GB" dirty="0">
              <a:solidFill>
                <a:srgbClr val="FF0000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8717" y="1147763"/>
            <a:ext cx="2158246" cy="1620376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747150" y="1349433"/>
            <a:ext cx="3906685" cy="31338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srgbClr val="FF0000"/>
                </a:solidFill>
              </a:rPr>
              <a:t>Expensive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Constrained</a:t>
            </a:r>
          </a:p>
          <a:p>
            <a:r>
              <a:rPr lang="en-GB" dirty="0" smtClean="0">
                <a:solidFill>
                  <a:srgbClr val="FF0000"/>
                </a:solidFill>
              </a:rPr>
              <a:t>Closed system</a:t>
            </a:r>
          </a:p>
          <a:p>
            <a:endParaRPr lang="en-GB" dirty="0" smtClean="0"/>
          </a:p>
          <a:p>
            <a:r>
              <a:rPr lang="en-GB" dirty="0" smtClean="0">
                <a:solidFill>
                  <a:srgbClr val="00B050"/>
                </a:solidFill>
              </a:rPr>
              <a:t>STABILITY</a:t>
            </a:r>
          </a:p>
          <a:p>
            <a:r>
              <a:rPr lang="en-GB" dirty="0" err="1" smtClean="0">
                <a:solidFill>
                  <a:srgbClr val="00B050"/>
                </a:solidFill>
              </a:rPr>
              <a:t>Controlability</a:t>
            </a:r>
            <a:endParaRPr lang="en-GB" dirty="0" smtClean="0">
              <a:solidFill>
                <a:srgbClr val="00B050"/>
              </a:solidFill>
            </a:endParaRPr>
          </a:p>
          <a:p>
            <a:r>
              <a:rPr lang="en-GB" dirty="0" smtClean="0">
                <a:solidFill>
                  <a:srgbClr val="00B050"/>
                </a:solidFill>
              </a:rPr>
              <a:t>Reliability </a:t>
            </a:r>
            <a:endParaRPr lang="en-GB" dirty="0">
              <a:solidFill>
                <a:srgbClr val="00B050"/>
              </a:solidFill>
            </a:endParaRPr>
          </a:p>
        </p:txBody>
      </p:sp>
      <p:pic>
        <p:nvPicPr>
          <p:cNvPr id="6" name="Picture 2" descr="http://home.cern/sites/home.web.cern.ch/files/image/update-for_the_public/2016/12/rsz_1img_274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3171" y="1346661"/>
            <a:ext cx="2891481" cy="21583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Rectangle 6"/>
          <p:cNvSpPr/>
          <p:nvPr/>
        </p:nvSpPr>
        <p:spPr>
          <a:xfrm>
            <a:off x="440871" y="4804150"/>
            <a:ext cx="5028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Use Paul trap </a:t>
            </a:r>
            <a:r>
              <a:rPr lang="en-GB" dirty="0" smtClean="0"/>
              <a:t>once you’re interested in physics properties which are defined by internal interactions in composed charged systems.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6279162" y="4798608"/>
            <a:ext cx="502890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Use the Penning trap </a:t>
            </a:r>
            <a:r>
              <a:rPr lang="en-GB" dirty="0" smtClean="0"/>
              <a:t>for ultra-high precision studies or experiments dealing with complex many particle systems. 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6281933" y="6056600"/>
            <a:ext cx="5028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Prominent in fundamental studies</a:t>
            </a:r>
            <a:endParaRPr lang="en-GB" dirty="0"/>
          </a:p>
        </p:txBody>
      </p:sp>
      <p:sp>
        <p:nvSpPr>
          <p:cNvPr id="10" name="Rectangle 9"/>
          <p:cNvSpPr/>
          <p:nvPr/>
        </p:nvSpPr>
        <p:spPr>
          <a:xfrm>
            <a:off x="615438" y="6059371"/>
            <a:ext cx="50289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b="1" dirty="0" smtClean="0"/>
              <a:t>Prominent in quantum information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328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Traps in Antimatter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744" y="1344287"/>
            <a:ext cx="11389179" cy="551015"/>
          </a:xfrm>
        </p:spPr>
        <p:txBody>
          <a:bodyPr/>
          <a:lstStyle/>
          <a:p>
            <a:r>
              <a:rPr lang="en-GB" dirty="0" smtClean="0"/>
              <a:t>The </a:t>
            </a:r>
            <a:r>
              <a:rPr lang="en-GB" b="1" dirty="0" smtClean="0"/>
              <a:t>Penning trap </a:t>
            </a:r>
            <a:r>
              <a:rPr lang="en-GB" dirty="0" smtClean="0"/>
              <a:t>is the “work-horse” of the antimatter physics community. 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744" y="2502131"/>
            <a:ext cx="5469478" cy="28600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 rot="19457300">
            <a:off x="-212316" y="3622795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C00000"/>
                </a:solidFill>
              </a:rPr>
              <a:t>First paper on trapped antiprotons</a:t>
            </a:r>
          </a:p>
        </p:txBody>
      </p:sp>
      <p:sp>
        <p:nvSpPr>
          <p:cNvPr id="6" name="Rounded Rectangle 5"/>
          <p:cNvSpPr/>
          <p:nvPr/>
        </p:nvSpPr>
        <p:spPr>
          <a:xfrm>
            <a:off x="7074131" y="2219498"/>
            <a:ext cx="4430684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Trap as a container for positrons and antiprotons to produce antihydrogen (see lectures by Testera and Yamazaki)</a:t>
            </a:r>
            <a:endParaRPr lang="en-GB" dirty="0"/>
          </a:p>
        </p:txBody>
      </p:sp>
      <p:sp>
        <p:nvSpPr>
          <p:cNvPr id="7" name="Rounded Rectangle 6"/>
          <p:cNvSpPr/>
          <p:nvPr/>
        </p:nvSpPr>
        <p:spPr>
          <a:xfrm>
            <a:off x="7068590" y="4524894"/>
            <a:ext cx="4430684" cy="105571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Trap as an instrument to study the fundamental properties of trapped antiparticles (this lecture / Smorra lecture).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60517" y="6209993"/>
            <a:ext cx="11389179" cy="551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b="1" dirty="0" smtClean="0">
                <a:solidFill>
                  <a:srgbClr val="FF0000"/>
                </a:solidFill>
              </a:rPr>
              <a:t>This entire field of physics would likely NOT EXIST without traps!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Right Arrow 8"/>
          <p:cNvSpPr/>
          <p:nvPr/>
        </p:nvSpPr>
        <p:spPr>
          <a:xfrm rot="20318550">
            <a:off x="5442766" y="3292445"/>
            <a:ext cx="1384079" cy="2909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 rot="1309761">
            <a:off x="5445538" y="4043365"/>
            <a:ext cx="1384079" cy="29094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9444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Trap Results in Antimatter Physics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0871" y="1045029"/>
            <a:ext cx="11389179" cy="517764"/>
          </a:xfrm>
        </p:spPr>
        <p:txBody>
          <a:bodyPr/>
          <a:lstStyle/>
          <a:p>
            <a:r>
              <a:rPr lang="en-GB" dirty="0" smtClean="0"/>
              <a:t>Two collaborations dealing with single particles in traps – ATRAP and BASE</a:t>
            </a:r>
            <a:endParaRPr lang="en-GB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1471" y="2751511"/>
            <a:ext cx="4489115" cy="3134505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443641" y="6226617"/>
            <a:ext cx="11389179" cy="51776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dirty="0" smtClean="0"/>
              <a:t>??? What is behind all that ???</a:t>
            </a:r>
            <a:endParaRPr lang="en-GB" dirty="0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43643" y="1629690"/>
            <a:ext cx="11389179" cy="78931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dirty="0" smtClean="0"/>
              <a:t>(A)TRAP pioneered fundamental experimental methods.</a:t>
            </a:r>
          </a:p>
          <a:p>
            <a:pPr lvl="1"/>
            <a:r>
              <a:rPr lang="en-GB" dirty="0" smtClean="0"/>
              <a:t>BASE enhanced fractional precision of these experiments. </a:t>
            </a:r>
            <a:endParaRPr lang="en-GB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783725"/>
              </p:ext>
            </p:extLst>
          </p:nvPr>
        </p:nvGraphicFramePr>
        <p:xfrm>
          <a:off x="1607989" y="2901142"/>
          <a:ext cx="4385487" cy="286859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8798" name="Graph" r:id="rId4" imgW="4154400" imgH="2901600" progId="Origin50.Graph">
                  <p:embed/>
                </p:oleObj>
              </mc:Choice>
              <mc:Fallback>
                <p:oleObj name="Graph" r:id="rId4" imgW="4154400" imgH="2901600" progId="Origin50.Graph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607989" y="2901142"/>
                        <a:ext cx="4385487" cy="286859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97370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lue Warm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4A66AC"/>
      </a:accent1>
      <a:accent2>
        <a:srgbClr val="629DD1"/>
      </a:accent2>
      <a:accent3>
        <a:srgbClr val="297FD5"/>
      </a:accent3>
      <a:accent4>
        <a:srgbClr val="7F8FA9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1834</TotalTime>
  <Words>3062</Words>
  <Application>Microsoft Office PowerPoint</Application>
  <PresentationFormat>Widescreen</PresentationFormat>
  <Paragraphs>557</Paragraphs>
  <Slides>61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17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5</vt:i4>
      </vt:variant>
      <vt:variant>
        <vt:lpstr>Slide Titles</vt:lpstr>
      </vt:variant>
      <vt:variant>
        <vt:i4>61</vt:i4>
      </vt:variant>
    </vt:vector>
  </HeadingPairs>
  <TitlesOfParts>
    <vt:vector size="84" baseType="lpstr">
      <vt:lpstr>ＭＳ Ｐゴシック</vt:lpstr>
      <vt:lpstr>SimSun</vt:lpstr>
      <vt:lpstr>AdvOT1ef757c0</vt:lpstr>
      <vt:lpstr>AdvOT7d6df7ab.I</vt:lpstr>
      <vt:lpstr>AdvP40798</vt:lpstr>
      <vt:lpstr>AdvP497E2</vt:lpstr>
      <vt:lpstr>AdvP4C4E51</vt:lpstr>
      <vt:lpstr>AdvP4C4E74</vt:lpstr>
      <vt:lpstr>Arial</vt:lpstr>
      <vt:lpstr>Calibri</vt:lpstr>
      <vt:lpstr>Calibri Light</vt:lpstr>
      <vt:lpstr>Cambria Math</vt:lpstr>
      <vt:lpstr>GreekC_IV50</vt:lpstr>
      <vt:lpstr>Mangal</vt:lpstr>
      <vt:lpstr>StarSymbol</vt:lpstr>
      <vt:lpstr>Tahoma</vt:lpstr>
      <vt:lpstr>Times New Roman</vt:lpstr>
      <vt:lpstr>Office Theme</vt:lpstr>
      <vt:lpstr>Equation.3</vt:lpstr>
      <vt:lpstr>Equation</vt:lpstr>
      <vt:lpstr>Graph</vt:lpstr>
      <vt:lpstr>Origin Graph</vt:lpstr>
      <vt:lpstr>Formel</vt:lpstr>
      <vt:lpstr>PowerPoint Presentation</vt:lpstr>
      <vt:lpstr>Outline</vt:lpstr>
      <vt:lpstr>Fundamental Physics in 2018</vt:lpstr>
      <vt:lpstr>Beyond Standard Model Physics</vt:lpstr>
      <vt:lpstr>How to solve problems in physics?</vt:lpstr>
      <vt:lpstr>How to trap charged particles…</vt:lpstr>
      <vt:lpstr>Paul Trap vs. Penning Trap</vt:lpstr>
      <vt:lpstr>Traps in Antimatter Physics</vt:lpstr>
      <vt:lpstr>Trap Results in Antimatter Physics</vt:lpstr>
      <vt:lpstr>Penning Trap</vt:lpstr>
      <vt:lpstr>The Invariance Theorem</vt:lpstr>
      <vt:lpstr>Different Perspective: Fundamental Symmetries</vt:lpstr>
      <vt:lpstr>Interaction Potentials – Minimal SME</vt:lpstr>
      <vt:lpstr>Interaction Potentials – Non-Minimal SME</vt:lpstr>
      <vt:lpstr>The Penning Trap – Key Techniques</vt:lpstr>
      <vt:lpstr>Blueprint Measurements in Penning traps</vt:lpstr>
      <vt:lpstr>Non Destructive Particle Detection (see Smorra lecture)</vt:lpstr>
      <vt:lpstr>Example: Resistive Cooling and Peak Detection</vt:lpstr>
      <vt:lpstr>The Continuous Stern-Gerlach Effect</vt:lpstr>
      <vt:lpstr>The Penning Trap – Ingredients</vt:lpstr>
      <vt:lpstr>Some basic homework</vt:lpstr>
      <vt:lpstr>Cylindrical Trap Design</vt:lpstr>
      <vt:lpstr>Particle Loading – Matter (here protons)</vt:lpstr>
      <vt:lpstr>Particle Loading - Antiprotons</vt:lpstr>
      <vt:lpstr>Electron Cooling / Electron Kickout</vt:lpstr>
      <vt:lpstr>Preparation of a Single Particle</vt:lpstr>
      <vt:lpstr>Sideband Coupling/Cooling</vt:lpstr>
      <vt:lpstr>Examples: Sideband Coupling</vt:lpstr>
      <vt:lpstr>Temperature in Sideband Cooling</vt:lpstr>
      <vt:lpstr>EXPERIMENTS – Charge to Mass Ratios</vt:lpstr>
      <vt:lpstr>Results of proton/antiproton mass comparisons</vt:lpstr>
      <vt:lpstr>PowerPoint Presentation</vt:lpstr>
      <vt:lpstr>Measurement</vt:lpstr>
      <vt:lpstr>BASE Measurements – Proton to Antiproton Q/M</vt:lpstr>
      <vt:lpstr>Example: Resolution Limit in BASE</vt:lpstr>
      <vt:lpstr>EXPERIMENTS – Magnetic Moments</vt:lpstr>
      <vt:lpstr>Magnetic Moment Measurements</vt:lpstr>
      <vt:lpstr>0.8 p.p.m. Measurement</vt:lpstr>
      <vt:lpstr>Result and Limitations</vt:lpstr>
      <vt:lpstr>Can we do better ?</vt:lpstr>
      <vt:lpstr>«Simplest»: The Double Penning-Trap Method</vt:lpstr>
      <vt:lpstr>The Double Penning-Trap Method</vt:lpstr>
      <vt:lpstr>Challenges – High-Fidelity Single Spin-Flip Resolution</vt:lpstr>
      <vt:lpstr>Challenges – High-Fidelity Single Spin-Flip Resolution</vt:lpstr>
      <vt:lpstr>Sub-Thermal Cooling</vt:lpstr>
      <vt:lpstr>Current Time Budget of a (CERN) Double-Trap Experiment</vt:lpstr>
      <vt:lpstr>BASE Two-Particle Method</vt:lpstr>
      <vt:lpstr>The Magnetic Moment of the Antiproton</vt:lpstr>
      <vt:lpstr>PowerPoint Presentation</vt:lpstr>
      <vt:lpstr>Phase Sensitive Methods I</vt:lpstr>
      <vt:lpstr>P’n’A - Method</vt:lpstr>
      <vt:lpstr>Phase Sensitive Axial Detection</vt:lpstr>
      <vt:lpstr>Sympathetic Cooling </vt:lpstr>
      <vt:lpstr>Coupled Oscillators</vt:lpstr>
      <vt:lpstr>Proton Spin Quantum Transitions</vt:lpstr>
      <vt:lpstr>Frequency Shifts in Penning Traps</vt:lpstr>
      <vt:lpstr>Trap Tuning</vt:lpstr>
      <vt:lpstr>Additional Frequency Shifts</vt:lpstr>
      <vt:lpstr>QUESTION</vt:lpstr>
      <vt:lpstr>Resolution Limits</vt:lpstr>
      <vt:lpstr>Direct Measurements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Stefan Ulmer</dc:creator>
  <cp:lastModifiedBy>Stefan Ulmer</cp:lastModifiedBy>
  <cp:revision>517</cp:revision>
  <cp:lastPrinted>2017-08-17T15:28:48Z</cp:lastPrinted>
  <dcterms:created xsi:type="dcterms:W3CDTF">2016-08-02T08:42:32Z</dcterms:created>
  <dcterms:modified xsi:type="dcterms:W3CDTF">2018-06-26T06:28:51Z</dcterms:modified>
</cp:coreProperties>
</file>