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media1.gif" ContentType="vide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35"/>
  </p:notesMasterIdLst>
  <p:sldIdLst>
    <p:sldId id="337" r:id="rId2"/>
    <p:sldId id="397" r:id="rId3"/>
    <p:sldId id="396" r:id="rId4"/>
    <p:sldId id="429" r:id="rId5"/>
    <p:sldId id="432" r:id="rId6"/>
    <p:sldId id="399" r:id="rId7"/>
    <p:sldId id="400" r:id="rId8"/>
    <p:sldId id="405" r:id="rId9"/>
    <p:sldId id="406" r:id="rId10"/>
    <p:sldId id="408" r:id="rId11"/>
    <p:sldId id="443" r:id="rId12"/>
    <p:sldId id="407" r:id="rId13"/>
    <p:sldId id="410" r:id="rId14"/>
    <p:sldId id="412" r:id="rId15"/>
    <p:sldId id="450" r:id="rId16"/>
    <p:sldId id="449" r:id="rId17"/>
    <p:sldId id="398" r:id="rId18"/>
    <p:sldId id="445" r:id="rId19"/>
    <p:sldId id="444" r:id="rId20"/>
    <p:sldId id="441" r:id="rId21"/>
    <p:sldId id="420" r:id="rId22"/>
    <p:sldId id="416" r:id="rId23"/>
    <p:sldId id="417" r:id="rId24"/>
    <p:sldId id="419" r:id="rId25"/>
    <p:sldId id="453" r:id="rId26"/>
    <p:sldId id="452" r:id="rId27"/>
    <p:sldId id="438" r:id="rId28"/>
    <p:sldId id="414" r:id="rId29"/>
    <p:sldId id="439" r:id="rId30"/>
    <p:sldId id="446" r:id="rId31"/>
    <p:sldId id="421" r:id="rId32"/>
    <p:sldId id="390" r:id="rId33"/>
    <p:sldId id="454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2953"/>
    <a:srgbClr val="B61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9" autoAdjust="0"/>
    <p:restoredTop sz="96866" autoAdjust="0"/>
  </p:normalViewPr>
  <p:slideViewPr>
    <p:cSldViewPr snapToGrid="0">
      <p:cViewPr>
        <p:scale>
          <a:sx n="150" d="100"/>
          <a:sy n="150" d="100"/>
        </p:scale>
        <p:origin x="21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6BA6D-02F4-4FA3-9E67-1A0E466A3979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43225-7F2A-4DE0-9CDC-06AA83AD9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95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43225-7F2A-4DE0-9CDC-06AA83AD987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216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75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946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80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623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58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390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504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63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75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44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794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881A639C-E360-44E4-B818-3CCD5407737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83413335-2752-41B1-98B4-10C9251F9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2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6" Type="http://schemas.openxmlformats.org/officeDocument/2006/relationships/image" Target="../media/image14.emf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46238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Destructive </a:t>
            </a:r>
            <a:r>
              <a:rPr lang="en-GB" dirty="0"/>
              <a:t>detectors for low energy ion beams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68888"/>
            <a:ext cx="9144000" cy="569912"/>
          </a:xfrm>
        </p:spPr>
        <p:txBody>
          <a:bodyPr>
            <a:norm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CERN BE-BI-EA</a:t>
            </a:r>
            <a:endParaRPr lang="en-US" altLang="en-US" dirty="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387099"/>
            <a:ext cx="9144000" cy="569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Sergey Sadovich</a:t>
            </a:r>
            <a:endParaRPr lang="en-US" altLang="en-US" dirty="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24000" y="6215899"/>
            <a:ext cx="9144000" cy="5699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None/>
              <a:defRPr sz="3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4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AVA School on Low Energy Antimatter </a:t>
            </a:r>
            <a:r>
              <a:rPr lang="en-GB" sz="1200" b="1" dirty="0" smtClean="0"/>
              <a:t>Physics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GB" sz="1200" dirty="0" smtClean="0"/>
              <a:t>25-29 </a:t>
            </a:r>
            <a:r>
              <a:rPr lang="en-GB" sz="1200" dirty="0"/>
              <a:t>June 2018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GB" sz="1200" dirty="0"/>
              <a:t>CERN</a:t>
            </a:r>
          </a:p>
          <a:p>
            <a:endParaRPr lang="en-GB" sz="1200" b="1" dirty="0" smtClean="0"/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93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FC: Signal extraction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62093" y="5531910"/>
            <a:ext cx="3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Microphonic/triboelectric effect /ground loops – proper cables/cabling/connectors are required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10" y="1658198"/>
            <a:ext cx="2126356" cy="37801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547" y="1658198"/>
            <a:ext cx="4275247" cy="34905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26648" y="5531910"/>
            <a:ext cx="3547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Preamplifier (low noise, changeable gain) + ADC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159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FC: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</a:t>
            </a:r>
          </a:p>
          <a:p>
            <a:r>
              <a:rPr lang="en-US" dirty="0" smtClean="0"/>
              <a:t>Profile/position</a:t>
            </a:r>
          </a:p>
          <a:p>
            <a:r>
              <a:rPr lang="en-US" dirty="0" smtClean="0"/>
              <a:t>Emittance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500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0083" y="1611061"/>
            <a:ext cx="4903533" cy="4597400"/>
            <a:chOff x="49467" y="1803400"/>
            <a:chExt cx="4903533" cy="4597400"/>
          </a:xfrm>
        </p:grpSpPr>
        <p:pic>
          <p:nvPicPr>
            <p:cNvPr id="5" name="slit and FC.gif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4"/>
            <a:stretch>
              <a:fillRect/>
            </a:stretch>
          </p:blipFill>
          <p:spPr>
            <a:xfrm>
              <a:off x="355600" y="1803400"/>
              <a:ext cx="4597400" cy="45974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9467" y="4495800"/>
              <a:ext cx="1093533" cy="36933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detector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81400" y="1916668"/>
              <a:ext cx="1093533" cy="36933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eam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3276600" y="2057400"/>
              <a:ext cx="381000" cy="4572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2" descr="\\cern.ch\dfs\Users\e\ecantero\Desktop\Work\Publications_and_Conferences\2014-04-08_HIE_ISOLDE_International_Advisory_Panel\Scanning_blade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74"/>
          <a:stretch/>
        </p:blipFill>
        <p:spPr bwMode="auto">
          <a:xfrm>
            <a:off x="7505035" y="1510161"/>
            <a:ext cx="4064000" cy="204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430001" cy="1658198"/>
          </a:xfrm>
        </p:spPr>
        <p:txBody>
          <a:bodyPr/>
          <a:lstStyle/>
          <a:p>
            <a:r>
              <a:rPr lang="en-US" dirty="0" smtClean="0"/>
              <a:t>FC and Scanning slit (profile measurement)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8330" y="3750436"/>
            <a:ext cx="3802699" cy="283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009661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430001" cy="1658198"/>
          </a:xfrm>
        </p:spPr>
        <p:txBody>
          <a:bodyPr/>
          <a:lstStyle/>
          <a:p>
            <a:r>
              <a:rPr lang="en-US" dirty="0" smtClean="0"/>
              <a:t>FC and Scanning slit (profile measurement)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16" y="1725896"/>
            <a:ext cx="3553483" cy="28468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486" y="3462338"/>
            <a:ext cx="3553484" cy="28468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067" y="1143000"/>
            <a:ext cx="3080371" cy="23193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253" y="2552701"/>
            <a:ext cx="3086694" cy="23240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278" y="4448176"/>
            <a:ext cx="3086694" cy="232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72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077700" cy="1658198"/>
          </a:xfrm>
        </p:spPr>
        <p:txBody>
          <a:bodyPr/>
          <a:lstStyle/>
          <a:p>
            <a:r>
              <a:rPr lang="en-US" dirty="0" smtClean="0"/>
              <a:t>FC and 2 Scanning slits (transverse emittance)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14" y="1840296"/>
            <a:ext cx="5713907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7359343" y="3223427"/>
            <a:ext cx="4270378" cy="2800520"/>
            <a:chOff x="5119001" y="3193566"/>
            <a:chExt cx="3363924" cy="2206066"/>
          </a:xfrm>
        </p:grpSpPr>
        <p:grpSp>
          <p:nvGrpSpPr>
            <p:cNvPr id="29" name="Group 28"/>
            <p:cNvGrpSpPr/>
            <p:nvPr/>
          </p:nvGrpSpPr>
          <p:grpSpPr>
            <a:xfrm>
              <a:off x="6333969" y="3193566"/>
              <a:ext cx="1631592" cy="2206066"/>
              <a:chOff x="2636321" y="870856"/>
              <a:chExt cx="3497063" cy="4728358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2636321" y="3418113"/>
                <a:ext cx="546265" cy="2181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636321" y="870856"/>
                <a:ext cx="546265" cy="2181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614056" y="3965313"/>
                <a:ext cx="546264" cy="16339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ight Triangle 34"/>
              <p:cNvSpPr/>
              <p:nvPr/>
            </p:nvSpPr>
            <p:spPr>
              <a:xfrm>
                <a:off x="3614055" y="3418113"/>
                <a:ext cx="546264" cy="547200"/>
              </a:xfrm>
              <a:prstGeom prst="rtTriangl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613588" y="870856"/>
                <a:ext cx="547200" cy="2174642"/>
                <a:chOff x="3613588" y="870856"/>
                <a:chExt cx="547200" cy="2174642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614056" y="870856"/>
                  <a:ext cx="546265" cy="162837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ight Triangle 49"/>
                <p:cNvSpPr/>
                <p:nvPr/>
              </p:nvSpPr>
              <p:spPr>
                <a:xfrm rot="5400000">
                  <a:off x="3614056" y="2498766"/>
                  <a:ext cx="546264" cy="547200"/>
                </a:xfrm>
                <a:prstGeom prst="rtTriangl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 flipH="1">
                <a:off x="5586184" y="877315"/>
                <a:ext cx="547200" cy="2174642"/>
                <a:chOff x="3613588" y="870856"/>
                <a:chExt cx="547200" cy="2174642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3614056" y="870856"/>
                  <a:ext cx="546265" cy="162837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Right Triangle 47"/>
                <p:cNvSpPr/>
                <p:nvPr/>
              </p:nvSpPr>
              <p:spPr>
                <a:xfrm rot="5400000">
                  <a:off x="3614056" y="2498766"/>
                  <a:ext cx="546264" cy="547200"/>
                </a:xfrm>
                <a:prstGeom prst="rtTriangl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 rot="10800000">
                <a:off x="5585716" y="3424572"/>
                <a:ext cx="547200" cy="2174642"/>
                <a:chOff x="3613588" y="870856"/>
                <a:chExt cx="547200" cy="2174642"/>
              </a:xfrm>
            </p:grpSpPr>
            <p:sp>
              <p:nvSpPr>
                <p:cNvPr id="45" name="Rectangle 44"/>
                <p:cNvSpPr/>
                <p:nvPr/>
              </p:nvSpPr>
              <p:spPr>
                <a:xfrm>
                  <a:off x="3614056" y="870856"/>
                  <a:ext cx="546265" cy="162837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Right Triangle 45"/>
                <p:cNvSpPr/>
                <p:nvPr/>
              </p:nvSpPr>
              <p:spPr>
                <a:xfrm rot="5400000">
                  <a:off x="3614056" y="2498766"/>
                  <a:ext cx="546264" cy="547200"/>
                </a:xfrm>
                <a:prstGeom prst="rtTriangl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4591791" y="870856"/>
                <a:ext cx="546265" cy="2106542"/>
                <a:chOff x="4591791" y="870856"/>
                <a:chExt cx="546265" cy="2106542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4591791" y="870856"/>
                  <a:ext cx="546265" cy="1919065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Right Triangle 43"/>
                <p:cNvSpPr/>
                <p:nvPr/>
              </p:nvSpPr>
              <p:spPr>
                <a:xfrm rot="-2700000">
                  <a:off x="4683008" y="2617398"/>
                  <a:ext cx="360000" cy="360000"/>
                </a:xfrm>
                <a:prstGeom prst="rtTriangl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40" name="Group 39"/>
              <p:cNvGrpSpPr/>
              <p:nvPr/>
            </p:nvGrpSpPr>
            <p:grpSpPr>
              <a:xfrm rot="10800000">
                <a:off x="4570493" y="3492672"/>
                <a:ext cx="546265" cy="2106542"/>
                <a:chOff x="4591791" y="870856"/>
                <a:chExt cx="546265" cy="2106542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4591791" y="870856"/>
                  <a:ext cx="546265" cy="1919065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Right Triangle 41"/>
                <p:cNvSpPr/>
                <p:nvPr/>
              </p:nvSpPr>
              <p:spPr>
                <a:xfrm rot="-2700000">
                  <a:off x="4683008" y="2617398"/>
                  <a:ext cx="360000" cy="360000"/>
                </a:xfrm>
                <a:prstGeom prst="rtTriangl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sp>
          <p:nvSpPr>
            <p:cNvPr id="30" name="Right Arrow 29"/>
            <p:cNvSpPr/>
            <p:nvPr/>
          </p:nvSpPr>
          <p:spPr>
            <a:xfrm>
              <a:off x="5119001" y="3924707"/>
              <a:ext cx="1214750" cy="743784"/>
            </a:xfrm>
            <a:prstGeom prst="rightArrow">
              <a:avLst/>
            </a:prstGeom>
            <a:pattFill prst="pct30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6333751" y="4172690"/>
              <a:ext cx="2149174" cy="262052"/>
            </a:xfrm>
            <a:prstGeom prst="rightArrow">
              <a:avLst/>
            </a:prstGeom>
            <a:pattFill prst="pct25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5547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FC: pin-hole / array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950" y="2479730"/>
            <a:ext cx="4424692" cy="24376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0536" y="1595470"/>
            <a:ext cx="1841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mm aperture in molybdenum cup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99746" y="5092540"/>
            <a:ext cx="1785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0.2 mm aperture in tungsten foil </a:t>
            </a:r>
            <a:endParaRPr lang="en-GB" dirty="0"/>
          </a:p>
        </p:txBody>
      </p:sp>
      <p:cxnSp>
        <p:nvCxnSpPr>
          <p:cNvPr id="9" name="Straight Arrow Connector 8"/>
          <p:cNvCxnSpPr>
            <a:stCxn id="6" idx="2"/>
          </p:cNvCxnSpPr>
          <p:nvPr/>
        </p:nvCxnSpPr>
        <p:spPr>
          <a:xfrm>
            <a:off x="1261242" y="2241801"/>
            <a:ext cx="44143" cy="14284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0"/>
          </p:cNvCxnSpPr>
          <p:nvPr/>
        </p:nvCxnSpPr>
        <p:spPr>
          <a:xfrm flipH="1" flipV="1">
            <a:off x="1627001" y="3846786"/>
            <a:ext cx="765639" cy="12457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42301" y="1595470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Faraday Cup collector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>
            <a:off x="3730676" y="1964802"/>
            <a:ext cx="336827" cy="1390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3496" y="1456734"/>
            <a:ext cx="4247560" cy="4574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51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FC: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Cheap and robust device for current measurement (&lt; 1 </a:t>
            </a:r>
            <a:r>
              <a:rPr lang="en-US" dirty="0" err="1" smtClean="0"/>
              <a:t>pA</a:t>
            </a:r>
            <a:r>
              <a:rPr lang="en-US" dirty="0" smtClean="0"/>
              <a:t>), for lower values magic with improving signal </a:t>
            </a:r>
            <a:r>
              <a:rPr lang="en-US" dirty="0"/>
              <a:t>to noise </a:t>
            </a:r>
            <a:r>
              <a:rPr lang="en-US" dirty="0" smtClean="0"/>
              <a:t>ratio is required</a:t>
            </a:r>
          </a:p>
          <a:p>
            <a:r>
              <a:rPr lang="en-US" dirty="0" smtClean="0"/>
              <a:t>Updated functionality with slit (profile and position measurement)</a:t>
            </a:r>
          </a:p>
          <a:p>
            <a:r>
              <a:rPr lang="en-US" dirty="0" smtClean="0"/>
              <a:t>Beam stopper – energy absorption / dissipation</a:t>
            </a:r>
          </a:p>
        </p:txBody>
      </p:sp>
    </p:spTree>
    <p:extLst>
      <p:ext uri="{BB962C8B-B14F-4D97-AF65-F5344CB8AC3E}">
        <p14:creationId xmlns:p14="http://schemas.microsoft.com/office/powerpoint/2010/main" val="2802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Silicon detector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4772" y="4060786"/>
            <a:ext cx="5833242" cy="2478751"/>
          </a:xfrm>
        </p:spPr>
        <p:txBody>
          <a:bodyPr>
            <a:normAutofit/>
          </a:bodyPr>
          <a:lstStyle/>
          <a:p>
            <a:r>
              <a:rPr lang="en-US" dirty="0" smtClean="0"/>
              <a:t>Preamplifier (</a:t>
            </a:r>
            <a:r>
              <a:rPr lang="en-GB" dirty="0"/>
              <a:t>Operating as a charge to </a:t>
            </a:r>
            <a:r>
              <a:rPr lang="en-GB" dirty="0" smtClean="0"/>
              <a:t>voltage converter) (0.45V per </a:t>
            </a:r>
            <a:r>
              <a:rPr lang="en-GB" dirty="0" err="1" smtClean="0"/>
              <a:t>pC</a:t>
            </a:r>
            <a:r>
              <a:rPr lang="en-GB" dirty="0" smtClean="0"/>
              <a:t> -&gt; 20mV per MeV)</a:t>
            </a:r>
          </a:p>
          <a:p>
            <a:r>
              <a:rPr lang="en-US" dirty="0" smtClean="0"/>
              <a:t>500 MeV for 0…10V digitizer</a:t>
            </a:r>
          </a:p>
          <a:p>
            <a:r>
              <a:rPr lang="en-US" dirty="0" smtClean="0"/>
              <a:t>Single particle detection</a:t>
            </a:r>
          </a:p>
          <a:p>
            <a:r>
              <a:rPr lang="en-US" dirty="0" smtClean="0"/>
              <a:t>Fragile/degradation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748" y="1827436"/>
            <a:ext cx="2687897" cy="20508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954" y="1403814"/>
            <a:ext cx="5319860" cy="26074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251" y="4427599"/>
            <a:ext cx="4830010" cy="2042570"/>
          </a:xfrm>
          <a:prstGeom prst="rect">
            <a:avLst/>
          </a:prstGeom>
        </p:spPr>
      </p:pic>
      <p:pic>
        <p:nvPicPr>
          <p:cNvPr id="12" name="Picture 2" descr="\\cern.ch\dfs\Users\e\ecantero\Desktop\Work\Other_presentations\2013-11-28_HIE-ISOLDE_technical_workshop\Si_det_pictur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2785" y="1745205"/>
            <a:ext cx="1787041" cy="2136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51" y="1827435"/>
            <a:ext cx="4830010" cy="205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31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Silicon detector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27" y="1658198"/>
            <a:ext cx="2385487" cy="42408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738" y="1664448"/>
            <a:ext cx="2381971" cy="42346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8833" y="1658198"/>
            <a:ext cx="5643412" cy="2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4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Silicon detector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59" y="1658198"/>
            <a:ext cx="4805967" cy="24146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7536" y="1666833"/>
            <a:ext cx="6415961" cy="48119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559" y="4511109"/>
            <a:ext cx="4805967" cy="19590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76008" y="1011867"/>
            <a:ext cx="4512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DPP-PHA </a:t>
            </a:r>
          </a:p>
          <a:p>
            <a:r>
              <a:rPr lang="en-US" dirty="0" smtClean="0"/>
              <a:t>Digital Pulse Processing – Pulse Height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14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Interaction of particles with matter</a:t>
            </a:r>
          </a:p>
          <a:p>
            <a:r>
              <a:rPr lang="en-US" dirty="0" smtClean="0"/>
              <a:t>2. Faraday Cup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Scicnillators</a:t>
            </a:r>
            <a:r>
              <a:rPr lang="en-US" dirty="0" smtClean="0"/>
              <a:t>/screen</a:t>
            </a:r>
          </a:p>
          <a:p>
            <a:r>
              <a:rPr lang="en-US" dirty="0" smtClean="0"/>
              <a:t>4. Silicon detector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971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Silicon telescope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215338" y="6050663"/>
            <a:ext cx="21162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K.Schmidt</a:t>
            </a:r>
            <a:r>
              <a:rPr lang="en-US" sz="800" dirty="0" smtClean="0"/>
              <a:t> and </a:t>
            </a:r>
            <a:r>
              <a:rPr lang="en-US" sz="800" dirty="0" err="1" smtClean="0"/>
              <a:t>O.Wyszynski</a:t>
            </a:r>
            <a:endParaRPr lang="en-US" sz="800" dirty="0" smtClean="0"/>
          </a:p>
          <a:p>
            <a:r>
              <a:rPr lang="en-US" sz="800" i="1" dirty="0" smtClean="0"/>
              <a:t>An evolutionary strategy for ∆E-E identification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958" y="1413123"/>
            <a:ext cx="3945793" cy="45601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013" y="1658198"/>
            <a:ext cx="2473249" cy="439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9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842"/>
            <a:ext cx="10772775" cy="1658198"/>
          </a:xfrm>
        </p:spPr>
        <p:txBody>
          <a:bodyPr/>
          <a:lstStyle/>
          <a:p>
            <a:r>
              <a:rPr lang="en-GB" dirty="0" smtClean="0"/>
              <a:t>Silicon detector: TOF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3483965" y="1251535"/>
            <a:ext cx="8077200" cy="940745"/>
            <a:chOff x="2197565" y="5619261"/>
            <a:chExt cx="8077200" cy="94074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/>
            <a:srcRect l="29388" t="63275" r="11094" b="7345"/>
            <a:stretch/>
          </p:blipFill>
          <p:spPr>
            <a:xfrm>
              <a:off x="2197565" y="5619261"/>
              <a:ext cx="8077200" cy="914400"/>
            </a:xfrm>
            <a:prstGeom prst="rect">
              <a:avLst/>
            </a:prstGeom>
          </p:spPr>
        </p:pic>
        <p:sp>
          <p:nvSpPr>
            <p:cNvPr id="5" name="Rounded Rectangle 4"/>
            <p:cNvSpPr/>
            <p:nvPr/>
          </p:nvSpPr>
          <p:spPr>
            <a:xfrm>
              <a:off x="8954307" y="5813578"/>
              <a:ext cx="228600" cy="699930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6167346" y="5860076"/>
              <a:ext cx="228600" cy="699930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6301201" y="6076461"/>
              <a:ext cx="2767406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373153" y="5960013"/>
              <a:ext cx="603949" cy="221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36000" tIns="18000" rIns="36000" bIns="18000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7.76 m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69378" y="3109034"/>
            <a:ext cx="3645752" cy="2566129"/>
            <a:chOff x="5165467" y="1257845"/>
            <a:chExt cx="3645752" cy="271067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6" t="3183" r="7902" b="2155"/>
            <a:stretch/>
          </p:blipFill>
          <p:spPr>
            <a:xfrm>
              <a:off x="5257800" y="1676400"/>
              <a:ext cx="3505200" cy="21336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6918628" y="3675915"/>
              <a:ext cx="734496" cy="2926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time [ns]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0800000">
              <a:off x="5165467" y="2276274"/>
              <a:ext cx="184666" cy="584188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r>
                <a:rPr lang="en-GB" sz="1200" dirty="0"/>
                <a:t>N /  N</a:t>
              </a:r>
              <a:r>
                <a:rPr lang="en-GB" sz="1200" baseline="-25000" dirty="0"/>
                <a:t>MAX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534852" y="1257845"/>
              <a:ext cx="3276367" cy="4876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Bunch time structure for beams with different energies measured at SD1</a:t>
              </a:r>
              <a:endParaRPr lang="en-GB" sz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054665" y="3072198"/>
            <a:ext cx="3944006" cy="2663908"/>
            <a:chOff x="5181600" y="3069587"/>
            <a:chExt cx="3944006" cy="2663908"/>
          </a:xfrm>
        </p:grpSpPr>
        <p:grpSp>
          <p:nvGrpSpPr>
            <p:cNvPr id="19" name="Group 18"/>
            <p:cNvGrpSpPr/>
            <p:nvPr/>
          </p:nvGrpSpPr>
          <p:grpSpPr>
            <a:xfrm>
              <a:off x="5181600" y="3069587"/>
              <a:ext cx="3678078" cy="2663908"/>
              <a:chOff x="5165467" y="1198322"/>
              <a:chExt cx="3678078" cy="2765115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5" t="5509" r="5929" b="3751"/>
              <a:stretch/>
            </p:blipFill>
            <p:spPr>
              <a:xfrm>
                <a:off x="5286397" y="1679916"/>
                <a:ext cx="3555827" cy="2122278"/>
              </a:xfrm>
              <a:prstGeom prst="rect">
                <a:avLst/>
              </a:prstGeom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6918628" y="3675914"/>
                <a:ext cx="734496" cy="2875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200" dirty="0"/>
                  <a:t>time [ns]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0800000">
                <a:off x="5165467" y="2281344"/>
                <a:ext cx="184666" cy="5740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eaVert" wrap="none" lIns="0" tIns="0" rIns="0" bIns="0" rtlCol="0">
                <a:spAutoFit/>
              </a:bodyPr>
              <a:lstStyle/>
              <a:p>
                <a:r>
                  <a:rPr lang="en-GB" sz="1200" dirty="0"/>
                  <a:t>N /  N</a:t>
                </a:r>
                <a:r>
                  <a:rPr lang="en-GB" sz="1200" baseline="-25000" dirty="0"/>
                  <a:t>MAX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567178" y="1198322"/>
                <a:ext cx="3276367" cy="4792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1200" dirty="0"/>
                  <a:t>Bunch time structure for beams with different energies measured at </a:t>
                </a:r>
                <a:r>
                  <a:rPr lang="en-GB" sz="1200" dirty="0" smtClean="0"/>
                  <a:t>SD2</a:t>
                </a:r>
                <a:endParaRPr lang="en-GB" sz="1200" dirty="0"/>
              </a:p>
            </p:txBody>
          </p:sp>
        </p:grp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83514" y="3639446"/>
              <a:ext cx="542092" cy="1060090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780126" y="5637451"/>
            <a:ext cx="10669730" cy="9079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The TOF system uses the time information provided by two silicon detectors separated 7.76 m from each other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Energy </a:t>
            </a:r>
            <a:r>
              <a:rPr lang="en-GB" sz="1600" dirty="0"/>
              <a:t>changes smaller than 0.5 % could be easily resolved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Bunch structure in second Si detector has partially degraded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932" y="3021811"/>
            <a:ext cx="4062160" cy="243729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476946" y="2236213"/>
            <a:ext cx="2392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Annular silicon detector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59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Degradation of SD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362" y="4773800"/>
            <a:ext cx="5447042" cy="152117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Typical leakage current: 2-5 </a:t>
            </a:r>
            <a:r>
              <a:rPr lang="en-US" dirty="0" err="1" smtClean="0"/>
              <a:t>nA</a:t>
            </a:r>
            <a:endParaRPr lang="en-US" dirty="0" smtClean="0"/>
          </a:p>
          <a:p>
            <a:r>
              <a:rPr lang="en-US" dirty="0" smtClean="0"/>
              <a:t>Leakage current increases during </a:t>
            </a:r>
            <a:r>
              <a:rPr lang="en-US" dirty="0" err="1" smtClean="0"/>
              <a:t>opration</a:t>
            </a:r>
            <a:endParaRPr lang="en-US" dirty="0" smtClean="0"/>
          </a:p>
          <a:p>
            <a:r>
              <a:rPr lang="en-US" dirty="0" smtClean="0"/>
              <a:t>Degradation (not critical for relative measurement, can affect final measurements)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H:\user\s\ssadovic\Temp\Analysis0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143" y="3577272"/>
            <a:ext cx="6401181" cy="3207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219" y="354877"/>
            <a:ext cx="4439031" cy="3342329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62" y="1874693"/>
            <a:ext cx="5081269" cy="2495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70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658198"/>
          </a:xfrm>
        </p:spPr>
        <p:txBody>
          <a:bodyPr/>
          <a:lstStyle/>
          <a:p>
            <a:r>
              <a:rPr lang="en-US" dirty="0" smtClean="0"/>
              <a:t>Energy measurement: Pulse Height Defect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447085" y="1791963"/>
            <a:ext cx="4149972" cy="2580490"/>
            <a:chOff x="544440" y="1939153"/>
            <a:chExt cx="4446165" cy="275019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03" r="4803"/>
            <a:stretch/>
          </p:blipFill>
          <p:spPr>
            <a:xfrm>
              <a:off x="619432" y="1939153"/>
              <a:ext cx="4286070" cy="262054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10800000">
              <a:off x="552697" y="3072253"/>
              <a:ext cx="184666" cy="543547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r>
                <a:rPr lang="en-GB" sz="1200" dirty="0"/>
                <a:t># Counts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303847" y="4412350"/>
              <a:ext cx="9470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Energy bin #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2623743" y="2042220"/>
              <a:ext cx="2366862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200" dirty="0"/>
                <a:t>Energy spectrum for a beam with A/q = 4.0 and REX energy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33800" y="3429984"/>
              <a:ext cx="609600" cy="2210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lIns="36000" tIns="18000" rIns="36000" bIns="18000" rtlCol="0">
              <a:spAutoFit/>
            </a:bodyPr>
            <a:lstStyle/>
            <a:p>
              <a:pPr algn="ctr"/>
              <a:r>
                <a:rPr lang="en-US" sz="1200" baseline="30000" dirty="0">
                  <a:solidFill>
                    <a:srgbClr val="0070C0"/>
                  </a:solidFill>
                </a:rPr>
                <a:t>132</a:t>
              </a:r>
              <a:r>
                <a:rPr lang="en-US" sz="1200" dirty="0">
                  <a:solidFill>
                    <a:srgbClr val="0070C0"/>
                  </a:solidFill>
                </a:rPr>
                <a:t>Xe</a:t>
              </a:r>
              <a:r>
                <a:rPr lang="en-US" sz="1200" baseline="30000" dirty="0">
                  <a:solidFill>
                    <a:srgbClr val="0070C0"/>
                  </a:solidFill>
                </a:rPr>
                <a:t>33+</a:t>
              </a:r>
            </a:p>
          </p:txBody>
        </p:sp>
        <p:cxnSp>
          <p:nvCxnSpPr>
            <p:cNvPr id="10" name="Straight Arrow Connector 9"/>
            <p:cNvCxnSpPr>
              <a:stCxn id="9" idx="2"/>
            </p:cNvCxnSpPr>
            <p:nvPr/>
          </p:nvCxnSpPr>
          <p:spPr>
            <a:xfrm>
              <a:off x="4038600" y="3651002"/>
              <a:ext cx="304800" cy="486026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313785" y="3104057"/>
              <a:ext cx="581816" cy="2210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lIns="36000" tIns="18000" rIns="36000" bIns="18000" rtlCol="0">
              <a:spAutoFit/>
            </a:bodyPr>
            <a:lstStyle/>
            <a:p>
              <a:pPr algn="ctr"/>
              <a:r>
                <a:rPr lang="en-US" sz="1200" baseline="30000" dirty="0">
                  <a:solidFill>
                    <a:srgbClr val="0070C0"/>
                  </a:solidFill>
                </a:rPr>
                <a:t>40</a:t>
              </a:r>
              <a:r>
                <a:rPr lang="en-US" sz="1200" dirty="0">
                  <a:solidFill>
                    <a:srgbClr val="0070C0"/>
                  </a:solidFill>
                </a:rPr>
                <a:t>Ar</a:t>
              </a:r>
              <a:r>
                <a:rPr lang="en-US" sz="1200" baseline="30000" dirty="0">
                  <a:solidFill>
                    <a:srgbClr val="0070C0"/>
                  </a:solidFill>
                </a:rPr>
                <a:t>10+</a:t>
              </a:r>
            </a:p>
          </p:txBody>
        </p:sp>
        <p:cxnSp>
          <p:nvCxnSpPr>
            <p:cNvPr id="12" name="Straight Arrow Connector 11"/>
            <p:cNvCxnSpPr>
              <a:stCxn id="11" idx="2"/>
            </p:cNvCxnSpPr>
            <p:nvPr/>
          </p:nvCxnSpPr>
          <p:spPr>
            <a:xfrm flipH="1">
              <a:off x="2184061" y="3325075"/>
              <a:ext cx="420632" cy="369815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929282" y="2307652"/>
              <a:ext cx="509118" cy="2210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lIns="36000" tIns="18000" rIns="36000" bIns="18000" rtlCol="0">
              <a:spAutoFit/>
            </a:bodyPr>
            <a:lstStyle/>
            <a:p>
              <a:pPr algn="ctr"/>
              <a:r>
                <a:rPr lang="en-US" sz="1200" baseline="30000" dirty="0">
                  <a:solidFill>
                    <a:srgbClr val="0070C0"/>
                  </a:solidFill>
                </a:rPr>
                <a:t>20</a:t>
              </a:r>
              <a:r>
                <a:rPr lang="en-US" sz="1200" dirty="0">
                  <a:solidFill>
                    <a:srgbClr val="0070C0"/>
                  </a:solidFill>
                </a:rPr>
                <a:t>Ne</a:t>
              </a:r>
              <a:r>
                <a:rPr lang="en-US" sz="1200" baseline="30000" dirty="0">
                  <a:solidFill>
                    <a:srgbClr val="0070C0"/>
                  </a:solidFill>
                </a:rPr>
                <a:t>5+</a:t>
              </a:r>
            </a:p>
          </p:txBody>
        </p:sp>
        <p:cxnSp>
          <p:nvCxnSpPr>
            <p:cNvPr id="14" name="Straight Arrow Connector 13"/>
            <p:cNvCxnSpPr>
              <a:stCxn id="13" idx="1"/>
            </p:cNvCxnSpPr>
            <p:nvPr/>
          </p:nvCxnSpPr>
          <p:spPr>
            <a:xfrm flipH="1" flipV="1">
              <a:off x="1600200" y="2307652"/>
              <a:ext cx="329082" cy="110509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147188" y="3102612"/>
              <a:ext cx="509118" cy="2210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lIns="36000" tIns="18000" rIns="36000" bIns="18000" rtlCol="0">
              <a:spAutoFit/>
            </a:bodyPr>
            <a:lstStyle/>
            <a:p>
              <a:pPr algn="ctr"/>
              <a:r>
                <a:rPr lang="en-US" sz="1200" baseline="30000" dirty="0">
                  <a:solidFill>
                    <a:srgbClr val="0070C0"/>
                  </a:solidFill>
                </a:rPr>
                <a:t>16</a:t>
              </a:r>
              <a:r>
                <a:rPr lang="en-US" sz="1200" dirty="0">
                  <a:solidFill>
                    <a:srgbClr val="0070C0"/>
                  </a:solidFill>
                </a:rPr>
                <a:t>O</a:t>
              </a:r>
              <a:r>
                <a:rPr lang="en-US" sz="1200" baseline="30000" dirty="0">
                  <a:solidFill>
                    <a:srgbClr val="0070C0"/>
                  </a:solidFill>
                </a:rPr>
                <a:t>4+</a:t>
              </a:r>
            </a:p>
          </p:txBody>
        </p:sp>
        <p:cxnSp>
          <p:nvCxnSpPr>
            <p:cNvPr id="16" name="Straight Arrow Connector 15"/>
            <p:cNvCxnSpPr>
              <a:stCxn id="15" idx="2"/>
            </p:cNvCxnSpPr>
            <p:nvPr/>
          </p:nvCxnSpPr>
          <p:spPr>
            <a:xfrm>
              <a:off x="1401747" y="3323630"/>
              <a:ext cx="43000" cy="399741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57548" y="2061782"/>
              <a:ext cx="548135" cy="2210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lIns="36000" tIns="18000" rIns="36000" bIns="18000" rtlCol="0">
              <a:spAutoFit/>
            </a:bodyPr>
            <a:lstStyle/>
            <a:p>
              <a:pPr algn="ctr"/>
              <a:r>
                <a:rPr lang="en-US" sz="1200" baseline="30000" dirty="0">
                  <a:solidFill>
                    <a:srgbClr val="0070C0"/>
                  </a:solidFill>
                </a:rPr>
                <a:t>4</a:t>
              </a:r>
              <a:r>
                <a:rPr lang="en-US" sz="1200" dirty="0">
                  <a:solidFill>
                    <a:srgbClr val="0070C0"/>
                  </a:solidFill>
                </a:rPr>
                <a:t>He</a:t>
              </a:r>
              <a:r>
                <a:rPr lang="en-US" sz="1200" baseline="30000" dirty="0">
                  <a:solidFill>
                    <a:srgbClr val="0070C0"/>
                  </a:solidFill>
                </a:rPr>
                <a:t>1+</a:t>
              </a:r>
            </a:p>
          </p:txBody>
        </p:sp>
        <p:cxnSp>
          <p:nvCxnSpPr>
            <p:cNvPr id="18" name="Straight Arrow Connector 17"/>
            <p:cNvCxnSpPr>
              <a:stCxn id="17" idx="2"/>
            </p:cNvCxnSpPr>
            <p:nvPr/>
          </p:nvCxnSpPr>
          <p:spPr>
            <a:xfrm>
              <a:off x="931616" y="2282800"/>
              <a:ext cx="158048" cy="218989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44440" y="3836848"/>
              <a:ext cx="509118" cy="2210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lIns="36000" tIns="18000" rIns="36000" bIns="18000" rtlCol="0">
              <a:spAutoFit/>
            </a:bodyPr>
            <a:lstStyle/>
            <a:p>
              <a:pPr algn="ctr"/>
              <a:r>
                <a:rPr lang="en-US" sz="1200" baseline="30000" dirty="0">
                  <a:solidFill>
                    <a:srgbClr val="0070C0"/>
                  </a:solidFill>
                </a:rPr>
                <a:t>12</a:t>
              </a:r>
              <a:r>
                <a:rPr lang="en-US" sz="1200" dirty="0">
                  <a:solidFill>
                    <a:srgbClr val="0070C0"/>
                  </a:solidFill>
                </a:rPr>
                <a:t>C</a:t>
              </a:r>
              <a:r>
                <a:rPr lang="en-US" sz="1200" baseline="30000" dirty="0">
                  <a:solidFill>
                    <a:srgbClr val="0070C0"/>
                  </a:solidFill>
                </a:rPr>
                <a:t>3+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1053558" y="3947357"/>
              <a:ext cx="218967" cy="108480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407744" y="4330750"/>
            <a:ext cx="4017589" cy="2568260"/>
            <a:chOff x="4821610" y="1562513"/>
            <a:chExt cx="4017589" cy="256826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86" t="6226" r="6686" b="1362"/>
            <a:stretch/>
          </p:blipFill>
          <p:spPr>
            <a:xfrm>
              <a:off x="5006276" y="1680057"/>
              <a:ext cx="3832923" cy="217627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6316435" y="3853774"/>
              <a:ext cx="15240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/>
                <a:t>Mass Number (A)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0800000">
              <a:off x="4821610" y="2470834"/>
              <a:ext cx="184666" cy="594715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r>
                <a:rPr lang="en-GB" sz="1200" dirty="0" err="1"/>
                <a:t>Ebin</a:t>
              </a:r>
              <a:r>
                <a:rPr lang="en-GB" sz="1200" dirty="0"/>
                <a:t># / A 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94017" y="1562513"/>
              <a:ext cx="2200062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200" dirty="0"/>
                <a:t>Deviation from linearity as a function of mass number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072327" y="1854542"/>
            <a:ext cx="3576716" cy="2473372"/>
            <a:chOff x="259486" y="4101996"/>
            <a:chExt cx="3576716" cy="2473372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75" t="3352" r="7582" b="2398"/>
            <a:stretch/>
          </p:blipFill>
          <p:spPr>
            <a:xfrm>
              <a:off x="360642" y="4322027"/>
              <a:ext cx="3475560" cy="2085336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838316" y="4101996"/>
              <a:ext cx="2590684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200" dirty="0"/>
                <a:t>XT00.1000 deviation from linearity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82102" y="6298369"/>
              <a:ext cx="15240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/>
                <a:t>Mass Number (A)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 rot="10800000">
              <a:off x="259486" y="4999124"/>
              <a:ext cx="184666" cy="594715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r>
                <a:rPr lang="en-GB" sz="1200" dirty="0" err="1"/>
                <a:t>Ebin</a:t>
              </a:r>
              <a:r>
                <a:rPr lang="en-GB" sz="1200" dirty="0"/>
                <a:t># / A 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160107" y="4333703"/>
            <a:ext cx="3572784" cy="2473372"/>
            <a:chOff x="4907570" y="4111183"/>
            <a:chExt cx="3572784" cy="247337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99" t="4413" r="7843" b="2739"/>
            <a:stretch/>
          </p:blipFill>
          <p:spPr>
            <a:xfrm>
              <a:off x="5051354" y="4349759"/>
              <a:ext cx="3429000" cy="2057400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5486400" y="4111183"/>
              <a:ext cx="2590684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200" dirty="0"/>
                <a:t>XT00.1900 deviation from linearity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130186" y="6307556"/>
              <a:ext cx="15240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/>
                <a:t>Mass Number (A)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 rot="10800000">
              <a:off x="4907570" y="5008311"/>
              <a:ext cx="184666" cy="594715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r>
                <a:rPr lang="en-GB" sz="1200" dirty="0" err="1"/>
                <a:t>Ebin</a:t>
              </a:r>
              <a:r>
                <a:rPr lang="en-GB" sz="1200" dirty="0"/>
                <a:t># / A 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40421" y="1285490"/>
            <a:ext cx="9067800" cy="6232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Cocktail </a:t>
            </a:r>
            <a:r>
              <a:rPr lang="en-GB" sz="1600" dirty="0"/>
              <a:t>of beams (EBIS and </a:t>
            </a:r>
            <a:r>
              <a:rPr lang="en-GB" sz="1600" dirty="0" err="1"/>
              <a:t>Xe</a:t>
            </a:r>
            <a:r>
              <a:rPr lang="en-GB" sz="1600" dirty="0"/>
              <a:t> from GPS target) </a:t>
            </a:r>
            <a:r>
              <a:rPr lang="en-GB" sz="1600" dirty="0" smtClean="0"/>
              <a:t>was sent </a:t>
            </a:r>
            <a:r>
              <a:rPr lang="en-GB" sz="1600" dirty="0"/>
              <a:t>to </a:t>
            </a:r>
            <a:r>
              <a:rPr lang="en-GB" sz="1600" dirty="0" smtClean="0"/>
              <a:t>silicon detector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PHD is visible for heavy ions – time of flight technique should be used for energy measurement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4822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Silicon detectors: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Absolute energy measurement of the beam (0.5%): roughly measurement using energy output and fine correction using timing output</a:t>
            </a:r>
          </a:p>
          <a:p>
            <a:pPr marL="0" indent="0">
              <a:buNone/>
            </a:pPr>
            <a:r>
              <a:rPr lang="en-US" dirty="0" smtClean="0"/>
              <a:t>Single particle detection</a:t>
            </a:r>
          </a:p>
          <a:p>
            <a:pPr marL="0" indent="0">
              <a:buNone/>
            </a:pPr>
            <a:r>
              <a:rPr lang="en-US" dirty="0" smtClean="0"/>
              <a:t>Fragile – can be destroyed in one direct pulse</a:t>
            </a:r>
          </a:p>
          <a:p>
            <a:pPr marL="0" indent="0">
              <a:buNone/>
            </a:pPr>
            <a:r>
              <a:rPr lang="en-US" dirty="0" smtClean="0"/>
              <a:t>Degradation during operation (corrections for data analysis are required / calibration using alpha source)</a:t>
            </a:r>
          </a:p>
          <a:p>
            <a:pPr marL="0" indent="0">
              <a:buNone/>
            </a:pPr>
            <a:r>
              <a:rPr lang="en-US" dirty="0" smtClean="0"/>
              <a:t>Corrections for PHD should be taken into account for data analysis</a:t>
            </a:r>
          </a:p>
        </p:txBody>
      </p:sp>
    </p:spTree>
    <p:extLst>
      <p:ext uri="{BB962C8B-B14F-4D97-AF65-F5344CB8AC3E}">
        <p14:creationId xmlns:p14="http://schemas.microsoft.com/office/powerpoint/2010/main" val="103272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08"/>
            <a:ext cx="10772775" cy="1658198"/>
          </a:xfrm>
        </p:spPr>
        <p:txBody>
          <a:bodyPr/>
          <a:lstStyle/>
          <a:p>
            <a:r>
              <a:rPr lang="en-US" dirty="0" smtClean="0"/>
              <a:t>Scintillators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7586" y="574537"/>
            <a:ext cx="5521591" cy="31208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62051" y="3815256"/>
            <a:ext cx="4092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Hao</a:t>
            </a:r>
            <a:r>
              <a:rPr lang="en-GB" sz="1400" dirty="0"/>
              <a:t> Zhang - Beam Diagnostics I (Destructive monitors)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1391" y="4181706"/>
            <a:ext cx="3013977" cy="20488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04824" y="6340006"/>
            <a:ext cx="349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 smtClean="0"/>
              <a:t>F</a:t>
            </a:r>
            <a:r>
              <a:rPr lang="en-GB" sz="900" i="1" dirty="0"/>
              <a:t>. </a:t>
            </a:r>
            <a:r>
              <a:rPr lang="en-GB" sz="900" i="1" dirty="0" smtClean="0"/>
              <a:t>Miyahara et all</a:t>
            </a:r>
          </a:p>
          <a:p>
            <a:r>
              <a:rPr lang="en-US" sz="900" i="1" dirty="0" smtClean="0"/>
              <a:t>Response of scintillating screens to high charge density electron beam </a:t>
            </a:r>
            <a:endParaRPr lang="en-GB" sz="9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58778" y="1811820"/>
            <a:ext cx="4460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Widely used for beam profile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Decay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Radiation hardness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28" y="4286995"/>
            <a:ext cx="3401378" cy="33370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8778" y="3792025"/>
            <a:ext cx="2414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chemical compound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4294" y="3877649"/>
            <a:ext cx="493874" cy="2453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8778" y="5388500"/>
            <a:ext cx="5204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Saturation with very dense beam (</a:t>
            </a:r>
            <a:r>
              <a:rPr lang="en-US" dirty="0" err="1" smtClean="0"/>
              <a:t>pC</a:t>
            </a:r>
            <a:r>
              <a:rPr lang="en-US" dirty="0" smtClean="0"/>
              <a:t>/mm</a:t>
            </a:r>
            <a:r>
              <a:rPr lang="en-US" baseline="30000" dirty="0" smtClean="0"/>
              <a:t>2</a:t>
            </a:r>
            <a:r>
              <a:rPr lang="en-US" dirty="0" smtClean="0"/>
              <a:t>) is possible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84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Phosphors have very high light yields, but can only be used as thin coating on a rigid support and get damaged very quickly (often used in MCP)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Normally used for very low intensity beams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CHROMOX (Al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r>
              <a:rPr lang="en-US" dirty="0" smtClean="0"/>
              <a:t>:Cr, Aluminum Oxide) is a very common choice because it is a very robust ceramic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ZZZ-doped YAG is also a very frequent choice (fast)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Scintillator: summary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475542" y="6131347"/>
            <a:ext cx="2835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/>
              <a:t>E.Bravin</a:t>
            </a:r>
            <a:r>
              <a:rPr lang="en-US" sz="1200" i="1" dirty="0" smtClean="0"/>
              <a:t> - </a:t>
            </a:r>
            <a:r>
              <a:rPr lang="en-GB" sz="1200" i="1" dirty="0"/>
              <a:t>Transverse profile measurements</a:t>
            </a:r>
            <a:endParaRPr lang="en-US" sz="1200" i="1" dirty="0" smtClean="0"/>
          </a:p>
          <a:p>
            <a:r>
              <a:rPr lang="en-US" sz="1200" i="1" dirty="0" smtClean="0"/>
              <a:t>CAS </a:t>
            </a:r>
            <a:r>
              <a:rPr lang="en-GB" sz="1200" i="1" dirty="0"/>
              <a:t>Beam </a:t>
            </a:r>
            <a:r>
              <a:rPr lang="en-GB" sz="1200" i="1" dirty="0" smtClean="0"/>
              <a:t>Instrumentation</a:t>
            </a:r>
            <a:r>
              <a:rPr lang="en-US" sz="1200" i="1" dirty="0" smtClean="0"/>
              <a:t> 2018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21489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Micro Channel Plate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821954" y="1757982"/>
            <a:ext cx="3247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Saturation of the MCP (channels)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035" y="2311980"/>
            <a:ext cx="3702882" cy="34676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02908" y="5779638"/>
            <a:ext cx="2261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www.hamamatsu.com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92" y="1519797"/>
            <a:ext cx="5956640" cy="27670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578" y="4787039"/>
            <a:ext cx="6714994" cy="148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8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08"/>
            <a:ext cx="10772775" cy="1658198"/>
          </a:xfrm>
        </p:spPr>
        <p:txBody>
          <a:bodyPr/>
          <a:lstStyle/>
          <a:p>
            <a:r>
              <a:rPr lang="en-US" dirty="0" err="1" smtClean="0"/>
              <a:t>PepperPot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73" y="2213478"/>
            <a:ext cx="3934911" cy="35426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6764" y="1350536"/>
            <a:ext cx="6447929" cy="36038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42323" y="5921528"/>
            <a:ext cx="1162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i="1" dirty="0" smtClean="0"/>
              <a:t>www.dreebit-ibt.com</a:t>
            </a:r>
            <a:endParaRPr lang="en-GB" sz="9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508004" y="4954364"/>
            <a:ext cx="4092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Hao</a:t>
            </a:r>
            <a:r>
              <a:rPr lang="en-GB" sz="1400" dirty="0"/>
              <a:t> Zhang - Beam Diagnostics I (Destructive monitors)</a:t>
            </a:r>
          </a:p>
        </p:txBody>
      </p:sp>
    </p:spTree>
    <p:extLst>
      <p:ext uri="{BB962C8B-B14F-4D97-AF65-F5344CB8AC3E}">
        <p14:creationId xmlns:p14="http://schemas.microsoft.com/office/powerpoint/2010/main" val="292545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err="1" smtClean="0"/>
              <a:t>PepperPot</a:t>
            </a:r>
            <a:r>
              <a:rPr lang="en-US" dirty="0" smtClean="0"/>
              <a:t>: scanning plate</a:t>
            </a:r>
            <a:endParaRPr lang="en-GB" dirty="0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57" y="2157731"/>
            <a:ext cx="3687213" cy="32844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622" y="1480671"/>
            <a:ext cx="4335352" cy="24386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622" y="4004441"/>
            <a:ext cx="4338670" cy="244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14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Interaction of particles with matter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Ionization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Creation of electrons/ions pairs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Secondary electron emission (low energy electrons)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Emission of photons (decay of excited states)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Elastic and Inelastic scattering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Dislocations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Production of secondary particles (high energy particles)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Radiation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Cherenkov radiation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Bremsstrahlung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Optical transition radiation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32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err="1" smtClean="0"/>
              <a:t>PepperPot</a:t>
            </a:r>
            <a:r>
              <a:rPr lang="en-US" dirty="0" smtClean="0"/>
              <a:t>: image processing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2520" t="19783" r="18237" b="11797"/>
          <a:stretch/>
        </p:blipFill>
        <p:spPr>
          <a:xfrm>
            <a:off x="742673" y="2301765"/>
            <a:ext cx="2503563" cy="32738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274" y="1721594"/>
            <a:ext cx="8062594" cy="13777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10" r="28590"/>
          <a:stretch/>
        </p:blipFill>
        <p:spPr>
          <a:xfrm>
            <a:off x="3728420" y="3210877"/>
            <a:ext cx="8057882" cy="13800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13" y="1721593"/>
            <a:ext cx="3951094" cy="47365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6552" y="1721595"/>
            <a:ext cx="1139155" cy="47205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69086" y="1721594"/>
            <a:ext cx="1566463" cy="472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1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analyze images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2850" y="1914767"/>
            <a:ext cx="1139155" cy="47205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5384" y="1914766"/>
            <a:ext cx="1566463" cy="47205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5226" y="1914766"/>
            <a:ext cx="961676" cy="47205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6707" y="2434217"/>
            <a:ext cx="4368181" cy="368165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94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MCP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Sensitive tool </a:t>
            </a:r>
            <a:r>
              <a:rPr lang="en-US" dirty="0"/>
              <a:t>for </a:t>
            </a:r>
            <a:r>
              <a:rPr lang="en-US" dirty="0" smtClean="0"/>
              <a:t>particles detection </a:t>
            </a:r>
          </a:p>
          <a:p>
            <a:r>
              <a:rPr lang="en-US" dirty="0" smtClean="0"/>
              <a:t>MCP-PMT with a single photon detection</a:t>
            </a:r>
          </a:p>
          <a:p>
            <a:r>
              <a:rPr lang="en-US" dirty="0" smtClean="0"/>
              <a:t>Fragile</a:t>
            </a:r>
          </a:p>
          <a:p>
            <a:r>
              <a:rPr lang="en-US" dirty="0" smtClean="0"/>
              <a:t>Linearity and working point (to avoid saturation)</a:t>
            </a:r>
          </a:p>
          <a:p>
            <a:r>
              <a:rPr lang="en-US" dirty="0" smtClean="0"/>
              <a:t>Image processing can be non-trivial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448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End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389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Energy deposition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344885"/>
            <a:ext cx="9523412" cy="517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6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583" y="1223403"/>
            <a:ext cx="8855969" cy="5119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Scintillation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475542" y="6131347"/>
            <a:ext cx="2835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/>
              <a:t>E.Bravin</a:t>
            </a:r>
            <a:r>
              <a:rPr lang="en-US" sz="1200" i="1" dirty="0" smtClean="0"/>
              <a:t> - </a:t>
            </a:r>
            <a:r>
              <a:rPr lang="en-GB" sz="1200" i="1" dirty="0"/>
              <a:t>Transverse profile measurements</a:t>
            </a:r>
            <a:endParaRPr lang="en-US" sz="1200" i="1" dirty="0" smtClean="0"/>
          </a:p>
          <a:p>
            <a:r>
              <a:rPr lang="en-US" sz="1200" i="1" dirty="0" smtClean="0"/>
              <a:t>CAS </a:t>
            </a:r>
            <a:r>
              <a:rPr lang="en-GB" sz="1200" i="1" dirty="0"/>
              <a:t>Beam </a:t>
            </a:r>
            <a:r>
              <a:rPr lang="en-GB" sz="1200" i="1" dirty="0" smtClean="0"/>
              <a:t>Instrumentation</a:t>
            </a:r>
            <a:r>
              <a:rPr lang="en-US" sz="1200" i="1" dirty="0" smtClean="0"/>
              <a:t> 2018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29353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879"/>
            <a:ext cx="10772775" cy="1658198"/>
          </a:xfrm>
        </p:spPr>
        <p:txBody>
          <a:bodyPr/>
          <a:lstStyle/>
          <a:p>
            <a:r>
              <a:rPr lang="en-US" dirty="0" smtClean="0"/>
              <a:t>Faraday Cup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8" y="1926546"/>
            <a:ext cx="12179842" cy="4931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85199" y="2672800"/>
            <a:ext cx="1666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Collector</a:t>
            </a:r>
            <a:endParaRPr lang="en-GB" sz="32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056646" y="3260309"/>
            <a:ext cx="2081048" cy="8513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50779" y="2716943"/>
            <a:ext cx="154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Repeller</a:t>
            </a:r>
            <a:endParaRPr lang="en-GB" sz="32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834174" y="3257575"/>
            <a:ext cx="1957036" cy="106562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408860" y="6254319"/>
            <a:ext cx="1657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&lt;1 </a:t>
            </a:r>
            <a:r>
              <a:rPr lang="en-US" dirty="0" err="1" smtClean="0"/>
              <a:t>pA</a:t>
            </a:r>
            <a:r>
              <a:rPr lang="en-US" dirty="0" smtClean="0"/>
              <a:t> detection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18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00"/>
            <a:ext cx="10772775" cy="1658198"/>
          </a:xfrm>
        </p:spPr>
        <p:txBody>
          <a:bodyPr/>
          <a:lstStyle/>
          <a:p>
            <a:r>
              <a:rPr lang="en-US" dirty="0" smtClean="0"/>
              <a:t>FC: Example 1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01" y="1418897"/>
            <a:ext cx="2899325" cy="48990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3950" y="6488668"/>
            <a:ext cx="2167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Aperture 60x100 mm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4"/>
          <a:stretch/>
        </p:blipFill>
        <p:spPr>
          <a:xfrm>
            <a:off x="3783723" y="1418897"/>
            <a:ext cx="7674655" cy="47640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590" y="1398700"/>
            <a:ext cx="2679788" cy="47640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45353" y="6203160"/>
            <a:ext cx="3724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aperture – up to 1kV on </a:t>
            </a:r>
            <a:r>
              <a:rPr lang="en-US" dirty="0" err="1" smtClean="0"/>
              <a:t>repeller</a:t>
            </a:r>
            <a:endParaRPr lang="en-US" dirty="0" smtClean="0"/>
          </a:p>
          <a:p>
            <a:r>
              <a:rPr lang="en-US" dirty="0" smtClean="0"/>
              <a:t>Grounded shielding around </a:t>
            </a:r>
            <a:r>
              <a:rPr lang="en-US" dirty="0" err="1" smtClean="0"/>
              <a:t>repeller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133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FC: Example 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800" y="1545020"/>
            <a:ext cx="4544402" cy="44774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002" y="1545020"/>
            <a:ext cx="5409228" cy="447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60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772775" cy="1658198"/>
          </a:xfrm>
        </p:spPr>
        <p:txBody>
          <a:bodyPr/>
          <a:lstStyle/>
          <a:p>
            <a:r>
              <a:rPr lang="en-US" dirty="0" smtClean="0"/>
              <a:t>FC: Example 3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58" y="1785231"/>
            <a:ext cx="7646833" cy="4576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7224" y="6488668"/>
            <a:ext cx="178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Aperture 140mm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494460" y="1785231"/>
            <a:ext cx="32855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current/density/energy:</a:t>
            </a:r>
          </a:p>
          <a:p>
            <a:endParaRPr lang="en-US" dirty="0"/>
          </a:p>
          <a:p>
            <a:r>
              <a:rPr lang="en-US" dirty="0" smtClean="0"/>
              <a:t>V shape of the FC collector</a:t>
            </a:r>
          </a:p>
          <a:p>
            <a:endParaRPr lang="en-US" dirty="0"/>
          </a:p>
          <a:p>
            <a:r>
              <a:rPr lang="en-US" dirty="0" smtClean="0"/>
              <a:t>Coating of the FC collector with refractory metals </a:t>
            </a:r>
          </a:p>
          <a:p>
            <a:endParaRPr lang="en-US" dirty="0"/>
          </a:p>
          <a:p>
            <a:r>
              <a:rPr lang="en-US" dirty="0" smtClean="0"/>
              <a:t>Water cooling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66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low Edg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10574</TotalTime>
  <Words>809</Words>
  <Application>Microsoft Office PowerPoint</Application>
  <PresentationFormat>Widescreen</PresentationFormat>
  <Paragraphs>155</Paragraphs>
  <Slides>33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Arial Unicode MS</vt:lpstr>
      <vt:lpstr>Calibri</vt:lpstr>
      <vt:lpstr>Calibri Light</vt:lpstr>
      <vt:lpstr>Wingdings</vt:lpstr>
      <vt:lpstr>Metropolitan</vt:lpstr>
      <vt:lpstr>Destructive detectors for low energy ion beams</vt:lpstr>
      <vt:lpstr>Outline</vt:lpstr>
      <vt:lpstr>Interaction of particles with matter</vt:lpstr>
      <vt:lpstr>Energy deposition</vt:lpstr>
      <vt:lpstr>Scintillation </vt:lpstr>
      <vt:lpstr>Faraday Cup</vt:lpstr>
      <vt:lpstr>FC: Example 1</vt:lpstr>
      <vt:lpstr>FC: Example 2</vt:lpstr>
      <vt:lpstr>FC: Example 3</vt:lpstr>
      <vt:lpstr>FC: Signal extraction</vt:lpstr>
      <vt:lpstr>FC: application</vt:lpstr>
      <vt:lpstr>FC and Scanning slit (profile measurement)</vt:lpstr>
      <vt:lpstr>FC and Scanning slit (profile measurement)</vt:lpstr>
      <vt:lpstr>FC and 2 Scanning slits (transverse emittance)</vt:lpstr>
      <vt:lpstr>FC: pin-hole / array</vt:lpstr>
      <vt:lpstr>FC: summary</vt:lpstr>
      <vt:lpstr>Silicon detector</vt:lpstr>
      <vt:lpstr>Silicon detector</vt:lpstr>
      <vt:lpstr>Silicon detector</vt:lpstr>
      <vt:lpstr>Silicon telescope</vt:lpstr>
      <vt:lpstr>Silicon detector: TOF</vt:lpstr>
      <vt:lpstr>Degradation of SD</vt:lpstr>
      <vt:lpstr>Energy measurement: Pulse Height Defect</vt:lpstr>
      <vt:lpstr>Silicon detectors: summary</vt:lpstr>
      <vt:lpstr>Scintillators</vt:lpstr>
      <vt:lpstr>Scintillator: summary</vt:lpstr>
      <vt:lpstr>Micro Channel Plate</vt:lpstr>
      <vt:lpstr>PepperPot</vt:lpstr>
      <vt:lpstr>PepperPot: scanning plate</vt:lpstr>
      <vt:lpstr>PepperPot: image processing</vt:lpstr>
      <vt:lpstr>How to analyze images</vt:lpstr>
      <vt:lpstr>MCP summary</vt:lpstr>
      <vt:lpstr>The End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Sadovich</dc:creator>
  <cp:lastModifiedBy>Sergey Sadovich</cp:lastModifiedBy>
  <cp:revision>329</cp:revision>
  <dcterms:created xsi:type="dcterms:W3CDTF">2016-06-29T07:37:37Z</dcterms:created>
  <dcterms:modified xsi:type="dcterms:W3CDTF">2018-06-28T06:23:51Z</dcterms:modified>
</cp:coreProperties>
</file>