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emf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  <p:sldMasterId id="2147483696" r:id="rId4"/>
    <p:sldMasterId id="2147483708" r:id="rId5"/>
  </p:sldMasterIdLst>
  <p:notesMasterIdLst>
    <p:notesMasterId r:id="rId33"/>
  </p:notesMasterIdLst>
  <p:handoutMasterIdLst>
    <p:handoutMasterId r:id="rId34"/>
  </p:handoutMasterIdLst>
  <p:sldIdLst>
    <p:sldId id="256" r:id="rId6"/>
    <p:sldId id="277" r:id="rId7"/>
    <p:sldId id="278" r:id="rId8"/>
    <p:sldId id="257" r:id="rId9"/>
    <p:sldId id="279" r:id="rId10"/>
    <p:sldId id="281" r:id="rId11"/>
    <p:sldId id="282" r:id="rId12"/>
    <p:sldId id="283" r:id="rId13"/>
    <p:sldId id="258" r:id="rId14"/>
    <p:sldId id="260" r:id="rId15"/>
    <p:sldId id="290" r:id="rId16"/>
    <p:sldId id="259" r:id="rId17"/>
    <p:sldId id="261" r:id="rId18"/>
    <p:sldId id="295" r:id="rId19"/>
    <p:sldId id="297" r:id="rId20"/>
    <p:sldId id="298" r:id="rId21"/>
    <p:sldId id="296" r:id="rId22"/>
    <p:sldId id="265" r:id="rId23"/>
    <p:sldId id="292" r:id="rId24"/>
    <p:sldId id="266" r:id="rId25"/>
    <p:sldId id="284" r:id="rId26"/>
    <p:sldId id="285" r:id="rId27"/>
    <p:sldId id="287" r:id="rId28"/>
    <p:sldId id="286" r:id="rId29"/>
    <p:sldId id="288" r:id="rId30"/>
    <p:sldId id="291" r:id="rId31"/>
    <p:sldId id="289" r:id="rId32"/>
  </p:sldIdLst>
  <p:sldSz cx="10080625" cy="7559675"/>
  <p:notesSz cx="7772400" cy="10058400"/>
  <p:defaultTextStyle>
    <a:defPPr>
      <a:defRPr lang="en-US"/>
    </a:defPPr>
    <a:lvl1pPr marL="0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68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736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604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472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341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078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8" autoAdjust="0"/>
    <p:restoredTop sz="94660"/>
  </p:normalViewPr>
  <p:slideViewPr>
    <p:cSldViewPr>
      <p:cViewPr varScale="1">
        <p:scale>
          <a:sx n="104" d="100"/>
          <a:sy n="104" d="100"/>
        </p:scale>
        <p:origin x="60" y="129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EDAA62D5-464D-43A2-905C-3820A8A1123E}" type="slidenum">
              <a:t>‹#›</a:t>
            </a:fld>
            <a:endParaRPr lang="en-US" sz="1400" b="0" i="0" u="none" strike="noStrike" kern="120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6118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1EEE1E9C-4573-4A10-A1C6-66E9F4DE66B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975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846" marR="0" indent="-215846" rtl="0" hangingPunct="0">
      <a:tabLst/>
      <a:defRPr lang="en-US" sz="2000" b="0" i="0" u="none" strike="noStrike" kern="1200">
        <a:ln>
          <a:noFill/>
        </a:ln>
        <a:latin typeface="Arial" pitchFamily="18"/>
      </a:defRPr>
    </a:lvl1pPr>
    <a:lvl2pPr marL="456868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736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604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472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341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078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 sz="26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sz="26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sz="26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sz="26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sz="26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sz="26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sz="26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sz="26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sz="26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sz="26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 sz="2640">
              <a:latin typeface="Liberation Sans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8201448-5783-441F-91E6-9B4C1AF5F4B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9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12F8B73-A441-45FC-8C18-7BCE8C31717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95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32"/>
            <a:ext cx="22669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7" y="301632"/>
            <a:ext cx="665321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7CAFAC-94FC-4D92-8F41-57578075190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444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289EEDC-D4A4-46C8-8D16-503D39451F87}" type="datetime1">
              <a:rPr lang="en-US" smtClean="0"/>
              <a:pPr lvl="0"/>
              <a:t>6/28/2018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D2D148-F2CB-4FFC-B208-37D729B6A10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15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289EEDC-D4A4-46C8-8D16-503D39451F87}" type="datetime1">
              <a:rPr lang="en-US" smtClean="0"/>
              <a:pPr lvl="0"/>
              <a:t>6/28/2018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3CA3633-4C9A-459D-96C0-EE0ED44BDF3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6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8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6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3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706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4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3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2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0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9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289EEDC-D4A4-46C8-8D16-503D39451F87}" type="datetime1">
              <a:rPr lang="en-US" smtClean="0"/>
              <a:pPr lvl="0"/>
              <a:t>6/28/2018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AD4376C-4071-45C0-8075-87363271772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504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289EEDC-D4A4-46C8-8D16-503D39451F87}" type="datetime1">
              <a:rPr lang="en-US" smtClean="0"/>
              <a:pPr lvl="0"/>
              <a:t>6/28/2018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E04C61-89B0-43C7-A74B-A2FAA5CA593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716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7" y="303221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68" indent="0">
              <a:buNone/>
              <a:defRPr sz="2000" b="1"/>
            </a:lvl2pPr>
            <a:lvl3pPr marL="913736" indent="0">
              <a:buNone/>
              <a:defRPr sz="1800" b="1"/>
            </a:lvl3pPr>
            <a:lvl4pPr marL="1370604" indent="0">
              <a:buNone/>
              <a:defRPr sz="1700" b="1"/>
            </a:lvl4pPr>
            <a:lvl5pPr marL="1827472" indent="0">
              <a:buNone/>
              <a:defRPr sz="1700" b="1"/>
            </a:lvl5pPr>
            <a:lvl6pPr marL="2284341" indent="0">
              <a:buNone/>
              <a:defRPr sz="1700" b="1"/>
            </a:lvl6pPr>
            <a:lvl7pPr marL="2741210" indent="0">
              <a:buNone/>
              <a:defRPr sz="1700" b="1"/>
            </a:lvl7pPr>
            <a:lvl8pPr marL="3198078" indent="0">
              <a:buNone/>
              <a:defRPr sz="1700" b="1"/>
            </a:lvl8pPr>
            <a:lvl9pPr marL="3654946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68" indent="0">
              <a:buNone/>
              <a:defRPr sz="2000" b="1"/>
            </a:lvl2pPr>
            <a:lvl3pPr marL="913736" indent="0">
              <a:buNone/>
              <a:defRPr sz="1800" b="1"/>
            </a:lvl3pPr>
            <a:lvl4pPr marL="1370604" indent="0">
              <a:buNone/>
              <a:defRPr sz="1700" b="1"/>
            </a:lvl4pPr>
            <a:lvl5pPr marL="1827472" indent="0">
              <a:buNone/>
              <a:defRPr sz="1700" b="1"/>
            </a:lvl5pPr>
            <a:lvl6pPr marL="2284341" indent="0">
              <a:buNone/>
              <a:defRPr sz="1700" b="1"/>
            </a:lvl6pPr>
            <a:lvl7pPr marL="2741210" indent="0">
              <a:buNone/>
              <a:defRPr sz="1700" b="1"/>
            </a:lvl7pPr>
            <a:lvl8pPr marL="3198078" indent="0">
              <a:buNone/>
              <a:defRPr sz="1700" b="1"/>
            </a:lvl8pPr>
            <a:lvl9pPr marL="3654946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289EEDC-D4A4-46C8-8D16-503D39451F87}" type="datetime1">
              <a:rPr lang="en-US" smtClean="0"/>
              <a:pPr lvl="0"/>
              <a:t>6/28/2018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903B7A0-DBF6-4D19-B9F1-3161AB342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8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289EEDC-D4A4-46C8-8D16-503D39451F87}" type="datetime1">
              <a:rPr lang="en-US" smtClean="0"/>
              <a:pPr lvl="0"/>
              <a:t>6/28/2018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895349-3938-4035-8918-ABAB1958262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684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289EEDC-D4A4-46C8-8D16-503D39451F87}" type="datetime1">
              <a:rPr lang="en-US" smtClean="0"/>
              <a:pPr lvl="0"/>
              <a:t>6/28/2018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5F7C0B-37BE-4057-80D3-2071E8F5E9E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93977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8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868" indent="0">
              <a:buNone/>
              <a:defRPr sz="1200"/>
            </a:lvl2pPr>
            <a:lvl3pPr marL="913736" indent="0">
              <a:buNone/>
              <a:defRPr sz="1000"/>
            </a:lvl3pPr>
            <a:lvl4pPr marL="1370604" indent="0">
              <a:buNone/>
              <a:defRPr sz="900"/>
            </a:lvl4pPr>
            <a:lvl5pPr marL="1827472" indent="0">
              <a:buNone/>
              <a:defRPr sz="900"/>
            </a:lvl5pPr>
            <a:lvl6pPr marL="2284341" indent="0">
              <a:buNone/>
              <a:defRPr sz="900"/>
            </a:lvl6pPr>
            <a:lvl7pPr marL="2741210" indent="0">
              <a:buNone/>
              <a:defRPr sz="900"/>
            </a:lvl7pPr>
            <a:lvl8pPr marL="3198078" indent="0">
              <a:buNone/>
              <a:defRPr sz="900"/>
            </a:lvl8pPr>
            <a:lvl9pPr marL="365494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289EEDC-D4A4-46C8-8D16-503D39451F87}" type="datetime1">
              <a:rPr lang="en-US" smtClean="0"/>
              <a:pPr lvl="0"/>
              <a:t>6/28/2018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A0EAB5-0F87-4A9D-B786-C0DA7624258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33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F6AAC14-3819-44BF-AB74-611D4F2B1B4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8181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868" indent="0">
              <a:buNone/>
              <a:defRPr sz="2800"/>
            </a:lvl2pPr>
            <a:lvl3pPr marL="913736" indent="0">
              <a:buNone/>
              <a:defRPr sz="2400"/>
            </a:lvl3pPr>
            <a:lvl4pPr marL="1370604" indent="0">
              <a:buNone/>
              <a:defRPr sz="2000"/>
            </a:lvl4pPr>
            <a:lvl5pPr marL="1827472" indent="0">
              <a:buNone/>
              <a:defRPr sz="2000"/>
            </a:lvl5pPr>
            <a:lvl6pPr marL="2284341" indent="0">
              <a:buNone/>
              <a:defRPr sz="2000"/>
            </a:lvl6pPr>
            <a:lvl7pPr marL="2741210" indent="0">
              <a:buNone/>
              <a:defRPr sz="2000"/>
            </a:lvl7pPr>
            <a:lvl8pPr marL="3198078" indent="0">
              <a:buNone/>
              <a:defRPr sz="2000"/>
            </a:lvl8pPr>
            <a:lvl9pPr marL="3654946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868" indent="0">
              <a:buNone/>
              <a:defRPr sz="1200"/>
            </a:lvl2pPr>
            <a:lvl3pPr marL="913736" indent="0">
              <a:buNone/>
              <a:defRPr sz="1000"/>
            </a:lvl3pPr>
            <a:lvl4pPr marL="1370604" indent="0">
              <a:buNone/>
              <a:defRPr sz="900"/>
            </a:lvl4pPr>
            <a:lvl5pPr marL="1827472" indent="0">
              <a:buNone/>
              <a:defRPr sz="900"/>
            </a:lvl5pPr>
            <a:lvl6pPr marL="2284341" indent="0">
              <a:buNone/>
              <a:defRPr sz="900"/>
            </a:lvl6pPr>
            <a:lvl7pPr marL="2741210" indent="0">
              <a:buNone/>
              <a:defRPr sz="900"/>
            </a:lvl7pPr>
            <a:lvl8pPr marL="3198078" indent="0">
              <a:buNone/>
              <a:defRPr sz="900"/>
            </a:lvl8pPr>
            <a:lvl9pPr marL="365494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289EEDC-D4A4-46C8-8D16-503D39451F87}" type="datetime1">
              <a:rPr lang="en-US" smtClean="0"/>
              <a:pPr lvl="0"/>
              <a:t>6/28/2018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2A5CEB-E8F0-4E0C-82E6-630B9520961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59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289EEDC-D4A4-46C8-8D16-503D39451F87}" type="datetime1">
              <a:rPr lang="en-US" smtClean="0"/>
              <a:pPr lvl="0"/>
              <a:t>6/28/2018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064868-E67A-4B11-B24F-CE5961E5858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225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3213"/>
            <a:ext cx="2266950" cy="64500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7" y="303213"/>
            <a:ext cx="6653213" cy="64500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289EEDC-D4A4-46C8-8D16-503D39451F87}" type="datetime1">
              <a:rPr lang="en-US" smtClean="0"/>
              <a:pPr lvl="0"/>
              <a:t>6/28/2018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C76F6F9-41E5-46A6-94AC-64F87195A79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9517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81C2-128D-47AD-8A9F-3B213CE5A787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95A8-C9F7-4D79-8B43-131E975BE89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13818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81C2-128D-47AD-8A9F-3B213CE5A787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6603-0EFE-401C-9D4D-9A79921615E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71098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8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6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3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706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4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3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2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0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9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81C2-128D-47AD-8A9F-3B213CE5A787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75ADA-EEE6-4EC5-905D-28E3AF66F0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31843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81C2-128D-47AD-8A9F-3B213CE5A787}" type="datetime1">
              <a:rPr lang="en-US"/>
              <a:pPr/>
              <a:t>6/28/2018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DA53-0C68-4F37-97D9-F77A90C3B57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9843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7" y="303221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68" indent="0">
              <a:buNone/>
              <a:defRPr sz="2000" b="1"/>
            </a:lvl2pPr>
            <a:lvl3pPr marL="913736" indent="0">
              <a:buNone/>
              <a:defRPr sz="1800" b="1"/>
            </a:lvl3pPr>
            <a:lvl4pPr marL="1370604" indent="0">
              <a:buNone/>
              <a:defRPr sz="1700" b="1"/>
            </a:lvl4pPr>
            <a:lvl5pPr marL="1827472" indent="0">
              <a:buNone/>
              <a:defRPr sz="1700" b="1"/>
            </a:lvl5pPr>
            <a:lvl6pPr marL="2284341" indent="0">
              <a:buNone/>
              <a:defRPr sz="1700" b="1"/>
            </a:lvl6pPr>
            <a:lvl7pPr marL="2741210" indent="0">
              <a:buNone/>
              <a:defRPr sz="1700" b="1"/>
            </a:lvl7pPr>
            <a:lvl8pPr marL="3198078" indent="0">
              <a:buNone/>
              <a:defRPr sz="1700" b="1"/>
            </a:lvl8pPr>
            <a:lvl9pPr marL="3654946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68" indent="0">
              <a:buNone/>
              <a:defRPr sz="2000" b="1"/>
            </a:lvl2pPr>
            <a:lvl3pPr marL="913736" indent="0">
              <a:buNone/>
              <a:defRPr sz="1800" b="1"/>
            </a:lvl3pPr>
            <a:lvl4pPr marL="1370604" indent="0">
              <a:buNone/>
              <a:defRPr sz="1700" b="1"/>
            </a:lvl4pPr>
            <a:lvl5pPr marL="1827472" indent="0">
              <a:buNone/>
              <a:defRPr sz="1700" b="1"/>
            </a:lvl5pPr>
            <a:lvl6pPr marL="2284341" indent="0">
              <a:buNone/>
              <a:defRPr sz="1700" b="1"/>
            </a:lvl6pPr>
            <a:lvl7pPr marL="2741210" indent="0">
              <a:buNone/>
              <a:defRPr sz="1700" b="1"/>
            </a:lvl7pPr>
            <a:lvl8pPr marL="3198078" indent="0">
              <a:buNone/>
              <a:defRPr sz="1700" b="1"/>
            </a:lvl8pPr>
            <a:lvl9pPr marL="3654946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81C2-128D-47AD-8A9F-3B213CE5A787}" type="datetime1">
              <a:rPr lang="en-US"/>
              <a:pPr/>
              <a:t>6/28/2018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EDABD-3073-49BB-8D76-5BDF3CBE990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7502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81C2-128D-47AD-8A9F-3B213CE5A787}" type="datetime1">
              <a:rPr lang="en-US"/>
              <a:pPr/>
              <a:t>6/28/2018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15C2-9ACF-41DF-94BD-88B68869395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15304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81C2-128D-47AD-8A9F-3B213CE5A787}" type="datetime1">
              <a:rPr lang="en-US"/>
              <a:pPr/>
              <a:t>6/28/2018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BD17-504B-4D3E-A1D0-3F6CBE6F06A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344321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8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6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3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706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4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3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2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0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9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322E4C-ABF4-4D61-92CA-424EB41A8C8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677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8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868" indent="0">
              <a:buNone/>
              <a:defRPr sz="1200"/>
            </a:lvl2pPr>
            <a:lvl3pPr marL="913736" indent="0">
              <a:buNone/>
              <a:defRPr sz="1000"/>
            </a:lvl3pPr>
            <a:lvl4pPr marL="1370604" indent="0">
              <a:buNone/>
              <a:defRPr sz="900"/>
            </a:lvl4pPr>
            <a:lvl5pPr marL="1827472" indent="0">
              <a:buNone/>
              <a:defRPr sz="900"/>
            </a:lvl5pPr>
            <a:lvl6pPr marL="2284341" indent="0">
              <a:buNone/>
              <a:defRPr sz="900"/>
            </a:lvl6pPr>
            <a:lvl7pPr marL="2741210" indent="0">
              <a:buNone/>
              <a:defRPr sz="900"/>
            </a:lvl7pPr>
            <a:lvl8pPr marL="3198078" indent="0">
              <a:buNone/>
              <a:defRPr sz="900"/>
            </a:lvl8pPr>
            <a:lvl9pPr marL="365494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81C2-128D-47AD-8A9F-3B213CE5A787}" type="datetime1">
              <a:rPr lang="en-US"/>
              <a:pPr/>
              <a:t>6/28/2018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3EF8-5458-4021-B80A-FFF4AC4108D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70192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868" indent="0">
              <a:buNone/>
              <a:defRPr sz="2800"/>
            </a:lvl2pPr>
            <a:lvl3pPr marL="913736" indent="0">
              <a:buNone/>
              <a:defRPr sz="2400"/>
            </a:lvl3pPr>
            <a:lvl4pPr marL="1370604" indent="0">
              <a:buNone/>
              <a:defRPr sz="2000"/>
            </a:lvl4pPr>
            <a:lvl5pPr marL="1827472" indent="0">
              <a:buNone/>
              <a:defRPr sz="2000"/>
            </a:lvl5pPr>
            <a:lvl6pPr marL="2284341" indent="0">
              <a:buNone/>
              <a:defRPr sz="2000"/>
            </a:lvl6pPr>
            <a:lvl7pPr marL="2741210" indent="0">
              <a:buNone/>
              <a:defRPr sz="2000"/>
            </a:lvl7pPr>
            <a:lvl8pPr marL="3198078" indent="0">
              <a:buNone/>
              <a:defRPr sz="2000"/>
            </a:lvl8pPr>
            <a:lvl9pPr marL="3654946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868" indent="0">
              <a:buNone/>
              <a:defRPr sz="1200"/>
            </a:lvl2pPr>
            <a:lvl3pPr marL="913736" indent="0">
              <a:buNone/>
              <a:defRPr sz="1000"/>
            </a:lvl3pPr>
            <a:lvl4pPr marL="1370604" indent="0">
              <a:buNone/>
              <a:defRPr sz="900"/>
            </a:lvl4pPr>
            <a:lvl5pPr marL="1827472" indent="0">
              <a:buNone/>
              <a:defRPr sz="900"/>
            </a:lvl5pPr>
            <a:lvl6pPr marL="2284341" indent="0">
              <a:buNone/>
              <a:defRPr sz="900"/>
            </a:lvl6pPr>
            <a:lvl7pPr marL="2741210" indent="0">
              <a:buNone/>
              <a:defRPr sz="900"/>
            </a:lvl7pPr>
            <a:lvl8pPr marL="3198078" indent="0">
              <a:buNone/>
              <a:defRPr sz="900"/>
            </a:lvl8pPr>
            <a:lvl9pPr marL="365494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81C2-128D-47AD-8A9F-3B213CE5A787}" type="datetime1">
              <a:rPr lang="en-US"/>
              <a:pPr/>
              <a:t>6/28/2018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D377-B193-49AA-AB10-7580A0F7DEA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21516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81C2-128D-47AD-8A9F-3B213CE5A787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3E0F2-5C92-4B35-84FB-E7D9A6DDD07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31101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3213"/>
            <a:ext cx="2266950" cy="64500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7" y="303213"/>
            <a:ext cx="6653213" cy="64500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81C2-128D-47AD-8A9F-3B213CE5A787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ACF64-1D83-41EC-AF27-5090C556741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50239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2348403"/>
            <a:ext cx="8568531" cy="16204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4283818"/>
            <a:ext cx="7056438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8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2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6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0E3D-92D1-4619-A4E9-42C6C0842C7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41918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688-9F06-4B91-89E8-13418970B40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26679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57796"/>
            <a:ext cx="8568531" cy="150143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04118"/>
            <a:ext cx="8568531" cy="165367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76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52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2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05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881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25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633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01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0955-DFC2-42A4-A7EC-74E1FD44ED0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98047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763928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763928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61D6-C69F-4A31-80ED-58BF24E159B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53521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692179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763" indent="0">
              <a:buNone/>
              <a:defRPr sz="2200" b="1"/>
            </a:lvl2pPr>
            <a:lvl3pPr marL="1007525" indent="0">
              <a:buNone/>
              <a:defRPr sz="2000" b="1"/>
            </a:lvl3pPr>
            <a:lvl4pPr marL="1511289" indent="0">
              <a:buNone/>
              <a:defRPr sz="1800" b="1"/>
            </a:lvl4pPr>
            <a:lvl5pPr marL="2015050" indent="0">
              <a:buNone/>
              <a:defRPr sz="1800" b="1"/>
            </a:lvl5pPr>
            <a:lvl6pPr marL="2518813" indent="0">
              <a:buNone/>
              <a:defRPr sz="1800" b="1"/>
            </a:lvl6pPr>
            <a:lvl7pPr marL="3022575" indent="0">
              <a:buNone/>
              <a:defRPr sz="1800" b="1"/>
            </a:lvl7pPr>
            <a:lvl8pPr marL="3526337" indent="0">
              <a:buNone/>
              <a:defRPr sz="1800" b="1"/>
            </a:lvl8pPr>
            <a:lvl9pPr marL="40301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18" y="1692179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763" indent="0">
              <a:buNone/>
              <a:defRPr sz="2200" b="1"/>
            </a:lvl2pPr>
            <a:lvl3pPr marL="1007525" indent="0">
              <a:buNone/>
              <a:defRPr sz="2000" b="1"/>
            </a:lvl3pPr>
            <a:lvl4pPr marL="1511289" indent="0">
              <a:buNone/>
              <a:defRPr sz="1800" b="1"/>
            </a:lvl4pPr>
            <a:lvl5pPr marL="2015050" indent="0">
              <a:buNone/>
              <a:defRPr sz="1800" b="1"/>
            </a:lvl5pPr>
            <a:lvl6pPr marL="2518813" indent="0">
              <a:buNone/>
              <a:defRPr sz="1800" b="1"/>
            </a:lvl6pPr>
            <a:lvl7pPr marL="3022575" indent="0">
              <a:buNone/>
              <a:defRPr sz="1800" b="1"/>
            </a:lvl7pPr>
            <a:lvl8pPr marL="3526337" indent="0">
              <a:buNone/>
              <a:defRPr sz="1800" b="1"/>
            </a:lvl8pPr>
            <a:lvl9pPr marL="40301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9F78-86C1-4F9C-B856-EC2C755498B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53635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EF5D-BCBC-4916-9736-BA1487E695E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373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8"/>
            <a:ext cx="4459288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8478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D6F6D78-63C9-4216-B6FC-A63C19BD05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828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A012-1B96-436A-8ED7-042E3C237EA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8933403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4" y="300987"/>
            <a:ext cx="3316456" cy="128094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9" y="300992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4" y="1581937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3763" indent="0">
              <a:buNone/>
              <a:defRPr sz="1300"/>
            </a:lvl2pPr>
            <a:lvl3pPr marL="1007525" indent="0">
              <a:buNone/>
              <a:defRPr sz="1100"/>
            </a:lvl3pPr>
            <a:lvl4pPr marL="1511289" indent="0">
              <a:buNone/>
              <a:defRPr sz="1000"/>
            </a:lvl4pPr>
            <a:lvl5pPr marL="2015050" indent="0">
              <a:buNone/>
              <a:defRPr sz="1000"/>
            </a:lvl5pPr>
            <a:lvl6pPr marL="2518813" indent="0">
              <a:buNone/>
              <a:defRPr sz="1000"/>
            </a:lvl6pPr>
            <a:lvl7pPr marL="3022575" indent="0">
              <a:buNone/>
              <a:defRPr sz="1000"/>
            </a:lvl7pPr>
            <a:lvl8pPr marL="3526337" indent="0">
              <a:buNone/>
              <a:defRPr sz="1000"/>
            </a:lvl8pPr>
            <a:lvl9pPr marL="40301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65B8-85A6-4019-8264-CCEA5BAC32E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23313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/>
          <a:lstStyle>
            <a:lvl1pPr marL="0" indent="0">
              <a:buNone/>
              <a:defRPr sz="3500"/>
            </a:lvl1pPr>
            <a:lvl2pPr marL="503763" indent="0">
              <a:buNone/>
              <a:defRPr sz="3100"/>
            </a:lvl2pPr>
            <a:lvl3pPr marL="1007525" indent="0">
              <a:buNone/>
              <a:defRPr sz="2600"/>
            </a:lvl3pPr>
            <a:lvl4pPr marL="1511289" indent="0">
              <a:buNone/>
              <a:defRPr sz="2200"/>
            </a:lvl4pPr>
            <a:lvl5pPr marL="2015050" indent="0">
              <a:buNone/>
              <a:defRPr sz="2200"/>
            </a:lvl5pPr>
            <a:lvl6pPr marL="2518813" indent="0">
              <a:buNone/>
              <a:defRPr sz="2200"/>
            </a:lvl6pPr>
            <a:lvl7pPr marL="3022575" indent="0">
              <a:buNone/>
              <a:defRPr sz="2200"/>
            </a:lvl7pPr>
            <a:lvl8pPr marL="3526337" indent="0">
              <a:buNone/>
              <a:defRPr sz="2200"/>
            </a:lvl8pPr>
            <a:lvl9pPr marL="4030100" indent="0">
              <a:buNone/>
              <a:defRPr sz="22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3763" indent="0">
              <a:buNone/>
              <a:defRPr sz="1300"/>
            </a:lvl2pPr>
            <a:lvl3pPr marL="1007525" indent="0">
              <a:buNone/>
              <a:defRPr sz="1100"/>
            </a:lvl3pPr>
            <a:lvl4pPr marL="1511289" indent="0">
              <a:buNone/>
              <a:defRPr sz="1000"/>
            </a:lvl4pPr>
            <a:lvl5pPr marL="2015050" indent="0">
              <a:buNone/>
              <a:defRPr sz="1000"/>
            </a:lvl5pPr>
            <a:lvl6pPr marL="2518813" indent="0">
              <a:buNone/>
              <a:defRPr sz="1000"/>
            </a:lvl6pPr>
            <a:lvl7pPr marL="3022575" indent="0">
              <a:buNone/>
              <a:defRPr sz="1000"/>
            </a:lvl7pPr>
            <a:lvl8pPr marL="3526337" indent="0">
              <a:buNone/>
              <a:defRPr sz="1000"/>
            </a:lvl8pPr>
            <a:lvl9pPr marL="40301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CAFF-D48E-41F6-8C64-7E06414DC68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50657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70ED-37EA-4C0A-AD64-5C08E3F47BB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46020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4" y="302742"/>
            <a:ext cx="2268141" cy="64502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302742"/>
            <a:ext cx="6636411" cy="64502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DAEE-B0FA-486E-BB09-03E04DBEA3C8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43961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2348400"/>
            <a:ext cx="8568531" cy="16204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4283816"/>
            <a:ext cx="7056438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0E3D-92D1-4619-A4E9-42C6C0842C7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61887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688-9F06-4B91-89E8-13418970B40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79162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57792"/>
            <a:ext cx="8568531" cy="150143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04114"/>
            <a:ext cx="8568531" cy="165367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9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0955-DFC2-42A4-A7EC-74E1FD44ED0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74690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763925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763925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61D6-C69F-4A31-80ED-58BF24E159B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114450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692178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18" y="1692178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9F78-86C1-4F9C-B856-EC2C755498B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2404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7" y="303221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68" indent="0">
              <a:buNone/>
              <a:defRPr sz="2000" b="1"/>
            </a:lvl2pPr>
            <a:lvl3pPr marL="913736" indent="0">
              <a:buNone/>
              <a:defRPr sz="1800" b="1"/>
            </a:lvl3pPr>
            <a:lvl4pPr marL="1370604" indent="0">
              <a:buNone/>
              <a:defRPr sz="1700" b="1"/>
            </a:lvl4pPr>
            <a:lvl5pPr marL="1827472" indent="0">
              <a:buNone/>
              <a:defRPr sz="1700" b="1"/>
            </a:lvl5pPr>
            <a:lvl6pPr marL="2284341" indent="0">
              <a:buNone/>
              <a:defRPr sz="1700" b="1"/>
            </a:lvl6pPr>
            <a:lvl7pPr marL="2741210" indent="0">
              <a:buNone/>
              <a:defRPr sz="1700" b="1"/>
            </a:lvl7pPr>
            <a:lvl8pPr marL="3198078" indent="0">
              <a:buNone/>
              <a:defRPr sz="1700" b="1"/>
            </a:lvl8pPr>
            <a:lvl9pPr marL="3654946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68" indent="0">
              <a:buNone/>
              <a:defRPr sz="2000" b="1"/>
            </a:lvl2pPr>
            <a:lvl3pPr marL="913736" indent="0">
              <a:buNone/>
              <a:defRPr sz="1800" b="1"/>
            </a:lvl3pPr>
            <a:lvl4pPr marL="1370604" indent="0">
              <a:buNone/>
              <a:defRPr sz="1700" b="1"/>
            </a:lvl4pPr>
            <a:lvl5pPr marL="1827472" indent="0">
              <a:buNone/>
              <a:defRPr sz="1700" b="1"/>
            </a:lvl5pPr>
            <a:lvl6pPr marL="2284341" indent="0">
              <a:buNone/>
              <a:defRPr sz="1700" b="1"/>
            </a:lvl6pPr>
            <a:lvl7pPr marL="2741210" indent="0">
              <a:buNone/>
              <a:defRPr sz="1700" b="1"/>
            </a:lvl7pPr>
            <a:lvl8pPr marL="3198078" indent="0">
              <a:buNone/>
              <a:defRPr sz="1700" b="1"/>
            </a:lvl8pPr>
            <a:lvl9pPr marL="3654946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1196B24-0C35-4017-A116-C4C60126121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5385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EF5D-BCBC-4916-9736-BA1487E695E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98062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A012-1B96-436A-8ED7-042E3C237EA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45586521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2" y="300987"/>
            <a:ext cx="3316456" cy="128094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5" y="300988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2" y="1581933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65B8-85A6-4019-8264-CCEA5BAC32E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83224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/>
          <a:lstStyle>
            <a:lvl1pPr marL="0" indent="0">
              <a:buNone/>
              <a:defRPr sz="3500"/>
            </a:lvl1pPr>
            <a:lvl2pPr marL="503972" indent="0">
              <a:buNone/>
              <a:defRPr sz="3100"/>
            </a:lvl2pPr>
            <a:lvl3pPr marL="1007943" indent="0">
              <a:buNone/>
              <a:defRPr sz="2600"/>
            </a:lvl3pPr>
            <a:lvl4pPr marL="1511915" indent="0">
              <a:buNone/>
              <a:defRPr sz="2200"/>
            </a:lvl4pPr>
            <a:lvl5pPr marL="2015886" indent="0">
              <a:buNone/>
              <a:defRPr sz="2200"/>
            </a:lvl5pPr>
            <a:lvl6pPr marL="2519858" indent="0">
              <a:buNone/>
              <a:defRPr sz="2200"/>
            </a:lvl6pPr>
            <a:lvl7pPr marL="3023829" indent="0">
              <a:buNone/>
              <a:defRPr sz="2200"/>
            </a:lvl7pPr>
            <a:lvl8pPr marL="3527801" indent="0">
              <a:buNone/>
              <a:defRPr sz="2200"/>
            </a:lvl8pPr>
            <a:lvl9pPr marL="4031772" indent="0">
              <a:buNone/>
              <a:defRPr sz="22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CAFF-D48E-41F6-8C64-7E06414DC68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94900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70ED-37EA-4C0A-AD64-5C08E3F47BB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55268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302738"/>
            <a:ext cx="2268141" cy="64502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302738"/>
            <a:ext cx="6636411" cy="64502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30DE-91EE-497C-B05B-C356597A7896}" type="datetime1">
              <a:rPr lang="en-US"/>
              <a:pPr/>
              <a:t>6/28/2018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DAEE-B0FA-486E-BB09-03E04DBEA3C8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717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D513DC7-6BAA-4E9F-A778-87B5B09C970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70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652D4C7-5CF1-4897-8033-734D27D9069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88184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8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868" indent="0">
              <a:buNone/>
              <a:defRPr sz="1200"/>
            </a:lvl2pPr>
            <a:lvl3pPr marL="913736" indent="0">
              <a:buNone/>
              <a:defRPr sz="1000"/>
            </a:lvl3pPr>
            <a:lvl4pPr marL="1370604" indent="0">
              <a:buNone/>
              <a:defRPr sz="900"/>
            </a:lvl4pPr>
            <a:lvl5pPr marL="1827472" indent="0">
              <a:buNone/>
              <a:defRPr sz="900"/>
            </a:lvl5pPr>
            <a:lvl6pPr marL="2284341" indent="0">
              <a:buNone/>
              <a:defRPr sz="900"/>
            </a:lvl6pPr>
            <a:lvl7pPr marL="2741210" indent="0">
              <a:buNone/>
              <a:defRPr sz="900"/>
            </a:lvl7pPr>
            <a:lvl8pPr marL="3198078" indent="0">
              <a:buNone/>
              <a:defRPr sz="900"/>
            </a:lvl8pPr>
            <a:lvl9pPr marL="365494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082931-B2EF-4053-AF5B-2A7009B55F5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33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868" indent="0">
              <a:buNone/>
              <a:defRPr sz="2800"/>
            </a:lvl2pPr>
            <a:lvl3pPr marL="913736" indent="0">
              <a:buNone/>
              <a:defRPr sz="2400"/>
            </a:lvl3pPr>
            <a:lvl4pPr marL="1370604" indent="0">
              <a:buNone/>
              <a:defRPr sz="2000"/>
            </a:lvl4pPr>
            <a:lvl5pPr marL="1827472" indent="0">
              <a:buNone/>
              <a:defRPr sz="2000"/>
            </a:lvl5pPr>
            <a:lvl6pPr marL="2284341" indent="0">
              <a:buNone/>
              <a:defRPr sz="2000"/>
            </a:lvl6pPr>
            <a:lvl7pPr marL="2741210" indent="0">
              <a:buNone/>
              <a:defRPr sz="2000"/>
            </a:lvl7pPr>
            <a:lvl8pPr marL="3198078" indent="0">
              <a:buNone/>
              <a:defRPr sz="2000"/>
            </a:lvl8pPr>
            <a:lvl9pPr marL="3654946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868" indent="0">
              <a:buNone/>
              <a:defRPr sz="1200"/>
            </a:lvl2pPr>
            <a:lvl3pPr marL="913736" indent="0">
              <a:buNone/>
              <a:defRPr sz="1000"/>
            </a:lvl3pPr>
            <a:lvl4pPr marL="1370604" indent="0">
              <a:buNone/>
              <a:defRPr sz="900"/>
            </a:lvl4pPr>
            <a:lvl5pPr marL="1827472" indent="0">
              <a:buNone/>
              <a:defRPr sz="900"/>
            </a:lvl5pPr>
            <a:lvl6pPr marL="2284341" indent="0">
              <a:buNone/>
              <a:defRPr sz="900"/>
            </a:lvl6pPr>
            <a:lvl7pPr marL="2741210" indent="0">
              <a:buNone/>
              <a:defRPr sz="900"/>
            </a:lvl7pPr>
            <a:lvl8pPr marL="3198078" indent="0">
              <a:buNone/>
              <a:defRPr sz="900"/>
            </a:lvl8pPr>
            <a:lvl9pPr marL="365494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4F22ED3-24B7-4409-81A2-B39FF09D4B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49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4003" y="301324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4003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4004" y="6887159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59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000" y="6887159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0E0E5EBA-EABC-434A-B568-AE1E5FA7146F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sz="4400" b="0" i="0" u="none" strike="noStrike" kern="1200">
          <a:ln>
            <a:noFill/>
          </a:ln>
          <a:latin typeface="Arial" pitchFamily="18"/>
        </a:defRPr>
      </a:lvl1pPr>
    </p:titleStyle>
    <p:bodyStyle>
      <a:lvl1pPr marL="0" marR="0" indent="0" rtl="0" hangingPunct="0">
        <a:spcBef>
          <a:spcPts val="0"/>
        </a:spcBef>
        <a:spcAft>
          <a:spcPts val="1415"/>
        </a:spcAft>
        <a:tabLst/>
        <a:defRPr lang="en-US" sz="3200" b="0" i="0" u="none" strike="noStrike" kern="1200">
          <a:ln>
            <a:noFill/>
          </a:ln>
          <a:latin typeface="Arial" pitchFamily="18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003" y="302762"/>
            <a:ext cx="9071640" cy="1259639"/>
          </a:xfrm>
          <a:prstGeom prst="rect">
            <a:avLst/>
          </a:prstGeom>
          <a:noFill/>
          <a:ln>
            <a:noFill/>
          </a:ln>
        </p:spPr>
        <p:txBody>
          <a:bodyPr wrap="square" lIns="89934" tIns="44968" rIns="89934" bIns="44968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Click to edit the title text formatClick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04003" y="1764006"/>
            <a:ext cx="9071640" cy="4988880"/>
          </a:xfrm>
          <a:prstGeom prst="rect">
            <a:avLst/>
          </a:prstGeom>
          <a:noFill/>
          <a:ln>
            <a:noFill/>
          </a:ln>
        </p:spPr>
        <p:txBody>
          <a:bodyPr wrap="square" lIns="89934" tIns="44968" rIns="89934" bIns="44968" anchor="t"/>
          <a:lstStyle>
            <a:defPPr marL="432000" marR="0" lvl="0" indent="-324000" algn="l" hangingPunct="1">
              <a:spcBef>
                <a:spcPts val="0"/>
              </a:spcBef>
              <a:spcAft>
                <a:spcPts val="1559"/>
              </a:spcAft>
              <a:buSzPct val="45000"/>
              <a:buFont typeface="StarSymbol"/>
              <a:buNone/>
              <a:defRPr lang="en-US" sz="353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559"/>
              </a:spcAft>
              <a:buSzPct val="45000"/>
              <a:buFont typeface="StarSymbol"/>
              <a:buChar char="●"/>
              <a:defRPr lang="en-US" sz="353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247"/>
              </a:spcAft>
              <a:buSzPct val="45000"/>
              <a:buFont typeface="StarSymbol"/>
              <a:buChar char="●"/>
              <a:defRPr lang="en-US" sz="265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935"/>
              </a:spcAft>
              <a:buSzPct val="75000"/>
              <a:buFont typeface="StarSymbol"/>
              <a:buChar char="–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624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312"/>
              </a:spcAft>
              <a:buSzPct val="75000"/>
              <a:buFont typeface="StarSymbol"/>
              <a:buChar char="–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312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312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312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312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5"/>
            <a:r>
              <a:rPr lang="en-GB"/>
              <a:t>Sixth Outline Level</a:t>
            </a:r>
          </a:p>
          <a:p>
            <a:pPr lvl="6"/>
            <a:r>
              <a:rPr lang="en-GB"/>
              <a:t>Seventh Outline Level</a:t>
            </a:r>
          </a:p>
          <a:p>
            <a:pPr lvl="7"/>
            <a:r>
              <a:rPr lang="en-GB"/>
              <a:t>Eighth Outline Level</a:t>
            </a:r>
          </a:p>
          <a:p>
            <a:pPr lvl="0"/>
            <a:r>
              <a:rPr lang="en-GB"/>
              <a:t>Ninth Outline LevelClick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Fourth level</a:t>
            </a:r>
          </a:p>
          <a:p>
            <a:pPr lvl="3"/>
            <a:r>
              <a:rPr lang="en-GB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4001" y="7007039"/>
            <a:ext cx="2351880" cy="402120"/>
          </a:xfrm>
          <a:prstGeom prst="rect">
            <a:avLst/>
          </a:prstGeom>
          <a:noFill/>
          <a:ln>
            <a:noFill/>
          </a:ln>
        </p:spPr>
        <p:txBody>
          <a:bodyPr wrap="square" lIns="89934" tIns="44968" rIns="89934" bIns="44968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spc="0">
                <a:solidFill>
                  <a:srgbClr val="8B8B8B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4289EEDC-D4A4-46C8-8D16-503D39451F87}" type="datetime1">
              <a:rPr lang="en-US"/>
              <a:pPr lvl="0"/>
              <a:t>6/28/2018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3760" y="7007039"/>
            <a:ext cx="3191400" cy="402120"/>
          </a:xfrm>
          <a:prstGeom prst="rect">
            <a:avLst/>
          </a:prstGeom>
          <a:noFill/>
          <a:ln>
            <a:noFill/>
          </a:ln>
        </p:spPr>
        <p:txBody>
          <a:bodyPr wrap="square" lIns="89934" tIns="44968" rIns="89934" bIns="44968" anchor="t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3765" y="7007039"/>
            <a:ext cx="2351880" cy="402120"/>
          </a:xfrm>
          <a:prstGeom prst="rect">
            <a:avLst/>
          </a:prstGeom>
          <a:noFill/>
          <a:ln>
            <a:noFill/>
          </a:ln>
        </p:spPr>
        <p:txBody>
          <a:bodyPr wrap="square" lIns="89934" tIns="44968" rIns="89934" bIns="44968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spc="0">
                <a:solidFill>
                  <a:srgbClr val="8B8B8B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B8E8A524-7148-4F6C-8964-173CF80217F3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en-US" sz="44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DejaVu Sans" pitchFamily="2"/>
          <a:cs typeface="Lohit Hindi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1pPr>
      <a:lvl2pPr lvl="1" rtl="0">
        <a:buSzPct val="45000"/>
        <a:buFont typeface="StarSymbol"/>
        <a:buChar char="●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2pPr>
      <a:lvl3pPr lvl="2" rtl="0">
        <a:buSzPct val="75000"/>
        <a:buFont typeface="StarSymbol"/>
        <a:buChar char="–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3pPr>
      <a:lvl4pPr lvl="3" rtl="0">
        <a:buSzPct val="45000"/>
        <a:buFont typeface="StarSymbol"/>
        <a:buChar char="●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4pPr>
      <a:lvl5pPr lvl="4" rtl="0">
        <a:buSzPct val="75000"/>
        <a:buFont typeface="StarSymbol"/>
        <a:buChar char="–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5pPr>
      <a:lvl6pPr lvl="5" rtl="0">
        <a:buSzPct val="45000"/>
        <a:buFont typeface="StarSymbol"/>
        <a:buChar char="●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6pPr>
      <a:lvl7pPr lvl="6" rtl="0">
        <a:buSzPct val="45000"/>
        <a:buFont typeface="StarSymbol"/>
        <a:buChar char="●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7pPr>
      <a:lvl8pPr lvl="7" rtl="0">
        <a:buSzPct val="45000"/>
        <a:buFont typeface="StarSymbol"/>
        <a:buChar char="●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8pPr>
      <a:lvl9pPr marL="0" marR="0" lvl="0" indent="0" algn="l" rtl="0" hangingPunct="1">
        <a:spcBef>
          <a:spcPts val="638"/>
        </a:spcBef>
        <a:spcAft>
          <a:spcPts val="1415"/>
        </a:spcAft>
        <a:buSzPct val="45000"/>
        <a:buFont typeface="Arial" pitchFamily="32"/>
        <a:buChar char="•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9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003" y="302762"/>
            <a:ext cx="9071640" cy="1259639"/>
          </a:xfrm>
          <a:prstGeom prst="rect">
            <a:avLst/>
          </a:prstGeom>
          <a:noFill/>
          <a:ln>
            <a:noFill/>
          </a:ln>
        </p:spPr>
        <p:txBody>
          <a:bodyPr wrap="square" lIns="89934" tIns="44968" rIns="89934" bIns="44968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Click to edit the title text formatClick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04003" y="1764006"/>
            <a:ext cx="9071640" cy="4988880"/>
          </a:xfrm>
          <a:prstGeom prst="rect">
            <a:avLst/>
          </a:prstGeom>
          <a:noFill/>
          <a:ln>
            <a:noFill/>
          </a:ln>
        </p:spPr>
        <p:txBody>
          <a:bodyPr wrap="square" lIns="89934" tIns="44968" rIns="89934" bIns="44968" anchor="t"/>
          <a:lstStyle>
            <a:defPPr marL="432000" marR="0" lvl="0" indent="-324000" algn="l" hangingPunct="1">
              <a:spcBef>
                <a:spcPts val="0"/>
              </a:spcBef>
              <a:spcAft>
                <a:spcPts val="1559"/>
              </a:spcAft>
              <a:buSzPct val="45000"/>
              <a:buFont typeface="StarSymbol"/>
              <a:buNone/>
              <a:defRPr lang="en-US" sz="353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559"/>
              </a:spcAft>
              <a:buSzPct val="45000"/>
              <a:buFont typeface="StarSymbol"/>
              <a:buChar char="●"/>
              <a:defRPr lang="en-US" sz="353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247"/>
              </a:spcAft>
              <a:buSzPct val="45000"/>
              <a:buFont typeface="StarSymbol"/>
              <a:buChar char="●"/>
              <a:defRPr lang="en-US" sz="265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935"/>
              </a:spcAft>
              <a:buSzPct val="75000"/>
              <a:buFont typeface="StarSymbol"/>
              <a:buChar char="–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624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312"/>
              </a:spcAft>
              <a:buSzPct val="75000"/>
              <a:buFont typeface="StarSymbol"/>
              <a:buChar char="–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312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312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312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312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5"/>
            <a:r>
              <a:rPr lang="en-GB"/>
              <a:t>Sixth Outline Level</a:t>
            </a:r>
          </a:p>
          <a:p>
            <a:pPr lvl="6"/>
            <a:r>
              <a:rPr lang="en-GB"/>
              <a:t>Seventh Outline Level</a:t>
            </a:r>
          </a:p>
          <a:p>
            <a:pPr lvl="7"/>
            <a:r>
              <a:rPr lang="en-GB"/>
              <a:t>Eighth Outline Level</a:t>
            </a:r>
          </a:p>
          <a:p>
            <a:pPr lvl="0"/>
            <a:r>
              <a:rPr lang="en-GB"/>
              <a:t>Ninth Outline LevelClick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Fourth level</a:t>
            </a:r>
          </a:p>
          <a:p>
            <a:pPr lvl="3"/>
            <a:r>
              <a:rPr lang="en-GB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4001" y="7007039"/>
            <a:ext cx="2351880" cy="402120"/>
          </a:xfrm>
          <a:prstGeom prst="rect">
            <a:avLst/>
          </a:prstGeom>
          <a:noFill/>
          <a:ln>
            <a:noFill/>
          </a:ln>
        </p:spPr>
        <p:txBody>
          <a:bodyPr wrap="square" lIns="89934" tIns="44968" rIns="89934" bIns="44968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spc="0">
                <a:solidFill>
                  <a:srgbClr val="8B8B8B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</a:lstStyle>
          <a:p>
            <a:fld id="{D89781C2-128D-47AD-8A9F-3B213CE5A787}" type="datetime1">
              <a:rPr lang="en-US" smtClean="0"/>
              <a:pPr/>
              <a:t>6/28/2018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3760" y="7007039"/>
            <a:ext cx="3191400" cy="402120"/>
          </a:xfrm>
          <a:prstGeom prst="rect">
            <a:avLst/>
          </a:prstGeom>
          <a:noFill/>
          <a:ln>
            <a:noFill/>
          </a:ln>
        </p:spPr>
        <p:txBody>
          <a:bodyPr wrap="square" lIns="89934" tIns="44968" rIns="89934" bIns="44968" anchor="t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3765" y="7007039"/>
            <a:ext cx="2351880" cy="402120"/>
          </a:xfrm>
          <a:prstGeom prst="rect">
            <a:avLst/>
          </a:prstGeom>
          <a:noFill/>
          <a:ln>
            <a:noFill/>
          </a:ln>
        </p:spPr>
        <p:txBody>
          <a:bodyPr wrap="square" lIns="89934" tIns="44968" rIns="89934" bIns="44968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spc="0">
                <a:solidFill>
                  <a:srgbClr val="8B8B8B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</a:lstStyle>
          <a:p>
            <a:fld id="{1CD1F510-2C7B-487E-B230-40A6D1332744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385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en-US" sz="44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DejaVu Sans" pitchFamily="2"/>
          <a:cs typeface="Lohit Hindi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1pPr>
      <a:lvl2pPr lvl="1" rtl="0">
        <a:buSzPct val="45000"/>
        <a:buFont typeface="StarSymbol"/>
        <a:buChar char="●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2pPr>
      <a:lvl3pPr lvl="2" rtl="0">
        <a:buSzPct val="75000"/>
        <a:buFont typeface="StarSymbol"/>
        <a:buChar char="–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3pPr>
      <a:lvl4pPr lvl="3" rtl="0">
        <a:buSzPct val="45000"/>
        <a:buFont typeface="StarSymbol"/>
        <a:buChar char="●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4pPr>
      <a:lvl5pPr lvl="4" rtl="0">
        <a:buSzPct val="75000"/>
        <a:buFont typeface="StarSymbol"/>
        <a:buChar char="–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5pPr>
      <a:lvl6pPr lvl="5" rtl="0">
        <a:buSzPct val="45000"/>
        <a:buFont typeface="StarSymbol"/>
        <a:buChar char="●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6pPr>
      <a:lvl7pPr lvl="6" rtl="0">
        <a:buSzPct val="45000"/>
        <a:buFont typeface="StarSymbol"/>
        <a:buChar char="●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7pPr>
      <a:lvl8pPr lvl="7" rtl="0">
        <a:buSzPct val="45000"/>
        <a:buFont typeface="StarSymbol"/>
        <a:buChar char="●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8pPr>
      <a:lvl9pPr marL="0" marR="0" lvl="0" indent="0" algn="l" rtl="0" hangingPunct="1">
        <a:spcBef>
          <a:spcPts val="638"/>
        </a:spcBef>
        <a:spcAft>
          <a:spcPts val="1415"/>
        </a:spcAft>
        <a:buSzPct val="45000"/>
        <a:buFont typeface="Arial" pitchFamily="32"/>
        <a:buChar char="•"/>
        <a:tabLst/>
        <a:defRPr lang="en-GB" sz="3200" b="0" i="0" u="none" strike="noStrike" spc="0">
          <a:solidFill>
            <a:srgbClr val="000000"/>
          </a:solidFill>
          <a:latin typeface="Calibri" pitchFamily="18"/>
        </a:defRPr>
      </a:lvl9pPr>
    </p:bodyStyle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031" y="302786"/>
            <a:ext cx="9072166" cy="1259549"/>
          </a:xfrm>
          <a:prstGeom prst="rect">
            <a:avLst/>
          </a:prstGeom>
          <a:noFill/>
          <a:ln>
            <a:noFill/>
          </a:ln>
        </p:spPr>
        <p:txBody>
          <a:bodyPr wrap="square" lIns="99166" tIns="49584" rIns="99166" bIns="49584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Click to edit the title text formatClick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04031" y="1763924"/>
            <a:ext cx="9072166" cy="4988592"/>
          </a:xfrm>
          <a:prstGeom prst="rect">
            <a:avLst/>
          </a:prstGeom>
          <a:noFill/>
          <a:ln>
            <a:noFill/>
          </a:ln>
        </p:spPr>
        <p:txBody>
          <a:bodyPr wrap="square" lIns="99166" tIns="49584" rIns="99166" bIns="49584"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5"/>
            <a:r>
              <a:rPr lang="en-GB"/>
              <a:t>Sixth Outline Level</a:t>
            </a:r>
          </a:p>
          <a:p>
            <a:pPr lvl="6"/>
            <a:r>
              <a:rPr lang="en-GB"/>
              <a:t>Seventh Outline Level</a:t>
            </a:r>
          </a:p>
          <a:p>
            <a:pPr lvl="7"/>
            <a:r>
              <a:rPr lang="en-GB"/>
              <a:t>Eighth Outline Level</a:t>
            </a:r>
          </a:p>
          <a:p>
            <a:pPr lvl="0"/>
            <a:r>
              <a:rPr lang="en-GB"/>
              <a:t>Ninth Outline LevelClick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Fourth level</a:t>
            </a:r>
          </a:p>
          <a:p>
            <a:pPr lvl="3"/>
            <a:r>
              <a:rPr lang="en-GB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4031" y="7006891"/>
            <a:ext cx="2351881" cy="401991"/>
          </a:xfrm>
          <a:prstGeom prst="rect">
            <a:avLst/>
          </a:prstGeom>
          <a:noFill/>
          <a:ln>
            <a:noFill/>
          </a:ln>
        </p:spPr>
        <p:txBody>
          <a:bodyPr wrap="square" lIns="99166" tIns="49584" rIns="99166" bIns="49584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GB" sz="1300" b="0" i="0" u="none" strike="noStrike" kern="1200" spc="0">
                <a:solidFill>
                  <a:srgbClr val="8B8B8B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</a:lstStyle>
          <a:p>
            <a:pPr defTabSz="1007525"/>
            <a:fld id="{2B8630DE-91EE-497C-B05B-C356597A7896}" type="datetime1">
              <a:rPr lang="en-GB" smtClean="0"/>
              <a:pPr defTabSz="1007525"/>
              <a:t>28/06/2018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4080" y="7006891"/>
            <a:ext cx="3191669" cy="401991"/>
          </a:xfrm>
          <a:prstGeom prst="rect">
            <a:avLst/>
          </a:prstGeom>
          <a:noFill/>
          <a:ln>
            <a:noFill/>
          </a:ln>
        </p:spPr>
        <p:txBody>
          <a:bodyPr wrap="square" lIns="99166" tIns="49584" rIns="99166" bIns="49584" anchor="t"/>
          <a:lstStyle>
            <a:lvl1pPr lvl="0" rtl="0" hangingPunct="0">
              <a:buNone/>
              <a:tabLst/>
              <a:defRPr lang="en-GB" sz="26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defTabSz="1007525"/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4318" y="7006891"/>
            <a:ext cx="2351881" cy="401991"/>
          </a:xfrm>
          <a:prstGeom prst="rect">
            <a:avLst/>
          </a:prstGeom>
          <a:noFill/>
          <a:ln>
            <a:noFill/>
          </a:ln>
        </p:spPr>
        <p:txBody>
          <a:bodyPr wrap="square" lIns="99166" tIns="49584" rIns="99166" bIns="49584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GB" sz="1300" b="0" i="0" u="none" strike="noStrike" kern="1200" spc="0">
                <a:solidFill>
                  <a:srgbClr val="8B8B8B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</a:lstStyle>
          <a:p>
            <a:pPr defTabSz="1007525"/>
            <a:fld id="{0E01EE02-FB91-4F10-8392-519C6DE3EFDE}" type="slidenum">
              <a:rPr lang="en-GB" smtClean="0"/>
              <a:pPr defTabSz="1007525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723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en-US" sz="49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DejaVu Sans" pitchFamily="2"/>
          <a:cs typeface="Lohit Hindi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1pPr>
      <a:lvl2pPr lvl="1" rtl="0">
        <a:buSzPct val="45000"/>
        <a:buFont typeface="StarSymbol"/>
        <a:buChar char="●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2pPr>
      <a:lvl3pPr lvl="2" rtl="0">
        <a:buSzPct val="75000"/>
        <a:buFont typeface="StarSymbol"/>
        <a:buChar char="–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3pPr>
      <a:lvl4pPr lvl="3" rtl="0">
        <a:buSzPct val="45000"/>
        <a:buFont typeface="StarSymbol"/>
        <a:buChar char="●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4pPr>
      <a:lvl5pPr lvl="4" rtl="0">
        <a:buSzPct val="75000"/>
        <a:buFont typeface="StarSymbol"/>
        <a:buChar char="–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5pPr>
      <a:lvl6pPr lvl="5" rtl="0">
        <a:buSzPct val="45000"/>
        <a:buFont typeface="StarSymbol"/>
        <a:buChar char="●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6pPr>
      <a:lvl7pPr lvl="6" rtl="0">
        <a:buSzPct val="45000"/>
        <a:buFont typeface="StarSymbol"/>
        <a:buChar char="●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7pPr>
      <a:lvl8pPr lvl="7" rtl="0">
        <a:buSzPct val="45000"/>
        <a:buFont typeface="StarSymbol"/>
        <a:buChar char="●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8pPr>
      <a:lvl9pPr marL="0" marR="0" lvl="0" indent="0" algn="l" rtl="0" hangingPunct="1">
        <a:spcBef>
          <a:spcPts val="703"/>
        </a:spcBef>
        <a:spcAft>
          <a:spcPts val="1562"/>
        </a:spcAft>
        <a:buSzPct val="45000"/>
        <a:buFont typeface="Arial" pitchFamily="32"/>
        <a:buChar char="•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9pPr>
    </p:bodyStyle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031" y="302784"/>
            <a:ext cx="9072166" cy="1259549"/>
          </a:xfrm>
          <a:prstGeom prst="rect">
            <a:avLst/>
          </a:prstGeom>
          <a:noFill/>
          <a:ln>
            <a:noFill/>
          </a:ln>
        </p:spPr>
        <p:txBody>
          <a:bodyPr wrap="square" lIns="99207" tIns="49604" rIns="99207" bIns="49604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Click to edit the title text formatClick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04031" y="1763924"/>
            <a:ext cx="9072166" cy="4988592"/>
          </a:xfrm>
          <a:prstGeom prst="rect">
            <a:avLst/>
          </a:prstGeom>
          <a:noFill/>
          <a:ln>
            <a:noFill/>
          </a:ln>
        </p:spPr>
        <p:txBody>
          <a:bodyPr wrap="square" lIns="99207" tIns="49604" rIns="99207" bIns="49604"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5"/>
            <a:r>
              <a:rPr lang="en-GB"/>
              <a:t>Sixth Outline Level</a:t>
            </a:r>
          </a:p>
          <a:p>
            <a:pPr lvl="6"/>
            <a:r>
              <a:rPr lang="en-GB"/>
              <a:t>Seventh Outline Level</a:t>
            </a:r>
          </a:p>
          <a:p>
            <a:pPr lvl="7"/>
            <a:r>
              <a:rPr lang="en-GB"/>
              <a:t>Eighth Outline Level</a:t>
            </a:r>
          </a:p>
          <a:p>
            <a:pPr lvl="0"/>
            <a:r>
              <a:rPr lang="en-GB"/>
              <a:t>Ninth Outline LevelClick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Fourth level</a:t>
            </a:r>
          </a:p>
          <a:p>
            <a:pPr lvl="3"/>
            <a:r>
              <a:rPr lang="en-GB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4031" y="7006887"/>
            <a:ext cx="2351881" cy="401991"/>
          </a:xfrm>
          <a:prstGeom prst="rect">
            <a:avLst/>
          </a:prstGeom>
          <a:noFill/>
          <a:ln>
            <a:noFill/>
          </a:ln>
        </p:spPr>
        <p:txBody>
          <a:bodyPr wrap="square" lIns="99207" tIns="49604" rIns="99207" bIns="49604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GB" sz="1300" b="0" i="0" u="none" strike="noStrike" kern="1200" spc="0">
                <a:solidFill>
                  <a:srgbClr val="8B8B8B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</a:lstStyle>
          <a:p>
            <a:pPr defTabSz="1007943"/>
            <a:fld id="{2B8630DE-91EE-497C-B05B-C356597A7896}" type="datetime1">
              <a:rPr lang="en-US" smtClean="0"/>
              <a:pPr defTabSz="1007943"/>
              <a:t>6/28/2018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4080" y="7006887"/>
            <a:ext cx="3191669" cy="401991"/>
          </a:xfrm>
          <a:prstGeom prst="rect">
            <a:avLst/>
          </a:prstGeom>
          <a:noFill/>
          <a:ln>
            <a:noFill/>
          </a:ln>
        </p:spPr>
        <p:txBody>
          <a:bodyPr wrap="square" lIns="99207" tIns="49604" rIns="99207" bIns="49604" anchor="t"/>
          <a:lstStyle>
            <a:lvl1pPr lvl="0" rtl="0" hangingPunct="0">
              <a:buNone/>
              <a:tabLst/>
              <a:defRPr lang="en-GB" sz="26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defTabSz="1007943"/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4316" y="7006887"/>
            <a:ext cx="2351881" cy="401991"/>
          </a:xfrm>
          <a:prstGeom prst="rect">
            <a:avLst/>
          </a:prstGeom>
          <a:noFill/>
          <a:ln>
            <a:noFill/>
          </a:ln>
        </p:spPr>
        <p:txBody>
          <a:bodyPr wrap="square" lIns="99207" tIns="49604" rIns="99207" bIns="49604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GB" sz="1300" b="0" i="0" u="none" strike="noStrike" kern="1200" spc="0">
                <a:solidFill>
                  <a:srgbClr val="8B8B8B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</a:lstStyle>
          <a:p>
            <a:pPr defTabSz="1007943"/>
            <a:fld id="{0E01EE02-FB91-4F10-8392-519C6DE3EFDE}" type="slidenum">
              <a:rPr smtClean="0"/>
              <a:pPr defTabSz="1007943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525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en-US" sz="49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DejaVu Sans" pitchFamily="2"/>
          <a:cs typeface="Lohit Hindi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1pPr>
      <a:lvl2pPr lvl="1" rtl="0">
        <a:buSzPct val="45000"/>
        <a:buFont typeface="StarSymbol"/>
        <a:buChar char="●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2pPr>
      <a:lvl3pPr lvl="2" rtl="0">
        <a:buSzPct val="75000"/>
        <a:buFont typeface="StarSymbol"/>
        <a:buChar char="–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3pPr>
      <a:lvl4pPr lvl="3" rtl="0">
        <a:buSzPct val="45000"/>
        <a:buFont typeface="StarSymbol"/>
        <a:buChar char="●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4pPr>
      <a:lvl5pPr lvl="4" rtl="0">
        <a:buSzPct val="75000"/>
        <a:buFont typeface="StarSymbol"/>
        <a:buChar char="–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5pPr>
      <a:lvl6pPr lvl="5" rtl="0">
        <a:buSzPct val="45000"/>
        <a:buFont typeface="StarSymbol"/>
        <a:buChar char="●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6pPr>
      <a:lvl7pPr lvl="6" rtl="0">
        <a:buSzPct val="45000"/>
        <a:buFont typeface="StarSymbol"/>
        <a:buChar char="●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7pPr>
      <a:lvl8pPr lvl="7" rtl="0">
        <a:buSzPct val="45000"/>
        <a:buFont typeface="StarSymbol"/>
        <a:buChar char="●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8pPr>
      <a:lvl9pPr marL="0" marR="0" lvl="0" indent="0" algn="l" rtl="0" hangingPunct="1">
        <a:spcBef>
          <a:spcPts val="703"/>
        </a:spcBef>
        <a:spcAft>
          <a:spcPts val="1562"/>
        </a:spcAft>
        <a:buSzPct val="45000"/>
        <a:buFont typeface="Arial" pitchFamily="32"/>
        <a:buChar char="•"/>
        <a:tabLst/>
        <a:defRPr lang="en-GB" sz="3500" b="0" i="0" u="none" strike="noStrike" spc="0">
          <a:solidFill>
            <a:srgbClr val="000000"/>
          </a:solidFill>
          <a:latin typeface="Calibri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7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10.png"/><Relationship Id="rId19" Type="http://schemas.openxmlformats.org/officeDocument/2006/relationships/image" Target="../media/image18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75821" y="755503"/>
            <a:ext cx="8777520" cy="2592288"/>
          </a:xfrm>
        </p:spPr>
        <p:txBody>
          <a:bodyPr wrap="square" lIns="89934" tIns="44968" rIns="89934" bIns="44968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GB" sz="3600" b="1" i="1" dirty="0"/>
              <a:t>Test for matter – antimatter imbalance in the Universe by studying neutral trapped antihydrogen atoms.</a:t>
            </a:r>
            <a:br>
              <a:rPr lang="en-GB" sz="3600" b="1" i="1" dirty="0"/>
            </a:br>
            <a:r>
              <a:rPr lang="en-GB" sz="3600" b="1" i="1" dirty="0"/>
              <a:t>Experiment DAQ &amp; Controls</a:t>
            </a:r>
            <a:endParaRPr lang="en-GB" sz="3600" dirty="0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1499399" y="3338189"/>
            <a:ext cx="6858000" cy="1600200"/>
          </a:xfrm>
        </p:spPr>
        <p:txBody>
          <a:bodyPr wrap="square" lIns="89934" tIns="44968" rIns="89934" bIns="44968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rgbClr val="8B8B8B"/>
                </a:solidFill>
              </a:rPr>
              <a:t>AVA  - CERN, Geneva, June 29</a:t>
            </a:r>
            <a:r>
              <a:rPr lang="en-US" sz="2400" baseline="30000" dirty="0">
                <a:solidFill>
                  <a:srgbClr val="8B8B8B"/>
                </a:solidFill>
              </a:rPr>
              <a:t>th </a:t>
            </a:r>
            <a:r>
              <a:rPr lang="en-US" sz="2400" dirty="0">
                <a:solidFill>
                  <a:srgbClr val="8B8B8B"/>
                </a:solidFill>
              </a:rPr>
              <a:t>2018</a:t>
            </a:r>
            <a:endParaRPr lang="en-US" sz="2400" baseline="30000" dirty="0">
              <a:solidFill>
                <a:srgbClr val="8B8B8B"/>
              </a:solidFill>
            </a:endParaRPr>
          </a:p>
          <a:p>
            <a:pPr marL="0" indent="0" algn="ctr">
              <a:buNone/>
            </a:pPr>
            <a:r>
              <a:rPr lang="en-US" sz="2400" dirty="0">
                <a:solidFill>
                  <a:srgbClr val="8B8B8B"/>
                </a:solidFill>
              </a:rPr>
              <a:t>Petteri </a:t>
            </a:r>
            <a:r>
              <a:rPr lang="en-US" sz="2400" dirty="0" err="1">
                <a:solidFill>
                  <a:srgbClr val="8B8B8B"/>
                </a:solidFill>
              </a:rPr>
              <a:t>Pusa</a:t>
            </a:r>
            <a:endParaRPr lang="en-US" sz="2400" baseline="30000" dirty="0">
              <a:solidFill>
                <a:srgbClr val="8B8B8B"/>
              </a:solidFill>
            </a:endParaRPr>
          </a:p>
          <a:p>
            <a:pPr marL="0" indent="0" algn="ctr">
              <a:buNone/>
            </a:pPr>
            <a:endParaRPr lang="en-US" sz="2400" dirty="0">
              <a:solidFill>
                <a:srgbClr val="8B8B8B"/>
              </a:solidFill>
            </a:endParaRPr>
          </a:p>
          <a:p>
            <a:pPr marL="0" indent="0" algn="ctr">
              <a:buNone/>
            </a:pPr>
            <a:endParaRPr lang="en-US" sz="2400" dirty="0">
              <a:solidFill>
                <a:srgbClr val="8B8B8B"/>
              </a:solidFill>
            </a:endParaRPr>
          </a:p>
          <a:p>
            <a:pPr marL="0" indent="0" algn="ctr">
              <a:buNone/>
            </a:pPr>
            <a:endParaRPr lang="en-US" sz="2400" dirty="0">
              <a:solidFill>
                <a:srgbClr val="8B8B8B"/>
              </a:solidFill>
            </a:endParaRPr>
          </a:p>
          <a:p>
            <a:pPr marL="0" indent="0" algn="ctr">
              <a:buNone/>
            </a:pPr>
            <a:endParaRPr lang="en-US" sz="2400" dirty="0">
              <a:solidFill>
                <a:srgbClr val="8B8B8B"/>
              </a:solidFill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976421" y="3491805"/>
            <a:ext cx="4325760" cy="49903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5"/>
          <p:cNvSpPr/>
          <p:nvPr/>
        </p:nvSpPr>
        <p:spPr>
          <a:xfrm>
            <a:off x="2598127" y="6400799"/>
            <a:ext cx="4945679" cy="65449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9934" tIns="44968" rIns="89934" bIns="44968" anchor="t" compatLnSpc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alibri" pitchFamily="18"/>
                <a:ea typeface="Droid Sans Fallback" pitchFamily="2"/>
                <a:cs typeface="Lohit Hindi" pitchFamily="2"/>
              </a:rPr>
              <a:t>A</a:t>
            </a:r>
            <a:r>
              <a:rPr lang="en-US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ntihydrogen </a:t>
            </a:r>
            <a:r>
              <a:rPr lang="en-US" dirty="0">
                <a:solidFill>
                  <a:srgbClr val="FF0000"/>
                </a:solidFill>
                <a:latin typeface="Calibri" pitchFamily="18"/>
                <a:ea typeface="Droid Sans Fallback" pitchFamily="2"/>
                <a:cs typeface="Lohit Hindi" pitchFamily="2"/>
              </a:rPr>
              <a:t>L</a:t>
            </a:r>
            <a:r>
              <a:rPr lang="en-US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aser </a:t>
            </a:r>
            <a:r>
              <a:rPr lang="en-US" dirty="0" err="1">
                <a:solidFill>
                  <a:srgbClr val="FF0000"/>
                </a:solidFill>
                <a:latin typeface="Calibri" pitchFamily="18"/>
                <a:ea typeface="Droid Sans Fallback" pitchFamily="2"/>
                <a:cs typeface="Lohit Hindi" pitchFamily="2"/>
              </a:rPr>
              <a:t>PH</a:t>
            </a:r>
            <a:r>
              <a:rPr lang="en-US" dirty="0" err="1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ysics</a:t>
            </a:r>
            <a:r>
              <a:rPr lang="en-US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 </a:t>
            </a:r>
            <a:r>
              <a:rPr lang="en-US" dirty="0">
                <a:solidFill>
                  <a:srgbClr val="FF0000"/>
                </a:solidFill>
                <a:latin typeface="Calibri" pitchFamily="18"/>
                <a:ea typeface="Droid Sans Fallback" pitchFamily="2"/>
                <a:cs typeface="Lohit Hindi" pitchFamily="2"/>
              </a:rPr>
              <a:t>A</a:t>
            </a:r>
            <a:r>
              <a:rPr lang="en-US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pparatus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http://alpha.web.cern.ch/</a:t>
            </a: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499399" y="4931965"/>
            <a:ext cx="3571560" cy="816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16A80B-A23D-43CB-9F2B-37F9EBB9243C}" type="slidenum">
              <a:t>10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600"/>
              <a:t>Neutral trap cut-through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85805" y="1691640"/>
            <a:ext cx="8520120" cy="58683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91840" y="2051645"/>
            <a:ext cx="252028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74" tIns="45686" rIns="91374" bIns="45686" rtlCol="0">
            <a:spAutoFit/>
          </a:bodyPr>
          <a:lstStyle/>
          <a:p>
            <a:r>
              <a:rPr lang="en-GB" dirty="0"/>
              <a:t>Nested </a:t>
            </a:r>
            <a:r>
              <a:rPr lang="en-GB" dirty="0" err="1"/>
              <a:t>Ioffe</a:t>
            </a:r>
            <a:r>
              <a:rPr lang="en-GB" dirty="0"/>
              <a:t>-Pritchard &amp; Penning traps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304008" y="2697981"/>
            <a:ext cx="2232248" cy="1927844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280672" y="6084098"/>
            <a:ext cx="1080120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374" tIns="45686" rIns="91374" bIns="45686" rtlCol="0">
            <a:spAutoFit/>
          </a:bodyPr>
          <a:lstStyle/>
          <a:p>
            <a:r>
              <a:rPr lang="en-GB" dirty="0"/>
              <a:t>Cryostat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8496696" y="3491810"/>
            <a:ext cx="324036" cy="2592288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80072" y="6660160"/>
            <a:ext cx="4824536" cy="369332"/>
          </a:xfrm>
          <a:prstGeom prst="rect">
            <a:avLst/>
          </a:prstGeom>
          <a:solidFill>
            <a:srgbClr val="92D050"/>
          </a:solidFill>
        </p:spPr>
        <p:txBody>
          <a:bodyPr wrap="square" lIns="91374" tIns="45686" rIns="91374" bIns="45686" rtlCol="0">
            <a:spAutoFit/>
          </a:bodyPr>
          <a:lstStyle/>
          <a:p>
            <a:r>
              <a:rPr lang="en-GB" dirty="0"/>
              <a:t>Silicon Vertex Detector (in atmospheric pressure)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292344" y="4211885"/>
            <a:ext cx="540060" cy="2448272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1760" y="6516147"/>
            <a:ext cx="1584176" cy="36933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lIns="91374" tIns="45686" rIns="91374" bIns="45686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LASER access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85799" y="5652045"/>
            <a:ext cx="178049" cy="864096"/>
          </a:xfrm>
          <a:prstGeom prst="straightConnector1">
            <a:avLst/>
          </a:prstGeom>
          <a:ln w="762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" y="808975"/>
            <a:ext cx="10080873" cy="6141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5888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99F8A4E-ACBD-4F97-A7E6-B07B7F302A72}" type="slidenum">
              <a:t>12</a:t>
            </a:fld>
            <a:endParaRPr lang="en-US"/>
          </a:p>
        </p:txBody>
      </p:sp>
      <p:sp>
        <p:nvSpPr>
          <p:cNvPr id="2" name="TextBox 2"/>
          <p:cNvSpPr/>
          <p:nvPr/>
        </p:nvSpPr>
        <p:spPr>
          <a:xfrm>
            <a:off x="942846" y="1194120"/>
            <a:ext cx="8794079" cy="93629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9934" tIns="44968" rIns="89934" bIns="44968" anchor="t" compatLnSpc="0">
            <a:spAutoFit/>
          </a:bodyPr>
          <a:lstStyle/>
          <a:p>
            <a:endParaRPr lang="en-US">
              <a:solidFill>
                <a:srgbClr val="000000"/>
              </a:solidFill>
              <a:latin typeface="Calibri" pitchFamily="18"/>
              <a:ea typeface="Droid Sans Fallback" pitchFamily="2"/>
              <a:cs typeface="Lohit Hindi" pitchFamily="2"/>
            </a:endParaRPr>
          </a:p>
          <a:p>
            <a:endParaRPr lang="en-US">
              <a:solidFill>
                <a:srgbClr val="000000"/>
              </a:solidFill>
              <a:latin typeface="Calibri" pitchFamily="18"/>
              <a:ea typeface="Droid Sans Fallback" pitchFamily="2"/>
              <a:cs typeface="Lohit Hindi" pitchFamily="2"/>
            </a:endParaRPr>
          </a:p>
          <a:p>
            <a:endParaRPr lang="en-US">
              <a:solidFill>
                <a:srgbClr val="000000"/>
              </a:solidFill>
              <a:latin typeface="Calibri" pitchFamily="18"/>
              <a:ea typeface="Droid Sans Fallback" pitchFamily="2"/>
              <a:cs typeface="Lohit Hindi" pitchFamily="2"/>
            </a:endParaRPr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21910" y="35421"/>
            <a:ext cx="6270479" cy="70729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6"/>
          <p:cNvSpPr/>
          <p:nvPr/>
        </p:nvSpPr>
        <p:spPr>
          <a:xfrm>
            <a:off x="715093" y="3419797"/>
            <a:ext cx="9037080" cy="42740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9934" tIns="44968" rIns="89934" bIns="44968" anchor="t" compatLnSpc="0">
            <a:spAutoFit/>
          </a:bodyPr>
          <a:lstStyle/>
          <a:p>
            <a:pPr hangingPunct="0">
              <a:buSzPct val="45000"/>
              <a:buFont typeface="StarSymbol"/>
              <a:buChar char="●"/>
            </a:pPr>
            <a:r>
              <a:rPr lang="en-US" sz="2200" dirty="0">
                <a:latin typeface="Arial" pitchFamily="18"/>
                <a:ea typeface="Droid Sans Fallback" pitchFamily="2"/>
                <a:cs typeface="Lohit Hindi" pitchFamily="2"/>
              </a:rPr>
              <a:t>Starting point is ~10^5 antiprotons less than 60K and ~2M positrons at about 15K</a:t>
            </a:r>
          </a:p>
          <a:p>
            <a:pPr hangingPunct="0">
              <a:buSzPct val="45000"/>
              <a:buFont typeface="StarSymbol"/>
              <a:buChar char="●"/>
            </a:pPr>
            <a:r>
              <a:rPr lang="en-US" sz="2200" dirty="0">
                <a:latin typeface="Arial" pitchFamily="18"/>
                <a:ea typeface="Droid Sans Fallback" pitchFamily="2"/>
                <a:cs typeface="Lohit Hindi" pitchFamily="2"/>
              </a:rPr>
              <a:t>Mix these by </a:t>
            </a:r>
            <a:r>
              <a:rPr lang="en-US" sz="2200" dirty="0" err="1">
                <a:latin typeface="Arial" pitchFamily="18"/>
                <a:ea typeface="Droid Sans Fallback" pitchFamily="2"/>
                <a:cs typeface="Lohit Hindi" pitchFamily="2"/>
              </a:rPr>
              <a:t>autoresonantly</a:t>
            </a:r>
            <a:r>
              <a:rPr lang="en-US" sz="2200" dirty="0">
                <a:latin typeface="Arial" pitchFamily="18"/>
                <a:ea typeface="Droid Sans Fallback" pitchFamily="2"/>
                <a:cs typeface="Lohit Hindi" pitchFamily="2"/>
              </a:rPr>
              <a:t> exciting the antiproton plasma or by direct mixing.</a:t>
            </a:r>
          </a:p>
          <a:p>
            <a:pPr hangingPunct="0">
              <a:buSzPct val="45000"/>
              <a:buFont typeface="StarSymbol"/>
              <a:buChar char="●"/>
            </a:pPr>
            <a:r>
              <a:rPr lang="en-US" sz="2200" dirty="0">
                <a:latin typeface="Arial" pitchFamily="18"/>
                <a:ea typeface="Droid Sans Fallback" pitchFamily="2"/>
                <a:cs typeface="Lohit Hindi" pitchFamily="2"/>
              </a:rPr>
              <a:t>As result, some 10^5 antihydrogen atoms are created.</a:t>
            </a:r>
          </a:p>
          <a:p>
            <a:pPr hangingPunct="0">
              <a:buSzPct val="45000"/>
              <a:buFont typeface="StarSymbol"/>
              <a:buChar char="●"/>
            </a:pPr>
            <a:r>
              <a:rPr lang="en-US" sz="2200" dirty="0">
                <a:latin typeface="Arial" pitchFamily="18"/>
                <a:ea typeface="Droid Sans Fallback" pitchFamily="2"/>
                <a:cs typeface="Lohit Hindi" pitchFamily="2"/>
              </a:rPr>
              <a:t>In average less than 15 remains in the 0.5K neutral trap</a:t>
            </a:r>
          </a:p>
          <a:p>
            <a:pPr hangingPunct="0">
              <a:buSzPct val="45000"/>
              <a:buFont typeface="StarSymbol"/>
              <a:buChar char="●"/>
            </a:pPr>
            <a:r>
              <a:rPr lang="en-US" sz="2200" dirty="0">
                <a:latin typeface="Arial" pitchFamily="18"/>
                <a:ea typeface="Droid Sans Fallback" pitchFamily="2"/>
                <a:cs typeface="Lohit Hindi" pitchFamily="2"/>
              </a:rPr>
              <a:t>This cycle takes about 15-20 mins </a:t>
            </a:r>
          </a:p>
          <a:p>
            <a:pPr hangingPunct="0">
              <a:buSzPct val="45000"/>
              <a:buFont typeface="StarSymbol"/>
              <a:buChar char="●"/>
            </a:pPr>
            <a:endParaRPr lang="en-US" sz="22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lvl="1" hangingPunct="0">
              <a:buSzPct val="45000"/>
              <a:buFont typeface="StarSymbol"/>
              <a:buChar char="●"/>
            </a:pPr>
            <a:r>
              <a:rPr lang="en-US" sz="2200" dirty="0">
                <a:latin typeface="Arial" pitchFamily="18"/>
                <a:ea typeface="Droid Sans Fallback" pitchFamily="2"/>
                <a:cs typeface="Lohit Hindi" pitchFamily="2"/>
              </a:rPr>
              <a:t> During this process neutral trap is being turned on</a:t>
            </a:r>
          </a:p>
          <a:p>
            <a:pPr marL="0" lvl="1" hangingPunct="0">
              <a:buSzPct val="45000"/>
            </a:pPr>
            <a:endParaRPr lang="en-US" sz="2200" b="1" dirty="0">
              <a:solidFill>
                <a:srgbClr val="FF0000"/>
              </a:solidFill>
              <a:latin typeface="Arial" pitchFamily="18"/>
              <a:ea typeface="Droid Sans Fallback" pitchFamily="2"/>
              <a:cs typeface="Lohit Hindi" pitchFamily="2"/>
            </a:endParaRPr>
          </a:p>
          <a:p>
            <a:endParaRPr lang="en-US" sz="2000" dirty="0">
              <a:solidFill>
                <a:srgbClr val="000000"/>
              </a:solidFill>
              <a:latin typeface="Calibri" pitchFamily="18"/>
              <a:ea typeface="Droid Sans Fallback" pitchFamily="2"/>
              <a:cs typeface="Lohit Hindi" pitchFamily="2"/>
            </a:endParaRPr>
          </a:p>
          <a:p>
            <a:pPr>
              <a:buSzPct val="45000"/>
              <a:buFont typeface="Arial" pitchFamily="32"/>
              <a:buChar char="•"/>
            </a:pPr>
            <a:endParaRPr lang="en-US" sz="2000" dirty="0">
              <a:solidFill>
                <a:srgbClr val="000000"/>
              </a:solidFill>
              <a:latin typeface="Calibri" pitchFamily="18"/>
              <a:ea typeface="Droid Sans Fallback" pitchFamily="2"/>
              <a:cs typeface="Lohit Hindi" pitchFamily="2"/>
            </a:endParaRPr>
          </a:p>
          <a:p>
            <a:endParaRPr lang="en-US" sz="2000" dirty="0">
              <a:solidFill>
                <a:srgbClr val="000000"/>
              </a:solidFill>
              <a:latin typeface="Calibri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5" name="TextBox 7"/>
          <p:cNvSpPr/>
          <p:nvPr/>
        </p:nvSpPr>
        <p:spPr>
          <a:xfrm>
            <a:off x="1336115" y="382328"/>
            <a:ext cx="7219134" cy="7796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89934" tIns="44968" rIns="89934" bIns="44968" anchor="t" compatLnSpc="0">
            <a:spAutoFit/>
          </a:bodyPr>
          <a:lstStyle/>
          <a:p>
            <a:pPr algn="ctr"/>
            <a:r>
              <a:rPr lang="en-US" sz="44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Antihydrogen production in A2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0920CDB-B2C4-49E6-9FF3-2BC55AA71165}" type="slidenum">
              <a:t>13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4003" y="352081"/>
            <a:ext cx="9071640" cy="116028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200"/>
              <a:t>Antiproton annihilation detection principle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5080" y="1338980"/>
            <a:ext cx="8261656" cy="1557947"/>
          </a:xfrm>
          <a:prstGeom prst="rect">
            <a:avLst/>
          </a:prstGeom>
          <a:noFill/>
          <a:ln>
            <a:noFill/>
          </a:ln>
        </p:spPr>
        <p:txBody>
          <a:bodyPr vert="horz" wrap="square" lIns="89934" tIns="44968" rIns="89934" bIns="44968" compatLnSpc="0">
            <a:spAutoFit/>
          </a:bodyPr>
          <a:lstStyle/>
          <a:p>
            <a:pPr marL="342651" indent="-342651" hangingPunct="0">
              <a:buFontTx/>
              <a:buChar char="-"/>
            </a:pPr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Antiprotons (antihydrogen) annihilates either with the residual gas of the trap vacuum or at the trap walls (gold coated).</a:t>
            </a:r>
          </a:p>
          <a:p>
            <a:pPr marL="342651" indent="-342651" hangingPunct="0">
              <a:buFontTx/>
              <a:buChar char="-"/>
            </a:pPr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Charged </a:t>
            </a:r>
            <a:r>
              <a:rPr lang="en-US" sz="2000" dirty="0" err="1">
                <a:latin typeface="Arial" pitchFamily="18"/>
                <a:ea typeface="Droid Sans Fallback" pitchFamily="2"/>
                <a:cs typeface="Lohit Hindi" pitchFamily="2"/>
              </a:rPr>
              <a:t>pions</a:t>
            </a:r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 are emitted with high multiplicity, in average 3-4</a:t>
            </a:r>
          </a:p>
          <a:p>
            <a:pPr marL="342651" indent="-342651" hangingPunct="0">
              <a:buFontTx/>
              <a:buChar char="-"/>
            </a:pPr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In practice only the detectable charged high energy </a:t>
            </a:r>
            <a:r>
              <a:rPr lang="en-US" sz="2000" dirty="0" err="1">
                <a:latin typeface="Arial" pitchFamily="18"/>
                <a:ea typeface="Droid Sans Fallback" pitchFamily="2"/>
                <a:cs typeface="Lohit Hindi" pitchFamily="2"/>
              </a:rPr>
              <a:t>pions</a:t>
            </a:r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 penetrate into detector region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33039" y="3213237"/>
            <a:ext cx="3454920" cy="1894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95080" y="5202957"/>
            <a:ext cx="3571560" cy="2177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232247" y="3134035"/>
            <a:ext cx="3498119" cy="23155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357167" y="6225358"/>
            <a:ext cx="2792833" cy="741133"/>
          </a:xfrm>
          <a:prstGeom prst="rect">
            <a:avLst/>
          </a:prstGeom>
          <a:noFill/>
          <a:ln>
            <a:noFill/>
          </a:ln>
        </p:spPr>
        <p:txBody>
          <a:bodyPr vert="horz" wrap="none" lIns="89934" tIns="44968" rIns="89934" bIns="44968" compatLnSpc="0">
            <a:spAutoFit/>
          </a:bodyPr>
          <a:lstStyle/>
          <a:p>
            <a:pPr hangingPunct="0"/>
            <a:r>
              <a:rPr lang="en-US" sz="1200">
                <a:latin typeface="Arial" pitchFamily="18"/>
                <a:ea typeface="Droid Sans Fallback" pitchFamily="2"/>
                <a:cs typeface="Lohit Hindi" pitchFamily="2"/>
              </a:rPr>
              <a:t>Physical Review C 66, 044616 (2002)</a:t>
            </a:r>
          </a:p>
          <a:p>
            <a:pPr hangingPunct="0"/>
            <a:r>
              <a:rPr lang="en-US" sz="1200">
                <a:latin typeface="Arial" pitchFamily="18"/>
                <a:ea typeface="Droid Sans Fallback" pitchFamily="2"/>
                <a:cs typeface="Lohit Hindi" pitchFamily="2"/>
              </a:rPr>
              <a:t>Physics Letters B 357 (I 995) 446-450</a:t>
            </a:r>
          </a:p>
          <a:p>
            <a:pPr hangingPunct="0"/>
            <a:endParaRPr lang="en-US" sz="2000">
              <a:latin typeface="Arial" pitchFamily="18"/>
              <a:ea typeface="Droid Sans Fallback" pitchFamily="2"/>
              <a:cs typeface="Lohit Hindi" pitchFamily="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15885" y="114120"/>
            <a:ext cx="9071640" cy="91764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200"/>
              <a:t>ALPHA -hybrids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8361" y="1071358"/>
            <a:ext cx="9683280" cy="27781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960440" y="3968283"/>
            <a:ext cx="4762079" cy="1847708"/>
          </a:xfrm>
          <a:prstGeom prst="rect">
            <a:avLst/>
          </a:prstGeom>
          <a:noFill/>
          <a:ln>
            <a:noFill/>
          </a:ln>
        </p:spPr>
        <p:txBody>
          <a:bodyPr vert="horz" lIns="89934" tIns="44968" rIns="89934" bIns="44968" compatLnSpc="0">
            <a:spAutoFit/>
          </a:bodyPr>
          <a:lstStyle/>
          <a:p>
            <a:pPr hangingPunct="0">
              <a:defRPr sz="1990"/>
            </a:pPr>
            <a:r>
              <a:rPr lang="en-US" sz="2000">
                <a:latin typeface="Arial" pitchFamily="18"/>
                <a:ea typeface="Droid Sans Fallback" pitchFamily="2"/>
                <a:cs typeface="Lohit Hindi" pitchFamily="2"/>
              </a:rPr>
              <a:t>- 1600 </a:t>
            </a:r>
            <a:r>
              <a:rPr lang="en-US" sz="2000">
                <a:latin typeface="Liberation Sans" pitchFamily="34"/>
                <a:ea typeface="Liberation Sans" pitchFamily="34"/>
                <a:cs typeface="Liberation Sans" pitchFamily="34"/>
              </a:rPr>
              <a:t>μ</a:t>
            </a:r>
            <a:r>
              <a:rPr lang="en-US" sz="2000">
                <a:latin typeface="Liberation Sans" pitchFamily="18"/>
                <a:ea typeface="Liberation Sans" pitchFamily="34"/>
                <a:cs typeface="Liberation Sans" pitchFamily="34"/>
              </a:rPr>
              <a:t>m PCB, Nelco 4000 material</a:t>
            </a:r>
          </a:p>
          <a:p>
            <a:pPr hangingPunct="0">
              <a:defRPr sz="1990"/>
            </a:pPr>
            <a:r>
              <a:rPr lang="en-US" sz="2000">
                <a:latin typeface="Liberation Sans" pitchFamily="18"/>
                <a:ea typeface="Liberation Sans" pitchFamily="34"/>
                <a:cs typeface="Liberation Sans" pitchFamily="34"/>
              </a:rPr>
              <a:t>- Copper wiring thorough the PCB on the n -side.</a:t>
            </a:r>
          </a:p>
          <a:p>
            <a:pPr hangingPunct="0">
              <a:defRPr sz="1990"/>
            </a:pPr>
            <a:r>
              <a:rPr lang="en-US" sz="2000">
                <a:latin typeface="Liberation Sans" pitchFamily="18"/>
                <a:ea typeface="Liberation Sans" pitchFamily="34"/>
                <a:cs typeface="Liberation Sans" pitchFamily="34"/>
              </a:rPr>
              <a:t>- N -side externally AC coupled</a:t>
            </a:r>
          </a:p>
          <a:p>
            <a:pPr hangingPunct="0">
              <a:defRPr sz="1990"/>
            </a:pPr>
            <a:endParaRPr lang="en-US" sz="2000">
              <a:latin typeface="Liberation Sans" pitchFamily="18"/>
              <a:ea typeface="Liberation Sans" pitchFamily="34"/>
              <a:cs typeface="Liberation Sans" pitchFamily="34"/>
            </a:endParaRPr>
          </a:p>
          <a:p>
            <a:pPr hangingPunct="0">
              <a:defRPr sz="1990"/>
            </a:pPr>
            <a:r>
              <a:rPr lang="en-US" sz="2000">
                <a:latin typeface="Liberation Sans" pitchFamily="18"/>
                <a:ea typeface="Liberation Sans" pitchFamily="34"/>
                <a:cs typeface="Liberation Sans" pitchFamily="34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6721" y="3968279"/>
            <a:ext cx="4563720" cy="1556222"/>
          </a:xfrm>
          <a:prstGeom prst="rect">
            <a:avLst/>
          </a:prstGeom>
          <a:noFill/>
          <a:ln>
            <a:noFill/>
          </a:ln>
        </p:spPr>
        <p:txBody>
          <a:bodyPr vert="horz" lIns="89934" tIns="44968" rIns="89934" bIns="44968" compatLnSpc="0">
            <a:spAutoFit/>
          </a:bodyPr>
          <a:lstStyle/>
          <a:p>
            <a:pPr hangingPunct="0">
              <a:defRPr sz="1990"/>
            </a:pPr>
            <a:r>
              <a:rPr lang="en-US" sz="2000">
                <a:latin typeface="Arial" pitchFamily="18"/>
                <a:ea typeface="Droid Sans Fallback" pitchFamily="2"/>
                <a:cs typeface="Lohit Hindi" pitchFamily="2"/>
              </a:rPr>
              <a:t>- 300 </a:t>
            </a:r>
            <a:r>
              <a:rPr lang="en-US" sz="2000">
                <a:latin typeface="Liberation Sans" pitchFamily="34"/>
                <a:ea typeface="Liberation Sans" pitchFamily="34"/>
                <a:cs typeface="Liberation Sans" pitchFamily="34"/>
              </a:rPr>
              <a:t>μ</a:t>
            </a:r>
            <a:r>
              <a:rPr lang="en-US" sz="2000">
                <a:latin typeface="Arial" pitchFamily="18"/>
                <a:ea typeface="Droid Sans Fallback" pitchFamily="2"/>
                <a:cs typeface="Lohit Hindi" pitchFamily="2"/>
              </a:rPr>
              <a:t>m p on n double sided strip detector</a:t>
            </a:r>
          </a:p>
          <a:p>
            <a:pPr hangingPunct="0">
              <a:defRPr sz="1990"/>
            </a:pPr>
            <a:r>
              <a:rPr lang="en-US" sz="2000">
                <a:latin typeface="Arial" pitchFamily="18"/>
                <a:ea typeface="Droid Sans Fallback" pitchFamily="2"/>
                <a:cs typeface="Lohit Hindi" pitchFamily="2"/>
              </a:rPr>
              <a:t>- 256x128 strips, pitches 229 / 890 </a:t>
            </a:r>
            <a:r>
              <a:rPr lang="en-US" sz="2000">
                <a:latin typeface="Liberation Sans" pitchFamily="34"/>
                <a:ea typeface="Liberation Sans" pitchFamily="34"/>
                <a:cs typeface="Liberation Sans" pitchFamily="34"/>
              </a:rPr>
              <a:t>μ</a:t>
            </a:r>
            <a:r>
              <a:rPr lang="en-US" sz="2000">
                <a:latin typeface="Liberation Sans" pitchFamily="18"/>
                <a:ea typeface="Liberation Sans" pitchFamily="34"/>
                <a:cs typeface="Liberation Sans" pitchFamily="34"/>
              </a:rPr>
              <a:t>m</a:t>
            </a:r>
          </a:p>
          <a:p>
            <a:pPr hangingPunct="0">
              <a:defRPr sz="1990"/>
            </a:pPr>
            <a:r>
              <a:rPr lang="en-US" sz="2000">
                <a:latin typeface="Liberation Sans" pitchFamily="18"/>
                <a:ea typeface="Liberation Sans" pitchFamily="34"/>
                <a:cs typeface="Liberation Sans" pitchFamily="34"/>
              </a:rPr>
              <a:t>- Sensor size 60x115 mm, active 58x112 mm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87248" y="5754246"/>
            <a:ext cx="7738559" cy="1293360"/>
          </a:xfrm>
          <a:prstGeom prst="rect">
            <a:avLst/>
          </a:prstGeom>
          <a:noFill/>
          <a:ln>
            <a:noFill/>
          </a:ln>
        </p:spPr>
        <p:txBody>
          <a:bodyPr vert="horz" lIns="89934" tIns="44968" rIns="89934" bIns="44968" compatLnSpc="0">
            <a:spAutoFit/>
          </a:bodyPr>
          <a:lstStyle/>
          <a:p>
            <a:pPr hangingPunct="0">
              <a:defRPr sz="1990"/>
            </a:pPr>
            <a:r>
              <a:rPr lang="en-US" sz="2000">
                <a:latin typeface="Arial" pitchFamily="18"/>
                <a:ea typeface="Droid Sans Fallback" pitchFamily="2"/>
                <a:cs typeface="Lohit Hindi" pitchFamily="2"/>
              </a:rPr>
              <a:t>- Four Va1Ta 128 channel ASICs</a:t>
            </a:r>
          </a:p>
          <a:p>
            <a:pPr hangingPunct="0">
              <a:defRPr sz="1990"/>
            </a:pPr>
            <a:r>
              <a:rPr lang="en-US" sz="2000">
                <a:latin typeface="Arial" pitchFamily="18"/>
                <a:ea typeface="Droid Sans Fallback" pitchFamily="2"/>
                <a:cs typeface="Lohit Hindi" pitchFamily="2"/>
              </a:rPr>
              <a:t>- Fast trigger shaper (75ns) / slow analogue shaper (typically 1</a:t>
            </a:r>
            <a:r>
              <a:rPr lang="en-US" sz="2000">
                <a:latin typeface="Liberation Sans" pitchFamily="34"/>
                <a:ea typeface="Liberation Sans" pitchFamily="34"/>
                <a:cs typeface="Liberation Sans" pitchFamily="34"/>
              </a:rPr>
              <a:t>μ</a:t>
            </a:r>
            <a:r>
              <a:rPr lang="en-US" sz="2000">
                <a:latin typeface="Liberation Sans" pitchFamily="18"/>
                <a:ea typeface="Liberation Sans" pitchFamily="34"/>
                <a:cs typeface="Liberation Sans" pitchFamily="34"/>
              </a:rPr>
              <a:t>s</a:t>
            </a:r>
            <a:r>
              <a:rPr lang="en-US" sz="2000">
                <a:latin typeface="Arial" pitchFamily="18"/>
                <a:ea typeface="Droid Sans Fallback" pitchFamily="2"/>
                <a:cs typeface="Lohit Hindi" pitchFamily="2"/>
              </a:rPr>
              <a:t>)</a:t>
            </a:r>
          </a:p>
          <a:p>
            <a:pPr hangingPunct="0">
              <a:defRPr sz="1990"/>
            </a:pPr>
            <a:r>
              <a:rPr lang="en-US" sz="2000">
                <a:latin typeface="Arial" pitchFamily="18"/>
                <a:ea typeface="Droid Sans Fallback" pitchFamily="2"/>
                <a:cs typeface="Lohit Hindi" pitchFamily="2"/>
              </a:rPr>
              <a:t>- Programmable shaping parameters</a:t>
            </a:r>
          </a:p>
          <a:p>
            <a:pPr hangingPunct="0">
              <a:defRPr sz="1990"/>
            </a:pPr>
            <a:r>
              <a:rPr lang="en-US" sz="2000">
                <a:latin typeface="Arial" pitchFamily="18"/>
                <a:ea typeface="Droid Sans Fallback" pitchFamily="2"/>
                <a:cs typeface="Lohit Hindi" pitchFamily="2"/>
              </a:rPr>
              <a:t>- Dynamic range </a:t>
            </a:r>
            <a:r>
              <a:rPr lang="en-US" altLang="zh-CN">
                <a:latin typeface="Liberation Sans" pitchFamily="34"/>
                <a:ea typeface="Liberation Sans" pitchFamily="34"/>
                <a:cs typeface="Liberation Sans" pitchFamily="34"/>
              </a:rPr>
              <a:t>±</a:t>
            </a:r>
            <a:r>
              <a:rPr lang="en-US" sz="2000">
                <a:latin typeface="Liberation Sans" pitchFamily="18"/>
                <a:ea typeface="Liberation Sans" pitchFamily="34"/>
                <a:cs typeface="Liberation Sans" pitchFamily="34"/>
              </a:rPr>
              <a:t>10 MIPs</a:t>
            </a:r>
          </a:p>
        </p:txBody>
      </p:sp>
    </p:spTree>
    <p:extLst>
      <p:ext uri="{BB962C8B-B14F-4D97-AF65-F5344CB8AC3E}">
        <p14:creationId xmlns:p14="http://schemas.microsoft.com/office/powerpoint/2010/main" val="1437877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4031" y="352390"/>
            <a:ext cx="9072166" cy="1160341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500"/>
              <a:t>Hybrid performance – test pulse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6725" y="1400425"/>
            <a:ext cx="8929688" cy="41667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976568" y="5754083"/>
            <a:ext cx="4365625" cy="896539"/>
          </a:xfrm>
          <a:prstGeom prst="rect">
            <a:avLst/>
          </a:prstGeom>
          <a:noFill/>
          <a:ln>
            <a:noFill/>
          </a:ln>
        </p:spPr>
        <p:txBody>
          <a:bodyPr vert="horz" lIns="99155" tIns="49579" rIns="99155" bIns="49579" compatLnSpc="0">
            <a:spAutoFit/>
          </a:bodyPr>
          <a:lstStyle/>
          <a:p>
            <a:pPr defTabSz="1007421" hangingPunct="0"/>
            <a:r>
              <a:rPr lang="en-GB">
                <a:solidFill>
                  <a:prstClr val="black"/>
                </a:solidFill>
                <a:latin typeface="Liberation Sans" pitchFamily="18"/>
                <a:ea typeface="DejaVu Sans" pitchFamily="2"/>
                <a:cs typeface="Lohit Hindi" pitchFamily="2"/>
              </a:rPr>
              <a:t>Estimated S/N:</a:t>
            </a:r>
          </a:p>
          <a:p>
            <a:pPr defTabSz="1007421" hangingPunct="0"/>
            <a:r>
              <a:rPr lang="en-GB">
                <a:solidFill>
                  <a:prstClr val="black"/>
                </a:solidFill>
                <a:latin typeface="Liberation Sans" pitchFamily="18"/>
                <a:ea typeface="DejaVu Sans" pitchFamily="2"/>
                <a:cs typeface="Lohit Hindi" pitchFamily="2"/>
              </a:rPr>
              <a:t>- P-side 28</a:t>
            </a:r>
          </a:p>
          <a:p>
            <a:pPr defTabSz="1007421" hangingPunct="0"/>
            <a:r>
              <a:rPr lang="en-GB">
                <a:solidFill>
                  <a:prstClr val="black"/>
                </a:solidFill>
                <a:latin typeface="Liberation Sans" pitchFamily="18"/>
                <a:ea typeface="DejaVu Sans" pitchFamily="2"/>
                <a:cs typeface="Lohit Hindi" pitchFamily="2"/>
              </a:rPr>
              <a:t>- N -side 16</a:t>
            </a:r>
          </a:p>
        </p:txBody>
      </p:sp>
    </p:spTree>
    <p:extLst>
      <p:ext uri="{BB962C8B-B14F-4D97-AF65-F5344CB8AC3E}">
        <p14:creationId xmlns:p14="http://schemas.microsoft.com/office/powerpoint/2010/main" val="334042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4031" y="352389"/>
            <a:ext cx="9072166" cy="1160341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500"/>
              <a:t>Hybrid performance – MIPs (cosmics)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84375" y="1295662"/>
            <a:ext cx="5865416" cy="346633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587500" y="5158833"/>
            <a:ext cx="7342188" cy="896539"/>
          </a:xfrm>
          <a:prstGeom prst="rect">
            <a:avLst/>
          </a:prstGeom>
          <a:noFill/>
          <a:ln>
            <a:noFill/>
          </a:ln>
        </p:spPr>
        <p:txBody>
          <a:bodyPr vert="horz" lIns="99197" tIns="49599" rIns="99197" bIns="49599" compatLnSpc="0">
            <a:spAutoFit/>
          </a:bodyPr>
          <a:lstStyle/>
          <a:p>
            <a:pPr defTabSz="1007838" hangingPunct="0"/>
            <a:r>
              <a:rPr lang="en-GB">
                <a:solidFill>
                  <a:prstClr val="black"/>
                </a:solidFill>
                <a:latin typeface="Liberation Sans" pitchFamily="18"/>
                <a:ea typeface="DejaVu Sans" pitchFamily="2"/>
                <a:cs typeface="Lohit Hindi" pitchFamily="2"/>
              </a:rPr>
              <a:t>S/N; median of the Landau distribution / RMS noise</a:t>
            </a:r>
          </a:p>
          <a:p>
            <a:pPr defTabSz="1007838" hangingPunct="0"/>
            <a:r>
              <a:rPr lang="en-GB">
                <a:solidFill>
                  <a:prstClr val="black"/>
                </a:solidFill>
                <a:latin typeface="Liberation Sans" pitchFamily="18"/>
                <a:ea typeface="DejaVu Sans" pitchFamily="2"/>
                <a:cs typeface="Lohit Hindi" pitchFamily="2"/>
              </a:rPr>
              <a:t>- S/N p-side 33</a:t>
            </a:r>
          </a:p>
          <a:p>
            <a:pPr defTabSz="1007838" hangingPunct="0"/>
            <a:r>
              <a:rPr lang="en-GB">
                <a:solidFill>
                  <a:prstClr val="black"/>
                </a:solidFill>
                <a:latin typeface="Liberation Sans" pitchFamily="18"/>
                <a:ea typeface="DejaVu Sans" pitchFamily="2"/>
                <a:cs typeface="Lohit Hindi" pitchFamily="2"/>
              </a:rPr>
              <a:t>- S/N n-side 15</a:t>
            </a:r>
          </a:p>
        </p:txBody>
      </p:sp>
    </p:spTree>
    <p:extLst>
      <p:ext uri="{BB962C8B-B14F-4D97-AF65-F5344CB8AC3E}">
        <p14:creationId xmlns:p14="http://schemas.microsoft.com/office/powerpoint/2010/main" val="84892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4003" y="272427"/>
            <a:ext cx="9071640" cy="1259639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200" dirty="0"/>
              <a:t>ALPHA1 – ALPHA2 upgrade geometry</a:t>
            </a:r>
          </a:p>
        </p:txBody>
      </p:sp>
      <p:pic>
        <p:nvPicPr>
          <p:cNvPr id="3" name="Picture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72253" y="1907629"/>
            <a:ext cx="5760640" cy="4777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464248" y="1907630"/>
            <a:ext cx="5703806" cy="46976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727947" y="6684681"/>
            <a:ext cx="2448272" cy="646262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r>
              <a:rPr lang="en-GB" dirty="0"/>
              <a:t>8 – 10 – 12 Inner 75mm, Outer 127mm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20436" y="6681578"/>
            <a:ext cx="2448272" cy="646262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r>
              <a:rPr lang="en-GB" dirty="0"/>
              <a:t>10 – 12 -14 Inner 89mm, Outer 133mm</a:t>
            </a:r>
          </a:p>
        </p:txBody>
      </p:sp>
    </p:spTree>
    <p:extLst>
      <p:ext uri="{BB962C8B-B14F-4D97-AF65-F5344CB8AC3E}">
        <p14:creationId xmlns:p14="http://schemas.microsoft.com/office/powerpoint/2010/main" val="4286339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724DBE-1CFD-418B-BD0F-7BC40DD50ED3}" type="slidenum">
              <a:t>18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6" y="840599"/>
            <a:ext cx="10079641" cy="67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529565" y="-228599"/>
            <a:ext cx="9071640" cy="1259639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200" dirty="0"/>
              <a:t>Silicon Vertex Detector (SVD) upgrade for ALPHA-2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7" y="1143007"/>
            <a:ext cx="5422143" cy="2171425"/>
          </a:xfrm>
          <a:prstGeom prst="rect">
            <a:avLst/>
          </a:prstGeom>
          <a:noFill/>
          <a:ln>
            <a:noFill/>
          </a:ln>
        </p:spPr>
        <p:txBody>
          <a:bodyPr vert="horz" wrap="none" lIns="89934" tIns="44968" rIns="89934" bIns="44968" compatLnSpc="0">
            <a:spAutoFit/>
          </a:bodyPr>
          <a:lstStyle/>
          <a:p>
            <a:pPr hangingPunct="0">
              <a:buSzPct val="45000"/>
              <a:buFont typeface="StarSymbol"/>
              <a:buChar char="•"/>
            </a:pPr>
            <a:r>
              <a:rPr lang="en-US" sz="2600" dirty="0">
                <a:solidFill>
                  <a:srgbClr val="CCFFFF"/>
                </a:solidFill>
                <a:latin typeface="Arial" pitchFamily="18"/>
                <a:ea typeface="Droid Sans Fallback" pitchFamily="2"/>
                <a:cs typeface="Lohit Hindi" pitchFamily="2"/>
              </a:rPr>
              <a:t>72 hybrid modules in three layers, </a:t>
            </a:r>
          </a:p>
          <a:p>
            <a:pPr hangingPunct="0">
              <a:buSzPct val="45000"/>
              <a:buFont typeface="StarSymbol"/>
              <a:buChar char="•"/>
            </a:pPr>
            <a:r>
              <a:rPr lang="en-US" sz="2600" dirty="0">
                <a:solidFill>
                  <a:srgbClr val="CCFFFF"/>
                </a:solidFill>
                <a:latin typeface="Arial" pitchFamily="18"/>
                <a:ea typeface="Droid Sans Fallback" pitchFamily="2"/>
                <a:cs typeface="Lohit Hindi" pitchFamily="2"/>
              </a:rPr>
              <a:t>each having 256x256 DSSD.</a:t>
            </a:r>
          </a:p>
          <a:p>
            <a:pPr hangingPunct="0">
              <a:buSzPct val="45000"/>
              <a:buFont typeface="StarSymbol"/>
              <a:buChar char="•"/>
            </a:pPr>
            <a:r>
              <a:rPr lang="en-US" sz="2600" dirty="0">
                <a:solidFill>
                  <a:srgbClr val="CCFFFF"/>
                </a:solidFill>
                <a:latin typeface="Arial" pitchFamily="18"/>
                <a:ea typeface="Droid Sans Fallback" pitchFamily="2"/>
                <a:cs typeface="Lohit Hindi" pitchFamily="2"/>
              </a:rPr>
              <a:t>37k readout channels</a:t>
            </a:r>
          </a:p>
          <a:p>
            <a:pPr hangingPunct="0">
              <a:buSzPct val="45000"/>
              <a:buFont typeface="StarSymbol"/>
              <a:buChar char="•"/>
            </a:pPr>
            <a:r>
              <a:rPr lang="en-US" sz="2600" dirty="0">
                <a:solidFill>
                  <a:srgbClr val="CCFFFF"/>
                </a:solidFill>
                <a:latin typeface="Arial" pitchFamily="18"/>
                <a:ea typeface="Droid Sans Fallback" pitchFamily="2"/>
                <a:cs typeface="Lohit Hindi" pitchFamily="2"/>
              </a:rPr>
              <a:t>Effectively 4.7 </a:t>
            </a:r>
            <a:r>
              <a:rPr lang="en-US" sz="2600" dirty="0" err="1">
                <a:solidFill>
                  <a:srgbClr val="CCFFFF"/>
                </a:solidFill>
                <a:latin typeface="Arial" pitchFamily="18"/>
                <a:ea typeface="Droid Sans Fallback" pitchFamily="2"/>
                <a:cs typeface="Lohit Hindi" pitchFamily="2"/>
              </a:rPr>
              <a:t>Mpixel</a:t>
            </a:r>
            <a:r>
              <a:rPr lang="en-US" sz="2600" dirty="0">
                <a:solidFill>
                  <a:srgbClr val="CCFFFF"/>
                </a:solidFill>
                <a:latin typeface="Arial" pitchFamily="18"/>
                <a:ea typeface="Droid Sans Fallback" pitchFamily="2"/>
                <a:cs typeface="Lohit Hindi" pitchFamily="2"/>
              </a:rPr>
              <a:t> 3D camera</a:t>
            </a:r>
          </a:p>
          <a:p>
            <a:pPr hangingPunct="0">
              <a:buSzPct val="45000"/>
              <a:buFont typeface="StarSymbol"/>
              <a:buChar char="•"/>
            </a:pPr>
            <a:endParaRPr lang="en-US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hangingPunct="0">
              <a:buSzPct val="45000"/>
              <a:buFont typeface="StarSymbol"/>
              <a:buChar char="•"/>
            </a:pPr>
            <a:endParaRPr lang="en-US" dirty="0">
              <a:latin typeface="Arial" pitchFamily="18"/>
              <a:ea typeface="Droid Sans Fallback" pitchFamily="2"/>
              <a:cs typeface="Lohit Hindi" pitchFamily="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719832" y="1493324"/>
            <a:ext cx="8856984" cy="60486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9873" y="636591"/>
            <a:ext cx="7920880" cy="584775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pPr algn="ctr"/>
            <a:r>
              <a:rPr lang="en-GB" sz="3200" b="1" dirty="0"/>
              <a:t>DAQ Scheme</a:t>
            </a:r>
          </a:p>
        </p:txBody>
      </p:sp>
    </p:spTree>
    <p:extLst>
      <p:ext uri="{BB962C8B-B14F-4D97-AF65-F5344CB8AC3E}">
        <p14:creationId xmlns:p14="http://schemas.microsoft.com/office/powerpoint/2010/main" val="2896087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4471" y="4176953"/>
            <a:ext cx="2643633" cy="10642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35"/>
          <p:cNvGrpSpPr/>
          <p:nvPr/>
        </p:nvGrpSpPr>
        <p:grpSpPr>
          <a:xfrm>
            <a:off x="717314" y="2355074"/>
            <a:ext cx="1750845" cy="1562886"/>
            <a:chOff x="118800" y="1268640"/>
            <a:chExt cx="1729652" cy="1808471"/>
          </a:xfrm>
        </p:grpSpPr>
        <p:pic>
          <p:nvPicPr>
            <p:cNvPr id="4" name="Picture 10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358920" y="1268640"/>
              <a:ext cx="1258559" cy="12585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Rectangle 21"/>
            <p:cNvSpPr/>
            <p:nvPr/>
          </p:nvSpPr>
          <p:spPr>
            <a:xfrm>
              <a:off x="118800" y="2509728"/>
              <a:ext cx="1729652" cy="56738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5000" rIns="90000" bIns="45000" anchor="ctr" compatLnSpc="0">
              <a:spAutoFit/>
            </a:bodyPr>
            <a:lstStyle/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University of Aarhus,</a:t>
              </a:r>
            </a:p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Denmark</a:t>
              </a:r>
            </a:p>
          </p:txBody>
        </p:sp>
      </p:grpSp>
      <p:grpSp>
        <p:nvGrpSpPr>
          <p:cNvPr id="9" name="Group 34"/>
          <p:cNvGrpSpPr/>
          <p:nvPr/>
        </p:nvGrpSpPr>
        <p:grpSpPr>
          <a:xfrm>
            <a:off x="5703891" y="3858674"/>
            <a:ext cx="1680016" cy="1594419"/>
            <a:chOff x="5029200" y="2853000"/>
            <a:chExt cx="1847607" cy="1801414"/>
          </a:xfrm>
        </p:grpSpPr>
        <p:pic>
          <p:nvPicPr>
            <p:cNvPr id="10" name="Picture 8"/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5292000" y="2853000"/>
              <a:ext cx="921960" cy="12585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24"/>
            <p:cNvSpPr/>
            <p:nvPr/>
          </p:nvSpPr>
          <p:spPr>
            <a:xfrm>
              <a:off x="5029200" y="4100423"/>
              <a:ext cx="1847607" cy="55399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5000" rIns="90000" bIns="45000" anchor="ctr" compatLnSpc="0">
              <a:spAutoFit/>
            </a:bodyPr>
            <a:lstStyle/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University of British</a:t>
              </a:r>
            </a:p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Columbia, Canada</a:t>
              </a: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5492260" y="1975604"/>
            <a:ext cx="1924951" cy="1763677"/>
            <a:chOff x="4961160" y="1052640"/>
            <a:chExt cx="1842268" cy="1788521"/>
          </a:xfrm>
        </p:grpSpPr>
        <p:pic>
          <p:nvPicPr>
            <p:cNvPr id="13" name="Picture 11"/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5235840" y="1052640"/>
              <a:ext cx="1258559" cy="12585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25"/>
            <p:cNvSpPr/>
            <p:nvPr/>
          </p:nvSpPr>
          <p:spPr>
            <a:xfrm>
              <a:off x="4961160" y="2343920"/>
              <a:ext cx="1842268" cy="49724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5000" rIns="90000" bIns="45000" anchor="ctr" compatLnSpc="0">
              <a:spAutoFit/>
            </a:bodyPr>
            <a:lstStyle/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University of California</a:t>
              </a:r>
            </a:p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Berkeley, USA</a:t>
              </a:r>
            </a:p>
          </p:txBody>
        </p:sp>
      </p:grpSp>
      <p:grpSp>
        <p:nvGrpSpPr>
          <p:cNvPr id="15" name="Group 39"/>
          <p:cNvGrpSpPr/>
          <p:nvPr/>
        </p:nvGrpSpPr>
        <p:grpSpPr>
          <a:xfrm>
            <a:off x="2905019" y="5853990"/>
            <a:ext cx="2011473" cy="1166623"/>
            <a:chOff x="2212200" y="4941000"/>
            <a:chExt cx="2185613" cy="1474687"/>
          </a:xfrm>
        </p:grpSpPr>
        <p:pic>
          <p:nvPicPr>
            <p:cNvPr id="16" name="Picture 17"/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2267640" y="4941000"/>
              <a:ext cx="1792080" cy="8996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Rectangle 26"/>
            <p:cNvSpPr/>
            <p:nvPr/>
          </p:nvSpPr>
          <p:spPr>
            <a:xfrm>
              <a:off x="2212200" y="5795873"/>
              <a:ext cx="2185613" cy="619814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5000" rIns="90000" bIns="45000" anchor="ctr" compatLnSpc="0">
              <a:spAutoFit/>
            </a:bodyPr>
            <a:lstStyle/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Simon Fraser University,</a:t>
              </a:r>
            </a:p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Canada</a:t>
              </a:r>
            </a:p>
          </p:txBody>
        </p:sp>
      </p:grpSp>
      <p:grpSp>
        <p:nvGrpSpPr>
          <p:cNvPr id="18" name="Group 40"/>
          <p:cNvGrpSpPr/>
          <p:nvPr/>
        </p:nvGrpSpPr>
        <p:grpSpPr>
          <a:xfrm>
            <a:off x="3393661" y="3877336"/>
            <a:ext cx="1671747" cy="1473651"/>
            <a:chOff x="2801160" y="2853000"/>
            <a:chExt cx="1871139" cy="1715504"/>
          </a:xfrm>
        </p:grpSpPr>
        <p:pic>
          <p:nvPicPr>
            <p:cNvPr id="19" name="Picture 14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3205800" y="2853000"/>
              <a:ext cx="833039" cy="12585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Rectangle 29"/>
            <p:cNvSpPr/>
            <p:nvPr/>
          </p:nvSpPr>
          <p:spPr>
            <a:xfrm>
              <a:off x="2801160" y="3997697"/>
              <a:ext cx="1871139" cy="57080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5000" rIns="90000" bIns="45000" anchor="ctr" compatLnSpc="0">
              <a:spAutoFit/>
            </a:bodyPr>
            <a:lstStyle/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NRCN - Nucl. Res.</a:t>
              </a:r>
            </a:p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Center Negev, Israel</a:t>
              </a:r>
            </a:p>
          </p:txBody>
        </p:sp>
      </p:grpSp>
      <p:grpSp>
        <p:nvGrpSpPr>
          <p:cNvPr id="21" name="Group 38"/>
          <p:cNvGrpSpPr/>
          <p:nvPr/>
        </p:nvGrpSpPr>
        <p:grpSpPr>
          <a:xfrm>
            <a:off x="521339" y="5525959"/>
            <a:ext cx="1780534" cy="1878341"/>
            <a:chOff x="203760" y="4653000"/>
            <a:chExt cx="1704055" cy="1904801"/>
          </a:xfrm>
        </p:grpSpPr>
        <p:pic>
          <p:nvPicPr>
            <p:cNvPr id="22" name="Picture 16"/>
            <p:cNvPicPr>
              <a:picLocks noChangeAspect="1"/>
            </p:cNvPicPr>
            <p:nvPr/>
          </p:nvPicPr>
          <p:blipFill>
            <a:blip r:embed="rId9">
              <a:lum/>
              <a:alphaModFix/>
            </a:blip>
            <a:srcRect/>
            <a:stretch>
              <a:fillRect/>
            </a:stretch>
          </p:blipFill>
          <p:spPr>
            <a:xfrm>
              <a:off x="391320" y="4653000"/>
              <a:ext cx="1233000" cy="14396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Rectangle 30"/>
            <p:cNvSpPr/>
            <p:nvPr/>
          </p:nvSpPr>
          <p:spPr>
            <a:xfrm>
              <a:off x="203760" y="6060560"/>
              <a:ext cx="1704055" cy="49724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5000" rIns="90000" bIns="45000" anchor="ctr" compatLnSpc="0">
              <a:spAutoFit/>
            </a:bodyPr>
            <a:lstStyle/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Federal University of</a:t>
              </a:r>
            </a:p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Rio de Janeiro, Brazil</a:t>
              </a:r>
            </a:p>
          </p:txBody>
        </p:sp>
      </p:grpSp>
      <p:grpSp>
        <p:nvGrpSpPr>
          <p:cNvPr id="24" name="Group 37"/>
          <p:cNvGrpSpPr/>
          <p:nvPr/>
        </p:nvGrpSpPr>
        <p:grpSpPr>
          <a:xfrm>
            <a:off x="7836833" y="3679962"/>
            <a:ext cx="1247178" cy="1625518"/>
            <a:chOff x="7205040" y="2781000"/>
            <a:chExt cx="1193614" cy="1648415"/>
          </a:xfrm>
        </p:grpSpPr>
        <p:pic>
          <p:nvPicPr>
            <p:cNvPr id="25" name="Picture 15"/>
            <p:cNvPicPr>
              <a:picLocks noChangeAspect="1"/>
            </p:cNvPicPr>
            <p:nvPr/>
          </p:nvPicPr>
          <p:blipFill>
            <a:blip r:embed="rId10">
              <a:lum/>
              <a:alphaModFix/>
            </a:blip>
            <a:srcRect/>
            <a:stretch>
              <a:fillRect/>
            </a:stretch>
          </p:blipFill>
          <p:spPr>
            <a:xfrm>
              <a:off x="7452360" y="2781000"/>
              <a:ext cx="755280" cy="12585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" name="Rectangle 31"/>
            <p:cNvSpPr/>
            <p:nvPr/>
          </p:nvSpPr>
          <p:spPr>
            <a:xfrm>
              <a:off x="7205040" y="4142901"/>
              <a:ext cx="1193614" cy="286514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5000" rIns="90000" bIns="45000" anchor="ctr" compatLnSpc="0">
              <a:spAutoFit/>
            </a:bodyPr>
            <a:lstStyle/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RIKEN, Japan</a:t>
              </a:r>
            </a:p>
          </p:txBody>
        </p:sp>
      </p:grpSp>
      <p:grpSp>
        <p:nvGrpSpPr>
          <p:cNvPr id="27" name="Group 37"/>
          <p:cNvGrpSpPr/>
          <p:nvPr/>
        </p:nvGrpSpPr>
        <p:grpSpPr>
          <a:xfrm>
            <a:off x="7869570" y="1945233"/>
            <a:ext cx="2046745" cy="1678527"/>
            <a:chOff x="7181639" y="764640"/>
            <a:chExt cx="2195028" cy="1963067"/>
          </a:xfrm>
        </p:grpSpPr>
        <p:pic>
          <p:nvPicPr>
            <p:cNvPr id="28" name="Picture 18"/>
            <p:cNvPicPr>
              <a:picLocks noChangeAspect="1"/>
            </p:cNvPicPr>
            <p:nvPr/>
          </p:nvPicPr>
          <p:blipFill>
            <a:blip r:embed="rId11">
              <a:lum/>
              <a:alphaModFix/>
            </a:blip>
            <a:srcRect/>
            <a:stretch>
              <a:fillRect/>
            </a:stretch>
          </p:blipFill>
          <p:spPr>
            <a:xfrm>
              <a:off x="7426800" y="764640"/>
              <a:ext cx="1130040" cy="14396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Rectangle 32"/>
            <p:cNvSpPr/>
            <p:nvPr/>
          </p:nvSpPr>
          <p:spPr>
            <a:xfrm>
              <a:off x="7181639" y="2154253"/>
              <a:ext cx="2195028" cy="573454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5000" rIns="90000" bIns="45000" anchor="ctr" compatLnSpc="0">
              <a:spAutoFit/>
            </a:bodyPr>
            <a:lstStyle/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University of Wales</a:t>
              </a:r>
            </a:p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Swansea, UK	</a:t>
              </a:r>
            </a:p>
          </p:txBody>
        </p:sp>
      </p:grpSp>
      <p:grpSp>
        <p:nvGrpSpPr>
          <p:cNvPr id="30" name="Group 38"/>
          <p:cNvGrpSpPr/>
          <p:nvPr/>
        </p:nvGrpSpPr>
        <p:grpSpPr>
          <a:xfrm>
            <a:off x="7855274" y="5525959"/>
            <a:ext cx="1672771" cy="1901415"/>
            <a:chOff x="7222680" y="4653000"/>
            <a:chExt cx="1600920" cy="1928200"/>
          </a:xfrm>
        </p:grpSpPr>
        <p:pic>
          <p:nvPicPr>
            <p:cNvPr id="31" name="Picture 19"/>
            <p:cNvPicPr>
              <a:picLocks noChangeAspect="1"/>
            </p:cNvPicPr>
            <p:nvPr/>
          </p:nvPicPr>
          <p:blipFill>
            <a:blip r:embed="rId12">
              <a:lum/>
              <a:alphaModFix/>
            </a:blip>
            <a:srcRect/>
            <a:stretch>
              <a:fillRect/>
            </a:stretch>
          </p:blipFill>
          <p:spPr>
            <a:xfrm>
              <a:off x="7236360" y="4653000"/>
              <a:ext cx="1587240" cy="14126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Rectangle 33"/>
            <p:cNvSpPr/>
            <p:nvPr/>
          </p:nvSpPr>
          <p:spPr>
            <a:xfrm>
              <a:off x="7222680" y="6083959"/>
              <a:ext cx="1594662" cy="49724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5000" rIns="90000" bIns="45000" anchor="ctr" compatLnSpc="0">
              <a:spAutoFit/>
            </a:bodyPr>
            <a:lstStyle/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University of Tokyo,</a:t>
              </a:r>
            </a:p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Japan</a:t>
              </a:r>
            </a:p>
          </p:txBody>
        </p:sp>
      </p:grpSp>
      <p:grpSp>
        <p:nvGrpSpPr>
          <p:cNvPr id="33" name="Group 36"/>
          <p:cNvGrpSpPr/>
          <p:nvPr/>
        </p:nvGrpSpPr>
        <p:grpSpPr>
          <a:xfrm>
            <a:off x="5236087" y="5809952"/>
            <a:ext cx="2056450" cy="1228338"/>
            <a:chOff x="4716000" y="4941000"/>
            <a:chExt cx="1968119" cy="1245641"/>
          </a:xfrm>
        </p:grpSpPr>
        <p:pic>
          <p:nvPicPr>
            <p:cNvPr id="34" name="Picture 20"/>
            <p:cNvPicPr>
              <a:picLocks noChangeAspect="1"/>
            </p:cNvPicPr>
            <p:nvPr/>
          </p:nvPicPr>
          <p:blipFill>
            <a:blip r:embed="rId13">
              <a:lum/>
              <a:alphaModFix/>
            </a:blip>
            <a:srcRect/>
            <a:stretch>
              <a:fillRect/>
            </a:stretch>
          </p:blipFill>
          <p:spPr>
            <a:xfrm>
              <a:off x="4716000" y="4941000"/>
              <a:ext cx="1968119" cy="54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Rectangle 34"/>
            <p:cNvSpPr/>
            <p:nvPr/>
          </p:nvSpPr>
          <p:spPr>
            <a:xfrm>
              <a:off x="5265000" y="5689400"/>
              <a:ext cx="875862" cy="49724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5000" rIns="90000" bIns="45000" anchor="ctr" compatLnSpc="0">
              <a:spAutoFit/>
            </a:bodyPr>
            <a:lstStyle/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TRIUMF,</a:t>
              </a:r>
            </a:p>
            <a:p>
              <a:pPr hangingPunct="0"/>
              <a:r>
                <a:rPr lang="en-GB" sz="1300" b="1">
                  <a:solidFill>
                    <a:srgbClr val="FF0000"/>
                  </a:solidFill>
                  <a:latin typeface="Liberation Sans" pitchFamily="18"/>
                  <a:ea typeface="DejaVu Sans" pitchFamily="2"/>
                  <a:cs typeface="Lohit Hindi" pitchFamily="2"/>
                </a:rPr>
                <a:t>Canada</a:t>
              </a:r>
            </a:p>
          </p:txBody>
        </p:sp>
      </p:grpSp>
      <p:pic>
        <p:nvPicPr>
          <p:cNvPr id="36" name="Picture 2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318830" y="197066"/>
            <a:ext cx="2466705" cy="563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278" y="191319"/>
            <a:ext cx="1068238" cy="106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394" y="341706"/>
            <a:ext cx="2016224" cy="850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AutoShape 2" descr="Image result for purdue university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74" tIns="45686" rIns="91374" bIns="45686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" name="AutoShape 4" descr="Image result for purdue university logo"/>
          <p:cNvSpPr>
            <a:spLocks noChangeAspect="1" noChangeArrowheads="1"/>
          </p:cNvSpPr>
          <p:nvPr/>
        </p:nvSpPr>
        <p:spPr bwMode="auto">
          <a:xfrm>
            <a:off x="307975" y="794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74" tIns="45686" rIns="91374" bIns="45686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94"/>
          <a:stretch/>
        </p:blipFill>
        <p:spPr bwMode="auto">
          <a:xfrm>
            <a:off x="3014222" y="3005103"/>
            <a:ext cx="2158214" cy="702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133" y="2218870"/>
            <a:ext cx="2127237" cy="66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232" y="205378"/>
            <a:ext cx="1666993" cy="1389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386" y="1039245"/>
            <a:ext cx="1110598" cy="1110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7164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4CD91F2-39DA-40DA-9FF7-808FCF097C5D}" type="slidenum">
              <a:t>20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82328" y="-36587"/>
            <a:ext cx="6870352" cy="1259639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4000" dirty="0"/>
              <a:t>Annihilation event as seen by the SVD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021110" y="1115541"/>
            <a:ext cx="6624360" cy="61880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28600" y="1814040"/>
            <a:ext cx="2507456" cy="4633148"/>
          </a:xfrm>
          <a:prstGeom prst="rect">
            <a:avLst/>
          </a:prstGeom>
          <a:noFill/>
          <a:ln>
            <a:noFill/>
          </a:ln>
        </p:spPr>
        <p:txBody>
          <a:bodyPr vert="horz" wrap="square" lIns="89934" tIns="44968" rIns="89934" bIns="44968" compatLnSpc="0">
            <a:spAutoFit/>
          </a:bodyPr>
          <a:lstStyle/>
          <a:p>
            <a:pPr hangingPunct="0"/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 - We achieve spatial resolution of ~6mm</a:t>
            </a:r>
          </a:p>
          <a:p>
            <a:pPr hangingPunct="0"/>
            <a:endParaRPr lang="en-US" sz="28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hangingPunct="0"/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- cosmic background can be rejected down to </a:t>
            </a:r>
            <a:r>
              <a:rPr lang="en-US" sz="2800" dirty="0" err="1">
                <a:latin typeface="Arial" pitchFamily="18"/>
                <a:ea typeface="Droid Sans Fallback" pitchFamily="2"/>
                <a:cs typeface="Lohit Hindi" pitchFamily="2"/>
              </a:rPr>
              <a:t>mHz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 level</a:t>
            </a:r>
          </a:p>
          <a:p>
            <a:pPr hangingPunct="0"/>
            <a:endParaRPr lang="en-US" sz="2800" dirty="0">
              <a:latin typeface="Arial" pitchFamily="18"/>
              <a:ea typeface="Droid Sans Fallback" pitchFamily="2"/>
              <a:cs typeface="Lohit Hindi" pitchFamily="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Brief history of antihydrogen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503810" y="1331565"/>
            <a:ext cx="9071640" cy="5636952"/>
          </a:xfrm>
        </p:spPr>
        <p:txBody>
          <a:bodyPr/>
          <a:lstStyle>
            <a:defPPr marL="432000" marR="0" lvl="0" indent="-324000" algn="l" hangingPunct="1">
              <a:spcBef>
                <a:spcPts val="0"/>
              </a:spcBef>
              <a:spcAft>
                <a:spcPts val="1559"/>
              </a:spcAft>
              <a:buSzPct val="45000"/>
              <a:buFont typeface="StarSymbol"/>
              <a:buNone/>
              <a:defRPr lang="en-US" sz="353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559"/>
              </a:spcAft>
              <a:buSzPct val="45000"/>
              <a:buFont typeface="StarSymbol"/>
              <a:buChar char="●"/>
              <a:defRPr lang="en-US" sz="353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247"/>
              </a:spcAft>
              <a:buSzPct val="45000"/>
              <a:buFont typeface="StarSymbol"/>
              <a:buChar char="●"/>
              <a:defRPr lang="en-US" sz="265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935"/>
              </a:spcAft>
              <a:buSzPct val="75000"/>
              <a:buFont typeface="StarSymbol"/>
              <a:buChar char="–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624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312"/>
              </a:spcAft>
              <a:buSzPct val="75000"/>
              <a:buFont typeface="StarSymbol"/>
              <a:buChar char="–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312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312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312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312"/>
              </a:spcAft>
              <a:buSzPct val="45000"/>
              <a:buFont typeface="StarSymbol"/>
              <a:buChar char="●"/>
              <a:defRPr lang="en-US" sz="221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DejaVu Sans" pitchFamily="2"/>
                <a:cs typeface="Lohit Hindi" pitchFamily="2"/>
              </a:defRPr>
            </a:lvl9pPr>
          </a:lstStyle>
          <a:p>
            <a:pPr marL="0" indent="0">
              <a:spcBef>
                <a:spcPts val="638"/>
              </a:spcBef>
              <a:spcAft>
                <a:spcPts val="1415"/>
              </a:spcAft>
              <a:buFont typeface="Arial" pitchFamily="32"/>
              <a:buChar char="•"/>
            </a:pPr>
            <a:r>
              <a:rPr lang="en-GB" sz="2400" dirty="0">
                <a:solidFill>
                  <a:srgbClr val="FF0000"/>
                </a:solidFill>
                <a:latin typeface="Calibri" pitchFamily="18"/>
              </a:rPr>
              <a:t>1995 Antihydrogen produced at CERN’s LEAR</a:t>
            </a:r>
          </a:p>
          <a:p>
            <a:pPr marL="0" indent="0">
              <a:spcBef>
                <a:spcPts val="638"/>
              </a:spcBef>
              <a:spcAft>
                <a:spcPts val="1415"/>
              </a:spcAft>
              <a:buFont typeface="Arial" pitchFamily="32"/>
              <a:buChar char="•"/>
            </a:pPr>
            <a:r>
              <a:rPr lang="en-GB" sz="2400" dirty="0">
                <a:solidFill>
                  <a:srgbClr val="FF0000"/>
                </a:solidFill>
                <a:latin typeface="Calibri" pitchFamily="18"/>
              </a:rPr>
              <a:t>1997 Subsequently observed at </a:t>
            </a:r>
            <a:r>
              <a:rPr lang="en-GB" sz="2400" dirty="0" err="1">
                <a:solidFill>
                  <a:srgbClr val="FF0000"/>
                </a:solidFill>
                <a:latin typeface="Calibri" pitchFamily="18"/>
              </a:rPr>
              <a:t>Fermilab’s</a:t>
            </a:r>
            <a:r>
              <a:rPr lang="en-GB" sz="2400" dirty="0">
                <a:solidFill>
                  <a:srgbClr val="FF0000"/>
                </a:solidFill>
                <a:latin typeface="Calibri" pitchFamily="18"/>
              </a:rPr>
              <a:t> antiproton accumulator</a:t>
            </a:r>
          </a:p>
          <a:p>
            <a:pPr marL="0" indent="0">
              <a:spcBef>
                <a:spcPts val="638"/>
              </a:spcBef>
              <a:spcAft>
                <a:spcPts val="1415"/>
              </a:spcAft>
              <a:buFont typeface="Arial" pitchFamily="32"/>
              <a:buChar char="•"/>
            </a:pPr>
            <a:r>
              <a:rPr lang="en-GB" sz="2400" dirty="0">
                <a:solidFill>
                  <a:srgbClr val="00B0F0"/>
                </a:solidFill>
                <a:latin typeface="Calibri" pitchFamily="18"/>
              </a:rPr>
              <a:t>2002 ATHENA (later ALPHA) and ATRAP produce first cold (&lt;150 K) antihydrogen – Penning trap</a:t>
            </a:r>
          </a:p>
          <a:p>
            <a:pPr marL="0" indent="0">
              <a:spcBef>
                <a:spcPts val="638"/>
              </a:spcBef>
              <a:spcAft>
                <a:spcPts val="1415"/>
              </a:spcAft>
              <a:buFont typeface="Arial" pitchFamily="32"/>
              <a:buChar char="•"/>
            </a:pPr>
            <a:r>
              <a:rPr lang="en-GB" sz="2400" dirty="0">
                <a:solidFill>
                  <a:srgbClr val="7030A0"/>
                </a:solidFill>
                <a:latin typeface="Calibri" pitchFamily="18"/>
              </a:rPr>
              <a:t>2010 trapped antihydrogen at ALPHA – neutral trap.</a:t>
            </a:r>
          </a:p>
          <a:p>
            <a:pPr marL="0" indent="0">
              <a:spcBef>
                <a:spcPts val="638"/>
              </a:spcBef>
              <a:spcAft>
                <a:spcPts val="1415"/>
              </a:spcAft>
              <a:buFont typeface="Arial" pitchFamily="32"/>
              <a:buChar char="•"/>
            </a:pPr>
            <a:r>
              <a:rPr lang="en-GB" sz="2400" dirty="0">
                <a:solidFill>
                  <a:srgbClr val="7030A0"/>
                </a:solidFill>
                <a:latin typeface="Calibri" pitchFamily="18"/>
              </a:rPr>
              <a:t>2011 Long confinement of the neutral anti-atoms (ALPHA)</a:t>
            </a:r>
          </a:p>
          <a:p>
            <a:pPr marL="0" indent="0">
              <a:spcBef>
                <a:spcPts val="638"/>
              </a:spcBef>
              <a:spcAft>
                <a:spcPts val="1415"/>
              </a:spcAft>
              <a:buFont typeface="Arial" pitchFamily="32"/>
              <a:buChar char="•"/>
            </a:pPr>
            <a:r>
              <a:rPr lang="en-GB" sz="2400" dirty="0">
                <a:solidFill>
                  <a:srgbClr val="7030A0"/>
                </a:solidFill>
                <a:latin typeface="Calibri" pitchFamily="18"/>
              </a:rPr>
              <a:t>2011 Antihydrogen in CUSP trap (ASACUSA)</a:t>
            </a:r>
          </a:p>
          <a:p>
            <a:pPr marL="0" indent="0">
              <a:spcBef>
                <a:spcPts val="638"/>
              </a:spcBef>
              <a:spcAft>
                <a:spcPts val="1415"/>
              </a:spcAft>
              <a:buFont typeface="Arial" pitchFamily="32"/>
              <a:buChar char="•"/>
            </a:pPr>
            <a:r>
              <a:rPr lang="en-GB" sz="2400" dirty="0">
                <a:solidFill>
                  <a:srgbClr val="7030A0"/>
                </a:solidFill>
                <a:latin typeface="Calibri" pitchFamily="18"/>
              </a:rPr>
              <a:t>2012 Confirmation of long confinement (ATRAP)</a:t>
            </a:r>
          </a:p>
          <a:p>
            <a:pPr marL="0" indent="0">
              <a:spcBef>
                <a:spcPts val="638"/>
              </a:spcBef>
              <a:spcAft>
                <a:spcPts val="1415"/>
              </a:spcAft>
              <a:buFont typeface="Arial" pitchFamily="32"/>
              <a:buChar char="•"/>
            </a:pPr>
            <a:r>
              <a:rPr lang="en-GB" sz="2400" dirty="0">
                <a:solidFill>
                  <a:srgbClr val="7030A0"/>
                </a:solidFill>
                <a:latin typeface="Calibri" pitchFamily="18"/>
              </a:rPr>
              <a:t>2012 First spectroscopic measurement on trapped antihydrogen (ALPHA)</a:t>
            </a:r>
          </a:p>
        </p:txBody>
      </p:sp>
    </p:spTree>
    <p:extLst>
      <p:ext uri="{BB962C8B-B14F-4D97-AF65-F5344CB8AC3E}">
        <p14:creationId xmlns:p14="http://schemas.microsoft.com/office/powerpoint/2010/main" val="3295445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41E4F28-CBB3-4629-93D4-C4DBF657EEAA}" type="slidenum">
              <a:t>22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600" dirty="0"/>
              <a:t>ALPHA highlights paving way for precision measurements of the properties of antihydrogen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31800" y="1979639"/>
            <a:ext cx="9071640" cy="52578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9pPr>
          </a:lstStyle>
          <a:p>
            <a:pPr lvl="0"/>
            <a:r>
              <a:rPr lang="en-US" sz="1800" dirty="0"/>
              <a:t>2010 Trapped Antihydrogen, </a:t>
            </a:r>
            <a:r>
              <a:rPr lang="en-GB" sz="1800" i="1" dirty="0"/>
              <a:t>Nature</a:t>
            </a:r>
            <a:r>
              <a:rPr lang="en-GB" sz="1800" dirty="0"/>
              <a:t> </a:t>
            </a:r>
            <a:r>
              <a:rPr lang="en-GB" sz="1800" b="1" dirty="0"/>
              <a:t>468</a:t>
            </a:r>
            <a:r>
              <a:rPr lang="en-GB" sz="1800" dirty="0"/>
              <a:t>, 673–676 (02 December 2010)</a:t>
            </a:r>
            <a:endParaRPr lang="en-US" sz="1800" dirty="0"/>
          </a:p>
          <a:p>
            <a:pPr lvl="0"/>
            <a:r>
              <a:rPr lang="en-US" sz="1800" dirty="0"/>
              <a:t>2011 Confinement of </a:t>
            </a:r>
            <a:r>
              <a:rPr lang="en-US" sz="1800" dirty="0" err="1"/>
              <a:t>Hbar</a:t>
            </a:r>
            <a:r>
              <a:rPr lang="en-US" sz="1800" dirty="0"/>
              <a:t> for 1000 seconds, </a:t>
            </a:r>
            <a:r>
              <a:rPr lang="fr-FR" sz="1800" i="1" dirty="0"/>
              <a:t>Nature </a:t>
            </a:r>
            <a:r>
              <a:rPr lang="fr-FR" sz="1800" i="1" dirty="0" err="1"/>
              <a:t>Physics</a:t>
            </a:r>
            <a:r>
              <a:rPr lang="fr-FR" sz="1800" i="1" dirty="0"/>
              <a:t> </a:t>
            </a:r>
            <a:r>
              <a:rPr lang="fr-FR" sz="1800" b="1" dirty="0"/>
              <a:t>7</a:t>
            </a:r>
            <a:r>
              <a:rPr lang="fr-FR" sz="1800" dirty="0"/>
              <a:t>, 558–564 (2011)</a:t>
            </a:r>
            <a:endParaRPr lang="en-US" sz="1800" dirty="0"/>
          </a:p>
          <a:p>
            <a:pPr lvl="0"/>
            <a:r>
              <a:rPr lang="en-US" sz="1800" dirty="0"/>
              <a:t>2012 Resonant quantum transitions in trapped antihydrogen atoms, </a:t>
            </a:r>
            <a:r>
              <a:rPr lang="en-GB" sz="1800" i="1" dirty="0"/>
              <a:t>Nature</a:t>
            </a:r>
            <a:r>
              <a:rPr lang="en-GB" sz="1800" dirty="0"/>
              <a:t> </a:t>
            </a:r>
            <a:r>
              <a:rPr lang="en-GB" sz="1800" b="1" dirty="0"/>
              <a:t>483</a:t>
            </a:r>
            <a:r>
              <a:rPr lang="en-GB" sz="1800" dirty="0"/>
              <a:t>, 439–443 (22 March 2012) &amp; observation of the hyperfine spectrum in antihydrogen, </a:t>
            </a:r>
            <a:r>
              <a:rPr lang="en-GB" sz="1800" i="1" dirty="0"/>
              <a:t>Nature 548, 66–69 (03 August 2017)</a:t>
            </a:r>
            <a:endParaRPr lang="en-US" sz="1800" i="1" dirty="0"/>
          </a:p>
          <a:p>
            <a:pPr lvl="0"/>
            <a:r>
              <a:rPr lang="en-US" sz="1800" dirty="0"/>
              <a:t>2013 Description and first application of new technique to measure the gravitational mass of antihydrogen</a:t>
            </a:r>
            <a:r>
              <a:rPr lang="en-US" sz="1800" i="1" dirty="0"/>
              <a:t>, </a:t>
            </a:r>
            <a:r>
              <a:rPr lang="fr-FR" sz="1800" i="1" dirty="0"/>
              <a:t>Nature Communications</a:t>
            </a:r>
            <a:r>
              <a:rPr lang="fr-FR" sz="1800" dirty="0"/>
              <a:t>, </a:t>
            </a:r>
            <a:r>
              <a:rPr lang="fr-FR" sz="1800" b="1" dirty="0"/>
              <a:t>4</a:t>
            </a:r>
            <a:r>
              <a:rPr lang="fr-FR" sz="1800" dirty="0"/>
              <a:t>, 1785 (2013)</a:t>
            </a:r>
            <a:endParaRPr lang="en-US" sz="1800" dirty="0"/>
          </a:p>
          <a:p>
            <a:pPr lvl="0"/>
            <a:r>
              <a:rPr lang="en-US" sz="1800" dirty="0"/>
              <a:t>2014 &amp; 2016 An experimental limit on the charge of antihydrogen</a:t>
            </a:r>
            <a:r>
              <a:rPr lang="fr-FR" sz="1800" dirty="0"/>
              <a:t> </a:t>
            </a:r>
            <a:r>
              <a:rPr lang="fr-FR" sz="1800" i="1" dirty="0"/>
              <a:t>Nature Communications</a:t>
            </a:r>
            <a:r>
              <a:rPr lang="fr-FR" sz="1800" dirty="0"/>
              <a:t> </a:t>
            </a:r>
            <a:r>
              <a:rPr lang="fr-FR" sz="1800" b="1" dirty="0"/>
              <a:t>5</a:t>
            </a:r>
            <a:r>
              <a:rPr lang="fr-FR" sz="1800" dirty="0"/>
              <a:t>, 3955 (2014), </a:t>
            </a:r>
            <a:r>
              <a:rPr lang="en-GB" sz="1800" i="1" dirty="0">
                <a:solidFill>
                  <a:schemeClr val="tx1"/>
                </a:solidFill>
              </a:rPr>
              <a:t>Nature</a:t>
            </a:r>
            <a:r>
              <a:rPr lang="en-GB" sz="1800" dirty="0">
                <a:solidFill>
                  <a:schemeClr val="tx1"/>
                </a:solidFill>
              </a:rPr>
              <a:t> </a:t>
            </a:r>
            <a:r>
              <a:rPr lang="en-GB" sz="1800" b="1" dirty="0">
                <a:solidFill>
                  <a:schemeClr val="tx1"/>
                </a:solidFill>
              </a:rPr>
              <a:t>529</a:t>
            </a:r>
            <a:r>
              <a:rPr lang="en-GB" sz="1800" dirty="0">
                <a:solidFill>
                  <a:schemeClr val="tx1"/>
                </a:solidFill>
              </a:rPr>
              <a:t>, 373–376 (2016)</a:t>
            </a:r>
          </a:p>
          <a:p>
            <a:pPr marL="107923" indent="0" algn="ctr">
              <a:buNone/>
            </a:pPr>
            <a:r>
              <a:rPr lang="en-US" sz="1800" b="1" dirty="0">
                <a:solidFill>
                  <a:schemeClr val="accent5">
                    <a:lumMod val="50000"/>
                  </a:schemeClr>
                </a:solidFill>
              </a:rPr>
              <a:t>ALPHA 1 =&gt; ALPHA 2 (Laser access)</a:t>
            </a:r>
          </a:p>
          <a:p>
            <a:pPr lvl="0"/>
            <a:r>
              <a:rPr lang="en-US" sz="1800" b="1" dirty="0">
                <a:solidFill>
                  <a:srgbClr val="FF0000"/>
                </a:solidFill>
              </a:rPr>
              <a:t>2017 </a:t>
            </a:r>
            <a:r>
              <a:rPr lang="en-GB" sz="1800" b="1" dirty="0">
                <a:solidFill>
                  <a:srgbClr val="FF0000"/>
                </a:solidFill>
              </a:rPr>
              <a:t>Observation of the 1S–2S transition in trapped antihydrogen, </a:t>
            </a:r>
            <a:r>
              <a:rPr lang="en-GB" sz="1800" i="1" dirty="0"/>
              <a:t>Nature</a:t>
            </a:r>
            <a:r>
              <a:rPr lang="en-GB" sz="1800" dirty="0"/>
              <a:t> </a:t>
            </a:r>
            <a:r>
              <a:rPr lang="en-GB" sz="1800" b="1" dirty="0"/>
              <a:t>541</a:t>
            </a:r>
            <a:r>
              <a:rPr lang="en-GB" sz="1800" dirty="0"/>
              <a:t>, 506–510 (26 January 2017) – </a:t>
            </a:r>
            <a:r>
              <a:rPr lang="en-GB" sz="1800" u="sng" dirty="0"/>
              <a:t>First laser probe on </a:t>
            </a:r>
            <a:r>
              <a:rPr lang="en-GB" sz="1800" u="sng" dirty="0" err="1"/>
              <a:t>antihydroden</a:t>
            </a:r>
            <a:r>
              <a:rPr lang="en-GB" sz="1800" dirty="0"/>
              <a:t>.</a:t>
            </a:r>
          </a:p>
          <a:p>
            <a:pPr lvl="0"/>
            <a:r>
              <a:rPr lang="en-GB" sz="1800" dirty="0">
                <a:solidFill>
                  <a:srgbClr val="FF0000"/>
                </a:solidFill>
              </a:rPr>
              <a:t>2018 Characterization of the 1S–2S transition in antihydrogen</a:t>
            </a:r>
            <a:r>
              <a:rPr lang="en-GB" sz="1800" dirty="0"/>
              <a:t>, Nature (</a:t>
            </a:r>
            <a:r>
              <a:rPr lang="en-GB" sz="1800" dirty="0" err="1"/>
              <a:t>doi</a:t>
            </a:r>
            <a:r>
              <a:rPr lang="en-GB" sz="1800" dirty="0"/>
              <a:t>: 10.1038/s41586-018-0017-2).</a:t>
            </a:r>
            <a:endParaRPr lang="en-US" sz="1800" b="1" dirty="0">
              <a:solidFill>
                <a:srgbClr val="FF0000"/>
              </a:solidFill>
            </a:endParaRPr>
          </a:p>
          <a:p>
            <a:pPr lvl="0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26092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1960" y="683495"/>
            <a:ext cx="6480720" cy="707886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pPr algn="ctr"/>
            <a:r>
              <a:rPr lang="en-GB" sz="4000" dirty="0"/>
              <a:t>ALPHA-2 1S-2S Laser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957" y="1403573"/>
            <a:ext cx="7519789" cy="4509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52425" y="6084100"/>
            <a:ext cx="7519789" cy="1585099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pPr algn="ctr"/>
            <a:r>
              <a:rPr lang="en-GB" sz="2400" dirty="0"/>
              <a:t>243 nm CW UV –laser. Beam directed through the neutral atom trap. Locked in the enhancement cavity. Estimated continuous power 1W. Additional 121nm laser also installed</a:t>
            </a:r>
          </a:p>
        </p:txBody>
      </p:sp>
    </p:spTree>
    <p:extLst>
      <p:ext uri="{BB962C8B-B14F-4D97-AF65-F5344CB8AC3E}">
        <p14:creationId xmlns:p14="http://schemas.microsoft.com/office/powerpoint/2010/main" val="11012020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ydrogenic energy levels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756983"/>
            <a:ext cx="3816424" cy="339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9953" y="16743"/>
            <a:ext cx="6480720" cy="707886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pPr algn="ctr"/>
            <a:r>
              <a:rPr lang="en-GB" sz="4000" dirty="0"/>
              <a:t>1S-2S Spectroscopy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5816" y="4434877"/>
            <a:ext cx="4032448" cy="2585323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pPr algn="ctr"/>
            <a:r>
              <a:rPr lang="en-GB" dirty="0"/>
              <a:t>Antihydrogen exposed to 243 nm ~1W CW laser for 300 s. After this the neutral trap ‘magnetic bottle’ is released in 1.5s fast magnet ramp down. Results indicate  antihydrogen 1S-2S atomic transition is the same compared to hydrogen with relative precision of 2x10-12. Physics run 2018 =&gt; further </a:t>
            </a:r>
            <a:r>
              <a:rPr lang="en-GB" dirty="0" err="1"/>
              <a:t>lineshape</a:t>
            </a:r>
            <a:r>
              <a:rPr lang="en-GB" dirty="0"/>
              <a:t> measurement for improved  precision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317" y="693243"/>
            <a:ext cx="4004279" cy="6530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089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1C08B3E-853D-4026-807F-8398EE845384}" type="slidenum">
              <a:t>25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4003" y="85321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/>
              <a:t>Conclusions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810" y="1115540"/>
            <a:ext cx="9071640" cy="6028306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9pPr>
          </a:lstStyle>
          <a:p>
            <a:pPr lvl="0"/>
            <a:r>
              <a:rPr lang="en-US" sz="2800" dirty="0"/>
              <a:t>After 10 years of operation ALPHA produced the first element in the anti-periodic table and manages to trap and manipulate cold neutral antihydrogen and examine it in a well established and controlled way</a:t>
            </a:r>
          </a:p>
          <a:p>
            <a:pPr lvl="0"/>
            <a:r>
              <a:rPr lang="en-US" sz="2800" dirty="0"/>
              <a:t>ALPHA 2 facilitates lasers of 243nm, 121nm and </a:t>
            </a:r>
            <a:r>
              <a:rPr lang="el-GR" sz="2800" dirty="0"/>
              <a:t>μ</a:t>
            </a:r>
            <a:r>
              <a:rPr lang="en-GB" sz="2800" dirty="0"/>
              <a:t>-wave access</a:t>
            </a:r>
            <a:endParaRPr lang="en-US" sz="2800" dirty="0"/>
          </a:p>
          <a:p>
            <a:pPr lvl="0"/>
            <a:r>
              <a:rPr lang="en-US" sz="2800" dirty="0"/>
              <a:t>ALPHA uses a unique Silicon Vertex Detector which is capable of recording single atom annihilation events</a:t>
            </a:r>
          </a:p>
          <a:p>
            <a:pPr lvl="0"/>
            <a:r>
              <a:rPr lang="en-US" sz="2800" dirty="0"/>
              <a:t>First optical measurements of 1S-2S Antihydrogen atomic transition =&gt; Ongoing: Optical </a:t>
            </a:r>
            <a:r>
              <a:rPr lang="en-US" sz="2800" dirty="0" err="1"/>
              <a:t>lineshape</a:t>
            </a:r>
            <a:r>
              <a:rPr lang="en-US" sz="2800" dirty="0"/>
              <a:t> measurement for enhanced precision and preparing for antimatter gravity measurements</a:t>
            </a:r>
          </a:p>
        </p:txBody>
      </p:sp>
    </p:spTree>
    <p:extLst>
      <p:ext uri="{BB962C8B-B14F-4D97-AF65-F5344CB8AC3E}">
        <p14:creationId xmlns:p14="http://schemas.microsoft.com/office/powerpoint/2010/main" val="3120538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"/>
            <a:ext cx="10116846" cy="702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46182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900" y="323454"/>
            <a:ext cx="7560840" cy="1754326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pPr algn="ctr"/>
            <a:r>
              <a:rPr lang="en-GB" sz="5400" dirty="0"/>
              <a:t>Thank you for your attention!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16" y="2771731"/>
            <a:ext cx="5356566" cy="3384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1818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108002"/>
          <p:cNvPicPr>
            <a:picLocks noGrp="1" noChangeAspect="1" noChangeArrowheads="1"/>
          </p:cNvPicPr>
          <p:nvPr/>
        </p:nvPicPr>
        <p:blipFill>
          <a:blip r:embed="rId2"/>
          <a:srcRect t="33380" r="279"/>
          <a:stretch>
            <a:fillRect/>
          </a:stretch>
        </p:blipFill>
        <p:spPr bwMode="auto">
          <a:xfrm>
            <a:off x="797621" y="899524"/>
            <a:ext cx="6474942" cy="6537621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5400352" y="3275781"/>
            <a:ext cx="2304256" cy="43204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264451" y="3995869"/>
            <a:ext cx="1368150" cy="1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72560" y="318499"/>
            <a:ext cx="2587625" cy="61554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lIns="91374" tIns="45686" rIns="91374" bIns="45686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700" b="1" dirty="0">
                <a:solidFill>
                  <a:srgbClr val="FF0000"/>
                </a:solidFill>
              </a:rPr>
              <a:t>ALPHA probes beyond here</a:t>
            </a:r>
            <a:endParaRPr lang="en-US" sz="1700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>
            <a:off x="2520040" y="626265"/>
            <a:ext cx="4752526" cy="34526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832404" y="2267675"/>
            <a:ext cx="2160240" cy="25922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97618" y="251449"/>
            <a:ext cx="4602734" cy="461665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r>
              <a:rPr lang="en-GB" sz="2400" dirty="0"/>
              <a:t>ALPHA probe for the anti – ‘World’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7416576" y="3587309"/>
            <a:ext cx="2587625" cy="61554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lIns="91374" tIns="45686" rIns="91374" bIns="45686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700" b="1" dirty="0">
                <a:solidFill>
                  <a:srgbClr val="FF0000"/>
                </a:solidFill>
              </a:rPr>
              <a:t>The reason(s) for these events are not understood</a:t>
            </a:r>
            <a:endParaRPr lang="en-US" sz="1700" b="1" dirty="0">
              <a:solidFill>
                <a:srgbClr val="FF0000"/>
              </a:solidFill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7457206" y="2051652"/>
            <a:ext cx="2587625" cy="35393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lIns="91374" tIns="45686" rIns="91374" bIns="45686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700" b="1" dirty="0">
                <a:solidFill>
                  <a:srgbClr val="FF0000"/>
                </a:solidFill>
              </a:rPr>
              <a:t>HEP experiments</a:t>
            </a:r>
            <a:endParaRPr lang="en-US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361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422688A-C36D-4B6E-A4AE-3795697DA590}" type="slidenum">
              <a:t>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4003" y="158760"/>
            <a:ext cx="9071640" cy="1259639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200" dirty="0">
                <a:solidFill>
                  <a:srgbClr val="FF0000"/>
                </a:solidFill>
              </a:rPr>
              <a:t>Overview of the experimental goal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13400" y="2286000"/>
            <a:ext cx="36576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07168" y="1397228"/>
            <a:ext cx="6433351" cy="5694977"/>
          </a:xfrm>
          <a:prstGeom prst="rect">
            <a:avLst/>
          </a:prstGeom>
          <a:noFill/>
          <a:ln>
            <a:noFill/>
          </a:ln>
        </p:spPr>
        <p:txBody>
          <a:bodyPr vert="horz" wrap="square" lIns="89934" tIns="44968" rIns="89934" bIns="44968" compatLnSpc="0">
            <a:spAutoFit/>
          </a:bodyPr>
          <a:lstStyle/>
          <a:p>
            <a:pPr hangingPunct="0"/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- Ultimate long term goal 1S-2S comparison of antihydrogen atomic transition between hydrogen</a:t>
            </a:r>
          </a:p>
          <a:p>
            <a:pPr hangingPunct="0"/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	</a:t>
            </a:r>
          </a:p>
          <a:p>
            <a:pPr hangingPunct="0"/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- </a:t>
            </a:r>
            <a:r>
              <a:rPr lang="en-US" sz="2000" dirty="0" err="1">
                <a:latin typeface="Arial" pitchFamily="18"/>
                <a:ea typeface="Droid Sans Fallback" pitchFamily="2"/>
                <a:cs typeface="Lohit Hindi" pitchFamily="2"/>
              </a:rPr>
              <a:t>Haench</a:t>
            </a:r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 et al. Currently measured at 10</a:t>
            </a:r>
            <a:r>
              <a:rPr lang="en-US" sz="2000" baseline="30000" dirty="0">
                <a:latin typeface="Arial" pitchFamily="18"/>
                <a:ea typeface="Droid Sans Fallback" pitchFamily="2"/>
                <a:cs typeface="Lohit Hindi" pitchFamily="2"/>
              </a:rPr>
              <a:t>-15</a:t>
            </a:r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 precision. One of the best studied physical systems</a:t>
            </a:r>
          </a:p>
          <a:p>
            <a:pPr hangingPunct="0"/>
            <a:endParaRPr lang="en-US" sz="20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hangingPunct="0"/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- =&gt; Low energy region test for the CPT -symmetry conservation</a:t>
            </a:r>
          </a:p>
          <a:p>
            <a:pPr hangingPunct="0"/>
            <a:endParaRPr lang="en-US" sz="20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hangingPunct="0"/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- Extreme experimental difficulties in confining the antihydrogen</a:t>
            </a:r>
          </a:p>
          <a:p>
            <a:pPr hangingPunct="0"/>
            <a:endParaRPr lang="en-US" sz="20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hangingPunct="0"/>
            <a:r>
              <a:rPr lang="en-US" sz="2000" dirty="0">
                <a:latin typeface="Arial" pitchFamily="18"/>
                <a:ea typeface="Droid Sans Fallback" pitchFamily="2"/>
                <a:cs typeface="Lohit Hindi" pitchFamily="2"/>
              </a:rPr>
              <a:t>- Need 0.5K stable atoms, starting point at the moment @ 5.3 MeV antiprotons</a:t>
            </a:r>
          </a:p>
          <a:p>
            <a:pPr hangingPunct="0"/>
            <a:endParaRPr lang="en-US" sz="20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hangingPunct="0"/>
            <a:r>
              <a:rPr lang="en-US" sz="2000" dirty="0">
                <a:solidFill>
                  <a:srgbClr val="FF0000"/>
                </a:solidFill>
                <a:latin typeface="Arial" pitchFamily="18"/>
                <a:ea typeface="Droid Sans Fallback" pitchFamily="2"/>
                <a:cs typeface="Lohit Hindi" pitchFamily="2"/>
              </a:rPr>
              <a:t>- Physics is based on effective detection of single (anti)atom annihilation events</a:t>
            </a:r>
          </a:p>
          <a:p>
            <a:pPr hangingPunct="0"/>
            <a:endParaRPr lang="en-US" sz="20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hangingPunct="0"/>
            <a:endParaRPr lang="en-US" sz="2000" dirty="0">
              <a:latin typeface="Arial" pitchFamily="18"/>
              <a:ea typeface="Droid Sans Fallback" pitchFamily="2"/>
              <a:cs typeface="Lohit Hindi" pitchFamily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7382" y="1259557"/>
            <a:ext cx="7749356" cy="5016758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pPr algn="ctr"/>
            <a:r>
              <a:rPr lang="en-GB" sz="4000" dirty="0">
                <a:solidFill>
                  <a:srgbClr val="FF0000"/>
                </a:solidFill>
              </a:rPr>
              <a:t>Making antihydrogen – the ingredients are:</a:t>
            </a:r>
          </a:p>
          <a:p>
            <a:pPr algn="ctr"/>
            <a:endParaRPr lang="en-GB" sz="4000" dirty="0"/>
          </a:p>
          <a:p>
            <a:pPr marL="571087" indent="-571087" algn="ctr">
              <a:buFont typeface="Arial" panose="020B0604020202020204" pitchFamily="34" charset="0"/>
              <a:buChar char="•"/>
            </a:pPr>
            <a:r>
              <a:rPr lang="en-GB" sz="4000" dirty="0"/>
              <a:t> Antiprotons</a:t>
            </a:r>
          </a:p>
          <a:p>
            <a:pPr marL="571087" indent="-571087" algn="ctr">
              <a:buFont typeface="Arial" panose="020B0604020202020204" pitchFamily="34" charset="0"/>
              <a:buChar char="•"/>
            </a:pPr>
            <a:r>
              <a:rPr lang="en-GB" sz="4000" dirty="0"/>
              <a:t> Positrons</a:t>
            </a:r>
          </a:p>
          <a:p>
            <a:pPr marL="342651" indent="-342651">
              <a:buAutoNum type="arabicParenR"/>
            </a:pPr>
            <a:endParaRPr lang="en-GB" sz="4000" dirty="0"/>
          </a:p>
          <a:p>
            <a:r>
              <a:rPr lang="en-GB" sz="4000" dirty="0"/>
              <a:t>Simple, but in real life, somewhat  tricky.</a:t>
            </a:r>
          </a:p>
        </p:txBody>
      </p:sp>
    </p:spTree>
    <p:extLst>
      <p:ext uri="{BB962C8B-B14F-4D97-AF65-F5344CB8AC3E}">
        <p14:creationId xmlns:p14="http://schemas.microsoft.com/office/powerpoint/2010/main" val="1455835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85807" y="4"/>
            <a:ext cx="8915399" cy="682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7815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AD</a:t>
            </a:r>
          </a:p>
        </p:txBody>
      </p:sp>
      <p:sp>
        <p:nvSpPr>
          <p:cNvPr id="4" name="TextBox 4"/>
          <p:cNvSpPr/>
          <p:nvPr/>
        </p:nvSpPr>
        <p:spPr>
          <a:xfrm>
            <a:off x="1206719" y="5715000"/>
            <a:ext cx="7937280" cy="133343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9934" tIns="44968" rIns="89934" bIns="44968" anchor="t" compatLnSpc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PS production beam 1.5x10</a:t>
            </a:r>
            <a:r>
              <a:rPr lang="en-US" sz="2000" baseline="30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13</a:t>
            </a:r>
            <a:r>
              <a:rPr lang="en-US" sz="2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 protons/cycle at 26 GeV/c</a:t>
            </a:r>
          </a:p>
          <a:p>
            <a:r>
              <a:rPr lang="en-US" sz="2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5x10</a:t>
            </a:r>
            <a:r>
              <a:rPr lang="en-US" sz="2000" baseline="30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7</a:t>
            </a:r>
            <a:r>
              <a:rPr lang="en-US" sz="2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pbars</a:t>
            </a:r>
            <a:r>
              <a:rPr lang="en-US" sz="2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 injected at 3.57 GeV/c</a:t>
            </a:r>
          </a:p>
          <a:p>
            <a:r>
              <a:rPr lang="en-US" sz="2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Stochastic and electron cooling, cycle 100s</a:t>
            </a:r>
          </a:p>
          <a:p>
            <a:r>
              <a:rPr lang="en-US" sz="2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Extract 3x10</a:t>
            </a:r>
            <a:r>
              <a:rPr lang="en-US" sz="2000" baseline="30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7</a:t>
            </a:r>
            <a:r>
              <a:rPr lang="en-US" sz="2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pbars</a:t>
            </a:r>
            <a:r>
              <a:rPr lang="en-US" sz="2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 every 100s at 100/300/500 </a:t>
            </a:r>
            <a:r>
              <a:rPr lang="en-US" sz="2000" dirty="0" err="1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Mev</a:t>
            </a:r>
            <a:r>
              <a:rPr lang="en-US" sz="2000" dirty="0">
                <a:solidFill>
                  <a:srgbClr val="000000"/>
                </a:solidFill>
                <a:latin typeface="Calibri" pitchFamily="18"/>
                <a:ea typeface="Droid Sans Fallback" pitchFamily="2"/>
                <a:cs typeface="Lohit Hindi" pitchFamily="2"/>
              </a:rPr>
              <a:t>/c (5.3/47/126 MeV)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940" y="466731"/>
            <a:ext cx="7955805" cy="4923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5265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400" y="2613949"/>
            <a:ext cx="8505825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59996" y="1331573"/>
            <a:ext cx="6120680" cy="769441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pPr algn="ctr"/>
            <a:r>
              <a:rPr lang="en-GB" sz="4400" dirty="0"/>
              <a:t>POSITRONS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57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36FA3B2-04D7-41C8-9FCB-9B094B26B874}" type="slidenum">
              <a:t>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b="14108"/>
          <a:stretch>
            <a:fillRect/>
          </a:stretch>
        </p:blipFill>
        <p:spPr>
          <a:xfrm>
            <a:off x="0" y="270320"/>
            <a:ext cx="98298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200" y="-116639"/>
            <a:ext cx="9071640" cy="1259639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600"/>
              <a:t>ALPHA - 2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3768" y="3914565"/>
            <a:ext cx="648072" cy="369332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r>
              <a:rPr lang="en-GB" dirty="0" err="1"/>
              <a:t>pbar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288786" y="3842554"/>
            <a:ext cx="432048" cy="369332"/>
          </a:xfrm>
          <a:prstGeom prst="rect">
            <a:avLst/>
          </a:prstGeom>
          <a:noFill/>
        </p:spPr>
        <p:txBody>
          <a:bodyPr wrap="square" lIns="91374" tIns="45686" rIns="91374" bIns="45686" rtlCol="0">
            <a:spAutoFit/>
          </a:bodyPr>
          <a:lstStyle/>
          <a:p>
            <a:r>
              <a:rPr lang="en-GB" dirty="0"/>
              <a:t>e+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fault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Default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Default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1051</Words>
  <Application>Microsoft Office PowerPoint</Application>
  <PresentationFormat>Custom</PresentationFormat>
  <Paragraphs>150</Paragraphs>
  <Slides>27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27</vt:i4>
      </vt:variant>
    </vt:vector>
  </HeadingPairs>
  <TitlesOfParts>
    <vt:vector size="42" baseType="lpstr">
      <vt:lpstr>Arial</vt:lpstr>
      <vt:lpstr>Calibri</vt:lpstr>
      <vt:lpstr>DejaVu Sans</vt:lpstr>
      <vt:lpstr>Droid Sans Fallback</vt:lpstr>
      <vt:lpstr>Liberation Sans</vt:lpstr>
      <vt:lpstr>Liberation Serif</vt:lpstr>
      <vt:lpstr>Lohit Hindi</vt:lpstr>
      <vt:lpstr>StarSymbol</vt:lpstr>
      <vt:lpstr>Times</vt:lpstr>
      <vt:lpstr>Times New Roman</vt:lpstr>
      <vt:lpstr>Default</vt:lpstr>
      <vt:lpstr>Default 1</vt:lpstr>
      <vt:lpstr>1_Default 1</vt:lpstr>
      <vt:lpstr>2_Default 1</vt:lpstr>
      <vt:lpstr>3_Default 1</vt:lpstr>
      <vt:lpstr>Test for matter – antimatter imbalance in the Universe by studying neutral trapped antihydrogen atoms. Experiment DAQ &amp; Controls</vt:lpstr>
      <vt:lpstr>PowerPoint Presentation</vt:lpstr>
      <vt:lpstr>PowerPoint Presentation</vt:lpstr>
      <vt:lpstr>Overview of the experimental goal</vt:lpstr>
      <vt:lpstr>PowerPoint Presentation</vt:lpstr>
      <vt:lpstr>PowerPoint Presentation</vt:lpstr>
      <vt:lpstr>AD</vt:lpstr>
      <vt:lpstr>PowerPoint Presentation</vt:lpstr>
      <vt:lpstr>ALPHA - 2</vt:lpstr>
      <vt:lpstr>Neutral trap cut-through</vt:lpstr>
      <vt:lpstr>PowerPoint Presentation</vt:lpstr>
      <vt:lpstr>PowerPoint Presentation</vt:lpstr>
      <vt:lpstr>Antiproton annihilation detection principle</vt:lpstr>
      <vt:lpstr>ALPHA -hybrids</vt:lpstr>
      <vt:lpstr>Hybrid performance – test pulse</vt:lpstr>
      <vt:lpstr>Hybrid performance – MIPs (cosmics)</vt:lpstr>
      <vt:lpstr>ALPHA1 – ALPHA2 upgrade geometry</vt:lpstr>
      <vt:lpstr>Silicon Vertex Detector (SVD) upgrade for ALPHA-2</vt:lpstr>
      <vt:lpstr>PowerPoint Presentation</vt:lpstr>
      <vt:lpstr>Annihilation event as seen by the SVD</vt:lpstr>
      <vt:lpstr>Brief history of antihydrogen</vt:lpstr>
      <vt:lpstr>ALPHA highlights paving way for precision measurements of the properties of antihydrogen</vt:lpstr>
      <vt:lpstr>PowerPoint Presentation</vt:lpstr>
      <vt:lpstr>PowerPoint Presentation</vt:lpstr>
      <vt:lpstr>Conclusions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Antihydrogen Annihilation Vertex Detection in the ALPHA experiment</dc:title>
  <dc:creator>Petteri</dc:creator>
  <cp:lastModifiedBy>Petteri Pusa</cp:lastModifiedBy>
  <cp:revision>168</cp:revision>
  <cp:lastPrinted>2014-10-08T13:55:18Z</cp:lastPrinted>
  <dcterms:created xsi:type="dcterms:W3CDTF">2012-04-11T10:54:14Z</dcterms:created>
  <dcterms:modified xsi:type="dcterms:W3CDTF">2018-06-28T15:04:22Z</dcterms:modified>
</cp:coreProperties>
</file>